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744" r:id="rId4"/>
  </p:sldMasterIdLst>
  <p:notesMasterIdLst>
    <p:notesMasterId r:id="rId27"/>
  </p:notesMasterIdLst>
  <p:sldIdLst>
    <p:sldId id="261" r:id="rId5"/>
    <p:sldId id="272" r:id="rId6"/>
    <p:sldId id="258" r:id="rId7"/>
    <p:sldId id="273" r:id="rId8"/>
    <p:sldId id="278" r:id="rId9"/>
    <p:sldId id="324" r:id="rId10"/>
    <p:sldId id="313" r:id="rId11"/>
    <p:sldId id="314" r:id="rId12"/>
    <p:sldId id="315" r:id="rId13"/>
    <p:sldId id="279" r:id="rId14"/>
    <p:sldId id="316" r:id="rId15"/>
    <p:sldId id="280" r:id="rId16"/>
    <p:sldId id="281" r:id="rId17"/>
    <p:sldId id="321" r:id="rId18"/>
    <p:sldId id="322" r:id="rId19"/>
    <p:sldId id="317" r:id="rId20"/>
    <p:sldId id="277" r:id="rId21"/>
    <p:sldId id="323" r:id="rId22"/>
    <p:sldId id="312" r:id="rId23"/>
    <p:sldId id="318" r:id="rId24"/>
    <p:sldId id="319" r:id="rId25"/>
    <p:sldId id="259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B93"/>
    <a:srgbClr val="106576"/>
    <a:srgbClr val="168EA6"/>
    <a:srgbClr val="1CB7D6"/>
    <a:srgbClr val="1375A1"/>
    <a:srgbClr val="243B5A"/>
    <a:srgbClr val="0C4FA8"/>
    <a:srgbClr val="0C40A8"/>
    <a:srgbClr val="0085B4"/>
    <a:srgbClr val="145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93556" autoAdjust="0"/>
  </p:normalViewPr>
  <p:slideViewPr>
    <p:cSldViewPr snapToGrid="0" snapToObjects="1">
      <p:cViewPr varScale="1">
        <p:scale>
          <a:sx n="72" d="100"/>
          <a:sy n="72" d="100"/>
        </p:scale>
        <p:origin x="8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03433-BE88-42A7-B2FB-B19390713F3C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D9C64-0F23-4A86-910F-E93A6F6CF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5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196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0182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1763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5836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71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391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672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0425" y="381901"/>
            <a:ext cx="9085633" cy="636261"/>
          </a:xfrm>
        </p:spPr>
        <p:txBody>
          <a:bodyPr anchor="b">
            <a:normAutofit/>
          </a:bodyPr>
          <a:lstStyle>
            <a:lvl1pPr algn="ctr">
              <a:defRPr sz="32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431" y="1253426"/>
            <a:ext cx="8609925" cy="588343"/>
          </a:xfrm>
        </p:spPr>
        <p:txBody>
          <a:bodyPr anchor="t">
            <a:noAutofit/>
          </a:bodyPr>
          <a:lstStyle>
            <a:lvl1pPr marL="0" indent="0" algn="l">
              <a:buNone/>
              <a:defRPr sz="3000" cap="all">
                <a:solidFill>
                  <a:srgbClr val="1326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ctr"/>
          <a:lstStyle>
            <a:lvl4pPr>
              <a:buClr>
                <a:srgbClr val="132648"/>
              </a:buClr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7E8AE4-E227-4747-BB52-25D4A1166FA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6431" y="1253426"/>
            <a:ext cx="8609925" cy="588343"/>
          </a:xfrm>
        </p:spPr>
        <p:txBody>
          <a:bodyPr anchor="t">
            <a:noAutofit/>
          </a:bodyPr>
          <a:lstStyle>
            <a:lvl1pPr marL="0" indent="0" algn="l">
              <a:buNone/>
              <a:defRPr sz="3000" cap="all">
                <a:solidFill>
                  <a:srgbClr val="1326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1904" y="2279392"/>
            <a:ext cx="5381016" cy="3649133"/>
          </a:xfrm>
        </p:spPr>
        <p:txBody>
          <a:bodyPr anchor="ctr"/>
          <a:lstStyle>
            <a:lvl1pPr marL="0" indent="0">
              <a:buNone/>
              <a:defRPr/>
            </a:lvl1pPr>
            <a:lvl4pPr>
              <a:buClr>
                <a:srgbClr val="132648"/>
              </a:buClr>
              <a:defRPr/>
            </a:lvl4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7E8AE4-E227-4747-BB52-25D4A1166FA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6431" y="1253426"/>
            <a:ext cx="8609925" cy="588343"/>
          </a:xfrm>
        </p:spPr>
        <p:txBody>
          <a:bodyPr anchor="t">
            <a:noAutofit/>
          </a:bodyPr>
          <a:lstStyle>
            <a:lvl1pPr marL="0" indent="0" algn="l">
              <a:buNone/>
              <a:defRPr sz="3000" cap="all">
                <a:solidFill>
                  <a:srgbClr val="1326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08147D-1F7F-42F2-AC36-6CD85A843D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80357" y="2294467"/>
            <a:ext cx="5381016" cy="3649133"/>
          </a:xfrm>
        </p:spPr>
        <p:txBody>
          <a:bodyPr anchor="ctr"/>
          <a:lstStyle>
            <a:lvl4pPr>
              <a:buClr>
                <a:srgbClr val="132648"/>
              </a:buClr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62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3060970" y="408563"/>
            <a:ext cx="9131030" cy="622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87350" algn="l">
              <a:spcBef>
                <a:spcPts val="1000"/>
              </a:spcBef>
              <a:spcAft>
                <a:spcPts val="0"/>
              </a:spcAft>
              <a:buClr>
                <a:srgbClr val="132648"/>
              </a:buClr>
              <a:buSzPts val="2500"/>
              <a:buChar char="▪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246431" y="1253426"/>
            <a:ext cx="8609925" cy="58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 cap="none">
                <a:solidFill>
                  <a:srgbClr val="13264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27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2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25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10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35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60970" y="408563"/>
            <a:ext cx="9131030" cy="6225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800" kern="1200" cap="none">
          <a:solidFill>
            <a:srgbClr val="132648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7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6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5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4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burik@otan.u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C4773E-FE53-4623-B831-C56B57D3E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836" y="1253426"/>
            <a:ext cx="10058400" cy="2175574"/>
          </a:xfrm>
        </p:spPr>
        <p:txBody>
          <a:bodyPr anchor="ctr"/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OTAN Website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resources and demonstration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61D6FDB-C4A7-4548-9809-C6E111A62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836" y="3429000"/>
            <a:ext cx="10972800" cy="2347111"/>
          </a:xfrm>
        </p:spPr>
        <p:txBody>
          <a:bodyPr/>
          <a:lstStyle/>
          <a:p>
            <a:r>
              <a:rPr lang="en-US" cap="none" dirty="0"/>
              <a:t>California Adult Education Program, December 11, 2019</a:t>
            </a:r>
          </a:p>
          <a:p>
            <a:r>
              <a:rPr lang="en-US" cap="none" dirty="0"/>
              <a:t>Anthony Burik, OTAN Project Specialist</a:t>
            </a:r>
          </a:p>
          <a:p>
            <a:r>
              <a:rPr lang="en-US" cap="none" dirty="0">
                <a:hlinkClick r:id="rId2"/>
              </a:rPr>
              <a:t>aburik@otan.us</a:t>
            </a:r>
            <a:r>
              <a:rPr lang="en-US" cap="none" dirty="0"/>
              <a:t> or Twitter @</a:t>
            </a:r>
            <a:r>
              <a:rPr lang="en-US" cap="none" dirty="0" err="1"/>
              <a:t>otananthony</a:t>
            </a:r>
            <a:endParaRPr lang="en-US" cap="none" dirty="0"/>
          </a:p>
          <a:p>
            <a:r>
              <a:rPr lang="en-US" cap="none" dirty="0"/>
              <a:t>OTAN website: otan.us </a:t>
            </a:r>
          </a:p>
        </p:txBody>
      </p:sp>
    </p:spTree>
    <p:extLst>
      <p:ext uri="{BB962C8B-B14F-4D97-AF65-F5344CB8AC3E}">
        <p14:creationId xmlns:p14="http://schemas.microsoft.com/office/powerpoint/2010/main" val="1232968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0584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Listen to OTAN Tech talks</a:t>
            </a:r>
          </a:p>
        </p:txBody>
      </p:sp>
      <p:pic>
        <p:nvPicPr>
          <p:cNvPr id="3" name="Picture 2" descr="Screenshot of OTAN Tech Talks webpage from the OTAN YouTube channel">
            <a:extLst>
              <a:ext uri="{FF2B5EF4-FFF2-40B4-BE49-F238E27FC236}">
                <a16:creationId xmlns:a16="http://schemas.microsoft.com/office/drawing/2014/main" id="{29E68C1A-3B9C-43FE-860B-C55C8C83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950" y="1700161"/>
            <a:ext cx="7080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0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09600" y="1053993"/>
            <a:ext cx="100584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C5D"/>
              </a:buClr>
              <a:buSzPts val="3200"/>
              <a:buFont typeface="Arial Black"/>
              <a:buNone/>
            </a:pPr>
            <a:r>
              <a:rPr lang="en-US" dirty="0">
                <a:solidFill>
                  <a:srgbClr val="0B3C5D"/>
                </a:solidFill>
              </a:rPr>
              <a:t>Teaching tools and resources</a:t>
            </a:r>
            <a:endParaRPr dirty="0"/>
          </a:p>
        </p:txBody>
      </p:sp>
      <p:pic>
        <p:nvPicPr>
          <p:cNvPr id="2" name="Picture 1" descr="Screenshot of Resources drop-down menu on the OTAN webs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9" y="1694073"/>
            <a:ext cx="930442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3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09600" y="1053993"/>
            <a:ext cx="100584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C5D"/>
              </a:buClr>
              <a:buSzPts val="3200"/>
              <a:buFont typeface="Arial Black"/>
              <a:buNone/>
            </a:pPr>
            <a:r>
              <a:rPr lang="en-US" dirty="0">
                <a:solidFill>
                  <a:srgbClr val="0B3C5D"/>
                </a:solidFill>
              </a:rPr>
              <a:t>Teaching with technology</a:t>
            </a:r>
            <a:endParaRPr dirty="0"/>
          </a:p>
        </p:txBody>
      </p:sp>
      <p:pic>
        <p:nvPicPr>
          <p:cNvPr id="4" name="Content Placeholder 6" descr="Teaching With Technology options to first select program then filter by level, subjects, and standards">
            <a:extLst>
              <a:ext uri="{FF2B5EF4-FFF2-40B4-BE49-F238E27FC236}">
                <a16:creationId xmlns:a16="http://schemas.microsoft.com/office/drawing/2014/main" id="{E44FA716-C557-4D65-BE60-36FD01F5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151" y="1694073"/>
            <a:ext cx="4093698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305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0584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Web based class activities</a:t>
            </a:r>
          </a:p>
        </p:txBody>
      </p:sp>
      <p:pic>
        <p:nvPicPr>
          <p:cNvPr id="3" name="Picture 2" descr="Screenshot of OTAN web based class activities webpage with the beginning of a current activity">
            <a:extLst>
              <a:ext uri="{FF2B5EF4-FFF2-40B4-BE49-F238E27FC236}">
                <a16:creationId xmlns:a16="http://schemas.microsoft.com/office/drawing/2014/main" id="{B369745A-D990-4EDF-8913-4A1BB74AD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148" y="1700161"/>
            <a:ext cx="621770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1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0584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Curriculum offers</a:t>
            </a:r>
          </a:p>
        </p:txBody>
      </p:sp>
      <p:pic>
        <p:nvPicPr>
          <p:cNvPr id="3" name="Picture 2" descr="Screenshot of OTAN curriculum offers webpage with top of the list of current offers">
            <a:extLst>
              <a:ext uri="{FF2B5EF4-FFF2-40B4-BE49-F238E27FC236}">
                <a16:creationId xmlns:a16="http://schemas.microsoft.com/office/drawing/2014/main" id="{C627BA06-0B09-411F-A0E7-F11FFBCC2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44" y="1700161"/>
            <a:ext cx="653631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4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5156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Moodle for distance/blended learning</a:t>
            </a:r>
          </a:p>
        </p:txBody>
      </p:sp>
      <p:pic>
        <p:nvPicPr>
          <p:cNvPr id="4" name="Content Placeholder 5" descr="Screenshot of top of OTAN's California Adult Education Courses website which OTAN uses to host online Moodle courses">
            <a:extLst>
              <a:ext uri="{FF2B5EF4-FFF2-40B4-BE49-F238E27FC236}">
                <a16:creationId xmlns:a16="http://schemas.microsoft.com/office/drawing/2014/main" id="{4DE95B60-2DBE-49AB-9BBB-40EDE930B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34" y="1700160"/>
            <a:ext cx="81675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8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09600" y="1053993"/>
            <a:ext cx="100584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C5D"/>
              </a:buClr>
              <a:buSzPts val="3200"/>
              <a:buFont typeface="Arial Black"/>
              <a:buNone/>
            </a:pPr>
            <a:r>
              <a:rPr lang="en-US" dirty="0">
                <a:solidFill>
                  <a:srgbClr val="0B3C5D"/>
                </a:solidFill>
              </a:rPr>
              <a:t>Stay connected to </a:t>
            </a:r>
            <a:r>
              <a:rPr lang="en-US" dirty="0" err="1">
                <a:solidFill>
                  <a:srgbClr val="0B3C5D"/>
                </a:solidFill>
              </a:rPr>
              <a:t>otan</a:t>
            </a:r>
            <a:endParaRPr dirty="0"/>
          </a:p>
        </p:txBody>
      </p:sp>
      <p:pic>
        <p:nvPicPr>
          <p:cNvPr id="3" name="Picture 2" descr="Screenshot of Stay Connected drop-down menu on the OTAN webs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94073"/>
            <a:ext cx="10058400" cy="45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17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0584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Adult education news items</a:t>
            </a:r>
          </a:p>
        </p:txBody>
      </p:sp>
      <p:pic>
        <p:nvPicPr>
          <p:cNvPr id="7" name="Content Placeholder 6" descr="Screenshot of the Adult Education News Items page with the most recent news items listed">
            <a:extLst>
              <a:ext uri="{FF2B5EF4-FFF2-40B4-BE49-F238E27FC236}">
                <a16:creationId xmlns:a16="http://schemas.microsoft.com/office/drawing/2014/main" id="{B976C72F-5C52-4E8F-A5DE-62D5EFF5A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356" y="1700161"/>
            <a:ext cx="80792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0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0584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Social media</a:t>
            </a:r>
          </a:p>
        </p:txBody>
      </p:sp>
      <p:pic>
        <p:nvPicPr>
          <p:cNvPr id="7" name="Content Placeholder 5" descr="Four social media logos - Twitter, Facebook, LinkedIn, and YouTube">
            <a:extLst>
              <a:ext uri="{FF2B5EF4-FFF2-40B4-BE49-F238E27FC236}">
                <a16:creationId xmlns:a16="http://schemas.microsoft.com/office/drawing/2014/main" id="{D97FA975-6CC2-47D9-BFA0-10BDD830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355" y="2514600"/>
            <a:ext cx="648929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0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0584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Adult education students succeed</a:t>
            </a:r>
          </a:p>
        </p:txBody>
      </p:sp>
      <p:pic>
        <p:nvPicPr>
          <p:cNvPr id="7" name="Content Placeholder 6" descr="Screenshot of OTAN's California Adult Education Students Succeed website ">
            <a:extLst>
              <a:ext uri="{FF2B5EF4-FFF2-40B4-BE49-F238E27FC236}">
                <a16:creationId xmlns:a16="http://schemas.microsoft.com/office/drawing/2014/main" id="{8F7B1B23-D3A4-4B25-AF57-8338E59F4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947" y="1700161"/>
            <a:ext cx="627610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5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0584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Agenda and resources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5F2D687-B87B-455E-9E24-80FE66516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568" y="1700161"/>
            <a:ext cx="10972800" cy="4114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/>
              <a:t>Introductions and a little about OTAN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/>
              <a:t>OTAN website and membership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/>
              <a:t>Learn about training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/>
              <a:t>Explore teaching tools and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/>
              <a:t>Stay connected to OTAN after today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/>
              <a:t>Experience Adult Education Students Succeed stories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/>
              <a:t>Let’s start with a survey: bit.ly/OTAN19demo</a:t>
            </a:r>
          </a:p>
        </p:txBody>
      </p:sp>
    </p:spTree>
    <p:extLst>
      <p:ext uri="{BB962C8B-B14F-4D97-AF65-F5344CB8AC3E}">
        <p14:creationId xmlns:p14="http://schemas.microsoft.com/office/powerpoint/2010/main" val="2121613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09600" y="1053993"/>
            <a:ext cx="100584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C5D"/>
              </a:buClr>
              <a:buSzPts val="3200"/>
              <a:buFont typeface="Arial Black"/>
              <a:buNone/>
            </a:pPr>
            <a:r>
              <a:rPr lang="en-US" dirty="0">
                <a:solidFill>
                  <a:srgbClr val="0B3C5D"/>
                </a:solidFill>
              </a:rPr>
              <a:t>For more information…</a:t>
            </a:r>
            <a:endParaRPr dirty="0"/>
          </a:p>
        </p:txBody>
      </p:sp>
      <p:pic>
        <p:nvPicPr>
          <p:cNvPr id="2" name="Picture 1" descr="Screenshot of contact information for OTAN, including mailing address, phone number, and email addre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70" y="1694073"/>
            <a:ext cx="87096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8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0584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3-2-1 reflection tool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5F2D687-B87B-455E-9E24-80FE66516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568" y="1700161"/>
            <a:ext cx="5486400" cy="4114800"/>
          </a:xfrm>
        </p:spPr>
        <p:txBody>
          <a:bodyPr/>
          <a:lstStyle/>
          <a:p>
            <a:r>
              <a:rPr lang="en-US" cap="none" dirty="0"/>
              <a:t>Reflect on…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/>
              <a:t>3 things you learned today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/>
              <a:t>2 things you will share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accent1">
                    <a:lumMod val="50000"/>
                  </a:schemeClr>
                </a:solidFill>
              </a:rPr>
              <a:t>1 thing you will try</a:t>
            </a:r>
          </a:p>
        </p:txBody>
      </p:sp>
      <p:pic>
        <p:nvPicPr>
          <p:cNvPr id="3" name="Picture 2" descr="Woman deep in thought looking out the window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88" y="1700161"/>
            <a:ext cx="5143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84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0888-9806-485F-9DBD-7408B314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SLIDE</a:t>
            </a:r>
          </a:p>
        </p:txBody>
      </p:sp>
      <p:sp>
        <p:nvSpPr>
          <p:cNvPr id="4" name="Subtitle 3" hidden="1">
            <a:extLst>
              <a:ext uri="{FF2B5EF4-FFF2-40B4-BE49-F238E27FC236}">
                <a16:creationId xmlns:a16="http://schemas.microsoft.com/office/drawing/2014/main" id="{71E777A6-C3DE-4086-B469-0AC64B5C61F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OTAN Information, YouTube Channel /OTANServesAdultEducation , Facebook Page /OTANServesAdultEducation , Twitter Page /OTAN , Visit OTAN.us for more information on OTAN offerings , Call 916-228-2580">
            <a:extLst>
              <a:ext uri="{FF2B5EF4-FFF2-40B4-BE49-F238E27FC236}">
                <a16:creationId xmlns:a16="http://schemas.microsoft.com/office/drawing/2014/main" id="{CBF3D8A4-0646-466D-9C4A-423C4007F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60231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9E0F5A-BD60-400E-99DE-554C0E15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20" y="486385"/>
            <a:ext cx="11048546" cy="622570"/>
          </a:xfrm>
        </p:spPr>
        <p:txBody>
          <a:bodyPr/>
          <a:lstStyle/>
          <a:p>
            <a:r>
              <a:rPr lang="en-US" dirty="0"/>
              <a:t>START SLIDE</a:t>
            </a:r>
          </a:p>
        </p:txBody>
      </p:sp>
      <p:sp>
        <p:nvSpPr>
          <p:cNvPr id="4" name="Subtitle 3" hidden="1">
            <a:extLst>
              <a:ext uri="{FF2B5EF4-FFF2-40B4-BE49-F238E27FC236}">
                <a16:creationId xmlns:a16="http://schemas.microsoft.com/office/drawing/2014/main" id="{4B7A075A-1065-449D-8407-1F17C513B2D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Opening Background" descr="To lead California AE in the integration of technology into the educational process, empowering learners to meet their academic, employment, and civic goals. Visit OTAN.us for more information or Call 916-228-2580">
            <a:extLst>
              <a:ext uri="{FF2B5EF4-FFF2-40B4-BE49-F238E27FC236}">
                <a16:creationId xmlns:a16="http://schemas.microsoft.com/office/drawing/2014/main" id="{A3A13939-6411-4572-8AFF-C97527B88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2038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09600" y="1065716"/>
            <a:ext cx="105156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C5D"/>
              </a:buClr>
              <a:buSzPts val="3200"/>
              <a:buFont typeface="Arial Black"/>
              <a:buNone/>
            </a:pPr>
            <a:r>
              <a:rPr lang="en-US" dirty="0">
                <a:solidFill>
                  <a:srgbClr val="0B3C5D"/>
                </a:solidFill>
              </a:rPr>
              <a:t>CALIFORNIA STATE LEADERSHIP PROJECTS</a:t>
            </a:r>
            <a:endParaRPr dirty="0"/>
          </a:p>
        </p:txBody>
      </p:sp>
      <p:pic>
        <p:nvPicPr>
          <p:cNvPr id="56" name="Google Shape;56;p8" descr="Outline of California with objects from the state flag filling in the outlin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95462" y="1705796"/>
            <a:ext cx="3734226" cy="4114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for CALPRO">
            <a:extLst>
              <a:ext uri="{FF2B5EF4-FFF2-40B4-BE49-F238E27FC236}">
                <a16:creationId xmlns:a16="http://schemas.microsoft.com/office/drawing/2014/main" id="{3FBBF6F5-6F6D-4487-8454-1C0A842EB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329" y="2057012"/>
            <a:ext cx="1474439" cy="838102"/>
          </a:xfrm>
          <a:prstGeom prst="rect">
            <a:avLst/>
          </a:prstGeom>
        </p:spPr>
      </p:pic>
      <p:pic>
        <p:nvPicPr>
          <p:cNvPr id="3" name="Picture 2" descr="Logo for CASAS">
            <a:extLst>
              <a:ext uri="{FF2B5EF4-FFF2-40B4-BE49-F238E27FC236}">
                <a16:creationId xmlns:a16="http://schemas.microsoft.com/office/drawing/2014/main" id="{8FA7F798-5362-4DE5-A14F-768FEE220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696" y="3028464"/>
            <a:ext cx="1469072" cy="1469072"/>
          </a:xfrm>
          <a:prstGeom prst="rect">
            <a:avLst/>
          </a:prstGeom>
        </p:spPr>
      </p:pic>
      <p:pic>
        <p:nvPicPr>
          <p:cNvPr id="7" name="Picture 6" descr="Logo for OTAN">
            <a:extLst>
              <a:ext uri="{FF2B5EF4-FFF2-40B4-BE49-F238E27FC236}">
                <a16:creationId xmlns:a16="http://schemas.microsoft.com/office/drawing/2014/main" id="{E6986D4B-1B69-4591-BD58-B76752E6D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696" y="4642609"/>
            <a:ext cx="1477305" cy="4924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0584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Top of the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otan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website (otan.us)</a:t>
            </a:r>
          </a:p>
        </p:txBody>
      </p:sp>
      <p:pic>
        <p:nvPicPr>
          <p:cNvPr id="3" name="Picture 2" descr="Screenshot of the top half of the OTAN website at otan.us ">
            <a:extLst>
              <a:ext uri="{FF2B5EF4-FFF2-40B4-BE49-F238E27FC236}">
                <a16:creationId xmlns:a16="http://schemas.microsoft.com/office/drawing/2014/main" id="{BEDBFA4A-97F0-4AA0-A719-A3240D06E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913" y="1700161"/>
            <a:ext cx="75921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95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7F46B-5BEA-466F-A257-1D4C44529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568" y="1060081"/>
            <a:ext cx="1097280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Bottom of the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otan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website (otan.us)</a:t>
            </a:r>
          </a:p>
        </p:txBody>
      </p:sp>
      <p:pic>
        <p:nvPicPr>
          <p:cNvPr id="3" name="Picture 2" descr="Screenshot of the bottom half of the OTAN website at otan.us">
            <a:extLst>
              <a:ext uri="{FF2B5EF4-FFF2-40B4-BE49-F238E27FC236}">
                <a16:creationId xmlns:a16="http://schemas.microsoft.com/office/drawing/2014/main" id="{BEDBFA4A-97F0-4AA0-A719-A3240D06E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913" y="1701638"/>
            <a:ext cx="7592175" cy="45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8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09600" y="1053993"/>
            <a:ext cx="100584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C5D"/>
              </a:buClr>
              <a:buSzPts val="3200"/>
              <a:buFont typeface="Arial Black"/>
              <a:buNone/>
            </a:pPr>
            <a:r>
              <a:rPr lang="en-US" dirty="0" err="1">
                <a:solidFill>
                  <a:srgbClr val="0B3C5D"/>
                </a:solidFill>
              </a:rPr>
              <a:t>Otan</a:t>
            </a:r>
            <a:r>
              <a:rPr lang="en-US" dirty="0">
                <a:solidFill>
                  <a:srgbClr val="0B3C5D"/>
                </a:solidFill>
              </a:rPr>
              <a:t> membership – please join!</a:t>
            </a:r>
            <a:endParaRPr dirty="0"/>
          </a:p>
        </p:txBody>
      </p:sp>
      <p:pic>
        <p:nvPicPr>
          <p:cNvPr id="10" name="Picture 9" descr="Screenshot of Join OTAN drop-down menu in the upper right-hand corner of the OTAN webs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03801"/>
            <a:ext cx="10058400" cy="45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5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09600" y="1053993"/>
            <a:ext cx="100584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C5D"/>
              </a:buClr>
              <a:buSzPts val="3200"/>
              <a:buFont typeface="Arial Black"/>
              <a:buNone/>
            </a:pPr>
            <a:r>
              <a:rPr lang="en-US" dirty="0">
                <a:solidFill>
                  <a:srgbClr val="0B3C5D"/>
                </a:solidFill>
              </a:rPr>
              <a:t>Training opportunities</a:t>
            </a:r>
            <a:endParaRPr dirty="0"/>
          </a:p>
        </p:txBody>
      </p:sp>
      <p:pic>
        <p:nvPicPr>
          <p:cNvPr id="2" name="Picture 1" descr="Screenshot of Training drop-down menu on the OTAN webs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94073"/>
            <a:ext cx="10058400" cy="45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09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09600" y="1053993"/>
            <a:ext cx="100584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B3C5D"/>
              </a:buClr>
              <a:buSzPts val="3200"/>
              <a:buFont typeface="Arial Black"/>
              <a:buNone/>
            </a:pPr>
            <a:r>
              <a:rPr lang="en-US" dirty="0">
                <a:solidFill>
                  <a:srgbClr val="0B3C5D"/>
                </a:solidFill>
              </a:rPr>
              <a:t>Tech &amp; distance learning symposium</a:t>
            </a:r>
            <a:endParaRPr dirty="0"/>
          </a:p>
        </p:txBody>
      </p:sp>
      <p:pic>
        <p:nvPicPr>
          <p:cNvPr id="3" name="Picture 2" descr="Screenshot of OTAN Technology and Distance Learning Symposium website at tdls.otan.u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94073"/>
            <a:ext cx="10058400" cy="411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112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">
  <a:themeElements>
    <a:clrScheme name="Custom 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1878BA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TANStyle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4E7CC524621418951E798A26C1086" ma:contentTypeVersion="9" ma:contentTypeDescription="Create a new document." ma:contentTypeScope="" ma:versionID="2288787c61babe554b90495c3789d7c5">
  <xsd:schema xmlns:xsd="http://www.w3.org/2001/XMLSchema" xmlns:xs="http://www.w3.org/2001/XMLSchema" xmlns:p="http://schemas.microsoft.com/office/2006/metadata/properties" xmlns:ns2="9682fde2-0d99-4585-8154-fdea48568b58" targetNamespace="http://schemas.microsoft.com/office/2006/metadata/properties" ma:root="true" ma:fieldsID="850a857e7bd06a26625db0263e2b387c" ns2:_="">
    <xsd:import namespace="9682fde2-0d99-4585-8154-fdea48568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2fde2-0d99-4585-8154-fdea48568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F1DF1E-36E3-406C-8CF7-DB13BB6470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625727-F682-45BF-BC38-C6D69D345043}"/>
</file>

<file path=customXml/itemProps3.xml><?xml version="1.0" encoding="utf-8"?>
<ds:datastoreItem xmlns:ds="http://schemas.openxmlformats.org/officeDocument/2006/customXml" ds:itemID="{B85274BF-C111-4B7A-8D90-F7666D37C131}">
  <ds:schemaRefs>
    <ds:schemaRef ds:uri="http://schemas.microsoft.com/office/2006/documentManagement/types"/>
    <ds:schemaRef ds:uri="http://purl.org/dc/elements/1.1/"/>
    <ds:schemaRef ds:uri="ac0dddc7-4c2c-4aeb-a23f-99e6b6e539ca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8ab51f35-1fb3-4be4-a4fa-7dc10d90507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Future Celestial design</Template>
  <TotalTime>0</TotalTime>
  <Words>181</Words>
  <Application>Microsoft Office PowerPoint</Application>
  <PresentationFormat>Widescreen</PresentationFormat>
  <Paragraphs>37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 Black</vt:lpstr>
      <vt:lpstr>Arial</vt:lpstr>
      <vt:lpstr>Calibri</vt:lpstr>
      <vt:lpstr>Wingdings</vt:lpstr>
      <vt:lpstr>Master</vt:lpstr>
      <vt:lpstr>OTAN Website resources and demonstration</vt:lpstr>
      <vt:lpstr>Agenda and resources</vt:lpstr>
      <vt:lpstr>START SLIDE</vt:lpstr>
      <vt:lpstr>CALIFORNIA STATE LEADERSHIP PROJECTS</vt:lpstr>
      <vt:lpstr>Top of the otan website (otan.us)</vt:lpstr>
      <vt:lpstr>Bottom of the otan website (otan.us)</vt:lpstr>
      <vt:lpstr>Otan membership – please join!</vt:lpstr>
      <vt:lpstr>Training opportunities</vt:lpstr>
      <vt:lpstr>Tech &amp; distance learning symposium</vt:lpstr>
      <vt:lpstr>Listen to OTAN Tech talks</vt:lpstr>
      <vt:lpstr>Teaching tools and resources</vt:lpstr>
      <vt:lpstr>Teaching with technology</vt:lpstr>
      <vt:lpstr>Web based class activities</vt:lpstr>
      <vt:lpstr>Curriculum offers</vt:lpstr>
      <vt:lpstr>Moodle for distance/blended learning</vt:lpstr>
      <vt:lpstr>Stay connected to otan</vt:lpstr>
      <vt:lpstr>Adult education news items</vt:lpstr>
      <vt:lpstr>Social media</vt:lpstr>
      <vt:lpstr>Adult education students succeed</vt:lpstr>
      <vt:lpstr>For more information…</vt:lpstr>
      <vt:lpstr>3-2-1 reflection tool</vt:lpstr>
      <vt:lpstr>END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2019-01-28T20:07:54Z</dcterms:created>
  <dcterms:modified xsi:type="dcterms:W3CDTF">2019-12-11T00:59:07Z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0x010100D914E7CC524621418951E798A26C1086</vt:lpwstr>
  </property>
</Properties>
</file>