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handoutMasterIdLst>
    <p:handoutMasterId r:id="rId50"/>
  </p:handoutMasterIdLst>
  <p:sldIdLst>
    <p:sldId id="256" r:id="rId5"/>
    <p:sldId id="325" r:id="rId6"/>
    <p:sldId id="282" r:id="rId7"/>
    <p:sldId id="324" r:id="rId8"/>
    <p:sldId id="285" r:id="rId9"/>
    <p:sldId id="349" r:id="rId10"/>
    <p:sldId id="284" r:id="rId11"/>
    <p:sldId id="355" r:id="rId12"/>
    <p:sldId id="309" r:id="rId13"/>
    <p:sldId id="283" r:id="rId14"/>
    <p:sldId id="353" r:id="rId15"/>
    <p:sldId id="354" r:id="rId16"/>
    <p:sldId id="295" r:id="rId17"/>
    <p:sldId id="299" r:id="rId18"/>
    <p:sldId id="357" r:id="rId19"/>
    <p:sldId id="358" r:id="rId20"/>
    <p:sldId id="359" r:id="rId21"/>
    <p:sldId id="363" r:id="rId22"/>
    <p:sldId id="364" r:id="rId23"/>
    <p:sldId id="368" r:id="rId24"/>
    <p:sldId id="369" r:id="rId25"/>
    <p:sldId id="372" r:id="rId26"/>
    <p:sldId id="373" r:id="rId27"/>
    <p:sldId id="374" r:id="rId28"/>
    <p:sldId id="375" r:id="rId29"/>
    <p:sldId id="376" r:id="rId30"/>
    <p:sldId id="377" r:id="rId31"/>
    <p:sldId id="378" r:id="rId32"/>
    <p:sldId id="379" r:id="rId33"/>
    <p:sldId id="380" r:id="rId34"/>
    <p:sldId id="381" r:id="rId35"/>
    <p:sldId id="382" r:id="rId36"/>
    <p:sldId id="384" r:id="rId37"/>
    <p:sldId id="412" r:id="rId38"/>
    <p:sldId id="411" r:id="rId39"/>
    <p:sldId id="385" r:id="rId40"/>
    <p:sldId id="386" r:id="rId41"/>
    <p:sldId id="387" r:id="rId42"/>
    <p:sldId id="392" r:id="rId43"/>
    <p:sldId id="393" r:id="rId44"/>
    <p:sldId id="394" r:id="rId45"/>
    <p:sldId id="398" r:id="rId46"/>
    <p:sldId id="399" r:id="rId47"/>
    <p:sldId id="400" r:id="rId4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40" autoAdjust="0"/>
    <p:restoredTop sz="96395" autoAdjust="0"/>
  </p:normalViewPr>
  <p:slideViewPr>
    <p:cSldViewPr snapToGrid="0">
      <p:cViewPr varScale="1">
        <p:scale>
          <a:sx n="112" d="100"/>
          <a:sy n="112" d="100"/>
        </p:scale>
        <p:origin x="492" y="96"/>
      </p:cViewPr>
      <p:guideLst/>
    </p:cSldViewPr>
  </p:slideViewPr>
  <p:notesTextViewPr>
    <p:cViewPr>
      <p:scale>
        <a:sx n="1" d="1"/>
        <a:sy n="1" d="1"/>
      </p:scale>
      <p:origin x="0" y="0"/>
    </p:cViewPr>
  </p:notesTextViewPr>
  <p:sorterViewPr>
    <p:cViewPr>
      <p:scale>
        <a:sx n="100" d="100"/>
        <a:sy n="100" d="100"/>
      </p:scale>
      <p:origin x="0" y="-6942"/>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5D275C60-CCA1-41F8-A9EA-678C61F09B80}">
      <dgm:prSet phldrT="[Text]"/>
      <dgm:spPr/>
      <dgm:t>
        <a:bodyPr/>
        <a:lstStyle/>
        <a:p>
          <a:r>
            <a:rPr lang="en-US" dirty="0"/>
            <a:t>HSE/HS Diploma</a:t>
          </a:r>
        </a:p>
      </dgm:t>
    </dgm:pt>
    <dgm:pt modelId="{8FED4B3C-D6F4-40B0-B8AE-B45F00A9FBD2}" type="parTrans" cxnId="{ED4CE227-D2F6-441A-B985-5751150A50C1}">
      <dgm:prSet/>
      <dgm:spPr/>
      <dgm:t>
        <a:bodyPr/>
        <a:lstStyle/>
        <a:p>
          <a:endParaRPr lang="en-US"/>
        </a:p>
      </dgm:t>
    </dgm:pt>
    <dgm:pt modelId="{508CFF85-D7EA-49AD-933C-21CF872EAE43}" type="sibTrans" cxnId="{ED4CE227-D2F6-441A-B985-5751150A50C1}">
      <dgm:prSet/>
      <dgm:spPr/>
      <dgm:t>
        <a:bodyPr/>
        <a:lstStyle/>
        <a:p>
          <a:endParaRPr lang="en-US"/>
        </a:p>
      </dgm:t>
    </dgm:pt>
    <dgm:pt modelId="{81A44736-A976-4AAA-B439-7EF072CD8FB3}">
      <dgm:prSet phldrT="[Text]"/>
      <dgm:spPr>
        <a:solidFill>
          <a:schemeClr val="accent4">
            <a:lumMod val="75000"/>
          </a:schemeClr>
        </a:solidFill>
      </dgm:spPr>
      <dgm:t>
        <a:bodyPr/>
        <a:lstStyle/>
        <a:p>
          <a:r>
            <a:rPr lang="en-US" dirty="0"/>
            <a:t>Post-Secondary</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F2B9BF7C-04ED-4AF2-BC3B-EEAAB000390C}">
      <dgm:prSet phldrT="[Text]"/>
      <dgm:spPr/>
      <dgm:t>
        <a:bodyPr/>
        <a:lstStyle/>
        <a:p>
          <a:r>
            <a:rPr lang="en-US" dirty="0"/>
            <a:t>Enter Employment</a:t>
          </a:r>
        </a:p>
      </dgm:t>
    </dgm:pt>
    <dgm:pt modelId="{52CD791C-1303-4A9C-BAF0-F387A26CA7AF}" type="parTrans" cxnId="{85584AF6-B8DC-4613-BAC5-199A6490CFF8}">
      <dgm:prSet/>
      <dgm:spPr/>
      <dgm:t>
        <a:bodyPr/>
        <a:lstStyle/>
        <a:p>
          <a:endParaRPr lang="en-US"/>
        </a:p>
      </dgm:t>
    </dgm:pt>
    <dgm:pt modelId="{AD55BD5B-0F26-4F30-A57B-A2772E0B101F}" type="sibTrans" cxnId="{85584AF6-B8DC-4613-BAC5-199A6490CFF8}">
      <dgm:prSet/>
      <dgm:spPr/>
      <dgm:t>
        <a:bodyPr/>
        <a:lstStyle/>
        <a:p>
          <a:endParaRPr lang="en-US"/>
        </a:p>
      </dgm:t>
    </dgm:pt>
    <dgm:pt modelId="{9A388ACC-B305-494E-9412-F7682693BA23}">
      <dgm:prSet phldrT="[Text]"/>
      <dgm:spPr/>
      <dgm:t>
        <a:bodyPr/>
        <a:lstStyle/>
        <a:p>
          <a:r>
            <a:rPr lang="en-US" dirty="0"/>
            <a:t>Increase Wages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6" custScaleX="19264" custScaleY="13415" custLinFactNeighborX="-7824" custLinFactNeighborY="-17205">
        <dgm:presLayoutVars>
          <dgm:bulletEnabled val="1"/>
        </dgm:presLayoutVars>
      </dgm:prSet>
      <dgm:spPr/>
    </dgm:pt>
    <dgm:pt modelId="{EBEE9CD0-74F2-4BAC-8E4B-95D7B7FA58DA}" type="pres">
      <dgm:prSet presAssocID="{32B5D89C-BC59-4D20-B294-76ACA26778E0}" presName="sibTrans" presStyleCnt="0"/>
      <dgm:spPr/>
    </dgm:pt>
    <dgm:pt modelId="{7F0345D2-78B0-4243-9FA6-7D146E870178}" type="pres">
      <dgm:prSet presAssocID="{5D275C60-CCA1-41F8-A9EA-678C61F09B80}" presName="node" presStyleLbl="node1" presStyleIdx="1" presStyleCnt="6" custScaleX="19264" custScaleY="13415" custLinFactNeighborX="-6447" custLinFactNeighborY="-20632">
        <dgm:presLayoutVars>
          <dgm:bulletEnabled val="1"/>
        </dgm:presLayoutVars>
      </dgm:prSet>
      <dgm:spPr/>
    </dgm:pt>
    <dgm:pt modelId="{10A49A3F-A39B-44DE-B01B-B17E853C6D5A}" type="pres">
      <dgm:prSet presAssocID="{508CFF85-D7EA-49AD-933C-21CF872EAE43}" presName="sibTrans" presStyleCnt="0"/>
      <dgm:spPr/>
    </dgm:pt>
    <dgm:pt modelId="{D0557916-BA6E-4A5D-A9CB-F6558D6385F4}" type="pres">
      <dgm:prSet presAssocID="{81A44736-A976-4AAA-B439-7EF072CD8FB3}" presName="node" presStyleLbl="node1" presStyleIdx="2" presStyleCnt="6" custScaleX="19264" custScaleY="13415" custLinFactNeighborX="-4023" custLinFactNeighborY="-20667">
        <dgm:presLayoutVars>
          <dgm:bulletEnabled val="1"/>
        </dgm:presLayoutVars>
      </dgm:prSet>
      <dgm:spPr/>
    </dgm:pt>
    <dgm:pt modelId="{AC478407-71A2-4CC7-9DE4-0CEE777F698F}" type="pres">
      <dgm:prSet presAssocID="{9F9786F5-5DE6-4195-9431-A05C3654CA04}" presName="sibTrans" presStyleCnt="0"/>
      <dgm:spPr/>
    </dgm:pt>
    <dgm:pt modelId="{D117BF28-B3F7-4E3B-B083-43BC2A6E9767}" type="pres">
      <dgm:prSet presAssocID="{F2B9BF7C-04ED-4AF2-BC3B-EEAAB000390C}" presName="node" presStyleLbl="node1" presStyleIdx="3" presStyleCnt="6" custScaleX="19264" custScaleY="14757" custLinFactNeighborX="-7260" custLinFactNeighborY="1521">
        <dgm:presLayoutVars>
          <dgm:bulletEnabled val="1"/>
        </dgm:presLayoutVars>
      </dgm:prSet>
      <dgm:spPr/>
    </dgm:pt>
    <dgm:pt modelId="{C2EC87AE-8894-4EC0-8772-740C01A2DE59}" type="pres">
      <dgm:prSet presAssocID="{AD55BD5B-0F26-4F30-A57B-A2772E0B101F}" presName="sibTrans" presStyleCnt="0"/>
      <dgm:spPr/>
    </dgm:pt>
    <dgm:pt modelId="{A942D91C-A410-4FFE-8163-C7B8B44CB2F3}" type="pres">
      <dgm:prSet presAssocID="{9A388ACC-B305-494E-9412-F7682693BA23}" presName="node" presStyleLbl="node1" presStyleIdx="4" presStyleCnt="6" custScaleX="19264" custScaleY="14757" custLinFactNeighborX="-5749" custLinFactNeighborY="1230">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5" presStyleCnt="6" custScaleX="19264" custScaleY="14757" custLinFactNeighborX="-4386" custLinFactNeighborY="1247">
        <dgm:presLayoutVars>
          <dgm:bulletEnabled val="1"/>
        </dgm:presLayoutVars>
      </dgm:prSet>
      <dgm:spPr/>
    </dgm:pt>
  </dgm:ptLst>
  <dgm:cxnLst>
    <dgm:cxn modelId="{ED4CE227-D2F6-441A-B985-5751150A50C1}" srcId="{24C80DE3-A03E-424E-9773-63BE4D657489}" destId="{5D275C60-CCA1-41F8-A9EA-678C61F09B80}" srcOrd="1" destOrd="0" parTransId="{8FED4B3C-D6F4-40B0-B8AE-B45F00A9FBD2}" sibTransId="{508CFF85-D7EA-49AD-933C-21CF872EAE43}"/>
    <dgm:cxn modelId="{DB141C48-3EE0-4236-B241-F3D03F50F854}" type="presOf" srcId="{F2B9BF7C-04ED-4AF2-BC3B-EEAAB000390C}" destId="{D117BF28-B3F7-4E3B-B083-43BC2A6E9767}" srcOrd="0" destOrd="0" presId="urn:microsoft.com/office/officeart/2005/8/layout/default"/>
    <dgm:cxn modelId="{4A90EB4A-A63A-4728-8AFE-2DA5AF370A15}" type="presOf" srcId="{5D275C60-CCA1-41F8-A9EA-678C61F09B80}" destId="{7F0345D2-78B0-4243-9FA6-7D146E870178}" srcOrd="0" destOrd="0" presId="urn:microsoft.com/office/officeart/2005/8/layout/default"/>
    <dgm:cxn modelId="{832B874B-3D65-4AFD-8E59-11AD74D49DBF}" srcId="{24C80DE3-A03E-424E-9773-63BE4D657489}" destId="{A70F260D-43B2-4B57-B92A-160602DD1764}" srcOrd="0" destOrd="0" parTransId="{D72B88D4-019F-44D1-8D75-C75E50F98E0A}" sibTransId="{32B5D89C-BC59-4D20-B294-76ACA26778E0}"/>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4" destOrd="0" parTransId="{F7532BD2-0DA4-422C-B4B7-14DDFF9878A6}" sibTransId="{EE93F87B-DD0C-4348-93E4-6434D95BDA0A}"/>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5"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85584AF6-B8DC-4613-BAC5-199A6490CFF8}" srcId="{24C80DE3-A03E-424E-9773-63BE4D657489}" destId="{F2B9BF7C-04ED-4AF2-BC3B-EEAAB000390C}" srcOrd="3" destOrd="0" parTransId="{52CD791C-1303-4A9C-BAF0-F387A26CA7AF}" sibTransId="{AD55BD5B-0F26-4F30-A57B-A2772E0B101F}"/>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2" destOrd="0" parTransId="{974BA200-230F-4FF4-9BB3-1DA38AAA3901}" sibTransId="{9F9786F5-5DE6-4195-9431-A05C3654CA04}"/>
    <dgm:cxn modelId="{43018E4D-9A43-4006-B43C-31B596FBFC60}" type="presParOf" srcId="{A327DEBB-2764-43C8-BD6D-20DCD03BE172}" destId="{565CA8FF-369D-4EB8-BF7A-9D66D1F6F7F6}" srcOrd="0" destOrd="0" presId="urn:microsoft.com/office/officeart/2005/8/layout/default"/>
    <dgm:cxn modelId="{CD770D1C-0BC1-43E9-ABBD-3306537124FF}" type="presParOf" srcId="{A327DEBB-2764-43C8-BD6D-20DCD03BE172}" destId="{EBEE9CD0-74F2-4BAC-8E4B-95D7B7FA58DA}" srcOrd="1" destOrd="0" presId="urn:microsoft.com/office/officeart/2005/8/layout/default"/>
    <dgm:cxn modelId="{AAEE711C-5039-4B05-A659-91465996438E}" type="presParOf" srcId="{A327DEBB-2764-43C8-BD6D-20DCD03BE172}" destId="{7F0345D2-78B0-4243-9FA6-7D146E870178}" srcOrd="2" destOrd="0" presId="urn:microsoft.com/office/officeart/2005/8/layout/default"/>
    <dgm:cxn modelId="{DDBAD33C-9E02-4D6E-BF07-E30C11EAF68B}" type="presParOf" srcId="{A327DEBB-2764-43C8-BD6D-20DCD03BE172}" destId="{10A49A3F-A39B-44DE-B01B-B17E853C6D5A}" srcOrd="3" destOrd="0" presId="urn:microsoft.com/office/officeart/2005/8/layout/default"/>
    <dgm:cxn modelId="{5C17FFC6-8F46-4BBC-AEFE-8FA22D3F1F0D}" type="presParOf" srcId="{A327DEBB-2764-43C8-BD6D-20DCD03BE172}" destId="{D0557916-BA6E-4A5D-A9CB-F6558D6385F4}" srcOrd="4" destOrd="0" presId="urn:microsoft.com/office/officeart/2005/8/layout/default"/>
    <dgm:cxn modelId="{83296510-9451-4727-AEC0-FB3690364504}" type="presParOf" srcId="{A327DEBB-2764-43C8-BD6D-20DCD03BE172}" destId="{AC478407-71A2-4CC7-9DE4-0CEE777F698F}" srcOrd="5" destOrd="0" presId="urn:microsoft.com/office/officeart/2005/8/layout/default"/>
    <dgm:cxn modelId="{163405ED-F0E5-44DB-A06D-2CB0D12E979D}" type="presParOf" srcId="{A327DEBB-2764-43C8-BD6D-20DCD03BE172}" destId="{D117BF28-B3F7-4E3B-B083-43BC2A6E9767}" srcOrd="6" destOrd="0" presId="urn:microsoft.com/office/officeart/2005/8/layout/default"/>
    <dgm:cxn modelId="{48301161-E49D-42C4-BAF4-28E310327E58}" type="presParOf" srcId="{A327DEBB-2764-43C8-BD6D-20DCD03BE172}" destId="{C2EC87AE-8894-4EC0-8772-740C01A2DE59}" srcOrd="7" destOrd="0" presId="urn:microsoft.com/office/officeart/2005/8/layout/default"/>
    <dgm:cxn modelId="{A49A5FA6-45C8-47ED-9DDB-535E87754AFF}" type="presParOf" srcId="{A327DEBB-2764-43C8-BD6D-20DCD03BE172}" destId="{A942D91C-A410-4FFE-8163-C7B8B44CB2F3}" srcOrd="8" destOrd="0" presId="urn:microsoft.com/office/officeart/2005/8/layout/default"/>
    <dgm:cxn modelId="{07EF6C69-C6C0-4078-85E5-FBB782D765E3}" type="presParOf" srcId="{A327DEBB-2764-43C8-BD6D-20DCD03BE172}" destId="{76DE486B-1AE3-43C8-9E55-DFDFA22D117B}" srcOrd="9" destOrd="0" presId="urn:microsoft.com/office/officeart/2005/8/layout/default"/>
    <dgm:cxn modelId="{5E1A46E8-1357-46FF-ACB6-436CD6132496}" type="presParOf" srcId="{A327DEBB-2764-43C8-BD6D-20DCD03BE172}" destId="{88D8DF11-C416-4642-A7D9-8DF5EF240186}"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70F260D-43B2-4B57-B92A-160602DD1764}">
      <dgm:prSet phldrT="[Text]"/>
      <dgm:spPr/>
      <dgm:t>
        <a:bodyPr/>
        <a:lstStyle/>
        <a:p>
          <a:r>
            <a:rPr lang="en-US" dirty="0"/>
            <a:t>Literacy Gains</a:t>
          </a:r>
        </a:p>
      </dgm:t>
    </dgm:pt>
    <dgm:pt modelId="{D72B88D4-019F-44D1-8D75-C75E50F98E0A}" type="parTrans" cxnId="{832B874B-3D65-4AFD-8E59-11AD74D49DBF}">
      <dgm:prSet/>
      <dgm:spPr/>
      <dgm:t>
        <a:bodyPr/>
        <a:lstStyle/>
        <a:p>
          <a:endParaRPr lang="en-US"/>
        </a:p>
      </dgm:t>
    </dgm:pt>
    <dgm:pt modelId="{32B5D89C-BC59-4D20-B294-76ACA26778E0}" type="sibTrans" cxnId="{832B874B-3D65-4AFD-8E59-11AD74D49DBF}">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565CA8FF-369D-4EB8-BF7A-9D66D1F6F7F6}" type="pres">
      <dgm:prSet presAssocID="{A70F260D-43B2-4B57-B92A-160602DD1764}" presName="node" presStyleLbl="node1" presStyleIdx="0" presStyleCnt="1" custScaleX="28128" custScaleY="21393" custLinFactNeighborX="-41926" custLinFactNeighborY="-43013">
        <dgm:presLayoutVars>
          <dgm:bulletEnabled val="1"/>
        </dgm:presLayoutVars>
      </dgm:prSet>
      <dgm:spPr/>
    </dgm:pt>
  </dgm:ptLst>
  <dgm:cxnLst>
    <dgm:cxn modelId="{832B874B-3D65-4AFD-8E59-11AD74D49DBF}" srcId="{24C80DE3-A03E-424E-9773-63BE4D657489}" destId="{A70F260D-43B2-4B57-B92A-160602DD1764}" srcOrd="0" destOrd="0" parTransId="{D72B88D4-019F-44D1-8D75-C75E50F98E0A}" sibTransId="{32B5D89C-BC59-4D20-B294-76ACA26778E0}"/>
    <dgm:cxn modelId="{9F6D2659-2115-4A24-AF3C-A8157A08DE70}" type="presOf" srcId="{A70F260D-43B2-4B57-B92A-160602DD1764}" destId="{565CA8FF-369D-4EB8-BF7A-9D66D1F6F7F6}" srcOrd="0" destOrd="0" presId="urn:microsoft.com/office/officeart/2005/8/layout/default"/>
    <dgm:cxn modelId="{5BBA7D7F-113B-4992-AD4A-F3A933186DAC}" type="presOf" srcId="{24C80DE3-A03E-424E-9773-63BE4D657489}" destId="{A327DEBB-2764-43C8-BD6D-20DCD03BE172}" srcOrd="0" destOrd="0" presId="urn:microsoft.com/office/officeart/2005/8/layout/default"/>
    <dgm:cxn modelId="{43018E4D-9A43-4006-B43C-31B596FBFC60}" type="presParOf" srcId="{A327DEBB-2764-43C8-BD6D-20DCD03BE172}" destId="{565CA8FF-369D-4EB8-BF7A-9D66D1F6F7F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DB6E580F-7BC6-4F04-BA13-B021AC6B2EE4}">
      <dgm:prSet phldrT="[Text]"/>
      <dgm:spPr>
        <a:solidFill>
          <a:srgbClr val="FF0000"/>
        </a:solidFill>
      </dgm:spPr>
      <dgm:t>
        <a:bodyPr/>
        <a:lstStyle/>
        <a:p>
          <a:r>
            <a:rPr lang="en-US" dirty="0"/>
            <a:t>Transition</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88D8DF11-C416-4642-A7D9-8DF5EF240186}" type="pres">
      <dgm:prSet presAssocID="{DB6E580F-7BC6-4F04-BA13-B021AC6B2EE4}" presName="node" presStyleLbl="node1" presStyleIdx="0" presStyleCnt="1" custScaleX="26147" custScaleY="19867" custLinFactNeighborX="-37763" custLinFactNeighborY="-34057">
        <dgm:presLayoutVars>
          <dgm:bulletEnabled val="1"/>
        </dgm:presLayoutVars>
      </dgm:prSet>
      <dgm:spPr/>
    </dgm:pt>
  </dgm:ptLst>
  <dgm:cxnLst>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0"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5E1A46E8-1357-46FF-ACB6-436CD6132496}" type="presParOf" srcId="{A327DEBB-2764-43C8-BD6D-20DCD03BE172}" destId="{88D8DF11-C416-4642-A7D9-8DF5EF240186}"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4C80DE3-A03E-424E-9773-63BE4D657489}"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81A44736-A976-4AAA-B439-7EF072CD8FB3}">
      <dgm:prSet phldrT="[Text]"/>
      <dgm:spPr>
        <a:solidFill>
          <a:schemeClr val="accent4">
            <a:lumMod val="75000"/>
          </a:schemeClr>
        </a:solidFill>
      </dgm:spPr>
      <dgm:t>
        <a:bodyPr/>
        <a:lstStyle/>
        <a:p>
          <a:r>
            <a:rPr lang="en-US" dirty="0"/>
            <a:t>Supportive Services</a:t>
          </a:r>
        </a:p>
      </dgm:t>
    </dgm:pt>
    <dgm:pt modelId="{974BA200-230F-4FF4-9BB3-1DA38AAA3901}" type="parTrans" cxnId="{7B3FA3F8-2110-4C38-A706-FAD98A3CD078}">
      <dgm:prSet/>
      <dgm:spPr/>
      <dgm:t>
        <a:bodyPr/>
        <a:lstStyle/>
        <a:p>
          <a:endParaRPr lang="en-US"/>
        </a:p>
      </dgm:t>
    </dgm:pt>
    <dgm:pt modelId="{9F9786F5-5DE6-4195-9431-A05C3654CA04}" type="sibTrans" cxnId="{7B3FA3F8-2110-4C38-A706-FAD98A3CD078}">
      <dgm:prSet/>
      <dgm:spPr/>
      <dgm:t>
        <a:bodyPr/>
        <a:lstStyle/>
        <a:p>
          <a:endParaRPr lang="en-US"/>
        </a:p>
      </dgm:t>
    </dgm:pt>
    <dgm:pt modelId="{9A388ACC-B305-494E-9412-F7682693BA23}">
      <dgm:prSet phldrT="[Text]"/>
      <dgm:spPr/>
      <dgm:t>
        <a:bodyPr/>
        <a:lstStyle/>
        <a:p>
          <a:r>
            <a:rPr lang="en-US" dirty="0"/>
            <a:t>Transition Services</a:t>
          </a:r>
        </a:p>
      </dgm:t>
    </dgm:pt>
    <dgm:pt modelId="{F7532BD2-0DA4-422C-B4B7-14DDFF9878A6}" type="parTrans" cxnId="{98C5E155-23AB-4A8A-BF7A-9DB4F4C0D469}">
      <dgm:prSet/>
      <dgm:spPr/>
      <dgm:t>
        <a:bodyPr/>
        <a:lstStyle/>
        <a:p>
          <a:endParaRPr lang="en-US"/>
        </a:p>
      </dgm:t>
    </dgm:pt>
    <dgm:pt modelId="{EE93F87B-DD0C-4348-93E4-6434D95BDA0A}" type="sibTrans" cxnId="{98C5E155-23AB-4A8A-BF7A-9DB4F4C0D469}">
      <dgm:prSet/>
      <dgm:spPr/>
      <dgm:t>
        <a:bodyPr/>
        <a:lstStyle/>
        <a:p>
          <a:endParaRPr lang="en-US"/>
        </a:p>
      </dgm:t>
    </dgm:pt>
    <dgm:pt modelId="{DB6E580F-7BC6-4F04-BA13-B021AC6B2EE4}">
      <dgm:prSet phldrT="[Text]"/>
      <dgm:spPr>
        <a:solidFill>
          <a:srgbClr val="FF0000"/>
        </a:solidFill>
      </dgm:spPr>
      <dgm:t>
        <a:bodyPr/>
        <a:lstStyle/>
        <a:p>
          <a:r>
            <a:rPr lang="en-US" dirty="0"/>
            <a:t>Training Services</a:t>
          </a:r>
        </a:p>
      </dgm:t>
    </dgm:pt>
    <dgm:pt modelId="{BFC5F69C-5E79-4851-AE66-24AA7853593A}" type="parTrans" cxnId="{5419A5BD-A10C-4F4B-99DD-C8DFF18F9D1A}">
      <dgm:prSet/>
      <dgm:spPr/>
      <dgm:t>
        <a:bodyPr/>
        <a:lstStyle/>
        <a:p>
          <a:endParaRPr lang="en-US"/>
        </a:p>
      </dgm:t>
    </dgm:pt>
    <dgm:pt modelId="{603B8FB9-B4F9-4779-B587-CACC342D9E38}" type="sibTrans" cxnId="{5419A5BD-A10C-4F4B-99DD-C8DFF18F9D1A}">
      <dgm:prSet/>
      <dgm:spPr/>
      <dgm:t>
        <a:bodyPr/>
        <a:lstStyle/>
        <a:p>
          <a:endParaRPr lang="en-US"/>
        </a:p>
      </dgm:t>
    </dgm:pt>
    <dgm:pt modelId="{A327DEBB-2764-43C8-BD6D-20DCD03BE172}" type="pres">
      <dgm:prSet presAssocID="{24C80DE3-A03E-424E-9773-63BE4D657489}" presName="diagram" presStyleCnt="0">
        <dgm:presLayoutVars>
          <dgm:dir/>
          <dgm:resizeHandles val="exact"/>
        </dgm:presLayoutVars>
      </dgm:prSet>
      <dgm:spPr/>
    </dgm:pt>
    <dgm:pt modelId="{D0557916-BA6E-4A5D-A9CB-F6558D6385F4}" type="pres">
      <dgm:prSet presAssocID="{81A44736-A976-4AAA-B439-7EF072CD8FB3}" presName="node" presStyleLbl="node1" presStyleIdx="0" presStyleCnt="3" custScaleX="19264" custScaleY="13415" custLinFactNeighborX="-1236" custLinFactNeighborY="-25230">
        <dgm:presLayoutVars>
          <dgm:bulletEnabled val="1"/>
        </dgm:presLayoutVars>
      </dgm:prSet>
      <dgm:spPr/>
    </dgm:pt>
    <dgm:pt modelId="{AC478407-71A2-4CC7-9DE4-0CEE777F698F}" type="pres">
      <dgm:prSet presAssocID="{9F9786F5-5DE6-4195-9431-A05C3654CA04}" presName="sibTrans" presStyleCnt="0"/>
      <dgm:spPr/>
    </dgm:pt>
    <dgm:pt modelId="{A942D91C-A410-4FFE-8163-C7B8B44CB2F3}" type="pres">
      <dgm:prSet presAssocID="{9A388ACC-B305-494E-9412-F7682693BA23}" presName="node" presStyleLbl="node1" presStyleIdx="1" presStyleCnt="3" custScaleX="19264" custScaleY="14757" custLinFactNeighborX="-2672" custLinFactNeighborY="-24486">
        <dgm:presLayoutVars>
          <dgm:bulletEnabled val="1"/>
        </dgm:presLayoutVars>
      </dgm:prSet>
      <dgm:spPr/>
    </dgm:pt>
    <dgm:pt modelId="{76DE486B-1AE3-43C8-9E55-DFDFA22D117B}" type="pres">
      <dgm:prSet presAssocID="{EE93F87B-DD0C-4348-93E4-6434D95BDA0A}" presName="sibTrans" presStyleCnt="0"/>
      <dgm:spPr/>
    </dgm:pt>
    <dgm:pt modelId="{88D8DF11-C416-4642-A7D9-8DF5EF240186}" type="pres">
      <dgm:prSet presAssocID="{DB6E580F-7BC6-4F04-BA13-B021AC6B2EE4}" presName="node" presStyleLbl="node1" presStyleIdx="2" presStyleCnt="3" custScaleX="19264" custScaleY="14757" custLinFactNeighborX="-3492" custLinFactNeighborY="-24336">
        <dgm:presLayoutVars>
          <dgm:bulletEnabled val="1"/>
        </dgm:presLayoutVars>
      </dgm:prSet>
      <dgm:spPr/>
    </dgm:pt>
  </dgm:ptLst>
  <dgm:cxnLst>
    <dgm:cxn modelId="{E7FF6072-3B09-4ABD-9FB3-1643EC41B052}" type="presOf" srcId="{9A388ACC-B305-494E-9412-F7682693BA23}" destId="{A942D91C-A410-4FFE-8163-C7B8B44CB2F3}" srcOrd="0" destOrd="0" presId="urn:microsoft.com/office/officeart/2005/8/layout/default"/>
    <dgm:cxn modelId="{98C5E155-23AB-4A8A-BF7A-9DB4F4C0D469}" srcId="{24C80DE3-A03E-424E-9773-63BE4D657489}" destId="{9A388ACC-B305-494E-9412-F7682693BA23}" srcOrd="1" destOrd="0" parTransId="{F7532BD2-0DA4-422C-B4B7-14DDFF9878A6}" sibTransId="{EE93F87B-DD0C-4348-93E4-6434D95BDA0A}"/>
    <dgm:cxn modelId="{5BBA7D7F-113B-4992-AD4A-F3A933186DAC}" type="presOf" srcId="{24C80DE3-A03E-424E-9773-63BE4D657489}" destId="{A327DEBB-2764-43C8-BD6D-20DCD03BE172}" srcOrd="0" destOrd="0" presId="urn:microsoft.com/office/officeart/2005/8/layout/default"/>
    <dgm:cxn modelId="{5419A5BD-A10C-4F4B-99DD-C8DFF18F9D1A}" srcId="{24C80DE3-A03E-424E-9773-63BE4D657489}" destId="{DB6E580F-7BC6-4F04-BA13-B021AC6B2EE4}" srcOrd="2" destOrd="0" parTransId="{BFC5F69C-5E79-4851-AE66-24AA7853593A}" sibTransId="{603B8FB9-B4F9-4779-B587-CACC342D9E38}"/>
    <dgm:cxn modelId="{D84C14E1-D00D-473B-BE09-2AEBC440D13A}" type="presOf" srcId="{DB6E580F-7BC6-4F04-BA13-B021AC6B2EE4}" destId="{88D8DF11-C416-4642-A7D9-8DF5EF240186}" srcOrd="0" destOrd="0" presId="urn:microsoft.com/office/officeart/2005/8/layout/default"/>
    <dgm:cxn modelId="{E3E8B0F6-C630-4F36-8BF6-74DC2AD12D1A}" type="presOf" srcId="{81A44736-A976-4AAA-B439-7EF072CD8FB3}" destId="{D0557916-BA6E-4A5D-A9CB-F6558D6385F4}" srcOrd="0" destOrd="0" presId="urn:microsoft.com/office/officeart/2005/8/layout/default"/>
    <dgm:cxn modelId="{7B3FA3F8-2110-4C38-A706-FAD98A3CD078}" srcId="{24C80DE3-A03E-424E-9773-63BE4D657489}" destId="{81A44736-A976-4AAA-B439-7EF072CD8FB3}" srcOrd="0" destOrd="0" parTransId="{974BA200-230F-4FF4-9BB3-1DA38AAA3901}" sibTransId="{9F9786F5-5DE6-4195-9431-A05C3654CA04}"/>
    <dgm:cxn modelId="{5C17FFC6-8F46-4BBC-AEFE-8FA22D3F1F0D}" type="presParOf" srcId="{A327DEBB-2764-43C8-BD6D-20DCD03BE172}" destId="{D0557916-BA6E-4A5D-A9CB-F6558D6385F4}" srcOrd="0" destOrd="0" presId="urn:microsoft.com/office/officeart/2005/8/layout/default"/>
    <dgm:cxn modelId="{83296510-9451-4727-AEC0-FB3690364504}" type="presParOf" srcId="{A327DEBB-2764-43C8-BD6D-20DCD03BE172}" destId="{AC478407-71A2-4CC7-9DE4-0CEE777F698F}" srcOrd="1" destOrd="0" presId="urn:microsoft.com/office/officeart/2005/8/layout/default"/>
    <dgm:cxn modelId="{A49A5FA6-45C8-47ED-9DDB-535E87754AFF}" type="presParOf" srcId="{A327DEBB-2764-43C8-BD6D-20DCD03BE172}" destId="{A942D91C-A410-4FFE-8163-C7B8B44CB2F3}" srcOrd="2" destOrd="0" presId="urn:microsoft.com/office/officeart/2005/8/layout/default"/>
    <dgm:cxn modelId="{07EF6C69-C6C0-4078-85E5-FBB782D765E3}" type="presParOf" srcId="{A327DEBB-2764-43C8-BD6D-20DCD03BE172}" destId="{76DE486B-1AE3-43C8-9E55-DFDFA22D117B}" srcOrd="3" destOrd="0" presId="urn:microsoft.com/office/officeart/2005/8/layout/default"/>
    <dgm:cxn modelId="{5E1A46E8-1357-46FF-ACB6-436CD6132496}" type="presParOf" srcId="{A327DEBB-2764-43C8-BD6D-20DCD03BE172}" destId="{88D8DF11-C416-4642-A7D9-8DF5EF240186}"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312475" y="0"/>
          <a:ext cx="1835220" cy="766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Literacy Gains</a:t>
          </a:r>
        </a:p>
      </dsp:txBody>
      <dsp:txXfrm>
        <a:off x="312475" y="0"/>
        <a:ext cx="1835220" cy="766802"/>
      </dsp:txXfrm>
    </dsp:sp>
    <dsp:sp modelId="{7F0345D2-78B0-4243-9FA6-7D146E870178}">
      <dsp:nvSpPr>
        <dsp:cNvPr id="0" name=""/>
        <dsp:cNvSpPr/>
      </dsp:nvSpPr>
      <dsp:spPr>
        <a:xfrm>
          <a:off x="3231546" y="0"/>
          <a:ext cx="1835220" cy="766802"/>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HSE/HS Diploma</a:t>
          </a:r>
        </a:p>
      </dsp:txBody>
      <dsp:txXfrm>
        <a:off x="3231546" y="0"/>
        <a:ext cx="1835220" cy="766802"/>
      </dsp:txXfrm>
    </dsp:sp>
    <dsp:sp modelId="{D0557916-BA6E-4A5D-A9CB-F6558D6385F4}">
      <dsp:nvSpPr>
        <dsp:cNvPr id="0" name=""/>
        <dsp:cNvSpPr/>
      </dsp:nvSpPr>
      <dsp:spPr>
        <a:xfrm>
          <a:off x="6250361" y="0"/>
          <a:ext cx="1835220" cy="766802"/>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Post-Secondary</a:t>
          </a:r>
        </a:p>
      </dsp:txBody>
      <dsp:txXfrm>
        <a:off x="6250361" y="0"/>
        <a:ext cx="1835220" cy="766802"/>
      </dsp:txXfrm>
    </dsp:sp>
    <dsp:sp modelId="{D117BF28-B3F7-4E3B-B083-43BC2A6E9767}">
      <dsp:nvSpPr>
        <dsp:cNvPr id="0" name=""/>
        <dsp:cNvSpPr/>
      </dsp:nvSpPr>
      <dsp:spPr>
        <a:xfrm>
          <a:off x="366205" y="2789849"/>
          <a:ext cx="1835220" cy="84351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Enter Employment</a:t>
          </a:r>
        </a:p>
      </dsp:txBody>
      <dsp:txXfrm>
        <a:off x="366205" y="2789849"/>
        <a:ext cx="1835220" cy="843511"/>
      </dsp:txXfrm>
    </dsp:sp>
    <dsp:sp modelId="{A942D91C-A410-4FFE-8163-C7B8B44CB2F3}">
      <dsp:nvSpPr>
        <dsp:cNvPr id="0" name=""/>
        <dsp:cNvSpPr/>
      </dsp:nvSpPr>
      <dsp:spPr>
        <a:xfrm>
          <a:off x="3298042" y="2773215"/>
          <a:ext cx="1835220" cy="84351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Increase Wages</a:t>
          </a:r>
        </a:p>
      </dsp:txBody>
      <dsp:txXfrm>
        <a:off x="3298042" y="2773215"/>
        <a:ext cx="1835220" cy="843511"/>
      </dsp:txXfrm>
    </dsp:sp>
    <dsp:sp modelId="{88D8DF11-C416-4642-A7D9-8DF5EF240186}">
      <dsp:nvSpPr>
        <dsp:cNvPr id="0" name=""/>
        <dsp:cNvSpPr/>
      </dsp:nvSpPr>
      <dsp:spPr>
        <a:xfrm>
          <a:off x="6215779" y="2774187"/>
          <a:ext cx="1835220" cy="843511"/>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a:t>
          </a:r>
        </a:p>
      </dsp:txBody>
      <dsp:txXfrm>
        <a:off x="6215779" y="2774187"/>
        <a:ext cx="1835220" cy="8435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CA8FF-369D-4EB8-BF7A-9D66D1F6F7F6}">
      <dsp:nvSpPr>
        <dsp:cNvPr id="0" name=""/>
        <dsp:cNvSpPr/>
      </dsp:nvSpPr>
      <dsp:spPr>
        <a:xfrm>
          <a:off x="0" y="0"/>
          <a:ext cx="3030627" cy="138298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a:t>Literacy Gains</a:t>
          </a:r>
        </a:p>
      </dsp:txBody>
      <dsp:txXfrm>
        <a:off x="0" y="0"/>
        <a:ext cx="3030627" cy="13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D8DF11-C416-4642-A7D9-8DF5EF240186}">
      <dsp:nvSpPr>
        <dsp:cNvPr id="0" name=""/>
        <dsp:cNvSpPr/>
      </dsp:nvSpPr>
      <dsp:spPr>
        <a:xfrm>
          <a:off x="0" y="0"/>
          <a:ext cx="2726964" cy="124320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Transition</a:t>
          </a:r>
        </a:p>
      </dsp:txBody>
      <dsp:txXfrm>
        <a:off x="0" y="0"/>
        <a:ext cx="2726964" cy="1243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557916-BA6E-4A5D-A9CB-F6558D6385F4}">
      <dsp:nvSpPr>
        <dsp:cNvPr id="0" name=""/>
        <dsp:cNvSpPr/>
      </dsp:nvSpPr>
      <dsp:spPr>
        <a:xfrm>
          <a:off x="924422" y="220002"/>
          <a:ext cx="1804627" cy="754020"/>
        </a:xfrm>
        <a:prstGeom prst="rect">
          <a:avLst/>
        </a:prstGeom>
        <a:solidFill>
          <a:schemeClr val="accent4">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Supportive Services</a:t>
          </a:r>
        </a:p>
      </dsp:txBody>
      <dsp:txXfrm>
        <a:off x="924422" y="220002"/>
        <a:ext cx="1804627" cy="754020"/>
      </dsp:txXfrm>
    </dsp:sp>
    <dsp:sp modelId="{A942D91C-A410-4FFE-8163-C7B8B44CB2F3}">
      <dsp:nvSpPr>
        <dsp:cNvPr id="0" name=""/>
        <dsp:cNvSpPr/>
      </dsp:nvSpPr>
      <dsp:spPr>
        <a:xfrm>
          <a:off x="3531314" y="224105"/>
          <a:ext cx="1804627" cy="829450"/>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Transition Services</a:t>
          </a:r>
        </a:p>
      </dsp:txBody>
      <dsp:txXfrm>
        <a:off x="3531314" y="224105"/>
        <a:ext cx="1804627" cy="829450"/>
      </dsp:txXfrm>
    </dsp:sp>
    <dsp:sp modelId="{88D8DF11-C416-4642-A7D9-8DF5EF240186}">
      <dsp:nvSpPr>
        <dsp:cNvPr id="0" name=""/>
        <dsp:cNvSpPr/>
      </dsp:nvSpPr>
      <dsp:spPr>
        <a:xfrm>
          <a:off x="6195913" y="232536"/>
          <a:ext cx="1804627" cy="829450"/>
        </a:xfrm>
        <a:prstGeom prst="rect">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t>Training Services</a:t>
          </a:r>
        </a:p>
      </dsp:txBody>
      <dsp:txXfrm>
        <a:off x="6195913" y="232536"/>
        <a:ext cx="1804627" cy="8294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11/18/2019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11/18/2019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p:txBody>
          <a:bodyPr/>
          <a:lstStyle/>
          <a:p>
            <a:pPr>
              <a:defRPr/>
            </a:pPr>
            <a:fld id="{50F5FC73-5348-43A1-94E3-791BE83D3ABF}" type="slidenum">
              <a:rPr lang="en-US" smtClean="0">
                <a:latin typeface="Arial" pitchFamily="34" charset="0"/>
              </a:rPr>
              <a:pPr>
                <a:defRPr/>
              </a:pPr>
              <a:t>40</a:t>
            </a:fld>
            <a:endParaRPr lang="en-US">
              <a:latin typeface="Arial" pitchFamily="34" charset="0"/>
            </a:endParaRPr>
          </a:p>
        </p:txBody>
      </p:sp>
      <p:sp>
        <p:nvSpPr>
          <p:cNvPr id="79875" name="Rectangle 2"/>
          <p:cNvSpPr>
            <a:spLocks noGrp="1" noRot="1" noChangeAspect="1" noChangeArrowheads="1" noTextEdit="1"/>
          </p:cNvSpPr>
          <p:nvPr>
            <p:ph type="sldImg"/>
          </p:nvPr>
        </p:nvSpPr>
        <p:spPr>
          <a:xfrm>
            <a:off x="407988" y="696913"/>
            <a:ext cx="6196012" cy="3486150"/>
          </a:xfrm>
          <a:ln/>
        </p:spPr>
      </p:sp>
      <p:sp>
        <p:nvSpPr>
          <p:cNvPr id="79876" name="Rectangle 3"/>
          <p:cNvSpPr>
            <a:spLocks noGrp="1" noChangeArrowheads="1"/>
          </p:cNvSpPr>
          <p:nvPr>
            <p:ph type="body" idx="1"/>
          </p:nvPr>
        </p:nvSpPr>
        <p:spPr>
          <a:noFill/>
          <a:ln/>
        </p:spPr>
        <p:txBody>
          <a:bodyPr/>
          <a:lstStyle/>
          <a:p>
            <a:pPr eaLnBrk="1" hangingPunct="1"/>
            <a:r>
              <a:rPr lang="en-US"/>
              <a:t>Note starred fields</a:t>
            </a:r>
          </a:p>
        </p:txBody>
      </p:sp>
      <p:sp>
        <p:nvSpPr>
          <p:cNvPr id="5" name="Footer Placeholder 4"/>
          <p:cNvSpPr>
            <a:spLocks noGrp="1"/>
          </p:cNvSpPr>
          <p:nvPr>
            <p:ph type="ftr" sz="quarter" idx="4"/>
          </p:nvPr>
        </p:nvSpPr>
        <p:spPr/>
        <p:txBody>
          <a:bodyPr/>
          <a:lstStyle/>
          <a:p>
            <a:pPr>
              <a:defRPr/>
            </a:pPr>
            <a:r>
              <a:rPr lang="en-US"/>
              <a:t>CASAS 2010</a:t>
            </a:r>
          </a:p>
        </p:txBody>
      </p:sp>
    </p:spTree>
    <p:extLst>
      <p:ext uri="{BB962C8B-B14F-4D97-AF65-F5344CB8AC3E}">
        <p14:creationId xmlns:p14="http://schemas.microsoft.com/office/powerpoint/2010/main" val="4091772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77567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11/18/2019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11/18/2019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11/18/2019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11/18/2019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11/18/2019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11/18/2019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8.png"/><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7.xml"/><Relationship Id="rId5" Type="http://schemas.openxmlformats.org/officeDocument/2006/relationships/image" Target="../media/image25.emf"/><Relationship Id="rId4" Type="http://schemas.openxmlformats.org/officeDocument/2006/relationships/image" Target="../media/image24.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caladulted.org/"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www.casas.org/" TargetMode="External"/><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caadultedtraining.org/"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outerShdw blurRad="38100" dist="38100" dir="2700000" algn="tl">
                    <a:srgbClr val="000000">
                      <a:alpha val="43137"/>
                    </a:srgbClr>
                  </a:outerShdw>
                </a:effectLst>
              </a:rPr>
              <a:t>CAEP 19-20 Student Data Reporting &amp; More</a:t>
            </a:r>
          </a:p>
        </p:txBody>
      </p:sp>
      <p:sp>
        <p:nvSpPr>
          <p:cNvPr id="3" name="Subtitle 2"/>
          <p:cNvSpPr>
            <a:spLocks noGrp="1"/>
          </p:cNvSpPr>
          <p:nvPr>
            <p:ph type="subTitle" idx="1"/>
          </p:nvPr>
        </p:nvSpPr>
        <p:spPr/>
        <p:txBody>
          <a:bodyPr/>
          <a:lstStyle/>
          <a:p>
            <a:r>
              <a:rPr lang="en-US" dirty="0"/>
              <a:t>November 2019</a:t>
            </a:r>
          </a:p>
        </p:txBody>
      </p:sp>
    </p:spTree>
    <p:extLst>
      <p:ext uri="{BB962C8B-B14F-4D97-AF65-F5344CB8AC3E}">
        <p14:creationId xmlns:p14="http://schemas.microsoft.com/office/powerpoint/2010/main" val="2413668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838200" y="1561382"/>
            <a:ext cx="10515600" cy="4873924"/>
          </a:xfrm>
        </p:spPr>
        <p:txBody>
          <a:bodyPr>
            <a:normAutofit fontScale="92500" lnSpcReduction="10000"/>
          </a:bodyPr>
          <a:lstStyle/>
          <a:p>
            <a:pPr marL="0" indent="0">
              <a:buNone/>
            </a:pPr>
            <a:r>
              <a:rPr lang="en-US" sz="3200" b="1" dirty="0"/>
              <a:t>Tracking hours of instruction for integrated courses (ESL/CTE, ASE/CTE, ABE, CTE, etc.)</a:t>
            </a:r>
          </a:p>
          <a:p>
            <a:pPr marL="457200" lvl="1" indent="0">
              <a:buNone/>
            </a:pPr>
            <a:endParaRPr lang="en-US" dirty="0"/>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spTree>
    <p:extLst>
      <p:ext uri="{BB962C8B-B14F-4D97-AF65-F5344CB8AC3E}">
        <p14:creationId xmlns:p14="http://schemas.microsoft.com/office/powerpoint/2010/main" val="30444369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Instructional Hours</a:t>
            </a:r>
          </a:p>
        </p:txBody>
      </p:sp>
      <p:sp>
        <p:nvSpPr>
          <p:cNvPr id="3" name="Content Placeholder 2"/>
          <p:cNvSpPr>
            <a:spLocks noGrp="1"/>
          </p:cNvSpPr>
          <p:nvPr>
            <p:ph idx="1"/>
          </p:nvPr>
        </p:nvSpPr>
        <p:spPr>
          <a:xfrm>
            <a:off x="838200" y="1561382"/>
            <a:ext cx="10515600" cy="4873924"/>
          </a:xfrm>
        </p:spPr>
        <p:txBody>
          <a:bodyPr>
            <a:normAutofit fontScale="92500" lnSpcReduction="10000"/>
          </a:bodyPr>
          <a:lstStyle/>
          <a:p>
            <a:pPr marL="0" indent="0">
              <a:buNone/>
            </a:pPr>
            <a:r>
              <a:rPr lang="en-US" sz="3200" i="1" dirty="0"/>
              <a:t>How do we track hours of instruction for integrated courses </a:t>
            </a:r>
            <a:r>
              <a:rPr lang="en-US" sz="3200" dirty="0"/>
              <a:t>(</a:t>
            </a:r>
            <a:r>
              <a:rPr lang="en-US" sz="3200" i="1" dirty="0"/>
              <a:t>ESL/CTE, ASE/CTE, ABE, CTE, etc.)? </a:t>
            </a:r>
          </a:p>
          <a:p>
            <a:pPr marL="457200" lvl="1" indent="0">
              <a:buNone/>
            </a:pPr>
            <a:endParaRPr lang="en-US" dirty="0"/>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spTree>
    <p:extLst>
      <p:ext uri="{BB962C8B-B14F-4D97-AF65-F5344CB8AC3E}">
        <p14:creationId xmlns:p14="http://schemas.microsoft.com/office/powerpoint/2010/main" val="40849042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Enrollment Instructional Hours</a:t>
            </a:r>
          </a:p>
        </p:txBody>
      </p:sp>
      <p:sp>
        <p:nvSpPr>
          <p:cNvPr id="6" name="Content Placeholder 5"/>
          <p:cNvSpPr>
            <a:spLocks noGrp="1"/>
          </p:cNvSpPr>
          <p:nvPr>
            <p:ph idx="1"/>
          </p:nvPr>
        </p:nvSpPr>
        <p:spPr>
          <a:xfrm>
            <a:off x="838199" y="1601338"/>
            <a:ext cx="10325819" cy="4351338"/>
          </a:xfrm>
        </p:spPr>
        <p:txBody>
          <a:bodyPr>
            <a:normAutofit/>
          </a:bodyPr>
          <a:lstStyle/>
          <a:p>
            <a:r>
              <a:rPr lang="en-US" sz="3200" dirty="0"/>
              <a:t>You can mark multiple instructional programs in the TE Class Instance record for classes that address more than one CAEP instructional program. </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4426790" y="3293377"/>
            <a:ext cx="5943600" cy="2562225"/>
          </a:xfrm>
          <a:prstGeom prst="rect">
            <a:avLst/>
          </a:prstGeom>
          <a:noFill/>
          <a:ln>
            <a:solidFill>
              <a:schemeClr val="tx1"/>
            </a:solidFill>
          </a:ln>
        </p:spPr>
      </p:pic>
    </p:spTree>
    <p:extLst>
      <p:ext uri="{BB962C8B-B14F-4D97-AF65-F5344CB8AC3E}">
        <p14:creationId xmlns:p14="http://schemas.microsoft.com/office/powerpoint/2010/main" val="4036550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(CTE skills gain)</a:t>
            </a:r>
          </a:p>
        </p:txBody>
      </p:sp>
      <p:sp>
        <p:nvSpPr>
          <p:cNvPr id="3" name="Content Placeholder 2"/>
          <p:cNvSpPr>
            <a:spLocks noGrp="1"/>
          </p:cNvSpPr>
          <p:nvPr>
            <p:ph idx="1"/>
          </p:nvPr>
        </p:nvSpPr>
        <p:spPr>
          <a:xfrm>
            <a:off x="838200" y="1825625"/>
            <a:ext cx="10515600" cy="4670066"/>
          </a:xfrm>
        </p:spPr>
        <p:txBody>
          <a:bodyPr>
            <a:normAutofit/>
          </a:bodyPr>
          <a:lstStyle/>
          <a:p>
            <a:pPr marL="0" indent="0">
              <a:buNone/>
            </a:pPr>
            <a:r>
              <a:rPr lang="en-US" sz="3200" b="1" dirty="0"/>
              <a:t>WIOA I / CAEP Alignment – Occupational Skills Gain</a:t>
            </a:r>
            <a:br>
              <a:rPr lang="en-US" sz="3200" b="1" dirty="0"/>
            </a:br>
            <a:endParaRPr lang="en-US" sz="3200" b="1" dirty="0"/>
          </a:p>
          <a:p>
            <a:pPr marL="0" indent="0">
              <a:buNone/>
            </a:pPr>
            <a:r>
              <a:rPr lang="en-US" dirty="0"/>
              <a:t>The Passage of an Exam Measurable Skills Gain for WIOA I will align with the CAEP Occupational Skills Gain and Workforce Preparation Outcome</a:t>
            </a:r>
          </a:p>
          <a:p>
            <a:pPr lvl="1"/>
            <a:r>
              <a:rPr lang="en-US" sz="2800" dirty="0"/>
              <a:t>When a student achieves an Occupational Skills Gain, that now entails that the student passes an exam such as work skills demonstration, written test, standardized pre/post-test, etc. </a:t>
            </a:r>
          </a:p>
          <a:p>
            <a:pPr lvl="1"/>
            <a:r>
              <a:rPr lang="en-US" sz="2800" dirty="0"/>
              <a:t>Workforce Preparation Outcome should include some documentation of work skills progression or attainment.</a:t>
            </a:r>
          </a:p>
          <a:p>
            <a:pPr marL="0" indent="0">
              <a:buNone/>
            </a:pPr>
            <a:endParaRPr lang="en-US" dirty="0"/>
          </a:p>
        </p:txBody>
      </p:sp>
    </p:spTree>
    <p:extLst>
      <p:ext uri="{BB962C8B-B14F-4D97-AF65-F5344CB8AC3E}">
        <p14:creationId xmlns:p14="http://schemas.microsoft.com/office/powerpoint/2010/main" val="1245271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WIOA I 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spTree>
    <p:extLst>
      <p:ext uri="{BB962C8B-B14F-4D97-AF65-F5344CB8AC3E}">
        <p14:creationId xmlns:p14="http://schemas.microsoft.com/office/powerpoint/2010/main" val="7820503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71969"/>
          </a:xfrm>
        </p:spPr>
        <p:txBody>
          <a:bodyPr/>
          <a:lstStyle/>
          <a:p>
            <a:r>
              <a:rPr lang="en-US" dirty="0"/>
              <a:t>Student Barriers to Employment</a:t>
            </a:r>
          </a:p>
        </p:txBody>
      </p:sp>
      <p:sp>
        <p:nvSpPr>
          <p:cNvPr id="3" name="Content Placeholder 2"/>
          <p:cNvSpPr>
            <a:spLocks noGrp="1"/>
          </p:cNvSpPr>
          <p:nvPr>
            <p:ph idx="1"/>
          </p:nvPr>
        </p:nvSpPr>
        <p:spPr>
          <a:xfrm>
            <a:off x="536275" y="1406105"/>
            <a:ext cx="8607725" cy="5020573"/>
          </a:xfrm>
        </p:spPr>
        <p:txBody>
          <a:bodyPr>
            <a:normAutofit lnSpcReduction="10000"/>
          </a:bodyPr>
          <a:lstStyle/>
          <a:p>
            <a:r>
              <a:rPr lang="en-US" sz="3200" dirty="0"/>
              <a:t>Agencies will record barriers to employment for all CAEP students at intake.</a:t>
            </a:r>
          </a:p>
          <a:p>
            <a:r>
              <a:rPr lang="en-US" sz="3200" dirty="0"/>
              <a:t>CAEP student barriers and their definitions will align with federal WIOA II barriers to employment.</a:t>
            </a:r>
          </a:p>
          <a:p>
            <a:r>
              <a:rPr lang="en-US" sz="3200" dirty="0"/>
              <a:t>As part of the federal alignment, ABE/ASE and ESL learners will automatically tie into specific barriers </a:t>
            </a:r>
          </a:p>
          <a:p>
            <a:r>
              <a:rPr lang="en-US" sz="3200" dirty="0"/>
              <a:t>For Workforce Preparation/Workforce Re-Entry – learners are no longer tied to any specific barriers, and no longer tied to 55 + years of age.</a:t>
            </a:r>
          </a:p>
          <a:p>
            <a:endParaRPr lang="en-US" sz="3200" dirty="0"/>
          </a:p>
          <a:p>
            <a:pPr marL="0" indent="0">
              <a:buNone/>
            </a:pPr>
            <a:endParaRPr lang="en-US" dirty="0"/>
          </a:p>
        </p:txBody>
      </p:sp>
      <p:pic>
        <p:nvPicPr>
          <p:cNvPr id="4" name="Picture 1"/>
          <p:cNvPicPr>
            <a:picLocks noChangeAspect="1" noChangeArrowheads="1"/>
          </p:cNvPicPr>
          <p:nvPr/>
        </p:nvPicPr>
        <p:blipFill>
          <a:blip r:embed="rId2" cstate="print"/>
          <a:srcRect/>
          <a:stretch>
            <a:fillRect/>
          </a:stretch>
        </p:blipFill>
        <p:spPr bwMode="auto">
          <a:xfrm>
            <a:off x="9509843" y="2769079"/>
            <a:ext cx="2122042" cy="3735237"/>
          </a:xfrm>
          <a:prstGeom prst="rect">
            <a:avLst/>
          </a:prstGeom>
          <a:noFill/>
          <a:ln w="9525">
            <a:noFill/>
            <a:miter lim="800000"/>
            <a:headEnd/>
            <a:tailEnd/>
          </a:ln>
        </p:spPr>
      </p:pic>
    </p:spTree>
    <p:extLst>
      <p:ext uri="{BB962C8B-B14F-4D97-AF65-F5344CB8AC3E}">
        <p14:creationId xmlns:p14="http://schemas.microsoft.com/office/powerpoint/2010/main" val="24173522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Barriers to Employment</a:t>
            </a:r>
          </a:p>
        </p:txBody>
      </p:sp>
      <p:sp>
        <p:nvSpPr>
          <p:cNvPr id="3" name="Content Placeholder 2"/>
          <p:cNvSpPr>
            <a:spLocks noGrp="1"/>
          </p:cNvSpPr>
          <p:nvPr>
            <p:ph idx="1"/>
          </p:nvPr>
        </p:nvSpPr>
        <p:spPr>
          <a:xfrm>
            <a:off x="655608" y="1500996"/>
            <a:ext cx="5676181" cy="5167223"/>
          </a:xfrm>
        </p:spPr>
        <p:txBody>
          <a:bodyPr>
            <a:normAutofit fontScale="92500" lnSpcReduction="20000"/>
          </a:bodyPr>
          <a:lstStyle/>
          <a:p>
            <a:pPr marL="0" indent="0">
              <a:buNone/>
            </a:pPr>
            <a:r>
              <a:rPr lang="en-US" sz="3500" b="1" dirty="0"/>
              <a:t>For WIOA II </a:t>
            </a:r>
            <a:r>
              <a:rPr lang="en-US" sz="3200" dirty="0"/>
              <a:t>– </a:t>
            </a:r>
            <a:br>
              <a:rPr lang="en-US" sz="3200" dirty="0"/>
            </a:br>
            <a:endParaRPr lang="en-US" sz="3200" dirty="0"/>
          </a:p>
          <a:p>
            <a:pPr lvl="1"/>
            <a:r>
              <a:rPr lang="en-US" sz="3500" dirty="0"/>
              <a:t>OCTAE has identified ABE/ASE enrollees by definition as having the Low Levels of Literacy barrier</a:t>
            </a:r>
          </a:p>
          <a:p>
            <a:pPr lvl="1"/>
            <a:r>
              <a:rPr lang="en-US" sz="3500" dirty="0"/>
              <a:t>All ESL/ELL learners are defined as Low English Literacy/English Language Learner.</a:t>
            </a:r>
          </a:p>
          <a:p>
            <a:pPr lvl="1"/>
            <a:r>
              <a:rPr lang="en-US" sz="3500" dirty="0"/>
              <a:t>Cultural Barriers also relates to WIOA Title II, but is not directly aligned to a particular program.</a:t>
            </a:r>
          </a:p>
          <a:p>
            <a:pPr marL="0" indent="0">
              <a:buNone/>
            </a:pPr>
            <a:endParaRPr lang="en-US" dirty="0"/>
          </a:p>
        </p:txBody>
      </p:sp>
      <p:pic>
        <p:nvPicPr>
          <p:cNvPr id="4" name="Picture 1"/>
          <p:cNvPicPr>
            <a:picLocks noChangeAspect="1" noChangeArrowheads="1"/>
          </p:cNvPicPr>
          <p:nvPr/>
        </p:nvPicPr>
        <p:blipFill>
          <a:blip r:embed="rId2" cstate="print"/>
          <a:srcRect/>
          <a:stretch>
            <a:fillRect/>
          </a:stretch>
        </p:blipFill>
        <p:spPr bwMode="auto">
          <a:xfrm>
            <a:off x="7249065" y="2060235"/>
            <a:ext cx="2205486" cy="3882117"/>
          </a:xfrm>
          <a:prstGeom prst="rect">
            <a:avLst/>
          </a:prstGeom>
          <a:noFill/>
          <a:ln w="9525">
            <a:noFill/>
            <a:miter lim="800000"/>
            <a:headEnd/>
            <a:tailEnd/>
          </a:ln>
        </p:spPr>
      </p:pic>
      <p:sp>
        <p:nvSpPr>
          <p:cNvPr id="5" name="Right Arrow 4"/>
          <p:cNvSpPr/>
          <p:nvPr/>
        </p:nvSpPr>
        <p:spPr>
          <a:xfrm>
            <a:off x="6449972" y="343935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ight Arrow 5"/>
          <p:cNvSpPr/>
          <p:nvPr/>
        </p:nvSpPr>
        <p:spPr>
          <a:xfrm>
            <a:off x="6449972" y="4906028"/>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7" name="Right Arrow 6"/>
          <p:cNvSpPr/>
          <p:nvPr/>
        </p:nvSpPr>
        <p:spPr>
          <a:xfrm>
            <a:off x="6449972" y="2807133"/>
            <a:ext cx="908360" cy="17511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80299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Barriers to Employment</a:t>
            </a:r>
          </a:p>
        </p:txBody>
      </p:sp>
      <p:sp>
        <p:nvSpPr>
          <p:cNvPr id="3" name="Content Placeholder 2"/>
          <p:cNvSpPr>
            <a:spLocks noGrp="1"/>
          </p:cNvSpPr>
          <p:nvPr>
            <p:ph idx="1"/>
          </p:nvPr>
        </p:nvSpPr>
        <p:spPr>
          <a:xfrm>
            <a:off x="621102" y="1825625"/>
            <a:ext cx="10732698" cy="4351338"/>
          </a:xfrm>
        </p:spPr>
        <p:txBody>
          <a:bodyPr>
            <a:normAutofit/>
          </a:bodyPr>
          <a:lstStyle/>
          <a:p>
            <a:pPr marL="0" indent="0">
              <a:buNone/>
            </a:pPr>
            <a:r>
              <a:rPr lang="en-US" sz="3600" dirty="0"/>
              <a:t>For Workforce Preparation/Workforce Re-Entry:</a:t>
            </a:r>
          </a:p>
          <a:p>
            <a:r>
              <a:rPr lang="en-US" sz="3600" dirty="0"/>
              <a:t>Learners are no longer tied to any specific barriers</a:t>
            </a:r>
          </a:p>
          <a:p>
            <a:r>
              <a:rPr lang="en-US" sz="3600" dirty="0"/>
              <a:t>No longer automatically assigned if 55 + years of age.</a:t>
            </a:r>
          </a:p>
        </p:txBody>
      </p:sp>
    </p:spTree>
    <p:extLst>
      <p:ext uri="{BB962C8B-B14F-4D97-AF65-F5344CB8AC3E}">
        <p14:creationId xmlns:p14="http://schemas.microsoft.com/office/powerpoint/2010/main" val="6693465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321993"/>
            <a:ext cx="10515600" cy="1014122"/>
          </a:xfrm>
        </p:spPr>
        <p:txBody>
          <a:bodyPr/>
          <a:lstStyle/>
          <a:p>
            <a:r>
              <a:rPr lang="en-US" b="1" dirty="0">
                <a:solidFill>
                  <a:schemeClr val="accent1">
                    <a:lumMod val="75000"/>
                  </a:schemeClr>
                </a:solidFill>
                <a:effectLst>
                  <a:outerShdw blurRad="38100" dist="38100" dir="2700000" algn="tl">
                    <a:srgbClr val="000000">
                      <a:alpha val="43137"/>
                    </a:srgbClr>
                  </a:outerShdw>
                </a:effectLst>
              </a:rPr>
              <a:t>WIOA Alignment to AB 104</a:t>
            </a:r>
          </a:p>
        </p:txBody>
      </p:sp>
      <p:sp>
        <p:nvSpPr>
          <p:cNvPr id="3" name="Content Placeholder 2"/>
          <p:cNvSpPr>
            <a:spLocks noGrp="1"/>
          </p:cNvSpPr>
          <p:nvPr>
            <p:ph sz="quarter" idx="4294967295"/>
          </p:nvPr>
        </p:nvSpPr>
        <p:spPr>
          <a:xfrm>
            <a:off x="507720" y="1475377"/>
            <a:ext cx="11397231" cy="4338637"/>
          </a:xfrm>
        </p:spPr>
        <p:txBody>
          <a:bodyPr/>
          <a:lstStyle/>
          <a:p>
            <a:pPr marL="0" indent="0" algn="l">
              <a:buNone/>
            </a:pPr>
            <a:r>
              <a:rPr lang="en-US" dirty="0"/>
              <a:t>The WIOA Performance Indicators, along with the 5 types of MSG, comprise the framework for the six AB 104 outcomes:</a:t>
            </a:r>
          </a:p>
        </p:txBody>
      </p:sp>
      <p:sp>
        <p:nvSpPr>
          <p:cNvPr id="5" name="Content Placeholder 4"/>
          <p:cNvSpPr>
            <a:spLocks noGrp="1"/>
          </p:cNvSpPr>
          <p:nvPr>
            <p:ph sz="quarter" idx="4294967295"/>
          </p:nvPr>
        </p:nvSpPr>
        <p:spPr>
          <a:xfrm>
            <a:off x="838200" y="2469532"/>
            <a:ext cx="4205288" cy="4338638"/>
          </a:xfrm>
        </p:spPr>
        <p:txBody>
          <a:bodyPr>
            <a:normAutofit fontScale="92500" lnSpcReduction="20000"/>
          </a:bodyPr>
          <a:lstStyle/>
          <a:p>
            <a:pPr marL="0" indent="0" algn="l">
              <a:buNone/>
            </a:pPr>
            <a:r>
              <a:rPr lang="en-US" dirty="0">
                <a:solidFill>
                  <a:srgbClr val="FF0000"/>
                </a:solidFill>
              </a:rPr>
              <a:t>Indicators:</a:t>
            </a:r>
          </a:p>
          <a:p>
            <a:pPr marL="361639" indent="-361639">
              <a:buFont typeface="+mj-lt"/>
              <a:buAutoNum type="arabicPeriod"/>
            </a:pPr>
            <a:r>
              <a:rPr lang="en-US" dirty="0"/>
              <a:t>Employment</a:t>
            </a:r>
          </a:p>
          <a:p>
            <a:pPr marL="361639" indent="-361639">
              <a:buFont typeface="+mj-lt"/>
              <a:buAutoNum type="arabicPeriod"/>
            </a:pPr>
            <a:r>
              <a:rPr lang="en-US" dirty="0"/>
              <a:t>Wages</a:t>
            </a:r>
          </a:p>
          <a:p>
            <a:pPr algn="l"/>
            <a:endParaRPr lang="en-US" dirty="0"/>
          </a:p>
          <a:p>
            <a:pPr marL="0" indent="0" algn="l">
              <a:buNone/>
            </a:pPr>
            <a:r>
              <a:rPr lang="en-US" dirty="0">
                <a:solidFill>
                  <a:srgbClr val="FF0000"/>
                </a:solidFill>
              </a:rPr>
              <a:t>MSGs:</a:t>
            </a:r>
          </a:p>
          <a:p>
            <a:pPr marL="361639" indent="-361639">
              <a:buFont typeface="+mj-lt"/>
              <a:buAutoNum type="arabicPeriod"/>
            </a:pPr>
            <a:r>
              <a:rPr lang="en-US" dirty="0"/>
              <a:t>Literacy gain</a:t>
            </a:r>
          </a:p>
          <a:p>
            <a:pPr marL="361639" indent="-361639">
              <a:buFont typeface="+mj-lt"/>
              <a:buAutoNum type="arabicPeriod"/>
            </a:pPr>
            <a:r>
              <a:rPr lang="en-US" dirty="0"/>
              <a:t>Secondary</a:t>
            </a:r>
          </a:p>
          <a:p>
            <a:pPr marL="361639" indent="-361639">
              <a:buFont typeface="+mj-lt"/>
              <a:buAutoNum type="arabicPeriod"/>
            </a:pPr>
            <a:r>
              <a:rPr lang="en-US" dirty="0"/>
              <a:t>Post-Secondary</a:t>
            </a:r>
          </a:p>
          <a:p>
            <a:pPr marL="361639" indent="-361639">
              <a:buFont typeface="+mj-lt"/>
              <a:buAutoNum type="arabicPeriod"/>
            </a:pPr>
            <a:r>
              <a:rPr lang="en-US" dirty="0"/>
              <a:t>Training Milestone</a:t>
            </a:r>
          </a:p>
          <a:p>
            <a:pPr marL="361639" indent="-361639">
              <a:buFont typeface="+mj-lt"/>
              <a:buAutoNum type="arabicPeriod"/>
            </a:pPr>
            <a:r>
              <a:rPr lang="en-US" dirty="0"/>
              <a:t>Skills Progression</a:t>
            </a:r>
          </a:p>
        </p:txBody>
      </p:sp>
      <p:sp>
        <p:nvSpPr>
          <p:cNvPr id="4" name="Rectangle 3"/>
          <p:cNvSpPr/>
          <p:nvPr/>
        </p:nvSpPr>
        <p:spPr>
          <a:xfrm>
            <a:off x="6388197" y="2476335"/>
            <a:ext cx="4392388" cy="3700628"/>
          </a:xfrm>
          <a:prstGeom prst="rect">
            <a:avLst/>
          </a:prstGeom>
        </p:spPr>
        <p:txBody>
          <a:bodyPr wrap="square">
            <a:spAutoFit/>
          </a:bodyPr>
          <a:lstStyle/>
          <a:p>
            <a:pPr defTabSz="642915">
              <a:lnSpc>
                <a:spcPct val="90000"/>
              </a:lnSpc>
              <a:spcBef>
                <a:spcPts val="703"/>
              </a:spcBef>
              <a:defRPr/>
            </a:pPr>
            <a:r>
              <a:rPr lang="en-US" sz="2250" dirty="0">
                <a:solidFill>
                  <a:srgbClr val="FF0000"/>
                </a:solidFill>
              </a:rPr>
              <a:t>AB 104 Outcomes:</a:t>
            </a:r>
          </a:p>
          <a:p>
            <a:pPr marL="361639" indent="-361639" defTabSz="642915">
              <a:lnSpc>
                <a:spcPct val="90000"/>
              </a:lnSpc>
              <a:spcBef>
                <a:spcPts val="703"/>
              </a:spcBef>
              <a:buFont typeface="+mj-lt"/>
              <a:buAutoNum type="arabicPeriod"/>
              <a:defRPr/>
            </a:pPr>
            <a:r>
              <a:rPr lang="en-US" sz="2250" dirty="0">
                <a:solidFill>
                  <a:prstClr val="black"/>
                </a:solidFill>
              </a:rPr>
              <a:t>Improved literacy skills</a:t>
            </a:r>
            <a:r>
              <a:rPr lang="en-US" sz="2250" i="1" dirty="0">
                <a:solidFill>
                  <a:prstClr val="black"/>
                </a:solidFill>
              </a:rPr>
              <a:t> </a:t>
            </a:r>
          </a:p>
          <a:p>
            <a:pPr marL="361639" indent="-361639" defTabSz="642915">
              <a:lnSpc>
                <a:spcPct val="90000"/>
              </a:lnSpc>
              <a:spcBef>
                <a:spcPts val="703"/>
              </a:spcBef>
              <a:buFont typeface="+mj-lt"/>
              <a:buAutoNum type="arabicPeriod"/>
              <a:defRPr/>
            </a:pPr>
            <a:r>
              <a:rPr lang="en-US" sz="2250" dirty="0">
                <a:solidFill>
                  <a:prstClr val="black"/>
                </a:solidFill>
              </a:rPr>
              <a:t>Completion of high school diplomas or their recognized equivalents</a:t>
            </a:r>
            <a:endParaRPr lang="en-US" sz="2250" i="1"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Completion of postsecondary</a:t>
            </a:r>
            <a:r>
              <a:rPr lang="en-US" sz="2250" i="1" dirty="0">
                <a:solidFill>
                  <a:prstClr val="black"/>
                </a:solidFill>
              </a:rPr>
              <a:t> </a:t>
            </a:r>
            <a:endParaRPr lang="en-US" sz="2250" dirty="0">
              <a:solidFill>
                <a:prstClr val="black"/>
              </a:solidFill>
            </a:endParaRPr>
          </a:p>
          <a:p>
            <a:pPr marL="361639" indent="-361639" defTabSz="642915">
              <a:lnSpc>
                <a:spcPct val="90000"/>
              </a:lnSpc>
              <a:spcBef>
                <a:spcPts val="703"/>
              </a:spcBef>
              <a:buFont typeface="+mj-lt"/>
              <a:buAutoNum type="arabicPeriod"/>
              <a:defRPr/>
            </a:pPr>
            <a:r>
              <a:rPr lang="en-US" sz="2250" dirty="0">
                <a:solidFill>
                  <a:prstClr val="black"/>
                </a:solidFill>
              </a:rPr>
              <a:t>Placement into jobs</a:t>
            </a:r>
          </a:p>
          <a:p>
            <a:pPr marL="361639" indent="-361639" defTabSz="642915">
              <a:lnSpc>
                <a:spcPct val="90000"/>
              </a:lnSpc>
              <a:spcBef>
                <a:spcPts val="703"/>
              </a:spcBef>
              <a:buFont typeface="+mj-lt"/>
              <a:buAutoNum type="arabicPeriod"/>
              <a:defRPr/>
            </a:pPr>
            <a:r>
              <a:rPr lang="en-US" sz="2250" dirty="0">
                <a:solidFill>
                  <a:prstClr val="black"/>
                </a:solidFill>
              </a:rPr>
              <a:t>Improved wages </a:t>
            </a:r>
          </a:p>
          <a:p>
            <a:pPr marL="361639" indent="-361639" defTabSz="642915">
              <a:lnSpc>
                <a:spcPct val="90000"/>
              </a:lnSpc>
              <a:spcBef>
                <a:spcPts val="703"/>
              </a:spcBef>
              <a:buFont typeface="+mj-lt"/>
              <a:buAutoNum type="arabicPeriod"/>
              <a:defRPr/>
            </a:pPr>
            <a:r>
              <a:rPr lang="en-US" sz="2250" i="1" dirty="0">
                <a:solidFill>
                  <a:prstClr val="black"/>
                </a:solidFill>
              </a:rPr>
              <a:t>Post Secondary Transition</a:t>
            </a:r>
          </a:p>
          <a:p>
            <a:pPr defTabSz="642915">
              <a:lnSpc>
                <a:spcPct val="90000"/>
              </a:lnSpc>
              <a:spcBef>
                <a:spcPts val="703"/>
              </a:spcBef>
              <a:defRPr/>
            </a:pPr>
            <a:endParaRPr lang="en-US" sz="1266" dirty="0">
              <a:solidFill>
                <a:prstClr val="black"/>
              </a:solidFill>
              <a:latin typeface="Calibri"/>
            </a:endParaRPr>
          </a:p>
        </p:txBody>
      </p:sp>
      <p:sp>
        <p:nvSpPr>
          <p:cNvPr id="6" name="Left-Right Arrow 5"/>
          <p:cNvSpPr/>
          <p:nvPr/>
        </p:nvSpPr>
        <p:spPr>
          <a:xfrm>
            <a:off x="4186305" y="3756840"/>
            <a:ext cx="1628677" cy="916953"/>
          </a:xfrm>
          <a:prstGeom prst="leftRightArrow">
            <a:avLst/>
          </a:prstGeom>
          <a:solidFill>
            <a:schemeClr val="accent5">
              <a:lumMod val="75000"/>
            </a:schemeClr>
          </a:solidFill>
          <a:ln w="25400" cap="flat">
            <a:solidFill>
              <a:srgbClr val="0365C0"/>
            </a:solidFill>
            <a:prstDash val="solid"/>
            <a:bevel/>
          </a:ln>
          <a:effectLst>
            <a:outerShdw blurRad="38100" dist="25400" dir="5400000" rotWithShape="0">
              <a:srgbClr val="000000">
                <a:alpha val="50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algn="ctr" defTabSz="410751" latinLnBrk="1" hangingPunct="0"/>
            <a:endParaRPr lang="en-US" sz="2531">
              <a:solidFill>
                <a:srgbClr val="000000"/>
              </a:solidFill>
              <a:sym typeface="Helvetica"/>
            </a:endParaRPr>
          </a:p>
        </p:txBody>
      </p:sp>
    </p:spTree>
    <p:extLst>
      <p:ext uri="{BB962C8B-B14F-4D97-AF65-F5344CB8AC3E}">
        <p14:creationId xmlns:p14="http://schemas.microsoft.com/office/powerpoint/2010/main" val="6433883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472018" y="1424257"/>
          <a:ext cx="9526683" cy="45298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854649" y="2360977"/>
            <a:ext cx="2233748" cy="1546577"/>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Pre/Post Level Completion</a:t>
            </a:r>
          </a:p>
          <a:p>
            <a:pPr marL="214312" indent="-214312" defTabSz="685797">
              <a:buFont typeface="Arial" panose="020B0604020202020204" pitchFamily="34" charset="0"/>
              <a:buChar char="•"/>
            </a:pPr>
            <a:r>
              <a:rPr lang="en-US" sz="1350" dirty="0">
                <a:latin typeface="Calibri" panose="020F0502020204030204"/>
              </a:rPr>
              <a:t>Carnegie Units /HS Credits</a:t>
            </a:r>
          </a:p>
          <a:p>
            <a:pPr marL="214312" indent="-214312" defTabSz="685797">
              <a:buFont typeface="Arial" panose="020B0604020202020204" pitchFamily="34" charset="0"/>
              <a:buChar char="•"/>
            </a:pPr>
            <a:r>
              <a:rPr lang="en-US" sz="1350" dirty="0">
                <a:latin typeface="Calibri" panose="020F0502020204030204"/>
              </a:rPr>
              <a:t>CDCP Certificate</a:t>
            </a:r>
          </a:p>
          <a:p>
            <a:pPr marL="214312" indent="-214312" defTabSz="685797">
              <a:buFont typeface="Arial" panose="020B0604020202020204" pitchFamily="34" charset="0"/>
              <a:buChar char="•"/>
            </a:pPr>
            <a:r>
              <a:rPr lang="en-US" sz="1350" dirty="0">
                <a:latin typeface="Calibri" panose="020F0502020204030204"/>
              </a:rPr>
              <a:t>Occupational Skills Gain</a:t>
            </a:r>
          </a:p>
          <a:p>
            <a:pPr marL="214312" indent="-214312" defTabSz="685797">
              <a:buFont typeface="Arial" panose="020B0604020202020204" pitchFamily="34" charset="0"/>
              <a:buChar char="•"/>
            </a:pPr>
            <a:r>
              <a:rPr lang="en-US" sz="1350" dirty="0">
                <a:latin typeface="Calibri" panose="020F0502020204030204"/>
              </a:rPr>
              <a:t>Workforce Preparation</a:t>
            </a:r>
          </a:p>
        </p:txBody>
      </p:sp>
      <p:sp>
        <p:nvSpPr>
          <p:cNvPr id="5" name="TextBox 4"/>
          <p:cNvSpPr txBox="1"/>
          <p:nvPr/>
        </p:nvSpPr>
        <p:spPr>
          <a:xfrm>
            <a:off x="4690111" y="2365242"/>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High School Diploma</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GED</a:t>
            </a:r>
          </a:p>
          <a:p>
            <a:pPr marL="214312" indent="-214312" defTabSz="685797">
              <a:buFont typeface="Arial" panose="020B0604020202020204" pitchFamily="34" charset="0"/>
              <a:buChar char="•"/>
            </a:pPr>
            <a:r>
              <a:rPr lang="en-US" sz="1350" dirty="0">
                <a:solidFill>
                  <a:prstClr val="black"/>
                </a:solidFill>
                <a:latin typeface="Calibri" panose="020F0502020204030204"/>
              </a:rPr>
              <a:t>Passed </a:t>
            </a:r>
            <a:r>
              <a:rPr lang="en-US" sz="1350" dirty="0" err="1">
                <a:solidFill>
                  <a:prstClr val="black"/>
                </a:solidFill>
                <a:latin typeface="Calibri" panose="020F0502020204030204"/>
              </a:rPr>
              <a:t>HiSET</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Passed TASC</a:t>
            </a:r>
          </a:p>
        </p:txBody>
      </p:sp>
      <p:sp>
        <p:nvSpPr>
          <p:cNvPr id="6" name="TextBox 5"/>
          <p:cNvSpPr txBox="1"/>
          <p:nvPr/>
        </p:nvSpPr>
        <p:spPr>
          <a:xfrm>
            <a:off x="7425146" y="2320778"/>
            <a:ext cx="3043233"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College Degree – AA, AS, BA, BS</a:t>
            </a:r>
          </a:p>
          <a:p>
            <a:pPr marL="214312" indent="-214312" defTabSz="685797">
              <a:buFont typeface="Arial" panose="020B0604020202020204" pitchFamily="34" charset="0"/>
              <a:buChar char="•"/>
            </a:pPr>
            <a:r>
              <a:rPr lang="en-US" sz="1350" dirty="0">
                <a:solidFill>
                  <a:prstClr val="black"/>
                </a:solidFill>
                <a:latin typeface="Calibri" panose="020F0502020204030204"/>
              </a:rPr>
              <a:t>Graduate Studies</a:t>
            </a:r>
          </a:p>
          <a:p>
            <a:pPr marL="214312" indent="-214312" defTabSz="685797">
              <a:buFont typeface="Arial" panose="020B0604020202020204" pitchFamily="34" charset="0"/>
              <a:buChar char="•"/>
            </a:pPr>
            <a:r>
              <a:rPr lang="en-US" sz="1350">
                <a:solidFill>
                  <a:prstClr val="black"/>
                </a:solidFill>
                <a:latin typeface="Calibri" panose="020F0502020204030204"/>
              </a:rPr>
              <a:t>Training Credential</a:t>
            </a:r>
            <a:endParaRPr lang="en-US" sz="1350" dirty="0">
              <a:solidFill>
                <a:prstClr val="black"/>
              </a:solidFill>
              <a:latin typeface="Calibri" panose="020F0502020204030204"/>
            </a:endParaRPr>
          </a:p>
          <a:p>
            <a:pPr marL="214312" indent="-214312" defTabSz="685797">
              <a:buFont typeface="Arial" panose="020B0604020202020204" pitchFamily="34" charset="0"/>
              <a:buChar char="•"/>
            </a:pPr>
            <a:r>
              <a:rPr lang="en-US" sz="1350" dirty="0">
                <a:solidFill>
                  <a:prstClr val="black"/>
                </a:solidFill>
                <a:latin typeface="Calibri" panose="020F0502020204030204"/>
              </a:rPr>
              <a:t>Occupational Licensure/Certificate</a:t>
            </a:r>
          </a:p>
          <a:p>
            <a:pPr marL="214312" indent="-214312" defTabSz="685797">
              <a:buFont typeface="Arial" panose="020B0604020202020204" pitchFamily="34" charset="0"/>
              <a:buChar char="•"/>
            </a:pPr>
            <a:r>
              <a:rPr lang="en-US" sz="1350" dirty="0">
                <a:solidFill>
                  <a:prstClr val="black"/>
                </a:solidFill>
                <a:latin typeface="Calibri" panose="020F0502020204030204"/>
              </a:rPr>
              <a:t>Apprenticeship</a:t>
            </a:r>
          </a:p>
        </p:txBody>
      </p:sp>
      <p:sp>
        <p:nvSpPr>
          <p:cNvPr id="7" name="TextBox 6"/>
          <p:cNvSpPr txBox="1"/>
          <p:nvPr/>
        </p:nvSpPr>
        <p:spPr>
          <a:xfrm>
            <a:off x="1867981" y="5163971"/>
            <a:ext cx="223374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Get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Retain a Job</a:t>
            </a:r>
          </a:p>
          <a:p>
            <a:pPr marL="214312" indent="-214312" defTabSz="685797">
              <a:buFont typeface="Arial" panose="020B0604020202020204" pitchFamily="34" charset="0"/>
              <a:buChar char="•"/>
            </a:pPr>
            <a:r>
              <a:rPr lang="en-US" sz="1350" dirty="0">
                <a:solidFill>
                  <a:prstClr val="black"/>
                </a:solidFill>
                <a:latin typeface="Calibri" panose="020F0502020204030204"/>
              </a:rPr>
              <a:t>Enter Military</a:t>
            </a:r>
          </a:p>
        </p:txBody>
      </p:sp>
      <p:sp>
        <p:nvSpPr>
          <p:cNvPr id="8" name="TextBox 7"/>
          <p:cNvSpPr txBox="1"/>
          <p:nvPr/>
        </p:nvSpPr>
        <p:spPr>
          <a:xfrm>
            <a:off x="4821008" y="5177121"/>
            <a:ext cx="2233748" cy="50783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Increase Wages</a:t>
            </a:r>
          </a:p>
          <a:p>
            <a:pPr marL="214312" indent="-214312" defTabSz="685797">
              <a:buFont typeface="Arial" panose="020B0604020202020204" pitchFamily="34" charset="0"/>
              <a:buChar char="•"/>
            </a:pPr>
            <a:r>
              <a:rPr lang="en-US" sz="1350" dirty="0">
                <a:solidFill>
                  <a:prstClr val="black"/>
                </a:solidFill>
                <a:latin typeface="Calibri" panose="020F0502020204030204"/>
              </a:rPr>
              <a:t>Get a Better Job</a:t>
            </a:r>
          </a:p>
        </p:txBody>
      </p:sp>
      <p:sp>
        <p:nvSpPr>
          <p:cNvPr id="9" name="TextBox 8"/>
          <p:cNvSpPr txBox="1"/>
          <p:nvPr/>
        </p:nvSpPr>
        <p:spPr>
          <a:xfrm>
            <a:off x="7575639" y="5173495"/>
            <a:ext cx="3052128" cy="715581"/>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ASE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Post-Secondary/CTE</a:t>
            </a:r>
          </a:p>
          <a:p>
            <a:pPr marL="214312" indent="-214312" defTabSz="685797">
              <a:buFont typeface="Arial" panose="020B0604020202020204" pitchFamily="34" charset="0"/>
              <a:buChar char="•"/>
            </a:pPr>
            <a:r>
              <a:rPr lang="en-US" sz="1350" dirty="0">
                <a:solidFill>
                  <a:prstClr val="black"/>
                </a:solidFill>
                <a:latin typeface="Calibri" panose="020F0502020204030204"/>
              </a:rPr>
              <a:t>Transition to Post-Secondary/College</a:t>
            </a:r>
          </a:p>
        </p:txBody>
      </p:sp>
      <p:sp>
        <p:nvSpPr>
          <p:cNvPr id="2" name="Title 1"/>
          <p:cNvSpPr>
            <a:spLocks noGrp="1"/>
          </p:cNvSpPr>
          <p:nvPr>
            <p:ph type="title"/>
          </p:nvPr>
        </p:nvSpPr>
        <p:spPr>
          <a:xfrm>
            <a:off x="1768376" y="348891"/>
            <a:ext cx="7886700" cy="500498"/>
          </a:xfrm>
        </p:spPr>
        <p:txBody>
          <a:bodyPr>
            <a:noAutofit/>
          </a:bodyPr>
          <a:lstStyle/>
          <a:p>
            <a:r>
              <a:rPr lang="en-US" sz="4800" b="1" dirty="0">
                <a:solidFill>
                  <a:schemeClr val="accent1">
                    <a:lumMod val="75000"/>
                  </a:schemeClr>
                </a:solidFill>
              </a:rPr>
              <a:t>CAEP Outcomes</a:t>
            </a:r>
          </a:p>
        </p:txBody>
      </p:sp>
    </p:spTree>
    <p:extLst>
      <p:ext uri="{BB962C8B-B14F-4D97-AF65-F5344CB8AC3E}">
        <p14:creationId xmlns:p14="http://schemas.microsoft.com/office/powerpoint/2010/main" val="434883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5" y="365125"/>
            <a:ext cx="11144075" cy="834501"/>
          </a:xfrm>
        </p:spPr>
        <p:txBody>
          <a:bodyPr/>
          <a:lstStyle/>
          <a:p>
            <a:r>
              <a:rPr lang="en-US" dirty="0"/>
              <a:t>Summary of Changes</a:t>
            </a:r>
          </a:p>
        </p:txBody>
      </p:sp>
      <p:sp>
        <p:nvSpPr>
          <p:cNvPr id="3" name="Content Placeholder 2"/>
          <p:cNvSpPr>
            <a:spLocks noGrp="1"/>
          </p:cNvSpPr>
          <p:nvPr>
            <p:ph idx="1"/>
          </p:nvPr>
        </p:nvSpPr>
        <p:spPr>
          <a:xfrm>
            <a:off x="209725" y="1451296"/>
            <a:ext cx="11836865" cy="5251508"/>
          </a:xfrm>
        </p:spPr>
        <p:txBody>
          <a:bodyPr>
            <a:normAutofit/>
          </a:bodyPr>
          <a:lstStyle/>
          <a:p>
            <a:r>
              <a:rPr lang="en-US" sz="4000" dirty="0"/>
              <a:t>Workforce Reentry is being interpreted as Workforce Preparation.</a:t>
            </a:r>
          </a:p>
          <a:p>
            <a:r>
              <a:rPr lang="en-US" sz="4000" dirty="0"/>
              <a:t>CAEP will not track service hours in 19-20.</a:t>
            </a:r>
          </a:p>
          <a:p>
            <a:r>
              <a:rPr lang="en-US" sz="4000" dirty="0"/>
              <a:t>Agencies will record student barriers at intake.</a:t>
            </a:r>
          </a:p>
          <a:p>
            <a:r>
              <a:rPr lang="en-US" sz="4000" dirty="0"/>
              <a:t>The Passage of Exam Measurable Skills Gain for WIOA I will align with the CAEP Occupational Skills Gain and Workforce Preparation Outcome.</a:t>
            </a:r>
          </a:p>
          <a:p>
            <a:r>
              <a:rPr lang="en-US" sz="4000" dirty="0"/>
              <a:t>NOVA Program Area Reporting clarification for 18-19.</a:t>
            </a:r>
          </a:p>
          <a:p>
            <a:endParaRPr lang="en-US" sz="3600" dirty="0"/>
          </a:p>
          <a:p>
            <a:endParaRPr lang="en-US" sz="3600" dirty="0"/>
          </a:p>
          <a:p>
            <a:pPr marL="0" indent="0">
              <a:buNone/>
            </a:pPr>
            <a:endParaRPr lang="en-US" sz="3600" dirty="0"/>
          </a:p>
        </p:txBody>
      </p:sp>
    </p:spTree>
    <p:extLst>
      <p:ext uri="{BB962C8B-B14F-4D97-AF65-F5344CB8AC3E}">
        <p14:creationId xmlns:p14="http://schemas.microsoft.com/office/powerpoint/2010/main" val="31771790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224287" y="198408"/>
          <a:ext cx="10774415" cy="57557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nvPr>
        </p:nvGraphicFramePr>
        <p:xfrm>
          <a:off x="3614466" y="1256536"/>
          <a:ext cx="7858666" cy="5303520"/>
        </p:xfrm>
        <a:graphic>
          <a:graphicData uri="http://schemas.openxmlformats.org/drawingml/2006/table">
            <a:tbl>
              <a:tblPr firstRow="1" bandRow="1">
                <a:tableStyleId>{5C22544A-7EE6-4342-B048-85BDC9FD1C3A}</a:tableStyleId>
              </a:tblPr>
              <a:tblGrid>
                <a:gridCol w="3929333">
                  <a:extLst>
                    <a:ext uri="{9D8B030D-6E8A-4147-A177-3AD203B41FA5}">
                      <a16:colId xmlns:a16="http://schemas.microsoft.com/office/drawing/2014/main" val="298442227"/>
                    </a:ext>
                  </a:extLst>
                </a:gridCol>
                <a:gridCol w="3929333">
                  <a:extLst>
                    <a:ext uri="{9D8B030D-6E8A-4147-A177-3AD203B41FA5}">
                      <a16:colId xmlns:a16="http://schemas.microsoft.com/office/drawing/2014/main" val="3636675005"/>
                    </a:ext>
                  </a:extLst>
                </a:gridCol>
              </a:tblGrid>
              <a:tr h="389069">
                <a:tc>
                  <a:txBody>
                    <a:bodyPr/>
                    <a:lstStyle/>
                    <a:p>
                      <a:r>
                        <a:rPr lang="en-US" sz="2400" dirty="0"/>
                        <a:t>AEBG</a:t>
                      </a:r>
                      <a:r>
                        <a:rPr lang="en-US" sz="2400" baseline="0" dirty="0"/>
                        <a:t> Outcome</a:t>
                      </a:r>
                      <a:endParaRPr lang="en-US" sz="24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US" sz="2400" dirty="0"/>
                        <a:t>Recording Method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671543">
                <a:tc>
                  <a:txBody>
                    <a:bodyPr/>
                    <a:lstStyle/>
                    <a:p>
                      <a:r>
                        <a:rPr lang="en-US" sz="2400" dirty="0"/>
                        <a:t>Pre/Post-Test</a:t>
                      </a:r>
                      <a:r>
                        <a:rPr lang="en-US" sz="2400" baseline="0" dirty="0"/>
                        <a:t> Gains</a:t>
                      </a:r>
                    </a:p>
                    <a:p>
                      <a:endParaRPr lang="en-US" sz="24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Enter</a:t>
                      </a:r>
                      <a:r>
                        <a:rPr lang="en-US" sz="2400" baseline="0" dirty="0"/>
                        <a:t> pre/post-test results</a:t>
                      </a:r>
                      <a:endParaRPr lang="en-US" sz="2400"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26230134"/>
                  </a:ext>
                </a:extLst>
              </a:tr>
              <a:tr h="671543">
                <a:tc>
                  <a:txBody>
                    <a:bodyPr/>
                    <a:lstStyle/>
                    <a:p>
                      <a:r>
                        <a:rPr lang="en-US" sz="2400" dirty="0"/>
                        <a:t>Carnegie Units</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US" sz="2400" dirty="0"/>
                        <a:t>No “bubble” but via self reported level</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CDCP Certificate</a:t>
                      </a:r>
                    </a:p>
                    <a:p>
                      <a:endParaRPr lang="en-US" sz="2400" dirty="0"/>
                    </a:p>
                  </a:txBody>
                  <a:tcPr>
                    <a:lnL w="12700" cap="flat" cmpd="sng" algn="ctr">
                      <a:solidFill>
                        <a:schemeClr val="tx1"/>
                      </a:solidFill>
                      <a:prstDash val="solid"/>
                      <a:round/>
                      <a:headEnd type="none" w="med" len="med"/>
                      <a:tailEnd type="none" w="med" len="med"/>
                    </a:lnL>
                    <a:lnT w="12700" cap="flat" cmpd="sng" algn="ctr">
                      <a:noFill/>
                      <a:prstDash val="solid"/>
                      <a:round/>
                      <a:headEnd type="none" w="med" len="med"/>
                      <a:tailEnd type="none" w="med" len="med"/>
                    </a:lnT>
                  </a:tcPr>
                </a:tc>
                <a:tc>
                  <a:txBody>
                    <a:bodyPr/>
                    <a:lstStyle/>
                    <a:p>
                      <a:pPr marL="285750" indent="-285750">
                        <a:buFont typeface="Arial" panose="020B0604020202020204" pitchFamily="34" charset="0"/>
                        <a:buChar char="•"/>
                      </a:pPr>
                      <a:r>
                        <a:rPr lang="en-US" sz="2400" dirty="0"/>
                        <a:t>Mastered course competencies</a:t>
                      </a:r>
                    </a:p>
                    <a:p>
                      <a:pPr marL="285750" indent="-285750">
                        <a:buFont typeface="Arial" panose="020B0604020202020204" pitchFamily="34" charset="0"/>
                        <a:buChar char="•"/>
                      </a:pPr>
                      <a:r>
                        <a:rPr lang="en-US" sz="2400" dirty="0"/>
                        <a:t>Skills Progression</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Occupational Skills Gain</a:t>
                      </a:r>
                    </a:p>
                    <a:p>
                      <a:endParaRPr lang="en-US" sz="24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400" dirty="0"/>
                        <a:t>Met Work based Project </a:t>
                      </a:r>
                    </a:p>
                    <a:p>
                      <a:pPr marL="285750" indent="-285750">
                        <a:buFont typeface="Arial" panose="020B0604020202020204" pitchFamily="34" charset="0"/>
                        <a:buChar char="•"/>
                      </a:pPr>
                      <a:r>
                        <a:rPr lang="en-US" sz="2400" dirty="0"/>
                        <a:t>Training Milestone</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450614372"/>
                  </a:ext>
                </a:extLst>
              </a:tr>
              <a:tr h="67154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latin typeface="+mn-lt"/>
                        </a:rPr>
                        <a:t>Workforce Preparation</a:t>
                      </a:r>
                    </a:p>
                    <a:p>
                      <a:endParaRPr lang="en-US" sz="24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dirty="0"/>
                        <a:t>Acquired Workforce Readiness</a:t>
                      </a:r>
                    </a:p>
                    <a:p>
                      <a:endParaRPr lang="en-US" sz="2400"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88910136"/>
                  </a:ext>
                </a:extLst>
              </a:tr>
            </a:tbl>
          </a:graphicData>
        </a:graphic>
      </p:graphicFrame>
    </p:spTree>
    <p:extLst>
      <p:ext uri="{BB962C8B-B14F-4D97-AF65-F5344CB8AC3E}">
        <p14:creationId xmlns:p14="http://schemas.microsoft.com/office/powerpoint/2010/main" val="41083346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7962181" cy="923330"/>
          </a:xfrm>
          <a:prstGeom prst="rect">
            <a:avLst/>
          </a:prstGeom>
          <a:noFill/>
        </p:spPr>
        <p:txBody>
          <a:bodyPr wrap="square" rtlCol="0">
            <a:spAutoFit/>
          </a:bodyPr>
          <a:lstStyle/>
          <a:p>
            <a:r>
              <a:rPr lang="en-US" sz="5400" dirty="0"/>
              <a:t>Literacy Gains – HS Credits</a:t>
            </a:r>
          </a:p>
        </p:txBody>
      </p:sp>
      <p:pic>
        <p:nvPicPr>
          <p:cNvPr id="2" name="Picture 1"/>
          <p:cNvPicPr>
            <a:picLocks noChangeAspect="1"/>
          </p:cNvPicPr>
          <p:nvPr/>
        </p:nvPicPr>
        <p:blipFill>
          <a:blip r:embed="rId2"/>
          <a:stretch>
            <a:fillRect/>
          </a:stretch>
        </p:blipFill>
        <p:spPr>
          <a:xfrm>
            <a:off x="463951" y="1362974"/>
            <a:ext cx="4570311" cy="3985403"/>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1420752" y="3944334"/>
            <a:ext cx="4657725" cy="2333625"/>
          </a:xfrm>
          <a:prstGeom prst="rect">
            <a:avLst/>
          </a:prstGeom>
        </p:spPr>
      </p:pic>
      <p:sp>
        <p:nvSpPr>
          <p:cNvPr id="6" name="TextBox 5"/>
          <p:cNvSpPr txBox="1"/>
          <p:nvPr/>
        </p:nvSpPr>
        <p:spPr>
          <a:xfrm>
            <a:off x="6676845" y="2950234"/>
            <a:ext cx="4787661" cy="3539430"/>
          </a:xfrm>
          <a:prstGeom prst="rect">
            <a:avLst/>
          </a:prstGeom>
          <a:noFill/>
          <a:ln>
            <a:solidFill>
              <a:schemeClr val="accent1"/>
            </a:solidFill>
          </a:ln>
        </p:spPr>
        <p:txBody>
          <a:bodyPr wrap="square" rtlCol="0">
            <a:spAutoFit/>
          </a:bodyPr>
          <a:lstStyle/>
          <a:p>
            <a:r>
              <a:rPr lang="en-US" sz="2800" dirty="0"/>
              <a:t>In TE, go to Records – Students – Records and refer to Instructional Levels:</a:t>
            </a:r>
          </a:p>
          <a:p>
            <a:pPr marL="285750" indent="-285750">
              <a:buFont typeface="Arial" panose="020B0604020202020204" pitchFamily="34" charset="0"/>
              <a:buChar char="•"/>
            </a:pPr>
            <a:r>
              <a:rPr lang="en-US" sz="2800" dirty="0"/>
              <a:t>Select ASE Low upon enrollment</a:t>
            </a:r>
          </a:p>
          <a:p>
            <a:pPr marL="285750" indent="-285750">
              <a:buFont typeface="Arial" panose="020B0604020202020204" pitchFamily="34" charset="0"/>
              <a:buChar char="•"/>
            </a:pPr>
            <a:r>
              <a:rPr lang="en-US" sz="2800" dirty="0"/>
              <a:t>Select ASE High later in the year once student progresses to the 11</a:t>
            </a:r>
            <a:r>
              <a:rPr lang="en-US" sz="2800" baseline="30000" dirty="0"/>
              <a:t>th</a:t>
            </a:r>
            <a:r>
              <a:rPr lang="en-US" sz="2800" dirty="0"/>
              <a:t> or 12</a:t>
            </a:r>
            <a:r>
              <a:rPr lang="en-US" sz="2800" baseline="30000" dirty="0"/>
              <a:t>th</a:t>
            </a:r>
            <a:r>
              <a:rPr lang="en-US" sz="2800" dirty="0"/>
              <a:t> grade level</a:t>
            </a:r>
          </a:p>
        </p:txBody>
      </p:sp>
    </p:spTree>
    <p:extLst>
      <p:ext uri="{BB962C8B-B14F-4D97-AF65-F5344CB8AC3E}">
        <p14:creationId xmlns:p14="http://schemas.microsoft.com/office/powerpoint/2010/main" val="39264557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will align with the CAEP Occupational </a:t>
            </a:r>
            <a:r>
              <a:rPr lang="en-US" sz="3200"/>
              <a:t>Skills Gain</a:t>
            </a:r>
            <a:endParaRPr lang="en-US" sz="3200" dirty="0"/>
          </a:p>
          <a:p>
            <a:pPr lvl="1"/>
            <a:r>
              <a:rPr lang="en-US" sz="3200" dirty="0"/>
              <a:t>When a student achieves an Occupational Skills Gain, that now entails that the student passes an exam such as work skills demonstration, written test, or standardized pre/post-test </a:t>
            </a:r>
          </a:p>
          <a:p>
            <a:pPr marL="0" indent="0">
              <a:buNone/>
            </a:pPr>
            <a:endParaRPr lang="en-US" sz="3200" dirty="0"/>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 r="68778" b="40435"/>
          <a:stretch/>
        </p:blipFill>
        <p:spPr>
          <a:xfrm>
            <a:off x="7737894" y="1690688"/>
            <a:ext cx="3508951" cy="3825448"/>
          </a:xfrm>
          <a:prstGeom prst="rect">
            <a:avLst/>
          </a:prstGeom>
        </p:spPr>
      </p:pic>
    </p:spTree>
    <p:extLst>
      <p:ext uri="{BB962C8B-B14F-4D97-AF65-F5344CB8AC3E}">
        <p14:creationId xmlns:p14="http://schemas.microsoft.com/office/powerpoint/2010/main" val="1624538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62" y="270567"/>
            <a:ext cx="10515600" cy="1325563"/>
          </a:xfrm>
        </p:spPr>
        <p:txBody>
          <a:bodyPr/>
          <a:lstStyle/>
          <a:p>
            <a:r>
              <a:rPr lang="en-US" dirty="0">
                <a:solidFill>
                  <a:schemeClr val="accent1">
                    <a:lumMod val="75000"/>
                  </a:schemeClr>
                </a:solidFill>
              </a:rPr>
              <a:t>MSG’s for CTE </a:t>
            </a:r>
          </a:p>
        </p:txBody>
      </p:sp>
      <p:sp>
        <p:nvSpPr>
          <p:cNvPr id="3" name="Content Placeholder 2"/>
          <p:cNvSpPr>
            <a:spLocks noGrp="1"/>
          </p:cNvSpPr>
          <p:nvPr>
            <p:ph idx="1"/>
          </p:nvPr>
        </p:nvSpPr>
        <p:spPr>
          <a:xfrm>
            <a:off x="631166" y="1515073"/>
            <a:ext cx="6899694" cy="5041001"/>
          </a:xfrm>
        </p:spPr>
        <p:txBody>
          <a:bodyPr>
            <a:normAutofit/>
          </a:bodyPr>
          <a:lstStyle/>
          <a:p>
            <a:pPr marL="0" indent="0">
              <a:buNone/>
            </a:pPr>
            <a:r>
              <a:rPr lang="en-US" sz="3200" dirty="0"/>
              <a:t>The Passage of Exam Measurable Skills Gain for WIOA I will align with the CAEP Workforce Preparation Outcome</a:t>
            </a:r>
          </a:p>
          <a:p>
            <a:pPr lvl="1"/>
            <a:r>
              <a:rPr lang="en-US" sz="3200" dirty="0"/>
              <a:t>Workforce Preparation Outcome should include some documentation of work skills progression or attainment.</a:t>
            </a:r>
          </a:p>
          <a:p>
            <a:pPr marL="0" indent="0">
              <a:buNone/>
            </a:pPr>
            <a:endParaRPr lang="en-US" sz="3200" dirty="0"/>
          </a:p>
        </p:txBody>
      </p:sp>
      <p:pic>
        <p:nvPicPr>
          <p:cNvPr id="6" name="Picture 5"/>
          <p:cNvPicPr>
            <a:picLocks noChangeAspect="1"/>
          </p:cNvPicPr>
          <p:nvPr/>
        </p:nvPicPr>
        <p:blipFill>
          <a:blip r:embed="rId2"/>
          <a:stretch>
            <a:fillRect/>
          </a:stretch>
        </p:blipFill>
        <p:spPr>
          <a:xfrm>
            <a:off x="7639589" y="2530505"/>
            <a:ext cx="3486150" cy="2314575"/>
          </a:xfrm>
          <a:prstGeom prst="rect">
            <a:avLst/>
          </a:prstGeom>
        </p:spPr>
      </p:pic>
    </p:spTree>
    <p:extLst>
      <p:ext uri="{BB962C8B-B14F-4D97-AF65-F5344CB8AC3E}">
        <p14:creationId xmlns:p14="http://schemas.microsoft.com/office/powerpoint/2010/main" val="1204243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0771" y="195962"/>
            <a:ext cx="11283350" cy="923330"/>
          </a:xfrm>
          <a:prstGeom prst="rect">
            <a:avLst/>
          </a:prstGeom>
          <a:noFill/>
        </p:spPr>
        <p:txBody>
          <a:bodyPr wrap="square" rtlCol="0">
            <a:spAutoFit/>
          </a:bodyPr>
          <a:lstStyle/>
          <a:p>
            <a:r>
              <a:rPr lang="en-US" sz="5400" dirty="0"/>
              <a:t>Literacy Gains – CTE Related Outcomes</a:t>
            </a:r>
          </a:p>
        </p:txBody>
      </p:sp>
      <p:sp>
        <p:nvSpPr>
          <p:cNvPr id="5" name="TextBox 4"/>
          <p:cNvSpPr txBox="1"/>
          <p:nvPr/>
        </p:nvSpPr>
        <p:spPr>
          <a:xfrm>
            <a:off x="500332" y="1119292"/>
            <a:ext cx="11162581" cy="5570756"/>
          </a:xfrm>
          <a:prstGeom prst="rect">
            <a:avLst/>
          </a:prstGeom>
          <a:noFill/>
          <a:ln>
            <a:solidFill>
              <a:schemeClr val="accent1"/>
            </a:solidFill>
          </a:ln>
        </p:spPr>
        <p:txBody>
          <a:bodyPr wrap="square" rtlCol="0">
            <a:spAutoFit/>
          </a:bodyPr>
          <a:lstStyle/>
          <a:p>
            <a:r>
              <a:rPr lang="en-US" sz="3200" b="1" u="sng" dirty="0"/>
              <a:t>Occupational Skills Gain:</a:t>
            </a:r>
          </a:p>
          <a:p>
            <a:pPr marL="285750" indent="-285750">
              <a:buFont typeface="Arial" panose="020B0604020202020204" pitchFamily="34" charset="0"/>
              <a:buChar char="•"/>
            </a:pPr>
            <a:r>
              <a:rPr lang="en-US" sz="3200" dirty="0"/>
              <a:t>Usually suggests accomplishment of a portion of a longer term program</a:t>
            </a:r>
          </a:p>
          <a:p>
            <a:pPr marL="742950" lvl="1" indent="-285750">
              <a:buFont typeface="Arial" panose="020B0604020202020204" pitchFamily="34" charset="0"/>
              <a:buChar char="•"/>
            </a:pPr>
            <a:r>
              <a:rPr lang="en-US" sz="2800" i="1" dirty="0"/>
              <a:t>For example</a:t>
            </a:r>
            <a:r>
              <a:rPr lang="en-US" sz="2800" dirty="0"/>
              <a:t>: a student enrolls in a long term welding program in CTE, which is five semesters/five modules long. </a:t>
            </a:r>
            <a:r>
              <a:rPr lang="en-US" sz="2800" b="1" i="1" dirty="0"/>
              <a:t>The student passes a skills check/written  test </a:t>
            </a:r>
            <a:r>
              <a:rPr lang="en-US" sz="2800" dirty="0"/>
              <a:t> that indicates the student is ready to finish Module I and enroll in Module II.</a:t>
            </a:r>
          </a:p>
          <a:p>
            <a:r>
              <a:rPr lang="en-US" sz="3200" b="1" u="sng" dirty="0"/>
              <a:t>Workforce Prep Outcome</a:t>
            </a:r>
            <a:r>
              <a:rPr lang="en-US" sz="3200" b="1" dirty="0"/>
              <a:t>:</a:t>
            </a:r>
          </a:p>
          <a:p>
            <a:pPr marL="285750" indent="-285750">
              <a:buFont typeface="Arial" panose="020B0604020202020204" pitchFamily="34" charset="0"/>
              <a:buChar char="•"/>
            </a:pPr>
            <a:r>
              <a:rPr lang="en-US" sz="3200" dirty="0"/>
              <a:t>Usually suggests completion of a shorter term program</a:t>
            </a:r>
          </a:p>
          <a:p>
            <a:pPr marL="742950" lvl="1" indent="-285750">
              <a:buFont typeface="Arial" panose="020B0604020202020204" pitchFamily="34" charset="0"/>
              <a:buChar char="•"/>
            </a:pPr>
            <a:r>
              <a:rPr lang="en-US" sz="2800" i="1" dirty="0"/>
              <a:t>For example</a:t>
            </a:r>
            <a:r>
              <a:rPr lang="en-US" sz="2800" dirty="0"/>
              <a:t>: a student enrolls and completes a 15 hour instructional module on job search strategies. </a:t>
            </a:r>
            <a:r>
              <a:rPr lang="en-US" sz="2800" b="1" i="1" dirty="0"/>
              <a:t>The student earns documentation </a:t>
            </a:r>
            <a:r>
              <a:rPr lang="en-US" sz="2800" dirty="0"/>
              <a:t>such as an informal certificate at the end of the instructional module.</a:t>
            </a:r>
          </a:p>
        </p:txBody>
      </p:sp>
    </p:spTree>
    <p:extLst>
      <p:ext uri="{BB962C8B-B14F-4D97-AF65-F5344CB8AC3E}">
        <p14:creationId xmlns:p14="http://schemas.microsoft.com/office/powerpoint/2010/main" val="13404975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22695" y="198407"/>
            <a:ext cx="7858663" cy="1569660"/>
          </a:xfrm>
          <a:prstGeom prst="rect">
            <a:avLst/>
          </a:prstGeom>
          <a:noFill/>
        </p:spPr>
        <p:txBody>
          <a:bodyPr wrap="square" rtlCol="0">
            <a:spAutoFit/>
          </a:bodyPr>
          <a:lstStyle/>
          <a:p>
            <a:r>
              <a:rPr lang="en-US" sz="4800" dirty="0"/>
              <a:t>Occupational Outcomes: Post-Secondary vs. Literacy Gains</a:t>
            </a:r>
          </a:p>
        </p:txBody>
      </p:sp>
      <p:sp>
        <p:nvSpPr>
          <p:cNvPr id="4" name="TextBox 3"/>
          <p:cNvSpPr txBox="1"/>
          <p:nvPr/>
        </p:nvSpPr>
        <p:spPr>
          <a:xfrm>
            <a:off x="362310" y="2693350"/>
            <a:ext cx="4399471" cy="3539430"/>
          </a:xfrm>
          <a:prstGeom prst="rect">
            <a:avLst/>
          </a:prstGeom>
          <a:noFill/>
          <a:ln>
            <a:solidFill>
              <a:schemeClr val="accent1"/>
            </a:solidFill>
          </a:ln>
        </p:spPr>
        <p:txBody>
          <a:bodyPr wrap="square" rtlCol="0">
            <a:spAutoFit/>
          </a:bodyPr>
          <a:lstStyle/>
          <a:p>
            <a:r>
              <a:rPr lang="en-US" sz="2800" b="1" u="sng" dirty="0"/>
              <a:t>Post-Secondary:</a:t>
            </a:r>
          </a:p>
          <a:p>
            <a:pPr marL="285750" indent="-285750">
              <a:buFont typeface="Arial" panose="020B0604020202020204" pitchFamily="34" charset="0"/>
              <a:buChar char="•"/>
            </a:pPr>
            <a:r>
              <a:rPr lang="en-US" sz="2800" dirty="0"/>
              <a:t>Attained Credential</a:t>
            </a:r>
          </a:p>
          <a:p>
            <a:pPr marL="285750" indent="-285750">
              <a:buFont typeface="Arial" panose="020B0604020202020204" pitchFamily="34" charset="0"/>
              <a:buChar char="•"/>
            </a:pPr>
            <a:r>
              <a:rPr lang="en-US" sz="2800" dirty="0"/>
              <a:t>Occupational licensure</a:t>
            </a:r>
          </a:p>
          <a:p>
            <a:pPr marL="285750" indent="-285750">
              <a:buFont typeface="Arial" panose="020B0604020202020204" pitchFamily="34" charset="0"/>
              <a:buChar char="•"/>
            </a:pPr>
            <a:r>
              <a:rPr lang="en-US" sz="2800" dirty="0"/>
              <a:t>Occupational certificate</a:t>
            </a:r>
          </a:p>
          <a:p>
            <a:endParaRPr lang="en-US" sz="2800" b="1" u="sng" dirty="0"/>
          </a:p>
          <a:p>
            <a:r>
              <a:rPr lang="en-US" sz="2800" b="1" u="sng" dirty="0"/>
              <a:t>Literacy Gains</a:t>
            </a:r>
            <a:r>
              <a:rPr lang="en-US" sz="2800" b="1" dirty="0"/>
              <a:t>:</a:t>
            </a:r>
          </a:p>
          <a:p>
            <a:pPr marL="285750" indent="-285750">
              <a:buFont typeface="Arial" panose="020B0604020202020204" pitchFamily="34" charset="0"/>
              <a:buChar char="•"/>
            </a:pPr>
            <a:r>
              <a:rPr lang="en-US" sz="2800" dirty="0"/>
              <a:t>Occupational Skills Gain</a:t>
            </a:r>
          </a:p>
          <a:p>
            <a:pPr marL="285750" indent="-285750">
              <a:buFont typeface="Arial" panose="020B0604020202020204" pitchFamily="34" charset="0"/>
              <a:buChar char="•"/>
            </a:pPr>
            <a:r>
              <a:rPr lang="en-US" sz="2800" dirty="0"/>
              <a:t>Workforce Prep Milestone</a:t>
            </a:r>
          </a:p>
        </p:txBody>
      </p:sp>
      <p:pic>
        <p:nvPicPr>
          <p:cNvPr id="5" name="Picture 4"/>
          <p:cNvPicPr>
            <a:picLocks noChangeAspect="1"/>
          </p:cNvPicPr>
          <p:nvPr/>
        </p:nvPicPr>
        <p:blipFill>
          <a:blip r:embed="rId2"/>
          <a:stretch>
            <a:fillRect/>
          </a:stretch>
        </p:blipFill>
        <p:spPr>
          <a:xfrm>
            <a:off x="8721303" y="198407"/>
            <a:ext cx="2924356" cy="2192196"/>
          </a:xfrm>
          <a:prstGeom prst="rect">
            <a:avLst/>
          </a:prstGeom>
          <a:ln>
            <a:solidFill>
              <a:schemeClr val="accent1"/>
            </a:solidFill>
          </a:ln>
        </p:spPr>
      </p:pic>
      <p:sp>
        <p:nvSpPr>
          <p:cNvPr id="6" name="TextBox 5"/>
          <p:cNvSpPr txBox="1"/>
          <p:nvPr/>
        </p:nvSpPr>
        <p:spPr>
          <a:xfrm>
            <a:off x="5037826" y="2693350"/>
            <a:ext cx="6625087" cy="3108543"/>
          </a:xfrm>
          <a:prstGeom prst="rect">
            <a:avLst/>
          </a:prstGeom>
          <a:noFill/>
          <a:ln>
            <a:solidFill>
              <a:schemeClr val="accent1"/>
            </a:solidFill>
          </a:ln>
        </p:spPr>
        <p:txBody>
          <a:bodyPr wrap="square" rtlCol="0">
            <a:spAutoFit/>
          </a:bodyPr>
          <a:lstStyle/>
          <a:p>
            <a:r>
              <a:rPr lang="en-US" sz="2800" b="1" dirty="0"/>
              <a:t>Post-Secondary</a:t>
            </a:r>
            <a:r>
              <a:rPr lang="en-US" sz="2800" dirty="0"/>
              <a:t> = </a:t>
            </a:r>
          </a:p>
          <a:p>
            <a:pPr marL="457200" indent="-457200">
              <a:buFont typeface="Arial" panose="020B0604020202020204" pitchFamily="34" charset="0"/>
              <a:buChar char="•"/>
            </a:pPr>
            <a:r>
              <a:rPr lang="en-US" sz="2800" dirty="0"/>
              <a:t>Completion of a longer term program</a:t>
            </a:r>
          </a:p>
          <a:p>
            <a:endParaRPr lang="en-US" sz="2800" dirty="0"/>
          </a:p>
          <a:p>
            <a:r>
              <a:rPr lang="en-US" sz="2800" dirty="0"/>
              <a:t>“</a:t>
            </a:r>
            <a:r>
              <a:rPr lang="en-US" sz="2800" b="1" dirty="0"/>
              <a:t>Literacy Gains</a:t>
            </a:r>
            <a:r>
              <a:rPr lang="en-US" sz="2800" dirty="0"/>
              <a:t>” = </a:t>
            </a:r>
          </a:p>
          <a:p>
            <a:pPr marL="457200" indent="-457200">
              <a:buFont typeface="Arial" panose="020B0604020202020204" pitchFamily="34" charset="0"/>
              <a:buChar char="•"/>
            </a:pPr>
            <a:r>
              <a:rPr lang="en-US" sz="2800" dirty="0"/>
              <a:t>Partial completion of a longer term program</a:t>
            </a:r>
          </a:p>
          <a:p>
            <a:pPr marL="457200" indent="-457200">
              <a:buFont typeface="Arial" panose="020B0604020202020204" pitchFamily="34" charset="0"/>
              <a:buChar char="•"/>
            </a:pPr>
            <a:r>
              <a:rPr lang="en-US" sz="2800" dirty="0"/>
              <a:t>Completion of a shorter term program</a:t>
            </a:r>
          </a:p>
        </p:txBody>
      </p:sp>
    </p:spTree>
    <p:extLst>
      <p:ext uri="{BB962C8B-B14F-4D97-AF65-F5344CB8AC3E}">
        <p14:creationId xmlns:p14="http://schemas.microsoft.com/office/powerpoint/2010/main" val="16662023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543465" y="526211"/>
          <a:ext cx="10429358" cy="52640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Table 9"/>
          <p:cNvGraphicFramePr>
            <a:graphicFrameLocks noGrp="1"/>
          </p:cNvGraphicFramePr>
          <p:nvPr>
            <p:extLst/>
          </p:nvPr>
        </p:nvGraphicFramePr>
        <p:xfrm>
          <a:off x="3714151" y="1843134"/>
          <a:ext cx="7042988" cy="4632960"/>
        </p:xfrm>
        <a:graphic>
          <a:graphicData uri="http://schemas.openxmlformats.org/drawingml/2006/table">
            <a:tbl>
              <a:tblPr firstRow="1" bandRow="1">
                <a:tableStyleId>{5C22544A-7EE6-4342-B048-85BDC9FD1C3A}</a:tableStyleId>
              </a:tblPr>
              <a:tblGrid>
                <a:gridCol w="3521494">
                  <a:extLst>
                    <a:ext uri="{9D8B030D-6E8A-4147-A177-3AD203B41FA5}">
                      <a16:colId xmlns:a16="http://schemas.microsoft.com/office/drawing/2014/main" val="298442227"/>
                    </a:ext>
                  </a:extLst>
                </a:gridCol>
                <a:gridCol w="3521494">
                  <a:extLst>
                    <a:ext uri="{9D8B030D-6E8A-4147-A177-3AD203B41FA5}">
                      <a16:colId xmlns:a16="http://schemas.microsoft.com/office/drawing/2014/main" val="3636675005"/>
                    </a:ext>
                  </a:extLst>
                </a:gridCol>
              </a:tblGrid>
              <a:tr h="370840">
                <a:tc>
                  <a:txBody>
                    <a:bodyPr/>
                    <a:lstStyle/>
                    <a:p>
                      <a:r>
                        <a:rPr lang="en-US" sz="2800" dirty="0"/>
                        <a:t>AEBG Title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2800" dirty="0"/>
                        <a:t>Update Record</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01689307"/>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ASE</a:t>
                      </a:r>
                    </a:p>
                  </a:txBody>
                  <a:tcPr>
                    <a:lnL w="12700" cap="flat" cmpd="sng" algn="ctr">
                      <a:solidFill>
                        <a:schemeClr val="tx1"/>
                      </a:solidFill>
                      <a:prstDash val="solid"/>
                      <a:round/>
                      <a:headEnd type="none" w="med" len="med"/>
                      <a:tailEnd type="none" w="med" len="med"/>
                    </a:lnL>
                  </a:tcPr>
                </a:tc>
                <a:tc>
                  <a:txBody>
                    <a:bodyPr/>
                    <a:lstStyle/>
                    <a:p>
                      <a:r>
                        <a:rPr lang="en-US" sz="2800" dirty="0"/>
                        <a:t>No “bubble” but via instructional</a:t>
                      </a:r>
                      <a:r>
                        <a:rPr lang="en-US" sz="2800" baseline="0" dirty="0"/>
                        <a:t> program</a:t>
                      </a:r>
                      <a:endParaRPr lang="en-US" sz="2800" dirty="0"/>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23637617"/>
                  </a:ext>
                </a:extLst>
              </a:tr>
              <a:tr h="370840">
                <a:tc>
                  <a:txBody>
                    <a:bodyPr/>
                    <a:lstStyle/>
                    <a:p>
                      <a:pPr marL="0" indent="0" defTabSz="685797">
                        <a:buFont typeface="Arial" panose="020B0604020202020204" pitchFamily="34" charset="0"/>
                        <a:buNone/>
                      </a:pPr>
                      <a:r>
                        <a:rPr lang="en-US" sz="2800" dirty="0">
                          <a:solidFill>
                            <a:prstClr val="black"/>
                          </a:solidFill>
                        </a:rPr>
                        <a:t>Transition to Post-Secondary/CTE</a:t>
                      </a:r>
                    </a:p>
                    <a:p>
                      <a:endParaRPr lang="en-US" sz="2800" dirty="0"/>
                    </a:p>
                  </a:txBody>
                  <a:tcPr>
                    <a:lnL w="12700" cap="flat" cmpd="sng" algn="ctr">
                      <a:solidFill>
                        <a:schemeClr val="tx1"/>
                      </a:solidFill>
                      <a:prstDash val="solid"/>
                      <a:round/>
                      <a:headEnd type="none" w="med" len="med"/>
                      <a:tailEnd type="none" w="med" len="med"/>
                    </a:lnL>
                  </a:tcPr>
                </a:tc>
                <a:tc>
                  <a:txBody>
                    <a:bodyPr/>
                    <a:lstStyle/>
                    <a:p>
                      <a:pPr marL="285750" indent="-285750">
                        <a:buFont typeface="Arial" panose="020B0604020202020204" pitchFamily="34" charset="0"/>
                        <a:buChar char="•"/>
                      </a:pPr>
                      <a:r>
                        <a:rPr lang="en-US" sz="2800" dirty="0"/>
                        <a:t>Entered job training</a:t>
                      </a:r>
                    </a:p>
                    <a:p>
                      <a:pPr marL="285750" indent="-285750">
                        <a:buFont typeface="Arial" panose="020B0604020202020204" pitchFamily="34" charset="0"/>
                        <a:buChar char="•"/>
                      </a:pPr>
                      <a:r>
                        <a:rPr lang="en-US" sz="2800" dirty="0"/>
                        <a:t>Entered training </a:t>
                      </a:r>
                      <a:r>
                        <a:rPr lang="en-US" sz="2800" dirty="0" err="1"/>
                        <a:t>pgm</a:t>
                      </a:r>
                      <a:endParaRPr lang="en-US" sz="2800" dirty="0"/>
                    </a:p>
                    <a:p>
                      <a:pPr marL="285750" indent="-285750">
                        <a:buFont typeface="Arial" panose="020B0604020202020204" pitchFamily="34" charset="0"/>
                        <a:buChar char="•"/>
                      </a:pPr>
                      <a:r>
                        <a:rPr lang="en-US" sz="2800" dirty="0"/>
                        <a:t>Entered apprenticeship</a:t>
                      </a: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057410779"/>
                  </a:ext>
                </a:extLst>
              </a:tr>
              <a:tr h="370840">
                <a:tc>
                  <a:txBody>
                    <a:bodyPr/>
                    <a:lstStyle/>
                    <a:p>
                      <a:pPr marL="0" indent="0" defTabSz="685797">
                        <a:buFont typeface="Arial" panose="020B0604020202020204" pitchFamily="34" charset="0"/>
                        <a:buNone/>
                      </a:pPr>
                      <a:r>
                        <a:rPr lang="en-US" sz="2800" dirty="0">
                          <a:solidFill>
                            <a:prstClr val="black"/>
                          </a:solidFill>
                          <a:latin typeface="+mn-lt"/>
                        </a:rPr>
                        <a:t>Transition to Post-Secondary/College</a:t>
                      </a:r>
                    </a:p>
                    <a:p>
                      <a:endParaRPr lang="en-US" sz="2800"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en-US" sz="2800" dirty="0"/>
                        <a:t>Enrolled in secondary</a:t>
                      </a:r>
                    </a:p>
                    <a:p>
                      <a:pPr marL="285750" indent="-285750">
                        <a:buFont typeface="Arial" panose="020B0604020202020204" pitchFamily="34" charset="0"/>
                        <a:buChar char="•"/>
                      </a:pPr>
                      <a:r>
                        <a:rPr lang="en-US" sz="2800" dirty="0"/>
                        <a:t>Transition to credit</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50614372"/>
                  </a:ext>
                </a:extLst>
              </a:tr>
            </a:tbl>
          </a:graphicData>
        </a:graphic>
      </p:graphicFrame>
    </p:spTree>
    <p:extLst>
      <p:ext uri="{BB962C8B-B14F-4D97-AF65-F5344CB8AC3E}">
        <p14:creationId xmlns:p14="http://schemas.microsoft.com/office/powerpoint/2010/main" val="28167703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3849" y="215080"/>
            <a:ext cx="7832785" cy="923330"/>
          </a:xfrm>
          <a:prstGeom prst="rect">
            <a:avLst/>
          </a:prstGeom>
          <a:noFill/>
        </p:spPr>
        <p:txBody>
          <a:bodyPr wrap="square" rtlCol="0">
            <a:spAutoFit/>
          </a:bodyPr>
          <a:lstStyle/>
          <a:p>
            <a:r>
              <a:rPr lang="en-US" sz="5400" dirty="0"/>
              <a:t>Transition </a:t>
            </a:r>
          </a:p>
        </p:txBody>
      </p:sp>
      <p:grpSp>
        <p:nvGrpSpPr>
          <p:cNvPr id="5" name="Group 4"/>
          <p:cNvGrpSpPr/>
          <p:nvPr/>
        </p:nvGrpSpPr>
        <p:grpSpPr>
          <a:xfrm>
            <a:off x="2253603" y="1917202"/>
            <a:ext cx="1835220" cy="1015694"/>
            <a:chOff x="366205" y="2789849"/>
            <a:chExt cx="1835220" cy="843511"/>
          </a:xfrm>
        </p:grpSpPr>
        <p:sp>
          <p:nvSpPr>
            <p:cNvPr id="9" name="Rectangle 8"/>
            <p:cNvSpPr/>
            <p:nvPr/>
          </p:nvSpPr>
          <p:spPr>
            <a:xfrm>
              <a:off x="366205" y="2789849"/>
              <a:ext cx="1835220" cy="843511"/>
            </a:xfrm>
            <a:prstGeom prst="rect">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0" name="TextBox 9"/>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Education </a:t>
              </a:r>
            </a:p>
            <a:p>
              <a:pPr lvl="0" algn="ctr" defTabSz="933450">
                <a:lnSpc>
                  <a:spcPct val="90000"/>
                </a:lnSpc>
                <a:spcBef>
                  <a:spcPct val="0"/>
                </a:spcBef>
                <a:spcAft>
                  <a:spcPct val="35000"/>
                </a:spcAft>
              </a:pPr>
              <a:r>
                <a:rPr lang="en-US" sz="2100" kern="1200" dirty="0"/>
                <a:t>(ABE, ASE, ESL)</a:t>
              </a:r>
            </a:p>
          </p:txBody>
        </p:sp>
      </p:grpSp>
      <p:grpSp>
        <p:nvGrpSpPr>
          <p:cNvPr id="6" name="Group 5"/>
          <p:cNvGrpSpPr/>
          <p:nvPr/>
        </p:nvGrpSpPr>
        <p:grpSpPr>
          <a:xfrm>
            <a:off x="8439593" y="1858410"/>
            <a:ext cx="1835220" cy="843511"/>
            <a:chOff x="6215779" y="2774187"/>
            <a:chExt cx="1835220" cy="843511"/>
          </a:xfrm>
        </p:grpSpPr>
        <p:sp>
          <p:nvSpPr>
            <p:cNvPr id="7" name="Rectangle 6"/>
            <p:cNvSpPr/>
            <p:nvPr/>
          </p:nvSpPr>
          <p:spPr>
            <a:xfrm>
              <a:off x="6215779" y="2774187"/>
              <a:ext cx="1835220" cy="843511"/>
            </a:xfrm>
            <a:prstGeom prst="rect">
              <a:avLst/>
            </a:prstGeom>
            <a:solidFill>
              <a:srgbClr val="FF0000"/>
            </a:solidFill>
            <a:ln>
              <a:solidFill>
                <a:schemeClr val="tx1"/>
              </a:solidFill>
            </a:ln>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8" name="TextBox 7"/>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K12 Adult Ed CTE</a:t>
              </a:r>
            </a:p>
          </p:txBody>
        </p:sp>
      </p:grpSp>
      <p:grpSp>
        <p:nvGrpSpPr>
          <p:cNvPr id="11" name="Group 10"/>
          <p:cNvGrpSpPr/>
          <p:nvPr/>
        </p:nvGrpSpPr>
        <p:grpSpPr>
          <a:xfrm>
            <a:off x="2253603" y="4400550"/>
            <a:ext cx="1835220" cy="1014205"/>
            <a:chOff x="366205" y="2789849"/>
            <a:chExt cx="1835220" cy="843511"/>
          </a:xfrm>
        </p:grpSpPr>
        <p:sp>
          <p:nvSpPr>
            <p:cNvPr id="15" name="Rectangle 14"/>
            <p:cNvSpPr/>
            <p:nvPr/>
          </p:nvSpPr>
          <p:spPr>
            <a:xfrm>
              <a:off x="366205" y="2789849"/>
              <a:ext cx="1835220" cy="843511"/>
            </a:xfrm>
            <a:prstGeom prst="rect">
              <a:avLst/>
            </a:prstGeom>
            <a:ln>
              <a:solidFill>
                <a:schemeClr val="tx1"/>
              </a:solid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6" name="TextBox 15"/>
            <p:cNvSpPr txBox="1"/>
            <p:nvPr/>
          </p:nvSpPr>
          <p:spPr>
            <a:xfrm>
              <a:off x="366205" y="2789849"/>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Non Credit CC</a:t>
              </a:r>
            </a:p>
            <a:p>
              <a:pPr algn="ctr" defTabSz="933450">
                <a:lnSpc>
                  <a:spcPct val="90000"/>
                </a:lnSpc>
                <a:spcBef>
                  <a:spcPct val="0"/>
                </a:spcBef>
                <a:spcAft>
                  <a:spcPct val="35000"/>
                </a:spcAft>
              </a:pPr>
              <a:r>
                <a:rPr lang="en-US" sz="2100" dirty="0"/>
                <a:t>(ABE, ASE, ESL)</a:t>
              </a:r>
            </a:p>
          </p:txBody>
        </p:sp>
      </p:grpSp>
      <p:grpSp>
        <p:nvGrpSpPr>
          <p:cNvPr id="12" name="Group 11"/>
          <p:cNvGrpSpPr/>
          <p:nvPr/>
        </p:nvGrpSpPr>
        <p:grpSpPr>
          <a:xfrm>
            <a:off x="9701220" y="2511140"/>
            <a:ext cx="1835220" cy="843511"/>
            <a:chOff x="6215779" y="2774187"/>
            <a:chExt cx="1835220" cy="843511"/>
          </a:xfrm>
        </p:grpSpPr>
        <p:sp>
          <p:nvSpPr>
            <p:cNvPr id="13" name="Rectangle 12"/>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4" name="TextBox 13"/>
            <p:cNvSpPr txBox="1"/>
            <p:nvPr/>
          </p:nvSpPr>
          <p:spPr>
            <a:xfrm>
              <a:off x="6215779" y="2774187"/>
              <a:ext cx="1835220" cy="84351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CC CTE</a:t>
              </a:r>
            </a:p>
          </p:txBody>
        </p:sp>
      </p:grpSp>
      <p:grpSp>
        <p:nvGrpSpPr>
          <p:cNvPr id="17" name="Group 16"/>
          <p:cNvGrpSpPr/>
          <p:nvPr/>
        </p:nvGrpSpPr>
        <p:grpSpPr>
          <a:xfrm>
            <a:off x="8103177" y="4571243"/>
            <a:ext cx="1835220" cy="843511"/>
            <a:chOff x="6215779" y="2774187"/>
            <a:chExt cx="1835220" cy="843511"/>
          </a:xfrm>
        </p:grpSpPr>
        <p:sp>
          <p:nvSpPr>
            <p:cNvPr id="18" name="Rectangle 17"/>
            <p:cNvSpPr/>
            <p:nvPr/>
          </p:nvSpPr>
          <p:spPr>
            <a:xfrm>
              <a:off x="6215779" y="2774187"/>
              <a:ext cx="1835220" cy="843511"/>
            </a:xfrm>
            <a:prstGeom prst="rect">
              <a:avLst/>
            </a:prstGeom>
            <a:solidFill>
              <a:srgbClr val="FF0000"/>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sp>
        <p:sp>
          <p:nvSpPr>
            <p:cNvPr id="19" name="TextBox 18"/>
            <p:cNvSpPr txBox="1"/>
            <p:nvPr/>
          </p:nvSpPr>
          <p:spPr>
            <a:xfrm>
              <a:off x="6215779" y="2774187"/>
              <a:ext cx="1835220" cy="843511"/>
            </a:xfrm>
            <a:prstGeom prst="rect">
              <a:avLst/>
            </a:prstGeom>
            <a:ln>
              <a:solidFill>
                <a:schemeClr val="tx1"/>
              </a:solidFill>
            </a:ln>
          </p:spPr>
          <p:style>
            <a:lnRef idx="0">
              <a:scrgbClr r="0" g="0" b="0"/>
            </a:lnRef>
            <a:fillRef idx="0">
              <a:scrgbClr r="0" g="0" b="0"/>
            </a:fillRef>
            <a:effectRef idx="0">
              <a:scrgbClr r="0" g="0" b="0"/>
            </a:effectRef>
            <a:fontRef idx="minor">
              <a:schemeClr val="lt1"/>
            </a:fontRef>
          </p:style>
          <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a:t>For Credit CC</a:t>
              </a:r>
            </a:p>
          </p:txBody>
        </p:sp>
      </p:grpSp>
      <p:cxnSp>
        <p:nvCxnSpPr>
          <p:cNvPr id="21" name="Straight Arrow Connector 20"/>
          <p:cNvCxnSpPr>
            <a:endCxn id="8" idx="1"/>
          </p:cNvCxnSpPr>
          <p:nvPr/>
        </p:nvCxnSpPr>
        <p:spPr>
          <a:xfrm flipV="1">
            <a:off x="4088823" y="2280166"/>
            <a:ext cx="4350770" cy="194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3" name="Straight Arrow Connector 22"/>
          <p:cNvCxnSpPr>
            <a:endCxn id="14" idx="1"/>
          </p:cNvCxnSpPr>
          <p:nvPr/>
        </p:nvCxnSpPr>
        <p:spPr>
          <a:xfrm>
            <a:off x="4280858" y="2323295"/>
            <a:ext cx="5420362" cy="609601"/>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5" name="Straight Arrow Connector 24"/>
          <p:cNvCxnSpPr>
            <a:endCxn id="19" idx="1"/>
          </p:cNvCxnSpPr>
          <p:nvPr/>
        </p:nvCxnSpPr>
        <p:spPr>
          <a:xfrm>
            <a:off x="4088265" y="2360207"/>
            <a:ext cx="4014912" cy="26327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endCxn id="14" idx="1"/>
          </p:cNvCxnSpPr>
          <p:nvPr/>
        </p:nvCxnSpPr>
        <p:spPr>
          <a:xfrm flipV="1">
            <a:off x="4166558" y="2932896"/>
            <a:ext cx="5534662" cy="2056925"/>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27" name="Straight Arrow Connector 26"/>
          <p:cNvCxnSpPr>
            <a:endCxn id="19" idx="1"/>
          </p:cNvCxnSpPr>
          <p:nvPr/>
        </p:nvCxnSpPr>
        <p:spPr>
          <a:xfrm>
            <a:off x="4166558" y="4989819"/>
            <a:ext cx="3936619" cy="31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a:endCxn id="8" idx="1"/>
          </p:cNvCxnSpPr>
          <p:nvPr/>
        </p:nvCxnSpPr>
        <p:spPr>
          <a:xfrm flipV="1">
            <a:off x="4088265" y="2280166"/>
            <a:ext cx="4351328" cy="2659607"/>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sp>
        <p:nvSpPr>
          <p:cNvPr id="36" name="TextBox 35"/>
          <p:cNvSpPr txBox="1"/>
          <p:nvPr/>
        </p:nvSpPr>
        <p:spPr>
          <a:xfrm>
            <a:off x="2253603" y="1171575"/>
            <a:ext cx="1584972" cy="523220"/>
          </a:xfrm>
          <a:prstGeom prst="rect">
            <a:avLst/>
          </a:prstGeom>
          <a:noFill/>
        </p:spPr>
        <p:txBody>
          <a:bodyPr wrap="square" rtlCol="0">
            <a:spAutoFit/>
          </a:bodyPr>
          <a:lstStyle/>
          <a:p>
            <a:r>
              <a:rPr lang="en-US" sz="2800" b="1" dirty="0"/>
              <a:t>From:</a:t>
            </a:r>
          </a:p>
        </p:txBody>
      </p:sp>
      <p:sp>
        <p:nvSpPr>
          <p:cNvPr id="37" name="TextBox 36"/>
          <p:cNvSpPr txBox="1"/>
          <p:nvPr/>
        </p:nvSpPr>
        <p:spPr>
          <a:xfrm>
            <a:off x="8353425" y="1217359"/>
            <a:ext cx="1584972" cy="523220"/>
          </a:xfrm>
          <a:prstGeom prst="rect">
            <a:avLst/>
          </a:prstGeom>
          <a:noFill/>
        </p:spPr>
        <p:txBody>
          <a:bodyPr wrap="square" rtlCol="0">
            <a:spAutoFit/>
          </a:bodyPr>
          <a:lstStyle/>
          <a:p>
            <a:r>
              <a:rPr lang="en-US" sz="2800" b="1" dirty="0"/>
              <a:t>To:</a:t>
            </a:r>
          </a:p>
        </p:txBody>
      </p:sp>
      <p:cxnSp>
        <p:nvCxnSpPr>
          <p:cNvPr id="38" name="Straight Arrow Connector 37"/>
          <p:cNvCxnSpPr/>
          <p:nvPr/>
        </p:nvCxnSpPr>
        <p:spPr>
          <a:xfrm>
            <a:off x="571388" y="6177833"/>
            <a:ext cx="1943212" cy="3892"/>
          </a:xfrm>
          <a:prstGeom prst="straightConnector1">
            <a:avLst/>
          </a:prstGeom>
          <a:ln w="19050">
            <a:prstDash val="dash"/>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a:off x="622490" y="6513291"/>
            <a:ext cx="1892110" cy="134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TextBox 41"/>
          <p:cNvSpPr txBox="1"/>
          <p:nvPr/>
        </p:nvSpPr>
        <p:spPr>
          <a:xfrm>
            <a:off x="2667000" y="6013105"/>
            <a:ext cx="2028825" cy="369332"/>
          </a:xfrm>
          <a:prstGeom prst="rect">
            <a:avLst/>
          </a:prstGeom>
          <a:noFill/>
        </p:spPr>
        <p:txBody>
          <a:bodyPr wrap="square" rtlCol="0">
            <a:spAutoFit/>
          </a:bodyPr>
          <a:lstStyle/>
          <a:p>
            <a:r>
              <a:rPr lang="en-US" dirty="0"/>
              <a:t>Transition to CTE</a:t>
            </a:r>
          </a:p>
        </p:txBody>
      </p:sp>
      <p:sp>
        <p:nvSpPr>
          <p:cNvPr id="43" name="TextBox 42"/>
          <p:cNvSpPr txBox="1"/>
          <p:nvPr/>
        </p:nvSpPr>
        <p:spPr>
          <a:xfrm>
            <a:off x="2667000" y="6365470"/>
            <a:ext cx="2324100" cy="369332"/>
          </a:xfrm>
          <a:prstGeom prst="rect">
            <a:avLst/>
          </a:prstGeom>
          <a:noFill/>
        </p:spPr>
        <p:txBody>
          <a:bodyPr wrap="square" rtlCol="0">
            <a:spAutoFit/>
          </a:bodyPr>
          <a:lstStyle/>
          <a:p>
            <a:r>
              <a:rPr lang="en-US" dirty="0"/>
              <a:t>Transition to for credit</a:t>
            </a:r>
          </a:p>
        </p:txBody>
      </p:sp>
      <p:sp>
        <p:nvSpPr>
          <p:cNvPr id="44" name="Rectangle 43"/>
          <p:cNvSpPr/>
          <p:nvPr/>
        </p:nvSpPr>
        <p:spPr>
          <a:xfrm>
            <a:off x="323850" y="6013104"/>
            <a:ext cx="4667250" cy="7216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85019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64725" y="1319842"/>
            <a:ext cx="4427403" cy="3448386"/>
          </a:xfrm>
          <a:prstGeom prst="rect">
            <a:avLst/>
          </a:prstGeom>
          <a:ln>
            <a:solidFill>
              <a:srgbClr val="FF0000"/>
            </a:solidFill>
          </a:ln>
        </p:spPr>
      </p:pic>
      <p:sp>
        <p:nvSpPr>
          <p:cNvPr id="4" name="Rectangle 3"/>
          <p:cNvSpPr/>
          <p:nvPr/>
        </p:nvSpPr>
        <p:spPr>
          <a:xfrm>
            <a:off x="5055080" y="1319842"/>
            <a:ext cx="6633049" cy="3046988"/>
          </a:xfrm>
          <a:prstGeom prst="rect">
            <a:avLst/>
          </a:prstGeom>
        </p:spPr>
        <p:txBody>
          <a:bodyPr wrap="square">
            <a:spAutoFit/>
          </a:bodyPr>
          <a:lstStyle/>
          <a:p>
            <a:pPr marL="11113" indent="-11113">
              <a:tabLst>
                <a:tab pos="914400" algn="l"/>
              </a:tabLst>
            </a:pPr>
            <a:r>
              <a:rPr lang="en-US" sz="3200" dirty="0"/>
              <a:t>Record short term services such as counseling or mentorship that may be received outside of the classroom. </a:t>
            </a:r>
          </a:p>
          <a:p>
            <a:pPr marL="757238" indent="-588963">
              <a:buFont typeface="Arial" panose="020B0604020202020204" pitchFamily="34" charset="0"/>
              <a:buChar char="•"/>
            </a:pPr>
            <a:r>
              <a:rPr lang="en-US" sz="3200" dirty="0"/>
              <a:t>Supportive Services</a:t>
            </a:r>
          </a:p>
          <a:p>
            <a:pPr marL="757238" indent="-588963">
              <a:buFont typeface="Arial" panose="020B0604020202020204" pitchFamily="34" charset="0"/>
              <a:buChar char="•"/>
            </a:pPr>
            <a:r>
              <a:rPr lang="en-US" sz="3200" dirty="0"/>
              <a:t>Training Services</a:t>
            </a:r>
          </a:p>
          <a:p>
            <a:pPr marL="757238" indent="-588963">
              <a:buFont typeface="Arial" panose="020B0604020202020204" pitchFamily="34" charset="0"/>
              <a:buChar char="•"/>
            </a:pPr>
            <a:r>
              <a:rPr lang="en-US" sz="3200" dirty="0"/>
              <a:t>Transition Services</a:t>
            </a:r>
          </a:p>
        </p:txBody>
      </p:sp>
      <p:sp>
        <p:nvSpPr>
          <p:cNvPr id="5" name="Title 4"/>
          <p:cNvSpPr>
            <a:spLocks noGrp="1"/>
          </p:cNvSpPr>
          <p:nvPr>
            <p:ph type="title"/>
          </p:nvPr>
        </p:nvSpPr>
        <p:spPr>
          <a:xfrm>
            <a:off x="389627" y="321994"/>
            <a:ext cx="10515600" cy="566528"/>
          </a:xfrm>
        </p:spPr>
        <p:txBody>
          <a:bodyPr>
            <a:normAutofit fontScale="90000"/>
          </a:bodyPr>
          <a:lstStyle/>
          <a:p>
            <a:r>
              <a:rPr lang="en-US" b="1" dirty="0">
                <a:solidFill>
                  <a:srgbClr val="C00000"/>
                </a:solidFill>
              </a:rPr>
              <a:t>CAEP Short Term Services</a:t>
            </a:r>
            <a:endParaRPr lang="en-US" dirty="0"/>
          </a:p>
        </p:txBody>
      </p:sp>
    </p:spTree>
    <p:extLst>
      <p:ext uri="{BB962C8B-B14F-4D97-AF65-F5344CB8AC3E}">
        <p14:creationId xmlns:p14="http://schemas.microsoft.com/office/powerpoint/2010/main" val="22781597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804" y="1473410"/>
            <a:ext cx="5124450" cy="1533525"/>
          </a:xfrm>
          <a:prstGeom prst="rect">
            <a:avLst/>
          </a:prstGeom>
          <a:ln>
            <a:solidFill>
              <a:srgbClr val="FF0000"/>
            </a:solidFill>
          </a:ln>
        </p:spPr>
      </p:pic>
      <p:sp>
        <p:nvSpPr>
          <p:cNvPr id="3" name="TextBox 2"/>
          <p:cNvSpPr txBox="1"/>
          <p:nvPr/>
        </p:nvSpPr>
        <p:spPr>
          <a:xfrm>
            <a:off x="327803" y="3410669"/>
            <a:ext cx="11240219" cy="2062103"/>
          </a:xfrm>
          <a:prstGeom prst="rect">
            <a:avLst/>
          </a:prstGeom>
          <a:noFill/>
          <a:ln>
            <a:solidFill>
              <a:srgbClr val="FF0000"/>
            </a:solidFill>
          </a:ln>
        </p:spPr>
        <p:txBody>
          <a:bodyPr wrap="square" rtlCol="0">
            <a:spAutoFit/>
          </a:bodyPr>
          <a:lstStyle/>
          <a:p>
            <a:r>
              <a:rPr lang="en-US" sz="3200" dirty="0"/>
              <a:t>Services that better enable an individual to participate in adult education activities, or related activities such as WIOA Title I -- such as transportation, child care, dependent care, housing, and personal needs</a:t>
            </a:r>
          </a:p>
        </p:txBody>
      </p:sp>
      <p:sp>
        <p:nvSpPr>
          <p:cNvPr id="4" name="Title 3"/>
          <p:cNvSpPr>
            <a:spLocks noGrp="1"/>
          </p:cNvSpPr>
          <p:nvPr>
            <p:ph type="title"/>
          </p:nvPr>
        </p:nvSpPr>
        <p:spPr>
          <a:xfrm>
            <a:off x="327803" y="425511"/>
            <a:ext cx="10515600" cy="704550"/>
          </a:xfrm>
        </p:spPr>
        <p:txBody>
          <a:bodyPr/>
          <a:lstStyle/>
          <a:p>
            <a:r>
              <a:rPr lang="en-US" dirty="0"/>
              <a:t>Supportive Services</a:t>
            </a:r>
          </a:p>
        </p:txBody>
      </p:sp>
    </p:spTree>
    <p:extLst>
      <p:ext uri="{BB962C8B-B14F-4D97-AF65-F5344CB8AC3E}">
        <p14:creationId xmlns:p14="http://schemas.microsoft.com/office/powerpoint/2010/main" val="24634530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(local) </a:t>
            </a:r>
          </a:p>
        </p:txBody>
      </p:sp>
      <p:sp>
        <p:nvSpPr>
          <p:cNvPr id="3" name="Content Placeholder 2"/>
          <p:cNvSpPr>
            <a:spLocks noGrp="1"/>
          </p:cNvSpPr>
          <p:nvPr>
            <p:ph idx="1"/>
          </p:nvPr>
        </p:nvSpPr>
        <p:spPr>
          <a:xfrm>
            <a:off x="838200" y="1825625"/>
            <a:ext cx="10990006" cy="4752156"/>
          </a:xfrm>
        </p:spPr>
        <p:txBody>
          <a:bodyPr>
            <a:normAutofit/>
          </a:bodyPr>
          <a:lstStyle/>
          <a:p>
            <a:pPr marL="0" indent="0">
              <a:buNone/>
            </a:pPr>
            <a:r>
              <a:rPr lang="en-US" sz="4000" b="1" dirty="0"/>
              <a:t>For district/agency reporting of Program Areas</a:t>
            </a:r>
          </a:p>
          <a:p>
            <a:r>
              <a:rPr lang="en-US" sz="4000" dirty="0"/>
              <a:t>CAEP will continue to have the Seven Program Areas: ABE/ASE, ESL, Short-term CTE, Workforce Prep, Pre-Apprenticeship, AWD, and K12 Student Success</a:t>
            </a:r>
          </a:p>
          <a:p>
            <a:r>
              <a:rPr lang="en-US" sz="4000" dirty="0"/>
              <a:t>Workforce Reentry is being interpreted as Workforce Preparation.</a:t>
            </a:r>
          </a:p>
          <a:p>
            <a:pPr marL="0" indent="0">
              <a:buNone/>
            </a:pPr>
            <a:endParaRPr lang="en-US" dirty="0"/>
          </a:p>
        </p:txBody>
      </p:sp>
    </p:spTree>
    <p:extLst>
      <p:ext uri="{BB962C8B-B14F-4D97-AF65-F5344CB8AC3E}">
        <p14:creationId xmlns:p14="http://schemas.microsoft.com/office/powerpoint/2010/main" val="3443356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65647" y="1112047"/>
            <a:ext cx="5874768" cy="1614238"/>
          </a:xfrm>
          <a:prstGeom prst="rect">
            <a:avLst/>
          </a:prstGeom>
          <a:ln>
            <a:solidFill>
              <a:srgbClr val="FF0000"/>
            </a:solidFill>
          </a:ln>
        </p:spPr>
      </p:pic>
      <p:sp>
        <p:nvSpPr>
          <p:cNvPr id="4" name="TextBox 3"/>
          <p:cNvSpPr txBox="1"/>
          <p:nvPr/>
        </p:nvSpPr>
        <p:spPr>
          <a:xfrm>
            <a:off x="465647" y="2823786"/>
            <a:ext cx="11412927" cy="3785652"/>
          </a:xfrm>
          <a:prstGeom prst="rect">
            <a:avLst/>
          </a:prstGeom>
          <a:noFill/>
          <a:ln>
            <a:solidFill>
              <a:srgbClr val="FF0000"/>
            </a:solidFill>
          </a:ln>
        </p:spPr>
        <p:txBody>
          <a:bodyPr wrap="square" rtlCol="0">
            <a:spAutoFit/>
          </a:bodyPr>
          <a:lstStyle/>
          <a:p>
            <a:r>
              <a:rPr lang="en-US" sz="2400" dirty="0"/>
              <a:t>Services that help individuals:</a:t>
            </a:r>
          </a:p>
          <a:p>
            <a:pPr marL="285750" indent="-285750">
              <a:buFont typeface="Arial" panose="020B0604020202020204" pitchFamily="34" charset="0"/>
              <a:buChar char="•"/>
            </a:pPr>
            <a:r>
              <a:rPr lang="en-US" sz="2400" dirty="0"/>
              <a:t>Select programs that relate to economic priorities in local planning region</a:t>
            </a:r>
          </a:p>
          <a:p>
            <a:pPr marL="285750" indent="-285750">
              <a:buFont typeface="Arial" panose="020B0604020202020204" pitchFamily="34" charset="0"/>
              <a:buChar char="•"/>
            </a:pPr>
            <a:r>
              <a:rPr lang="en-US" sz="2400" dirty="0"/>
              <a:t>Enroll/meet minimum qualifications for longer term employment and/or employment training programs</a:t>
            </a:r>
          </a:p>
          <a:p>
            <a:r>
              <a:rPr lang="en-US" sz="2400" dirty="0"/>
              <a:t>Services administered to individuals who have been determined to:</a:t>
            </a:r>
          </a:p>
          <a:p>
            <a:pPr marL="285750" indent="-285750">
              <a:buFont typeface="Arial" panose="020B0604020202020204" pitchFamily="34" charset="0"/>
              <a:buChar char="•"/>
            </a:pPr>
            <a:r>
              <a:rPr lang="en-US" sz="2400" dirty="0"/>
              <a:t>Be unlikely to obtain/retain employment</a:t>
            </a:r>
          </a:p>
          <a:p>
            <a:pPr marL="285750" indent="-285750">
              <a:buFont typeface="Arial" panose="020B0604020202020204" pitchFamily="34" charset="0"/>
              <a:buChar char="•"/>
            </a:pPr>
            <a:r>
              <a:rPr lang="en-US" sz="2400" dirty="0"/>
              <a:t>Be in need of additional services in order to attain economic self-sufficiency/permanent employment</a:t>
            </a:r>
          </a:p>
          <a:p>
            <a:pPr marL="285750" indent="-285750">
              <a:buFont typeface="Arial" panose="020B0604020202020204" pitchFamily="34" charset="0"/>
              <a:buChar char="•"/>
            </a:pPr>
            <a:r>
              <a:rPr lang="en-US" sz="2400" dirty="0"/>
              <a:t>Have skills sufficient to enroll in appropriate training program that provides skills necessary for self-sufficiency</a:t>
            </a:r>
          </a:p>
        </p:txBody>
      </p:sp>
      <p:sp>
        <p:nvSpPr>
          <p:cNvPr id="2" name="Title 1"/>
          <p:cNvSpPr>
            <a:spLocks noGrp="1"/>
          </p:cNvSpPr>
          <p:nvPr>
            <p:ph type="title"/>
          </p:nvPr>
        </p:nvSpPr>
        <p:spPr>
          <a:xfrm>
            <a:off x="465647" y="347874"/>
            <a:ext cx="10515600" cy="666672"/>
          </a:xfrm>
        </p:spPr>
        <p:txBody>
          <a:bodyPr>
            <a:normAutofit fontScale="90000"/>
          </a:bodyPr>
          <a:lstStyle/>
          <a:p>
            <a:r>
              <a:rPr lang="en-US" dirty="0"/>
              <a:t>Training Services</a:t>
            </a:r>
          </a:p>
        </p:txBody>
      </p:sp>
    </p:spTree>
    <p:extLst>
      <p:ext uri="{BB962C8B-B14F-4D97-AF65-F5344CB8AC3E}">
        <p14:creationId xmlns:p14="http://schemas.microsoft.com/office/powerpoint/2010/main" val="34016043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610319" y="1297467"/>
            <a:ext cx="6019800" cy="1504950"/>
          </a:xfrm>
          <a:prstGeom prst="rect">
            <a:avLst/>
          </a:prstGeom>
          <a:ln>
            <a:solidFill>
              <a:srgbClr val="FF0000"/>
            </a:solidFill>
          </a:ln>
        </p:spPr>
      </p:pic>
      <p:sp>
        <p:nvSpPr>
          <p:cNvPr id="4" name="TextBox 3"/>
          <p:cNvSpPr txBox="1"/>
          <p:nvPr/>
        </p:nvSpPr>
        <p:spPr>
          <a:xfrm>
            <a:off x="610319" y="3163293"/>
            <a:ext cx="10914572" cy="3108543"/>
          </a:xfrm>
          <a:prstGeom prst="rect">
            <a:avLst/>
          </a:prstGeom>
          <a:noFill/>
          <a:ln>
            <a:solidFill>
              <a:srgbClr val="FF0000"/>
            </a:solidFill>
          </a:ln>
        </p:spPr>
        <p:txBody>
          <a:bodyPr wrap="square" rtlCol="0">
            <a:spAutoFit/>
          </a:bodyPr>
          <a:lstStyle/>
          <a:p>
            <a:r>
              <a:rPr lang="en-US" sz="2800" dirty="0"/>
              <a:t>Services that help individuals:</a:t>
            </a:r>
          </a:p>
          <a:p>
            <a:pPr marL="457200" indent="-457200">
              <a:buFont typeface="Arial" panose="020B0604020202020204" pitchFamily="34" charset="0"/>
              <a:buChar char="•"/>
            </a:pPr>
            <a:r>
              <a:rPr lang="en-US" sz="2800" dirty="0"/>
              <a:t>Facilitate successful transition from school to postsecondary life, such as attaining employment, enrolling in college, or accessing designated pre-employment transition services.</a:t>
            </a:r>
            <a:br>
              <a:rPr lang="en-US" sz="2800" dirty="0"/>
            </a:br>
            <a:endParaRPr lang="en-US" sz="2800" dirty="0"/>
          </a:p>
          <a:p>
            <a:pPr marL="457200" indent="-457200">
              <a:buFont typeface="Arial" panose="020B0604020202020204" pitchFamily="34" charset="0"/>
              <a:buChar char="•"/>
            </a:pPr>
            <a:r>
              <a:rPr lang="en-US" sz="2800" dirty="0"/>
              <a:t>Provide opportunities to receive training and other services necessary to achieve competitive employment or postsecondary enrollment</a:t>
            </a:r>
          </a:p>
        </p:txBody>
      </p:sp>
      <p:sp>
        <p:nvSpPr>
          <p:cNvPr id="2" name="Title 1"/>
          <p:cNvSpPr>
            <a:spLocks noGrp="1"/>
          </p:cNvSpPr>
          <p:nvPr>
            <p:ph type="title"/>
          </p:nvPr>
        </p:nvSpPr>
        <p:spPr>
          <a:xfrm>
            <a:off x="610319" y="350207"/>
            <a:ext cx="10515600" cy="724140"/>
          </a:xfrm>
        </p:spPr>
        <p:txBody>
          <a:bodyPr/>
          <a:lstStyle/>
          <a:p>
            <a:r>
              <a:rPr lang="en-US" dirty="0"/>
              <a:t>Transition Services</a:t>
            </a:r>
          </a:p>
        </p:txBody>
      </p:sp>
    </p:spTree>
    <p:extLst>
      <p:ext uri="{BB962C8B-B14F-4D97-AF65-F5344CB8AC3E}">
        <p14:creationId xmlns:p14="http://schemas.microsoft.com/office/powerpoint/2010/main" val="40721902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nvPr>
        </p:nvGraphicFramePr>
        <p:xfrm>
          <a:off x="1202313" y="1285339"/>
          <a:ext cx="9367877" cy="40302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2126774" y="2695218"/>
            <a:ext cx="22337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Transportation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Child Care</a:t>
            </a:r>
          </a:p>
          <a:p>
            <a:pPr marL="214312" indent="-214312" defTabSz="685797">
              <a:buFont typeface="Arial" panose="020B0604020202020204" pitchFamily="34" charset="0"/>
              <a:buChar char="•"/>
            </a:pPr>
            <a:r>
              <a:rPr lang="en-US" sz="1350" dirty="0">
                <a:solidFill>
                  <a:prstClr val="black"/>
                </a:solidFill>
                <a:latin typeface="Calibri" panose="020F0502020204030204"/>
              </a:rPr>
              <a:t>Personal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Financial Assistance</a:t>
            </a:r>
          </a:p>
        </p:txBody>
      </p:sp>
      <p:sp>
        <p:nvSpPr>
          <p:cNvPr id="8" name="TextBox 7"/>
          <p:cNvSpPr txBox="1"/>
          <p:nvPr/>
        </p:nvSpPr>
        <p:spPr>
          <a:xfrm>
            <a:off x="4701654" y="2695218"/>
            <a:ext cx="2299647" cy="1131079"/>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Assessment (other than required pre/post)</a:t>
            </a:r>
          </a:p>
          <a:p>
            <a:pPr marL="214312" indent="-214312" defTabSz="685797">
              <a:buFont typeface="Arial" panose="020B0604020202020204" pitchFamily="34" charset="0"/>
              <a:buChar char="•"/>
            </a:pPr>
            <a:r>
              <a:rPr lang="en-US" sz="1350" dirty="0">
                <a:solidFill>
                  <a:prstClr val="black"/>
                </a:solidFill>
                <a:latin typeface="Calibri" panose="020F0502020204030204"/>
              </a:rPr>
              <a:t>Academic/Career Counseling</a:t>
            </a:r>
          </a:p>
          <a:p>
            <a:pPr marL="214312" indent="-214312" defTabSz="685797">
              <a:buFont typeface="Arial" panose="020B0604020202020204" pitchFamily="34" charset="0"/>
              <a:buChar char="•"/>
            </a:pPr>
            <a:r>
              <a:rPr lang="en-US" sz="1350" dirty="0">
                <a:solidFill>
                  <a:prstClr val="black"/>
                </a:solidFill>
                <a:latin typeface="Calibri" panose="020F0502020204030204"/>
              </a:rPr>
              <a:t>Job Development</a:t>
            </a:r>
          </a:p>
        </p:txBody>
      </p:sp>
      <p:sp>
        <p:nvSpPr>
          <p:cNvPr id="9" name="TextBox 8"/>
          <p:cNvSpPr txBox="1"/>
          <p:nvPr/>
        </p:nvSpPr>
        <p:spPr>
          <a:xfrm>
            <a:off x="7438088" y="2695218"/>
            <a:ext cx="2401948" cy="923330"/>
          </a:xfrm>
          <a:prstGeom prst="rect">
            <a:avLst/>
          </a:prstGeom>
          <a:noFill/>
          <a:ln>
            <a:solidFill>
              <a:schemeClr val="accent1"/>
            </a:solidFill>
          </a:ln>
        </p:spPr>
        <p:txBody>
          <a:bodyPr wrap="square" rtlCol="0">
            <a:spAutoFit/>
          </a:bodyPr>
          <a:lstStyle/>
          <a:p>
            <a:pPr marL="214312" indent="-214312" defTabSz="685797">
              <a:buFont typeface="Arial" panose="020B0604020202020204" pitchFamily="34" charset="0"/>
              <a:buChar char="•"/>
            </a:pPr>
            <a:r>
              <a:rPr lang="en-US" sz="1350" dirty="0">
                <a:solidFill>
                  <a:prstClr val="black"/>
                </a:solidFill>
                <a:latin typeface="Calibri" panose="020F0502020204030204"/>
              </a:rPr>
              <a:t>Student Orientation</a:t>
            </a:r>
          </a:p>
          <a:p>
            <a:pPr marL="214312" indent="-214312" defTabSz="685797">
              <a:buFont typeface="Arial" panose="020B0604020202020204" pitchFamily="34" charset="0"/>
              <a:buChar char="•"/>
            </a:pPr>
            <a:r>
              <a:rPr lang="en-US" sz="1350" dirty="0">
                <a:solidFill>
                  <a:prstClr val="black"/>
                </a:solidFill>
                <a:latin typeface="Calibri" panose="020F0502020204030204"/>
              </a:rPr>
              <a:t>Community Support Training (OSHA, CPR, etc.)</a:t>
            </a:r>
          </a:p>
          <a:p>
            <a:pPr marL="214312" indent="-214312" defTabSz="685797">
              <a:buFont typeface="Arial" panose="020B0604020202020204" pitchFamily="34" charset="0"/>
              <a:buChar char="•"/>
            </a:pPr>
            <a:r>
              <a:rPr lang="en-US" sz="1350" dirty="0">
                <a:solidFill>
                  <a:prstClr val="black"/>
                </a:solidFill>
                <a:latin typeface="Calibri" panose="020F0502020204030204"/>
              </a:rPr>
              <a:t>Prerequisite Training</a:t>
            </a:r>
          </a:p>
        </p:txBody>
      </p:sp>
      <p:sp>
        <p:nvSpPr>
          <p:cNvPr id="2" name="Title 1"/>
          <p:cNvSpPr>
            <a:spLocks noGrp="1"/>
          </p:cNvSpPr>
          <p:nvPr>
            <p:ph type="title"/>
          </p:nvPr>
        </p:nvSpPr>
        <p:spPr>
          <a:xfrm>
            <a:off x="2126774" y="349004"/>
            <a:ext cx="7886700" cy="500498"/>
          </a:xfrm>
        </p:spPr>
        <p:txBody>
          <a:bodyPr>
            <a:noAutofit/>
          </a:bodyPr>
          <a:lstStyle/>
          <a:p>
            <a:r>
              <a:rPr lang="en-US" sz="4800" b="1" dirty="0">
                <a:solidFill>
                  <a:srgbClr val="C00000"/>
                </a:solidFill>
              </a:rPr>
              <a:t>CAEP Short Term Services</a:t>
            </a:r>
          </a:p>
        </p:txBody>
      </p:sp>
      <p:pic>
        <p:nvPicPr>
          <p:cNvPr id="10" name="Picture 9"/>
          <p:cNvPicPr>
            <a:picLocks noChangeAspect="1"/>
          </p:cNvPicPr>
          <p:nvPr/>
        </p:nvPicPr>
        <p:blipFill>
          <a:blip r:embed="rId7"/>
          <a:stretch>
            <a:fillRect/>
          </a:stretch>
        </p:blipFill>
        <p:spPr>
          <a:xfrm>
            <a:off x="483442" y="4035635"/>
            <a:ext cx="3286664" cy="2559895"/>
          </a:xfrm>
          <a:prstGeom prst="rect">
            <a:avLst/>
          </a:prstGeom>
          <a:ln>
            <a:solidFill>
              <a:srgbClr val="FF0000"/>
            </a:solidFill>
          </a:ln>
        </p:spPr>
      </p:pic>
    </p:spTree>
    <p:extLst>
      <p:ext uri="{BB962C8B-B14F-4D97-AF65-F5344CB8AC3E}">
        <p14:creationId xmlns:p14="http://schemas.microsoft.com/office/powerpoint/2010/main" val="262393562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19588" y="129401"/>
            <a:ext cx="11994778" cy="5520906"/>
          </a:xfrm>
          <a:prstGeom prst="rect">
            <a:avLst/>
          </a:prstGeom>
        </p:spPr>
      </p:pic>
      <p:sp>
        <p:nvSpPr>
          <p:cNvPr id="4" name="Rectangle 3"/>
          <p:cNvSpPr/>
          <p:nvPr/>
        </p:nvSpPr>
        <p:spPr>
          <a:xfrm>
            <a:off x="7021902" y="1386485"/>
            <a:ext cx="3165894" cy="2329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Box 2"/>
          <p:cNvSpPr txBox="1">
            <a:spLocks noChangeArrowheads="1"/>
          </p:cNvSpPr>
          <p:nvPr/>
        </p:nvSpPr>
        <p:spPr bwMode="auto">
          <a:xfrm>
            <a:off x="5772989" y="3715714"/>
            <a:ext cx="5994400" cy="2978377"/>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marL="0" marR="0">
              <a:lnSpc>
                <a:spcPct val="107000"/>
              </a:lnSpc>
              <a:spcBef>
                <a:spcPts val="0"/>
              </a:spcBef>
              <a:spcAft>
                <a:spcPts val="800"/>
              </a:spcAft>
            </a:pPr>
            <a:r>
              <a:rPr lang="en-US" sz="2400" dirty="0">
                <a:effectLst/>
                <a:latin typeface="Calibri" panose="020F0502020204030204" pitchFamily="34" charset="0"/>
                <a:ea typeface="Calibri" panose="020F0502020204030204" pitchFamily="34" charset="0"/>
                <a:cs typeface="Times New Roman" panose="02020603050405020304" pitchFamily="18" charset="0"/>
              </a:rPr>
              <a:t>Displays outcomes in three separate sections: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Literacy Gains (Pre/Post) </a:t>
            </a:r>
            <a:r>
              <a:rPr lang="en-US" sz="2400" dirty="0">
                <a:latin typeface="Calibri" panose="020F0502020204030204" pitchFamily="34" charset="0"/>
                <a:ea typeface="Calibri" panose="020F0502020204030204" pitchFamily="34" charset="0"/>
                <a:cs typeface="Times New Roman" panose="02020603050405020304" pitchFamily="18" charset="0"/>
              </a:rPr>
              <a:t>using </a:t>
            </a:r>
            <a:r>
              <a:rPr lang="en-US" sz="2400" dirty="0">
                <a:effectLst/>
                <a:latin typeface="Calibri" panose="020F0502020204030204" pitchFamily="34" charset="0"/>
                <a:ea typeface="Calibri" panose="020F0502020204030204" pitchFamily="34" charset="0"/>
                <a:cs typeface="Times New Roman" panose="02020603050405020304" pitchFamily="18" charset="0"/>
              </a:rPr>
              <a:t>NRS Table 4 guidelines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Other AB 104 outcomes using WIOA II reporting requirements but not pre/post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mj-lt"/>
              <a:buAutoNum type="arabicPeriod"/>
            </a:pPr>
            <a:r>
              <a:rPr lang="en-US" sz="2400" dirty="0">
                <a:effectLst/>
                <a:latin typeface="Calibri" panose="020F0502020204030204" pitchFamily="34" charset="0"/>
                <a:ea typeface="Calibri" panose="020F0502020204030204" pitchFamily="34" charset="0"/>
                <a:cs typeface="Times New Roman" panose="02020603050405020304" pitchFamily="18" charset="0"/>
              </a:rPr>
              <a:t>Services Received that do not impose WIOA II reporting requirements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066588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Tables Setup Options</a:t>
            </a:r>
          </a:p>
        </p:txBody>
      </p:sp>
      <p:sp>
        <p:nvSpPr>
          <p:cNvPr id="3" name="Content Placeholder 2"/>
          <p:cNvSpPr>
            <a:spLocks noGrp="1"/>
          </p:cNvSpPr>
          <p:nvPr>
            <p:ph idx="1"/>
          </p:nvPr>
        </p:nvSpPr>
        <p:spPr/>
        <p:txBody>
          <a:bodyPr>
            <a:normAutofit/>
          </a:bodyPr>
          <a:lstStyle/>
          <a:p>
            <a:r>
              <a:rPr lang="en-US" sz="4000" dirty="0"/>
              <a:t>New options for charting and number </a:t>
            </a:r>
          </a:p>
          <a:p>
            <a:pPr marL="0" indent="0">
              <a:buNone/>
            </a:pPr>
            <a:r>
              <a:rPr lang="en-US" sz="4000" dirty="0"/>
              <a:t>   of CAEP programs</a:t>
            </a:r>
          </a:p>
          <a:p>
            <a:r>
              <a:rPr lang="en-US" sz="4000" dirty="0"/>
              <a:t>New setup for Report Selection</a:t>
            </a:r>
          </a:p>
          <a:p>
            <a:r>
              <a:rPr lang="en-US" sz="4000" dirty="0"/>
              <a:t>Outcomes Summary</a:t>
            </a:r>
          </a:p>
          <a:p>
            <a:r>
              <a:rPr lang="en-US" sz="4000" dirty="0"/>
              <a:t>Services Summary</a:t>
            </a:r>
          </a:p>
          <a:p>
            <a:r>
              <a:rPr lang="en-US" sz="4000" dirty="0"/>
              <a:t>CAEP Program Hours</a:t>
            </a:r>
          </a:p>
        </p:txBody>
      </p:sp>
      <p:pic>
        <p:nvPicPr>
          <p:cNvPr id="4" name="Picture 3"/>
          <p:cNvPicPr>
            <a:picLocks noChangeAspect="1"/>
          </p:cNvPicPr>
          <p:nvPr/>
        </p:nvPicPr>
        <p:blipFill>
          <a:blip r:embed="rId2"/>
          <a:stretch>
            <a:fillRect/>
          </a:stretch>
        </p:blipFill>
        <p:spPr>
          <a:xfrm>
            <a:off x="9259981" y="1395412"/>
            <a:ext cx="1847850" cy="4981575"/>
          </a:xfrm>
          <a:prstGeom prst="rect">
            <a:avLst/>
          </a:prstGeom>
          <a:ln>
            <a:solidFill>
              <a:schemeClr val="accent1"/>
            </a:solidFill>
          </a:ln>
        </p:spPr>
      </p:pic>
    </p:spTree>
    <p:extLst>
      <p:ext uri="{BB962C8B-B14F-4D97-AF65-F5344CB8AC3E}">
        <p14:creationId xmlns:p14="http://schemas.microsoft.com/office/powerpoint/2010/main" val="3777634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87157"/>
          </a:xfrm>
        </p:spPr>
        <p:txBody>
          <a:bodyPr/>
          <a:lstStyle/>
          <a:p>
            <a:r>
              <a:rPr lang="en-US" dirty="0"/>
              <a:t>CAEP Tables Setup Options</a:t>
            </a:r>
          </a:p>
        </p:txBody>
      </p:sp>
      <p:pic>
        <p:nvPicPr>
          <p:cNvPr id="3" name="Picture 2"/>
          <p:cNvPicPr>
            <a:picLocks noChangeAspect="1"/>
          </p:cNvPicPr>
          <p:nvPr/>
        </p:nvPicPr>
        <p:blipFill>
          <a:blip r:embed="rId2"/>
          <a:stretch>
            <a:fillRect/>
          </a:stretch>
        </p:blipFill>
        <p:spPr>
          <a:xfrm>
            <a:off x="1885670" y="1594036"/>
            <a:ext cx="8277225" cy="4905375"/>
          </a:xfrm>
          <a:prstGeom prst="rect">
            <a:avLst/>
          </a:prstGeom>
          <a:ln>
            <a:solidFill>
              <a:schemeClr val="accent1"/>
            </a:solidFill>
          </a:ln>
        </p:spPr>
      </p:pic>
      <p:sp>
        <p:nvSpPr>
          <p:cNvPr id="4" name="Right Arrow 3"/>
          <p:cNvSpPr/>
          <p:nvPr/>
        </p:nvSpPr>
        <p:spPr>
          <a:xfrm>
            <a:off x="1192306" y="5916706"/>
            <a:ext cx="2061882" cy="25101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Right Arrow 4"/>
          <p:cNvSpPr/>
          <p:nvPr/>
        </p:nvSpPr>
        <p:spPr>
          <a:xfrm>
            <a:off x="770964" y="1506068"/>
            <a:ext cx="1114705" cy="25101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350826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40417" y="5988395"/>
            <a:ext cx="276225" cy="219075"/>
          </a:xfrm>
          <a:prstGeom prst="rect">
            <a:avLst/>
          </a:prstGeom>
        </p:spPr>
      </p:pic>
      <p:pic>
        <p:nvPicPr>
          <p:cNvPr id="4" name="Picture 3"/>
          <p:cNvPicPr>
            <a:picLocks noChangeAspect="1"/>
          </p:cNvPicPr>
          <p:nvPr/>
        </p:nvPicPr>
        <p:blipFill>
          <a:blip r:embed="rId3"/>
          <a:stretch>
            <a:fillRect/>
          </a:stretch>
        </p:blipFill>
        <p:spPr>
          <a:xfrm>
            <a:off x="1774373" y="6495142"/>
            <a:ext cx="333375" cy="247650"/>
          </a:xfrm>
          <a:prstGeom prst="rect">
            <a:avLst/>
          </a:prstGeom>
        </p:spPr>
      </p:pic>
      <p:pic>
        <p:nvPicPr>
          <p:cNvPr id="5" name="Picture 4"/>
          <p:cNvPicPr>
            <a:picLocks noChangeAspect="1"/>
          </p:cNvPicPr>
          <p:nvPr/>
        </p:nvPicPr>
        <p:blipFill>
          <a:blip r:embed="rId4"/>
          <a:stretch>
            <a:fillRect/>
          </a:stretch>
        </p:blipFill>
        <p:spPr>
          <a:xfrm>
            <a:off x="7998078" y="5974108"/>
            <a:ext cx="257175" cy="247650"/>
          </a:xfrm>
          <a:prstGeom prst="rect">
            <a:avLst/>
          </a:prstGeom>
        </p:spPr>
      </p:pic>
      <p:pic>
        <p:nvPicPr>
          <p:cNvPr id="6" name="Picture 5"/>
          <p:cNvPicPr>
            <a:picLocks noChangeAspect="1"/>
          </p:cNvPicPr>
          <p:nvPr/>
        </p:nvPicPr>
        <p:blipFill>
          <a:blip r:embed="rId5"/>
          <a:stretch>
            <a:fillRect/>
          </a:stretch>
        </p:blipFill>
        <p:spPr>
          <a:xfrm>
            <a:off x="7973634" y="6495142"/>
            <a:ext cx="333375" cy="190500"/>
          </a:xfrm>
          <a:prstGeom prst="rect">
            <a:avLst/>
          </a:prstGeom>
        </p:spPr>
      </p:pic>
      <p:sp>
        <p:nvSpPr>
          <p:cNvPr id="7" name="TextBox 6"/>
          <p:cNvSpPr txBox="1"/>
          <p:nvPr/>
        </p:nvSpPr>
        <p:spPr>
          <a:xfrm>
            <a:off x="2410414" y="590813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Secondary</a:t>
            </a:r>
          </a:p>
        </p:txBody>
      </p:sp>
      <p:sp>
        <p:nvSpPr>
          <p:cNvPr id="8" name="TextBox 7"/>
          <p:cNvSpPr txBox="1"/>
          <p:nvPr/>
        </p:nvSpPr>
        <p:spPr>
          <a:xfrm>
            <a:off x="2410414" y="6413281"/>
            <a:ext cx="185929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Post-Secondary</a:t>
            </a:r>
          </a:p>
        </p:txBody>
      </p:sp>
      <p:sp>
        <p:nvSpPr>
          <p:cNvPr id="9" name="TextBox 8"/>
          <p:cNvSpPr txBox="1"/>
          <p:nvPr/>
        </p:nvSpPr>
        <p:spPr>
          <a:xfrm>
            <a:off x="8518441" y="5908136"/>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lang="en-US" sz="1800" b="1" dirty="0">
                <a:solidFill>
                  <a:srgbClr val="000000"/>
                </a:solidFill>
              </a:rPr>
              <a:t>Wages</a:t>
            </a:r>
            <a:endParaRPr kumimoji="0" lang="en-US" sz="1800" b="1" i="0" u="none" strike="noStrike" cap="none" spc="0" normalizeH="0" baseline="0" dirty="0">
              <a:ln>
                <a:noFill/>
              </a:ln>
              <a:solidFill>
                <a:srgbClr val="000000"/>
              </a:solidFill>
              <a:effectLst/>
              <a:uFillTx/>
              <a:sym typeface="Helvetica"/>
            </a:endParaRPr>
          </a:p>
        </p:txBody>
      </p:sp>
      <p:sp>
        <p:nvSpPr>
          <p:cNvPr id="10" name="TextBox 9"/>
          <p:cNvSpPr txBox="1"/>
          <p:nvPr/>
        </p:nvSpPr>
        <p:spPr>
          <a:xfrm>
            <a:off x="8478340" y="6352319"/>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Transition</a:t>
            </a:r>
          </a:p>
        </p:txBody>
      </p:sp>
      <p:grpSp>
        <p:nvGrpSpPr>
          <p:cNvPr id="11" name="Group 10"/>
          <p:cNvGrpSpPr/>
          <p:nvPr/>
        </p:nvGrpSpPr>
        <p:grpSpPr>
          <a:xfrm>
            <a:off x="1098968" y="270852"/>
            <a:ext cx="10282906" cy="5543352"/>
            <a:chOff x="1098968" y="2004762"/>
            <a:chExt cx="10282906" cy="5824344"/>
          </a:xfrm>
        </p:grpSpPr>
        <p:pic>
          <p:nvPicPr>
            <p:cNvPr id="12" name="Picture 11"/>
            <p:cNvPicPr>
              <a:picLocks noChangeAspect="1"/>
            </p:cNvPicPr>
            <p:nvPr/>
          </p:nvPicPr>
          <p:blipFill rotWithShape="1">
            <a:blip r:embed="rId6"/>
            <a:srcRect r="26209"/>
            <a:stretch/>
          </p:blipFill>
          <p:spPr>
            <a:xfrm>
              <a:off x="1098968" y="2004762"/>
              <a:ext cx="10282906" cy="5238750"/>
            </a:xfrm>
            <a:prstGeom prst="rect">
              <a:avLst/>
            </a:prstGeom>
          </p:spPr>
        </p:pic>
        <p:pic>
          <p:nvPicPr>
            <p:cNvPr id="13" name="Picture 12"/>
            <p:cNvPicPr>
              <a:picLocks noChangeAspect="1"/>
            </p:cNvPicPr>
            <p:nvPr/>
          </p:nvPicPr>
          <p:blipFill>
            <a:blip r:embed="rId7"/>
            <a:stretch>
              <a:fillRect/>
            </a:stretch>
          </p:blipFill>
          <p:spPr>
            <a:xfrm>
              <a:off x="1854705" y="7498242"/>
              <a:ext cx="247650" cy="190500"/>
            </a:xfrm>
            <a:prstGeom prst="rect">
              <a:avLst/>
            </a:prstGeom>
          </p:spPr>
        </p:pic>
        <p:pic>
          <p:nvPicPr>
            <p:cNvPr id="14" name="Picture 13"/>
            <p:cNvPicPr>
              <a:picLocks noChangeAspect="1"/>
            </p:cNvPicPr>
            <p:nvPr/>
          </p:nvPicPr>
          <p:blipFill>
            <a:blip r:embed="rId8"/>
            <a:stretch>
              <a:fillRect/>
            </a:stretch>
          </p:blipFill>
          <p:spPr>
            <a:xfrm>
              <a:off x="7998079" y="7464904"/>
              <a:ext cx="257175" cy="257175"/>
            </a:xfrm>
            <a:prstGeom prst="rect">
              <a:avLst/>
            </a:prstGeom>
          </p:spPr>
        </p:pic>
        <p:sp>
          <p:nvSpPr>
            <p:cNvPr id="15" name="TextBox 14"/>
            <p:cNvSpPr txBox="1"/>
            <p:nvPr/>
          </p:nvSpPr>
          <p:spPr>
            <a:xfrm>
              <a:off x="2410414" y="7395860"/>
              <a:ext cx="1692354"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Literacy Gains</a:t>
              </a:r>
            </a:p>
          </p:txBody>
        </p:sp>
        <p:sp>
          <p:nvSpPr>
            <p:cNvPr id="16" name="TextBox 15"/>
            <p:cNvSpPr txBox="1"/>
            <p:nvPr/>
          </p:nvSpPr>
          <p:spPr>
            <a:xfrm>
              <a:off x="8518441" y="7449515"/>
              <a:ext cx="1596106" cy="379591"/>
            </a:xfrm>
            <a:prstGeom prst="rect">
              <a:avLst/>
            </a:prstGeom>
            <a:noFill/>
            <a:ln w="12700" cap="flat">
              <a:noFill/>
              <a:miter lim="400000"/>
            </a:ln>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1" hangingPunct="0">
                <a:lnSpc>
                  <a:spcPct val="100000"/>
                </a:lnSpc>
                <a:spcBef>
                  <a:spcPts val="0"/>
                </a:spcBef>
                <a:spcAft>
                  <a:spcPts val="0"/>
                </a:spcAft>
                <a:buClrTx/>
                <a:buSzTx/>
                <a:buFontTx/>
                <a:buNone/>
                <a:tabLst/>
              </a:pPr>
              <a:r>
                <a:rPr kumimoji="0" lang="en-US" sz="1800" b="1" i="0" u="none" strike="noStrike" cap="none" spc="0" normalizeH="0" baseline="0" dirty="0">
                  <a:ln>
                    <a:noFill/>
                  </a:ln>
                  <a:solidFill>
                    <a:srgbClr val="000000"/>
                  </a:solidFill>
                  <a:effectLst/>
                  <a:uFillTx/>
                  <a:latin typeface="+mn-lt"/>
                  <a:ea typeface="+mn-ea"/>
                  <a:cs typeface="+mn-cs"/>
                  <a:sym typeface="Helvetica"/>
                </a:rPr>
                <a:t>Employment</a:t>
              </a:r>
            </a:p>
          </p:txBody>
        </p:sp>
        <p:pic>
          <p:nvPicPr>
            <p:cNvPr id="17" name="Picture 16"/>
            <p:cNvPicPr>
              <a:picLocks noChangeAspect="1"/>
            </p:cNvPicPr>
            <p:nvPr/>
          </p:nvPicPr>
          <p:blipFill>
            <a:blip r:embed="rId7"/>
            <a:stretch>
              <a:fillRect/>
            </a:stretch>
          </p:blipFill>
          <p:spPr>
            <a:xfrm>
              <a:off x="4516339" y="4793989"/>
              <a:ext cx="247650" cy="190500"/>
            </a:xfrm>
            <a:prstGeom prst="rect">
              <a:avLst/>
            </a:prstGeom>
          </p:spPr>
        </p:pic>
        <p:pic>
          <p:nvPicPr>
            <p:cNvPr id="18" name="Picture 17"/>
            <p:cNvPicPr>
              <a:picLocks noChangeAspect="1"/>
            </p:cNvPicPr>
            <p:nvPr/>
          </p:nvPicPr>
          <p:blipFill>
            <a:blip r:embed="rId7"/>
            <a:stretch>
              <a:fillRect/>
            </a:stretch>
          </p:blipFill>
          <p:spPr>
            <a:xfrm>
              <a:off x="4516339" y="6000000"/>
              <a:ext cx="247650" cy="190500"/>
            </a:xfrm>
            <a:prstGeom prst="rect">
              <a:avLst/>
            </a:prstGeom>
          </p:spPr>
        </p:pic>
      </p:grpSp>
    </p:spTree>
    <p:extLst>
      <p:ext uri="{BB962C8B-B14F-4D97-AF65-F5344CB8AC3E}">
        <p14:creationId xmlns:p14="http://schemas.microsoft.com/office/powerpoint/2010/main" val="303680116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lum bright="-3000" contrast="8000"/>
          </a:blip>
          <a:srcRect l="17783"/>
          <a:stretch/>
        </p:blipFill>
        <p:spPr>
          <a:xfrm>
            <a:off x="4481952" y="2413136"/>
            <a:ext cx="5840083" cy="2221859"/>
          </a:xfrm>
          <a:prstGeom prst="rect">
            <a:avLst/>
          </a:prstGeom>
          <a:ln>
            <a:solidFill>
              <a:schemeClr val="accent1"/>
            </a:solidFill>
          </a:ln>
        </p:spPr>
      </p:pic>
      <p:pic>
        <p:nvPicPr>
          <p:cNvPr id="4" name="Picture 3"/>
          <p:cNvPicPr>
            <a:picLocks noChangeAspect="1"/>
          </p:cNvPicPr>
          <p:nvPr/>
        </p:nvPicPr>
        <p:blipFill>
          <a:blip r:embed="rId3"/>
          <a:stretch>
            <a:fillRect/>
          </a:stretch>
        </p:blipFill>
        <p:spPr>
          <a:xfrm>
            <a:off x="439949" y="223349"/>
            <a:ext cx="7318501" cy="2063600"/>
          </a:xfrm>
          <a:prstGeom prst="rect">
            <a:avLst/>
          </a:prstGeom>
          <a:ln>
            <a:solidFill>
              <a:schemeClr val="accent1"/>
            </a:solidFill>
          </a:ln>
        </p:spPr>
      </p:pic>
      <p:pic>
        <p:nvPicPr>
          <p:cNvPr id="5" name="Picture 4"/>
          <p:cNvPicPr>
            <a:picLocks noChangeAspect="1"/>
          </p:cNvPicPr>
          <p:nvPr/>
        </p:nvPicPr>
        <p:blipFill rotWithShape="1">
          <a:blip r:embed="rId4"/>
          <a:srcRect b="5287"/>
          <a:stretch/>
        </p:blipFill>
        <p:spPr>
          <a:xfrm>
            <a:off x="631543" y="4722167"/>
            <a:ext cx="10549351" cy="1946047"/>
          </a:xfrm>
          <a:prstGeom prst="rect">
            <a:avLst/>
          </a:prstGeom>
          <a:ln>
            <a:solidFill>
              <a:schemeClr val="accent1"/>
            </a:solidFill>
          </a:ln>
        </p:spPr>
      </p:pic>
      <p:pic>
        <p:nvPicPr>
          <p:cNvPr id="6" name="Picture 5"/>
          <p:cNvPicPr>
            <a:picLocks noChangeAspect="1"/>
          </p:cNvPicPr>
          <p:nvPr/>
        </p:nvPicPr>
        <p:blipFill>
          <a:blip r:embed="rId5"/>
          <a:stretch>
            <a:fillRect/>
          </a:stretch>
        </p:blipFill>
        <p:spPr>
          <a:xfrm>
            <a:off x="9558068" y="72458"/>
            <a:ext cx="2479870" cy="2301663"/>
          </a:xfrm>
          <a:prstGeom prst="rect">
            <a:avLst/>
          </a:prstGeom>
        </p:spPr>
      </p:pic>
      <p:sp>
        <p:nvSpPr>
          <p:cNvPr id="7" name="Left-Up Arrow 6"/>
          <p:cNvSpPr/>
          <p:nvPr/>
        </p:nvSpPr>
        <p:spPr>
          <a:xfrm rot="5400000">
            <a:off x="3766036" y="2205437"/>
            <a:ext cx="775164" cy="845390"/>
          </a:xfrm>
          <a:prstGeom prst="leftUpArrow">
            <a:avLst>
              <a:gd name="adj1" fmla="val 8892"/>
              <a:gd name="adj2" fmla="val 25000"/>
              <a:gd name="adj3" fmla="val 17210"/>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Left-Up Arrow 8"/>
          <p:cNvSpPr/>
          <p:nvPr/>
        </p:nvSpPr>
        <p:spPr>
          <a:xfrm rot="10800000">
            <a:off x="3725182" y="4189340"/>
            <a:ext cx="856872" cy="843575"/>
          </a:xfrm>
          <a:prstGeom prst="leftUpArrow">
            <a:avLst>
              <a:gd name="adj1" fmla="val 8828"/>
              <a:gd name="adj2" fmla="val 25000"/>
              <a:gd name="adj3" fmla="val 18864"/>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TextBox 9"/>
          <p:cNvSpPr txBox="1"/>
          <p:nvPr/>
        </p:nvSpPr>
        <p:spPr>
          <a:xfrm>
            <a:off x="232408" y="2989011"/>
            <a:ext cx="4002657" cy="1200329"/>
          </a:xfrm>
          <a:prstGeom prst="rect">
            <a:avLst/>
          </a:prstGeom>
          <a:noFill/>
          <a:ln>
            <a:solidFill>
              <a:schemeClr val="accent1"/>
            </a:solidFill>
          </a:ln>
        </p:spPr>
        <p:txBody>
          <a:bodyPr wrap="square" rtlCol="0">
            <a:spAutoFit/>
          </a:bodyPr>
          <a:lstStyle/>
          <a:p>
            <a:r>
              <a:rPr lang="en-US" sz="3600" dirty="0"/>
              <a:t>In TE go to Records--Students--Records</a:t>
            </a:r>
          </a:p>
        </p:txBody>
      </p:sp>
    </p:spTree>
    <p:extLst>
      <p:ext uri="{BB962C8B-B14F-4D97-AF65-F5344CB8AC3E}">
        <p14:creationId xmlns:p14="http://schemas.microsoft.com/office/powerpoint/2010/main" val="26802043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179003"/>
          </a:xfrm>
          <a:ln>
            <a:noFill/>
          </a:ln>
        </p:spPr>
        <p:txBody>
          <a:bodyPr>
            <a:normAutofit/>
          </a:bodyPr>
          <a:lstStyle/>
          <a:p>
            <a:r>
              <a:rPr lang="en-US" dirty="0"/>
              <a:t>CAEP Statewide Enrollment</a:t>
            </a:r>
          </a:p>
        </p:txBody>
      </p:sp>
      <p:sp>
        <p:nvSpPr>
          <p:cNvPr id="3" name="Text Placeholder 2"/>
          <p:cNvSpPr>
            <a:spLocks noGrp="1"/>
          </p:cNvSpPr>
          <p:nvPr>
            <p:ph idx="1"/>
          </p:nvPr>
        </p:nvSpPr>
        <p:spPr>
          <a:xfrm>
            <a:off x="838200" y="1849313"/>
            <a:ext cx="10515600" cy="4749895"/>
          </a:xfrm>
          <a:ln>
            <a:noFill/>
          </a:ln>
        </p:spPr>
        <p:txBody>
          <a:bodyPr>
            <a:normAutofit fontScale="92500" lnSpcReduction="20000"/>
          </a:bodyPr>
          <a:lstStyle/>
          <a:p>
            <a:pPr marL="257175" indent="-257175"/>
            <a:r>
              <a:rPr lang="en-US" sz="3000" dirty="0"/>
              <a:t>Recorded students that make it to 1 hour of instruction </a:t>
            </a:r>
          </a:p>
          <a:p>
            <a:pPr marL="0" indent="0">
              <a:buNone/>
            </a:pPr>
            <a:r>
              <a:rPr lang="en-US" sz="3000" dirty="0"/>
              <a:t>    (Program Enrollment)</a:t>
            </a:r>
          </a:p>
          <a:p>
            <a:pPr marL="1685925" lvl="5" indent="-257175"/>
            <a:r>
              <a:rPr lang="en-US" sz="3000" dirty="0"/>
              <a:t>Statewide percentage = </a:t>
            </a:r>
            <a:r>
              <a:rPr lang="en-US" sz="3500" b="1" dirty="0">
                <a:effectLst>
                  <a:outerShdw blurRad="38100" dist="38100" dir="2700000" algn="tl">
                    <a:srgbClr val="000000">
                      <a:alpha val="43137"/>
                    </a:srgbClr>
                  </a:outerShdw>
                </a:effectLst>
              </a:rPr>
              <a:t>77%.</a:t>
            </a:r>
          </a:p>
          <a:p>
            <a:pPr marL="257175" indent="-257175"/>
            <a:endParaRPr lang="en-US" sz="3000" dirty="0"/>
          </a:p>
          <a:p>
            <a:pPr marL="257175" indent="-257175"/>
            <a:r>
              <a:rPr lang="en-US" sz="3000" dirty="0"/>
              <a:t>Recorded students that make it to 12 hours or more of instruction</a:t>
            </a:r>
          </a:p>
          <a:p>
            <a:pPr marL="1685925" lvl="5" indent="-257175"/>
            <a:r>
              <a:rPr lang="en-US" sz="3000" dirty="0"/>
              <a:t>Statewide percentage = </a:t>
            </a:r>
            <a:r>
              <a:rPr lang="en-US" sz="3500" b="1" dirty="0">
                <a:effectLst>
                  <a:outerShdw blurRad="38100" dist="38100" dir="2700000" algn="tl">
                    <a:srgbClr val="000000">
                      <a:alpha val="43137"/>
                    </a:srgbClr>
                  </a:outerShdw>
                </a:effectLst>
              </a:rPr>
              <a:t>63%.</a:t>
            </a:r>
          </a:p>
          <a:p>
            <a:pPr marL="257175" indent="-257175"/>
            <a:endParaRPr lang="en-US" sz="3000" dirty="0"/>
          </a:p>
          <a:p>
            <a:pPr marL="257175" indent="-257175"/>
            <a:r>
              <a:rPr lang="en-US" sz="3000" dirty="0"/>
              <a:t>Students with 1 hour of instruction that make it to 12 hours of instruction (and eligible to earn CAEP outcomes)</a:t>
            </a:r>
          </a:p>
          <a:p>
            <a:pPr marL="0" indent="0">
              <a:buNone/>
            </a:pPr>
            <a:r>
              <a:rPr lang="en-US" sz="3000" dirty="0"/>
              <a:t>    (Program Persistence)</a:t>
            </a:r>
          </a:p>
          <a:p>
            <a:pPr marL="1685925" lvl="5" indent="-257175"/>
            <a:r>
              <a:rPr lang="en-US" sz="3000" dirty="0"/>
              <a:t>Statewide percentage = </a:t>
            </a:r>
            <a:r>
              <a:rPr lang="en-US" sz="3500" b="1" dirty="0">
                <a:effectLst>
                  <a:outerShdw blurRad="38100" dist="38100" dir="2700000" algn="tl">
                    <a:srgbClr val="000000">
                      <a:alpha val="43137"/>
                    </a:srgbClr>
                  </a:outerShdw>
                </a:effectLst>
              </a:rPr>
              <a:t>82%</a:t>
            </a:r>
            <a:r>
              <a:rPr lang="en-US" sz="3000" dirty="0"/>
              <a:t>.</a:t>
            </a:r>
          </a:p>
          <a:p>
            <a:pPr marL="257175" indent="-257175"/>
            <a:endParaRPr lang="en-US" dirty="0"/>
          </a:p>
          <a:p>
            <a:pPr marL="257175" indent="-257175"/>
            <a:endParaRPr lang="en-US" dirty="0"/>
          </a:p>
        </p:txBody>
      </p:sp>
    </p:spTree>
    <p:extLst>
      <p:ext uri="{BB962C8B-B14F-4D97-AF65-F5344CB8AC3E}">
        <p14:creationId xmlns:p14="http://schemas.microsoft.com/office/powerpoint/2010/main" val="20335772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50000"/>
                  </a:schemeClr>
                </a:solidFill>
              </a:rPr>
              <a:t>Data Submission Calendar</a:t>
            </a:r>
          </a:p>
        </p:txBody>
      </p:sp>
      <p:graphicFrame>
        <p:nvGraphicFramePr>
          <p:cNvPr id="3" name="Table 2"/>
          <p:cNvGraphicFramePr>
            <a:graphicFrameLocks noGrp="1"/>
          </p:cNvGraphicFramePr>
          <p:nvPr>
            <p:extLst/>
          </p:nvPr>
        </p:nvGraphicFramePr>
        <p:xfrm>
          <a:off x="509956" y="1936873"/>
          <a:ext cx="10717821" cy="4211361"/>
        </p:xfrm>
        <a:graphic>
          <a:graphicData uri="http://schemas.openxmlformats.org/drawingml/2006/table">
            <a:tbl>
              <a:tblPr firstRow="1" firstCol="1" bandRow="1"/>
              <a:tblGrid>
                <a:gridCol w="4021975">
                  <a:extLst>
                    <a:ext uri="{9D8B030D-6E8A-4147-A177-3AD203B41FA5}">
                      <a16:colId xmlns:a16="http://schemas.microsoft.com/office/drawing/2014/main" val="880788402"/>
                    </a:ext>
                  </a:extLst>
                </a:gridCol>
                <a:gridCol w="3347178">
                  <a:extLst>
                    <a:ext uri="{9D8B030D-6E8A-4147-A177-3AD203B41FA5}">
                      <a16:colId xmlns:a16="http://schemas.microsoft.com/office/drawing/2014/main" val="3641898757"/>
                    </a:ext>
                  </a:extLst>
                </a:gridCol>
                <a:gridCol w="3348668">
                  <a:extLst>
                    <a:ext uri="{9D8B030D-6E8A-4147-A177-3AD203B41FA5}">
                      <a16:colId xmlns:a16="http://schemas.microsoft.com/office/drawing/2014/main" val="570953232"/>
                    </a:ext>
                  </a:extLst>
                </a:gridCol>
              </a:tblGrid>
              <a:tr h="633535">
                <a:tc gridSpan="3">
                  <a:txBody>
                    <a:bodyPr/>
                    <a:lstStyle/>
                    <a:p>
                      <a:pPr marL="0" marR="0" algn="ctr">
                        <a:lnSpc>
                          <a:spcPct val="107000"/>
                        </a:lnSpc>
                        <a:spcBef>
                          <a:spcPts val="0"/>
                        </a:spcBef>
                        <a:spcAft>
                          <a:spcPts val="0"/>
                        </a:spcAft>
                      </a:pPr>
                      <a:r>
                        <a:rPr lang="en-US" sz="3200" b="1" dirty="0">
                          <a:solidFill>
                            <a:srgbClr val="F2F2F2"/>
                          </a:solidFill>
                          <a:effectLst/>
                          <a:latin typeface="Calibri" panose="020F0502020204030204" pitchFamily="34" charset="0"/>
                          <a:ea typeface="Calibri" panose="020F0502020204030204" pitchFamily="34" charset="0"/>
                          <a:cs typeface="Times New Roman" panose="02020603050405020304" pitchFamily="18" charset="0"/>
                        </a:rPr>
                        <a:t>AEBG Program Year Reporting</a:t>
                      </a:r>
                      <a:endParaRPr lang="en-US" sz="3200"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0404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80941166"/>
                  </a:ext>
                </a:extLst>
              </a:tr>
              <a:tr h="633535">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 </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Date Range</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tc>
                  <a:txBody>
                    <a:bodyPr/>
                    <a:lstStyle/>
                    <a:p>
                      <a:pPr marL="0" marR="0" algn="ctr">
                        <a:lnSpc>
                          <a:spcPct val="107000"/>
                        </a:lnSpc>
                        <a:spcBef>
                          <a:spcPts val="0"/>
                        </a:spcBef>
                        <a:spcAft>
                          <a:spcPts val="0"/>
                        </a:spcAft>
                      </a:pPr>
                      <a:r>
                        <a:rPr lang="en-US" sz="3200" b="1">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Reporting Deadline</a:t>
                      </a:r>
                      <a:endParaRPr lang="en-US" sz="3200" b="1">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036950256"/>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First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Sept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October 31, 2019</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99697898"/>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Second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Dec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January 31,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4269874"/>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Third Quarter</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Mar 31</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April 30,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7388169"/>
                  </a:ext>
                </a:extLst>
              </a:tr>
              <a:tr h="633535">
                <a:tc>
                  <a:txBody>
                    <a:bodyPr/>
                    <a:lstStyle/>
                    <a:p>
                      <a:pPr marL="0" marR="0" algn="l">
                        <a:lnSpc>
                          <a:spcPct val="107000"/>
                        </a:lnSpc>
                        <a:spcBef>
                          <a:spcPts val="0"/>
                        </a:spcBef>
                        <a:spcAft>
                          <a:spcPts val="0"/>
                        </a:spcAft>
                      </a:pPr>
                      <a:r>
                        <a:rPr lang="en-US" sz="3200" b="1" dirty="0">
                          <a:solidFill>
                            <a:srgbClr val="595959"/>
                          </a:solidFill>
                          <a:effectLst/>
                          <a:latin typeface="Calibri" panose="020F0502020204030204" pitchFamily="34" charset="0"/>
                          <a:ea typeface="Calibri" panose="020F0502020204030204" pitchFamily="34" charset="0"/>
                          <a:cs typeface="Times New Roman" panose="02020603050405020304" pitchFamily="18" charset="0"/>
                        </a:rPr>
                        <a:t>Fourth Quarter-EOY</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July 1 – June 30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n-US" sz="3200" b="1" dirty="0">
                          <a:effectLst/>
                          <a:latin typeface="Calibri" panose="020F0502020204030204" pitchFamily="34" charset="0"/>
                          <a:ea typeface="Calibri" panose="020F0502020204030204" pitchFamily="34" charset="0"/>
                          <a:cs typeface="Times New Roman" panose="02020603050405020304" pitchFamily="18" charset="0"/>
                        </a:rPr>
                        <a:t>August</a:t>
                      </a:r>
                      <a:r>
                        <a:rPr lang="en-US" sz="3200" b="1" baseline="0" dirty="0">
                          <a:effectLst/>
                          <a:latin typeface="Calibri" panose="020F0502020204030204" pitchFamily="34" charset="0"/>
                          <a:ea typeface="Calibri" panose="020F0502020204030204" pitchFamily="34" charset="0"/>
                          <a:cs typeface="Times New Roman" panose="02020603050405020304" pitchFamily="18" charset="0"/>
                        </a:rPr>
                        <a:t> 1, 2020</a:t>
                      </a:r>
                      <a:endParaRPr lang="en-US" sz="3200" b="1" dirty="0">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10370159"/>
                  </a:ext>
                </a:extLst>
              </a:tr>
            </a:tbl>
          </a:graphicData>
        </a:graphic>
      </p:graphicFrame>
    </p:spTree>
    <p:extLst>
      <p:ext uri="{BB962C8B-B14F-4D97-AF65-F5344CB8AC3E}">
        <p14:creationId xmlns:p14="http://schemas.microsoft.com/office/powerpoint/2010/main" val="684551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(state)</a:t>
            </a:r>
          </a:p>
        </p:txBody>
      </p:sp>
      <p:sp>
        <p:nvSpPr>
          <p:cNvPr id="3" name="Content Placeholder 2"/>
          <p:cNvSpPr>
            <a:spLocks noGrp="1"/>
          </p:cNvSpPr>
          <p:nvPr>
            <p:ph idx="1"/>
          </p:nvPr>
        </p:nvSpPr>
        <p:spPr>
          <a:xfrm>
            <a:off x="838200" y="1690688"/>
            <a:ext cx="10515600" cy="4752156"/>
          </a:xfrm>
        </p:spPr>
        <p:txBody>
          <a:bodyPr>
            <a:normAutofit/>
          </a:bodyPr>
          <a:lstStyle/>
          <a:p>
            <a:pPr marL="0" indent="0">
              <a:buNone/>
            </a:pPr>
            <a:r>
              <a:rPr lang="en-US" sz="3200" b="1" dirty="0"/>
              <a:t>For State Level Reporting of Program Areas</a:t>
            </a:r>
          </a:p>
          <a:p>
            <a:r>
              <a:rPr lang="en-US" sz="3200" dirty="0"/>
              <a:t>Five Main Program Areas: ABE/ASE, ESL, CTE, AWD, and K12 Student Success</a:t>
            </a:r>
          </a:p>
          <a:p>
            <a:r>
              <a:rPr lang="en-US" sz="3200" dirty="0"/>
              <a:t>CTE – will include subcategories for </a:t>
            </a:r>
          </a:p>
          <a:p>
            <a:pPr lvl="1"/>
            <a:r>
              <a:rPr lang="en-US" sz="2800" dirty="0"/>
              <a:t>Short Term CTE</a:t>
            </a:r>
          </a:p>
          <a:p>
            <a:pPr lvl="1"/>
            <a:r>
              <a:rPr lang="en-US" sz="2800" dirty="0"/>
              <a:t>Workforce Preparation</a:t>
            </a:r>
          </a:p>
          <a:p>
            <a:pPr lvl="1"/>
            <a:r>
              <a:rPr lang="en-US" sz="2800" dirty="0"/>
              <a:t>Pre-apprenticeship</a:t>
            </a:r>
          </a:p>
          <a:p>
            <a:r>
              <a:rPr lang="en-US" sz="3200" dirty="0"/>
              <a:t>Workforce Reentry is being interpreted as Workforce Preparation.</a:t>
            </a:r>
          </a:p>
          <a:p>
            <a:pPr marL="0" indent="0">
              <a:buNone/>
            </a:pPr>
            <a:endParaRPr lang="en-US" dirty="0"/>
          </a:p>
        </p:txBody>
      </p:sp>
    </p:spTree>
    <p:extLst>
      <p:ext uri="{BB962C8B-B14F-4D97-AF65-F5344CB8AC3E}">
        <p14:creationId xmlns:p14="http://schemas.microsoft.com/office/powerpoint/2010/main" val="39964007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3"/>
          <p:cNvSpPr>
            <a:spLocks noGrp="1"/>
          </p:cNvSpPr>
          <p:nvPr>
            <p:ph type="sldNum" sz="quarter" idx="10"/>
          </p:nvPr>
        </p:nvSpPr>
        <p:spPr/>
        <p:txBody>
          <a:bodyPr/>
          <a:lstStyle/>
          <a:p>
            <a:pPr>
              <a:defRPr/>
            </a:pPr>
            <a:fld id="{9E5A648B-5A79-44FB-BE4C-1366CA3A2D23}" type="slidenum">
              <a:rPr lang="en-US" smtClean="0">
                <a:latin typeface="Arial" pitchFamily="34" charset="0"/>
              </a:rPr>
              <a:pPr>
                <a:defRPr/>
              </a:pPr>
              <a:t>40</a:t>
            </a:fld>
            <a:endParaRPr lang="en-US">
              <a:latin typeface="Arial" pitchFamily="34" charset="0"/>
            </a:endParaRPr>
          </a:p>
        </p:txBody>
      </p:sp>
      <p:sp>
        <p:nvSpPr>
          <p:cNvPr id="21507" name="Rectangle 2"/>
          <p:cNvSpPr>
            <a:spLocks noGrp="1" noChangeArrowheads="1"/>
          </p:cNvSpPr>
          <p:nvPr>
            <p:ph type="title"/>
          </p:nvPr>
        </p:nvSpPr>
        <p:spPr>
          <a:xfrm>
            <a:off x="359433" y="405442"/>
            <a:ext cx="10898039" cy="1143000"/>
          </a:xfrm>
        </p:spPr>
        <p:txBody>
          <a:bodyPr>
            <a:noAutofit/>
          </a:bodyPr>
          <a:lstStyle/>
          <a:p>
            <a:r>
              <a:rPr lang="en-US" dirty="0">
                <a:solidFill>
                  <a:srgbClr val="333399"/>
                </a:solidFill>
                <a:cs typeface="Arial" charset="0"/>
              </a:rPr>
              <a:t>New EUUS-019 form implemented July 1, 2019</a:t>
            </a:r>
            <a:br>
              <a:rPr lang="en-US" dirty="0">
                <a:solidFill>
                  <a:srgbClr val="333399"/>
                </a:solidFill>
                <a:cs typeface="Arial" charset="0"/>
              </a:rPr>
            </a:br>
            <a:endParaRPr lang="en-US" dirty="0">
              <a:solidFill>
                <a:srgbClr val="333399"/>
              </a:solidFill>
            </a:endParaRPr>
          </a:p>
        </p:txBody>
      </p:sp>
      <p:sp>
        <p:nvSpPr>
          <p:cNvPr id="21508" name="Rectangle 3"/>
          <p:cNvSpPr>
            <a:spLocks noGrp="1" noChangeArrowheads="1"/>
          </p:cNvSpPr>
          <p:nvPr>
            <p:ph type="body" idx="1"/>
          </p:nvPr>
        </p:nvSpPr>
        <p:spPr>
          <a:xfrm>
            <a:off x="838200" y="1699570"/>
            <a:ext cx="8610600" cy="4114800"/>
          </a:xfrm>
        </p:spPr>
        <p:txBody>
          <a:bodyPr/>
          <a:lstStyle/>
          <a:p>
            <a:pPr eaLnBrk="1" hangingPunct="1"/>
            <a:r>
              <a:rPr lang="en-US" dirty="0">
                <a:solidFill>
                  <a:srgbClr val="333399"/>
                </a:solidFill>
                <a:cs typeface="Arial" charset="0"/>
              </a:rPr>
              <a:t>Includes three selections in gender field</a:t>
            </a:r>
          </a:p>
          <a:p>
            <a:pPr eaLnBrk="1" hangingPunct="1"/>
            <a:r>
              <a:rPr lang="en-US" dirty="0">
                <a:solidFill>
                  <a:srgbClr val="333399"/>
                </a:solidFill>
                <a:cs typeface="Arial" charset="0"/>
              </a:rPr>
              <a:t>Updates DOB and record date fields</a:t>
            </a:r>
          </a:p>
          <a:p>
            <a:pPr eaLnBrk="1" hangingPunct="1"/>
            <a:r>
              <a:rPr lang="en-US" dirty="0">
                <a:solidFill>
                  <a:srgbClr val="333399"/>
                </a:solidFill>
                <a:cs typeface="Arial" charset="0"/>
              </a:rPr>
              <a:t>Documents learner enrollment, and continues WIOA compliance that began July 1, 2016</a:t>
            </a:r>
          </a:p>
          <a:p>
            <a:pPr eaLnBrk="1" hangingPunct="1">
              <a:buFont typeface="Wingdings" pitchFamily="2" charset="2"/>
              <a:buNone/>
            </a:pPr>
            <a:r>
              <a:rPr lang="en-US" sz="2400" dirty="0">
                <a:cs typeface="Arial" charset="0"/>
              </a:rPr>
              <a:t>   </a:t>
            </a:r>
          </a:p>
        </p:txBody>
      </p:sp>
      <p:pic>
        <p:nvPicPr>
          <p:cNvPr id="110593" name="Picture 1"/>
          <p:cNvPicPr>
            <a:picLocks noChangeAspect="1" noChangeArrowheads="1"/>
          </p:cNvPicPr>
          <p:nvPr/>
        </p:nvPicPr>
        <p:blipFill>
          <a:blip r:embed="rId3" cstate="print"/>
          <a:srcRect/>
          <a:stretch>
            <a:fillRect/>
          </a:stretch>
        </p:blipFill>
        <p:spPr bwMode="auto">
          <a:xfrm>
            <a:off x="3736826" y="4114801"/>
            <a:ext cx="5026175" cy="2542653"/>
          </a:xfrm>
          <a:prstGeom prst="rect">
            <a:avLst/>
          </a:prstGeom>
          <a:noFill/>
          <a:ln w="28575">
            <a:solidFill>
              <a:schemeClr val="accent1"/>
            </a:solidFill>
            <a:miter lim="800000"/>
            <a:headEnd/>
            <a:tailEnd/>
          </a:ln>
        </p:spPr>
      </p:pic>
    </p:spTree>
    <p:extLst>
      <p:ext uri="{BB962C8B-B14F-4D97-AF65-F5344CB8AC3E}">
        <p14:creationId xmlns:p14="http://schemas.microsoft.com/office/powerpoint/2010/main" val="1240409942"/>
      </p:ext>
    </p:extLst>
  </p:cSld>
  <p:clrMapOvr>
    <a:masterClrMapping/>
  </p:clrMapOvr>
  <p:transition spd="slow"/>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6275" y="149465"/>
            <a:ext cx="10515600" cy="1325563"/>
          </a:xfrm>
        </p:spPr>
        <p:txBody>
          <a:bodyPr/>
          <a:lstStyle/>
          <a:p>
            <a:r>
              <a:rPr lang="en-US" dirty="0">
                <a:solidFill>
                  <a:srgbClr val="333399"/>
                </a:solidFill>
              </a:rPr>
              <a:t>CASAS Assessments </a:t>
            </a:r>
            <a:br>
              <a:rPr lang="en-US" dirty="0">
                <a:solidFill>
                  <a:srgbClr val="333399"/>
                </a:solidFill>
              </a:rPr>
            </a:br>
            <a:r>
              <a:rPr lang="en-US" dirty="0">
                <a:solidFill>
                  <a:srgbClr val="333399"/>
                </a:solidFill>
              </a:rPr>
              <a:t>Authorized for NRS for 2019-20</a:t>
            </a:r>
            <a:endParaRPr lang="en-US" dirty="0"/>
          </a:p>
        </p:txBody>
      </p:sp>
      <p:sp>
        <p:nvSpPr>
          <p:cNvPr id="3" name="Content Placeholder 2"/>
          <p:cNvSpPr>
            <a:spLocks noGrp="1"/>
          </p:cNvSpPr>
          <p:nvPr>
            <p:ph sz="half" idx="1"/>
          </p:nvPr>
        </p:nvSpPr>
        <p:spPr>
          <a:xfrm>
            <a:off x="1981200" y="1571569"/>
            <a:ext cx="8153400" cy="4478402"/>
          </a:xfrm>
        </p:spPr>
        <p:txBody>
          <a:bodyPr>
            <a:normAutofit/>
          </a:bodyPr>
          <a:lstStyle/>
          <a:p>
            <a:pPr marL="0" indent="0">
              <a:buNone/>
            </a:pPr>
            <a:r>
              <a:rPr lang="en-US" b="1" i="1" dirty="0">
                <a:solidFill>
                  <a:srgbClr val="333399"/>
                </a:solidFill>
              </a:rPr>
              <a:t>ABE and ASE only</a:t>
            </a:r>
            <a:r>
              <a:rPr lang="en-US" dirty="0">
                <a:solidFill>
                  <a:srgbClr val="333399"/>
                </a:solidFill>
              </a:rPr>
              <a:t>:</a:t>
            </a:r>
          </a:p>
          <a:p>
            <a:r>
              <a:rPr lang="en-US" dirty="0">
                <a:solidFill>
                  <a:srgbClr val="333399"/>
                </a:solidFill>
              </a:rPr>
              <a:t>CASAS GOALS Reading and Math </a:t>
            </a:r>
          </a:p>
          <a:p>
            <a:pPr marL="0" indent="0">
              <a:buNone/>
            </a:pPr>
            <a:br>
              <a:rPr lang="en-US" i="1" dirty="0">
                <a:solidFill>
                  <a:srgbClr val="333399"/>
                </a:solidFill>
              </a:rPr>
            </a:br>
            <a:r>
              <a:rPr lang="en-US" b="1" i="1" dirty="0">
                <a:solidFill>
                  <a:srgbClr val="333399"/>
                </a:solidFill>
              </a:rPr>
              <a:t>ESL only</a:t>
            </a:r>
            <a:r>
              <a:rPr lang="en-US" i="1" dirty="0">
                <a:solidFill>
                  <a:srgbClr val="333399"/>
                </a:solidFill>
              </a:rPr>
              <a:t>:</a:t>
            </a:r>
          </a:p>
          <a:p>
            <a:r>
              <a:rPr lang="en-US" dirty="0">
                <a:solidFill>
                  <a:srgbClr val="333399"/>
                </a:solidFill>
              </a:rPr>
              <a:t>Life and Work Listening </a:t>
            </a:r>
          </a:p>
          <a:p>
            <a:r>
              <a:rPr lang="en-US" dirty="0">
                <a:solidFill>
                  <a:srgbClr val="333399"/>
                </a:solidFill>
              </a:rPr>
              <a:t>Life and Work Reading </a:t>
            </a:r>
          </a:p>
          <a:p>
            <a:r>
              <a:rPr lang="en-US" dirty="0">
                <a:solidFill>
                  <a:srgbClr val="333399"/>
                </a:solidFill>
              </a:rPr>
              <a:t>Secondary Level Assessment (SLA):</a:t>
            </a:r>
          </a:p>
          <a:p>
            <a:pPr lvl="1"/>
            <a:r>
              <a:rPr lang="en-US" dirty="0">
                <a:solidFill>
                  <a:srgbClr val="333399"/>
                </a:solidFill>
              </a:rPr>
              <a:t>Language Arts 513-14</a:t>
            </a:r>
          </a:p>
          <a:p>
            <a:endParaRPr lang="en-US" b="1" dirty="0"/>
          </a:p>
        </p:txBody>
      </p:sp>
      <p:sp>
        <p:nvSpPr>
          <p:cNvPr id="4" name="Slide Number Placeholder 3"/>
          <p:cNvSpPr>
            <a:spLocks noGrp="1"/>
          </p:cNvSpPr>
          <p:nvPr>
            <p:ph type="sldNum" sz="quarter" idx="10"/>
          </p:nvPr>
        </p:nvSpPr>
        <p:spPr/>
        <p:txBody>
          <a:bodyPr/>
          <a:lstStyle/>
          <a:p>
            <a:pPr>
              <a:defRPr/>
            </a:pPr>
            <a:fld id="{62295299-AA21-468A-8072-B633C7B40E7A}" type="slidenum">
              <a:rPr lang="en-US" smtClean="0"/>
              <a:pPr>
                <a:defRPr/>
              </a:pPr>
              <a:t>41</a:t>
            </a:fld>
            <a:endParaRPr lang="en-US" dirty="0"/>
          </a:p>
        </p:txBody>
      </p:sp>
      <p:sp>
        <p:nvSpPr>
          <p:cNvPr id="10" name="TextBox 9"/>
          <p:cNvSpPr txBox="1"/>
          <p:nvPr/>
        </p:nvSpPr>
        <p:spPr>
          <a:xfrm>
            <a:off x="1388852" y="6259810"/>
            <a:ext cx="10343072" cy="461665"/>
          </a:xfrm>
          <a:prstGeom prst="rect">
            <a:avLst/>
          </a:prstGeom>
          <a:solidFill>
            <a:schemeClr val="bg1"/>
          </a:solidFill>
        </p:spPr>
        <p:txBody>
          <a:bodyPr wrap="square" rtlCol="0">
            <a:spAutoFit/>
          </a:bodyPr>
          <a:lstStyle/>
          <a:p>
            <a:r>
              <a:rPr lang="en-US" sz="2400" i="1" dirty="0"/>
              <a:t>POWER, AA-AAAAA not authorized for NRS, but are authorized for CA reporting</a:t>
            </a:r>
          </a:p>
        </p:txBody>
      </p:sp>
    </p:spTree>
    <p:extLst>
      <p:ext uri="{BB962C8B-B14F-4D97-AF65-F5344CB8AC3E}">
        <p14:creationId xmlns:p14="http://schemas.microsoft.com/office/powerpoint/2010/main" val="80894985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CAEP TAP</a:t>
            </a:r>
          </a:p>
        </p:txBody>
      </p:sp>
      <p:sp>
        <p:nvSpPr>
          <p:cNvPr id="4" name="Content Placeholder 2"/>
          <p:cNvSpPr>
            <a:spLocks noGrp="1"/>
          </p:cNvSpPr>
          <p:nvPr>
            <p:ph idx="1"/>
          </p:nvPr>
        </p:nvSpPr>
        <p:spPr>
          <a:xfrm>
            <a:off x="741485" y="1491518"/>
            <a:ext cx="10515600" cy="4351338"/>
          </a:xfrm>
        </p:spPr>
        <p:txBody>
          <a:bodyPr>
            <a:normAutofit fontScale="92500" lnSpcReduction="10000"/>
          </a:bodyPr>
          <a:lstStyle/>
          <a:p>
            <a:pPr algn="l"/>
            <a:r>
              <a:rPr lang="en-US" sz="4400" dirty="0"/>
              <a:t>The AEBG Technical Assistance Program (TAP) provides professional development resources for all CAEP agencies statewide.</a:t>
            </a:r>
          </a:p>
          <a:p>
            <a:pPr marL="0" indent="0">
              <a:buNone/>
            </a:pPr>
            <a:endParaRPr lang="en-US" sz="4400" dirty="0">
              <a:hlinkClick r:id="" action="ppaction://noaction"/>
            </a:endParaRPr>
          </a:p>
          <a:p>
            <a:pPr marL="0" indent="0">
              <a:buNone/>
            </a:pPr>
            <a:r>
              <a:rPr lang="en-US" sz="4400" dirty="0">
                <a:hlinkClick r:id="" action="ppaction://noaction"/>
              </a:rPr>
              <a:t>https</a:t>
            </a:r>
            <a:r>
              <a:rPr lang="en-US" sz="4400" dirty="0">
                <a:hlinkClick r:id="rId2"/>
              </a:rPr>
              <a:t>://caladulted.org/</a:t>
            </a:r>
            <a:endParaRPr lang="en-US" sz="4400" dirty="0"/>
          </a:p>
          <a:p>
            <a:pPr marL="0" indent="0" algn="l">
              <a:buNone/>
            </a:pPr>
            <a:endParaRPr lang="en-US" sz="4400" dirty="0">
              <a:hlinkClick r:id="" action="ppaction://noaction"/>
            </a:endParaRPr>
          </a:p>
          <a:p>
            <a:pPr marL="0" indent="0" algn="l">
              <a:buNone/>
            </a:pPr>
            <a:r>
              <a:rPr lang="en-US" sz="4400" dirty="0">
                <a:hlinkClick r:id="" action="ppaction://noaction"/>
              </a:rPr>
              <a:t>tap@aebg.org</a:t>
            </a:r>
            <a:endParaRPr lang="en-US" sz="4400" dirty="0"/>
          </a:p>
          <a:p>
            <a:pPr algn="l"/>
            <a:endParaRPr lang="en-US" dirty="0"/>
          </a:p>
        </p:txBody>
      </p:sp>
      <p:pic>
        <p:nvPicPr>
          <p:cNvPr id="5" name="Picture 4"/>
          <p:cNvPicPr>
            <a:picLocks noChangeAspect="1"/>
          </p:cNvPicPr>
          <p:nvPr/>
        </p:nvPicPr>
        <p:blipFill>
          <a:blip r:embed="rId3"/>
          <a:stretch>
            <a:fillRect/>
          </a:stretch>
        </p:blipFill>
        <p:spPr>
          <a:xfrm>
            <a:off x="6154615" y="4818185"/>
            <a:ext cx="5680504" cy="1481871"/>
          </a:xfrm>
          <a:prstGeom prst="rect">
            <a:avLst/>
          </a:prstGeom>
          <a:ln>
            <a:solidFill>
              <a:schemeClr val="accent1"/>
            </a:solidFill>
          </a:ln>
        </p:spPr>
      </p:pic>
    </p:spTree>
    <p:extLst>
      <p:ext uri="{BB962C8B-B14F-4D97-AF65-F5344CB8AC3E}">
        <p14:creationId xmlns:p14="http://schemas.microsoft.com/office/powerpoint/2010/main" val="18543420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65981"/>
          </a:xfrm>
        </p:spPr>
        <p:txBody>
          <a:bodyPr/>
          <a:lstStyle/>
          <a:p>
            <a:r>
              <a:rPr lang="en-US" dirty="0"/>
              <a:t>CASAS Web Site</a:t>
            </a:r>
          </a:p>
        </p:txBody>
      </p:sp>
      <p:pic>
        <p:nvPicPr>
          <p:cNvPr id="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3772" t="6828" r="13076" b="8315"/>
          <a:stretch/>
        </p:blipFill>
        <p:spPr bwMode="auto">
          <a:xfrm>
            <a:off x="6190534" y="1331106"/>
            <a:ext cx="5482612" cy="46122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
        <p:nvSpPr>
          <p:cNvPr id="4" name="Text Box 5"/>
          <p:cNvSpPr txBox="1">
            <a:spLocks noChangeArrowheads="1"/>
          </p:cNvSpPr>
          <p:nvPr/>
        </p:nvSpPr>
        <p:spPr bwMode="auto">
          <a:xfrm>
            <a:off x="2501378" y="5306290"/>
            <a:ext cx="7911253" cy="1274195"/>
          </a:xfrm>
          <a:prstGeom prst="rect">
            <a:avLst/>
          </a:prstGeom>
          <a:solidFill>
            <a:schemeClr val="bg1"/>
          </a:solidFill>
          <a:ln w="9525">
            <a:solidFill>
              <a:schemeClr val="tx1"/>
            </a:solidFill>
            <a:miter lim="800000"/>
            <a:headEnd/>
            <a:tailEnd/>
          </a:ln>
        </p:spPr>
        <p:txBody>
          <a:bodyPr>
            <a:spAutoFit/>
          </a:bodyPr>
          <a:lstStyle/>
          <a:p>
            <a:r>
              <a:rPr lang="en-US" sz="7680" b="1" dirty="0">
                <a:solidFill>
                  <a:schemeClr val="accent5"/>
                </a:solidFill>
                <a:hlinkClick r:id="rId3"/>
              </a:rPr>
              <a:t>www.casas.org</a:t>
            </a:r>
            <a:endParaRPr lang="en-US" sz="5120" dirty="0">
              <a:solidFill>
                <a:schemeClr val="accent5"/>
              </a:solidFill>
            </a:endParaRPr>
          </a:p>
        </p:txBody>
      </p:sp>
      <p:sp>
        <p:nvSpPr>
          <p:cNvPr id="5" name="Rectangle 4"/>
          <p:cNvSpPr/>
          <p:nvPr/>
        </p:nvSpPr>
        <p:spPr>
          <a:xfrm>
            <a:off x="319669" y="1582616"/>
            <a:ext cx="5794023" cy="3416320"/>
          </a:xfrm>
          <a:prstGeom prst="rect">
            <a:avLst/>
          </a:prstGeom>
        </p:spPr>
        <p:txBody>
          <a:bodyPr wrap="square">
            <a:spAutoFit/>
          </a:bodyPr>
          <a:lstStyle/>
          <a:p>
            <a:pPr marL="457200" indent="-457200">
              <a:lnSpc>
                <a:spcPct val="90000"/>
              </a:lnSpc>
              <a:buFont typeface="Arial" panose="020B0604020202020204" pitchFamily="34" charset="0"/>
              <a:buChar char="•"/>
            </a:pPr>
            <a:r>
              <a:rPr lang="en-US" sz="4000" dirty="0"/>
              <a:t>What’s New</a:t>
            </a:r>
          </a:p>
          <a:p>
            <a:pPr marL="457200" indent="-457200">
              <a:lnSpc>
                <a:spcPct val="90000"/>
              </a:lnSpc>
              <a:buFont typeface="Arial" panose="020B0604020202020204" pitchFamily="34" charset="0"/>
              <a:buChar char="•"/>
            </a:pPr>
            <a:r>
              <a:rPr lang="en-US" sz="4000" dirty="0"/>
              <a:t>Online Registration</a:t>
            </a:r>
          </a:p>
          <a:p>
            <a:pPr marL="457200" indent="-457200">
              <a:lnSpc>
                <a:spcPct val="90000"/>
              </a:lnSpc>
              <a:buFont typeface="Arial" panose="020B0604020202020204" pitchFamily="34" charset="0"/>
              <a:buChar char="•"/>
            </a:pPr>
            <a:r>
              <a:rPr lang="en-US" sz="4000" dirty="0"/>
              <a:t>California Accountability</a:t>
            </a:r>
          </a:p>
          <a:p>
            <a:pPr marL="457200" indent="-457200">
              <a:lnSpc>
                <a:spcPct val="90000"/>
              </a:lnSpc>
              <a:buFont typeface="Arial" panose="020B0604020202020204" pitchFamily="34" charset="0"/>
              <a:buChar char="•"/>
            </a:pPr>
            <a:r>
              <a:rPr lang="en-US" sz="4000" dirty="0"/>
              <a:t>AEBG Web page</a:t>
            </a:r>
          </a:p>
          <a:p>
            <a:pPr marL="457200" indent="-457200">
              <a:lnSpc>
                <a:spcPct val="90000"/>
              </a:lnSpc>
              <a:buFont typeface="Arial" panose="020B0604020202020204" pitchFamily="34" charset="0"/>
              <a:buChar char="•"/>
            </a:pPr>
            <a:r>
              <a:rPr lang="en-US" sz="4000" dirty="0"/>
              <a:t>CASAS Forums</a:t>
            </a:r>
          </a:p>
          <a:p>
            <a:pPr marL="457200" indent="-457200">
              <a:lnSpc>
                <a:spcPct val="90000"/>
              </a:lnSpc>
              <a:buFont typeface="Arial" panose="020B0604020202020204" pitchFamily="34" charset="0"/>
              <a:buChar char="•"/>
            </a:pPr>
            <a:r>
              <a:rPr lang="en-US" sz="4000" dirty="0"/>
              <a:t>Download Centers</a:t>
            </a:r>
          </a:p>
        </p:txBody>
      </p:sp>
    </p:spTree>
    <p:extLst>
      <p:ext uri="{BB962C8B-B14F-4D97-AF65-F5344CB8AC3E}">
        <p14:creationId xmlns:p14="http://schemas.microsoft.com/office/powerpoint/2010/main" val="26904147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0277" y="110148"/>
            <a:ext cx="10515600" cy="1325563"/>
          </a:xfrm>
        </p:spPr>
        <p:txBody>
          <a:bodyPr/>
          <a:lstStyle/>
          <a:p>
            <a:r>
              <a:rPr lang="en-US" dirty="0"/>
              <a:t>Online Training Registration</a:t>
            </a:r>
          </a:p>
        </p:txBody>
      </p:sp>
      <p:sp>
        <p:nvSpPr>
          <p:cNvPr id="3" name="Content Placeholder 2"/>
          <p:cNvSpPr>
            <a:spLocks noGrp="1"/>
          </p:cNvSpPr>
          <p:nvPr>
            <p:ph idx="1"/>
          </p:nvPr>
        </p:nvSpPr>
        <p:spPr>
          <a:xfrm>
            <a:off x="750276" y="1767254"/>
            <a:ext cx="9475177" cy="3908546"/>
          </a:xfrm>
        </p:spPr>
        <p:txBody>
          <a:bodyPr/>
          <a:lstStyle/>
          <a:p>
            <a:r>
              <a:rPr lang="en-US" sz="4000" dirty="0"/>
              <a:t>Register for all face to face and Web-based trainings on the CAEP TAP Website:</a:t>
            </a:r>
          </a:p>
          <a:p>
            <a:pPr marL="0" indent="0">
              <a:buNone/>
            </a:pPr>
            <a:r>
              <a:rPr lang="en-US" sz="4000" dirty="0">
                <a:hlinkClick r:id="rId2"/>
              </a:rPr>
              <a:t>https://www.caadultedtraining.org/</a:t>
            </a:r>
            <a:endParaRPr lang="en-US" sz="4000" dirty="0"/>
          </a:p>
          <a:p>
            <a:endParaRPr lang="en-US" dirty="0"/>
          </a:p>
        </p:txBody>
      </p:sp>
      <p:pic>
        <p:nvPicPr>
          <p:cNvPr id="4" name="Picture 3"/>
          <p:cNvPicPr>
            <a:picLocks noChangeAspect="1"/>
          </p:cNvPicPr>
          <p:nvPr/>
        </p:nvPicPr>
        <p:blipFill>
          <a:blip r:embed="rId3"/>
          <a:stretch>
            <a:fillRect/>
          </a:stretch>
        </p:blipFill>
        <p:spPr>
          <a:xfrm>
            <a:off x="7499838" y="4031528"/>
            <a:ext cx="4262070" cy="2467514"/>
          </a:xfrm>
          <a:prstGeom prst="rect">
            <a:avLst/>
          </a:prstGeom>
          <a:ln>
            <a:solidFill>
              <a:schemeClr val="accent1"/>
            </a:solidFill>
          </a:ln>
        </p:spPr>
      </p:pic>
    </p:spTree>
    <p:extLst>
      <p:ext uri="{BB962C8B-B14F-4D97-AF65-F5344CB8AC3E}">
        <p14:creationId xmlns:p14="http://schemas.microsoft.com/office/powerpoint/2010/main" val="42033462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(enrollment) </a:t>
            </a:r>
          </a:p>
        </p:txBody>
      </p:sp>
      <p:sp>
        <p:nvSpPr>
          <p:cNvPr id="3" name="Content Placeholder 2"/>
          <p:cNvSpPr>
            <a:spLocks noGrp="1"/>
          </p:cNvSpPr>
          <p:nvPr>
            <p:ph idx="1"/>
          </p:nvPr>
        </p:nvSpPr>
        <p:spPr>
          <a:xfrm>
            <a:off x="480913" y="1619436"/>
            <a:ext cx="11533238" cy="4938969"/>
          </a:xfrm>
        </p:spPr>
        <p:txBody>
          <a:bodyPr>
            <a:noAutofit/>
          </a:bodyPr>
          <a:lstStyle/>
          <a:p>
            <a:pPr marL="0" indent="0">
              <a:buNone/>
            </a:pPr>
            <a:r>
              <a:rPr lang="en-US" sz="3200" b="1" dirty="0"/>
              <a:t>Enrollment / Instructional Hour Definitions</a:t>
            </a:r>
          </a:p>
          <a:p>
            <a:pPr marL="0" indent="0">
              <a:buNone/>
            </a:pPr>
            <a:endParaRPr lang="en-US" sz="3200" dirty="0"/>
          </a:p>
          <a:p>
            <a:r>
              <a:rPr lang="en-US" sz="3200" dirty="0"/>
              <a:t>“Adults Served” is a required reporting category in AB104 and will be a summary count of anyone with at least 1 instructional contact hour or who received a service. </a:t>
            </a:r>
          </a:p>
          <a:p>
            <a:r>
              <a:rPr lang="en-US" sz="3200" dirty="0"/>
              <a:t>“Adults Served” will be disaggregated to identify ‘service only’ students, students receiving 1-11 instructional contact hours, and ‘participants’ who received 12 or more instructional contact hours over a single program year. </a:t>
            </a:r>
          </a:p>
        </p:txBody>
      </p:sp>
    </p:spTree>
    <p:extLst>
      <p:ext uri="{BB962C8B-B14F-4D97-AF65-F5344CB8AC3E}">
        <p14:creationId xmlns:p14="http://schemas.microsoft.com/office/powerpoint/2010/main" val="2807167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Enrollment/Instructional Hour Definitions</a:t>
            </a:r>
          </a:p>
        </p:txBody>
      </p:sp>
      <p:sp>
        <p:nvSpPr>
          <p:cNvPr id="3" name="Content Placeholder 2"/>
          <p:cNvSpPr>
            <a:spLocks noGrp="1"/>
          </p:cNvSpPr>
          <p:nvPr>
            <p:ph idx="1"/>
          </p:nvPr>
        </p:nvSpPr>
        <p:spPr>
          <a:xfrm>
            <a:off x="420190" y="1566832"/>
            <a:ext cx="11533238" cy="4938969"/>
          </a:xfrm>
        </p:spPr>
        <p:txBody>
          <a:bodyPr>
            <a:noAutofit/>
          </a:bodyPr>
          <a:lstStyle/>
          <a:p>
            <a:r>
              <a:rPr lang="en-US" sz="3600" dirty="0"/>
              <a:t>“</a:t>
            </a:r>
            <a:r>
              <a:rPr lang="en-US" sz="3600" b="1" dirty="0"/>
              <a:t>Adults Served</a:t>
            </a:r>
            <a:r>
              <a:rPr lang="en-US" sz="3600" dirty="0"/>
              <a:t>” will be disaggregated into three categories:</a:t>
            </a:r>
          </a:p>
          <a:p>
            <a:pPr marL="0" indent="0">
              <a:buNone/>
            </a:pPr>
            <a:endParaRPr lang="en-US" sz="3600" dirty="0"/>
          </a:p>
          <a:p>
            <a:pPr marL="971550" lvl="1" indent="-514350">
              <a:buFont typeface="+mj-lt"/>
              <a:buAutoNum type="arabicPeriod"/>
            </a:pPr>
            <a:r>
              <a:rPr lang="en-US" sz="3200" dirty="0"/>
              <a:t>Service only students</a:t>
            </a:r>
          </a:p>
          <a:p>
            <a:pPr marL="971550" lvl="1" indent="-514350">
              <a:buFont typeface="+mj-lt"/>
              <a:buAutoNum type="arabicPeriod"/>
            </a:pPr>
            <a:r>
              <a:rPr lang="en-US" sz="3200" dirty="0"/>
              <a:t>Students receiving 1-11 instructional contact hours</a:t>
            </a:r>
          </a:p>
          <a:p>
            <a:pPr marL="971550" lvl="1" indent="-514350">
              <a:buFont typeface="+mj-lt"/>
              <a:buAutoNum type="arabicPeriod"/>
            </a:pPr>
            <a:r>
              <a:rPr lang="en-US" sz="3200" dirty="0"/>
              <a:t>Participants who received 12 or more instructional contact hours over a single program year. </a:t>
            </a:r>
          </a:p>
        </p:txBody>
      </p:sp>
    </p:spTree>
    <p:extLst>
      <p:ext uri="{BB962C8B-B14F-4D97-AF65-F5344CB8AC3E}">
        <p14:creationId xmlns:p14="http://schemas.microsoft.com/office/powerpoint/2010/main" val="1310004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lstStyle/>
          <a:p>
            <a:pPr marL="0" indent="0">
              <a:buNone/>
            </a:pPr>
            <a:r>
              <a:rPr lang="en-US" sz="3200" b="1" dirty="0"/>
              <a:t>Enrollment / Instructional Hours</a:t>
            </a:r>
          </a:p>
          <a:p>
            <a:pPr marL="0" indent="0">
              <a:buNone/>
            </a:pPr>
            <a:endParaRPr lang="en-US" dirty="0"/>
          </a:p>
          <a:p>
            <a:pPr marL="0" indent="0">
              <a:buNone/>
            </a:pPr>
            <a:r>
              <a:rPr lang="en-US" sz="3200" i="1" dirty="0"/>
              <a:t>What is the definition of an instructional hour? </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p:txBody>
      </p:sp>
    </p:spTree>
    <p:extLst>
      <p:ext uri="{BB962C8B-B14F-4D97-AF65-F5344CB8AC3E}">
        <p14:creationId xmlns:p14="http://schemas.microsoft.com/office/powerpoint/2010/main" val="368427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16694"/>
          </a:xfrm>
        </p:spPr>
        <p:txBody>
          <a:bodyPr/>
          <a:lstStyle/>
          <a:p>
            <a:r>
              <a:rPr lang="en-US" dirty="0"/>
              <a:t>Contact Hours</a:t>
            </a:r>
          </a:p>
        </p:txBody>
      </p:sp>
      <p:sp>
        <p:nvSpPr>
          <p:cNvPr id="3" name="Content Placeholder 2"/>
          <p:cNvSpPr>
            <a:spLocks noGrp="1"/>
          </p:cNvSpPr>
          <p:nvPr>
            <p:ph idx="1"/>
          </p:nvPr>
        </p:nvSpPr>
        <p:spPr>
          <a:xfrm>
            <a:off x="838200" y="1414732"/>
            <a:ext cx="10515600" cy="4762231"/>
          </a:xfrm>
        </p:spPr>
        <p:txBody>
          <a:bodyPr>
            <a:normAutofit fontScale="92500" lnSpcReduction="10000"/>
          </a:bodyPr>
          <a:lstStyle/>
          <a:p>
            <a:pPr marL="0" indent="0">
              <a:buNone/>
            </a:pPr>
            <a:r>
              <a:rPr lang="en-US" sz="3000" b="1" dirty="0"/>
              <a:t>Definition</a:t>
            </a:r>
            <a:r>
              <a:rPr lang="en-US" sz="3000" dirty="0"/>
              <a:t>. </a:t>
            </a:r>
            <a:r>
              <a:rPr lang="en-US" sz="3000" i="1" dirty="0"/>
              <a:t>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u="sng" dirty="0"/>
          </a:p>
          <a:p>
            <a:pPr marL="0" indent="0">
              <a:buNone/>
            </a:pPr>
            <a:r>
              <a:rPr lang="en-US" dirty="0"/>
              <a:t>   (p. 57 of NRS online technical assistance guide)</a:t>
            </a:r>
          </a:p>
          <a:p>
            <a:pPr marL="0" indent="0">
              <a:buNone/>
            </a:pPr>
            <a:endParaRPr lang="en-US" dirty="0"/>
          </a:p>
        </p:txBody>
      </p:sp>
    </p:spTree>
    <p:extLst>
      <p:ext uri="{BB962C8B-B14F-4D97-AF65-F5344CB8AC3E}">
        <p14:creationId xmlns:p14="http://schemas.microsoft.com/office/powerpoint/2010/main" val="546588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(services) </a:t>
            </a:r>
          </a:p>
        </p:txBody>
      </p:sp>
      <p:sp>
        <p:nvSpPr>
          <p:cNvPr id="3" name="Content Placeholder 2"/>
          <p:cNvSpPr>
            <a:spLocks noGrp="1"/>
          </p:cNvSpPr>
          <p:nvPr>
            <p:ph idx="1"/>
          </p:nvPr>
        </p:nvSpPr>
        <p:spPr/>
        <p:txBody>
          <a:bodyPr>
            <a:noAutofit/>
          </a:bodyPr>
          <a:lstStyle/>
          <a:p>
            <a:pPr marL="0" indent="0">
              <a:buNone/>
            </a:pPr>
            <a:r>
              <a:rPr lang="en-US" sz="3200" b="1" dirty="0"/>
              <a:t>Services/Service Hours</a:t>
            </a:r>
          </a:p>
          <a:p>
            <a:pPr marL="0" indent="0">
              <a:buNone/>
            </a:pPr>
            <a:endParaRPr lang="en-US" sz="3200" dirty="0"/>
          </a:p>
          <a:p>
            <a:r>
              <a:rPr lang="en-US" sz="3200" dirty="0"/>
              <a:t>CAEP will not track service hours. </a:t>
            </a:r>
          </a:p>
          <a:p>
            <a:r>
              <a:rPr lang="en-US" sz="3200" dirty="0"/>
              <a:t>In other integrated reporting frameworks for services it is more common to report service contacts and type of service delivered than hours. </a:t>
            </a:r>
          </a:p>
          <a:p>
            <a:r>
              <a:rPr lang="en-US" sz="3200" dirty="0"/>
              <a:t>Tracking service contact types and how those align with student outcomes is an area that the CAEP State Office will continue to explore.</a:t>
            </a:r>
          </a:p>
        </p:txBody>
      </p:sp>
    </p:spTree>
    <p:extLst>
      <p:ext uri="{BB962C8B-B14F-4D97-AF65-F5344CB8AC3E}">
        <p14:creationId xmlns:p14="http://schemas.microsoft.com/office/powerpoint/2010/main" val="12312626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D10C05D-FA45-4E53-8642-966D17CC59F6}">
  <ds:schemaRefs>
    <ds:schemaRef ds:uri="http://schemas.microsoft.com/office/2006/documentManagement/types"/>
    <ds:schemaRef ds:uri="http://purl.org/dc/elements/1.1/"/>
    <ds:schemaRef ds:uri="http://www.w3.org/XML/1998/namespace"/>
    <ds:schemaRef ds:uri="http://purl.org/dc/terms/"/>
    <ds:schemaRef ds:uri="http://purl.org/dc/dcmitype/"/>
    <ds:schemaRef ds:uri="http://schemas.microsoft.com/office/2006/metadata/properties"/>
    <ds:schemaRef ds:uri="http://schemas.microsoft.com/office/infopath/2007/PartnerControls"/>
    <ds:schemaRef ds:uri="http://schemas.openxmlformats.org/package/2006/metadata/core-properties"/>
    <ds:schemaRef ds:uri="c879b346-0b7d-453e-989e-4db3ade23c72"/>
  </ds:schemaRefs>
</ds:datastoreItem>
</file>

<file path=customXml/itemProps2.xml><?xml version="1.0" encoding="utf-8"?>
<ds:datastoreItem xmlns:ds="http://schemas.openxmlformats.org/officeDocument/2006/customXml" ds:itemID="{716147DB-987D-4FDF-B43B-CECFCCF42E61}"/>
</file>

<file path=customXml/itemProps3.xml><?xml version="1.0" encoding="utf-8"?>
<ds:datastoreItem xmlns:ds="http://schemas.openxmlformats.org/officeDocument/2006/customXml" ds:itemID="{5188CC8C-F292-47EA-B9C8-6362D2C7DB6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4910</TotalTime>
  <Words>2130</Words>
  <Application>Microsoft Office PowerPoint</Application>
  <PresentationFormat>Widescreen</PresentationFormat>
  <Paragraphs>325</Paragraphs>
  <Slides>44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44</vt:i4>
      </vt:variant>
    </vt:vector>
  </HeadingPairs>
  <TitlesOfParts>
    <vt:vector size="51" baseType="lpstr">
      <vt:lpstr>Arial</vt:lpstr>
      <vt:lpstr>Calibri</vt:lpstr>
      <vt:lpstr>Calibri Light</vt:lpstr>
      <vt:lpstr>Helvetica</vt:lpstr>
      <vt:lpstr>Times New Roman</vt:lpstr>
      <vt:lpstr>Wingdings</vt:lpstr>
      <vt:lpstr>Office Theme</vt:lpstr>
      <vt:lpstr>CAEP 19-20 Student Data Reporting &amp; More</vt:lpstr>
      <vt:lpstr>Summary of Changes</vt:lpstr>
      <vt:lpstr>19-20 Reporting Changes (local) </vt:lpstr>
      <vt:lpstr>19-20 Reporting Changes (state)</vt:lpstr>
      <vt:lpstr>19-20 Reporting Changes (enrollment) </vt:lpstr>
      <vt:lpstr>Enrollment/Instructional Hour Definitions</vt:lpstr>
      <vt:lpstr>19-20 Reporting Changes</vt:lpstr>
      <vt:lpstr>Contact Hours</vt:lpstr>
      <vt:lpstr>19-20 Reporting Changes (services) </vt:lpstr>
      <vt:lpstr>19-20 Reporting Changes </vt:lpstr>
      <vt:lpstr>Enrollment Instructional Hours</vt:lpstr>
      <vt:lpstr>Enrollment Instructional Hours</vt:lpstr>
      <vt:lpstr>19-20 Reporting Changes (CTE skills gain)</vt:lpstr>
      <vt:lpstr>WIOA I Passing Knowledge-Based Exam </vt:lpstr>
      <vt:lpstr>Student Barriers to Employment</vt:lpstr>
      <vt:lpstr>Student Barriers to Employment</vt:lpstr>
      <vt:lpstr>Student Barriers to Employment</vt:lpstr>
      <vt:lpstr>WIOA Alignment to AB 104</vt:lpstr>
      <vt:lpstr>CAEP Outcomes</vt:lpstr>
      <vt:lpstr>PowerPoint Presentation</vt:lpstr>
      <vt:lpstr>PowerPoint Presentation</vt:lpstr>
      <vt:lpstr>MSG’s for CTE </vt:lpstr>
      <vt:lpstr>MSG’s for CTE </vt:lpstr>
      <vt:lpstr>PowerPoint Presentation</vt:lpstr>
      <vt:lpstr>PowerPoint Presentation</vt:lpstr>
      <vt:lpstr>PowerPoint Presentation</vt:lpstr>
      <vt:lpstr>PowerPoint Presentation</vt:lpstr>
      <vt:lpstr>CAEP Short Term Services</vt:lpstr>
      <vt:lpstr>Supportive Services</vt:lpstr>
      <vt:lpstr>Training Services</vt:lpstr>
      <vt:lpstr>Transition Services</vt:lpstr>
      <vt:lpstr>CAEP Short Term Services</vt:lpstr>
      <vt:lpstr>PowerPoint Presentation</vt:lpstr>
      <vt:lpstr>CAEP Tables Setup Options</vt:lpstr>
      <vt:lpstr>CAEP Tables Setup Options</vt:lpstr>
      <vt:lpstr>PowerPoint Presentation</vt:lpstr>
      <vt:lpstr>PowerPoint Presentation</vt:lpstr>
      <vt:lpstr>CAEP Statewide Enrollment</vt:lpstr>
      <vt:lpstr>Data Submission Calendar</vt:lpstr>
      <vt:lpstr>New EUUS-019 form implemented July 1, 2019 </vt:lpstr>
      <vt:lpstr>CASAS Assessments  Authorized for NRS for 2019-20</vt:lpstr>
      <vt:lpstr>CAEP TAP</vt:lpstr>
      <vt:lpstr>CASAS Web Site</vt:lpstr>
      <vt:lpstr>Online Training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Veronica Parker</cp:lastModifiedBy>
  <cp:revision>118</cp:revision>
  <cp:lastPrinted>2019-10-21T21:24:42Z</cp:lastPrinted>
  <dcterms:created xsi:type="dcterms:W3CDTF">2018-06-04T21:59:02Z</dcterms:created>
  <dcterms:modified xsi:type="dcterms:W3CDTF">2019-11-18T18:30:31Z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