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sldIdLst>
    <p:sldId id="315" r:id="rId5"/>
    <p:sldId id="333" r:id="rId6"/>
    <p:sldId id="335" r:id="rId7"/>
    <p:sldId id="31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57" autoAdjust="0"/>
    <p:restoredTop sz="86427" autoAdjust="0"/>
  </p:normalViewPr>
  <p:slideViewPr>
    <p:cSldViewPr snapToGrid="0">
      <p:cViewPr varScale="1">
        <p:scale>
          <a:sx n="80" d="100"/>
          <a:sy n="80" d="100"/>
        </p:scale>
        <p:origin x="102" y="-19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3B5269-9AE1-4AA9-A5BA-CE935F3BA774}" type="datetimeFigureOut">
              <a:rPr lang="en-US" smtClean="0"/>
              <a:t>1/20/2021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E9BB37-C709-47F2-AD00-6FBFC47929A1}" type="slidenum">
              <a:rPr lang="en-US" smtClean="0"/>
              <a:t>‹#›</a:t>
            </a:fld>
            <a:endParaRPr lang="en-US"/>
          </a:p>
        </p:txBody>
      </p:sp>
    </p:spTree>
    <p:extLst>
      <p:ext uri="{BB962C8B-B14F-4D97-AF65-F5344CB8AC3E}">
        <p14:creationId xmlns:p14="http://schemas.microsoft.com/office/powerpoint/2010/main" val="2247934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E3C0B1-5EA5-2E4D-886B-FBD5DB6F234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09890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endParaRPr lang="en-US" sz="1200" b="0" kern="1200" baseline="0" dirty="0">
              <a:solidFill>
                <a:schemeClr val="tx1"/>
              </a:solidFill>
              <a:latin typeface="+mn-lt"/>
              <a:ea typeface="+mn-ea"/>
              <a:cs typeface="+mn-cs"/>
            </a:endParaRP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?Learn from past and ongoing engagement: Look at your organization’s existing engagement activities. What are the objectives of these activities? What stakeholders communicate regularly with your company? What groups do they cover well? Where can you reach beyond this existing comfort zone to engage with lesser-known stakeholders? </a:t>
            </a: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?Be forward thinking: Consider potential stakeholders from new markets, new technologies, new customers, and new impending regulations. Depending on your objectives, the relevant stakeholders you need to engage with may not play the usual sustainability roles but may instead serve other functions relevant to your business. </a:t>
            </a: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?Be diverse: Make sure to include a rich diversity of stakeholder expertise, geography, and tactics from across the spectrum. This is an opportunity to reach out and mix the old with the new, including individuals from each of the following stakeholder categories: influencers, collaborators, advocators, and implementation partners. </a:t>
            </a: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?Be social: Social media provides an unparalleled opportunity to identify and reach lesser-known stakeholder groups. Canvas </a:t>
            </a:r>
            <a:r>
              <a:rPr lang="en-US" sz="1200" b="0" kern="1200" baseline="0" dirty="0" err="1">
                <a:solidFill>
                  <a:schemeClr val="tx1"/>
                </a:solidFill>
                <a:latin typeface="+mn-lt"/>
                <a:ea typeface="+mn-ea"/>
                <a:cs typeface="+mn-cs"/>
              </a:rPr>
              <a:t>blogs</a:t>
            </a:r>
            <a:r>
              <a:rPr lang="en-US" sz="1200" b="0" kern="1200" baseline="0" dirty="0">
                <a:solidFill>
                  <a:schemeClr val="tx1"/>
                </a:solidFill>
                <a:latin typeface="+mn-lt"/>
                <a:ea typeface="+mn-ea"/>
                <a:cs typeface="+mn-cs"/>
              </a:rPr>
              <a:t>, forums, networking, reviews, and news sites to discover stakeholders relevant to your business and to learn about their interest in your activities. </a:t>
            </a: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?Be aware: People have a tendency to focus on formal authorities in the mapping process, but the loudest voices or heaviest campaigners are not necessarily your key stakeholders. Step back and add silent members to your list because they may have a hidden wealth of expertise. </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E3C0B1-5EA5-2E4D-886B-FBD5DB6F234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885931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endParaRPr lang="en-US" sz="1200" b="0" kern="1200" baseline="0" dirty="0">
              <a:solidFill>
                <a:schemeClr val="tx1"/>
              </a:solidFill>
              <a:latin typeface="+mn-lt"/>
              <a:ea typeface="+mn-ea"/>
              <a:cs typeface="+mn-cs"/>
            </a:endParaRP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?Learn from past and ongoing engagement: Look at your organization’s existing engagement activities. What are the objectives of these activities? What stakeholders communicate regularly with your company? What groups do they cover well? Where can you reach beyond this existing comfort zone to engage with lesser-known stakeholders? </a:t>
            </a: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?Be forward thinking: Consider potential stakeholders from new markets, new technologies, new customers, and new impending regulations. Depending on your objectives, the relevant stakeholders you need to engage with may not play the usual sustainability roles but may instead serve other functions relevant to your business. </a:t>
            </a: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?Be diverse: Make sure to include a rich diversity of stakeholder expertise, geography, and tactics from across the spectrum. This is an opportunity to reach out and mix the old with the new, including individuals from each of the following stakeholder categories: influencers, collaborators, advocators, and implementation partners. </a:t>
            </a: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?Be social: Social media provides an unparalleled opportunity to identify and reach lesser-known stakeholder groups. Canvas </a:t>
            </a:r>
            <a:r>
              <a:rPr lang="en-US" sz="1200" b="0" kern="1200" baseline="0" dirty="0" err="1">
                <a:solidFill>
                  <a:schemeClr val="tx1"/>
                </a:solidFill>
                <a:latin typeface="+mn-lt"/>
                <a:ea typeface="+mn-ea"/>
                <a:cs typeface="+mn-cs"/>
              </a:rPr>
              <a:t>blogs</a:t>
            </a:r>
            <a:r>
              <a:rPr lang="en-US" sz="1200" b="0" kern="1200" baseline="0" dirty="0">
                <a:solidFill>
                  <a:schemeClr val="tx1"/>
                </a:solidFill>
                <a:latin typeface="+mn-lt"/>
                <a:ea typeface="+mn-ea"/>
                <a:cs typeface="+mn-cs"/>
              </a:rPr>
              <a:t>, forums, networking, reviews, and news sites to discover stakeholders relevant to your business and to learn about their interest in your activities. </a:t>
            </a:r>
          </a:p>
          <a:p>
            <a:r>
              <a:rPr lang="en-US" sz="1200" b="0" kern="1200" baseline="0" dirty="0" err="1">
                <a:solidFill>
                  <a:schemeClr val="tx1"/>
                </a:solidFill>
                <a:latin typeface="+mn-lt"/>
                <a:ea typeface="+mn-ea"/>
                <a:cs typeface="+mn-cs"/>
              </a:rPr>
              <a:t></a:t>
            </a:r>
            <a:r>
              <a:rPr lang="en-US" sz="1200" b="0" kern="1200" baseline="0" dirty="0">
                <a:solidFill>
                  <a:schemeClr val="tx1"/>
                </a:solidFill>
                <a:latin typeface="+mn-lt"/>
                <a:ea typeface="+mn-ea"/>
                <a:cs typeface="+mn-cs"/>
              </a:rPr>
              <a:t> ?Be aware: People have a tendency to focus on formal authorities in the mapping process, but the loudest voices or heaviest campaigners are not necessarily your key stakeholders. Step back and add silent members to your list because they may have a hidden wealth of expertise. </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E3C0B1-5EA5-2E4D-886B-FBD5DB6F234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912823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E3C0B1-5EA5-2E4D-886B-FBD5DB6F234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37446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1B19656-CE15-4D7E-83C5-1B42C1EB4B33}" type="datetimeFigureOut">
              <a:rPr lang="en-US" smtClean="0"/>
              <a:pPr/>
              <a:t>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989609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B19656-CE15-4D7E-83C5-1B42C1EB4B33}" type="datetimeFigureOut">
              <a:rPr lang="en-US" smtClean="0"/>
              <a:pPr/>
              <a:t>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28378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B19656-CE15-4D7E-83C5-1B42C1EB4B33}" type="datetimeFigureOut">
              <a:rPr lang="en-US" smtClean="0"/>
              <a:pPr/>
              <a:t>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25157799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5" name="Picture 1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1868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3" name="Rectangle 15"/>
          <p:cNvSpPr>
            <a:spLocks noGrp="1" noChangeArrowheads="1"/>
          </p:cNvSpPr>
          <p:nvPr>
            <p:ph type="subTitle" sz="quarter" idx="1"/>
          </p:nvPr>
        </p:nvSpPr>
        <p:spPr>
          <a:xfrm>
            <a:off x="3403605" y="4038602"/>
            <a:ext cx="5384799" cy="289823"/>
          </a:xfrm>
          <a:prstGeom prst="rect">
            <a:avLst/>
          </a:prstGeom>
        </p:spPr>
        <p:txBody>
          <a:bodyPr>
            <a:spAutoFit/>
          </a:bodyPr>
          <a:lstStyle>
            <a:lvl1pPr marL="0" indent="0" algn="ctr">
              <a:buFontTx/>
              <a:buNone/>
              <a:defRPr sz="1400" i="1">
                <a:solidFill>
                  <a:schemeClr val="bg1">
                    <a:lumMod val="50000"/>
                  </a:schemeClr>
                </a:solidFill>
                <a:latin typeface="Arial" pitchFamily="34" charset="0"/>
                <a:cs typeface="Arial" pitchFamily="34" charset="0"/>
              </a:defRPr>
            </a:lvl1pPr>
          </a:lstStyle>
          <a:p>
            <a:r>
              <a:rPr lang="en-US"/>
              <a:t>Click to edit Master subtitle style</a:t>
            </a:r>
            <a:endParaRPr lang="en-US" dirty="0"/>
          </a:p>
        </p:txBody>
      </p:sp>
      <p:sp>
        <p:nvSpPr>
          <p:cNvPr id="24" name="Rectangle 16"/>
          <p:cNvSpPr>
            <a:spLocks noGrp="1" noChangeArrowheads="1"/>
          </p:cNvSpPr>
          <p:nvPr>
            <p:ph type="ctrTitle" sz="quarter"/>
          </p:nvPr>
        </p:nvSpPr>
        <p:spPr>
          <a:xfrm>
            <a:off x="2438400" y="2438401"/>
            <a:ext cx="7315200" cy="430887"/>
          </a:xfrm>
          <a:prstGeom prst="rect">
            <a:avLst/>
          </a:prstGeom>
        </p:spPr>
        <p:txBody>
          <a:bodyPr wrap="square" tIns="45720" bIns="45720">
            <a:spAutoFit/>
          </a:bodyPr>
          <a:lstStyle>
            <a:lvl1pPr algn="ctr">
              <a:defRPr sz="2400" b="1">
                <a:solidFill>
                  <a:schemeClr val="bg1">
                    <a:lumMod val="50000"/>
                  </a:schemeClr>
                </a:solidFill>
                <a:latin typeface="Arial" pitchFamily="34" charset="0"/>
                <a:cs typeface="Arial" pitchFamily="34" charset="0"/>
              </a:defRPr>
            </a:lvl1pPr>
          </a:lstStyle>
          <a:p>
            <a:r>
              <a:rPr lang="en-US"/>
              <a:t>Click to edit Master title style</a:t>
            </a:r>
            <a:endParaRPr lang="en-US" dirty="0"/>
          </a:p>
        </p:txBody>
      </p:sp>
      <p:sp>
        <p:nvSpPr>
          <p:cNvPr id="3" name="Text Placeholder 2"/>
          <p:cNvSpPr>
            <a:spLocks noGrp="1"/>
          </p:cNvSpPr>
          <p:nvPr>
            <p:ph type="body" sz="quarter" idx="10"/>
          </p:nvPr>
        </p:nvSpPr>
        <p:spPr>
          <a:xfrm>
            <a:off x="3403600" y="5562601"/>
            <a:ext cx="5384800" cy="261610"/>
          </a:xfrm>
          <a:prstGeom prst="rect">
            <a:avLst/>
          </a:prstGeom>
        </p:spPr>
        <p:txBody>
          <a:bodyPr>
            <a:spAutoFit/>
          </a:bodyPr>
          <a:lstStyle>
            <a:lvl1pPr marL="0" indent="0" algn="ctr">
              <a:buNone/>
              <a:defRPr sz="1200" i="0">
                <a:solidFill>
                  <a:schemeClr val="bg1">
                    <a:lumMod val="50000"/>
                  </a:schemeClr>
                </a:solidFill>
                <a:latin typeface="Arial" pitchFamily="34" charset="0"/>
                <a:cs typeface="Arial" pitchFamily="34" charset="0"/>
              </a:defRPr>
            </a:lvl1pPr>
            <a:lvl2pPr>
              <a:defRPr sz="1600" i="1">
                <a:solidFill>
                  <a:schemeClr val="bg1"/>
                </a:solidFill>
                <a:latin typeface="Arial" pitchFamily="34" charset="0"/>
                <a:cs typeface="Arial" pitchFamily="34" charset="0"/>
              </a:defRPr>
            </a:lvl2pPr>
            <a:lvl3pPr>
              <a:defRPr sz="1600" i="1">
                <a:solidFill>
                  <a:schemeClr val="bg1"/>
                </a:solidFill>
                <a:latin typeface="Arial" pitchFamily="34" charset="0"/>
                <a:cs typeface="Arial" pitchFamily="34" charset="0"/>
              </a:defRPr>
            </a:lvl3pPr>
            <a:lvl4pPr>
              <a:defRPr sz="1600" i="1">
                <a:solidFill>
                  <a:schemeClr val="bg1"/>
                </a:solidFill>
                <a:latin typeface="Arial" pitchFamily="34" charset="0"/>
                <a:cs typeface="Arial" pitchFamily="34" charset="0"/>
              </a:defRPr>
            </a:lvl4pPr>
            <a:lvl5pPr>
              <a:defRPr sz="1600" i="1">
                <a:solidFill>
                  <a:schemeClr val="bg1"/>
                </a:solidFill>
                <a:latin typeface="Arial" pitchFamily="34" charset="0"/>
                <a:cs typeface="Arial" pitchFamily="34" charset="0"/>
              </a:defRPr>
            </a:lvl5pPr>
          </a:lstStyle>
          <a:p>
            <a:pPr lvl="0"/>
            <a:r>
              <a:rPr lang="en-US"/>
              <a:t>Click to edit Master text styles</a:t>
            </a:r>
          </a:p>
        </p:txBody>
      </p:sp>
      <p:sp>
        <p:nvSpPr>
          <p:cNvPr id="4" name="Text Placeholder 3"/>
          <p:cNvSpPr>
            <a:spLocks noGrp="1"/>
          </p:cNvSpPr>
          <p:nvPr>
            <p:ph type="body" sz="quarter" idx="11"/>
          </p:nvPr>
        </p:nvSpPr>
        <p:spPr>
          <a:xfrm>
            <a:off x="3352800" y="4495800"/>
            <a:ext cx="5486400" cy="838200"/>
          </a:xfrm>
          <a:prstGeom prst="rect">
            <a:avLst/>
          </a:prstGeom>
        </p:spPr>
        <p:txBody>
          <a:bodyPr/>
          <a:lstStyle>
            <a:lvl1pPr marL="0" indent="0" algn="ctr">
              <a:buNone/>
              <a:defRPr sz="2000" b="1">
                <a:solidFill>
                  <a:schemeClr val="bg1">
                    <a:lumMod val="50000"/>
                  </a:schemeClr>
                </a:solidFill>
                <a:latin typeface="Arial" pitchFamily="34" charset="0"/>
                <a:cs typeface="Arial" pitchFamily="34" charset="0"/>
              </a:defRPr>
            </a:lvl1pPr>
          </a:lstStyle>
          <a:p>
            <a:pPr lvl="0"/>
            <a:r>
              <a:rPr lang="en-US"/>
              <a:t>Click to edit Master text styles</a:t>
            </a:r>
          </a:p>
        </p:txBody>
      </p:sp>
      <p:sp>
        <p:nvSpPr>
          <p:cNvPr id="8" name="Rectangle 10"/>
          <p:cNvSpPr>
            <a:spLocks noChangeArrowheads="1"/>
          </p:cNvSpPr>
          <p:nvPr userDrawn="1"/>
        </p:nvSpPr>
        <p:spPr bwMode="auto">
          <a:xfrm>
            <a:off x="0" y="6400800"/>
            <a:ext cx="12192000" cy="458788"/>
          </a:xfrm>
          <a:prstGeom prst="rect">
            <a:avLst/>
          </a:prstGeom>
          <a:solidFill>
            <a:srgbClr val="665A5A"/>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anchor="ctr"/>
          <a:lstStyle/>
          <a:p>
            <a:pPr algn="ctr"/>
            <a:endParaRPr lang="en-US" sz="1800" b="0">
              <a:solidFill>
                <a:srgbClr val="FFFFFF"/>
              </a:solidFill>
            </a:endParaRPr>
          </a:p>
        </p:txBody>
      </p:sp>
      <p:sp>
        <p:nvSpPr>
          <p:cNvPr id="9" name="Rectangle 29"/>
          <p:cNvSpPr>
            <a:spLocks noChangeArrowheads="1"/>
          </p:cNvSpPr>
          <p:nvPr userDrawn="1"/>
        </p:nvSpPr>
        <p:spPr bwMode="auto">
          <a:xfrm>
            <a:off x="406400" y="6400800"/>
            <a:ext cx="7823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defTabSz="406400" eaLnBrk="0" hangingPunct="0">
              <a:lnSpc>
                <a:spcPct val="110000"/>
              </a:lnSpc>
              <a:tabLst>
                <a:tab pos="1485900" algn="l"/>
                <a:tab pos="3200400" algn="l"/>
                <a:tab pos="5029200" algn="l"/>
              </a:tabLst>
            </a:pPr>
            <a:r>
              <a:rPr lang="en-US" sz="1200" b="1" dirty="0">
                <a:solidFill>
                  <a:srgbClr val="FFFFFF"/>
                </a:solidFill>
                <a:latin typeface="Arial" pitchFamily="34" charset="0"/>
              </a:rPr>
              <a:t>Boston   |   Geneva   |   Mumbai   |   San Francisco   |   Seattle   |   </a:t>
            </a:r>
            <a:r>
              <a:rPr lang="en-US" sz="1200" b="1" baseline="0" dirty="0">
                <a:solidFill>
                  <a:srgbClr val="FFFFFF"/>
                </a:solidFill>
                <a:latin typeface="Arial" pitchFamily="34" charset="0"/>
              </a:rPr>
              <a:t>Washington</a:t>
            </a:r>
            <a:endParaRPr lang="en-US" sz="1200" b="1" dirty="0">
              <a:solidFill>
                <a:srgbClr val="FFFFFF"/>
              </a:solidFill>
            </a:endParaRPr>
          </a:p>
        </p:txBody>
      </p:sp>
      <p:sp>
        <p:nvSpPr>
          <p:cNvPr id="10" name="Rectangle 17"/>
          <p:cNvSpPr>
            <a:spLocks noChangeArrowheads="1"/>
          </p:cNvSpPr>
          <p:nvPr userDrawn="1"/>
        </p:nvSpPr>
        <p:spPr bwMode="auto">
          <a:xfrm>
            <a:off x="10742085" y="6490902"/>
            <a:ext cx="894295"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200" b="1" dirty="0">
                <a:solidFill>
                  <a:srgbClr val="FFFFFF"/>
                </a:solidFill>
                <a:latin typeface="Arial" pitchFamily="34" charset="0"/>
                <a:cs typeface="Arial" pitchFamily="34" charset="0"/>
              </a:rPr>
              <a:t>FSG.ORG</a:t>
            </a:r>
            <a:endParaRPr lang="en-US" sz="1200" b="1" dirty="0">
              <a:latin typeface="Arial" pitchFamily="34" charset="0"/>
              <a:cs typeface="Arial" pitchFamily="34" charset="0"/>
            </a:endParaRPr>
          </a:p>
        </p:txBody>
      </p:sp>
    </p:spTree>
    <p:extLst>
      <p:ext uri="{BB962C8B-B14F-4D97-AF65-F5344CB8AC3E}">
        <p14:creationId xmlns:p14="http://schemas.microsoft.com/office/powerpoint/2010/main" val="13532410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New FSG Layout">
    <p:spTree>
      <p:nvGrpSpPr>
        <p:cNvPr id="1" name=""/>
        <p:cNvGrpSpPr/>
        <p:nvPr/>
      </p:nvGrpSpPr>
      <p:grpSpPr>
        <a:xfrm>
          <a:off x="0" y="0"/>
          <a:ext cx="0" cy="0"/>
          <a:chOff x="0" y="0"/>
          <a:chExt cx="0" cy="0"/>
        </a:xfrm>
      </p:grpSpPr>
      <p:sp>
        <p:nvSpPr>
          <p:cNvPr id="6" name="Rectangle 18"/>
          <p:cNvSpPr>
            <a:spLocks noChangeArrowheads="1"/>
          </p:cNvSpPr>
          <p:nvPr userDrawn="1"/>
        </p:nvSpPr>
        <p:spPr bwMode="auto">
          <a:xfrm>
            <a:off x="0" y="0"/>
            <a:ext cx="12192000" cy="228600"/>
          </a:xfrm>
          <a:prstGeom prst="rect">
            <a:avLst/>
          </a:prstGeom>
          <a:solidFill>
            <a:srgbClr val="665A5A"/>
          </a:solidFill>
          <a:ln>
            <a:noFill/>
          </a:ln>
        </p:spPr>
        <p:txBody>
          <a:bodyPr anchor="ctr"/>
          <a:lstStyle/>
          <a:p>
            <a:pPr algn="ctr">
              <a:defRPr/>
            </a:pPr>
            <a:endParaRPr lang="en-US">
              <a:solidFill>
                <a:srgbClr val="FFFFFF"/>
              </a:solidFill>
            </a:endParaRPr>
          </a:p>
        </p:txBody>
      </p:sp>
      <p:sp>
        <p:nvSpPr>
          <p:cNvPr id="8" name="Rectangle 11"/>
          <p:cNvSpPr>
            <a:spLocks noChangeArrowheads="1"/>
          </p:cNvSpPr>
          <p:nvPr userDrawn="1"/>
        </p:nvSpPr>
        <p:spPr bwMode="auto">
          <a:xfrm>
            <a:off x="11179541" y="6675438"/>
            <a:ext cx="618760" cy="182101"/>
          </a:xfrm>
          <a:prstGeom prst="rect">
            <a:avLst/>
          </a:prstGeom>
          <a:noFill/>
          <a:ln>
            <a:noFill/>
          </a:ln>
        </p:spPr>
        <p:txBody>
          <a:bodyPr wrap="none" lIns="90488" tIns="44450" rIns="90488" bIns="44450" anchor="ctr">
            <a:spAutoFit/>
          </a:bodyPr>
          <a:lstStyle/>
          <a:p>
            <a:pPr algn="r" eaLnBrk="0" hangingPunct="0">
              <a:defRPr/>
            </a:pPr>
            <a:r>
              <a:rPr lang="en-US" sz="600" dirty="0">
                <a:solidFill>
                  <a:schemeClr val="bg1"/>
                </a:solidFill>
                <a:latin typeface="+mj-lt"/>
              </a:rPr>
              <a:t>© 2012 FSG</a:t>
            </a:r>
          </a:p>
        </p:txBody>
      </p:sp>
      <p:sp>
        <p:nvSpPr>
          <p:cNvPr id="9" name="Rectangle 12"/>
          <p:cNvSpPr>
            <a:spLocks noChangeArrowheads="1"/>
          </p:cNvSpPr>
          <p:nvPr userDrawn="1"/>
        </p:nvSpPr>
        <p:spPr bwMode="auto">
          <a:xfrm>
            <a:off x="5806018" y="6611938"/>
            <a:ext cx="577849" cy="246062"/>
          </a:xfrm>
          <a:prstGeom prst="rect">
            <a:avLst/>
          </a:prstGeom>
          <a:noFill/>
          <a:ln>
            <a:noFill/>
          </a:ln>
        </p:spPr>
        <p:txBody>
          <a:bodyPr lIns="90488" rIns="90488" anchor="ctr">
            <a:spAutoFit/>
          </a:bodyPr>
          <a:lstStyle/>
          <a:p>
            <a:pPr algn="ctr" eaLnBrk="0" hangingPunct="0">
              <a:defRPr/>
            </a:pPr>
            <a:fld id="{2BF07DEB-607E-47B5-8250-1D8372858C64}" type="slidenum">
              <a:rPr lang="en-US" sz="1000">
                <a:solidFill>
                  <a:schemeClr val="bg1"/>
                </a:solidFill>
                <a:latin typeface="+mj-lt"/>
              </a:rPr>
              <a:pPr algn="ctr" eaLnBrk="0" hangingPunct="0">
                <a:defRPr/>
              </a:pPr>
              <a:t>‹#›</a:t>
            </a:fld>
            <a:endParaRPr lang="en-US" sz="1000" dirty="0">
              <a:solidFill>
                <a:schemeClr val="bg1"/>
              </a:solidFill>
              <a:latin typeface="+mj-lt"/>
            </a:endParaRPr>
          </a:p>
        </p:txBody>
      </p:sp>
      <p:pic>
        <p:nvPicPr>
          <p:cNvPr id="10" name="Picture 16"/>
          <p:cNvPicPr>
            <a:picLocks noChangeAspect="1"/>
          </p:cNvPicPr>
          <p:nvPr userDrawn="1"/>
        </p:nvPicPr>
        <p:blipFill>
          <a:blip r:embed="rId2" cstate="print"/>
          <a:srcRect t="89720"/>
          <a:stretch>
            <a:fillRect/>
          </a:stretch>
        </p:blipFill>
        <p:spPr bwMode="auto">
          <a:xfrm>
            <a:off x="0" y="223839"/>
            <a:ext cx="12192000" cy="192087"/>
          </a:xfrm>
          <a:prstGeom prst="rect">
            <a:avLst/>
          </a:prstGeom>
          <a:noFill/>
          <a:ln w="9525">
            <a:noFill/>
            <a:miter lim="800000"/>
            <a:headEnd/>
            <a:tailEnd/>
          </a:ln>
        </p:spPr>
      </p:pic>
      <p:sp>
        <p:nvSpPr>
          <p:cNvPr id="11" name="Rectangle 17"/>
          <p:cNvSpPr>
            <a:spLocks noChangeArrowheads="1"/>
          </p:cNvSpPr>
          <p:nvPr userDrawn="1"/>
        </p:nvSpPr>
        <p:spPr bwMode="auto">
          <a:xfrm>
            <a:off x="11068617" y="-7938"/>
            <a:ext cx="750852" cy="276999"/>
          </a:xfrm>
          <a:prstGeom prst="rect">
            <a:avLst/>
          </a:prstGeom>
          <a:noFill/>
          <a:ln>
            <a:noFill/>
          </a:ln>
        </p:spPr>
        <p:txBody>
          <a:bodyPr wrap="none">
            <a:spAutoFit/>
          </a:bodyPr>
          <a:lstStyle/>
          <a:p>
            <a:pPr algn="r">
              <a:defRPr/>
            </a:pPr>
            <a:r>
              <a:rPr lang="en-US" sz="1200" b="1">
                <a:solidFill>
                  <a:srgbClr val="FFFFFF"/>
                </a:solidFill>
              </a:rPr>
              <a:t>FSG.ORG</a:t>
            </a:r>
            <a:endParaRPr lang="en-US" sz="1200" b="1"/>
          </a:p>
        </p:txBody>
      </p:sp>
      <p:sp>
        <p:nvSpPr>
          <p:cNvPr id="12" name="Rectangle 8"/>
          <p:cNvSpPr>
            <a:spLocks noGrp="1" noChangeArrowheads="1"/>
          </p:cNvSpPr>
          <p:nvPr>
            <p:ph type="title"/>
          </p:nvPr>
        </p:nvSpPr>
        <p:spPr bwMode="auto">
          <a:xfrm>
            <a:off x="525992" y="526689"/>
            <a:ext cx="11140016" cy="659534"/>
          </a:xfrm>
          <a:prstGeom prst="rect">
            <a:avLst/>
          </a:prstGeom>
          <a:noFill/>
          <a:ln>
            <a:noFill/>
          </a:ln>
        </p:spPr>
        <p:txBody>
          <a:bodyPr vert="horz" wrap="square" lIns="91440" tIns="0" rIns="91440" bIns="0" numCol="1" anchor="ctr" anchorCtr="0" compatLnSpc="1">
            <a:prstTxWarp prst="textNoShape">
              <a:avLst/>
            </a:prstTxWarp>
          </a:bodyPr>
          <a:lstStyle>
            <a:lvl1pPr>
              <a:defRPr sz="2000" b="1">
                <a:latin typeface="Arial" pitchFamily="34" charset="0"/>
                <a:cs typeface="Arial" pitchFamily="34" charset="0"/>
              </a:defRPr>
            </a:lvl1pPr>
          </a:lstStyle>
          <a:p>
            <a:pPr lvl="0"/>
            <a:r>
              <a:rPr lang="en-US"/>
              <a:t>Click to edit Master title style</a:t>
            </a:r>
            <a:endParaRPr lang="en-US" dirty="0"/>
          </a:p>
        </p:txBody>
      </p:sp>
      <p:sp>
        <p:nvSpPr>
          <p:cNvPr id="16" name="Text Placeholder 15"/>
          <p:cNvSpPr>
            <a:spLocks noGrp="1"/>
          </p:cNvSpPr>
          <p:nvPr>
            <p:ph type="body" sz="quarter" idx="11"/>
          </p:nvPr>
        </p:nvSpPr>
        <p:spPr>
          <a:xfrm>
            <a:off x="487680" y="1371600"/>
            <a:ext cx="11216640" cy="4419600"/>
          </a:xfrm>
          <a:prstGeom prst="rect">
            <a:avLst/>
          </a:prstGeom>
        </p:spPr>
        <p:txBody>
          <a:bodyPr/>
          <a:lstStyle>
            <a:lvl1pPr marL="225425" indent="-225425">
              <a:defRPr sz="1800">
                <a:latin typeface="Arial" pitchFamily="34" charset="0"/>
                <a:cs typeface="Arial" pitchFamily="34" charset="0"/>
              </a:defRPr>
            </a:lvl1pPr>
            <a:lvl2pPr marL="688975" indent="-231775">
              <a:defRPr sz="1800">
                <a:latin typeface="Arial" pitchFamily="34" charset="0"/>
                <a:cs typeface="Arial" pitchFamily="34" charset="0"/>
              </a:defRPr>
            </a:lvl2pPr>
            <a:lvl3pPr>
              <a:defRPr sz="18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3" name="Text Placeholder 2"/>
          <p:cNvSpPr>
            <a:spLocks noGrp="1"/>
          </p:cNvSpPr>
          <p:nvPr>
            <p:ph type="body" sz="quarter" idx="12"/>
          </p:nvPr>
        </p:nvSpPr>
        <p:spPr>
          <a:xfrm>
            <a:off x="487680" y="6183868"/>
            <a:ext cx="11216640" cy="346249"/>
          </a:xfrm>
          <a:prstGeom prst="rect">
            <a:avLst/>
          </a:prstGeom>
        </p:spPr>
        <p:txBody>
          <a:bodyPr anchor="b">
            <a:spAutoFit/>
          </a:bodyPr>
          <a:lstStyle>
            <a:lvl1pPr marL="0" indent="0" algn="ctr">
              <a:buNone/>
              <a:defRPr sz="1800" b="1" i="1"/>
            </a:lvl1pPr>
            <a:lvl2pPr>
              <a:defRPr sz="1800" b="1" i="1"/>
            </a:lvl2pPr>
            <a:lvl3pPr>
              <a:defRPr sz="1800" b="1" i="1"/>
            </a:lvl3pPr>
            <a:lvl4pPr>
              <a:defRPr sz="1800" b="1" i="1"/>
            </a:lvl4pPr>
            <a:lvl5pPr>
              <a:defRPr sz="1800" b="1" i="1"/>
            </a:lvl5pPr>
          </a:lstStyle>
          <a:p>
            <a:pPr lvl="0"/>
            <a:r>
              <a:rPr lang="en-US" dirty="0"/>
              <a:t>Click to edit Master text styles</a:t>
            </a:r>
          </a:p>
        </p:txBody>
      </p:sp>
      <p:sp>
        <p:nvSpPr>
          <p:cNvPr id="13" name="Text Placeholder 12"/>
          <p:cNvSpPr>
            <a:spLocks noGrp="1"/>
          </p:cNvSpPr>
          <p:nvPr>
            <p:ph type="body" sz="quarter" idx="13"/>
          </p:nvPr>
        </p:nvSpPr>
        <p:spPr>
          <a:xfrm>
            <a:off x="1" y="0"/>
            <a:ext cx="5585884" cy="223838"/>
          </a:xfrm>
          <a:prstGeom prst="rect">
            <a:avLst/>
          </a:prstGeom>
        </p:spPr>
        <p:txBody>
          <a:bodyPr anchor="ctr"/>
          <a:lstStyle>
            <a:lvl1pPr marL="0" indent="0">
              <a:buNone/>
              <a:defRPr sz="1200">
                <a:solidFill>
                  <a:schemeClr val="bg1"/>
                </a:solidFill>
              </a:defRPr>
            </a:lvl1pPr>
            <a:lvl2pPr>
              <a:defRPr sz="1200"/>
            </a:lvl2pPr>
            <a:lvl3pPr>
              <a:defRPr sz="1200"/>
            </a:lvl3pPr>
            <a:lvl4pPr>
              <a:defRPr sz="1200"/>
            </a:lvl4pPr>
            <a:lvl5pPr>
              <a:defRPr sz="1200"/>
            </a:lvl5pPr>
          </a:lstStyle>
          <a:p>
            <a:pPr lvl="0"/>
            <a:r>
              <a:rPr lang="en-US" dirty="0"/>
              <a:t>Click to edit Master text styles</a:t>
            </a:r>
          </a:p>
        </p:txBody>
      </p:sp>
      <p:sp>
        <p:nvSpPr>
          <p:cNvPr id="15" name="Rectangle 12"/>
          <p:cNvSpPr>
            <a:spLocks noChangeArrowheads="1"/>
          </p:cNvSpPr>
          <p:nvPr userDrawn="1"/>
        </p:nvSpPr>
        <p:spPr bwMode="auto">
          <a:xfrm>
            <a:off x="5869518" y="6611939"/>
            <a:ext cx="339474" cy="246221"/>
          </a:xfrm>
          <a:prstGeom prst="rect">
            <a:avLst/>
          </a:prstGeom>
          <a:noFill/>
          <a:ln>
            <a:noFill/>
          </a:ln>
        </p:spPr>
        <p:txBody>
          <a:bodyPr wrap="none" lIns="90488" rIns="90488" anchor="ctr">
            <a:spAutoFit/>
          </a:bodyPr>
          <a:lstStyle/>
          <a:p>
            <a:pPr algn="ctr" eaLnBrk="0" hangingPunct="0">
              <a:defRPr/>
            </a:pPr>
            <a:fld id="{3DC19829-0288-43EB-BDBC-E8BB51AD35A1}" type="slidenum">
              <a:rPr lang="en-US" sz="1000">
                <a:latin typeface="+mj-lt"/>
              </a:rPr>
              <a:pPr algn="ctr" eaLnBrk="0" hangingPunct="0">
                <a:defRPr/>
              </a:pPr>
              <a:t>‹#›</a:t>
            </a:fld>
            <a:endParaRPr lang="en-US" sz="1000" dirty="0">
              <a:latin typeface="+mj-lt"/>
            </a:endParaRPr>
          </a:p>
        </p:txBody>
      </p:sp>
      <p:sp>
        <p:nvSpPr>
          <p:cNvPr id="17" name="Rectangle 11"/>
          <p:cNvSpPr>
            <a:spLocks noChangeArrowheads="1"/>
          </p:cNvSpPr>
          <p:nvPr userDrawn="1"/>
        </p:nvSpPr>
        <p:spPr bwMode="auto">
          <a:xfrm>
            <a:off x="11179541" y="6678923"/>
            <a:ext cx="618760" cy="182101"/>
          </a:xfrm>
          <a:prstGeom prst="rect">
            <a:avLst/>
          </a:prstGeom>
          <a:noFill/>
          <a:ln>
            <a:noFill/>
          </a:ln>
        </p:spPr>
        <p:txBody>
          <a:bodyPr wrap="none" lIns="90488" tIns="44450" rIns="90488" bIns="44450" anchor="ctr">
            <a:spAutoFit/>
          </a:bodyPr>
          <a:lstStyle/>
          <a:p>
            <a:pPr algn="r" eaLnBrk="0" hangingPunct="0">
              <a:defRPr/>
            </a:pPr>
            <a:r>
              <a:rPr lang="en-US" sz="600" dirty="0">
                <a:latin typeface="+mj-lt"/>
              </a:rPr>
              <a:t>© 2012 FSG</a:t>
            </a:r>
          </a:p>
        </p:txBody>
      </p:sp>
    </p:spTree>
    <p:extLst>
      <p:ext uri="{BB962C8B-B14F-4D97-AF65-F5344CB8AC3E}">
        <p14:creationId xmlns:p14="http://schemas.microsoft.com/office/powerpoint/2010/main" val="32348224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pPr>
            <a:r>
              <a:rPr sz="5600"/>
              <a:t>Title Text</a:t>
            </a:r>
          </a:p>
        </p:txBody>
      </p:sp>
      <p:sp>
        <p:nvSpPr>
          <p:cNvPr id="19" name="Shape 19"/>
          <p:cNvSpPr>
            <a:spLocks noGrp="1"/>
          </p:cNvSpPr>
          <p:nvPr>
            <p:ph type="body" idx="1"/>
          </p:nvPr>
        </p:nvSpPr>
        <p:spPr>
          <a:prstGeom prst="rect">
            <a:avLst/>
          </a:prstGeom>
        </p:spPr>
        <p:txBody>
          <a:bodyPr/>
          <a:lstStyle/>
          <a:p>
            <a:pPr lvl="0">
              <a:defRPr sz="1800"/>
            </a:pPr>
            <a:r>
              <a:rPr sz="2600"/>
              <a:t>Body Level One</a:t>
            </a:r>
          </a:p>
          <a:p>
            <a:pPr lvl="1">
              <a:defRPr sz="1800"/>
            </a:pPr>
            <a:r>
              <a:rPr sz="2600"/>
              <a:t>Body Level Two</a:t>
            </a:r>
          </a:p>
          <a:p>
            <a:pPr lvl="2">
              <a:defRPr sz="1800"/>
            </a:pPr>
            <a:r>
              <a:rPr sz="2600"/>
              <a:t>Body Level Three</a:t>
            </a:r>
          </a:p>
          <a:p>
            <a:pPr lvl="3">
              <a:defRPr sz="1800"/>
            </a:pPr>
            <a:r>
              <a:rPr sz="2600"/>
              <a:t>Body Level Four</a:t>
            </a:r>
          </a:p>
          <a:p>
            <a:pPr lvl="4">
              <a:defRPr sz="1800"/>
            </a:pPr>
            <a:r>
              <a:rPr sz="2600"/>
              <a:t>Body Level Five</a:t>
            </a:r>
          </a:p>
        </p:txBody>
      </p:sp>
    </p:spTree>
    <p:extLst>
      <p:ext uri="{BB962C8B-B14F-4D97-AF65-F5344CB8AC3E}">
        <p14:creationId xmlns:p14="http://schemas.microsoft.com/office/powerpoint/2010/main" val="3820488241"/>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B19656-CE15-4D7E-83C5-1B42C1EB4B33}" type="datetimeFigureOut">
              <a:rPr lang="en-US" smtClean="0"/>
              <a:pPr/>
              <a:t>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2984520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B19656-CE15-4D7E-83C5-1B42C1EB4B33}" type="datetimeFigureOut">
              <a:rPr lang="en-US" smtClean="0"/>
              <a:pPr/>
              <a:t>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4233242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1B19656-CE15-4D7E-83C5-1B42C1EB4B33}" type="datetimeFigureOut">
              <a:rPr lang="en-US" smtClean="0"/>
              <a:pPr/>
              <a:t>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3799034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B19656-CE15-4D7E-83C5-1B42C1EB4B33}" type="datetimeFigureOut">
              <a:rPr lang="en-US" smtClean="0"/>
              <a:pPr/>
              <a:t>1/20/2021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2099225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1B19656-CE15-4D7E-83C5-1B42C1EB4B33}" type="datetimeFigureOut">
              <a:rPr lang="en-US" smtClean="0"/>
              <a:pPr/>
              <a:t>1/20/2021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1152614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B19656-CE15-4D7E-83C5-1B42C1EB4B33}" type="datetimeFigureOut">
              <a:rPr lang="en-US" smtClean="0"/>
              <a:pPr/>
              <a:t>1/20/2021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2117171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1B19656-CE15-4D7E-83C5-1B42C1EB4B33}" type="datetimeFigureOut">
              <a:rPr lang="en-US" smtClean="0"/>
              <a:pPr/>
              <a:t>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1007726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1B19656-CE15-4D7E-83C5-1B42C1EB4B33}" type="datetimeFigureOut">
              <a:rPr lang="en-US" smtClean="0"/>
              <a:pPr/>
              <a:t>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AF3B28-CEE5-4B5E-A820-23676015B1D5}" type="slidenum">
              <a:rPr lang="en-US" smtClean="0"/>
              <a:pPr/>
              <a:t>‹#›</a:t>
            </a:fld>
            <a:endParaRPr lang="en-US"/>
          </a:p>
        </p:txBody>
      </p:sp>
    </p:spTree>
    <p:extLst>
      <p:ext uri="{BB962C8B-B14F-4D97-AF65-F5344CB8AC3E}">
        <p14:creationId xmlns:p14="http://schemas.microsoft.com/office/powerpoint/2010/main" val="1483995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B19656-CE15-4D7E-83C5-1B42C1EB4B33}" type="datetimeFigureOut">
              <a:rPr lang="en-US" smtClean="0"/>
              <a:pPr/>
              <a:t>1/20/2021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AF3B28-CEE5-4B5E-A820-23676015B1D5}" type="slidenum">
              <a:rPr lang="en-US" smtClean="0"/>
              <a:pPr/>
              <a:t>‹#›</a:t>
            </a:fld>
            <a:endParaRPr lang="en-US"/>
          </a:p>
        </p:txBody>
      </p:sp>
    </p:spTree>
    <p:extLst>
      <p:ext uri="{BB962C8B-B14F-4D97-AF65-F5344CB8AC3E}">
        <p14:creationId xmlns:p14="http://schemas.microsoft.com/office/powerpoint/2010/main" val="32296017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87291" cy="6858000"/>
          </a:xfrm>
          <a:prstGeom prst="roundRect">
            <a:avLst>
              <a:gd name="adj" fmla="val 3630"/>
            </a:avLst>
          </a:prstGeom>
          <a:solidFill>
            <a:srgbClr val="FFFFFF">
              <a:shade val="85000"/>
            </a:srgbClr>
          </a:solidFill>
          <a:ln>
            <a:noFill/>
          </a:ln>
          <a:effectLst>
            <a:reflection blurRad="12700" stA="38000" endPos="28000" dist="5000" dir="5400000" sy="-100000" algn="bl" rotWithShape="0"/>
          </a:effectLst>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466" y="-66974"/>
            <a:ext cx="12531992" cy="7051969"/>
          </a:xfrm>
          <a:prstGeom prst="roundRect">
            <a:avLst>
              <a:gd name="adj" fmla="val 3630"/>
            </a:avLst>
          </a:prstGeom>
          <a:solidFill>
            <a:srgbClr val="FFFFFF">
              <a:shade val="85000"/>
            </a:srgbClr>
          </a:solidFill>
          <a:ln>
            <a:noFill/>
          </a:ln>
          <a:effectLst>
            <a:reflection blurRad="12700" stA="38000" endPos="28000" dist="5000" dir="5400000" sy="-100000" algn="bl" rotWithShape="0"/>
          </a:effectLst>
        </p:spPr>
      </p:pic>
      <p:sp>
        <p:nvSpPr>
          <p:cNvPr id="7" name="Title 6">
            <a:extLst>
              <a:ext uri="{C183D7F6-B498-43B3-948B-1728B52AA6E4}">
                <adec:decorative xmlns:adec="http://schemas.microsoft.com/office/drawing/2017/decorative" val="0"/>
              </a:ext>
            </a:extLst>
          </p:cNvPr>
          <p:cNvSpPr txBox="1">
            <a:spLocks noGrp="1"/>
          </p:cNvSpPr>
          <p:nvPr>
            <p:ph type="title" idx="4294967295"/>
          </p:nvPr>
        </p:nvSpPr>
        <p:spPr>
          <a:xfrm>
            <a:off x="1663699" y="571500"/>
            <a:ext cx="10307613"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FFFFFF"/>
                </a:solidFill>
                <a:effectLst/>
                <a:uLnTx/>
                <a:uFillTx/>
                <a:latin typeface="Calibri"/>
                <a:ea typeface="+mn-ea"/>
                <a:cs typeface="+mn-cs"/>
              </a:rPr>
              <a:t>Stakeholder Mapping Step 1*: Identification</a:t>
            </a:r>
          </a:p>
        </p:txBody>
      </p:sp>
      <p:sp>
        <p:nvSpPr>
          <p:cNvPr id="3" name="Subtitle 2"/>
          <p:cNvSpPr>
            <a:spLocks noGrp="1"/>
          </p:cNvSpPr>
          <p:nvPr>
            <p:ph type="subTitle" idx="1"/>
          </p:nvPr>
        </p:nvSpPr>
        <p:spPr>
          <a:xfrm>
            <a:off x="1516751" y="1549682"/>
            <a:ext cx="9144000" cy="3606517"/>
          </a:xfrm>
        </p:spPr>
        <p:txBody>
          <a:bodyPr>
            <a:noAutofit/>
          </a:bodyPr>
          <a:lstStyle/>
          <a:p>
            <a:pPr algn="l">
              <a:buFont typeface="Arial"/>
              <a:buChar char="•"/>
            </a:pPr>
            <a:r>
              <a:rPr lang="en-US" dirty="0">
                <a:solidFill>
                  <a:srgbClr val="FFFFFF"/>
                </a:solidFill>
              </a:rPr>
              <a:t> </a:t>
            </a:r>
            <a:r>
              <a:rPr lang="en-US" b="1" dirty="0">
                <a:solidFill>
                  <a:srgbClr val="FFFFFF"/>
                </a:solidFill>
              </a:rPr>
              <a:t>Customers</a:t>
            </a:r>
            <a:r>
              <a:rPr lang="en-US" dirty="0">
                <a:solidFill>
                  <a:srgbClr val="FFFFFF"/>
                </a:solidFill>
              </a:rPr>
              <a:t> (e.g. direct customers, indirect customers, and advocates) </a:t>
            </a:r>
          </a:p>
          <a:p>
            <a:pPr algn="l">
              <a:buFont typeface="Arial"/>
              <a:buChar char="•"/>
            </a:pPr>
            <a:r>
              <a:rPr lang="en-US" dirty="0">
                <a:solidFill>
                  <a:srgbClr val="FFFFFF"/>
                </a:solidFill>
              </a:rPr>
              <a:t> </a:t>
            </a:r>
            <a:r>
              <a:rPr lang="en-US" b="1" dirty="0">
                <a:solidFill>
                  <a:srgbClr val="FFFFFF"/>
                </a:solidFill>
              </a:rPr>
              <a:t>Employees</a:t>
            </a:r>
            <a:r>
              <a:rPr lang="en-US" dirty="0">
                <a:solidFill>
                  <a:srgbClr val="FFFFFF"/>
                </a:solidFill>
              </a:rPr>
              <a:t> (e.g. current employees, potential employees, retirees, representatives, and dependents) </a:t>
            </a:r>
          </a:p>
          <a:p>
            <a:pPr algn="l">
              <a:buFont typeface="Arial"/>
              <a:buChar char="•"/>
            </a:pPr>
            <a:r>
              <a:rPr lang="en-US" dirty="0">
                <a:solidFill>
                  <a:srgbClr val="FFFFFF"/>
                </a:solidFill>
              </a:rPr>
              <a:t> </a:t>
            </a:r>
            <a:r>
              <a:rPr lang="en-US" b="1" dirty="0">
                <a:solidFill>
                  <a:srgbClr val="FFFFFF"/>
                </a:solidFill>
              </a:rPr>
              <a:t>Industry</a:t>
            </a:r>
            <a:r>
              <a:rPr lang="en-US" dirty="0">
                <a:solidFill>
                  <a:srgbClr val="FFFFFF"/>
                </a:solidFill>
              </a:rPr>
              <a:t> (e.g. competitors, industry associations, industry opinion leaders, and media) </a:t>
            </a:r>
          </a:p>
          <a:p>
            <a:pPr algn="l">
              <a:buFont typeface="Arial"/>
              <a:buChar char="•"/>
            </a:pPr>
            <a:r>
              <a:rPr lang="en-US" dirty="0">
                <a:solidFill>
                  <a:srgbClr val="FFFFFF"/>
                </a:solidFill>
              </a:rPr>
              <a:t> </a:t>
            </a:r>
            <a:r>
              <a:rPr lang="en-US" b="1" dirty="0">
                <a:solidFill>
                  <a:srgbClr val="FFFFFF"/>
                </a:solidFill>
              </a:rPr>
              <a:t>Community</a:t>
            </a:r>
            <a:r>
              <a:rPr lang="en-US" dirty="0">
                <a:solidFill>
                  <a:srgbClr val="FFFFFF"/>
                </a:solidFill>
              </a:rPr>
              <a:t> (e.g. chambers of commerce, resident associations, schools, community organizations, and special interest groups) </a:t>
            </a:r>
          </a:p>
          <a:p>
            <a:pPr algn="l">
              <a:buFont typeface="Arial"/>
              <a:buChar char="•"/>
            </a:pPr>
            <a:r>
              <a:rPr lang="en-US" dirty="0">
                <a:solidFill>
                  <a:srgbClr val="FFFFFF"/>
                </a:solidFill>
              </a:rPr>
              <a:t> </a:t>
            </a:r>
            <a:r>
              <a:rPr lang="en-US" b="1" dirty="0">
                <a:solidFill>
                  <a:srgbClr val="FFFFFF"/>
                </a:solidFill>
              </a:rPr>
              <a:t>Government</a:t>
            </a:r>
            <a:r>
              <a:rPr lang="en-US" dirty="0">
                <a:solidFill>
                  <a:srgbClr val="FFFFFF"/>
                </a:solidFill>
              </a:rPr>
              <a:t> (e.g. public authorities, and local policymakers; regulators; and opinion leaders) </a:t>
            </a:r>
          </a:p>
          <a:p>
            <a:pPr algn="l">
              <a:buFont typeface="Arial"/>
              <a:buChar char="•"/>
            </a:pPr>
            <a:r>
              <a:rPr lang="en-US" b="1" dirty="0">
                <a:solidFill>
                  <a:srgbClr val="FFFFFF"/>
                </a:solidFill>
              </a:rPr>
              <a:t> Civil society organizations </a:t>
            </a:r>
            <a:r>
              <a:rPr lang="en-US" dirty="0">
                <a:solidFill>
                  <a:srgbClr val="FFFFFF"/>
                </a:solidFill>
              </a:rPr>
              <a:t>(e.g. NGOs, faith-based organizations, and labor unions)</a:t>
            </a:r>
          </a:p>
          <a:p>
            <a:pPr algn="l"/>
            <a:r>
              <a:rPr lang="en-US" sz="1400" dirty="0">
                <a:solidFill>
                  <a:srgbClr val="FFFFFF"/>
                </a:solidFill>
              </a:rPr>
              <a:t>* List taken from “</a:t>
            </a:r>
            <a:r>
              <a:rPr lang="en-US" sz="1400" i="1" dirty="0">
                <a:solidFill>
                  <a:srgbClr val="FFFFFF"/>
                </a:solidFill>
              </a:rPr>
              <a:t>Business for Social Responsibility Stakeholder Mapping,</a:t>
            </a:r>
            <a:r>
              <a:rPr lang="en-US" sz="1400" dirty="0">
                <a:solidFill>
                  <a:srgbClr val="FFFFFF"/>
                </a:solidFill>
              </a:rPr>
              <a:t>” 2011.</a:t>
            </a:r>
            <a:r>
              <a:rPr lang="en-US" dirty="0">
                <a:solidFill>
                  <a:srgbClr val="FFFFFF"/>
                </a:solidFill>
              </a:rPr>
              <a:t> </a:t>
            </a:r>
          </a:p>
          <a:p>
            <a:pPr algn="l">
              <a:buFont typeface="Arial"/>
              <a:buChar char="•"/>
            </a:pPr>
            <a:endParaRPr lang="en-US" b="1" dirty="0">
              <a:solidFill>
                <a:schemeClr val="bg1"/>
              </a:solidFill>
            </a:endParaRPr>
          </a:p>
        </p:txBody>
      </p:sp>
      <p:pic>
        <p:nvPicPr>
          <p:cNvPr id="6" name="Picture 5" descr="Brandmark of cwa – California workforce association "/>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60498" y="5783746"/>
            <a:ext cx="2641892" cy="744343"/>
          </a:xfrm>
          <a:prstGeom prst="rect">
            <a:avLst/>
          </a:prstGeom>
          <a:solidFill>
            <a:schemeClr val="bg1"/>
          </a:solidFill>
        </p:spPr>
      </p:pic>
    </p:spTree>
    <p:extLst>
      <p:ext uri="{BB962C8B-B14F-4D97-AF65-F5344CB8AC3E}">
        <p14:creationId xmlns:p14="http://schemas.microsoft.com/office/powerpoint/2010/main" val="1780672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87291" cy="6858000"/>
          </a:xfrm>
          <a:prstGeom prst="roundRect">
            <a:avLst>
              <a:gd name="adj" fmla="val 3630"/>
            </a:avLst>
          </a:prstGeom>
          <a:solidFill>
            <a:srgbClr val="FFFFFF">
              <a:shade val="85000"/>
            </a:srgbClr>
          </a:solidFill>
          <a:ln>
            <a:noFill/>
          </a:ln>
          <a:effectLst>
            <a:reflection blurRad="12700" stA="38000" endPos="28000" dist="5000" dir="5400000" sy="-100000" algn="bl" rotWithShape="0"/>
          </a:effectLst>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466" y="-66974"/>
            <a:ext cx="12531992" cy="7051969"/>
          </a:xfrm>
          <a:prstGeom prst="roundRect">
            <a:avLst>
              <a:gd name="adj" fmla="val 3630"/>
            </a:avLst>
          </a:prstGeom>
          <a:solidFill>
            <a:srgbClr val="FFFFFF">
              <a:shade val="85000"/>
            </a:srgbClr>
          </a:solidFill>
          <a:ln>
            <a:noFill/>
          </a:ln>
          <a:effectLst>
            <a:reflection blurRad="12700" stA="38000" endPos="28000" dist="5000" dir="5400000" sy="-100000" algn="bl" rotWithShape="0"/>
          </a:effectLst>
        </p:spPr>
      </p:pic>
      <p:pic>
        <p:nvPicPr>
          <p:cNvPr id="6" name="Picture 5">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60498" y="5783746"/>
            <a:ext cx="2641892" cy="744343"/>
          </a:xfrm>
          <a:prstGeom prst="rect">
            <a:avLst/>
          </a:prstGeom>
          <a:solidFill>
            <a:schemeClr val="bg1"/>
          </a:solidFill>
        </p:spPr>
      </p:pic>
      <p:sp>
        <p:nvSpPr>
          <p:cNvPr id="7" name="Title 6"/>
          <p:cNvSpPr txBox="1">
            <a:spLocks noGrp="1"/>
          </p:cNvSpPr>
          <p:nvPr>
            <p:ph type="title" idx="4294967295"/>
          </p:nvPr>
        </p:nvSpPr>
        <p:spPr>
          <a:xfrm>
            <a:off x="1663700" y="571500"/>
            <a:ext cx="10028850"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FFFFFF"/>
                </a:solidFill>
                <a:effectLst/>
                <a:uLnTx/>
                <a:uFillTx/>
                <a:latin typeface="Calibri"/>
                <a:ea typeface="+mn-ea"/>
                <a:cs typeface="+mn-cs"/>
              </a:rPr>
              <a:t>Stakeholder Mapping Step 1: Identification</a:t>
            </a:r>
          </a:p>
        </p:txBody>
      </p:sp>
      <p:sp>
        <p:nvSpPr>
          <p:cNvPr id="3" name="Subtitle 2"/>
          <p:cNvSpPr>
            <a:spLocks noGrp="1"/>
          </p:cNvSpPr>
          <p:nvPr>
            <p:ph type="subTitle" idx="1"/>
          </p:nvPr>
        </p:nvSpPr>
        <p:spPr>
          <a:xfrm>
            <a:off x="1516751" y="1549682"/>
            <a:ext cx="9144000" cy="3606517"/>
          </a:xfrm>
        </p:spPr>
        <p:txBody>
          <a:bodyPr>
            <a:noAutofit/>
          </a:bodyPr>
          <a:lstStyle/>
          <a:p>
            <a:pPr algn="l">
              <a:buFont typeface="Arial"/>
              <a:buChar char="•"/>
            </a:pPr>
            <a:r>
              <a:rPr lang="en-US" sz="3200" b="1" dirty="0">
                <a:solidFill>
                  <a:schemeClr val="bg1"/>
                </a:solidFill>
              </a:rPr>
              <a:t> Learn from past and ongoing engagement</a:t>
            </a:r>
          </a:p>
          <a:p>
            <a:pPr algn="l">
              <a:buFont typeface="Arial"/>
              <a:buChar char="•"/>
            </a:pPr>
            <a:r>
              <a:rPr lang="en-US" sz="3200" b="1" dirty="0">
                <a:solidFill>
                  <a:schemeClr val="bg1"/>
                </a:solidFill>
              </a:rPr>
              <a:t> Be forward thinking</a:t>
            </a:r>
          </a:p>
          <a:p>
            <a:pPr algn="l">
              <a:buFont typeface="Arial"/>
              <a:buChar char="•"/>
            </a:pPr>
            <a:r>
              <a:rPr lang="en-US" sz="3200" b="1" dirty="0">
                <a:solidFill>
                  <a:schemeClr val="bg1"/>
                </a:solidFill>
              </a:rPr>
              <a:t> Be diverse</a:t>
            </a:r>
          </a:p>
          <a:p>
            <a:pPr algn="l">
              <a:buFont typeface="Arial"/>
              <a:buChar char="•"/>
            </a:pPr>
            <a:r>
              <a:rPr lang="en-US" sz="3200" b="1" dirty="0">
                <a:solidFill>
                  <a:schemeClr val="bg1"/>
                </a:solidFill>
              </a:rPr>
              <a:t> Be social</a:t>
            </a:r>
          </a:p>
          <a:p>
            <a:pPr algn="l">
              <a:buFont typeface="Arial"/>
              <a:buChar char="•"/>
            </a:pPr>
            <a:r>
              <a:rPr lang="en-US" sz="3200" b="1" dirty="0">
                <a:solidFill>
                  <a:schemeClr val="bg1"/>
                </a:solidFill>
              </a:rPr>
              <a:t> Be aware</a:t>
            </a:r>
          </a:p>
        </p:txBody>
      </p:sp>
    </p:spTree>
    <p:extLst>
      <p:ext uri="{BB962C8B-B14F-4D97-AF65-F5344CB8AC3E}">
        <p14:creationId xmlns:p14="http://schemas.microsoft.com/office/powerpoint/2010/main" val="4294016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87291" cy="6858000"/>
          </a:xfrm>
          <a:prstGeom prst="roundRect">
            <a:avLst>
              <a:gd name="adj" fmla="val 3630"/>
            </a:avLst>
          </a:prstGeom>
          <a:solidFill>
            <a:srgbClr val="FFFFFF">
              <a:shade val="85000"/>
            </a:srgbClr>
          </a:solidFill>
          <a:ln>
            <a:noFill/>
          </a:ln>
          <a:effectLst>
            <a:reflection blurRad="12700" stA="38000" endPos="28000" dist="5000" dir="5400000" sy="-100000" algn="bl" rotWithShape="0"/>
          </a:effectLst>
        </p:spPr>
      </p:pic>
      <p:pic>
        <p:nvPicPr>
          <p:cNvPr id="10" name="Picture 9">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466" y="-66974"/>
            <a:ext cx="12531992" cy="7051969"/>
          </a:xfrm>
          <a:prstGeom prst="roundRect">
            <a:avLst>
              <a:gd name="adj" fmla="val 3630"/>
            </a:avLst>
          </a:prstGeom>
          <a:solidFill>
            <a:srgbClr val="FFFFFF">
              <a:shade val="85000"/>
            </a:srgbClr>
          </a:solidFill>
          <a:ln>
            <a:noFill/>
          </a:ln>
          <a:effectLst>
            <a:reflection blurRad="12700" stA="38000" endPos="28000" dist="5000" dir="5400000" sy="-100000" algn="bl" rotWithShape="0"/>
          </a:effectLst>
        </p:spPr>
      </p:pic>
      <p:pic>
        <p:nvPicPr>
          <p:cNvPr id="6" name="Picture 5">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60498" y="5783746"/>
            <a:ext cx="2641892" cy="744343"/>
          </a:xfrm>
          <a:prstGeom prst="rect">
            <a:avLst/>
          </a:prstGeom>
          <a:solidFill>
            <a:schemeClr val="bg1"/>
          </a:solidFill>
        </p:spPr>
      </p:pic>
      <p:sp>
        <p:nvSpPr>
          <p:cNvPr id="7" name="Title 6"/>
          <p:cNvSpPr txBox="1">
            <a:spLocks noGrp="1"/>
          </p:cNvSpPr>
          <p:nvPr>
            <p:ph type="title" idx="4294967295"/>
          </p:nvPr>
        </p:nvSpPr>
        <p:spPr>
          <a:xfrm>
            <a:off x="1663700" y="571500"/>
            <a:ext cx="10028850"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FFFFFF"/>
                </a:solidFill>
                <a:effectLst/>
                <a:uLnTx/>
                <a:uFillTx/>
                <a:latin typeface="Calibri"/>
                <a:ea typeface="+mn-ea"/>
                <a:cs typeface="+mn-cs"/>
              </a:rPr>
              <a:t>Stakeholder Mapping Step 2*: Analysis</a:t>
            </a:r>
          </a:p>
        </p:txBody>
      </p:sp>
      <p:pic>
        <p:nvPicPr>
          <p:cNvPr id="8" name="Picture 7" descr="Table from Business for Social Responsibility Stakeholder Mapping, 2011 highlighting Expertise, Willingness, and Value"/>
          <p:cNvPicPr>
            <a:picLocks noChangeAspect="1"/>
          </p:cNvPicPr>
          <p:nvPr/>
        </p:nvPicPr>
        <p:blipFill>
          <a:blip r:embed="rId5"/>
          <a:stretch>
            <a:fillRect/>
          </a:stretch>
        </p:blipFill>
        <p:spPr>
          <a:xfrm>
            <a:off x="193873" y="1581149"/>
            <a:ext cx="11864429" cy="4057049"/>
          </a:xfrm>
          <a:prstGeom prst="rect">
            <a:avLst/>
          </a:prstGeom>
        </p:spPr>
      </p:pic>
      <p:sp>
        <p:nvSpPr>
          <p:cNvPr id="9" name="Rectangle 8"/>
          <p:cNvSpPr/>
          <p:nvPr/>
        </p:nvSpPr>
        <p:spPr>
          <a:xfrm>
            <a:off x="464605" y="6064345"/>
            <a:ext cx="7929252"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Calibri"/>
                <a:ea typeface="+mn-ea"/>
                <a:cs typeface="+mn-cs"/>
              </a:rPr>
              <a:t>* Grid taken from “</a:t>
            </a:r>
            <a:r>
              <a:rPr kumimoji="0" lang="en-US" sz="1800" b="0" i="1" u="none" strike="noStrike" kern="1200" cap="none" spc="0" normalizeH="0" baseline="0" noProof="0" dirty="0">
                <a:ln>
                  <a:noFill/>
                </a:ln>
                <a:solidFill>
                  <a:srgbClr val="FFFFFF"/>
                </a:solidFill>
                <a:effectLst/>
                <a:uLnTx/>
                <a:uFillTx/>
                <a:latin typeface="Calibri"/>
                <a:ea typeface="+mn-ea"/>
                <a:cs typeface="+mn-cs"/>
              </a:rPr>
              <a:t>Business for Social Responsibility Stakeholder Mapping,</a:t>
            </a:r>
            <a:r>
              <a:rPr kumimoji="0" lang="en-US" sz="1800" b="0" i="0" u="none" strike="noStrike" kern="1200" cap="none" spc="0" normalizeH="0" baseline="0" noProof="0" dirty="0">
                <a:ln>
                  <a:noFill/>
                </a:ln>
                <a:solidFill>
                  <a:srgbClr val="FFFFFF"/>
                </a:solidFill>
                <a:effectLst/>
                <a:uLnTx/>
                <a:uFillTx/>
                <a:latin typeface="Calibri"/>
                <a:ea typeface="+mn-ea"/>
                <a:cs typeface="+mn-cs"/>
              </a:rPr>
              <a:t>” 2011. </a:t>
            </a:r>
          </a:p>
        </p:txBody>
      </p:sp>
    </p:spTree>
    <p:extLst>
      <p:ext uri="{BB962C8B-B14F-4D97-AF65-F5344CB8AC3E}">
        <p14:creationId xmlns:p14="http://schemas.microsoft.com/office/powerpoint/2010/main" val="540352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87291" cy="6858000"/>
          </a:xfrm>
          <a:prstGeom prst="roundRect">
            <a:avLst>
              <a:gd name="adj" fmla="val 3630"/>
            </a:avLst>
          </a:prstGeom>
          <a:solidFill>
            <a:srgbClr val="FFFFFF">
              <a:shade val="85000"/>
            </a:srgbClr>
          </a:solidFill>
          <a:ln>
            <a:noFill/>
          </a:ln>
          <a:effectLst>
            <a:reflection blurRad="12700" stA="38000" endPos="28000" dist="5000" dir="5400000" sy="-100000" algn="bl" rotWithShape="0"/>
          </a:effectLst>
        </p:spPr>
      </p:pic>
      <p:pic>
        <p:nvPicPr>
          <p:cNvPr id="6"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466" y="-66974"/>
            <a:ext cx="12531992" cy="7051969"/>
          </a:xfrm>
          <a:prstGeom prst="roundRect">
            <a:avLst>
              <a:gd name="adj" fmla="val 3630"/>
            </a:avLst>
          </a:prstGeom>
          <a:solidFill>
            <a:srgbClr val="FFFFFF">
              <a:shade val="85000"/>
            </a:srgbClr>
          </a:solidFill>
          <a:ln>
            <a:noFill/>
          </a:ln>
          <a:effectLst>
            <a:reflection blurRad="12700" stA="38000" endPos="28000" dist="5000" dir="5400000" sy="-100000" algn="bl" rotWithShape="0"/>
          </a:effectLst>
        </p:spPr>
      </p:pic>
      <p:sp>
        <p:nvSpPr>
          <p:cNvPr id="7" name="Title 6"/>
          <p:cNvSpPr txBox="1">
            <a:spLocks noGrp="1"/>
          </p:cNvSpPr>
          <p:nvPr>
            <p:ph type="title" idx="4294967295"/>
          </p:nvPr>
        </p:nvSpPr>
        <p:spPr>
          <a:xfrm rot="16200000">
            <a:off x="-1478960" y="2744727"/>
            <a:ext cx="5170197" cy="14465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FFFFFF"/>
                </a:solidFill>
                <a:effectLst/>
                <a:uLnTx/>
                <a:uFillTx/>
                <a:latin typeface="Calibri"/>
                <a:ea typeface="+mn-ea"/>
                <a:cs typeface="+mn-cs"/>
              </a:rPr>
              <a:t>Stakeholder Mapping Step 3*: Mapping</a:t>
            </a:r>
          </a:p>
        </p:txBody>
      </p:sp>
      <p:pic>
        <p:nvPicPr>
          <p:cNvPr id="9" name="Picture 8" descr="Matrix Graph showing the Stakeholder Mapping Step 3 (Grid taken from “Business for Social Responsibility Stakeholder Mapping,” 2011) Mapping indicating the following: &#10;&#10; &#10;&#10;Y-axis represents the Expertise, ranging from low to high. &#10;&#10;X-axis represents the Willingness, ranging from low to high. &#10;&#10;Circle Size = Value &#10;&#10; &#10;&#10;SH5 (large circle) = shown with high expertise and low willingness  &#10;&#10;SH4 (medium circle) = shown with low expertise and low willingness  &#10;&#10;SH3 (medium circle) = shown with low expertise and high willingness  &#10;&#10;SH2 (medium circle) = shown between low and high expertise and high willingness  &#10;&#10;SH1 (small circle) = shown with high expertise and high willingness  &#10;&#10; &#10;&#10;SH5 is shown influencing SH1."/>
          <p:cNvPicPr>
            <a:picLocks noChangeAspect="1"/>
          </p:cNvPicPr>
          <p:nvPr/>
        </p:nvPicPr>
        <p:blipFill>
          <a:blip r:embed="rId4"/>
          <a:stretch>
            <a:fillRect/>
          </a:stretch>
        </p:blipFill>
        <p:spPr>
          <a:xfrm>
            <a:off x="3391614" y="209443"/>
            <a:ext cx="6783227" cy="6361408"/>
          </a:xfrm>
          <a:prstGeom prst="rect">
            <a:avLst/>
          </a:prstGeom>
        </p:spPr>
      </p:pic>
      <p:sp>
        <p:nvSpPr>
          <p:cNvPr id="10" name="Rectangle 9"/>
          <p:cNvSpPr/>
          <p:nvPr/>
        </p:nvSpPr>
        <p:spPr>
          <a:xfrm rot="16200000">
            <a:off x="9033787" y="4141554"/>
            <a:ext cx="4235539"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Calibri"/>
                <a:ea typeface="+mn-ea"/>
                <a:cs typeface="+mn-cs"/>
              </a:rPr>
              <a:t>* Grid taken from “</a:t>
            </a:r>
            <a:r>
              <a:rPr kumimoji="0" lang="en-US" sz="1800" b="0" i="1" u="none" strike="noStrike" kern="1200" cap="none" spc="0" normalizeH="0" baseline="0" noProof="0" dirty="0">
                <a:ln>
                  <a:noFill/>
                </a:ln>
                <a:solidFill>
                  <a:srgbClr val="FFFFFF"/>
                </a:solidFill>
                <a:effectLst/>
                <a:uLnTx/>
                <a:uFillTx/>
                <a:latin typeface="Calibri"/>
                <a:ea typeface="+mn-ea"/>
                <a:cs typeface="+mn-cs"/>
              </a:rPr>
              <a:t>Business for Social Responsibility Stakeholder Mapping,</a:t>
            </a:r>
            <a:r>
              <a:rPr kumimoji="0" lang="en-US" sz="1800" b="0" i="0" u="none" strike="noStrike" kern="1200" cap="none" spc="0" normalizeH="0" baseline="0" noProof="0" dirty="0">
                <a:ln>
                  <a:noFill/>
                </a:ln>
                <a:solidFill>
                  <a:srgbClr val="FFFFFF"/>
                </a:solidFill>
                <a:effectLst/>
                <a:uLnTx/>
                <a:uFillTx/>
                <a:latin typeface="Calibri"/>
                <a:ea typeface="+mn-ea"/>
                <a:cs typeface="+mn-cs"/>
              </a:rPr>
              <a:t>” 2011. </a:t>
            </a:r>
          </a:p>
        </p:txBody>
      </p:sp>
    </p:spTree>
    <p:extLst>
      <p:ext uri="{BB962C8B-B14F-4D97-AF65-F5344CB8AC3E}">
        <p14:creationId xmlns:p14="http://schemas.microsoft.com/office/powerpoint/2010/main" val="5891799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914E7CC524621418951E798A26C1086" ma:contentTypeVersion="9" ma:contentTypeDescription="Create a new document." ma:contentTypeScope="" ma:versionID="2288787c61babe554b90495c3789d7c5">
  <xsd:schema xmlns:xsd="http://www.w3.org/2001/XMLSchema" xmlns:xs="http://www.w3.org/2001/XMLSchema" xmlns:p="http://schemas.microsoft.com/office/2006/metadata/properties" xmlns:ns2="9682fde2-0d99-4585-8154-fdea48568b58" targetNamespace="http://schemas.microsoft.com/office/2006/metadata/properties" ma:root="true" ma:fieldsID="850a857e7bd06a26625db0263e2b387c" ns2:_="">
    <xsd:import namespace="9682fde2-0d99-4585-8154-fdea48568b5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82fde2-0d99-4585-8154-fdea48568b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AF2DEE8-315D-4F36-93DF-C0B2F4732145}">
  <ds:schemaRefs>
    <ds:schemaRef ds:uri="http://schemas.microsoft.com/office/2006/metadata/properties"/>
    <ds:schemaRef ds:uri="http://schemas.microsoft.com/office/2006/documentManagement/types"/>
    <ds:schemaRef ds:uri="http://purl.org/dc/elements/1.1/"/>
    <ds:schemaRef ds:uri="http://www.w3.org/XML/1998/namespace"/>
    <ds:schemaRef ds:uri="http://purl.org/dc/dcmitype/"/>
    <ds:schemaRef ds:uri="http://purl.org/dc/terms/"/>
    <ds:schemaRef ds:uri="http://schemas.microsoft.com/office/infopath/2007/PartnerControls"/>
    <ds:schemaRef ds:uri="http://schemas.openxmlformats.org/package/2006/metadata/core-properties"/>
    <ds:schemaRef ds:uri="9682fde2-0d99-4585-8154-fdea48568b58"/>
  </ds:schemaRefs>
</ds:datastoreItem>
</file>

<file path=customXml/itemProps2.xml><?xml version="1.0" encoding="utf-8"?>
<ds:datastoreItem xmlns:ds="http://schemas.openxmlformats.org/officeDocument/2006/customXml" ds:itemID="{631BE996-F26F-46C3-84FD-CFDF405468AA}">
  <ds:schemaRefs>
    <ds:schemaRef ds:uri="http://schemas.microsoft.com/sharepoint/v3/contenttype/forms"/>
  </ds:schemaRefs>
</ds:datastoreItem>
</file>

<file path=customXml/itemProps3.xml><?xml version="1.0" encoding="utf-8"?>
<ds:datastoreItem xmlns:ds="http://schemas.openxmlformats.org/officeDocument/2006/customXml" ds:itemID="{A87526F6-702F-4D15-937C-D90A2569508D}"/>
</file>

<file path=docProps/app.xml><?xml version="1.0" encoding="utf-8"?>
<Properties xmlns="http://schemas.openxmlformats.org/officeDocument/2006/extended-properties" xmlns:vt="http://schemas.openxmlformats.org/officeDocument/2006/docPropsVTypes">
  <TotalTime>11</TotalTime>
  <Words>747</Words>
  <Application>Microsoft Office PowerPoint</Application>
  <PresentationFormat>Widescreen</PresentationFormat>
  <Paragraphs>34</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1_Office Theme</vt:lpstr>
      <vt:lpstr>Stakeholder Mapping Step 1*: Identification</vt:lpstr>
      <vt:lpstr>Stakeholder Mapping Step 1: Identification</vt:lpstr>
      <vt:lpstr>Stakeholder Mapping Step 2*: Analysis</vt:lpstr>
      <vt:lpstr>Stakeholder Mapping Step 3*: Mapping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Stakeholder Mapping Step 1*: Identification</dc:title>
  <dc:creator>Bob Lanter</dc:creator>
  <cp:lastModifiedBy>Patrick Scouten</cp:lastModifiedBy>
  <cp:revision>2</cp:revision>
  <dcterms:created xsi:type="dcterms:W3CDTF">2018-08-23T17:04:52Z</dcterms:created>
  <dcterms:modified xsi:type="dcterms:W3CDTF">2021-01-20T21:19:19Z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0x010100D914E7CC524621418951E798A26C1086</vt:lpwstr>
  </property>
</Properties>
</file>