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9"/>
  </p:notesMasterIdLst>
  <p:sldIdLst>
    <p:sldId id="257" r:id="rId5"/>
    <p:sldId id="308" r:id="rId6"/>
    <p:sldId id="310" r:id="rId7"/>
    <p:sldId id="30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initials="K" lastIdx="5" clrIdx="0">
    <p:extLst>
      <p:ext uri="{19B8F6BF-5375-455C-9EA6-DF929625EA0E}">
        <p15:presenceInfo xmlns:p15="http://schemas.microsoft.com/office/powerpoint/2012/main" userId="K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72" d="100"/>
          <a:sy n="72"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FD07-2832-46B6-9198-9F61B6A2F16B}"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539A-65CC-4D75-A3E1-ACE1D3008BC7}" type="slidenum">
              <a:rPr lang="en-US" smtClean="0"/>
              <a:t>‹#›</a:t>
            </a:fld>
            <a:endParaRPr lang="en-US"/>
          </a:p>
        </p:txBody>
      </p:sp>
    </p:spTree>
    <p:extLst>
      <p:ext uri="{BB962C8B-B14F-4D97-AF65-F5344CB8AC3E}">
        <p14:creationId xmlns:p14="http://schemas.microsoft.com/office/powerpoint/2010/main" val="368934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1</a:t>
            </a:fld>
            <a:endParaRPr lang="en-US"/>
          </a:p>
        </p:txBody>
      </p:sp>
    </p:spTree>
    <p:extLst>
      <p:ext uri="{BB962C8B-B14F-4D97-AF65-F5344CB8AC3E}">
        <p14:creationId xmlns:p14="http://schemas.microsoft.com/office/powerpoint/2010/main" val="271574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2</a:t>
            </a:fld>
            <a:endParaRPr lang="en-US"/>
          </a:p>
        </p:txBody>
      </p:sp>
    </p:spTree>
    <p:extLst>
      <p:ext uri="{BB962C8B-B14F-4D97-AF65-F5344CB8AC3E}">
        <p14:creationId xmlns:p14="http://schemas.microsoft.com/office/powerpoint/2010/main" val="381603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3</a:t>
            </a:fld>
            <a:endParaRPr lang="en-US"/>
          </a:p>
        </p:txBody>
      </p:sp>
    </p:spTree>
    <p:extLst>
      <p:ext uri="{BB962C8B-B14F-4D97-AF65-F5344CB8AC3E}">
        <p14:creationId xmlns:p14="http://schemas.microsoft.com/office/powerpoint/2010/main" val="388422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4</a:t>
            </a:fld>
            <a:endParaRPr lang="en-US"/>
          </a:p>
        </p:txBody>
      </p:sp>
    </p:spTree>
    <p:extLst>
      <p:ext uri="{BB962C8B-B14F-4D97-AF65-F5344CB8AC3E}">
        <p14:creationId xmlns:p14="http://schemas.microsoft.com/office/powerpoint/2010/main" val="401057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3251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827067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extLst/>
          </a:blip>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a:p>
        </p:txBody>
      </p:sp>
    </p:spTree>
    <p:extLst>
      <p:ext uri="{BB962C8B-B14F-4D97-AF65-F5344CB8AC3E}">
        <p14:creationId xmlns:p14="http://schemas.microsoft.com/office/powerpoint/2010/main" val="1009551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906590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591580" y="895478"/>
            <a:ext cx="9184678" cy="1325563"/>
          </a:xfrm>
        </p:spPr>
        <p:txBody>
          <a:bodyPr>
            <a:normAutofit/>
          </a:bodyPr>
          <a:lstStyle/>
          <a:p>
            <a:pPr algn="l"/>
            <a:r>
              <a:rPr lang="en-US" sz="3400" i="1" dirty="0"/>
              <a:t>Governance: How to Establish By-Laws to Allow Robust Decision-Making</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591580" y="2005127"/>
            <a:ext cx="11269596" cy="4355870"/>
          </a:xfrm>
        </p:spPr>
        <p:txBody>
          <a:bodyPr>
            <a:noAutofit/>
          </a:bodyPr>
          <a:lstStyle/>
          <a:p>
            <a:r>
              <a:rPr lang="en-US" sz="2800" dirty="0"/>
              <a:t>Topic: Education code says (EC 84905) - The Chancellor and the Superintendent, with the advice of the executive director, shall approve, for each consortium, rules and procedures that adhere to all of the following conditions (see section on decision making &amp; public meetings).</a:t>
            </a:r>
          </a:p>
          <a:p>
            <a:r>
              <a:rPr lang="en-US" sz="2800" dirty="0"/>
              <a:t>Panel: Since the State has not approved consortium rules &amp; procedures in some time, where should the focus be? And what would compliance look like?</a:t>
            </a:r>
          </a:p>
        </p:txBody>
      </p:sp>
      <p:sp>
        <p:nvSpPr>
          <p:cNvPr id="4" name="Slide Number Placeholder 3"/>
          <p:cNvSpPr>
            <a:spLocks noGrp="1"/>
          </p:cNvSpPr>
          <p:nvPr>
            <p:ph type="sldNum" sz="quarter" idx="12"/>
          </p:nvPr>
        </p:nvSpPr>
        <p:spPr/>
        <p:txBody>
          <a:bodyPr/>
          <a:lstStyle/>
          <a:p>
            <a:fld id="{DE959608-952C-483B-AC74-BEAA6DA69B15}" type="slidenum">
              <a:rPr lang="en-US" smtClean="0"/>
              <a:t>1</a:t>
            </a:fld>
            <a:endParaRPr lang="en-US"/>
          </a:p>
        </p:txBody>
      </p:sp>
    </p:spTree>
    <p:extLst>
      <p:ext uri="{BB962C8B-B14F-4D97-AF65-F5344CB8AC3E}">
        <p14:creationId xmlns:p14="http://schemas.microsoft.com/office/powerpoint/2010/main" val="245702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591580" y="895478"/>
            <a:ext cx="9184678" cy="1325563"/>
          </a:xfrm>
        </p:spPr>
        <p:txBody>
          <a:bodyPr>
            <a:normAutofit/>
          </a:bodyPr>
          <a:lstStyle/>
          <a:p>
            <a:pPr algn="l"/>
            <a:r>
              <a:rPr lang="en-US" sz="3400" i="1" dirty="0"/>
              <a:t>Governance: How to Establish By-Laws to Allow Robust Decision-Making</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591580" y="2005127"/>
            <a:ext cx="11269596" cy="4355870"/>
          </a:xfrm>
        </p:spPr>
        <p:txBody>
          <a:bodyPr>
            <a:noAutofit/>
          </a:bodyPr>
          <a:lstStyle/>
          <a:p>
            <a:r>
              <a:rPr lang="en-US" sz="2000" dirty="0"/>
              <a:t>Topic: Education code is specific on who can be a consortium member - EC 84905 (a) (a) Any community college district, school district, or county office of education, or any joint powers authority consisting of community college districts, school districts, county offices of education, or a combination of these, located within the boundaries of the adult education region shall be permitted to join the consortium as a member. Plus, the State can only disburse funds to K12, COEs, JPA, and CCDs.</a:t>
            </a:r>
          </a:p>
          <a:p>
            <a:r>
              <a:rPr lang="en-US" sz="2000" dirty="0"/>
              <a:t>Panel: How do we involve outside partners, who can’t become members in our consortium (like workforce boards, county social services, employment &amp; training organizations)? How do we attract members (K12, COEs, JPA, &amp; CCDs) not currently involved in the consortium to join and take a more active role? How does that affect the decision-making process for better or worse?</a:t>
            </a:r>
          </a:p>
        </p:txBody>
      </p:sp>
      <p:sp>
        <p:nvSpPr>
          <p:cNvPr id="4" name="Slide Number Placeholder 3"/>
          <p:cNvSpPr>
            <a:spLocks noGrp="1"/>
          </p:cNvSpPr>
          <p:nvPr>
            <p:ph type="sldNum" sz="quarter" idx="12"/>
          </p:nvPr>
        </p:nvSpPr>
        <p:spPr/>
        <p:txBody>
          <a:bodyPr/>
          <a:lstStyle/>
          <a:p>
            <a:fld id="{DE959608-952C-483B-AC74-BEAA6DA69B15}" type="slidenum">
              <a:rPr lang="en-US" smtClean="0"/>
              <a:t>2</a:t>
            </a:fld>
            <a:endParaRPr lang="en-US"/>
          </a:p>
        </p:txBody>
      </p:sp>
    </p:spTree>
    <p:extLst>
      <p:ext uri="{BB962C8B-B14F-4D97-AF65-F5344CB8AC3E}">
        <p14:creationId xmlns:p14="http://schemas.microsoft.com/office/powerpoint/2010/main" val="35092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591580" y="895478"/>
            <a:ext cx="9184678" cy="1325563"/>
          </a:xfrm>
        </p:spPr>
        <p:txBody>
          <a:bodyPr>
            <a:normAutofit/>
          </a:bodyPr>
          <a:lstStyle/>
          <a:p>
            <a:pPr algn="l"/>
            <a:r>
              <a:rPr lang="en-US" sz="3400" i="1" dirty="0"/>
              <a:t>Governance: How to Establish By-Laws to Allow Robust Decision-Making</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591580" y="2005127"/>
            <a:ext cx="11269596" cy="4355870"/>
          </a:xfrm>
        </p:spPr>
        <p:txBody>
          <a:bodyPr>
            <a:noAutofit/>
          </a:bodyPr>
          <a:lstStyle/>
          <a:p>
            <a:r>
              <a:rPr lang="en-US" sz="2600" dirty="0"/>
              <a:t>Topic: Education Code wants all members involved in the decision-making process. EC 84905 (d) (1) Decision making procedures are specified that ensure that all of the following conditions are satisfied: (A) All members of the consortium shall participate in any decision made by the consortium.</a:t>
            </a:r>
          </a:p>
          <a:p>
            <a:r>
              <a:rPr lang="en-US" sz="2600" dirty="0"/>
              <a:t>Panel: Since a member’s participation in the decision-making process is mandatory and you cannot make them a non-voting member, what are some strategies you use to get members to show up to public meetings, and meet approving deadlines in NOVA?</a:t>
            </a:r>
          </a:p>
        </p:txBody>
      </p:sp>
      <p:sp>
        <p:nvSpPr>
          <p:cNvPr id="4" name="Slide Number Placeholder 3"/>
          <p:cNvSpPr>
            <a:spLocks noGrp="1"/>
          </p:cNvSpPr>
          <p:nvPr>
            <p:ph type="sldNum" sz="quarter" idx="12"/>
          </p:nvPr>
        </p:nvSpPr>
        <p:spPr/>
        <p:txBody>
          <a:bodyPr/>
          <a:lstStyle/>
          <a:p>
            <a:fld id="{DE959608-952C-483B-AC74-BEAA6DA69B15}" type="slidenum">
              <a:rPr lang="en-US" smtClean="0"/>
              <a:t>3</a:t>
            </a:fld>
            <a:endParaRPr lang="en-US"/>
          </a:p>
        </p:txBody>
      </p:sp>
    </p:spTree>
    <p:extLst>
      <p:ext uri="{BB962C8B-B14F-4D97-AF65-F5344CB8AC3E}">
        <p14:creationId xmlns:p14="http://schemas.microsoft.com/office/powerpoint/2010/main" val="167156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591580" y="895478"/>
            <a:ext cx="9184678" cy="1325563"/>
          </a:xfrm>
        </p:spPr>
        <p:txBody>
          <a:bodyPr>
            <a:normAutofit/>
          </a:bodyPr>
          <a:lstStyle/>
          <a:p>
            <a:pPr algn="l"/>
            <a:r>
              <a:rPr lang="en-US" sz="3400" i="1" dirty="0"/>
              <a:t>Governance: How to Establish By-Laws to Allow Robust Decision-Making</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591580" y="2005127"/>
            <a:ext cx="11269596" cy="4355870"/>
          </a:xfrm>
        </p:spPr>
        <p:txBody>
          <a:bodyPr>
            <a:noAutofit/>
          </a:bodyPr>
          <a:lstStyle/>
          <a:p>
            <a:r>
              <a:rPr lang="en-US" sz="2800" dirty="0"/>
              <a:t>Topic: Your governance and by-laws must match your member approval structure in NOVA.</a:t>
            </a:r>
          </a:p>
          <a:p>
            <a:pPr marL="0" indent="0">
              <a:buNone/>
            </a:pPr>
            <a:endParaRPr lang="en-US" sz="1200" dirty="0"/>
          </a:p>
          <a:p>
            <a:r>
              <a:rPr lang="en-US" sz="2800" dirty="0"/>
              <a:t>Panel: How did you ensure that your by-laws are being followed – whether in NOVA or at a public meeting?</a:t>
            </a:r>
          </a:p>
        </p:txBody>
      </p:sp>
      <p:sp>
        <p:nvSpPr>
          <p:cNvPr id="4" name="Slide Number Placeholder 3"/>
          <p:cNvSpPr>
            <a:spLocks noGrp="1"/>
          </p:cNvSpPr>
          <p:nvPr>
            <p:ph type="sldNum" sz="quarter" idx="12"/>
          </p:nvPr>
        </p:nvSpPr>
        <p:spPr/>
        <p:txBody>
          <a:bodyPr/>
          <a:lstStyle/>
          <a:p>
            <a:fld id="{DE959608-952C-483B-AC74-BEAA6DA69B15}" type="slidenum">
              <a:rPr lang="en-US" smtClean="0"/>
              <a:t>4</a:t>
            </a:fld>
            <a:endParaRPr lang="en-US"/>
          </a:p>
        </p:txBody>
      </p:sp>
    </p:spTree>
    <p:extLst>
      <p:ext uri="{BB962C8B-B14F-4D97-AF65-F5344CB8AC3E}">
        <p14:creationId xmlns:p14="http://schemas.microsoft.com/office/powerpoint/2010/main" val="2987773083"/>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1E661-0CFA-4123-B865-F5403B99959B}">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682fde2-0d99-4585-8154-fdea48568b58"/>
    <ds:schemaRef ds:uri="http://www.w3.org/XML/1998/namespace"/>
    <ds:schemaRef ds:uri="http://purl.org/dc/terms/"/>
  </ds:schemaRefs>
</ds:datastoreItem>
</file>

<file path=customXml/itemProps2.xml><?xml version="1.0" encoding="utf-8"?>
<ds:datastoreItem xmlns:ds="http://schemas.openxmlformats.org/officeDocument/2006/customXml" ds:itemID="{5DC2AB70-656B-42C8-AFB1-14988AE2DBCE}"/>
</file>

<file path=customXml/itemProps3.xml><?xml version="1.0" encoding="utf-8"?>
<ds:datastoreItem xmlns:ds="http://schemas.openxmlformats.org/officeDocument/2006/customXml" ds:itemID="{ADD18FC9-193F-4642-8FE2-B2B4195382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67362</TotalTime>
  <Words>436</Words>
  <Application>Microsoft Office PowerPoint</Application>
  <PresentationFormat>Widescreen</PresentationFormat>
  <Paragraphs>21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Helvetica Neue</vt:lpstr>
      <vt:lpstr>Helvetica Neue Light</vt:lpstr>
      <vt:lpstr>Helvetica Neue Medium</vt:lpstr>
      <vt:lpstr>White</vt:lpstr>
      <vt:lpstr>Governance: How to Establish By-Laws to Allow Robust Decision-Making</vt:lpstr>
      <vt:lpstr>Governance: How to Establish By-Laws to Allow Robust Decision-Making</vt:lpstr>
      <vt:lpstr>Governance: How to Establish By-Laws to Allow Robust Decision-Making</vt:lpstr>
      <vt:lpstr>Governance: How to Establish By-Laws to Allow Robust Decision-Making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Overview</dc:title>
  <dc:creator>Kristy</dc:creator>
  <cp:lastModifiedBy>Tyler Shea</cp:lastModifiedBy>
  <cp:revision>73</cp:revision>
  <dcterms:created xsi:type="dcterms:W3CDTF">2019-02-28T16:51:35Z</dcterms:created>
  <dcterms:modified xsi:type="dcterms:W3CDTF">2019-09-27T15:07:40Z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