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1"/>
  </p:notesMasterIdLst>
  <p:sldIdLst>
    <p:sldId id="257" r:id="rId2"/>
    <p:sldId id="438" r:id="rId3"/>
    <p:sldId id="430" r:id="rId4"/>
    <p:sldId id="315" r:id="rId5"/>
    <p:sldId id="402" r:id="rId6"/>
    <p:sldId id="264" r:id="rId7"/>
    <p:sldId id="261" r:id="rId8"/>
    <p:sldId id="383" r:id="rId9"/>
    <p:sldId id="437" r:id="rId10"/>
    <p:sldId id="406" r:id="rId11"/>
    <p:sldId id="439" r:id="rId12"/>
    <p:sldId id="369" r:id="rId13"/>
    <p:sldId id="441" r:id="rId14"/>
    <p:sldId id="432" r:id="rId15"/>
    <p:sldId id="442" r:id="rId16"/>
    <p:sldId id="443" r:id="rId17"/>
    <p:sldId id="444" r:id="rId18"/>
    <p:sldId id="446" r:id="rId19"/>
    <p:sldId id="44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FFFFCC"/>
    <a:srgbClr val="9200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3D34-719B-4C0C-88AD-ED4F2D4972B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1BFB5-4B2F-4C81-B879-8C499C22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2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76644"/>
            <a:ext cx="1983922" cy="5885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71501" y="1649572"/>
            <a:ext cx="4521200" cy="2690811"/>
          </a:xfrm>
          <a:ln>
            <a:noFill/>
          </a:ln>
        </p:spPr>
        <p:txBody>
          <a:bodyPr anchor="b">
            <a:normAutofit/>
          </a:bodyPr>
          <a:lstStyle>
            <a:lvl1pPr algn="l" fontAlgn="b">
              <a:lnSpc>
                <a:spcPct val="85000"/>
              </a:lnSpc>
              <a:defRPr sz="3750" b="1" baseline="0"/>
            </a:lvl1pPr>
          </a:lstStyle>
          <a:p>
            <a:r>
              <a:rPr lang="en-US" dirty="0"/>
              <a:t>This is a Title text slide. It is bottom justified. 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1" y="4648206"/>
            <a:ext cx="4521200" cy="1345671"/>
          </a:xfrm>
          <a:ln>
            <a:noFill/>
          </a:ln>
        </p:spPr>
        <p:txBody>
          <a:bodyPr/>
          <a:lstStyle>
            <a:lvl1pPr marL="0" indent="0" algn="l" fontAlgn="t">
              <a:lnSpc>
                <a:spcPct val="90000"/>
              </a:lnSpc>
              <a:buNone/>
              <a:defRPr sz="1800" b="1" baseline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This is the area for Subtitle text. It can also be used for intro text. If not used, move the title text box lower down the slide.</a:t>
            </a:r>
          </a:p>
        </p:txBody>
      </p:sp>
    </p:spTree>
    <p:extLst>
      <p:ext uri="{BB962C8B-B14F-4D97-AF65-F5344CB8AC3E}">
        <p14:creationId xmlns:p14="http://schemas.microsoft.com/office/powerpoint/2010/main" val="178059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ade -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141" y="934942"/>
            <a:ext cx="8260319" cy="1186993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 Slide with ample space for text and other content.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141" y="2280506"/>
            <a:ext cx="8260319" cy="3896463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70861" y="6432184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48" y="265489"/>
            <a:ext cx="1495310" cy="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1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w/ Asset Spac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141" y="934942"/>
            <a:ext cx="8260319" cy="1186993"/>
          </a:xfrm>
          <a:ln>
            <a:noFill/>
          </a:ln>
        </p:spPr>
        <p:txBody>
          <a:bodyPr tIns="0" bIns="0" anchor="b" anchorCtr="0"/>
          <a:lstStyle>
            <a:lvl1pPr fontAlgn="b">
              <a:defRPr baseline="0"/>
            </a:lvl1pPr>
          </a:lstStyle>
          <a:p>
            <a:r>
              <a:rPr lang="en-US" dirty="0"/>
              <a:t>Content Slide with space for text and other content.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140" y="2357995"/>
            <a:ext cx="5178371" cy="3896463"/>
          </a:xfrm>
          <a:ln>
            <a:noFill/>
          </a:ln>
        </p:spPr>
        <p:txBody>
          <a:bodyPr/>
          <a:lstStyle>
            <a:lvl2pPr>
              <a:defRPr b="0"/>
            </a:lvl2pPr>
            <a:lvl3pPr marL="857207" marR="0" indent="-171442" algn="l" defTabSz="685766" rtl="0" eaLnBrk="1" fontAlgn="auto" latinLnBrk="0" hangingPunct="1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Meiryo-Bold" charset="-128"/>
              <a:buChar char="►"/>
              <a:tabLst/>
              <a:defRPr/>
            </a:lvl3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71593" y="6433036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48" y="265489"/>
            <a:ext cx="1495310" cy="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3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- 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70861" y="6432184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48" y="265489"/>
            <a:ext cx="1495310" cy="443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514" y="810998"/>
            <a:ext cx="8271944" cy="1325563"/>
          </a:xfrm>
          <a:ln>
            <a:noFill/>
          </a:ln>
        </p:spPr>
        <p:txBody>
          <a:bodyPr bIns="0" anchor="b" anchorCtr="0"/>
          <a:lstStyle>
            <a:lvl1pPr>
              <a:defRPr baseline="0"/>
            </a:lvl1pPr>
          </a:lstStyle>
          <a:p>
            <a:r>
              <a:rPr lang="en-US" dirty="0"/>
              <a:t>Content Slide with split column layout for varied content layout.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7517" y="2393439"/>
            <a:ext cx="3998563" cy="378352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This is the Level 1 content style. These boxes can also be populated with charts, graphics, etc.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2742" y="2393439"/>
            <a:ext cx="4046719" cy="3783529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This is the Level 1 content style. These boxes can also be populated with charts, graphics, etc.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4614" y="6400800"/>
            <a:ext cx="685800" cy="9144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6966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- Split Content w/ Intro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71596" y="6432183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48" y="265489"/>
            <a:ext cx="1495310" cy="443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514" y="810998"/>
            <a:ext cx="8271944" cy="1325563"/>
          </a:xfrm>
          <a:ln>
            <a:noFill/>
          </a:ln>
        </p:spPr>
        <p:txBody>
          <a:bodyPr bIns="0" anchor="b" anchorCtr="0"/>
          <a:lstStyle>
            <a:lvl1pPr>
              <a:defRPr baseline="0"/>
            </a:lvl1pPr>
          </a:lstStyle>
          <a:p>
            <a:r>
              <a:rPr lang="en-US" dirty="0"/>
              <a:t>Content Slide with split column layout with intro paragraph.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7517" y="3378637"/>
            <a:ext cx="4050869" cy="2688955"/>
          </a:xfrm>
          <a:ln>
            <a:noFill/>
          </a:ln>
        </p:spPr>
        <p:txBody>
          <a:bodyPr/>
          <a:lstStyle>
            <a:lvl2pPr marL="342884">
              <a:defRPr/>
            </a:lvl2pPr>
          </a:lstStyle>
          <a:p>
            <a:pPr lvl="1"/>
            <a:r>
              <a:rPr lang="en-US" dirty="0"/>
              <a:t>Level 2 content is bulleted, using the same color as level 1 content.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3000" y="3378637"/>
            <a:ext cx="4116461" cy="2688955"/>
          </a:xfrm>
          <a:ln>
            <a:noFill/>
          </a:ln>
        </p:spPr>
        <p:txBody>
          <a:bodyPr/>
          <a:lstStyle>
            <a:lvl1pPr>
              <a:defRPr baseline="0"/>
            </a:lvl1pPr>
            <a:lvl2pPr marL="342884">
              <a:defRPr/>
            </a:lvl2pPr>
          </a:lstStyle>
          <a:p>
            <a:pPr lvl="1"/>
            <a:r>
              <a:rPr lang="en-US" dirty="0"/>
              <a:t>Level 2 content is bulleted, using the same color as level 1 content.</a:t>
            </a:r>
          </a:p>
        </p:txBody>
      </p:sp>
    </p:spTree>
    <p:extLst>
      <p:ext uri="{BB962C8B-B14F-4D97-AF65-F5344CB8AC3E}">
        <p14:creationId xmlns:p14="http://schemas.microsoft.com/office/powerpoint/2010/main" val="4721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w/ Asset Spac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141" y="934942"/>
            <a:ext cx="8260319" cy="1186993"/>
          </a:xfrm>
          <a:ln>
            <a:noFill/>
          </a:ln>
        </p:spPr>
        <p:txBody>
          <a:bodyPr tIns="0" bIns="0" anchor="b" anchorCtr="0"/>
          <a:lstStyle>
            <a:lvl1pPr fontAlgn="b">
              <a:defRPr baseline="0"/>
            </a:lvl1pPr>
          </a:lstStyle>
          <a:p>
            <a:r>
              <a:rPr lang="en-US" dirty="0"/>
              <a:t>Content Slides will allow for the most text and content.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21076" y="2357995"/>
            <a:ext cx="4498382" cy="3508119"/>
          </a:xfrm>
          <a:ln>
            <a:noFill/>
          </a:ln>
        </p:spPr>
        <p:txBody>
          <a:bodyPr/>
          <a:lstStyle>
            <a:lvl2pPr>
              <a:defRPr b="0"/>
            </a:lvl2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71596" y="6432184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48" y="265489"/>
            <a:ext cx="1495310" cy="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- Split Layout for Two As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70861" y="6432183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48" y="265489"/>
            <a:ext cx="1495310" cy="443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514" y="810998"/>
            <a:ext cx="8271944" cy="1325563"/>
          </a:xfrm>
          <a:ln>
            <a:noFill/>
          </a:ln>
        </p:spPr>
        <p:txBody>
          <a:bodyPr bIns="0" anchor="b" anchorCtr="0"/>
          <a:lstStyle>
            <a:lvl1pPr>
              <a:defRPr baseline="0"/>
            </a:lvl1pPr>
          </a:lstStyle>
          <a:p>
            <a:r>
              <a:rPr lang="en-US" dirty="0"/>
              <a:t>Content Slide with split column layout for varied content layout.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7517" y="2393440"/>
            <a:ext cx="3998563" cy="783719"/>
          </a:xfrm>
          <a:ln>
            <a:noFill/>
          </a:ln>
        </p:spPr>
        <p:txBody>
          <a:bodyPr/>
          <a:lstStyle>
            <a:lvl2pPr marL="0" indent="0">
              <a:buNone/>
              <a:defRPr/>
            </a:lvl2pPr>
          </a:lstStyle>
          <a:p>
            <a:pPr lvl="1"/>
            <a:r>
              <a:rPr lang="en-US" dirty="0"/>
              <a:t>Description Text for the inserted element below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2742" y="2393435"/>
            <a:ext cx="4046719" cy="783720"/>
          </a:xfrm>
          <a:ln>
            <a:noFill/>
          </a:ln>
        </p:spPr>
        <p:txBody>
          <a:bodyPr/>
          <a:lstStyle>
            <a:lvl1pPr>
              <a:defRPr baseline="0"/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1"/>
            <a:r>
              <a:rPr lang="en-US" dirty="0"/>
              <a:t>Description Text for the inserted element below</a:t>
            </a:r>
          </a:p>
        </p:txBody>
      </p:sp>
    </p:spTree>
    <p:extLst>
      <p:ext uri="{BB962C8B-B14F-4D97-AF65-F5344CB8AC3E}">
        <p14:creationId xmlns:p14="http://schemas.microsoft.com/office/powerpoint/2010/main" val="1068572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arge As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1485" y="1252137"/>
            <a:ext cx="2758975" cy="4551979"/>
          </a:xfrm>
        </p:spPr>
        <p:txBody>
          <a:bodyPr/>
          <a:lstStyle>
            <a:lvl1pPr>
              <a:lnSpc>
                <a:spcPct val="100000"/>
              </a:lnSpc>
              <a:spcAft>
                <a:spcPts val="900"/>
              </a:spcAft>
              <a:defRPr sz="1875" b="1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42884" indent="0">
              <a:buNone/>
              <a:defRPr sz="1500" b="0" baseline="0"/>
            </a:lvl2pPr>
          </a:lstStyle>
          <a:p>
            <a:pPr lvl="0"/>
            <a:r>
              <a:rPr lang="en-US" dirty="0"/>
              <a:t>This is the Level 1 content style for the table/chart slide</a:t>
            </a:r>
          </a:p>
          <a:p>
            <a:pPr lvl="1"/>
            <a:r>
              <a:rPr lang="en-US" dirty="0"/>
              <a:t>Level 2 content is indented using dark blue text.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70861" y="6432184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48" y="265489"/>
            <a:ext cx="1495310" cy="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9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- Split Layout (No WestE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70861" y="6432184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514" y="338297"/>
            <a:ext cx="8271944" cy="1325563"/>
          </a:xfrm>
          <a:ln>
            <a:noFill/>
          </a:ln>
        </p:spPr>
        <p:txBody>
          <a:bodyPr bIns="0" anchor="b" anchorCtr="0"/>
          <a:lstStyle>
            <a:lvl1pPr>
              <a:defRPr baseline="0"/>
            </a:lvl1pPr>
          </a:lstStyle>
          <a:p>
            <a:r>
              <a:rPr lang="en-US" dirty="0"/>
              <a:t>Content Slide with split column layout (no WestEd logo deletion for maximum space).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7517" y="1923560"/>
            <a:ext cx="4050869" cy="4088835"/>
          </a:xfrm>
          <a:ln>
            <a:noFill/>
          </a:ln>
        </p:spPr>
        <p:txBody>
          <a:bodyPr/>
          <a:lstStyle>
            <a:lvl2pPr marL="342884">
              <a:defRPr/>
            </a:lvl2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3000" y="1923560"/>
            <a:ext cx="4116461" cy="4088835"/>
          </a:xfrm>
          <a:ln>
            <a:noFill/>
          </a:ln>
        </p:spPr>
        <p:txBody>
          <a:bodyPr/>
          <a:lstStyle>
            <a:lvl1pPr>
              <a:defRPr baseline="0"/>
            </a:lvl1pPr>
            <a:lvl2pPr marL="342884">
              <a:defRPr/>
            </a:lvl2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</p:spTree>
    <p:extLst>
      <p:ext uri="{BB962C8B-B14F-4D97-AF65-F5344CB8AC3E}">
        <p14:creationId xmlns:p14="http://schemas.microsoft.com/office/powerpoint/2010/main" val="132838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Full Size As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138" y="1082396"/>
            <a:ext cx="8260320" cy="4721725"/>
          </a:xfrm>
        </p:spPr>
        <p:txBody>
          <a:bodyPr/>
          <a:lstStyle>
            <a:lvl1pPr>
              <a:lnSpc>
                <a:spcPct val="105000"/>
              </a:lnSpc>
              <a:spcAft>
                <a:spcPts val="900"/>
              </a:spcAft>
              <a:defRPr sz="1875" b="1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42884" indent="0">
              <a:buNone/>
              <a:defRPr sz="1500" b="0"/>
            </a:lvl2pPr>
          </a:lstStyle>
          <a:p>
            <a:pPr lvl="0"/>
            <a:r>
              <a:rPr lang="en-US" dirty="0"/>
              <a:t>This is the Level 1 content style for the full width table/chart slide.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70861" y="6424433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48" y="265489"/>
            <a:ext cx="1495310" cy="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1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arge Asset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71593" y="6424435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514" y="338297"/>
            <a:ext cx="8271944" cy="1325563"/>
          </a:xfrm>
          <a:ln>
            <a:noFill/>
          </a:ln>
        </p:spPr>
        <p:txBody>
          <a:bodyPr bIns="0" anchor="b" anchorCtr="0"/>
          <a:lstStyle>
            <a:lvl1pPr>
              <a:defRPr baseline="0"/>
            </a:lvl1pPr>
          </a:lstStyle>
          <a:p>
            <a:r>
              <a:rPr lang="en-US" dirty="0"/>
              <a:t>Content Slide with large image or framed object option.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15100" y="3866832"/>
            <a:ext cx="2204358" cy="2145563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2000"/>
              </a:lnSpc>
              <a:defRPr sz="1350" b="1" baseline="0"/>
            </a:lvl1pPr>
            <a:lvl2pPr marL="342884">
              <a:defRPr/>
            </a:lvl2pPr>
          </a:lstStyle>
          <a:p>
            <a:pPr lvl="0"/>
            <a:r>
              <a:rPr lang="en-US" dirty="0"/>
              <a:t>Level 1 content style for text to describe whatever it to the left (e.g., a chart, table, photo, or graphic). </a:t>
            </a:r>
          </a:p>
        </p:txBody>
      </p:sp>
    </p:spTree>
    <p:extLst>
      <p:ext uri="{BB962C8B-B14F-4D97-AF65-F5344CB8AC3E}">
        <p14:creationId xmlns:p14="http://schemas.microsoft.com/office/powerpoint/2010/main" val="371824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- Expanded 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76644"/>
            <a:ext cx="1983922" cy="58856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70357" y="1549407"/>
            <a:ext cx="4704070" cy="2785535"/>
          </a:xfrm>
          <a:ln>
            <a:noFill/>
          </a:ln>
        </p:spPr>
        <p:txBody>
          <a:bodyPr anchor="b">
            <a:normAutofit/>
          </a:bodyPr>
          <a:lstStyle>
            <a:lvl1pPr algn="l" fontAlgn="b">
              <a:lnSpc>
                <a:spcPct val="85000"/>
              </a:lnSpc>
              <a:defRPr sz="3750" b="1" baseline="0"/>
            </a:lvl1pPr>
          </a:lstStyle>
          <a:p>
            <a:r>
              <a:rPr lang="en-US" dirty="0"/>
              <a:t>Another Title text slide. There’s more room in lower right blue band for text. 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359" y="4648205"/>
            <a:ext cx="4522345" cy="1134533"/>
          </a:xfrm>
          <a:ln>
            <a:noFill/>
          </a:ln>
        </p:spPr>
        <p:txBody>
          <a:bodyPr/>
          <a:lstStyle>
            <a:lvl1pPr marL="0" indent="0" algn="l" fontAlgn="t">
              <a:buNone/>
              <a:defRPr sz="1800" b="1" baseline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This is the area for Subtitle text. It can also be used for intro text. If not used, move the title text box lower down the slide.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6"/>
            <a:ext cx="3435350" cy="269081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222650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Slide (N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6"/>
            <a:ext cx="3435350" cy="269081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3750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271593" y="6424435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</p:spTree>
    <p:extLst>
      <p:ext uri="{BB962C8B-B14F-4D97-AF65-F5344CB8AC3E}">
        <p14:creationId xmlns:p14="http://schemas.microsoft.com/office/powerpoint/2010/main" val="14014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76644"/>
            <a:ext cx="1983922" cy="58856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70359" y="1479738"/>
            <a:ext cx="6189673" cy="2785535"/>
          </a:xfrm>
          <a:ln>
            <a:noFill/>
          </a:ln>
        </p:spPr>
        <p:txBody>
          <a:bodyPr anchor="b">
            <a:normAutofit/>
          </a:bodyPr>
          <a:lstStyle>
            <a:lvl1pPr algn="l" fontAlgn="b">
              <a:lnSpc>
                <a:spcPct val="85000"/>
              </a:lnSpc>
              <a:defRPr sz="3750" b="1"/>
            </a:lvl1pPr>
          </a:lstStyle>
          <a:p>
            <a:r>
              <a:rPr lang="en-US" dirty="0"/>
              <a:t>Another Title text slide, but with no photo. It is also bottom justified. 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359" y="4683044"/>
            <a:ext cx="6189673" cy="1134533"/>
          </a:xfrm>
          <a:ln>
            <a:noFill/>
          </a:ln>
        </p:spPr>
        <p:txBody>
          <a:bodyPr/>
          <a:lstStyle>
            <a:lvl1pPr marL="0" indent="0" algn="l" fontAlgn="t">
              <a:buNone/>
              <a:defRPr sz="1800" b="1" baseline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This is the area for Subtitle text. It can also be used for intro text. If not used, move the title text box lower down the slide.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6"/>
            <a:ext cx="3435350" cy="269081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39164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79" y="265494"/>
            <a:ext cx="1298122" cy="38510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6"/>
            <a:ext cx="3435350" cy="269081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375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1613" y="2119088"/>
            <a:ext cx="6785666" cy="1608187"/>
          </a:xfrm>
          <a:ln>
            <a:noFill/>
          </a:ln>
        </p:spPr>
        <p:txBody>
          <a:bodyPr anchor="t" anchorCtr="0">
            <a:noAutofit/>
          </a:bodyPr>
          <a:lstStyle>
            <a:lvl1pPr algn="l" fontAlgn="t">
              <a:lnSpc>
                <a:spcPct val="85000"/>
              </a:lnSpc>
              <a:defRPr sz="3375" b="1" baseline="0"/>
            </a:lvl1pPr>
          </a:lstStyle>
          <a:p>
            <a:r>
              <a:rPr lang="en-US" dirty="0"/>
              <a:t>Section intro slide. Text is top justified to nestle under the optional section number.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2221" y="3941119"/>
            <a:ext cx="6195061" cy="1134533"/>
          </a:xfrm>
          <a:ln>
            <a:noFill/>
          </a:ln>
        </p:spPr>
        <p:txBody>
          <a:bodyPr>
            <a:noAutofit/>
          </a:bodyPr>
          <a:lstStyle>
            <a:lvl1pPr marL="0" indent="0" algn="l" fontAlgn="t">
              <a:lnSpc>
                <a:spcPct val="100000"/>
              </a:lnSpc>
              <a:buNone/>
              <a:defRPr sz="1950" b="1" baseline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Indented Section Subtitle or section intro text. Remove if not needed.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2742" y="6281259"/>
            <a:ext cx="305344" cy="292885"/>
          </a:xfrm>
        </p:spPr>
        <p:txBody>
          <a:bodyPr anchor="ctr" anchorCtr="1"/>
          <a:lstStyle>
            <a:lvl1pPr algn="l">
              <a:defRPr sz="975" b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EB5F17B8-507F-E644-928E-C5CCEC3C81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Image Fa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6" y="265494"/>
            <a:ext cx="1298122" cy="38510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6"/>
            <a:ext cx="3435350" cy="269081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375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1616" y="2119088"/>
            <a:ext cx="6189673" cy="1608187"/>
          </a:xfrm>
          <a:ln>
            <a:noFill/>
          </a:ln>
        </p:spPr>
        <p:txBody>
          <a:bodyPr anchor="t" anchorCtr="0">
            <a:noAutofit/>
          </a:bodyPr>
          <a:lstStyle>
            <a:lvl1pPr algn="l" fontAlgn="t">
              <a:lnSpc>
                <a:spcPct val="85000"/>
              </a:lnSpc>
              <a:defRPr sz="3375" b="1" baseline="0"/>
            </a:lvl1pPr>
          </a:lstStyle>
          <a:p>
            <a:r>
              <a:rPr lang="en-US" dirty="0"/>
              <a:t>Section Title text is top justified to nestle under the section number, but can be altered.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2220" y="3941119"/>
            <a:ext cx="5363936" cy="1134533"/>
          </a:xfrm>
        </p:spPr>
        <p:txBody>
          <a:bodyPr>
            <a:noAutofit/>
          </a:bodyPr>
          <a:lstStyle>
            <a:lvl1pPr marL="0" indent="0" algn="l" fontAlgn="t">
              <a:lnSpc>
                <a:spcPct val="95000"/>
              </a:lnSpc>
              <a:buNone/>
              <a:defRPr sz="1950" b="1" baseline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Section Subtitle text. This indent is intentional, however it can be adjusted if necessary.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866" y="6277865"/>
            <a:ext cx="305344" cy="292885"/>
          </a:xfrm>
          <a:prstGeom prst="rect">
            <a:avLst/>
          </a:prstGeom>
        </p:spPr>
        <p:txBody>
          <a:bodyPr anchor="ctr" anchorCtr="1"/>
          <a:lstStyle>
            <a:lvl1pPr algn="l">
              <a:defRPr sz="975" b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EB5F17B8-507F-E644-928E-C5CCEC3C81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4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- Image Fa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6"/>
            <a:ext cx="3435350" cy="269081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375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8553" y="6284949"/>
            <a:ext cx="305344" cy="292885"/>
          </a:xfrm>
        </p:spPr>
        <p:txBody>
          <a:bodyPr anchor="ctr" anchorCtr="1"/>
          <a:lstStyle>
            <a:lvl1pPr algn="l">
              <a:defRPr sz="975" b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EB5F17B8-507F-E644-928E-C5CCEC3C81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79" y="265494"/>
            <a:ext cx="1298122" cy="38510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756266" y="1600205"/>
            <a:ext cx="4545875" cy="2248989"/>
          </a:xfrm>
          <a:ln>
            <a:noFill/>
          </a:ln>
        </p:spPr>
        <p:txBody>
          <a:bodyPr anchor="t" anchorCtr="0">
            <a:noAutofit/>
          </a:bodyPr>
          <a:lstStyle>
            <a:lvl1pPr algn="l" fontAlgn="t">
              <a:lnSpc>
                <a:spcPct val="85000"/>
              </a:lnSpc>
              <a:defRPr sz="3375" b="1" baseline="0"/>
            </a:lvl1pPr>
          </a:lstStyle>
          <a:p>
            <a:r>
              <a:rPr lang="en-US" dirty="0"/>
              <a:t>Section intro slide. Text is top justified to nestle under the optional section number.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7379" y="4045621"/>
            <a:ext cx="4656911" cy="1134533"/>
          </a:xfrm>
          <a:ln>
            <a:noFill/>
          </a:ln>
        </p:spPr>
        <p:txBody>
          <a:bodyPr>
            <a:noAutofit/>
          </a:bodyPr>
          <a:lstStyle>
            <a:lvl1pPr marL="0" indent="0" algn="l" fontAlgn="t">
              <a:lnSpc>
                <a:spcPct val="100000"/>
              </a:lnSpc>
              <a:buNone/>
              <a:defRPr sz="1950" b="1" baseline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Indented Section Subtitle or section intro text. Remove if not needed.</a:t>
            </a:r>
          </a:p>
        </p:txBody>
      </p:sp>
    </p:spTree>
    <p:extLst>
      <p:ext uri="{BB962C8B-B14F-4D97-AF65-F5344CB8AC3E}">
        <p14:creationId xmlns:p14="http://schemas.microsoft.com/office/powerpoint/2010/main" val="126824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- Angle C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6"/>
            <a:ext cx="3435350" cy="269081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37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72" y="265491"/>
            <a:ext cx="1743289" cy="5171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395652" y="1821116"/>
            <a:ext cx="4323806" cy="2248989"/>
          </a:xfrm>
          <a:ln>
            <a:noFill/>
          </a:ln>
        </p:spPr>
        <p:txBody>
          <a:bodyPr anchor="t" anchorCtr="0">
            <a:noAutofit/>
          </a:bodyPr>
          <a:lstStyle>
            <a:lvl1pPr algn="l" fontAlgn="t">
              <a:lnSpc>
                <a:spcPct val="85000"/>
              </a:lnSpc>
              <a:defRPr sz="3375" b="1" baseline="0"/>
            </a:lvl1pPr>
          </a:lstStyle>
          <a:p>
            <a:r>
              <a:rPr lang="en-US" dirty="0"/>
              <a:t>Section intro slide with no subtitle. Text is top justified to nestle under optional section number.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5050" y="6377939"/>
            <a:ext cx="305344" cy="292885"/>
          </a:xfrm>
        </p:spPr>
        <p:txBody>
          <a:bodyPr anchor="ctr" anchorCtr="1"/>
          <a:lstStyle>
            <a:lvl1pPr algn="l">
              <a:defRPr sz="975" b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EB5F17B8-507F-E644-928E-C5CCEC3C81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5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Angle C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50" y="337178"/>
            <a:ext cx="1688311" cy="500865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70861" y="6439932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3" y="365129"/>
            <a:ext cx="5269231" cy="1325563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 Slide w/angle cut photo on right side of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825625"/>
            <a:ext cx="5269230" cy="4351339"/>
          </a:xfrm>
          <a:ln>
            <a:noFill/>
          </a:ln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</p:spTree>
    <p:extLst>
      <p:ext uri="{BB962C8B-B14F-4D97-AF65-F5344CB8AC3E}">
        <p14:creationId xmlns:p14="http://schemas.microsoft.com/office/powerpoint/2010/main" val="200688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Small Image with Quo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70861" y="6369205"/>
            <a:ext cx="305344" cy="292885"/>
          </a:xfrm>
          <a:prstGeom prst="rect">
            <a:avLst/>
          </a:prstGeom>
        </p:spPr>
        <p:txBody>
          <a:bodyPr vert="horz" lIns="68580" tIns="34290" rIns="68580" bIns="3429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975" smtClean="0"/>
              <a:pPr/>
              <a:t>‹#›</a:t>
            </a:fld>
            <a:endParaRPr lang="en-US" sz="975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706" y="1175210"/>
            <a:ext cx="5178755" cy="1325563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 Slide with small photo and pull quote area.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40706" y="2635707"/>
            <a:ext cx="5178755" cy="3811968"/>
          </a:xfrm>
          <a:ln>
            <a:noFill/>
          </a:ln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48" y="265489"/>
            <a:ext cx="1495310" cy="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0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ln w="0"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E07B-1E64-EE42-9C34-730A2E670201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17B8-507F-E644-928E-C5CCEC3C8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9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685766" rtl="0" eaLnBrk="1" fontAlgn="t" latinLnBrk="0" hangingPunct="1">
        <a:lnSpc>
          <a:spcPct val="90000"/>
        </a:lnSpc>
        <a:spcBef>
          <a:spcPct val="0"/>
        </a:spcBef>
        <a:spcAft>
          <a:spcPts val="450"/>
        </a:spcAft>
        <a:buNone/>
        <a:defRPr sz="3375" b="1" kern="1200">
          <a:solidFill>
            <a:schemeClr val="tx1"/>
          </a:solidFill>
          <a:latin typeface="Corbel" charset="0"/>
          <a:ea typeface="Corbel" charset="0"/>
          <a:cs typeface="Corbel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100" b="1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825"/>
        </a:spcBef>
        <a:buFont typeface="Meiryo-Bold" charset="-128"/>
        <a:buChar char="►"/>
        <a:defRPr sz="12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3pPr>
      <a:lvl4pPr marL="1200090" indent="-137153" algn="l" defTabSz="685766" rtl="0" eaLnBrk="1" latinLnBrk="0" hangingPunct="1">
        <a:lnSpc>
          <a:spcPct val="90000"/>
        </a:lnSpc>
        <a:spcBef>
          <a:spcPts val="825"/>
        </a:spcBef>
        <a:buFont typeface=".AppleSystemUIFont" charset="-120"/>
        <a:buChar char="−"/>
        <a:defRPr sz="12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rtiller@wested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F0D77-58C6-4D18-A4AD-63763AEBA77E}"/>
              </a:ext>
            </a:extLst>
          </p:cNvPr>
          <p:cNvSpPr txBox="1"/>
          <p:nvPr/>
        </p:nvSpPr>
        <p:spPr>
          <a:xfrm>
            <a:off x="5682999" y="1209039"/>
            <a:ext cx="3334826" cy="35029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defTabSz="914355"/>
            <a:r>
              <a:rPr lang="en-US" sz="3600" b="1" dirty="0">
                <a:solidFill>
                  <a:srgbClr val="00B0F0"/>
                </a:solidFill>
              </a:rPr>
              <a:t>Data Tools for Planning and Program Improvement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797ED6-EFD6-4E45-AD26-FAAAC20A9E45}"/>
              </a:ext>
            </a:extLst>
          </p:cNvPr>
          <p:cNvGrpSpPr/>
          <p:nvPr/>
        </p:nvGrpSpPr>
        <p:grpSpPr>
          <a:xfrm>
            <a:off x="499874" y="1371601"/>
            <a:ext cx="5074952" cy="3953956"/>
            <a:chOff x="2084832" y="635000"/>
            <a:chExt cx="6940297" cy="51572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C34965-93AD-4E75-AB63-627498904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00" t="12725" r="22075" b="59541"/>
            <a:stretch/>
          </p:blipFill>
          <p:spPr>
            <a:xfrm>
              <a:off x="2084832" y="1042416"/>
              <a:ext cx="6940296" cy="19019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697F46-623D-4FE0-831D-D86C06E98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00" t="-1" r="22707" b="92949"/>
            <a:stretch/>
          </p:blipFill>
          <p:spPr>
            <a:xfrm>
              <a:off x="2084833" y="635000"/>
              <a:ext cx="6940296" cy="4836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ECC6A2-B590-46E3-85D9-571D041D4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00" t="51659" r="22075" b="5066"/>
            <a:stretch/>
          </p:blipFill>
          <p:spPr>
            <a:xfrm>
              <a:off x="2084832" y="2824480"/>
              <a:ext cx="6940296" cy="2967736"/>
            </a:xfrm>
            <a:prstGeom prst="rect">
              <a:avLst/>
            </a:prstGeom>
          </p:spPr>
        </p:pic>
      </p:grp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FE72062-E8D0-4934-9168-4ADF21AA1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2F5826-D219-43DD-91BE-95FD1146A0C8}"/>
              </a:ext>
            </a:extLst>
          </p:cNvPr>
          <p:cNvSpPr txBox="1"/>
          <p:nvPr/>
        </p:nvSpPr>
        <p:spPr>
          <a:xfrm>
            <a:off x="5800436" y="3925455"/>
            <a:ext cx="2843690" cy="120996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1400" b="1" dirty="0"/>
              <a:t>Randy Tillery, WestEd</a:t>
            </a:r>
          </a:p>
          <a:p>
            <a:r>
              <a:rPr lang="en-US" sz="1400" dirty="0">
                <a:hlinkClick r:id="rId4"/>
              </a:rPr>
              <a:t>rtiller@wested.org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02409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82E23-87A6-41B0-B1E6-4A1A65AC8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9" y="1148820"/>
            <a:ext cx="8439722" cy="423597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20B8948-66E0-4E8E-BF94-8324064D0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4548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8D4CAC-AAB2-41AC-A7A7-2A363EBD0462}"/>
              </a:ext>
            </a:extLst>
          </p:cNvPr>
          <p:cNvSpPr/>
          <p:nvPr/>
        </p:nvSpPr>
        <p:spPr>
          <a:xfrm>
            <a:off x="0" y="84789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latin typeface="+mj-lt"/>
              </a:rPr>
              <a:t>Changes in Build 3 – Feb 21st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F2343-29CD-4B7E-A286-AF6D88410320}"/>
              </a:ext>
            </a:extLst>
          </p:cNvPr>
          <p:cNvSpPr txBox="1"/>
          <p:nvPr/>
        </p:nvSpPr>
        <p:spPr>
          <a:xfrm>
            <a:off x="770776" y="1582341"/>
            <a:ext cx="760244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Begin leveraging longitudinal data to look at cohorts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Revised metric definitions to better align with vision goals, student success metrics, </a:t>
            </a:r>
            <a:r>
              <a:rPr lang="en-US" sz="2600" dirty="0" err="1">
                <a:solidFill>
                  <a:schemeClr val="accent4">
                    <a:lumMod val="75000"/>
                  </a:schemeClr>
                </a:solidFill>
              </a:rPr>
              <a:t>etc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New Metrics</a:t>
            </a:r>
          </a:p>
          <a:p>
            <a:pPr marL="684213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Adults served with 1-11 instructional contact hours</a:t>
            </a:r>
          </a:p>
          <a:p>
            <a:pPr marL="684213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Service only students</a:t>
            </a:r>
          </a:p>
          <a:p>
            <a:pPr marL="684213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Participants in Workforce Preparation</a:t>
            </a:r>
          </a:p>
          <a:p>
            <a:pPr marL="684213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First Time Participants (by program area)</a:t>
            </a:r>
          </a:p>
          <a:p>
            <a:pPr marL="684213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Returning or Continuing Participants</a:t>
            </a:r>
          </a:p>
          <a:p>
            <a:pPr marL="684213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Participants taking courses in more than one program area</a:t>
            </a:r>
          </a:p>
          <a:p>
            <a:pPr marL="684213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Participants taking courses at more than one adult school</a:t>
            </a:r>
          </a:p>
          <a:p>
            <a:pPr marL="684213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Subsequently took transfer level math or English</a:t>
            </a:r>
          </a:p>
          <a:p>
            <a:pPr marL="684213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Persistence</a:t>
            </a:r>
          </a:p>
          <a:p>
            <a:pPr marL="461963"/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737AB6E-110C-4B0E-B3F8-1F8B82EE2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5176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9F7CA1-27EA-4CEA-BA87-D0C0F604A548}"/>
              </a:ext>
            </a:extLst>
          </p:cNvPr>
          <p:cNvSpPr txBox="1"/>
          <p:nvPr/>
        </p:nvSpPr>
        <p:spPr>
          <a:xfrm>
            <a:off x="4830619" y="904239"/>
            <a:ext cx="3519054" cy="35029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defTabSz="914355"/>
            <a:r>
              <a:rPr lang="en-US" sz="3600" b="1" dirty="0">
                <a:solidFill>
                  <a:srgbClr val="00B0F0"/>
                </a:solidFill>
              </a:rPr>
              <a:t>Adult Education</a:t>
            </a:r>
          </a:p>
          <a:p>
            <a:pPr defTabSz="914355"/>
            <a:r>
              <a:rPr lang="en-US" sz="3600" b="1" dirty="0">
                <a:solidFill>
                  <a:srgbClr val="00B0F0"/>
                </a:solidFill>
              </a:rPr>
              <a:t>Career Pathways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A48E21-EB75-4503-B4FD-A03929D8F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0" r="30202"/>
          <a:stretch/>
        </p:blipFill>
        <p:spPr>
          <a:xfrm>
            <a:off x="1099128" y="995795"/>
            <a:ext cx="3731491" cy="51435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C58A80E-C338-4036-9C5C-8B0BEC575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199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2F2343-29CD-4B7E-A286-AF6D88410320}"/>
              </a:ext>
            </a:extLst>
          </p:cNvPr>
          <p:cNvSpPr txBox="1"/>
          <p:nvPr/>
        </p:nvSpPr>
        <p:spPr>
          <a:xfrm>
            <a:off x="770776" y="1000450"/>
            <a:ext cx="7602447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Inventory and Map every K12 adult and noncredit CTE and workforce preparation pathway/course in the State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Comparison to aligned college pathways and programs and local regional labor markets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Result will be a statewide report and data set that can be filtered to the local/regional level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Should support pathway development and planning for Perkins V CLNA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Include scraping of data from catalogues, interviews with practitioners, and regional meetings to vet and get feedback on the data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Timeline for completion Spring 2020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4D01631-00AF-4702-9ED4-5C604E63C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384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D2E215-3122-4947-B8BC-ADB1D2454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5" y="185928"/>
            <a:ext cx="1469036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E2529-464B-486A-A405-2A9B7CA8C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" b="12509"/>
          <a:stretch/>
        </p:blipFill>
        <p:spPr>
          <a:xfrm>
            <a:off x="485486" y="740917"/>
            <a:ext cx="8173027" cy="53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6627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19998AB-3EB0-4AE0-B38F-2E18B8F6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92" y="1168496"/>
            <a:ext cx="7774216" cy="4521007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5FC6E15-65DC-4D9D-8858-0571F7BD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85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9F7CA1-27EA-4CEA-BA87-D0C0F604A548}"/>
              </a:ext>
            </a:extLst>
          </p:cNvPr>
          <p:cNvSpPr txBox="1"/>
          <p:nvPr/>
        </p:nvSpPr>
        <p:spPr>
          <a:xfrm>
            <a:off x="1320800" y="737984"/>
            <a:ext cx="7028873" cy="35029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defTabSz="914355"/>
            <a:r>
              <a:rPr lang="en-US" sz="3600" b="1" dirty="0">
                <a:solidFill>
                  <a:srgbClr val="00B0F0"/>
                </a:solidFill>
              </a:rPr>
              <a:t>AB705 – CB21 Revision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21445-A8D9-4BB9-99AB-FF9AA6B0D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5" t="15836" r="15152" b="5870"/>
          <a:stretch/>
        </p:blipFill>
        <p:spPr>
          <a:xfrm>
            <a:off x="718211" y="1271384"/>
            <a:ext cx="7707577" cy="482138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FF0458C-2DCF-4B67-BA72-ADB15C6E8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176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2F2343-29CD-4B7E-A286-AF6D88410320}"/>
              </a:ext>
            </a:extLst>
          </p:cNvPr>
          <p:cNvSpPr txBox="1"/>
          <p:nvPr/>
        </p:nvSpPr>
        <p:spPr>
          <a:xfrm>
            <a:off x="770776" y="1000450"/>
            <a:ext cx="76024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CB21 – Course Level Below College Level</a:t>
            </a:r>
          </a:p>
          <a:p>
            <a:pPr marL="738188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Applies to Math, English or ESL</a:t>
            </a:r>
          </a:p>
          <a:p>
            <a:pPr marL="738188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Rubric for coding developmental education courses leading to college level math or English</a:t>
            </a:r>
          </a:p>
          <a:p>
            <a:pPr marL="738188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While ESL is not considered developmental ed it is still considered leading to TLE</a:t>
            </a:r>
          </a:p>
          <a:p>
            <a:pPr marL="738188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As many as 8 levels in old (2010) versions</a:t>
            </a:r>
          </a:p>
          <a:p>
            <a:pPr marL="738188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Missing competencies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5A5EE08-4D7F-4C57-9DD1-75E182673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0618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2F2343-29CD-4B7E-A286-AF6D88410320}"/>
              </a:ext>
            </a:extLst>
          </p:cNvPr>
          <p:cNvSpPr txBox="1"/>
          <p:nvPr/>
        </p:nvSpPr>
        <p:spPr>
          <a:xfrm>
            <a:off x="770776" y="1628523"/>
            <a:ext cx="760244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Largely kept original language from Federal EFL’s, modified or added to the EFL’s from established vetted resources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Up to 9 months of meetings (ESL) hundreds of hours of discussion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Added additional detail from common assessment initiative rubrics, old CB21 rubrics, Global Standard of English (ESL)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19437-D221-414A-B362-46BE3EAA2031}"/>
              </a:ext>
            </a:extLst>
          </p:cNvPr>
          <p:cNvSpPr txBox="1"/>
          <p:nvPr/>
        </p:nvSpPr>
        <p:spPr>
          <a:xfrm>
            <a:off x="3822935" y="1043748"/>
            <a:ext cx="691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Process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380B510-B0EF-4246-A4B3-E76C90A85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6391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2F2343-29CD-4B7E-A286-AF6D88410320}"/>
              </a:ext>
            </a:extLst>
          </p:cNvPr>
          <p:cNvSpPr txBox="1"/>
          <p:nvPr/>
        </p:nvSpPr>
        <p:spPr>
          <a:xfrm>
            <a:off x="770776" y="1000450"/>
            <a:ext cx="7602447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After 2017 field teams WestEd conducted crosswalk mapping sessions between CB21 and the old and new EFLs to inform student transition planning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Passage of AB705 changed how students could place students into college level coursework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Fall 2018 CO and ASCCC decided to redesign CB21 with a recommendation to WestEd to align to the Federal EFL’s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WestEd convened Faculty teams in 2018/19 for the CB21 revision work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Math and English were approved Spring 2019, ESL will be approved in November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Plans for roll out and field convening in Spring 2020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9E5A54A-EB39-4205-9B20-2ECF4ACD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8053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8D4CAC-AAB2-41AC-A7A7-2A363EBD0462}"/>
              </a:ext>
            </a:extLst>
          </p:cNvPr>
          <p:cNvSpPr/>
          <p:nvPr/>
        </p:nvSpPr>
        <p:spPr>
          <a:xfrm>
            <a:off x="0" y="84789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latin typeface="+mj-lt"/>
              </a:rPr>
              <a:t>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F2343-29CD-4B7E-A286-AF6D88410320}"/>
              </a:ext>
            </a:extLst>
          </p:cNvPr>
          <p:cNvSpPr txBox="1"/>
          <p:nvPr/>
        </p:nvSpPr>
        <p:spPr>
          <a:xfrm>
            <a:off x="931953" y="1448054"/>
            <a:ext cx="760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The LaunchBoard – how to think about and use the data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Adult Education Career Pathways research project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AB705 and the alignment between the college CB21 framework and the Educational Functioning Levels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2076992-50CD-4B57-9013-2449F3996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5290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F37B5-FF72-4B43-A58F-D8EC454C6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6" y="1068235"/>
            <a:ext cx="3648455" cy="4721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29B142-8412-409F-BB17-02EB63E71914}"/>
              </a:ext>
            </a:extLst>
          </p:cNvPr>
          <p:cNvSpPr txBox="1"/>
          <p:nvPr/>
        </p:nvSpPr>
        <p:spPr>
          <a:xfrm>
            <a:off x="4642866" y="1068234"/>
            <a:ext cx="3648456" cy="3780857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68580" tIns="34290" rIns="68580" bIns="34290" rtlCol="0">
            <a:normAutofit fontScale="85000" lnSpcReduction="20000"/>
          </a:bodyPr>
          <a:lstStyle/>
          <a:p>
            <a:pPr algn="ctr"/>
            <a:r>
              <a:rPr lang="en-US" sz="1650" b="1" dirty="0">
                <a:solidFill>
                  <a:srgbClr val="C00000"/>
                </a:solidFill>
              </a:rPr>
              <a:t>Measuring Our Success</a:t>
            </a:r>
          </a:p>
          <a:p>
            <a:pPr marL="257168" indent="-257168">
              <a:spcBef>
                <a:spcPts val="45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Aligns definition of students, programs, and core measures for adult education for K12 adult ed and CC noncredit</a:t>
            </a:r>
          </a:p>
          <a:p>
            <a:pPr marL="257168" indent="-257168">
              <a:spcBef>
                <a:spcPts val="45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Result of an 8 week field team process with 35 practitioners in 40 hours of meetings</a:t>
            </a:r>
          </a:p>
          <a:p>
            <a:pPr marL="257168" indent="-257168">
              <a:spcBef>
                <a:spcPts val="45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Data collection and alignment of measures for student assessment, progress and success</a:t>
            </a:r>
          </a:p>
          <a:p>
            <a:pPr marL="257168" indent="-257168">
              <a:spcBef>
                <a:spcPts val="45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How AE aligns with key WIOA metrics and definitions as well as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perkins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, Title IV,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etc</a:t>
            </a:r>
            <a:endParaRPr lang="en-US" sz="19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57168" indent="-257168">
              <a:spcBef>
                <a:spcPts val="45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Process for aligning assessment between community colleges and adult schools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569F366-2AA1-4C4E-A86C-AD0E8F272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68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B26CD954-9168-45FE-9A99-B91955B0DDEA}"/>
              </a:ext>
            </a:extLst>
          </p:cNvPr>
          <p:cNvSpPr/>
          <p:nvPr/>
        </p:nvSpPr>
        <p:spPr>
          <a:xfrm>
            <a:off x="470467" y="2460579"/>
            <a:ext cx="1959041" cy="19368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Progress</a:t>
            </a:r>
          </a:p>
          <a:p>
            <a:pPr algn="ctr">
              <a:spcBef>
                <a:spcPts val="450"/>
              </a:spcBef>
            </a:pPr>
            <a:r>
              <a:rPr lang="en-US" sz="1350" b="1" dirty="0"/>
              <a:t>EFL Attainment</a:t>
            </a:r>
          </a:p>
          <a:p>
            <a:pPr algn="ctr">
              <a:spcBef>
                <a:spcPts val="450"/>
              </a:spcBef>
            </a:pPr>
            <a:r>
              <a:rPr lang="en-US" sz="1350" b="1" dirty="0"/>
              <a:t>Workforce Prep</a:t>
            </a:r>
          </a:p>
          <a:p>
            <a:pPr algn="ctr">
              <a:spcBef>
                <a:spcPts val="450"/>
              </a:spcBef>
            </a:pPr>
            <a:r>
              <a:rPr lang="en-US" sz="1350" b="1" dirty="0"/>
              <a:t>Occupation Skills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8F7D5A-C314-4131-A428-5EB0D413920E}"/>
              </a:ext>
            </a:extLst>
          </p:cNvPr>
          <p:cNvSpPr/>
          <p:nvPr/>
        </p:nvSpPr>
        <p:spPr>
          <a:xfrm>
            <a:off x="2546728" y="2460580"/>
            <a:ext cx="1959041" cy="193684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Transition</a:t>
            </a:r>
          </a:p>
          <a:p>
            <a:pPr algn="ctr">
              <a:spcBef>
                <a:spcPts val="450"/>
              </a:spcBef>
            </a:pPr>
            <a:r>
              <a:rPr lang="en-US" sz="1350" b="1" dirty="0"/>
              <a:t>ABE/ESL to ASE</a:t>
            </a:r>
          </a:p>
          <a:p>
            <a:pPr algn="ctr">
              <a:spcBef>
                <a:spcPts val="450"/>
              </a:spcBef>
            </a:pPr>
            <a:r>
              <a:rPr lang="en-US" sz="1350" b="1" dirty="0"/>
              <a:t>Transition to Postsecondary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51131B-9650-43C4-8D0D-32BE4CFA6265}"/>
              </a:ext>
            </a:extLst>
          </p:cNvPr>
          <p:cNvSpPr/>
          <p:nvPr/>
        </p:nvSpPr>
        <p:spPr>
          <a:xfrm>
            <a:off x="4599678" y="2460580"/>
            <a:ext cx="1959041" cy="193684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Completion</a:t>
            </a:r>
          </a:p>
          <a:p>
            <a:pPr algn="ctr">
              <a:spcBef>
                <a:spcPts val="450"/>
              </a:spcBef>
            </a:pPr>
            <a:r>
              <a:rPr lang="en-US" sz="1350" dirty="0"/>
              <a:t> </a:t>
            </a:r>
            <a:r>
              <a:rPr lang="en-US" sz="1350" b="1" dirty="0"/>
              <a:t>Diploma or HSE</a:t>
            </a:r>
          </a:p>
          <a:p>
            <a:pPr algn="ctr">
              <a:spcBef>
                <a:spcPts val="450"/>
              </a:spcBef>
            </a:pPr>
            <a:r>
              <a:rPr lang="en-US" sz="1350" b="1" dirty="0"/>
              <a:t>Postsecondary Credentials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D026F7-54AA-4E43-9656-57BD742B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3107"/>
            <a:ext cx="9144000" cy="3726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+mn-lt"/>
              </a:rPr>
              <a:t>Adult Education Program Student Outcomes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4C37A9-DE74-4593-AE4A-3B9D60D9BEA9}"/>
              </a:ext>
            </a:extLst>
          </p:cNvPr>
          <p:cNvSpPr/>
          <p:nvPr/>
        </p:nvSpPr>
        <p:spPr>
          <a:xfrm>
            <a:off x="6652627" y="2460580"/>
            <a:ext cx="1959041" cy="19368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solidFill>
                  <a:schemeClr val="tx2"/>
                </a:solidFill>
              </a:rPr>
              <a:t>Employment</a:t>
            </a:r>
          </a:p>
          <a:p>
            <a:pPr algn="ctr">
              <a:spcBef>
                <a:spcPts val="450"/>
              </a:spcBef>
            </a:pPr>
            <a:r>
              <a:rPr lang="en-US" sz="13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350" b="1" dirty="0">
                <a:solidFill>
                  <a:schemeClr val="accent4">
                    <a:lumMod val="75000"/>
                  </a:schemeClr>
                </a:solidFill>
              </a:rPr>
              <a:t>Employment</a:t>
            </a:r>
          </a:p>
          <a:p>
            <a:pPr algn="ctr">
              <a:spcBef>
                <a:spcPts val="450"/>
              </a:spcBef>
            </a:pPr>
            <a:r>
              <a:rPr lang="en-US" sz="1350" b="1" dirty="0">
                <a:solidFill>
                  <a:schemeClr val="accent4">
                    <a:lumMod val="75000"/>
                  </a:schemeClr>
                </a:solidFill>
              </a:rPr>
              <a:t>Wage Gains</a:t>
            </a:r>
          </a:p>
          <a:p>
            <a:pPr algn="ctr">
              <a:spcBef>
                <a:spcPts val="450"/>
              </a:spcBef>
            </a:pPr>
            <a:r>
              <a:rPr lang="en-US" sz="1350" b="1" dirty="0">
                <a:solidFill>
                  <a:schemeClr val="accent4">
                    <a:lumMod val="75000"/>
                  </a:schemeClr>
                </a:solidFill>
              </a:rPr>
              <a:t>Living Wage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7E85EE0-6F3D-4237-95EC-839771289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9492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76E765-CE67-4205-8111-0A27324F3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53" t="51659" r="22581" b="5066"/>
          <a:stretch/>
        </p:blipFill>
        <p:spPr>
          <a:xfrm>
            <a:off x="3089797" y="1176280"/>
            <a:ext cx="2560903" cy="2282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579D8B-7785-4922-94E7-1B8BE2E35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1" t="51768" r="50962" b="4957"/>
          <a:stretch/>
        </p:blipFill>
        <p:spPr>
          <a:xfrm>
            <a:off x="5697248" y="1176281"/>
            <a:ext cx="2630400" cy="2282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84AE53-E36C-4892-B915-45D0F0949C9D}"/>
              </a:ext>
            </a:extLst>
          </p:cNvPr>
          <p:cNvSpPr/>
          <p:nvPr/>
        </p:nvSpPr>
        <p:spPr>
          <a:xfrm>
            <a:off x="3403225" y="2386997"/>
            <a:ext cx="1502583" cy="13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9EB1B-3F9B-45C0-830A-E8B7AE2A2DB7}"/>
              </a:ext>
            </a:extLst>
          </p:cNvPr>
          <p:cNvSpPr txBox="1"/>
          <p:nvPr/>
        </p:nvSpPr>
        <p:spPr>
          <a:xfrm>
            <a:off x="3330022" y="2318202"/>
            <a:ext cx="2139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20000"/>
              </a:buClr>
              <a:buSzPct val="125000"/>
            </a:pP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Community College Pipeline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9E472A-84D9-43BF-A61F-02EF5BE43D87}"/>
              </a:ext>
            </a:extLst>
          </p:cNvPr>
          <p:cNvSpPr/>
          <p:nvPr/>
        </p:nvSpPr>
        <p:spPr>
          <a:xfrm>
            <a:off x="6076022" y="2371334"/>
            <a:ext cx="1695097" cy="15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25DBB-A4DE-4DE7-A885-1A5FB3FF6823}"/>
              </a:ext>
            </a:extLst>
          </p:cNvPr>
          <p:cNvSpPr txBox="1"/>
          <p:nvPr/>
        </p:nvSpPr>
        <p:spPr>
          <a:xfrm>
            <a:off x="5966335" y="2288595"/>
            <a:ext cx="2016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20000"/>
              </a:buClr>
              <a:buSzPct val="125000"/>
            </a:pP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Adult Education Pipeline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A2021E-CFBE-4E38-9F0C-635FD83C6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9" t="6211" r="51041" b="50000"/>
          <a:stretch/>
        </p:blipFill>
        <p:spPr>
          <a:xfrm>
            <a:off x="436164" y="3585120"/>
            <a:ext cx="2560902" cy="22682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A2D5C5-2636-4766-985C-200784ADBB65}"/>
              </a:ext>
            </a:extLst>
          </p:cNvPr>
          <p:cNvSpPr/>
          <p:nvPr/>
        </p:nvSpPr>
        <p:spPr>
          <a:xfrm>
            <a:off x="748980" y="5234914"/>
            <a:ext cx="1412531" cy="14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D3A4C8-4BC0-4B06-9E9B-15711776C711}"/>
              </a:ext>
            </a:extLst>
          </p:cNvPr>
          <p:cNvSpPr txBox="1"/>
          <p:nvPr/>
        </p:nvSpPr>
        <p:spPr>
          <a:xfrm>
            <a:off x="650656" y="5167438"/>
            <a:ext cx="2076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20000"/>
              </a:buClr>
              <a:buSzPct val="125000"/>
            </a:pP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Guided Pathways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2D0C4-FD68-4E34-9CD5-71C69E949CED}"/>
              </a:ext>
            </a:extLst>
          </p:cNvPr>
          <p:cNvSpPr/>
          <p:nvPr/>
        </p:nvSpPr>
        <p:spPr>
          <a:xfrm>
            <a:off x="6058146" y="2838186"/>
            <a:ext cx="1457406" cy="154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0F4DB1A-645D-45F7-9E5A-B53E1F46E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85" t="51460" r="50640" b="2981"/>
          <a:stretch/>
        </p:blipFill>
        <p:spPr>
          <a:xfrm>
            <a:off x="3043615" y="3585120"/>
            <a:ext cx="2622090" cy="22682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973496-6A0B-4472-B2B4-2E367631F3FC}"/>
              </a:ext>
            </a:extLst>
          </p:cNvPr>
          <p:cNvSpPr/>
          <p:nvPr/>
        </p:nvSpPr>
        <p:spPr>
          <a:xfrm>
            <a:off x="3272482" y="4842120"/>
            <a:ext cx="1756262" cy="156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ED02AA-F67F-46BC-AE16-826588C8BD18}"/>
              </a:ext>
            </a:extLst>
          </p:cNvPr>
          <p:cNvSpPr txBox="1"/>
          <p:nvPr/>
        </p:nvSpPr>
        <p:spPr>
          <a:xfrm>
            <a:off x="3199280" y="4780396"/>
            <a:ext cx="2089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20000"/>
              </a:buClr>
              <a:buSzPct val="125000"/>
            </a:pP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K14 CTE Transitions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67BFC4-7F62-4616-B5F1-EB777B724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47" t="51391" r="22478" b="2455"/>
          <a:stretch/>
        </p:blipFill>
        <p:spPr>
          <a:xfrm>
            <a:off x="5769285" y="3585120"/>
            <a:ext cx="2622090" cy="23219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935BB4A-62EB-4B91-B508-BBB8291E1734}"/>
              </a:ext>
            </a:extLst>
          </p:cNvPr>
          <p:cNvSpPr/>
          <p:nvPr/>
        </p:nvSpPr>
        <p:spPr>
          <a:xfrm>
            <a:off x="6035373" y="4881582"/>
            <a:ext cx="1455380" cy="1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7F28DD-B523-4C21-8D4A-F26F6E1E595F}"/>
              </a:ext>
            </a:extLst>
          </p:cNvPr>
          <p:cNvSpPr txBox="1"/>
          <p:nvPr/>
        </p:nvSpPr>
        <p:spPr>
          <a:xfrm>
            <a:off x="5937047" y="4814108"/>
            <a:ext cx="2139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20000"/>
              </a:buClr>
              <a:buSzPct val="125000"/>
            </a:pP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7346E0-A79C-4FC7-BFE2-1DFB2EDC36EC}"/>
              </a:ext>
            </a:extLst>
          </p:cNvPr>
          <p:cNvSpPr txBox="1"/>
          <p:nvPr/>
        </p:nvSpPr>
        <p:spPr>
          <a:xfrm>
            <a:off x="0" y="606170"/>
            <a:ext cx="9144000" cy="4437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7144" algn="ctr" defTabSz="914355">
              <a:lnSpc>
                <a:spcPct val="12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sz="2400" b="1" dirty="0">
                <a:solidFill>
                  <a:srgbClr val="00B0F0"/>
                </a:solidFill>
              </a:rPr>
              <a:t>LaunchBoard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3C3AED-F6F6-4CAB-9E96-0E4892ED5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53" t="51659" r="22581" b="5066"/>
          <a:stretch/>
        </p:blipFill>
        <p:spPr>
          <a:xfrm>
            <a:off x="492292" y="1158516"/>
            <a:ext cx="2560903" cy="2282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3E7E8E-F5BE-47A2-B037-A4B9191B4E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25" t="35127" r="50707" b="48114"/>
          <a:stretch/>
        </p:blipFill>
        <p:spPr>
          <a:xfrm>
            <a:off x="651026" y="1480664"/>
            <a:ext cx="2276977" cy="801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49DD2A-DE17-4721-842A-CCF1EB434F1A}"/>
              </a:ext>
            </a:extLst>
          </p:cNvPr>
          <p:cNvSpPr/>
          <p:nvPr/>
        </p:nvSpPr>
        <p:spPr>
          <a:xfrm>
            <a:off x="816352" y="2348493"/>
            <a:ext cx="1345159" cy="17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B2F74-EBAA-42FD-8F67-1F9D73F10138}"/>
              </a:ext>
            </a:extLst>
          </p:cNvPr>
          <p:cNvSpPr txBox="1"/>
          <p:nvPr/>
        </p:nvSpPr>
        <p:spPr>
          <a:xfrm>
            <a:off x="754493" y="2299730"/>
            <a:ext cx="2070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20000"/>
              </a:buClr>
              <a:buSzPct val="125000"/>
            </a:pP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Student Success Metrics</a:t>
            </a: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106F741F-66EC-46C5-9AB9-C4B79416C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190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8D4CAC-AAB2-41AC-A7A7-2A363EBD0462}"/>
              </a:ext>
            </a:extLst>
          </p:cNvPr>
          <p:cNvSpPr/>
          <p:nvPr/>
        </p:nvSpPr>
        <p:spPr>
          <a:xfrm>
            <a:off x="9236" y="84789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latin typeface="+mj-lt"/>
              </a:rPr>
              <a:t>What is the LaunchBoard?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F2343-29CD-4B7E-A286-AF6D88410320}"/>
              </a:ext>
            </a:extLst>
          </p:cNvPr>
          <p:cNvSpPr txBox="1"/>
          <p:nvPr/>
        </p:nvSpPr>
        <p:spPr>
          <a:xfrm>
            <a:off x="931953" y="1448054"/>
            <a:ext cx="72800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A group of data visualization tools that provide data on enrollment, progress, success, and earnings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Intersegmental – includes both community college data and data on K14 and AE to CC student journeys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It is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Uses and connects existing publicly collected datasets and creates access for practitioners to better understand their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Primary intended purpose was to support conversations and planning for program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Two types of tools – student journeys; ed reform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FA7AD02-92EB-4206-867E-812CD42D6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76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DBFC762-D3AB-4935-A3CE-5B9F5FD52812}"/>
              </a:ext>
            </a:extLst>
          </p:cNvPr>
          <p:cNvSpPr txBox="1">
            <a:spLocks/>
          </p:cNvSpPr>
          <p:nvPr/>
        </p:nvSpPr>
        <p:spPr>
          <a:xfrm>
            <a:off x="0" y="1347857"/>
            <a:ext cx="9144000" cy="41776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1100"/>
              </a:spcBef>
              <a:buFont typeface="Meiryo-Bold" charset="-128"/>
              <a:buChar char="►"/>
              <a:defRPr sz="16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182875" algn="l" defTabSz="914377" rtl="0" eaLnBrk="1" latinLnBrk="0" hangingPunct="1">
              <a:lnSpc>
                <a:spcPct val="90000"/>
              </a:lnSpc>
              <a:spcBef>
                <a:spcPts val="1100"/>
              </a:spcBef>
              <a:buFont typeface=".AppleSystemUIFont" charset="-120"/>
              <a:buChar char="−"/>
              <a:defRPr sz="16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5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LaunchBoard Data Sets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B838A9-6838-41CC-85C7-86134EE7C2C8}"/>
              </a:ext>
            </a:extLst>
          </p:cNvPr>
          <p:cNvGrpSpPr/>
          <p:nvPr/>
        </p:nvGrpSpPr>
        <p:grpSpPr>
          <a:xfrm>
            <a:off x="3029358" y="2137133"/>
            <a:ext cx="1887585" cy="847200"/>
            <a:chOff x="7010331" y="1933778"/>
            <a:chExt cx="3374919" cy="1859693"/>
          </a:xfrm>
          <a:solidFill>
            <a:srgbClr val="A20000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2AC7B3A-1E90-48D6-A3D2-0AF9FA3E9798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0B95A16C-5993-4789-ABFF-B272092CBF82}"/>
                </a:ext>
              </a:extLst>
            </p:cNvPr>
            <p:cNvSpPr txBox="1"/>
            <p:nvPr/>
          </p:nvSpPr>
          <p:spPr>
            <a:xfrm>
              <a:off x="7064799" y="1988247"/>
              <a:ext cx="3265981" cy="175075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K12 Adult Ed</a:t>
              </a:r>
            </a:p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(</a:t>
              </a:r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</a:rPr>
                <a:t>TOPSpro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413624-FED5-443D-9331-E007C0554E8D}"/>
              </a:ext>
            </a:extLst>
          </p:cNvPr>
          <p:cNvGrpSpPr/>
          <p:nvPr/>
        </p:nvGrpSpPr>
        <p:grpSpPr>
          <a:xfrm>
            <a:off x="5089345" y="2137133"/>
            <a:ext cx="1887585" cy="847200"/>
            <a:chOff x="7010331" y="1933778"/>
            <a:chExt cx="3374919" cy="1859693"/>
          </a:xfrm>
          <a:solidFill>
            <a:srgbClr val="A2000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16EA17-E261-487D-AA26-2A46791869BC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F18537F0-62CF-471D-AC58-656C1305CDC9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K12 Secondary (CalPASS)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13BE5A-BC00-4EE2-9888-3D28D7822019}"/>
              </a:ext>
            </a:extLst>
          </p:cNvPr>
          <p:cNvGrpSpPr/>
          <p:nvPr/>
        </p:nvGrpSpPr>
        <p:grpSpPr>
          <a:xfrm>
            <a:off x="969372" y="2137133"/>
            <a:ext cx="1887585" cy="847200"/>
            <a:chOff x="7010331" y="1933778"/>
            <a:chExt cx="3374919" cy="1859693"/>
          </a:xfrm>
          <a:solidFill>
            <a:srgbClr val="A20000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6D5601E-E1AD-4205-8978-B705C0DE7228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Rounded Corners 7">
              <a:extLst>
                <a:ext uri="{FF2B5EF4-FFF2-40B4-BE49-F238E27FC236}">
                  <a16:creationId xmlns:a16="http://schemas.microsoft.com/office/drawing/2014/main" id="{D664B07E-7F90-4051-96A5-9C90342C13BE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sz="1650" b="1" dirty="0">
                  <a:solidFill>
                    <a:schemeClr val="bg1">
                      <a:lumMod val="85000"/>
                    </a:schemeClr>
                  </a:solidFill>
                </a:rPr>
                <a:t>CCCCO MIS</a:t>
              </a:r>
            </a:p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sz="1650" b="1" dirty="0">
                  <a:solidFill>
                    <a:schemeClr val="bg1">
                      <a:lumMod val="85000"/>
                    </a:schemeClr>
                  </a:solidFill>
                </a:rPr>
                <a:t>Enrollment Data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E7D834-035F-4D09-B985-3FDBC7CC7952}"/>
              </a:ext>
            </a:extLst>
          </p:cNvPr>
          <p:cNvGrpSpPr/>
          <p:nvPr/>
        </p:nvGrpSpPr>
        <p:grpSpPr>
          <a:xfrm>
            <a:off x="955740" y="3452886"/>
            <a:ext cx="1704486" cy="847200"/>
            <a:chOff x="7010331" y="1933778"/>
            <a:chExt cx="3374919" cy="1859693"/>
          </a:xfrm>
          <a:solidFill>
            <a:schemeClr val="tx2">
              <a:lumMod val="75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1DF230E-CFB3-40FA-82FE-B8681B1665D9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Rounded Corners 7">
              <a:extLst>
                <a:ext uri="{FF2B5EF4-FFF2-40B4-BE49-F238E27FC236}">
                  <a16:creationId xmlns:a16="http://schemas.microsoft.com/office/drawing/2014/main" id="{4CBAB630-0C8D-4F60-849C-043FFAAC7860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EDD Wage</a:t>
              </a:r>
            </a:p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File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4F00E9-F6E7-4A0C-9AF7-0A58C180654F}"/>
              </a:ext>
            </a:extLst>
          </p:cNvPr>
          <p:cNvGrpSpPr/>
          <p:nvPr/>
        </p:nvGrpSpPr>
        <p:grpSpPr>
          <a:xfrm>
            <a:off x="2832847" y="3452886"/>
            <a:ext cx="1704486" cy="847200"/>
            <a:chOff x="7010331" y="1933778"/>
            <a:chExt cx="3374919" cy="1859693"/>
          </a:xfrm>
          <a:solidFill>
            <a:schemeClr val="tx2">
              <a:lumMod val="75000"/>
            </a:schemeClr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284E890-769A-4BF8-B2B0-DD7479B0BBC8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: Rounded Corners 7">
              <a:extLst>
                <a:ext uri="{FF2B5EF4-FFF2-40B4-BE49-F238E27FC236}">
                  <a16:creationId xmlns:a16="http://schemas.microsoft.com/office/drawing/2014/main" id="{D656B93B-F206-43BF-8458-19C04600A1E4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High School</a:t>
              </a:r>
            </a:p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Equivalency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AEE44B-99B4-4AF9-B55E-C690C9B6C9F1}"/>
              </a:ext>
            </a:extLst>
          </p:cNvPr>
          <p:cNvGrpSpPr/>
          <p:nvPr/>
        </p:nvGrpSpPr>
        <p:grpSpPr>
          <a:xfrm>
            <a:off x="955739" y="4726950"/>
            <a:ext cx="1877107" cy="783193"/>
            <a:chOff x="7010331" y="1933778"/>
            <a:chExt cx="3374919" cy="1859693"/>
          </a:xfrm>
          <a:solidFill>
            <a:schemeClr val="accent6">
              <a:lumMod val="50000"/>
            </a:schemeClr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5F0ADB7-E120-43DE-A3C2-E9E5889EC276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angle: Rounded Corners 7">
              <a:extLst>
                <a:ext uri="{FF2B5EF4-FFF2-40B4-BE49-F238E27FC236}">
                  <a16:creationId xmlns:a16="http://schemas.microsoft.com/office/drawing/2014/main" id="{700CD303-5F85-4039-848D-9D71F7631CF7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CTE Outcome</a:t>
              </a:r>
            </a:p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Survey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E2EF776-EE20-46CF-A925-3905AFF6B458}"/>
              </a:ext>
            </a:extLst>
          </p:cNvPr>
          <p:cNvSpPr txBox="1"/>
          <p:nvPr/>
        </p:nvSpPr>
        <p:spPr>
          <a:xfrm>
            <a:off x="873285" y="1765618"/>
            <a:ext cx="3251846" cy="279512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r>
              <a:rPr lang="en-US" sz="19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Primary Student 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AC4194-4CD2-4940-91A0-DE0149FCCA15}"/>
              </a:ext>
            </a:extLst>
          </p:cNvPr>
          <p:cNvSpPr txBox="1"/>
          <p:nvPr/>
        </p:nvSpPr>
        <p:spPr>
          <a:xfrm>
            <a:off x="873285" y="3072754"/>
            <a:ext cx="3251846" cy="279512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r>
              <a:rPr lang="en-US" sz="19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Supplemental Data Matching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9204A7-5B3E-4DC6-A8FA-8C3BB8E62CBF}"/>
              </a:ext>
            </a:extLst>
          </p:cNvPr>
          <p:cNvSpPr txBox="1"/>
          <p:nvPr/>
        </p:nvSpPr>
        <p:spPr>
          <a:xfrm>
            <a:off x="873285" y="4356170"/>
            <a:ext cx="4993860" cy="279512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r>
              <a:rPr lang="en-US" sz="19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Other Data Sources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405CD7-B000-461C-B1FF-F8DF3A9B2419}"/>
              </a:ext>
            </a:extLst>
          </p:cNvPr>
          <p:cNvGrpSpPr/>
          <p:nvPr/>
        </p:nvGrpSpPr>
        <p:grpSpPr>
          <a:xfrm>
            <a:off x="4701438" y="3452886"/>
            <a:ext cx="1704486" cy="847200"/>
            <a:chOff x="7010331" y="1933778"/>
            <a:chExt cx="3374919" cy="1859693"/>
          </a:xfrm>
          <a:solidFill>
            <a:schemeClr val="tx2">
              <a:lumMod val="75000"/>
            </a:scheme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9A6C41C-165A-4F65-AAC5-311988F0092D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Rounded Corners 7">
              <a:extLst>
                <a:ext uri="{FF2B5EF4-FFF2-40B4-BE49-F238E27FC236}">
                  <a16:creationId xmlns:a16="http://schemas.microsoft.com/office/drawing/2014/main" id="{E5E91B18-5953-408A-93A1-C5AC45628612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CASAS Testing</a:t>
              </a:r>
            </a:p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Data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E2713F-D912-449B-B882-04FA74FFF890}"/>
              </a:ext>
            </a:extLst>
          </p:cNvPr>
          <p:cNvGrpSpPr/>
          <p:nvPr/>
        </p:nvGrpSpPr>
        <p:grpSpPr>
          <a:xfrm>
            <a:off x="6570029" y="3452886"/>
            <a:ext cx="1704486" cy="847200"/>
            <a:chOff x="7010331" y="1933778"/>
            <a:chExt cx="3374919" cy="1859693"/>
          </a:xfrm>
          <a:solidFill>
            <a:schemeClr val="tx2">
              <a:lumMod val="75000"/>
            </a:schemeClr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D5575F4-CF8D-43FD-BB8A-88132546867F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: Rounded Corners 7">
              <a:extLst>
                <a:ext uri="{FF2B5EF4-FFF2-40B4-BE49-F238E27FC236}">
                  <a16:creationId xmlns:a16="http://schemas.microsoft.com/office/drawing/2014/main" id="{61F0209F-12F7-4926-9E3C-048EFFA57896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DAS</a:t>
              </a:r>
            </a:p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Records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F12CEE-F18C-4F7A-B4CF-00F2D0895876}"/>
              </a:ext>
            </a:extLst>
          </p:cNvPr>
          <p:cNvGrpSpPr/>
          <p:nvPr/>
        </p:nvGrpSpPr>
        <p:grpSpPr>
          <a:xfrm>
            <a:off x="3055959" y="4726950"/>
            <a:ext cx="1868591" cy="783193"/>
            <a:chOff x="7010331" y="1933778"/>
            <a:chExt cx="3374919" cy="1859693"/>
          </a:xfrm>
          <a:solidFill>
            <a:schemeClr val="accent6">
              <a:lumMod val="50000"/>
            </a:schemeClr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F61D51B-04F4-4B8A-A6E1-057D79110174}"/>
                </a:ext>
              </a:extLst>
            </p:cNvPr>
            <p:cNvSpPr/>
            <p:nvPr/>
          </p:nvSpPr>
          <p:spPr>
            <a:xfrm>
              <a:off x="7010331" y="1933778"/>
              <a:ext cx="3374919" cy="185969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: Rounded Corners 7">
              <a:extLst>
                <a:ext uri="{FF2B5EF4-FFF2-40B4-BE49-F238E27FC236}">
                  <a16:creationId xmlns:a16="http://schemas.microsoft.com/office/drawing/2014/main" id="{09ABF7E5-D360-4305-8F2E-4013FCF5937B}"/>
                </a:ext>
              </a:extLst>
            </p:cNvPr>
            <p:cNvSpPr txBox="1"/>
            <p:nvPr/>
          </p:nvSpPr>
          <p:spPr>
            <a:xfrm>
              <a:off x="7064800" y="1988247"/>
              <a:ext cx="3265981" cy="175075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ts val="450"/>
                </a:spcBef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Labor Market Info (EMSI)</a:t>
              </a:r>
            </a:p>
          </p:txBody>
        </p:sp>
      </p:grp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531C1A27-EBAB-440F-B6C0-0C5195D3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000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E9729B-AC01-4086-A779-70CA5BB9AB37}"/>
              </a:ext>
            </a:extLst>
          </p:cNvPr>
          <p:cNvSpPr txBox="1"/>
          <p:nvPr/>
        </p:nvSpPr>
        <p:spPr>
          <a:xfrm>
            <a:off x="0" y="247433"/>
            <a:ext cx="9144000" cy="4437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7144" algn="ctr" defTabSz="914355">
              <a:lnSpc>
                <a:spcPct val="12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sz="2400" b="1" dirty="0">
                <a:solidFill>
                  <a:srgbClr val="00B0F0"/>
                </a:solidFill>
              </a:rPr>
              <a:t>Adult Education Pipeline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4AF238-B371-401D-95EF-662173EE9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7" t="4260" r="20808"/>
          <a:stretch/>
        </p:blipFill>
        <p:spPr>
          <a:xfrm>
            <a:off x="1297118" y="780833"/>
            <a:ext cx="6549764" cy="582973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134BFC2-88C0-4126-A375-8EF75E488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30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8D4CAC-AAB2-41AC-A7A7-2A363EBD0462}"/>
              </a:ext>
            </a:extLst>
          </p:cNvPr>
          <p:cNvSpPr/>
          <p:nvPr/>
        </p:nvSpPr>
        <p:spPr>
          <a:xfrm>
            <a:off x="0" y="84789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latin typeface="+mj-lt"/>
              </a:rPr>
              <a:t>What about the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F2343-29CD-4B7E-A286-AF6D88410320}"/>
              </a:ext>
            </a:extLst>
          </p:cNvPr>
          <p:cNvSpPr txBox="1"/>
          <p:nvPr/>
        </p:nvSpPr>
        <p:spPr>
          <a:xfrm>
            <a:off x="931953" y="1448054"/>
            <a:ext cx="7602447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A data point is a question – it should make you ask why and question your assumptions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No single data point is sufficient to tell the story of your students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You should gather more information – talk to your customers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It should result in action (interesting vs actionable data)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679DB1F-C289-4C20-B253-7DE476D93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268129"/>
            <a:ext cx="1785211" cy="4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6272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ase Slide">
  <a:themeElements>
    <a:clrScheme name="Custom 1">
      <a:dk1>
        <a:srgbClr val="405461"/>
      </a:dk1>
      <a:lt1>
        <a:srgbClr val="FFFFFF"/>
      </a:lt1>
      <a:dk2>
        <a:srgbClr val="005C8A"/>
      </a:dk2>
      <a:lt2>
        <a:srgbClr val="BBBAAB"/>
      </a:lt2>
      <a:accent1>
        <a:srgbClr val="137B7B"/>
      </a:accent1>
      <a:accent2>
        <a:srgbClr val="59809B"/>
      </a:accent2>
      <a:accent3>
        <a:srgbClr val="5DB7B0"/>
      </a:accent3>
      <a:accent4>
        <a:srgbClr val="1684A7"/>
      </a:accent4>
      <a:accent5>
        <a:srgbClr val="6D6D68"/>
      </a:accent5>
      <a:accent6>
        <a:srgbClr val="50B948"/>
      </a:accent6>
      <a:hlink>
        <a:srgbClr val="00C599"/>
      </a:hlink>
      <a:folHlink>
        <a:srgbClr val="7E9BC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stEd Agency Powerpoint Template - HS and POSTSECONDARY" id="{7DFA30E6-C27C-6640-9A6E-E009AC9C2BBA}" vid="{D20F524D-E69D-3440-8ABA-F93C9B1989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64C631-E1A8-4918-ACAD-87C6B38F4F7C}"/>
</file>

<file path=customXml/itemProps2.xml><?xml version="1.0" encoding="utf-8"?>
<ds:datastoreItem xmlns:ds="http://schemas.openxmlformats.org/officeDocument/2006/customXml" ds:itemID="{E689EA8E-1330-4CE8-821A-596985FC9DDA}"/>
</file>

<file path=customXml/itemProps3.xml><?xml version="1.0" encoding="utf-8"?>
<ds:datastoreItem xmlns:ds="http://schemas.openxmlformats.org/officeDocument/2006/customXml" ds:itemID="{3070EE94-2003-444E-93FE-7B88940FD683}"/>
</file>

<file path=docProps/app.xml><?xml version="1.0" encoding="utf-8"?>
<Properties xmlns="http://schemas.openxmlformats.org/officeDocument/2006/extended-properties" xmlns:vt="http://schemas.openxmlformats.org/officeDocument/2006/docPropsVTypes">
  <TotalTime>26881</TotalTime>
  <Words>742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.AppleSystemUIFont</vt:lpstr>
      <vt:lpstr>Arial</vt:lpstr>
      <vt:lpstr>Calibri</vt:lpstr>
      <vt:lpstr>Calibri Light</vt:lpstr>
      <vt:lpstr>Corbel</vt:lpstr>
      <vt:lpstr>Helvetica</vt:lpstr>
      <vt:lpstr>Meiryo-Bold</vt:lpstr>
      <vt:lpstr>Trebuchet MS</vt:lpstr>
      <vt:lpstr>Base Slide</vt:lpstr>
      <vt:lpstr>PowerPoint Presentation</vt:lpstr>
      <vt:lpstr>PowerPoint Presentation</vt:lpstr>
      <vt:lpstr>PowerPoint Presentation</vt:lpstr>
      <vt:lpstr>Adult Education Program Student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 Tillery</dc:creator>
  <cp:lastModifiedBy>Tyler Shea</cp:lastModifiedBy>
  <cp:revision>233</cp:revision>
  <dcterms:created xsi:type="dcterms:W3CDTF">2017-08-29T18:09:48Z</dcterms:created>
  <dcterms:modified xsi:type="dcterms:W3CDTF">2019-09-27T18:49:55Z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