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3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47"/>
  </p:notesMasterIdLst>
  <p:sldIdLst>
    <p:sldId id="482" r:id="rId2"/>
    <p:sldId id="539" r:id="rId3"/>
    <p:sldId id="463" r:id="rId4"/>
    <p:sldId id="464" r:id="rId5"/>
    <p:sldId id="393" r:id="rId6"/>
    <p:sldId id="478" r:id="rId7"/>
    <p:sldId id="518" r:id="rId8"/>
    <p:sldId id="500" r:id="rId9"/>
    <p:sldId id="513" r:id="rId10"/>
    <p:sldId id="504" r:id="rId11"/>
    <p:sldId id="538" r:id="rId12"/>
    <p:sldId id="546" r:id="rId13"/>
    <p:sldId id="465" r:id="rId14"/>
    <p:sldId id="474" r:id="rId15"/>
    <p:sldId id="471" r:id="rId16"/>
    <p:sldId id="472" r:id="rId17"/>
    <p:sldId id="473" r:id="rId18"/>
    <p:sldId id="492" r:id="rId19"/>
    <p:sldId id="475" r:id="rId20"/>
    <p:sldId id="525" r:id="rId21"/>
    <p:sldId id="484" r:id="rId22"/>
    <p:sldId id="432" r:id="rId23"/>
    <p:sldId id="431" r:id="rId24"/>
    <p:sldId id="440" r:id="rId25"/>
    <p:sldId id="494" r:id="rId26"/>
    <p:sldId id="455" r:id="rId27"/>
    <p:sldId id="458" r:id="rId28"/>
    <p:sldId id="459" r:id="rId29"/>
    <p:sldId id="520" r:id="rId30"/>
    <p:sldId id="496" r:id="rId31"/>
    <p:sldId id="485" r:id="rId32"/>
    <p:sldId id="460" r:id="rId33"/>
    <p:sldId id="505" r:id="rId34"/>
    <p:sldId id="490" r:id="rId35"/>
    <p:sldId id="489" r:id="rId36"/>
    <p:sldId id="506" r:id="rId37"/>
    <p:sldId id="491" r:id="rId38"/>
    <p:sldId id="483" r:id="rId39"/>
    <p:sldId id="487" r:id="rId40"/>
    <p:sldId id="488" r:id="rId41"/>
    <p:sldId id="535" r:id="rId42"/>
    <p:sldId id="537" r:id="rId43"/>
    <p:sldId id="543" r:id="rId44"/>
    <p:sldId id="545" r:id="rId45"/>
    <p:sldId id="28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6D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3" autoAdjust="0"/>
    <p:restoredTop sz="94618" autoAdjust="0"/>
  </p:normalViewPr>
  <p:slideViewPr>
    <p:cSldViewPr>
      <p:cViewPr varScale="1">
        <p:scale>
          <a:sx n="103" d="100"/>
          <a:sy n="103" d="100"/>
        </p:scale>
        <p:origin x="1398" y="10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Lo Performance</a:t>
          </a:r>
        </a:p>
        <a:p>
          <a:r>
            <a:rPr lang="en-US" b="1" dirty="0" smtClean="0">
              <a:solidFill>
                <a:schemeClr val="tx1"/>
              </a:solidFill>
            </a:rPr>
            <a:t>Hi Persistence</a:t>
          </a:r>
          <a:endParaRPr lang="en-US" b="1" dirty="0">
            <a:solidFill>
              <a:schemeClr val="tx1"/>
            </a:solidFill>
          </a:endParaRP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1467B7BA-CE09-4B09-9728-36D94370B246}">
      <dgm:prSet phldrT="[Text]"/>
      <dgm:spPr>
        <a:solidFill>
          <a:schemeClr val="tx1"/>
        </a:solidFill>
      </dgm:spPr>
      <dgm:t>
        <a:bodyPr/>
        <a:lstStyle/>
        <a:p>
          <a:r>
            <a:rPr lang="en-US" dirty="0" smtClean="0"/>
            <a:t>Hi Performance</a:t>
          </a:r>
        </a:p>
        <a:p>
          <a:r>
            <a:rPr lang="en-US" dirty="0" smtClean="0"/>
            <a:t>Hi Persistence</a:t>
          </a:r>
          <a:endParaRPr lang="en-US" dirty="0"/>
        </a:p>
      </dgm:t>
    </dgm:pt>
    <dgm:pt modelId="{8E576AA4-9C2E-491B-8248-F0079B0EE821}" type="parTrans" cxnId="{7E8737D5-5562-43E4-A88A-5203198EAC33}">
      <dgm:prSet/>
      <dgm:spPr/>
      <dgm:t>
        <a:bodyPr/>
        <a:lstStyle/>
        <a:p>
          <a:endParaRPr lang="en-US"/>
        </a:p>
      </dgm:t>
    </dgm:pt>
    <dgm:pt modelId="{A5077DE1-F8FA-4D06-B140-153EE1DA1FF7}" type="sibTrans" cxnId="{7E8737D5-5562-43E4-A88A-5203198EAC33}">
      <dgm:prSet/>
      <dgm:spPr/>
      <dgm:t>
        <a:bodyPr/>
        <a:lstStyle/>
        <a:p>
          <a:endParaRPr lang="en-US"/>
        </a:p>
      </dgm:t>
    </dgm:pt>
    <dgm:pt modelId="{E28CAB8F-9AEC-4DE4-A1EE-5D2388B766AA}">
      <dgm:prSet phldrT="[Text]"/>
      <dgm:spPr>
        <a:solidFill>
          <a:srgbClr val="C00000"/>
        </a:solidFill>
      </dgm:spPr>
      <dgm:t>
        <a:bodyPr/>
        <a:lstStyle/>
        <a:p>
          <a:r>
            <a:rPr lang="en-US" dirty="0" smtClean="0"/>
            <a:t>Lo Performance</a:t>
          </a:r>
        </a:p>
        <a:p>
          <a:r>
            <a:rPr lang="en-US" dirty="0" smtClean="0"/>
            <a:t>Lo Persistence</a:t>
          </a:r>
          <a:endParaRPr lang="en-US" dirty="0"/>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28856DEB-E82B-4F97-B6F7-B5A106BF16AA}">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Hi Performance</a:t>
          </a:r>
        </a:p>
        <a:p>
          <a:r>
            <a:rPr lang="en-US" b="1" dirty="0" smtClean="0">
              <a:solidFill>
                <a:schemeClr val="tx1"/>
              </a:solidFill>
            </a:rPr>
            <a:t>Lo Persistence</a:t>
          </a:r>
          <a:endParaRPr lang="en-US" b="1" dirty="0">
            <a:solidFill>
              <a:schemeClr val="tx1"/>
            </a:solidFill>
          </a:endParaRPr>
        </a:p>
      </dgm:t>
    </dgm:pt>
    <dgm:pt modelId="{DC7F6A4D-5C63-4B47-A2F3-73F5244F16D4}" type="parTrans" cxnId="{5C0F6E1B-EFE1-4735-9552-0E0BAA4C36BB}">
      <dgm:prSet/>
      <dgm:spPr/>
      <dgm:t>
        <a:bodyPr/>
        <a:lstStyle/>
        <a:p>
          <a:endParaRPr lang="en-US"/>
        </a:p>
      </dgm:t>
    </dgm:pt>
    <dgm:pt modelId="{486B885C-E543-449E-A545-441C5B254626}" type="sibTrans" cxnId="{5C0F6E1B-EFE1-4735-9552-0E0BAA4C36BB}">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t>
        <a:bodyPr/>
        <a:lstStyle/>
        <a:p>
          <a:endParaRPr lang="en-US"/>
        </a:p>
      </dgm:t>
    </dgm:pt>
    <dgm:pt modelId="{6FFDAC4B-665D-457A-9D54-1F09EDFBFB4D}" type="pres">
      <dgm:prSet presAssocID="{9EBC04EE-F977-44AD-B37B-8B500572F354}" presName="axisShape" presStyleLbl="bgShp" presStyleIdx="0" presStyleCnt="1" custLinFactNeighborX="-1487"/>
      <dgm:spPr/>
    </dgm:pt>
    <dgm:pt modelId="{254FA08E-C0AA-470B-9E09-F4AB6955C68B}" type="pres">
      <dgm:prSet presAssocID="{9EBC04EE-F977-44AD-B37B-8B500572F354}" presName="rect1" presStyleLbl="node1" presStyleIdx="0" presStyleCnt="4" custLinFactNeighborX="-32683" custLinFactNeighborY="-16250">
        <dgm:presLayoutVars>
          <dgm:chMax val="0"/>
          <dgm:chPref val="0"/>
          <dgm:bulletEnabled val="1"/>
        </dgm:presLayoutVars>
      </dgm:prSet>
      <dgm:spPr/>
      <dgm:t>
        <a:bodyPr/>
        <a:lstStyle/>
        <a:p>
          <a:endParaRPr lang="en-US"/>
        </a:p>
      </dgm:t>
    </dgm:pt>
    <dgm:pt modelId="{601C65B2-48A6-4196-BB9B-227D6AA5474F}" type="pres">
      <dgm:prSet presAssocID="{9EBC04EE-F977-44AD-B37B-8B500572F354}" presName="rect2" presStyleLbl="node1" presStyleIdx="1" presStyleCnt="4" custLinFactNeighborX="40409" custLinFactNeighborY="-16250">
        <dgm:presLayoutVars>
          <dgm:chMax val="0"/>
          <dgm:chPref val="0"/>
          <dgm:bulletEnabled val="1"/>
        </dgm:presLayoutVars>
      </dgm:prSet>
      <dgm:spPr/>
      <dgm:t>
        <a:bodyPr/>
        <a:lstStyle/>
        <a:p>
          <a:endParaRPr lang="en-US"/>
        </a:p>
      </dgm:t>
    </dgm:pt>
    <dgm:pt modelId="{C024C795-77C4-4F3E-B12F-B81D071FB9DD}" type="pres">
      <dgm:prSet presAssocID="{9EBC04EE-F977-44AD-B37B-8B500572F354}" presName="rect3" presStyleLbl="node1" presStyleIdx="2" presStyleCnt="4" custLinFactNeighborX="-29712" custLinFactNeighborY="2971">
        <dgm:presLayoutVars>
          <dgm:chMax val="0"/>
          <dgm:chPref val="0"/>
          <dgm:bulletEnabled val="1"/>
        </dgm:presLayoutVars>
      </dgm:prSet>
      <dgm:spPr/>
      <dgm:t>
        <a:bodyPr/>
        <a:lstStyle/>
        <a:p>
          <a:endParaRPr lang="en-US"/>
        </a:p>
      </dgm:t>
    </dgm:pt>
    <dgm:pt modelId="{83ACAE6E-98DE-4791-A5B6-916830D3F238}" type="pres">
      <dgm:prSet presAssocID="{9EBC04EE-F977-44AD-B37B-8B500572F354}" presName="rect4" presStyleLbl="node1" presStyleIdx="3" presStyleCnt="4" custLinFactNeighborX="43974" custLinFactNeighborY="701">
        <dgm:presLayoutVars>
          <dgm:chMax val="0"/>
          <dgm:chPref val="0"/>
          <dgm:bulletEnabled val="1"/>
        </dgm:presLayoutVars>
      </dgm:prSet>
      <dgm:spPr/>
      <dgm:t>
        <a:bodyPr/>
        <a:lstStyle/>
        <a:p>
          <a:endParaRPr lang="en-US"/>
        </a:p>
      </dgm:t>
    </dgm:pt>
  </dgm:ptLst>
  <dgm:cxnLst>
    <dgm:cxn modelId="{425C359C-38F1-43FC-8C2E-74D5FCB66C89}" type="presOf" srcId="{9EBC04EE-F977-44AD-B37B-8B500572F354}" destId="{5E2B6EC9-1BFC-4340-AAC8-C0549908783E}" srcOrd="0" destOrd="0" presId="urn:microsoft.com/office/officeart/2005/8/layout/matrix2"/>
    <dgm:cxn modelId="{7E8737D5-5562-43E4-A88A-5203198EAC33}" srcId="{9EBC04EE-F977-44AD-B37B-8B500572F354}" destId="{1467B7BA-CE09-4B09-9728-36D94370B246}" srcOrd="1" destOrd="0" parTransId="{8E576AA4-9C2E-491B-8248-F0079B0EE821}" sibTransId="{A5077DE1-F8FA-4D06-B140-153EE1DA1FF7}"/>
    <dgm:cxn modelId="{5C0F6E1B-EFE1-4735-9552-0E0BAA4C36BB}" srcId="{9EBC04EE-F977-44AD-B37B-8B500572F354}" destId="{28856DEB-E82B-4F97-B6F7-B5A106BF16AA}" srcOrd="3" destOrd="0" parTransId="{DC7F6A4D-5C63-4B47-A2F3-73F5244F16D4}" sibTransId="{486B885C-E543-449E-A545-441C5B254626}"/>
    <dgm:cxn modelId="{8CA32C01-1C19-40C5-B3EE-1322F79EEDA6}" srcId="{9EBC04EE-F977-44AD-B37B-8B500572F354}" destId="{27D11FC3-1911-4859-B41B-363C965C94E6}" srcOrd="0" destOrd="0" parTransId="{0C42D001-6AF9-4272-A062-7FB85659B537}" sibTransId="{1B812340-F3C2-4EE4-94BE-A8A8EF8AFE0A}"/>
    <dgm:cxn modelId="{BC60AB8B-11D6-4EDE-9904-580182B567FC}" type="presOf" srcId="{E28CAB8F-9AEC-4DE4-A1EE-5D2388B766AA}" destId="{C024C795-77C4-4F3E-B12F-B81D071FB9DD}" srcOrd="0" destOrd="0" presId="urn:microsoft.com/office/officeart/2005/8/layout/matrix2"/>
    <dgm:cxn modelId="{AA204FFC-7F8A-4B6A-908C-694C6E0D104A}" type="presOf" srcId="{28856DEB-E82B-4F97-B6F7-B5A106BF16AA}" destId="{83ACAE6E-98DE-4791-A5B6-916830D3F238}" srcOrd="0" destOrd="0" presId="urn:microsoft.com/office/officeart/2005/8/layout/matrix2"/>
    <dgm:cxn modelId="{A539B43B-9DCF-46DF-A974-182BD9956F06}" type="presOf" srcId="{27D11FC3-1911-4859-B41B-363C965C94E6}" destId="{254FA08E-C0AA-470B-9E09-F4AB6955C68B}" srcOrd="0" destOrd="0" presId="urn:microsoft.com/office/officeart/2005/8/layout/matrix2"/>
    <dgm:cxn modelId="{E10DC83C-5B55-4BC0-A555-AC40388E0278}" type="presOf" srcId="{1467B7BA-CE09-4B09-9728-36D94370B246}" destId="{601C65B2-48A6-4196-BB9B-227D6AA5474F}" srcOrd="0" destOrd="0" presId="urn:microsoft.com/office/officeart/2005/8/layout/matrix2"/>
    <dgm:cxn modelId="{137591AE-719C-46E3-9E19-C622B70AFBB7}" srcId="{9EBC04EE-F977-44AD-B37B-8B500572F354}" destId="{E28CAB8F-9AEC-4DE4-A1EE-5D2388B766AA}" srcOrd="2" destOrd="0" parTransId="{247B5429-FAD9-4757-A72B-60D0E1F32290}" sibTransId="{D8809E33-64F5-48D4-B826-C1E877BFFD58}"/>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AC4B-665D-457A-9D54-1F09EDFBFB4D}">
      <dsp:nvSpPr>
        <dsp:cNvPr id="0" name=""/>
        <dsp:cNvSpPr/>
      </dsp:nvSpPr>
      <dsp:spPr>
        <a:xfrm>
          <a:off x="1655568" y="0"/>
          <a:ext cx="4902722" cy="4902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FA08E-C0AA-470B-9E09-F4AB6955C68B}">
      <dsp:nvSpPr>
        <dsp:cNvPr id="0" name=""/>
        <dsp:cNvSpPr/>
      </dsp:nvSpPr>
      <dsp:spPr>
        <a:xfrm>
          <a:off x="1406205" y="0"/>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Lo Performance</a:t>
          </a:r>
        </a:p>
        <a:p>
          <a:pPr lvl="0" algn="ctr" defTabSz="1022350">
            <a:lnSpc>
              <a:spcPct val="90000"/>
            </a:lnSpc>
            <a:spcBef>
              <a:spcPct val="0"/>
            </a:spcBef>
            <a:spcAft>
              <a:spcPct val="35000"/>
            </a:spcAft>
          </a:pPr>
          <a:r>
            <a:rPr lang="en-US" sz="2300" b="1" kern="1200" dirty="0" smtClean="0">
              <a:solidFill>
                <a:schemeClr val="tx1"/>
              </a:solidFill>
            </a:rPr>
            <a:t>Hi Persistence</a:t>
          </a:r>
          <a:endParaRPr lang="en-US" sz="2300" b="1" kern="1200" dirty="0">
            <a:solidFill>
              <a:schemeClr val="tx1"/>
            </a:solidFill>
          </a:endParaRPr>
        </a:p>
      </dsp:txBody>
      <dsp:txXfrm>
        <a:off x="1501937" y="95732"/>
        <a:ext cx="1769625" cy="1769625"/>
      </dsp:txXfrm>
    </dsp:sp>
    <dsp:sp modelId="{601C65B2-48A6-4196-BB9B-227D6AA5474F}">
      <dsp:nvSpPr>
        <dsp:cNvPr id="0" name=""/>
        <dsp:cNvSpPr/>
      </dsp:nvSpPr>
      <dsp:spPr>
        <a:xfrm>
          <a:off x="5143884" y="0"/>
          <a:ext cx="1961089" cy="196108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Hi Performance</a:t>
          </a:r>
        </a:p>
        <a:p>
          <a:pPr lvl="0" algn="ctr" defTabSz="1022350">
            <a:lnSpc>
              <a:spcPct val="90000"/>
            </a:lnSpc>
            <a:spcBef>
              <a:spcPct val="0"/>
            </a:spcBef>
            <a:spcAft>
              <a:spcPct val="35000"/>
            </a:spcAft>
          </a:pPr>
          <a:r>
            <a:rPr lang="en-US" sz="2300" kern="1200" dirty="0" smtClean="0"/>
            <a:t>Hi Persistence</a:t>
          </a:r>
          <a:endParaRPr lang="en-US" sz="2300" kern="1200" dirty="0"/>
        </a:p>
      </dsp:txBody>
      <dsp:txXfrm>
        <a:off x="5239616" y="95732"/>
        <a:ext cx="1769625" cy="1769625"/>
      </dsp:txXfrm>
    </dsp:sp>
    <dsp:sp modelId="{C024C795-77C4-4F3E-B12F-B81D071FB9DD}">
      <dsp:nvSpPr>
        <dsp:cNvPr id="0" name=""/>
        <dsp:cNvSpPr/>
      </dsp:nvSpPr>
      <dsp:spPr>
        <a:xfrm>
          <a:off x="1464469" y="2681220"/>
          <a:ext cx="1961089" cy="1961089"/>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Lo Performance</a:t>
          </a:r>
        </a:p>
        <a:p>
          <a:pPr lvl="0" algn="ctr" defTabSz="1022350">
            <a:lnSpc>
              <a:spcPct val="90000"/>
            </a:lnSpc>
            <a:spcBef>
              <a:spcPct val="0"/>
            </a:spcBef>
            <a:spcAft>
              <a:spcPct val="35000"/>
            </a:spcAft>
          </a:pPr>
          <a:r>
            <a:rPr lang="en-US" sz="2300" kern="1200" dirty="0" smtClean="0"/>
            <a:t>Lo Persistence</a:t>
          </a:r>
          <a:endParaRPr lang="en-US" sz="2300" kern="1200" dirty="0"/>
        </a:p>
      </dsp:txBody>
      <dsp:txXfrm>
        <a:off x="1560201" y="2776952"/>
        <a:ext cx="1769625" cy="1769625"/>
      </dsp:txXfrm>
    </dsp:sp>
    <dsp:sp modelId="{83ACAE6E-98DE-4791-A5B6-916830D3F238}">
      <dsp:nvSpPr>
        <dsp:cNvPr id="0" name=""/>
        <dsp:cNvSpPr/>
      </dsp:nvSpPr>
      <dsp:spPr>
        <a:xfrm>
          <a:off x="5213797" y="2636704"/>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Hi Performance</a:t>
          </a:r>
        </a:p>
        <a:p>
          <a:pPr lvl="0" algn="ctr" defTabSz="1022350">
            <a:lnSpc>
              <a:spcPct val="90000"/>
            </a:lnSpc>
            <a:spcBef>
              <a:spcPct val="0"/>
            </a:spcBef>
            <a:spcAft>
              <a:spcPct val="35000"/>
            </a:spcAft>
          </a:pPr>
          <a:r>
            <a:rPr lang="en-US" sz="2300" b="1" kern="1200" dirty="0" smtClean="0">
              <a:solidFill>
                <a:schemeClr val="tx1"/>
              </a:solidFill>
            </a:rPr>
            <a:t>Lo Persistence</a:t>
          </a:r>
          <a:endParaRPr lang="en-US" sz="2300" b="1" kern="1200" dirty="0">
            <a:solidFill>
              <a:schemeClr val="tx1"/>
            </a:solidFill>
          </a:endParaRPr>
        </a:p>
      </dsp:txBody>
      <dsp:txXfrm>
        <a:off x="5309529" y="2732436"/>
        <a:ext cx="1769625" cy="176962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9/23/2019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a:t>
            </a:fld>
            <a:endParaRPr lang="en-US" dirty="0"/>
          </a:p>
        </p:txBody>
      </p:sp>
    </p:spTree>
    <p:extLst>
      <p:ext uri="{BB962C8B-B14F-4D97-AF65-F5344CB8AC3E}">
        <p14:creationId xmlns:p14="http://schemas.microsoft.com/office/powerpoint/2010/main" val="107078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3F5EA5-E171-43DA-B44E-38F019ECE8A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405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8</a:t>
            </a:fld>
            <a:endParaRPr lang="en-US"/>
          </a:p>
        </p:txBody>
      </p:sp>
    </p:spTree>
    <p:extLst>
      <p:ext uri="{BB962C8B-B14F-4D97-AF65-F5344CB8AC3E}">
        <p14:creationId xmlns:p14="http://schemas.microsoft.com/office/powerpoint/2010/main" val="133363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32</a:t>
            </a:fld>
            <a:endParaRPr lang="en-US"/>
          </a:p>
        </p:txBody>
      </p:sp>
    </p:spTree>
    <p:extLst>
      <p:ext uri="{BB962C8B-B14F-4D97-AF65-F5344CB8AC3E}">
        <p14:creationId xmlns:p14="http://schemas.microsoft.com/office/powerpoint/2010/main" val="12266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33</a:t>
            </a:fld>
            <a:endParaRPr lang="en-US"/>
          </a:p>
        </p:txBody>
      </p:sp>
    </p:spTree>
    <p:extLst>
      <p:ext uri="{BB962C8B-B14F-4D97-AF65-F5344CB8AC3E}">
        <p14:creationId xmlns:p14="http://schemas.microsoft.com/office/powerpoint/2010/main" val="50205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45</a:t>
            </a:fld>
            <a:endParaRPr lang="en-US" dirty="0"/>
          </a:p>
        </p:txBody>
      </p:sp>
    </p:spTree>
    <p:extLst>
      <p:ext uri="{BB962C8B-B14F-4D97-AF65-F5344CB8AC3E}">
        <p14:creationId xmlns:p14="http://schemas.microsoft.com/office/powerpoint/2010/main" val="120675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E94DE94-A79A-426E-9314-E199CC5C4906}"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509D8010-6613-471D-9FDA-C8F4E9EB2CB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67CF78E-5106-430C-B901-E5941694FC73}"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65122F7C-518A-4A07-A025-7483D5BED94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B2E397-C6E7-4542-9D46-B322E89A7AEF}"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61BF2718-C376-4A90-879B-F4876F1D6B4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610350"/>
            <a:ext cx="2133600" cy="247650"/>
          </a:xfrm>
        </p:spPr>
        <p:txBody>
          <a:bodyPr/>
          <a:lstStyle>
            <a:lvl1pPr>
              <a:defRPr/>
            </a:lvl1pPr>
          </a:lstStyle>
          <a:p>
            <a:pPr>
              <a:defRPr/>
            </a:pPr>
            <a:fld id="{1EDD557E-5B35-47DF-BA02-6BF94AF15243}" type="slidenum">
              <a:rPr/>
              <a:pPr>
                <a:defRPr/>
              </a:pPr>
              <a:t>‹#›</a:t>
            </a:fld>
            <a:endParaRPr dirty="0"/>
          </a:p>
        </p:txBody>
      </p:sp>
    </p:spTree>
    <p:extLst>
      <p:ext uri="{BB962C8B-B14F-4D97-AF65-F5344CB8AC3E}">
        <p14:creationId xmlns:p14="http://schemas.microsoft.com/office/powerpoint/2010/main" val="223533048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3815CD-ACBF-46A6-B41F-D90A0CC836CE}"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F6BDBFD-E1CC-4E97-8377-C107612A88F8}"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r>
              <a:rPr lang="en-US" dirty="0" smtClean="0"/>
              <a:t>CASAS 2017  COABE Conference</a:t>
            </a:r>
            <a:endParaRPr lang="en-US" dirty="0"/>
          </a:p>
        </p:txBody>
      </p:sp>
      <p:sp>
        <p:nvSpPr>
          <p:cNvPr id="6" name="Slide Number Placeholder 5"/>
          <p:cNvSpPr>
            <a:spLocks noGrp="1"/>
          </p:cNvSpPr>
          <p:nvPr>
            <p:ph type="sldNum" sz="quarter" idx="12"/>
          </p:nvPr>
        </p:nvSpPr>
        <p:spPr/>
        <p:txBody>
          <a:bodyPr/>
          <a:lstStyle/>
          <a:p>
            <a:pPr>
              <a:defRPr/>
            </a:pPr>
            <a:fld id="{CD5B33E5-7686-4403-B648-5F4B5F69F7B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242A9B9-5736-4B38-9486-6A1D47856145}" type="datetime1">
              <a:rPr lang="en-US" smtClean="0"/>
              <a:t>9/23/2019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CE42DF3E-5041-463A-908D-1D5CD555F6F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E63B068-53DC-4E93-B45D-02525D7A1BCF}" type="datetime1">
              <a:rPr lang="en-US" smtClean="0"/>
              <a:t>9/23/2019</a:t>
            </a:fld>
            <a:endParaRPr lang="en-US" dirty="0"/>
          </a:p>
        </p:txBody>
      </p:sp>
      <p:sp>
        <p:nvSpPr>
          <p:cNvPr id="8" name="Footer Placeholder 7"/>
          <p:cNvSpPr>
            <a:spLocks noGrp="1"/>
          </p:cNvSpPr>
          <p:nvPr>
            <p:ph type="ftr" sz="quarter" idx="11"/>
          </p:nvPr>
        </p:nvSpPr>
        <p:spPr/>
        <p:txBody>
          <a:bodyPr/>
          <a:lstStyle/>
          <a:p>
            <a:pPr>
              <a:defRPr/>
            </a:pPr>
            <a:r>
              <a:rPr lang="en-US" dirty="0" smtClean="0"/>
              <a:t>CASAS 2017  COABE Conference</a:t>
            </a:r>
            <a:endParaRPr lang="en-US" dirty="0"/>
          </a:p>
        </p:txBody>
      </p:sp>
      <p:sp>
        <p:nvSpPr>
          <p:cNvPr id="9" name="Slide Number Placeholder 8"/>
          <p:cNvSpPr>
            <a:spLocks noGrp="1"/>
          </p:cNvSpPr>
          <p:nvPr>
            <p:ph type="sldNum" sz="quarter" idx="12"/>
          </p:nvPr>
        </p:nvSpPr>
        <p:spPr/>
        <p:txBody>
          <a:bodyPr/>
          <a:lstStyle/>
          <a:p>
            <a:pPr>
              <a:defRPr/>
            </a:pPr>
            <a:fld id="{68515CDF-AD7A-46E0-9836-CC02972D10B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C682D47-69D1-412D-990C-DDBF724D23FD}" type="datetime1">
              <a:rPr lang="en-US" smtClean="0"/>
              <a:t>9/23/2019</a:t>
            </a:fld>
            <a:endParaRPr lang="en-US" dirty="0"/>
          </a:p>
        </p:txBody>
      </p:sp>
      <p:sp>
        <p:nvSpPr>
          <p:cNvPr id="4" name="Footer Placeholder 3"/>
          <p:cNvSpPr>
            <a:spLocks noGrp="1"/>
          </p:cNvSpPr>
          <p:nvPr>
            <p:ph type="ftr" sz="quarter" idx="11"/>
          </p:nvPr>
        </p:nvSpPr>
        <p:spPr/>
        <p:txBody>
          <a:bodyPr/>
          <a:lstStyle/>
          <a:p>
            <a:pPr>
              <a:defRPr/>
            </a:pPr>
            <a:r>
              <a:rPr lang="en-US" dirty="0" smtClean="0"/>
              <a:t>CASAS 2017  COABE Conference</a:t>
            </a:r>
            <a:endParaRPr lang="en-US" dirty="0"/>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61F38-B0A7-4AFD-9ECE-E782A79AB49A}" type="datetime1">
              <a:rPr lang="en-US" smtClean="0"/>
              <a:t>9/23/2019</a:t>
            </a:fld>
            <a:endParaRPr lang="en-US" dirty="0"/>
          </a:p>
        </p:txBody>
      </p:sp>
      <p:sp>
        <p:nvSpPr>
          <p:cNvPr id="3" name="Footer Placeholder 2"/>
          <p:cNvSpPr>
            <a:spLocks noGrp="1"/>
          </p:cNvSpPr>
          <p:nvPr>
            <p:ph type="ftr" sz="quarter" idx="11"/>
          </p:nvPr>
        </p:nvSpPr>
        <p:spPr/>
        <p:txBody>
          <a:bodyPr/>
          <a:lstStyle/>
          <a:p>
            <a:pPr>
              <a:defRPr/>
            </a:pPr>
            <a:r>
              <a:rPr lang="en-US" dirty="0" smtClean="0"/>
              <a:t>CASAS 2017  COABE Conference</a:t>
            </a:r>
            <a:endParaRPr lang="en-US" dirty="0"/>
          </a:p>
        </p:txBody>
      </p:sp>
      <p:sp>
        <p:nvSpPr>
          <p:cNvPr id="4" name="Slide Number Placeholder 3"/>
          <p:cNvSpPr>
            <a:spLocks noGrp="1"/>
          </p:cNvSpPr>
          <p:nvPr>
            <p:ph type="sldNum" sz="quarter" idx="12"/>
          </p:nvPr>
        </p:nvSpPr>
        <p:spPr/>
        <p:txBody>
          <a:bodyPr/>
          <a:lstStyle/>
          <a:p>
            <a:pPr>
              <a:defRPr/>
            </a:pPr>
            <a:fld id="{156687D7-378D-43EC-BBE6-06B5D0D5531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04A064-F3F7-4747-8CDE-C12D337E4A9C}" type="datetime1">
              <a:rPr lang="en-US" smtClean="0"/>
              <a:t>9/23/2019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D5D50DA3-AB60-48C2-A14C-A72F6DC2B75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4550272-E97C-471E-815A-6D628D95779D}" type="datetime1">
              <a:rPr lang="en-US" smtClean="0"/>
              <a:t>9/23/2019</a:t>
            </a:fld>
            <a:endParaRPr lang="en-US" dirty="0"/>
          </a:p>
        </p:txBody>
      </p:sp>
      <p:sp>
        <p:nvSpPr>
          <p:cNvPr id="6" name="Footer Placeholder 5"/>
          <p:cNvSpPr>
            <a:spLocks noGrp="1"/>
          </p:cNvSpPr>
          <p:nvPr>
            <p:ph type="ftr" sz="quarter" idx="11"/>
          </p:nvPr>
        </p:nvSpPr>
        <p:spPr/>
        <p:txBody>
          <a:bodyPr/>
          <a:lstStyle/>
          <a:p>
            <a:pPr>
              <a:defRPr/>
            </a:pPr>
            <a:r>
              <a:rPr lang="en-US" dirty="0" smtClean="0"/>
              <a:t>CASAS 2017  COABE Conference</a:t>
            </a:r>
            <a:endParaRPr lang="en-US" dirty="0"/>
          </a:p>
        </p:txBody>
      </p:sp>
      <p:sp>
        <p:nvSpPr>
          <p:cNvPr id="7" name="Slide Number Placeholder 6"/>
          <p:cNvSpPr>
            <a:spLocks noGrp="1"/>
          </p:cNvSpPr>
          <p:nvPr>
            <p:ph type="sldNum" sz="quarter" idx="12"/>
          </p:nvPr>
        </p:nvSpPr>
        <p:spPr/>
        <p:txBody>
          <a:bodyPr/>
          <a:lstStyle/>
          <a:p>
            <a:pPr>
              <a:defRPr/>
            </a:pPr>
            <a:fld id="{723138FB-B0D2-425F-BB67-AC80C7B96FC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2BB351-F1D5-4B7B-B901-613BC8343538}" type="datetime1">
              <a:rPr lang="en-US" smtClean="0"/>
              <a:t>9/23/2019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CASAS 2017  COABE Conference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684D5C-90E6-4A2C-BF9C-D254C949497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hyperlink" Target="https://caladulted.org/T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ensus.gov/programs-surveys/ac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asas.org/CA%20Accountabilit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381000" y="609601"/>
            <a:ext cx="8039100" cy="2438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2362200" y="4114800"/>
            <a:ext cx="4191000" cy="1219200"/>
          </a:xfrm>
          <a:ln>
            <a:solidFill>
              <a:schemeClr val="accent1"/>
            </a:solidFill>
          </a:ln>
        </p:spPr>
        <p:txBody>
          <a:bodyPr/>
          <a:lstStyle/>
          <a:p>
            <a:r>
              <a:rPr lang="en-US" b="1" dirty="0" smtClean="0">
                <a:ln w="6600">
                  <a:solidFill>
                    <a:schemeClr val="accent2"/>
                  </a:solidFill>
                  <a:prstDash val="solid"/>
                </a:ln>
                <a:solidFill>
                  <a:schemeClr val="tx1"/>
                </a:solidFill>
                <a:effectLst>
                  <a:outerShdw dist="38100" dir="2700000" algn="tl" rotWithShape="0">
                    <a:schemeClr val="accent2"/>
                  </a:outerShdw>
                </a:effectLst>
              </a:rPr>
              <a:t>September 27, 2019</a:t>
            </a:r>
            <a:endParaRPr lang="en-US" b="1" dirty="0">
              <a:ln w="6600">
                <a:solidFill>
                  <a:schemeClr val="accent2"/>
                </a:solidFill>
                <a:prstDash val="solid"/>
              </a:ln>
              <a:solidFill>
                <a:schemeClr val="tx1"/>
              </a:solidFill>
              <a:effectLst>
                <a:outerShdw dist="38100" dir="2700000" algn="tl" rotWithShape="0">
                  <a:schemeClr val="accent2"/>
                </a:outerShdw>
              </a:effectLst>
            </a:endParaRPr>
          </a:p>
        </p:txBody>
      </p:sp>
      <p:sp>
        <p:nvSpPr>
          <p:cNvPr id="2" name="Rectangle 1"/>
          <p:cNvSpPr/>
          <p:nvPr/>
        </p:nvSpPr>
        <p:spPr>
          <a:xfrm>
            <a:off x="838200" y="609601"/>
            <a:ext cx="7455887" cy="2585323"/>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Using Data </a:t>
            </a:r>
            <a:endPar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to Improve </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Program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Performance</a:t>
            </a:r>
          </a:p>
        </p:txBody>
      </p:sp>
    </p:spTree>
    <p:extLst>
      <p:ext uri="{BB962C8B-B14F-4D97-AF65-F5344CB8AC3E}">
        <p14:creationId xmlns:p14="http://schemas.microsoft.com/office/powerpoint/2010/main" val="251400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600200"/>
            <a:ext cx="5480303" cy="2740152"/>
          </a:xfrm>
          <a:prstGeom prst="rect">
            <a:avLst/>
          </a:prstGeom>
        </p:spPr>
      </p:pic>
      <p:sp>
        <p:nvSpPr>
          <p:cNvPr id="5" name="TextBox 4"/>
          <p:cNvSpPr txBox="1"/>
          <p:nvPr/>
        </p:nvSpPr>
        <p:spPr>
          <a:xfrm>
            <a:off x="542109" y="5200574"/>
            <a:ext cx="8068491" cy="1384995"/>
          </a:xfrm>
          <a:prstGeom prst="rect">
            <a:avLst/>
          </a:prstGeom>
          <a:noFill/>
          <a:ln>
            <a:solidFill>
              <a:schemeClr val="accent1"/>
            </a:solidFill>
          </a:ln>
        </p:spPr>
        <p:txBody>
          <a:bodyPr wrap="square" rtlCol="0">
            <a:spAutoFit/>
          </a:bodyPr>
          <a:lstStyle/>
          <a:p>
            <a:r>
              <a:rPr lang="en-US" sz="2800" b="1" i="1" dirty="0" smtClean="0"/>
              <a:t>Column  C ÷ Column B = Persistence Rate</a:t>
            </a:r>
          </a:p>
          <a:p>
            <a:endParaRPr lang="en-US" sz="2800" b="1" i="1" dirty="0"/>
          </a:p>
          <a:p>
            <a:r>
              <a:rPr lang="en-US" sz="2800" b="1" i="1" dirty="0" smtClean="0"/>
              <a:t>“Good persistence” = 70% or better</a:t>
            </a:r>
            <a:endParaRPr lang="en-US" sz="2800" b="1" i="1" dirty="0"/>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lstStyle/>
          <a:p>
            <a:r>
              <a:rPr lang="en-US" dirty="0" smtClean="0"/>
              <a:t>Measuring Persistence in CAEP</a:t>
            </a:r>
            <a:endParaRPr lang="en-US" dirty="0"/>
          </a:p>
        </p:txBody>
      </p:sp>
      <p:sp>
        <p:nvSpPr>
          <p:cNvPr id="7" name="TextBox 6"/>
          <p:cNvSpPr txBox="1"/>
          <p:nvPr/>
        </p:nvSpPr>
        <p:spPr>
          <a:xfrm>
            <a:off x="6172200" y="1676400"/>
            <a:ext cx="2743199" cy="2677656"/>
          </a:xfrm>
          <a:prstGeom prst="rect">
            <a:avLst/>
          </a:prstGeom>
          <a:noFill/>
          <a:ln>
            <a:solidFill>
              <a:schemeClr val="accent1"/>
            </a:solidFill>
          </a:ln>
        </p:spPr>
        <p:txBody>
          <a:bodyPr wrap="square" rtlCol="0">
            <a:spAutoFit/>
          </a:bodyPr>
          <a:lstStyle/>
          <a:p>
            <a:r>
              <a:rPr lang="en-US" sz="2800" dirty="0" smtClean="0"/>
              <a:t>To determine the persistence rate, divide the total in Column C by the total in Column B.</a:t>
            </a:r>
            <a:endParaRPr lang="en-US" dirty="0"/>
          </a:p>
        </p:txBody>
      </p:sp>
      <p:sp>
        <p:nvSpPr>
          <p:cNvPr id="3" name="Slide Number Placeholder 2"/>
          <p:cNvSpPr>
            <a:spLocks noGrp="1"/>
          </p:cNvSpPr>
          <p:nvPr>
            <p:ph type="sldNum" sz="quarter" idx="12"/>
          </p:nvPr>
        </p:nvSpPr>
        <p:spPr>
          <a:xfrm>
            <a:off x="6781799" y="6492875"/>
            <a:ext cx="2133600" cy="365125"/>
          </a:xfrm>
        </p:spPr>
        <p:txBody>
          <a:bodyPr/>
          <a:lstStyle/>
          <a:p>
            <a:pPr>
              <a:defRPr/>
            </a:pPr>
            <a:fld id="{F6D201B8-79DF-4A8E-BB90-AC31C58AD823}" type="slidenum">
              <a:rPr lang="en-US" smtClean="0"/>
              <a:pPr>
                <a:defRPr/>
              </a:pPr>
              <a:t>10</a:t>
            </a:fld>
            <a:endParaRPr lang="en-US" dirty="0"/>
          </a:p>
        </p:txBody>
      </p:sp>
    </p:spTree>
    <p:extLst>
      <p:ext uri="{BB962C8B-B14F-4D97-AF65-F5344CB8AC3E}">
        <p14:creationId xmlns:p14="http://schemas.microsoft.com/office/powerpoint/2010/main" val="162501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279604"/>
            <a:ext cx="5486399" cy="2743200"/>
          </a:xfrm>
          <a:prstGeom prst="rect">
            <a:avLst/>
          </a:prstGeom>
        </p:spPr>
      </p:pic>
      <p:sp>
        <p:nvSpPr>
          <p:cNvPr id="5" name="TextBox 4"/>
          <p:cNvSpPr txBox="1"/>
          <p:nvPr/>
        </p:nvSpPr>
        <p:spPr>
          <a:xfrm>
            <a:off x="533400" y="4120672"/>
            <a:ext cx="8229600" cy="2677656"/>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smtClean="0"/>
              <a:t>Refer back to the Literacy Gains section of the CAEP Summary to determine overall performance, or performance by program.</a:t>
            </a:r>
          </a:p>
          <a:p>
            <a:pPr marL="342900" indent="-342900">
              <a:buFont typeface="Arial" panose="020B0604020202020204" pitchFamily="34" charset="0"/>
              <a:buChar char="•"/>
            </a:pPr>
            <a:r>
              <a:rPr lang="en-US" sz="2400" dirty="0" smtClean="0"/>
              <a:t>Compare the number with EFL Gains with total number of enrollees. (This mimics NRS Table 4.)</a:t>
            </a:r>
          </a:p>
          <a:p>
            <a:pPr marL="342900" indent="-342900">
              <a:buFont typeface="Arial" panose="020B0604020202020204" pitchFamily="34" charset="0"/>
              <a:buChar char="•"/>
            </a:pPr>
            <a:r>
              <a:rPr lang="en-US" sz="2400" dirty="0" smtClean="0"/>
              <a:t>Compare Enrollees with pre/post to Enrollees. (This mimics NRS Table 4B.</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smtClean="0"/>
              <a:t>Measuring Performance in CAEP</a:t>
            </a:r>
            <a:endParaRPr lang="en-US" dirty="0"/>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11</a:t>
            </a:fld>
            <a:endParaRPr lang="en-US"/>
          </a:p>
        </p:txBody>
      </p:sp>
    </p:spTree>
    <p:extLst>
      <p:ext uri="{BB962C8B-B14F-4D97-AF65-F5344CB8AC3E}">
        <p14:creationId xmlns:p14="http://schemas.microsoft.com/office/powerpoint/2010/main" val="56329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12</a:t>
            </a:fld>
            <a:endParaRPr lang="en-US" dirty="0"/>
          </a:p>
        </p:txBody>
      </p:sp>
      <p:pic>
        <p:nvPicPr>
          <p:cNvPr id="4" name="Picture 3"/>
          <p:cNvPicPr>
            <a:picLocks noChangeAspect="1"/>
          </p:cNvPicPr>
          <p:nvPr/>
        </p:nvPicPr>
        <p:blipFill>
          <a:blip r:embed="rId2"/>
          <a:stretch>
            <a:fillRect/>
          </a:stretch>
        </p:blipFill>
        <p:spPr>
          <a:xfrm>
            <a:off x="457200" y="1371600"/>
            <a:ext cx="8229600" cy="5000280"/>
          </a:xfrm>
          <a:prstGeom prst="rect">
            <a:avLst/>
          </a:prstGeom>
        </p:spPr>
      </p:pic>
      <p:sp>
        <p:nvSpPr>
          <p:cNvPr id="5"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smtClean="0"/>
              <a:t>Measuring Performance in CAEP</a:t>
            </a:r>
            <a:endParaRPr lang="en-US" dirty="0"/>
          </a:p>
        </p:txBody>
      </p:sp>
    </p:spTree>
    <p:extLst>
      <p:ext uri="{BB962C8B-B14F-4D97-AF65-F5344CB8AC3E}">
        <p14:creationId xmlns:p14="http://schemas.microsoft.com/office/powerpoint/2010/main" val="177348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60782043"/>
              </p:ext>
            </p:extLst>
          </p:nvPr>
        </p:nvGraphicFramePr>
        <p:xfrm>
          <a:off x="327134" y="1066800"/>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957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182" y="2994349"/>
            <a:ext cx="1856390" cy="369332"/>
          </a:xfrm>
          <a:prstGeom prst="rect">
            <a:avLst/>
          </a:prstGeom>
          <a:solidFill>
            <a:schemeClr val="bg1"/>
          </a:solidFill>
        </p:spPr>
        <p:txBody>
          <a:bodyPr wrap="square" rtlCol="0">
            <a:spAutoFit/>
          </a:bodyPr>
          <a:lstStyle/>
          <a:p>
            <a:r>
              <a:rPr lang="en-US" b="1" dirty="0"/>
              <a:t>Performance</a:t>
            </a:r>
            <a:r>
              <a:rPr lang="en-US" dirty="0" smtClean="0"/>
              <a:t> </a:t>
            </a:r>
            <a:endParaRPr lang="en-US" dirty="0"/>
          </a:p>
        </p:txBody>
      </p:sp>
      <p:sp>
        <p:nvSpPr>
          <p:cNvPr id="9" name="TextBox 8"/>
          <p:cNvSpPr txBox="1"/>
          <p:nvPr/>
        </p:nvSpPr>
        <p:spPr>
          <a:xfrm>
            <a:off x="3865419" y="1752600"/>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13</a:t>
            </a:fld>
            <a:endParaRPr lang="en-US"/>
          </a:p>
        </p:txBody>
      </p:sp>
    </p:spTree>
    <p:extLst>
      <p:ext uri="{BB962C8B-B14F-4D97-AF65-F5344CB8AC3E}">
        <p14:creationId xmlns:p14="http://schemas.microsoft.com/office/powerpoint/2010/main" val="2342264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990597"/>
            <a:ext cx="5105400"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943" y="332583"/>
            <a:ext cx="8319407" cy="750402"/>
          </a:xfrm>
        </p:spPr>
        <p:txBody>
          <a:bodyPr>
            <a:noAutofit/>
          </a:bodyPr>
          <a:lstStyle/>
          <a:p>
            <a:r>
              <a:rPr lang="en-US" sz="3200" b="1" dirty="0" smtClean="0">
                <a:effectLst>
                  <a:outerShdw blurRad="38100" dist="38100" dir="2700000" algn="tl">
                    <a:srgbClr val="000000">
                      <a:alpha val="43137"/>
                    </a:srgbClr>
                  </a:outerShdw>
                </a:effectLst>
              </a:rPr>
              <a:t>When Performance and Persistence are High</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533400" y="3990597"/>
            <a:ext cx="5105400" cy="156966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If performance and persistence are both high, CONGRATULATIONS!!! </a:t>
            </a:r>
          </a:p>
        </p:txBody>
      </p:sp>
      <p:pic>
        <p:nvPicPr>
          <p:cNvPr id="3" name="Picture 2"/>
          <p:cNvPicPr>
            <a:picLocks noChangeAspect="1"/>
          </p:cNvPicPr>
          <p:nvPr/>
        </p:nvPicPr>
        <p:blipFill>
          <a:blip r:embed="rId2"/>
          <a:stretch>
            <a:fillRect/>
          </a:stretch>
        </p:blipFill>
        <p:spPr>
          <a:xfrm>
            <a:off x="4495801" y="1599016"/>
            <a:ext cx="4316228" cy="2985133"/>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14</a:t>
            </a:fld>
            <a:endParaRPr lang="en-US"/>
          </a:p>
        </p:txBody>
      </p:sp>
    </p:spTree>
    <p:extLst>
      <p:ext uri="{BB962C8B-B14F-4D97-AF65-F5344CB8AC3E}">
        <p14:creationId xmlns:p14="http://schemas.microsoft.com/office/powerpoint/2010/main" val="308288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943" y="384577"/>
            <a:ext cx="8643257" cy="5633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High and Persistence is Low</a:t>
            </a:r>
          </a:p>
        </p:txBody>
      </p:sp>
      <p:sp>
        <p:nvSpPr>
          <p:cNvPr id="5" name="TextBox 4"/>
          <p:cNvSpPr txBox="1"/>
          <p:nvPr/>
        </p:nvSpPr>
        <p:spPr>
          <a:xfrm>
            <a:off x="381000" y="1143000"/>
            <a:ext cx="5105400" cy="353943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smtClean="0"/>
              <a:t>VERY UNUSUAL</a:t>
            </a:r>
          </a:p>
          <a:p>
            <a:pPr marL="214313" indent="-214313">
              <a:buFont typeface="Arial" panose="020B0604020202020204" pitchFamily="34" charset="0"/>
              <a:buChar char="•"/>
            </a:pPr>
            <a:endParaRPr lang="en-US" sz="3200" dirty="0" smtClean="0"/>
          </a:p>
          <a:p>
            <a:pPr marL="214313" indent="-214313">
              <a:buFont typeface="Arial" panose="020B0604020202020204" pitchFamily="34" charset="0"/>
              <a:buChar char="•"/>
            </a:pPr>
            <a:r>
              <a:rPr lang="en-US" sz="3200" dirty="0" smtClean="0"/>
              <a:t>But if so, the </a:t>
            </a:r>
            <a:r>
              <a:rPr lang="en-US" sz="3200" dirty="0"/>
              <a:t>agency </a:t>
            </a:r>
            <a:r>
              <a:rPr lang="en-US" sz="3200" dirty="0" smtClean="0"/>
              <a:t>should take steps to increase </a:t>
            </a:r>
            <a:r>
              <a:rPr lang="en-US" sz="3200" dirty="0"/>
              <a:t>the frequency of pre/post-testing rates for students. </a:t>
            </a:r>
          </a:p>
        </p:txBody>
      </p:sp>
      <p:pic>
        <p:nvPicPr>
          <p:cNvPr id="2" name="Picture 1"/>
          <p:cNvPicPr>
            <a:picLocks noChangeAspect="1"/>
          </p:cNvPicPr>
          <p:nvPr/>
        </p:nvPicPr>
        <p:blipFill>
          <a:blip r:embed="rId2"/>
          <a:stretch>
            <a:fillRect/>
          </a:stretch>
        </p:blipFill>
        <p:spPr>
          <a:xfrm>
            <a:off x="5060766" y="3614408"/>
            <a:ext cx="3966414" cy="2743200"/>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15</a:t>
            </a:fld>
            <a:endParaRPr lang="en-US"/>
          </a:p>
        </p:txBody>
      </p:sp>
    </p:spTree>
    <p:extLst>
      <p:ext uri="{BB962C8B-B14F-4D97-AF65-F5344CB8AC3E}">
        <p14:creationId xmlns:p14="http://schemas.microsoft.com/office/powerpoint/2010/main" val="1804402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7048" y="1078099"/>
            <a:ext cx="4874477" cy="51706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6328" y="230327"/>
            <a:ext cx="8775326" cy="70587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Performance and Persistence are Both Low</a:t>
            </a:r>
          </a:p>
        </p:txBody>
      </p:sp>
      <p:sp>
        <p:nvSpPr>
          <p:cNvPr id="3" name="TextBox 2"/>
          <p:cNvSpPr txBox="1"/>
          <p:nvPr/>
        </p:nvSpPr>
        <p:spPr>
          <a:xfrm>
            <a:off x="3977048" y="1078099"/>
            <a:ext cx="4874477" cy="5170646"/>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000" dirty="0" smtClean="0"/>
              <a:t>The agency should address basic data clean up first – that is, missing </a:t>
            </a:r>
            <a:r>
              <a:rPr lang="en-US" sz="3000" dirty="0"/>
              <a:t>student demographics </a:t>
            </a:r>
            <a:r>
              <a:rPr lang="en-US" sz="3000" dirty="0" smtClean="0"/>
              <a:t>or attendance hours.</a:t>
            </a:r>
          </a:p>
          <a:p>
            <a:pPr marL="214313" indent="-214313">
              <a:buFont typeface="Arial" panose="020B0604020202020204" pitchFamily="34" charset="0"/>
              <a:buChar char="•"/>
            </a:pPr>
            <a:endParaRPr lang="en-US" sz="3000" dirty="0" smtClean="0"/>
          </a:p>
          <a:p>
            <a:pPr marL="214313" indent="-214313">
              <a:buFont typeface="Arial" panose="020B0604020202020204" pitchFamily="34" charset="0"/>
              <a:buChar char="•"/>
            </a:pPr>
            <a:r>
              <a:rPr lang="en-US" sz="3000" dirty="0" smtClean="0"/>
              <a:t>Once basic clean up is complete, then start with the persistence side – specifically, student pre/post-testing </a:t>
            </a:r>
            <a:r>
              <a:rPr lang="en-US" sz="3000" dirty="0"/>
              <a:t>rates. </a:t>
            </a:r>
          </a:p>
        </p:txBody>
      </p:sp>
      <p:pic>
        <p:nvPicPr>
          <p:cNvPr id="2" name="Picture 1"/>
          <p:cNvPicPr>
            <a:picLocks noChangeAspect="1"/>
          </p:cNvPicPr>
          <p:nvPr/>
        </p:nvPicPr>
        <p:blipFill>
          <a:blip r:embed="rId2"/>
          <a:stretch>
            <a:fillRect/>
          </a:stretch>
        </p:blipFill>
        <p:spPr>
          <a:xfrm>
            <a:off x="253760" y="3733800"/>
            <a:ext cx="3636379" cy="2514945"/>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16</a:t>
            </a:fld>
            <a:endParaRPr lang="en-US"/>
          </a:p>
        </p:txBody>
      </p:sp>
    </p:spTree>
    <p:extLst>
      <p:ext uri="{BB962C8B-B14F-4D97-AF65-F5344CB8AC3E}">
        <p14:creationId xmlns:p14="http://schemas.microsoft.com/office/powerpoint/2010/main" val="650203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4422" y="3940626"/>
            <a:ext cx="542902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7831" y="395626"/>
            <a:ext cx="8490857" cy="6791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Low and Persistence is High</a:t>
            </a:r>
          </a:p>
        </p:txBody>
      </p:sp>
      <p:sp>
        <p:nvSpPr>
          <p:cNvPr id="5" name="TextBox 4"/>
          <p:cNvSpPr txBox="1"/>
          <p:nvPr/>
        </p:nvSpPr>
        <p:spPr>
          <a:xfrm>
            <a:off x="3324422" y="3936997"/>
            <a:ext cx="5459505" cy="2554545"/>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T</a:t>
            </a:r>
            <a:r>
              <a:rPr lang="en-US" sz="3200" dirty="0" smtClean="0"/>
              <a:t>he </a:t>
            </a:r>
            <a:r>
              <a:rPr lang="en-US" sz="3200" dirty="0"/>
              <a:t>agency is doing well with completing </a:t>
            </a:r>
            <a:r>
              <a:rPr lang="en-US" sz="3200" dirty="0" smtClean="0"/>
              <a:t>testing requirements, </a:t>
            </a:r>
            <a:r>
              <a:rPr lang="en-US" sz="3200" dirty="0"/>
              <a:t>but needs to address instruction in the classroom. </a:t>
            </a:r>
          </a:p>
        </p:txBody>
      </p:sp>
      <p:pic>
        <p:nvPicPr>
          <p:cNvPr id="2" name="Picture 1"/>
          <p:cNvPicPr>
            <a:picLocks noChangeAspect="1"/>
          </p:cNvPicPr>
          <p:nvPr/>
        </p:nvPicPr>
        <p:blipFill>
          <a:blip r:embed="rId2"/>
          <a:stretch>
            <a:fillRect/>
          </a:stretch>
        </p:blipFill>
        <p:spPr>
          <a:xfrm>
            <a:off x="380999" y="1320276"/>
            <a:ext cx="4038601" cy="3025533"/>
          </a:xfrm>
          <a:prstGeom prst="rect">
            <a:avLst/>
          </a:prstGeom>
        </p:spPr>
      </p:pic>
      <p:sp>
        <p:nvSpPr>
          <p:cNvPr id="7" name="Slide Number Placeholder 6"/>
          <p:cNvSpPr>
            <a:spLocks noGrp="1"/>
          </p:cNvSpPr>
          <p:nvPr>
            <p:ph type="sldNum" sz="quarter" idx="12"/>
          </p:nvPr>
        </p:nvSpPr>
        <p:spPr>
          <a:xfrm>
            <a:off x="6589655" y="6458474"/>
            <a:ext cx="2133600" cy="365125"/>
          </a:xfrm>
        </p:spPr>
        <p:txBody>
          <a:bodyPr/>
          <a:lstStyle/>
          <a:p>
            <a:pPr>
              <a:defRPr/>
            </a:pPr>
            <a:fld id="{F6D201B8-79DF-4A8E-BB90-AC31C58AD823}" type="slidenum">
              <a:rPr lang="en-US" smtClean="0"/>
              <a:pPr>
                <a:defRPr/>
              </a:pPr>
              <a:t>17</a:t>
            </a:fld>
            <a:endParaRPr lang="en-US" dirty="0"/>
          </a:p>
        </p:txBody>
      </p:sp>
    </p:spTree>
    <p:extLst>
      <p:ext uri="{BB962C8B-B14F-4D97-AF65-F5344CB8AC3E}">
        <p14:creationId xmlns:p14="http://schemas.microsoft.com/office/powerpoint/2010/main" val="4254018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2514600" y="3962400"/>
            <a:ext cx="6172200" cy="2362199"/>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3600" dirty="0">
                <a:solidFill>
                  <a:schemeClr val="accent6">
                    <a:lumMod val="75000"/>
                  </a:schemeClr>
                </a:solidFill>
              </a:rPr>
              <a:t>T</a:t>
            </a:r>
            <a:r>
              <a:rPr lang="en-US" sz="3600" dirty="0" smtClean="0">
                <a:solidFill>
                  <a:schemeClr val="accent6">
                    <a:lumMod val="75000"/>
                  </a:schemeClr>
                </a:solidFill>
              </a:rPr>
              <a:t>here is a strong possibility the issue is with pre- and post-testing all of your agency’s students.</a:t>
            </a:r>
          </a:p>
          <a:p>
            <a:pPr indent="-342900" eaLnBrk="1" fontAlgn="auto" hangingPunct="1">
              <a:spcBef>
                <a:spcPts val="0"/>
              </a:spcBef>
              <a:spcAft>
                <a:spcPts val="0"/>
              </a:spcAft>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096005"/>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752601"/>
            <a:ext cx="2168522" cy="1639198"/>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rates are at or below the state averages?</a:t>
            </a:r>
            <a:endParaRPr lang="en-US" sz="2800" dirty="0">
              <a:solidFill>
                <a:srgbClr val="002060"/>
              </a:solidFill>
            </a:endParaRPr>
          </a:p>
        </p:txBody>
      </p:sp>
      <p:sp>
        <p:nvSpPr>
          <p:cNvPr id="7" name="Slide Number Placeholder 6"/>
          <p:cNvSpPr>
            <a:spLocks noGrp="1"/>
          </p:cNvSpPr>
          <p:nvPr>
            <p:ph type="sldNum" sz="quarter" idx="12"/>
          </p:nvPr>
        </p:nvSpPr>
        <p:spPr>
          <a:xfrm>
            <a:off x="6934200" y="6599236"/>
            <a:ext cx="2133600" cy="365125"/>
          </a:xfrm>
        </p:spPr>
        <p:txBody>
          <a:bodyPr/>
          <a:lstStyle/>
          <a:p>
            <a:pPr>
              <a:defRPr/>
            </a:pPr>
            <a:fld id="{472742ED-E5F3-4A84-9AF5-5CA8849FAEA9}" type="slidenum">
              <a:rPr lang="en-US" smtClean="0"/>
              <a:pPr>
                <a:defRPr/>
              </a:pPr>
              <a:t>18</a:t>
            </a:fld>
            <a:endParaRPr lang="en-US" dirty="0"/>
          </a:p>
        </p:txBody>
      </p:sp>
      <p:pic>
        <p:nvPicPr>
          <p:cNvPr id="8" name="Picture 7"/>
          <p:cNvPicPr>
            <a:picLocks noChangeAspect="1"/>
          </p:cNvPicPr>
          <p:nvPr/>
        </p:nvPicPr>
        <p:blipFill>
          <a:blip r:embed="rId4"/>
          <a:stretch>
            <a:fillRect/>
          </a:stretch>
        </p:blipFill>
        <p:spPr>
          <a:xfrm>
            <a:off x="115824" y="4648200"/>
            <a:ext cx="2314241" cy="1600545"/>
          </a:xfrm>
          <a:prstGeom prst="rect">
            <a:avLst/>
          </a:prstGeom>
        </p:spPr>
      </p:pic>
    </p:spTree>
    <p:extLst>
      <p:ext uri="{BB962C8B-B14F-4D97-AF65-F5344CB8AC3E}">
        <p14:creationId xmlns:p14="http://schemas.microsoft.com/office/powerpoint/2010/main" val="298707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smtClean="0"/>
              <a:t>Student Level </a:t>
            </a:r>
            <a:r>
              <a:rPr lang="en-US" sz="3800" dirty="0"/>
              <a:t>Strategies for </a:t>
            </a:r>
            <a:r>
              <a:rPr lang="en-US" sz="3800" dirty="0" smtClean="0"/>
              <a:t>Obtaining Better Persistence</a:t>
            </a:r>
            <a:endParaRPr lang="en-US" sz="3800" dirty="0"/>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rack </a:t>
            </a:r>
            <a:r>
              <a:rPr lang="en-US" dirty="0">
                <a:effectLst>
                  <a:outerShdw blurRad="38100" dist="38100" dir="2700000" algn="tl">
                    <a:srgbClr val="000000">
                      <a:alpha val="43137"/>
                    </a:srgbClr>
                  </a:outerShdw>
                </a:effectLst>
              </a:rPr>
              <a:t>students’ </a:t>
            </a:r>
            <a:r>
              <a:rPr lang="en-US" dirty="0" smtClean="0">
                <a:effectLst>
                  <a:outerShdw blurRad="38100" dist="38100" dir="2700000" algn="tl">
                    <a:srgbClr val="000000">
                      <a:alpha val="43137"/>
                    </a:srgbClr>
                  </a:outerShdw>
                </a:effectLst>
              </a:rPr>
              <a:t>attendance</a:t>
            </a:r>
            <a:r>
              <a:rPr lang="en-US" sz="2800" dirty="0" smtClean="0"/>
              <a:t>. </a:t>
            </a:r>
            <a:endParaRPr lang="en-US" sz="2800" dirty="0"/>
          </a:p>
          <a:p>
            <a:pPr lvl="1"/>
            <a:r>
              <a:rPr lang="en-US" sz="3200" dirty="0" smtClean="0"/>
              <a:t>Follow </a:t>
            </a:r>
            <a:r>
              <a:rPr lang="en-US" sz="3200" dirty="0"/>
              <a:t>up on students who miss three+ days of class.</a:t>
            </a:r>
          </a:p>
          <a:p>
            <a:pPr lvl="1"/>
            <a:r>
              <a:rPr lang="en-US" sz="3200" dirty="0"/>
              <a:t>Provide a clear line of communication between teacher and students. </a:t>
            </a:r>
          </a:p>
          <a:p>
            <a:pPr lvl="1"/>
            <a:r>
              <a:rPr lang="en-US" sz="3200" dirty="0"/>
              <a:t>Tell students upon entry that they need to tell the teacher if they are leaving the class. </a:t>
            </a:r>
            <a:endParaRPr lang="en-US" sz="3200"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19</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57435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280" y="1143000"/>
            <a:ext cx="8237767" cy="5190034"/>
          </a:xfrm>
          <a:solidFill>
            <a:schemeClr val="accent5">
              <a:lumMod val="40000"/>
              <a:lumOff val="60000"/>
            </a:schemeClr>
          </a:solidFill>
          <a:ln>
            <a:solidFill>
              <a:schemeClr val="accent1"/>
            </a:solidFill>
          </a:ln>
        </p:spPr>
        <p:txBody>
          <a:bodyPr>
            <a:normAutofit/>
          </a:bodyPr>
          <a:lstStyle/>
          <a:p>
            <a:pPr marL="0" indent="-274320" eaLnBrk="1" fontAlgn="auto" hangingPunct="1">
              <a:spcBef>
                <a:spcPts val="0"/>
              </a:spcBef>
              <a:spcAft>
                <a:spcPts val="0"/>
              </a:spcAft>
              <a:defRPr/>
            </a:pPr>
            <a:r>
              <a:rPr lang="en-US" sz="2800" dirty="0" smtClean="0">
                <a:solidFill>
                  <a:srgbClr val="000099"/>
                </a:solidFill>
                <a:latin typeface="Candara" pitchFamily="34" charset="0"/>
              </a:rPr>
              <a:t>Review: NRS Performance &amp; Persistence</a:t>
            </a:r>
          </a:p>
          <a:p>
            <a:pPr marL="284163" indent="-284163" eaLnBrk="1" fontAlgn="auto" hangingPunct="1">
              <a:spcBef>
                <a:spcPts val="0"/>
              </a:spcBef>
              <a:spcAft>
                <a:spcPts val="0"/>
              </a:spcAft>
              <a:defRPr/>
            </a:pPr>
            <a:r>
              <a:rPr lang="en-US" sz="2800" dirty="0" smtClean="0">
                <a:solidFill>
                  <a:srgbClr val="000099"/>
                </a:solidFill>
                <a:latin typeface="Candara" pitchFamily="34" charset="0"/>
              </a:rPr>
              <a:t>Applying NRS Performance and Persistence to CAEP Data Reporting</a:t>
            </a:r>
          </a:p>
          <a:p>
            <a:pPr marL="273050" indent="-273050" eaLnBrk="1" fontAlgn="auto" hangingPunct="1">
              <a:spcBef>
                <a:spcPts val="0"/>
              </a:spcBef>
              <a:spcAft>
                <a:spcPts val="0"/>
              </a:spcAft>
              <a:defRPr/>
            </a:pPr>
            <a:r>
              <a:rPr lang="en-US" sz="2800" dirty="0" smtClean="0">
                <a:solidFill>
                  <a:srgbClr val="000099"/>
                </a:solidFill>
                <a:latin typeface="Candara" pitchFamily="34" charset="0"/>
              </a:rPr>
              <a:t>Analyze Data: </a:t>
            </a:r>
          </a:p>
          <a:p>
            <a:pPr marL="673100" lvl="1" indent="-273050">
              <a:spcBef>
                <a:spcPts val="0"/>
              </a:spcBef>
              <a:defRPr/>
            </a:pPr>
            <a:r>
              <a:rPr lang="en-US" dirty="0">
                <a:solidFill>
                  <a:srgbClr val="000099"/>
                </a:solidFill>
                <a:latin typeface="Candara" pitchFamily="34" charset="0"/>
              </a:rPr>
              <a:t>P</a:t>
            </a:r>
            <a:r>
              <a:rPr lang="en-US" dirty="0" smtClean="0">
                <a:solidFill>
                  <a:srgbClr val="000099"/>
                </a:solidFill>
                <a:latin typeface="Candara" pitchFamily="34" charset="0"/>
              </a:rPr>
              <a:t>erformance </a:t>
            </a:r>
            <a:r>
              <a:rPr lang="en-US" dirty="0">
                <a:solidFill>
                  <a:srgbClr val="000099"/>
                </a:solidFill>
                <a:latin typeface="Candara" pitchFamily="34" charset="0"/>
              </a:rPr>
              <a:t>&amp;</a:t>
            </a:r>
            <a:r>
              <a:rPr lang="en-US" dirty="0" smtClean="0">
                <a:solidFill>
                  <a:srgbClr val="000099"/>
                </a:solidFill>
                <a:latin typeface="Candara" pitchFamily="34" charset="0"/>
              </a:rPr>
              <a:t> persistence rates are low</a:t>
            </a:r>
          </a:p>
          <a:p>
            <a:pPr marL="673100" lvl="1" indent="-273050">
              <a:spcBef>
                <a:spcPts val="0"/>
              </a:spcBef>
              <a:defRPr/>
            </a:pPr>
            <a:r>
              <a:rPr lang="en-US" dirty="0" smtClean="0">
                <a:solidFill>
                  <a:srgbClr val="000099"/>
                </a:solidFill>
                <a:latin typeface="Candara" pitchFamily="34" charset="0"/>
              </a:rPr>
              <a:t>Low </a:t>
            </a:r>
            <a:r>
              <a:rPr lang="en-US" dirty="0">
                <a:solidFill>
                  <a:srgbClr val="000099"/>
                </a:solidFill>
                <a:latin typeface="Candara" pitchFamily="34" charset="0"/>
              </a:rPr>
              <a:t>performance when persistence is high </a:t>
            </a:r>
            <a:endParaRPr lang="en-US" dirty="0" smtClean="0">
              <a:solidFill>
                <a:srgbClr val="000099"/>
              </a:solidFill>
              <a:latin typeface="Candara" pitchFamily="34" charset="0"/>
            </a:endParaRPr>
          </a:p>
          <a:p>
            <a:pPr marL="273050" lvl="0" indent="-273050">
              <a:spcBef>
                <a:spcPts val="0"/>
              </a:spcBef>
              <a:defRPr/>
            </a:pPr>
            <a:r>
              <a:rPr lang="en-US" sz="2800" dirty="0" smtClean="0">
                <a:solidFill>
                  <a:srgbClr val="000099"/>
                </a:solidFill>
                <a:latin typeface="Candara" pitchFamily="34" charset="0"/>
              </a:rPr>
              <a:t>Identify Strategies </a:t>
            </a:r>
            <a:r>
              <a:rPr lang="en-US" sz="2800" dirty="0">
                <a:solidFill>
                  <a:srgbClr val="000099"/>
                </a:solidFill>
                <a:latin typeface="Candara" pitchFamily="34" charset="0"/>
              </a:rPr>
              <a:t>for Improvement</a:t>
            </a:r>
            <a:endParaRPr lang="en-US" sz="2800" dirty="0" smtClean="0">
              <a:solidFill>
                <a:srgbClr val="000099"/>
              </a:solidFill>
              <a:latin typeface="Candara" pitchFamily="34" charset="0"/>
            </a:endParaRPr>
          </a:p>
          <a:p>
            <a:pPr marL="1073150" lvl="2" indent="-273050">
              <a:spcBef>
                <a:spcPts val="0"/>
              </a:spcBef>
              <a:defRPr/>
            </a:pPr>
            <a:r>
              <a:rPr lang="en-US" sz="2800" dirty="0" smtClean="0">
                <a:solidFill>
                  <a:srgbClr val="000099"/>
                </a:solidFill>
                <a:latin typeface="Candara" pitchFamily="34" charset="0"/>
              </a:rPr>
              <a:t>Agency Level</a:t>
            </a:r>
          </a:p>
          <a:p>
            <a:pPr marL="1073150" lvl="2" indent="-273050">
              <a:spcBef>
                <a:spcPts val="0"/>
              </a:spcBef>
              <a:defRPr/>
            </a:pPr>
            <a:r>
              <a:rPr lang="en-US" sz="2800" dirty="0" smtClean="0">
                <a:solidFill>
                  <a:srgbClr val="000099"/>
                </a:solidFill>
                <a:latin typeface="Candara" pitchFamily="34" charset="0"/>
              </a:rPr>
              <a:t>Student Level</a:t>
            </a:r>
            <a:endParaRPr lang="en-US" sz="2800" dirty="0">
              <a:solidFill>
                <a:srgbClr val="000099"/>
              </a:solidFill>
              <a:latin typeface="Candara" pitchFamily="34" charset="0"/>
            </a:endParaRPr>
          </a:p>
          <a:p>
            <a:pPr marL="273050" lvl="0" indent="-273050">
              <a:spcBef>
                <a:spcPts val="0"/>
              </a:spcBef>
              <a:defRPr/>
            </a:pPr>
            <a:r>
              <a:rPr lang="en-US" sz="2800" dirty="0" smtClean="0">
                <a:solidFill>
                  <a:srgbClr val="000099"/>
                </a:solidFill>
                <a:latin typeface="Candara" pitchFamily="34" charset="0"/>
              </a:rPr>
              <a:t>Identify Resources for Improvement</a:t>
            </a:r>
          </a:p>
          <a:p>
            <a:pPr marL="0" lvl="0" indent="0">
              <a:spcBef>
                <a:spcPts val="0"/>
              </a:spcBef>
              <a:buNone/>
              <a:defRPr/>
            </a:pPr>
            <a:endParaRPr lang="en-US" dirty="0">
              <a:solidFill>
                <a:srgbClr val="000099"/>
              </a:solidFill>
              <a:latin typeface="Candara" pitchFamily="34" charset="0"/>
            </a:endParaRPr>
          </a:p>
          <a:p>
            <a:pPr marL="0" indent="-274320" eaLnBrk="1" fontAlgn="auto" hangingPunct="1">
              <a:spcBef>
                <a:spcPts val="0"/>
              </a:spcBef>
              <a:spcAft>
                <a:spcPts val="0"/>
              </a:spcAft>
              <a:buFont typeface="Wingdings 2" pitchFamily="18" charset="2"/>
              <a:buNone/>
              <a:defRPr/>
            </a:pPr>
            <a:endParaRPr lang="en-US" dirty="0" smtClean="0">
              <a:solidFill>
                <a:srgbClr val="000099"/>
              </a:solidFill>
              <a:latin typeface="Candara" pitchFamily="34" charset="0"/>
            </a:endParaRPr>
          </a:p>
          <a:p>
            <a:pPr marL="557784" lvl="1" eaLnBrk="1" fontAlgn="auto" hangingPunct="1">
              <a:spcBef>
                <a:spcPts val="0"/>
              </a:spcBef>
              <a:spcAft>
                <a:spcPts val="0"/>
              </a:spcAft>
              <a:defRPr/>
            </a:pPr>
            <a:endParaRPr lang="en-US" dirty="0">
              <a:solidFill>
                <a:srgbClr val="000099"/>
              </a:solidFill>
              <a:latin typeface="Candar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43400"/>
            <a:ext cx="1434460" cy="115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41280" y="236560"/>
            <a:ext cx="8229600" cy="685800"/>
          </a:xfrm>
          <a:ln>
            <a:solidFill>
              <a:schemeClr val="accent1"/>
            </a:solidFill>
          </a:ln>
        </p:spPr>
        <p:txBody>
          <a:bodyPr>
            <a:normAutofit fontScale="90000"/>
          </a:bodyPr>
          <a:lstStyle/>
          <a:p>
            <a:pPr eaLnBrk="1" fontAlgn="auto" hangingPunct="1">
              <a:spcBef>
                <a:spcPts val="0"/>
              </a:spcBef>
              <a:spcAft>
                <a:spcPts val="0"/>
              </a:spcAft>
              <a:defRPr/>
            </a:pPr>
            <a:r>
              <a:rPr dirty="0" smtClean="0">
                <a:solidFill>
                  <a:srgbClr val="000099"/>
                </a:solidFill>
              </a:rPr>
              <a:t>Agenda</a:t>
            </a:r>
            <a:endParaRPr dirty="0">
              <a:solidFill>
                <a:srgbClr val="000099"/>
              </a:solidFill>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090" y="4636142"/>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589"/>
          <a:stretch/>
        </p:blipFill>
        <p:spPr bwMode="auto">
          <a:xfrm>
            <a:off x="4095021" y="4169180"/>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2742ED-E5F3-4A84-9AF5-5CA8849FAEA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7467248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smtClean="0"/>
              <a:t>Student Level </a:t>
            </a:r>
            <a:r>
              <a:rPr lang="en-US" sz="3800" dirty="0"/>
              <a:t>Strategies for </a:t>
            </a:r>
            <a:r>
              <a:rPr lang="en-US" sz="3800" dirty="0" smtClean="0"/>
              <a:t>Obtaining Better Persistence</a:t>
            </a:r>
            <a:endParaRPr lang="en-US" sz="3800" dirty="0"/>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rack </a:t>
            </a:r>
            <a:r>
              <a:rPr lang="en-US" dirty="0">
                <a:effectLst>
                  <a:outerShdw blurRad="38100" dist="38100" dir="2700000" algn="tl">
                    <a:srgbClr val="000000">
                      <a:alpha val="43137"/>
                    </a:srgbClr>
                  </a:outerShdw>
                </a:effectLst>
              </a:rPr>
              <a:t>students’ </a:t>
            </a:r>
            <a:r>
              <a:rPr lang="en-US" dirty="0" smtClean="0">
                <a:effectLst>
                  <a:outerShdw blurRad="38100" dist="38100" dir="2700000" algn="tl">
                    <a:srgbClr val="000000">
                      <a:alpha val="43137"/>
                    </a:srgbClr>
                  </a:outerShdw>
                </a:effectLst>
              </a:rPr>
              <a:t>attendance</a:t>
            </a:r>
            <a:r>
              <a:rPr lang="en-US" sz="2800" dirty="0" smtClean="0"/>
              <a:t>. </a:t>
            </a:r>
            <a:endParaRPr lang="en-US" sz="2800" dirty="0"/>
          </a:p>
          <a:p>
            <a:pPr lvl="1"/>
            <a:r>
              <a:rPr lang="en-US" sz="3200" dirty="0"/>
              <a:t>Review overall flexibility of schedule for students</a:t>
            </a:r>
          </a:p>
          <a:p>
            <a:pPr lvl="1"/>
            <a:r>
              <a:rPr lang="en-US" sz="3200" dirty="0" smtClean="0"/>
              <a:t>For learners who do not enroll in class, or who drop out early, review overall school schedule for availability of classes</a:t>
            </a:r>
          </a:p>
          <a:p>
            <a:pPr lvl="1"/>
            <a:r>
              <a:rPr lang="en-US" sz="3200" dirty="0" smtClean="0"/>
              <a:t>Investigate alternatives such as distance learning</a:t>
            </a:r>
            <a:endParaRPr 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20</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24235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576"/>
            <a:ext cx="8229600" cy="1143000"/>
          </a:xfrm>
          <a:ln>
            <a:solidFill>
              <a:schemeClr val="accent1"/>
            </a:solidFill>
          </a:ln>
        </p:spPr>
        <p:txBody>
          <a:bodyPr>
            <a:noAutofit/>
          </a:bodyPr>
          <a:lstStyle/>
          <a:p>
            <a:r>
              <a:rPr lang="en-US" sz="3800" dirty="0" smtClean="0"/>
              <a:t>Student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539241"/>
            <a:ext cx="5715000" cy="5166359"/>
          </a:xfrm>
          <a:solidFill>
            <a:schemeClr val="accent2">
              <a:lumMod val="40000"/>
              <a:lumOff val="60000"/>
            </a:schemeClr>
          </a:solidFill>
          <a:ln w="28575">
            <a:solidFill>
              <a:schemeClr val="accent1"/>
            </a:solidFill>
          </a:ln>
        </p:spPr>
        <p:txBody>
          <a:bodyPr>
            <a:normAutofit fontScale="92500" lnSpcReduction="20000"/>
          </a:bodyPr>
          <a:lstStyle/>
          <a:p>
            <a:r>
              <a:rPr lang="en-US" dirty="0"/>
              <a:t>Establish program that rewards students for obtaining pre-/post-test </a:t>
            </a:r>
            <a:r>
              <a:rPr lang="en-US" dirty="0" smtClean="0"/>
              <a:t>pairs</a:t>
            </a:r>
          </a:p>
          <a:p>
            <a:r>
              <a:rPr lang="en-US" dirty="0" smtClean="0"/>
              <a:t>Reduce </a:t>
            </a:r>
            <a:r>
              <a:rPr lang="en-US" dirty="0"/>
              <a:t>student “test anxiety”</a:t>
            </a:r>
          </a:p>
          <a:p>
            <a:r>
              <a:rPr lang="en-US" dirty="0"/>
              <a:t>Use </a:t>
            </a:r>
            <a:r>
              <a:rPr lang="en-US" dirty="0" err="1"/>
              <a:t>TOPSpro</a:t>
            </a:r>
            <a:r>
              <a:rPr lang="en-US" dirty="0"/>
              <a:t> Enterprise (TE) reports </a:t>
            </a:r>
            <a:r>
              <a:rPr lang="en-US" dirty="0" smtClean="0"/>
              <a:t>that display test results by date and form number (such as Students Gains, Learning Gains, or Student Test Summary.) </a:t>
            </a:r>
          </a:p>
          <a:p>
            <a:r>
              <a:rPr lang="en-US" dirty="0" smtClean="0"/>
              <a:t>Use TE reports and other resources to align assessment with instruction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6638"/>
            <a:ext cx="1644066" cy="15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21</a:t>
            </a:fld>
            <a:endParaRPr lang="en-US"/>
          </a:p>
        </p:txBody>
      </p:sp>
      <p:pic>
        <p:nvPicPr>
          <p:cNvPr id="8" name="Picture 7"/>
          <p:cNvPicPr>
            <a:picLocks noChangeAspect="1"/>
          </p:cNvPicPr>
          <p:nvPr/>
        </p:nvPicPr>
        <p:blipFill>
          <a:blip r:embed="rId3"/>
          <a:stretch>
            <a:fillRect/>
          </a:stretch>
        </p:blipFill>
        <p:spPr>
          <a:xfrm>
            <a:off x="6248400" y="4495800"/>
            <a:ext cx="2754455" cy="1905000"/>
          </a:xfrm>
          <a:prstGeom prst="rect">
            <a:avLst/>
          </a:prstGeom>
        </p:spPr>
      </p:pic>
    </p:spTree>
    <p:extLst>
      <p:ext uri="{BB962C8B-B14F-4D97-AF65-F5344CB8AC3E}">
        <p14:creationId xmlns:p14="http://schemas.microsoft.com/office/powerpoint/2010/main" val="6385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a:ln>
            <a:solidFill>
              <a:schemeClr val="accent1"/>
            </a:solidFill>
          </a:ln>
        </p:spPr>
        <p:txBody>
          <a:bodyPr>
            <a:noAutofit/>
          </a:bodyPr>
          <a:lstStyle/>
          <a:p>
            <a:r>
              <a:rPr lang="en-US" sz="3800" dirty="0" smtClean="0"/>
              <a:t>Agency Level Strategies </a:t>
            </a:r>
            <a:r>
              <a:rPr lang="en-US" sz="3800" dirty="0"/>
              <a:t>for </a:t>
            </a:r>
            <a:r>
              <a:rPr lang="en-US" sz="3800" dirty="0" smtClean="0"/>
              <a:t>Obtaining Better Persistence</a:t>
            </a:r>
            <a:endParaRPr lang="en-US" sz="3800" dirty="0"/>
          </a:p>
        </p:txBody>
      </p:sp>
      <p:sp>
        <p:nvSpPr>
          <p:cNvPr id="3" name="Content Placeholder 2"/>
          <p:cNvSpPr>
            <a:spLocks noGrp="1"/>
          </p:cNvSpPr>
          <p:nvPr>
            <p:ph idx="1"/>
          </p:nvPr>
        </p:nvSpPr>
        <p:spPr>
          <a:xfrm>
            <a:off x="457200" y="1381125"/>
            <a:ext cx="6400800" cy="5426075"/>
          </a:xfrm>
          <a:solidFill>
            <a:schemeClr val="accent2">
              <a:lumMod val="40000"/>
              <a:lumOff val="60000"/>
            </a:schemeClr>
          </a:solidFill>
          <a:ln w="19050">
            <a:solidFill>
              <a:schemeClr val="accent1"/>
            </a:solidFill>
          </a:ln>
        </p:spPr>
        <p:txBody>
          <a:bodyPr>
            <a:normAutofit fontScale="77500" lnSpcReduction="20000"/>
          </a:bodyPr>
          <a:lstStyle/>
          <a:p>
            <a:r>
              <a:rPr lang="en-US" sz="4000" b="0" dirty="0" smtClean="0">
                <a:effectLst>
                  <a:outerShdw blurRad="38100" dist="38100" dir="2700000" algn="tl">
                    <a:srgbClr val="000000">
                      <a:alpha val="43137"/>
                    </a:srgbClr>
                  </a:outerShdw>
                </a:effectLst>
              </a:rPr>
              <a:t>Maintain a clear line of communication among testing staff, teachers and administration.  </a:t>
            </a:r>
            <a:endParaRPr lang="en-US" sz="4000" b="0" dirty="0">
              <a:effectLst>
                <a:outerShdw blurRad="38100" dist="38100" dir="2700000" algn="tl">
                  <a:srgbClr val="000000">
                    <a:alpha val="43137"/>
                  </a:srgbClr>
                </a:outerShdw>
              </a:effectLst>
            </a:endParaRPr>
          </a:p>
          <a:p>
            <a:pPr lvl="1">
              <a:buFont typeface="Arial" charset="0"/>
              <a:buChar char="•"/>
            </a:pPr>
            <a:r>
              <a:rPr lang="en-US" sz="3300" dirty="0"/>
              <a:t>Discuss critical decisions with </a:t>
            </a:r>
            <a:r>
              <a:rPr lang="en-US" sz="3300" dirty="0" smtClean="0"/>
              <a:t>team:</a:t>
            </a:r>
            <a:endParaRPr lang="en-US" sz="3300" dirty="0"/>
          </a:p>
          <a:p>
            <a:pPr lvl="2">
              <a:buFont typeface="Arial" charset="0"/>
              <a:buChar char="•"/>
            </a:pPr>
            <a:r>
              <a:rPr lang="en-US" sz="3300" dirty="0" smtClean="0"/>
              <a:t>Which classes/programs to prioritize and when to schedule</a:t>
            </a:r>
          </a:p>
          <a:p>
            <a:pPr lvl="2">
              <a:buFont typeface="Arial" charset="0"/>
              <a:buChar char="•"/>
            </a:pPr>
            <a:r>
              <a:rPr lang="en-US" sz="3300" dirty="0" smtClean="0"/>
              <a:t>Which </a:t>
            </a:r>
            <a:r>
              <a:rPr lang="en-US" sz="3300" dirty="0"/>
              <a:t>assessments to </a:t>
            </a:r>
            <a:r>
              <a:rPr lang="en-US" sz="3300" dirty="0" smtClean="0"/>
              <a:t>administer for each class and program </a:t>
            </a:r>
            <a:endParaRPr lang="en-US" sz="3300" dirty="0"/>
          </a:p>
          <a:p>
            <a:pPr lvl="2">
              <a:buFont typeface="Arial" charset="0"/>
              <a:buChar char="•"/>
            </a:pPr>
            <a:r>
              <a:rPr lang="en-US" sz="3300" dirty="0" smtClean="0"/>
              <a:t>Time </a:t>
            </a:r>
            <a:r>
              <a:rPr lang="en-US" sz="3300" dirty="0"/>
              <a:t>between testing dates.</a:t>
            </a:r>
          </a:p>
          <a:p>
            <a:pPr lvl="1">
              <a:buFont typeface="Arial" charset="0"/>
              <a:buChar char="•"/>
            </a:pPr>
            <a:r>
              <a:rPr lang="en-US" sz="3300" dirty="0" smtClean="0"/>
              <a:t>Work </a:t>
            </a:r>
            <a:r>
              <a:rPr lang="en-US" sz="3300" dirty="0"/>
              <a:t>as a </a:t>
            </a:r>
            <a:r>
              <a:rPr lang="en-US" sz="3300" dirty="0" smtClean="0"/>
              <a:t>group </a:t>
            </a:r>
            <a:r>
              <a:rPr lang="en-US" sz="3300" dirty="0"/>
              <a:t>to </a:t>
            </a:r>
            <a:r>
              <a:rPr lang="en-US" sz="3300" dirty="0" smtClean="0"/>
              <a:t>determine: </a:t>
            </a:r>
          </a:p>
          <a:p>
            <a:pPr lvl="2"/>
            <a:r>
              <a:rPr lang="en-US" sz="3300" dirty="0" smtClean="0"/>
              <a:t>Who </a:t>
            </a:r>
            <a:r>
              <a:rPr lang="en-US" sz="3300" dirty="0"/>
              <a:t>does what?  </a:t>
            </a:r>
            <a:endParaRPr lang="en-US" sz="3300" dirty="0" smtClean="0"/>
          </a:p>
          <a:p>
            <a:pPr lvl="2"/>
            <a:r>
              <a:rPr lang="en-US" sz="3300" dirty="0" smtClean="0"/>
              <a:t>When </a:t>
            </a:r>
            <a:r>
              <a:rPr lang="en-US" sz="3300" dirty="0"/>
              <a:t>does it happen?  </a:t>
            </a:r>
            <a:endParaRPr lang="en-US" sz="3300" dirty="0" smtClean="0"/>
          </a:p>
          <a:p>
            <a:pPr lvl="2"/>
            <a:r>
              <a:rPr lang="en-US" sz="3300" dirty="0"/>
              <a:t>E</a:t>
            </a:r>
            <a:r>
              <a:rPr lang="en-US" sz="3300" dirty="0" smtClean="0"/>
              <a:t>ach </a:t>
            </a:r>
            <a:r>
              <a:rPr lang="en-US" sz="3300" dirty="0"/>
              <a:t>staff person’s responsibilities </a:t>
            </a:r>
            <a:r>
              <a:rPr lang="en-US" sz="3300" dirty="0" smtClean="0"/>
              <a:t>in completing testing? </a:t>
            </a:r>
          </a:p>
          <a:p>
            <a:pPr marL="0" indent="0">
              <a:buNone/>
            </a:pPr>
            <a:endParaRPr lang="en-US" dirty="0"/>
          </a:p>
        </p:txBody>
      </p:sp>
      <p:pic>
        <p:nvPicPr>
          <p:cNvPr id="5" name="Picture 4"/>
          <p:cNvPicPr>
            <a:picLocks noChangeAspect="1"/>
          </p:cNvPicPr>
          <p:nvPr/>
        </p:nvPicPr>
        <p:blipFill>
          <a:blip r:embed="rId2"/>
          <a:stretch>
            <a:fillRect/>
          </a:stretch>
        </p:blipFill>
        <p:spPr>
          <a:xfrm>
            <a:off x="6858000" y="4527550"/>
            <a:ext cx="2263031" cy="18288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68" y="2149543"/>
            <a:ext cx="1851743" cy="669857"/>
          </a:xfrm>
          <a:prstGeom prst="rect">
            <a:avLst/>
          </a:prstGeom>
          <a:noFill/>
          <a:ln w="9525">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pPr>
              <a:defRPr/>
            </a:pPr>
            <a:fld id="{472742ED-E5F3-4A84-9AF5-5CA8849FAEA9}" type="slidenum">
              <a:rPr lang="en-US" smtClean="0"/>
              <a:pPr>
                <a:defRPr/>
              </a:pPr>
              <a:t>22</a:t>
            </a:fld>
            <a:endParaRPr lang="en-US"/>
          </a:p>
        </p:txBody>
      </p:sp>
    </p:spTree>
    <p:extLst>
      <p:ext uri="{BB962C8B-B14F-4D97-AF65-F5344CB8AC3E}">
        <p14:creationId xmlns:p14="http://schemas.microsoft.com/office/powerpoint/2010/main" val="245654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543676"/>
            <a:ext cx="8229600" cy="37141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581142"/>
            <a:ext cx="8229600" cy="48196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rmAutofit fontScale="90000"/>
          </a:bodyPr>
          <a:lstStyle/>
          <a:p>
            <a:r>
              <a:rPr lang="en-US" dirty="0" smtClean="0"/>
              <a:t>Agency Level Strategies for Obtaining </a:t>
            </a:r>
            <a:r>
              <a:rPr lang="en-US" sz="4200" dirty="0" smtClean="0"/>
              <a:t>More</a:t>
            </a:r>
            <a:r>
              <a:rPr lang="en-US" dirty="0" smtClean="0"/>
              <a:t> Pre-/Post-test Pairs</a:t>
            </a:r>
            <a:endParaRPr lang="en-US" dirty="0"/>
          </a:p>
        </p:txBody>
      </p:sp>
      <p:sp>
        <p:nvSpPr>
          <p:cNvPr id="3" name="Content Placeholder 2"/>
          <p:cNvSpPr>
            <a:spLocks noGrp="1"/>
          </p:cNvSpPr>
          <p:nvPr>
            <p:ph idx="1"/>
          </p:nvPr>
        </p:nvSpPr>
        <p:spPr>
          <a:xfrm>
            <a:off x="381000" y="1417638"/>
            <a:ext cx="8534400" cy="4983163"/>
          </a:xfrm>
        </p:spPr>
        <p:txBody>
          <a:bodyPr>
            <a:normAutofit/>
          </a:bodyPr>
          <a:lstStyle/>
          <a:p>
            <a:r>
              <a:rPr lang="en-US" b="0" dirty="0" smtClean="0"/>
              <a:t>Maintain </a:t>
            </a:r>
            <a:r>
              <a:rPr lang="en-US" b="0" dirty="0"/>
              <a:t>a calendar of the year’s testing dates. </a:t>
            </a:r>
          </a:p>
          <a:p>
            <a:pPr lvl="1"/>
            <a:r>
              <a:rPr lang="en-US" dirty="0"/>
              <a:t>Plan specific dates as “testing dates</a:t>
            </a:r>
            <a:r>
              <a:rPr lang="en-US" dirty="0" smtClean="0"/>
              <a:t>.”</a:t>
            </a:r>
          </a:p>
          <a:p>
            <a:pPr lvl="1"/>
            <a:r>
              <a:rPr lang="en-US" dirty="0"/>
              <a:t>Ensure those leaving programs early complete testing. </a:t>
            </a:r>
          </a:p>
          <a:p>
            <a:pPr lvl="1"/>
            <a:r>
              <a:rPr lang="en-US" dirty="0" smtClean="0"/>
              <a:t>Schedule </a:t>
            </a:r>
            <a:r>
              <a:rPr lang="en-US" dirty="0"/>
              <a:t>specific “make up” days for students who are absent. </a:t>
            </a:r>
            <a:endParaRPr lang="en-US" dirty="0" smtClean="0"/>
          </a:p>
          <a:p>
            <a:pPr lvl="1"/>
            <a:r>
              <a:rPr lang="en-US" dirty="0"/>
              <a:t>Ensure </a:t>
            </a:r>
            <a:r>
              <a:rPr lang="en-US" dirty="0" smtClean="0"/>
              <a:t>all students </a:t>
            </a:r>
            <a:r>
              <a:rPr lang="en-US" dirty="0"/>
              <a:t>are aware of testing dates and understand the importance of testing.</a:t>
            </a:r>
          </a:p>
          <a:p>
            <a:pPr marL="0" indent="0">
              <a:buNone/>
            </a:pPr>
            <a:endParaRPr lang="en-US" dirty="0"/>
          </a:p>
          <a:p>
            <a:pPr lvl="1"/>
            <a:endParaRPr lang="en-US" dirty="0"/>
          </a:p>
          <a:p>
            <a:pPr marL="0" indent="0">
              <a:buNone/>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4" y="5378927"/>
            <a:ext cx="25542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23</a:t>
            </a:fld>
            <a:endParaRPr lang="en-US"/>
          </a:p>
        </p:txBody>
      </p:sp>
      <p:pic>
        <p:nvPicPr>
          <p:cNvPr id="9" name="Picture 8"/>
          <p:cNvPicPr>
            <a:picLocks noChangeAspect="1"/>
          </p:cNvPicPr>
          <p:nvPr/>
        </p:nvPicPr>
        <p:blipFill>
          <a:blip r:embed="rId3"/>
          <a:stretch>
            <a:fillRect/>
          </a:stretch>
        </p:blipFill>
        <p:spPr>
          <a:xfrm>
            <a:off x="6553200" y="4842598"/>
            <a:ext cx="2115421" cy="1463040"/>
          </a:xfrm>
          <a:prstGeom prst="rect">
            <a:avLst/>
          </a:prstGeom>
        </p:spPr>
      </p:pic>
    </p:spTree>
    <p:extLst>
      <p:ext uri="{BB962C8B-B14F-4D97-AF65-F5344CB8AC3E}">
        <p14:creationId xmlns:p14="http://schemas.microsoft.com/office/powerpoint/2010/main" val="105270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2873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smtClean="0"/>
              <a:t>Agency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450072"/>
            <a:ext cx="8305800" cy="5026928"/>
          </a:xfrm>
        </p:spPr>
        <p:txBody>
          <a:bodyPr>
            <a:normAutofit/>
          </a:bodyPr>
          <a:lstStyle/>
          <a:p>
            <a:r>
              <a:rPr lang="en-US" sz="2600" b="1" dirty="0" smtClean="0"/>
              <a:t>*Use </a:t>
            </a:r>
            <a:r>
              <a:rPr lang="en-US" sz="2600" b="1" dirty="0"/>
              <a:t>State and Local Assessment </a:t>
            </a:r>
            <a:r>
              <a:rPr lang="en-US" sz="2600" b="1" dirty="0" smtClean="0"/>
              <a:t>Policies </a:t>
            </a:r>
            <a:r>
              <a:rPr lang="en-US" sz="2600" b="1" dirty="0"/>
              <a:t>to </a:t>
            </a:r>
            <a:r>
              <a:rPr lang="en-US" sz="2600" b="1" dirty="0" smtClean="0"/>
              <a:t>inform staff of local agency testing responsibilities*</a:t>
            </a:r>
          </a:p>
          <a:p>
            <a:r>
              <a:rPr lang="en-US" sz="2600" dirty="0"/>
              <a:t>Establish procedure for appropriate instructional  placement, and pre- and post-testing</a:t>
            </a:r>
          </a:p>
          <a:p>
            <a:r>
              <a:rPr lang="en-US" sz="2600" dirty="0" smtClean="0"/>
              <a:t>Specify times for testing</a:t>
            </a:r>
          </a:p>
          <a:p>
            <a:r>
              <a:rPr lang="en-US" sz="2600" dirty="0" smtClean="0"/>
              <a:t>Designate </a:t>
            </a:r>
            <a:r>
              <a:rPr lang="en-US" sz="2600" dirty="0"/>
              <a:t>person(s) responsible for </a:t>
            </a:r>
            <a:r>
              <a:rPr lang="en-US" sz="2600" dirty="0" smtClean="0"/>
              <a:t>coordinating testing/maintaining computer lab/paper booklets</a:t>
            </a:r>
            <a:endParaRPr lang="en-US" sz="2600" dirty="0"/>
          </a:p>
          <a:p>
            <a:r>
              <a:rPr lang="en-US" sz="2600" dirty="0"/>
              <a:t>Specify </a:t>
            </a:r>
            <a:r>
              <a:rPr lang="en-US" sz="2600" dirty="0" smtClean="0"/>
              <a:t>policies to ensure “hard to reach” students are tested, such as students with disabilities, distance learning students, high school recovery</a:t>
            </a:r>
            <a:endParaRPr lang="en-US" sz="2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282004" cy="838200"/>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24</a:t>
            </a:fld>
            <a:endParaRPr lang="en-US"/>
          </a:p>
        </p:txBody>
      </p:sp>
    </p:spTree>
    <p:extLst>
      <p:ext uri="{BB962C8B-B14F-4D97-AF65-F5344CB8AC3E}">
        <p14:creationId xmlns:p14="http://schemas.microsoft.com/office/powerpoint/2010/main" val="222531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9697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smtClean="0"/>
              <a:t>Agency Level Strategies </a:t>
            </a:r>
            <a:r>
              <a:rPr lang="en-US" sz="3800" dirty="0"/>
              <a:t>for Obtaining More </a:t>
            </a:r>
            <a:r>
              <a:rPr lang="en-US" sz="3800" dirty="0" smtClean="0"/>
              <a:t>Pre-</a:t>
            </a:r>
            <a:r>
              <a:rPr lang="en-US" sz="3800" dirty="0"/>
              <a:t>/Post-test Pairs</a:t>
            </a:r>
          </a:p>
        </p:txBody>
      </p:sp>
      <p:sp>
        <p:nvSpPr>
          <p:cNvPr id="3" name="Content Placeholder 2"/>
          <p:cNvSpPr>
            <a:spLocks noGrp="1"/>
          </p:cNvSpPr>
          <p:nvPr>
            <p:ph idx="1"/>
          </p:nvPr>
        </p:nvSpPr>
        <p:spPr>
          <a:xfrm>
            <a:off x="381000" y="1613848"/>
            <a:ext cx="8305800" cy="5026928"/>
          </a:xfrm>
        </p:spPr>
        <p:txBody>
          <a:bodyPr>
            <a:normAutofit lnSpcReduction="10000"/>
          </a:bodyPr>
          <a:lstStyle/>
          <a:p>
            <a:r>
              <a:rPr lang="en-US" sz="2900" b="1" dirty="0" smtClean="0"/>
              <a:t>*Use data reports to determine level of effort and to target specific groups for intervention*</a:t>
            </a:r>
          </a:p>
          <a:p>
            <a:r>
              <a:rPr lang="en-US" sz="2900" dirty="0" smtClean="0"/>
              <a:t>Identify specific groups of students who lack pre/post-test pairs – look for specific barriers to employment, programs, classes, Educational Functioning Levels (EFLs)</a:t>
            </a:r>
          </a:p>
          <a:p>
            <a:r>
              <a:rPr lang="en-US" sz="2900" dirty="0" smtClean="0"/>
              <a:t>Verify test selection meets state and federal requirements – look at test modality, levels, appropriate pre/post-test matches</a:t>
            </a:r>
          </a:p>
          <a:p>
            <a:r>
              <a:rPr lang="en-US" sz="2900" dirty="0" smtClean="0"/>
              <a:t>Use reports such as the Persister to target specific levels of ABE and ESL</a:t>
            </a:r>
          </a:p>
          <a:p>
            <a:endParaRPr lang="en-US" sz="29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80" y="5927680"/>
            <a:ext cx="2282004" cy="838200"/>
          </a:xfrm>
          <a:prstGeom prst="rect">
            <a:avLst/>
          </a:prstGeom>
          <a:noFill/>
          <a:ln w="9525">
            <a:solidFill>
              <a:schemeClr val="tx1"/>
            </a:solidFill>
            <a:miter lim="800000"/>
            <a:headEnd/>
            <a:tailEnd/>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25</a:t>
            </a:fld>
            <a:endParaRPr lang="en-US"/>
          </a:p>
        </p:txBody>
      </p:sp>
    </p:spTree>
    <p:extLst>
      <p:ext uri="{BB962C8B-B14F-4D97-AF65-F5344CB8AC3E}">
        <p14:creationId xmlns:p14="http://schemas.microsoft.com/office/powerpoint/2010/main" val="165748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smtClean="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2895600" y="3733800"/>
            <a:ext cx="5795518" cy="29718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fontScale="92500"/>
          </a:bodyPr>
          <a:lstStyle/>
          <a:p>
            <a:pPr>
              <a:spcBef>
                <a:spcPts val="0"/>
              </a:spcBef>
              <a:defRPr/>
            </a:pPr>
            <a:r>
              <a:rPr lang="en-US" dirty="0" smtClean="0">
                <a:solidFill>
                  <a:schemeClr val="accent6">
                    <a:lumMod val="75000"/>
                  </a:schemeClr>
                </a:solidFill>
              </a:rPr>
              <a:t>If your agency’s </a:t>
            </a:r>
            <a:r>
              <a:rPr lang="en-US" b="1" i="1" dirty="0">
                <a:solidFill>
                  <a:schemeClr val="accent6">
                    <a:lumMod val="75000"/>
                  </a:schemeClr>
                </a:solidFill>
              </a:rPr>
              <a:t>Percentage of Persister </a:t>
            </a:r>
            <a:r>
              <a:rPr lang="en-US" dirty="0">
                <a:solidFill>
                  <a:schemeClr val="accent6">
                    <a:lumMod val="75000"/>
                  </a:schemeClr>
                </a:solidFill>
              </a:rPr>
              <a:t>is </a:t>
            </a:r>
            <a:r>
              <a:rPr lang="en-US" dirty="0" smtClean="0">
                <a:solidFill>
                  <a:schemeClr val="accent6">
                    <a:lumMod val="75000"/>
                  </a:schemeClr>
                </a:solidFill>
              </a:rPr>
              <a:t>average or better, but your performance remains low, </a:t>
            </a:r>
            <a:r>
              <a:rPr lang="en-US" dirty="0">
                <a:solidFill>
                  <a:schemeClr val="accent6">
                    <a:lumMod val="75000"/>
                  </a:schemeClr>
                </a:solidFill>
              </a:rPr>
              <a:t>then </a:t>
            </a:r>
            <a:r>
              <a:rPr lang="en-US" dirty="0" smtClean="0">
                <a:solidFill>
                  <a:schemeClr val="accent6">
                    <a:lumMod val="75000"/>
                  </a:schemeClr>
                </a:solidFill>
              </a:rPr>
              <a:t>there is a possibility the issue is </a:t>
            </a:r>
            <a:r>
              <a:rPr lang="en-US" b="1" dirty="0" smtClean="0">
                <a:solidFill>
                  <a:schemeClr val="accent6">
                    <a:lumMod val="75000"/>
                  </a:schemeClr>
                </a:solidFill>
              </a:rPr>
              <a:t>student</a:t>
            </a:r>
            <a:r>
              <a:rPr lang="en-US" dirty="0" smtClean="0">
                <a:solidFill>
                  <a:schemeClr val="accent6">
                    <a:lumMod val="75000"/>
                  </a:schemeClr>
                </a:solidFill>
              </a:rPr>
              <a:t> </a:t>
            </a:r>
            <a:r>
              <a:rPr lang="en-US" b="1" dirty="0" smtClean="0">
                <a:solidFill>
                  <a:schemeClr val="accent6">
                    <a:lumMod val="75000"/>
                  </a:schemeClr>
                </a:solidFill>
              </a:rPr>
              <a:t>performance</a:t>
            </a:r>
            <a:r>
              <a:rPr lang="en-US" dirty="0" smtClean="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smtClean="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960"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1981200" cy="1497600"/>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rates meet or exceed state averages but performance is still low?</a:t>
            </a:r>
            <a:endParaRPr lang="en-US" sz="2800" dirty="0">
              <a:solidFill>
                <a:srgbClr val="002060"/>
              </a:solidFill>
            </a:endParaRPr>
          </a:p>
        </p:txBody>
      </p:sp>
      <p:sp>
        <p:nvSpPr>
          <p:cNvPr id="7" name="Slide Number Placeholder 6"/>
          <p:cNvSpPr>
            <a:spLocks noGrp="1"/>
          </p:cNvSpPr>
          <p:nvPr>
            <p:ph type="sldNum" sz="quarter" idx="12"/>
          </p:nvPr>
        </p:nvSpPr>
        <p:spPr>
          <a:xfrm>
            <a:off x="6968022" y="6569075"/>
            <a:ext cx="2133600" cy="365125"/>
          </a:xfrm>
        </p:spPr>
        <p:txBody>
          <a:bodyPr/>
          <a:lstStyle/>
          <a:p>
            <a:pPr>
              <a:defRPr/>
            </a:pPr>
            <a:fld id="{472742ED-E5F3-4A84-9AF5-5CA8849FAEA9}" type="slidenum">
              <a:rPr lang="en-US" smtClean="0"/>
              <a:pPr>
                <a:defRPr/>
              </a:pPr>
              <a:t>26</a:t>
            </a:fld>
            <a:endParaRPr lang="en-US" dirty="0"/>
          </a:p>
        </p:txBody>
      </p:sp>
      <p:pic>
        <p:nvPicPr>
          <p:cNvPr id="8" name="Picture 7"/>
          <p:cNvPicPr>
            <a:picLocks noChangeAspect="1"/>
          </p:cNvPicPr>
          <p:nvPr/>
        </p:nvPicPr>
        <p:blipFill>
          <a:blip r:embed="rId4"/>
          <a:stretch>
            <a:fillRect/>
          </a:stretch>
        </p:blipFill>
        <p:spPr>
          <a:xfrm>
            <a:off x="94488" y="4572000"/>
            <a:ext cx="2578608" cy="1931774"/>
          </a:xfrm>
          <a:prstGeom prst="rect">
            <a:avLst/>
          </a:prstGeom>
        </p:spPr>
      </p:pic>
    </p:spTree>
    <p:extLst>
      <p:ext uri="{BB962C8B-B14F-4D97-AF65-F5344CB8AC3E}">
        <p14:creationId xmlns:p14="http://schemas.microsoft.com/office/powerpoint/2010/main" val="3779696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5472" y="1295399"/>
            <a:ext cx="5215128" cy="51463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Student Focused Strategies for Improving Learner Performance</a:t>
            </a:r>
            <a:endParaRPr lang="en-US" sz="3800" dirty="0"/>
          </a:p>
        </p:txBody>
      </p:sp>
      <p:sp>
        <p:nvSpPr>
          <p:cNvPr id="3" name="Content Placeholder 2"/>
          <p:cNvSpPr>
            <a:spLocks noGrp="1"/>
          </p:cNvSpPr>
          <p:nvPr>
            <p:ph idx="1"/>
          </p:nvPr>
        </p:nvSpPr>
        <p:spPr>
          <a:xfrm>
            <a:off x="2971800" y="1295399"/>
            <a:ext cx="5910072" cy="5534025"/>
          </a:xfrm>
        </p:spPr>
        <p:txBody>
          <a:bodyPr>
            <a:normAutofit lnSpcReduction="10000"/>
          </a:bodyPr>
          <a:lstStyle/>
          <a:p>
            <a:r>
              <a:rPr lang="en-US" b="0" dirty="0" smtClean="0"/>
              <a:t>Assign appropriate student goals and review them regularly</a:t>
            </a:r>
          </a:p>
          <a:p>
            <a:r>
              <a:rPr lang="en-US" b="0" dirty="0" smtClean="0"/>
              <a:t>Align instructional materials/ lesson planning with local and statewide priorities</a:t>
            </a:r>
          </a:p>
          <a:p>
            <a:r>
              <a:rPr lang="en-US" b="0" dirty="0" smtClean="0"/>
              <a:t>Compare </a:t>
            </a:r>
            <a:r>
              <a:rPr lang="en-US" b="0" dirty="0"/>
              <a:t>placement level with learner’s assigned class, and verify whether it is consistent</a:t>
            </a:r>
          </a:p>
          <a:p>
            <a:r>
              <a:rPr lang="en-US" dirty="0"/>
              <a:t>Ensure learner expectations match what is actually presented in class</a:t>
            </a:r>
          </a:p>
          <a:p>
            <a:pPr marL="0" indent="0">
              <a:buNone/>
            </a:pPr>
            <a:endParaRPr lang="en-US" dirty="0"/>
          </a:p>
        </p:txBody>
      </p:sp>
      <p:pic>
        <p:nvPicPr>
          <p:cNvPr id="4" name="Picture 3"/>
          <p:cNvPicPr>
            <a:picLocks noChangeAspect="1"/>
          </p:cNvPicPr>
          <p:nvPr/>
        </p:nvPicPr>
        <p:blipFill>
          <a:blip r:embed="rId2"/>
          <a:stretch>
            <a:fillRect/>
          </a:stretch>
        </p:blipFill>
        <p:spPr>
          <a:xfrm>
            <a:off x="112777" y="1570717"/>
            <a:ext cx="2630423" cy="208758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1747879"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27</a:t>
            </a:fld>
            <a:endParaRPr lang="en-US"/>
          </a:p>
        </p:txBody>
      </p:sp>
    </p:spTree>
    <p:extLst>
      <p:ext uri="{BB962C8B-B14F-4D97-AF65-F5344CB8AC3E}">
        <p14:creationId xmlns:p14="http://schemas.microsoft.com/office/powerpoint/2010/main" val="319476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1752600"/>
            <a:ext cx="5486400" cy="4572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Autofit/>
          </a:bodyPr>
          <a:lstStyle/>
          <a:p>
            <a:r>
              <a:rPr lang="en-US" sz="3800" dirty="0" smtClean="0"/>
              <a:t>Student Focused Strategies </a:t>
            </a:r>
            <a:r>
              <a:rPr lang="en-US" sz="3800" dirty="0"/>
              <a:t>for Improving Learner Performance</a:t>
            </a:r>
          </a:p>
        </p:txBody>
      </p:sp>
      <p:sp>
        <p:nvSpPr>
          <p:cNvPr id="3" name="Content Placeholder 2"/>
          <p:cNvSpPr>
            <a:spLocks noGrp="1"/>
          </p:cNvSpPr>
          <p:nvPr>
            <p:ph idx="1"/>
          </p:nvPr>
        </p:nvSpPr>
        <p:spPr>
          <a:xfrm>
            <a:off x="2971800" y="1752600"/>
            <a:ext cx="5791200" cy="4800600"/>
          </a:xfrm>
          <a:ln>
            <a:noFill/>
          </a:ln>
        </p:spPr>
        <p:txBody>
          <a:bodyPr>
            <a:normAutofit lnSpcReduction="10000"/>
          </a:bodyPr>
          <a:lstStyle/>
          <a:p>
            <a:r>
              <a:rPr lang="en-US" b="0" dirty="0" smtClean="0"/>
              <a:t>Recognize student accomplishments</a:t>
            </a:r>
          </a:p>
          <a:p>
            <a:r>
              <a:rPr lang="en-US" b="0" dirty="0" smtClean="0"/>
              <a:t>Review </a:t>
            </a:r>
            <a:r>
              <a:rPr lang="en-US" b="0" dirty="0"/>
              <a:t>“test taking skills” with students</a:t>
            </a:r>
          </a:p>
          <a:p>
            <a:r>
              <a:rPr lang="en-US" b="0" dirty="0" smtClean="0"/>
              <a:t>Individualize instruction</a:t>
            </a:r>
          </a:p>
          <a:p>
            <a:r>
              <a:rPr lang="en-US" dirty="0" smtClean="0"/>
              <a:t>“Review, review, review…”</a:t>
            </a:r>
            <a:endParaRPr lang="en-US" b="0" dirty="0"/>
          </a:p>
          <a:p>
            <a:r>
              <a:rPr lang="en-US" dirty="0"/>
              <a:t>Evaluate performance by student and identify best practices of top performers</a:t>
            </a:r>
          </a:p>
          <a:p>
            <a:pPr marL="0" indent="0">
              <a:buNone/>
            </a:pPr>
            <a:endParaRPr lang="en-US" dirty="0"/>
          </a:p>
        </p:txBody>
      </p:sp>
      <p:pic>
        <p:nvPicPr>
          <p:cNvPr id="5" name="Picture 4"/>
          <p:cNvPicPr>
            <a:picLocks noChangeAspect="1"/>
          </p:cNvPicPr>
          <p:nvPr/>
        </p:nvPicPr>
        <p:blipFill>
          <a:blip r:embed="rId2"/>
          <a:stretch>
            <a:fillRect/>
          </a:stretch>
        </p:blipFill>
        <p:spPr>
          <a:xfrm>
            <a:off x="0" y="1828800"/>
            <a:ext cx="2895601" cy="216925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44" y="4648200"/>
            <a:ext cx="1831111"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28</a:t>
            </a:fld>
            <a:endParaRPr lang="en-US"/>
          </a:p>
        </p:txBody>
      </p:sp>
    </p:spTree>
    <p:extLst>
      <p:ext uri="{BB962C8B-B14F-4D97-AF65-F5344CB8AC3E}">
        <p14:creationId xmlns:p14="http://schemas.microsoft.com/office/powerpoint/2010/main" val="88325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Agency Focused Strategies for Improving Learner Performance</a:t>
            </a:r>
            <a:endParaRPr lang="en-US" sz="3800" dirty="0"/>
          </a:p>
        </p:txBody>
      </p:sp>
      <p:sp>
        <p:nvSpPr>
          <p:cNvPr id="3" name="Content Placeholder 2"/>
          <p:cNvSpPr>
            <a:spLocks noGrp="1"/>
          </p:cNvSpPr>
          <p:nvPr>
            <p:ph idx="1"/>
          </p:nvPr>
        </p:nvSpPr>
        <p:spPr>
          <a:xfrm>
            <a:off x="228600" y="1353565"/>
            <a:ext cx="8763000" cy="4892563"/>
          </a:xfrm>
        </p:spPr>
        <p:txBody>
          <a:bodyPr>
            <a:normAutofit lnSpcReduction="10000"/>
          </a:bodyPr>
          <a:lstStyle/>
          <a:p>
            <a:pPr marL="0" indent="0">
              <a:buNone/>
            </a:pPr>
            <a:r>
              <a:rPr lang="en-US" b="1" i="1" dirty="0" smtClean="0"/>
              <a:t>**Review agency-wide assessment performance and compare by class, level, and program**</a:t>
            </a:r>
          </a:p>
          <a:p>
            <a:r>
              <a:rPr lang="en-US" b="0" dirty="0" smtClean="0"/>
              <a:t>Generate TE Instructional Reports and disseminate to teachers promptly</a:t>
            </a:r>
          </a:p>
          <a:p>
            <a:r>
              <a:rPr lang="en-US" b="0" dirty="0" smtClean="0"/>
              <a:t>Monitor instructional hours to ensure there is enough time between test administrations</a:t>
            </a:r>
          </a:p>
          <a:p>
            <a:r>
              <a:rPr lang="en-US" b="0" dirty="0" smtClean="0"/>
              <a:t>Solicit constant feedback from both teachers and students</a:t>
            </a:r>
          </a:p>
          <a:p>
            <a:r>
              <a:rPr lang="en-US" b="0" dirty="0" smtClean="0"/>
              <a:t>Evaluate </a:t>
            </a:r>
            <a:r>
              <a:rPr lang="en-US" b="0" dirty="0"/>
              <a:t>performance by class and identify best practices of top </a:t>
            </a:r>
            <a:r>
              <a:rPr lang="en-US" b="0" dirty="0" smtClean="0"/>
              <a:t>performers</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2554287" cy="938213"/>
          </a:xfrm>
          <a:prstGeom prst="rect">
            <a:avLst/>
          </a:prstGeom>
          <a:noFill/>
          <a:ln w="9525">
            <a:solidFill>
              <a:schemeClr val="tx1"/>
            </a:solidFill>
            <a:miter lim="800000"/>
            <a:headEnd/>
            <a:tailEnd/>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29</a:t>
            </a:fld>
            <a:endParaRPr lang="en-US"/>
          </a:p>
        </p:txBody>
      </p:sp>
    </p:spTree>
    <p:extLst>
      <p:ext uri="{BB962C8B-B14F-4D97-AF65-F5344CB8AC3E}">
        <p14:creationId xmlns:p14="http://schemas.microsoft.com/office/powerpoint/2010/main" val="99649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3"/>
          <p:cNvSpPr txBox="1">
            <a:spLocks noChangeArrowheads="1"/>
          </p:cNvSpPr>
          <p:nvPr/>
        </p:nvSpPr>
        <p:spPr bwMode="auto">
          <a:xfrm>
            <a:off x="228600" y="4918437"/>
            <a:ext cx="85426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2800" b="1" i="1" strike="noStrike" kern="1200" cap="none" spc="0" normalizeH="0" baseline="0" noProof="0" dirty="0" smtClean="0">
                <a:ln>
                  <a:noFill/>
                </a:ln>
                <a:solidFill>
                  <a:prstClr val="black"/>
                </a:solidFill>
                <a:effectLst/>
                <a:uLnTx/>
                <a:uFillTx/>
              </a:rPr>
              <a:t>Table </a:t>
            </a:r>
            <a:r>
              <a:rPr kumimoji="0" lang="en-US" sz="2800" b="1" i="1" strike="noStrike" kern="1200" cap="none" spc="0" normalizeH="0" baseline="0" noProof="0" dirty="0">
                <a:ln>
                  <a:noFill/>
                </a:ln>
                <a:solidFill>
                  <a:prstClr val="black"/>
                </a:solidFill>
                <a:effectLst/>
                <a:uLnTx/>
                <a:uFillTx/>
              </a:rPr>
              <a:t>4</a:t>
            </a:r>
            <a:r>
              <a:rPr kumimoji="0" lang="en-US" sz="2800" b="0" i="0" strike="noStrike" kern="1200" cap="none" spc="0" normalizeH="0" baseline="0" noProof="0" dirty="0">
                <a:ln>
                  <a:noFill/>
                </a:ln>
                <a:solidFill>
                  <a:prstClr val="black"/>
                </a:solidFill>
                <a:effectLst/>
                <a:uLnTx/>
                <a:uFillTx/>
              </a:rPr>
              <a:t> </a:t>
            </a:r>
            <a:r>
              <a:rPr lang="en-US" sz="2800" dirty="0" smtClean="0">
                <a:solidFill>
                  <a:prstClr val="black"/>
                </a:solidFill>
              </a:rPr>
              <a:t>= </a:t>
            </a:r>
            <a:r>
              <a:rPr kumimoji="0" lang="en-US" sz="2800" b="0" i="0" strike="noStrike" kern="1200" cap="none" spc="0" normalizeH="0" baseline="0" noProof="0" dirty="0" smtClean="0">
                <a:ln>
                  <a:noFill/>
                </a:ln>
                <a:solidFill>
                  <a:prstClr val="black"/>
                </a:solidFill>
                <a:effectLst/>
                <a:uLnTx/>
                <a:uFillTx/>
              </a:rPr>
              <a:t>Gains </a:t>
            </a:r>
            <a:r>
              <a:rPr kumimoji="0" lang="en-US" sz="2800" b="0" i="0" strike="noStrike" kern="1200" cap="none" spc="0" normalizeH="0" baseline="0" noProof="0" dirty="0">
                <a:ln>
                  <a:noFill/>
                </a:ln>
                <a:solidFill>
                  <a:prstClr val="black"/>
                </a:solidFill>
                <a:effectLst/>
                <a:uLnTx/>
                <a:uFillTx/>
              </a:rPr>
              <a:t>by </a:t>
            </a:r>
            <a:r>
              <a:rPr kumimoji="0" lang="en-US" sz="2800" b="0" i="0" strike="noStrike" kern="1200" cap="none" spc="0" normalizeH="0" baseline="0" noProof="0" dirty="0" smtClean="0">
                <a:ln>
                  <a:noFill/>
                </a:ln>
                <a:solidFill>
                  <a:prstClr val="black"/>
                </a:solidFill>
                <a:effectLst/>
                <a:uLnTx/>
                <a:uFillTx/>
              </a:rPr>
              <a:t>Educational </a:t>
            </a:r>
            <a:r>
              <a:rPr kumimoji="0" lang="en-US" sz="2800" b="0" i="0" strike="noStrike" kern="1200" cap="none" spc="0" normalizeH="0" baseline="0" noProof="0" dirty="0">
                <a:ln>
                  <a:noFill/>
                </a:ln>
                <a:solidFill>
                  <a:prstClr val="black"/>
                </a:solidFill>
                <a:effectLst/>
                <a:uLnTx/>
                <a:uFillTx/>
              </a:rPr>
              <a:t>Functioning </a:t>
            </a:r>
            <a:r>
              <a:rPr kumimoji="0" lang="en-US" sz="2800" b="0" i="0" strike="noStrike" kern="1200" cap="none" spc="0" normalizeH="0" baseline="0" noProof="0" dirty="0" smtClean="0">
                <a:ln>
                  <a:noFill/>
                </a:ln>
                <a:solidFill>
                  <a:prstClr val="black"/>
                </a:solidFill>
                <a:effectLst/>
                <a:uLnTx/>
                <a:uFillTx/>
              </a:rPr>
              <a:t>Level </a:t>
            </a:r>
            <a:r>
              <a:rPr lang="en-US" sz="2800" dirty="0" smtClean="0">
                <a:solidFill>
                  <a:prstClr val="black"/>
                </a:solidFill>
              </a:rPr>
              <a:t>R</a:t>
            </a:r>
            <a:r>
              <a:rPr kumimoji="0" lang="en-US" sz="2800" b="0" i="0" u="none" strike="noStrike" kern="1200" cap="none" spc="0" normalizeH="0" baseline="0" noProof="0" dirty="0" err="1" smtClean="0">
                <a:ln>
                  <a:noFill/>
                </a:ln>
                <a:solidFill>
                  <a:prstClr val="black"/>
                </a:solidFill>
                <a:effectLst/>
                <a:uLnTx/>
                <a:uFillTx/>
              </a:rPr>
              <a:t>eports</a:t>
            </a:r>
            <a:r>
              <a:rPr kumimoji="0" lang="en-US" sz="2800" b="0" i="0" u="none" strike="noStrike" kern="1200" cap="none" spc="0" normalizeH="0" baseline="0" noProof="0" dirty="0" smtClean="0">
                <a:ln>
                  <a:noFill/>
                </a:ln>
                <a:solidFill>
                  <a:prstClr val="black"/>
                </a:solidFill>
                <a:effectLst/>
                <a:uLnTx/>
                <a:uFillTx/>
              </a:rPr>
              <a:t> </a:t>
            </a:r>
            <a:r>
              <a:rPr kumimoji="0" lang="en-US" sz="2800" b="0" i="0" u="none" strike="noStrike" kern="1200" cap="none" spc="0" normalizeH="0" baseline="0" noProof="0" dirty="0">
                <a:ln>
                  <a:noFill/>
                </a:ln>
                <a:solidFill>
                  <a:prstClr val="black"/>
                </a:solidFill>
                <a:effectLst/>
                <a:uLnTx/>
                <a:uFillTx/>
              </a:rPr>
              <a:t>learners who entered program at one Instructional Level and finished the program year (June 30) at a higher level.</a:t>
            </a:r>
          </a:p>
        </p:txBody>
      </p:sp>
      <p:sp>
        <p:nvSpPr>
          <p:cNvPr id="62469" name="Rectangle 4"/>
          <p:cNvSpPr>
            <a:spLocks noGrp="1" noChangeArrowheads="1"/>
          </p:cNvSpPr>
          <p:nvPr>
            <p:ph type="title"/>
          </p:nvPr>
        </p:nvSpPr>
        <p:spPr>
          <a:xfrm>
            <a:off x="457200" y="118408"/>
            <a:ext cx="8229600" cy="657986"/>
          </a:xfrm>
        </p:spPr>
        <p:txBody>
          <a:bodyPr>
            <a:normAutofit fontScale="90000"/>
          </a:bodyPr>
          <a:lstStyle/>
          <a:p>
            <a:pPr eaLnBrk="1" hangingPunct="1"/>
            <a:r>
              <a:rPr lang="en-US" dirty="0" smtClean="0">
                <a:solidFill>
                  <a:srgbClr val="333399"/>
                </a:solidFill>
              </a:rPr>
              <a:t>Federal Table 4</a:t>
            </a:r>
          </a:p>
        </p:txBody>
      </p:sp>
      <p:sp>
        <p:nvSpPr>
          <p:cNvPr id="6" name="Slide Number Placeholder 5"/>
          <p:cNvSpPr>
            <a:spLocks noGrp="1"/>
          </p:cNvSpPr>
          <p:nvPr>
            <p:ph type="sldNum" sz="quarter" idx="12"/>
          </p:nvPr>
        </p:nvSpPr>
        <p:spPr/>
        <p:txBody>
          <a:bodyPr/>
          <a:lstStyle/>
          <a:p>
            <a:pPr>
              <a:defRPr/>
            </a:pPr>
            <a:fld id="{F6D201B8-79DF-4A8E-BB90-AC31C58AD823}" type="slidenum">
              <a:rPr lang="en-US" smtClean="0"/>
              <a:pPr>
                <a:defRPr/>
              </a:pPr>
              <a:t>3</a:t>
            </a:fld>
            <a:endParaRPr lang="en-US"/>
          </a:p>
        </p:txBody>
      </p:sp>
      <p:pic>
        <p:nvPicPr>
          <p:cNvPr id="5" name="Picture 4"/>
          <p:cNvPicPr>
            <a:picLocks noChangeAspect="1"/>
          </p:cNvPicPr>
          <p:nvPr/>
        </p:nvPicPr>
        <p:blipFill>
          <a:blip r:embed="rId2"/>
          <a:stretch>
            <a:fillRect/>
          </a:stretch>
        </p:blipFill>
        <p:spPr>
          <a:xfrm>
            <a:off x="965158" y="914400"/>
            <a:ext cx="7188938" cy="3921823"/>
          </a:xfrm>
          <a:prstGeom prst="rect">
            <a:avLst/>
          </a:prstGeom>
          <a:ln>
            <a:solidFill>
              <a:schemeClr val="accent1"/>
            </a:solidFill>
          </a:ln>
        </p:spPr>
      </p:pic>
    </p:spTree>
    <p:extLst>
      <p:ext uri="{BB962C8B-B14F-4D97-AF65-F5344CB8AC3E}">
        <p14:creationId xmlns:p14="http://schemas.microsoft.com/office/powerpoint/2010/main" val="382885745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67968"/>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smtClean="0"/>
              <a:t>Agency Focused Strategies for Improving Learner Performance</a:t>
            </a:r>
            <a:endParaRPr lang="en-US" sz="3800" dirty="0"/>
          </a:p>
        </p:txBody>
      </p:sp>
      <p:sp>
        <p:nvSpPr>
          <p:cNvPr id="3" name="Content Placeholder 2"/>
          <p:cNvSpPr>
            <a:spLocks noGrp="1"/>
          </p:cNvSpPr>
          <p:nvPr>
            <p:ph idx="1"/>
          </p:nvPr>
        </p:nvSpPr>
        <p:spPr>
          <a:xfrm>
            <a:off x="228600" y="1295400"/>
            <a:ext cx="8763000" cy="5141976"/>
          </a:xfrm>
        </p:spPr>
        <p:txBody>
          <a:bodyPr>
            <a:normAutofit fontScale="92500" lnSpcReduction="10000"/>
          </a:bodyPr>
          <a:lstStyle/>
          <a:p>
            <a:pPr marL="0" indent="0">
              <a:buNone/>
            </a:pPr>
            <a:r>
              <a:rPr lang="en-US" b="1" i="1" dirty="0" smtClean="0"/>
              <a:t>**Ensure assessment performance is in synch with local and statewide priorities**</a:t>
            </a:r>
          </a:p>
          <a:p>
            <a:r>
              <a:rPr lang="en-US" dirty="0"/>
              <a:t>Align instruction to agency-specific </a:t>
            </a:r>
            <a:r>
              <a:rPr lang="en-US" dirty="0" smtClean="0"/>
              <a:t>population</a:t>
            </a:r>
          </a:p>
          <a:p>
            <a:r>
              <a:rPr lang="en-US" dirty="0" smtClean="0"/>
              <a:t>Compare test performance with learner barriers to employment and demographics</a:t>
            </a:r>
          </a:p>
          <a:p>
            <a:r>
              <a:rPr lang="en-US" dirty="0" smtClean="0"/>
              <a:t>Identify potential external issues, such as the local economy, transportation, housing</a:t>
            </a:r>
            <a:endParaRPr lang="en-US" dirty="0"/>
          </a:p>
          <a:p>
            <a:r>
              <a:rPr lang="en-US" dirty="0"/>
              <a:t>Establish firm attendance/local assessment policy to ensure consistency – meeting minimum data standards does not guarantee success</a:t>
            </a:r>
          </a:p>
          <a:p>
            <a:r>
              <a:rPr lang="en-US" dirty="0"/>
              <a:t>Define and implement NRS Local Performance Goals</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30</a:t>
            </a:fld>
            <a:endParaRPr lang="en-US"/>
          </a:p>
        </p:txBody>
      </p:sp>
    </p:spTree>
    <p:extLst>
      <p:ext uri="{BB962C8B-B14F-4D97-AF65-F5344CB8AC3E}">
        <p14:creationId xmlns:p14="http://schemas.microsoft.com/office/powerpoint/2010/main" val="42792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1066800"/>
          </a:xfrm>
        </p:spPr>
        <p:style>
          <a:lnRef idx="1">
            <a:schemeClr val="accent1"/>
          </a:lnRef>
          <a:fillRef idx="2">
            <a:schemeClr val="accent1"/>
          </a:fillRef>
          <a:effectRef idx="1">
            <a:schemeClr val="accent1"/>
          </a:effectRef>
          <a:fontRef idx="minor">
            <a:schemeClr val="dk1"/>
          </a:fontRef>
        </p:style>
        <p:txBody>
          <a:bodyPr>
            <a:noAutofit/>
          </a:bodyPr>
          <a:lstStyle/>
          <a:p>
            <a:pPr eaLnBrk="1" fontAlgn="auto" hangingPunct="1">
              <a:spcBef>
                <a:spcPts val="0"/>
              </a:spcBef>
              <a:spcAft>
                <a:spcPts val="0"/>
              </a:spcAft>
              <a:defRPr/>
            </a:pPr>
            <a:r>
              <a:rPr lang="en-US" sz="3800" dirty="0" smtClean="0">
                <a:solidFill>
                  <a:srgbClr val="002060"/>
                </a:solidFill>
              </a:rPr>
              <a:t>Resources for Agency and </a:t>
            </a:r>
            <a:br>
              <a:rPr lang="en-US" sz="3800" dirty="0" smtClean="0">
                <a:solidFill>
                  <a:srgbClr val="002060"/>
                </a:solidFill>
              </a:rPr>
            </a:br>
            <a:r>
              <a:rPr lang="en-US" sz="3800" dirty="0" smtClean="0">
                <a:solidFill>
                  <a:srgbClr val="002060"/>
                </a:solidFill>
              </a:rPr>
              <a:t>Student Level Improvement</a:t>
            </a:r>
            <a:endParaRPr sz="3800" dirty="0">
              <a:solidFill>
                <a:srgbClr val="002060"/>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865547"/>
            <a:ext cx="181451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flipH="1">
            <a:off x="2362200" y="1752600"/>
            <a:ext cx="3438638" cy="1651376"/>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t>
            </a:r>
            <a:r>
              <a:rPr lang="en-US" sz="2800" dirty="0" smtClean="0">
                <a:solidFill>
                  <a:srgbClr val="002060"/>
                </a:solidFill>
              </a:rPr>
              <a:t>agency’s  persistence AND performance need to improve???</a:t>
            </a:r>
            <a:endParaRPr lang="en-US" sz="2800" dirty="0">
              <a:solidFill>
                <a:srgbClr val="002060"/>
              </a:solidFill>
            </a:endParaRPr>
          </a:p>
        </p:txBody>
      </p:sp>
      <p:sp>
        <p:nvSpPr>
          <p:cNvPr id="7" name="Slide Number Placeholder 6"/>
          <p:cNvSpPr>
            <a:spLocks noGrp="1"/>
          </p:cNvSpPr>
          <p:nvPr>
            <p:ph type="sldNum" sz="quarter" idx="12"/>
          </p:nvPr>
        </p:nvSpPr>
        <p:spPr>
          <a:xfrm>
            <a:off x="6847712" y="6592136"/>
            <a:ext cx="2133600" cy="365125"/>
          </a:xfrm>
        </p:spPr>
        <p:txBody>
          <a:bodyPr/>
          <a:lstStyle/>
          <a:p>
            <a:pPr>
              <a:defRPr/>
            </a:pPr>
            <a:fld id="{472742ED-E5F3-4A84-9AF5-5CA8849FAEA9}" type="slidenum">
              <a:rPr lang="en-US" smtClean="0"/>
              <a:pPr>
                <a:defRPr/>
              </a:pPr>
              <a:t>31</a:t>
            </a:fld>
            <a:endParaRPr lang="en-US" dirty="0"/>
          </a:p>
        </p:txBody>
      </p:sp>
      <p:graphicFrame>
        <p:nvGraphicFramePr>
          <p:cNvPr id="8" name="Object 4"/>
          <p:cNvGraphicFramePr>
            <a:graphicFrameLocks noChangeAspect="1"/>
          </p:cNvGraphicFramePr>
          <p:nvPr>
            <p:extLst>
              <p:ext uri="{D42A27DB-BD31-4B8C-83A1-F6EECF244321}">
                <p14:modId xmlns:p14="http://schemas.microsoft.com/office/powerpoint/2010/main" val="2141323623"/>
              </p:ext>
            </p:extLst>
          </p:nvPr>
        </p:nvGraphicFramePr>
        <p:xfrm>
          <a:off x="676162" y="4572000"/>
          <a:ext cx="2017581" cy="1815823"/>
        </p:xfrm>
        <a:graphic>
          <a:graphicData uri="http://schemas.openxmlformats.org/presentationml/2006/ole">
            <mc:AlternateContent xmlns:mc="http://schemas.openxmlformats.org/markup-compatibility/2006">
              <mc:Choice xmlns:v="urn:schemas-microsoft-com:vml" Requires="v">
                <p:oleObj spid="_x0000_s4105" name="Clip" r:id="rId4" imgW="1571429" imgH="1095238" progId="MS_ClipArt_Gallery.2">
                  <p:embed/>
                </p:oleObj>
              </mc:Choice>
              <mc:Fallback>
                <p:oleObj name="Clip" r:id="rId4" imgW="1571429" imgH="1095238" progId="MS_ClipArt_Gallery.2">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62" y="4572000"/>
                        <a:ext cx="2017581" cy="1815823"/>
                      </a:xfrm>
                      <a:prstGeom prst="rect">
                        <a:avLst/>
                      </a:prstGeom>
                      <a:solidFill>
                        <a:srgbClr val="FF3399"/>
                      </a:solidFill>
                      <a:ln>
                        <a:solidFill>
                          <a:schemeClr val="accent1"/>
                        </a:solidFill>
                      </a:ln>
                      <a:effectLst/>
                    </p:spPr>
                  </p:pic>
                </p:oleObj>
              </mc:Fallback>
            </mc:AlternateContent>
          </a:graphicData>
        </a:graphic>
      </p:graphicFrame>
      <p:sp>
        <p:nvSpPr>
          <p:cNvPr id="9" name="Rounded Rectangular Callout 8"/>
          <p:cNvSpPr/>
          <p:nvPr/>
        </p:nvSpPr>
        <p:spPr>
          <a:xfrm flipH="1">
            <a:off x="3886200" y="4171478"/>
            <a:ext cx="4862512" cy="2138466"/>
          </a:xfrm>
          <a:prstGeom prst="wedgeRoundRectCallout">
            <a:avLst>
              <a:gd name="adj1" fmla="val 84437"/>
              <a:gd name="adj2" fmla="val -20729"/>
              <a:gd name="adj3" fmla="val 16667"/>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sz="2800" dirty="0">
                <a:solidFill>
                  <a:schemeClr val="bg1">
                    <a:lumMod val="95000"/>
                  </a:schemeClr>
                </a:solidFill>
              </a:rPr>
              <a:t>There are resources available at the state, local, and student levels to help improve learner performance and persistence</a:t>
            </a:r>
            <a:r>
              <a:rPr lang="en-US" sz="2800" dirty="0" smtClean="0">
                <a:solidFill>
                  <a:schemeClr val="bg1">
                    <a:lumMod val="95000"/>
                  </a:schemeClr>
                </a:solidFill>
              </a:rPr>
              <a:t>.</a:t>
            </a:r>
            <a:endParaRPr lang="en-US" sz="2800" dirty="0">
              <a:solidFill>
                <a:schemeClr val="bg1">
                  <a:lumMod val="95000"/>
                </a:schemeClr>
              </a:solidFill>
            </a:endParaRPr>
          </a:p>
        </p:txBody>
      </p:sp>
    </p:spTree>
    <p:extLst>
      <p:ext uri="{BB962C8B-B14F-4D97-AF65-F5344CB8AC3E}">
        <p14:creationId xmlns:p14="http://schemas.microsoft.com/office/powerpoint/2010/main" val="7485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0626" y="1460662"/>
            <a:ext cx="5152374" cy="5137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smtClean="0"/>
              <a:t>Resources for Improving Learner Performance in the Classroom</a:t>
            </a:r>
            <a:endParaRPr lang="en-US" sz="3800" dirty="0"/>
          </a:p>
        </p:txBody>
      </p:sp>
      <p:sp>
        <p:nvSpPr>
          <p:cNvPr id="3" name="Content Placeholder 2"/>
          <p:cNvSpPr>
            <a:spLocks noGrp="1"/>
          </p:cNvSpPr>
          <p:nvPr>
            <p:ph idx="1"/>
          </p:nvPr>
        </p:nvSpPr>
        <p:spPr>
          <a:xfrm>
            <a:off x="3610626" y="1460662"/>
            <a:ext cx="5152373" cy="5137734"/>
          </a:xfrm>
          <a:ln>
            <a:solidFill>
              <a:schemeClr val="accent1"/>
            </a:solidFill>
          </a:ln>
        </p:spPr>
        <p:txBody>
          <a:bodyPr>
            <a:normAutofit/>
          </a:bodyPr>
          <a:lstStyle/>
          <a:p>
            <a:pPr marL="0" indent="0">
              <a:buNone/>
            </a:pPr>
            <a:r>
              <a:rPr lang="en-US" b="0" dirty="0" smtClean="0"/>
              <a:t>CAEP Web site </a:t>
            </a:r>
          </a:p>
          <a:p>
            <a:pPr marL="0" indent="0">
              <a:buNone/>
            </a:pPr>
            <a:r>
              <a:rPr lang="en-US" dirty="0" smtClean="0">
                <a:hlinkClick r:id="rId3"/>
              </a:rPr>
              <a:t>https</a:t>
            </a:r>
            <a:r>
              <a:rPr lang="en-US" dirty="0">
                <a:hlinkClick r:id="rId3"/>
              </a:rPr>
              <a:t>://</a:t>
            </a:r>
            <a:r>
              <a:rPr lang="en-US" dirty="0" smtClean="0">
                <a:hlinkClick r:id="rId3"/>
              </a:rPr>
              <a:t>caladulted.org/TAP</a:t>
            </a:r>
            <a:endParaRPr lang="en-US" dirty="0" smtClean="0"/>
          </a:p>
          <a:p>
            <a:r>
              <a:rPr lang="en-US" dirty="0" smtClean="0"/>
              <a:t>Resources for Students, Educators, and Administrators</a:t>
            </a:r>
          </a:p>
          <a:p>
            <a:r>
              <a:rPr lang="en-US" dirty="0" smtClean="0"/>
              <a:t>Student Success Stories</a:t>
            </a:r>
          </a:p>
          <a:p>
            <a:r>
              <a:rPr lang="en-US" dirty="0" smtClean="0"/>
              <a:t>Student Supports</a:t>
            </a:r>
          </a:p>
          <a:p>
            <a:r>
              <a:rPr lang="en-US" dirty="0" smtClean="0"/>
              <a:t>Practices with Promise</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32</a:t>
            </a:fld>
            <a:endParaRPr lang="en-US"/>
          </a:p>
        </p:txBody>
      </p:sp>
      <p:sp>
        <p:nvSpPr>
          <p:cNvPr id="4" name="TextBox 3"/>
          <p:cNvSpPr txBox="1"/>
          <p:nvPr/>
        </p:nvSpPr>
        <p:spPr>
          <a:xfrm>
            <a:off x="87084" y="3326297"/>
            <a:ext cx="3265716"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www.caladulted.org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470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1175" y="1295400"/>
            <a:ext cx="5731825" cy="5302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smtClean="0"/>
              <a:t>Resources for Improving Learner Performance in the Classroom</a:t>
            </a:r>
            <a:endParaRPr lang="en-US" sz="3800" dirty="0"/>
          </a:p>
        </p:txBody>
      </p:sp>
      <p:sp>
        <p:nvSpPr>
          <p:cNvPr id="3" name="Content Placeholder 2"/>
          <p:cNvSpPr>
            <a:spLocks noGrp="1"/>
          </p:cNvSpPr>
          <p:nvPr>
            <p:ph idx="1"/>
          </p:nvPr>
        </p:nvSpPr>
        <p:spPr>
          <a:xfrm>
            <a:off x="3048000" y="1286494"/>
            <a:ext cx="5715000" cy="5311902"/>
          </a:xfrm>
          <a:ln>
            <a:solidFill>
              <a:schemeClr val="accent1"/>
            </a:solidFill>
          </a:ln>
        </p:spPr>
        <p:txBody>
          <a:bodyPr>
            <a:normAutofit lnSpcReduction="10000"/>
          </a:bodyPr>
          <a:lstStyle/>
          <a:p>
            <a:r>
              <a:rPr lang="en-US" b="0" dirty="0" smtClean="0"/>
              <a:t>CASAS Quick Search</a:t>
            </a:r>
          </a:p>
          <a:p>
            <a:r>
              <a:rPr lang="en-US" b="0" dirty="0" smtClean="0"/>
              <a:t>EL Civi</a:t>
            </a:r>
            <a:r>
              <a:rPr lang="en-US" dirty="0" smtClean="0"/>
              <a:t>cs Web site</a:t>
            </a:r>
          </a:p>
          <a:p>
            <a:r>
              <a:rPr lang="en-US" b="0" dirty="0" smtClean="0"/>
              <a:t>Alignment with CASAS Content Standards and CCR/CCSS</a:t>
            </a:r>
          </a:p>
          <a:p>
            <a:r>
              <a:rPr lang="en-US" b="0" dirty="0" smtClean="0"/>
              <a:t>TE Instructional Reports (Under Reports – Test Results):</a:t>
            </a:r>
          </a:p>
          <a:p>
            <a:pPr lvl="1"/>
            <a:r>
              <a:rPr lang="en-US" dirty="0" smtClean="0"/>
              <a:t>Competency Reports</a:t>
            </a:r>
          </a:p>
          <a:p>
            <a:pPr lvl="1"/>
            <a:r>
              <a:rPr lang="en-US" b="0" dirty="0" smtClean="0"/>
              <a:t>Content Standards</a:t>
            </a:r>
          </a:p>
          <a:p>
            <a:pPr lvl="1"/>
            <a:r>
              <a:rPr lang="en-US" b="0" dirty="0" smtClean="0"/>
              <a:t>Individual Skills Profile</a:t>
            </a:r>
          </a:p>
          <a:p>
            <a:pPr lvl="1"/>
            <a:r>
              <a:rPr lang="en-US" dirty="0" smtClean="0"/>
              <a:t>Learning Gains/Test History</a:t>
            </a:r>
            <a:endParaRPr lang="en-US" b="0" dirty="0" smtClean="0"/>
          </a:p>
          <a:p>
            <a:pPr lvl="1"/>
            <a:endParaRPr lang="en-US" b="0" dirty="0" smtClean="0"/>
          </a:p>
          <a:p>
            <a:pPr marL="0" indent="0">
              <a:buNone/>
            </a:pPr>
            <a:endParaRPr lang="en-US" dirty="0" smtClean="0"/>
          </a:p>
          <a:p>
            <a:pPr algn="ct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33</a:t>
            </a:fld>
            <a:endParaRPr lang="en-US"/>
          </a:p>
        </p:txBody>
      </p:sp>
      <p:sp>
        <p:nvSpPr>
          <p:cNvPr id="4" name="TextBox 3"/>
          <p:cNvSpPr txBox="1"/>
          <p:nvPr/>
        </p:nvSpPr>
        <p:spPr>
          <a:xfrm>
            <a:off x="87084" y="3326297"/>
            <a:ext cx="2590800"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www.casas.org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61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smtClean="0"/>
              <a:t>CAEP Web Site</a:t>
            </a:r>
            <a:endParaRPr lang="en-US" dirty="0"/>
          </a:p>
        </p:txBody>
      </p:sp>
      <p:sp>
        <p:nvSpPr>
          <p:cNvPr id="4" name="TextBox 3"/>
          <p:cNvSpPr txBox="1"/>
          <p:nvPr/>
        </p:nvSpPr>
        <p:spPr>
          <a:xfrm>
            <a:off x="457200" y="5398168"/>
            <a:ext cx="8220502" cy="830997"/>
          </a:xfrm>
          <a:prstGeom prst="rect">
            <a:avLst/>
          </a:prstGeom>
          <a:noFill/>
          <a:ln>
            <a:solidFill>
              <a:schemeClr val="accent1"/>
            </a:solidFill>
          </a:ln>
        </p:spPr>
        <p:txBody>
          <a:bodyPr wrap="square" rtlCol="0">
            <a:spAutoFit/>
          </a:bodyPr>
          <a:lstStyle/>
          <a:p>
            <a:r>
              <a:rPr lang="en-US" sz="2400" dirty="0" smtClean="0"/>
              <a:t>The CAEP Web site includes resources for students, teachers, and administrators.</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34</a:t>
            </a:fld>
            <a:endParaRPr lang="en-US"/>
          </a:p>
        </p:txBody>
      </p:sp>
      <p:pic>
        <p:nvPicPr>
          <p:cNvPr id="2" name="Picture 1"/>
          <p:cNvPicPr>
            <a:picLocks noChangeAspect="1"/>
          </p:cNvPicPr>
          <p:nvPr/>
        </p:nvPicPr>
        <p:blipFill>
          <a:blip r:embed="rId2"/>
          <a:stretch>
            <a:fillRect/>
          </a:stretch>
        </p:blipFill>
        <p:spPr>
          <a:xfrm>
            <a:off x="1376504" y="1529688"/>
            <a:ext cx="6390993" cy="2514600"/>
          </a:xfrm>
          <a:prstGeom prst="rect">
            <a:avLst/>
          </a:prstGeom>
        </p:spPr>
      </p:pic>
      <p:sp>
        <p:nvSpPr>
          <p:cNvPr id="7" name="TextBox 6"/>
          <p:cNvSpPr txBox="1"/>
          <p:nvPr/>
        </p:nvSpPr>
        <p:spPr>
          <a:xfrm>
            <a:off x="2910176" y="4459618"/>
            <a:ext cx="3323649" cy="523220"/>
          </a:xfrm>
          <a:prstGeom prst="rect">
            <a:avLst/>
          </a:prstGeom>
          <a:noFill/>
        </p:spPr>
        <p:txBody>
          <a:bodyPr wrap="square" rtlCol="0">
            <a:spAutoFit/>
          </a:bodyPr>
          <a:lstStyle/>
          <a:p>
            <a:pPr algn="ctr"/>
            <a:r>
              <a:rPr lang="en-US" sz="2800" i="1" u="sng" dirty="0" smtClean="0">
                <a:effectLst>
                  <a:outerShdw blurRad="38100" dist="38100" dir="2700000" algn="tl">
                    <a:srgbClr val="000000">
                      <a:alpha val="43137"/>
                    </a:srgbClr>
                  </a:outerShdw>
                </a:effectLst>
              </a:rPr>
              <a:t>www.caladulted.org</a:t>
            </a:r>
            <a:endParaRPr lang="en-US" sz="28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92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0174"/>
            <a:ext cx="8229600" cy="868362"/>
          </a:xfrm>
          <a:ln>
            <a:solidFill>
              <a:schemeClr val="accent1"/>
            </a:solidFill>
          </a:ln>
        </p:spPr>
        <p:txBody>
          <a:bodyPr/>
          <a:lstStyle/>
          <a:p>
            <a:r>
              <a:rPr lang="en-US" dirty="0" smtClean="0"/>
              <a:t>CASAS Quick Search</a:t>
            </a:r>
            <a:endParaRPr lang="en-US"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35</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13842" b="17855"/>
          <a:stretch/>
        </p:blipFill>
        <p:spPr>
          <a:xfrm>
            <a:off x="1066800" y="1533798"/>
            <a:ext cx="7086600" cy="3800510"/>
          </a:xfrm>
          <a:prstGeom prst="rect">
            <a:avLst/>
          </a:prstGeom>
          <a:ln w="19050">
            <a:solidFill>
              <a:schemeClr val="accent1"/>
            </a:solidFill>
          </a:ln>
        </p:spPr>
      </p:pic>
      <p:sp>
        <p:nvSpPr>
          <p:cNvPr id="4" name="TextBox 3"/>
          <p:cNvSpPr txBox="1"/>
          <p:nvPr/>
        </p:nvSpPr>
        <p:spPr>
          <a:xfrm>
            <a:off x="429984" y="5587925"/>
            <a:ext cx="8305800" cy="830997"/>
          </a:xfrm>
          <a:prstGeom prst="rect">
            <a:avLst/>
          </a:prstGeom>
          <a:noFill/>
          <a:ln>
            <a:solidFill>
              <a:schemeClr val="accent1"/>
            </a:solidFill>
          </a:ln>
        </p:spPr>
        <p:txBody>
          <a:bodyPr wrap="square" rtlCol="0">
            <a:spAutoFit/>
          </a:bodyPr>
          <a:lstStyle/>
          <a:p>
            <a:r>
              <a:rPr lang="en-US" sz="2400" dirty="0" smtClean="0"/>
              <a:t>CASAS Quick Search enables selection of over 2,300 instructional materials from an online database.</a:t>
            </a:r>
            <a:endParaRPr lang="en-US" sz="2400" dirty="0"/>
          </a:p>
        </p:txBody>
      </p:sp>
    </p:spTree>
    <p:extLst>
      <p:ext uri="{BB962C8B-B14F-4D97-AF65-F5344CB8AC3E}">
        <p14:creationId xmlns:p14="http://schemas.microsoft.com/office/powerpoint/2010/main" val="3395384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smtClean="0"/>
              <a:t>EL Civics Web Site</a:t>
            </a:r>
            <a:endParaRPr lang="en-US" dirty="0"/>
          </a:p>
        </p:txBody>
      </p:sp>
      <p:sp>
        <p:nvSpPr>
          <p:cNvPr id="4" name="TextBox 3"/>
          <p:cNvSpPr txBox="1"/>
          <p:nvPr/>
        </p:nvSpPr>
        <p:spPr>
          <a:xfrm>
            <a:off x="228600" y="5116275"/>
            <a:ext cx="8648361" cy="1569660"/>
          </a:xfrm>
          <a:prstGeom prst="rect">
            <a:avLst/>
          </a:prstGeom>
          <a:noFill/>
          <a:ln>
            <a:solidFill>
              <a:schemeClr val="accent1"/>
            </a:solidFill>
          </a:ln>
        </p:spPr>
        <p:txBody>
          <a:bodyPr wrap="square" rtlCol="0">
            <a:spAutoFit/>
          </a:bodyPr>
          <a:lstStyle/>
          <a:p>
            <a:r>
              <a:rPr lang="en-US" sz="2400" dirty="0" smtClean="0"/>
              <a:t>The EL Civics section of the CASAS Web site includes 53 civic objectives that address community integration skills for all levels of ESL, as well as many resources for both ESL instruction and citizenship preparation.</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36</a:t>
            </a:fld>
            <a:endParaRPr lang="en-US"/>
          </a:p>
        </p:txBody>
      </p:sp>
      <p:pic>
        <p:nvPicPr>
          <p:cNvPr id="6" name="Picture 5"/>
          <p:cNvPicPr>
            <a:picLocks noChangeAspect="1"/>
          </p:cNvPicPr>
          <p:nvPr/>
        </p:nvPicPr>
        <p:blipFill>
          <a:blip r:embed="rId2">
            <a:lum bright="-1000" contrast="1000"/>
          </a:blip>
          <a:stretch>
            <a:fillRect/>
          </a:stretch>
        </p:blipFill>
        <p:spPr>
          <a:xfrm>
            <a:off x="426780" y="1532020"/>
            <a:ext cx="8214360" cy="3334692"/>
          </a:xfrm>
          <a:prstGeom prst="rect">
            <a:avLst/>
          </a:prstGeom>
          <a:ln>
            <a:solidFill>
              <a:schemeClr val="accent1"/>
            </a:solidFill>
          </a:ln>
        </p:spPr>
      </p:pic>
    </p:spTree>
    <p:extLst>
      <p:ext uri="{BB962C8B-B14F-4D97-AF65-F5344CB8AC3E}">
        <p14:creationId xmlns:p14="http://schemas.microsoft.com/office/powerpoint/2010/main" val="663192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7554"/>
            <a:ext cx="8229600" cy="1020762"/>
          </a:xfrm>
          <a:ln>
            <a:solidFill>
              <a:schemeClr val="accent1"/>
            </a:solidFill>
          </a:ln>
        </p:spPr>
        <p:txBody>
          <a:bodyPr>
            <a:normAutofit fontScale="90000"/>
          </a:bodyPr>
          <a:lstStyle/>
          <a:p>
            <a:r>
              <a:rPr lang="en-US" dirty="0" smtClean="0"/>
              <a:t>Alignment of CASAS Content </a:t>
            </a:r>
            <a:br>
              <a:rPr lang="en-US" dirty="0" smtClean="0"/>
            </a:br>
            <a:r>
              <a:rPr lang="en-US" dirty="0" smtClean="0"/>
              <a:t>Standards to CCR/CCSS</a:t>
            </a:r>
            <a:endParaRPr lang="en-US" dirty="0"/>
          </a:p>
        </p:txBody>
      </p:sp>
      <p:sp>
        <p:nvSpPr>
          <p:cNvPr id="4" name="TextBox 3"/>
          <p:cNvSpPr txBox="1"/>
          <p:nvPr/>
        </p:nvSpPr>
        <p:spPr>
          <a:xfrm>
            <a:off x="525441" y="5478887"/>
            <a:ext cx="8305800" cy="830997"/>
          </a:xfrm>
          <a:prstGeom prst="rect">
            <a:avLst/>
          </a:prstGeom>
          <a:noFill/>
          <a:ln>
            <a:solidFill>
              <a:schemeClr val="accent1"/>
            </a:solidFill>
          </a:ln>
        </p:spPr>
        <p:txBody>
          <a:bodyPr wrap="square" rtlCol="0">
            <a:spAutoFit/>
          </a:bodyPr>
          <a:lstStyle/>
          <a:p>
            <a:r>
              <a:rPr lang="en-US" sz="2400" dirty="0" smtClean="0"/>
              <a:t>CASAS has developed crosswalk documents that align CASAS content standards to CCR/CCSS.</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37</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35714" b="24950"/>
          <a:stretch/>
        </p:blipFill>
        <p:spPr>
          <a:xfrm>
            <a:off x="1407858" y="1466839"/>
            <a:ext cx="5878313" cy="3860182"/>
          </a:xfrm>
          <a:prstGeom prst="rect">
            <a:avLst/>
          </a:prstGeom>
          <a:ln w="12700">
            <a:solidFill>
              <a:schemeClr val="accent1"/>
            </a:solidFill>
          </a:ln>
        </p:spPr>
      </p:pic>
    </p:spTree>
    <p:extLst>
      <p:ext uri="{BB962C8B-B14F-4D97-AF65-F5344CB8AC3E}">
        <p14:creationId xmlns:p14="http://schemas.microsoft.com/office/powerpoint/2010/main" val="2450755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a:ln>
            <a:solidFill>
              <a:schemeClr val="accent1"/>
            </a:solidFill>
          </a:ln>
        </p:spPr>
        <p:txBody>
          <a:bodyPr>
            <a:normAutofit fontScale="90000"/>
          </a:bodyPr>
          <a:lstStyle/>
          <a:p>
            <a:r>
              <a:rPr lang="en-US" dirty="0" smtClean="0"/>
              <a:t>Resources for Improving Agency </a:t>
            </a:r>
            <a:br>
              <a:rPr lang="en-US" dirty="0" smtClean="0"/>
            </a:br>
            <a:r>
              <a:rPr lang="en-US" dirty="0" smtClean="0"/>
              <a:t>Level Performance </a:t>
            </a:r>
            <a:endParaRPr lang="en-US" dirty="0"/>
          </a:p>
        </p:txBody>
      </p:sp>
      <p:sp>
        <p:nvSpPr>
          <p:cNvPr id="3" name="Content Placeholder 2"/>
          <p:cNvSpPr>
            <a:spLocks noGrp="1"/>
          </p:cNvSpPr>
          <p:nvPr>
            <p:ph idx="1"/>
          </p:nvPr>
        </p:nvSpPr>
        <p:spPr>
          <a:xfrm>
            <a:off x="3429000" y="1402275"/>
            <a:ext cx="5486400" cy="5227125"/>
          </a:xfrm>
          <a:solidFill>
            <a:schemeClr val="accent2">
              <a:lumMod val="40000"/>
              <a:lumOff val="60000"/>
            </a:schemeClr>
          </a:solidFill>
          <a:ln>
            <a:solidFill>
              <a:schemeClr val="accent1"/>
            </a:solidFill>
          </a:ln>
        </p:spPr>
        <p:txBody>
          <a:bodyPr>
            <a:normAutofit fontScale="92500"/>
          </a:bodyPr>
          <a:lstStyle/>
          <a:p>
            <a:r>
              <a:rPr lang="en-US" b="0" dirty="0" smtClean="0"/>
              <a:t>CASAS Data Portal</a:t>
            </a:r>
          </a:p>
          <a:p>
            <a:r>
              <a:rPr lang="en-US" dirty="0" smtClean="0"/>
              <a:t>American </a:t>
            </a:r>
            <a:r>
              <a:rPr lang="en-US" dirty="0"/>
              <a:t>Community Survey </a:t>
            </a:r>
            <a:r>
              <a:rPr lang="en-US" dirty="0">
                <a:hlinkClick r:id="rId2"/>
              </a:rPr>
              <a:t>https://www.census.gov/programs-surveys/acs</a:t>
            </a:r>
            <a:r>
              <a:rPr lang="en-US" dirty="0" smtClean="0">
                <a:hlinkClick r:id="rId2"/>
              </a:rPr>
              <a:t>/</a:t>
            </a:r>
            <a:endParaRPr lang="en-US" dirty="0" smtClean="0"/>
          </a:p>
          <a:p>
            <a:r>
              <a:rPr lang="en-US" dirty="0" smtClean="0"/>
              <a:t>Promising Practices</a:t>
            </a:r>
            <a:endParaRPr lang="en-US" b="0" dirty="0"/>
          </a:p>
          <a:p>
            <a:r>
              <a:rPr lang="en-US" b="0" dirty="0" smtClean="0"/>
              <a:t>TE Dat</a:t>
            </a:r>
            <a:r>
              <a:rPr lang="en-US" dirty="0" smtClean="0"/>
              <a:t>a Management </a:t>
            </a:r>
            <a:r>
              <a:rPr lang="en-US" b="0" dirty="0" smtClean="0"/>
              <a:t>Reports:</a:t>
            </a:r>
          </a:p>
          <a:p>
            <a:pPr lvl="1"/>
            <a:r>
              <a:rPr lang="en-US" dirty="0" smtClean="0"/>
              <a:t>Demographics Summary</a:t>
            </a:r>
          </a:p>
          <a:p>
            <a:pPr lvl="1"/>
            <a:r>
              <a:rPr lang="en-US" dirty="0" smtClean="0"/>
              <a:t>Enrollment/Update Summary</a:t>
            </a:r>
          </a:p>
          <a:p>
            <a:pPr lvl="1"/>
            <a:r>
              <a:rPr lang="en-US" b="0" dirty="0" smtClean="0"/>
              <a:t>Data Integrity Report</a:t>
            </a:r>
          </a:p>
          <a:p>
            <a:pPr lvl="1"/>
            <a:r>
              <a:rPr lang="en-US" dirty="0" smtClean="0"/>
              <a:t>NRS Reports</a:t>
            </a:r>
            <a:endParaRPr lang="en-US" b="0" dirty="0" smtClean="0"/>
          </a:p>
          <a:p>
            <a:pPr lvl="1"/>
            <a:endParaRPr lang="en-US" b="0" dirty="0" smtClean="0"/>
          </a:p>
          <a:p>
            <a:pPr marL="0" indent="0">
              <a:buNone/>
            </a:pPr>
            <a:endParaRPr lang="en-US" dirty="0" smtClean="0"/>
          </a:p>
          <a:p>
            <a:pPr algn="ct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6" y="4267200"/>
            <a:ext cx="2684986" cy="185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68" y="1496506"/>
            <a:ext cx="2214230" cy="81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38</a:t>
            </a:fld>
            <a:endParaRPr lang="en-US"/>
          </a:p>
        </p:txBody>
      </p:sp>
      <p:sp>
        <p:nvSpPr>
          <p:cNvPr id="9" name="TextBox 8"/>
          <p:cNvSpPr txBox="1"/>
          <p:nvPr/>
        </p:nvSpPr>
        <p:spPr>
          <a:xfrm>
            <a:off x="87084" y="3326297"/>
            <a:ext cx="2590800"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www.casas.org</a:t>
            </a:r>
            <a:endParaRPr lang="en-US" sz="2600" i="1" u="sng" dirty="0">
              <a:effectLst>
                <a:outerShdw blurRad="38100" dist="38100" dir="2700000" algn="tl">
                  <a:srgbClr val="000000">
                    <a:alpha val="43137"/>
                  </a:srgbClr>
                </a:outerShdw>
              </a:effectLst>
            </a:endParaRPr>
          </a:p>
        </p:txBody>
      </p:sp>
      <p:sp>
        <p:nvSpPr>
          <p:cNvPr id="8" name="TextBox 7"/>
          <p:cNvSpPr txBox="1"/>
          <p:nvPr/>
        </p:nvSpPr>
        <p:spPr>
          <a:xfrm>
            <a:off x="87084" y="2633157"/>
            <a:ext cx="3265716" cy="492443"/>
          </a:xfrm>
          <a:prstGeom prst="rect">
            <a:avLst/>
          </a:prstGeom>
          <a:noFill/>
        </p:spPr>
        <p:txBody>
          <a:bodyPr wrap="square" rtlCol="0">
            <a:spAutoFit/>
          </a:bodyPr>
          <a:lstStyle/>
          <a:p>
            <a:r>
              <a:rPr lang="en-US" sz="2600" i="1" u="sng" dirty="0" smtClean="0">
                <a:effectLst>
                  <a:outerShdw blurRad="38100" dist="38100" dir="2700000" algn="tl">
                    <a:srgbClr val="000000">
                      <a:alpha val="43137"/>
                    </a:srgbClr>
                  </a:outerShdw>
                </a:effectLst>
              </a:rPr>
              <a:t>www.caladulted.org</a:t>
            </a:r>
            <a:endParaRPr lang="en-US" sz="26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61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4910"/>
            <a:ext cx="8229600" cy="1020762"/>
          </a:xfrm>
          <a:ln>
            <a:solidFill>
              <a:schemeClr val="accent1"/>
            </a:solidFill>
          </a:ln>
        </p:spPr>
        <p:txBody>
          <a:bodyPr/>
          <a:lstStyle/>
          <a:p>
            <a:r>
              <a:rPr lang="en-US" dirty="0" smtClean="0"/>
              <a:t>CASAS Data Portal</a:t>
            </a:r>
            <a:endParaRPr lang="en-US" dirty="0"/>
          </a:p>
        </p:txBody>
      </p:sp>
      <p:sp>
        <p:nvSpPr>
          <p:cNvPr id="4" name="TextBox 3"/>
          <p:cNvSpPr txBox="1"/>
          <p:nvPr/>
        </p:nvSpPr>
        <p:spPr>
          <a:xfrm>
            <a:off x="556846" y="4082722"/>
            <a:ext cx="8305800" cy="2677656"/>
          </a:xfrm>
          <a:prstGeom prst="rect">
            <a:avLst/>
          </a:prstGeom>
          <a:noFill/>
          <a:ln>
            <a:solidFill>
              <a:schemeClr val="accent1"/>
            </a:solidFill>
          </a:ln>
        </p:spPr>
        <p:txBody>
          <a:bodyPr wrap="square" rtlCol="0">
            <a:spAutoFit/>
          </a:bodyPr>
          <a:lstStyle/>
          <a:p>
            <a:r>
              <a:rPr lang="en-US" sz="2400" dirty="0" smtClean="0"/>
              <a:t>The CASAS Data Portal allows comparison of NRS performance and persistence results by agency, region, provider type, and statewide.</a:t>
            </a:r>
          </a:p>
          <a:p>
            <a:r>
              <a:rPr lang="en-US" sz="2400" dirty="0" smtClean="0"/>
              <a:t>This feature only includes results for WIOA II funded agencies – but includes </a:t>
            </a:r>
            <a:r>
              <a:rPr lang="en-US" sz="2400" dirty="0"/>
              <a:t>references helpful to all </a:t>
            </a:r>
            <a:r>
              <a:rPr lang="en-US" sz="2400" dirty="0" smtClean="0"/>
              <a:t>agencies, such as statewide goals and averages for both performance and persistence, dating back to PY 2004-05</a:t>
            </a:r>
            <a:endParaRPr lang="en-US" sz="2400" dirty="0"/>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39</a:t>
            </a:fld>
            <a:endParaRPr lang="en-US" dirty="0"/>
          </a:p>
        </p:txBody>
      </p:sp>
      <p:pic>
        <p:nvPicPr>
          <p:cNvPr id="2" name="Picture 1"/>
          <p:cNvPicPr>
            <a:picLocks noChangeAspect="1"/>
          </p:cNvPicPr>
          <p:nvPr/>
        </p:nvPicPr>
        <p:blipFill>
          <a:blip r:embed="rId2"/>
          <a:stretch>
            <a:fillRect/>
          </a:stretch>
        </p:blipFill>
        <p:spPr>
          <a:xfrm>
            <a:off x="556846" y="1353795"/>
            <a:ext cx="3253154" cy="2570845"/>
          </a:xfrm>
          <a:prstGeom prst="rect">
            <a:avLst/>
          </a:prstGeom>
          <a:ln>
            <a:solidFill>
              <a:schemeClr val="tx1"/>
            </a:solidFill>
          </a:ln>
        </p:spPr>
      </p:pic>
    </p:spTree>
    <p:extLst>
      <p:ext uri="{BB962C8B-B14F-4D97-AF65-F5344CB8AC3E}">
        <p14:creationId xmlns:p14="http://schemas.microsoft.com/office/powerpoint/2010/main" val="325763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3"/>
          <p:cNvSpPr txBox="1">
            <a:spLocks noChangeArrowheads="1"/>
          </p:cNvSpPr>
          <p:nvPr/>
        </p:nvSpPr>
        <p:spPr bwMode="auto">
          <a:xfrm>
            <a:off x="356807" y="4928302"/>
            <a:ext cx="83058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800" dirty="0" smtClean="0">
                <a:solidFill>
                  <a:prstClr val="black"/>
                </a:solidFill>
              </a:rPr>
              <a:t>Table 4B = S</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ame</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level advancement information as Table </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4 (but without </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PoPs</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a:t>
            </a:r>
            <a:b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br>
            <a:r>
              <a:rPr lang="en-US" sz="2800" dirty="0" smtClean="0">
                <a:solidFill>
                  <a:prstClr val="black"/>
                </a:solidFill>
              </a:rPr>
              <a:t>O</a:t>
            </a:r>
            <a:r>
              <a:rPr kumimoji="0" lang="en-US" sz="2800" b="0" i="0" u="none" strike="noStrike" kern="1200" cap="none" spc="0" normalizeH="0" baseline="0" noProof="0" dirty="0" err="1" smtClean="0">
                <a:ln>
                  <a:noFill/>
                </a:ln>
                <a:solidFill>
                  <a:prstClr val="black"/>
                </a:solidFill>
                <a:effectLst/>
                <a:uLnTx/>
                <a:uFillTx/>
                <a:latin typeface="Arial" charset="0"/>
                <a:ea typeface="+mn-ea"/>
                <a:cs typeface="Arial" charset="0"/>
              </a:rPr>
              <a:t>nly</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includes learners who completed a valid pre- and post-test.</a:t>
            </a:r>
          </a:p>
        </p:txBody>
      </p:sp>
      <p:sp>
        <p:nvSpPr>
          <p:cNvPr id="63493" name="Rectangle 4"/>
          <p:cNvSpPr>
            <a:spLocks noGrp="1" noChangeArrowheads="1"/>
          </p:cNvSpPr>
          <p:nvPr>
            <p:ph type="title"/>
          </p:nvPr>
        </p:nvSpPr>
        <p:spPr>
          <a:xfrm>
            <a:off x="457200" y="158620"/>
            <a:ext cx="8229600" cy="868362"/>
          </a:xfrm>
        </p:spPr>
        <p:txBody>
          <a:bodyPr>
            <a:normAutofit/>
          </a:bodyPr>
          <a:lstStyle/>
          <a:p>
            <a:pPr eaLnBrk="1" hangingPunct="1"/>
            <a:r>
              <a:rPr lang="en-US" sz="4000" dirty="0" smtClean="0">
                <a:solidFill>
                  <a:srgbClr val="333399"/>
                </a:solidFill>
              </a:rPr>
              <a:t>Federal Table 4B</a:t>
            </a:r>
          </a:p>
        </p:txBody>
      </p:sp>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4</a:t>
            </a:fld>
            <a:endParaRPr lang="en-US"/>
          </a:p>
        </p:txBody>
      </p:sp>
      <p:pic>
        <p:nvPicPr>
          <p:cNvPr id="4" name="Picture 3"/>
          <p:cNvPicPr>
            <a:picLocks noChangeAspect="1"/>
          </p:cNvPicPr>
          <p:nvPr/>
        </p:nvPicPr>
        <p:blipFill>
          <a:blip r:embed="rId2"/>
          <a:stretch>
            <a:fillRect/>
          </a:stretch>
        </p:blipFill>
        <p:spPr>
          <a:xfrm>
            <a:off x="457200" y="1143000"/>
            <a:ext cx="8108353" cy="3576633"/>
          </a:xfrm>
          <a:prstGeom prst="rect">
            <a:avLst/>
          </a:prstGeom>
          <a:ln>
            <a:solidFill>
              <a:schemeClr val="accent1"/>
            </a:solidFill>
          </a:ln>
        </p:spPr>
      </p:pic>
    </p:spTree>
    <p:extLst>
      <p:ext uri="{BB962C8B-B14F-4D97-AF65-F5344CB8AC3E}">
        <p14:creationId xmlns:p14="http://schemas.microsoft.com/office/powerpoint/2010/main" val="197334000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tx1"/>
            </a:solidFill>
          </a:ln>
        </p:spPr>
        <p:txBody>
          <a:bodyPr/>
          <a:lstStyle/>
          <a:p>
            <a:r>
              <a:rPr lang="en-US" dirty="0" smtClean="0"/>
              <a:t>CASAS Data Portal</a:t>
            </a:r>
            <a:endParaRPr lang="en-US" dirty="0"/>
          </a:p>
        </p:txBody>
      </p:sp>
      <p:sp>
        <p:nvSpPr>
          <p:cNvPr id="3" name="Content Placeholder 2"/>
          <p:cNvSpPr>
            <a:spLocks noGrp="1"/>
          </p:cNvSpPr>
          <p:nvPr>
            <p:ph idx="1"/>
          </p:nvPr>
        </p:nvSpPr>
        <p:spPr>
          <a:xfrm>
            <a:off x="5410200" y="1524001"/>
            <a:ext cx="3505200" cy="1752600"/>
          </a:xfrm>
          <a:ln/>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US" b="1" dirty="0" smtClean="0">
                <a:solidFill>
                  <a:schemeClr val="tx1"/>
                </a:solidFill>
                <a:effectLst>
                  <a:outerShdw blurRad="38100" dist="38100" dir="2700000" algn="tl">
                    <a:srgbClr val="000000">
                      <a:alpha val="43137"/>
                    </a:srgbClr>
                  </a:outerShdw>
                </a:effectLst>
                <a:latin typeface="Candara" pitchFamily="34" charset="0"/>
              </a:rPr>
              <a:t>Go to </a:t>
            </a:r>
            <a:r>
              <a:rPr lang="en-US" b="1" dirty="0" smtClean="0">
                <a:solidFill>
                  <a:schemeClr val="tx1"/>
                </a:solidFill>
                <a:effectLst>
                  <a:outerShdw blurRad="38100" dist="38100" dir="2700000" algn="tl">
                    <a:srgbClr val="000000">
                      <a:alpha val="43137"/>
                    </a:srgbClr>
                  </a:outerShdw>
                </a:effectLst>
                <a:latin typeface="Candara" pitchFamily="34" charset="0"/>
                <a:hlinkClick r:id="rId2" invalidUrl="http://www.casas.org/CA Accountability"/>
              </a:rPr>
              <a:t>www.casas.org/ CA Accountability</a:t>
            </a:r>
            <a:endParaRPr lang="en-US" b="1" dirty="0">
              <a:solidFill>
                <a:schemeClr val="tx1"/>
              </a:solidFill>
              <a:effectLst>
                <a:outerShdw blurRad="38100" dist="38100" dir="2700000" algn="tl">
                  <a:srgbClr val="000000">
                    <a:alpha val="43137"/>
                  </a:srgbClr>
                </a:outerShdw>
              </a:effectLst>
              <a:latin typeface="Candara"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4" t="8789" r="49048" b="6250"/>
          <a:stretch/>
        </p:blipFill>
        <p:spPr bwMode="auto">
          <a:xfrm>
            <a:off x="457200" y="1524000"/>
            <a:ext cx="4800601" cy="4845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04800" y="53340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 Arrow 5"/>
          <p:cNvSpPr/>
          <p:nvPr/>
        </p:nvSpPr>
        <p:spPr>
          <a:xfrm rot="10800000">
            <a:off x="3181065" y="3276600"/>
            <a:ext cx="3352800" cy="2971800"/>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40</a:t>
            </a:fld>
            <a:endParaRPr lang="en-US"/>
          </a:p>
        </p:txBody>
      </p:sp>
    </p:spTree>
    <p:extLst>
      <p:ext uri="{BB962C8B-B14F-4D97-AF65-F5344CB8AC3E}">
        <p14:creationId xmlns:p14="http://schemas.microsoft.com/office/powerpoint/2010/main" val="3582378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a:solidFill>
              <a:schemeClr val="accent1"/>
            </a:solidFill>
          </a:ln>
        </p:spPr>
        <p:txBody>
          <a:bodyPr/>
          <a:lstStyle/>
          <a:p>
            <a:r>
              <a:rPr lang="en-US" dirty="0" smtClean="0"/>
              <a:t>NRS Performance Example</a:t>
            </a:r>
            <a:endParaRPr lang="en-US" dirty="0"/>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41</a:t>
            </a:fld>
            <a:endParaRPr lang="en-US" dirty="0"/>
          </a:p>
        </p:txBody>
      </p:sp>
      <p:pic>
        <p:nvPicPr>
          <p:cNvPr id="4" name="Picture 3"/>
          <p:cNvPicPr>
            <a:picLocks noChangeAspect="1"/>
          </p:cNvPicPr>
          <p:nvPr/>
        </p:nvPicPr>
        <p:blipFill>
          <a:blip r:embed="rId2"/>
          <a:stretch>
            <a:fillRect/>
          </a:stretch>
        </p:blipFill>
        <p:spPr>
          <a:xfrm>
            <a:off x="457200" y="1515912"/>
            <a:ext cx="8229600" cy="5022999"/>
          </a:xfrm>
          <a:prstGeom prst="rect">
            <a:avLst/>
          </a:prstGeom>
          <a:ln>
            <a:solidFill>
              <a:schemeClr val="accent1"/>
            </a:solidFill>
          </a:ln>
        </p:spPr>
      </p:pic>
    </p:spTree>
    <p:extLst>
      <p:ext uri="{BB962C8B-B14F-4D97-AF65-F5344CB8AC3E}">
        <p14:creationId xmlns:p14="http://schemas.microsoft.com/office/powerpoint/2010/main" val="553446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r>
              <a:rPr lang="en-US" dirty="0" smtClean="0"/>
              <a:t>NRS Persistence Example</a:t>
            </a:r>
            <a:endParaRPr lang="en-US" dirty="0"/>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42</a:t>
            </a:fld>
            <a:endParaRPr lang="en-US" dirty="0"/>
          </a:p>
        </p:txBody>
      </p:sp>
      <p:pic>
        <p:nvPicPr>
          <p:cNvPr id="5" name="Picture 4"/>
          <p:cNvPicPr>
            <a:picLocks noChangeAspect="1"/>
          </p:cNvPicPr>
          <p:nvPr/>
        </p:nvPicPr>
        <p:blipFill>
          <a:blip r:embed="rId2"/>
          <a:stretch>
            <a:fillRect/>
          </a:stretch>
        </p:blipFill>
        <p:spPr>
          <a:xfrm>
            <a:off x="471854" y="1828800"/>
            <a:ext cx="8118518" cy="4191000"/>
          </a:xfrm>
          <a:prstGeom prst="rect">
            <a:avLst/>
          </a:prstGeom>
          <a:ln>
            <a:solidFill>
              <a:schemeClr val="accent1"/>
            </a:solidFill>
          </a:ln>
        </p:spPr>
      </p:pic>
    </p:spTree>
    <p:extLst>
      <p:ext uri="{BB962C8B-B14F-4D97-AF65-F5344CB8AC3E}">
        <p14:creationId xmlns:p14="http://schemas.microsoft.com/office/powerpoint/2010/main" val="128055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Performance and Persistence Exercise: CAEP Perspective</a:t>
            </a:r>
            <a:endParaRPr lang="en-US" dirty="0"/>
          </a:p>
        </p:txBody>
      </p:sp>
      <p:sp>
        <p:nvSpPr>
          <p:cNvPr id="3" name="Text Placeholder 2"/>
          <p:cNvSpPr>
            <a:spLocks noGrp="1"/>
          </p:cNvSpPr>
          <p:nvPr>
            <p:ph idx="1"/>
          </p:nvPr>
        </p:nvSpPr>
        <p:spPr>
          <a:xfrm>
            <a:off x="457200" y="1849312"/>
            <a:ext cx="8229600" cy="4373563"/>
          </a:xfrm>
          <a:ln>
            <a:solidFill>
              <a:schemeClr val="accent1"/>
            </a:solidFill>
          </a:ln>
        </p:spPr>
        <p:txBody>
          <a:bodyPr>
            <a:normAutofit fontScale="92500"/>
          </a:bodyPr>
          <a:lstStyle/>
          <a:p>
            <a:pPr marL="514350" indent="-514350">
              <a:buFont typeface="+mj-lt"/>
              <a:buAutoNum type="arabicPeriod"/>
            </a:pPr>
            <a:r>
              <a:rPr lang="en-US" sz="2800" dirty="0"/>
              <a:t>Review your </a:t>
            </a:r>
            <a:r>
              <a:rPr lang="en-US" sz="2800" dirty="0" smtClean="0"/>
              <a:t>CAEP Summary.</a:t>
            </a:r>
            <a:endParaRPr lang="en-US" sz="2800" dirty="0"/>
          </a:p>
          <a:p>
            <a:pPr marL="514350" indent="-514350">
              <a:buFont typeface="+mj-lt"/>
              <a:buAutoNum type="arabicPeriod"/>
            </a:pPr>
            <a:r>
              <a:rPr lang="en-US" sz="2800" dirty="0" smtClean="0"/>
              <a:t>Calculate your </a:t>
            </a:r>
            <a:r>
              <a:rPr lang="en-US" sz="2800" dirty="0"/>
              <a:t>agency’s </a:t>
            </a:r>
            <a:r>
              <a:rPr lang="en-US" sz="2800" dirty="0" smtClean="0"/>
              <a:t>persistence rates </a:t>
            </a:r>
            <a:r>
              <a:rPr lang="en-US" sz="2800" dirty="0"/>
              <a:t>for </a:t>
            </a:r>
            <a:r>
              <a:rPr lang="en-US" sz="2800" dirty="0" smtClean="0"/>
              <a:t>the 7 CAEP programs. </a:t>
            </a:r>
            <a:r>
              <a:rPr lang="en-US" sz="2800" dirty="0"/>
              <a:t>Compare </a:t>
            </a:r>
            <a:r>
              <a:rPr lang="en-US" sz="2800" dirty="0" smtClean="0"/>
              <a:t>them to 70% average.</a:t>
            </a:r>
            <a:endParaRPr lang="en-US" sz="2800" dirty="0"/>
          </a:p>
          <a:p>
            <a:pPr marL="514350" indent="-514350">
              <a:buFont typeface="+mj-lt"/>
              <a:buAutoNum type="arabicPeriod"/>
            </a:pPr>
            <a:r>
              <a:rPr lang="en-US" sz="2800" dirty="0"/>
              <a:t>Identify </a:t>
            </a:r>
            <a:r>
              <a:rPr lang="en-US" sz="2800" dirty="0" smtClean="0"/>
              <a:t>a program of </a:t>
            </a:r>
            <a:r>
              <a:rPr lang="en-US" sz="2800" dirty="0"/>
              <a:t>strength for your agency.</a:t>
            </a:r>
          </a:p>
          <a:p>
            <a:pPr marL="514350" indent="-514350">
              <a:buFont typeface="+mj-lt"/>
              <a:buAutoNum type="arabicPeriod"/>
            </a:pPr>
            <a:r>
              <a:rPr lang="en-US" sz="2800" dirty="0"/>
              <a:t>Identify </a:t>
            </a:r>
            <a:r>
              <a:rPr lang="en-US" sz="2800" dirty="0" smtClean="0"/>
              <a:t>a program for improvement </a:t>
            </a:r>
            <a:r>
              <a:rPr lang="en-US" sz="2800" dirty="0"/>
              <a:t>for your agency.</a:t>
            </a:r>
          </a:p>
          <a:p>
            <a:pPr marL="514350" indent="-514350">
              <a:buFont typeface="+mj-lt"/>
              <a:buAutoNum type="arabicPeriod"/>
            </a:pPr>
            <a:r>
              <a:rPr lang="en-US" sz="2800" dirty="0"/>
              <a:t>Compare the </a:t>
            </a:r>
            <a:r>
              <a:rPr lang="en-US" sz="2800" dirty="0" smtClean="0"/>
              <a:t>program with low persistence to the </a:t>
            </a:r>
            <a:r>
              <a:rPr lang="en-US" sz="2800" dirty="0" err="1" smtClean="0"/>
              <a:t>the</a:t>
            </a:r>
            <a:r>
              <a:rPr lang="en-US" sz="2800" dirty="0" smtClean="0"/>
              <a:t> </a:t>
            </a:r>
            <a:r>
              <a:rPr lang="en-US" sz="2800" dirty="0"/>
              <a:t>corresponding </a:t>
            </a:r>
            <a:r>
              <a:rPr lang="en-US" sz="2800" dirty="0" smtClean="0"/>
              <a:t>performance rate for that program.</a:t>
            </a:r>
            <a:endParaRPr lang="en-US" sz="2800" dirty="0"/>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208862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t>Performance and Persistence Exercise: CAEP Perspective</a:t>
            </a:r>
            <a:endParaRPr lang="en-US" dirty="0"/>
          </a:p>
        </p:txBody>
      </p:sp>
      <p:sp>
        <p:nvSpPr>
          <p:cNvPr id="3" name="Text Placeholder 2"/>
          <p:cNvSpPr>
            <a:spLocks noGrp="1"/>
          </p:cNvSpPr>
          <p:nvPr>
            <p:ph idx="1"/>
          </p:nvPr>
        </p:nvSpPr>
        <p:spPr>
          <a:xfrm>
            <a:off x="457200" y="1849312"/>
            <a:ext cx="8229600" cy="4373563"/>
          </a:xfrm>
          <a:ln>
            <a:solidFill>
              <a:schemeClr val="accent1"/>
            </a:solidFill>
          </a:ln>
        </p:spPr>
        <p:txBody>
          <a:bodyPr>
            <a:normAutofit fontScale="92500"/>
          </a:bodyPr>
          <a:lstStyle/>
          <a:p>
            <a:pPr marL="514350" indent="-514350">
              <a:buFont typeface="+mj-lt"/>
              <a:buAutoNum type="arabicPeriod"/>
            </a:pPr>
            <a:r>
              <a:rPr lang="en-US" sz="2800" dirty="0"/>
              <a:t>Review your </a:t>
            </a:r>
            <a:r>
              <a:rPr lang="en-US" sz="2800" dirty="0" smtClean="0"/>
              <a:t>CAEP Summary.</a:t>
            </a:r>
            <a:endParaRPr lang="en-US" sz="2800" dirty="0"/>
          </a:p>
          <a:p>
            <a:pPr marL="514350" indent="-514350">
              <a:buFont typeface="+mj-lt"/>
              <a:buAutoNum type="arabicPeriod"/>
            </a:pPr>
            <a:r>
              <a:rPr lang="en-US" sz="2800" dirty="0" smtClean="0"/>
              <a:t>Calculate your </a:t>
            </a:r>
            <a:r>
              <a:rPr lang="en-US" sz="2800" dirty="0"/>
              <a:t>agency’s </a:t>
            </a:r>
            <a:r>
              <a:rPr lang="en-US" sz="2800" dirty="0" smtClean="0"/>
              <a:t>persistence rates </a:t>
            </a:r>
            <a:r>
              <a:rPr lang="en-US" sz="2800" dirty="0"/>
              <a:t>for </a:t>
            </a:r>
            <a:r>
              <a:rPr lang="en-US" sz="2800" dirty="0" smtClean="0"/>
              <a:t>the 7 CAEP programs. </a:t>
            </a:r>
            <a:r>
              <a:rPr lang="en-US" sz="2800" dirty="0"/>
              <a:t>Compare </a:t>
            </a:r>
            <a:r>
              <a:rPr lang="en-US" sz="2800" dirty="0" smtClean="0"/>
              <a:t>them to 70% average.</a:t>
            </a:r>
            <a:endParaRPr lang="en-US" sz="2800" dirty="0"/>
          </a:p>
          <a:p>
            <a:pPr marL="514350" indent="-514350">
              <a:buFont typeface="+mj-lt"/>
              <a:buAutoNum type="arabicPeriod"/>
            </a:pPr>
            <a:r>
              <a:rPr lang="en-US" sz="2800" dirty="0"/>
              <a:t>Identify </a:t>
            </a:r>
            <a:r>
              <a:rPr lang="en-US" sz="2800" dirty="0" smtClean="0"/>
              <a:t>a program of </a:t>
            </a:r>
            <a:r>
              <a:rPr lang="en-US" sz="2800" dirty="0"/>
              <a:t>strength for your agency.</a:t>
            </a:r>
          </a:p>
          <a:p>
            <a:pPr marL="514350" indent="-514350">
              <a:buFont typeface="+mj-lt"/>
              <a:buAutoNum type="arabicPeriod"/>
            </a:pPr>
            <a:r>
              <a:rPr lang="en-US" sz="2800" dirty="0"/>
              <a:t>Identify </a:t>
            </a:r>
            <a:r>
              <a:rPr lang="en-US" sz="2800" dirty="0" smtClean="0"/>
              <a:t>a program for improvement </a:t>
            </a:r>
            <a:r>
              <a:rPr lang="en-US" sz="2800" dirty="0"/>
              <a:t>for your agency.</a:t>
            </a:r>
          </a:p>
          <a:p>
            <a:pPr marL="514350" indent="-514350">
              <a:buFont typeface="+mj-lt"/>
              <a:buAutoNum type="arabicPeriod"/>
            </a:pPr>
            <a:r>
              <a:rPr lang="en-US" sz="2800" dirty="0"/>
              <a:t>Compare the </a:t>
            </a:r>
            <a:r>
              <a:rPr lang="en-US" sz="2800" dirty="0" smtClean="0"/>
              <a:t>program with low persistence to the </a:t>
            </a:r>
            <a:r>
              <a:rPr lang="en-US" sz="2800" dirty="0" err="1" smtClean="0"/>
              <a:t>the</a:t>
            </a:r>
            <a:r>
              <a:rPr lang="en-US" sz="2800" dirty="0" smtClean="0"/>
              <a:t> </a:t>
            </a:r>
            <a:r>
              <a:rPr lang="en-US" sz="2800" dirty="0"/>
              <a:t>corresponding </a:t>
            </a:r>
            <a:r>
              <a:rPr lang="en-US" sz="2800" dirty="0" smtClean="0"/>
              <a:t>performance rate for that program.</a:t>
            </a:r>
            <a:endParaRPr lang="en-US" sz="2800" dirty="0"/>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338941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j02869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209800"/>
            <a:ext cx="4127500" cy="4191000"/>
          </a:xfrm>
        </p:spPr>
      </p:pic>
      <p:pic>
        <p:nvPicPr>
          <p:cNvPr id="55299" name="Picture 3" descr="CASASlogo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1447800"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1EDD557E-5B35-47DF-BA02-6BF94AF15243}" type="slidenum">
              <a:rPr lang="uk-UA" smtClean="0"/>
              <a:pPr>
                <a:defRPr/>
              </a:pPr>
              <a:t>45</a:t>
            </a:fld>
            <a:endParaRPr lang="uk-UA"/>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38100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smtClean="0">
                <a:solidFill>
                  <a:srgbClr val="002060"/>
                </a:solidFill>
              </a:rPr>
              <a:t>NRS Persister Report</a:t>
            </a:r>
            <a:endParaRPr lang="en-US" dirty="0">
              <a:solidFill>
                <a:srgbClr val="002060"/>
              </a:solidFill>
            </a:endParaRP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5</a:t>
            </a:fld>
            <a:endParaRPr lang="en-US"/>
          </a:p>
        </p:txBody>
      </p:sp>
      <p:pic>
        <p:nvPicPr>
          <p:cNvPr id="3" name="Picture 2"/>
          <p:cNvPicPr>
            <a:picLocks noChangeAspect="1"/>
          </p:cNvPicPr>
          <p:nvPr/>
        </p:nvPicPr>
        <p:blipFill>
          <a:blip r:embed="rId2"/>
          <a:stretch>
            <a:fillRect/>
          </a:stretch>
        </p:blipFill>
        <p:spPr>
          <a:xfrm>
            <a:off x="310157" y="1874972"/>
            <a:ext cx="8452843" cy="4263890"/>
          </a:xfrm>
          <a:prstGeom prst="rect">
            <a:avLst/>
          </a:prstGeom>
          <a:ln>
            <a:solidFill>
              <a:schemeClr val="accent1"/>
            </a:solidFill>
          </a:ln>
        </p:spPr>
      </p:pic>
    </p:spTree>
    <p:extLst>
      <p:ext uri="{BB962C8B-B14F-4D97-AF65-F5344CB8AC3E}">
        <p14:creationId xmlns:p14="http://schemas.microsoft.com/office/powerpoint/2010/main" val="258503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13716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smtClean="0">
                <a:solidFill>
                  <a:srgbClr val="002060"/>
                </a:solidFill>
              </a:rPr>
              <a:t>NRS Persister Report</a:t>
            </a:r>
            <a:endParaRPr lang="en-US" dirty="0">
              <a:solidFill>
                <a:srgbClr val="002060"/>
              </a:solidFill>
            </a:endParaRPr>
          </a:p>
        </p:txBody>
      </p:sp>
      <p:sp>
        <p:nvSpPr>
          <p:cNvPr id="2" name="TextBox 1"/>
          <p:cNvSpPr txBox="1"/>
          <p:nvPr/>
        </p:nvSpPr>
        <p:spPr>
          <a:xfrm>
            <a:off x="533400" y="4553223"/>
            <a:ext cx="8610600" cy="2246769"/>
          </a:xfrm>
          <a:prstGeom prst="rect">
            <a:avLst/>
          </a:prstGeom>
          <a:noFill/>
        </p:spPr>
        <p:txBody>
          <a:bodyPr wrap="square" rtlCol="0">
            <a:spAutoFit/>
          </a:bodyPr>
          <a:lstStyle/>
          <a:p>
            <a:r>
              <a:rPr lang="en-US" sz="2800" dirty="0" smtClean="0"/>
              <a:t>The Persister looks at the percentage of Table 4 students who also qualify for Table 4B – (the percentage of qualified enrollees who have a pre/post-test pair).</a:t>
            </a:r>
          </a:p>
          <a:p>
            <a:r>
              <a:rPr lang="en-US" sz="2800" dirty="0"/>
              <a:t> </a:t>
            </a:r>
            <a:r>
              <a:rPr lang="en-US" sz="2800" dirty="0" smtClean="0"/>
              <a:t>   </a:t>
            </a:r>
            <a:r>
              <a:rPr lang="en-US" sz="2400" b="1" i="1" dirty="0" smtClean="0"/>
              <a:t>Column C ÷ Column B = Column D (% of Persister)</a:t>
            </a:r>
            <a:endParaRPr lang="en-US" sz="2400" b="1" i="1" dirty="0"/>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6</a:t>
            </a:fld>
            <a:endParaRPr lang="en-US"/>
          </a:p>
        </p:txBody>
      </p:sp>
      <p:pic>
        <p:nvPicPr>
          <p:cNvPr id="3" name="Picture 2"/>
          <p:cNvPicPr>
            <a:picLocks noChangeAspect="1"/>
          </p:cNvPicPr>
          <p:nvPr/>
        </p:nvPicPr>
        <p:blipFill>
          <a:blip r:embed="rId2"/>
          <a:stretch>
            <a:fillRect/>
          </a:stretch>
        </p:blipFill>
        <p:spPr>
          <a:xfrm>
            <a:off x="2438400" y="1371600"/>
            <a:ext cx="4024377" cy="3111632"/>
          </a:xfrm>
          <a:prstGeom prst="rect">
            <a:avLst/>
          </a:prstGeom>
          <a:ln w="38100">
            <a:solidFill>
              <a:schemeClr val="tx1"/>
            </a:solidFill>
          </a:ln>
        </p:spPr>
      </p:pic>
    </p:spTree>
    <p:extLst>
      <p:ext uri="{BB962C8B-B14F-4D97-AF65-F5344CB8AC3E}">
        <p14:creationId xmlns:p14="http://schemas.microsoft.com/office/powerpoint/2010/main" val="2911733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676400"/>
            <a:ext cx="8286750" cy="4514850"/>
          </a:xfrm>
          <a:prstGeom prst="rect">
            <a:avLst/>
          </a:prstGeom>
          <a:ln>
            <a:solidFill>
              <a:schemeClr val="accent1"/>
            </a:solidFill>
          </a:ln>
        </p:spPr>
      </p:pic>
      <p:sp>
        <p:nvSpPr>
          <p:cNvPr id="4" name="Rectangle 3"/>
          <p:cNvSpPr/>
          <p:nvPr/>
        </p:nvSpPr>
        <p:spPr>
          <a:xfrm>
            <a:off x="5266426" y="1944179"/>
            <a:ext cx="2374421" cy="1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
          <p:cNvSpPr txBox="1">
            <a:spLocks noChangeArrowheads="1"/>
          </p:cNvSpPr>
          <p:nvPr/>
        </p:nvSpPr>
        <p:spPr bwMode="auto">
          <a:xfrm>
            <a:off x="4282117" y="4226495"/>
            <a:ext cx="4495800" cy="2233783"/>
          </a:xfrm>
          <a:prstGeom prst="rect">
            <a:avLst/>
          </a:prstGeom>
          <a:solidFill>
            <a:srgbClr val="FFFFFF"/>
          </a:solidFill>
          <a:ln w="9525">
            <a:solidFill>
              <a:schemeClr val="accent1"/>
            </a:solid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Literacy Gains (Pre/Post) using NRS Table 4 guidelines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CAEP Summary</a:t>
            </a:r>
            <a:endParaRPr lang="en-US" dirty="0"/>
          </a:p>
        </p:txBody>
      </p:sp>
      <p:sp>
        <p:nvSpPr>
          <p:cNvPr id="6" name="Slide Number Placeholder 5"/>
          <p:cNvSpPr>
            <a:spLocks noGrp="1"/>
          </p:cNvSpPr>
          <p:nvPr>
            <p:ph type="sldNum" sz="quarter" idx="12"/>
          </p:nvPr>
        </p:nvSpPr>
        <p:spPr>
          <a:xfrm>
            <a:off x="6574047" y="6450012"/>
            <a:ext cx="2133600" cy="365125"/>
          </a:xfrm>
        </p:spPr>
        <p:txBody>
          <a:bodyPr/>
          <a:lstStyle/>
          <a:p>
            <a:pPr>
              <a:defRPr/>
            </a:pPr>
            <a:fld id="{F6D201B8-79DF-4A8E-BB90-AC31C58AD823}" type="slidenum">
              <a:rPr lang="en-US" smtClean="0"/>
              <a:pPr>
                <a:defRPr/>
              </a:pPr>
              <a:t>7</a:t>
            </a:fld>
            <a:endParaRPr lang="en-US" dirty="0"/>
          </a:p>
        </p:txBody>
      </p:sp>
    </p:spTree>
    <p:extLst>
      <p:ext uri="{BB962C8B-B14F-4D97-AF65-F5344CB8AC3E}">
        <p14:creationId xmlns:p14="http://schemas.microsoft.com/office/powerpoint/2010/main" val="349520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40000"/>
              <a:lumOff val="60000"/>
            </a:schemeClr>
          </a:solidFill>
          <a:ln>
            <a:solidFill>
              <a:schemeClr val="accent1"/>
            </a:solidFill>
          </a:ln>
        </p:spPr>
        <p:txBody>
          <a:bodyPr/>
          <a:lstStyle/>
          <a:p>
            <a:r>
              <a:rPr lang="en-US" dirty="0" smtClean="0"/>
              <a:t>Measuring Persistence in CAEP</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Relate NRS </a:t>
            </a:r>
            <a:r>
              <a:rPr lang="en-US" dirty="0" err="1" smtClean="0"/>
              <a:t>persister</a:t>
            </a:r>
            <a:r>
              <a:rPr lang="en-US" dirty="0" smtClean="0"/>
              <a:t> results using Literacy Gains section of CAEP Summary</a:t>
            </a:r>
          </a:p>
          <a:p>
            <a:r>
              <a:rPr lang="en-US" dirty="0" smtClean="0"/>
              <a:t>Compare students with program enrollment in Services section (Column L) with no enrollment</a:t>
            </a:r>
          </a:p>
          <a:p>
            <a:r>
              <a:rPr lang="en-US" dirty="0" smtClean="0"/>
              <a:t>Compare CAEP Outcomes (middle) section of CAEP Summary with Services (right) sections of CAEP Summary – Columns E and L</a:t>
            </a:r>
          </a:p>
          <a:p>
            <a:r>
              <a:rPr lang="en-US" dirty="0" smtClean="0"/>
              <a:t>Use CAEP Outcomes (Column E) to compare total Enrollees with the number of students achieving at least one outcome </a:t>
            </a:r>
          </a:p>
          <a:p>
            <a:endParaRPr lang="en-US" dirty="0"/>
          </a:p>
        </p:txBody>
      </p:sp>
      <p:sp>
        <p:nvSpPr>
          <p:cNvPr id="2" name="Slide Number Placeholder 1"/>
          <p:cNvSpPr>
            <a:spLocks noGrp="1"/>
          </p:cNvSpPr>
          <p:nvPr>
            <p:ph type="sldNum" sz="quarter" idx="12"/>
          </p:nvPr>
        </p:nvSpPr>
        <p:spPr/>
        <p:txBody>
          <a:bodyPr/>
          <a:lstStyle/>
          <a:p>
            <a:pPr>
              <a:defRPr/>
            </a:pPr>
            <a:fld id="{472742ED-E5F3-4A84-9AF5-5CA8849FAEA9}" type="slidenum">
              <a:rPr lang="en-US" smtClean="0"/>
              <a:pPr>
                <a:defRPr/>
              </a:pPr>
              <a:t>8</a:t>
            </a:fld>
            <a:endParaRPr lang="en-US"/>
          </a:p>
        </p:txBody>
      </p:sp>
    </p:spTree>
    <p:extLst>
      <p:ext uri="{BB962C8B-B14F-4D97-AF65-F5344CB8AC3E}">
        <p14:creationId xmlns:p14="http://schemas.microsoft.com/office/powerpoint/2010/main" val="189042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349940"/>
            <a:ext cx="5791200" cy="2895600"/>
          </a:xfrm>
          <a:prstGeom prst="rect">
            <a:avLst/>
          </a:prstGeom>
        </p:spPr>
      </p:pic>
      <p:sp>
        <p:nvSpPr>
          <p:cNvPr id="5" name="TextBox 4"/>
          <p:cNvSpPr txBox="1"/>
          <p:nvPr/>
        </p:nvSpPr>
        <p:spPr>
          <a:xfrm>
            <a:off x="533400" y="4419600"/>
            <a:ext cx="8229600" cy="1938992"/>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smtClean="0"/>
              <a:t>Refer to the Literacy Gains (Pre/Post) section of the TE CAEP Summary to determine your agency’s overall persistence rate, or your persistence by program.</a:t>
            </a:r>
          </a:p>
          <a:p>
            <a:pPr marL="342900" indent="-342900">
              <a:buFont typeface="Arial" panose="020B0604020202020204" pitchFamily="34" charset="0"/>
              <a:buChar char="•"/>
            </a:pPr>
            <a:r>
              <a:rPr lang="en-US" sz="2400" dirty="0" smtClean="0"/>
              <a:t>Compare the number with a pre/post-test pair with total number of enrollees. (This mimics the NRS </a:t>
            </a:r>
            <a:r>
              <a:rPr lang="en-US" sz="2400" dirty="0" err="1" smtClean="0"/>
              <a:t>Persister</a:t>
            </a:r>
            <a:r>
              <a:rPr lang="en-US" sz="2400" dirty="0" smtClean="0"/>
              <a:t>.)</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smtClean="0"/>
              <a:t>Measuring Persistence in CAEP</a:t>
            </a:r>
            <a:endParaRPr lang="en-US" dirty="0"/>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9</a:t>
            </a:fld>
            <a:endParaRPr lang="en-US"/>
          </a:p>
        </p:txBody>
      </p:sp>
    </p:spTree>
    <p:extLst>
      <p:ext uri="{BB962C8B-B14F-4D97-AF65-F5344CB8AC3E}">
        <p14:creationId xmlns:p14="http://schemas.microsoft.com/office/powerpoint/2010/main" val="3838824861"/>
      </p:ext>
    </p:extLst>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89759D-D356-4638-9015-B84C3957178B}"/>
</file>

<file path=customXml/itemProps2.xml><?xml version="1.0" encoding="utf-8"?>
<ds:datastoreItem xmlns:ds="http://schemas.openxmlformats.org/officeDocument/2006/customXml" ds:itemID="{AC76255F-EF4A-4B28-8F67-846E61FAF38E}"/>
</file>

<file path=customXml/itemProps3.xml><?xml version="1.0" encoding="utf-8"?>
<ds:datastoreItem xmlns:ds="http://schemas.openxmlformats.org/officeDocument/2006/customXml" ds:itemID="{C5C5E8EA-7FFB-4197-BE4B-DF4BD025FB4F}"/>
</file>

<file path=docProps/app.xml><?xml version="1.0" encoding="utf-8"?>
<Properties xmlns="http://schemas.openxmlformats.org/officeDocument/2006/extended-properties" xmlns:vt="http://schemas.openxmlformats.org/officeDocument/2006/docPropsVTypes">
  <Template>TM03457452[[fn=Celestial]]</Template>
  <TotalTime>11141</TotalTime>
  <Words>1857</Words>
  <Application>Microsoft Office PowerPoint</Application>
  <PresentationFormat>On-screen Show (4:3)</PresentationFormat>
  <Paragraphs>255</Paragraphs>
  <Slides>45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Candara</vt:lpstr>
      <vt:lpstr>Times New Roman</vt:lpstr>
      <vt:lpstr>Wingdings 2</vt:lpstr>
      <vt:lpstr>Office Theme</vt:lpstr>
      <vt:lpstr>Clip</vt:lpstr>
      <vt:lpstr>PowerPoint Presentation</vt:lpstr>
      <vt:lpstr>Agenda</vt:lpstr>
      <vt:lpstr>Federal Table 4</vt:lpstr>
      <vt:lpstr>Federal Table 4B</vt:lpstr>
      <vt:lpstr>PowerPoint Presentation</vt:lpstr>
      <vt:lpstr>PowerPoint Presentation</vt:lpstr>
      <vt:lpstr>CAEP Summary</vt:lpstr>
      <vt:lpstr>Measuring Persistence in CAEP</vt:lpstr>
      <vt:lpstr>Measuring Persistence in CAEP</vt:lpstr>
      <vt:lpstr>Measuring Persistence in CAEP</vt:lpstr>
      <vt:lpstr>Measuring Performance in CAEP</vt:lpstr>
      <vt:lpstr>Measuring Performance in CAEP</vt:lpstr>
      <vt:lpstr>PowerPoint Presentation</vt:lpstr>
      <vt:lpstr>When Performance and Persistence are High</vt:lpstr>
      <vt:lpstr>PowerPoint Presentation</vt:lpstr>
      <vt:lpstr>PowerPoint Presentation</vt:lpstr>
      <vt:lpstr>PowerPoint Presentation</vt:lpstr>
      <vt:lpstr>Improving Learner Persistence</vt:lpstr>
      <vt:lpstr>Student Level Strategies for Obtaining Better Persistence</vt:lpstr>
      <vt:lpstr>Student Level Strategies for Obtaining Better Persistence</vt:lpstr>
      <vt:lpstr>Student Level Strategies for Obtaining More Pre-/Post-test Pairs</vt:lpstr>
      <vt:lpstr>Agency Level Strategies for Obtaining Better Persistence</vt:lpstr>
      <vt:lpstr>Agency Level Strategies for Obtaining More Pre-/Post-test Pairs</vt:lpstr>
      <vt:lpstr>Agency Level Strategies for Obtaining More Pre-/Post-test Pairs</vt:lpstr>
      <vt:lpstr>Agency Level Strategies for Obtaining More Pre-/Post-test Pairs</vt:lpstr>
      <vt:lpstr>Improving Learner Performance</vt:lpstr>
      <vt:lpstr>Student Focused Strategies for Improving Learner Performance</vt:lpstr>
      <vt:lpstr>Student Focused Strategies for Improving Learner Performance</vt:lpstr>
      <vt:lpstr>Agency Focused Strategies for Improving Learner Performance</vt:lpstr>
      <vt:lpstr>Agency Focused Strategies for Improving Learner Performance</vt:lpstr>
      <vt:lpstr>Resources for Agency and  Student Level Improvement</vt:lpstr>
      <vt:lpstr>Resources for Improving Learner Performance in the Classroom</vt:lpstr>
      <vt:lpstr>Resources for Improving Learner Performance in the Classroom</vt:lpstr>
      <vt:lpstr>CAEP Web Site</vt:lpstr>
      <vt:lpstr>CASAS Quick Search</vt:lpstr>
      <vt:lpstr>EL Civics Web Site</vt:lpstr>
      <vt:lpstr>Alignment of CASAS Content  Standards to CCR/CCSS</vt:lpstr>
      <vt:lpstr>Resources for Improving Agency  Level Performance </vt:lpstr>
      <vt:lpstr>CASAS Data Portal</vt:lpstr>
      <vt:lpstr>CASAS Data Portal</vt:lpstr>
      <vt:lpstr>NRS Performance Example</vt:lpstr>
      <vt:lpstr>NRS Persistence Example</vt:lpstr>
      <vt:lpstr>Performance and Persistence Exercise: CAEP Perspective</vt:lpstr>
      <vt:lpstr>Performance and Persistence Exercise: CAEP Perspective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Jay Wright</cp:lastModifiedBy>
  <cp:revision>708</cp:revision>
  <dcterms:created xsi:type="dcterms:W3CDTF">2008-02-08T22:36:51Z</dcterms:created>
  <dcterms:modified xsi:type="dcterms:W3CDTF">2019-09-23T14:45:23Z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