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341" r:id="rId6"/>
    <p:sldId id="391" r:id="rId7"/>
    <p:sldId id="325" r:id="rId8"/>
    <p:sldId id="285" r:id="rId9"/>
    <p:sldId id="355" r:id="rId10"/>
    <p:sldId id="294" r:id="rId11"/>
    <p:sldId id="295" r:id="rId12"/>
    <p:sldId id="314" r:id="rId13"/>
    <p:sldId id="421" r:id="rId14"/>
    <p:sldId id="338" r:id="rId15"/>
    <p:sldId id="328" r:id="rId16"/>
    <p:sldId id="412" r:id="rId17"/>
    <p:sldId id="406" r:id="rId18"/>
    <p:sldId id="408" r:id="rId19"/>
    <p:sldId id="410" r:id="rId20"/>
    <p:sldId id="401" r:id="rId21"/>
    <p:sldId id="425" r:id="rId22"/>
    <p:sldId id="426" r:id="rId23"/>
    <p:sldId id="427" r:id="rId24"/>
    <p:sldId id="429" r:id="rId25"/>
    <p:sldId id="430" r:id="rId26"/>
    <p:sldId id="431" r:id="rId27"/>
    <p:sldId id="432" r:id="rId28"/>
    <p:sldId id="433" r:id="rId29"/>
    <p:sldId id="39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395" autoAdjust="0"/>
  </p:normalViewPr>
  <p:slideViewPr>
    <p:cSldViewPr snapToGrid="0">
      <p:cViewPr varScale="1">
        <p:scale>
          <a:sx n="68" d="100"/>
          <a:sy n="68" d="100"/>
        </p:scale>
        <p:origin x="774" y="60"/>
      </p:cViewPr>
      <p:guideLst/>
    </p:cSldViewPr>
  </p:slid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9/27/2019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9/27/2019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Neil</a:t>
            </a:r>
          </a:p>
        </p:txBody>
      </p:sp>
      <p:sp>
        <p:nvSpPr>
          <p:cNvPr id="4" name="Slide Number Placeholder 3"/>
          <p:cNvSpPr>
            <a:spLocks noGrp="1"/>
          </p:cNvSpPr>
          <p:nvPr>
            <p:ph type="sldNum" sz="quarter" idx="10"/>
          </p:nvPr>
        </p:nvSpPr>
        <p:spPr/>
        <p:txBody>
          <a:bodyPr/>
          <a:lstStyle/>
          <a:p>
            <a:fld id="{806C0B3E-3334-487D-BF17-299B3520397C}" type="slidenum">
              <a:rPr lang="en-US" smtClean="0"/>
              <a:t>21</a:t>
            </a:fld>
            <a:endParaRPr lang="en-US"/>
          </a:p>
        </p:txBody>
      </p:sp>
    </p:spTree>
    <p:extLst>
      <p:ext uri="{BB962C8B-B14F-4D97-AF65-F5344CB8AC3E}">
        <p14:creationId xmlns:p14="http://schemas.microsoft.com/office/powerpoint/2010/main" val="136631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77567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9/27/2019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aladulte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outerShdw blurRad="38100" dist="38100" dir="2700000" algn="tl">
                    <a:srgbClr val="000000">
                      <a:alpha val="43137"/>
                    </a:srgbClr>
                  </a:outerShdw>
                </a:effectLst>
              </a:rPr>
              <a:t>CAEP Update</a:t>
            </a:r>
          </a:p>
        </p:txBody>
      </p:sp>
      <p:sp>
        <p:nvSpPr>
          <p:cNvPr id="3" name="Subtitle 2"/>
          <p:cNvSpPr>
            <a:spLocks noGrp="1"/>
          </p:cNvSpPr>
          <p:nvPr>
            <p:ph type="subTitle" idx="1"/>
          </p:nvPr>
        </p:nvSpPr>
        <p:spPr/>
        <p:txBody>
          <a:bodyPr/>
          <a:lstStyle/>
          <a:p>
            <a:r>
              <a:rPr lang="en-US" dirty="0"/>
              <a:t>September 2019</a:t>
            </a:r>
          </a:p>
        </p:txBody>
      </p:sp>
    </p:spTree>
    <p:extLst>
      <p:ext uri="{BB962C8B-B14F-4D97-AF65-F5344CB8AC3E}">
        <p14:creationId xmlns:p14="http://schemas.microsoft.com/office/powerpoint/2010/main" val="241366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Updates</a:t>
            </a:r>
          </a:p>
        </p:txBody>
      </p:sp>
      <p:sp>
        <p:nvSpPr>
          <p:cNvPr id="3" name="Content Placeholder 2"/>
          <p:cNvSpPr>
            <a:spLocks noGrp="1"/>
          </p:cNvSpPr>
          <p:nvPr>
            <p:ph idx="1"/>
          </p:nvPr>
        </p:nvSpPr>
        <p:spPr/>
        <p:txBody>
          <a:bodyPr>
            <a:normAutofit/>
          </a:bodyPr>
          <a:lstStyle/>
          <a:p>
            <a:r>
              <a:rPr lang="en-US" sz="3600" dirty="0"/>
              <a:t>Program Area Clarification</a:t>
            </a:r>
          </a:p>
          <a:p>
            <a:r>
              <a:rPr lang="en-US" sz="3600" dirty="0"/>
              <a:t>Definition of an Instructional / Contact Hours</a:t>
            </a:r>
          </a:p>
          <a:p>
            <a:r>
              <a:rPr lang="en-US" sz="3600" dirty="0"/>
              <a:t>Integrated Course Hours Reporting</a:t>
            </a:r>
          </a:p>
          <a:p>
            <a:r>
              <a:rPr lang="en-US" sz="3600" dirty="0"/>
              <a:t>Service Hours</a:t>
            </a:r>
          </a:p>
          <a:p>
            <a:r>
              <a:rPr lang="en-US" sz="3600" dirty="0"/>
              <a:t>Reduction of the fund sources for reporting expenses</a:t>
            </a:r>
          </a:p>
          <a:p>
            <a:r>
              <a:rPr lang="en-US" sz="3600" dirty="0"/>
              <a:t>Alignment with WIOA on defining fees/program income and in-kind contributions </a:t>
            </a:r>
          </a:p>
          <a:p>
            <a:pPr marL="0" indent="0">
              <a:buNone/>
            </a:pPr>
            <a:endParaRPr lang="en-US" sz="3200" dirty="0"/>
          </a:p>
          <a:p>
            <a:endParaRPr lang="en-US" dirty="0"/>
          </a:p>
          <a:p>
            <a:endParaRPr lang="en-US" dirty="0"/>
          </a:p>
        </p:txBody>
      </p:sp>
    </p:spTree>
    <p:extLst>
      <p:ext uri="{BB962C8B-B14F-4D97-AF65-F5344CB8AC3E}">
        <p14:creationId xmlns:p14="http://schemas.microsoft.com/office/powerpoint/2010/main" val="409876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Reporting for CAEP 19-20</a:t>
            </a:r>
          </a:p>
        </p:txBody>
      </p:sp>
      <p:sp>
        <p:nvSpPr>
          <p:cNvPr id="3" name="Content Placeholder 2"/>
          <p:cNvSpPr>
            <a:spLocks noGrp="1"/>
          </p:cNvSpPr>
          <p:nvPr>
            <p:ph idx="1"/>
          </p:nvPr>
        </p:nvSpPr>
        <p:spPr/>
        <p:txBody>
          <a:bodyPr/>
          <a:lstStyle/>
          <a:p>
            <a:r>
              <a:rPr lang="en-US" dirty="0"/>
              <a:t>For 19-20, California Community College Districts (CCDs) are required to use the Chancellor’s Office Management Information System (COMIS or MIS) to enter their noncredit adult learner demographics, barriers, services received and program outcome information.</a:t>
            </a:r>
          </a:p>
          <a:p>
            <a:pPr>
              <a:spcBef>
                <a:spcPts val="2400"/>
              </a:spcBef>
            </a:pPr>
            <a:r>
              <a:rPr lang="en-US" dirty="0"/>
              <a:t>Enrollment, demographics, barriers, and most student outcomes for noncredit adult education students rely on data entered into the MIS system almost exclusively to populate the LaunchBoard Adult Education Pipeline and exclusively to populate the metrics in the new Student Success Metrics dashboard for Adult Ed/ESL student journey.</a:t>
            </a:r>
          </a:p>
          <a:p>
            <a:endParaRPr lang="en-US" dirty="0"/>
          </a:p>
          <a:p>
            <a:endParaRPr lang="en-US" dirty="0"/>
          </a:p>
        </p:txBody>
      </p:sp>
    </p:spTree>
    <p:extLst>
      <p:ext uri="{BB962C8B-B14F-4D97-AF65-F5344CB8AC3E}">
        <p14:creationId xmlns:p14="http://schemas.microsoft.com/office/powerpoint/2010/main" val="286349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Reporting for CAEP 19-20 (cont. 1)</a:t>
            </a:r>
          </a:p>
        </p:txBody>
      </p:sp>
      <p:sp>
        <p:nvSpPr>
          <p:cNvPr id="3" name="Content Placeholder 2"/>
          <p:cNvSpPr>
            <a:spLocks noGrp="1"/>
          </p:cNvSpPr>
          <p:nvPr>
            <p:ph idx="1"/>
          </p:nvPr>
        </p:nvSpPr>
        <p:spPr>
          <a:xfrm>
            <a:off x="838200" y="1825625"/>
            <a:ext cx="10515600" cy="4667250"/>
          </a:xfrm>
        </p:spPr>
        <p:txBody>
          <a:bodyPr>
            <a:normAutofit/>
          </a:bodyPr>
          <a:lstStyle/>
          <a:p>
            <a:r>
              <a:rPr lang="en-US" dirty="0"/>
              <a:t>MIS is a term-based system.  CAEP will pull data from the state level MIS that is provided each semester by the community colleges</a:t>
            </a:r>
          </a:p>
          <a:p>
            <a:pPr>
              <a:spcBef>
                <a:spcPts val="1200"/>
              </a:spcBef>
            </a:pPr>
            <a:r>
              <a:rPr lang="en-US" dirty="0"/>
              <a:t>There are no separate reporting deadlines for data collected and entered into MIS. </a:t>
            </a:r>
          </a:p>
          <a:p>
            <a:pPr>
              <a:spcBef>
                <a:spcPts val="1200"/>
              </a:spcBef>
            </a:pPr>
            <a:r>
              <a:rPr lang="en-US" dirty="0"/>
              <a:t>Colleges should capture all data relevant to their students and ensure it is entered completely into their local MIS system. </a:t>
            </a:r>
          </a:p>
          <a:p>
            <a:pPr>
              <a:spcBef>
                <a:spcPts val="1200"/>
              </a:spcBef>
            </a:pPr>
            <a:r>
              <a:rPr lang="en-US" dirty="0"/>
              <a:t>Colleges will submit their adult education data through their colleges’ regular data uploads to the Chancellor’s Office. There is no separate submission of MIS data to the Chancellor’s Office for adult education students.</a:t>
            </a:r>
          </a:p>
          <a:p>
            <a:endParaRPr lang="en-US" dirty="0"/>
          </a:p>
        </p:txBody>
      </p:sp>
    </p:spTree>
    <p:extLst>
      <p:ext uri="{BB962C8B-B14F-4D97-AF65-F5344CB8AC3E}">
        <p14:creationId xmlns:p14="http://schemas.microsoft.com/office/powerpoint/2010/main" val="105598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8663" cy="1011983"/>
          </a:xfrm>
        </p:spPr>
        <p:txBody>
          <a:bodyPr>
            <a:normAutofit/>
          </a:bodyPr>
          <a:lstStyle/>
          <a:p>
            <a:r>
              <a:rPr lang="en-US" dirty="0"/>
              <a:t>MIS CAEP Program Metric Definitions for 18-19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897626" y="1779423"/>
            <a:ext cx="6396748" cy="4362674"/>
          </a:xfrm>
          <a:prstGeom prst="rect">
            <a:avLst/>
          </a:prstGeom>
        </p:spPr>
      </p:pic>
    </p:spTree>
    <p:extLst>
      <p:ext uri="{BB962C8B-B14F-4D97-AF65-F5344CB8AC3E}">
        <p14:creationId xmlns:p14="http://schemas.microsoft.com/office/powerpoint/2010/main" val="3996927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698090"/>
            <a:ext cx="10872019" cy="186814"/>
          </a:xfrm>
        </p:spPr>
        <p:txBody>
          <a:bodyPr>
            <a:normAutofit fontScale="90000"/>
          </a:bodyPr>
          <a:lstStyle/>
          <a:p>
            <a:r>
              <a:rPr lang="en-US" dirty="0"/>
              <a:t>Adult Education Launchboard</a:t>
            </a:r>
            <a:br>
              <a:rPr lang="en-US" dirty="0"/>
            </a:br>
            <a:endParaRPr lang="en-US" dirty="0"/>
          </a:p>
        </p:txBody>
      </p:sp>
      <p:sp>
        <p:nvSpPr>
          <p:cNvPr id="3" name="Content Placeholder 2"/>
          <p:cNvSpPr>
            <a:spLocks noGrp="1"/>
          </p:cNvSpPr>
          <p:nvPr>
            <p:ph idx="1"/>
          </p:nvPr>
        </p:nvSpPr>
        <p:spPr>
          <a:xfrm>
            <a:off x="157317" y="1071717"/>
            <a:ext cx="11867536" cy="5565058"/>
          </a:xfrm>
        </p:spPr>
        <p:txBody>
          <a:bodyPr>
            <a:normAutofit fontScale="85000" lnSpcReduction="20000"/>
          </a:bodyPr>
          <a:lstStyle/>
          <a:p>
            <a:r>
              <a:rPr lang="en-US" dirty="0"/>
              <a:t>Data Elements &amp; Outcomes:</a:t>
            </a:r>
          </a:p>
          <a:p>
            <a:pPr lvl="1"/>
            <a:r>
              <a:rPr lang="en-US" sz="3000" dirty="0"/>
              <a:t>Adult Served </a:t>
            </a:r>
          </a:p>
          <a:p>
            <a:pPr lvl="1"/>
            <a:r>
              <a:rPr lang="en-US" sz="3000" dirty="0"/>
              <a:t>Enrollment (1 hr. to 12 hrs.) by program area (being added this year)</a:t>
            </a:r>
          </a:p>
          <a:p>
            <a:pPr lvl="1"/>
            <a:r>
              <a:rPr lang="en-US" sz="3000" dirty="0"/>
              <a:t>Enrollment (12 hrs. or more) by program area</a:t>
            </a:r>
          </a:p>
          <a:p>
            <a:pPr lvl="1"/>
            <a:r>
              <a:rPr lang="en-US" sz="3000" dirty="0"/>
              <a:t>Adults Served Services Only</a:t>
            </a:r>
          </a:p>
          <a:p>
            <a:pPr lvl="1"/>
            <a:r>
              <a:rPr lang="en-US" sz="3000" dirty="0"/>
              <a:t>Demographics</a:t>
            </a:r>
          </a:p>
          <a:p>
            <a:pPr lvl="1"/>
            <a:r>
              <a:rPr lang="en-US" sz="3000" dirty="0"/>
              <a:t>Barriers to Employment</a:t>
            </a:r>
          </a:p>
          <a:p>
            <a:pPr lvl="1"/>
            <a:r>
              <a:rPr lang="en-US" sz="3000" dirty="0"/>
              <a:t>Measurable Skills Gain – by Educational Functional Level</a:t>
            </a:r>
          </a:p>
          <a:p>
            <a:pPr lvl="1"/>
            <a:r>
              <a:rPr lang="en-US" sz="3000" dirty="0"/>
              <a:t>Students who complete a CTE a workforce preparation course or training milestone or occupational skills gain</a:t>
            </a:r>
          </a:p>
          <a:p>
            <a:pPr lvl="1"/>
            <a:r>
              <a:rPr lang="en-US" sz="3000" dirty="0"/>
              <a:t>Student Transition to Post-Secondary and/or Adult Secondary Education</a:t>
            </a:r>
          </a:p>
          <a:p>
            <a:pPr lvl="1"/>
            <a:r>
              <a:rPr lang="en-US" sz="3000" dirty="0"/>
              <a:t>Students who earn a high school diploma or high school equivalency</a:t>
            </a:r>
          </a:p>
          <a:p>
            <a:pPr lvl="1"/>
            <a:r>
              <a:rPr lang="en-US" sz="3000" dirty="0"/>
              <a:t>Students who earn a post secondary CTE certificate</a:t>
            </a:r>
          </a:p>
          <a:p>
            <a:pPr lvl="1"/>
            <a:r>
              <a:rPr lang="en-US" sz="3000" dirty="0"/>
              <a:t>Students who complete a post secondary credential</a:t>
            </a:r>
          </a:p>
          <a:p>
            <a:pPr lvl="1"/>
            <a:r>
              <a:rPr lang="en-US" sz="3000" dirty="0"/>
              <a:t>Number of students employed and change in earnings</a:t>
            </a:r>
          </a:p>
          <a:p>
            <a:pPr lvl="1"/>
            <a:r>
              <a:rPr lang="en-US" sz="3000" dirty="0"/>
              <a:t>Number of students who attained the living wage and median annual earnings</a:t>
            </a:r>
          </a:p>
          <a:p>
            <a:pPr lvl="1"/>
            <a:endParaRPr lang="en-US" dirty="0"/>
          </a:p>
          <a:p>
            <a:endParaRPr lang="en-US" dirty="0"/>
          </a:p>
        </p:txBody>
      </p:sp>
    </p:spTree>
    <p:extLst>
      <p:ext uri="{BB962C8B-B14F-4D97-AF65-F5344CB8AC3E}">
        <p14:creationId xmlns:p14="http://schemas.microsoft.com/office/powerpoint/2010/main" val="390396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365126"/>
            <a:ext cx="10872019" cy="893404"/>
          </a:xfrm>
        </p:spPr>
        <p:txBody>
          <a:bodyPr>
            <a:normAutofit fontScale="90000"/>
          </a:bodyPr>
          <a:lstStyle/>
          <a:p>
            <a:r>
              <a:rPr lang="en-US" dirty="0"/>
              <a:t>Adult Education Launchboard – WIOA II grantees</a:t>
            </a:r>
          </a:p>
        </p:txBody>
      </p:sp>
      <p:sp>
        <p:nvSpPr>
          <p:cNvPr id="3" name="Content Placeholder 2"/>
          <p:cNvSpPr>
            <a:spLocks noGrp="1"/>
          </p:cNvSpPr>
          <p:nvPr>
            <p:ph idx="1"/>
          </p:nvPr>
        </p:nvSpPr>
        <p:spPr>
          <a:xfrm>
            <a:off x="137653" y="1170039"/>
            <a:ext cx="11887200" cy="5466735"/>
          </a:xfrm>
        </p:spPr>
        <p:txBody>
          <a:bodyPr>
            <a:normAutofit fontScale="85000" lnSpcReduction="20000"/>
          </a:bodyPr>
          <a:lstStyle/>
          <a:p>
            <a:r>
              <a:rPr lang="en-US" dirty="0"/>
              <a:t>Data Elements &amp; Outcomes:</a:t>
            </a:r>
          </a:p>
          <a:p>
            <a:pPr lvl="1"/>
            <a:r>
              <a:rPr lang="en-US" sz="3000" dirty="0"/>
              <a:t>Adult Served </a:t>
            </a:r>
          </a:p>
          <a:p>
            <a:pPr lvl="1"/>
            <a:r>
              <a:rPr lang="en-US" sz="3000" dirty="0"/>
              <a:t>Enrollment (1 hr. to 12 hrs.) by program area (being added this year)</a:t>
            </a:r>
          </a:p>
          <a:p>
            <a:pPr lvl="1"/>
            <a:r>
              <a:rPr lang="en-US" sz="3000" dirty="0"/>
              <a:t>Enrollment (12 hrs. or more) by program area</a:t>
            </a:r>
          </a:p>
          <a:p>
            <a:pPr lvl="1"/>
            <a:r>
              <a:rPr lang="en-US" sz="3000" dirty="0"/>
              <a:t>Adults Served Services Only</a:t>
            </a:r>
          </a:p>
          <a:p>
            <a:pPr lvl="1"/>
            <a:r>
              <a:rPr lang="en-US" sz="3000" dirty="0"/>
              <a:t>Demographics</a:t>
            </a:r>
          </a:p>
          <a:p>
            <a:pPr lvl="1"/>
            <a:r>
              <a:rPr lang="en-US" sz="3000" dirty="0"/>
              <a:t>Barriers to Employment</a:t>
            </a:r>
          </a:p>
          <a:p>
            <a:pPr lvl="1"/>
            <a:r>
              <a:rPr lang="en-US" sz="3000" dirty="0"/>
              <a:t>Measurable Skills Gain – by Educational Functional Level</a:t>
            </a:r>
          </a:p>
          <a:p>
            <a:pPr lvl="1"/>
            <a:r>
              <a:rPr lang="en-US" sz="3000" dirty="0"/>
              <a:t>Students who complete a CTE a workforce preparation course or training milestone or occupational skills gain</a:t>
            </a:r>
          </a:p>
          <a:p>
            <a:pPr lvl="1"/>
            <a:r>
              <a:rPr lang="en-US" sz="3000" dirty="0"/>
              <a:t>Student Transition to Post-Secondary and/or Adult Secondary Education</a:t>
            </a:r>
          </a:p>
          <a:p>
            <a:pPr lvl="1"/>
            <a:r>
              <a:rPr lang="en-US" sz="3000" dirty="0"/>
              <a:t>Students who earn a high school diploma or high school equivalency</a:t>
            </a:r>
          </a:p>
          <a:p>
            <a:pPr lvl="1"/>
            <a:r>
              <a:rPr lang="en-US" sz="3000" dirty="0"/>
              <a:t>Students who earn a post secondary CTE certificate</a:t>
            </a:r>
          </a:p>
          <a:p>
            <a:pPr lvl="1"/>
            <a:r>
              <a:rPr lang="en-US" sz="3000" dirty="0"/>
              <a:t>Students who complete a post secondary credential</a:t>
            </a:r>
          </a:p>
          <a:p>
            <a:pPr lvl="1"/>
            <a:r>
              <a:rPr lang="en-US" sz="3000" dirty="0"/>
              <a:t>Number of students employed and change in earnings</a:t>
            </a:r>
          </a:p>
          <a:p>
            <a:pPr lvl="1"/>
            <a:r>
              <a:rPr lang="en-US" sz="3000" dirty="0"/>
              <a:t>Number of students who attained the living wage and median annual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36239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17987"/>
            <a:ext cx="11405419" cy="1150375"/>
          </a:xfrm>
        </p:spPr>
        <p:txBody>
          <a:bodyPr>
            <a:noAutofit/>
          </a:bodyPr>
          <a:lstStyle/>
          <a:p>
            <a:r>
              <a:rPr lang="en-US" sz="3200" dirty="0"/>
              <a:t>Adult Education Launchboard – CCD’s non- WIOA II grantees (using course progression for EFLs or SA07)</a:t>
            </a:r>
          </a:p>
        </p:txBody>
      </p:sp>
      <p:sp>
        <p:nvSpPr>
          <p:cNvPr id="3" name="Content Placeholder 2"/>
          <p:cNvSpPr>
            <a:spLocks noGrp="1"/>
          </p:cNvSpPr>
          <p:nvPr>
            <p:ph idx="1"/>
          </p:nvPr>
        </p:nvSpPr>
        <p:spPr>
          <a:xfrm>
            <a:off x="255639" y="1170039"/>
            <a:ext cx="11769213" cy="5574890"/>
          </a:xfrm>
        </p:spPr>
        <p:txBody>
          <a:bodyPr>
            <a:normAutofit fontScale="25000" lnSpcReduction="20000"/>
          </a:bodyPr>
          <a:lstStyle/>
          <a:p>
            <a:r>
              <a:rPr lang="en-US" sz="9600" dirty="0"/>
              <a:t>Adult Served </a:t>
            </a:r>
          </a:p>
          <a:p>
            <a:r>
              <a:rPr lang="en-US" sz="9600" dirty="0"/>
              <a:t>Enrollment (1 hr. to 12 hrs.) by program area (being added this year)</a:t>
            </a:r>
          </a:p>
          <a:p>
            <a:r>
              <a:rPr lang="en-US" sz="9600" dirty="0"/>
              <a:t>Enrollment (12 hrs. or more) by program area</a:t>
            </a:r>
          </a:p>
          <a:p>
            <a:r>
              <a:rPr lang="en-US" sz="9600" dirty="0"/>
              <a:t>Adults Served Services Only</a:t>
            </a:r>
          </a:p>
          <a:p>
            <a:r>
              <a:rPr lang="en-US" sz="9600" dirty="0"/>
              <a:t>Demographics</a:t>
            </a:r>
          </a:p>
          <a:p>
            <a:r>
              <a:rPr lang="en-US" sz="9600" dirty="0"/>
              <a:t>Barriers to Employment</a:t>
            </a:r>
          </a:p>
          <a:p>
            <a:r>
              <a:rPr lang="en-US" sz="9600" dirty="0"/>
              <a:t>Measurable Skills Gain – by Educational Functional Level</a:t>
            </a:r>
          </a:p>
          <a:p>
            <a:r>
              <a:rPr lang="en-US" sz="9600" dirty="0"/>
              <a:t>Students who complete a CTE a workforce preparation course or training milestone or occupational skills gain</a:t>
            </a:r>
          </a:p>
          <a:p>
            <a:r>
              <a:rPr lang="en-US" sz="9600" dirty="0"/>
              <a:t>Student Transition to Post-Secondary and/or Adult Secondary Education</a:t>
            </a:r>
          </a:p>
          <a:p>
            <a:r>
              <a:rPr lang="en-US" sz="9600" strike="sngStrike" dirty="0"/>
              <a:t>Students who earn a high school diploma or high school equivalency</a:t>
            </a:r>
          </a:p>
          <a:p>
            <a:r>
              <a:rPr lang="en-US" sz="9600" dirty="0"/>
              <a:t>Students who earn a post secondary CTE certificate</a:t>
            </a:r>
          </a:p>
          <a:p>
            <a:r>
              <a:rPr lang="en-US" sz="9600" dirty="0"/>
              <a:t>Students who complete a post secondary credential</a:t>
            </a:r>
          </a:p>
          <a:p>
            <a:r>
              <a:rPr lang="en-US" sz="9600" dirty="0"/>
              <a:t>Number of students employed and change in earnings</a:t>
            </a:r>
          </a:p>
          <a:p>
            <a:r>
              <a:rPr lang="en-US" sz="9600" dirty="0"/>
              <a:t>Number of students who attained the living wage and median annual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214795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Training Dates</a:t>
            </a:r>
          </a:p>
        </p:txBody>
      </p:sp>
      <p:sp>
        <p:nvSpPr>
          <p:cNvPr id="3" name="Content Placeholder 2"/>
          <p:cNvSpPr>
            <a:spLocks noGrp="1"/>
          </p:cNvSpPr>
          <p:nvPr>
            <p:ph idx="1"/>
          </p:nvPr>
        </p:nvSpPr>
        <p:spPr/>
        <p:txBody>
          <a:bodyPr/>
          <a:lstStyle/>
          <a:p>
            <a:r>
              <a:rPr lang="en-US" strike="sngStrike" dirty="0"/>
              <a:t>August 7 – Mt Diablo (9am to 12noon)</a:t>
            </a:r>
          </a:p>
          <a:p>
            <a:r>
              <a:rPr lang="en-US" strike="sngStrike" dirty="0"/>
              <a:t>August 13 – North Orange (9am to 12noon)</a:t>
            </a:r>
          </a:p>
          <a:p>
            <a:r>
              <a:rPr lang="en-US" strike="sngStrike" dirty="0"/>
              <a:t>September 11 – Fresno (9am to 12noon)</a:t>
            </a:r>
          </a:p>
          <a:p>
            <a:r>
              <a:rPr lang="en-US" strike="sngStrike" dirty="0"/>
              <a:t>September 25 – Burbank (9am to 12noon)</a:t>
            </a:r>
          </a:p>
          <a:p>
            <a:r>
              <a:rPr lang="en-US" dirty="0"/>
              <a:t>October 1 – San Mateo (12:30pm to 3:30pm)</a:t>
            </a:r>
          </a:p>
          <a:p>
            <a:r>
              <a:rPr lang="en-US" dirty="0"/>
              <a:t>October 10 – Sacramento (9am to 12noon)</a:t>
            </a:r>
          </a:p>
          <a:p>
            <a:r>
              <a:rPr lang="en-US" dirty="0"/>
              <a:t>October 28 –Vista Adult (11am to 2pm)</a:t>
            </a:r>
          </a:p>
          <a:p>
            <a:r>
              <a:rPr lang="en-US" dirty="0"/>
              <a:t>November 21 – San Bernardino (9am to 12noon)</a:t>
            </a:r>
          </a:p>
        </p:txBody>
      </p:sp>
    </p:spTree>
    <p:extLst>
      <p:ext uri="{BB962C8B-B14F-4D97-AF65-F5344CB8AC3E}">
        <p14:creationId xmlns:p14="http://schemas.microsoft.com/office/powerpoint/2010/main" val="420713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54A1-FEDD-4A50-BDDF-E29FA29486FC}"/>
              </a:ext>
            </a:extLst>
          </p:cNvPr>
          <p:cNvSpPr>
            <a:spLocks noGrp="1"/>
          </p:cNvSpPr>
          <p:nvPr>
            <p:ph type="ctrTitle"/>
          </p:nvPr>
        </p:nvSpPr>
        <p:spPr>
          <a:xfrm>
            <a:off x="4662107" y="491601"/>
            <a:ext cx="7321346" cy="3801428"/>
          </a:xfrm>
        </p:spPr>
        <p:txBody>
          <a:bodyPr>
            <a:normAutofit/>
          </a:bodyPr>
          <a:lstStyle/>
          <a:p>
            <a:pPr>
              <a:spcAft>
                <a:spcPts val="1200"/>
              </a:spcAft>
            </a:pPr>
            <a:r>
              <a:rPr lang="en-US" sz="5000" b="1" dirty="0"/>
              <a:t>English Language Learner </a:t>
            </a:r>
            <a:br>
              <a:rPr lang="en-US" sz="5000" b="1" dirty="0"/>
            </a:br>
            <a:r>
              <a:rPr lang="en-US" sz="5000" b="1" dirty="0"/>
              <a:t>Co-Enrollment Pilot Training</a:t>
            </a:r>
            <a:br>
              <a:rPr lang="en-US" sz="5000" b="1" dirty="0"/>
            </a:br>
            <a:br>
              <a:rPr lang="en-US" sz="5000" b="1" dirty="0"/>
            </a:br>
            <a:r>
              <a:rPr lang="en-US" sz="5000" b="1" dirty="0"/>
              <a:t>Data Collection as a Partnership</a:t>
            </a:r>
            <a:endParaRPr lang="en-US" sz="5000" dirty="0"/>
          </a:p>
        </p:txBody>
      </p:sp>
      <p:sp>
        <p:nvSpPr>
          <p:cNvPr id="3" name="Subtitle 2">
            <a:extLst>
              <a:ext uri="{FF2B5EF4-FFF2-40B4-BE49-F238E27FC236}">
                <a16:creationId xmlns:a16="http://schemas.microsoft.com/office/drawing/2014/main" id="{1BCED848-B72F-4461-A840-108EFF997FAA}"/>
              </a:ext>
            </a:extLst>
          </p:cNvPr>
          <p:cNvSpPr>
            <a:spLocks noGrp="1"/>
          </p:cNvSpPr>
          <p:nvPr>
            <p:ph type="subTitle" idx="1"/>
          </p:nvPr>
        </p:nvSpPr>
        <p:spPr>
          <a:xfrm>
            <a:off x="4662107" y="4724101"/>
            <a:ext cx="6929259" cy="1238616"/>
          </a:xfrm>
        </p:spPr>
        <p:txBody>
          <a:bodyPr>
            <a:normAutofit/>
          </a:bodyPr>
          <a:lstStyle/>
          <a:p>
            <a:r>
              <a:rPr lang="en-US" sz="3600" b="1" dirty="0">
                <a:solidFill>
                  <a:srgbClr val="C00000"/>
                </a:solidFill>
              </a:rPr>
              <a:t>CalWIRE Efforts</a:t>
            </a:r>
            <a:endParaRPr lang="en-US" sz="3600" b="1" dirty="0">
              <a:solidFill>
                <a:srgbClr val="C00000"/>
              </a:solidFill>
              <a:latin typeface="+mn-lt"/>
            </a:endParaRPr>
          </a:p>
        </p:txBody>
      </p:sp>
      <p:pic>
        <p:nvPicPr>
          <p:cNvPr id="1026" name="Picture 2">
            <a:extLst>
              <a:ext uri="{FF2B5EF4-FFF2-40B4-BE49-F238E27FC236}">
                <a16:creationId xmlns:a16="http://schemas.microsoft.com/office/drawing/2014/main" id="{8B798436-2F82-4133-A170-C5206A5082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209" y="2172058"/>
            <a:ext cx="2533867" cy="1211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23D679D-418E-462C-A7F2-92153CC207F5}"/>
              </a:ext>
            </a:extLst>
          </p:cNvPr>
          <p:cNvPicPr>
            <a:picLocks noChangeAspect="1"/>
          </p:cNvPicPr>
          <p:nvPr/>
        </p:nvPicPr>
        <p:blipFill>
          <a:blip r:embed="rId3"/>
          <a:stretch>
            <a:fillRect/>
          </a:stretch>
        </p:blipFill>
        <p:spPr>
          <a:xfrm>
            <a:off x="636195" y="239207"/>
            <a:ext cx="2092317" cy="1509701"/>
          </a:xfrm>
          <a:prstGeom prst="rect">
            <a:avLst/>
          </a:prstGeom>
        </p:spPr>
      </p:pic>
      <p:pic>
        <p:nvPicPr>
          <p:cNvPr id="7" name="Picture 6">
            <a:extLst>
              <a:ext uri="{FF2B5EF4-FFF2-40B4-BE49-F238E27FC236}">
                <a16:creationId xmlns:a16="http://schemas.microsoft.com/office/drawing/2014/main" id="{D95EBF58-A970-4B66-AE48-28FDADE8F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403" y="3379413"/>
            <a:ext cx="2211897" cy="763104"/>
          </a:xfrm>
          <a:prstGeom prst="rect">
            <a:avLst/>
          </a:prstGeom>
        </p:spPr>
      </p:pic>
      <p:pic>
        <p:nvPicPr>
          <p:cNvPr id="4" name="Picture 1"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195" y="1338631"/>
            <a:ext cx="2211897" cy="83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20CF415-00B3-4BC6-B875-192C9BA316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419" y="4188126"/>
            <a:ext cx="2533867" cy="957546"/>
          </a:xfrm>
          <a:prstGeom prst="rect">
            <a:avLst/>
          </a:prstGeom>
        </p:spPr>
      </p:pic>
      <p:pic>
        <p:nvPicPr>
          <p:cNvPr id="11" name="Picture 10" descr="A close up of a sign&#10;&#10;Description automatically generated">
            <a:extLst>
              <a:ext uri="{FF2B5EF4-FFF2-40B4-BE49-F238E27FC236}">
                <a16:creationId xmlns:a16="http://schemas.microsoft.com/office/drawing/2014/main" id="{BB7D1017-3B5D-41FC-B40A-EB01C24E28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7315" y="5173912"/>
            <a:ext cx="1169654" cy="1164935"/>
          </a:xfrm>
          <a:prstGeom prst="rect">
            <a:avLst/>
          </a:prstGeom>
        </p:spPr>
      </p:pic>
    </p:spTree>
    <p:extLst>
      <p:ext uri="{BB962C8B-B14F-4D97-AF65-F5344CB8AC3E}">
        <p14:creationId xmlns:p14="http://schemas.microsoft.com/office/powerpoint/2010/main" val="277802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SB554 - Roth</a:t>
            </a:r>
          </a:p>
        </p:txBody>
      </p:sp>
      <p:sp>
        <p:nvSpPr>
          <p:cNvPr id="3" name="Content Placeholder 2"/>
          <p:cNvSpPr>
            <a:spLocks noGrp="1"/>
          </p:cNvSpPr>
          <p:nvPr>
            <p:ph idx="1"/>
          </p:nvPr>
        </p:nvSpPr>
        <p:spPr/>
        <p:txBody>
          <a:bodyPr>
            <a:normAutofit/>
          </a:bodyPr>
          <a:lstStyle/>
          <a:p>
            <a:r>
              <a:rPr lang="en-US" dirty="0"/>
              <a:t>Pending signature</a:t>
            </a:r>
          </a:p>
          <a:p>
            <a:r>
              <a:rPr lang="en-US" dirty="0"/>
              <a:t>Dual enrollment for K12 adult school and community college students</a:t>
            </a:r>
          </a:p>
          <a:p>
            <a:r>
              <a:rPr lang="en-US" dirty="0"/>
              <a:t>Limited to ASE students</a:t>
            </a:r>
          </a:p>
          <a:p>
            <a:r>
              <a:rPr lang="en-US" dirty="0"/>
              <a:t>Streamlines the process</a:t>
            </a:r>
          </a:p>
          <a:p>
            <a:r>
              <a:rPr lang="en-US" dirty="0"/>
              <a:t>Help students get around income verification or residency documentation</a:t>
            </a:r>
          </a:p>
          <a:p>
            <a:r>
              <a:rPr lang="en-US" dirty="0"/>
              <a:t>Another transitional pathway to credit coursework</a:t>
            </a:r>
          </a:p>
          <a:p>
            <a:endParaRPr lang="en-US" dirty="0"/>
          </a:p>
        </p:txBody>
      </p:sp>
    </p:spTree>
    <p:extLst>
      <p:ext uri="{BB962C8B-B14F-4D97-AF65-F5344CB8AC3E}">
        <p14:creationId xmlns:p14="http://schemas.microsoft.com/office/powerpoint/2010/main" val="279399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a:t>
            </a:r>
          </a:p>
        </p:txBody>
      </p:sp>
      <p:sp>
        <p:nvSpPr>
          <p:cNvPr id="3" name="Content Placeholder 2"/>
          <p:cNvSpPr>
            <a:spLocks noGrp="1"/>
          </p:cNvSpPr>
          <p:nvPr>
            <p:ph idx="1"/>
          </p:nvPr>
        </p:nvSpPr>
        <p:spPr>
          <a:xfrm>
            <a:off x="838200" y="1477818"/>
            <a:ext cx="10515600" cy="5233375"/>
          </a:xfrm>
        </p:spPr>
        <p:txBody>
          <a:bodyPr>
            <a:normAutofit/>
          </a:bodyPr>
          <a:lstStyle/>
          <a:p>
            <a:r>
              <a:rPr lang="en-US" sz="3600" dirty="0"/>
              <a:t>Program Changes for 19-20</a:t>
            </a:r>
          </a:p>
          <a:p>
            <a:r>
              <a:rPr lang="en-US" sz="3600" dirty="0"/>
              <a:t>Colleges using MIS Reporting for 19-20</a:t>
            </a:r>
          </a:p>
          <a:p>
            <a:r>
              <a:rPr lang="en-US" sz="3600" dirty="0"/>
              <a:t>Co-enrollment / CalWIRE</a:t>
            </a:r>
          </a:p>
          <a:p>
            <a:r>
              <a:rPr lang="en-US" sz="3600" dirty="0"/>
              <a:t>SB554 – Roth</a:t>
            </a:r>
          </a:p>
          <a:p>
            <a:r>
              <a:rPr lang="en-US" sz="3600" dirty="0"/>
              <a:t>Consortium Oversight</a:t>
            </a:r>
          </a:p>
          <a:p>
            <a:r>
              <a:rPr lang="en-US" sz="3600" dirty="0"/>
              <a:t>Census Recruitment</a:t>
            </a:r>
          </a:p>
          <a:p>
            <a:r>
              <a:rPr lang="en-US" sz="3600" dirty="0"/>
              <a:t>CAEP Onboarding Tool</a:t>
            </a:r>
          </a:p>
          <a:p>
            <a:r>
              <a:rPr lang="en-US" sz="3600" dirty="0"/>
              <a:t>And more</a:t>
            </a:r>
          </a:p>
          <a:p>
            <a:endParaRPr lang="en-US" sz="3600" dirty="0"/>
          </a:p>
        </p:txBody>
      </p:sp>
    </p:spTree>
    <p:extLst>
      <p:ext uri="{BB962C8B-B14F-4D97-AF65-F5344CB8AC3E}">
        <p14:creationId xmlns:p14="http://schemas.microsoft.com/office/powerpoint/2010/main" val="37959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Consortium Oversight</a:t>
            </a:r>
          </a:p>
        </p:txBody>
      </p:sp>
      <p:sp>
        <p:nvSpPr>
          <p:cNvPr id="3" name="Content Placeholder 2"/>
          <p:cNvSpPr>
            <a:spLocks noGrp="1"/>
          </p:cNvSpPr>
          <p:nvPr>
            <p:ph idx="1"/>
          </p:nvPr>
        </p:nvSpPr>
        <p:spPr>
          <a:xfrm>
            <a:off x="838200" y="1825624"/>
            <a:ext cx="10515600" cy="4833793"/>
          </a:xfrm>
        </p:spPr>
        <p:txBody>
          <a:bodyPr/>
          <a:lstStyle/>
          <a:p>
            <a:r>
              <a:rPr lang="en-US" dirty="0"/>
              <a:t>The buck stops at the consortium level</a:t>
            </a:r>
          </a:p>
          <a:p>
            <a:r>
              <a:rPr lang="en-US" dirty="0"/>
              <a:t>Legislation holds the consortium &amp; members responsible to hold public meetings to make decisions on plans, budgets, expenses, allocations, goals, and performance/effectiveness.</a:t>
            </a:r>
          </a:p>
          <a:p>
            <a:r>
              <a:rPr lang="en-US" dirty="0"/>
              <a:t>They left very little resources for state level compliance.</a:t>
            </a:r>
          </a:p>
          <a:p>
            <a:r>
              <a:rPr lang="en-US" dirty="0"/>
              <a:t>The AB104 legislative language is limited to age, program areas, governance, structure/membership, funding formula, required plans/reports, funding disbursement, data collection, sharing of specific fund sources, and administrative costs.</a:t>
            </a:r>
          </a:p>
          <a:p>
            <a:r>
              <a:rPr lang="en-US" dirty="0"/>
              <a:t>All existing education code and regulations are still in effect.</a:t>
            </a:r>
          </a:p>
          <a:p>
            <a:endParaRPr lang="en-US" dirty="0"/>
          </a:p>
        </p:txBody>
      </p:sp>
    </p:spTree>
    <p:extLst>
      <p:ext uri="{BB962C8B-B14F-4D97-AF65-F5344CB8AC3E}">
        <p14:creationId xmlns:p14="http://schemas.microsoft.com/office/powerpoint/2010/main" val="262600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8245" y="646488"/>
            <a:ext cx="9520158" cy="534753"/>
          </a:xfrm>
        </p:spPr>
        <p:txBody>
          <a:bodyPr>
            <a:noAutofit/>
          </a:bodyPr>
          <a:lstStyle/>
          <a:p>
            <a:pPr algn="ctr"/>
            <a:r>
              <a:rPr lang="en-US" dirty="0">
                <a:latin typeface="+mn-lt"/>
              </a:rPr>
              <a:t>           Plan for Census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16123260"/>
              </p:ext>
            </p:extLst>
          </p:nvPr>
        </p:nvGraphicFramePr>
        <p:xfrm>
          <a:off x="670423" y="1270451"/>
          <a:ext cx="10458494" cy="5244440"/>
        </p:xfrm>
        <a:graphic>
          <a:graphicData uri="http://schemas.openxmlformats.org/drawingml/2006/table">
            <a:tbl>
              <a:tblPr firstRow="1" firstCol="1" bandRow="1">
                <a:tableStyleId>{5C22544A-7EE6-4342-B048-85BDC9FD1C3A}</a:tableStyleId>
              </a:tblPr>
              <a:tblGrid>
                <a:gridCol w="1140792">
                  <a:extLst>
                    <a:ext uri="{9D8B030D-6E8A-4147-A177-3AD203B41FA5}">
                      <a16:colId xmlns:a16="http://schemas.microsoft.com/office/drawing/2014/main" val="838007418"/>
                    </a:ext>
                  </a:extLst>
                </a:gridCol>
                <a:gridCol w="3383765">
                  <a:extLst>
                    <a:ext uri="{9D8B030D-6E8A-4147-A177-3AD203B41FA5}">
                      <a16:colId xmlns:a16="http://schemas.microsoft.com/office/drawing/2014/main" val="2735945711"/>
                    </a:ext>
                  </a:extLst>
                </a:gridCol>
                <a:gridCol w="3650082">
                  <a:extLst>
                    <a:ext uri="{9D8B030D-6E8A-4147-A177-3AD203B41FA5}">
                      <a16:colId xmlns:a16="http://schemas.microsoft.com/office/drawing/2014/main" val="1738991669"/>
                    </a:ext>
                  </a:extLst>
                </a:gridCol>
                <a:gridCol w="2283855">
                  <a:extLst>
                    <a:ext uri="{9D8B030D-6E8A-4147-A177-3AD203B41FA5}">
                      <a16:colId xmlns:a16="http://schemas.microsoft.com/office/drawing/2014/main" val="3432083629"/>
                    </a:ext>
                  </a:extLst>
                </a:gridCol>
              </a:tblGrid>
              <a:tr h="265834">
                <a:tc>
                  <a:txBody>
                    <a:bodyPr/>
                    <a:lstStyle/>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Description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Activity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Timeline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6989564"/>
                  </a:ext>
                </a:extLst>
              </a:tr>
              <a:tr h="822284">
                <a:tc>
                  <a:txBody>
                    <a:bodyPr/>
                    <a:lstStyle/>
                    <a:p>
                      <a:pPr marL="0" marR="0">
                        <a:lnSpc>
                          <a:spcPct val="107000"/>
                        </a:lnSpc>
                        <a:spcBef>
                          <a:spcPts val="0"/>
                        </a:spcBef>
                        <a:spcAft>
                          <a:spcPts val="0"/>
                        </a:spcAft>
                      </a:pPr>
                      <a:r>
                        <a:rPr lang="en-US" sz="2400" b="0" dirty="0">
                          <a:solidFill>
                            <a:schemeClr val="tx1"/>
                          </a:solidFill>
                          <a:effectLst/>
                        </a:rPr>
                        <a:t>Phase 1</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Field Staff Recruitment </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Create awareness of Census 2020 job openings for Address Lister positions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May - Jun 28, 2019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736952"/>
                  </a:ext>
                </a:extLst>
              </a:tr>
              <a:tr h="1317674">
                <a:tc>
                  <a:txBody>
                    <a:bodyPr/>
                    <a:lstStyle/>
                    <a:p>
                      <a:pPr marL="0" marR="0">
                        <a:lnSpc>
                          <a:spcPct val="107000"/>
                        </a:lnSpc>
                        <a:spcBef>
                          <a:spcPts val="0"/>
                        </a:spcBef>
                        <a:spcAft>
                          <a:spcPts val="0"/>
                        </a:spcAft>
                      </a:pPr>
                      <a:r>
                        <a:rPr lang="en-US" sz="2400" b="0" dirty="0">
                          <a:solidFill>
                            <a:schemeClr val="tx1"/>
                          </a:solidFill>
                          <a:effectLst/>
                        </a:rPr>
                        <a:t>Phase 2</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Pathways:</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Digital Literacy</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Customer Service</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Communications</a:t>
                      </a:r>
                    </a:p>
                  </a:txBody>
                  <a:tcPr marL="68580" marR="68580" marT="0" marB="0"/>
                </a:tc>
                <a:tc>
                  <a:txBody>
                    <a:bodyPr/>
                    <a:lstStyle/>
                    <a:p>
                      <a:pPr marL="0" marR="0">
                        <a:lnSpc>
                          <a:spcPct val="107000"/>
                        </a:lnSpc>
                        <a:spcBef>
                          <a:spcPts val="0"/>
                        </a:spcBef>
                        <a:spcAft>
                          <a:spcPts val="0"/>
                        </a:spcAft>
                      </a:pPr>
                      <a:r>
                        <a:rPr lang="en-US" sz="2000" dirty="0">
                          <a:effectLst/>
                        </a:rPr>
                        <a:t>Develop curriculum and prepare students for Census 2020 Enumerator positions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July – Sept, 2019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9086810"/>
                  </a:ext>
                </a:extLst>
              </a:tr>
              <a:tr h="1051844">
                <a:tc>
                  <a:txBody>
                    <a:bodyPr/>
                    <a:lstStyle/>
                    <a:p>
                      <a:pPr marL="0" marR="0">
                        <a:lnSpc>
                          <a:spcPct val="107000"/>
                        </a:lnSpc>
                        <a:spcBef>
                          <a:spcPts val="0"/>
                        </a:spcBef>
                        <a:spcAft>
                          <a:spcPts val="0"/>
                        </a:spcAft>
                      </a:pPr>
                      <a:r>
                        <a:rPr lang="en-US" sz="2400" b="0" dirty="0">
                          <a:solidFill>
                            <a:schemeClr val="tx1"/>
                          </a:solidFill>
                          <a:effectLst/>
                        </a:rPr>
                        <a:t>Phase 3</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EL Civics Objectives</a:t>
                      </a:r>
                    </a:p>
                    <a:p>
                      <a:pPr marL="342900" marR="0" indent="-342900">
                        <a:lnSpc>
                          <a:spcPct val="107000"/>
                        </a:lnSpc>
                        <a:spcBef>
                          <a:spcPts val="0"/>
                        </a:spcBef>
                        <a:spcAft>
                          <a:spcPts val="0"/>
                        </a:spcAft>
                        <a:buFont typeface="Arial" panose="020B0604020202020204" pitchFamily="34" charset="0"/>
                        <a:buChar char="•"/>
                      </a:pPr>
                      <a:r>
                        <a:rPr lang="en-US" sz="2000" dirty="0">
                          <a:effectLst/>
                        </a:rPr>
                        <a:t>COAAP 54.1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Educate ESL students on the Census 2020 purpose and process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Oct</a:t>
                      </a:r>
                      <a:r>
                        <a:rPr lang="en-US" sz="2000" baseline="0" dirty="0">
                          <a:effectLst/>
                        </a:rPr>
                        <a:t> - </a:t>
                      </a:r>
                      <a:r>
                        <a:rPr lang="en-US" sz="2000" dirty="0">
                          <a:effectLst/>
                        </a:rPr>
                        <a:t>Dec 2019 </a:t>
                      </a:r>
                    </a:p>
                    <a:p>
                      <a:pPr marL="0" marR="0">
                        <a:lnSpc>
                          <a:spcPct val="107000"/>
                        </a:lnSpc>
                        <a:spcBef>
                          <a:spcPts val="0"/>
                        </a:spcBef>
                        <a:spcAft>
                          <a:spcPts val="0"/>
                        </a:spcAft>
                      </a:pPr>
                      <a:r>
                        <a:rPr lang="en-US" sz="2000" dirty="0">
                          <a:effectLst/>
                        </a:rPr>
                        <a:t> </a:t>
                      </a:r>
                    </a:p>
                  </a:txBody>
                  <a:tcPr marL="68580" marR="68580" marT="0" marB="0"/>
                </a:tc>
                <a:extLst>
                  <a:ext uri="{0D108BD9-81ED-4DB2-BD59-A6C34878D82A}">
                    <a16:rowId xmlns:a16="http://schemas.microsoft.com/office/drawing/2014/main" val="449833365"/>
                  </a:ext>
                </a:extLst>
              </a:tr>
              <a:tr h="1583505">
                <a:tc>
                  <a:txBody>
                    <a:bodyPr/>
                    <a:lstStyle/>
                    <a:p>
                      <a:pPr marL="0" marR="0">
                        <a:lnSpc>
                          <a:spcPct val="107000"/>
                        </a:lnSpc>
                        <a:spcBef>
                          <a:spcPts val="0"/>
                        </a:spcBef>
                        <a:spcAft>
                          <a:spcPts val="0"/>
                        </a:spcAft>
                      </a:pPr>
                      <a:r>
                        <a:rPr lang="en-US" sz="2400" b="0" dirty="0">
                          <a:solidFill>
                            <a:schemeClr val="tx1"/>
                          </a:solidFill>
                          <a:effectLst/>
                        </a:rPr>
                        <a:t>Phase 4</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Community Awareness Day Campaign </a:t>
                      </a:r>
                    </a:p>
                    <a:p>
                      <a:pPr marL="0" marR="0">
                        <a:lnSpc>
                          <a:spcPct val="107000"/>
                        </a:lnSpc>
                        <a:spcBef>
                          <a:spcPts val="0"/>
                        </a:spcBef>
                        <a:spcAft>
                          <a:spcPts val="0"/>
                        </a:spcAft>
                      </a:pPr>
                      <a:r>
                        <a:rPr lang="en-US" sz="2000" dirty="0">
                          <a:effectLst/>
                        </a:rPr>
                        <a:t>“Get Counted”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Work with community partners (United Way, Latino Chamber of Commerce, churches) to encourage community responses to census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Dec. 2019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531385"/>
                  </a:ext>
                </a:extLst>
              </a:tr>
            </a:tbl>
          </a:graphicData>
        </a:graphic>
      </p:graphicFrame>
      <p:pic>
        <p:nvPicPr>
          <p:cNvPr id="3" name="Picture 2"/>
          <p:cNvPicPr>
            <a:picLocks noChangeAspect="1"/>
          </p:cNvPicPr>
          <p:nvPr/>
        </p:nvPicPr>
        <p:blipFill>
          <a:blip r:embed="rId3"/>
          <a:stretch>
            <a:fillRect/>
          </a:stretch>
        </p:blipFill>
        <p:spPr>
          <a:xfrm>
            <a:off x="670423" y="74988"/>
            <a:ext cx="3638550" cy="1143000"/>
          </a:xfrm>
          <a:prstGeom prst="rect">
            <a:avLst/>
          </a:prstGeom>
        </p:spPr>
      </p:pic>
    </p:spTree>
    <p:extLst>
      <p:ext uri="{BB962C8B-B14F-4D97-AF65-F5344CB8AC3E}">
        <p14:creationId xmlns:p14="http://schemas.microsoft.com/office/powerpoint/2010/main" val="320031045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Onboarding Tool</a:t>
            </a:r>
          </a:p>
        </p:txBody>
      </p:sp>
      <p:pic>
        <p:nvPicPr>
          <p:cNvPr id="4" name="Content Placeholder 3"/>
          <p:cNvPicPr>
            <a:picLocks noGrp="1" noChangeAspect="1"/>
          </p:cNvPicPr>
          <p:nvPr>
            <p:ph idx="1"/>
          </p:nvPr>
        </p:nvPicPr>
        <p:blipFill>
          <a:blip r:embed="rId2"/>
          <a:stretch>
            <a:fillRect/>
          </a:stretch>
        </p:blipFill>
        <p:spPr>
          <a:xfrm>
            <a:off x="526473" y="1579418"/>
            <a:ext cx="11231418" cy="5015345"/>
          </a:xfrm>
          <a:prstGeom prst="rect">
            <a:avLst/>
          </a:prstGeom>
        </p:spPr>
      </p:pic>
    </p:spTree>
    <p:extLst>
      <p:ext uri="{BB962C8B-B14F-4D97-AF65-F5344CB8AC3E}">
        <p14:creationId xmlns:p14="http://schemas.microsoft.com/office/powerpoint/2010/main" val="38720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71055" y="249382"/>
            <a:ext cx="11185236" cy="6400799"/>
          </a:xfrm>
          <a:prstGeom prst="rect">
            <a:avLst/>
          </a:prstGeom>
        </p:spPr>
      </p:pic>
    </p:spTree>
    <p:extLst>
      <p:ext uri="{BB962C8B-B14F-4D97-AF65-F5344CB8AC3E}">
        <p14:creationId xmlns:p14="http://schemas.microsoft.com/office/powerpoint/2010/main" val="230320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In, First Out</a:t>
            </a:r>
          </a:p>
        </p:txBody>
      </p:sp>
      <p:pic>
        <p:nvPicPr>
          <p:cNvPr id="4" name="Content Placeholder 3" descr="Chapter 11: Serial Interfac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6908" y="2161309"/>
            <a:ext cx="10280073" cy="3676073"/>
          </a:xfrm>
        </p:spPr>
      </p:pic>
    </p:spTree>
    <p:extLst>
      <p:ext uri="{BB962C8B-B14F-4D97-AF65-F5344CB8AC3E}">
        <p14:creationId xmlns:p14="http://schemas.microsoft.com/office/powerpoint/2010/main" val="35395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a:t>
            </a:r>
          </a:p>
        </p:txBody>
      </p:sp>
      <p:pic>
        <p:nvPicPr>
          <p:cNvPr id="4" name="Content Placeholder 3" descr="Government &amp; Public Administration Assets - Wisc-Online O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545" y="1967345"/>
            <a:ext cx="5994400" cy="3648364"/>
          </a:xfrm>
        </p:spPr>
      </p:pic>
    </p:spTree>
    <p:extLst>
      <p:ext uri="{BB962C8B-B14F-4D97-AF65-F5344CB8AC3E}">
        <p14:creationId xmlns:p14="http://schemas.microsoft.com/office/powerpoint/2010/main" val="275342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TAP</a:t>
            </a:r>
          </a:p>
        </p:txBody>
      </p:sp>
      <p:sp>
        <p:nvSpPr>
          <p:cNvPr id="4" name="Content Placeholder 2"/>
          <p:cNvSpPr>
            <a:spLocks noGrp="1"/>
          </p:cNvSpPr>
          <p:nvPr>
            <p:ph idx="1"/>
          </p:nvPr>
        </p:nvSpPr>
        <p:spPr>
          <a:xfrm>
            <a:off x="741485" y="1491518"/>
            <a:ext cx="10515600" cy="4351338"/>
          </a:xfrm>
        </p:spPr>
        <p:txBody>
          <a:bodyPr>
            <a:normAutofit fontScale="92500" lnSpcReduction="10000"/>
          </a:bodyPr>
          <a:lstStyle/>
          <a:p>
            <a:pPr algn="l"/>
            <a:r>
              <a:rPr lang="en-US" sz="4400" dirty="0"/>
              <a:t>The AEBG Technical Assistance Program (TAP) provides professional development resources for all CAEP agencies statewide.</a:t>
            </a:r>
          </a:p>
          <a:p>
            <a:pPr marL="0" indent="0">
              <a:buNone/>
            </a:pPr>
            <a:endParaRPr lang="en-US" sz="4400" dirty="0">
              <a:hlinkClick r:id="" action="ppaction://noaction"/>
            </a:endParaRPr>
          </a:p>
          <a:p>
            <a:pPr marL="0" indent="0">
              <a:buNone/>
            </a:pPr>
            <a:r>
              <a:rPr lang="en-US" sz="4400" dirty="0">
                <a:hlinkClick r:id="" action="ppaction://noaction"/>
              </a:rPr>
              <a:t>https</a:t>
            </a:r>
            <a:r>
              <a:rPr lang="en-US" sz="4400" dirty="0">
                <a:hlinkClick r:id="rId2"/>
              </a:rPr>
              <a:t>://caladulted.org/</a:t>
            </a:r>
            <a:endParaRPr lang="en-US" sz="4400" dirty="0"/>
          </a:p>
          <a:p>
            <a:pPr marL="0" indent="0" algn="l">
              <a:buNone/>
            </a:pPr>
            <a:endParaRPr lang="en-US" sz="4400" dirty="0">
              <a:hlinkClick r:id="" action="ppaction://noaction"/>
            </a:endParaRPr>
          </a:p>
          <a:p>
            <a:pPr marL="0" indent="0" algn="l">
              <a:buNone/>
            </a:pPr>
            <a:r>
              <a:rPr lang="en-US" sz="4400" dirty="0">
                <a:hlinkClick r:id="" action="ppaction://noaction"/>
              </a:rPr>
              <a:t>tap@aebg.org</a:t>
            </a:r>
            <a:endParaRPr lang="en-US" sz="4400" dirty="0"/>
          </a:p>
          <a:p>
            <a:pPr algn="l"/>
            <a:endParaRPr lang="en-US" dirty="0"/>
          </a:p>
        </p:txBody>
      </p:sp>
      <p:pic>
        <p:nvPicPr>
          <p:cNvPr id="5" name="Picture 4"/>
          <p:cNvPicPr>
            <a:picLocks noChangeAspect="1"/>
          </p:cNvPicPr>
          <p:nvPr/>
        </p:nvPicPr>
        <p:blipFill>
          <a:blip r:embed="rId3"/>
          <a:stretch>
            <a:fillRect/>
          </a:stretch>
        </p:blipFill>
        <p:spPr>
          <a:xfrm>
            <a:off x="6154615" y="4818185"/>
            <a:ext cx="5680504" cy="1481871"/>
          </a:xfrm>
          <a:prstGeom prst="rect">
            <a:avLst/>
          </a:prstGeom>
          <a:ln>
            <a:solidFill>
              <a:schemeClr val="accent1"/>
            </a:solidFill>
          </a:ln>
        </p:spPr>
      </p:pic>
    </p:spTree>
    <p:extLst>
      <p:ext uri="{BB962C8B-B14F-4D97-AF65-F5344CB8AC3E}">
        <p14:creationId xmlns:p14="http://schemas.microsoft.com/office/powerpoint/2010/main" val="185434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BOY Letter for PY 2019-2</a:t>
            </a:r>
            <a:r>
              <a:rPr lang="en-US" dirty="0"/>
              <a:t>0</a:t>
            </a:r>
          </a:p>
        </p:txBody>
      </p:sp>
      <p:pic>
        <p:nvPicPr>
          <p:cNvPr id="4" name="Picture 3"/>
          <p:cNvPicPr>
            <a:picLocks noChangeAspect="1"/>
          </p:cNvPicPr>
          <p:nvPr/>
        </p:nvPicPr>
        <p:blipFill>
          <a:blip r:embed="rId2"/>
          <a:stretch>
            <a:fillRect/>
          </a:stretch>
        </p:blipFill>
        <p:spPr>
          <a:xfrm>
            <a:off x="697523" y="1564290"/>
            <a:ext cx="7962900" cy="3219450"/>
          </a:xfrm>
          <a:prstGeom prst="rect">
            <a:avLst/>
          </a:prstGeom>
          <a:ln>
            <a:solidFill>
              <a:schemeClr val="accent1"/>
            </a:solidFill>
          </a:ln>
        </p:spPr>
      </p:pic>
      <p:sp>
        <p:nvSpPr>
          <p:cNvPr id="5" name="TextBox 4"/>
          <p:cNvSpPr txBox="1"/>
          <p:nvPr/>
        </p:nvSpPr>
        <p:spPr>
          <a:xfrm>
            <a:off x="5662246" y="4712669"/>
            <a:ext cx="5996354" cy="1384995"/>
          </a:xfrm>
          <a:prstGeom prst="rect">
            <a:avLst/>
          </a:prstGeom>
          <a:solidFill>
            <a:schemeClr val="bg1"/>
          </a:solidFill>
          <a:ln>
            <a:solidFill>
              <a:schemeClr val="accent1"/>
            </a:solidFill>
          </a:ln>
        </p:spPr>
        <p:txBody>
          <a:bodyPr wrap="square" rtlCol="0">
            <a:spAutoFit/>
          </a:bodyPr>
          <a:lstStyle/>
          <a:p>
            <a:r>
              <a:rPr lang="en-US" sz="2800" dirty="0"/>
              <a:t>Sent out mid August… this letter includes the data submission requirements for all CAEP agencies.</a:t>
            </a:r>
          </a:p>
        </p:txBody>
      </p:sp>
    </p:spTree>
    <p:extLst>
      <p:ext uri="{BB962C8B-B14F-4D97-AF65-F5344CB8AC3E}">
        <p14:creationId xmlns:p14="http://schemas.microsoft.com/office/powerpoint/2010/main" val="42075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5" y="365125"/>
            <a:ext cx="11144075" cy="834501"/>
          </a:xfrm>
        </p:spPr>
        <p:txBody>
          <a:bodyPr/>
          <a:lstStyle/>
          <a:p>
            <a:r>
              <a:rPr lang="en-US" dirty="0"/>
              <a:t>Program Changes</a:t>
            </a:r>
          </a:p>
        </p:txBody>
      </p:sp>
      <p:sp>
        <p:nvSpPr>
          <p:cNvPr id="3" name="Content Placeholder 2"/>
          <p:cNvSpPr>
            <a:spLocks noGrp="1"/>
          </p:cNvSpPr>
          <p:nvPr>
            <p:ph idx="1"/>
          </p:nvPr>
        </p:nvSpPr>
        <p:spPr>
          <a:xfrm>
            <a:off x="209725" y="1311564"/>
            <a:ext cx="11836865" cy="5391240"/>
          </a:xfrm>
        </p:spPr>
        <p:txBody>
          <a:bodyPr>
            <a:normAutofit/>
          </a:bodyPr>
          <a:lstStyle/>
          <a:p>
            <a:r>
              <a:rPr lang="en-US" sz="4000" dirty="0"/>
              <a:t>Workforce Reentry is being interpreted as Workforce Preparation.</a:t>
            </a:r>
          </a:p>
          <a:p>
            <a:r>
              <a:rPr lang="en-US" sz="4000" dirty="0"/>
              <a:t>CAEP will not track service hours in 19-20.</a:t>
            </a:r>
          </a:p>
          <a:p>
            <a:r>
              <a:rPr lang="en-US" sz="4000" dirty="0"/>
              <a:t>Agencies will record student barriers at intake.</a:t>
            </a:r>
          </a:p>
          <a:p>
            <a:r>
              <a:rPr lang="en-US" sz="4000" dirty="0"/>
              <a:t>The Passage of Exam Measurable Skills Gain for WIOA I will align with the CAEP Occupational Skills Gain and Workforce Preparation Outcome.</a:t>
            </a:r>
          </a:p>
          <a:p>
            <a:r>
              <a:rPr lang="en-US" sz="4000" dirty="0"/>
              <a:t>NOVA Program Area Reporting clarification for 18-19.</a:t>
            </a:r>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317717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(enrollment) </a:t>
            </a:r>
          </a:p>
        </p:txBody>
      </p:sp>
      <p:sp>
        <p:nvSpPr>
          <p:cNvPr id="3" name="Content Placeholder 2"/>
          <p:cNvSpPr>
            <a:spLocks noGrp="1"/>
          </p:cNvSpPr>
          <p:nvPr>
            <p:ph idx="1"/>
          </p:nvPr>
        </p:nvSpPr>
        <p:spPr>
          <a:xfrm>
            <a:off x="471949" y="1825624"/>
            <a:ext cx="11533238" cy="4938969"/>
          </a:xfrm>
        </p:spPr>
        <p:txBody>
          <a:bodyPr>
            <a:noAutofit/>
          </a:bodyPr>
          <a:lstStyle/>
          <a:p>
            <a:pPr marL="0" indent="0">
              <a:buNone/>
            </a:pPr>
            <a:r>
              <a:rPr lang="en-US" sz="3200" b="1" dirty="0"/>
              <a:t>Enrollment / Instructional Hour Definitions</a:t>
            </a:r>
          </a:p>
          <a:p>
            <a:pPr marL="0" indent="0">
              <a:buNone/>
            </a:pPr>
            <a:endParaRPr lang="en-US" sz="3200" dirty="0"/>
          </a:p>
          <a:p>
            <a:r>
              <a:rPr lang="en-US" sz="3200" dirty="0"/>
              <a:t>“Adults Served” is a required reporting category in AB104 and will be a summary count of anyone with at least 1 instructional contact hour or who received a service. </a:t>
            </a:r>
          </a:p>
          <a:p>
            <a:r>
              <a:rPr lang="en-US" sz="3200" dirty="0"/>
              <a:t>“Adults Served” will be disaggregated in counts by CASAS and the LaunchBoard to identify ‘service only’ students, students receiving 1-11 instructional contact hours, and ‘participants’ who received 12 or more instructional contact hours over a single program year. </a:t>
            </a:r>
          </a:p>
        </p:txBody>
      </p:sp>
    </p:spTree>
    <p:extLst>
      <p:ext uri="{BB962C8B-B14F-4D97-AF65-F5344CB8AC3E}">
        <p14:creationId xmlns:p14="http://schemas.microsoft.com/office/powerpoint/2010/main" val="28071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6694"/>
          </a:xfrm>
        </p:spPr>
        <p:txBody>
          <a:bodyPr/>
          <a:lstStyle/>
          <a:p>
            <a:r>
              <a:rPr lang="en-US" dirty="0"/>
              <a:t>Contact Hours</a:t>
            </a:r>
          </a:p>
        </p:txBody>
      </p:sp>
      <p:sp>
        <p:nvSpPr>
          <p:cNvPr id="3" name="Content Placeholder 2"/>
          <p:cNvSpPr>
            <a:spLocks noGrp="1"/>
          </p:cNvSpPr>
          <p:nvPr>
            <p:ph idx="1"/>
          </p:nvPr>
        </p:nvSpPr>
        <p:spPr>
          <a:xfrm>
            <a:off x="838200" y="1414732"/>
            <a:ext cx="10515600" cy="4762231"/>
          </a:xfrm>
        </p:spPr>
        <p:txBody>
          <a:bodyPr>
            <a:normAutofit fontScale="92500" lnSpcReduction="10000"/>
          </a:bodyPr>
          <a:lstStyle/>
          <a:p>
            <a:pPr marL="0" indent="0">
              <a:buNone/>
            </a:pPr>
            <a:r>
              <a:rPr lang="en-US" sz="3000" b="1" dirty="0"/>
              <a:t>Definition</a:t>
            </a:r>
            <a:r>
              <a:rPr lang="en-US" sz="3000" dirty="0"/>
              <a:t>. </a:t>
            </a:r>
            <a:r>
              <a:rPr lang="en-US" sz="3000" i="1" dirty="0"/>
              <a:t>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u="sng" dirty="0"/>
          </a:p>
          <a:p>
            <a:pPr marL="0" indent="0">
              <a:buNone/>
            </a:pPr>
            <a:r>
              <a:rPr lang="en-US" dirty="0"/>
              <a:t>   (p. 57 of NRS online technical assistance guide)</a:t>
            </a:r>
          </a:p>
          <a:p>
            <a:pPr marL="0" indent="0">
              <a:buNone/>
            </a:pPr>
            <a:endParaRPr lang="en-US" dirty="0"/>
          </a:p>
        </p:txBody>
      </p:sp>
    </p:spTree>
    <p:extLst>
      <p:ext uri="{BB962C8B-B14F-4D97-AF65-F5344CB8AC3E}">
        <p14:creationId xmlns:p14="http://schemas.microsoft.com/office/powerpoint/2010/main" val="54658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(student barriers)</a:t>
            </a:r>
          </a:p>
        </p:txBody>
      </p:sp>
      <p:sp>
        <p:nvSpPr>
          <p:cNvPr id="3" name="Content Placeholder 2"/>
          <p:cNvSpPr>
            <a:spLocks noGrp="1"/>
          </p:cNvSpPr>
          <p:nvPr>
            <p:ph idx="1"/>
          </p:nvPr>
        </p:nvSpPr>
        <p:spPr/>
        <p:txBody>
          <a:bodyPr>
            <a:normAutofit/>
          </a:bodyPr>
          <a:lstStyle/>
          <a:p>
            <a:pPr marL="0" indent="0">
              <a:buNone/>
            </a:pPr>
            <a:r>
              <a:rPr lang="en-US" sz="3200" b="1" dirty="0"/>
              <a:t>Student Barriers to Employment</a:t>
            </a:r>
          </a:p>
          <a:p>
            <a:r>
              <a:rPr lang="en-US" sz="3200" dirty="0"/>
              <a:t>Agencies will record student barriers at intake.</a:t>
            </a:r>
          </a:p>
          <a:p>
            <a:r>
              <a:rPr lang="en-US" sz="3200" dirty="0"/>
              <a:t>CAEP student barriers and their definitions will align with federal WIOA II barriers to employment. </a:t>
            </a:r>
          </a:p>
          <a:p>
            <a:r>
              <a:rPr lang="en-US" sz="3200" dirty="0"/>
              <a:t>For WIOA II – OCTAE has identified ABE/ASE enrollees by definition as having the Low Literacy Skills barrier, and all ESL/ELL learners as Low English Literacy.</a:t>
            </a:r>
          </a:p>
          <a:p>
            <a:pPr marL="0" indent="0">
              <a:buNone/>
            </a:pPr>
            <a:endParaRPr lang="en-US" dirty="0"/>
          </a:p>
        </p:txBody>
      </p:sp>
    </p:spTree>
    <p:extLst>
      <p:ext uri="{BB962C8B-B14F-4D97-AF65-F5344CB8AC3E}">
        <p14:creationId xmlns:p14="http://schemas.microsoft.com/office/powerpoint/2010/main" val="21401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(CTE skills gain)</a:t>
            </a:r>
          </a:p>
        </p:txBody>
      </p:sp>
      <p:sp>
        <p:nvSpPr>
          <p:cNvPr id="3" name="Content Placeholder 2"/>
          <p:cNvSpPr>
            <a:spLocks noGrp="1"/>
          </p:cNvSpPr>
          <p:nvPr>
            <p:ph idx="1"/>
          </p:nvPr>
        </p:nvSpPr>
        <p:spPr>
          <a:xfrm>
            <a:off x="838200" y="1825625"/>
            <a:ext cx="10515600" cy="4670066"/>
          </a:xfrm>
        </p:spPr>
        <p:txBody>
          <a:bodyPr>
            <a:normAutofit/>
          </a:bodyPr>
          <a:lstStyle/>
          <a:p>
            <a:pPr marL="0" indent="0">
              <a:buNone/>
            </a:pPr>
            <a:r>
              <a:rPr lang="en-US" sz="3200" b="1" dirty="0"/>
              <a:t>WIOA I / CAEP Alignment – Occupational Skills Gain</a:t>
            </a:r>
            <a:br>
              <a:rPr lang="en-US" sz="3200" b="1" dirty="0"/>
            </a:br>
            <a:endParaRPr lang="en-US" sz="3200" b="1" dirty="0"/>
          </a:p>
          <a:p>
            <a:pPr marL="0" indent="0">
              <a:buNone/>
            </a:pPr>
            <a:r>
              <a:rPr lang="en-US" dirty="0"/>
              <a:t>The Passage of an Exam Measurable Skills Gain for WIOA I will align with the CAEP Occupational Skills Gain and Workforce Preparation Outcome</a:t>
            </a:r>
          </a:p>
          <a:p>
            <a:pPr lvl="1"/>
            <a:r>
              <a:rPr lang="en-US" sz="2800" dirty="0"/>
              <a:t>When a student achieves an Occupational Skills Gain, that now entails that the student passes an exam such as work skills demonstration, written test, standardized pre/post-test, etc. </a:t>
            </a:r>
          </a:p>
          <a:p>
            <a:pPr lvl="1"/>
            <a:r>
              <a:rPr lang="en-US" sz="2800" dirty="0"/>
              <a:t>Workforce Preparation Outcome should include some documentation of work skills progression or attainment.</a:t>
            </a:r>
          </a:p>
          <a:p>
            <a:pPr marL="0" indent="0">
              <a:buNone/>
            </a:pPr>
            <a:endParaRPr lang="en-US" dirty="0"/>
          </a:p>
        </p:txBody>
      </p:sp>
    </p:spTree>
    <p:extLst>
      <p:ext uri="{BB962C8B-B14F-4D97-AF65-F5344CB8AC3E}">
        <p14:creationId xmlns:p14="http://schemas.microsoft.com/office/powerpoint/2010/main" val="124527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December 1, 2019 </a:t>
            </a:r>
            <a:r>
              <a:rPr lang="en-US" sz="3600" dirty="0"/>
              <a:t>– each consortia member will be asked to </a:t>
            </a:r>
            <a:r>
              <a:rPr lang="en-US" sz="3600" b="1" dirty="0"/>
              <a:t>certify their amounts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49795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0C05D-FA45-4E53-8642-966D17CC59F6}">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c879b346-0b7d-453e-989e-4db3ade23c72"/>
    <ds:schemaRef ds:uri="http://www.w3.org/XML/1998/namespace"/>
  </ds:schemaRefs>
</ds:datastoreItem>
</file>

<file path=customXml/itemProps2.xml><?xml version="1.0" encoding="utf-8"?>
<ds:datastoreItem xmlns:ds="http://schemas.openxmlformats.org/officeDocument/2006/customXml" ds:itemID="{681CFCBA-9C31-4A18-A36F-5D3A6A6BCE58}"/>
</file>

<file path=customXml/itemProps3.xml><?xml version="1.0" encoding="utf-8"?>
<ds:datastoreItem xmlns:ds="http://schemas.openxmlformats.org/officeDocument/2006/customXml" ds:itemID="{5188CC8C-F292-47EA-B9C8-6362D2C7D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4842</TotalTime>
  <Words>1485</Words>
  <Application>Microsoft Office PowerPoint</Application>
  <PresentationFormat>Widescreen</PresentationFormat>
  <Paragraphs>175</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Symbol</vt:lpstr>
      <vt:lpstr>Office Theme</vt:lpstr>
      <vt:lpstr>CAEP Update</vt:lpstr>
      <vt:lpstr>Updates</vt:lpstr>
      <vt:lpstr>BOY Letter for PY 2019-20</vt:lpstr>
      <vt:lpstr>Program Changes</vt:lpstr>
      <vt:lpstr>19-20 Reporting Changes (enrollment) </vt:lpstr>
      <vt:lpstr>Contact Hours</vt:lpstr>
      <vt:lpstr>19-20 Reporting Changes (student barriers)</vt:lpstr>
      <vt:lpstr>19-20 Reporting Changes (CTE skills gain)</vt:lpstr>
      <vt:lpstr>NOVA Program Area Reporting Timeline</vt:lpstr>
      <vt:lpstr>NOVA Program Area Reporting Updates</vt:lpstr>
      <vt:lpstr>MIS Reporting for CAEP 19-20</vt:lpstr>
      <vt:lpstr>MIS Reporting for CAEP 19-20 (cont. 1)</vt:lpstr>
      <vt:lpstr>MIS CAEP Program Metric Definitions for 18-19</vt:lpstr>
      <vt:lpstr>Adult Education Launchboard </vt:lpstr>
      <vt:lpstr>Adult Education Launchboard – WIOA II grantees</vt:lpstr>
      <vt:lpstr>Adult Education Launchboard – CCD’s non- WIOA II grantees (using course progression for EFLs or SA07)</vt:lpstr>
      <vt:lpstr>Regional Training Dates</vt:lpstr>
      <vt:lpstr>English Language Learner  Co-Enrollment Pilot Training  Data Collection as a Partnership</vt:lpstr>
      <vt:lpstr>SB554 - Roth</vt:lpstr>
      <vt:lpstr>Consortium Oversight</vt:lpstr>
      <vt:lpstr>           Plan for Census 2020</vt:lpstr>
      <vt:lpstr>CAEP Onboarding Tool</vt:lpstr>
      <vt:lpstr>PowerPoint Presentation</vt:lpstr>
      <vt:lpstr>First In, First Out</vt:lpstr>
      <vt:lpstr>Governance</vt:lpstr>
      <vt:lpstr>CAEP TAP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Tyler Shea</cp:lastModifiedBy>
  <cp:revision>116</cp:revision>
  <cp:lastPrinted>2019-06-06T18:02:10Z</cp:lastPrinted>
  <dcterms:created xsi:type="dcterms:W3CDTF">2018-06-04T21:59:02Z</dcterms:created>
  <dcterms:modified xsi:type="dcterms:W3CDTF">2019-09-27T14:54:28Z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