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6" r:id="rId1"/>
  </p:sldMasterIdLst>
  <p:notesMasterIdLst>
    <p:notesMasterId r:id="rId21"/>
  </p:notesMasterIdLst>
  <p:sldIdLst>
    <p:sldId id="526" r:id="rId2"/>
    <p:sldId id="527" r:id="rId3"/>
    <p:sldId id="550" r:id="rId4"/>
    <p:sldId id="570" r:id="rId5"/>
    <p:sldId id="569" r:id="rId6"/>
    <p:sldId id="571" r:id="rId7"/>
    <p:sldId id="568" r:id="rId8"/>
    <p:sldId id="551" r:id="rId9"/>
    <p:sldId id="572" r:id="rId10"/>
    <p:sldId id="573" r:id="rId11"/>
    <p:sldId id="574" r:id="rId12"/>
    <p:sldId id="552" r:id="rId13"/>
    <p:sldId id="553" r:id="rId14"/>
    <p:sldId id="575" r:id="rId15"/>
    <p:sldId id="554" r:id="rId16"/>
    <p:sldId id="576" r:id="rId17"/>
    <p:sldId id="555" r:id="rId18"/>
    <p:sldId id="308" r:id="rId19"/>
    <p:sldId id="30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 Parker" initials="VP" lastIdx="1" clrIdx="0">
    <p:extLst>
      <p:ext uri="{19B8F6BF-5375-455C-9EA6-DF929625EA0E}">
        <p15:presenceInfo xmlns:p15="http://schemas.microsoft.com/office/powerpoint/2012/main" userId="S-1-5-21-796845957-287218729-725345543-25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53" autoAdjust="0"/>
    <p:restoredTop sz="94618" autoAdjust="0"/>
  </p:normalViewPr>
  <p:slideViewPr>
    <p:cSldViewPr>
      <p:cViewPr varScale="1">
        <p:scale>
          <a:sx n="73" d="100"/>
          <a:sy n="73" d="100"/>
        </p:scale>
        <p:origin x="9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E7DB9-BFFB-4C85-B114-E24A5185EB8F}" type="datetimeFigureOut">
              <a:rPr lang="en-US" smtClean="0"/>
              <a:pPr/>
              <a:t>8/9/2019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F5EA5-E171-43DA-B44E-38F019ECE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7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F5EA5-E171-43DA-B44E-38F019ECE8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6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F5EA5-E171-43DA-B44E-38F019ECE8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F5EA5-E171-43DA-B44E-38F019ECE8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2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F5EA5-E171-43DA-B44E-38F019ECE8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6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33400" y="1403350"/>
            <a:ext cx="7810500" cy="972344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2501007"/>
            <a:ext cx="7810500" cy="208369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025">
                <a:solidFill>
                  <a:srgbClr val="5E5E5E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25">
                <a:solidFill>
                  <a:srgbClr val="5E5E5E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25">
                <a:solidFill>
                  <a:srgbClr val="5E5E5E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25">
                <a:solidFill>
                  <a:srgbClr val="5E5E5E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25">
                <a:solidFill>
                  <a:srgbClr val="5E5E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AEBG_PowerPoint20182.png" descr="AEBG_PowerPoint2018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7258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98107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EBG_PowerPoint20182.png" descr="AEBG_PowerPoint20182.png">
            <a:extLst>
              <a:ext uri="{FF2B5EF4-FFF2-40B4-BE49-F238E27FC236}">
                <a16:creationId xmlns:a16="http://schemas.microsoft.com/office/drawing/2014/main" id="{2613A912-2F77-4E81-8901-0E88BC9D8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84637" y="6540500"/>
            <a:ext cx="246862" cy="241092"/>
          </a:xfrm>
        </p:spPr>
        <p:txBody>
          <a:bodyPr/>
          <a:lstStyle/>
          <a:p>
            <a:fld id="{DE959608-952C-483B-AC74-BEAA6DA69B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8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3413" y="17780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1574800"/>
            <a:ext cx="7877175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4637" y="6540500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404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</p:sldLayoutIdLst>
  <p:transition spd="med"/>
  <p:hf hdr="0" ftr="0" dt="0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ebgpracticeswithpromise.com/showcase_data_accountability.asp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3505200"/>
            <a:ext cx="7810500" cy="241049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6600"/>
                </a:solidFill>
                <a:latin typeface="+mn-lt"/>
                <a:ea typeface="+mn-ea"/>
                <a:cs typeface="+mn-cs"/>
                <a:sym typeface="Helvetica Neue Medium"/>
              </a:rPr>
              <a:t>The CAEP Annual Planning &amp; Fiscal Reporting Webinar</a:t>
            </a:r>
          </a:p>
          <a:p>
            <a:r>
              <a:rPr lang="en-US" sz="4000" b="1" dirty="0">
                <a:solidFill>
                  <a:srgbClr val="FF6600"/>
                </a:solidFill>
                <a:latin typeface="+mn-lt"/>
                <a:ea typeface="+mn-ea"/>
                <a:cs typeface="+mn-cs"/>
                <a:sym typeface="Helvetica Neue Medium"/>
              </a:rPr>
              <a:t>August 2019</a:t>
            </a:r>
          </a:p>
        </p:txBody>
      </p:sp>
      <p:pic>
        <p:nvPicPr>
          <p:cNvPr id="2" name="Picture 1" descr="Here's a practical team building plan - in just 7 words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"/>
            <a:ext cx="38004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5178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>
            <a:normAutofit fontScale="90000"/>
          </a:bodyPr>
          <a:lstStyle/>
          <a:p>
            <a:r>
              <a:rPr lang="en-US" dirty="0"/>
              <a:t>NOVA Annual Plan Tips (cont. 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39144"/>
            <a:ext cx="8229600" cy="4209255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Annual plans must be approved in NOVA by all the consortium members.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Make sure you are in contact with your members about the 8/15/19 due date.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If you miss the 8/15 due date, it will delay your members from creating their work plans and budgets.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78575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>
            <a:normAutofit/>
          </a:bodyPr>
          <a:lstStyle/>
          <a:p>
            <a:r>
              <a:rPr lang="en-US" dirty="0"/>
              <a:t>Fiscal Reporting in NOVA</a:t>
            </a:r>
          </a:p>
        </p:txBody>
      </p:sp>
      <p:pic>
        <p:nvPicPr>
          <p:cNvPr id="5" name="Picture 4" descr="File:1966 Chevrolet Chevy II Nova Sport Coup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0"/>
            <a:ext cx="5181600" cy="32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832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/>
          <a:lstStyle/>
          <a:p>
            <a:r>
              <a:rPr lang="en-US" dirty="0"/>
              <a:t>Fiscal Reporting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39144"/>
            <a:ext cx="8229600" cy="4209255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Member budgets are based on work plans and the consortium annual plan.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Prior year carry-over will be included in member budgets &amp; expense reporting.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All members must be up to date on their work plans, budgets &amp; expense reporting in order to move into the next year and/or next quarter.</a:t>
            </a:r>
          </a:p>
          <a:p>
            <a:endParaRPr lang="en-US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10056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/>
          <a:lstStyle/>
          <a:p>
            <a:r>
              <a:rPr lang="en-US" dirty="0"/>
              <a:t>What’s FIFO?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39144"/>
            <a:ext cx="8229600" cy="4209255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FIFO = First In, First Out.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CAEP funds are 3 year funds.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State tracks CAEP funds via NOVA.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Member district must also track CAEP funds expenses via their accounting office.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NOVA = 3 year expense reporting.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Local accounting = 1 year expense reporting.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9769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/>
          <a:lstStyle/>
          <a:p>
            <a:r>
              <a:rPr lang="en-US" dirty="0"/>
              <a:t>What’s FIFO?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39144"/>
            <a:ext cx="8229600" cy="4209255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Sometimes the NOVA expenses will not match the local district accounting expenses.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Once a Q4 report is certify by the consortium in NOVA – we cannot reopen that year for any changes.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If expenses are missed – catch up in the next year.  It’s 3 year funding.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71473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/>
          <a:lstStyle/>
          <a:p>
            <a:r>
              <a:rPr lang="en-US" dirty="0"/>
              <a:t>Closing Out CAEP funds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39144"/>
            <a:ext cx="8229600" cy="4209255"/>
          </a:xfrm>
        </p:spPr>
        <p:txBody>
          <a:bodyPr>
            <a:normAutofit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CAEP funds are 3 year funds.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The 17-18 CAEP funds were disbursed effective July 1, 2017.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The State targeted 100% spend down of these 17-18 funds by June 30, 2019.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With corrective action, members can have an additional six months until 12/31/19.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NOVA will close out 17-18 CAEP funds effective March 1, 2020.</a:t>
            </a:r>
          </a:p>
        </p:txBody>
      </p:sp>
    </p:spTree>
    <p:extLst>
      <p:ext uri="{BB962C8B-B14F-4D97-AF65-F5344CB8AC3E}">
        <p14:creationId xmlns:p14="http://schemas.microsoft.com/office/powerpoint/2010/main" val="14249385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/>
          <a:lstStyle/>
          <a:p>
            <a:r>
              <a:rPr lang="en-US" dirty="0"/>
              <a:t>Closing Out CAEP funds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39144"/>
            <a:ext cx="8229600" cy="4209255"/>
          </a:xfrm>
        </p:spPr>
        <p:txBody>
          <a:bodyPr>
            <a:normAutofit fontScale="92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This means each member must have spend all 17-18 CAEP funds and certify to that in NOVA effective March 1, 2020.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Consortium should have by-laws in place to review prior year funds (and prior prior year funds) to see if a member is spending down their funds in a timely manner.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Consortium can use the allocation amendment process in NOVA to shift funds to other members (with cause or member agreement).</a:t>
            </a:r>
          </a:p>
        </p:txBody>
      </p:sp>
    </p:spTree>
    <p:extLst>
      <p:ext uri="{BB962C8B-B14F-4D97-AF65-F5344CB8AC3E}">
        <p14:creationId xmlns:p14="http://schemas.microsoft.com/office/powerpoint/2010/main" val="38041870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/>
          <a:lstStyle/>
          <a:p>
            <a:r>
              <a:rPr lang="en-US" dirty="0"/>
              <a:t>Data &amp; Accountability Close 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39144"/>
            <a:ext cx="8229600" cy="4209255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Last step in the close out process.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Final report due August 26, 2019 in the old MIS WebEx system.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Data &amp; Accountability Practices with Promise are due via the caladulted website on 8/26/19.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http://aebgpracticeswithpromise.com/showcase_data_accountability.asp</a:t>
            </a:r>
            <a:endParaRPr lang="en-US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38046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628650" y="1029924"/>
            <a:ext cx="7886700" cy="671281"/>
          </a:xfrm>
        </p:spPr>
        <p:txBody>
          <a:bodyPr>
            <a:normAutofit fontScale="90000"/>
          </a:bodyPr>
          <a:lstStyle/>
          <a:p>
            <a:r>
              <a:rPr lang="en-US" dirty="0"/>
              <a:t>Request Support from CAEP TAP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05" t="7235" r="19414" b="18241"/>
          <a:stretch/>
        </p:blipFill>
        <p:spPr>
          <a:xfrm>
            <a:off x="1702571" y="1981200"/>
            <a:ext cx="5564132" cy="3657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84637" y="6540500"/>
            <a:ext cx="230832" cy="241092"/>
          </a:xfrm>
        </p:spPr>
        <p:txBody>
          <a:bodyPr/>
          <a:lstStyle/>
          <a:p>
            <a:fld id="{DE959608-952C-483B-AC74-BEAA6DA69B1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099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title"/>
          </p:nvPr>
        </p:nvSpPr>
        <p:spPr>
          <a:xfrm>
            <a:off x="628650" y="1440286"/>
            <a:ext cx="7886700" cy="594356"/>
          </a:xfrm>
        </p:spPr>
        <p:txBody>
          <a:bodyPr>
            <a:normAutofit fontScale="90000"/>
          </a:bodyPr>
          <a:lstStyle/>
          <a:p>
            <a:r>
              <a:rPr lang="en-US" dirty="0"/>
              <a:t>Upcoming Webinars and In-person Trainings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84637" y="6540500"/>
            <a:ext cx="230832" cy="241092"/>
          </a:xfrm>
        </p:spPr>
        <p:txBody>
          <a:bodyPr/>
          <a:lstStyle/>
          <a:p>
            <a:fld id="{DE959608-952C-483B-AC74-BEAA6DA69B15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3EB94-11EA-4AD5-A5E3-1685D383E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7" t="10231" r="20000" b="16476"/>
          <a:stretch/>
        </p:blipFill>
        <p:spPr>
          <a:xfrm>
            <a:off x="1703337" y="2455014"/>
            <a:ext cx="5562600" cy="36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8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2" y="990600"/>
            <a:ext cx="78105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05000"/>
            <a:ext cx="8382000" cy="4343399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/>
              <a:t>3-year plans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/>
              <a:t>Annual plans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/>
              <a:t>NOVA Processing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/>
              <a:t>Fiscal Reporting in NOVA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/>
              <a:t>What’s FIFO?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/>
              <a:t>Closing out CAEP funds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/>
              <a:t>Data &amp; Accountability final report &amp; practice with promise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/>
              <a:t>Questions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64179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39144"/>
            <a:ext cx="8229600" cy="4209255"/>
          </a:xfrm>
        </p:spPr>
        <p:txBody>
          <a:bodyPr>
            <a:normAutofit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3 year plans were due June 7, 2019.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These are regional plans to guide your consortium.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They are not “approved” by the State – but submission is required.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3 year plans drive the annual plans – due August 15</a:t>
            </a:r>
            <a:r>
              <a:rPr lang="en-US" sz="3200" baseline="30000" dirty="0"/>
              <a:t>th</a:t>
            </a:r>
            <a:r>
              <a:rPr lang="en-US" sz="3200" dirty="0"/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Annual plans drive the member work plans due September 30</a:t>
            </a:r>
            <a:r>
              <a:rPr lang="en-US" sz="3200" baseline="30000" dirty="0"/>
              <a:t>th</a:t>
            </a:r>
            <a:r>
              <a:rPr lang="en-US" sz="3200" dirty="0"/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37494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7" y="277095"/>
            <a:ext cx="8699746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273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/>
          <a:lstStyle/>
          <a:p>
            <a:r>
              <a:rPr lang="en-US" dirty="0"/>
              <a:t>19-20 Annual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39144"/>
            <a:ext cx="8229600" cy="4209255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Same as last year (see 18-19 annual plans in NOVA).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Same text boxes to complete in NOVA.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Aligns with the 3 year planning process.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Consortium must type in NOVA the responses to the annual planning prompts.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All members must certify the annual plan.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26992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/>
          <a:lstStyle/>
          <a:p>
            <a:r>
              <a:rPr lang="en-US" dirty="0"/>
              <a:t>Review of Annual Plan Prompts</a:t>
            </a:r>
          </a:p>
        </p:txBody>
      </p:sp>
      <p:pic>
        <p:nvPicPr>
          <p:cNvPr id="5" name="Picture 4" descr="May Challenge Prompts | Dawn Nicole Designs®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2133600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126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225" b="5496"/>
          <a:stretch/>
        </p:blipFill>
        <p:spPr>
          <a:xfrm>
            <a:off x="76200" y="1142999"/>
            <a:ext cx="89154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635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/>
          <a:lstStyle/>
          <a:p>
            <a:r>
              <a:rPr lang="en-US" dirty="0"/>
              <a:t>NOVA Annual Plan Tips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39144"/>
            <a:ext cx="8229600" cy="4209255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Use information from your new 3 year plan.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Annual Plan strategies will become your member work plan objectives.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Make sure your strategies are broad enough for members to use in their work plans.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Work plans are supported by the member’s budget.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5886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10500" cy="972344"/>
          </a:xfrm>
        </p:spPr>
        <p:txBody>
          <a:bodyPr/>
          <a:lstStyle/>
          <a:p>
            <a:r>
              <a:rPr lang="en-US" dirty="0"/>
              <a:t>NOVA Annual Plan Tips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39144"/>
            <a:ext cx="8229600" cy="4209255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Consortium certification of annual plan and member work plans &amp; budgets will satisfy State’s need for consortium &amp; district approval to spend CAEP funding for the year.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200" dirty="0"/>
              <a:t>Use the Fiscal Management section to explain your consortium’s carry over policies and how funds will be liquidated.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99414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44C5EE-E7A3-4AC8-B5FF-E976A8F5D4EB}"/>
</file>

<file path=customXml/itemProps2.xml><?xml version="1.0" encoding="utf-8"?>
<ds:datastoreItem xmlns:ds="http://schemas.openxmlformats.org/officeDocument/2006/customXml" ds:itemID="{749A90ED-2F48-4CF3-AFB7-AB1F1E2DA12C}"/>
</file>

<file path=customXml/itemProps3.xml><?xml version="1.0" encoding="utf-8"?>
<ds:datastoreItem xmlns:ds="http://schemas.openxmlformats.org/officeDocument/2006/customXml" ds:itemID="{F0C3BA7B-A33B-4E09-AC39-6EB971397C08}"/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15467</TotalTime>
  <Words>715</Words>
  <Application>Microsoft Office PowerPoint</Application>
  <PresentationFormat>On-screen Show (4:3)</PresentationFormat>
  <Paragraphs>82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 Neue</vt:lpstr>
      <vt:lpstr>Helvetica Neue Light</vt:lpstr>
      <vt:lpstr>Helvetica Neue Medium</vt:lpstr>
      <vt:lpstr>White</vt:lpstr>
      <vt:lpstr>PowerPoint Presentation</vt:lpstr>
      <vt:lpstr>Agenda</vt:lpstr>
      <vt:lpstr>Planning</vt:lpstr>
      <vt:lpstr>PowerPoint Presentation</vt:lpstr>
      <vt:lpstr>19-20 Annual Plan</vt:lpstr>
      <vt:lpstr>Review of Annual Plan Prompts</vt:lpstr>
      <vt:lpstr>PowerPoint Presentation</vt:lpstr>
      <vt:lpstr>NOVA Annual Plan Tips</vt:lpstr>
      <vt:lpstr>NOVA Annual Plan Tips (cont.)</vt:lpstr>
      <vt:lpstr>NOVA Annual Plan Tips (cont. 1)</vt:lpstr>
      <vt:lpstr>Fiscal Reporting in NOVA</vt:lpstr>
      <vt:lpstr>Fiscal Reporting</vt:lpstr>
      <vt:lpstr>What’s FIFO?</vt:lpstr>
      <vt:lpstr>What’s FIFO? (cont.)</vt:lpstr>
      <vt:lpstr>Closing Out CAEP funds</vt:lpstr>
      <vt:lpstr>Closing Out CAEP funds (cont.)</vt:lpstr>
      <vt:lpstr>Data &amp; Accountability Close Out</vt:lpstr>
      <vt:lpstr>Request Support from CAEP TAP</vt:lpstr>
      <vt:lpstr>Upcoming Webinars and In-person Trainings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aevans</dc:creator>
  <cp:lastModifiedBy>Veronica Parker</cp:lastModifiedBy>
  <cp:revision>718</cp:revision>
  <dcterms:created xsi:type="dcterms:W3CDTF">2008-02-08T22:36:51Z</dcterms:created>
  <dcterms:modified xsi:type="dcterms:W3CDTF">2019-08-09T15:48:11Z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