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7"/>
  </p:notesMasterIdLst>
  <p:handoutMasterIdLst>
    <p:handoutMasterId r:id="rId118"/>
  </p:handoutMasterIdLst>
  <p:sldIdLst>
    <p:sldId id="256" r:id="rId5"/>
    <p:sldId id="341" r:id="rId6"/>
    <p:sldId id="348" r:id="rId7"/>
    <p:sldId id="325" r:id="rId8"/>
    <p:sldId id="306" r:id="rId9"/>
    <p:sldId id="282" r:id="rId10"/>
    <p:sldId id="324" r:id="rId11"/>
    <p:sldId id="285" r:id="rId12"/>
    <p:sldId id="350" r:id="rId13"/>
    <p:sldId id="349" r:id="rId14"/>
    <p:sldId id="355" r:id="rId15"/>
    <p:sldId id="309" r:id="rId16"/>
    <p:sldId id="294" r:id="rId17"/>
    <p:sldId id="295" r:id="rId18"/>
    <p:sldId id="299" r:id="rId19"/>
    <p:sldId id="300" r:id="rId20"/>
    <p:sldId id="307" r:id="rId21"/>
    <p:sldId id="420" r:id="rId22"/>
    <p:sldId id="316" r:id="rId23"/>
    <p:sldId id="317" r:id="rId24"/>
    <p:sldId id="313" r:id="rId25"/>
    <p:sldId id="318" r:id="rId26"/>
    <p:sldId id="314" r:id="rId27"/>
    <p:sldId id="419" r:id="rId28"/>
    <p:sldId id="421" r:id="rId29"/>
    <p:sldId id="308" r:id="rId30"/>
    <p:sldId id="283" r:id="rId31"/>
    <p:sldId id="284" r:id="rId32"/>
    <p:sldId id="323" r:id="rId33"/>
    <p:sldId id="286" r:id="rId34"/>
    <p:sldId id="287" r:id="rId35"/>
    <p:sldId id="288" r:id="rId36"/>
    <p:sldId id="422" r:id="rId37"/>
    <p:sldId id="423" r:id="rId38"/>
    <p:sldId id="315" r:id="rId39"/>
    <p:sldId id="343" r:id="rId40"/>
    <p:sldId id="342" r:id="rId41"/>
    <p:sldId id="344" r:id="rId42"/>
    <p:sldId id="345" r:id="rId43"/>
    <p:sldId id="346" r:id="rId44"/>
    <p:sldId id="347" r:id="rId45"/>
    <p:sldId id="404" r:id="rId46"/>
    <p:sldId id="405" r:id="rId47"/>
    <p:sldId id="327" r:id="rId48"/>
    <p:sldId id="338" r:id="rId49"/>
    <p:sldId id="328" r:id="rId50"/>
    <p:sldId id="412" r:id="rId51"/>
    <p:sldId id="413" r:id="rId52"/>
    <p:sldId id="414" r:id="rId53"/>
    <p:sldId id="415" r:id="rId54"/>
    <p:sldId id="416" r:id="rId55"/>
    <p:sldId id="417" r:id="rId56"/>
    <p:sldId id="418" r:id="rId57"/>
    <p:sldId id="340" r:id="rId58"/>
    <p:sldId id="334" r:id="rId59"/>
    <p:sldId id="336" r:id="rId60"/>
    <p:sldId id="337" r:id="rId61"/>
    <p:sldId id="407" r:id="rId62"/>
    <p:sldId id="406" r:id="rId63"/>
    <p:sldId id="408" r:id="rId64"/>
    <p:sldId id="409" r:id="rId65"/>
    <p:sldId id="410" r:id="rId66"/>
    <p:sldId id="411" r:id="rId67"/>
    <p:sldId id="352" r:id="rId68"/>
    <p:sldId id="353" r:id="rId69"/>
    <p:sldId id="354" r:id="rId70"/>
    <p:sldId id="356" r:id="rId71"/>
    <p:sldId id="357" r:id="rId72"/>
    <p:sldId id="358" r:id="rId73"/>
    <p:sldId id="359" r:id="rId74"/>
    <p:sldId id="360" r:id="rId75"/>
    <p:sldId id="361" r:id="rId76"/>
    <p:sldId id="362" r:id="rId77"/>
    <p:sldId id="363" r:id="rId78"/>
    <p:sldId id="364" r:id="rId79"/>
    <p:sldId id="365" r:id="rId80"/>
    <p:sldId id="366" r:id="rId81"/>
    <p:sldId id="367" r:id="rId82"/>
    <p:sldId id="368" r:id="rId83"/>
    <p:sldId id="369" r:id="rId84"/>
    <p:sldId id="370" r:id="rId85"/>
    <p:sldId id="371" r:id="rId86"/>
    <p:sldId id="372" r:id="rId87"/>
    <p:sldId id="373" r:id="rId88"/>
    <p:sldId id="374" r:id="rId89"/>
    <p:sldId id="375" r:id="rId90"/>
    <p:sldId id="376" r:id="rId91"/>
    <p:sldId id="377" r:id="rId92"/>
    <p:sldId id="378" r:id="rId93"/>
    <p:sldId id="379" r:id="rId94"/>
    <p:sldId id="380" r:id="rId95"/>
    <p:sldId id="381" r:id="rId96"/>
    <p:sldId id="382" r:id="rId97"/>
    <p:sldId id="383" r:id="rId98"/>
    <p:sldId id="384" r:id="rId99"/>
    <p:sldId id="385" r:id="rId100"/>
    <p:sldId id="386" r:id="rId101"/>
    <p:sldId id="387" r:id="rId102"/>
    <p:sldId id="388" r:id="rId103"/>
    <p:sldId id="389" r:id="rId104"/>
    <p:sldId id="390" r:id="rId105"/>
    <p:sldId id="391" r:id="rId106"/>
    <p:sldId id="392" r:id="rId107"/>
    <p:sldId id="393" r:id="rId108"/>
    <p:sldId id="394" r:id="rId109"/>
    <p:sldId id="395" r:id="rId110"/>
    <p:sldId id="396" r:id="rId111"/>
    <p:sldId id="397" r:id="rId112"/>
    <p:sldId id="398" r:id="rId113"/>
    <p:sldId id="399" r:id="rId114"/>
    <p:sldId id="400" r:id="rId115"/>
    <p:sldId id="401" r:id="rId1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27" autoAdjust="0"/>
  </p:normalViewPr>
  <p:slideViewPr>
    <p:cSldViewPr snapToGrid="0">
      <p:cViewPr varScale="1">
        <p:scale>
          <a:sx n="79" d="100"/>
          <a:sy n="79" d="100"/>
        </p:scale>
        <p:origin x="132" y="546"/>
      </p:cViewPr>
      <p:guideLst/>
    </p:cSldViewPr>
  </p:slideViewPr>
  <p:outlineViewPr>
    <p:cViewPr>
      <p:scale>
        <a:sx n="33" d="100"/>
        <a:sy n="33" d="100"/>
      </p:scale>
      <p:origin x="0" y="-86712"/>
    </p:cViewPr>
  </p:outlineViewPr>
  <p:notesTextViewPr>
    <p:cViewPr>
      <p:scale>
        <a:sx n="1" d="1"/>
        <a:sy n="1" d="1"/>
      </p:scale>
      <p:origin x="0" y="0"/>
    </p:cViewPr>
  </p:notesTextViewPr>
  <p:sorterViewPr>
    <p:cViewPr>
      <p:scale>
        <a:sx n="100" d="100"/>
        <a:sy n="100" d="100"/>
      </p:scale>
      <p:origin x="0" y="-69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presProps" Target="pres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jpeg"/><Relationship Id="rId5" Type="http://schemas.openxmlformats.org/officeDocument/2006/relationships/image" Target="../media/image21.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8.jpeg"/><Relationship Id="rId4"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8.jpe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981D1-6C0D-4CCF-89EE-BBB015F641FA}" type="doc">
      <dgm:prSet loTypeId="urn:microsoft.com/office/officeart/2005/8/layout/bList2" loCatId="list" qsTypeId="urn:microsoft.com/office/officeart/2005/8/quickstyle/3d5" qsCatId="3D" csTypeId="urn:microsoft.com/office/officeart/2005/8/colors/accent0_1" csCatId="mainScheme" phldr="1"/>
      <dgm:spPr/>
      <dgm:t>
        <a:bodyPr/>
        <a:lstStyle/>
        <a:p>
          <a:endParaRPr lang="en-US"/>
        </a:p>
      </dgm:t>
    </dgm:pt>
    <dgm:pt modelId="{58EF7014-BE6B-45CC-AF12-70C86DA647DE}">
      <dgm:prSet phldrT="[Text]"/>
      <dgm:spPr/>
      <dgm:t>
        <a:bodyPr/>
        <a:lstStyle/>
        <a:p>
          <a:r>
            <a:rPr lang="en-US" dirty="0"/>
            <a:t>Employment after 2Q</a:t>
          </a:r>
        </a:p>
      </dgm:t>
    </dgm:pt>
    <dgm:pt modelId="{998203FC-2934-4F66-B625-6901438596B4}" type="parTrans" cxnId="{E07F170A-D25A-499E-B616-1BB13324BDD2}">
      <dgm:prSet/>
      <dgm:spPr/>
      <dgm:t>
        <a:bodyPr/>
        <a:lstStyle/>
        <a:p>
          <a:endParaRPr lang="en-US"/>
        </a:p>
      </dgm:t>
    </dgm:pt>
    <dgm:pt modelId="{16B6609D-CFA8-4DD4-BF2B-C875EA73A01F}" type="sibTrans" cxnId="{E07F170A-D25A-499E-B616-1BB13324BDD2}">
      <dgm:prSet/>
      <dgm:spPr/>
      <dgm:t>
        <a:bodyPr/>
        <a:lstStyle/>
        <a:p>
          <a:endParaRPr lang="en-US"/>
        </a:p>
      </dgm:t>
    </dgm:pt>
    <dgm:pt modelId="{FD38C9F4-3744-4E1F-BC36-58CFC20B4609}">
      <dgm:prSet phldrT="[Text]"/>
      <dgm:spPr/>
      <dgm:t>
        <a:bodyPr/>
        <a:lstStyle/>
        <a:p>
          <a:r>
            <a:rPr lang="en-US" dirty="0"/>
            <a:t>Employment after 4Q</a:t>
          </a:r>
        </a:p>
      </dgm:t>
    </dgm:pt>
    <dgm:pt modelId="{F6089491-8EE5-4910-BC7C-BE58FA1A35F9}" type="parTrans" cxnId="{70CEF556-50E1-429A-9A54-7D7448974EAD}">
      <dgm:prSet/>
      <dgm:spPr/>
      <dgm:t>
        <a:bodyPr/>
        <a:lstStyle/>
        <a:p>
          <a:endParaRPr lang="en-US"/>
        </a:p>
      </dgm:t>
    </dgm:pt>
    <dgm:pt modelId="{A11B3F9D-6420-488B-91AD-60815C9F57D8}" type="sibTrans" cxnId="{70CEF556-50E1-429A-9A54-7D7448974EAD}">
      <dgm:prSet/>
      <dgm:spPr/>
      <dgm:t>
        <a:bodyPr/>
        <a:lstStyle/>
        <a:p>
          <a:endParaRPr lang="en-US"/>
        </a:p>
      </dgm:t>
    </dgm:pt>
    <dgm:pt modelId="{C81A1EA4-E758-461D-89CE-618E5C7A1F7F}">
      <dgm:prSet phldrT="[Text]"/>
      <dgm:spPr/>
      <dgm:t>
        <a:bodyPr/>
        <a:lstStyle/>
        <a:p>
          <a:r>
            <a:rPr lang="en-US" dirty="0"/>
            <a:t>Median Earnings</a:t>
          </a:r>
        </a:p>
      </dgm:t>
    </dgm:pt>
    <dgm:pt modelId="{E282A8AC-FF54-4501-92B4-29FF1B35282E}" type="parTrans" cxnId="{7D9B244E-44CB-49A6-8012-6D6BFFF42EF7}">
      <dgm:prSet/>
      <dgm:spPr/>
      <dgm:t>
        <a:bodyPr/>
        <a:lstStyle/>
        <a:p>
          <a:endParaRPr lang="en-US"/>
        </a:p>
      </dgm:t>
    </dgm:pt>
    <dgm:pt modelId="{0F9CC54A-A20C-4367-A6B5-EB6D4D498E1D}" type="sibTrans" cxnId="{7D9B244E-44CB-49A6-8012-6D6BFFF42EF7}">
      <dgm:prSet/>
      <dgm:spPr/>
      <dgm:t>
        <a:bodyPr/>
        <a:lstStyle/>
        <a:p>
          <a:endParaRPr lang="en-US"/>
        </a:p>
      </dgm:t>
    </dgm:pt>
    <dgm:pt modelId="{C785D955-217C-4BBA-A0AB-3C1057EFFD77}">
      <dgm:prSet phldrT="[Text]"/>
      <dgm:spPr/>
      <dgm:t>
        <a:bodyPr/>
        <a:lstStyle/>
        <a:p>
          <a:r>
            <a:rPr lang="en-US" dirty="0"/>
            <a:t>Credential Attainment Rate</a:t>
          </a:r>
        </a:p>
      </dgm:t>
    </dgm:pt>
    <dgm:pt modelId="{A86DB0C7-E424-4EED-B351-47049EC5EE2A}" type="parTrans" cxnId="{814806BE-DFCB-44BA-994C-5A2296571808}">
      <dgm:prSet/>
      <dgm:spPr/>
      <dgm:t>
        <a:bodyPr/>
        <a:lstStyle/>
        <a:p>
          <a:endParaRPr lang="en-US"/>
        </a:p>
      </dgm:t>
    </dgm:pt>
    <dgm:pt modelId="{B89E4F0D-0025-47FA-B8F8-645C7F4ABA5C}" type="sibTrans" cxnId="{814806BE-DFCB-44BA-994C-5A2296571808}">
      <dgm:prSet/>
      <dgm:spPr/>
      <dgm:t>
        <a:bodyPr/>
        <a:lstStyle/>
        <a:p>
          <a:endParaRPr lang="en-US"/>
        </a:p>
      </dgm:t>
    </dgm:pt>
    <dgm:pt modelId="{5CD76EE8-6598-417E-BD38-CA1E08C26752}">
      <dgm:prSet phldrT="[Text]"/>
      <dgm:spPr/>
      <dgm:t>
        <a:bodyPr/>
        <a:lstStyle/>
        <a:p>
          <a:r>
            <a:rPr lang="en-US" dirty="0"/>
            <a:t>Measurable Skill Gains (MSG)</a:t>
          </a:r>
        </a:p>
      </dgm:t>
    </dgm:pt>
    <dgm:pt modelId="{1DCDCFC1-4417-4867-A1B7-01D02E581546}" type="parTrans" cxnId="{6045E2FA-425C-4290-AD10-658A2B3174EA}">
      <dgm:prSet/>
      <dgm:spPr/>
      <dgm:t>
        <a:bodyPr/>
        <a:lstStyle/>
        <a:p>
          <a:endParaRPr lang="en-US"/>
        </a:p>
      </dgm:t>
    </dgm:pt>
    <dgm:pt modelId="{9AA69CA9-53FE-4E9D-8E79-9444A0F959BC}" type="sibTrans" cxnId="{6045E2FA-425C-4290-AD10-658A2B3174EA}">
      <dgm:prSet/>
      <dgm:spPr/>
      <dgm:t>
        <a:bodyPr/>
        <a:lstStyle/>
        <a:p>
          <a:endParaRPr lang="en-US"/>
        </a:p>
      </dgm:t>
    </dgm:pt>
    <dgm:pt modelId="{50996B78-21D3-4692-9873-98168ED5A326}">
      <dgm:prSet/>
      <dgm:spPr>
        <a:blipFill rotWithShape="0">
          <a:blip xmlns:r="http://schemas.openxmlformats.org/officeDocument/2006/relationships" r:embed="rId1"/>
          <a:stretch>
            <a:fillRect/>
          </a:stretch>
        </a:blipFill>
      </dgm:spPr>
      <dgm:t>
        <a:bodyPr/>
        <a:lstStyle/>
        <a:p>
          <a:endParaRPr lang="en-US" dirty="0"/>
        </a:p>
      </dgm:t>
    </dgm:pt>
    <dgm:pt modelId="{B6411A9E-E616-43EC-9190-0C0853218FB2}" type="parTrans" cxnId="{53586099-14FE-4A90-9928-7F914CBC07B9}">
      <dgm:prSet/>
      <dgm:spPr/>
      <dgm:t>
        <a:bodyPr/>
        <a:lstStyle/>
        <a:p>
          <a:endParaRPr lang="en-US"/>
        </a:p>
      </dgm:t>
    </dgm:pt>
    <dgm:pt modelId="{7E4112F2-BBDB-428F-969E-D72F4DAB02E2}" type="sibTrans" cxnId="{53586099-14FE-4A90-9928-7F914CBC07B9}">
      <dgm:prSet/>
      <dgm:spPr/>
      <dgm:t>
        <a:bodyPr/>
        <a:lstStyle/>
        <a:p>
          <a:endParaRPr lang="en-US"/>
        </a:p>
      </dgm:t>
    </dgm:pt>
    <dgm:pt modelId="{9C695BAD-DEFA-40F1-9A47-89F1E12B7814}">
      <dgm:prSet/>
      <dgm:spPr/>
      <dgm:t>
        <a:bodyPr/>
        <a:lstStyle/>
        <a:p>
          <a:r>
            <a:rPr lang="en-US" dirty="0"/>
            <a:t>Effectiveness to Employers</a:t>
          </a:r>
        </a:p>
      </dgm:t>
    </dgm:pt>
    <dgm:pt modelId="{5790C817-A5B6-42AD-84DC-E04426CC97F6}" type="parTrans" cxnId="{B0D28DCD-E42E-4DD5-AADD-6E5830EC93F3}">
      <dgm:prSet/>
      <dgm:spPr/>
      <dgm:t>
        <a:bodyPr/>
        <a:lstStyle/>
        <a:p>
          <a:endParaRPr lang="en-US"/>
        </a:p>
      </dgm:t>
    </dgm:pt>
    <dgm:pt modelId="{D4989F22-1183-4C9A-8BDB-B8696FFB5141}" type="sibTrans" cxnId="{B0D28DCD-E42E-4DD5-AADD-6E5830EC93F3}">
      <dgm:prSet/>
      <dgm:spPr/>
      <dgm:t>
        <a:bodyPr/>
        <a:lstStyle/>
        <a:p>
          <a:endParaRPr lang="en-US"/>
        </a:p>
      </dgm:t>
    </dgm:pt>
    <dgm:pt modelId="{10B763A2-C7DD-4FE4-988A-0EE6FCC1B582}" type="pres">
      <dgm:prSet presAssocID="{971981D1-6C0D-4CCF-89EE-BBB015F641FA}" presName="diagram" presStyleCnt="0">
        <dgm:presLayoutVars>
          <dgm:dir/>
          <dgm:animLvl val="lvl"/>
          <dgm:resizeHandles val="exact"/>
        </dgm:presLayoutVars>
      </dgm:prSet>
      <dgm:spPr/>
    </dgm:pt>
    <dgm:pt modelId="{84168865-F732-4A84-9977-5FA523E75F13}" type="pres">
      <dgm:prSet presAssocID="{9C695BAD-DEFA-40F1-9A47-89F1E12B7814}" presName="compNode" presStyleCnt="0"/>
      <dgm:spPr/>
    </dgm:pt>
    <dgm:pt modelId="{97685AFC-8051-4837-9D00-3EE696603C0D}" type="pres">
      <dgm:prSet presAssocID="{9C695BAD-DEFA-40F1-9A47-89F1E12B7814}" presName="childRect" presStyleLbl="bgAcc1" presStyleIdx="0" presStyleCnt="6">
        <dgm:presLayoutVars>
          <dgm:bulletEnabled val="1"/>
        </dgm:presLayoutVars>
      </dgm:prSet>
      <dgm:spPr/>
    </dgm:pt>
    <dgm:pt modelId="{19DA14A3-1230-434D-99E7-47FE326428A2}" type="pres">
      <dgm:prSet presAssocID="{9C695BAD-DEFA-40F1-9A47-89F1E12B7814}" presName="parentText" presStyleLbl="node1" presStyleIdx="0" presStyleCnt="0">
        <dgm:presLayoutVars>
          <dgm:chMax val="0"/>
          <dgm:bulletEnabled val="1"/>
        </dgm:presLayoutVars>
      </dgm:prSet>
      <dgm:spPr/>
    </dgm:pt>
    <dgm:pt modelId="{925E136B-431D-4146-8FB8-EC255ABF4188}" type="pres">
      <dgm:prSet presAssocID="{9C695BAD-DEFA-40F1-9A47-89F1E12B7814}" presName="parentRect" presStyleLbl="alignNode1" presStyleIdx="0" presStyleCnt="6"/>
      <dgm:spPr/>
    </dgm:pt>
    <dgm:pt modelId="{3A46F11C-FFD3-44F6-9989-80D6507F6EA8}" type="pres">
      <dgm:prSet presAssocID="{9C695BAD-DEFA-40F1-9A47-89F1E12B7814}" presName="adorn" presStyleLbl="fgAccFollowNode1" presStyleIdx="0"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7000" r="-47000"/>
          </a:stretch>
        </a:blipFill>
      </dgm:spPr>
    </dgm:pt>
    <dgm:pt modelId="{E0D2DBF2-22C7-4944-B07B-5B0B4820DBBF}" type="pres">
      <dgm:prSet presAssocID="{D4989F22-1183-4C9A-8BDB-B8696FFB5141}" presName="sibTrans" presStyleLbl="sibTrans2D1" presStyleIdx="0" presStyleCnt="0"/>
      <dgm:spPr/>
    </dgm:pt>
    <dgm:pt modelId="{AE8F0DD3-E7D8-4BC5-9245-6740553F29B5}" type="pres">
      <dgm:prSet presAssocID="{58EF7014-BE6B-45CC-AF12-70C86DA647DE}" presName="compNode" presStyleCnt="0"/>
      <dgm:spPr/>
    </dgm:pt>
    <dgm:pt modelId="{D72C5D6E-A54C-4B3F-9A25-ECE2F7100584}" type="pres">
      <dgm:prSet presAssocID="{58EF7014-BE6B-45CC-AF12-70C86DA647DE}" presName="childRect" presStyleLbl="bgAcc1" presStyleIdx="1" presStyleCnt="6">
        <dgm:presLayoutVars>
          <dgm:bulletEnabled val="1"/>
        </dgm:presLayoutVars>
      </dgm:prSet>
      <dgm:spPr/>
    </dgm:pt>
    <dgm:pt modelId="{9A15D3FB-2B46-41F1-94B0-36F7EA6A795B}" type="pres">
      <dgm:prSet presAssocID="{58EF7014-BE6B-45CC-AF12-70C86DA647DE}" presName="parentText" presStyleLbl="node1" presStyleIdx="0" presStyleCnt="0">
        <dgm:presLayoutVars>
          <dgm:chMax val="0"/>
          <dgm:bulletEnabled val="1"/>
        </dgm:presLayoutVars>
      </dgm:prSet>
      <dgm:spPr/>
    </dgm:pt>
    <dgm:pt modelId="{8F00883A-9AFA-4097-89CF-834D06B8BFCB}" type="pres">
      <dgm:prSet presAssocID="{58EF7014-BE6B-45CC-AF12-70C86DA647DE}" presName="parentRect" presStyleLbl="alignNode1" presStyleIdx="1" presStyleCnt="6"/>
      <dgm:spPr/>
    </dgm:pt>
    <dgm:pt modelId="{77E905C2-871A-449C-A65C-66006682CE00}" type="pres">
      <dgm:prSet presAssocID="{58EF7014-BE6B-45CC-AF12-70C86DA647DE}" presName="adorn" presStyleLbl="fgAccFollowNode1" presStyleIdx="1"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A1266A44-E19A-4E89-8A3B-024AF391CE3F}" type="pres">
      <dgm:prSet presAssocID="{16B6609D-CFA8-4DD4-BF2B-C875EA73A01F}" presName="sibTrans" presStyleLbl="sibTrans2D1" presStyleIdx="0" presStyleCnt="0"/>
      <dgm:spPr/>
    </dgm:pt>
    <dgm:pt modelId="{7CF815A2-C995-45D2-9CCF-041B835BB547}" type="pres">
      <dgm:prSet presAssocID="{FD38C9F4-3744-4E1F-BC36-58CFC20B4609}" presName="compNode" presStyleCnt="0"/>
      <dgm:spPr/>
    </dgm:pt>
    <dgm:pt modelId="{F6B8337C-CDE4-44A3-BBC2-F46B81FE1859}" type="pres">
      <dgm:prSet presAssocID="{FD38C9F4-3744-4E1F-BC36-58CFC20B4609}" presName="childRect" presStyleLbl="bgAcc1" presStyleIdx="2" presStyleCnt="6" custLinFactNeighborX="-3486">
        <dgm:presLayoutVars>
          <dgm:bulletEnabled val="1"/>
        </dgm:presLayoutVars>
      </dgm:prSet>
      <dgm:spPr/>
    </dgm:pt>
    <dgm:pt modelId="{59888BCB-6ADE-4205-A4B7-D4FD4FFA81F4}" type="pres">
      <dgm:prSet presAssocID="{FD38C9F4-3744-4E1F-BC36-58CFC20B4609}" presName="parentText" presStyleLbl="node1" presStyleIdx="0" presStyleCnt="0">
        <dgm:presLayoutVars>
          <dgm:chMax val="0"/>
          <dgm:bulletEnabled val="1"/>
        </dgm:presLayoutVars>
      </dgm:prSet>
      <dgm:spPr/>
    </dgm:pt>
    <dgm:pt modelId="{BD80E775-0A14-4F1D-929D-C919A41C6FC0}" type="pres">
      <dgm:prSet presAssocID="{FD38C9F4-3744-4E1F-BC36-58CFC20B4609}" presName="parentRect" presStyleLbl="alignNode1" presStyleIdx="2" presStyleCnt="6"/>
      <dgm:spPr/>
    </dgm:pt>
    <dgm:pt modelId="{0B99C589-F01C-4794-8146-0857F352A8B6}" type="pres">
      <dgm:prSet presAssocID="{FD38C9F4-3744-4E1F-BC36-58CFC20B4609}" presName="adorn" presStyleLbl="fgAccFollowNode1" presStyleIdx="2"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dgm:spPr>
    </dgm:pt>
    <dgm:pt modelId="{1EE3AEE0-CBCA-4EC3-82AB-6434835690EF}" type="pres">
      <dgm:prSet presAssocID="{A11B3F9D-6420-488B-91AD-60815C9F57D8}" presName="sibTrans" presStyleLbl="sibTrans2D1" presStyleIdx="0" presStyleCnt="0"/>
      <dgm:spPr/>
    </dgm:pt>
    <dgm:pt modelId="{8C7D664D-7261-4D8C-861B-D02ED547CCEA}" type="pres">
      <dgm:prSet presAssocID="{C81A1EA4-E758-461D-89CE-618E5C7A1F7F}" presName="compNode" presStyleCnt="0"/>
      <dgm:spPr/>
    </dgm:pt>
    <dgm:pt modelId="{95442646-58B5-4F48-B7C9-208CAB2D3608}" type="pres">
      <dgm:prSet presAssocID="{C81A1EA4-E758-461D-89CE-618E5C7A1F7F}" presName="childRect" presStyleLbl="bgAcc1" presStyleIdx="3" presStyleCnt="6">
        <dgm:presLayoutVars>
          <dgm:bulletEnabled val="1"/>
        </dgm:presLayoutVars>
      </dgm:prSet>
      <dgm:spPr/>
    </dgm:pt>
    <dgm:pt modelId="{DB0CE3BB-B441-4C84-B8D1-2093744C9B1B}" type="pres">
      <dgm:prSet presAssocID="{C81A1EA4-E758-461D-89CE-618E5C7A1F7F}" presName="parentText" presStyleLbl="node1" presStyleIdx="0" presStyleCnt="0">
        <dgm:presLayoutVars>
          <dgm:chMax val="0"/>
          <dgm:bulletEnabled val="1"/>
        </dgm:presLayoutVars>
      </dgm:prSet>
      <dgm:spPr/>
    </dgm:pt>
    <dgm:pt modelId="{EAE4FD8B-ADAF-4F0D-B66B-48324586D0B4}" type="pres">
      <dgm:prSet presAssocID="{C81A1EA4-E758-461D-89CE-618E5C7A1F7F}" presName="parentRect" presStyleLbl="alignNode1" presStyleIdx="3" presStyleCnt="6"/>
      <dgm:spPr/>
    </dgm:pt>
    <dgm:pt modelId="{5862DC91-6295-4F9E-B153-BDEA39BB4096}" type="pres">
      <dgm:prSet presAssocID="{C81A1EA4-E758-461D-89CE-618E5C7A1F7F}" presName="adorn" presStyleLbl="fgAccFollowNode1" presStyleIdx="3"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C01E1746-EA2A-479D-860A-08B5C639FB96}" type="pres">
      <dgm:prSet presAssocID="{0F9CC54A-A20C-4367-A6B5-EB6D4D498E1D}" presName="sibTrans" presStyleLbl="sibTrans2D1" presStyleIdx="0" presStyleCnt="0"/>
      <dgm:spPr/>
    </dgm:pt>
    <dgm:pt modelId="{7C6A3F88-EB8D-48E7-9FC3-B22512A38F4A}" type="pres">
      <dgm:prSet presAssocID="{C785D955-217C-4BBA-A0AB-3C1057EFFD77}" presName="compNode" presStyleCnt="0"/>
      <dgm:spPr/>
    </dgm:pt>
    <dgm:pt modelId="{5012D6DB-3D44-45EB-A332-89619E3D518F}" type="pres">
      <dgm:prSet presAssocID="{C785D955-217C-4BBA-A0AB-3C1057EFFD77}" presName="childRect" presStyleLbl="bgAcc1" presStyleIdx="4" presStyleCnt="6">
        <dgm:presLayoutVars>
          <dgm:bulletEnabled val="1"/>
        </dgm:presLayoutVars>
      </dgm:prSet>
      <dgm:spPr/>
    </dgm:pt>
    <dgm:pt modelId="{127F0D52-F147-4264-A5C0-990944F149A1}" type="pres">
      <dgm:prSet presAssocID="{C785D955-217C-4BBA-A0AB-3C1057EFFD77}" presName="parentText" presStyleLbl="node1" presStyleIdx="0" presStyleCnt="0">
        <dgm:presLayoutVars>
          <dgm:chMax val="0"/>
          <dgm:bulletEnabled val="1"/>
        </dgm:presLayoutVars>
      </dgm:prSet>
      <dgm:spPr/>
    </dgm:pt>
    <dgm:pt modelId="{08B76086-F34F-4A23-9D6A-E374C463289C}" type="pres">
      <dgm:prSet presAssocID="{C785D955-217C-4BBA-A0AB-3C1057EFFD77}" presName="parentRect" presStyleLbl="alignNode1" presStyleIdx="4" presStyleCnt="6"/>
      <dgm:spPr/>
    </dgm:pt>
    <dgm:pt modelId="{D161A0DF-C07F-48D4-B6CE-1F9DB994279E}" type="pres">
      <dgm:prSet presAssocID="{C785D955-217C-4BBA-A0AB-3C1057EFFD77}" presName="adorn" presStyleLbl="fgAccFollowNode1" presStyleIdx="4"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2D74F524-D5D0-4E8B-A134-E9EAF8C7F375}" type="pres">
      <dgm:prSet presAssocID="{B89E4F0D-0025-47FA-B8F8-645C7F4ABA5C}" presName="sibTrans" presStyleLbl="sibTrans2D1" presStyleIdx="0" presStyleCnt="0"/>
      <dgm:spPr/>
    </dgm:pt>
    <dgm:pt modelId="{3AA70291-7543-461F-9E20-F3701E77484D}" type="pres">
      <dgm:prSet presAssocID="{5CD76EE8-6598-417E-BD38-CA1E08C26752}" presName="compNode" presStyleCnt="0"/>
      <dgm:spPr/>
    </dgm:pt>
    <dgm:pt modelId="{96B169CB-C30F-428A-AEDA-0E2D09DD2476}" type="pres">
      <dgm:prSet presAssocID="{5CD76EE8-6598-417E-BD38-CA1E08C26752}" presName="childRect" presStyleLbl="bgAcc1" presStyleIdx="5" presStyleCnt="6">
        <dgm:presLayoutVars>
          <dgm:bulletEnabled val="1"/>
        </dgm:presLayoutVars>
      </dgm:prSet>
      <dgm:spPr/>
    </dgm:pt>
    <dgm:pt modelId="{4A1F2C8B-613A-4162-8D64-047597C9966A}" type="pres">
      <dgm:prSet presAssocID="{5CD76EE8-6598-417E-BD38-CA1E08C26752}" presName="parentText" presStyleLbl="node1" presStyleIdx="0" presStyleCnt="0">
        <dgm:presLayoutVars>
          <dgm:chMax val="0"/>
          <dgm:bulletEnabled val="1"/>
        </dgm:presLayoutVars>
      </dgm:prSet>
      <dgm:spPr/>
    </dgm:pt>
    <dgm:pt modelId="{EA1FAE27-5A73-4D7A-8526-0C7BFC2DB0F6}" type="pres">
      <dgm:prSet presAssocID="{5CD76EE8-6598-417E-BD38-CA1E08C26752}" presName="parentRect" presStyleLbl="alignNode1" presStyleIdx="5" presStyleCnt="6"/>
      <dgm:spPr/>
    </dgm:pt>
    <dgm:pt modelId="{0F85CCC3-6B80-4727-B2D9-B87661B76513}" type="pres">
      <dgm:prSet presAssocID="{5CD76EE8-6598-417E-BD38-CA1E08C26752}" presName="adorn" presStyleLbl="fgAccFollowNode1" presStyleIdx="5" presStyleCnt="6"/>
      <dgm:spPr>
        <a:blipFill>
          <a:blip xmlns:r="http://schemas.openxmlformats.org/officeDocument/2006/relationships" r:embed="rId7">
            <a:extLst>
              <a:ext uri="{28A0092B-C50C-407E-A947-70E740481C1C}">
                <a14:useLocalDpi xmlns:a14="http://schemas.microsoft.com/office/drawing/2010/main" val="0"/>
              </a:ext>
            </a:extLst>
          </a:blip>
          <a:srcRect/>
          <a:stretch>
            <a:fillRect t="-7000" b="-7000"/>
          </a:stretch>
        </a:blipFill>
      </dgm:spPr>
    </dgm:pt>
  </dgm:ptLst>
  <dgm:cxnLst>
    <dgm:cxn modelId="{BE7F0D00-537E-4A0A-B523-64EEB7DD25F0}" type="presOf" srcId="{FD38C9F4-3744-4E1F-BC36-58CFC20B4609}" destId="{BD80E775-0A14-4F1D-929D-C919A41C6FC0}" srcOrd="1" destOrd="0" presId="urn:microsoft.com/office/officeart/2005/8/layout/bList2"/>
    <dgm:cxn modelId="{FADE5604-8BF2-4FDF-99FD-B0F1604AF362}" type="presOf" srcId="{C81A1EA4-E758-461D-89CE-618E5C7A1F7F}" destId="{DB0CE3BB-B441-4C84-B8D1-2093744C9B1B}" srcOrd="0" destOrd="0" presId="urn:microsoft.com/office/officeart/2005/8/layout/bList2"/>
    <dgm:cxn modelId="{E07F170A-D25A-499E-B616-1BB13324BDD2}" srcId="{971981D1-6C0D-4CCF-89EE-BBB015F641FA}" destId="{58EF7014-BE6B-45CC-AF12-70C86DA647DE}" srcOrd="1" destOrd="0" parTransId="{998203FC-2934-4F66-B625-6901438596B4}" sibTransId="{16B6609D-CFA8-4DD4-BF2B-C875EA73A01F}"/>
    <dgm:cxn modelId="{3E731812-2D2D-49F3-825A-13DD244ABF41}" type="presOf" srcId="{A11B3F9D-6420-488B-91AD-60815C9F57D8}" destId="{1EE3AEE0-CBCA-4EC3-82AB-6434835690EF}" srcOrd="0" destOrd="0" presId="urn:microsoft.com/office/officeart/2005/8/layout/bList2"/>
    <dgm:cxn modelId="{E34CFC39-831F-4530-9F2B-4407E1C51B10}" type="presOf" srcId="{58EF7014-BE6B-45CC-AF12-70C86DA647DE}" destId="{8F00883A-9AFA-4097-89CF-834D06B8BFCB}" srcOrd="1" destOrd="0" presId="urn:microsoft.com/office/officeart/2005/8/layout/bList2"/>
    <dgm:cxn modelId="{657FC23E-51F9-4CD2-A8E6-B5D2CB375F58}" type="presOf" srcId="{0F9CC54A-A20C-4367-A6B5-EB6D4D498E1D}" destId="{C01E1746-EA2A-479D-860A-08B5C639FB96}" srcOrd="0" destOrd="0" presId="urn:microsoft.com/office/officeart/2005/8/layout/bList2"/>
    <dgm:cxn modelId="{7717FB46-6F92-40AB-8648-57E6763C61D9}" type="presOf" srcId="{C785D955-217C-4BBA-A0AB-3C1057EFFD77}" destId="{127F0D52-F147-4264-A5C0-990944F149A1}" srcOrd="0" destOrd="0" presId="urn:microsoft.com/office/officeart/2005/8/layout/bList2"/>
    <dgm:cxn modelId="{7D9B244E-44CB-49A6-8012-6D6BFFF42EF7}" srcId="{971981D1-6C0D-4CCF-89EE-BBB015F641FA}" destId="{C81A1EA4-E758-461D-89CE-618E5C7A1F7F}" srcOrd="3" destOrd="0" parTransId="{E282A8AC-FF54-4501-92B4-29FF1B35282E}" sibTransId="{0F9CC54A-A20C-4367-A6B5-EB6D4D498E1D}"/>
    <dgm:cxn modelId="{43140372-20E6-42CE-9ED8-A6B1F888EAFE}" type="presOf" srcId="{C81A1EA4-E758-461D-89CE-618E5C7A1F7F}" destId="{EAE4FD8B-ADAF-4F0D-B66B-48324586D0B4}" srcOrd="1" destOrd="0" presId="urn:microsoft.com/office/officeart/2005/8/layout/bList2"/>
    <dgm:cxn modelId="{70CEF556-50E1-429A-9A54-7D7448974EAD}" srcId="{971981D1-6C0D-4CCF-89EE-BBB015F641FA}" destId="{FD38C9F4-3744-4E1F-BC36-58CFC20B4609}" srcOrd="2" destOrd="0" parTransId="{F6089491-8EE5-4910-BC7C-BE58FA1A35F9}" sibTransId="{A11B3F9D-6420-488B-91AD-60815C9F57D8}"/>
    <dgm:cxn modelId="{6FDF3A79-6715-4327-903E-004B2EF8B4BB}" type="presOf" srcId="{B89E4F0D-0025-47FA-B8F8-645C7F4ABA5C}" destId="{2D74F524-D5D0-4E8B-A134-E9EAF8C7F375}" srcOrd="0" destOrd="0" presId="urn:microsoft.com/office/officeart/2005/8/layout/bList2"/>
    <dgm:cxn modelId="{A2BA3F8B-CDCD-43BF-A5BD-CAFAD4C72FF3}" type="presOf" srcId="{FD38C9F4-3744-4E1F-BC36-58CFC20B4609}" destId="{59888BCB-6ADE-4205-A4B7-D4FD4FFA81F4}" srcOrd="0" destOrd="0" presId="urn:microsoft.com/office/officeart/2005/8/layout/bList2"/>
    <dgm:cxn modelId="{B815148D-4057-42EF-8A5D-3D54B0B1AE56}" type="presOf" srcId="{C785D955-217C-4BBA-A0AB-3C1057EFFD77}" destId="{08B76086-F34F-4A23-9D6A-E374C463289C}" srcOrd="1" destOrd="0" presId="urn:microsoft.com/office/officeart/2005/8/layout/bList2"/>
    <dgm:cxn modelId="{61DC378F-E17A-4DFE-B4BD-7DB7DE1BC90F}" type="presOf" srcId="{9C695BAD-DEFA-40F1-9A47-89F1E12B7814}" destId="{925E136B-431D-4146-8FB8-EC255ABF4188}" srcOrd="1" destOrd="0" presId="urn:microsoft.com/office/officeart/2005/8/layout/bList2"/>
    <dgm:cxn modelId="{53586099-14FE-4A90-9928-7F914CBC07B9}" srcId="{5CD76EE8-6598-417E-BD38-CA1E08C26752}" destId="{50996B78-21D3-4692-9873-98168ED5A326}" srcOrd="0" destOrd="0" parTransId="{B6411A9E-E616-43EC-9190-0C0853218FB2}" sibTransId="{7E4112F2-BBDB-428F-969E-D72F4DAB02E2}"/>
    <dgm:cxn modelId="{13844AAD-A21E-4EB6-90B7-DB9E847E7ADD}" type="presOf" srcId="{5CD76EE8-6598-417E-BD38-CA1E08C26752}" destId="{4A1F2C8B-613A-4162-8D64-047597C9966A}" srcOrd="0" destOrd="0" presId="urn:microsoft.com/office/officeart/2005/8/layout/bList2"/>
    <dgm:cxn modelId="{814806BE-DFCB-44BA-994C-5A2296571808}" srcId="{971981D1-6C0D-4CCF-89EE-BBB015F641FA}" destId="{C785D955-217C-4BBA-A0AB-3C1057EFFD77}" srcOrd="4" destOrd="0" parTransId="{A86DB0C7-E424-4EED-B351-47049EC5EE2A}" sibTransId="{B89E4F0D-0025-47FA-B8F8-645C7F4ABA5C}"/>
    <dgm:cxn modelId="{5BB53EC1-11E6-42E0-82F9-DC722A2B04A0}" type="presOf" srcId="{50996B78-21D3-4692-9873-98168ED5A326}" destId="{96B169CB-C30F-428A-AEDA-0E2D09DD2476}" srcOrd="0" destOrd="0" presId="urn:microsoft.com/office/officeart/2005/8/layout/bList2"/>
    <dgm:cxn modelId="{E727ECC9-F7B8-4EC8-8FD6-56C54DF6966E}" type="presOf" srcId="{16B6609D-CFA8-4DD4-BF2B-C875EA73A01F}" destId="{A1266A44-E19A-4E89-8A3B-024AF391CE3F}" srcOrd="0" destOrd="0" presId="urn:microsoft.com/office/officeart/2005/8/layout/bList2"/>
    <dgm:cxn modelId="{B0D28DCD-E42E-4DD5-AADD-6E5830EC93F3}" srcId="{971981D1-6C0D-4CCF-89EE-BBB015F641FA}" destId="{9C695BAD-DEFA-40F1-9A47-89F1E12B7814}" srcOrd="0" destOrd="0" parTransId="{5790C817-A5B6-42AD-84DC-E04426CC97F6}" sibTransId="{D4989F22-1183-4C9A-8BDB-B8696FFB5141}"/>
    <dgm:cxn modelId="{1B7A4FD1-2B0B-4677-9274-D0A0B8E5D0ED}" type="presOf" srcId="{9C695BAD-DEFA-40F1-9A47-89F1E12B7814}" destId="{19DA14A3-1230-434D-99E7-47FE326428A2}" srcOrd="0" destOrd="0" presId="urn:microsoft.com/office/officeart/2005/8/layout/bList2"/>
    <dgm:cxn modelId="{BE66E4D6-2C20-455D-AB1B-72F0C335C464}" type="presOf" srcId="{58EF7014-BE6B-45CC-AF12-70C86DA647DE}" destId="{9A15D3FB-2B46-41F1-94B0-36F7EA6A795B}" srcOrd="0" destOrd="0" presId="urn:microsoft.com/office/officeart/2005/8/layout/bList2"/>
    <dgm:cxn modelId="{50C205D8-EEBE-4FD8-8F90-2753128C55D4}" type="presOf" srcId="{D4989F22-1183-4C9A-8BDB-B8696FFB5141}" destId="{E0D2DBF2-22C7-4944-B07B-5B0B4820DBBF}" srcOrd="0" destOrd="0" presId="urn:microsoft.com/office/officeart/2005/8/layout/bList2"/>
    <dgm:cxn modelId="{CAA8B1DE-D8E2-4947-A23D-E791E863E734}" type="presOf" srcId="{5CD76EE8-6598-417E-BD38-CA1E08C26752}" destId="{EA1FAE27-5A73-4D7A-8526-0C7BFC2DB0F6}" srcOrd="1" destOrd="0" presId="urn:microsoft.com/office/officeart/2005/8/layout/bList2"/>
    <dgm:cxn modelId="{A91F4BE8-6D69-4671-8085-12ABA2CBEDA6}" type="presOf" srcId="{971981D1-6C0D-4CCF-89EE-BBB015F641FA}" destId="{10B763A2-C7DD-4FE4-988A-0EE6FCC1B582}" srcOrd="0" destOrd="0" presId="urn:microsoft.com/office/officeart/2005/8/layout/bList2"/>
    <dgm:cxn modelId="{6045E2FA-425C-4290-AD10-658A2B3174EA}" srcId="{971981D1-6C0D-4CCF-89EE-BBB015F641FA}" destId="{5CD76EE8-6598-417E-BD38-CA1E08C26752}" srcOrd="5" destOrd="0" parTransId="{1DCDCFC1-4417-4867-A1B7-01D02E581546}" sibTransId="{9AA69CA9-53FE-4E9D-8E79-9444A0F959BC}"/>
    <dgm:cxn modelId="{A3DEB51E-77EB-4BAC-8258-936EB6C32E99}" type="presParOf" srcId="{10B763A2-C7DD-4FE4-988A-0EE6FCC1B582}" destId="{84168865-F732-4A84-9977-5FA523E75F13}" srcOrd="0" destOrd="0" presId="urn:microsoft.com/office/officeart/2005/8/layout/bList2"/>
    <dgm:cxn modelId="{D2C47E31-2D38-44EA-96E3-1C7E4A56B1E2}" type="presParOf" srcId="{84168865-F732-4A84-9977-5FA523E75F13}" destId="{97685AFC-8051-4837-9D00-3EE696603C0D}" srcOrd="0" destOrd="0" presId="urn:microsoft.com/office/officeart/2005/8/layout/bList2"/>
    <dgm:cxn modelId="{9415B00E-3C49-4127-9D5B-DCD70A6E15D3}" type="presParOf" srcId="{84168865-F732-4A84-9977-5FA523E75F13}" destId="{19DA14A3-1230-434D-99E7-47FE326428A2}" srcOrd="1" destOrd="0" presId="urn:microsoft.com/office/officeart/2005/8/layout/bList2"/>
    <dgm:cxn modelId="{9D9426F4-D8E3-49C9-8300-5FED72DDEA33}" type="presParOf" srcId="{84168865-F732-4A84-9977-5FA523E75F13}" destId="{925E136B-431D-4146-8FB8-EC255ABF4188}" srcOrd="2" destOrd="0" presId="urn:microsoft.com/office/officeart/2005/8/layout/bList2"/>
    <dgm:cxn modelId="{7A671F38-3C52-415B-A27F-9A575C9A63BD}" type="presParOf" srcId="{84168865-F732-4A84-9977-5FA523E75F13}" destId="{3A46F11C-FFD3-44F6-9989-80D6507F6EA8}" srcOrd="3" destOrd="0" presId="urn:microsoft.com/office/officeart/2005/8/layout/bList2"/>
    <dgm:cxn modelId="{44C3C537-248A-402E-B897-16937076436D}" type="presParOf" srcId="{10B763A2-C7DD-4FE4-988A-0EE6FCC1B582}" destId="{E0D2DBF2-22C7-4944-B07B-5B0B4820DBBF}" srcOrd="1" destOrd="0" presId="urn:microsoft.com/office/officeart/2005/8/layout/bList2"/>
    <dgm:cxn modelId="{30636322-F056-4489-AA7B-ABF33DA91620}" type="presParOf" srcId="{10B763A2-C7DD-4FE4-988A-0EE6FCC1B582}" destId="{AE8F0DD3-E7D8-4BC5-9245-6740553F29B5}" srcOrd="2" destOrd="0" presId="urn:microsoft.com/office/officeart/2005/8/layout/bList2"/>
    <dgm:cxn modelId="{D2EDF1E8-CAD6-4EB8-A7EF-31C828919139}" type="presParOf" srcId="{AE8F0DD3-E7D8-4BC5-9245-6740553F29B5}" destId="{D72C5D6E-A54C-4B3F-9A25-ECE2F7100584}" srcOrd="0" destOrd="0" presId="urn:microsoft.com/office/officeart/2005/8/layout/bList2"/>
    <dgm:cxn modelId="{F17109A5-0974-4F29-95F8-98A563A01751}" type="presParOf" srcId="{AE8F0DD3-E7D8-4BC5-9245-6740553F29B5}" destId="{9A15D3FB-2B46-41F1-94B0-36F7EA6A795B}" srcOrd="1" destOrd="0" presId="urn:microsoft.com/office/officeart/2005/8/layout/bList2"/>
    <dgm:cxn modelId="{9063F005-D526-40E7-8289-379DA721F521}" type="presParOf" srcId="{AE8F0DD3-E7D8-4BC5-9245-6740553F29B5}" destId="{8F00883A-9AFA-4097-89CF-834D06B8BFCB}" srcOrd="2" destOrd="0" presId="urn:microsoft.com/office/officeart/2005/8/layout/bList2"/>
    <dgm:cxn modelId="{DB4018D9-E2AC-44F2-85A6-9CB6FCC46D4B}" type="presParOf" srcId="{AE8F0DD3-E7D8-4BC5-9245-6740553F29B5}" destId="{77E905C2-871A-449C-A65C-66006682CE00}" srcOrd="3" destOrd="0" presId="urn:microsoft.com/office/officeart/2005/8/layout/bList2"/>
    <dgm:cxn modelId="{46908907-289A-4AB7-8839-31022293862F}" type="presParOf" srcId="{10B763A2-C7DD-4FE4-988A-0EE6FCC1B582}" destId="{A1266A44-E19A-4E89-8A3B-024AF391CE3F}" srcOrd="3" destOrd="0" presId="urn:microsoft.com/office/officeart/2005/8/layout/bList2"/>
    <dgm:cxn modelId="{BB678B8A-41A1-41BA-BF71-BBFE8024A38A}" type="presParOf" srcId="{10B763A2-C7DD-4FE4-988A-0EE6FCC1B582}" destId="{7CF815A2-C995-45D2-9CCF-041B835BB547}" srcOrd="4" destOrd="0" presId="urn:microsoft.com/office/officeart/2005/8/layout/bList2"/>
    <dgm:cxn modelId="{72356B07-A915-4819-A561-DDF8D00A9E9D}" type="presParOf" srcId="{7CF815A2-C995-45D2-9CCF-041B835BB547}" destId="{F6B8337C-CDE4-44A3-BBC2-F46B81FE1859}" srcOrd="0" destOrd="0" presId="urn:microsoft.com/office/officeart/2005/8/layout/bList2"/>
    <dgm:cxn modelId="{CAC0D750-2B7D-4966-A446-1663484FE0D8}" type="presParOf" srcId="{7CF815A2-C995-45D2-9CCF-041B835BB547}" destId="{59888BCB-6ADE-4205-A4B7-D4FD4FFA81F4}" srcOrd="1" destOrd="0" presId="urn:microsoft.com/office/officeart/2005/8/layout/bList2"/>
    <dgm:cxn modelId="{6F66B209-AC7F-4E70-999F-E29E580B6DEA}" type="presParOf" srcId="{7CF815A2-C995-45D2-9CCF-041B835BB547}" destId="{BD80E775-0A14-4F1D-929D-C919A41C6FC0}" srcOrd="2" destOrd="0" presId="urn:microsoft.com/office/officeart/2005/8/layout/bList2"/>
    <dgm:cxn modelId="{D602682B-CC5D-4596-A77F-61E3963EEF7D}" type="presParOf" srcId="{7CF815A2-C995-45D2-9CCF-041B835BB547}" destId="{0B99C589-F01C-4794-8146-0857F352A8B6}" srcOrd="3" destOrd="0" presId="urn:microsoft.com/office/officeart/2005/8/layout/bList2"/>
    <dgm:cxn modelId="{D0C559F5-8763-4FAF-8CF9-FEA9625ACC9A}" type="presParOf" srcId="{10B763A2-C7DD-4FE4-988A-0EE6FCC1B582}" destId="{1EE3AEE0-CBCA-4EC3-82AB-6434835690EF}" srcOrd="5" destOrd="0" presId="urn:microsoft.com/office/officeart/2005/8/layout/bList2"/>
    <dgm:cxn modelId="{1F6CE0FB-3B6E-491C-AB8C-2990C4C0C3ED}" type="presParOf" srcId="{10B763A2-C7DD-4FE4-988A-0EE6FCC1B582}" destId="{8C7D664D-7261-4D8C-861B-D02ED547CCEA}" srcOrd="6" destOrd="0" presId="urn:microsoft.com/office/officeart/2005/8/layout/bList2"/>
    <dgm:cxn modelId="{C2DB9C17-7CFE-47BA-BBD7-706CA6FE270C}" type="presParOf" srcId="{8C7D664D-7261-4D8C-861B-D02ED547CCEA}" destId="{95442646-58B5-4F48-B7C9-208CAB2D3608}" srcOrd="0" destOrd="0" presId="urn:microsoft.com/office/officeart/2005/8/layout/bList2"/>
    <dgm:cxn modelId="{599B69C7-03F3-4BD1-94EB-A046379B8698}" type="presParOf" srcId="{8C7D664D-7261-4D8C-861B-D02ED547CCEA}" destId="{DB0CE3BB-B441-4C84-B8D1-2093744C9B1B}" srcOrd="1" destOrd="0" presId="urn:microsoft.com/office/officeart/2005/8/layout/bList2"/>
    <dgm:cxn modelId="{1A4D27C5-EF5C-4D3C-BC9A-78240D9037D2}" type="presParOf" srcId="{8C7D664D-7261-4D8C-861B-D02ED547CCEA}" destId="{EAE4FD8B-ADAF-4F0D-B66B-48324586D0B4}" srcOrd="2" destOrd="0" presId="urn:microsoft.com/office/officeart/2005/8/layout/bList2"/>
    <dgm:cxn modelId="{B8F572EC-41D3-40C8-9B06-FE2DF1349081}" type="presParOf" srcId="{8C7D664D-7261-4D8C-861B-D02ED547CCEA}" destId="{5862DC91-6295-4F9E-B153-BDEA39BB4096}" srcOrd="3" destOrd="0" presId="urn:microsoft.com/office/officeart/2005/8/layout/bList2"/>
    <dgm:cxn modelId="{D88ACEC9-45E2-49D1-A7C0-F83F95D2CDA1}" type="presParOf" srcId="{10B763A2-C7DD-4FE4-988A-0EE6FCC1B582}" destId="{C01E1746-EA2A-479D-860A-08B5C639FB96}" srcOrd="7" destOrd="0" presId="urn:microsoft.com/office/officeart/2005/8/layout/bList2"/>
    <dgm:cxn modelId="{4E396BF7-7698-4D38-A487-A1B92281A6B2}" type="presParOf" srcId="{10B763A2-C7DD-4FE4-988A-0EE6FCC1B582}" destId="{7C6A3F88-EB8D-48E7-9FC3-B22512A38F4A}" srcOrd="8" destOrd="0" presId="urn:microsoft.com/office/officeart/2005/8/layout/bList2"/>
    <dgm:cxn modelId="{758CFFE8-6FE1-4DDB-83FD-F0DA175FC060}" type="presParOf" srcId="{7C6A3F88-EB8D-48E7-9FC3-B22512A38F4A}" destId="{5012D6DB-3D44-45EB-A332-89619E3D518F}" srcOrd="0" destOrd="0" presId="urn:microsoft.com/office/officeart/2005/8/layout/bList2"/>
    <dgm:cxn modelId="{4D63D92B-9C00-41AE-8112-DA704AB89982}" type="presParOf" srcId="{7C6A3F88-EB8D-48E7-9FC3-B22512A38F4A}" destId="{127F0D52-F147-4264-A5C0-990944F149A1}" srcOrd="1" destOrd="0" presId="urn:microsoft.com/office/officeart/2005/8/layout/bList2"/>
    <dgm:cxn modelId="{DF8DE865-059E-48A6-B5E5-DEF4DC5F89CA}" type="presParOf" srcId="{7C6A3F88-EB8D-48E7-9FC3-B22512A38F4A}" destId="{08B76086-F34F-4A23-9D6A-E374C463289C}" srcOrd="2" destOrd="0" presId="urn:microsoft.com/office/officeart/2005/8/layout/bList2"/>
    <dgm:cxn modelId="{A673154C-A63E-4812-931A-866534B93B35}" type="presParOf" srcId="{7C6A3F88-EB8D-48E7-9FC3-B22512A38F4A}" destId="{D161A0DF-C07F-48D4-B6CE-1F9DB994279E}" srcOrd="3" destOrd="0" presId="urn:microsoft.com/office/officeart/2005/8/layout/bList2"/>
    <dgm:cxn modelId="{2F979BF1-6549-4E68-8E60-E7AE6024B6F3}" type="presParOf" srcId="{10B763A2-C7DD-4FE4-988A-0EE6FCC1B582}" destId="{2D74F524-D5D0-4E8B-A134-E9EAF8C7F375}" srcOrd="9" destOrd="0" presId="urn:microsoft.com/office/officeart/2005/8/layout/bList2"/>
    <dgm:cxn modelId="{B8011E58-41EC-49B8-A4CD-7386A2B27A35}" type="presParOf" srcId="{10B763A2-C7DD-4FE4-988A-0EE6FCC1B582}" destId="{3AA70291-7543-461F-9E20-F3701E77484D}" srcOrd="10" destOrd="0" presId="urn:microsoft.com/office/officeart/2005/8/layout/bList2"/>
    <dgm:cxn modelId="{7C6A473F-FCC3-4910-AC55-18159B3A0185}" type="presParOf" srcId="{3AA70291-7543-461F-9E20-F3701E77484D}" destId="{96B169CB-C30F-428A-AEDA-0E2D09DD2476}" srcOrd="0" destOrd="0" presId="urn:microsoft.com/office/officeart/2005/8/layout/bList2"/>
    <dgm:cxn modelId="{23CA9654-5B65-4071-A759-5C3A0B44E076}" type="presParOf" srcId="{3AA70291-7543-461F-9E20-F3701E77484D}" destId="{4A1F2C8B-613A-4162-8D64-047597C9966A}" srcOrd="1" destOrd="0" presId="urn:microsoft.com/office/officeart/2005/8/layout/bList2"/>
    <dgm:cxn modelId="{E07A90EC-8FA8-460D-8008-3B05FE6FA8E9}" type="presParOf" srcId="{3AA70291-7543-461F-9E20-F3701E77484D}" destId="{EA1FAE27-5A73-4D7A-8526-0C7BFC2DB0F6}" srcOrd="2" destOrd="0" presId="urn:microsoft.com/office/officeart/2005/8/layout/bList2"/>
    <dgm:cxn modelId="{FD42EC1C-77AE-4A9B-A392-C130E383DACC}" type="presParOf" srcId="{3AA70291-7543-461F-9E20-F3701E77484D}" destId="{0F85CCC3-6B80-4727-B2D9-B87661B76513}"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70F260D-43B2-4B57-B92A-160602DD1764}">
      <dgm:prSet phldrT="[Text]"/>
      <dgm:spPr/>
      <dgm:t>
        <a:bodyPr/>
        <a:lstStyle/>
        <a:p>
          <a:r>
            <a:rPr lang="en-US" dirty="0"/>
            <a:t>Literacy Gains</a:t>
          </a:r>
        </a:p>
      </dgm:t>
      <dgm:extLst>
        <a:ext uri="{E40237B7-FDA0-4F09-8148-C483321AD2D9}">
          <dgm14:cNvPr xmlns:dgm14="http://schemas.microsoft.com/office/drawing/2010/diagram" id="0" name="" descr="Literacy Gains&#10;HSE/HS Diploma&#10;Post-Secondary&#10;Enter Employment&#10;Increase Wages&#10;Transition"/>
        </a:ext>
      </dgm:extLs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a:t>HSE/HS Diploma</a:t>
          </a:r>
        </a:p>
      </dgm:t>
      <dgm:extLst>
        <a:ext uri="{E40237B7-FDA0-4F09-8148-C483321AD2D9}">
          <dgm14:cNvPr xmlns:dgm14="http://schemas.microsoft.com/office/drawing/2010/diagram" id="0" name="" descr="Literacy Gains&#10;HSE/HS Diploma&#10;Post-Secondary&#10;Enter Employment&#10;Increase Wages&#10;Transition"/>
        </a:ext>
      </dgm:extLs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dgm:t>
        <a:bodyPr/>
        <a:lstStyle/>
        <a:p>
          <a:r>
            <a:rPr lang="en-US" dirty="0"/>
            <a:t>Post-Secondary</a:t>
          </a:r>
        </a:p>
      </dgm:t>
      <dgm:extLst>
        <a:ext uri="{E40237B7-FDA0-4F09-8148-C483321AD2D9}">
          <dgm14:cNvPr xmlns:dgm14="http://schemas.microsoft.com/office/drawing/2010/diagram" id="0" name="" descr="Literacy Gains&#10;HSE/HS Diploma&#10;Post-Secondary&#10;Enter Employment&#10;Increase Wages&#10;Transition"/>
        </a:ext>
      </dgm:extLs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a:t>Enter Employment</a:t>
          </a:r>
        </a:p>
      </dgm:t>
      <dgm:extLst>
        <a:ext uri="{E40237B7-FDA0-4F09-8148-C483321AD2D9}">
          <dgm14:cNvPr xmlns:dgm14="http://schemas.microsoft.com/office/drawing/2010/diagram" id="0" name="" descr="Literacy Gains&#10;HSE/HS Diploma&#10;Post-Secondary&#10;Enter Employment&#10;Increase Wages&#10;Transition"/>
        </a:ext>
      </dgm:extLs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a:t>Increase Wages</a:t>
          </a:r>
        </a:p>
      </dgm:t>
      <dgm:extLst>
        <a:ext uri="{E40237B7-FDA0-4F09-8148-C483321AD2D9}">
          <dgm14:cNvPr xmlns:dgm14="http://schemas.microsoft.com/office/drawing/2010/diagram" id="0" name="" descr="Literacy Gains&#10;HSE/HS Diploma&#10;Post-Secondary&#10;Enter Employment&#10;Increase Wages&#10;Transition"/>
        </a:ext>
      </dgm:extLs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dgm:t>
        <a:bodyPr/>
        <a:lstStyle/>
        <a:p>
          <a:r>
            <a:rPr lang="en-US" dirty="0"/>
            <a:t>Transition</a:t>
          </a:r>
        </a:p>
      </dgm:t>
      <dgm:extLst>
        <a:ext uri="{E40237B7-FDA0-4F09-8148-C483321AD2D9}">
          <dgm14:cNvPr xmlns:dgm14="http://schemas.microsoft.com/office/drawing/2010/diagram" id="0" name="" descr="Literacy Gains&#10;HSE/HS Diploma&#10;Post-Secondary&#10;Enter Employment&#10;Increase Wages&#10;Transition"/>
        </a:ext>
      </dgm:extLs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565CA8FF-369D-4EB8-BF7A-9D66D1F6F7F6}" type="pres">
      <dgm:prSet presAssocID="{A70F260D-43B2-4B57-B92A-160602DD1764}" presName="node" presStyleLbl="node1" presStyleIdx="0" presStyleCnt="6" custScaleX="19264" custScaleY="13415" custLinFactNeighborX="-7824" custLinFactNeighborY="-17205">
        <dgm:presLayoutVars>
          <dgm:bulletEnabled val="1"/>
        </dgm:presLayoutVars>
      </dgm:prSet>
      <dgm:spPr/>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7260" custLinFactNeighborY="1521">
        <dgm:presLayoutVars>
          <dgm:bulletEnabled val="1"/>
        </dgm:presLayoutVars>
      </dgm:prSet>
      <dgm:spPr/>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749" custLinFactNeighborY="1230">
        <dgm:presLayoutVars>
          <dgm:bulletEnabled val="1"/>
        </dgm:presLayoutVars>
      </dgm:prSet>
      <dgm:spPr/>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4386" custLinFactNeighborY="1247">
        <dgm:presLayoutVars>
          <dgm:bulletEnabled val="1"/>
        </dgm:presLayoutVars>
      </dgm:prSet>
      <dgm:spPr/>
    </dgm:pt>
  </dgm:ptLst>
  <dgm:cxnLst>
    <dgm:cxn modelId="{ED4CE227-D2F6-441A-B985-5751150A50C1}" srcId="{24C80DE3-A03E-424E-9773-63BE4D657489}" destId="{5D275C60-CCA1-41F8-A9EA-678C61F09B80}" srcOrd="1" destOrd="0" parTransId="{8FED4B3C-D6F4-40B0-B8AE-B45F00A9FBD2}" sibTransId="{508CFF85-D7EA-49AD-933C-21CF872EAE43}"/>
    <dgm:cxn modelId="{DB141C48-3EE0-4236-B241-F3D03F50F854}" type="presOf" srcId="{F2B9BF7C-04ED-4AF2-BC3B-EEAAB000390C}" destId="{D117BF28-B3F7-4E3B-B083-43BC2A6E9767}" srcOrd="0" destOrd="0" presId="urn:microsoft.com/office/officeart/2005/8/layout/default"/>
    <dgm:cxn modelId="{4A90EB4A-A63A-4728-8AFE-2DA5AF370A15}" type="presOf" srcId="{5D275C60-CCA1-41F8-A9EA-678C61F09B80}" destId="{7F0345D2-78B0-4243-9FA6-7D146E870178}" srcOrd="0" destOrd="0" presId="urn:microsoft.com/office/officeart/2005/8/layout/default"/>
    <dgm:cxn modelId="{832B874B-3D65-4AFD-8E59-11AD74D49DBF}" srcId="{24C80DE3-A03E-424E-9773-63BE4D657489}" destId="{A70F260D-43B2-4B57-B92A-160602DD1764}" srcOrd="0" destOrd="0" parTransId="{D72B88D4-019F-44D1-8D75-C75E50F98E0A}" sibTransId="{32B5D89C-BC59-4D20-B294-76ACA26778E0}"/>
    <dgm:cxn modelId="{E7FF6072-3B09-4ABD-9FB3-1643EC41B052}" type="presOf" srcId="{9A388ACC-B305-494E-9412-F7682693BA23}" destId="{A942D91C-A410-4FFE-8163-C7B8B44CB2F3}"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85584AF6-B8DC-4613-BAC5-199A6490CFF8}" srcId="{24C80DE3-A03E-424E-9773-63BE4D657489}" destId="{F2B9BF7C-04ED-4AF2-BC3B-EEAAB000390C}" srcOrd="3" destOrd="0" parTransId="{52CD791C-1303-4A9C-BAF0-F387A26CA7AF}" sibTransId="{AD55BD5B-0F26-4F30-A57B-A2772E0B101F}"/>
    <dgm:cxn modelId="{E3E8B0F6-C630-4F36-8BF6-74DC2AD12D1A}" type="presOf" srcId="{81A44736-A976-4AAA-B439-7EF072CD8FB3}" destId="{D0557916-BA6E-4A5D-A9CB-F6558D6385F4}" srcOrd="0" destOrd="0" presId="urn:microsoft.com/office/officeart/2005/8/layout/default"/>
    <dgm:cxn modelId="{7B3FA3F8-2110-4C38-A706-FAD98A3CD078}" srcId="{24C80DE3-A03E-424E-9773-63BE4D657489}" destId="{81A44736-A976-4AAA-B439-7EF072CD8FB3}" srcOrd="2" destOrd="0" parTransId="{974BA200-230F-4FF4-9BB3-1DA38AAA3901}" sibTransId="{9F9786F5-5DE6-4195-9431-A05C3654CA04}"/>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1981D1-6C0D-4CCF-89EE-BBB015F641FA}" type="doc">
      <dgm:prSet loTypeId="urn:microsoft.com/office/officeart/2005/8/layout/bList2" loCatId="list" qsTypeId="urn:microsoft.com/office/officeart/2005/8/quickstyle/3d5" qsCatId="3D" csTypeId="urn:microsoft.com/office/officeart/2005/8/colors/accent0_1" csCatId="mainScheme" phldr="1"/>
      <dgm:spPr/>
      <dgm:t>
        <a:bodyPr/>
        <a:lstStyle/>
        <a:p>
          <a:endParaRPr lang="en-US"/>
        </a:p>
      </dgm:t>
    </dgm:pt>
    <dgm:pt modelId="{58EF7014-BE6B-45CC-AF12-70C86DA647DE}">
      <dgm:prSet phldrT="[Text]"/>
      <dgm:spPr/>
      <dgm:t>
        <a:bodyPr/>
        <a:lstStyle/>
        <a:p>
          <a:r>
            <a:rPr lang="en-US" dirty="0"/>
            <a:t>Employment after 2Q</a:t>
          </a:r>
        </a:p>
      </dgm:t>
    </dgm:pt>
    <dgm:pt modelId="{998203FC-2934-4F66-B625-6901438596B4}" type="parTrans" cxnId="{E07F170A-D25A-499E-B616-1BB13324BDD2}">
      <dgm:prSet/>
      <dgm:spPr/>
      <dgm:t>
        <a:bodyPr/>
        <a:lstStyle/>
        <a:p>
          <a:endParaRPr lang="en-US"/>
        </a:p>
      </dgm:t>
    </dgm:pt>
    <dgm:pt modelId="{16B6609D-CFA8-4DD4-BF2B-C875EA73A01F}" type="sibTrans" cxnId="{E07F170A-D25A-499E-B616-1BB13324BDD2}">
      <dgm:prSet/>
      <dgm:spPr/>
      <dgm:t>
        <a:bodyPr/>
        <a:lstStyle/>
        <a:p>
          <a:endParaRPr lang="en-US"/>
        </a:p>
      </dgm:t>
    </dgm:pt>
    <dgm:pt modelId="{FD38C9F4-3744-4E1F-BC36-58CFC20B4609}">
      <dgm:prSet phldrT="[Text]"/>
      <dgm:spPr/>
      <dgm:t>
        <a:bodyPr/>
        <a:lstStyle/>
        <a:p>
          <a:r>
            <a:rPr lang="en-US" dirty="0"/>
            <a:t>Employment after 4Q</a:t>
          </a:r>
        </a:p>
      </dgm:t>
    </dgm:pt>
    <dgm:pt modelId="{F6089491-8EE5-4910-BC7C-BE58FA1A35F9}" type="parTrans" cxnId="{70CEF556-50E1-429A-9A54-7D7448974EAD}">
      <dgm:prSet/>
      <dgm:spPr/>
      <dgm:t>
        <a:bodyPr/>
        <a:lstStyle/>
        <a:p>
          <a:endParaRPr lang="en-US"/>
        </a:p>
      </dgm:t>
    </dgm:pt>
    <dgm:pt modelId="{A11B3F9D-6420-488B-91AD-60815C9F57D8}" type="sibTrans" cxnId="{70CEF556-50E1-429A-9A54-7D7448974EAD}">
      <dgm:prSet/>
      <dgm:spPr/>
      <dgm:t>
        <a:bodyPr/>
        <a:lstStyle/>
        <a:p>
          <a:endParaRPr lang="en-US"/>
        </a:p>
      </dgm:t>
    </dgm:pt>
    <dgm:pt modelId="{C81A1EA4-E758-461D-89CE-618E5C7A1F7F}">
      <dgm:prSet phldrT="[Text]"/>
      <dgm:spPr/>
      <dgm:t>
        <a:bodyPr/>
        <a:lstStyle/>
        <a:p>
          <a:r>
            <a:rPr lang="en-US" dirty="0"/>
            <a:t>Median Earnings</a:t>
          </a:r>
        </a:p>
      </dgm:t>
    </dgm:pt>
    <dgm:pt modelId="{E282A8AC-FF54-4501-92B4-29FF1B35282E}" type="parTrans" cxnId="{7D9B244E-44CB-49A6-8012-6D6BFFF42EF7}">
      <dgm:prSet/>
      <dgm:spPr/>
      <dgm:t>
        <a:bodyPr/>
        <a:lstStyle/>
        <a:p>
          <a:endParaRPr lang="en-US"/>
        </a:p>
      </dgm:t>
    </dgm:pt>
    <dgm:pt modelId="{0F9CC54A-A20C-4367-A6B5-EB6D4D498E1D}" type="sibTrans" cxnId="{7D9B244E-44CB-49A6-8012-6D6BFFF42EF7}">
      <dgm:prSet/>
      <dgm:spPr/>
      <dgm:t>
        <a:bodyPr/>
        <a:lstStyle/>
        <a:p>
          <a:endParaRPr lang="en-US"/>
        </a:p>
      </dgm:t>
    </dgm:pt>
    <dgm:pt modelId="{C785D955-217C-4BBA-A0AB-3C1057EFFD77}">
      <dgm:prSet phldrT="[Text]"/>
      <dgm:spPr/>
      <dgm:t>
        <a:bodyPr/>
        <a:lstStyle/>
        <a:p>
          <a:r>
            <a:rPr lang="en-US" dirty="0"/>
            <a:t>Credential Attainment Rate</a:t>
          </a:r>
        </a:p>
      </dgm:t>
    </dgm:pt>
    <dgm:pt modelId="{A86DB0C7-E424-4EED-B351-47049EC5EE2A}" type="parTrans" cxnId="{814806BE-DFCB-44BA-994C-5A2296571808}">
      <dgm:prSet/>
      <dgm:spPr/>
      <dgm:t>
        <a:bodyPr/>
        <a:lstStyle/>
        <a:p>
          <a:endParaRPr lang="en-US"/>
        </a:p>
      </dgm:t>
    </dgm:pt>
    <dgm:pt modelId="{B89E4F0D-0025-47FA-B8F8-645C7F4ABA5C}" type="sibTrans" cxnId="{814806BE-DFCB-44BA-994C-5A2296571808}">
      <dgm:prSet/>
      <dgm:spPr/>
      <dgm:t>
        <a:bodyPr/>
        <a:lstStyle/>
        <a:p>
          <a:endParaRPr lang="en-US"/>
        </a:p>
      </dgm:t>
    </dgm:pt>
    <dgm:pt modelId="{5CD76EE8-6598-417E-BD38-CA1E08C26752}">
      <dgm:prSet phldrT="[Text]"/>
      <dgm:spPr/>
      <dgm:t>
        <a:bodyPr/>
        <a:lstStyle/>
        <a:p>
          <a:r>
            <a:rPr lang="en-US" dirty="0"/>
            <a:t>Measurable Skill Gains (MSG)</a:t>
          </a:r>
        </a:p>
      </dgm:t>
    </dgm:pt>
    <dgm:pt modelId="{1DCDCFC1-4417-4867-A1B7-01D02E581546}" type="parTrans" cxnId="{6045E2FA-425C-4290-AD10-658A2B3174EA}">
      <dgm:prSet/>
      <dgm:spPr/>
      <dgm:t>
        <a:bodyPr/>
        <a:lstStyle/>
        <a:p>
          <a:endParaRPr lang="en-US"/>
        </a:p>
      </dgm:t>
    </dgm:pt>
    <dgm:pt modelId="{9AA69CA9-53FE-4E9D-8E79-9444A0F959BC}" type="sibTrans" cxnId="{6045E2FA-425C-4290-AD10-658A2B3174EA}">
      <dgm:prSet/>
      <dgm:spPr/>
      <dgm:t>
        <a:bodyPr/>
        <a:lstStyle/>
        <a:p>
          <a:endParaRPr lang="en-US"/>
        </a:p>
      </dgm:t>
    </dgm:pt>
    <dgm:pt modelId="{50996B78-21D3-4692-9873-98168ED5A326}">
      <dgm:prSet/>
      <dgm:spPr>
        <a:blipFill rotWithShape="0">
          <a:blip xmlns:r="http://schemas.openxmlformats.org/officeDocument/2006/relationships" r:embed="rId1"/>
          <a:stretch>
            <a:fillRect/>
          </a:stretch>
        </a:blipFill>
      </dgm:spPr>
      <dgm:t>
        <a:bodyPr/>
        <a:lstStyle/>
        <a:p>
          <a:endParaRPr lang="en-US" dirty="0"/>
        </a:p>
      </dgm:t>
    </dgm:pt>
    <dgm:pt modelId="{B6411A9E-E616-43EC-9190-0C0853218FB2}" type="parTrans" cxnId="{53586099-14FE-4A90-9928-7F914CBC07B9}">
      <dgm:prSet/>
      <dgm:spPr/>
      <dgm:t>
        <a:bodyPr/>
        <a:lstStyle/>
        <a:p>
          <a:endParaRPr lang="en-US"/>
        </a:p>
      </dgm:t>
    </dgm:pt>
    <dgm:pt modelId="{7E4112F2-BBDB-428F-969E-D72F4DAB02E2}" type="sibTrans" cxnId="{53586099-14FE-4A90-9928-7F914CBC07B9}">
      <dgm:prSet/>
      <dgm:spPr/>
      <dgm:t>
        <a:bodyPr/>
        <a:lstStyle/>
        <a:p>
          <a:endParaRPr lang="en-US"/>
        </a:p>
      </dgm:t>
    </dgm:pt>
    <dgm:pt modelId="{9C695BAD-DEFA-40F1-9A47-89F1E12B7814}">
      <dgm:prSet/>
      <dgm:spPr/>
      <dgm:t>
        <a:bodyPr/>
        <a:lstStyle/>
        <a:p>
          <a:r>
            <a:rPr lang="en-US" dirty="0"/>
            <a:t>Effectiveness to Employers</a:t>
          </a:r>
        </a:p>
      </dgm:t>
    </dgm:pt>
    <dgm:pt modelId="{5790C817-A5B6-42AD-84DC-E04426CC97F6}" type="parTrans" cxnId="{B0D28DCD-E42E-4DD5-AADD-6E5830EC93F3}">
      <dgm:prSet/>
      <dgm:spPr/>
      <dgm:t>
        <a:bodyPr/>
        <a:lstStyle/>
        <a:p>
          <a:endParaRPr lang="en-US"/>
        </a:p>
      </dgm:t>
    </dgm:pt>
    <dgm:pt modelId="{D4989F22-1183-4C9A-8BDB-B8696FFB5141}" type="sibTrans" cxnId="{B0D28DCD-E42E-4DD5-AADD-6E5830EC93F3}">
      <dgm:prSet/>
      <dgm:spPr/>
      <dgm:t>
        <a:bodyPr/>
        <a:lstStyle/>
        <a:p>
          <a:endParaRPr lang="en-US"/>
        </a:p>
      </dgm:t>
    </dgm:pt>
    <dgm:pt modelId="{10B763A2-C7DD-4FE4-988A-0EE6FCC1B582}" type="pres">
      <dgm:prSet presAssocID="{971981D1-6C0D-4CCF-89EE-BBB015F641FA}" presName="diagram" presStyleCnt="0">
        <dgm:presLayoutVars>
          <dgm:dir/>
          <dgm:animLvl val="lvl"/>
          <dgm:resizeHandles val="exact"/>
        </dgm:presLayoutVars>
      </dgm:prSet>
      <dgm:spPr/>
    </dgm:pt>
    <dgm:pt modelId="{84168865-F732-4A84-9977-5FA523E75F13}" type="pres">
      <dgm:prSet presAssocID="{9C695BAD-DEFA-40F1-9A47-89F1E12B7814}" presName="compNode" presStyleCnt="0"/>
      <dgm:spPr/>
    </dgm:pt>
    <dgm:pt modelId="{97685AFC-8051-4837-9D00-3EE696603C0D}" type="pres">
      <dgm:prSet presAssocID="{9C695BAD-DEFA-40F1-9A47-89F1E12B7814}" presName="childRect" presStyleLbl="bgAcc1" presStyleIdx="0" presStyleCnt="6">
        <dgm:presLayoutVars>
          <dgm:bulletEnabled val="1"/>
        </dgm:presLayoutVars>
      </dgm:prSet>
      <dgm:spPr/>
    </dgm:pt>
    <dgm:pt modelId="{19DA14A3-1230-434D-99E7-47FE326428A2}" type="pres">
      <dgm:prSet presAssocID="{9C695BAD-DEFA-40F1-9A47-89F1E12B7814}" presName="parentText" presStyleLbl="node1" presStyleIdx="0" presStyleCnt="0">
        <dgm:presLayoutVars>
          <dgm:chMax val="0"/>
          <dgm:bulletEnabled val="1"/>
        </dgm:presLayoutVars>
      </dgm:prSet>
      <dgm:spPr/>
    </dgm:pt>
    <dgm:pt modelId="{925E136B-431D-4146-8FB8-EC255ABF4188}" type="pres">
      <dgm:prSet presAssocID="{9C695BAD-DEFA-40F1-9A47-89F1E12B7814}" presName="parentRect" presStyleLbl="alignNode1" presStyleIdx="0" presStyleCnt="6"/>
      <dgm:spPr/>
    </dgm:pt>
    <dgm:pt modelId="{3A46F11C-FFD3-44F6-9989-80D6507F6EA8}" type="pres">
      <dgm:prSet presAssocID="{9C695BAD-DEFA-40F1-9A47-89F1E12B7814}" presName="adorn" presStyleLbl="fgAccFollowNode1" presStyleIdx="0"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7000" r="-47000"/>
          </a:stretch>
        </a:blipFill>
      </dgm:spPr>
    </dgm:pt>
    <dgm:pt modelId="{E0D2DBF2-22C7-4944-B07B-5B0B4820DBBF}" type="pres">
      <dgm:prSet presAssocID="{D4989F22-1183-4C9A-8BDB-B8696FFB5141}" presName="sibTrans" presStyleLbl="sibTrans2D1" presStyleIdx="0" presStyleCnt="0"/>
      <dgm:spPr/>
    </dgm:pt>
    <dgm:pt modelId="{AE8F0DD3-E7D8-4BC5-9245-6740553F29B5}" type="pres">
      <dgm:prSet presAssocID="{58EF7014-BE6B-45CC-AF12-70C86DA647DE}" presName="compNode" presStyleCnt="0"/>
      <dgm:spPr/>
    </dgm:pt>
    <dgm:pt modelId="{D72C5D6E-A54C-4B3F-9A25-ECE2F7100584}" type="pres">
      <dgm:prSet presAssocID="{58EF7014-BE6B-45CC-AF12-70C86DA647DE}" presName="childRect" presStyleLbl="bgAcc1" presStyleIdx="1" presStyleCnt="6" custLinFactNeighborX="10774" custLinFactNeighborY="2165">
        <dgm:presLayoutVars>
          <dgm:bulletEnabled val="1"/>
        </dgm:presLayoutVars>
      </dgm:prSet>
      <dgm:spPr/>
    </dgm:pt>
    <dgm:pt modelId="{9A15D3FB-2B46-41F1-94B0-36F7EA6A795B}" type="pres">
      <dgm:prSet presAssocID="{58EF7014-BE6B-45CC-AF12-70C86DA647DE}" presName="parentText" presStyleLbl="node1" presStyleIdx="0" presStyleCnt="0">
        <dgm:presLayoutVars>
          <dgm:chMax val="0"/>
          <dgm:bulletEnabled val="1"/>
        </dgm:presLayoutVars>
      </dgm:prSet>
      <dgm:spPr/>
    </dgm:pt>
    <dgm:pt modelId="{8F00883A-9AFA-4097-89CF-834D06B8BFCB}" type="pres">
      <dgm:prSet presAssocID="{58EF7014-BE6B-45CC-AF12-70C86DA647DE}" presName="parentRect" presStyleLbl="alignNode1" presStyleIdx="1" presStyleCnt="6"/>
      <dgm:spPr/>
    </dgm:pt>
    <dgm:pt modelId="{77E905C2-871A-449C-A65C-66006682CE00}" type="pres">
      <dgm:prSet presAssocID="{58EF7014-BE6B-45CC-AF12-70C86DA647DE}" presName="adorn" presStyleLbl="fgAccFollowNode1" presStyleIdx="1"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A1266A44-E19A-4E89-8A3B-024AF391CE3F}" type="pres">
      <dgm:prSet presAssocID="{16B6609D-CFA8-4DD4-BF2B-C875EA73A01F}" presName="sibTrans" presStyleLbl="sibTrans2D1" presStyleIdx="0" presStyleCnt="0"/>
      <dgm:spPr/>
    </dgm:pt>
    <dgm:pt modelId="{7CF815A2-C995-45D2-9CCF-041B835BB547}" type="pres">
      <dgm:prSet presAssocID="{FD38C9F4-3744-4E1F-BC36-58CFC20B4609}" presName="compNode" presStyleCnt="0"/>
      <dgm:spPr/>
    </dgm:pt>
    <dgm:pt modelId="{F6B8337C-CDE4-44A3-BBC2-F46B81FE1859}" type="pres">
      <dgm:prSet presAssocID="{FD38C9F4-3744-4E1F-BC36-58CFC20B4609}" presName="childRect" presStyleLbl="bgAcc1" presStyleIdx="2" presStyleCnt="6" custLinFactNeighborX="-3486">
        <dgm:presLayoutVars>
          <dgm:bulletEnabled val="1"/>
        </dgm:presLayoutVars>
      </dgm:prSet>
      <dgm:spPr/>
    </dgm:pt>
    <dgm:pt modelId="{59888BCB-6ADE-4205-A4B7-D4FD4FFA81F4}" type="pres">
      <dgm:prSet presAssocID="{FD38C9F4-3744-4E1F-BC36-58CFC20B4609}" presName="parentText" presStyleLbl="node1" presStyleIdx="0" presStyleCnt="0">
        <dgm:presLayoutVars>
          <dgm:chMax val="0"/>
          <dgm:bulletEnabled val="1"/>
        </dgm:presLayoutVars>
      </dgm:prSet>
      <dgm:spPr/>
    </dgm:pt>
    <dgm:pt modelId="{BD80E775-0A14-4F1D-929D-C919A41C6FC0}" type="pres">
      <dgm:prSet presAssocID="{FD38C9F4-3744-4E1F-BC36-58CFC20B4609}" presName="parentRect" presStyleLbl="alignNode1" presStyleIdx="2" presStyleCnt="6"/>
      <dgm:spPr/>
    </dgm:pt>
    <dgm:pt modelId="{0B99C589-F01C-4794-8146-0857F352A8B6}" type="pres">
      <dgm:prSet presAssocID="{FD38C9F4-3744-4E1F-BC36-58CFC20B4609}" presName="adorn" presStyleLbl="fgAccFollowNode1" presStyleIdx="2"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dgm:spPr>
    </dgm:pt>
    <dgm:pt modelId="{1EE3AEE0-CBCA-4EC3-82AB-6434835690EF}" type="pres">
      <dgm:prSet presAssocID="{A11B3F9D-6420-488B-91AD-60815C9F57D8}" presName="sibTrans" presStyleLbl="sibTrans2D1" presStyleIdx="0" presStyleCnt="0"/>
      <dgm:spPr/>
    </dgm:pt>
    <dgm:pt modelId="{8C7D664D-7261-4D8C-861B-D02ED547CCEA}" type="pres">
      <dgm:prSet presAssocID="{C81A1EA4-E758-461D-89CE-618E5C7A1F7F}" presName="compNode" presStyleCnt="0"/>
      <dgm:spPr/>
    </dgm:pt>
    <dgm:pt modelId="{95442646-58B5-4F48-B7C9-208CAB2D3608}" type="pres">
      <dgm:prSet presAssocID="{C81A1EA4-E758-461D-89CE-618E5C7A1F7F}" presName="childRect" presStyleLbl="bgAcc1" presStyleIdx="3" presStyleCnt="6">
        <dgm:presLayoutVars>
          <dgm:bulletEnabled val="1"/>
        </dgm:presLayoutVars>
      </dgm:prSet>
      <dgm:spPr/>
    </dgm:pt>
    <dgm:pt modelId="{DB0CE3BB-B441-4C84-B8D1-2093744C9B1B}" type="pres">
      <dgm:prSet presAssocID="{C81A1EA4-E758-461D-89CE-618E5C7A1F7F}" presName="parentText" presStyleLbl="node1" presStyleIdx="0" presStyleCnt="0">
        <dgm:presLayoutVars>
          <dgm:chMax val="0"/>
          <dgm:bulletEnabled val="1"/>
        </dgm:presLayoutVars>
      </dgm:prSet>
      <dgm:spPr/>
    </dgm:pt>
    <dgm:pt modelId="{EAE4FD8B-ADAF-4F0D-B66B-48324586D0B4}" type="pres">
      <dgm:prSet presAssocID="{C81A1EA4-E758-461D-89CE-618E5C7A1F7F}" presName="parentRect" presStyleLbl="alignNode1" presStyleIdx="3" presStyleCnt="6"/>
      <dgm:spPr/>
    </dgm:pt>
    <dgm:pt modelId="{5862DC91-6295-4F9E-B153-BDEA39BB4096}" type="pres">
      <dgm:prSet presAssocID="{C81A1EA4-E758-461D-89CE-618E5C7A1F7F}" presName="adorn" presStyleLbl="fgAccFollowNode1" presStyleIdx="3"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C01E1746-EA2A-479D-860A-08B5C639FB96}" type="pres">
      <dgm:prSet presAssocID="{0F9CC54A-A20C-4367-A6B5-EB6D4D498E1D}" presName="sibTrans" presStyleLbl="sibTrans2D1" presStyleIdx="0" presStyleCnt="0"/>
      <dgm:spPr/>
    </dgm:pt>
    <dgm:pt modelId="{7C6A3F88-EB8D-48E7-9FC3-B22512A38F4A}" type="pres">
      <dgm:prSet presAssocID="{C785D955-217C-4BBA-A0AB-3C1057EFFD77}" presName="compNode" presStyleCnt="0"/>
      <dgm:spPr/>
    </dgm:pt>
    <dgm:pt modelId="{5012D6DB-3D44-45EB-A332-89619E3D518F}" type="pres">
      <dgm:prSet presAssocID="{C785D955-217C-4BBA-A0AB-3C1057EFFD77}" presName="childRect" presStyleLbl="bgAcc1" presStyleIdx="4" presStyleCnt="6">
        <dgm:presLayoutVars>
          <dgm:bulletEnabled val="1"/>
        </dgm:presLayoutVars>
      </dgm:prSet>
      <dgm:spPr/>
    </dgm:pt>
    <dgm:pt modelId="{127F0D52-F147-4264-A5C0-990944F149A1}" type="pres">
      <dgm:prSet presAssocID="{C785D955-217C-4BBA-A0AB-3C1057EFFD77}" presName="parentText" presStyleLbl="node1" presStyleIdx="0" presStyleCnt="0">
        <dgm:presLayoutVars>
          <dgm:chMax val="0"/>
          <dgm:bulletEnabled val="1"/>
        </dgm:presLayoutVars>
      </dgm:prSet>
      <dgm:spPr/>
    </dgm:pt>
    <dgm:pt modelId="{08B76086-F34F-4A23-9D6A-E374C463289C}" type="pres">
      <dgm:prSet presAssocID="{C785D955-217C-4BBA-A0AB-3C1057EFFD77}" presName="parentRect" presStyleLbl="alignNode1" presStyleIdx="4" presStyleCnt="6"/>
      <dgm:spPr/>
    </dgm:pt>
    <dgm:pt modelId="{D161A0DF-C07F-48D4-B6CE-1F9DB994279E}" type="pres">
      <dgm:prSet presAssocID="{C785D955-217C-4BBA-A0AB-3C1057EFFD77}" presName="adorn" presStyleLbl="fgAccFollowNode1" presStyleIdx="4"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2D74F524-D5D0-4E8B-A134-E9EAF8C7F375}" type="pres">
      <dgm:prSet presAssocID="{B89E4F0D-0025-47FA-B8F8-645C7F4ABA5C}" presName="sibTrans" presStyleLbl="sibTrans2D1" presStyleIdx="0" presStyleCnt="0"/>
      <dgm:spPr/>
    </dgm:pt>
    <dgm:pt modelId="{3AA70291-7543-461F-9E20-F3701E77484D}" type="pres">
      <dgm:prSet presAssocID="{5CD76EE8-6598-417E-BD38-CA1E08C26752}" presName="compNode" presStyleCnt="0"/>
      <dgm:spPr/>
    </dgm:pt>
    <dgm:pt modelId="{96B169CB-C30F-428A-AEDA-0E2D09DD2476}" type="pres">
      <dgm:prSet presAssocID="{5CD76EE8-6598-417E-BD38-CA1E08C26752}" presName="childRect" presStyleLbl="bgAcc1" presStyleIdx="5" presStyleCnt="6">
        <dgm:presLayoutVars>
          <dgm:bulletEnabled val="1"/>
        </dgm:presLayoutVars>
      </dgm:prSet>
      <dgm:spPr/>
    </dgm:pt>
    <dgm:pt modelId="{4A1F2C8B-613A-4162-8D64-047597C9966A}" type="pres">
      <dgm:prSet presAssocID="{5CD76EE8-6598-417E-BD38-CA1E08C26752}" presName="parentText" presStyleLbl="node1" presStyleIdx="0" presStyleCnt="0">
        <dgm:presLayoutVars>
          <dgm:chMax val="0"/>
          <dgm:bulletEnabled val="1"/>
        </dgm:presLayoutVars>
      </dgm:prSet>
      <dgm:spPr/>
    </dgm:pt>
    <dgm:pt modelId="{EA1FAE27-5A73-4D7A-8526-0C7BFC2DB0F6}" type="pres">
      <dgm:prSet presAssocID="{5CD76EE8-6598-417E-BD38-CA1E08C26752}" presName="parentRect" presStyleLbl="alignNode1" presStyleIdx="5" presStyleCnt="6"/>
      <dgm:spPr/>
    </dgm:pt>
    <dgm:pt modelId="{0F85CCC3-6B80-4727-B2D9-B87661B76513}" type="pres">
      <dgm:prSet presAssocID="{5CD76EE8-6598-417E-BD38-CA1E08C26752}" presName="adorn" presStyleLbl="fgAccFollowNode1" presStyleIdx="5" presStyleCnt="6"/>
      <dgm:spPr>
        <a:blipFill>
          <a:blip xmlns:r="http://schemas.openxmlformats.org/officeDocument/2006/relationships" r:embed="rId7">
            <a:extLst>
              <a:ext uri="{28A0092B-C50C-407E-A947-70E740481C1C}">
                <a14:useLocalDpi xmlns:a14="http://schemas.microsoft.com/office/drawing/2010/main" val="0"/>
              </a:ext>
            </a:extLst>
          </a:blip>
          <a:srcRect/>
          <a:stretch>
            <a:fillRect t="-7000" b="-7000"/>
          </a:stretch>
        </a:blipFill>
      </dgm:spPr>
    </dgm:pt>
  </dgm:ptLst>
  <dgm:cxnLst>
    <dgm:cxn modelId="{BE7F0D00-537E-4A0A-B523-64EEB7DD25F0}" type="presOf" srcId="{FD38C9F4-3744-4E1F-BC36-58CFC20B4609}" destId="{BD80E775-0A14-4F1D-929D-C919A41C6FC0}" srcOrd="1" destOrd="0" presId="urn:microsoft.com/office/officeart/2005/8/layout/bList2"/>
    <dgm:cxn modelId="{FADE5604-8BF2-4FDF-99FD-B0F1604AF362}" type="presOf" srcId="{C81A1EA4-E758-461D-89CE-618E5C7A1F7F}" destId="{DB0CE3BB-B441-4C84-B8D1-2093744C9B1B}" srcOrd="0" destOrd="0" presId="urn:microsoft.com/office/officeart/2005/8/layout/bList2"/>
    <dgm:cxn modelId="{E07F170A-D25A-499E-B616-1BB13324BDD2}" srcId="{971981D1-6C0D-4CCF-89EE-BBB015F641FA}" destId="{58EF7014-BE6B-45CC-AF12-70C86DA647DE}" srcOrd="1" destOrd="0" parTransId="{998203FC-2934-4F66-B625-6901438596B4}" sibTransId="{16B6609D-CFA8-4DD4-BF2B-C875EA73A01F}"/>
    <dgm:cxn modelId="{3E731812-2D2D-49F3-825A-13DD244ABF41}" type="presOf" srcId="{A11B3F9D-6420-488B-91AD-60815C9F57D8}" destId="{1EE3AEE0-CBCA-4EC3-82AB-6434835690EF}" srcOrd="0" destOrd="0" presId="urn:microsoft.com/office/officeart/2005/8/layout/bList2"/>
    <dgm:cxn modelId="{E34CFC39-831F-4530-9F2B-4407E1C51B10}" type="presOf" srcId="{58EF7014-BE6B-45CC-AF12-70C86DA647DE}" destId="{8F00883A-9AFA-4097-89CF-834D06B8BFCB}" srcOrd="1" destOrd="0" presId="urn:microsoft.com/office/officeart/2005/8/layout/bList2"/>
    <dgm:cxn modelId="{657FC23E-51F9-4CD2-A8E6-B5D2CB375F58}" type="presOf" srcId="{0F9CC54A-A20C-4367-A6B5-EB6D4D498E1D}" destId="{C01E1746-EA2A-479D-860A-08B5C639FB96}" srcOrd="0" destOrd="0" presId="urn:microsoft.com/office/officeart/2005/8/layout/bList2"/>
    <dgm:cxn modelId="{7717FB46-6F92-40AB-8648-57E6763C61D9}" type="presOf" srcId="{C785D955-217C-4BBA-A0AB-3C1057EFFD77}" destId="{127F0D52-F147-4264-A5C0-990944F149A1}" srcOrd="0" destOrd="0" presId="urn:microsoft.com/office/officeart/2005/8/layout/bList2"/>
    <dgm:cxn modelId="{7D9B244E-44CB-49A6-8012-6D6BFFF42EF7}" srcId="{971981D1-6C0D-4CCF-89EE-BBB015F641FA}" destId="{C81A1EA4-E758-461D-89CE-618E5C7A1F7F}" srcOrd="3" destOrd="0" parTransId="{E282A8AC-FF54-4501-92B4-29FF1B35282E}" sibTransId="{0F9CC54A-A20C-4367-A6B5-EB6D4D498E1D}"/>
    <dgm:cxn modelId="{43140372-20E6-42CE-9ED8-A6B1F888EAFE}" type="presOf" srcId="{C81A1EA4-E758-461D-89CE-618E5C7A1F7F}" destId="{EAE4FD8B-ADAF-4F0D-B66B-48324586D0B4}" srcOrd="1" destOrd="0" presId="urn:microsoft.com/office/officeart/2005/8/layout/bList2"/>
    <dgm:cxn modelId="{70CEF556-50E1-429A-9A54-7D7448974EAD}" srcId="{971981D1-6C0D-4CCF-89EE-BBB015F641FA}" destId="{FD38C9F4-3744-4E1F-BC36-58CFC20B4609}" srcOrd="2" destOrd="0" parTransId="{F6089491-8EE5-4910-BC7C-BE58FA1A35F9}" sibTransId="{A11B3F9D-6420-488B-91AD-60815C9F57D8}"/>
    <dgm:cxn modelId="{6FDF3A79-6715-4327-903E-004B2EF8B4BB}" type="presOf" srcId="{B89E4F0D-0025-47FA-B8F8-645C7F4ABA5C}" destId="{2D74F524-D5D0-4E8B-A134-E9EAF8C7F375}" srcOrd="0" destOrd="0" presId="urn:microsoft.com/office/officeart/2005/8/layout/bList2"/>
    <dgm:cxn modelId="{A2BA3F8B-CDCD-43BF-A5BD-CAFAD4C72FF3}" type="presOf" srcId="{FD38C9F4-3744-4E1F-BC36-58CFC20B4609}" destId="{59888BCB-6ADE-4205-A4B7-D4FD4FFA81F4}" srcOrd="0" destOrd="0" presId="urn:microsoft.com/office/officeart/2005/8/layout/bList2"/>
    <dgm:cxn modelId="{B815148D-4057-42EF-8A5D-3D54B0B1AE56}" type="presOf" srcId="{C785D955-217C-4BBA-A0AB-3C1057EFFD77}" destId="{08B76086-F34F-4A23-9D6A-E374C463289C}" srcOrd="1" destOrd="0" presId="urn:microsoft.com/office/officeart/2005/8/layout/bList2"/>
    <dgm:cxn modelId="{61DC378F-E17A-4DFE-B4BD-7DB7DE1BC90F}" type="presOf" srcId="{9C695BAD-DEFA-40F1-9A47-89F1E12B7814}" destId="{925E136B-431D-4146-8FB8-EC255ABF4188}" srcOrd="1" destOrd="0" presId="urn:microsoft.com/office/officeart/2005/8/layout/bList2"/>
    <dgm:cxn modelId="{53586099-14FE-4A90-9928-7F914CBC07B9}" srcId="{5CD76EE8-6598-417E-BD38-CA1E08C26752}" destId="{50996B78-21D3-4692-9873-98168ED5A326}" srcOrd="0" destOrd="0" parTransId="{B6411A9E-E616-43EC-9190-0C0853218FB2}" sibTransId="{7E4112F2-BBDB-428F-969E-D72F4DAB02E2}"/>
    <dgm:cxn modelId="{13844AAD-A21E-4EB6-90B7-DB9E847E7ADD}" type="presOf" srcId="{5CD76EE8-6598-417E-BD38-CA1E08C26752}" destId="{4A1F2C8B-613A-4162-8D64-047597C9966A}" srcOrd="0" destOrd="0" presId="urn:microsoft.com/office/officeart/2005/8/layout/bList2"/>
    <dgm:cxn modelId="{814806BE-DFCB-44BA-994C-5A2296571808}" srcId="{971981D1-6C0D-4CCF-89EE-BBB015F641FA}" destId="{C785D955-217C-4BBA-A0AB-3C1057EFFD77}" srcOrd="4" destOrd="0" parTransId="{A86DB0C7-E424-4EED-B351-47049EC5EE2A}" sibTransId="{B89E4F0D-0025-47FA-B8F8-645C7F4ABA5C}"/>
    <dgm:cxn modelId="{5BB53EC1-11E6-42E0-82F9-DC722A2B04A0}" type="presOf" srcId="{50996B78-21D3-4692-9873-98168ED5A326}" destId="{96B169CB-C30F-428A-AEDA-0E2D09DD2476}" srcOrd="0" destOrd="0" presId="urn:microsoft.com/office/officeart/2005/8/layout/bList2"/>
    <dgm:cxn modelId="{E727ECC9-F7B8-4EC8-8FD6-56C54DF6966E}" type="presOf" srcId="{16B6609D-CFA8-4DD4-BF2B-C875EA73A01F}" destId="{A1266A44-E19A-4E89-8A3B-024AF391CE3F}" srcOrd="0" destOrd="0" presId="urn:microsoft.com/office/officeart/2005/8/layout/bList2"/>
    <dgm:cxn modelId="{B0D28DCD-E42E-4DD5-AADD-6E5830EC93F3}" srcId="{971981D1-6C0D-4CCF-89EE-BBB015F641FA}" destId="{9C695BAD-DEFA-40F1-9A47-89F1E12B7814}" srcOrd="0" destOrd="0" parTransId="{5790C817-A5B6-42AD-84DC-E04426CC97F6}" sibTransId="{D4989F22-1183-4C9A-8BDB-B8696FFB5141}"/>
    <dgm:cxn modelId="{1B7A4FD1-2B0B-4677-9274-D0A0B8E5D0ED}" type="presOf" srcId="{9C695BAD-DEFA-40F1-9A47-89F1E12B7814}" destId="{19DA14A3-1230-434D-99E7-47FE326428A2}" srcOrd="0" destOrd="0" presId="urn:microsoft.com/office/officeart/2005/8/layout/bList2"/>
    <dgm:cxn modelId="{BE66E4D6-2C20-455D-AB1B-72F0C335C464}" type="presOf" srcId="{58EF7014-BE6B-45CC-AF12-70C86DA647DE}" destId="{9A15D3FB-2B46-41F1-94B0-36F7EA6A795B}" srcOrd="0" destOrd="0" presId="urn:microsoft.com/office/officeart/2005/8/layout/bList2"/>
    <dgm:cxn modelId="{50C205D8-EEBE-4FD8-8F90-2753128C55D4}" type="presOf" srcId="{D4989F22-1183-4C9A-8BDB-B8696FFB5141}" destId="{E0D2DBF2-22C7-4944-B07B-5B0B4820DBBF}" srcOrd="0" destOrd="0" presId="urn:microsoft.com/office/officeart/2005/8/layout/bList2"/>
    <dgm:cxn modelId="{CAA8B1DE-D8E2-4947-A23D-E791E863E734}" type="presOf" srcId="{5CD76EE8-6598-417E-BD38-CA1E08C26752}" destId="{EA1FAE27-5A73-4D7A-8526-0C7BFC2DB0F6}" srcOrd="1" destOrd="0" presId="urn:microsoft.com/office/officeart/2005/8/layout/bList2"/>
    <dgm:cxn modelId="{A91F4BE8-6D69-4671-8085-12ABA2CBEDA6}" type="presOf" srcId="{971981D1-6C0D-4CCF-89EE-BBB015F641FA}" destId="{10B763A2-C7DD-4FE4-988A-0EE6FCC1B582}" srcOrd="0" destOrd="0" presId="urn:microsoft.com/office/officeart/2005/8/layout/bList2"/>
    <dgm:cxn modelId="{6045E2FA-425C-4290-AD10-658A2B3174EA}" srcId="{971981D1-6C0D-4CCF-89EE-BBB015F641FA}" destId="{5CD76EE8-6598-417E-BD38-CA1E08C26752}" srcOrd="5" destOrd="0" parTransId="{1DCDCFC1-4417-4867-A1B7-01D02E581546}" sibTransId="{9AA69CA9-53FE-4E9D-8E79-9444A0F959BC}"/>
    <dgm:cxn modelId="{A3DEB51E-77EB-4BAC-8258-936EB6C32E99}" type="presParOf" srcId="{10B763A2-C7DD-4FE4-988A-0EE6FCC1B582}" destId="{84168865-F732-4A84-9977-5FA523E75F13}" srcOrd="0" destOrd="0" presId="urn:microsoft.com/office/officeart/2005/8/layout/bList2"/>
    <dgm:cxn modelId="{D2C47E31-2D38-44EA-96E3-1C7E4A56B1E2}" type="presParOf" srcId="{84168865-F732-4A84-9977-5FA523E75F13}" destId="{97685AFC-8051-4837-9D00-3EE696603C0D}" srcOrd="0" destOrd="0" presId="urn:microsoft.com/office/officeart/2005/8/layout/bList2"/>
    <dgm:cxn modelId="{9415B00E-3C49-4127-9D5B-DCD70A6E15D3}" type="presParOf" srcId="{84168865-F732-4A84-9977-5FA523E75F13}" destId="{19DA14A3-1230-434D-99E7-47FE326428A2}" srcOrd="1" destOrd="0" presId="urn:microsoft.com/office/officeart/2005/8/layout/bList2"/>
    <dgm:cxn modelId="{9D9426F4-D8E3-49C9-8300-5FED72DDEA33}" type="presParOf" srcId="{84168865-F732-4A84-9977-5FA523E75F13}" destId="{925E136B-431D-4146-8FB8-EC255ABF4188}" srcOrd="2" destOrd="0" presId="urn:microsoft.com/office/officeart/2005/8/layout/bList2"/>
    <dgm:cxn modelId="{7A671F38-3C52-415B-A27F-9A575C9A63BD}" type="presParOf" srcId="{84168865-F732-4A84-9977-5FA523E75F13}" destId="{3A46F11C-FFD3-44F6-9989-80D6507F6EA8}" srcOrd="3" destOrd="0" presId="urn:microsoft.com/office/officeart/2005/8/layout/bList2"/>
    <dgm:cxn modelId="{44C3C537-248A-402E-B897-16937076436D}" type="presParOf" srcId="{10B763A2-C7DD-4FE4-988A-0EE6FCC1B582}" destId="{E0D2DBF2-22C7-4944-B07B-5B0B4820DBBF}" srcOrd="1" destOrd="0" presId="urn:microsoft.com/office/officeart/2005/8/layout/bList2"/>
    <dgm:cxn modelId="{30636322-F056-4489-AA7B-ABF33DA91620}" type="presParOf" srcId="{10B763A2-C7DD-4FE4-988A-0EE6FCC1B582}" destId="{AE8F0DD3-E7D8-4BC5-9245-6740553F29B5}" srcOrd="2" destOrd="0" presId="urn:microsoft.com/office/officeart/2005/8/layout/bList2"/>
    <dgm:cxn modelId="{D2EDF1E8-CAD6-4EB8-A7EF-31C828919139}" type="presParOf" srcId="{AE8F0DD3-E7D8-4BC5-9245-6740553F29B5}" destId="{D72C5D6E-A54C-4B3F-9A25-ECE2F7100584}" srcOrd="0" destOrd="0" presId="urn:microsoft.com/office/officeart/2005/8/layout/bList2"/>
    <dgm:cxn modelId="{F17109A5-0974-4F29-95F8-98A563A01751}" type="presParOf" srcId="{AE8F0DD3-E7D8-4BC5-9245-6740553F29B5}" destId="{9A15D3FB-2B46-41F1-94B0-36F7EA6A795B}" srcOrd="1" destOrd="0" presId="urn:microsoft.com/office/officeart/2005/8/layout/bList2"/>
    <dgm:cxn modelId="{9063F005-D526-40E7-8289-379DA721F521}" type="presParOf" srcId="{AE8F0DD3-E7D8-4BC5-9245-6740553F29B5}" destId="{8F00883A-9AFA-4097-89CF-834D06B8BFCB}" srcOrd="2" destOrd="0" presId="urn:microsoft.com/office/officeart/2005/8/layout/bList2"/>
    <dgm:cxn modelId="{DB4018D9-E2AC-44F2-85A6-9CB6FCC46D4B}" type="presParOf" srcId="{AE8F0DD3-E7D8-4BC5-9245-6740553F29B5}" destId="{77E905C2-871A-449C-A65C-66006682CE00}" srcOrd="3" destOrd="0" presId="urn:microsoft.com/office/officeart/2005/8/layout/bList2"/>
    <dgm:cxn modelId="{46908907-289A-4AB7-8839-31022293862F}" type="presParOf" srcId="{10B763A2-C7DD-4FE4-988A-0EE6FCC1B582}" destId="{A1266A44-E19A-4E89-8A3B-024AF391CE3F}" srcOrd="3" destOrd="0" presId="urn:microsoft.com/office/officeart/2005/8/layout/bList2"/>
    <dgm:cxn modelId="{BB678B8A-41A1-41BA-BF71-BBFE8024A38A}" type="presParOf" srcId="{10B763A2-C7DD-4FE4-988A-0EE6FCC1B582}" destId="{7CF815A2-C995-45D2-9CCF-041B835BB547}" srcOrd="4" destOrd="0" presId="urn:microsoft.com/office/officeart/2005/8/layout/bList2"/>
    <dgm:cxn modelId="{72356B07-A915-4819-A561-DDF8D00A9E9D}" type="presParOf" srcId="{7CF815A2-C995-45D2-9CCF-041B835BB547}" destId="{F6B8337C-CDE4-44A3-BBC2-F46B81FE1859}" srcOrd="0" destOrd="0" presId="urn:microsoft.com/office/officeart/2005/8/layout/bList2"/>
    <dgm:cxn modelId="{CAC0D750-2B7D-4966-A446-1663484FE0D8}" type="presParOf" srcId="{7CF815A2-C995-45D2-9CCF-041B835BB547}" destId="{59888BCB-6ADE-4205-A4B7-D4FD4FFA81F4}" srcOrd="1" destOrd="0" presId="urn:microsoft.com/office/officeart/2005/8/layout/bList2"/>
    <dgm:cxn modelId="{6F66B209-AC7F-4E70-999F-E29E580B6DEA}" type="presParOf" srcId="{7CF815A2-C995-45D2-9CCF-041B835BB547}" destId="{BD80E775-0A14-4F1D-929D-C919A41C6FC0}" srcOrd="2" destOrd="0" presId="urn:microsoft.com/office/officeart/2005/8/layout/bList2"/>
    <dgm:cxn modelId="{D602682B-CC5D-4596-A77F-61E3963EEF7D}" type="presParOf" srcId="{7CF815A2-C995-45D2-9CCF-041B835BB547}" destId="{0B99C589-F01C-4794-8146-0857F352A8B6}" srcOrd="3" destOrd="0" presId="urn:microsoft.com/office/officeart/2005/8/layout/bList2"/>
    <dgm:cxn modelId="{D0C559F5-8763-4FAF-8CF9-FEA9625ACC9A}" type="presParOf" srcId="{10B763A2-C7DD-4FE4-988A-0EE6FCC1B582}" destId="{1EE3AEE0-CBCA-4EC3-82AB-6434835690EF}" srcOrd="5" destOrd="0" presId="urn:microsoft.com/office/officeart/2005/8/layout/bList2"/>
    <dgm:cxn modelId="{1F6CE0FB-3B6E-491C-AB8C-2990C4C0C3ED}" type="presParOf" srcId="{10B763A2-C7DD-4FE4-988A-0EE6FCC1B582}" destId="{8C7D664D-7261-4D8C-861B-D02ED547CCEA}" srcOrd="6" destOrd="0" presId="urn:microsoft.com/office/officeart/2005/8/layout/bList2"/>
    <dgm:cxn modelId="{C2DB9C17-7CFE-47BA-BBD7-706CA6FE270C}" type="presParOf" srcId="{8C7D664D-7261-4D8C-861B-D02ED547CCEA}" destId="{95442646-58B5-4F48-B7C9-208CAB2D3608}" srcOrd="0" destOrd="0" presId="urn:microsoft.com/office/officeart/2005/8/layout/bList2"/>
    <dgm:cxn modelId="{599B69C7-03F3-4BD1-94EB-A046379B8698}" type="presParOf" srcId="{8C7D664D-7261-4D8C-861B-D02ED547CCEA}" destId="{DB0CE3BB-B441-4C84-B8D1-2093744C9B1B}" srcOrd="1" destOrd="0" presId="urn:microsoft.com/office/officeart/2005/8/layout/bList2"/>
    <dgm:cxn modelId="{1A4D27C5-EF5C-4D3C-BC9A-78240D9037D2}" type="presParOf" srcId="{8C7D664D-7261-4D8C-861B-D02ED547CCEA}" destId="{EAE4FD8B-ADAF-4F0D-B66B-48324586D0B4}" srcOrd="2" destOrd="0" presId="urn:microsoft.com/office/officeart/2005/8/layout/bList2"/>
    <dgm:cxn modelId="{B8F572EC-41D3-40C8-9B06-FE2DF1349081}" type="presParOf" srcId="{8C7D664D-7261-4D8C-861B-D02ED547CCEA}" destId="{5862DC91-6295-4F9E-B153-BDEA39BB4096}" srcOrd="3" destOrd="0" presId="urn:microsoft.com/office/officeart/2005/8/layout/bList2"/>
    <dgm:cxn modelId="{D88ACEC9-45E2-49D1-A7C0-F83F95D2CDA1}" type="presParOf" srcId="{10B763A2-C7DD-4FE4-988A-0EE6FCC1B582}" destId="{C01E1746-EA2A-479D-860A-08B5C639FB96}" srcOrd="7" destOrd="0" presId="urn:microsoft.com/office/officeart/2005/8/layout/bList2"/>
    <dgm:cxn modelId="{4E396BF7-7698-4D38-A487-A1B92281A6B2}" type="presParOf" srcId="{10B763A2-C7DD-4FE4-988A-0EE6FCC1B582}" destId="{7C6A3F88-EB8D-48E7-9FC3-B22512A38F4A}" srcOrd="8" destOrd="0" presId="urn:microsoft.com/office/officeart/2005/8/layout/bList2"/>
    <dgm:cxn modelId="{758CFFE8-6FE1-4DDB-83FD-F0DA175FC060}" type="presParOf" srcId="{7C6A3F88-EB8D-48E7-9FC3-B22512A38F4A}" destId="{5012D6DB-3D44-45EB-A332-89619E3D518F}" srcOrd="0" destOrd="0" presId="urn:microsoft.com/office/officeart/2005/8/layout/bList2"/>
    <dgm:cxn modelId="{4D63D92B-9C00-41AE-8112-DA704AB89982}" type="presParOf" srcId="{7C6A3F88-EB8D-48E7-9FC3-B22512A38F4A}" destId="{127F0D52-F147-4264-A5C0-990944F149A1}" srcOrd="1" destOrd="0" presId="urn:microsoft.com/office/officeart/2005/8/layout/bList2"/>
    <dgm:cxn modelId="{DF8DE865-059E-48A6-B5E5-DEF4DC5F89CA}" type="presParOf" srcId="{7C6A3F88-EB8D-48E7-9FC3-B22512A38F4A}" destId="{08B76086-F34F-4A23-9D6A-E374C463289C}" srcOrd="2" destOrd="0" presId="urn:microsoft.com/office/officeart/2005/8/layout/bList2"/>
    <dgm:cxn modelId="{A673154C-A63E-4812-931A-866534B93B35}" type="presParOf" srcId="{7C6A3F88-EB8D-48E7-9FC3-B22512A38F4A}" destId="{D161A0DF-C07F-48D4-B6CE-1F9DB994279E}" srcOrd="3" destOrd="0" presId="urn:microsoft.com/office/officeart/2005/8/layout/bList2"/>
    <dgm:cxn modelId="{2F979BF1-6549-4E68-8E60-E7AE6024B6F3}" type="presParOf" srcId="{10B763A2-C7DD-4FE4-988A-0EE6FCC1B582}" destId="{2D74F524-D5D0-4E8B-A134-E9EAF8C7F375}" srcOrd="9" destOrd="0" presId="urn:microsoft.com/office/officeart/2005/8/layout/bList2"/>
    <dgm:cxn modelId="{B8011E58-41EC-49B8-A4CD-7386A2B27A35}" type="presParOf" srcId="{10B763A2-C7DD-4FE4-988A-0EE6FCC1B582}" destId="{3AA70291-7543-461F-9E20-F3701E77484D}" srcOrd="10" destOrd="0" presId="urn:microsoft.com/office/officeart/2005/8/layout/bList2"/>
    <dgm:cxn modelId="{7C6A473F-FCC3-4910-AC55-18159B3A0185}" type="presParOf" srcId="{3AA70291-7543-461F-9E20-F3701E77484D}" destId="{96B169CB-C30F-428A-AEDA-0E2D09DD2476}" srcOrd="0" destOrd="0" presId="urn:microsoft.com/office/officeart/2005/8/layout/bList2"/>
    <dgm:cxn modelId="{23CA9654-5B65-4071-A759-5C3A0B44E076}" type="presParOf" srcId="{3AA70291-7543-461F-9E20-F3701E77484D}" destId="{4A1F2C8B-613A-4162-8D64-047597C9966A}" srcOrd="1" destOrd="0" presId="urn:microsoft.com/office/officeart/2005/8/layout/bList2"/>
    <dgm:cxn modelId="{E07A90EC-8FA8-460D-8008-3B05FE6FA8E9}" type="presParOf" srcId="{3AA70291-7543-461F-9E20-F3701E77484D}" destId="{EA1FAE27-5A73-4D7A-8526-0C7BFC2DB0F6}" srcOrd="2" destOrd="0" presId="urn:microsoft.com/office/officeart/2005/8/layout/bList2"/>
    <dgm:cxn modelId="{FD42EC1C-77AE-4A9B-A392-C130E383DACC}" type="presParOf" srcId="{3AA70291-7543-461F-9E20-F3701E77484D}" destId="{0F85CCC3-6B80-4727-B2D9-B87661B76513}"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70F260D-43B2-4B57-B92A-160602DD1764}">
      <dgm:prSet phldrT="[Text]"/>
      <dgm:spPr/>
      <dgm:t>
        <a:bodyPr/>
        <a:lstStyle/>
        <a:p>
          <a:r>
            <a:rPr lang="en-US" dirty="0"/>
            <a:t>Literacy Gains</a:t>
          </a: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a:t>HSE/HS Diploma</a:t>
          </a:r>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dgm:t>
        <a:bodyPr/>
        <a:lstStyle/>
        <a:p>
          <a:r>
            <a:rPr lang="en-US" dirty="0"/>
            <a:t>Post-Secondary</a:t>
          </a:r>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a:t>Enter Employment</a:t>
          </a:r>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a:t>Increase Wages</a:t>
          </a:r>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dgm:t>
        <a:bodyPr/>
        <a:lstStyle/>
        <a:p>
          <a:r>
            <a:rPr lang="en-US" dirty="0"/>
            <a:t>Transition</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565CA8FF-369D-4EB8-BF7A-9D66D1F6F7F6}" type="pres">
      <dgm:prSet presAssocID="{A70F260D-43B2-4B57-B92A-160602DD1764}" presName="node" presStyleLbl="node1" presStyleIdx="0" presStyleCnt="6" custScaleX="19264" custScaleY="13415" custLinFactNeighborX="-7824" custLinFactNeighborY="-17205">
        <dgm:presLayoutVars>
          <dgm:bulletEnabled val="1"/>
        </dgm:presLayoutVars>
      </dgm:prSet>
      <dgm:spPr/>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7260" custLinFactNeighborY="1521">
        <dgm:presLayoutVars>
          <dgm:bulletEnabled val="1"/>
        </dgm:presLayoutVars>
      </dgm:prSet>
      <dgm:spPr/>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749" custLinFactNeighborY="1230">
        <dgm:presLayoutVars>
          <dgm:bulletEnabled val="1"/>
        </dgm:presLayoutVars>
      </dgm:prSet>
      <dgm:spPr/>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4386" custLinFactNeighborY="1247">
        <dgm:presLayoutVars>
          <dgm:bulletEnabled val="1"/>
        </dgm:presLayoutVars>
      </dgm:prSet>
      <dgm:spPr/>
    </dgm:pt>
  </dgm:ptLst>
  <dgm:cxnLst>
    <dgm:cxn modelId="{ED4CE227-D2F6-441A-B985-5751150A50C1}" srcId="{24C80DE3-A03E-424E-9773-63BE4D657489}" destId="{5D275C60-CCA1-41F8-A9EA-678C61F09B80}" srcOrd="1" destOrd="0" parTransId="{8FED4B3C-D6F4-40B0-B8AE-B45F00A9FBD2}" sibTransId="{508CFF85-D7EA-49AD-933C-21CF872EAE43}"/>
    <dgm:cxn modelId="{DB141C48-3EE0-4236-B241-F3D03F50F854}" type="presOf" srcId="{F2B9BF7C-04ED-4AF2-BC3B-EEAAB000390C}" destId="{D117BF28-B3F7-4E3B-B083-43BC2A6E9767}" srcOrd="0" destOrd="0" presId="urn:microsoft.com/office/officeart/2005/8/layout/default"/>
    <dgm:cxn modelId="{4A90EB4A-A63A-4728-8AFE-2DA5AF370A15}" type="presOf" srcId="{5D275C60-CCA1-41F8-A9EA-678C61F09B80}" destId="{7F0345D2-78B0-4243-9FA6-7D146E870178}" srcOrd="0" destOrd="0" presId="urn:microsoft.com/office/officeart/2005/8/layout/default"/>
    <dgm:cxn modelId="{832B874B-3D65-4AFD-8E59-11AD74D49DBF}" srcId="{24C80DE3-A03E-424E-9773-63BE4D657489}" destId="{A70F260D-43B2-4B57-B92A-160602DD1764}" srcOrd="0" destOrd="0" parTransId="{D72B88D4-019F-44D1-8D75-C75E50F98E0A}" sibTransId="{32B5D89C-BC59-4D20-B294-76ACA26778E0}"/>
    <dgm:cxn modelId="{E7FF6072-3B09-4ABD-9FB3-1643EC41B052}" type="presOf" srcId="{9A388ACC-B305-494E-9412-F7682693BA23}" destId="{A942D91C-A410-4FFE-8163-C7B8B44CB2F3}"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85584AF6-B8DC-4613-BAC5-199A6490CFF8}" srcId="{24C80DE3-A03E-424E-9773-63BE4D657489}" destId="{F2B9BF7C-04ED-4AF2-BC3B-EEAAB000390C}" srcOrd="3" destOrd="0" parTransId="{52CD791C-1303-4A9C-BAF0-F387A26CA7AF}" sibTransId="{AD55BD5B-0F26-4F30-A57B-A2772E0B101F}"/>
    <dgm:cxn modelId="{E3E8B0F6-C630-4F36-8BF6-74DC2AD12D1A}" type="presOf" srcId="{81A44736-A976-4AAA-B439-7EF072CD8FB3}" destId="{D0557916-BA6E-4A5D-A9CB-F6558D6385F4}" srcOrd="0" destOrd="0" presId="urn:microsoft.com/office/officeart/2005/8/layout/default"/>
    <dgm:cxn modelId="{7B3FA3F8-2110-4C38-A706-FAD98A3CD078}" srcId="{24C80DE3-A03E-424E-9773-63BE4D657489}" destId="{81A44736-A976-4AAA-B439-7EF072CD8FB3}" srcOrd="2" destOrd="0" parTransId="{974BA200-230F-4FF4-9BB3-1DA38AAA3901}" sibTransId="{9F9786F5-5DE6-4195-9431-A05C3654CA04}"/>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70F260D-43B2-4B57-B92A-160602DD1764}">
      <dgm:prSet phldrT="[Text]"/>
      <dgm:spPr/>
      <dgm:t>
        <a:bodyPr/>
        <a:lstStyle/>
        <a:p>
          <a:r>
            <a:rPr lang="en-US" dirty="0"/>
            <a:t>Literacy Gains</a:t>
          </a: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565CA8FF-369D-4EB8-BF7A-9D66D1F6F7F6}" type="pres">
      <dgm:prSet presAssocID="{A70F260D-43B2-4B57-B92A-160602DD1764}" presName="node" presStyleLbl="node1" presStyleIdx="0" presStyleCnt="1" custScaleX="28128" custScaleY="21393" custLinFactNeighborX="-41926" custLinFactNeighborY="-43013">
        <dgm:presLayoutVars>
          <dgm:bulletEnabled val="1"/>
        </dgm:presLayoutVars>
      </dgm:prSet>
      <dgm:spPr/>
    </dgm:pt>
  </dgm:ptLst>
  <dgm:cxnLst>
    <dgm:cxn modelId="{832B874B-3D65-4AFD-8E59-11AD74D49DBF}" srcId="{24C80DE3-A03E-424E-9773-63BE4D657489}" destId="{A70F260D-43B2-4B57-B92A-160602DD1764}" srcOrd="0" destOrd="0" parTransId="{D72B88D4-019F-44D1-8D75-C75E50F98E0A}" sibTransId="{32B5D89C-BC59-4D20-B294-76ACA26778E0}"/>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43018E4D-9A43-4006-B43C-31B596FBFC60}" type="presParOf" srcId="{A327DEBB-2764-43C8-BD6D-20DCD03BE172}" destId="{565CA8FF-369D-4EB8-BF7A-9D66D1F6F7F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6E580F-7BC6-4F04-BA13-B021AC6B2EE4}">
      <dgm:prSet phldrT="[Text]"/>
      <dgm:spPr>
        <a:solidFill>
          <a:srgbClr val="FF0000"/>
        </a:solidFill>
      </dgm:spPr>
      <dgm:t>
        <a:bodyPr/>
        <a:lstStyle/>
        <a:p>
          <a:r>
            <a:rPr lang="en-US" dirty="0"/>
            <a:t>Transition</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88D8DF11-C416-4642-A7D9-8DF5EF240186}" type="pres">
      <dgm:prSet presAssocID="{DB6E580F-7BC6-4F04-BA13-B021AC6B2EE4}" presName="node" presStyleLbl="node1" presStyleIdx="0" presStyleCnt="1" custScaleX="26147" custScaleY="19867" custLinFactNeighborX="-37763" custLinFactNeighborY="-34057">
        <dgm:presLayoutVars>
          <dgm:bulletEnabled val="1"/>
        </dgm:presLayoutVars>
      </dgm:prSet>
      <dgm:spPr/>
    </dgm:pt>
  </dgm:ptLst>
  <dgm:cxnLst>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0"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5E1A46E8-1357-46FF-ACB6-436CD6132496}" type="presParOf" srcId="{A327DEBB-2764-43C8-BD6D-20DCD03BE172}" destId="{88D8DF11-C416-4642-A7D9-8DF5EF24018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81A44736-A976-4AAA-B439-7EF072CD8FB3}">
      <dgm:prSet phldrT="[Text]"/>
      <dgm:spPr/>
      <dgm:t>
        <a:bodyPr/>
        <a:lstStyle/>
        <a:p>
          <a:r>
            <a:rPr lang="en-US" dirty="0"/>
            <a:t>Supportive Services</a:t>
          </a:r>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9A388ACC-B305-494E-9412-F7682693BA23}">
      <dgm:prSet phldrT="[Text]"/>
      <dgm:spPr/>
      <dgm:t>
        <a:bodyPr/>
        <a:lstStyle/>
        <a:p>
          <a:r>
            <a:rPr lang="en-US" dirty="0"/>
            <a:t>Transition Services</a:t>
          </a:r>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dgm:t>
        <a:bodyPr/>
        <a:lstStyle/>
        <a:p>
          <a:r>
            <a:rPr lang="en-US" dirty="0"/>
            <a:t>Training Services</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pt>
    <dgm:pt modelId="{D0557916-BA6E-4A5D-A9CB-F6558D6385F4}" type="pres">
      <dgm:prSet presAssocID="{81A44736-A976-4AAA-B439-7EF072CD8FB3}" presName="node" presStyleLbl="node1" presStyleIdx="0" presStyleCnt="3" custScaleX="19264" custScaleY="13415" custLinFactNeighborX="-1236" custLinFactNeighborY="-25230">
        <dgm:presLayoutVars>
          <dgm:bulletEnabled val="1"/>
        </dgm:presLayoutVars>
      </dgm:prSet>
      <dgm:spPr/>
    </dgm:pt>
    <dgm:pt modelId="{AC478407-71A2-4CC7-9DE4-0CEE777F698F}" type="pres">
      <dgm:prSet presAssocID="{9F9786F5-5DE6-4195-9431-A05C3654CA04}" presName="sibTrans" presStyleCnt="0"/>
      <dgm:spPr/>
    </dgm:pt>
    <dgm:pt modelId="{A942D91C-A410-4FFE-8163-C7B8B44CB2F3}" type="pres">
      <dgm:prSet presAssocID="{9A388ACC-B305-494E-9412-F7682693BA23}" presName="node" presStyleLbl="node1" presStyleIdx="1" presStyleCnt="3" custScaleX="19264" custScaleY="14757" custLinFactNeighborX="-2672" custLinFactNeighborY="-24486">
        <dgm:presLayoutVars>
          <dgm:bulletEnabled val="1"/>
        </dgm:presLayoutVars>
      </dgm:prSet>
      <dgm:spPr/>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2" presStyleCnt="3" custScaleX="19264" custScaleY="14757" custLinFactNeighborX="-3492" custLinFactNeighborY="-24336">
        <dgm:presLayoutVars>
          <dgm:bulletEnabled val="1"/>
        </dgm:presLayoutVars>
      </dgm:prSet>
      <dgm:spPr/>
    </dgm:pt>
  </dgm:ptLst>
  <dgm:cxnLst>
    <dgm:cxn modelId="{E7FF6072-3B09-4ABD-9FB3-1643EC41B052}" type="presOf" srcId="{9A388ACC-B305-494E-9412-F7682693BA23}" destId="{A942D91C-A410-4FFE-8163-C7B8B44CB2F3}" srcOrd="0" destOrd="0" presId="urn:microsoft.com/office/officeart/2005/8/layout/default"/>
    <dgm:cxn modelId="{98C5E155-23AB-4A8A-BF7A-9DB4F4C0D469}" srcId="{24C80DE3-A03E-424E-9773-63BE4D657489}" destId="{9A388ACC-B305-494E-9412-F7682693BA23}" srcOrd="1" destOrd="0" parTransId="{F7532BD2-0DA4-422C-B4B7-14DDFF9878A6}" sibTransId="{EE93F87B-DD0C-4348-93E4-6434D95BDA0A}"/>
    <dgm:cxn modelId="{5BBA7D7F-113B-4992-AD4A-F3A933186DAC}" type="presOf" srcId="{24C80DE3-A03E-424E-9773-63BE4D657489}" destId="{A327DEBB-2764-43C8-BD6D-20DCD03BE172}" srcOrd="0" destOrd="0" presId="urn:microsoft.com/office/officeart/2005/8/layout/default"/>
    <dgm:cxn modelId="{5419A5BD-A10C-4F4B-99DD-C8DFF18F9D1A}" srcId="{24C80DE3-A03E-424E-9773-63BE4D657489}" destId="{DB6E580F-7BC6-4F04-BA13-B021AC6B2EE4}" srcOrd="2" destOrd="0" parTransId="{BFC5F69C-5E79-4851-AE66-24AA7853593A}" sibTransId="{603B8FB9-B4F9-4779-B587-CACC342D9E38}"/>
    <dgm:cxn modelId="{D84C14E1-D00D-473B-BE09-2AEBC440D13A}" type="presOf" srcId="{DB6E580F-7BC6-4F04-BA13-B021AC6B2EE4}" destId="{88D8DF11-C416-4642-A7D9-8DF5EF240186}" srcOrd="0" destOrd="0" presId="urn:microsoft.com/office/officeart/2005/8/layout/default"/>
    <dgm:cxn modelId="{E3E8B0F6-C630-4F36-8BF6-74DC2AD12D1A}" type="presOf" srcId="{81A44736-A976-4AAA-B439-7EF072CD8FB3}" destId="{D0557916-BA6E-4A5D-A9CB-F6558D6385F4}" srcOrd="0" destOrd="0" presId="urn:microsoft.com/office/officeart/2005/8/layout/default"/>
    <dgm:cxn modelId="{7B3FA3F8-2110-4C38-A706-FAD98A3CD078}" srcId="{24C80DE3-A03E-424E-9773-63BE4D657489}" destId="{81A44736-A976-4AAA-B439-7EF072CD8FB3}" srcOrd="0" destOrd="0" parTransId="{974BA200-230F-4FF4-9BB3-1DA38AAA3901}" sibTransId="{9F9786F5-5DE6-4195-9431-A05C3654CA04}"/>
    <dgm:cxn modelId="{5C17FFC6-8F46-4BBC-AEFE-8FA22D3F1F0D}" type="presParOf" srcId="{A327DEBB-2764-43C8-BD6D-20DCD03BE172}" destId="{D0557916-BA6E-4A5D-A9CB-F6558D6385F4}" srcOrd="0" destOrd="0" presId="urn:microsoft.com/office/officeart/2005/8/layout/default"/>
    <dgm:cxn modelId="{83296510-9451-4727-AEC0-FB3690364504}" type="presParOf" srcId="{A327DEBB-2764-43C8-BD6D-20DCD03BE172}" destId="{AC478407-71A2-4CC7-9DE4-0CEE777F698F}" srcOrd="1" destOrd="0" presId="urn:microsoft.com/office/officeart/2005/8/layout/default"/>
    <dgm:cxn modelId="{A49A5FA6-45C8-47ED-9DDB-535E87754AFF}" type="presParOf" srcId="{A327DEBB-2764-43C8-BD6D-20DCD03BE172}" destId="{A942D91C-A410-4FFE-8163-C7B8B44CB2F3}" srcOrd="2" destOrd="0" presId="urn:microsoft.com/office/officeart/2005/8/layout/default"/>
    <dgm:cxn modelId="{07EF6C69-C6C0-4078-85E5-FBB782D765E3}" type="presParOf" srcId="{A327DEBB-2764-43C8-BD6D-20DCD03BE172}" destId="{76DE486B-1AE3-43C8-9E55-DFDFA22D117B}" srcOrd="3" destOrd="0" presId="urn:microsoft.com/office/officeart/2005/8/layout/default"/>
    <dgm:cxn modelId="{5E1A46E8-1357-46FF-ACB6-436CD6132496}" type="presParOf" srcId="{A327DEBB-2764-43C8-BD6D-20DCD03BE172}" destId="{88D8DF11-C416-4642-A7D9-8DF5EF24018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85AFC-8051-4837-9D00-3EE696603C0D}">
      <dsp:nvSpPr>
        <dsp:cNvPr id="0" name=""/>
        <dsp:cNvSpPr/>
      </dsp:nvSpPr>
      <dsp:spPr>
        <a:xfrm>
          <a:off x="474902" y="2590"/>
          <a:ext cx="1601388" cy="1195402"/>
        </a:xfrm>
        <a:prstGeom prst="round2SameRect">
          <a:avLst>
            <a:gd name="adj1" fmla="val 8000"/>
            <a:gd name="adj2" fmla="val 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925E136B-431D-4146-8FB8-EC255ABF4188}">
      <dsp:nvSpPr>
        <dsp:cNvPr id="0" name=""/>
        <dsp:cNvSpPr/>
      </dsp:nvSpPr>
      <dsp:spPr>
        <a:xfrm>
          <a:off x="474902" y="1197993"/>
          <a:ext cx="1601388" cy="514023"/>
        </a:xfrm>
        <a:prstGeom prst="rect">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dirty="0"/>
            <a:t>Effectiveness to Employers</a:t>
          </a:r>
        </a:p>
      </dsp:txBody>
      <dsp:txXfrm>
        <a:off x="474902" y="1197993"/>
        <a:ext cx="1127738" cy="514023"/>
      </dsp:txXfrm>
    </dsp:sp>
    <dsp:sp modelId="{3A46F11C-FFD3-44F6-9989-80D6507F6EA8}">
      <dsp:nvSpPr>
        <dsp:cNvPr id="0" name=""/>
        <dsp:cNvSpPr/>
      </dsp:nvSpPr>
      <dsp:spPr>
        <a:xfrm>
          <a:off x="1647942" y="1279640"/>
          <a:ext cx="560485" cy="56048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7000" r="-47000"/>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D72C5D6E-A54C-4B3F-9A25-ECE2F7100584}">
      <dsp:nvSpPr>
        <dsp:cNvPr id="0" name=""/>
        <dsp:cNvSpPr/>
      </dsp:nvSpPr>
      <dsp:spPr>
        <a:xfrm>
          <a:off x="2347284" y="2590"/>
          <a:ext cx="1601388" cy="1195402"/>
        </a:xfrm>
        <a:prstGeom prst="round2SameRect">
          <a:avLst>
            <a:gd name="adj1" fmla="val 8000"/>
            <a:gd name="adj2" fmla="val 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8F00883A-9AFA-4097-89CF-834D06B8BFCB}">
      <dsp:nvSpPr>
        <dsp:cNvPr id="0" name=""/>
        <dsp:cNvSpPr/>
      </dsp:nvSpPr>
      <dsp:spPr>
        <a:xfrm>
          <a:off x="2347284" y="1197993"/>
          <a:ext cx="1601388" cy="514023"/>
        </a:xfrm>
        <a:prstGeom prst="rect">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dirty="0"/>
            <a:t>Employment after 2Q</a:t>
          </a:r>
        </a:p>
      </dsp:txBody>
      <dsp:txXfrm>
        <a:off x="2347284" y="1197993"/>
        <a:ext cx="1127738" cy="514023"/>
      </dsp:txXfrm>
    </dsp:sp>
    <dsp:sp modelId="{77E905C2-871A-449C-A65C-66006682CE00}">
      <dsp:nvSpPr>
        <dsp:cNvPr id="0" name=""/>
        <dsp:cNvSpPr/>
      </dsp:nvSpPr>
      <dsp:spPr>
        <a:xfrm>
          <a:off x="3520324" y="1279640"/>
          <a:ext cx="560485" cy="5604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F6B8337C-CDE4-44A3-BBC2-F46B81FE1859}">
      <dsp:nvSpPr>
        <dsp:cNvPr id="0" name=""/>
        <dsp:cNvSpPr/>
      </dsp:nvSpPr>
      <dsp:spPr>
        <a:xfrm>
          <a:off x="4163842" y="2590"/>
          <a:ext cx="1601388" cy="1195402"/>
        </a:xfrm>
        <a:prstGeom prst="round2SameRect">
          <a:avLst>
            <a:gd name="adj1" fmla="val 8000"/>
            <a:gd name="adj2" fmla="val 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BD80E775-0A14-4F1D-929D-C919A41C6FC0}">
      <dsp:nvSpPr>
        <dsp:cNvPr id="0" name=""/>
        <dsp:cNvSpPr/>
      </dsp:nvSpPr>
      <dsp:spPr>
        <a:xfrm>
          <a:off x="4219666" y="1197993"/>
          <a:ext cx="1601388" cy="514023"/>
        </a:xfrm>
        <a:prstGeom prst="rect">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dirty="0"/>
            <a:t>Employment after 4Q</a:t>
          </a:r>
        </a:p>
      </dsp:txBody>
      <dsp:txXfrm>
        <a:off x="4219666" y="1197993"/>
        <a:ext cx="1127738" cy="514023"/>
      </dsp:txXfrm>
    </dsp:sp>
    <dsp:sp modelId="{0B99C589-F01C-4794-8146-0857F352A8B6}">
      <dsp:nvSpPr>
        <dsp:cNvPr id="0" name=""/>
        <dsp:cNvSpPr/>
      </dsp:nvSpPr>
      <dsp:spPr>
        <a:xfrm>
          <a:off x="5392706" y="1279640"/>
          <a:ext cx="560485" cy="56048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95442646-58B5-4F48-B7C9-208CAB2D3608}">
      <dsp:nvSpPr>
        <dsp:cNvPr id="0" name=""/>
        <dsp:cNvSpPr/>
      </dsp:nvSpPr>
      <dsp:spPr>
        <a:xfrm>
          <a:off x="474902" y="2117724"/>
          <a:ext cx="1601388" cy="1195402"/>
        </a:xfrm>
        <a:prstGeom prst="round2SameRect">
          <a:avLst>
            <a:gd name="adj1" fmla="val 8000"/>
            <a:gd name="adj2" fmla="val 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EAE4FD8B-ADAF-4F0D-B66B-48324586D0B4}">
      <dsp:nvSpPr>
        <dsp:cNvPr id="0" name=""/>
        <dsp:cNvSpPr/>
      </dsp:nvSpPr>
      <dsp:spPr>
        <a:xfrm>
          <a:off x="474902" y="3313126"/>
          <a:ext cx="1601388" cy="514023"/>
        </a:xfrm>
        <a:prstGeom prst="rect">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dirty="0"/>
            <a:t>Median Earnings</a:t>
          </a:r>
        </a:p>
      </dsp:txBody>
      <dsp:txXfrm>
        <a:off x="474902" y="3313126"/>
        <a:ext cx="1127738" cy="514023"/>
      </dsp:txXfrm>
    </dsp:sp>
    <dsp:sp modelId="{5862DC91-6295-4F9E-B153-BDEA39BB4096}">
      <dsp:nvSpPr>
        <dsp:cNvPr id="0" name=""/>
        <dsp:cNvSpPr/>
      </dsp:nvSpPr>
      <dsp:spPr>
        <a:xfrm>
          <a:off x="1647942" y="3394774"/>
          <a:ext cx="560485" cy="56048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5012D6DB-3D44-45EB-A332-89619E3D518F}">
      <dsp:nvSpPr>
        <dsp:cNvPr id="0" name=""/>
        <dsp:cNvSpPr/>
      </dsp:nvSpPr>
      <dsp:spPr>
        <a:xfrm>
          <a:off x="2347284" y="2117724"/>
          <a:ext cx="1601388" cy="1195402"/>
        </a:xfrm>
        <a:prstGeom prst="round2SameRect">
          <a:avLst>
            <a:gd name="adj1" fmla="val 8000"/>
            <a:gd name="adj2" fmla="val 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08B76086-F34F-4A23-9D6A-E374C463289C}">
      <dsp:nvSpPr>
        <dsp:cNvPr id="0" name=""/>
        <dsp:cNvSpPr/>
      </dsp:nvSpPr>
      <dsp:spPr>
        <a:xfrm>
          <a:off x="2347284" y="3313126"/>
          <a:ext cx="1601388" cy="514023"/>
        </a:xfrm>
        <a:prstGeom prst="rect">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dirty="0"/>
            <a:t>Credential Attainment Rate</a:t>
          </a:r>
        </a:p>
      </dsp:txBody>
      <dsp:txXfrm>
        <a:off x="2347284" y="3313126"/>
        <a:ext cx="1127738" cy="514023"/>
      </dsp:txXfrm>
    </dsp:sp>
    <dsp:sp modelId="{D161A0DF-C07F-48D4-B6CE-1F9DB994279E}">
      <dsp:nvSpPr>
        <dsp:cNvPr id="0" name=""/>
        <dsp:cNvSpPr/>
      </dsp:nvSpPr>
      <dsp:spPr>
        <a:xfrm>
          <a:off x="3520324" y="3394774"/>
          <a:ext cx="560485" cy="560485"/>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96B169CB-C30F-428A-AEDA-0E2D09DD2476}">
      <dsp:nvSpPr>
        <dsp:cNvPr id="0" name=""/>
        <dsp:cNvSpPr/>
      </dsp:nvSpPr>
      <dsp:spPr>
        <a:xfrm>
          <a:off x="4219666" y="2117724"/>
          <a:ext cx="1601388" cy="1195402"/>
        </a:xfrm>
        <a:prstGeom prst="round2SameRect">
          <a:avLst>
            <a:gd name="adj1" fmla="val 8000"/>
            <a:gd name="adj2" fmla="val 0"/>
          </a:avLst>
        </a:prstGeom>
        <a:blipFill rotWithShape="0">
          <a:blip xmlns:r="http://schemas.openxmlformats.org/officeDocument/2006/relationships" r:embed="rId6"/>
          <a:stretch>
            <a:fillRect/>
          </a:stretch>
        </a:blipFill>
        <a:ln w="6350" cap="flat" cmpd="sng" algn="ctr">
          <a:solidFill>
            <a:schemeClr val="dk1">
              <a:hueOff val="0"/>
              <a:satOff val="0"/>
              <a:lumOff val="0"/>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77470" tIns="232410" rIns="77470" bIns="77470" numCol="1" spcCol="1270" anchor="t" anchorCtr="0">
          <a:noAutofit/>
        </a:bodyPr>
        <a:lstStyle/>
        <a:p>
          <a:pPr marL="285750" lvl="1" indent="-285750" algn="l" defTabSz="2711450">
            <a:lnSpc>
              <a:spcPct val="90000"/>
            </a:lnSpc>
            <a:spcBef>
              <a:spcPct val="0"/>
            </a:spcBef>
            <a:spcAft>
              <a:spcPct val="15000"/>
            </a:spcAft>
            <a:buChar char="•"/>
          </a:pPr>
          <a:endParaRPr lang="en-US" sz="6100" kern="1200" dirty="0"/>
        </a:p>
      </dsp:txBody>
      <dsp:txXfrm>
        <a:off x="4247676" y="2145734"/>
        <a:ext cx="1545368" cy="1167392"/>
      </dsp:txXfrm>
    </dsp:sp>
    <dsp:sp modelId="{EA1FAE27-5A73-4D7A-8526-0C7BFC2DB0F6}">
      <dsp:nvSpPr>
        <dsp:cNvPr id="0" name=""/>
        <dsp:cNvSpPr/>
      </dsp:nvSpPr>
      <dsp:spPr>
        <a:xfrm>
          <a:off x="4219666" y="3313126"/>
          <a:ext cx="1601388" cy="514023"/>
        </a:xfrm>
        <a:prstGeom prst="rect">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dirty="0"/>
            <a:t>Measurable Skill Gains (MSG)</a:t>
          </a:r>
        </a:p>
      </dsp:txBody>
      <dsp:txXfrm>
        <a:off x="4219666" y="3313126"/>
        <a:ext cx="1127738" cy="514023"/>
      </dsp:txXfrm>
    </dsp:sp>
    <dsp:sp modelId="{0F85CCC3-6B80-4727-B2D9-B87661B76513}">
      <dsp:nvSpPr>
        <dsp:cNvPr id="0" name=""/>
        <dsp:cNvSpPr/>
      </dsp:nvSpPr>
      <dsp:spPr>
        <a:xfrm>
          <a:off x="5392706" y="3394774"/>
          <a:ext cx="560485" cy="560485"/>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7000" b="-7000"/>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312475" y="0"/>
          <a:ext cx="1835220" cy="76680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Literacy Gains</a:t>
          </a:r>
        </a:p>
      </dsp:txBody>
      <dsp:txXfrm>
        <a:off x="312475" y="0"/>
        <a:ext cx="1835220" cy="766802"/>
      </dsp:txXfrm>
    </dsp:sp>
    <dsp:sp modelId="{7F0345D2-78B0-4243-9FA6-7D146E870178}">
      <dsp:nvSpPr>
        <dsp:cNvPr id="0" name=""/>
        <dsp:cNvSpPr/>
      </dsp:nvSpPr>
      <dsp:spPr>
        <a:xfrm>
          <a:off x="3231546" y="0"/>
          <a:ext cx="1835220" cy="76680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HSE/HS Diploma</a:t>
          </a:r>
        </a:p>
      </dsp:txBody>
      <dsp:txXfrm>
        <a:off x="3231546" y="0"/>
        <a:ext cx="1835220" cy="766802"/>
      </dsp:txXfrm>
    </dsp:sp>
    <dsp:sp modelId="{D0557916-BA6E-4A5D-A9CB-F6558D6385F4}">
      <dsp:nvSpPr>
        <dsp:cNvPr id="0" name=""/>
        <dsp:cNvSpPr/>
      </dsp:nvSpPr>
      <dsp:spPr>
        <a:xfrm>
          <a:off x="6250361" y="0"/>
          <a:ext cx="1835220" cy="76680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Post-Secondary</a:t>
          </a:r>
        </a:p>
      </dsp:txBody>
      <dsp:txXfrm>
        <a:off x="6250361" y="0"/>
        <a:ext cx="1835220" cy="766802"/>
      </dsp:txXfrm>
    </dsp:sp>
    <dsp:sp modelId="{D117BF28-B3F7-4E3B-B083-43BC2A6E9767}">
      <dsp:nvSpPr>
        <dsp:cNvPr id="0" name=""/>
        <dsp:cNvSpPr/>
      </dsp:nvSpPr>
      <dsp:spPr>
        <a:xfrm>
          <a:off x="366205" y="2789849"/>
          <a:ext cx="1835220" cy="8435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Enter Employment</a:t>
          </a:r>
        </a:p>
      </dsp:txBody>
      <dsp:txXfrm>
        <a:off x="366205" y="2789849"/>
        <a:ext cx="1835220" cy="843511"/>
      </dsp:txXfrm>
    </dsp:sp>
    <dsp:sp modelId="{A942D91C-A410-4FFE-8163-C7B8B44CB2F3}">
      <dsp:nvSpPr>
        <dsp:cNvPr id="0" name=""/>
        <dsp:cNvSpPr/>
      </dsp:nvSpPr>
      <dsp:spPr>
        <a:xfrm>
          <a:off x="3298042" y="2773215"/>
          <a:ext cx="1835220" cy="8435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Increase Wages</a:t>
          </a:r>
        </a:p>
      </dsp:txBody>
      <dsp:txXfrm>
        <a:off x="3298042" y="2773215"/>
        <a:ext cx="1835220" cy="843511"/>
      </dsp:txXfrm>
    </dsp:sp>
    <dsp:sp modelId="{88D8DF11-C416-4642-A7D9-8DF5EF240186}">
      <dsp:nvSpPr>
        <dsp:cNvPr id="0" name=""/>
        <dsp:cNvSpPr/>
      </dsp:nvSpPr>
      <dsp:spPr>
        <a:xfrm>
          <a:off x="6215779" y="2774187"/>
          <a:ext cx="1835220" cy="8435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Transition</a:t>
          </a:r>
        </a:p>
      </dsp:txBody>
      <dsp:txXfrm>
        <a:off x="6215779" y="2774187"/>
        <a:ext cx="1835220" cy="843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85AFC-8051-4837-9D00-3EE696603C0D}">
      <dsp:nvSpPr>
        <dsp:cNvPr id="0" name=""/>
        <dsp:cNvSpPr/>
      </dsp:nvSpPr>
      <dsp:spPr>
        <a:xfrm>
          <a:off x="996886" y="4120"/>
          <a:ext cx="2160012" cy="1612403"/>
        </a:xfrm>
        <a:prstGeom prst="round2SameRect">
          <a:avLst>
            <a:gd name="adj1" fmla="val 8000"/>
            <a:gd name="adj2" fmla="val 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925E136B-431D-4146-8FB8-EC255ABF4188}">
      <dsp:nvSpPr>
        <dsp:cNvPr id="0" name=""/>
        <dsp:cNvSpPr/>
      </dsp:nvSpPr>
      <dsp:spPr>
        <a:xfrm>
          <a:off x="996886" y="1616524"/>
          <a:ext cx="2160012" cy="693333"/>
        </a:xfrm>
        <a:prstGeom prst="rect">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t>Effectiveness to Employers</a:t>
          </a:r>
        </a:p>
      </dsp:txBody>
      <dsp:txXfrm>
        <a:off x="996886" y="1616524"/>
        <a:ext cx="1521135" cy="693333"/>
      </dsp:txXfrm>
    </dsp:sp>
    <dsp:sp modelId="{3A46F11C-FFD3-44F6-9989-80D6507F6EA8}">
      <dsp:nvSpPr>
        <dsp:cNvPr id="0" name=""/>
        <dsp:cNvSpPr/>
      </dsp:nvSpPr>
      <dsp:spPr>
        <a:xfrm>
          <a:off x="2579125" y="1726654"/>
          <a:ext cx="756004" cy="7560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7000" r="-47000"/>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D72C5D6E-A54C-4B3F-9A25-ECE2F7100584}">
      <dsp:nvSpPr>
        <dsp:cNvPr id="0" name=""/>
        <dsp:cNvSpPr/>
      </dsp:nvSpPr>
      <dsp:spPr>
        <a:xfrm>
          <a:off x="3755144" y="39029"/>
          <a:ext cx="2160012" cy="1612403"/>
        </a:xfrm>
        <a:prstGeom prst="round2SameRect">
          <a:avLst>
            <a:gd name="adj1" fmla="val 8000"/>
            <a:gd name="adj2" fmla="val 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8F00883A-9AFA-4097-89CF-834D06B8BFCB}">
      <dsp:nvSpPr>
        <dsp:cNvPr id="0" name=""/>
        <dsp:cNvSpPr/>
      </dsp:nvSpPr>
      <dsp:spPr>
        <a:xfrm>
          <a:off x="3522425" y="1616524"/>
          <a:ext cx="2160012" cy="693333"/>
        </a:xfrm>
        <a:prstGeom prst="rect">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t>Employment after 2Q</a:t>
          </a:r>
        </a:p>
      </dsp:txBody>
      <dsp:txXfrm>
        <a:off x="3522425" y="1616524"/>
        <a:ext cx="1521135" cy="693333"/>
      </dsp:txXfrm>
    </dsp:sp>
    <dsp:sp modelId="{77E905C2-871A-449C-A65C-66006682CE00}">
      <dsp:nvSpPr>
        <dsp:cNvPr id="0" name=""/>
        <dsp:cNvSpPr/>
      </dsp:nvSpPr>
      <dsp:spPr>
        <a:xfrm>
          <a:off x="5104663" y="1726654"/>
          <a:ext cx="756004" cy="75600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F6B8337C-CDE4-44A3-BBC2-F46B81FE1859}">
      <dsp:nvSpPr>
        <dsp:cNvPr id="0" name=""/>
        <dsp:cNvSpPr/>
      </dsp:nvSpPr>
      <dsp:spPr>
        <a:xfrm>
          <a:off x="5972665" y="4120"/>
          <a:ext cx="2160012" cy="1612403"/>
        </a:xfrm>
        <a:prstGeom prst="round2SameRect">
          <a:avLst>
            <a:gd name="adj1" fmla="val 8000"/>
            <a:gd name="adj2" fmla="val 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BD80E775-0A14-4F1D-929D-C919A41C6FC0}">
      <dsp:nvSpPr>
        <dsp:cNvPr id="0" name=""/>
        <dsp:cNvSpPr/>
      </dsp:nvSpPr>
      <dsp:spPr>
        <a:xfrm>
          <a:off x="6047963" y="1616524"/>
          <a:ext cx="2160012" cy="693333"/>
        </a:xfrm>
        <a:prstGeom prst="rect">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t>Employment after 4Q</a:t>
          </a:r>
        </a:p>
      </dsp:txBody>
      <dsp:txXfrm>
        <a:off x="6047963" y="1616524"/>
        <a:ext cx="1521135" cy="693333"/>
      </dsp:txXfrm>
    </dsp:sp>
    <dsp:sp modelId="{0B99C589-F01C-4794-8146-0857F352A8B6}">
      <dsp:nvSpPr>
        <dsp:cNvPr id="0" name=""/>
        <dsp:cNvSpPr/>
      </dsp:nvSpPr>
      <dsp:spPr>
        <a:xfrm>
          <a:off x="7630202" y="1726654"/>
          <a:ext cx="756004" cy="75600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95442646-58B5-4F48-B7C9-208CAB2D3608}">
      <dsp:nvSpPr>
        <dsp:cNvPr id="0" name=""/>
        <dsp:cNvSpPr/>
      </dsp:nvSpPr>
      <dsp:spPr>
        <a:xfrm>
          <a:off x="996886" y="2857091"/>
          <a:ext cx="2160012" cy="1612403"/>
        </a:xfrm>
        <a:prstGeom prst="round2SameRect">
          <a:avLst>
            <a:gd name="adj1" fmla="val 8000"/>
            <a:gd name="adj2" fmla="val 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EAE4FD8B-ADAF-4F0D-B66B-48324586D0B4}">
      <dsp:nvSpPr>
        <dsp:cNvPr id="0" name=""/>
        <dsp:cNvSpPr/>
      </dsp:nvSpPr>
      <dsp:spPr>
        <a:xfrm>
          <a:off x="996886" y="4469495"/>
          <a:ext cx="2160012" cy="693333"/>
        </a:xfrm>
        <a:prstGeom prst="rect">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t>Median Earnings</a:t>
          </a:r>
        </a:p>
      </dsp:txBody>
      <dsp:txXfrm>
        <a:off x="996886" y="4469495"/>
        <a:ext cx="1521135" cy="693333"/>
      </dsp:txXfrm>
    </dsp:sp>
    <dsp:sp modelId="{5862DC91-6295-4F9E-B153-BDEA39BB4096}">
      <dsp:nvSpPr>
        <dsp:cNvPr id="0" name=""/>
        <dsp:cNvSpPr/>
      </dsp:nvSpPr>
      <dsp:spPr>
        <a:xfrm>
          <a:off x="2579125" y="4579624"/>
          <a:ext cx="756004" cy="75600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5012D6DB-3D44-45EB-A332-89619E3D518F}">
      <dsp:nvSpPr>
        <dsp:cNvPr id="0" name=""/>
        <dsp:cNvSpPr/>
      </dsp:nvSpPr>
      <dsp:spPr>
        <a:xfrm>
          <a:off x="3522425" y="2857091"/>
          <a:ext cx="2160012" cy="1612403"/>
        </a:xfrm>
        <a:prstGeom prst="round2SameRect">
          <a:avLst>
            <a:gd name="adj1" fmla="val 8000"/>
            <a:gd name="adj2" fmla="val 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sp>
    <dsp:sp modelId="{08B76086-F34F-4A23-9D6A-E374C463289C}">
      <dsp:nvSpPr>
        <dsp:cNvPr id="0" name=""/>
        <dsp:cNvSpPr/>
      </dsp:nvSpPr>
      <dsp:spPr>
        <a:xfrm>
          <a:off x="3522425" y="4469495"/>
          <a:ext cx="2160012" cy="693333"/>
        </a:xfrm>
        <a:prstGeom prst="rect">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t>Credential Attainment Rate</a:t>
          </a:r>
        </a:p>
      </dsp:txBody>
      <dsp:txXfrm>
        <a:off x="3522425" y="4469495"/>
        <a:ext cx="1521135" cy="693333"/>
      </dsp:txXfrm>
    </dsp:sp>
    <dsp:sp modelId="{D161A0DF-C07F-48D4-B6CE-1F9DB994279E}">
      <dsp:nvSpPr>
        <dsp:cNvPr id="0" name=""/>
        <dsp:cNvSpPr/>
      </dsp:nvSpPr>
      <dsp:spPr>
        <a:xfrm>
          <a:off x="5104663" y="4579624"/>
          <a:ext cx="756004" cy="75600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 modelId="{96B169CB-C30F-428A-AEDA-0E2D09DD2476}">
      <dsp:nvSpPr>
        <dsp:cNvPr id="0" name=""/>
        <dsp:cNvSpPr/>
      </dsp:nvSpPr>
      <dsp:spPr>
        <a:xfrm>
          <a:off x="6047963" y="2857091"/>
          <a:ext cx="2160012" cy="1612403"/>
        </a:xfrm>
        <a:prstGeom prst="round2SameRect">
          <a:avLst>
            <a:gd name="adj1" fmla="val 8000"/>
            <a:gd name="adj2" fmla="val 0"/>
          </a:avLst>
        </a:prstGeom>
        <a:blipFill rotWithShape="0">
          <a:blip xmlns:r="http://schemas.openxmlformats.org/officeDocument/2006/relationships" r:embed="rId6"/>
          <a:stretch>
            <a:fillRect/>
          </a:stretch>
        </a:blipFill>
        <a:ln w="6350" cap="flat" cmpd="sng" algn="ctr">
          <a:solidFill>
            <a:schemeClr val="dk1">
              <a:hueOff val="0"/>
              <a:satOff val="0"/>
              <a:lumOff val="0"/>
              <a:alphaOff val="0"/>
            </a:schemeClr>
          </a:solidFill>
          <a:prstDash val="solid"/>
          <a:miter lim="800000"/>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6085744" y="2894872"/>
        <a:ext cx="2084450" cy="1574622"/>
      </dsp:txXfrm>
    </dsp:sp>
    <dsp:sp modelId="{EA1FAE27-5A73-4D7A-8526-0C7BFC2DB0F6}">
      <dsp:nvSpPr>
        <dsp:cNvPr id="0" name=""/>
        <dsp:cNvSpPr/>
      </dsp:nvSpPr>
      <dsp:spPr>
        <a:xfrm>
          <a:off x="6047963" y="4469495"/>
          <a:ext cx="2160012" cy="693333"/>
        </a:xfrm>
        <a:prstGeom prst="rect">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dirty="0"/>
            <a:t>Measurable Skill Gains (MSG)</a:t>
          </a:r>
        </a:p>
      </dsp:txBody>
      <dsp:txXfrm>
        <a:off x="6047963" y="4469495"/>
        <a:ext cx="1521135" cy="693333"/>
      </dsp:txXfrm>
    </dsp:sp>
    <dsp:sp modelId="{0F85CCC3-6B80-4727-B2D9-B87661B76513}">
      <dsp:nvSpPr>
        <dsp:cNvPr id="0" name=""/>
        <dsp:cNvSpPr/>
      </dsp:nvSpPr>
      <dsp:spPr>
        <a:xfrm>
          <a:off x="7630202" y="4579624"/>
          <a:ext cx="756004" cy="756004"/>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7000" b="-7000"/>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312475" y="0"/>
          <a:ext cx="1835220" cy="76680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Literacy Gains</a:t>
          </a:r>
        </a:p>
      </dsp:txBody>
      <dsp:txXfrm>
        <a:off x="312475" y="0"/>
        <a:ext cx="1835220" cy="766802"/>
      </dsp:txXfrm>
    </dsp:sp>
    <dsp:sp modelId="{7F0345D2-78B0-4243-9FA6-7D146E870178}">
      <dsp:nvSpPr>
        <dsp:cNvPr id="0" name=""/>
        <dsp:cNvSpPr/>
      </dsp:nvSpPr>
      <dsp:spPr>
        <a:xfrm>
          <a:off x="3231546" y="0"/>
          <a:ext cx="1835220" cy="76680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HSE/HS Diploma</a:t>
          </a:r>
        </a:p>
      </dsp:txBody>
      <dsp:txXfrm>
        <a:off x="3231546" y="0"/>
        <a:ext cx="1835220" cy="766802"/>
      </dsp:txXfrm>
    </dsp:sp>
    <dsp:sp modelId="{D0557916-BA6E-4A5D-A9CB-F6558D6385F4}">
      <dsp:nvSpPr>
        <dsp:cNvPr id="0" name=""/>
        <dsp:cNvSpPr/>
      </dsp:nvSpPr>
      <dsp:spPr>
        <a:xfrm>
          <a:off x="6250361" y="0"/>
          <a:ext cx="1835220" cy="76680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Post-Secondary</a:t>
          </a:r>
        </a:p>
      </dsp:txBody>
      <dsp:txXfrm>
        <a:off x="6250361" y="0"/>
        <a:ext cx="1835220" cy="766802"/>
      </dsp:txXfrm>
    </dsp:sp>
    <dsp:sp modelId="{D117BF28-B3F7-4E3B-B083-43BC2A6E9767}">
      <dsp:nvSpPr>
        <dsp:cNvPr id="0" name=""/>
        <dsp:cNvSpPr/>
      </dsp:nvSpPr>
      <dsp:spPr>
        <a:xfrm>
          <a:off x="366205" y="2789849"/>
          <a:ext cx="1835220" cy="8435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Enter Employment</a:t>
          </a:r>
        </a:p>
      </dsp:txBody>
      <dsp:txXfrm>
        <a:off x="366205" y="2789849"/>
        <a:ext cx="1835220" cy="843511"/>
      </dsp:txXfrm>
    </dsp:sp>
    <dsp:sp modelId="{A942D91C-A410-4FFE-8163-C7B8B44CB2F3}">
      <dsp:nvSpPr>
        <dsp:cNvPr id="0" name=""/>
        <dsp:cNvSpPr/>
      </dsp:nvSpPr>
      <dsp:spPr>
        <a:xfrm>
          <a:off x="3298042" y="2773215"/>
          <a:ext cx="1835220" cy="8435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Increase Wages</a:t>
          </a:r>
        </a:p>
      </dsp:txBody>
      <dsp:txXfrm>
        <a:off x="3298042" y="2773215"/>
        <a:ext cx="1835220" cy="843511"/>
      </dsp:txXfrm>
    </dsp:sp>
    <dsp:sp modelId="{88D8DF11-C416-4642-A7D9-8DF5EF240186}">
      <dsp:nvSpPr>
        <dsp:cNvPr id="0" name=""/>
        <dsp:cNvSpPr/>
      </dsp:nvSpPr>
      <dsp:spPr>
        <a:xfrm>
          <a:off x="6215779" y="2774187"/>
          <a:ext cx="1835220" cy="8435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Transition</a:t>
          </a:r>
        </a:p>
      </dsp:txBody>
      <dsp:txXfrm>
        <a:off x="6215779" y="2774187"/>
        <a:ext cx="1835220" cy="843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0" y="0"/>
          <a:ext cx="3030627" cy="138298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Literacy Gains</a:t>
          </a:r>
        </a:p>
      </dsp:txBody>
      <dsp:txXfrm>
        <a:off x="0" y="0"/>
        <a:ext cx="3030627" cy="13829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8DF11-C416-4642-A7D9-8DF5EF240186}">
      <dsp:nvSpPr>
        <dsp:cNvPr id="0" name=""/>
        <dsp:cNvSpPr/>
      </dsp:nvSpPr>
      <dsp:spPr>
        <a:xfrm>
          <a:off x="0" y="0"/>
          <a:ext cx="2726964" cy="124320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Transition</a:t>
          </a:r>
        </a:p>
      </dsp:txBody>
      <dsp:txXfrm>
        <a:off x="0" y="0"/>
        <a:ext cx="2726964" cy="1243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57916-BA6E-4A5D-A9CB-F6558D6385F4}">
      <dsp:nvSpPr>
        <dsp:cNvPr id="0" name=""/>
        <dsp:cNvSpPr/>
      </dsp:nvSpPr>
      <dsp:spPr>
        <a:xfrm>
          <a:off x="924422" y="220002"/>
          <a:ext cx="1804627" cy="7540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Supportive Services</a:t>
          </a:r>
        </a:p>
      </dsp:txBody>
      <dsp:txXfrm>
        <a:off x="924422" y="220002"/>
        <a:ext cx="1804627" cy="754020"/>
      </dsp:txXfrm>
    </dsp:sp>
    <dsp:sp modelId="{A942D91C-A410-4FFE-8163-C7B8B44CB2F3}">
      <dsp:nvSpPr>
        <dsp:cNvPr id="0" name=""/>
        <dsp:cNvSpPr/>
      </dsp:nvSpPr>
      <dsp:spPr>
        <a:xfrm>
          <a:off x="3531314" y="224105"/>
          <a:ext cx="1804627" cy="82945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Transition Services</a:t>
          </a:r>
        </a:p>
      </dsp:txBody>
      <dsp:txXfrm>
        <a:off x="3531314" y="224105"/>
        <a:ext cx="1804627" cy="829450"/>
      </dsp:txXfrm>
    </dsp:sp>
    <dsp:sp modelId="{88D8DF11-C416-4642-A7D9-8DF5EF240186}">
      <dsp:nvSpPr>
        <dsp:cNvPr id="0" name=""/>
        <dsp:cNvSpPr/>
      </dsp:nvSpPr>
      <dsp:spPr>
        <a:xfrm>
          <a:off x="6195913" y="232536"/>
          <a:ext cx="1804627" cy="82945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Training Services</a:t>
          </a:r>
        </a:p>
      </dsp:txBody>
      <dsp:txXfrm>
        <a:off x="6195913" y="232536"/>
        <a:ext cx="1804627" cy="82945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C10AA6-834F-4CEA-A463-970F6A8C65F6}" type="datetimeFigureOut">
              <a:rPr lang="en-US" smtClean="0"/>
              <a:t>1/20/2021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5B1910-5D3D-4C21-8BE7-7FD7116DBEF6}" type="slidenum">
              <a:rPr lang="en-US" smtClean="0"/>
              <a:t>‹#›</a:t>
            </a:fld>
            <a:endParaRPr lang="en-US"/>
          </a:p>
        </p:txBody>
      </p:sp>
    </p:spTree>
    <p:extLst>
      <p:ext uri="{BB962C8B-B14F-4D97-AF65-F5344CB8AC3E}">
        <p14:creationId xmlns:p14="http://schemas.microsoft.com/office/powerpoint/2010/main" val="110746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D9130C-AC45-41CB-B2E3-B12EEEEF8CFF}" type="datetimeFigureOut">
              <a:rPr lang="en-US" smtClean="0"/>
              <a:t>1/20/2021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094750-4AC1-4C03-897B-6296F950BC3D}" type="slidenum">
              <a:rPr lang="en-US" smtClean="0"/>
              <a:t>‹#›</a:t>
            </a:fld>
            <a:endParaRPr lang="en-US"/>
          </a:p>
        </p:txBody>
      </p:sp>
    </p:spTree>
    <p:extLst>
      <p:ext uri="{BB962C8B-B14F-4D97-AF65-F5344CB8AC3E}">
        <p14:creationId xmlns:p14="http://schemas.microsoft.com/office/powerpoint/2010/main" val="29877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precision of years displayed</a:t>
            </a:r>
          </a:p>
        </p:txBody>
      </p:sp>
      <p:sp>
        <p:nvSpPr>
          <p:cNvPr id="4" name="Slide Number Placeholder 3"/>
          <p:cNvSpPr>
            <a:spLocks noGrp="1"/>
          </p:cNvSpPr>
          <p:nvPr>
            <p:ph type="sldNum" sz="quarter" idx="5"/>
          </p:nvPr>
        </p:nvSpPr>
        <p:spPr/>
        <p:txBody>
          <a:bodyPr/>
          <a:lstStyle/>
          <a:p>
            <a:fld id="{53094750-4AC1-4C03-897B-6296F950BC3D}" type="slidenum">
              <a:rPr lang="en-US" smtClean="0"/>
              <a:t>48</a:t>
            </a:fld>
            <a:endParaRPr lang="en-US"/>
          </a:p>
        </p:txBody>
      </p:sp>
    </p:spTree>
    <p:extLst>
      <p:ext uri="{BB962C8B-B14F-4D97-AF65-F5344CB8AC3E}">
        <p14:creationId xmlns:p14="http://schemas.microsoft.com/office/powerpoint/2010/main" val="191669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meeting with Kathy and Randy this week, we decided to eliminate the 9 unit threshold for short-term CTE</a:t>
            </a:r>
          </a:p>
        </p:txBody>
      </p:sp>
      <p:sp>
        <p:nvSpPr>
          <p:cNvPr id="4" name="Slide Number Placeholder 3"/>
          <p:cNvSpPr>
            <a:spLocks noGrp="1"/>
          </p:cNvSpPr>
          <p:nvPr>
            <p:ph type="sldNum" sz="quarter" idx="5"/>
          </p:nvPr>
        </p:nvSpPr>
        <p:spPr/>
        <p:txBody>
          <a:bodyPr/>
          <a:lstStyle/>
          <a:p>
            <a:fld id="{53094750-4AC1-4C03-897B-6296F950BC3D}" type="slidenum">
              <a:rPr lang="en-US" smtClean="0"/>
              <a:t>52</a:t>
            </a:fld>
            <a:endParaRPr lang="en-US"/>
          </a:p>
        </p:txBody>
      </p:sp>
    </p:spTree>
    <p:extLst>
      <p:ext uri="{BB962C8B-B14F-4D97-AF65-F5344CB8AC3E}">
        <p14:creationId xmlns:p14="http://schemas.microsoft.com/office/powerpoint/2010/main" val="287955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2357" indent="-472357">
              <a:buFont typeface="Wingdings" panose="05000000000000000000" pitchFamily="2" charset="2"/>
              <a:buChar char="§"/>
            </a:pPr>
            <a:r>
              <a:rPr lang="en-US" dirty="0"/>
              <a:t>The Workforce Innovation and Opportunity Act (WIOA) includes </a:t>
            </a:r>
            <a:r>
              <a:rPr lang="en-US" b="1" i="1" dirty="0"/>
              <a:t>six performance indicators</a:t>
            </a:r>
            <a:r>
              <a:rPr lang="en-US" dirty="0"/>
              <a:t>, including </a:t>
            </a:r>
            <a:r>
              <a:rPr lang="en-US" b="1" i="1" dirty="0"/>
              <a:t>five Measurable Skill Gains (MSGs)</a:t>
            </a:r>
            <a:r>
              <a:rPr lang="en-US" dirty="0"/>
              <a:t>, to monitor participant progress.</a:t>
            </a:r>
          </a:p>
          <a:p>
            <a:pPr marL="472357" indent="-472357">
              <a:buFont typeface="Wingdings" panose="05000000000000000000" pitchFamily="2" charset="2"/>
              <a:buChar char="§"/>
            </a:pPr>
            <a:r>
              <a:rPr lang="en-US" dirty="0"/>
              <a:t>States must report performance for the required indicators and measures on </a:t>
            </a:r>
            <a:r>
              <a:rPr lang="en-US" b="1" i="1" dirty="0"/>
              <a:t>all participants</a:t>
            </a:r>
            <a:r>
              <a:rPr lang="en-US" i="1" dirty="0"/>
              <a:t>, </a:t>
            </a:r>
            <a:r>
              <a:rPr lang="en-US" dirty="0"/>
              <a:t>who are defined as individuals who receive 12 hours or more of service.</a:t>
            </a:r>
          </a:p>
          <a:p>
            <a:pPr marL="472357" indent="-472357">
              <a:buFont typeface="Wingdings" panose="05000000000000000000" pitchFamily="2" charset="2"/>
              <a:buChar char="§"/>
            </a:pPr>
            <a:r>
              <a:rPr lang="en-US" dirty="0"/>
              <a:t>The U.S. Departments of Labor and Education use the WIOA indicators to evaluate State performance and negotiate expected levels of performance. </a:t>
            </a:r>
          </a:p>
          <a:p>
            <a:endParaRPr lang="en-US" dirty="0"/>
          </a:p>
        </p:txBody>
      </p:sp>
      <p:sp>
        <p:nvSpPr>
          <p:cNvPr id="4" name="Slide Number Placeholder 3"/>
          <p:cNvSpPr>
            <a:spLocks noGrp="1"/>
          </p:cNvSpPr>
          <p:nvPr>
            <p:ph type="sldNum" sz="quarter" idx="5"/>
          </p:nvPr>
        </p:nvSpPr>
        <p:spPr/>
        <p:txBody>
          <a:bodyPr/>
          <a:lstStyle/>
          <a:p>
            <a:fld id="{552691E8-E00F-4EE2-B113-199385C4C631}" type="slidenum">
              <a:rPr lang="en-US" smtClean="0"/>
              <a:t>72</a:t>
            </a:fld>
            <a:endParaRPr lang="en-US" dirty="0"/>
          </a:p>
        </p:txBody>
      </p:sp>
    </p:spTree>
    <p:extLst>
      <p:ext uri="{BB962C8B-B14F-4D97-AF65-F5344CB8AC3E}">
        <p14:creationId xmlns:p14="http://schemas.microsoft.com/office/powerpoint/2010/main" val="222938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buFont typeface="+mj-lt"/>
              <a:buAutoNum type="arabicPeriod"/>
            </a:pPr>
            <a:r>
              <a:rPr lang="en-US" dirty="0"/>
              <a:t>Literacy Gains/Educational Functioning Level (EFL)</a:t>
            </a:r>
          </a:p>
          <a:p>
            <a:pPr marL="465887" indent="-465887">
              <a:buFont typeface="+mj-lt"/>
              <a:buAutoNum type="arabicPeriod"/>
            </a:pPr>
            <a:r>
              <a:rPr lang="en-US" dirty="0"/>
              <a:t>Secondary Diploma/Credential</a:t>
            </a:r>
          </a:p>
          <a:p>
            <a:pPr marL="465887" indent="-465887">
              <a:buFont typeface="+mj-lt"/>
              <a:buAutoNum type="arabicPeriod"/>
            </a:pPr>
            <a:r>
              <a:rPr lang="en-US" dirty="0"/>
              <a:t>Post-Secondary Credential</a:t>
            </a:r>
          </a:p>
          <a:p>
            <a:pPr marL="465887" indent="-465887">
              <a:buFont typeface="+mj-lt"/>
              <a:buAutoNum type="arabicPeriod"/>
            </a:pPr>
            <a:r>
              <a:rPr lang="en-US" dirty="0"/>
              <a:t>Training Milestone</a:t>
            </a:r>
          </a:p>
          <a:p>
            <a:pPr marL="465887" indent="-465887">
              <a:buFont typeface="+mj-lt"/>
              <a:buAutoNum type="arabicPeriod"/>
            </a:pPr>
            <a:r>
              <a:rPr lang="en-US" dirty="0"/>
              <a:t>Skills Progression/Passage of an Exam</a:t>
            </a:r>
          </a:p>
          <a:p>
            <a:endParaRPr lang="en-US" dirty="0"/>
          </a:p>
        </p:txBody>
      </p:sp>
      <p:sp>
        <p:nvSpPr>
          <p:cNvPr id="4" name="Slide Number Placeholder 3"/>
          <p:cNvSpPr>
            <a:spLocks noGrp="1"/>
          </p:cNvSpPr>
          <p:nvPr>
            <p:ph type="sldNum" sz="quarter" idx="5"/>
          </p:nvPr>
        </p:nvSpPr>
        <p:spPr/>
        <p:txBody>
          <a:bodyPr/>
          <a:lstStyle/>
          <a:p>
            <a:fld id="{552691E8-E00F-4EE2-B113-199385C4C631}" type="slidenum">
              <a:rPr lang="en-US" smtClean="0"/>
              <a:t>73</a:t>
            </a:fld>
            <a:endParaRPr lang="en-US" dirty="0"/>
          </a:p>
        </p:txBody>
      </p:sp>
    </p:spTree>
    <p:extLst>
      <p:ext uri="{BB962C8B-B14F-4D97-AF65-F5344CB8AC3E}">
        <p14:creationId xmlns:p14="http://schemas.microsoft.com/office/powerpoint/2010/main" val="190146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2357" indent="-472357">
              <a:buFont typeface="Wingdings" panose="05000000000000000000" pitchFamily="2" charset="2"/>
              <a:buChar char="§"/>
            </a:pPr>
            <a:r>
              <a:rPr lang="en-US" dirty="0"/>
              <a:t>The Workforce Innovation and Opportunity Act (WIOA) includes </a:t>
            </a:r>
            <a:r>
              <a:rPr lang="en-US" b="1" i="1" dirty="0"/>
              <a:t>six performance indicators</a:t>
            </a:r>
            <a:r>
              <a:rPr lang="en-US" dirty="0"/>
              <a:t>, including </a:t>
            </a:r>
            <a:r>
              <a:rPr lang="en-US" b="1" i="1" dirty="0"/>
              <a:t>five Measurable Skill Gains (MSGs)</a:t>
            </a:r>
            <a:r>
              <a:rPr lang="en-US" dirty="0"/>
              <a:t>, to monitor participant progress.</a:t>
            </a:r>
          </a:p>
          <a:p>
            <a:pPr marL="472357" indent="-472357">
              <a:buFont typeface="Wingdings" panose="05000000000000000000" pitchFamily="2" charset="2"/>
              <a:buChar char="§"/>
            </a:pPr>
            <a:r>
              <a:rPr lang="en-US" dirty="0"/>
              <a:t>States must report performance for the required indicators and measures on </a:t>
            </a:r>
            <a:r>
              <a:rPr lang="en-US" b="1" i="1" dirty="0"/>
              <a:t>all participants</a:t>
            </a:r>
            <a:r>
              <a:rPr lang="en-US" i="1" dirty="0"/>
              <a:t>, </a:t>
            </a:r>
            <a:r>
              <a:rPr lang="en-US" dirty="0"/>
              <a:t>who are defined as individuals who receive 12 hours or more of service.</a:t>
            </a:r>
          </a:p>
          <a:p>
            <a:pPr marL="472357" indent="-472357">
              <a:buFont typeface="Wingdings" panose="05000000000000000000" pitchFamily="2" charset="2"/>
              <a:buChar char="§"/>
            </a:pPr>
            <a:r>
              <a:rPr lang="en-US" dirty="0"/>
              <a:t>The U.S. Departments of Labor and Education use the WIOA indicators to evaluate State performance and negotiate expected levels of performance. </a:t>
            </a:r>
          </a:p>
          <a:p>
            <a:endParaRPr lang="en-US" dirty="0"/>
          </a:p>
        </p:txBody>
      </p:sp>
      <p:sp>
        <p:nvSpPr>
          <p:cNvPr id="4" name="Slide Number Placeholder 3"/>
          <p:cNvSpPr>
            <a:spLocks noGrp="1"/>
          </p:cNvSpPr>
          <p:nvPr>
            <p:ph type="sldNum" sz="quarter" idx="5"/>
          </p:nvPr>
        </p:nvSpPr>
        <p:spPr/>
        <p:txBody>
          <a:bodyPr/>
          <a:lstStyle/>
          <a:p>
            <a:fld id="{552691E8-E00F-4EE2-B113-199385C4C631}" type="slidenum">
              <a:rPr lang="en-US" smtClean="0"/>
              <a:t>76</a:t>
            </a:fld>
            <a:endParaRPr lang="en-US" dirty="0"/>
          </a:p>
        </p:txBody>
      </p:sp>
    </p:spTree>
    <p:extLst>
      <p:ext uri="{BB962C8B-B14F-4D97-AF65-F5344CB8AC3E}">
        <p14:creationId xmlns:p14="http://schemas.microsoft.com/office/powerpoint/2010/main" val="3942557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buFont typeface="+mj-lt"/>
              <a:buAutoNum type="arabicPeriod"/>
            </a:pPr>
            <a:r>
              <a:rPr lang="en-US" dirty="0"/>
              <a:t>Literacy Gains/Educational Functioning Level (EFL)</a:t>
            </a:r>
          </a:p>
          <a:p>
            <a:pPr marL="465887" indent="-465887">
              <a:buFont typeface="+mj-lt"/>
              <a:buAutoNum type="arabicPeriod"/>
            </a:pPr>
            <a:r>
              <a:rPr lang="en-US" dirty="0"/>
              <a:t>Secondary Diploma/Credential</a:t>
            </a:r>
          </a:p>
          <a:p>
            <a:pPr marL="465887" indent="-465887">
              <a:buFont typeface="+mj-lt"/>
              <a:buAutoNum type="arabicPeriod"/>
            </a:pPr>
            <a:r>
              <a:rPr lang="en-US" dirty="0"/>
              <a:t>Post-Secondary Credential</a:t>
            </a:r>
          </a:p>
          <a:p>
            <a:pPr marL="465887" indent="-465887">
              <a:buFont typeface="+mj-lt"/>
              <a:buAutoNum type="arabicPeriod"/>
            </a:pPr>
            <a:r>
              <a:rPr lang="en-US" dirty="0"/>
              <a:t>Training Milestone</a:t>
            </a:r>
          </a:p>
          <a:p>
            <a:pPr marL="465887" indent="-465887">
              <a:buFont typeface="+mj-lt"/>
              <a:buAutoNum type="arabicPeriod"/>
            </a:pPr>
            <a:r>
              <a:rPr lang="en-US" dirty="0"/>
              <a:t>Skills Progression/Passage of an Exam</a:t>
            </a:r>
          </a:p>
          <a:p>
            <a:endParaRPr lang="en-US" dirty="0"/>
          </a:p>
        </p:txBody>
      </p:sp>
      <p:sp>
        <p:nvSpPr>
          <p:cNvPr id="4" name="Slide Number Placeholder 3"/>
          <p:cNvSpPr>
            <a:spLocks noGrp="1"/>
          </p:cNvSpPr>
          <p:nvPr>
            <p:ph type="sldNum" sz="quarter" idx="5"/>
          </p:nvPr>
        </p:nvSpPr>
        <p:spPr/>
        <p:txBody>
          <a:bodyPr/>
          <a:lstStyle/>
          <a:p>
            <a:fld id="{552691E8-E00F-4EE2-B113-199385C4C631}" type="slidenum">
              <a:rPr lang="en-US" smtClean="0"/>
              <a:t>77</a:t>
            </a:fld>
            <a:endParaRPr lang="en-US" dirty="0"/>
          </a:p>
        </p:txBody>
      </p:sp>
    </p:spTree>
    <p:extLst>
      <p:ext uri="{BB962C8B-B14F-4D97-AF65-F5344CB8AC3E}">
        <p14:creationId xmlns:p14="http://schemas.microsoft.com/office/powerpoint/2010/main" val="424942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50F5FC73-5348-43A1-94E3-791BE83D3ABF}" type="slidenum">
              <a:rPr lang="en-US" smtClean="0">
                <a:latin typeface="Arial" pitchFamily="34" charset="0"/>
              </a:rPr>
              <a:pPr>
                <a:defRPr/>
              </a:pPr>
              <a:t>104</a:t>
            </a:fld>
            <a:endParaRPr lang="en-US">
              <a:latin typeface="Arial" pitchFamily="34" charset="0"/>
            </a:endParaRPr>
          </a:p>
        </p:txBody>
      </p:sp>
      <p:sp>
        <p:nvSpPr>
          <p:cNvPr id="79875" name="Rectangle 2"/>
          <p:cNvSpPr>
            <a:spLocks noGrp="1" noRot="1" noChangeAspect="1" noChangeArrowheads="1" noTextEdit="1"/>
          </p:cNvSpPr>
          <p:nvPr>
            <p:ph type="sldImg"/>
          </p:nvPr>
        </p:nvSpPr>
        <p:spPr>
          <a:xfrm>
            <a:off x="407988" y="696913"/>
            <a:ext cx="6196012" cy="3486150"/>
          </a:xfrm>
          <a:ln/>
        </p:spPr>
      </p:sp>
      <p:sp>
        <p:nvSpPr>
          <p:cNvPr id="79876" name="Rectangle 3"/>
          <p:cNvSpPr>
            <a:spLocks noGrp="1" noChangeArrowheads="1"/>
          </p:cNvSpPr>
          <p:nvPr>
            <p:ph type="body" idx="1"/>
          </p:nvPr>
        </p:nvSpPr>
        <p:spPr>
          <a:noFill/>
          <a:ln/>
        </p:spPr>
        <p:txBody>
          <a:bodyPr/>
          <a:lstStyle/>
          <a:p>
            <a:pPr eaLnBrk="1" hangingPunct="1"/>
            <a:r>
              <a:rPr lang="en-US"/>
              <a:t>Note starred fields</a:t>
            </a:r>
          </a:p>
        </p:txBody>
      </p:sp>
      <p:sp>
        <p:nvSpPr>
          <p:cNvPr id="5" name="Footer Placeholder 4"/>
          <p:cNvSpPr>
            <a:spLocks noGrp="1"/>
          </p:cNvSpPr>
          <p:nvPr>
            <p:ph type="ftr" sz="quarter" idx="4"/>
          </p:nvPr>
        </p:nvSpPr>
        <p:spPr/>
        <p:txBody>
          <a:bodyPr/>
          <a:lstStyle/>
          <a:p>
            <a:pPr>
              <a:defRPr/>
            </a:pPr>
            <a:r>
              <a:rPr lang="en-US"/>
              <a:t>CASAS 2010</a:t>
            </a:r>
          </a:p>
        </p:txBody>
      </p:sp>
    </p:spTree>
    <p:extLst>
      <p:ext uri="{BB962C8B-B14F-4D97-AF65-F5344CB8AC3E}">
        <p14:creationId xmlns:p14="http://schemas.microsoft.com/office/powerpoint/2010/main" val="409177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b="1"/>
              <a:t>PRESENTER/TRAINER NOTES: Linda </a:t>
            </a:r>
            <a:endParaRPr lang="en-US" altLang="en-US"/>
          </a:p>
          <a:p>
            <a:endParaRPr lang="en-US" altLang="en-US"/>
          </a:p>
        </p:txBody>
      </p:sp>
      <p:sp>
        <p:nvSpPr>
          <p:cNvPr id="5" name="Slide Number Placeholder 4"/>
          <p:cNvSpPr>
            <a:spLocks noGrp="1"/>
          </p:cNvSpPr>
          <p:nvPr>
            <p:ph type="sldNum" sz="quarter" idx="5"/>
          </p:nvPr>
        </p:nvSpPr>
        <p:spPr/>
        <p:txBody>
          <a:bodyPr/>
          <a:lstStyle>
            <a:lvl1pPr defTabSz="934990" eaLnBrk="0" hangingPunct="0">
              <a:defRPr sz="2400">
                <a:solidFill>
                  <a:schemeClr val="tx1"/>
                </a:solidFill>
                <a:latin typeface="Tahoma" panose="020B0604030504040204" pitchFamily="34" charset="0"/>
              </a:defRPr>
            </a:lvl1pPr>
            <a:lvl2pPr marL="731731" indent="-281435" defTabSz="934990" eaLnBrk="0" hangingPunct="0">
              <a:defRPr sz="2400">
                <a:solidFill>
                  <a:schemeClr val="tx1"/>
                </a:solidFill>
                <a:latin typeface="Tahoma" panose="020B0604030504040204" pitchFamily="34" charset="0"/>
              </a:defRPr>
            </a:lvl2pPr>
            <a:lvl3pPr marL="1125741" indent="-225148" defTabSz="934990" eaLnBrk="0" hangingPunct="0">
              <a:defRPr sz="2400">
                <a:solidFill>
                  <a:schemeClr val="tx1"/>
                </a:solidFill>
                <a:latin typeface="Tahoma" panose="020B0604030504040204" pitchFamily="34" charset="0"/>
              </a:defRPr>
            </a:lvl3pPr>
            <a:lvl4pPr marL="1576037" indent="-225148" defTabSz="934990" eaLnBrk="0" hangingPunct="0">
              <a:defRPr sz="2400">
                <a:solidFill>
                  <a:schemeClr val="tx1"/>
                </a:solidFill>
                <a:latin typeface="Tahoma" panose="020B0604030504040204" pitchFamily="34" charset="0"/>
              </a:defRPr>
            </a:lvl4pPr>
            <a:lvl5pPr marL="2026333" indent="-225148" defTabSz="934990" eaLnBrk="0" hangingPunct="0">
              <a:defRPr sz="2400">
                <a:solidFill>
                  <a:schemeClr val="tx1"/>
                </a:solidFill>
                <a:latin typeface="Tahoma" panose="020B0604030504040204" pitchFamily="34" charset="0"/>
              </a:defRPr>
            </a:lvl5pPr>
            <a:lvl6pPr marL="2476630" indent="-225148" defTabSz="934990" eaLnBrk="0" fontAlgn="base" hangingPunct="0">
              <a:spcBef>
                <a:spcPct val="0"/>
              </a:spcBef>
              <a:spcAft>
                <a:spcPct val="0"/>
              </a:spcAft>
              <a:defRPr sz="2400">
                <a:solidFill>
                  <a:schemeClr val="tx1"/>
                </a:solidFill>
                <a:latin typeface="Tahoma" panose="020B0604030504040204" pitchFamily="34" charset="0"/>
              </a:defRPr>
            </a:lvl6pPr>
            <a:lvl7pPr marL="2926926" indent="-225148" defTabSz="934990" eaLnBrk="0" fontAlgn="base" hangingPunct="0">
              <a:spcBef>
                <a:spcPct val="0"/>
              </a:spcBef>
              <a:spcAft>
                <a:spcPct val="0"/>
              </a:spcAft>
              <a:defRPr sz="2400">
                <a:solidFill>
                  <a:schemeClr val="tx1"/>
                </a:solidFill>
                <a:latin typeface="Tahoma" panose="020B0604030504040204" pitchFamily="34" charset="0"/>
              </a:defRPr>
            </a:lvl7pPr>
            <a:lvl8pPr marL="3377222" indent="-225148" defTabSz="934990" eaLnBrk="0" fontAlgn="base" hangingPunct="0">
              <a:spcBef>
                <a:spcPct val="0"/>
              </a:spcBef>
              <a:spcAft>
                <a:spcPct val="0"/>
              </a:spcAft>
              <a:defRPr sz="2400">
                <a:solidFill>
                  <a:schemeClr val="tx1"/>
                </a:solidFill>
                <a:latin typeface="Tahoma" panose="020B0604030504040204" pitchFamily="34" charset="0"/>
              </a:defRPr>
            </a:lvl8pPr>
            <a:lvl9pPr marL="3827518" indent="-225148" defTabSz="934990" eaLnBrk="0" fontAlgn="base" hangingPunct="0">
              <a:spcBef>
                <a:spcPct val="0"/>
              </a:spcBef>
              <a:spcAft>
                <a:spcPct val="0"/>
              </a:spcAft>
              <a:defRPr sz="2400">
                <a:solidFill>
                  <a:schemeClr val="tx1"/>
                </a:solidFill>
                <a:latin typeface="Tahoma" panose="020B0604030504040204" pitchFamily="34" charset="0"/>
              </a:defRPr>
            </a:lvl9pPr>
          </a:lstStyle>
          <a:p>
            <a:pPr>
              <a:defRPr/>
            </a:pPr>
            <a:fld id="{D2838035-1D29-4518-8E69-3F2CC01E830F}" type="slidenum">
              <a:rPr lang="en-US" altLang="en-US" sz="1200">
                <a:solidFill>
                  <a:schemeClr val="tx2"/>
                </a:solidFill>
                <a:latin typeface="Times New Roman" panose="02020603050405020304" pitchFamily="18" charset="0"/>
              </a:rPr>
              <a:pPr>
                <a:defRPr/>
              </a:pPr>
              <a:t>108</a:t>
            </a:fld>
            <a:endParaRPr lang="en-US" altLang="en-US" sz="1200">
              <a:solidFill>
                <a:schemeClr val="tx2"/>
              </a:solidFill>
              <a:latin typeface="Times New Roman" panose="02020603050405020304" pitchFamily="18" charset="0"/>
            </a:endParaRPr>
          </a:p>
        </p:txBody>
      </p:sp>
      <p:sp>
        <p:nvSpPr>
          <p:cNvPr id="10" name="Date Placeholder 9"/>
          <p:cNvSpPr>
            <a:spLocks noGrp="1"/>
          </p:cNvSpPr>
          <p:nvPr>
            <p:ph type="dt" sz="quarter" idx="1"/>
          </p:nvPr>
        </p:nvSpPr>
        <p:spPr/>
        <p:txBody>
          <a:bodyPr/>
          <a:lstStyle/>
          <a:p>
            <a:pPr>
              <a:defRPr/>
            </a:pPr>
            <a:r>
              <a:rPr lang="en-US"/>
              <a:t>June 16, 2014 </a:t>
            </a:r>
            <a:endParaRPr lang="en-US" dirty="0"/>
          </a:p>
        </p:txBody>
      </p:sp>
      <p:sp>
        <p:nvSpPr>
          <p:cNvPr id="11" name="Footer Placeholder 10"/>
          <p:cNvSpPr>
            <a:spLocks noGrp="1"/>
          </p:cNvSpPr>
          <p:nvPr>
            <p:ph type="ftr" sz="quarter" idx="4"/>
          </p:nvPr>
        </p:nvSpPr>
        <p:spPr/>
        <p:txBody>
          <a:bodyPr/>
          <a:lstStyle/>
          <a:p>
            <a:pPr>
              <a:defRPr/>
            </a:pPr>
            <a:r>
              <a:rPr lang="en-US"/>
              <a:t>2014 CASAS National Summer Institute</a:t>
            </a:r>
          </a:p>
          <a:p>
            <a:pPr>
              <a:defRPr/>
            </a:pPr>
            <a:endParaRPr lang="en-US" dirty="0"/>
          </a:p>
        </p:txBody>
      </p:sp>
      <p:sp>
        <p:nvSpPr>
          <p:cNvPr id="12" name="Header Placeholder 11"/>
          <p:cNvSpPr>
            <a:spLocks noGrp="1"/>
          </p:cNvSpPr>
          <p:nvPr>
            <p:ph type="hdr" sz="quarter"/>
          </p:nvPr>
        </p:nvSpPr>
        <p:spPr/>
        <p:txBody>
          <a:bodyPr/>
          <a:lstStyle/>
          <a:p>
            <a:pPr>
              <a:defRPr/>
            </a:pPr>
            <a:r>
              <a:rPr lang="en-US"/>
              <a:t>2014 National Consortium, Certified Trainers, and Trainers-in-Progress Meeting</a:t>
            </a:r>
            <a:endParaRPr lang="en-US" dirty="0"/>
          </a:p>
        </p:txBody>
      </p:sp>
    </p:spTree>
    <p:extLst>
      <p:ext uri="{BB962C8B-B14F-4D97-AF65-F5344CB8AC3E}">
        <p14:creationId xmlns:p14="http://schemas.microsoft.com/office/powerpoint/2010/main" val="645255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D2037F-AAAE-4D8E-87A6-0467522FD8E8}"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66443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20236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77567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74016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D2037F-AAAE-4D8E-87A6-0467522FD8E8}"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36023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D2037F-AAAE-4D8E-87A6-0467522FD8E8}"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09757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D2037F-AAAE-4D8E-87A6-0467522FD8E8}"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80137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D2037F-AAAE-4D8E-87A6-0467522FD8E8}"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302885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2037F-AAAE-4D8E-87A6-0467522FD8E8}"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90328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239599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234266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2037F-AAAE-4D8E-87A6-0467522FD8E8}" type="datetimeFigureOut">
              <a:rPr lang="en-US" smtClean="0"/>
              <a:t>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9135D-433F-4642-AADE-EF8DA9DDBC57}" type="slidenum">
              <a:rPr lang="en-US" smtClean="0"/>
              <a:t>‹#›</a:t>
            </a:fld>
            <a:endParaRPr lang="en-US"/>
          </a:p>
        </p:txBody>
      </p:sp>
    </p:spTree>
    <p:extLst>
      <p:ext uri="{BB962C8B-B14F-4D97-AF65-F5344CB8AC3E}">
        <p14:creationId xmlns:p14="http://schemas.microsoft.com/office/powerpoint/2010/main" val="4158410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46.jfif"/><Relationship Id="rId2" Type="http://schemas.openxmlformats.org/officeDocument/2006/relationships/image" Target="../media/image45.jfif"/><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07.xml.rels><?xml version="1.0" encoding="UTF-8" standalone="yes"?>
<Relationships xmlns="http://schemas.openxmlformats.org/package/2006/relationships"><Relationship Id="rId3" Type="http://schemas.openxmlformats.org/officeDocument/2006/relationships/image" Target="../media/image46.jfif"/><Relationship Id="rId2" Type="http://schemas.openxmlformats.org/officeDocument/2006/relationships/image" Target="../media/image45.jf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caladulted.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rsweb.org/sites/default/files/NRS_TA_Guide.pdf"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casas.org/" TargetMode="External"/><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caadultedtraining.org/"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nrsweb.org/sites/default/files/NRS_TA_Guid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ecfr.gov/cgi-bin/text-idx?SID=997b9bc1eeb1e71a99a78bd2d3b561b5&amp;mc=true&amp;node=se2.1.200_1306&amp;rgn=div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ecfr.gov/cgi-bin/text-idx?SID=997b9bc1eeb1e71a99a78bd2d3b561b5&amp;mc=true&amp;node=se2.1.200_1307&amp;rgn=div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nrsweb.org/sites/default/files/NRS_TA_Guide.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7.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 Id="rId5" Type="http://schemas.openxmlformats.org/officeDocument/2006/relationships/image" Target="../media/image42.emf"/><Relationship Id="rId4" Type="http://schemas.openxmlformats.org/officeDocument/2006/relationships/image" Target="../media/image41.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effectLst>
                  <a:outerShdw blurRad="38100" dist="38100" dir="2700000" algn="tl">
                    <a:srgbClr val="000000">
                      <a:alpha val="43137"/>
                    </a:srgbClr>
                  </a:outerShdw>
                </a:effectLst>
              </a:rPr>
              <a:t>CAEP 19-20 Student Data Reporting &amp; More</a:t>
            </a:r>
          </a:p>
        </p:txBody>
      </p:sp>
      <p:sp>
        <p:nvSpPr>
          <p:cNvPr id="3" name="Subtitle 2"/>
          <p:cNvSpPr>
            <a:spLocks noGrp="1"/>
          </p:cNvSpPr>
          <p:nvPr>
            <p:ph type="subTitle" idx="1"/>
          </p:nvPr>
        </p:nvSpPr>
        <p:spPr/>
        <p:txBody>
          <a:bodyPr/>
          <a:lstStyle/>
          <a:p>
            <a:r>
              <a:rPr lang="en-US" dirty="0"/>
              <a:t>Fall 2019</a:t>
            </a:r>
          </a:p>
        </p:txBody>
      </p:sp>
    </p:spTree>
    <p:extLst>
      <p:ext uri="{BB962C8B-B14F-4D97-AF65-F5344CB8AC3E}">
        <p14:creationId xmlns:p14="http://schemas.microsoft.com/office/powerpoint/2010/main" val="241366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Enrollment/Instructional Hour Definitions </a:t>
            </a:r>
          </a:p>
        </p:txBody>
      </p:sp>
      <p:sp>
        <p:nvSpPr>
          <p:cNvPr id="3" name="Content Placeholder 2"/>
          <p:cNvSpPr>
            <a:spLocks noGrp="1"/>
          </p:cNvSpPr>
          <p:nvPr>
            <p:ph idx="1"/>
          </p:nvPr>
        </p:nvSpPr>
        <p:spPr>
          <a:xfrm>
            <a:off x="420190" y="1566832"/>
            <a:ext cx="11533238" cy="4938969"/>
          </a:xfrm>
        </p:spPr>
        <p:txBody>
          <a:bodyPr>
            <a:noAutofit/>
          </a:bodyPr>
          <a:lstStyle/>
          <a:p>
            <a:r>
              <a:rPr lang="en-US" sz="3600" dirty="0"/>
              <a:t>“</a:t>
            </a:r>
            <a:r>
              <a:rPr lang="en-US" sz="3600" b="1" dirty="0"/>
              <a:t>Adults Served</a:t>
            </a:r>
            <a:r>
              <a:rPr lang="en-US" sz="3600" dirty="0"/>
              <a:t>” will be disaggregated into three categories:</a:t>
            </a:r>
          </a:p>
          <a:p>
            <a:pPr marL="0" indent="0">
              <a:buNone/>
            </a:pPr>
            <a:endParaRPr lang="en-US" sz="3600" dirty="0"/>
          </a:p>
          <a:p>
            <a:pPr marL="971550" lvl="1" indent="-514350">
              <a:buFont typeface="+mj-lt"/>
              <a:buAutoNum type="arabicPeriod"/>
            </a:pPr>
            <a:r>
              <a:rPr lang="en-US" sz="3200" dirty="0"/>
              <a:t>Service only students</a:t>
            </a:r>
          </a:p>
          <a:p>
            <a:pPr marL="971550" lvl="1" indent="-514350">
              <a:buFont typeface="+mj-lt"/>
              <a:buAutoNum type="arabicPeriod"/>
            </a:pPr>
            <a:r>
              <a:rPr lang="en-US" sz="3200" dirty="0"/>
              <a:t>Students receiving 1-11 instructional contact hours</a:t>
            </a:r>
          </a:p>
          <a:p>
            <a:pPr marL="971550" lvl="1" indent="-514350">
              <a:buFont typeface="+mj-lt"/>
              <a:buAutoNum type="arabicPeriod"/>
            </a:pPr>
            <a:r>
              <a:rPr lang="en-US" sz="3200" dirty="0"/>
              <a:t>Participants who received 12 or more instructional contact hours over a single program year. </a:t>
            </a:r>
          </a:p>
        </p:txBody>
      </p:sp>
    </p:spTree>
    <p:extLst>
      <p:ext uri="{BB962C8B-B14F-4D97-AF65-F5344CB8AC3E}">
        <p14:creationId xmlns:p14="http://schemas.microsoft.com/office/powerpoint/2010/main" val="13100047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93" y="126548"/>
            <a:ext cx="10541479" cy="1040594"/>
          </a:xfrm>
          <a:ln>
            <a:noFill/>
          </a:ln>
        </p:spPr>
        <p:txBody>
          <a:bodyPr>
            <a:normAutofit fontScale="90000"/>
          </a:bodyPr>
          <a:lstStyle/>
          <a:p>
            <a:r>
              <a:rPr lang="en-US" dirty="0"/>
              <a:t>Measure Agency and Consortium Level Performance and Persistence:</a:t>
            </a:r>
          </a:p>
        </p:txBody>
      </p:sp>
      <p:sp>
        <p:nvSpPr>
          <p:cNvPr id="3" name="Content Placeholder 2"/>
          <p:cNvSpPr>
            <a:spLocks noGrp="1"/>
          </p:cNvSpPr>
          <p:nvPr>
            <p:ph idx="1"/>
          </p:nvPr>
        </p:nvSpPr>
        <p:spPr>
          <a:xfrm>
            <a:off x="715993" y="1371600"/>
            <a:ext cx="10619116" cy="5175913"/>
          </a:xfrm>
        </p:spPr>
        <p:txBody>
          <a:bodyPr>
            <a:noAutofit/>
          </a:bodyPr>
          <a:lstStyle/>
          <a:p>
            <a:r>
              <a:rPr lang="en-US" dirty="0"/>
              <a:t>Measure </a:t>
            </a:r>
            <a:r>
              <a:rPr lang="en-US" b="1" i="1" dirty="0"/>
              <a:t>persistence</a:t>
            </a:r>
            <a:r>
              <a:rPr lang="en-US" dirty="0"/>
              <a:t> by determining percentage of students with any AEP activity that achieve official AEP program enrollment by enrollment in a class and with at least one hour of instruction</a:t>
            </a:r>
          </a:p>
          <a:p>
            <a:r>
              <a:rPr lang="en-US" dirty="0"/>
              <a:t>Measure </a:t>
            </a:r>
            <a:r>
              <a:rPr lang="en-US" b="1" i="1" dirty="0"/>
              <a:t>persistence</a:t>
            </a:r>
            <a:r>
              <a:rPr lang="en-US" dirty="0"/>
              <a:t> by determining percentage of students with AEP program enrollment that receive at least 12 hours of instruction?</a:t>
            </a:r>
          </a:p>
          <a:p>
            <a:r>
              <a:rPr lang="en-US" dirty="0"/>
              <a:t>Measure </a:t>
            </a:r>
            <a:r>
              <a:rPr lang="en-US" b="1" i="1" dirty="0"/>
              <a:t>performance</a:t>
            </a:r>
            <a:r>
              <a:rPr lang="en-US" dirty="0"/>
              <a:t> by calculating percentage of learners with 12 hours of instruction that achieved at least one official AEP outcome</a:t>
            </a:r>
          </a:p>
          <a:p>
            <a:r>
              <a:rPr lang="en-US" dirty="0"/>
              <a:t>Measure </a:t>
            </a:r>
            <a:r>
              <a:rPr lang="en-US" b="1" i="1" dirty="0"/>
              <a:t>persistence</a:t>
            </a:r>
            <a:r>
              <a:rPr lang="en-US" dirty="0"/>
              <a:t> by calculating percentage of learners with 12 hours of instruction with a pre- and post-test pair</a:t>
            </a:r>
          </a:p>
          <a:p>
            <a:r>
              <a:rPr lang="en-US" dirty="0"/>
              <a:t>Measure </a:t>
            </a:r>
            <a:r>
              <a:rPr lang="en-US" b="1" i="1" dirty="0"/>
              <a:t>performance</a:t>
            </a:r>
            <a:r>
              <a:rPr lang="en-US" dirty="0"/>
              <a:t> by computing percentage of learners with 12 hours of instruction that achieve a pre/post-test level gain</a:t>
            </a:r>
          </a:p>
        </p:txBody>
      </p:sp>
    </p:spTree>
    <p:extLst>
      <p:ext uri="{BB962C8B-B14F-4D97-AF65-F5344CB8AC3E}">
        <p14:creationId xmlns:p14="http://schemas.microsoft.com/office/powerpoint/2010/main" val="26056462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608" y="897272"/>
            <a:ext cx="10515600" cy="2743075"/>
          </a:xfrm>
        </p:spPr>
        <p:txBody>
          <a:bodyPr>
            <a:normAutofit/>
          </a:bodyPr>
          <a:lstStyle/>
          <a:p>
            <a:pPr algn="ctr"/>
            <a:r>
              <a:rPr lang="en-US" b="1" dirty="0"/>
              <a:t>Updates to Resources and Materials</a:t>
            </a:r>
          </a:p>
        </p:txBody>
      </p:sp>
    </p:spTree>
    <p:extLst>
      <p:ext uri="{BB962C8B-B14F-4D97-AF65-F5344CB8AC3E}">
        <p14:creationId xmlns:p14="http://schemas.microsoft.com/office/powerpoint/2010/main" val="39904825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BOY Letter for PY 2019-2</a:t>
            </a:r>
            <a:r>
              <a:rPr lang="en-US" dirty="0"/>
              <a:t>0</a:t>
            </a:r>
          </a:p>
        </p:txBody>
      </p:sp>
      <p:pic>
        <p:nvPicPr>
          <p:cNvPr id="4" name="Picture 3" descr="Screen capture of BOY Letter for PY 2019-20"/>
          <p:cNvPicPr>
            <a:picLocks noChangeAspect="1"/>
          </p:cNvPicPr>
          <p:nvPr/>
        </p:nvPicPr>
        <p:blipFill>
          <a:blip r:embed="rId2"/>
          <a:stretch>
            <a:fillRect/>
          </a:stretch>
        </p:blipFill>
        <p:spPr>
          <a:xfrm>
            <a:off x="697523" y="1564290"/>
            <a:ext cx="7962900" cy="3219450"/>
          </a:xfrm>
          <a:prstGeom prst="rect">
            <a:avLst/>
          </a:prstGeom>
          <a:ln>
            <a:solidFill>
              <a:schemeClr val="accent1"/>
            </a:solidFill>
          </a:ln>
        </p:spPr>
      </p:pic>
      <p:sp>
        <p:nvSpPr>
          <p:cNvPr id="5" name="TextBox 4"/>
          <p:cNvSpPr txBox="1"/>
          <p:nvPr/>
        </p:nvSpPr>
        <p:spPr>
          <a:xfrm>
            <a:off x="5662246" y="4712669"/>
            <a:ext cx="5996354" cy="1384995"/>
          </a:xfrm>
          <a:prstGeom prst="rect">
            <a:avLst/>
          </a:prstGeom>
          <a:solidFill>
            <a:schemeClr val="bg1"/>
          </a:solidFill>
          <a:ln>
            <a:solidFill>
              <a:schemeClr val="accent1"/>
            </a:solidFill>
          </a:ln>
        </p:spPr>
        <p:txBody>
          <a:bodyPr wrap="square" rtlCol="0">
            <a:spAutoFit/>
          </a:bodyPr>
          <a:lstStyle/>
          <a:p>
            <a:r>
              <a:rPr lang="en-US" sz="2800" dirty="0"/>
              <a:t>Sent out mid August… this letter includes the data submission requirements for all CAEP agencies.</a:t>
            </a:r>
          </a:p>
        </p:txBody>
      </p:sp>
    </p:spTree>
    <p:extLst>
      <p:ext uri="{BB962C8B-B14F-4D97-AF65-F5344CB8AC3E}">
        <p14:creationId xmlns:p14="http://schemas.microsoft.com/office/powerpoint/2010/main" val="4207599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Data Submission Calendar</a:t>
            </a:r>
          </a:p>
        </p:txBody>
      </p:sp>
      <p:graphicFrame>
        <p:nvGraphicFramePr>
          <p:cNvPr id="3" name="Table 2"/>
          <p:cNvGraphicFramePr>
            <a:graphicFrameLocks noGrp="1"/>
          </p:cNvGraphicFramePr>
          <p:nvPr/>
        </p:nvGraphicFramePr>
        <p:xfrm>
          <a:off x="509956" y="1936873"/>
          <a:ext cx="10717821" cy="4185072"/>
        </p:xfrm>
        <a:graphic>
          <a:graphicData uri="http://schemas.openxmlformats.org/drawingml/2006/table">
            <a:tbl>
              <a:tblPr firstRow="1" firstCol="1" bandRow="1"/>
              <a:tblGrid>
                <a:gridCol w="4021975">
                  <a:extLst>
                    <a:ext uri="{9D8B030D-6E8A-4147-A177-3AD203B41FA5}">
                      <a16:colId xmlns:a16="http://schemas.microsoft.com/office/drawing/2014/main" val="880788402"/>
                    </a:ext>
                  </a:extLst>
                </a:gridCol>
                <a:gridCol w="3347178">
                  <a:extLst>
                    <a:ext uri="{9D8B030D-6E8A-4147-A177-3AD203B41FA5}">
                      <a16:colId xmlns:a16="http://schemas.microsoft.com/office/drawing/2014/main" val="3641898757"/>
                    </a:ext>
                  </a:extLst>
                </a:gridCol>
                <a:gridCol w="3348668">
                  <a:extLst>
                    <a:ext uri="{9D8B030D-6E8A-4147-A177-3AD203B41FA5}">
                      <a16:colId xmlns:a16="http://schemas.microsoft.com/office/drawing/2014/main" val="570953232"/>
                    </a:ext>
                  </a:extLst>
                </a:gridCol>
              </a:tblGrid>
              <a:tr h="633535">
                <a:tc gridSpan="3">
                  <a:txBody>
                    <a:bodyPr/>
                    <a:lstStyle/>
                    <a:p>
                      <a:pPr marL="0" marR="0" algn="ctr">
                        <a:lnSpc>
                          <a:spcPct val="107000"/>
                        </a:lnSpc>
                        <a:spcBef>
                          <a:spcPts val="0"/>
                        </a:spcBef>
                        <a:spcAft>
                          <a:spcPts val="0"/>
                        </a:spcAft>
                      </a:pPr>
                      <a:r>
                        <a:rPr lang="en-US" sz="3200" b="1"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AEBG Program Year Reporting</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0941166"/>
                  </a:ext>
                </a:extLst>
              </a:tr>
              <a:tr h="633535">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Date Range</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Reporting Deadline</a:t>
                      </a:r>
                      <a:endParaRPr lang="en-US" sz="3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36950256"/>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First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Sept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October 31, 2019</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697898"/>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Second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Dec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January 31, 2020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69874"/>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Third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Mar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April 30, 2020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388169"/>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Fourth Quarter-EOY</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June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August</a:t>
                      </a:r>
                      <a:r>
                        <a:rPr lang="en-US" sz="3200" b="1" baseline="0" dirty="0">
                          <a:effectLst/>
                          <a:latin typeface="Calibri" panose="020F0502020204030204" pitchFamily="34" charset="0"/>
                          <a:ea typeface="Calibri" panose="020F0502020204030204" pitchFamily="34" charset="0"/>
                          <a:cs typeface="Times New Roman" panose="02020603050405020304" pitchFamily="18" charset="0"/>
                        </a:rPr>
                        <a:t> 1, 2020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370159"/>
                  </a:ext>
                </a:extLst>
              </a:tr>
            </a:tbl>
          </a:graphicData>
        </a:graphic>
      </p:graphicFrame>
    </p:spTree>
    <p:extLst>
      <p:ext uri="{BB962C8B-B14F-4D97-AF65-F5344CB8AC3E}">
        <p14:creationId xmlns:p14="http://schemas.microsoft.com/office/powerpoint/2010/main" val="6845519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9E5A648B-5A79-44FB-BE4C-1366CA3A2D23}" type="slidenum">
              <a:rPr lang="en-US" smtClean="0">
                <a:latin typeface="Arial" pitchFamily="34" charset="0"/>
              </a:rPr>
              <a:pPr>
                <a:defRPr/>
              </a:pPr>
              <a:t>104</a:t>
            </a:fld>
            <a:endParaRPr lang="en-US">
              <a:latin typeface="Arial" pitchFamily="34" charset="0"/>
            </a:endParaRPr>
          </a:p>
        </p:txBody>
      </p:sp>
      <p:sp>
        <p:nvSpPr>
          <p:cNvPr id="21507" name="Rectangle 2"/>
          <p:cNvSpPr>
            <a:spLocks noGrp="1" noChangeArrowheads="1"/>
          </p:cNvSpPr>
          <p:nvPr>
            <p:ph type="title"/>
          </p:nvPr>
        </p:nvSpPr>
        <p:spPr>
          <a:xfrm>
            <a:off x="359433" y="405442"/>
            <a:ext cx="10898039" cy="1143000"/>
          </a:xfrm>
        </p:spPr>
        <p:txBody>
          <a:bodyPr>
            <a:noAutofit/>
          </a:bodyPr>
          <a:lstStyle/>
          <a:p>
            <a:r>
              <a:rPr lang="en-US" dirty="0">
                <a:solidFill>
                  <a:srgbClr val="333399"/>
                </a:solidFill>
                <a:cs typeface="Arial" charset="0"/>
              </a:rPr>
              <a:t>New EUUS-019 form implemented July 1, 2019</a:t>
            </a:r>
            <a:br>
              <a:rPr lang="en-US" dirty="0">
                <a:solidFill>
                  <a:srgbClr val="333399"/>
                </a:solidFill>
                <a:cs typeface="Arial" charset="0"/>
              </a:rPr>
            </a:br>
            <a:endParaRPr lang="en-US" dirty="0">
              <a:solidFill>
                <a:srgbClr val="333399"/>
              </a:solidFill>
            </a:endParaRPr>
          </a:p>
        </p:txBody>
      </p:sp>
      <p:sp>
        <p:nvSpPr>
          <p:cNvPr id="21508" name="Rectangle 3"/>
          <p:cNvSpPr>
            <a:spLocks noGrp="1" noChangeArrowheads="1"/>
          </p:cNvSpPr>
          <p:nvPr>
            <p:ph type="body" idx="1"/>
          </p:nvPr>
        </p:nvSpPr>
        <p:spPr>
          <a:xfrm>
            <a:off x="838200" y="1699570"/>
            <a:ext cx="8610600" cy="4114800"/>
          </a:xfrm>
        </p:spPr>
        <p:txBody>
          <a:bodyPr/>
          <a:lstStyle/>
          <a:p>
            <a:pPr eaLnBrk="1" hangingPunct="1"/>
            <a:r>
              <a:rPr lang="en-US" dirty="0">
                <a:solidFill>
                  <a:srgbClr val="333399"/>
                </a:solidFill>
                <a:cs typeface="Arial" charset="0"/>
              </a:rPr>
              <a:t>Includes three selections in gender field</a:t>
            </a:r>
          </a:p>
          <a:p>
            <a:pPr eaLnBrk="1" hangingPunct="1"/>
            <a:r>
              <a:rPr lang="en-US" dirty="0">
                <a:solidFill>
                  <a:srgbClr val="333399"/>
                </a:solidFill>
                <a:cs typeface="Arial" charset="0"/>
              </a:rPr>
              <a:t>Updates DOB and record date fields</a:t>
            </a:r>
          </a:p>
          <a:p>
            <a:pPr eaLnBrk="1" hangingPunct="1"/>
            <a:r>
              <a:rPr lang="en-US" dirty="0">
                <a:solidFill>
                  <a:srgbClr val="333399"/>
                </a:solidFill>
                <a:cs typeface="Arial" charset="0"/>
              </a:rPr>
              <a:t>Documents learner enrollment, and continues WIOA compliance that began July 1, 2016</a:t>
            </a:r>
          </a:p>
          <a:p>
            <a:pPr eaLnBrk="1" hangingPunct="1">
              <a:buFont typeface="Wingdings" pitchFamily="2" charset="2"/>
              <a:buNone/>
            </a:pPr>
            <a:r>
              <a:rPr lang="en-US" sz="2400" dirty="0">
                <a:cs typeface="Arial" charset="0"/>
              </a:rPr>
              <a:t>   </a:t>
            </a:r>
          </a:p>
        </p:txBody>
      </p:sp>
      <p:pic>
        <p:nvPicPr>
          <p:cNvPr id="110593" name="Picture 1" descr="Screen capture of the new EUUS – 019 form."/>
          <p:cNvPicPr>
            <a:picLocks noChangeAspect="1" noChangeArrowheads="1"/>
          </p:cNvPicPr>
          <p:nvPr/>
        </p:nvPicPr>
        <p:blipFill>
          <a:blip r:embed="rId3" cstate="print"/>
          <a:srcRect/>
          <a:stretch>
            <a:fillRect/>
          </a:stretch>
        </p:blipFill>
        <p:spPr bwMode="auto">
          <a:xfrm>
            <a:off x="3736826" y="4114801"/>
            <a:ext cx="5026175" cy="2542653"/>
          </a:xfrm>
          <a:prstGeom prst="rect">
            <a:avLst/>
          </a:prstGeom>
          <a:noFill/>
          <a:ln w="28575">
            <a:solidFill>
              <a:schemeClr val="accent1"/>
            </a:solidFill>
            <a:miter lim="800000"/>
            <a:headEnd/>
            <a:tailEnd/>
          </a:ln>
        </p:spPr>
      </p:pic>
    </p:spTree>
    <p:extLst>
      <p:ext uri="{BB962C8B-B14F-4D97-AF65-F5344CB8AC3E}">
        <p14:creationId xmlns:p14="http://schemas.microsoft.com/office/powerpoint/2010/main" val="1240409942"/>
      </p:ext>
    </p:extLst>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275" y="149465"/>
            <a:ext cx="10515600" cy="1325563"/>
          </a:xfrm>
        </p:spPr>
        <p:txBody>
          <a:bodyPr/>
          <a:lstStyle/>
          <a:p>
            <a:r>
              <a:rPr lang="en-US" dirty="0">
                <a:solidFill>
                  <a:srgbClr val="333399"/>
                </a:solidFill>
              </a:rPr>
              <a:t>CASAS Assessments </a:t>
            </a:r>
            <a:br>
              <a:rPr lang="en-US" dirty="0">
                <a:solidFill>
                  <a:srgbClr val="333399"/>
                </a:solidFill>
              </a:rPr>
            </a:br>
            <a:r>
              <a:rPr lang="en-US" dirty="0">
                <a:solidFill>
                  <a:srgbClr val="333399"/>
                </a:solidFill>
              </a:rPr>
              <a:t>Authorized for NRS for 2019-20</a:t>
            </a:r>
            <a:endParaRPr lang="en-US" dirty="0"/>
          </a:p>
        </p:txBody>
      </p:sp>
      <p:sp>
        <p:nvSpPr>
          <p:cNvPr id="3" name="Content Placeholder 2"/>
          <p:cNvSpPr>
            <a:spLocks noGrp="1"/>
          </p:cNvSpPr>
          <p:nvPr>
            <p:ph sz="half" idx="1"/>
          </p:nvPr>
        </p:nvSpPr>
        <p:spPr>
          <a:xfrm>
            <a:off x="1981200" y="1571569"/>
            <a:ext cx="8153400" cy="4478402"/>
          </a:xfrm>
        </p:spPr>
        <p:txBody>
          <a:bodyPr>
            <a:normAutofit/>
          </a:bodyPr>
          <a:lstStyle/>
          <a:p>
            <a:pPr marL="0" indent="0">
              <a:buNone/>
            </a:pPr>
            <a:r>
              <a:rPr lang="en-US" b="1" i="1" dirty="0">
                <a:solidFill>
                  <a:srgbClr val="333399"/>
                </a:solidFill>
              </a:rPr>
              <a:t>ABE and ASE only</a:t>
            </a:r>
            <a:r>
              <a:rPr lang="en-US" dirty="0">
                <a:solidFill>
                  <a:srgbClr val="333399"/>
                </a:solidFill>
              </a:rPr>
              <a:t>:</a:t>
            </a:r>
          </a:p>
          <a:p>
            <a:r>
              <a:rPr lang="en-US" dirty="0">
                <a:solidFill>
                  <a:srgbClr val="333399"/>
                </a:solidFill>
              </a:rPr>
              <a:t>CASAS GOALS Reading and Math </a:t>
            </a:r>
          </a:p>
          <a:p>
            <a:pPr marL="0" indent="0">
              <a:buNone/>
            </a:pPr>
            <a:br>
              <a:rPr lang="en-US" i="1" dirty="0">
                <a:solidFill>
                  <a:srgbClr val="333399"/>
                </a:solidFill>
              </a:rPr>
            </a:br>
            <a:r>
              <a:rPr lang="en-US" b="1" i="1" dirty="0">
                <a:solidFill>
                  <a:srgbClr val="333399"/>
                </a:solidFill>
              </a:rPr>
              <a:t>ESL only</a:t>
            </a:r>
            <a:r>
              <a:rPr lang="en-US" i="1" dirty="0">
                <a:solidFill>
                  <a:srgbClr val="333399"/>
                </a:solidFill>
              </a:rPr>
              <a:t>:</a:t>
            </a:r>
          </a:p>
          <a:p>
            <a:r>
              <a:rPr lang="en-US" dirty="0">
                <a:solidFill>
                  <a:srgbClr val="333399"/>
                </a:solidFill>
              </a:rPr>
              <a:t>Life and Work Listening </a:t>
            </a:r>
          </a:p>
          <a:p>
            <a:r>
              <a:rPr lang="en-US" dirty="0">
                <a:solidFill>
                  <a:srgbClr val="333399"/>
                </a:solidFill>
              </a:rPr>
              <a:t>Life and Work Reading </a:t>
            </a:r>
          </a:p>
          <a:p>
            <a:r>
              <a:rPr lang="en-US" dirty="0">
                <a:solidFill>
                  <a:srgbClr val="333399"/>
                </a:solidFill>
              </a:rPr>
              <a:t>Secondary Level Assessment (SLA):</a:t>
            </a:r>
          </a:p>
          <a:p>
            <a:pPr lvl="1"/>
            <a:r>
              <a:rPr lang="en-US" dirty="0">
                <a:solidFill>
                  <a:srgbClr val="333399"/>
                </a:solidFill>
              </a:rPr>
              <a:t>Language Arts 513-14</a:t>
            </a:r>
          </a:p>
          <a:p>
            <a:endParaRPr lang="en-US" b="1"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62295299-AA21-468A-8072-B633C7B40E7A}" type="slidenum">
              <a:rPr lang="en-US" smtClean="0"/>
              <a:pPr>
                <a:defRPr/>
              </a:pPr>
              <a:t>105</a:t>
            </a:fld>
            <a:endParaRPr lang="en-US" dirty="0"/>
          </a:p>
        </p:txBody>
      </p:sp>
      <p:sp>
        <p:nvSpPr>
          <p:cNvPr id="10" name="TextBox 9"/>
          <p:cNvSpPr txBox="1"/>
          <p:nvPr/>
        </p:nvSpPr>
        <p:spPr>
          <a:xfrm>
            <a:off x="1388852" y="6259810"/>
            <a:ext cx="10343072" cy="461665"/>
          </a:xfrm>
          <a:prstGeom prst="rect">
            <a:avLst/>
          </a:prstGeom>
          <a:solidFill>
            <a:schemeClr val="bg1"/>
          </a:solidFill>
        </p:spPr>
        <p:txBody>
          <a:bodyPr wrap="square" rtlCol="0">
            <a:spAutoFit/>
          </a:bodyPr>
          <a:lstStyle/>
          <a:p>
            <a:r>
              <a:rPr lang="en-US" sz="2400" i="1" dirty="0"/>
              <a:t>POWER, AA-AAAAA not authorized for NRS, but are authorized for CA reporting</a:t>
            </a:r>
          </a:p>
        </p:txBody>
      </p:sp>
    </p:spTree>
    <p:extLst>
      <p:ext uri="{BB962C8B-B14F-4D97-AF65-F5344CB8AC3E}">
        <p14:creationId xmlns:p14="http://schemas.microsoft.com/office/powerpoint/2010/main" val="8089498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94952722-5104-46FB-9A22-A30CE38A4526}" type="slidenum">
              <a:rPr lang="en-US" smtClean="0">
                <a:latin typeface="Arial" pitchFamily="34" charset="0"/>
              </a:rPr>
              <a:pPr>
                <a:defRPr/>
              </a:pPr>
              <a:t>106</a:t>
            </a:fld>
            <a:endParaRPr lang="en-US">
              <a:latin typeface="Arial" pitchFamily="34" charset="0"/>
            </a:endParaRPr>
          </a:p>
        </p:txBody>
      </p:sp>
      <p:sp>
        <p:nvSpPr>
          <p:cNvPr id="32771" name="Rectangle 2"/>
          <p:cNvSpPr>
            <a:spLocks noGrp="1" noChangeArrowheads="1"/>
          </p:cNvSpPr>
          <p:nvPr>
            <p:ph type="title"/>
          </p:nvPr>
        </p:nvSpPr>
        <p:spPr>
          <a:xfrm>
            <a:off x="355121" y="215018"/>
            <a:ext cx="10515600" cy="1325563"/>
          </a:xfrm>
        </p:spPr>
        <p:txBody>
          <a:bodyPr/>
          <a:lstStyle/>
          <a:p>
            <a:pPr eaLnBrk="1" hangingPunct="1"/>
            <a:r>
              <a:rPr lang="en-US" dirty="0">
                <a:solidFill>
                  <a:srgbClr val="333399"/>
                </a:solidFill>
              </a:rPr>
              <a:t>Use of Assessment Modalities</a:t>
            </a:r>
          </a:p>
        </p:txBody>
      </p:sp>
      <p:sp>
        <p:nvSpPr>
          <p:cNvPr id="32772" name="Rectangle 3"/>
          <p:cNvSpPr>
            <a:spLocks noGrp="1" noChangeArrowheads="1"/>
          </p:cNvSpPr>
          <p:nvPr>
            <p:ph type="body" idx="1"/>
          </p:nvPr>
        </p:nvSpPr>
        <p:spPr>
          <a:xfrm>
            <a:off x="1828800" y="1604512"/>
            <a:ext cx="8686800" cy="5024887"/>
          </a:xfrm>
        </p:spPr>
        <p:txBody>
          <a:bodyPr/>
          <a:lstStyle/>
          <a:p>
            <a:pPr eaLnBrk="1" hangingPunct="1"/>
            <a:r>
              <a:rPr lang="en-US" sz="3200" dirty="0">
                <a:solidFill>
                  <a:srgbClr val="FF0000"/>
                </a:solidFill>
              </a:rPr>
              <a:t>ABE/ASE:</a:t>
            </a:r>
            <a:r>
              <a:rPr lang="en-US" sz="3200" dirty="0">
                <a:solidFill>
                  <a:srgbClr val="333399"/>
                </a:solidFill>
              </a:rPr>
              <a:t> Use Reading or Math CASAS GOALS series</a:t>
            </a:r>
          </a:p>
          <a:p>
            <a:pPr eaLnBrk="1" hangingPunct="1">
              <a:buFont typeface="Wingdings" pitchFamily="2" charset="2"/>
              <a:buNone/>
            </a:pPr>
            <a:endParaRPr lang="en-US" sz="3200" dirty="0">
              <a:solidFill>
                <a:srgbClr val="333399"/>
              </a:solidFill>
            </a:endParaRPr>
          </a:p>
          <a:p>
            <a:pPr eaLnBrk="1" hangingPunct="1">
              <a:buFont typeface="Wingdings" pitchFamily="2" charset="2"/>
              <a:buNone/>
            </a:pPr>
            <a:endParaRPr lang="en-US" sz="3200" dirty="0">
              <a:solidFill>
                <a:srgbClr val="333399"/>
              </a:solidFill>
            </a:endParaRPr>
          </a:p>
          <a:p>
            <a:pPr eaLnBrk="1" hangingPunct="1">
              <a:buFont typeface="Wingdings" pitchFamily="2" charset="2"/>
              <a:buNone/>
            </a:pPr>
            <a:endParaRPr lang="en-US" sz="3200" dirty="0">
              <a:solidFill>
                <a:srgbClr val="333399"/>
              </a:solidFill>
            </a:endParaRPr>
          </a:p>
          <a:p>
            <a:pPr eaLnBrk="1" hangingPunct="1"/>
            <a:r>
              <a:rPr lang="en-US" sz="3200" dirty="0">
                <a:solidFill>
                  <a:srgbClr val="FF0000"/>
                </a:solidFill>
              </a:rPr>
              <a:t>ESL:</a:t>
            </a:r>
            <a:r>
              <a:rPr lang="en-US" sz="3200" dirty="0">
                <a:solidFill>
                  <a:srgbClr val="333399"/>
                </a:solidFill>
              </a:rPr>
              <a:t> Use Life and Work Reading or Listening</a:t>
            </a:r>
          </a:p>
          <a:p>
            <a:pPr eaLnBrk="1" hangingPunct="1"/>
            <a:endParaRPr lang="en-US" sz="3200" dirty="0">
              <a:solidFill>
                <a:srgbClr val="333399"/>
              </a:solidFill>
            </a:endParaRPr>
          </a:p>
          <a:p>
            <a:pPr eaLnBrk="1" hangingPunct="1"/>
            <a:endParaRPr lang="en-US" sz="3200" dirty="0">
              <a:solidFill>
                <a:srgbClr val="333399"/>
              </a:solidFill>
            </a:endParaRPr>
          </a:p>
          <a:p>
            <a:pPr eaLnBrk="1" hangingPunct="1"/>
            <a:endParaRPr lang="en-US" sz="3200" dirty="0">
              <a:solidFill>
                <a:srgbClr val="333399"/>
              </a:solidFill>
            </a:endParaRPr>
          </a:p>
          <a:p>
            <a:pPr eaLnBrk="1" hangingPunct="1"/>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endParaRPr lang="en-US" dirty="0">
              <a:solidFill>
                <a:srgbClr val="333399"/>
              </a:solidFill>
            </a:endParaRPr>
          </a:p>
        </p:txBody>
      </p:sp>
      <p:pic>
        <p:nvPicPr>
          <p:cNvPr id="12" name="Picture 11" descr="Image of the Reading CASAS goals series handboo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1" y="2222784"/>
            <a:ext cx="1547453" cy="1547453"/>
          </a:xfrm>
          <a:prstGeom prst="rect">
            <a:avLst/>
          </a:prstGeom>
        </p:spPr>
      </p:pic>
      <p:pic>
        <p:nvPicPr>
          <p:cNvPr id="5" name="Picture 4" descr="Image of the Math CASAS Goals handb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118" y="2196410"/>
            <a:ext cx="1600200" cy="1600200"/>
          </a:xfrm>
          <a:prstGeom prst="rect">
            <a:avLst/>
          </a:prstGeom>
        </p:spPr>
      </p:pic>
      <p:pic>
        <p:nvPicPr>
          <p:cNvPr id="32775" name="Picture 8" descr="Image of the CASAS Life and Work Reading handbook."/>
          <p:cNvPicPr>
            <a:picLocks noChangeAspect="1" noChangeArrowheads="1"/>
          </p:cNvPicPr>
          <p:nvPr/>
        </p:nvPicPr>
        <p:blipFill>
          <a:blip r:embed="rId4" cstate="print"/>
          <a:srcRect/>
          <a:stretch>
            <a:fillRect/>
          </a:stretch>
        </p:blipFill>
        <p:spPr bwMode="auto">
          <a:xfrm>
            <a:off x="3505200" y="5081895"/>
            <a:ext cx="1981200" cy="1303338"/>
          </a:xfrm>
          <a:prstGeom prst="rect">
            <a:avLst/>
          </a:prstGeom>
          <a:noFill/>
          <a:ln w="9525">
            <a:noFill/>
            <a:miter lim="800000"/>
            <a:headEnd/>
            <a:tailEnd/>
          </a:ln>
        </p:spPr>
      </p:pic>
      <p:pic>
        <p:nvPicPr>
          <p:cNvPr id="1026" name="Picture 2" descr="Image of the CASAS Listening Handbo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8119" y="5087646"/>
            <a:ext cx="2179695" cy="13367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54611515"/>
      </p:ext>
    </p:extLst>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94952722-5104-46FB-9A22-A30CE38A4526}" type="slidenum">
              <a:rPr lang="en-US" smtClean="0">
                <a:latin typeface="Arial" pitchFamily="34" charset="0"/>
              </a:rPr>
              <a:pPr>
                <a:defRPr/>
              </a:pPr>
              <a:t>107</a:t>
            </a:fld>
            <a:endParaRPr lang="en-US">
              <a:latin typeface="Arial" pitchFamily="34" charset="0"/>
            </a:endParaRPr>
          </a:p>
        </p:txBody>
      </p:sp>
      <p:sp>
        <p:nvSpPr>
          <p:cNvPr id="32771" name="Rectangle 2"/>
          <p:cNvSpPr>
            <a:spLocks noGrp="1" noChangeArrowheads="1"/>
          </p:cNvSpPr>
          <p:nvPr>
            <p:ph type="title"/>
          </p:nvPr>
        </p:nvSpPr>
        <p:spPr>
          <a:xfrm>
            <a:off x="389627" y="166717"/>
            <a:ext cx="10515600" cy="1325563"/>
          </a:xfrm>
        </p:spPr>
        <p:txBody>
          <a:bodyPr/>
          <a:lstStyle/>
          <a:p>
            <a:pPr eaLnBrk="1" hangingPunct="1"/>
            <a:r>
              <a:rPr lang="en-US" dirty="0">
                <a:solidFill>
                  <a:srgbClr val="333399"/>
                </a:solidFill>
              </a:rPr>
              <a:t>Use of Assessment Modalities </a:t>
            </a:r>
          </a:p>
        </p:txBody>
      </p:sp>
      <p:sp>
        <p:nvSpPr>
          <p:cNvPr id="32772" name="Rectangle 3"/>
          <p:cNvSpPr>
            <a:spLocks noGrp="1" noChangeArrowheads="1"/>
          </p:cNvSpPr>
          <p:nvPr>
            <p:ph type="body" idx="1"/>
          </p:nvPr>
        </p:nvSpPr>
        <p:spPr>
          <a:xfrm>
            <a:off x="1828800" y="1380226"/>
            <a:ext cx="8686800" cy="5249174"/>
          </a:xfrm>
        </p:spPr>
        <p:txBody>
          <a:bodyPr/>
          <a:lstStyle/>
          <a:p>
            <a:pPr eaLnBrk="1" hangingPunct="1"/>
            <a:r>
              <a:rPr lang="en-US" sz="3200" dirty="0">
                <a:solidFill>
                  <a:srgbClr val="FF0000"/>
                </a:solidFill>
              </a:rPr>
              <a:t>ABE/ASE:</a:t>
            </a:r>
            <a:r>
              <a:rPr lang="en-US" sz="3200" dirty="0">
                <a:solidFill>
                  <a:srgbClr val="333399"/>
                </a:solidFill>
              </a:rPr>
              <a:t> Use Reading or Math GOALS series</a:t>
            </a:r>
          </a:p>
          <a:p>
            <a:pPr eaLnBrk="1" hangingPunct="1">
              <a:buFont typeface="Wingdings" pitchFamily="2" charset="2"/>
              <a:buNone/>
            </a:pPr>
            <a:endParaRPr lang="en-US" sz="3200" dirty="0">
              <a:solidFill>
                <a:srgbClr val="333399"/>
              </a:solidFill>
            </a:endParaRPr>
          </a:p>
          <a:p>
            <a:pPr eaLnBrk="1" hangingPunct="1">
              <a:buFont typeface="Wingdings" pitchFamily="2" charset="2"/>
              <a:buNone/>
            </a:pPr>
            <a:endParaRPr lang="en-US" sz="3200" dirty="0">
              <a:solidFill>
                <a:srgbClr val="333399"/>
              </a:solidFill>
            </a:endParaRPr>
          </a:p>
          <a:p>
            <a:pPr eaLnBrk="1" hangingPunct="1">
              <a:buFont typeface="Wingdings" pitchFamily="2" charset="2"/>
              <a:buNone/>
            </a:pPr>
            <a:endParaRPr lang="en-US" sz="3200" dirty="0">
              <a:solidFill>
                <a:srgbClr val="333399"/>
              </a:solidFill>
            </a:endParaRPr>
          </a:p>
          <a:p>
            <a:pPr eaLnBrk="1" hangingPunct="1"/>
            <a:endParaRPr lang="en-US" sz="3200" dirty="0">
              <a:solidFill>
                <a:srgbClr val="333399"/>
              </a:solidFill>
            </a:endParaRPr>
          </a:p>
          <a:p>
            <a:pPr eaLnBrk="1" hangingPunct="1"/>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endParaRPr lang="en-US" dirty="0">
              <a:solidFill>
                <a:srgbClr val="333399"/>
              </a:solidFill>
            </a:endParaRPr>
          </a:p>
        </p:txBody>
      </p:sp>
      <p:pic>
        <p:nvPicPr>
          <p:cNvPr id="11" name="Picture 10" descr="Image of the Reading CASAS goals series handboo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1" y="2222784"/>
            <a:ext cx="1547453" cy="1547453"/>
          </a:xfrm>
          <a:prstGeom prst="rect">
            <a:avLst/>
          </a:prstGeom>
        </p:spPr>
      </p:pic>
      <p:pic>
        <p:nvPicPr>
          <p:cNvPr id="10" name="Picture 9" descr="Image of the Math CASAS Goals handb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118" y="2196410"/>
            <a:ext cx="1600200" cy="1600200"/>
          </a:xfrm>
          <a:prstGeom prst="rect">
            <a:avLst/>
          </a:prstGeom>
        </p:spPr>
      </p:pic>
      <p:sp>
        <p:nvSpPr>
          <p:cNvPr id="7" name="Rectangle 6"/>
          <p:cNvSpPr/>
          <p:nvPr/>
        </p:nvSpPr>
        <p:spPr>
          <a:xfrm>
            <a:off x="1775012" y="4267201"/>
            <a:ext cx="8610600" cy="2246769"/>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333399"/>
                </a:solidFill>
              </a:rPr>
              <a:t>Pre- and post-test pairs must always be from the same test modality.</a:t>
            </a:r>
          </a:p>
          <a:p>
            <a:pPr marL="457200" indent="-457200">
              <a:buFont typeface="Arial" panose="020B0604020202020204" pitchFamily="34" charset="0"/>
              <a:buChar char="•"/>
            </a:pPr>
            <a:r>
              <a:rPr lang="en-US" sz="2800" dirty="0">
                <a:solidFill>
                  <a:srgbClr val="333399"/>
                </a:solidFill>
              </a:rPr>
              <a:t>If using CASAS GOALS, both the pretest and the post-test must use the same test series. Cannot match GOALS with any other CASAS test series.</a:t>
            </a:r>
          </a:p>
        </p:txBody>
      </p:sp>
    </p:spTree>
    <p:extLst>
      <p:ext uri="{BB962C8B-B14F-4D97-AF65-F5344CB8AC3E}">
        <p14:creationId xmlns:p14="http://schemas.microsoft.com/office/powerpoint/2010/main" val="4118478633"/>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42977" y="123585"/>
            <a:ext cx="10515600" cy="1325563"/>
          </a:xfrm>
        </p:spPr>
        <p:txBody>
          <a:bodyPr/>
          <a:lstStyle/>
          <a:p>
            <a:r>
              <a:rPr lang="en-US" dirty="0">
                <a:solidFill>
                  <a:srgbClr val="333399"/>
                </a:solidFill>
              </a:rPr>
              <a:t>CASAS GOALS</a:t>
            </a:r>
            <a:endParaRPr lang="en-US" dirty="0"/>
          </a:p>
        </p:txBody>
      </p:sp>
      <p:sp>
        <p:nvSpPr>
          <p:cNvPr id="33794" name="Content Placeholder 2"/>
          <p:cNvSpPr>
            <a:spLocks noGrp="1"/>
          </p:cNvSpPr>
          <p:nvPr>
            <p:ph idx="1"/>
          </p:nvPr>
        </p:nvSpPr>
        <p:spPr>
          <a:xfrm>
            <a:off x="1676400" y="1144121"/>
            <a:ext cx="8763000" cy="5638800"/>
          </a:xfrm>
        </p:spPr>
        <p:txBody>
          <a:bodyPr/>
          <a:lstStyle/>
          <a:p>
            <a:r>
              <a:rPr lang="en-US" altLang="en-US" i="1" dirty="0"/>
              <a:t>New GOALS series </a:t>
            </a:r>
          </a:p>
          <a:p>
            <a:pPr lvl="2"/>
            <a:r>
              <a:rPr lang="en-US" altLang="en-US" i="1" dirty="0"/>
              <a:t>Reading approved in February 2018</a:t>
            </a:r>
          </a:p>
          <a:p>
            <a:pPr lvl="2"/>
            <a:r>
              <a:rPr lang="en-US" altLang="en-US" i="1" dirty="0"/>
              <a:t>Math approved March 2019</a:t>
            </a:r>
          </a:p>
          <a:p>
            <a:pPr lvl="2"/>
            <a:r>
              <a:rPr lang="en-US" altLang="en-US" i="1" dirty="0"/>
              <a:t>Currently aligning Reading for ELL</a:t>
            </a:r>
          </a:p>
          <a:p>
            <a:pPr lvl="2"/>
            <a:r>
              <a:rPr lang="en-US" altLang="en-US" i="1" dirty="0"/>
              <a:t>Listening in development</a:t>
            </a:r>
          </a:p>
          <a:p>
            <a:r>
              <a:rPr lang="en-US" altLang="en-US" dirty="0"/>
              <a:t>Strongly aligned with College and Career Readiness (CCR) Standards for Adult Education</a:t>
            </a:r>
          </a:p>
          <a:p>
            <a:pPr lvl="3"/>
            <a:r>
              <a:rPr lang="en-US" altLang="en-US" sz="2400" b="1" dirty="0">
                <a:solidFill>
                  <a:srgbClr val="C00000"/>
                </a:solidFill>
              </a:rPr>
              <a:t>Reading</a:t>
            </a:r>
            <a:r>
              <a:rPr lang="en-US" altLang="en-US" sz="2400" dirty="0"/>
              <a:t> – assesses higher order thinking skills (Depth of Knowledge), complex informational text, and vocabulary, including academic language</a:t>
            </a:r>
          </a:p>
          <a:p>
            <a:pPr lvl="3"/>
            <a:r>
              <a:rPr lang="en-US" altLang="en-US" sz="2400" b="1" dirty="0">
                <a:solidFill>
                  <a:srgbClr val="C00000"/>
                </a:solidFill>
              </a:rPr>
              <a:t>Math</a:t>
            </a:r>
            <a:r>
              <a:rPr lang="en-US" altLang="en-US" sz="2400" dirty="0">
                <a:solidFill>
                  <a:srgbClr val="C00000"/>
                </a:solidFill>
              </a:rPr>
              <a:t> </a:t>
            </a:r>
            <a:r>
              <a:rPr lang="en-US" altLang="en-US" sz="2400" dirty="0"/>
              <a:t>– math concepts assessed via common life and work applications</a:t>
            </a:r>
          </a:p>
          <a:p>
            <a:pPr lvl="2"/>
            <a:r>
              <a:rPr lang="en-US" altLang="en-US" sz="2400" dirty="0"/>
              <a:t>Computer and paper administered</a:t>
            </a:r>
          </a:p>
          <a:p>
            <a:pPr lvl="2"/>
            <a:r>
              <a:rPr lang="en-US" altLang="en-US" sz="2400" dirty="0"/>
              <a:t>All NRS levels will be covered in 4 test levels</a:t>
            </a:r>
          </a:p>
          <a:p>
            <a:pPr lvl="2"/>
            <a:endParaRPr lang="en-US" altLang="en-US" sz="2400" dirty="0"/>
          </a:p>
        </p:txBody>
      </p:sp>
      <p:sp>
        <p:nvSpPr>
          <p:cNvPr id="33796" name="Slide Number Placeholder 6">
            <a:extLst>
              <a:ext uri="{C183D7F6-B498-43B3-948B-1728B52AA6E4}">
                <adec:decorative xmlns:adec="http://schemas.microsoft.com/office/drawing/2017/decorative" val="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defRPr sz="2400" b="1">
                <a:solidFill>
                  <a:schemeClr val="tx1"/>
                </a:solidFill>
                <a:latin typeface="Helvetica" panose="020B0604020202020204" pitchFamily="34" charset="0"/>
              </a:defRPr>
            </a:lvl1pPr>
            <a:lvl2pPr marL="742950" indent="-285750">
              <a:spcBef>
                <a:spcPct val="20000"/>
              </a:spcBef>
              <a:buSzPct val="100000"/>
              <a:buChar char="•"/>
              <a:defRPr sz="2000">
                <a:solidFill>
                  <a:schemeClr val="tx1"/>
                </a:solidFill>
                <a:latin typeface="Helvetica" panose="020B0604020202020204" pitchFamily="34" charset="0"/>
              </a:defRPr>
            </a:lvl2pPr>
            <a:lvl3pPr marL="1143000" indent="-228600">
              <a:spcBef>
                <a:spcPct val="20000"/>
              </a:spcBef>
              <a:buSzPct val="100000"/>
              <a:buChar char="•"/>
              <a:defRPr sz="2000">
                <a:solidFill>
                  <a:schemeClr val="tx1"/>
                </a:solidFill>
                <a:latin typeface="Helvetica" panose="020B0604020202020204" pitchFamily="34" charset="0"/>
              </a:defRPr>
            </a:lvl3pPr>
            <a:lvl4pPr marL="1600200" indent="-228600">
              <a:spcBef>
                <a:spcPct val="20000"/>
              </a:spcBef>
              <a:buSzPct val="100000"/>
              <a:buChar char="•"/>
              <a:defRPr sz="2000">
                <a:solidFill>
                  <a:schemeClr val="tx1"/>
                </a:solidFill>
                <a:latin typeface="Helvetica" panose="020B0604020202020204" pitchFamily="34" charset="0"/>
              </a:defRPr>
            </a:lvl4pPr>
            <a:lvl5pPr marL="2057400" indent="-228600">
              <a:spcBef>
                <a:spcPct val="20000"/>
              </a:spcBef>
              <a:buSzPct val="10000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Helvetica" panose="020B0604020202020204" pitchFamily="34" charset="0"/>
              </a:defRPr>
            </a:lvl9pPr>
          </a:lstStyle>
          <a:p>
            <a:pPr>
              <a:spcBef>
                <a:spcPct val="0"/>
              </a:spcBef>
              <a:buSzTx/>
              <a:buFontTx/>
              <a:buNone/>
            </a:pPr>
            <a:fld id="{ED68B4B9-2F58-41AC-8BE3-EEA49D58F2C9}" type="slidenum">
              <a:rPr lang="en-US" altLang="en-US" sz="1200" b="0">
                <a:latin typeface="Times New Roman" panose="02020603050405020304" pitchFamily="18" charset="0"/>
              </a:rPr>
              <a:pPr>
                <a:spcBef>
                  <a:spcPct val="0"/>
                </a:spcBef>
                <a:buSzTx/>
                <a:buFontTx/>
                <a:buNone/>
              </a:pPr>
              <a:t>108</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729919483"/>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CAEP TAP</a:t>
            </a:r>
          </a:p>
        </p:txBody>
      </p:sp>
      <p:sp>
        <p:nvSpPr>
          <p:cNvPr id="4" name="Content Placeholder 2"/>
          <p:cNvSpPr>
            <a:spLocks noGrp="1"/>
          </p:cNvSpPr>
          <p:nvPr>
            <p:ph idx="1"/>
          </p:nvPr>
        </p:nvSpPr>
        <p:spPr>
          <a:xfrm>
            <a:off x="741485" y="1491518"/>
            <a:ext cx="10515600" cy="4351338"/>
          </a:xfrm>
        </p:spPr>
        <p:txBody>
          <a:bodyPr>
            <a:normAutofit fontScale="92500" lnSpcReduction="10000"/>
          </a:bodyPr>
          <a:lstStyle/>
          <a:p>
            <a:pPr algn="l"/>
            <a:r>
              <a:rPr lang="en-US" sz="4400" dirty="0"/>
              <a:t>The AEBG Technical Assistance Program (TAP) provides professional development resources for all CAEP agencies statewide.</a:t>
            </a:r>
          </a:p>
          <a:p>
            <a:pPr marL="0" indent="0">
              <a:buNone/>
            </a:pPr>
            <a:endParaRPr lang="en-US" sz="4400" dirty="0">
              <a:hlinkClick r:id="" action="ppaction://noaction"/>
            </a:endParaRPr>
          </a:p>
          <a:p>
            <a:pPr marL="0" indent="0">
              <a:buNone/>
            </a:pPr>
            <a:r>
              <a:rPr lang="en-US" sz="4400" dirty="0">
                <a:hlinkClick r:id="" action="ppaction://noaction"/>
              </a:rPr>
              <a:t>https</a:t>
            </a:r>
            <a:r>
              <a:rPr lang="en-US" sz="4400" dirty="0">
                <a:hlinkClick r:id="rId2"/>
              </a:rPr>
              <a:t>://caladulted.org/</a:t>
            </a:r>
            <a:endParaRPr lang="en-US" sz="4400" dirty="0"/>
          </a:p>
          <a:p>
            <a:pPr marL="0" indent="0" algn="l">
              <a:buNone/>
            </a:pPr>
            <a:endParaRPr lang="en-US" sz="4400" dirty="0">
              <a:hlinkClick r:id="" action="ppaction://noaction"/>
            </a:endParaRPr>
          </a:p>
          <a:p>
            <a:pPr marL="0" indent="0" algn="l">
              <a:buNone/>
            </a:pPr>
            <a:r>
              <a:rPr lang="en-US" sz="4400" dirty="0">
                <a:hlinkClick r:id="" action="ppaction://noaction"/>
              </a:rPr>
              <a:t>tap@aebg.org</a:t>
            </a:r>
            <a:endParaRPr lang="en-US" sz="4400" dirty="0"/>
          </a:p>
          <a:p>
            <a:pPr algn="l"/>
            <a:endParaRPr lang="en-US" dirty="0"/>
          </a:p>
        </p:txBody>
      </p:sp>
      <p:pic>
        <p:nvPicPr>
          <p:cNvPr id="5" name="Picture 4" descr="Screen capture of the California Adult Education Program web homepage."/>
          <p:cNvPicPr>
            <a:picLocks noChangeAspect="1"/>
          </p:cNvPicPr>
          <p:nvPr/>
        </p:nvPicPr>
        <p:blipFill>
          <a:blip r:embed="rId3"/>
          <a:stretch>
            <a:fillRect/>
          </a:stretch>
        </p:blipFill>
        <p:spPr>
          <a:xfrm>
            <a:off x="6154615" y="4818185"/>
            <a:ext cx="5680504" cy="1481871"/>
          </a:xfrm>
          <a:prstGeom prst="rect">
            <a:avLst/>
          </a:prstGeom>
          <a:ln>
            <a:solidFill>
              <a:schemeClr val="accent1"/>
            </a:solidFill>
          </a:ln>
        </p:spPr>
      </p:pic>
    </p:spTree>
    <p:extLst>
      <p:ext uri="{BB962C8B-B14F-4D97-AF65-F5344CB8AC3E}">
        <p14:creationId xmlns:p14="http://schemas.microsoft.com/office/powerpoint/2010/main" val="185434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6694"/>
          </a:xfrm>
        </p:spPr>
        <p:txBody>
          <a:bodyPr/>
          <a:lstStyle/>
          <a:p>
            <a:r>
              <a:rPr lang="en-US" dirty="0"/>
              <a:t>Contact Hours</a:t>
            </a:r>
          </a:p>
        </p:txBody>
      </p:sp>
      <p:sp>
        <p:nvSpPr>
          <p:cNvPr id="3" name="Content Placeholder 2"/>
          <p:cNvSpPr>
            <a:spLocks noGrp="1"/>
          </p:cNvSpPr>
          <p:nvPr>
            <p:ph idx="1"/>
          </p:nvPr>
        </p:nvSpPr>
        <p:spPr>
          <a:xfrm>
            <a:off x="838200" y="1414732"/>
            <a:ext cx="10515600" cy="4762231"/>
          </a:xfrm>
        </p:spPr>
        <p:txBody>
          <a:bodyPr>
            <a:normAutofit fontScale="92500" lnSpcReduction="10000"/>
          </a:bodyPr>
          <a:lstStyle/>
          <a:p>
            <a:pPr marL="0" indent="0">
              <a:buNone/>
            </a:pPr>
            <a:r>
              <a:rPr lang="en-US" sz="3000" b="1" dirty="0"/>
              <a:t>Definition</a:t>
            </a:r>
            <a:r>
              <a:rPr lang="en-US" sz="3000" dirty="0"/>
              <a:t>. </a:t>
            </a:r>
            <a:r>
              <a:rPr lang="en-US" sz="3000" i="1" dirty="0"/>
              <a:t>Hours of instruction or instructional activity that the participant receives from the program. Instructional activity includes any program-sponsored activity designed to promote learning in the program curriculum, such as classroom instruction, assessment, tutoring, or participation in a learning lab. Time spent on assessment can be counted only if the assessment is designed to inform placement decisions, assess progress, or inform instruction. Time used simply to administer tests, such as the GED tests, cannot be counted as instructional activity. </a:t>
            </a:r>
          </a:p>
          <a:p>
            <a:pPr marL="0" indent="0">
              <a:buNone/>
            </a:pPr>
            <a:endParaRPr lang="en-US" dirty="0"/>
          </a:p>
          <a:p>
            <a:pPr marL="0" indent="0">
              <a:buNone/>
            </a:pPr>
            <a:r>
              <a:rPr lang="en-US" u="sng" dirty="0">
                <a:hlinkClick r:id="rId2"/>
              </a:rPr>
              <a:t>https://www.nrsweb.org/sites/default/files/NRS_TA_Guide.pdf</a:t>
            </a:r>
            <a:endParaRPr lang="en-US" u="sng" dirty="0"/>
          </a:p>
          <a:p>
            <a:pPr marL="0" indent="0">
              <a:buNone/>
            </a:pPr>
            <a:r>
              <a:rPr lang="en-US" dirty="0"/>
              <a:t>   (p. 57 of NRS online technical assistance guide)</a:t>
            </a:r>
          </a:p>
          <a:p>
            <a:pPr marL="0" indent="0">
              <a:buNone/>
            </a:pPr>
            <a:endParaRPr lang="en-US" dirty="0"/>
          </a:p>
        </p:txBody>
      </p:sp>
    </p:spTree>
    <p:extLst>
      <p:ext uri="{BB962C8B-B14F-4D97-AF65-F5344CB8AC3E}">
        <p14:creationId xmlns:p14="http://schemas.microsoft.com/office/powerpoint/2010/main" val="5465885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5981"/>
          </a:xfrm>
        </p:spPr>
        <p:txBody>
          <a:bodyPr/>
          <a:lstStyle/>
          <a:p>
            <a:r>
              <a:rPr lang="en-US" dirty="0"/>
              <a:t>CASAS Web Site</a:t>
            </a:r>
          </a:p>
        </p:txBody>
      </p:sp>
      <p:sp>
        <p:nvSpPr>
          <p:cNvPr id="5" name="Rectangle 4"/>
          <p:cNvSpPr/>
          <p:nvPr/>
        </p:nvSpPr>
        <p:spPr>
          <a:xfrm>
            <a:off x="319669" y="1582616"/>
            <a:ext cx="5794023" cy="3416320"/>
          </a:xfrm>
          <a:prstGeom prst="rect">
            <a:avLst/>
          </a:prstGeom>
        </p:spPr>
        <p:txBody>
          <a:bodyPr wrap="square">
            <a:spAutoFit/>
          </a:bodyPr>
          <a:lstStyle/>
          <a:p>
            <a:pPr marL="457200" indent="-457200">
              <a:lnSpc>
                <a:spcPct val="90000"/>
              </a:lnSpc>
              <a:buFont typeface="Arial" panose="020B0604020202020204" pitchFamily="34" charset="0"/>
              <a:buChar char="•"/>
            </a:pPr>
            <a:r>
              <a:rPr lang="en-US" sz="4000" dirty="0"/>
              <a:t>What’s New</a:t>
            </a:r>
          </a:p>
          <a:p>
            <a:pPr marL="457200" indent="-457200">
              <a:lnSpc>
                <a:spcPct val="90000"/>
              </a:lnSpc>
              <a:buFont typeface="Arial" panose="020B0604020202020204" pitchFamily="34" charset="0"/>
              <a:buChar char="•"/>
            </a:pPr>
            <a:r>
              <a:rPr lang="en-US" sz="4000" dirty="0"/>
              <a:t>Online Registration</a:t>
            </a:r>
          </a:p>
          <a:p>
            <a:pPr marL="457200" indent="-457200">
              <a:lnSpc>
                <a:spcPct val="90000"/>
              </a:lnSpc>
              <a:buFont typeface="Arial" panose="020B0604020202020204" pitchFamily="34" charset="0"/>
              <a:buChar char="•"/>
            </a:pPr>
            <a:r>
              <a:rPr lang="en-US" sz="4000" dirty="0"/>
              <a:t>California Accountability</a:t>
            </a:r>
          </a:p>
          <a:p>
            <a:pPr marL="457200" indent="-457200">
              <a:lnSpc>
                <a:spcPct val="90000"/>
              </a:lnSpc>
              <a:buFont typeface="Arial" panose="020B0604020202020204" pitchFamily="34" charset="0"/>
              <a:buChar char="•"/>
            </a:pPr>
            <a:r>
              <a:rPr lang="en-US" sz="4000" dirty="0"/>
              <a:t>AEBG Web page</a:t>
            </a:r>
          </a:p>
          <a:p>
            <a:pPr marL="457200" indent="-457200">
              <a:lnSpc>
                <a:spcPct val="90000"/>
              </a:lnSpc>
              <a:buFont typeface="Arial" panose="020B0604020202020204" pitchFamily="34" charset="0"/>
              <a:buChar char="•"/>
            </a:pPr>
            <a:r>
              <a:rPr lang="en-US" sz="4000" dirty="0"/>
              <a:t>CASAS Forums</a:t>
            </a:r>
          </a:p>
          <a:p>
            <a:pPr marL="457200" indent="-457200">
              <a:lnSpc>
                <a:spcPct val="90000"/>
              </a:lnSpc>
              <a:buFont typeface="Arial" panose="020B0604020202020204" pitchFamily="34" charset="0"/>
              <a:buChar char="•"/>
            </a:pPr>
            <a:r>
              <a:rPr lang="en-US" sz="4000" dirty="0"/>
              <a:t>Download Centers</a:t>
            </a:r>
          </a:p>
        </p:txBody>
      </p:sp>
      <p:pic>
        <p:nvPicPr>
          <p:cNvPr id="3" name="Picture 2" descr="Screen capture of the CASAS web homep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772" t="6828" r="13076" b="8315"/>
          <a:stretch/>
        </p:blipFill>
        <p:spPr bwMode="auto">
          <a:xfrm>
            <a:off x="6190534" y="1331106"/>
            <a:ext cx="5482612" cy="4612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 Box 5"/>
          <p:cNvSpPr txBox="1">
            <a:spLocks noChangeArrowheads="1"/>
          </p:cNvSpPr>
          <p:nvPr/>
        </p:nvSpPr>
        <p:spPr bwMode="auto">
          <a:xfrm>
            <a:off x="2501378" y="5306290"/>
            <a:ext cx="7911253" cy="1274195"/>
          </a:xfrm>
          <a:prstGeom prst="rect">
            <a:avLst/>
          </a:prstGeom>
          <a:solidFill>
            <a:schemeClr val="bg1"/>
          </a:solidFill>
          <a:ln w="9525">
            <a:solidFill>
              <a:schemeClr val="tx1"/>
            </a:solidFill>
            <a:miter lim="800000"/>
            <a:headEnd/>
            <a:tailEnd/>
          </a:ln>
        </p:spPr>
        <p:txBody>
          <a:bodyPr>
            <a:spAutoFit/>
          </a:bodyPr>
          <a:lstStyle/>
          <a:p>
            <a:r>
              <a:rPr lang="en-US" sz="7680" b="1" dirty="0">
                <a:solidFill>
                  <a:schemeClr val="accent5"/>
                </a:solidFill>
                <a:hlinkClick r:id="rId3"/>
              </a:rPr>
              <a:t>www.casas.org</a:t>
            </a:r>
            <a:endParaRPr lang="en-US" sz="5120" dirty="0">
              <a:solidFill>
                <a:schemeClr val="accent5"/>
              </a:solidFill>
            </a:endParaRPr>
          </a:p>
        </p:txBody>
      </p:sp>
    </p:spTree>
    <p:extLst>
      <p:ext uri="{BB962C8B-B14F-4D97-AF65-F5344CB8AC3E}">
        <p14:creationId xmlns:p14="http://schemas.microsoft.com/office/powerpoint/2010/main" val="26904147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77" y="110148"/>
            <a:ext cx="10515600" cy="1325563"/>
          </a:xfrm>
        </p:spPr>
        <p:txBody>
          <a:bodyPr/>
          <a:lstStyle/>
          <a:p>
            <a:r>
              <a:rPr lang="en-US" dirty="0"/>
              <a:t>Online Training Registration</a:t>
            </a:r>
          </a:p>
        </p:txBody>
      </p:sp>
      <p:sp>
        <p:nvSpPr>
          <p:cNvPr id="3" name="Content Placeholder 2"/>
          <p:cNvSpPr>
            <a:spLocks noGrp="1"/>
          </p:cNvSpPr>
          <p:nvPr>
            <p:ph idx="1"/>
          </p:nvPr>
        </p:nvSpPr>
        <p:spPr>
          <a:xfrm>
            <a:off x="750276" y="1767254"/>
            <a:ext cx="9475177" cy="3908546"/>
          </a:xfrm>
        </p:spPr>
        <p:txBody>
          <a:bodyPr/>
          <a:lstStyle/>
          <a:p>
            <a:r>
              <a:rPr lang="en-US" sz="4000" dirty="0"/>
              <a:t>Register for all face to face and Web-based trainings on the CAEP TAP Website:</a:t>
            </a:r>
          </a:p>
          <a:p>
            <a:pPr marL="0" indent="0">
              <a:buNone/>
            </a:pPr>
            <a:r>
              <a:rPr lang="en-US" sz="4000" dirty="0">
                <a:hlinkClick r:id="rId2"/>
              </a:rPr>
              <a:t>https://www.caadultedtraining.org/</a:t>
            </a:r>
            <a:endParaRPr lang="en-US" sz="4000" dirty="0"/>
          </a:p>
          <a:p>
            <a:endParaRPr lang="en-US" dirty="0"/>
          </a:p>
        </p:txBody>
      </p:sp>
      <p:pic>
        <p:nvPicPr>
          <p:cNvPr id="4" name="Picture 3" descr="Screen capture of the California Adult Education Professional Development page."/>
          <p:cNvPicPr>
            <a:picLocks noChangeAspect="1"/>
          </p:cNvPicPr>
          <p:nvPr/>
        </p:nvPicPr>
        <p:blipFill>
          <a:blip r:embed="rId3"/>
          <a:stretch>
            <a:fillRect/>
          </a:stretch>
        </p:blipFill>
        <p:spPr>
          <a:xfrm>
            <a:off x="7499838" y="4031528"/>
            <a:ext cx="4262070" cy="2467514"/>
          </a:xfrm>
          <a:prstGeom prst="rect">
            <a:avLst/>
          </a:prstGeom>
          <a:ln>
            <a:solidFill>
              <a:schemeClr val="accent1"/>
            </a:solidFill>
          </a:ln>
        </p:spPr>
      </p:pic>
    </p:spTree>
    <p:extLst>
      <p:ext uri="{BB962C8B-B14F-4D97-AF65-F5344CB8AC3E}">
        <p14:creationId xmlns:p14="http://schemas.microsoft.com/office/powerpoint/2010/main" val="42033462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Training Dates</a:t>
            </a:r>
          </a:p>
        </p:txBody>
      </p:sp>
      <p:sp>
        <p:nvSpPr>
          <p:cNvPr id="3" name="Content Placeholder 2"/>
          <p:cNvSpPr>
            <a:spLocks noGrp="1"/>
          </p:cNvSpPr>
          <p:nvPr>
            <p:ph idx="1"/>
          </p:nvPr>
        </p:nvSpPr>
        <p:spPr/>
        <p:txBody>
          <a:bodyPr/>
          <a:lstStyle/>
          <a:p>
            <a:r>
              <a:rPr lang="en-US" dirty="0"/>
              <a:t>August 7 – Mt Diablo (9am to 12noon)</a:t>
            </a:r>
          </a:p>
          <a:p>
            <a:r>
              <a:rPr lang="en-US" dirty="0"/>
              <a:t>August 13 – North Orange (9am to 12noon)</a:t>
            </a:r>
          </a:p>
          <a:p>
            <a:r>
              <a:rPr lang="en-US" dirty="0"/>
              <a:t>September 11 – Fresno (9am to 12noon)</a:t>
            </a:r>
          </a:p>
          <a:p>
            <a:r>
              <a:rPr lang="en-US" dirty="0"/>
              <a:t>September 25 – Burbank (9am to 12noon)</a:t>
            </a:r>
          </a:p>
          <a:p>
            <a:r>
              <a:rPr lang="en-US" dirty="0"/>
              <a:t>October 1 – San Mateo (12:30pm to 3:30pm)</a:t>
            </a:r>
          </a:p>
          <a:p>
            <a:r>
              <a:rPr lang="en-US" dirty="0"/>
              <a:t>October 10 – Sacramento (9am to 12noon)</a:t>
            </a:r>
          </a:p>
          <a:p>
            <a:r>
              <a:rPr lang="en-US" dirty="0"/>
              <a:t>October 28 –Vista Adult (11am to 2pm)</a:t>
            </a:r>
          </a:p>
          <a:p>
            <a:r>
              <a:rPr lang="en-US" dirty="0"/>
              <a:t>November 21 – San Bernardino (9am to 12noon)</a:t>
            </a:r>
          </a:p>
        </p:txBody>
      </p:sp>
    </p:spTree>
    <p:extLst>
      <p:ext uri="{BB962C8B-B14F-4D97-AF65-F5344CB8AC3E}">
        <p14:creationId xmlns:p14="http://schemas.microsoft.com/office/powerpoint/2010/main" val="420713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(services) </a:t>
            </a:r>
          </a:p>
        </p:txBody>
      </p:sp>
      <p:sp>
        <p:nvSpPr>
          <p:cNvPr id="3" name="Content Placeholder 2"/>
          <p:cNvSpPr>
            <a:spLocks noGrp="1"/>
          </p:cNvSpPr>
          <p:nvPr>
            <p:ph idx="1"/>
          </p:nvPr>
        </p:nvSpPr>
        <p:spPr/>
        <p:txBody>
          <a:bodyPr>
            <a:noAutofit/>
          </a:bodyPr>
          <a:lstStyle/>
          <a:p>
            <a:pPr marL="0" indent="0">
              <a:buNone/>
            </a:pPr>
            <a:r>
              <a:rPr lang="en-US" sz="3200" b="1" dirty="0"/>
              <a:t>Services/Service Hours</a:t>
            </a:r>
          </a:p>
          <a:p>
            <a:pPr marL="0" indent="0">
              <a:buNone/>
            </a:pPr>
            <a:endParaRPr lang="en-US" sz="3200" dirty="0"/>
          </a:p>
          <a:p>
            <a:r>
              <a:rPr lang="en-US" sz="3200" dirty="0"/>
              <a:t>CAEP will not track service hours. </a:t>
            </a:r>
          </a:p>
          <a:p>
            <a:r>
              <a:rPr lang="en-US" sz="3200" dirty="0"/>
              <a:t>In other integrated reporting frameworks for services it is more common to report service contacts and type of service delivered than hours. </a:t>
            </a:r>
          </a:p>
          <a:p>
            <a:r>
              <a:rPr lang="en-US" sz="3200" dirty="0"/>
              <a:t>Tracking service contact types and how those align with student outcomes is an area that the CAEP State Office will continue to explore.</a:t>
            </a:r>
          </a:p>
        </p:txBody>
      </p:sp>
    </p:spTree>
    <p:extLst>
      <p:ext uri="{BB962C8B-B14F-4D97-AF65-F5344CB8AC3E}">
        <p14:creationId xmlns:p14="http://schemas.microsoft.com/office/powerpoint/2010/main" val="123126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(student barriers)</a:t>
            </a:r>
          </a:p>
        </p:txBody>
      </p:sp>
      <p:sp>
        <p:nvSpPr>
          <p:cNvPr id="3" name="Content Placeholder 2"/>
          <p:cNvSpPr>
            <a:spLocks noGrp="1"/>
          </p:cNvSpPr>
          <p:nvPr>
            <p:ph idx="1"/>
          </p:nvPr>
        </p:nvSpPr>
        <p:spPr/>
        <p:txBody>
          <a:bodyPr>
            <a:normAutofit/>
          </a:bodyPr>
          <a:lstStyle/>
          <a:p>
            <a:pPr marL="0" indent="0">
              <a:buNone/>
            </a:pPr>
            <a:r>
              <a:rPr lang="en-US" sz="3200" b="1" dirty="0"/>
              <a:t>Student Barriers to Employment</a:t>
            </a:r>
          </a:p>
          <a:p>
            <a:r>
              <a:rPr lang="en-US" sz="3200" dirty="0"/>
              <a:t>Agencies will record student barriers at intake.</a:t>
            </a:r>
          </a:p>
          <a:p>
            <a:r>
              <a:rPr lang="en-US" sz="3200" dirty="0"/>
              <a:t>CAEP student barriers and their definitions will align with federal WIOA II barriers to employment. </a:t>
            </a:r>
          </a:p>
          <a:p>
            <a:r>
              <a:rPr lang="en-US" sz="3200" dirty="0"/>
              <a:t>For WIOA II – OCTAE has identified ABE/ASE enrollees by definition as having the Low Literacy Skills barrier, and all ESL/ELL learners as Low English Literacy.</a:t>
            </a:r>
          </a:p>
          <a:p>
            <a:pPr marL="0" indent="0">
              <a:buNone/>
            </a:pPr>
            <a:endParaRPr lang="en-US" dirty="0"/>
          </a:p>
        </p:txBody>
      </p:sp>
    </p:spTree>
    <p:extLst>
      <p:ext uri="{BB962C8B-B14F-4D97-AF65-F5344CB8AC3E}">
        <p14:creationId xmlns:p14="http://schemas.microsoft.com/office/powerpoint/2010/main" val="214019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(CTE skills gain)</a:t>
            </a:r>
          </a:p>
        </p:txBody>
      </p:sp>
      <p:sp>
        <p:nvSpPr>
          <p:cNvPr id="3" name="Content Placeholder 2"/>
          <p:cNvSpPr>
            <a:spLocks noGrp="1"/>
          </p:cNvSpPr>
          <p:nvPr>
            <p:ph idx="1"/>
          </p:nvPr>
        </p:nvSpPr>
        <p:spPr>
          <a:xfrm>
            <a:off x="838200" y="1825625"/>
            <a:ext cx="10515600" cy="4670066"/>
          </a:xfrm>
        </p:spPr>
        <p:txBody>
          <a:bodyPr>
            <a:normAutofit/>
          </a:bodyPr>
          <a:lstStyle/>
          <a:p>
            <a:pPr marL="0" indent="0">
              <a:buNone/>
            </a:pPr>
            <a:r>
              <a:rPr lang="en-US" sz="3200" b="1" dirty="0"/>
              <a:t>WIOA I / CAEP Alignment – Occupational Skills Gain</a:t>
            </a:r>
            <a:br>
              <a:rPr lang="en-US" sz="3200" b="1" dirty="0"/>
            </a:br>
            <a:endParaRPr lang="en-US" sz="3200" b="1" dirty="0"/>
          </a:p>
          <a:p>
            <a:pPr marL="0" indent="0">
              <a:buNone/>
            </a:pPr>
            <a:r>
              <a:rPr lang="en-US" dirty="0"/>
              <a:t>The Passage of an Exam Measurable Skills Gain for WIOA I will align with the CAEP Occupational Skills Gain and Workforce Preparation Outcome</a:t>
            </a:r>
          </a:p>
          <a:p>
            <a:pPr lvl="1"/>
            <a:r>
              <a:rPr lang="en-US" sz="2800" dirty="0"/>
              <a:t>When a student achieves an Occupational Skills Gain, that now entails that the student passes an exam such as work skills demonstration, written test, standardized pre/post-test, etc. </a:t>
            </a:r>
          </a:p>
          <a:p>
            <a:pPr lvl="1"/>
            <a:r>
              <a:rPr lang="en-US" sz="2800" dirty="0"/>
              <a:t>Workforce Preparation Outcome should include some documentation of work skills progression or attainment.</a:t>
            </a:r>
          </a:p>
          <a:p>
            <a:pPr marL="0" indent="0">
              <a:buNone/>
            </a:pPr>
            <a:endParaRPr lang="en-US" dirty="0"/>
          </a:p>
        </p:txBody>
      </p:sp>
    </p:spTree>
    <p:extLst>
      <p:ext uri="{BB962C8B-B14F-4D97-AF65-F5344CB8AC3E}">
        <p14:creationId xmlns:p14="http://schemas.microsoft.com/office/powerpoint/2010/main" val="124527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cs typeface="Calibri" panose="020F0502020204030204" pitchFamily="34" charset="0"/>
              </a:rPr>
              <a:t>WIOA I Passing Knowledge-Based Exam	</a:t>
            </a:r>
            <a:endParaRPr lang="en-US" dirty="0"/>
          </a:p>
        </p:txBody>
      </p:sp>
      <p:sp>
        <p:nvSpPr>
          <p:cNvPr id="3" name="Content Placeholder 2"/>
          <p:cNvSpPr>
            <a:spLocks noGrp="1"/>
          </p:cNvSpPr>
          <p:nvPr>
            <p:ph idx="1"/>
          </p:nvPr>
        </p:nvSpPr>
        <p:spPr>
          <a:xfrm>
            <a:off x="838200" y="1690688"/>
            <a:ext cx="10515600" cy="4727365"/>
          </a:xfrm>
        </p:spPr>
        <p:txBody>
          <a:bodyPr>
            <a:normAutofit lnSpcReduction="10000"/>
          </a:bodyPr>
          <a:lstStyle/>
          <a:p>
            <a:pPr marL="463550" indent="-463550">
              <a:buFont typeface="Wingdings" panose="05000000000000000000" pitchFamily="2" charset="2"/>
              <a:buChar char="§"/>
            </a:pPr>
            <a:r>
              <a:rPr lang="en-US" sz="3600" dirty="0"/>
              <a:t>The Skills Progression MSG has now been replaced by </a:t>
            </a:r>
            <a:r>
              <a:rPr lang="en-US" sz="3600" b="1" i="1" dirty="0"/>
              <a:t>Passage of an Exam</a:t>
            </a:r>
            <a:r>
              <a:rPr lang="en-US" sz="3600" dirty="0"/>
              <a:t>.</a:t>
            </a:r>
          </a:p>
          <a:p>
            <a:pPr marL="463550" indent="-463550">
              <a:buFont typeface="Wingdings" panose="05000000000000000000" pitchFamily="2" charset="2"/>
              <a:buChar char="§"/>
            </a:pPr>
            <a:r>
              <a:rPr lang="en-US" sz="3600" dirty="0"/>
              <a:t>Learner </a:t>
            </a:r>
            <a:r>
              <a:rPr lang="en-US" sz="3600" b="1" i="1" dirty="0"/>
              <a:t>passes an exam </a:t>
            </a:r>
            <a:r>
              <a:rPr lang="en-US" sz="3600" dirty="0"/>
              <a:t>during the year that is required for a job, or that demonstrates progress in attaining technical or occupational skills.</a:t>
            </a:r>
          </a:p>
          <a:p>
            <a:pPr marL="463550" indent="-463550">
              <a:buFont typeface="Wingdings" panose="05000000000000000000" pitchFamily="2" charset="2"/>
              <a:buChar char="§"/>
            </a:pPr>
            <a:r>
              <a:rPr lang="en-US" sz="3600" dirty="0"/>
              <a:t>Exam can be a hands on occupational skills demonstration, written test, standardized pre/post-test, or other method of assessment that clearly demonstrates skill progression or attainment.</a:t>
            </a:r>
          </a:p>
        </p:txBody>
      </p:sp>
    </p:spTree>
    <p:extLst>
      <p:ext uri="{BB962C8B-B14F-4D97-AF65-F5344CB8AC3E}">
        <p14:creationId xmlns:p14="http://schemas.microsoft.com/office/powerpoint/2010/main" val="78205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cs typeface="Calibri" panose="020F0502020204030204" pitchFamily="34" charset="0"/>
              </a:rPr>
              <a:t>WIOA I Training Milestone	</a:t>
            </a:r>
            <a:endParaRPr lang="en-US" dirty="0"/>
          </a:p>
        </p:txBody>
      </p:sp>
      <p:sp>
        <p:nvSpPr>
          <p:cNvPr id="3" name="Content Placeholder 2"/>
          <p:cNvSpPr>
            <a:spLocks noGrp="1"/>
          </p:cNvSpPr>
          <p:nvPr>
            <p:ph idx="1"/>
          </p:nvPr>
        </p:nvSpPr>
        <p:spPr>
          <a:xfrm>
            <a:off x="1097279" y="1845734"/>
            <a:ext cx="10394135" cy="4023360"/>
          </a:xfrm>
        </p:spPr>
        <p:txBody>
          <a:bodyPr>
            <a:normAutofit lnSpcReduction="10000"/>
          </a:bodyPr>
          <a:lstStyle/>
          <a:p>
            <a:pPr marL="463550" indent="-463550">
              <a:buFont typeface="Wingdings" panose="05000000000000000000" pitchFamily="2" charset="2"/>
              <a:buChar char="§"/>
            </a:pPr>
            <a:r>
              <a:rPr lang="en-US" sz="3600" dirty="0"/>
              <a:t>Participant is in an education or training program and accomplishes one or more of the following:</a:t>
            </a:r>
          </a:p>
          <a:p>
            <a:pPr marL="756158" lvl="1" indent="-463550">
              <a:buFont typeface="Wingdings" panose="05000000000000000000" pitchFamily="2" charset="2"/>
              <a:buChar char="§"/>
            </a:pPr>
            <a:r>
              <a:rPr lang="en-US" sz="3400" dirty="0"/>
              <a:t>Masters specific job skills or steps required for that job</a:t>
            </a:r>
          </a:p>
          <a:p>
            <a:pPr marL="756158" lvl="1" indent="-463550">
              <a:buFont typeface="Wingdings" panose="05000000000000000000" pitchFamily="2" charset="2"/>
              <a:buChar char="§"/>
            </a:pPr>
            <a:r>
              <a:rPr lang="en-US" sz="3400" dirty="0"/>
              <a:t>Receives pay increase </a:t>
            </a:r>
          </a:p>
          <a:p>
            <a:pPr marL="756158" lvl="1" indent="-463550">
              <a:buFont typeface="Wingdings" panose="05000000000000000000" pitchFamily="2" charset="2"/>
              <a:buChar char="§"/>
            </a:pPr>
            <a:r>
              <a:rPr lang="en-US" sz="3400" dirty="0"/>
              <a:t>Attains performance increase on the job</a:t>
            </a:r>
          </a:p>
          <a:p>
            <a:pPr marL="756158" lvl="1" indent="-463550">
              <a:buFont typeface="Wingdings" panose="05000000000000000000" pitchFamily="2" charset="2"/>
              <a:buChar char="§"/>
            </a:pPr>
            <a:r>
              <a:rPr lang="en-US" sz="3400" dirty="0"/>
              <a:t>Completes one apprenticeship program</a:t>
            </a:r>
          </a:p>
          <a:p>
            <a:pPr marL="756158" lvl="1" indent="-463550">
              <a:buFont typeface="Wingdings" panose="05000000000000000000" pitchFamily="2" charset="2"/>
              <a:buChar char="§"/>
            </a:pPr>
            <a:r>
              <a:rPr lang="en-US" sz="3400" dirty="0"/>
              <a:t>Completes other locally defined work outcome</a:t>
            </a:r>
          </a:p>
          <a:p>
            <a:pPr marL="463550" indent="-463550">
              <a:buFont typeface="Wingdings" panose="05000000000000000000" pitchFamily="2" charset="2"/>
              <a:buChar char="§"/>
            </a:pPr>
            <a:endParaRPr lang="en-US" sz="3600" dirty="0"/>
          </a:p>
        </p:txBody>
      </p:sp>
    </p:spTree>
    <p:extLst>
      <p:ext uri="{BB962C8B-B14F-4D97-AF65-F5344CB8AC3E}">
        <p14:creationId xmlns:p14="http://schemas.microsoft.com/office/powerpoint/2010/main" val="166011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847" y="588471"/>
            <a:ext cx="10515600" cy="1325563"/>
          </a:xfrm>
        </p:spPr>
        <p:txBody>
          <a:bodyPr/>
          <a:lstStyle/>
          <a:p>
            <a:pPr algn="ctr"/>
            <a:r>
              <a:rPr lang="en-US" dirty="0"/>
              <a:t>NOVA Program Area Reporting Changes </a:t>
            </a:r>
            <a:br>
              <a:rPr lang="en-US" dirty="0"/>
            </a:br>
            <a:r>
              <a:rPr lang="en-US" dirty="0"/>
              <a:t>for 18-19 reporting</a:t>
            </a:r>
          </a:p>
        </p:txBody>
      </p:sp>
      <p:pic>
        <p:nvPicPr>
          <p:cNvPr id="3" name="Picture 2" descr="File:Chevrolet Nova SS 350 Coupe 1973.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1818" y="2333957"/>
            <a:ext cx="5201920" cy="3901440"/>
          </a:xfrm>
          <a:prstGeom prst="rect">
            <a:avLst/>
          </a:prstGeom>
        </p:spPr>
      </p:pic>
    </p:spTree>
    <p:extLst>
      <p:ext uri="{BB962C8B-B14F-4D97-AF65-F5344CB8AC3E}">
        <p14:creationId xmlns:p14="http://schemas.microsoft.com/office/powerpoint/2010/main" val="13987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Requirements</a:t>
            </a:r>
          </a:p>
        </p:txBody>
      </p:sp>
      <p:sp>
        <p:nvSpPr>
          <p:cNvPr id="3" name="Content Placeholder 2"/>
          <p:cNvSpPr>
            <a:spLocks noGrp="1"/>
          </p:cNvSpPr>
          <p:nvPr>
            <p:ph idx="1"/>
          </p:nvPr>
        </p:nvSpPr>
        <p:spPr/>
        <p:txBody>
          <a:bodyPr/>
          <a:lstStyle/>
          <a:p>
            <a:r>
              <a:rPr lang="en-US" dirty="0"/>
              <a:t>All CAEP members (K12 districts, county offices of education, joint powers authority, and community college districts) must submit in NOVA the total hours of instruction for program year 18-19 provided to students in the seven CAEP program areas (adult education/noncredit).</a:t>
            </a:r>
          </a:p>
          <a:p>
            <a:r>
              <a:rPr lang="en-US" dirty="0"/>
              <a:t>All CAEP members (K12 districts, county offices of education, joint powers authority, and community college districts) must submit in NOVA the total operational cost  for program year 18-19 by fund source in the seven CAEP program areas (adult education/noncredit).</a:t>
            </a:r>
          </a:p>
          <a:p>
            <a:endParaRPr lang="en-US" dirty="0"/>
          </a:p>
        </p:txBody>
      </p:sp>
    </p:spTree>
    <p:extLst>
      <p:ext uri="{BB962C8B-B14F-4D97-AF65-F5344CB8AC3E}">
        <p14:creationId xmlns:p14="http://schemas.microsoft.com/office/powerpoint/2010/main" val="2515426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7E5B-365C-41F0-96F3-040EDE13D3D0}"/>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Screen capture of the Nova website indicating the Program Area Hours page.</a:t>
            </a:r>
          </a:p>
        </p:txBody>
      </p:sp>
      <p:pic>
        <p:nvPicPr>
          <p:cNvPr id="4" name="Picture 3" descr="Screen capture of the Nova website indicating the Program Area Hours page."/>
          <p:cNvPicPr>
            <a:picLocks noChangeAspect="1"/>
          </p:cNvPicPr>
          <p:nvPr/>
        </p:nvPicPr>
        <p:blipFill>
          <a:blip r:embed="rId2"/>
          <a:stretch>
            <a:fillRect/>
          </a:stretch>
        </p:blipFill>
        <p:spPr>
          <a:xfrm>
            <a:off x="304800" y="189186"/>
            <a:ext cx="11330152" cy="6484883"/>
          </a:xfrm>
          <a:prstGeom prst="rect">
            <a:avLst/>
          </a:prstGeom>
        </p:spPr>
      </p:pic>
    </p:spTree>
    <p:extLst>
      <p:ext uri="{BB962C8B-B14F-4D97-AF65-F5344CB8AC3E}">
        <p14:creationId xmlns:p14="http://schemas.microsoft.com/office/powerpoint/2010/main" val="241712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(part 1)</a:t>
            </a:r>
          </a:p>
        </p:txBody>
      </p:sp>
      <p:sp>
        <p:nvSpPr>
          <p:cNvPr id="3" name="Content Placeholder 2"/>
          <p:cNvSpPr>
            <a:spLocks noGrp="1"/>
          </p:cNvSpPr>
          <p:nvPr>
            <p:ph idx="1"/>
          </p:nvPr>
        </p:nvSpPr>
        <p:spPr>
          <a:xfrm>
            <a:off x="838200" y="2147581"/>
            <a:ext cx="10515600" cy="4563611"/>
          </a:xfrm>
        </p:spPr>
        <p:txBody>
          <a:bodyPr>
            <a:normAutofit/>
          </a:bodyPr>
          <a:lstStyle/>
          <a:p>
            <a:r>
              <a:rPr lang="en-US" sz="3600" dirty="0"/>
              <a:t>Overview: Program Changes for 19-20</a:t>
            </a:r>
          </a:p>
          <a:p>
            <a:pPr lvl="1"/>
            <a:r>
              <a:rPr lang="en-US" sz="3600" dirty="0"/>
              <a:t>Student Data Reporting Changes</a:t>
            </a:r>
          </a:p>
          <a:p>
            <a:pPr lvl="1"/>
            <a:r>
              <a:rPr lang="en-US" sz="3600" dirty="0"/>
              <a:t>Program Area Reporting in NOVA</a:t>
            </a:r>
          </a:p>
          <a:p>
            <a:pPr marL="457200" lvl="1" indent="0">
              <a:buNone/>
            </a:pPr>
            <a:endParaRPr lang="en-US" sz="3600" dirty="0"/>
          </a:p>
          <a:p>
            <a:r>
              <a:rPr lang="en-US" sz="3600" dirty="0"/>
              <a:t>Immigrant Integration Update</a:t>
            </a:r>
          </a:p>
          <a:p>
            <a:pPr marL="0" indent="0">
              <a:buNone/>
            </a:pPr>
            <a:endParaRPr lang="en-US" sz="3600" dirty="0"/>
          </a:p>
          <a:p>
            <a:r>
              <a:rPr lang="en-US" sz="3600" dirty="0"/>
              <a:t>Colleges using MIS Reporting for 19-20</a:t>
            </a:r>
          </a:p>
        </p:txBody>
      </p:sp>
    </p:spTree>
    <p:extLst>
      <p:ext uri="{BB962C8B-B14F-4D97-AF65-F5344CB8AC3E}">
        <p14:creationId xmlns:p14="http://schemas.microsoft.com/office/powerpoint/2010/main" val="37959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912B71-B8C9-4BE9-838F-2866BF63269D}"/>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Screen capture of the Nova website indicating the Leveraged Funds page.</a:t>
            </a:r>
          </a:p>
        </p:txBody>
      </p:sp>
      <p:pic>
        <p:nvPicPr>
          <p:cNvPr id="2" name="Picture 1" descr="Screen capture of the Nova website indicating the Leveraged Funds page."/>
          <p:cNvPicPr>
            <a:picLocks noChangeAspect="1"/>
          </p:cNvPicPr>
          <p:nvPr/>
        </p:nvPicPr>
        <p:blipFill>
          <a:blip r:embed="rId2"/>
          <a:stretch>
            <a:fillRect/>
          </a:stretch>
        </p:blipFill>
        <p:spPr>
          <a:xfrm>
            <a:off x="363794" y="294968"/>
            <a:ext cx="11464411" cy="6263148"/>
          </a:xfrm>
          <a:prstGeom prst="rect">
            <a:avLst/>
          </a:prstGeom>
        </p:spPr>
      </p:pic>
    </p:spTree>
    <p:extLst>
      <p:ext uri="{BB962C8B-B14F-4D97-AF65-F5344CB8AC3E}">
        <p14:creationId xmlns:p14="http://schemas.microsoft.com/office/powerpoint/2010/main" val="1718466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Program Area Reporting Timeline</a:t>
            </a:r>
          </a:p>
        </p:txBody>
      </p:sp>
      <p:sp>
        <p:nvSpPr>
          <p:cNvPr id="3" name="Content Placeholder 2"/>
          <p:cNvSpPr>
            <a:spLocks noGrp="1"/>
          </p:cNvSpPr>
          <p:nvPr>
            <p:ph idx="1"/>
          </p:nvPr>
        </p:nvSpPr>
        <p:spPr>
          <a:xfrm>
            <a:off x="838200" y="1884619"/>
            <a:ext cx="10515600" cy="4351338"/>
          </a:xfrm>
        </p:spPr>
        <p:txBody>
          <a:bodyPr>
            <a:normAutofit/>
          </a:bodyPr>
          <a:lstStyle/>
          <a:p>
            <a:r>
              <a:rPr lang="en-US" sz="3600" b="1" dirty="0"/>
              <a:t>September 1, 2019 </a:t>
            </a:r>
            <a:r>
              <a:rPr lang="en-US" sz="3600" dirty="0"/>
              <a:t>– each consortia member will be asked to submit </a:t>
            </a:r>
            <a:r>
              <a:rPr lang="en-US" sz="3600" b="1" dirty="0"/>
              <a:t>an estimated amount </a:t>
            </a:r>
            <a:r>
              <a:rPr lang="en-US" sz="3600" dirty="0"/>
              <a:t>into for NOVA for the following:</a:t>
            </a:r>
          </a:p>
          <a:p>
            <a:pPr lvl="1"/>
            <a:r>
              <a:rPr lang="en-US" sz="3600" dirty="0"/>
              <a:t>Program Year 18-19 – hours of instruction by program area.</a:t>
            </a:r>
          </a:p>
          <a:p>
            <a:pPr lvl="1"/>
            <a:r>
              <a:rPr lang="en-US" sz="3600" dirty="0"/>
              <a:t>Program Year 18-19 – expenses by program area by fund source.</a:t>
            </a:r>
          </a:p>
        </p:txBody>
      </p:sp>
    </p:spTree>
    <p:extLst>
      <p:ext uri="{BB962C8B-B14F-4D97-AF65-F5344CB8AC3E}">
        <p14:creationId xmlns:p14="http://schemas.microsoft.com/office/powerpoint/2010/main" val="1328603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E31A-1F5D-4F90-B98D-2FCA3D4C7BE0}"/>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Screen capture of the Nova website indicating the Preview and Submittal page.</a:t>
            </a:r>
          </a:p>
        </p:txBody>
      </p:sp>
      <p:pic>
        <p:nvPicPr>
          <p:cNvPr id="3" name="Picture 2" descr="Screen capture of the Nova website indicating the Preview and Submittal page."/>
          <p:cNvPicPr>
            <a:picLocks noChangeAspect="1"/>
          </p:cNvPicPr>
          <p:nvPr/>
        </p:nvPicPr>
        <p:blipFill>
          <a:blip r:embed="rId2"/>
          <a:stretch>
            <a:fillRect/>
          </a:stretch>
        </p:blipFill>
        <p:spPr>
          <a:xfrm>
            <a:off x="511729" y="452463"/>
            <a:ext cx="11266414" cy="6141284"/>
          </a:xfrm>
          <a:prstGeom prst="rect">
            <a:avLst/>
          </a:prstGeom>
        </p:spPr>
      </p:pic>
    </p:spTree>
    <p:extLst>
      <p:ext uri="{BB962C8B-B14F-4D97-AF65-F5344CB8AC3E}">
        <p14:creationId xmlns:p14="http://schemas.microsoft.com/office/powerpoint/2010/main" val="2946370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Program Area Reporting Timeline </a:t>
            </a:r>
          </a:p>
        </p:txBody>
      </p:sp>
      <p:sp>
        <p:nvSpPr>
          <p:cNvPr id="3" name="Content Placeholder 2"/>
          <p:cNvSpPr>
            <a:spLocks noGrp="1"/>
          </p:cNvSpPr>
          <p:nvPr>
            <p:ph idx="1"/>
          </p:nvPr>
        </p:nvSpPr>
        <p:spPr>
          <a:xfrm>
            <a:off x="838200" y="1884619"/>
            <a:ext cx="10515600" cy="4351338"/>
          </a:xfrm>
        </p:spPr>
        <p:txBody>
          <a:bodyPr>
            <a:normAutofit/>
          </a:bodyPr>
          <a:lstStyle/>
          <a:p>
            <a:r>
              <a:rPr lang="en-US" sz="3600" b="1" dirty="0"/>
              <a:t>December 1, 2019 </a:t>
            </a:r>
            <a:r>
              <a:rPr lang="en-US" sz="3600" dirty="0"/>
              <a:t>– each consortia member will be asked to </a:t>
            </a:r>
            <a:r>
              <a:rPr lang="en-US" sz="3600" b="1" dirty="0"/>
              <a:t>certify their amounts </a:t>
            </a:r>
            <a:r>
              <a:rPr lang="en-US" sz="3600" dirty="0"/>
              <a:t>into for NOVA for the following:</a:t>
            </a:r>
          </a:p>
          <a:p>
            <a:pPr lvl="1"/>
            <a:r>
              <a:rPr lang="en-US" sz="3600" dirty="0"/>
              <a:t>Program Year 18-19 – hours of instruction by program area.</a:t>
            </a:r>
          </a:p>
          <a:p>
            <a:pPr lvl="1"/>
            <a:r>
              <a:rPr lang="en-US" sz="3600" dirty="0"/>
              <a:t>Program Year 18-19 – expenses by program area by fund source.</a:t>
            </a:r>
          </a:p>
        </p:txBody>
      </p:sp>
    </p:spTree>
    <p:extLst>
      <p:ext uri="{BB962C8B-B14F-4D97-AF65-F5344CB8AC3E}">
        <p14:creationId xmlns:p14="http://schemas.microsoft.com/office/powerpoint/2010/main" val="1497956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E06DB-7AB7-4333-B97E-B32A666AD0F7}"/>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Screen capture of the Nova website indicating the Preview and Submittal page. </a:t>
            </a:r>
          </a:p>
        </p:txBody>
      </p:sp>
      <p:pic>
        <p:nvPicPr>
          <p:cNvPr id="3" name="Picture 2" descr="Screen capture of the Nova website indicating the Preview and Submittal page."/>
          <p:cNvPicPr>
            <a:picLocks noChangeAspect="1"/>
          </p:cNvPicPr>
          <p:nvPr/>
        </p:nvPicPr>
        <p:blipFill>
          <a:blip r:embed="rId2"/>
          <a:stretch>
            <a:fillRect/>
          </a:stretch>
        </p:blipFill>
        <p:spPr>
          <a:xfrm>
            <a:off x="511729" y="452463"/>
            <a:ext cx="11266414" cy="6141284"/>
          </a:xfrm>
          <a:prstGeom prst="rect">
            <a:avLst/>
          </a:prstGeom>
        </p:spPr>
      </p:pic>
    </p:spTree>
    <p:extLst>
      <p:ext uri="{BB962C8B-B14F-4D97-AF65-F5344CB8AC3E}">
        <p14:creationId xmlns:p14="http://schemas.microsoft.com/office/powerpoint/2010/main" val="2016063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Program Area Reporting Updates</a:t>
            </a:r>
          </a:p>
        </p:txBody>
      </p:sp>
      <p:sp>
        <p:nvSpPr>
          <p:cNvPr id="3" name="Content Placeholder 2"/>
          <p:cNvSpPr>
            <a:spLocks noGrp="1"/>
          </p:cNvSpPr>
          <p:nvPr>
            <p:ph idx="1"/>
          </p:nvPr>
        </p:nvSpPr>
        <p:spPr/>
        <p:txBody>
          <a:bodyPr>
            <a:normAutofit/>
          </a:bodyPr>
          <a:lstStyle/>
          <a:p>
            <a:r>
              <a:rPr lang="en-US" sz="3600" dirty="0"/>
              <a:t>Program Area Clarification</a:t>
            </a:r>
          </a:p>
          <a:p>
            <a:r>
              <a:rPr lang="en-US" sz="3600" dirty="0"/>
              <a:t>Definition of an Instructional / Contact Hours</a:t>
            </a:r>
          </a:p>
          <a:p>
            <a:r>
              <a:rPr lang="en-US" sz="3600" dirty="0"/>
              <a:t>Integrated Course Hours Reporting</a:t>
            </a:r>
          </a:p>
          <a:p>
            <a:r>
              <a:rPr lang="en-US" sz="3600" dirty="0"/>
              <a:t>Service Hours</a:t>
            </a:r>
          </a:p>
          <a:p>
            <a:r>
              <a:rPr lang="en-US" sz="3600" dirty="0"/>
              <a:t>Reduction of the fund sources for reporting expenses</a:t>
            </a:r>
          </a:p>
          <a:p>
            <a:r>
              <a:rPr lang="en-US" sz="3600" dirty="0"/>
              <a:t>Alignment with WIOA on defining fees/program income and in-kind contributions </a:t>
            </a:r>
          </a:p>
          <a:p>
            <a:pPr marL="0" indent="0">
              <a:buNone/>
            </a:pPr>
            <a:endParaRPr lang="en-US" sz="3200" dirty="0"/>
          </a:p>
          <a:p>
            <a:endParaRPr lang="en-US" dirty="0"/>
          </a:p>
          <a:p>
            <a:endParaRPr lang="en-US" dirty="0"/>
          </a:p>
        </p:txBody>
      </p:sp>
    </p:spTree>
    <p:extLst>
      <p:ext uri="{BB962C8B-B14F-4D97-AF65-F5344CB8AC3E}">
        <p14:creationId xmlns:p14="http://schemas.microsoft.com/office/powerpoint/2010/main" val="4098760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Changes for 18-19 Program Area Reporting in NOVA </a:t>
            </a:r>
          </a:p>
        </p:txBody>
      </p:sp>
      <p:sp>
        <p:nvSpPr>
          <p:cNvPr id="3" name="Content Placeholder 2"/>
          <p:cNvSpPr>
            <a:spLocks noGrp="1"/>
          </p:cNvSpPr>
          <p:nvPr>
            <p:ph idx="1"/>
          </p:nvPr>
        </p:nvSpPr>
        <p:spPr>
          <a:xfrm>
            <a:off x="838200" y="1973109"/>
            <a:ext cx="10515600" cy="4752156"/>
          </a:xfrm>
        </p:spPr>
        <p:txBody>
          <a:bodyPr>
            <a:normAutofit/>
          </a:bodyPr>
          <a:lstStyle/>
          <a:p>
            <a:pPr marL="0" indent="0">
              <a:buNone/>
            </a:pPr>
            <a:r>
              <a:rPr lang="en-US" sz="3600" b="1" dirty="0"/>
              <a:t>Reporting of Program Areas</a:t>
            </a:r>
          </a:p>
          <a:p>
            <a:r>
              <a:rPr lang="en-US" sz="3600" dirty="0"/>
              <a:t>CAEP is still reported by the seven Program Areas.</a:t>
            </a:r>
          </a:p>
          <a:p>
            <a:r>
              <a:rPr lang="en-US" sz="3600" dirty="0"/>
              <a:t>But we want to avoid the duplication of hours between CTE and Workforce Reentry (now called Workforce Prep).</a:t>
            </a:r>
          </a:p>
          <a:p>
            <a:r>
              <a:rPr lang="en-US" sz="3600" dirty="0"/>
              <a:t>Workforce Reentry is not being used to collect barriers to employment (or characteristic demographics). </a:t>
            </a:r>
          </a:p>
          <a:p>
            <a:pPr marL="0" indent="0">
              <a:buNone/>
            </a:pPr>
            <a:endParaRPr lang="en-US" sz="3600" dirty="0"/>
          </a:p>
        </p:txBody>
      </p:sp>
    </p:spTree>
    <p:extLst>
      <p:ext uri="{BB962C8B-B14F-4D97-AF65-F5344CB8AC3E}">
        <p14:creationId xmlns:p14="http://schemas.microsoft.com/office/powerpoint/2010/main" val="63965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a:xfrm>
            <a:off x="838200" y="1561382"/>
            <a:ext cx="10515600" cy="4873924"/>
          </a:xfrm>
        </p:spPr>
        <p:txBody>
          <a:bodyPr>
            <a:normAutofit fontScale="92500" lnSpcReduction="10000"/>
          </a:bodyPr>
          <a:lstStyle/>
          <a:p>
            <a:pPr marL="0" indent="0">
              <a:buNone/>
            </a:pPr>
            <a:r>
              <a:rPr lang="en-US" sz="3200" b="1" dirty="0"/>
              <a:t>Tracking hours of instruction for integrated courses (ESL/CTE, ASE/CTE, ABE, CTE, etc.)</a:t>
            </a:r>
          </a:p>
          <a:p>
            <a:pPr marL="457200" lvl="1" indent="0">
              <a:buNone/>
            </a:pPr>
            <a:endParaRPr lang="en-US" dirty="0"/>
          </a:p>
          <a:p>
            <a:pPr marL="457200" lvl="1" indent="0">
              <a:buNone/>
            </a:pPr>
            <a:r>
              <a:rPr lang="en-US" sz="3200" b="1" dirty="0"/>
              <a:t>For K12/COE</a:t>
            </a:r>
            <a:r>
              <a:rPr lang="en-US" sz="3200" dirty="0"/>
              <a:t>: </a:t>
            </a:r>
          </a:p>
          <a:p>
            <a:pPr lvl="1"/>
            <a:r>
              <a:rPr lang="en-US" sz="3200" dirty="0"/>
              <a:t>If a class is identified as integrated, the hours will be divided equally between the programs designated for that record. </a:t>
            </a:r>
          </a:p>
          <a:p>
            <a:pPr lvl="1"/>
            <a:r>
              <a:rPr lang="en-US" sz="3200" dirty="0"/>
              <a:t>If not integrated, or if the hours are split unevenly – the agency can create two classes, one for each instructional program represented. </a:t>
            </a:r>
          </a:p>
          <a:p>
            <a:pPr marL="457200" lvl="1" indent="0">
              <a:buNone/>
            </a:pPr>
            <a:endParaRPr lang="en-US" sz="3200" dirty="0"/>
          </a:p>
          <a:p>
            <a:pPr marL="457200" lvl="1" indent="0">
              <a:buNone/>
            </a:pPr>
            <a:r>
              <a:rPr lang="en-US" sz="3200" b="1" dirty="0"/>
              <a:t>For Colleges</a:t>
            </a:r>
            <a:r>
              <a:rPr lang="en-US" sz="3200" dirty="0"/>
              <a:t>: Additional exploration is required to review how colleges are coding such courses. </a:t>
            </a:r>
          </a:p>
        </p:txBody>
      </p:sp>
    </p:spTree>
    <p:extLst>
      <p:ext uri="{BB962C8B-B14F-4D97-AF65-F5344CB8AC3E}">
        <p14:creationId xmlns:p14="http://schemas.microsoft.com/office/powerpoint/2010/main" val="3044436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a:t>
            </a:r>
          </a:p>
        </p:txBody>
      </p:sp>
      <p:sp>
        <p:nvSpPr>
          <p:cNvPr id="3" name="Content Placeholder 2"/>
          <p:cNvSpPr>
            <a:spLocks noGrp="1"/>
          </p:cNvSpPr>
          <p:nvPr>
            <p:ph idx="1"/>
          </p:nvPr>
        </p:nvSpPr>
        <p:spPr/>
        <p:txBody>
          <a:bodyPr/>
          <a:lstStyle/>
          <a:p>
            <a:pPr marL="0" indent="0">
              <a:buNone/>
            </a:pPr>
            <a:r>
              <a:rPr lang="en-US" sz="3200" b="1" dirty="0"/>
              <a:t>Enrollment / Instructional Hours</a:t>
            </a:r>
          </a:p>
          <a:p>
            <a:pPr marL="0" indent="0">
              <a:buNone/>
            </a:pPr>
            <a:endParaRPr lang="en-US" dirty="0"/>
          </a:p>
          <a:p>
            <a:pPr marL="0" indent="0">
              <a:buNone/>
            </a:pPr>
            <a:r>
              <a:rPr lang="en-US" sz="3200" i="1" dirty="0"/>
              <a:t>What is the definition of an instructional hour? </a:t>
            </a:r>
          </a:p>
          <a:p>
            <a:pPr marL="0" indent="0">
              <a:buNone/>
            </a:pPr>
            <a:endParaRPr lang="en-US" dirty="0"/>
          </a:p>
          <a:p>
            <a:pPr marL="0" indent="0">
              <a:buNone/>
            </a:pPr>
            <a:r>
              <a:rPr lang="en-US" sz="3200" dirty="0"/>
              <a:t>An instructional hour must meet OCTAE guidelines and be associated with an instructional program. Thereby, service hours must not be commingled with instructional hours.</a:t>
            </a:r>
          </a:p>
        </p:txBody>
      </p:sp>
    </p:spTree>
    <p:extLst>
      <p:ext uri="{BB962C8B-B14F-4D97-AF65-F5344CB8AC3E}">
        <p14:creationId xmlns:p14="http://schemas.microsoft.com/office/powerpoint/2010/main" val="36842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Hours </a:t>
            </a:r>
          </a:p>
        </p:txBody>
      </p:sp>
      <p:sp>
        <p:nvSpPr>
          <p:cNvPr id="3" name="Content Placeholder 2"/>
          <p:cNvSpPr>
            <a:spLocks noGrp="1"/>
          </p:cNvSpPr>
          <p:nvPr>
            <p:ph idx="1"/>
          </p:nvPr>
        </p:nvSpPr>
        <p:spPr/>
        <p:txBody>
          <a:bodyPr>
            <a:normAutofit lnSpcReduction="10000"/>
          </a:bodyPr>
          <a:lstStyle/>
          <a:p>
            <a:pPr marL="0" indent="0">
              <a:buNone/>
            </a:pPr>
            <a:r>
              <a:rPr lang="en-US" dirty="0"/>
              <a:t>Definition. Hours of instruction or instructional activity that the participant receives from the program. Instructional activity includes any program-sponsored activity designed to promote learning in the program curriculum, such as classroom instruction, assessment, tutoring, or participation in a learning lab. Time spent on assessment can be counted only if the assessment is designed to inform placement decisions, assess progress, or inform instruction. Time used simply to administer tests, such as the GED tests, cannot be counted as instructional activity. </a:t>
            </a:r>
          </a:p>
          <a:p>
            <a:pPr marL="0" indent="0">
              <a:buNone/>
            </a:pPr>
            <a:endParaRPr lang="en-US" dirty="0"/>
          </a:p>
          <a:p>
            <a:pPr marL="0" indent="0">
              <a:buNone/>
            </a:pPr>
            <a:r>
              <a:rPr lang="en-US" u="sng" dirty="0">
                <a:hlinkClick r:id="rId2"/>
              </a:rPr>
              <a:t>https://www.nrsweb.org/sites/default/files/NRS_TA_Guide.pdf</a:t>
            </a:r>
            <a:endParaRPr lang="en-US" dirty="0"/>
          </a:p>
          <a:p>
            <a:pPr marL="0" indent="0">
              <a:buNone/>
            </a:pPr>
            <a:endParaRPr lang="en-US" dirty="0"/>
          </a:p>
        </p:txBody>
      </p:sp>
    </p:spTree>
    <p:extLst>
      <p:ext uri="{BB962C8B-B14F-4D97-AF65-F5344CB8AC3E}">
        <p14:creationId xmlns:p14="http://schemas.microsoft.com/office/powerpoint/2010/main" val="419382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3236"/>
          </a:xfrm>
        </p:spPr>
        <p:txBody>
          <a:bodyPr/>
          <a:lstStyle/>
          <a:p>
            <a:r>
              <a:rPr lang="en-US" dirty="0"/>
              <a:t>Agenda (part 2)</a:t>
            </a:r>
          </a:p>
        </p:txBody>
      </p:sp>
      <p:sp>
        <p:nvSpPr>
          <p:cNvPr id="3" name="Content Placeholder 2"/>
          <p:cNvSpPr>
            <a:spLocks noGrp="1"/>
          </p:cNvSpPr>
          <p:nvPr>
            <p:ph idx="1"/>
          </p:nvPr>
        </p:nvSpPr>
        <p:spPr>
          <a:xfrm>
            <a:off x="838200" y="1690688"/>
            <a:ext cx="10515600" cy="5020505"/>
          </a:xfrm>
        </p:spPr>
        <p:txBody>
          <a:bodyPr>
            <a:normAutofit lnSpcReduction="10000"/>
          </a:bodyPr>
          <a:lstStyle/>
          <a:p>
            <a:r>
              <a:rPr lang="en-US" sz="3600" dirty="0"/>
              <a:t>K12/COEs using TE Reporting for 19-20</a:t>
            </a:r>
          </a:p>
          <a:p>
            <a:pPr lvl="1"/>
            <a:r>
              <a:rPr lang="en-US" sz="3600" dirty="0"/>
              <a:t>Program Changes Reviewed</a:t>
            </a:r>
          </a:p>
          <a:p>
            <a:pPr lvl="1"/>
            <a:r>
              <a:rPr lang="en-US" sz="3600" dirty="0"/>
              <a:t>Review of Federal Metrics</a:t>
            </a:r>
          </a:p>
          <a:p>
            <a:pPr lvl="1"/>
            <a:r>
              <a:rPr lang="en-US" sz="3600" dirty="0"/>
              <a:t>Outcomes – Key Considerations</a:t>
            </a:r>
          </a:p>
          <a:p>
            <a:pPr lvl="1"/>
            <a:r>
              <a:rPr lang="en-US" sz="3600" dirty="0"/>
              <a:t>Transition &amp; Short Term Services</a:t>
            </a:r>
          </a:p>
          <a:p>
            <a:pPr lvl="1"/>
            <a:r>
              <a:rPr lang="en-US" sz="3600" dirty="0"/>
              <a:t>Review of CAEP Reports</a:t>
            </a:r>
          </a:p>
          <a:p>
            <a:pPr lvl="1"/>
            <a:r>
              <a:rPr lang="en-US" sz="3600" dirty="0"/>
              <a:t>Updates to Resources and Materials</a:t>
            </a:r>
          </a:p>
          <a:p>
            <a:pPr lvl="1"/>
            <a:endParaRPr lang="en-US" sz="3600" dirty="0"/>
          </a:p>
          <a:p>
            <a:r>
              <a:rPr lang="en-US" sz="3600" dirty="0"/>
              <a:t>Questions/Answers</a:t>
            </a:r>
          </a:p>
        </p:txBody>
      </p:sp>
    </p:spTree>
    <p:extLst>
      <p:ext uri="{BB962C8B-B14F-4D97-AF65-F5344CB8AC3E}">
        <p14:creationId xmlns:p14="http://schemas.microsoft.com/office/powerpoint/2010/main" val="3025262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p:txBody>
          <a:bodyPr>
            <a:noAutofit/>
          </a:bodyPr>
          <a:lstStyle/>
          <a:p>
            <a:pPr marL="0" indent="0">
              <a:buNone/>
            </a:pPr>
            <a:r>
              <a:rPr lang="en-US" sz="3200" b="1" dirty="0"/>
              <a:t>Services/Service Hours</a:t>
            </a:r>
          </a:p>
          <a:p>
            <a:pPr marL="0" indent="0">
              <a:buNone/>
            </a:pPr>
            <a:endParaRPr lang="en-US" sz="3200" dirty="0"/>
          </a:p>
          <a:p>
            <a:r>
              <a:rPr lang="en-US" sz="3600" dirty="0"/>
              <a:t>CAEP will not track service hours. </a:t>
            </a:r>
          </a:p>
          <a:p>
            <a:r>
              <a:rPr lang="en-US" sz="3600" dirty="0"/>
              <a:t>CAEP will only report instructional hours for NOVA program area reporting. </a:t>
            </a:r>
          </a:p>
          <a:p>
            <a:endParaRPr lang="en-US" sz="3200" dirty="0"/>
          </a:p>
        </p:txBody>
      </p:sp>
    </p:spTree>
    <p:extLst>
      <p:ext uri="{BB962C8B-B14F-4D97-AF65-F5344CB8AC3E}">
        <p14:creationId xmlns:p14="http://schemas.microsoft.com/office/powerpoint/2010/main" val="3097256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p:txBody>
          <a:bodyPr>
            <a:normAutofit/>
          </a:bodyPr>
          <a:lstStyle/>
          <a:p>
            <a:pPr marL="0" indent="0">
              <a:buNone/>
            </a:pPr>
            <a:r>
              <a:rPr lang="en-US" sz="3200" b="1" dirty="0"/>
              <a:t>NOVA Program Area Reporting - expenditures</a:t>
            </a:r>
          </a:p>
          <a:p>
            <a:r>
              <a:rPr lang="en-US" sz="3200" dirty="0"/>
              <a:t>Use only the following fund sources for the program area expenditure reporting exercise: CAEP, WIOA II, Noncredit Apportionment, CalWORKs, Perkins, LCFF, &amp; Jail Ed Funds, Fees, and In-Kind.</a:t>
            </a:r>
          </a:p>
          <a:p>
            <a:r>
              <a:rPr lang="en-US" sz="3200" dirty="0"/>
              <a:t>Eliminate or make optional several funds sources to report on for the program area report. (Contracted Services, Comm. College Supportive Services, Donations, WIOA I / ITAs, Other Federal Grants, Other State Grants, Strong Workforce).</a:t>
            </a:r>
          </a:p>
          <a:p>
            <a:endParaRPr lang="en-US" dirty="0"/>
          </a:p>
          <a:p>
            <a:pPr marL="0" indent="0">
              <a:buNone/>
            </a:pPr>
            <a:endParaRPr lang="en-US" dirty="0"/>
          </a:p>
        </p:txBody>
      </p:sp>
    </p:spTree>
    <p:extLst>
      <p:ext uri="{BB962C8B-B14F-4D97-AF65-F5344CB8AC3E}">
        <p14:creationId xmlns:p14="http://schemas.microsoft.com/office/powerpoint/2010/main" val="1499693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p:txBody>
          <a:bodyPr>
            <a:normAutofit/>
          </a:bodyPr>
          <a:lstStyle/>
          <a:p>
            <a:pPr marL="0" indent="0">
              <a:buNone/>
            </a:pPr>
            <a:r>
              <a:rPr lang="en-US" sz="3200" b="1" dirty="0"/>
              <a:t>Annual Program Area Reporting - expenditures</a:t>
            </a:r>
          </a:p>
          <a:p>
            <a:pPr marL="0" indent="0">
              <a:buNone/>
            </a:pPr>
            <a:endParaRPr lang="en-US" sz="3200" dirty="0"/>
          </a:p>
          <a:p>
            <a:r>
              <a:rPr lang="en-US" sz="3200" dirty="0"/>
              <a:t>Align “in-kind” &amp; donations with WIOA II reporting requirements.</a:t>
            </a:r>
          </a:p>
          <a:p>
            <a:pPr marL="0" indent="0">
              <a:buNone/>
            </a:pPr>
            <a:endParaRPr lang="en-US" sz="3200" dirty="0"/>
          </a:p>
          <a:p>
            <a:r>
              <a:rPr lang="en-US" sz="3200" dirty="0"/>
              <a:t>Define “fee” using WIOA II definition (K12/COE only).</a:t>
            </a:r>
          </a:p>
          <a:p>
            <a:pPr marL="0" indent="0">
              <a:buNone/>
            </a:pPr>
            <a:endParaRPr lang="en-US" sz="3200" dirty="0"/>
          </a:p>
        </p:txBody>
      </p:sp>
    </p:spTree>
    <p:extLst>
      <p:ext uri="{BB962C8B-B14F-4D97-AF65-F5344CB8AC3E}">
        <p14:creationId xmlns:p14="http://schemas.microsoft.com/office/powerpoint/2010/main" val="3237348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06" y="50953"/>
            <a:ext cx="10515600" cy="1325563"/>
          </a:xfrm>
        </p:spPr>
        <p:txBody>
          <a:bodyPr/>
          <a:lstStyle/>
          <a:p>
            <a:r>
              <a:rPr lang="en-US" dirty="0"/>
              <a:t>In-kind definition (federal regulations)</a:t>
            </a:r>
          </a:p>
        </p:txBody>
      </p:sp>
      <p:sp>
        <p:nvSpPr>
          <p:cNvPr id="3" name="Content Placeholder 2"/>
          <p:cNvSpPr>
            <a:spLocks noGrp="1"/>
          </p:cNvSpPr>
          <p:nvPr>
            <p:ph idx="1"/>
          </p:nvPr>
        </p:nvSpPr>
        <p:spPr>
          <a:xfrm>
            <a:off x="245806" y="1376516"/>
            <a:ext cx="11720052" cy="5338916"/>
          </a:xfrm>
        </p:spPr>
        <p:txBody>
          <a:bodyPr>
            <a:normAutofit fontScale="92500" lnSpcReduction="20000"/>
          </a:bodyPr>
          <a:lstStyle/>
          <a:p>
            <a:pPr marL="0" indent="0">
              <a:buNone/>
            </a:pPr>
            <a:r>
              <a:rPr lang="en-US" dirty="0"/>
              <a:t>Under “Other Non-Federal and/or In-kind,” report contributions such as: Cash and designated foundation grants or other non-federal awards used for AEFLA programs Buildings, land, and donated property–classroom space must be valued at the fair rental rate of the space Volunteer services valued at rates paid for similar work in the local agency Donated books and supplies valued at the market rate Utilities and property maintenance valued at the market rate Cost sharing of equipment valued at the fair rental rate All resources must be verifiable from the local agency records. Additional details are provided in The Uniform Administrative Requirements, Cost Principles and Audit Requirements for Federal Awards. (2 CFR 300.306) * State General Funding: This encompasses any funds from the state budget used for Title II programs including funds from LCFF, AEBG, Charter School funds, Prop 98 money, state set aside funds for programs that fall within Title II.</a:t>
            </a:r>
          </a:p>
          <a:p>
            <a:pPr marL="0" indent="0">
              <a:buNone/>
            </a:pPr>
            <a:endParaRPr lang="en-US" dirty="0"/>
          </a:p>
          <a:p>
            <a:pPr marL="0" indent="0">
              <a:buNone/>
            </a:pPr>
            <a:r>
              <a:rPr lang="en-US" dirty="0">
                <a:hlinkClick r:id="rId2"/>
              </a:rPr>
              <a:t>https://www.ecfr.gov/cgi-bin/text-idx?SID=997b9bc1eeb1e71a99a78bd2d3b561b5&amp;mc=true&amp;node=se2.1.200_1306&amp;rgn=div8</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20870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05" y="50953"/>
            <a:ext cx="11454581" cy="1325563"/>
          </a:xfrm>
        </p:spPr>
        <p:txBody>
          <a:bodyPr/>
          <a:lstStyle/>
          <a:p>
            <a:r>
              <a:rPr lang="en-US" dirty="0"/>
              <a:t>Program Income definition (federal </a:t>
            </a:r>
            <a:r>
              <a:rPr lang="en-US" dirty="0" err="1"/>
              <a:t>regs</a:t>
            </a:r>
            <a:r>
              <a:rPr lang="en-US" dirty="0"/>
              <a:t>)</a:t>
            </a:r>
          </a:p>
        </p:txBody>
      </p:sp>
      <p:sp>
        <p:nvSpPr>
          <p:cNvPr id="3" name="Content Placeholder 2"/>
          <p:cNvSpPr>
            <a:spLocks noGrp="1"/>
          </p:cNvSpPr>
          <p:nvPr>
            <p:ph idx="1"/>
          </p:nvPr>
        </p:nvSpPr>
        <p:spPr>
          <a:xfrm>
            <a:off x="245806" y="1376516"/>
            <a:ext cx="11720052" cy="5299587"/>
          </a:xfrm>
        </p:spPr>
        <p:txBody>
          <a:bodyPr>
            <a:normAutofit fontScale="70000" lnSpcReduction="20000"/>
          </a:bodyPr>
          <a:lstStyle/>
          <a:p>
            <a:r>
              <a:rPr lang="en-US" dirty="0"/>
              <a:t>Program Income/fees reporting is a WIOA Title II: AEFLA grant requirement. Program income is defined as 2 CFR 200.80 as “gross income earned by the non-Federal entity that is directly generated by a supported activity or earned as a result of the Federal award during the period of performance except as provided in §200.307 paragraph (f). (See §200.77 Period of performance.) Program income includes but is not limited to income from fees for services performed, the use or rental or real or personal property acquired under Federal awards, the sale of commodities or items fabricated under a Federal award, license fees and royalties on patents and copyrights, and principal and interest on loans made with Federal award funds. Interest earned on advances of Federal funds is not program income. Except as otherwise provided in Federal statutes, regulations, or the terms and conditions of the Federal award, program income does not include rebates, credits, discounts, and interest earned on any of them.” (2 CFR 200.80) Fees reported must be reasonable and necessary, equitably administered, and must not reach levels that adversely affect the participation of economically disadvantaged students. California Statutory Requirement (Management Bulletin: July 1, 2016) While federal regulations allow program fees to be collected, the California statute is more restrictive and governs the implementation of the AEFLA grant for local education agencies (LEAs) in California. Under California Education Code Section 52612, school districts may generally charge adult fees for adult classes, with the exception of a “charge of any kind” for classes in English, Citizenship and elementary subjects; and a “fee charge” for high school classes (including high school equivalency classes) taken by an adult without a high school diploma. This exception does not apply to non-LEAs. Note: Agencies must expend all program fees collected prior to encumbering or expending AEFLA grant funds. Funds from program income/fees must be disbursed to the program for which the fees were collected within the program year.</a:t>
            </a:r>
          </a:p>
          <a:p>
            <a:r>
              <a:rPr lang="en-US" dirty="0"/>
              <a:t> </a:t>
            </a:r>
          </a:p>
          <a:p>
            <a:r>
              <a:rPr lang="en-US" u="sng" dirty="0">
                <a:hlinkClick r:id="rId2"/>
              </a:rPr>
              <a:t>https://www.ecfr.gov/cgi-bin/text-idx?SID=997b9bc1eeb1e71a99a78bd2d3b561b5&amp;mc=true&amp;node=se2.1.200_1307&amp;rgn=div8</a:t>
            </a: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99023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Evaluation of Program Area Reporting</a:t>
            </a:r>
          </a:p>
        </p:txBody>
      </p:sp>
      <p:sp>
        <p:nvSpPr>
          <p:cNvPr id="3" name="Content Placeholder 2"/>
          <p:cNvSpPr>
            <a:spLocks noGrp="1"/>
          </p:cNvSpPr>
          <p:nvPr>
            <p:ph idx="1"/>
          </p:nvPr>
        </p:nvSpPr>
        <p:spPr/>
        <p:txBody>
          <a:bodyPr>
            <a:normAutofit lnSpcReduction="10000"/>
          </a:bodyPr>
          <a:lstStyle/>
          <a:p>
            <a:r>
              <a:rPr lang="en-US" sz="3600" dirty="0"/>
              <a:t>NOTE: The State CAEP Office realizes that these changes are being implemented at the end of the 18-19 program year.</a:t>
            </a:r>
          </a:p>
          <a:p>
            <a:r>
              <a:rPr lang="en-US" sz="3600" dirty="0"/>
              <a:t>If your members are still using the old guidance – they will not be penalized or have their data/fiscal submission rejected.</a:t>
            </a:r>
          </a:p>
          <a:p>
            <a:r>
              <a:rPr lang="en-US" sz="3600" dirty="0"/>
              <a:t>We hope that these changes will reduce the amount of work that each member will be required to do annually.</a:t>
            </a:r>
          </a:p>
          <a:p>
            <a:pPr marL="0" indent="0">
              <a:buNone/>
            </a:pPr>
            <a:endParaRPr lang="en-US" dirty="0"/>
          </a:p>
        </p:txBody>
      </p:sp>
    </p:spTree>
    <p:extLst>
      <p:ext uri="{BB962C8B-B14F-4D97-AF65-F5344CB8AC3E}">
        <p14:creationId xmlns:p14="http://schemas.microsoft.com/office/powerpoint/2010/main" val="1735601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Immigrant Integration AB2098</a:t>
            </a:r>
          </a:p>
        </p:txBody>
      </p:sp>
      <p:pic>
        <p:nvPicPr>
          <p:cNvPr id="4" name="Picture 3" descr="jobsanger: Do We Really Have An &quot;Immigrant Problem&quot; In The 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793" y="1941576"/>
            <a:ext cx="8682605" cy="4593448"/>
          </a:xfrm>
          <a:prstGeom prst="rect">
            <a:avLst/>
          </a:prstGeom>
        </p:spPr>
      </p:pic>
    </p:spTree>
    <p:extLst>
      <p:ext uri="{BB962C8B-B14F-4D97-AF65-F5344CB8AC3E}">
        <p14:creationId xmlns:p14="http://schemas.microsoft.com/office/powerpoint/2010/main" val="32027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AB 2098 – Immigrant Integration</a:t>
            </a:r>
            <a:endParaRPr lang="en-US" dirty="0"/>
          </a:p>
        </p:txBody>
      </p:sp>
      <p:sp>
        <p:nvSpPr>
          <p:cNvPr id="3" name="Content Placeholder 2"/>
          <p:cNvSpPr>
            <a:spLocks noGrp="1"/>
          </p:cNvSpPr>
          <p:nvPr>
            <p:ph idx="1"/>
          </p:nvPr>
        </p:nvSpPr>
        <p:spPr>
          <a:xfrm>
            <a:off x="961293" y="1488465"/>
            <a:ext cx="9730154" cy="4205753"/>
          </a:xfrm>
        </p:spPr>
        <p:txBody>
          <a:bodyPr>
            <a:noAutofit/>
          </a:bodyPr>
          <a:lstStyle/>
          <a:p>
            <a:r>
              <a:rPr lang="en-US" sz="3200" dirty="0"/>
              <a:t>Consortia </a:t>
            </a:r>
            <a:r>
              <a:rPr lang="en-US" sz="3200" u="sng" dirty="0"/>
              <a:t>may</a:t>
            </a:r>
            <a:r>
              <a:rPr lang="en-US" sz="3200" dirty="0"/>
              <a:t> report additional measures for assessing the effectiveness of programs in meeting the needs of immigrant learners seeking integration in civic and community life.</a:t>
            </a:r>
          </a:p>
          <a:p>
            <a:r>
              <a:rPr lang="en-US" sz="3200" dirty="0"/>
              <a:t>An AB 2098 state workgroup, convened by the CAEP Office, provided a set of recommendations in June 2019. The CAEP Office will submit a report to the legislature on October 1, 2019, on additional measures to be collected as indicators of immigrant integration</a:t>
            </a:r>
          </a:p>
        </p:txBody>
      </p:sp>
    </p:spTree>
    <p:extLst>
      <p:ext uri="{BB962C8B-B14F-4D97-AF65-F5344CB8AC3E}">
        <p14:creationId xmlns:p14="http://schemas.microsoft.com/office/powerpoint/2010/main" val="3972319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AB 2098 – Immigrant Integration </a:t>
            </a:r>
          </a:p>
        </p:txBody>
      </p:sp>
      <p:sp>
        <p:nvSpPr>
          <p:cNvPr id="3" name="Content Placeholder 2"/>
          <p:cNvSpPr>
            <a:spLocks noGrp="1"/>
          </p:cNvSpPr>
          <p:nvPr>
            <p:ph idx="1"/>
          </p:nvPr>
        </p:nvSpPr>
        <p:spPr>
          <a:xfrm>
            <a:off x="715106" y="1690688"/>
            <a:ext cx="10020300" cy="4351338"/>
          </a:xfrm>
        </p:spPr>
        <p:txBody>
          <a:bodyPr>
            <a:normAutofit/>
          </a:bodyPr>
          <a:lstStyle/>
          <a:p>
            <a:pPr marL="0" indent="0">
              <a:buNone/>
            </a:pPr>
            <a:r>
              <a:rPr lang="en-US" sz="3600" dirty="0">
                <a:solidFill>
                  <a:schemeClr val="accent1">
                    <a:lumMod val="50000"/>
                  </a:schemeClr>
                </a:solidFill>
              </a:rPr>
              <a:t>Key Points About AB 2098:</a:t>
            </a:r>
          </a:p>
          <a:p>
            <a:pPr marL="514350" indent="-514350">
              <a:buFont typeface="+mj-lt"/>
              <a:buAutoNum type="arabicPeriod"/>
            </a:pPr>
            <a:r>
              <a:rPr lang="en-US" sz="3600" dirty="0"/>
              <a:t>We already serve this population</a:t>
            </a:r>
          </a:p>
          <a:p>
            <a:pPr marL="514350" indent="-514350">
              <a:buFont typeface="+mj-lt"/>
              <a:buAutoNum type="arabicPeriod"/>
            </a:pPr>
            <a:r>
              <a:rPr lang="en-US" sz="3600" dirty="0"/>
              <a:t>WIOA II grantees report EL Civics outcomes</a:t>
            </a:r>
          </a:p>
          <a:p>
            <a:pPr marL="514350" indent="-514350">
              <a:buFont typeface="+mj-lt"/>
              <a:buAutoNum type="arabicPeriod"/>
            </a:pPr>
            <a:r>
              <a:rPr lang="en-US" sz="3600" dirty="0"/>
              <a:t>EL Civics effectiveness is shown through these metrics</a:t>
            </a:r>
          </a:p>
          <a:p>
            <a:pPr marL="514350" indent="-514350">
              <a:buFont typeface="+mj-lt"/>
              <a:buAutoNum type="arabicPeriod"/>
            </a:pPr>
            <a:r>
              <a:rPr lang="en-US" sz="3600" dirty="0"/>
              <a:t>Most of the data is already there </a:t>
            </a:r>
          </a:p>
          <a:p>
            <a:pPr marL="514350" indent="-514350">
              <a:buFont typeface="+mj-lt"/>
              <a:buAutoNum type="arabicPeriod"/>
            </a:pPr>
            <a:r>
              <a:rPr lang="en-US" sz="3600" dirty="0"/>
              <a:t>This is not a mandate</a:t>
            </a:r>
          </a:p>
        </p:txBody>
      </p:sp>
    </p:spTree>
    <p:extLst>
      <p:ext uri="{BB962C8B-B14F-4D97-AF65-F5344CB8AC3E}">
        <p14:creationId xmlns:p14="http://schemas.microsoft.com/office/powerpoint/2010/main" val="375198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AB 2098 – Immigrant Integration  </a:t>
            </a:r>
            <a:endParaRPr lang="en-US" dirty="0"/>
          </a:p>
        </p:txBody>
      </p:sp>
      <p:sp>
        <p:nvSpPr>
          <p:cNvPr id="3" name="Content Placeholder 2"/>
          <p:cNvSpPr>
            <a:spLocks noGrp="1"/>
          </p:cNvSpPr>
          <p:nvPr>
            <p:ph idx="1"/>
          </p:nvPr>
        </p:nvSpPr>
        <p:spPr>
          <a:xfrm>
            <a:off x="838200" y="1570648"/>
            <a:ext cx="10266485" cy="4953244"/>
          </a:xfrm>
        </p:spPr>
        <p:txBody>
          <a:bodyPr>
            <a:normAutofit/>
          </a:bodyPr>
          <a:lstStyle/>
          <a:p>
            <a:r>
              <a:rPr lang="en-US" sz="3200" dirty="0"/>
              <a:t>The AB 2098 state workgroup identified key outcomes to be reported as indicators of immigrant integration. </a:t>
            </a:r>
          </a:p>
          <a:p>
            <a:r>
              <a:rPr lang="en-US" sz="3200" dirty="0"/>
              <a:t>These outcomes prioritize, but are not limited to - existing EL Civics COAAPs.</a:t>
            </a:r>
          </a:p>
          <a:p>
            <a:r>
              <a:rPr lang="en-US" sz="3200" dirty="0"/>
              <a:t>Many CAEP agencies already report EL Civics outcomes for WIOA Title II, and there are already systems in place to select and administer EL Civics COAAP’s – so there is not an increase in workload for most CAEP agencies.</a:t>
            </a:r>
          </a:p>
        </p:txBody>
      </p:sp>
    </p:spTree>
    <p:extLst>
      <p:ext uri="{BB962C8B-B14F-4D97-AF65-F5344CB8AC3E}">
        <p14:creationId xmlns:p14="http://schemas.microsoft.com/office/powerpoint/2010/main" val="123293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25" y="365125"/>
            <a:ext cx="11144075" cy="834501"/>
          </a:xfrm>
        </p:spPr>
        <p:txBody>
          <a:bodyPr/>
          <a:lstStyle/>
          <a:p>
            <a:r>
              <a:rPr lang="en-US" dirty="0"/>
              <a:t>Summary of Changes</a:t>
            </a:r>
          </a:p>
        </p:txBody>
      </p:sp>
      <p:sp>
        <p:nvSpPr>
          <p:cNvPr id="3" name="Content Placeholder 2"/>
          <p:cNvSpPr>
            <a:spLocks noGrp="1"/>
          </p:cNvSpPr>
          <p:nvPr>
            <p:ph idx="1"/>
          </p:nvPr>
        </p:nvSpPr>
        <p:spPr>
          <a:xfrm>
            <a:off x="209725" y="1451296"/>
            <a:ext cx="11836865" cy="5251508"/>
          </a:xfrm>
        </p:spPr>
        <p:txBody>
          <a:bodyPr>
            <a:normAutofit/>
          </a:bodyPr>
          <a:lstStyle/>
          <a:p>
            <a:r>
              <a:rPr lang="en-US" sz="4000" dirty="0"/>
              <a:t>Workforce Reentry is being interpreted as Workforce Preparation.</a:t>
            </a:r>
          </a:p>
          <a:p>
            <a:r>
              <a:rPr lang="en-US" sz="4000" dirty="0"/>
              <a:t>CAEP will not track service hours in 19-20.</a:t>
            </a:r>
          </a:p>
          <a:p>
            <a:r>
              <a:rPr lang="en-US" sz="4000" dirty="0"/>
              <a:t>Agencies will record student barriers at intake.</a:t>
            </a:r>
          </a:p>
          <a:p>
            <a:r>
              <a:rPr lang="en-US" sz="4000" dirty="0"/>
              <a:t>The Passage of Exam Measurable Skills Gain for WIOA I will align with the CAEP Occupational Skills Gain and Workforce Preparation Outcome.</a:t>
            </a:r>
          </a:p>
          <a:p>
            <a:r>
              <a:rPr lang="en-US" sz="4000" dirty="0"/>
              <a:t>NOVA Program Area Reporting clarification for 18-19.</a:t>
            </a:r>
          </a:p>
          <a:p>
            <a:endParaRPr lang="en-US" sz="3600" dirty="0"/>
          </a:p>
          <a:p>
            <a:endParaRPr lang="en-US" sz="3600" dirty="0"/>
          </a:p>
          <a:p>
            <a:pPr marL="0" indent="0">
              <a:buNone/>
            </a:pPr>
            <a:endParaRPr lang="en-US" sz="3600" dirty="0"/>
          </a:p>
        </p:txBody>
      </p:sp>
    </p:spTree>
    <p:extLst>
      <p:ext uri="{BB962C8B-B14F-4D97-AF65-F5344CB8AC3E}">
        <p14:creationId xmlns:p14="http://schemas.microsoft.com/office/powerpoint/2010/main" val="3177179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3" y="265373"/>
            <a:ext cx="10515600" cy="1106228"/>
          </a:xfrm>
        </p:spPr>
        <p:txBody>
          <a:bodyPr/>
          <a:lstStyle/>
          <a:p>
            <a:r>
              <a:rPr lang="en-US" dirty="0"/>
              <a:t>Immigrant Integration Metrics</a:t>
            </a:r>
          </a:p>
        </p:txBody>
      </p:sp>
      <p:sp>
        <p:nvSpPr>
          <p:cNvPr id="3" name="Rectangle 2"/>
          <p:cNvSpPr/>
          <p:nvPr/>
        </p:nvSpPr>
        <p:spPr>
          <a:xfrm>
            <a:off x="521110" y="1219059"/>
            <a:ext cx="10825315" cy="5691815"/>
          </a:xfrm>
          <a:prstGeom prst="rect">
            <a:avLst/>
          </a:prstGeom>
        </p:spPr>
        <p:txBody>
          <a:bodyPr wrap="square">
            <a:spAutoFit/>
          </a:bodyPr>
          <a:lstStyle/>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1 -  Economic Security</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2 – English Proficiency</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3 – First Language Proficiency</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4 – Credentials and Residency</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5 – Health and Wellbeing</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6 – Education and Career</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7 – Children and Family</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8 – Civic and Community Participation</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9 – Digital Literacy</a:t>
            </a:r>
          </a:p>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10 – Self Efficacy and System Navigation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244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92" y="140677"/>
            <a:ext cx="10515600" cy="1283678"/>
          </a:xfrm>
        </p:spPr>
        <p:txBody>
          <a:bodyPr/>
          <a:lstStyle/>
          <a:p>
            <a:r>
              <a:rPr lang="en-US" dirty="0">
                <a:solidFill>
                  <a:schemeClr val="accent1">
                    <a:lumMod val="50000"/>
                  </a:schemeClr>
                </a:solidFill>
              </a:rPr>
              <a:t>Sample Alignment – AB 2098 and EL Civics</a:t>
            </a:r>
          </a:p>
        </p:txBody>
      </p:sp>
      <p:graphicFrame>
        <p:nvGraphicFramePr>
          <p:cNvPr id="3" name="Table 2"/>
          <p:cNvGraphicFramePr>
            <a:graphicFrameLocks noGrp="1"/>
          </p:cNvGraphicFramePr>
          <p:nvPr>
            <p:extLst>
              <p:ext uri="{D42A27DB-BD31-4B8C-83A1-F6EECF244321}">
                <p14:modId xmlns:p14="http://schemas.microsoft.com/office/powerpoint/2010/main" val="61283501"/>
              </p:ext>
            </p:extLst>
          </p:nvPr>
        </p:nvGraphicFramePr>
        <p:xfrm>
          <a:off x="1837592" y="1380390"/>
          <a:ext cx="7218482" cy="4930586"/>
        </p:xfrm>
        <a:graphic>
          <a:graphicData uri="http://schemas.openxmlformats.org/drawingml/2006/table">
            <a:tbl>
              <a:tblPr firstRow="1" firstCol="1" bandRow="1">
                <a:tableStyleId>{5C22544A-7EE6-4342-B048-85BDC9FD1C3A}</a:tableStyleId>
              </a:tblPr>
              <a:tblGrid>
                <a:gridCol w="3377581">
                  <a:extLst>
                    <a:ext uri="{9D8B030D-6E8A-4147-A177-3AD203B41FA5}">
                      <a16:colId xmlns:a16="http://schemas.microsoft.com/office/drawing/2014/main" val="1013058841"/>
                    </a:ext>
                  </a:extLst>
                </a:gridCol>
                <a:gridCol w="3840901">
                  <a:extLst>
                    <a:ext uri="{9D8B030D-6E8A-4147-A177-3AD203B41FA5}">
                      <a16:colId xmlns:a16="http://schemas.microsoft.com/office/drawing/2014/main" val="3160821088"/>
                    </a:ext>
                  </a:extLst>
                </a:gridCol>
              </a:tblGrid>
              <a:tr h="128070">
                <a:tc>
                  <a:txBody>
                    <a:bodyPr/>
                    <a:lstStyle/>
                    <a:p>
                      <a:pPr marL="0" marR="0">
                        <a:lnSpc>
                          <a:spcPct val="107000"/>
                        </a:lnSpc>
                        <a:spcBef>
                          <a:spcPts val="0"/>
                        </a:spcBef>
                        <a:spcAft>
                          <a:spcPts val="0"/>
                        </a:spcAft>
                      </a:pPr>
                      <a:r>
                        <a:rPr lang="en-US" sz="1800" dirty="0">
                          <a:solidFill>
                            <a:schemeClr val="tx1"/>
                          </a:solidFill>
                          <a:effectLst/>
                        </a:rPr>
                        <a:t>Integration Metric as per AB 2098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tc>
                  <a:txBody>
                    <a:bodyPr/>
                    <a:lstStyle/>
                    <a:p>
                      <a:pPr marL="0" marR="0">
                        <a:lnSpc>
                          <a:spcPct val="107000"/>
                        </a:lnSpc>
                        <a:spcBef>
                          <a:spcPts val="0"/>
                        </a:spcBef>
                        <a:spcAft>
                          <a:spcPts val="0"/>
                        </a:spcAft>
                      </a:pPr>
                      <a:r>
                        <a:rPr lang="en-US" sz="1800" dirty="0">
                          <a:solidFill>
                            <a:schemeClr val="tx1"/>
                          </a:solidFill>
                          <a:effectLst/>
                        </a:rPr>
                        <a:t>EL CIVICS COAAPS (COAAP #)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extLst>
                  <a:ext uri="{0D108BD9-81ED-4DB2-BD59-A6C34878D82A}">
                    <a16:rowId xmlns:a16="http://schemas.microsoft.com/office/drawing/2014/main" val="95251392"/>
                  </a:ext>
                </a:extLst>
              </a:tr>
              <a:tr h="235522">
                <a:tc>
                  <a:txBody>
                    <a:bodyPr/>
                    <a:lstStyle/>
                    <a:p>
                      <a:pPr marL="0" marR="0">
                        <a:lnSpc>
                          <a:spcPct val="107000"/>
                        </a:lnSpc>
                        <a:spcBef>
                          <a:spcPts val="0"/>
                        </a:spcBef>
                        <a:spcAft>
                          <a:spcPts val="0"/>
                        </a:spcAft>
                      </a:pPr>
                      <a:r>
                        <a:rPr lang="en-US" sz="1600" dirty="0">
                          <a:solidFill>
                            <a:schemeClr val="tx1"/>
                          </a:solidFill>
                          <a:effectLst/>
                        </a:rPr>
                        <a:t>Improved English proficiency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tc>
                  <a:txBody>
                    <a:bodyPr/>
                    <a:lstStyle/>
                    <a:p>
                      <a:pPr marL="0" marR="0">
                        <a:lnSpc>
                          <a:spcPct val="107000"/>
                        </a:lnSpc>
                        <a:spcBef>
                          <a:spcPts val="0"/>
                        </a:spcBef>
                        <a:spcAft>
                          <a:spcPts val="0"/>
                        </a:spcAft>
                      </a:pPr>
                      <a:r>
                        <a:rPr lang="en-US" sz="1600" i="1" dirty="0">
                          <a:solidFill>
                            <a:schemeClr val="tx1"/>
                          </a:solidFill>
                          <a:effectLst/>
                        </a:rPr>
                        <a:t>*This metric can already be measured using the CAEP literacy gains outcome*</a:t>
                      </a:r>
                      <a:endParaRPr lang="en-US"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extLst>
                  <a:ext uri="{0D108BD9-81ED-4DB2-BD59-A6C34878D82A}">
                    <a16:rowId xmlns:a16="http://schemas.microsoft.com/office/drawing/2014/main" val="2911902398"/>
                  </a:ext>
                </a:extLst>
              </a:tr>
              <a:tr h="717146">
                <a:tc>
                  <a:txBody>
                    <a:bodyPr/>
                    <a:lstStyle/>
                    <a:p>
                      <a:pPr marL="0" marR="0">
                        <a:lnSpc>
                          <a:spcPct val="107000"/>
                        </a:lnSpc>
                        <a:spcBef>
                          <a:spcPts val="0"/>
                        </a:spcBef>
                        <a:spcAft>
                          <a:spcPts val="0"/>
                        </a:spcAft>
                      </a:pPr>
                      <a:r>
                        <a:rPr lang="en-US" sz="1600" dirty="0">
                          <a:solidFill>
                            <a:schemeClr val="tx1"/>
                          </a:solidFill>
                          <a:effectLst/>
                        </a:rPr>
                        <a:t>Increased economic security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tc>
                  <a:txBody>
                    <a:bodyPr/>
                    <a:lstStyle/>
                    <a:p>
                      <a:pPr marL="0" marR="0">
                        <a:lnSpc>
                          <a:spcPct val="107000"/>
                        </a:lnSpc>
                        <a:spcBef>
                          <a:spcPts val="0"/>
                        </a:spcBef>
                        <a:spcAft>
                          <a:spcPts val="0"/>
                        </a:spcAft>
                      </a:pPr>
                      <a:r>
                        <a:rPr lang="en-US" sz="1600" dirty="0">
                          <a:solidFill>
                            <a:schemeClr val="tx1"/>
                          </a:solidFill>
                          <a:effectLst/>
                        </a:rPr>
                        <a:t>Health Insurance (</a:t>
                      </a:r>
                      <a:r>
                        <a:rPr lang="en-US" sz="1600" i="1" dirty="0">
                          <a:solidFill>
                            <a:schemeClr val="tx1"/>
                          </a:solidFill>
                          <a:effectLst/>
                        </a:rPr>
                        <a:t>EL</a:t>
                      </a:r>
                      <a:r>
                        <a:rPr lang="en-US" sz="1600" i="1" baseline="0" dirty="0">
                          <a:solidFill>
                            <a:schemeClr val="tx1"/>
                          </a:solidFill>
                          <a:effectLst/>
                        </a:rPr>
                        <a:t> Civics Objective </a:t>
                      </a:r>
                      <a:r>
                        <a:rPr lang="en-US" sz="1600" i="1" dirty="0">
                          <a:solidFill>
                            <a:schemeClr val="tx1"/>
                          </a:solidFill>
                          <a:effectLst/>
                        </a:rPr>
                        <a:t>26)</a:t>
                      </a:r>
                      <a:endParaRPr lang="en-US" sz="1600" dirty="0">
                        <a:solidFill>
                          <a:schemeClr val="tx1"/>
                        </a:solidFill>
                        <a:effectLst/>
                      </a:endParaRPr>
                    </a:p>
                    <a:p>
                      <a:pPr marL="0" marR="0">
                        <a:lnSpc>
                          <a:spcPct val="107000"/>
                        </a:lnSpc>
                        <a:spcBef>
                          <a:spcPts val="0"/>
                        </a:spcBef>
                        <a:spcAft>
                          <a:spcPts val="0"/>
                        </a:spcAft>
                      </a:pPr>
                      <a:r>
                        <a:rPr lang="en-US" sz="1600" dirty="0">
                          <a:solidFill>
                            <a:schemeClr val="tx1"/>
                          </a:solidFill>
                          <a:effectLst/>
                        </a:rPr>
                        <a:t>Obtain housing (4)  </a:t>
                      </a:r>
                    </a:p>
                    <a:p>
                      <a:pPr marL="0" marR="0">
                        <a:lnSpc>
                          <a:spcPct val="107000"/>
                        </a:lnSpc>
                        <a:spcBef>
                          <a:spcPts val="0"/>
                        </a:spcBef>
                        <a:spcAft>
                          <a:spcPts val="0"/>
                        </a:spcAft>
                      </a:pPr>
                      <a:r>
                        <a:rPr lang="en-US" sz="1600" dirty="0">
                          <a:solidFill>
                            <a:schemeClr val="tx1"/>
                          </a:solidFill>
                          <a:effectLst/>
                        </a:rPr>
                        <a:t>Rental Agreements (5)</a:t>
                      </a:r>
                    </a:p>
                    <a:p>
                      <a:pPr marL="0" marR="0">
                        <a:lnSpc>
                          <a:spcPct val="107000"/>
                        </a:lnSpc>
                        <a:spcBef>
                          <a:spcPts val="0"/>
                        </a:spcBef>
                        <a:spcAft>
                          <a:spcPts val="0"/>
                        </a:spcAft>
                      </a:pPr>
                      <a:r>
                        <a:rPr lang="en-US" sz="1600" dirty="0">
                          <a:solidFill>
                            <a:schemeClr val="tx1"/>
                          </a:solidFill>
                          <a:effectLst/>
                        </a:rPr>
                        <a:t>Tenant Rights (6)</a:t>
                      </a:r>
                    </a:p>
                    <a:p>
                      <a:pPr marL="0" marR="0">
                        <a:lnSpc>
                          <a:spcPct val="107000"/>
                        </a:lnSpc>
                        <a:spcBef>
                          <a:spcPts val="0"/>
                        </a:spcBef>
                        <a:spcAft>
                          <a:spcPts val="0"/>
                        </a:spcAft>
                      </a:pPr>
                      <a:r>
                        <a:rPr lang="en-US" sz="1600" dirty="0">
                          <a:solidFill>
                            <a:schemeClr val="tx1"/>
                          </a:solidFill>
                          <a:effectLst/>
                        </a:rPr>
                        <a:t>Banking (1)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extLst>
                  <a:ext uri="{0D108BD9-81ED-4DB2-BD59-A6C34878D82A}">
                    <a16:rowId xmlns:a16="http://schemas.microsoft.com/office/drawing/2014/main" val="3174993784"/>
                  </a:ext>
                </a:extLst>
              </a:tr>
              <a:tr h="717146">
                <a:tc>
                  <a:txBody>
                    <a:bodyPr/>
                    <a:lstStyle/>
                    <a:p>
                      <a:pPr marL="0" marR="0">
                        <a:lnSpc>
                          <a:spcPct val="107000"/>
                        </a:lnSpc>
                        <a:spcBef>
                          <a:spcPts val="0"/>
                        </a:spcBef>
                        <a:spcAft>
                          <a:spcPts val="0"/>
                        </a:spcAft>
                      </a:pPr>
                      <a:r>
                        <a:rPr lang="en-US" sz="1600" dirty="0">
                          <a:solidFill>
                            <a:schemeClr val="tx1"/>
                          </a:solidFill>
                          <a:effectLst/>
                        </a:rPr>
                        <a:t>Increased credentials and residency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tc>
                  <a:txBody>
                    <a:bodyPr/>
                    <a:lstStyle/>
                    <a:p>
                      <a:pPr marL="0" marR="0">
                        <a:lnSpc>
                          <a:spcPct val="107000"/>
                        </a:lnSpc>
                        <a:spcBef>
                          <a:spcPts val="0"/>
                        </a:spcBef>
                        <a:spcAft>
                          <a:spcPts val="0"/>
                        </a:spcAft>
                      </a:pPr>
                      <a:r>
                        <a:rPr lang="en-US" sz="1600" dirty="0">
                          <a:solidFill>
                            <a:schemeClr val="tx1"/>
                          </a:solidFill>
                          <a:effectLst/>
                        </a:rPr>
                        <a:t>Immigrant Rights/Agencies (19)</a:t>
                      </a:r>
                    </a:p>
                    <a:p>
                      <a:pPr marL="0" marR="0">
                        <a:lnSpc>
                          <a:spcPct val="107000"/>
                        </a:lnSpc>
                        <a:spcBef>
                          <a:spcPts val="0"/>
                        </a:spcBef>
                        <a:spcAft>
                          <a:spcPts val="0"/>
                        </a:spcAft>
                      </a:pPr>
                      <a:r>
                        <a:rPr lang="en-US" sz="1600" dirty="0">
                          <a:solidFill>
                            <a:schemeClr val="tx1"/>
                          </a:solidFill>
                          <a:effectLst/>
                        </a:rPr>
                        <a:t>Voting/Political Process (39)</a:t>
                      </a:r>
                    </a:p>
                    <a:p>
                      <a:pPr marL="0" marR="0">
                        <a:lnSpc>
                          <a:spcPct val="107000"/>
                        </a:lnSpc>
                        <a:spcBef>
                          <a:spcPts val="0"/>
                        </a:spcBef>
                        <a:spcAft>
                          <a:spcPts val="0"/>
                        </a:spcAft>
                      </a:pPr>
                      <a:r>
                        <a:rPr lang="en-US" sz="1600" dirty="0">
                          <a:solidFill>
                            <a:schemeClr val="tx1"/>
                          </a:solidFill>
                          <a:effectLst/>
                        </a:rPr>
                        <a:t>Environmental Issues (43)</a:t>
                      </a:r>
                    </a:p>
                    <a:p>
                      <a:pPr marL="0" marR="0">
                        <a:lnSpc>
                          <a:spcPct val="107000"/>
                        </a:lnSpc>
                        <a:spcBef>
                          <a:spcPts val="0"/>
                        </a:spcBef>
                        <a:spcAft>
                          <a:spcPts val="0"/>
                        </a:spcAft>
                      </a:pPr>
                      <a:r>
                        <a:rPr lang="en-US" sz="1600" dirty="0">
                          <a:solidFill>
                            <a:schemeClr val="tx1"/>
                          </a:solidFill>
                          <a:effectLst/>
                        </a:rPr>
                        <a:t>Research/address community issues (8)</a:t>
                      </a:r>
                    </a:p>
                    <a:p>
                      <a:pPr marL="0" marR="0">
                        <a:lnSpc>
                          <a:spcPct val="107000"/>
                        </a:lnSpc>
                        <a:spcBef>
                          <a:spcPts val="0"/>
                        </a:spcBef>
                        <a:spcAft>
                          <a:spcPts val="0"/>
                        </a:spcAft>
                      </a:pPr>
                      <a:r>
                        <a:rPr lang="en-US" sz="1600" dirty="0">
                          <a:solidFill>
                            <a:schemeClr val="tx1"/>
                          </a:solidFill>
                          <a:effectLst/>
                        </a:rPr>
                        <a:t>Workers' Rights (35)</a:t>
                      </a:r>
                    </a:p>
                    <a:p>
                      <a:pPr marL="0" marR="0">
                        <a:lnSpc>
                          <a:spcPct val="107000"/>
                        </a:lnSpc>
                        <a:spcBef>
                          <a:spcPts val="0"/>
                        </a:spcBef>
                        <a:spcAft>
                          <a:spcPts val="0"/>
                        </a:spcAft>
                      </a:pPr>
                      <a:r>
                        <a:rPr lang="en-US" sz="1600" dirty="0">
                          <a:solidFill>
                            <a:schemeClr val="tx1"/>
                          </a:solidFill>
                          <a:effectLst/>
                        </a:rPr>
                        <a:t>Safety (37)</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extLst>
                  <a:ext uri="{0D108BD9-81ED-4DB2-BD59-A6C34878D82A}">
                    <a16:rowId xmlns:a16="http://schemas.microsoft.com/office/drawing/2014/main" val="3468749060"/>
                  </a:ext>
                </a:extLst>
              </a:tr>
              <a:tr h="596740">
                <a:tc>
                  <a:txBody>
                    <a:bodyPr/>
                    <a:lstStyle/>
                    <a:p>
                      <a:pPr marL="0" marR="0">
                        <a:lnSpc>
                          <a:spcPct val="107000"/>
                        </a:lnSpc>
                        <a:spcBef>
                          <a:spcPts val="0"/>
                        </a:spcBef>
                        <a:spcAft>
                          <a:spcPts val="0"/>
                        </a:spcAft>
                      </a:pPr>
                      <a:r>
                        <a:rPr lang="en-US" sz="1800" dirty="0">
                          <a:solidFill>
                            <a:schemeClr val="tx1"/>
                          </a:solidFill>
                          <a:effectLst/>
                        </a:rPr>
                        <a:t>Increased health and well-being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tc>
                  <a:txBody>
                    <a:bodyPr/>
                    <a:lstStyle/>
                    <a:p>
                      <a:pPr marL="0" marR="0">
                        <a:lnSpc>
                          <a:spcPct val="107000"/>
                        </a:lnSpc>
                        <a:spcBef>
                          <a:spcPts val="0"/>
                        </a:spcBef>
                        <a:spcAft>
                          <a:spcPts val="0"/>
                        </a:spcAft>
                      </a:pPr>
                      <a:r>
                        <a:rPr lang="en-US" sz="1600" dirty="0">
                          <a:solidFill>
                            <a:schemeClr val="tx1"/>
                          </a:solidFill>
                          <a:effectLst/>
                        </a:rPr>
                        <a:t>Access health care (28)</a:t>
                      </a:r>
                    </a:p>
                    <a:p>
                      <a:pPr marL="0" marR="0">
                        <a:lnSpc>
                          <a:spcPct val="107000"/>
                        </a:lnSpc>
                        <a:spcBef>
                          <a:spcPts val="0"/>
                        </a:spcBef>
                        <a:spcAft>
                          <a:spcPts val="0"/>
                        </a:spcAft>
                      </a:pPr>
                      <a:r>
                        <a:rPr lang="en-US" sz="1600" dirty="0">
                          <a:solidFill>
                            <a:schemeClr val="tx1"/>
                          </a:solidFill>
                          <a:effectLst/>
                        </a:rPr>
                        <a:t>Access substance abuse treatment (31)</a:t>
                      </a:r>
                    </a:p>
                    <a:p>
                      <a:pPr marL="0" marR="0">
                        <a:lnSpc>
                          <a:spcPct val="107000"/>
                        </a:lnSpc>
                        <a:spcBef>
                          <a:spcPts val="0"/>
                        </a:spcBef>
                        <a:spcAft>
                          <a:spcPts val="0"/>
                        </a:spcAft>
                      </a:pPr>
                      <a:r>
                        <a:rPr lang="en-US" sz="1600" dirty="0">
                          <a:solidFill>
                            <a:schemeClr val="tx1"/>
                          </a:solidFill>
                          <a:effectLst/>
                        </a:rPr>
                        <a:t>Keep family and home safe (7)</a:t>
                      </a:r>
                    </a:p>
                    <a:p>
                      <a:pPr marL="0" marR="0">
                        <a:lnSpc>
                          <a:spcPct val="107000"/>
                        </a:lnSpc>
                        <a:spcBef>
                          <a:spcPts val="0"/>
                        </a:spcBef>
                        <a:spcAft>
                          <a:spcPts val="0"/>
                        </a:spcAft>
                      </a:pPr>
                      <a:r>
                        <a:rPr lang="en-US" sz="1600" dirty="0">
                          <a:solidFill>
                            <a:schemeClr val="tx1"/>
                          </a:solidFill>
                          <a:effectLst/>
                        </a:rPr>
                        <a:t>Understand medication usage (30)</a:t>
                      </a:r>
                    </a:p>
                    <a:p>
                      <a:pPr marL="0" marR="0">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55" marR="42555" marT="0" marB="0"/>
                </a:tc>
                <a:extLst>
                  <a:ext uri="{0D108BD9-81ED-4DB2-BD59-A6C34878D82A}">
                    <a16:rowId xmlns:a16="http://schemas.microsoft.com/office/drawing/2014/main" val="3099099575"/>
                  </a:ext>
                </a:extLst>
              </a:tr>
            </a:tbl>
          </a:graphicData>
        </a:graphic>
      </p:graphicFrame>
    </p:spTree>
    <p:extLst>
      <p:ext uri="{BB962C8B-B14F-4D97-AF65-F5344CB8AC3E}">
        <p14:creationId xmlns:p14="http://schemas.microsoft.com/office/powerpoint/2010/main" val="9263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What We Are Working On….</a:t>
            </a:r>
            <a:endParaRPr lang="en-US" dirty="0"/>
          </a:p>
        </p:txBody>
      </p:sp>
      <p:sp>
        <p:nvSpPr>
          <p:cNvPr id="3" name="Content Placeholder 2"/>
          <p:cNvSpPr>
            <a:spLocks noGrp="1"/>
          </p:cNvSpPr>
          <p:nvPr>
            <p:ph idx="1"/>
          </p:nvPr>
        </p:nvSpPr>
        <p:spPr>
          <a:xfrm>
            <a:off x="838200" y="1904755"/>
            <a:ext cx="10266485" cy="4456715"/>
          </a:xfrm>
        </p:spPr>
        <p:txBody>
          <a:bodyPr>
            <a:normAutofit/>
          </a:bodyPr>
          <a:lstStyle/>
          <a:p>
            <a:r>
              <a:rPr lang="en-US" sz="3200" dirty="0"/>
              <a:t>Implementing the workgroup recommendations.</a:t>
            </a:r>
          </a:p>
          <a:p>
            <a:r>
              <a:rPr lang="en-US" sz="3200" dirty="0"/>
              <a:t>Creating reports in TE that align to Immigrant Integration metrics and outcomes . </a:t>
            </a:r>
          </a:p>
          <a:p>
            <a:r>
              <a:rPr lang="en-US" sz="3200" dirty="0"/>
              <a:t>Creating downloadable reports to see how your current co-applications match up to the Immigrant Integration framework (see prior slide).</a:t>
            </a:r>
          </a:p>
          <a:p>
            <a:pPr marL="0" indent="0">
              <a:buNone/>
            </a:pPr>
            <a:endParaRPr lang="en-US" sz="3200" dirty="0"/>
          </a:p>
        </p:txBody>
      </p:sp>
    </p:spTree>
    <p:extLst>
      <p:ext uri="{BB962C8B-B14F-4D97-AF65-F5344CB8AC3E}">
        <p14:creationId xmlns:p14="http://schemas.microsoft.com/office/powerpoint/2010/main" val="2719195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Immigration Integration Down the Road….</a:t>
            </a:r>
            <a:endParaRPr lang="en-US" dirty="0"/>
          </a:p>
        </p:txBody>
      </p:sp>
      <p:sp>
        <p:nvSpPr>
          <p:cNvPr id="3" name="Content Placeholder 2"/>
          <p:cNvSpPr>
            <a:spLocks noGrp="1"/>
          </p:cNvSpPr>
          <p:nvPr>
            <p:ph idx="1"/>
          </p:nvPr>
        </p:nvSpPr>
        <p:spPr>
          <a:xfrm>
            <a:off x="838200" y="1904755"/>
            <a:ext cx="10266485" cy="4456715"/>
          </a:xfrm>
        </p:spPr>
        <p:txBody>
          <a:bodyPr>
            <a:normAutofit/>
          </a:bodyPr>
          <a:lstStyle/>
          <a:p>
            <a:r>
              <a:rPr lang="en-US" sz="3200" dirty="0"/>
              <a:t>Create a community-level needs assessment and overall strategy and program development. </a:t>
            </a:r>
          </a:p>
          <a:p>
            <a:r>
              <a:rPr lang="en-US" sz="3200" dirty="0"/>
              <a:t>Emphasize that we serve students that identify as immigrants in all CAEP programs, not just ESL.</a:t>
            </a:r>
          </a:p>
          <a:p>
            <a:r>
              <a:rPr lang="en-US" sz="3200" dirty="0"/>
              <a:t>Use strategies such as education planning, counseling, partner involvement, etc.</a:t>
            </a:r>
          </a:p>
          <a:p>
            <a:r>
              <a:rPr lang="en-US" sz="3200" dirty="0"/>
              <a:t>Think about redesigning how we approach the adult student – welcome centers, serving the whole student and their needs, touch points, etc.</a:t>
            </a:r>
          </a:p>
          <a:p>
            <a:endParaRPr lang="en-US" sz="3200" dirty="0"/>
          </a:p>
        </p:txBody>
      </p:sp>
    </p:spTree>
    <p:extLst>
      <p:ext uri="{BB962C8B-B14F-4D97-AF65-F5344CB8AC3E}">
        <p14:creationId xmlns:p14="http://schemas.microsoft.com/office/powerpoint/2010/main" val="2740554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 Reporting for CAEP 19-20</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080470"/>
            <a:ext cx="6014906" cy="3544174"/>
          </a:xfrm>
          <a:prstGeom prst="rect">
            <a:avLst/>
          </a:prstGeom>
        </p:spPr>
      </p:pic>
    </p:spTree>
    <p:extLst>
      <p:ext uri="{BB962C8B-B14F-4D97-AF65-F5344CB8AC3E}">
        <p14:creationId xmlns:p14="http://schemas.microsoft.com/office/powerpoint/2010/main" val="654854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 Reporting for CAEP 19-20 </a:t>
            </a:r>
          </a:p>
        </p:txBody>
      </p:sp>
      <p:sp>
        <p:nvSpPr>
          <p:cNvPr id="3" name="Content Placeholder 2"/>
          <p:cNvSpPr>
            <a:spLocks noGrp="1"/>
          </p:cNvSpPr>
          <p:nvPr>
            <p:ph idx="1"/>
          </p:nvPr>
        </p:nvSpPr>
        <p:spPr/>
        <p:txBody>
          <a:bodyPr/>
          <a:lstStyle/>
          <a:p>
            <a:r>
              <a:rPr lang="en-US" dirty="0"/>
              <a:t>For 19-20, California Community College Districts (CCDs) are required to use the Chancellor’s Office Management Information System (COMIS or MIS) to enter their noncredit adult learner demographics, barriers, services received and program outcome information.</a:t>
            </a:r>
          </a:p>
          <a:p>
            <a:pPr>
              <a:spcBef>
                <a:spcPts val="2400"/>
              </a:spcBef>
            </a:pPr>
            <a:r>
              <a:rPr lang="en-US" dirty="0"/>
              <a:t>Enrollment, demographics, barriers, and most student outcomes for noncredit adult education students rely on data entered into the MIS system almost exclusively to populate the LaunchBoard Adult Education Pipeline and exclusively to populate the metrics in the new Student Success Metrics dashboard for Adult Ed/ESL student journey.</a:t>
            </a:r>
          </a:p>
          <a:p>
            <a:endParaRPr lang="en-US" dirty="0"/>
          </a:p>
          <a:p>
            <a:endParaRPr lang="en-US" dirty="0"/>
          </a:p>
        </p:txBody>
      </p:sp>
    </p:spTree>
    <p:extLst>
      <p:ext uri="{BB962C8B-B14F-4D97-AF65-F5344CB8AC3E}">
        <p14:creationId xmlns:p14="http://schemas.microsoft.com/office/powerpoint/2010/main" val="2863499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 Reporting for CAEP 19-20 (cont. 1)</a:t>
            </a:r>
          </a:p>
        </p:txBody>
      </p:sp>
      <p:sp>
        <p:nvSpPr>
          <p:cNvPr id="3" name="Content Placeholder 2"/>
          <p:cNvSpPr>
            <a:spLocks noGrp="1"/>
          </p:cNvSpPr>
          <p:nvPr>
            <p:ph idx="1"/>
          </p:nvPr>
        </p:nvSpPr>
        <p:spPr>
          <a:xfrm>
            <a:off x="838200" y="1825625"/>
            <a:ext cx="10515600" cy="4667250"/>
          </a:xfrm>
        </p:spPr>
        <p:txBody>
          <a:bodyPr>
            <a:normAutofit/>
          </a:bodyPr>
          <a:lstStyle/>
          <a:p>
            <a:r>
              <a:rPr lang="en-US" dirty="0"/>
              <a:t>MIS is a term-based system.  CAEP will pull data from the state level MIS that is provided each semester by the community colleges</a:t>
            </a:r>
          </a:p>
          <a:p>
            <a:pPr>
              <a:spcBef>
                <a:spcPts val="1200"/>
              </a:spcBef>
            </a:pPr>
            <a:r>
              <a:rPr lang="en-US" dirty="0"/>
              <a:t>There are no separate reporting deadlines for data collected and entered into MIS. </a:t>
            </a:r>
          </a:p>
          <a:p>
            <a:pPr>
              <a:spcBef>
                <a:spcPts val="1200"/>
              </a:spcBef>
            </a:pPr>
            <a:r>
              <a:rPr lang="en-US" dirty="0"/>
              <a:t>Colleges should capture all data relevant to their students and ensure it is entered completely into their local MIS system. </a:t>
            </a:r>
          </a:p>
          <a:p>
            <a:pPr>
              <a:spcBef>
                <a:spcPts val="1200"/>
              </a:spcBef>
            </a:pPr>
            <a:r>
              <a:rPr lang="en-US" dirty="0"/>
              <a:t>Colleges will submit their adult education data through their colleges’ regular data uploads to the Chancellor’s Office. There is no separate submission of MIS data to the Chancellor’s Office for adult education students.</a:t>
            </a:r>
          </a:p>
          <a:p>
            <a:endParaRPr lang="en-US" dirty="0"/>
          </a:p>
        </p:txBody>
      </p:sp>
    </p:spTree>
    <p:extLst>
      <p:ext uri="{BB962C8B-B14F-4D97-AF65-F5344CB8AC3E}">
        <p14:creationId xmlns:p14="http://schemas.microsoft.com/office/powerpoint/2010/main" val="1055989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8663" cy="1011983"/>
          </a:xfrm>
        </p:spPr>
        <p:txBody>
          <a:bodyPr>
            <a:normAutofit/>
          </a:bodyPr>
          <a:lstStyle/>
          <a:p>
            <a:r>
              <a:rPr lang="en-US" dirty="0"/>
              <a:t>MIS CAEP Program Metric Definitions for 18-19</a:t>
            </a:r>
          </a:p>
        </p:txBody>
      </p:sp>
      <p:pic>
        <p:nvPicPr>
          <p:cNvPr id="5" name="Picture 4" descr="Screen capture of MIS CAEP Program Metric Definitions for 18-19"/>
          <p:cNvPicPr>
            <a:picLocks noChangeAspect="1"/>
          </p:cNvPicPr>
          <p:nvPr/>
        </p:nvPicPr>
        <p:blipFill>
          <a:blip r:embed="rId2">
            <a:extLst>
              <a:ext uri="{28A0092B-C50C-407E-A947-70E740481C1C}">
                <a14:useLocalDpi xmlns:a14="http://schemas.microsoft.com/office/drawing/2010/main" val="0"/>
              </a:ext>
            </a:extLst>
          </a:blip>
          <a:srcRect/>
          <a:stretch/>
        </p:blipFill>
        <p:spPr>
          <a:xfrm>
            <a:off x="2897626" y="1779423"/>
            <a:ext cx="6396748" cy="4362674"/>
          </a:xfrm>
          <a:prstGeom prst="rect">
            <a:avLst/>
          </a:prstGeom>
        </p:spPr>
      </p:pic>
    </p:spTree>
    <p:extLst>
      <p:ext uri="{BB962C8B-B14F-4D97-AF65-F5344CB8AC3E}">
        <p14:creationId xmlns:p14="http://schemas.microsoft.com/office/powerpoint/2010/main" val="3996927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MIS Technical Details for CAEP 18-19</a:t>
            </a:r>
          </a:p>
        </p:txBody>
      </p:sp>
      <p:sp>
        <p:nvSpPr>
          <p:cNvPr id="3" name="Content Placeholder 2"/>
          <p:cNvSpPr>
            <a:spLocks noGrp="1"/>
          </p:cNvSpPr>
          <p:nvPr>
            <p:ph idx="1"/>
          </p:nvPr>
        </p:nvSpPr>
        <p:spPr>
          <a:xfrm>
            <a:off x="838200" y="1107440"/>
            <a:ext cx="10812694" cy="5588000"/>
          </a:xfrm>
        </p:spPr>
        <p:txBody>
          <a:bodyPr>
            <a:normAutofit fontScale="62500" lnSpcReduction="20000"/>
          </a:bodyPr>
          <a:lstStyle/>
          <a:p>
            <a:pPr marL="0" indent="0">
              <a:lnSpc>
                <a:spcPct val="100000"/>
              </a:lnSpc>
              <a:buNone/>
            </a:pPr>
            <a:r>
              <a:rPr lang="en-US" sz="3800" dirty="0"/>
              <a:t>Community colleges must make sure their local MIS has the appropriate course and student information to identify valid enrollment in each CAEP program.</a:t>
            </a:r>
          </a:p>
          <a:p>
            <a:pPr marL="0" indent="0">
              <a:lnSpc>
                <a:spcPct val="100000"/>
              </a:lnSpc>
              <a:spcBef>
                <a:spcPts val="1200"/>
              </a:spcBef>
              <a:buNone/>
            </a:pPr>
            <a:r>
              <a:rPr lang="en-US" sz="3800" b="1" dirty="0"/>
              <a:t>For the 2012-13 through 2018-19 years of data, the following MIS Data Elements are used or will be used in metrics displayed on the Adult Ed dashboard (AEP) for ESL, ABE, ASE, CTE, AWD and K12:</a:t>
            </a:r>
          </a:p>
          <a:p>
            <a:pPr>
              <a:lnSpc>
                <a:spcPct val="110000"/>
              </a:lnSpc>
              <a:spcBef>
                <a:spcPts val="600"/>
              </a:spcBef>
            </a:pPr>
            <a:r>
              <a:rPr lang="en-US" sz="3500" b="1" dirty="0"/>
              <a:t>CB03 </a:t>
            </a:r>
            <a:r>
              <a:rPr lang="en-US" sz="3500" dirty="0"/>
              <a:t>COURSE-TOP-CODE</a:t>
            </a:r>
          </a:p>
          <a:p>
            <a:pPr>
              <a:lnSpc>
                <a:spcPct val="110000"/>
              </a:lnSpc>
              <a:spcBef>
                <a:spcPts val="600"/>
              </a:spcBef>
            </a:pPr>
            <a:r>
              <a:rPr lang="en-US" sz="3500" b="1" dirty="0"/>
              <a:t>CB04</a:t>
            </a:r>
            <a:r>
              <a:rPr lang="en-US" sz="3500" dirty="0"/>
              <a:t> COURSE-CREDIT-STATUS</a:t>
            </a:r>
          </a:p>
          <a:p>
            <a:pPr>
              <a:lnSpc>
                <a:spcPct val="110000"/>
              </a:lnSpc>
              <a:spcBef>
                <a:spcPts val="600"/>
              </a:spcBef>
            </a:pPr>
            <a:r>
              <a:rPr lang="en-US" sz="3500" b="1" dirty="0"/>
              <a:t>CB09 </a:t>
            </a:r>
            <a:r>
              <a:rPr lang="en-US" sz="3500" dirty="0"/>
              <a:t>COURSE-SAM-PRIORITY-CODE</a:t>
            </a:r>
          </a:p>
          <a:p>
            <a:pPr>
              <a:lnSpc>
                <a:spcPct val="110000"/>
              </a:lnSpc>
              <a:spcBef>
                <a:spcPts val="600"/>
              </a:spcBef>
            </a:pPr>
            <a:r>
              <a:rPr lang="en-US" sz="3500" b="1" dirty="0"/>
              <a:t>CB21</a:t>
            </a:r>
            <a:r>
              <a:rPr lang="en-US" sz="3500" dirty="0"/>
              <a:t> COURSE-PRIOR-TO-COLLEGE-LEVEL</a:t>
            </a:r>
          </a:p>
          <a:p>
            <a:pPr>
              <a:lnSpc>
                <a:spcPct val="110000"/>
              </a:lnSpc>
              <a:spcBef>
                <a:spcPts val="600"/>
              </a:spcBef>
            </a:pPr>
            <a:r>
              <a:rPr lang="en-US" sz="3500" b="1" dirty="0"/>
              <a:t>CB22 </a:t>
            </a:r>
            <a:r>
              <a:rPr lang="en-US" sz="3500" dirty="0"/>
              <a:t>COURSE-NONCREDIT-CATEGORY				</a:t>
            </a:r>
          </a:p>
          <a:p>
            <a:pPr>
              <a:lnSpc>
                <a:spcPct val="110000"/>
              </a:lnSpc>
              <a:spcBef>
                <a:spcPts val="600"/>
              </a:spcBef>
            </a:pPr>
            <a:r>
              <a:rPr lang="en-US" sz="3500" b="1" dirty="0"/>
              <a:t>GI03</a:t>
            </a:r>
            <a:r>
              <a:rPr lang="en-US" sz="3500" dirty="0"/>
              <a:t> TERM-IDENTIFIER</a:t>
            </a:r>
          </a:p>
          <a:p>
            <a:pPr>
              <a:lnSpc>
                <a:spcPct val="110000"/>
              </a:lnSpc>
              <a:spcBef>
                <a:spcPts val="600"/>
              </a:spcBef>
            </a:pPr>
            <a:r>
              <a:rPr lang="en-US" sz="3500" b="1" dirty="0"/>
              <a:t>SB00</a:t>
            </a:r>
            <a:r>
              <a:rPr lang="en-US" sz="3500" dirty="0"/>
              <a:t> STUDENT-IDENTIFIER</a:t>
            </a:r>
          </a:p>
          <a:p>
            <a:pPr>
              <a:lnSpc>
                <a:spcPct val="110000"/>
              </a:lnSpc>
              <a:spcBef>
                <a:spcPts val="600"/>
              </a:spcBef>
            </a:pPr>
            <a:r>
              <a:rPr lang="en-US" sz="3500" b="1" dirty="0"/>
              <a:t>SB23 </a:t>
            </a:r>
            <a:r>
              <a:rPr lang="en-US" sz="3500" dirty="0"/>
              <a:t>STUDENT-APPRENTICESHIP-STATUS</a:t>
            </a:r>
          </a:p>
          <a:p>
            <a:pPr>
              <a:lnSpc>
                <a:spcPct val="110000"/>
              </a:lnSpc>
              <a:spcBef>
                <a:spcPts val="600"/>
              </a:spcBef>
            </a:pPr>
            <a:r>
              <a:rPr lang="en-US" sz="3500" b="1" dirty="0"/>
              <a:t>STD1</a:t>
            </a:r>
            <a:r>
              <a:rPr lang="en-US" sz="3500" dirty="0"/>
              <a:t> STUDENT-AGE-AT-TERM</a:t>
            </a:r>
          </a:p>
          <a:p>
            <a:pPr>
              <a:lnSpc>
                <a:spcPct val="110000"/>
              </a:lnSpc>
              <a:spcBef>
                <a:spcPts val="600"/>
              </a:spcBef>
            </a:pPr>
            <a:r>
              <a:rPr lang="en-US" sz="3500" b="1" dirty="0"/>
              <a:t>SX05</a:t>
            </a:r>
            <a:r>
              <a:rPr lang="en-US" sz="3500" dirty="0"/>
              <a:t> ENROLLMENT-POSITIVE-ATTENDANCE-HOURS</a:t>
            </a:r>
          </a:p>
        </p:txBody>
      </p:sp>
    </p:spTree>
    <p:extLst>
      <p:ext uri="{BB962C8B-B14F-4D97-AF65-F5344CB8AC3E}">
        <p14:creationId xmlns:p14="http://schemas.microsoft.com/office/powerpoint/2010/main" val="3883026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MIS Technical Details for CAEP 18-19 </a:t>
            </a:r>
          </a:p>
        </p:txBody>
      </p:sp>
      <p:sp>
        <p:nvSpPr>
          <p:cNvPr id="3" name="Content Placeholder 2"/>
          <p:cNvSpPr>
            <a:spLocks noGrp="1"/>
          </p:cNvSpPr>
          <p:nvPr>
            <p:ph idx="1"/>
          </p:nvPr>
        </p:nvSpPr>
        <p:spPr>
          <a:xfrm>
            <a:off x="924560" y="1422400"/>
            <a:ext cx="10429240" cy="5104235"/>
          </a:xfrm>
        </p:spPr>
        <p:txBody>
          <a:bodyPr>
            <a:normAutofit/>
          </a:bodyPr>
          <a:lstStyle/>
          <a:p>
            <a:pPr marL="0" indent="0">
              <a:lnSpc>
                <a:spcPct val="80000"/>
              </a:lnSpc>
              <a:buNone/>
            </a:pPr>
            <a:r>
              <a:rPr lang="en-US" sz="3200" dirty="0"/>
              <a:t>A student must </a:t>
            </a:r>
            <a:r>
              <a:rPr lang="en-US" sz="3200" b="1" dirty="0"/>
              <a:t>FIRST</a:t>
            </a:r>
            <a:r>
              <a:rPr lang="en-US" sz="3200" dirty="0"/>
              <a:t> meet the criteria below to be included as an </a:t>
            </a:r>
            <a:r>
              <a:rPr lang="en-US" sz="3200" b="1" dirty="0">
                <a:solidFill>
                  <a:schemeClr val="accent5"/>
                </a:solidFill>
              </a:rPr>
              <a:t>Adult Education Participant</a:t>
            </a:r>
            <a:r>
              <a:rPr lang="en-US" sz="3200" dirty="0"/>
              <a:t>. </a:t>
            </a:r>
          </a:p>
          <a:p>
            <a:pPr marL="0" indent="0">
              <a:lnSpc>
                <a:spcPct val="80000"/>
              </a:lnSpc>
              <a:spcBef>
                <a:spcPts val="1800"/>
              </a:spcBef>
              <a:buNone/>
            </a:pPr>
            <a:r>
              <a:rPr lang="en-US" b="1" dirty="0"/>
              <a:t>Adult Education Participant</a:t>
            </a:r>
            <a:r>
              <a:rPr lang="en-US" dirty="0"/>
              <a:t>:</a:t>
            </a:r>
          </a:p>
          <a:p>
            <a:pPr>
              <a:lnSpc>
                <a:spcPct val="80000"/>
              </a:lnSpc>
            </a:pPr>
            <a:r>
              <a:rPr lang="en-US" sz="2400" b="1" dirty="0"/>
              <a:t>An adult education student age 16+  </a:t>
            </a:r>
          </a:p>
          <a:p>
            <a:pPr marL="0" indent="0">
              <a:lnSpc>
                <a:spcPct val="80000"/>
              </a:lnSpc>
              <a:spcBef>
                <a:spcPts val="0"/>
              </a:spcBef>
              <a:buNone/>
            </a:pPr>
            <a:r>
              <a:rPr lang="en-US" sz="2400" dirty="0"/>
              <a:t>WHERE SB00 has the following: MIN(STD1) ≥ 16  </a:t>
            </a:r>
          </a:p>
          <a:p>
            <a:pPr>
              <a:lnSpc>
                <a:spcPct val="80000"/>
              </a:lnSpc>
              <a:spcBef>
                <a:spcPts val="1200"/>
              </a:spcBef>
            </a:pPr>
            <a:r>
              <a:rPr lang="en-US" sz="2400" b="1" dirty="0"/>
              <a:t>With a valid noncredit enrollment </a:t>
            </a:r>
          </a:p>
          <a:p>
            <a:pPr marL="0" indent="0">
              <a:lnSpc>
                <a:spcPct val="80000"/>
              </a:lnSpc>
              <a:spcBef>
                <a:spcPts val="0"/>
              </a:spcBef>
              <a:buNone/>
            </a:pPr>
            <a:r>
              <a:rPr lang="en-US" sz="2400" dirty="0"/>
              <a:t>AND [CB04 = N </a:t>
            </a:r>
          </a:p>
          <a:p>
            <a:pPr marL="640080" indent="0">
              <a:lnSpc>
                <a:spcPct val="80000"/>
              </a:lnSpc>
              <a:spcBef>
                <a:spcPts val="0"/>
              </a:spcBef>
              <a:buNone/>
            </a:pPr>
            <a:r>
              <a:rPr lang="en-US" sz="2400" dirty="0"/>
              <a:t>AND SX05 ≥ 12] </a:t>
            </a:r>
          </a:p>
          <a:p>
            <a:pPr>
              <a:lnSpc>
                <a:spcPct val="80000"/>
              </a:lnSpc>
              <a:spcBef>
                <a:spcPts val="1200"/>
              </a:spcBef>
            </a:pPr>
            <a:r>
              <a:rPr lang="en-US" sz="2400" b="1" dirty="0"/>
              <a:t>In the selected year</a:t>
            </a:r>
          </a:p>
          <a:p>
            <a:pPr marL="0" indent="0">
              <a:lnSpc>
                <a:spcPct val="80000"/>
              </a:lnSpc>
              <a:spcBef>
                <a:spcPts val="0"/>
              </a:spcBef>
              <a:buNone/>
            </a:pPr>
            <a:r>
              <a:rPr lang="en-US" sz="2400" dirty="0"/>
              <a:t>AND GI03 is within the selected year</a:t>
            </a:r>
          </a:p>
          <a:p>
            <a:endParaRPr lang="en-US" dirty="0"/>
          </a:p>
        </p:txBody>
      </p:sp>
    </p:spTree>
    <p:extLst>
      <p:ext uri="{BB962C8B-B14F-4D97-AF65-F5344CB8AC3E}">
        <p14:creationId xmlns:p14="http://schemas.microsoft.com/office/powerpoint/2010/main" val="160441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847" y="890474"/>
            <a:ext cx="10515600" cy="1325563"/>
          </a:xfrm>
        </p:spPr>
        <p:txBody>
          <a:bodyPr/>
          <a:lstStyle/>
          <a:p>
            <a:r>
              <a:rPr lang="en-US" dirty="0"/>
              <a:t>Student Data Reporting Changes for 19-20</a:t>
            </a:r>
          </a:p>
        </p:txBody>
      </p:sp>
      <p:pic>
        <p:nvPicPr>
          <p:cNvPr id="3" name="Picture 2" descr="Ask a Tech Teacher | What tech ed can I help you wi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0701" y="2432304"/>
            <a:ext cx="5096256" cy="3822192"/>
          </a:xfrm>
          <a:prstGeom prst="rect">
            <a:avLst/>
          </a:prstGeom>
        </p:spPr>
      </p:pic>
    </p:spTree>
    <p:extLst>
      <p:ext uri="{BB962C8B-B14F-4D97-AF65-F5344CB8AC3E}">
        <p14:creationId xmlns:p14="http://schemas.microsoft.com/office/powerpoint/2010/main" val="149430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005863"/>
          </a:xfrm>
        </p:spPr>
        <p:txBody>
          <a:bodyPr/>
          <a:lstStyle/>
          <a:p>
            <a:r>
              <a:rPr lang="en-US" dirty="0"/>
              <a:t>MIS Technical Details for CAEP 18-19 (cont. 1)</a:t>
            </a:r>
          </a:p>
        </p:txBody>
      </p:sp>
      <p:sp>
        <p:nvSpPr>
          <p:cNvPr id="3" name="Content Placeholder 2"/>
          <p:cNvSpPr>
            <a:spLocks noGrp="1"/>
          </p:cNvSpPr>
          <p:nvPr>
            <p:ph idx="1"/>
          </p:nvPr>
        </p:nvSpPr>
        <p:spPr>
          <a:xfrm>
            <a:off x="838200" y="1391920"/>
            <a:ext cx="10927080" cy="5304155"/>
          </a:xfrm>
        </p:spPr>
        <p:txBody>
          <a:bodyPr>
            <a:normAutofit fontScale="40000" lnSpcReduction="20000"/>
          </a:bodyPr>
          <a:lstStyle/>
          <a:p>
            <a:pPr marL="0" indent="0">
              <a:buNone/>
            </a:pPr>
            <a:r>
              <a:rPr lang="en-US" sz="8000" b="1" dirty="0">
                <a:solidFill>
                  <a:schemeClr val="accent5"/>
                </a:solidFill>
              </a:rPr>
              <a:t>Adult Education Participants </a:t>
            </a:r>
            <a:r>
              <a:rPr lang="en-US" sz="8000" dirty="0"/>
              <a:t>in ESL or ABE Programs:  </a:t>
            </a:r>
          </a:p>
          <a:p>
            <a:pPr marL="0" indent="0">
              <a:buNone/>
            </a:pPr>
            <a:endParaRPr lang="en-US" sz="3300" b="1" dirty="0"/>
          </a:p>
          <a:p>
            <a:pPr marL="0" indent="0">
              <a:buNone/>
            </a:pPr>
            <a:r>
              <a:rPr lang="en-US" sz="7000" b="1" dirty="0"/>
              <a:t>English as a Second Language (ESL)</a:t>
            </a:r>
            <a:endParaRPr lang="en-US" sz="7000" dirty="0"/>
          </a:p>
          <a:p>
            <a:r>
              <a:rPr lang="en-US" sz="6000" b="1" dirty="0"/>
              <a:t>Who enrolled in noncredit ESL in the selected year</a:t>
            </a:r>
            <a:endParaRPr lang="en-US" sz="6000" dirty="0"/>
          </a:p>
          <a:p>
            <a:pPr marL="0" indent="0">
              <a:buNone/>
            </a:pPr>
            <a:r>
              <a:rPr lang="en-US" sz="6000" dirty="0"/>
              <a:t>WHERE CB04 = N AND </a:t>
            </a:r>
          </a:p>
          <a:p>
            <a:pPr marL="0" indent="0">
              <a:buNone/>
            </a:pPr>
            <a:r>
              <a:rPr lang="en-US" sz="6000" dirty="0"/>
              <a:t>[CB22 IN (A, B) OR </a:t>
            </a:r>
          </a:p>
          <a:p>
            <a:pPr marL="0" indent="0">
              <a:buNone/>
            </a:pPr>
            <a:r>
              <a:rPr lang="en-US" sz="6000" dirty="0"/>
              <a:t>CB03 IN (4930.84, 4930.85, 4930.86, 4930.87, 4930.90, 4931.00)] </a:t>
            </a:r>
          </a:p>
          <a:p>
            <a:pPr marL="0" indent="0">
              <a:buNone/>
            </a:pPr>
            <a:r>
              <a:rPr lang="en-US" sz="4400" dirty="0"/>
              <a:t> </a:t>
            </a:r>
          </a:p>
          <a:p>
            <a:pPr marL="0" indent="0">
              <a:buNone/>
            </a:pPr>
            <a:r>
              <a:rPr lang="en-US" sz="7000" b="1" dirty="0"/>
              <a:t>Adult Basic Education (ABE)</a:t>
            </a:r>
            <a:endParaRPr lang="en-US" sz="7000" dirty="0"/>
          </a:p>
          <a:p>
            <a:pPr lvl="0"/>
            <a:r>
              <a:rPr lang="en-US" sz="6000" b="1" dirty="0"/>
              <a:t>Who enrolled in ABE in the selected year</a:t>
            </a:r>
          </a:p>
          <a:p>
            <a:pPr marL="0" indent="0">
              <a:buNone/>
            </a:pPr>
            <a:r>
              <a:rPr lang="en-US" sz="6000" dirty="0"/>
              <a:t>WHERE CB04 = N AND </a:t>
            </a:r>
          </a:p>
          <a:p>
            <a:pPr marL="0" indent="0">
              <a:buNone/>
            </a:pPr>
            <a:r>
              <a:rPr lang="en-US" sz="6000" dirty="0"/>
              <a:t>[CB03 IN (1701.00, 1501.00, 1520.00) AND</a:t>
            </a:r>
          </a:p>
          <a:p>
            <a:pPr marL="0" indent="0">
              <a:buNone/>
            </a:pPr>
            <a:r>
              <a:rPr lang="en-US" sz="6000" dirty="0"/>
              <a:t>CB21 IN (D, E, F, G, H)]</a:t>
            </a:r>
          </a:p>
          <a:p>
            <a:endParaRPr lang="en-US" dirty="0"/>
          </a:p>
        </p:txBody>
      </p:sp>
    </p:spTree>
    <p:extLst>
      <p:ext uri="{BB962C8B-B14F-4D97-AF65-F5344CB8AC3E}">
        <p14:creationId xmlns:p14="http://schemas.microsoft.com/office/powerpoint/2010/main" val="3035510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85"/>
            <a:ext cx="10515600" cy="1325563"/>
          </a:xfrm>
        </p:spPr>
        <p:txBody>
          <a:bodyPr/>
          <a:lstStyle/>
          <a:p>
            <a:r>
              <a:rPr lang="en-US" dirty="0"/>
              <a:t>MIS Technical Details for CAEP 18-19 (cont. 2)</a:t>
            </a:r>
          </a:p>
        </p:txBody>
      </p:sp>
      <p:sp>
        <p:nvSpPr>
          <p:cNvPr id="3" name="Content Placeholder 2"/>
          <p:cNvSpPr>
            <a:spLocks noGrp="1"/>
          </p:cNvSpPr>
          <p:nvPr>
            <p:ph idx="1"/>
          </p:nvPr>
        </p:nvSpPr>
        <p:spPr>
          <a:xfrm>
            <a:off x="924560" y="1413648"/>
            <a:ext cx="10744526" cy="5356267"/>
          </a:xfrm>
        </p:spPr>
        <p:txBody>
          <a:bodyPr>
            <a:normAutofit lnSpcReduction="10000"/>
          </a:bodyPr>
          <a:lstStyle/>
          <a:p>
            <a:pPr marL="0" indent="0">
              <a:buNone/>
            </a:pPr>
            <a:r>
              <a:rPr lang="en-US" sz="3200" b="1" dirty="0">
                <a:solidFill>
                  <a:schemeClr val="accent5"/>
                </a:solidFill>
              </a:rPr>
              <a:t>Adult Education Participants </a:t>
            </a:r>
            <a:r>
              <a:rPr lang="en-US" sz="3200" dirty="0"/>
              <a:t>in ASE or AWD Programs:  </a:t>
            </a:r>
          </a:p>
          <a:p>
            <a:pPr marL="0" indent="0">
              <a:buNone/>
            </a:pPr>
            <a:endParaRPr lang="en-US" sz="1200" b="1" dirty="0"/>
          </a:p>
          <a:p>
            <a:pPr marL="0" indent="0">
              <a:buNone/>
            </a:pPr>
            <a:r>
              <a:rPr lang="en-US" sz="3000" b="1" dirty="0"/>
              <a:t>ASE Students</a:t>
            </a:r>
            <a:endParaRPr lang="en-US" sz="3000" dirty="0"/>
          </a:p>
          <a:p>
            <a:pPr>
              <a:spcBef>
                <a:spcPts val="600"/>
              </a:spcBef>
            </a:pPr>
            <a:r>
              <a:rPr lang="en-US" sz="2600" b="1" dirty="0"/>
              <a:t>Who enrolled in ASE in the selected year</a:t>
            </a:r>
            <a:endParaRPr lang="en-US" sz="2600" dirty="0"/>
          </a:p>
          <a:p>
            <a:pPr marL="0" indent="0">
              <a:spcBef>
                <a:spcPts val="0"/>
              </a:spcBef>
              <a:buNone/>
            </a:pPr>
            <a:r>
              <a:rPr lang="en-US" sz="2600" dirty="0"/>
              <a:t>WHERE CB04 = N AND </a:t>
            </a:r>
          </a:p>
          <a:p>
            <a:pPr marL="0" indent="0">
              <a:spcBef>
                <a:spcPts val="0"/>
              </a:spcBef>
              <a:buNone/>
            </a:pPr>
            <a:r>
              <a:rPr lang="en-US" sz="2600" dirty="0"/>
              <a:t>[CB03 IN (1701.00, 1501.00, 1520.00) AND</a:t>
            </a:r>
          </a:p>
          <a:p>
            <a:pPr marL="0" indent="0">
              <a:spcBef>
                <a:spcPts val="0"/>
              </a:spcBef>
              <a:buNone/>
            </a:pPr>
            <a:r>
              <a:rPr lang="en-US" sz="2600" dirty="0"/>
              <a:t>CB21 IN (A, B, C)] </a:t>
            </a:r>
          </a:p>
          <a:p>
            <a:pPr marL="0" indent="0">
              <a:buNone/>
            </a:pPr>
            <a:r>
              <a:rPr lang="en-US" b="1" dirty="0"/>
              <a:t> </a:t>
            </a:r>
            <a:endParaRPr lang="en-US" dirty="0"/>
          </a:p>
          <a:p>
            <a:pPr marL="0" indent="0">
              <a:spcBef>
                <a:spcPts val="0"/>
              </a:spcBef>
              <a:buNone/>
            </a:pPr>
            <a:r>
              <a:rPr lang="en-US" sz="2900" b="1" dirty="0"/>
              <a:t>For Adults with Disabilities (AWD)</a:t>
            </a:r>
            <a:r>
              <a:rPr lang="en-US" sz="2900" dirty="0"/>
              <a:t>:</a:t>
            </a:r>
          </a:p>
          <a:p>
            <a:pPr>
              <a:spcBef>
                <a:spcPts val="600"/>
              </a:spcBef>
            </a:pPr>
            <a:r>
              <a:rPr lang="en-US" sz="2600" b="1" dirty="0"/>
              <a:t>Participants Who enrolled in programs specifically designed to meet the needs of adults with disabilities in the selected year</a:t>
            </a:r>
          </a:p>
          <a:p>
            <a:pPr marL="0" indent="0">
              <a:buNone/>
            </a:pPr>
            <a:r>
              <a:rPr lang="en-US" sz="2600" dirty="0"/>
              <a:t>WHERE CB22 = E</a:t>
            </a:r>
          </a:p>
          <a:p>
            <a:pPr marL="0" indent="0">
              <a:spcBef>
                <a:spcPts val="0"/>
              </a:spcBef>
              <a:buNone/>
            </a:pPr>
            <a:r>
              <a:rPr lang="en-US" sz="2600" dirty="0"/>
              <a:t>(Note: “E” indicates Substantial Disabilities on any TOP code)</a:t>
            </a:r>
          </a:p>
          <a:p>
            <a:pPr marL="0" indent="0">
              <a:buNone/>
            </a:pPr>
            <a:endParaRPr lang="en-US" sz="29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80158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MIS Technical Details for CAEP 18-19 (cont. 4)</a:t>
            </a:r>
          </a:p>
        </p:txBody>
      </p:sp>
      <p:sp>
        <p:nvSpPr>
          <p:cNvPr id="3" name="Content Placeholder 2"/>
          <p:cNvSpPr>
            <a:spLocks noGrp="1"/>
          </p:cNvSpPr>
          <p:nvPr>
            <p:ph idx="1"/>
          </p:nvPr>
        </p:nvSpPr>
        <p:spPr>
          <a:xfrm>
            <a:off x="838201" y="1158240"/>
            <a:ext cx="11141278" cy="5611676"/>
          </a:xfrm>
        </p:spPr>
        <p:txBody>
          <a:bodyPr>
            <a:normAutofit fontScale="55000" lnSpcReduction="20000"/>
          </a:bodyPr>
          <a:lstStyle/>
          <a:p>
            <a:pPr marL="0" indent="0">
              <a:buNone/>
            </a:pPr>
            <a:r>
              <a:rPr lang="en-US" sz="5100" b="1" dirty="0">
                <a:solidFill>
                  <a:schemeClr val="accent5"/>
                </a:solidFill>
              </a:rPr>
              <a:t>Adult Education Participants </a:t>
            </a:r>
            <a:r>
              <a:rPr lang="en-US" sz="5100" dirty="0"/>
              <a:t>in CTE Programs (Workforce Prep, Short-Term CTE, or Pre-Apprenticeship)</a:t>
            </a:r>
          </a:p>
          <a:p>
            <a:pPr marL="0" indent="0">
              <a:lnSpc>
                <a:spcPct val="120000"/>
              </a:lnSpc>
              <a:spcBef>
                <a:spcPts val="600"/>
              </a:spcBef>
              <a:buNone/>
            </a:pPr>
            <a:r>
              <a:rPr lang="en-US" sz="5800" dirty="0"/>
              <a:t>Who met ONE of the following CTE Criteria in the selected year: </a:t>
            </a:r>
          </a:p>
          <a:p>
            <a:pPr>
              <a:lnSpc>
                <a:spcPct val="120000"/>
              </a:lnSpc>
              <a:spcBef>
                <a:spcPts val="0"/>
              </a:spcBef>
            </a:pPr>
            <a:r>
              <a:rPr lang="en-US" sz="5100" b="1" dirty="0"/>
              <a:t>Either enrolled in a Workforce preparation course</a:t>
            </a:r>
          </a:p>
          <a:p>
            <a:pPr marL="0" indent="0">
              <a:lnSpc>
                <a:spcPct val="120000"/>
              </a:lnSpc>
              <a:spcBef>
                <a:spcPts val="0"/>
              </a:spcBef>
              <a:spcAft>
                <a:spcPts val="1200"/>
              </a:spcAft>
              <a:buNone/>
            </a:pPr>
            <a:r>
              <a:rPr lang="en-US" sz="5100" dirty="0"/>
              <a:t>WHERE CB22 = J</a:t>
            </a:r>
          </a:p>
          <a:p>
            <a:pPr>
              <a:lnSpc>
                <a:spcPct val="100000"/>
              </a:lnSpc>
              <a:spcBef>
                <a:spcPts val="0"/>
              </a:spcBef>
            </a:pPr>
            <a:r>
              <a:rPr lang="en-US" sz="5100" b="1" dirty="0"/>
              <a:t>Or enrolled in Short-Term CTE in courses flagged as vocational by TOP code or as occupational by SAM code</a:t>
            </a:r>
          </a:p>
          <a:p>
            <a:pPr marL="0" indent="0">
              <a:lnSpc>
                <a:spcPct val="120000"/>
              </a:lnSpc>
              <a:spcBef>
                <a:spcPts val="0"/>
              </a:spcBef>
              <a:buNone/>
            </a:pPr>
            <a:r>
              <a:rPr lang="en-US" sz="5100" dirty="0"/>
              <a:t>OR [CB03 = “*” in TOP_VE_STATUS table</a:t>
            </a:r>
          </a:p>
          <a:p>
            <a:pPr marL="457200" indent="0">
              <a:lnSpc>
                <a:spcPct val="120000"/>
              </a:lnSpc>
              <a:spcBef>
                <a:spcPts val="0"/>
              </a:spcBef>
              <a:spcAft>
                <a:spcPts val="1200"/>
              </a:spcAft>
              <a:buNone/>
            </a:pPr>
            <a:r>
              <a:rPr lang="en-US" sz="5100" dirty="0"/>
              <a:t>OR CB09 IN (A, B, C)]</a:t>
            </a:r>
          </a:p>
          <a:p>
            <a:pPr>
              <a:lnSpc>
                <a:spcPct val="120000"/>
              </a:lnSpc>
              <a:spcBef>
                <a:spcPts val="0"/>
              </a:spcBef>
            </a:pPr>
            <a:r>
              <a:rPr lang="en-US" sz="5100" b="1" dirty="0"/>
              <a:t>Or is identified as a student in a Pre-apprenticeship program</a:t>
            </a:r>
          </a:p>
          <a:p>
            <a:pPr marL="0" indent="0">
              <a:lnSpc>
                <a:spcPct val="120000"/>
              </a:lnSpc>
              <a:spcBef>
                <a:spcPts val="0"/>
              </a:spcBef>
              <a:buNone/>
            </a:pPr>
            <a:r>
              <a:rPr lang="en-US" sz="5100" dirty="0"/>
              <a:t>OR WHERE SB23 = 2 </a:t>
            </a:r>
          </a:p>
          <a:p>
            <a:pPr marL="0" indent="0">
              <a:buNone/>
            </a:pPr>
            <a:endParaRPr lang="en-US" dirty="0"/>
          </a:p>
          <a:p>
            <a:pPr marL="0" indent="0">
              <a:buNone/>
            </a:pPr>
            <a:endParaRPr lang="en-US" sz="29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135386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85"/>
            <a:ext cx="10515600" cy="1325563"/>
          </a:xfrm>
        </p:spPr>
        <p:txBody>
          <a:bodyPr/>
          <a:lstStyle/>
          <a:p>
            <a:r>
              <a:rPr lang="en-US" dirty="0"/>
              <a:t>MIS Technical Details for CAEP 18-19 (cont. 3)</a:t>
            </a:r>
          </a:p>
        </p:txBody>
      </p:sp>
      <p:sp>
        <p:nvSpPr>
          <p:cNvPr id="3" name="Content Placeholder 2"/>
          <p:cNvSpPr>
            <a:spLocks noGrp="1"/>
          </p:cNvSpPr>
          <p:nvPr>
            <p:ph idx="1"/>
          </p:nvPr>
        </p:nvSpPr>
        <p:spPr>
          <a:xfrm>
            <a:off x="838201" y="1239520"/>
            <a:ext cx="11141278" cy="5530395"/>
          </a:xfrm>
        </p:spPr>
        <p:txBody>
          <a:bodyPr>
            <a:normAutofit fontScale="92500" lnSpcReduction="10000"/>
          </a:bodyPr>
          <a:lstStyle/>
          <a:p>
            <a:pPr marL="0" indent="0">
              <a:buNone/>
            </a:pPr>
            <a:r>
              <a:rPr lang="en-US" sz="3200" b="1" dirty="0">
                <a:solidFill>
                  <a:schemeClr val="accent5"/>
                </a:solidFill>
              </a:rPr>
              <a:t>Adult Education Participants </a:t>
            </a:r>
            <a:r>
              <a:rPr lang="en-US" sz="3000" dirty="0"/>
              <a:t>in Adult Training to Support Child School Success (K12 Success):</a:t>
            </a:r>
          </a:p>
          <a:p>
            <a:r>
              <a:rPr lang="en-US" sz="2600" b="1" dirty="0"/>
              <a:t>Participants Who Enrolled in Parenting courses for parents of children in elementary or secondary education in the selected year</a:t>
            </a:r>
          </a:p>
          <a:p>
            <a:pPr marL="0" indent="0">
              <a:spcBef>
                <a:spcPts val="400"/>
              </a:spcBef>
              <a:buNone/>
            </a:pPr>
            <a:r>
              <a:rPr lang="en-US" sz="2600" dirty="0"/>
              <a:t>WHERE CB22 = F</a:t>
            </a:r>
          </a:p>
          <a:p>
            <a:pPr marL="0" indent="0">
              <a:spcBef>
                <a:spcPts val="600"/>
              </a:spcBef>
              <a:buNone/>
            </a:pPr>
            <a:r>
              <a:rPr lang="en-US" sz="2600" dirty="0"/>
              <a:t>(Note: F is "Parenting" for the following TOP codes 130500-130590 and 130800)</a:t>
            </a:r>
          </a:p>
          <a:p>
            <a:pPr marL="0" indent="0">
              <a:buNone/>
            </a:pPr>
            <a:endParaRPr lang="en-US" sz="1000" dirty="0"/>
          </a:p>
          <a:p>
            <a:pPr marL="0" indent="0">
              <a:buNone/>
            </a:pPr>
            <a:r>
              <a:rPr lang="en-US" sz="2600" dirty="0"/>
              <a:t>Since AB104 Legislation limits K12 parenting to elementary and secondary students, only the following TOP codes will be included for this metric on the AE 3.0 dashboard:</a:t>
            </a:r>
          </a:p>
          <a:p>
            <a:pPr marL="0" indent="0">
              <a:buNone/>
            </a:pPr>
            <a:r>
              <a:rPr lang="en-US" sz="2600" dirty="0"/>
              <a:t>1305.20 Children with Special Needs</a:t>
            </a:r>
          </a:p>
          <a:p>
            <a:pPr marL="0" indent="0">
              <a:buNone/>
            </a:pPr>
            <a:r>
              <a:rPr lang="en-US" sz="2600" dirty="0"/>
              <a:t>1305.50 The School Age Child</a:t>
            </a:r>
          </a:p>
          <a:p>
            <a:pPr marL="0" indent="0">
              <a:buNone/>
            </a:pPr>
            <a:r>
              <a:rPr lang="en-US" sz="2600" dirty="0"/>
              <a:t>1305.60 Parenting and Family Education</a:t>
            </a:r>
          </a:p>
          <a:p>
            <a:pPr marL="0" indent="0">
              <a:buNone/>
            </a:pPr>
            <a:r>
              <a:rPr lang="en-US" sz="2600" dirty="0"/>
              <a:t>1305.70 Foster and Kinship Care</a:t>
            </a:r>
          </a:p>
          <a:p>
            <a:pPr marL="0" indent="0">
              <a:buNone/>
            </a:pPr>
            <a:r>
              <a:rPr lang="en-US" sz="2600" dirty="0"/>
              <a:t>1308.00 Family Studies</a:t>
            </a:r>
          </a:p>
          <a:p>
            <a:pPr marL="0" indent="0">
              <a:buNone/>
            </a:pPr>
            <a:endParaRPr lang="en-US" dirty="0"/>
          </a:p>
          <a:p>
            <a:pPr marL="0" indent="0">
              <a:buNone/>
            </a:pPr>
            <a:endParaRPr lang="en-US" sz="29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911202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MIS Technical Details for CAEP 19-20</a:t>
            </a:r>
          </a:p>
        </p:txBody>
      </p:sp>
      <p:sp>
        <p:nvSpPr>
          <p:cNvPr id="3" name="Content Placeholder 2"/>
          <p:cNvSpPr>
            <a:spLocks noGrp="1"/>
          </p:cNvSpPr>
          <p:nvPr>
            <p:ph idx="1"/>
          </p:nvPr>
        </p:nvSpPr>
        <p:spPr>
          <a:xfrm>
            <a:off x="838200" y="1325563"/>
            <a:ext cx="10515600" cy="5201072"/>
          </a:xfrm>
        </p:spPr>
        <p:txBody>
          <a:bodyPr>
            <a:normAutofit/>
          </a:bodyPr>
          <a:lstStyle/>
          <a:p>
            <a:pPr marL="0" indent="0">
              <a:spcBef>
                <a:spcPts val="3000"/>
              </a:spcBef>
              <a:buNone/>
            </a:pPr>
            <a:r>
              <a:rPr lang="en-US" b="1" dirty="0"/>
              <a:t>NEW MIS Data Elements potentially for 2020-2021 to be used in metrics displayed on CAEP: </a:t>
            </a:r>
          </a:p>
          <a:p>
            <a:pPr>
              <a:spcBef>
                <a:spcPts val="600"/>
              </a:spcBef>
            </a:pPr>
            <a:r>
              <a:rPr lang="en-US" sz="2400" b="1" dirty="0"/>
              <a:t>SA07 </a:t>
            </a:r>
            <a:r>
              <a:rPr lang="en-US" sz="2400" dirty="0"/>
              <a:t>STUDENT-EDUCATIONAL-FUNCTION-LEVEL</a:t>
            </a:r>
          </a:p>
          <a:p>
            <a:pPr>
              <a:spcBef>
                <a:spcPts val="600"/>
              </a:spcBef>
            </a:pPr>
            <a:r>
              <a:rPr lang="en-US" sz="2400" b="1" dirty="0"/>
              <a:t>New element for GED and HS diploma</a:t>
            </a:r>
          </a:p>
          <a:p>
            <a:pPr>
              <a:spcBef>
                <a:spcPts val="600"/>
              </a:spcBef>
            </a:pPr>
            <a:r>
              <a:rPr lang="en-US" sz="2400" b="1" dirty="0"/>
              <a:t>New course flag for pre-apprenticeship</a:t>
            </a:r>
          </a:p>
          <a:p>
            <a:pPr>
              <a:spcBef>
                <a:spcPts val="600"/>
              </a:spcBef>
            </a:pPr>
            <a:endParaRPr lang="en-US" sz="2400" b="1" dirty="0"/>
          </a:p>
          <a:p>
            <a:pPr marL="0" indent="0">
              <a:spcBef>
                <a:spcPts val="600"/>
              </a:spcBef>
              <a:buNone/>
            </a:pPr>
            <a:r>
              <a:rPr lang="en-US" sz="2400" b="1" dirty="0"/>
              <a:t>Note: </a:t>
            </a:r>
            <a:r>
              <a:rPr lang="en-US" sz="2400" dirty="0"/>
              <a:t>SA07 is for reporting math and English EFLs and logic check between SA01 and SA07 needs to be removed; so, all EFLs can be reported</a:t>
            </a:r>
          </a:p>
        </p:txBody>
      </p:sp>
      <p:sp>
        <p:nvSpPr>
          <p:cNvPr id="10" name="Speech Bubble: Oval 9">
            <a:extLst>
              <a:ext uri="{FF2B5EF4-FFF2-40B4-BE49-F238E27FC236}">
                <a16:creationId xmlns:a16="http://schemas.microsoft.com/office/drawing/2014/main" id="{655BC097-2622-4A34-9A9E-C9FAE3A49C79}"/>
              </a:ext>
              <a:ext uri="{C183D7F6-B498-43B3-948B-1728B52AA6E4}">
                <adec:decorative xmlns:adec="http://schemas.microsoft.com/office/drawing/2017/decorative" val="1"/>
              </a:ext>
            </a:extLst>
          </p:cNvPr>
          <p:cNvSpPr/>
          <p:nvPr/>
        </p:nvSpPr>
        <p:spPr>
          <a:xfrm>
            <a:off x="7564455" y="2078232"/>
            <a:ext cx="4105167" cy="1689855"/>
          </a:xfrm>
          <a:prstGeom prst="wedgeEllipse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BB928FD-A3D0-42B2-9F73-D781EB1657E6}"/>
              </a:ext>
            </a:extLst>
          </p:cNvPr>
          <p:cNvSpPr txBox="1"/>
          <p:nvPr/>
        </p:nvSpPr>
        <p:spPr>
          <a:xfrm>
            <a:off x="8046837" y="2359843"/>
            <a:ext cx="3464874" cy="1015663"/>
          </a:xfrm>
          <a:prstGeom prst="rect">
            <a:avLst/>
          </a:prstGeom>
          <a:noFill/>
        </p:spPr>
        <p:txBody>
          <a:bodyPr wrap="square" rtlCol="0">
            <a:spAutoFit/>
          </a:bodyPr>
          <a:lstStyle/>
          <a:p>
            <a:r>
              <a:rPr lang="en-US" sz="2000" b="1" dirty="0">
                <a:solidFill>
                  <a:srgbClr val="FF0000"/>
                </a:solidFill>
              </a:rPr>
              <a:t>DISCLAIMER: discussions in currently progress with MIS. Nothing has been finalized yet.</a:t>
            </a:r>
          </a:p>
        </p:txBody>
      </p:sp>
    </p:spTree>
    <p:extLst>
      <p:ext uri="{BB962C8B-B14F-4D97-AF65-F5344CB8AC3E}">
        <p14:creationId xmlns:p14="http://schemas.microsoft.com/office/powerpoint/2010/main" val="3197568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 19-20 Exceptions</a:t>
            </a:r>
          </a:p>
        </p:txBody>
      </p:sp>
      <p:sp>
        <p:nvSpPr>
          <p:cNvPr id="3" name="Content Placeholder 2"/>
          <p:cNvSpPr>
            <a:spLocks noGrp="1"/>
          </p:cNvSpPr>
          <p:nvPr>
            <p:ph idx="1"/>
          </p:nvPr>
        </p:nvSpPr>
        <p:spPr>
          <a:xfrm>
            <a:off x="838200" y="1564640"/>
            <a:ext cx="10515600" cy="4612323"/>
          </a:xfrm>
        </p:spPr>
        <p:txBody>
          <a:bodyPr>
            <a:normAutofit/>
          </a:bodyPr>
          <a:lstStyle/>
          <a:p>
            <a:r>
              <a:rPr lang="en-US" dirty="0"/>
              <a:t>Regardless of whether colleges report data through </a:t>
            </a:r>
            <a:r>
              <a:rPr lang="en-US" dirty="0" err="1"/>
              <a:t>TOPSpro</a:t>
            </a:r>
            <a:r>
              <a:rPr lang="en-US" dirty="0"/>
              <a:t>® Enterprise for WIOA TITLE II, colleges are also expected to capture and enter all student data elements into their MIS system.</a:t>
            </a:r>
          </a:p>
          <a:p>
            <a:pPr>
              <a:spcBef>
                <a:spcPts val="1800"/>
              </a:spcBef>
            </a:pPr>
            <a:r>
              <a:rPr lang="en-US" dirty="0"/>
              <a:t>Failure to enter all student data into MIS could result in underreporting of student data in the LaunchBoard, the Student Success Metrics, and in end of year reporting to the legislature.</a:t>
            </a:r>
          </a:p>
          <a:p>
            <a:pPr>
              <a:spcBef>
                <a:spcPts val="1800"/>
              </a:spcBef>
            </a:pPr>
            <a:r>
              <a:rPr lang="en-US" b="1" dirty="0"/>
              <a:t>The notable exceptions to this include the attainment of Educational Functioning Levels and Secondary Certificates (high school diploma), which use the data entered in both MIS and submitted through </a:t>
            </a:r>
            <a:r>
              <a:rPr lang="en-US" b="1" dirty="0" err="1"/>
              <a:t>TOPSpro</a:t>
            </a:r>
            <a:r>
              <a:rPr lang="en-US" b="1" dirty="0"/>
              <a:t>® Enterprise.</a:t>
            </a:r>
          </a:p>
          <a:p>
            <a:endParaRPr lang="en-US" dirty="0"/>
          </a:p>
        </p:txBody>
      </p:sp>
    </p:spTree>
    <p:extLst>
      <p:ext uri="{BB962C8B-B14F-4D97-AF65-F5344CB8AC3E}">
        <p14:creationId xmlns:p14="http://schemas.microsoft.com/office/powerpoint/2010/main" val="4063024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MIS clarification</a:t>
            </a:r>
          </a:p>
        </p:txBody>
      </p:sp>
      <p:sp>
        <p:nvSpPr>
          <p:cNvPr id="3" name="Content Placeholder 2"/>
          <p:cNvSpPr>
            <a:spLocks noGrp="1"/>
          </p:cNvSpPr>
          <p:nvPr>
            <p:ph idx="1"/>
          </p:nvPr>
        </p:nvSpPr>
        <p:spPr/>
        <p:txBody>
          <a:bodyPr/>
          <a:lstStyle/>
          <a:p>
            <a:r>
              <a:rPr lang="en-US" dirty="0"/>
              <a:t>The CAEP system captures virtually all the WIOA II student data through TE already sent over for CAEP. </a:t>
            </a:r>
          </a:p>
          <a:p>
            <a:pPr>
              <a:spcBef>
                <a:spcPts val="1800"/>
              </a:spcBef>
            </a:pPr>
            <a:r>
              <a:rPr lang="en-US" dirty="0"/>
              <a:t>CAEP just adds in specific program data for students enrolled in programs not reported in WIOA II data. </a:t>
            </a:r>
          </a:p>
          <a:p>
            <a:pPr>
              <a:spcBef>
                <a:spcPts val="1800"/>
              </a:spcBef>
            </a:pPr>
            <a:r>
              <a:rPr lang="en-US" dirty="0"/>
              <a:t>The TE data file for CAEP is not two separate data sets.</a:t>
            </a:r>
          </a:p>
          <a:p>
            <a:endParaRPr lang="en-US" dirty="0"/>
          </a:p>
        </p:txBody>
      </p:sp>
    </p:spTree>
    <p:extLst>
      <p:ext uri="{BB962C8B-B14F-4D97-AF65-F5344CB8AC3E}">
        <p14:creationId xmlns:p14="http://schemas.microsoft.com/office/powerpoint/2010/main" val="6665458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MIS clarification (cont.)</a:t>
            </a:r>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US" dirty="0"/>
              <a:t>BUT…..</a:t>
            </a:r>
          </a:p>
          <a:p>
            <a:pPr>
              <a:spcBef>
                <a:spcPts val="1200"/>
              </a:spcBef>
            </a:pPr>
            <a:r>
              <a:rPr lang="en-US" dirty="0"/>
              <a:t>CCDs that receive WIOA II funding for services under the Adult Education and Family Literacy Act (AEFLA) are required to collect and report adult learner demographics, barriers, and program outcomes for their WIOA II funded programs and students using </a:t>
            </a:r>
            <a:r>
              <a:rPr lang="en-US" dirty="0" err="1"/>
              <a:t>TOPSpro</a:t>
            </a:r>
            <a:r>
              <a:rPr lang="en-US" dirty="0"/>
              <a:t>® Enterprise. </a:t>
            </a:r>
          </a:p>
          <a:p>
            <a:pPr>
              <a:spcBef>
                <a:spcPts val="1200"/>
              </a:spcBef>
            </a:pPr>
            <a:r>
              <a:rPr lang="en-US" dirty="0"/>
              <a:t>In addition, CCDs receiving WIOA II funding must enter all adult learner demographics, barriers, and program outcomes into their MIS system. </a:t>
            </a:r>
          </a:p>
          <a:p>
            <a:pPr>
              <a:spcBef>
                <a:spcPts val="1200"/>
              </a:spcBef>
            </a:pPr>
            <a:r>
              <a:rPr lang="en-US" dirty="0"/>
              <a:t>Finally, CCDs that are WIOA Title II grantees will continue to collect and report CASAS assessment results using </a:t>
            </a:r>
            <a:r>
              <a:rPr lang="en-US" dirty="0" err="1"/>
              <a:t>TOPSpro</a:t>
            </a:r>
            <a:r>
              <a:rPr lang="en-US" dirty="0"/>
              <a:t>® Enterprise.</a:t>
            </a:r>
          </a:p>
          <a:p>
            <a:endParaRPr lang="en-US" dirty="0"/>
          </a:p>
        </p:txBody>
      </p:sp>
    </p:spTree>
    <p:extLst>
      <p:ext uri="{BB962C8B-B14F-4D97-AF65-F5344CB8AC3E}">
        <p14:creationId xmlns:p14="http://schemas.microsoft.com/office/powerpoint/2010/main" val="2878482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Education Launchboard and Student Success Dashboard</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5019" y="1625308"/>
            <a:ext cx="4934718" cy="5232691"/>
          </a:xfrm>
          <a:prstGeom prst="rect">
            <a:avLst/>
          </a:prstGeom>
        </p:spPr>
      </p:pic>
    </p:spTree>
    <p:extLst>
      <p:ext uri="{BB962C8B-B14F-4D97-AF65-F5344CB8AC3E}">
        <p14:creationId xmlns:p14="http://schemas.microsoft.com/office/powerpoint/2010/main" val="1349535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81" y="698090"/>
            <a:ext cx="10872019" cy="186814"/>
          </a:xfrm>
        </p:spPr>
        <p:txBody>
          <a:bodyPr>
            <a:normAutofit fontScale="90000"/>
          </a:bodyPr>
          <a:lstStyle/>
          <a:p>
            <a:r>
              <a:rPr lang="en-US" dirty="0"/>
              <a:t>Adult Education Launchboard</a:t>
            </a:r>
            <a:br>
              <a:rPr lang="en-US" dirty="0"/>
            </a:br>
            <a:endParaRPr lang="en-US" dirty="0"/>
          </a:p>
        </p:txBody>
      </p:sp>
      <p:sp>
        <p:nvSpPr>
          <p:cNvPr id="3" name="Content Placeholder 2"/>
          <p:cNvSpPr>
            <a:spLocks noGrp="1"/>
          </p:cNvSpPr>
          <p:nvPr>
            <p:ph idx="1"/>
          </p:nvPr>
        </p:nvSpPr>
        <p:spPr>
          <a:xfrm>
            <a:off x="157317" y="1071717"/>
            <a:ext cx="11867536" cy="5565058"/>
          </a:xfrm>
        </p:spPr>
        <p:txBody>
          <a:bodyPr>
            <a:normAutofit fontScale="85000" lnSpcReduction="20000"/>
          </a:bodyPr>
          <a:lstStyle/>
          <a:p>
            <a:r>
              <a:rPr lang="en-US" dirty="0"/>
              <a:t>Data Elements &amp; Outcomes:</a:t>
            </a:r>
          </a:p>
          <a:p>
            <a:pPr lvl="1"/>
            <a:r>
              <a:rPr lang="en-US" sz="3000" dirty="0"/>
              <a:t>Adult Served </a:t>
            </a:r>
          </a:p>
          <a:p>
            <a:pPr lvl="1"/>
            <a:r>
              <a:rPr lang="en-US" sz="3000" dirty="0"/>
              <a:t>Enrollment (1 hr. to 12 hrs.) by program area (being added this year)</a:t>
            </a:r>
          </a:p>
          <a:p>
            <a:pPr lvl="1"/>
            <a:r>
              <a:rPr lang="en-US" sz="3000" dirty="0"/>
              <a:t>Enrollment (12 hrs. or more) by program area</a:t>
            </a:r>
          </a:p>
          <a:p>
            <a:pPr lvl="1"/>
            <a:r>
              <a:rPr lang="en-US" sz="3000" dirty="0"/>
              <a:t>Adults Served Services Only</a:t>
            </a:r>
          </a:p>
          <a:p>
            <a:pPr lvl="1"/>
            <a:r>
              <a:rPr lang="en-US" sz="3000" dirty="0"/>
              <a:t>Demographics</a:t>
            </a:r>
          </a:p>
          <a:p>
            <a:pPr lvl="1"/>
            <a:r>
              <a:rPr lang="en-US" sz="3000" dirty="0"/>
              <a:t>Barriers to Employment</a:t>
            </a:r>
          </a:p>
          <a:p>
            <a:pPr lvl="1"/>
            <a:r>
              <a:rPr lang="en-US" sz="3000" dirty="0"/>
              <a:t>Measurable Skills Gain – by Educational Functional Level</a:t>
            </a:r>
          </a:p>
          <a:p>
            <a:pPr lvl="1"/>
            <a:r>
              <a:rPr lang="en-US" sz="3000" dirty="0"/>
              <a:t>Students who complete a CTE a workforce preparation course or training milestone or occupational skills gain</a:t>
            </a:r>
          </a:p>
          <a:p>
            <a:pPr lvl="1"/>
            <a:r>
              <a:rPr lang="en-US" sz="3000" dirty="0"/>
              <a:t>Student Transition to Post-Secondary and/or Adult Secondary Education</a:t>
            </a:r>
          </a:p>
          <a:p>
            <a:pPr lvl="1"/>
            <a:r>
              <a:rPr lang="en-US" sz="3000" dirty="0"/>
              <a:t>Students who earn a high school diploma or high school equivalency</a:t>
            </a:r>
          </a:p>
          <a:p>
            <a:pPr lvl="1"/>
            <a:r>
              <a:rPr lang="en-US" sz="3000" dirty="0"/>
              <a:t>Students who earn a post secondary CTE certificate</a:t>
            </a:r>
          </a:p>
          <a:p>
            <a:pPr lvl="1"/>
            <a:r>
              <a:rPr lang="en-US" sz="3000" dirty="0"/>
              <a:t>Students who complete a post secondary credential</a:t>
            </a:r>
          </a:p>
          <a:p>
            <a:pPr lvl="1"/>
            <a:r>
              <a:rPr lang="en-US" sz="3000" dirty="0"/>
              <a:t>Number of students employed and change in earnings</a:t>
            </a:r>
          </a:p>
          <a:p>
            <a:pPr lvl="1"/>
            <a:r>
              <a:rPr lang="en-US" sz="3000" dirty="0"/>
              <a:t>Number of students who attained the living wage and median annual earnings</a:t>
            </a:r>
          </a:p>
          <a:p>
            <a:pPr lvl="1"/>
            <a:endParaRPr lang="en-US" dirty="0"/>
          </a:p>
          <a:p>
            <a:endParaRPr lang="en-US" dirty="0"/>
          </a:p>
        </p:txBody>
      </p:sp>
    </p:spTree>
    <p:extLst>
      <p:ext uri="{BB962C8B-B14F-4D97-AF65-F5344CB8AC3E}">
        <p14:creationId xmlns:p14="http://schemas.microsoft.com/office/powerpoint/2010/main" val="390396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(local) </a:t>
            </a:r>
          </a:p>
        </p:txBody>
      </p:sp>
      <p:sp>
        <p:nvSpPr>
          <p:cNvPr id="3" name="Content Placeholder 2"/>
          <p:cNvSpPr>
            <a:spLocks noGrp="1"/>
          </p:cNvSpPr>
          <p:nvPr>
            <p:ph idx="1"/>
          </p:nvPr>
        </p:nvSpPr>
        <p:spPr>
          <a:xfrm>
            <a:off x="838200" y="1825625"/>
            <a:ext cx="10990006" cy="4752156"/>
          </a:xfrm>
        </p:spPr>
        <p:txBody>
          <a:bodyPr>
            <a:normAutofit/>
          </a:bodyPr>
          <a:lstStyle/>
          <a:p>
            <a:pPr marL="0" indent="0">
              <a:buNone/>
            </a:pPr>
            <a:r>
              <a:rPr lang="en-US" sz="4000" b="1" dirty="0"/>
              <a:t>For district/agency reporting of Program Areas</a:t>
            </a:r>
          </a:p>
          <a:p>
            <a:r>
              <a:rPr lang="en-US" sz="4000" dirty="0"/>
              <a:t>CAEP will continue to have the Seven Program Areas: ABE/ASE, ESL, Short-term CTE, Workforce Prep, Pre-Apprenticeship, AWD, and K12 Student Success</a:t>
            </a:r>
          </a:p>
          <a:p>
            <a:r>
              <a:rPr lang="en-US" sz="4000" dirty="0"/>
              <a:t>Workforce Reentry is being interpreted as Workforce Preparation.</a:t>
            </a:r>
          </a:p>
          <a:p>
            <a:pPr marL="0" indent="0">
              <a:buNone/>
            </a:pPr>
            <a:endParaRPr lang="en-US" dirty="0"/>
          </a:p>
        </p:txBody>
      </p:sp>
    </p:spTree>
    <p:extLst>
      <p:ext uri="{BB962C8B-B14F-4D97-AF65-F5344CB8AC3E}">
        <p14:creationId xmlns:p14="http://schemas.microsoft.com/office/powerpoint/2010/main" val="3443356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81" y="365126"/>
            <a:ext cx="10872019" cy="893404"/>
          </a:xfrm>
        </p:spPr>
        <p:txBody>
          <a:bodyPr>
            <a:normAutofit fontScale="90000"/>
          </a:bodyPr>
          <a:lstStyle/>
          <a:p>
            <a:r>
              <a:rPr lang="en-US" dirty="0"/>
              <a:t>Adult Education Launchboard – WIOA II grantees</a:t>
            </a:r>
          </a:p>
        </p:txBody>
      </p:sp>
      <p:sp>
        <p:nvSpPr>
          <p:cNvPr id="3" name="Content Placeholder 2"/>
          <p:cNvSpPr>
            <a:spLocks noGrp="1"/>
          </p:cNvSpPr>
          <p:nvPr>
            <p:ph idx="1"/>
          </p:nvPr>
        </p:nvSpPr>
        <p:spPr>
          <a:xfrm>
            <a:off x="137653" y="1170039"/>
            <a:ext cx="11887200" cy="5466735"/>
          </a:xfrm>
        </p:spPr>
        <p:txBody>
          <a:bodyPr>
            <a:normAutofit fontScale="85000" lnSpcReduction="20000"/>
          </a:bodyPr>
          <a:lstStyle/>
          <a:p>
            <a:r>
              <a:rPr lang="en-US" dirty="0"/>
              <a:t>Data Elements &amp; Outcomes:</a:t>
            </a:r>
          </a:p>
          <a:p>
            <a:pPr lvl="1"/>
            <a:r>
              <a:rPr lang="en-US" sz="3000" dirty="0"/>
              <a:t>Adult Served </a:t>
            </a:r>
          </a:p>
          <a:p>
            <a:pPr lvl="1"/>
            <a:r>
              <a:rPr lang="en-US" sz="3000" dirty="0"/>
              <a:t>Enrollment (1 hr. to 12 hrs.) by program area (being added this year)</a:t>
            </a:r>
          </a:p>
          <a:p>
            <a:pPr lvl="1"/>
            <a:r>
              <a:rPr lang="en-US" sz="3000" dirty="0"/>
              <a:t>Enrollment (12 hrs. or more) by program area</a:t>
            </a:r>
          </a:p>
          <a:p>
            <a:pPr lvl="1"/>
            <a:r>
              <a:rPr lang="en-US" sz="3000" dirty="0"/>
              <a:t>Adults Served Services Only</a:t>
            </a:r>
          </a:p>
          <a:p>
            <a:pPr lvl="1"/>
            <a:r>
              <a:rPr lang="en-US" sz="3000" dirty="0"/>
              <a:t>Demographics</a:t>
            </a:r>
          </a:p>
          <a:p>
            <a:pPr lvl="1"/>
            <a:r>
              <a:rPr lang="en-US" sz="3000" dirty="0"/>
              <a:t>Barriers to Employment</a:t>
            </a:r>
          </a:p>
          <a:p>
            <a:pPr lvl="1"/>
            <a:r>
              <a:rPr lang="en-US" sz="3000" dirty="0"/>
              <a:t>Measurable Skills Gain – by Educational Functional Level</a:t>
            </a:r>
          </a:p>
          <a:p>
            <a:pPr lvl="1"/>
            <a:r>
              <a:rPr lang="en-US" sz="3000" dirty="0"/>
              <a:t>Students who complete a CTE a workforce preparation course or training milestone or occupational skills gain</a:t>
            </a:r>
          </a:p>
          <a:p>
            <a:pPr lvl="1"/>
            <a:r>
              <a:rPr lang="en-US" sz="3000" dirty="0"/>
              <a:t>Student Transition to Post-Secondary and/or Adult Secondary Education</a:t>
            </a:r>
          </a:p>
          <a:p>
            <a:pPr lvl="1"/>
            <a:r>
              <a:rPr lang="en-US" sz="3000" dirty="0"/>
              <a:t>Students who earn a high school diploma or high school equivalency</a:t>
            </a:r>
          </a:p>
          <a:p>
            <a:pPr lvl="1"/>
            <a:r>
              <a:rPr lang="en-US" sz="3000" dirty="0"/>
              <a:t>Students who earn a post secondary CTE certificate</a:t>
            </a:r>
          </a:p>
          <a:p>
            <a:pPr lvl="1"/>
            <a:r>
              <a:rPr lang="en-US" sz="3000" dirty="0"/>
              <a:t>Students who complete a post secondary credential</a:t>
            </a:r>
          </a:p>
          <a:p>
            <a:pPr lvl="1"/>
            <a:r>
              <a:rPr lang="en-US" sz="3000" dirty="0"/>
              <a:t>Number of students employed and change in earnings</a:t>
            </a:r>
          </a:p>
          <a:p>
            <a:pPr lvl="1"/>
            <a:r>
              <a:rPr lang="en-US" sz="3000" dirty="0"/>
              <a:t>Number of students who attained the living wage and median annual earnings</a:t>
            </a:r>
          </a:p>
          <a:p>
            <a:pPr lvl="1"/>
            <a:endParaRPr lang="en-US" dirty="0"/>
          </a:p>
          <a:p>
            <a:pPr lvl="1"/>
            <a:endParaRPr lang="en-US" dirty="0"/>
          </a:p>
          <a:p>
            <a:endParaRPr lang="en-US" dirty="0"/>
          </a:p>
        </p:txBody>
      </p:sp>
    </p:spTree>
    <p:extLst>
      <p:ext uri="{BB962C8B-B14F-4D97-AF65-F5344CB8AC3E}">
        <p14:creationId xmlns:p14="http://schemas.microsoft.com/office/powerpoint/2010/main" val="3623961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365126"/>
            <a:ext cx="11690555" cy="893404"/>
          </a:xfrm>
        </p:spPr>
        <p:txBody>
          <a:bodyPr>
            <a:noAutofit/>
          </a:bodyPr>
          <a:lstStyle/>
          <a:p>
            <a:r>
              <a:rPr lang="en-US" sz="3600" dirty="0"/>
              <a:t>Adult Education Launchboard – CCD’s non- WIOA II grantees (using SA07 – pre/post testing)</a:t>
            </a:r>
          </a:p>
        </p:txBody>
      </p:sp>
      <p:sp>
        <p:nvSpPr>
          <p:cNvPr id="3" name="Content Placeholder 2"/>
          <p:cNvSpPr>
            <a:spLocks noGrp="1"/>
          </p:cNvSpPr>
          <p:nvPr>
            <p:ph idx="1"/>
          </p:nvPr>
        </p:nvSpPr>
        <p:spPr>
          <a:xfrm>
            <a:off x="481781" y="1509254"/>
            <a:ext cx="11543071" cy="5378244"/>
          </a:xfrm>
        </p:spPr>
        <p:txBody>
          <a:bodyPr>
            <a:normAutofit fontScale="92500" lnSpcReduction="10000"/>
          </a:bodyPr>
          <a:lstStyle/>
          <a:p>
            <a:pPr lvl="1"/>
            <a:r>
              <a:rPr lang="en-US" sz="2600" dirty="0">
                <a:solidFill>
                  <a:prstClr val="black"/>
                </a:solidFill>
              </a:rPr>
              <a:t>Adult Served </a:t>
            </a:r>
          </a:p>
          <a:p>
            <a:pPr lvl="1"/>
            <a:r>
              <a:rPr lang="en-US" sz="2600" dirty="0">
                <a:solidFill>
                  <a:prstClr val="black"/>
                </a:solidFill>
              </a:rPr>
              <a:t>Enrollment (1 hr. to 12 hrs.) by program area (being added this year)</a:t>
            </a:r>
          </a:p>
          <a:p>
            <a:pPr lvl="1"/>
            <a:r>
              <a:rPr lang="en-US" sz="2600" dirty="0">
                <a:solidFill>
                  <a:prstClr val="black"/>
                </a:solidFill>
              </a:rPr>
              <a:t>Enrollment (12 hrs. or more) by program area</a:t>
            </a:r>
          </a:p>
          <a:p>
            <a:pPr lvl="1"/>
            <a:r>
              <a:rPr lang="en-US" sz="2600" dirty="0">
                <a:solidFill>
                  <a:prstClr val="black"/>
                </a:solidFill>
              </a:rPr>
              <a:t>Adults Served Services Only</a:t>
            </a:r>
          </a:p>
          <a:p>
            <a:pPr lvl="1"/>
            <a:r>
              <a:rPr lang="en-US" sz="2600" dirty="0">
                <a:solidFill>
                  <a:prstClr val="black"/>
                </a:solidFill>
              </a:rPr>
              <a:t>Demographics</a:t>
            </a:r>
          </a:p>
          <a:p>
            <a:pPr lvl="1"/>
            <a:r>
              <a:rPr lang="en-US" sz="2600" dirty="0">
                <a:solidFill>
                  <a:prstClr val="black"/>
                </a:solidFill>
              </a:rPr>
              <a:t>Barriers to Employment</a:t>
            </a:r>
          </a:p>
          <a:p>
            <a:pPr lvl="1"/>
            <a:r>
              <a:rPr lang="en-US" sz="2600" strike="sngStrike" dirty="0">
                <a:solidFill>
                  <a:prstClr val="black"/>
                </a:solidFill>
              </a:rPr>
              <a:t>Measurable Skills Gain – by Educational Functional Level</a:t>
            </a:r>
          </a:p>
          <a:p>
            <a:pPr lvl="1"/>
            <a:r>
              <a:rPr lang="en-US" sz="2600" dirty="0">
                <a:solidFill>
                  <a:prstClr val="black"/>
                </a:solidFill>
              </a:rPr>
              <a:t>Students who complete a CTE a workforce preparation course or training milestone or occupational skills gain</a:t>
            </a:r>
          </a:p>
          <a:p>
            <a:pPr lvl="1"/>
            <a:r>
              <a:rPr lang="en-US" sz="2600" dirty="0">
                <a:solidFill>
                  <a:prstClr val="black"/>
                </a:solidFill>
              </a:rPr>
              <a:t>Student Transition to Post-Secondary and/or Adult Secondary Education</a:t>
            </a:r>
          </a:p>
          <a:p>
            <a:pPr lvl="1"/>
            <a:r>
              <a:rPr lang="en-US" sz="2600" strike="sngStrike" dirty="0">
                <a:solidFill>
                  <a:prstClr val="black"/>
                </a:solidFill>
              </a:rPr>
              <a:t>Students who earn a high school diploma or high school equivalency</a:t>
            </a:r>
          </a:p>
          <a:p>
            <a:pPr lvl="1"/>
            <a:r>
              <a:rPr lang="en-US" sz="2600" dirty="0">
                <a:solidFill>
                  <a:prstClr val="black"/>
                </a:solidFill>
              </a:rPr>
              <a:t>Students who earn a post secondary CTE certificate</a:t>
            </a:r>
          </a:p>
          <a:p>
            <a:pPr lvl="1"/>
            <a:r>
              <a:rPr lang="en-US" sz="2600" dirty="0">
                <a:solidFill>
                  <a:prstClr val="black"/>
                </a:solidFill>
              </a:rPr>
              <a:t>Students who complete a post secondary credential</a:t>
            </a:r>
          </a:p>
          <a:p>
            <a:pPr lvl="1"/>
            <a:r>
              <a:rPr lang="en-US" sz="2600" dirty="0">
                <a:solidFill>
                  <a:prstClr val="black"/>
                </a:solidFill>
              </a:rPr>
              <a:t>Number of students employed and change in earnings</a:t>
            </a:r>
          </a:p>
          <a:p>
            <a:pPr lvl="1"/>
            <a:r>
              <a:rPr lang="en-US" sz="2600" dirty="0">
                <a:solidFill>
                  <a:prstClr val="black"/>
                </a:solidFill>
              </a:rPr>
              <a:t>Number of students who attained the living wage and median annual earnings</a:t>
            </a:r>
          </a:p>
          <a:p>
            <a:pPr lvl="1"/>
            <a:endParaRPr lang="en-US" dirty="0"/>
          </a:p>
          <a:p>
            <a:pPr lvl="1"/>
            <a:endParaRPr lang="en-US" dirty="0"/>
          </a:p>
          <a:p>
            <a:endParaRPr lang="en-US" dirty="0"/>
          </a:p>
        </p:txBody>
      </p:sp>
    </p:spTree>
    <p:extLst>
      <p:ext uri="{BB962C8B-B14F-4D97-AF65-F5344CB8AC3E}">
        <p14:creationId xmlns:p14="http://schemas.microsoft.com/office/powerpoint/2010/main" val="34183174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17987"/>
            <a:ext cx="11405419" cy="1150375"/>
          </a:xfrm>
        </p:spPr>
        <p:txBody>
          <a:bodyPr>
            <a:noAutofit/>
          </a:bodyPr>
          <a:lstStyle/>
          <a:p>
            <a:r>
              <a:rPr lang="en-US" sz="3200" dirty="0"/>
              <a:t>Adult Education Launchboard – CCD’s non- WIOA II grantees (using course progression for EFLs)</a:t>
            </a:r>
          </a:p>
        </p:txBody>
      </p:sp>
      <p:sp>
        <p:nvSpPr>
          <p:cNvPr id="3" name="Content Placeholder 2"/>
          <p:cNvSpPr>
            <a:spLocks noGrp="1"/>
          </p:cNvSpPr>
          <p:nvPr>
            <p:ph idx="1"/>
          </p:nvPr>
        </p:nvSpPr>
        <p:spPr>
          <a:xfrm>
            <a:off x="255639" y="1170039"/>
            <a:ext cx="11769213" cy="5574890"/>
          </a:xfrm>
        </p:spPr>
        <p:txBody>
          <a:bodyPr>
            <a:normAutofit fontScale="25000" lnSpcReduction="20000"/>
          </a:bodyPr>
          <a:lstStyle/>
          <a:p>
            <a:r>
              <a:rPr lang="en-US" sz="9600" dirty="0"/>
              <a:t>Adult Served </a:t>
            </a:r>
          </a:p>
          <a:p>
            <a:r>
              <a:rPr lang="en-US" sz="9600" dirty="0"/>
              <a:t>Enrollment (1 hr. to 12 hrs.) by program area (being added this year)</a:t>
            </a:r>
          </a:p>
          <a:p>
            <a:r>
              <a:rPr lang="en-US" sz="9600" dirty="0"/>
              <a:t>Enrollment (12 hrs. or more) by program area</a:t>
            </a:r>
          </a:p>
          <a:p>
            <a:r>
              <a:rPr lang="en-US" sz="9600" dirty="0"/>
              <a:t>Adults Served Services Only</a:t>
            </a:r>
          </a:p>
          <a:p>
            <a:r>
              <a:rPr lang="en-US" sz="9600" dirty="0"/>
              <a:t>Demographics</a:t>
            </a:r>
          </a:p>
          <a:p>
            <a:r>
              <a:rPr lang="en-US" sz="9600" dirty="0"/>
              <a:t>Barriers to Employment</a:t>
            </a:r>
          </a:p>
          <a:p>
            <a:r>
              <a:rPr lang="en-US" sz="9600" dirty="0"/>
              <a:t>Measurable Skills Gain – by Educational Functional Level</a:t>
            </a:r>
          </a:p>
          <a:p>
            <a:r>
              <a:rPr lang="en-US" sz="9600" dirty="0"/>
              <a:t>Students who complete a CTE a workforce preparation course or training milestone or occupational skills gain</a:t>
            </a:r>
          </a:p>
          <a:p>
            <a:r>
              <a:rPr lang="en-US" sz="9600" dirty="0"/>
              <a:t>Student Transition to Post-Secondary and/or Adult Secondary Education</a:t>
            </a:r>
          </a:p>
          <a:p>
            <a:r>
              <a:rPr lang="en-US" sz="9600" strike="sngStrike" dirty="0"/>
              <a:t>Students who earn a high school diploma or high school equivalency</a:t>
            </a:r>
          </a:p>
          <a:p>
            <a:r>
              <a:rPr lang="en-US" sz="9600" dirty="0"/>
              <a:t>Students who earn a post secondary CTE certificate</a:t>
            </a:r>
          </a:p>
          <a:p>
            <a:r>
              <a:rPr lang="en-US" sz="9600" dirty="0"/>
              <a:t>Students who complete a post secondary credential</a:t>
            </a:r>
          </a:p>
          <a:p>
            <a:r>
              <a:rPr lang="en-US" sz="9600" dirty="0"/>
              <a:t>Number of students employed and change in earnings</a:t>
            </a:r>
          </a:p>
          <a:p>
            <a:r>
              <a:rPr lang="en-US" sz="9600" dirty="0"/>
              <a:t>Number of students who attained the living wage and median annual earnings</a:t>
            </a:r>
          </a:p>
          <a:p>
            <a:pPr lvl="1"/>
            <a:endParaRPr lang="en-US" dirty="0"/>
          </a:p>
          <a:p>
            <a:pPr lvl="1"/>
            <a:endParaRPr lang="en-US" dirty="0"/>
          </a:p>
          <a:p>
            <a:endParaRPr lang="en-US" dirty="0"/>
          </a:p>
        </p:txBody>
      </p:sp>
    </p:spTree>
    <p:extLst>
      <p:ext uri="{BB962C8B-B14F-4D97-AF65-F5344CB8AC3E}">
        <p14:creationId xmlns:p14="http://schemas.microsoft.com/office/powerpoint/2010/main" val="21479580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81" y="365126"/>
            <a:ext cx="11405419" cy="893404"/>
          </a:xfrm>
        </p:spPr>
        <p:txBody>
          <a:bodyPr>
            <a:normAutofit/>
          </a:bodyPr>
          <a:lstStyle/>
          <a:p>
            <a:r>
              <a:rPr lang="en-US" dirty="0"/>
              <a:t>Student Success Dashboard for CCD’s</a:t>
            </a:r>
          </a:p>
        </p:txBody>
      </p:sp>
      <p:sp>
        <p:nvSpPr>
          <p:cNvPr id="3" name="Content Placeholder 2"/>
          <p:cNvSpPr>
            <a:spLocks noGrp="1"/>
          </p:cNvSpPr>
          <p:nvPr>
            <p:ph idx="1"/>
          </p:nvPr>
        </p:nvSpPr>
        <p:spPr>
          <a:xfrm>
            <a:off x="481781" y="1258531"/>
            <a:ext cx="11543071" cy="5378244"/>
          </a:xfrm>
        </p:spPr>
        <p:txBody>
          <a:bodyPr>
            <a:normAutofit/>
          </a:bodyPr>
          <a:lstStyle/>
          <a:p>
            <a:pPr lvl="0"/>
            <a:r>
              <a:rPr lang="en-US" sz="2600" dirty="0">
                <a:solidFill>
                  <a:prstClr val="black"/>
                </a:solidFill>
              </a:rPr>
              <a:t>Data Elements &amp; Outcomes:</a:t>
            </a:r>
          </a:p>
          <a:p>
            <a:pPr lvl="1"/>
            <a:r>
              <a:rPr lang="en-US" dirty="0">
                <a:solidFill>
                  <a:prstClr val="black"/>
                </a:solidFill>
              </a:rPr>
              <a:t>Adult Participants (12 hrs. or more) Enrolled by Program</a:t>
            </a:r>
          </a:p>
          <a:p>
            <a:pPr lvl="1"/>
            <a:r>
              <a:rPr lang="en-US" strike="sngStrike" dirty="0">
                <a:solidFill>
                  <a:prstClr val="black"/>
                </a:solidFill>
              </a:rPr>
              <a:t>Enrollment (1 hr. to 12 hrs.) by program area</a:t>
            </a:r>
          </a:p>
          <a:p>
            <a:pPr lvl="1"/>
            <a:r>
              <a:rPr lang="en-US" dirty="0">
                <a:solidFill>
                  <a:prstClr val="black"/>
                </a:solidFill>
              </a:rPr>
              <a:t>Demographics</a:t>
            </a:r>
          </a:p>
          <a:p>
            <a:pPr lvl="1"/>
            <a:r>
              <a:rPr lang="en-US" dirty="0">
                <a:solidFill>
                  <a:prstClr val="black"/>
                </a:solidFill>
                <a:highlight>
                  <a:srgbClr val="FFFF00"/>
                </a:highlight>
              </a:rPr>
              <a:t>Successful Enrollment (CCC Apply data)</a:t>
            </a:r>
            <a:endParaRPr lang="en-US" dirty="0">
              <a:solidFill>
                <a:prstClr val="black"/>
              </a:solidFill>
            </a:endParaRPr>
          </a:p>
          <a:p>
            <a:pPr lvl="1"/>
            <a:r>
              <a:rPr lang="en-US" dirty="0">
                <a:solidFill>
                  <a:prstClr val="black"/>
                </a:solidFill>
              </a:rPr>
              <a:t>Measurable Skills Gain – by Educational Functional Level (if fixed)</a:t>
            </a:r>
          </a:p>
          <a:p>
            <a:pPr lvl="1"/>
            <a:r>
              <a:rPr lang="en-US" dirty="0">
                <a:solidFill>
                  <a:prstClr val="black"/>
                </a:solidFill>
              </a:rPr>
              <a:t>Student Transition to Post-Secondary and/or Adult Secondary Education</a:t>
            </a:r>
          </a:p>
          <a:p>
            <a:pPr lvl="1"/>
            <a:r>
              <a:rPr lang="en-US" strike="sngStrike" dirty="0">
                <a:solidFill>
                  <a:prstClr val="black"/>
                </a:solidFill>
              </a:rPr>
              <a:t>Students who earn a high school diploma or high school equivalency</a:t>
            </a:r>
          </a:p>
          <a:p>
            <a:pPr lvl="1"/>
            <a:r>
              <a:rPr lang="en-US" dirty="0">
                <a:solidFill>
                  <a:prstClr val="black"/>
                </a:solidFill>
              </a:rPr>
              <a:t>Students who earn a post secondary CTE certificate</a:t>
            </a:r>
          </a:p>
          <a:p>
            <a:pPr lvl="1"/>
            <a:r>
              <a:rPr lang="en-US" dirty="0">
                <a:solidFill>
                  <a:prstClr val="black"/>
                </a:solidFill>
              </a:rPr>
              <a:t>Students who complete a CTE a workforce preparation course or training milestone</a:t>
            </a:r>
          </a:p>
          <a:p>
            <a:pPr lvl="1"/>
            <a:r>
              <a:rPr lang="en-US" dirty="0">
                <a:solidFill>
                  <a:prstClr val="black"/>
                </a:solidFill>
              </a:rPr>
              <a:t>Students who complete a post secondary credential</a:t>
            </a:r>
          </a:p>
          <a:p>
            <a:pPr lvl="1"/>
            <a:r>
              <a:rPr lang="en-US" dirty="0">
                <a:solidFill>
                  <a:prstClr val="black"/>
                </a:solidFill>
              </a:rPr>
              <a:t>Number of students who secured employment</a:t>
            </a:r>
          </a:p>
          <a:p>
            <a:pPr lvl="1"/>
            <a:r>
              <a:rPr lang="en-US" dirty="0">
                <a:solidFill>
                  <a:prstClr val="black"/>
                </a:solidFill>
              </a:rPr>
              <a:t>Median annual earnings and median change in earnings</a:t>
            </a:r>
          </a:p>
          <a:p>
            <a:pPr lvl="1"/>
            <a:endParaRPr lang="en-US" dirty="0"/>
          </a:p>
          <a:p>
            <a:pPr lvl="1"/>
            <a:endParaRPr lang="en-US" dirty="0"/>
          </a:p>
          <a:p>
            <a:endParaRPr lang="en-US" dirty="0"/>
          </a:p>
        </p:txBody>
      </p:sp>
    </p:spTree>
    <p:extLst>
      <p:ext uri="{BB962C8B-B14F-4D97-AF65-F5344CB8AC3E}">
        <p14:creationId xmlns:p14="http://schemas.microsoft.com/office/powerpoint/2010/main" val="4014732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TOPSPro Enterprise (TE) Reporting for 19-20</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787" y="1524000"/>
            <a:ext cx="7295536" cy="5122606"/>
          </a:xfrm>
          <a:prstGeom prst="rect">
            <a:avLst/>
          </a:prstGeom>
        </p:spPr>
      </p:pic>
    </p:spTree>
    <p:extLst>
      <p:ext uri="{BB962C8B-B14F-4D97-AF65-F5344CB8AC3E}">
        <p14:creationId xmlns:p14="http://schemas.microsoft.com/office/powerpoint/2010/main" val="35348814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Instructional Hours</a:t>
            </a:r>
          </a:p>
        </p:txBody>
      </p:sp>
      <p:sp>
        <p:nvSpPr>
          <p:cNvPr id="3" name="Content Placeholder 2"/>
          <p:cNvSpPr>
            <a:spLocks noGrp="1"/>
          </p:cNvSpPr>
          <p:nvPr>
            <p:ph idx="1"/>
          </p:nvPr>
        </p:nvSpPr>
        <p:spPr>
          <a:xfrm>
            <a:off x="838200" y="1561382"/>
            <a:ext cx="10515600" cy="4873924"/>
          </a:xfrm>
        </p:spPr>
        <p:txBody>
          <a:bodyPr>
            <a:normAutofit fontScale="92500" lnSpcReduction="10000"/>
          </a:bodyPr>
          <a:lstStyle/>
          <a:p>
            <a:pPr marL="0" indent="0">
              <a:buNone/>
            </a:pPr>
            <a:r>
              <a:rPr lang="en-US" sz="3200" i="1" dirty="0"/>
              <a:t>How do we track hours of instruction for integrated courses </a:t>
            </a:r>
            <a:r>
              <a:rPr lang="en-US" sz="3200" dirty="0"/>
              <a:t>(</a:t>
            </a:r>
            <a:r>
              <a:rPr lang="en-US" sz="3200" i="1" dirty="0"/>
              <a:t>ESL/CTE, ASE/CTE, ABE, CTE, etc.)? </a:t>
            </a:r>
          </a:p>
          <a:p>
            <a:pPr marL="457200" lvl="1" indent="0">
              <a:buNone/>
            </a:pPr>
            <a:endParaRPr lang="en-US" dirty="0"/>
          </a:p>
          <a:p>
            <a:pPr marL="457200" lvl="1" indent="0">
              <a:buNone/>
            </a:pPr>
            <a:r>
              <a:rPr lang="en-US" sz="3200" b="1" dirty="0"/>
              <a:t>For K12/COE</a:t>
            </a:r>
            <a:r>
              <a:rPr lang="en-US" sz="3200" dirty="0"/>
              <a:t>: </a:t>
            </a:r>
          </a:p>
          <a:p>
            <a:pPr lvl="1"/>
            <a:r>
              <a:rPr lang="en-US" sz="3200" dirty="0"/>
              <a:t>If a class is identified as integrated, the hours will be divided equally between the programs designated for that record. </a:t>
            </a:r>
          </a:p>
          <a:p>
            <a:pPr lvl="1"/>
            <a:r>
              <a:rPr lang="en-US" sz="3200" dirty="0"/>
              <a:t>If not integrated, or if the hours are split unevenly – the agency can create two classes, one for each instructional program represented. </a:t>
            </a:r>
          </a:p>
          <a:p>
            <a:pPr marL="457200" lvl="1" indent="0">
              <a:buNone/>
            </a:pPr>
            <a:endParaRPr lang="en-US" sz="3200" dirty="0"/>
          </a:p>
          <a:p>
            <a:pPr marL="457200" lvl="1" indent="0">
              <a:buNone/>
            </a:pPr>
            <a:r>
              <a:rPr lang="en-US" sz="3200" b="1" dirty="0"/>
              <a:t>For Colleges</a:t>
            </a:r>
            <a:r>
              <a:rPr lang="en-US" sz="3200" dirty="0"/>
              <a:t>: Additional exploration is required to review how colleges are coding such courses. </a:t>
            </a:r>
          </a:p>
        </p:txBody>
      </p:sp>
    </p:spTree>
    <p:extLst>
      <p:ext uri="{BB962C8B-B14F-4D97-AF65-F5344CB8AC3E}">
        <p14:creationId xmlns:p14="http://schemas.microsoft.com/office/powerpoint/2010/main" val="40849042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Enrollment Instructional Hours </a:t>
            </a:r>
          </a:p>
        </p:txBody>
      </p:sp>
      <p:sp>
        <p:nvSpPr>
          <p:cNvPr id="6" name="Content Placeholder 5"/>
          <p:cNvSpPr>
            <a:spLocks noGrp="1"/>
          </p:cNvSpPr>
          <p:nvPr>
            <p:ph idx="1"/>
          </p:nvPr>
        </p:nvSpPr>
        <p:spPr>
          <a:xfrm>
            <a:off x="838199" y="1601338"/>
            <a:ext cx="10325819" cy="4351338"/>
          </a:xfrm>
        </p:spPr>
        <p:txBody>
          <a:bodyPr>
            <a:normAutofit/>
          </a:bodyPr>
          <a:lstStyle/>
          <a:p>
            <a:r>
              <a:rPr lang="en-US" sz="3200" dirty="0"/>
              <a:t>You can mark multiple instructional programs in the TE Class Instance record for classes that address more than one CAEP instructional program. </a:t>
            </a:r>
          </a:p>
        </p:txBody>
      </p:sp>
      <p:pic>
        <p:nvPicPr>
          <p:cNvPr id="5" name="Picture 4" descr="Screen capture of the Class Instance indicating the instructional programs, special programs, transition focuses and focus area."/>
          <p:cNvPicPr/>
          <p:nvPr/>
        </p:nvPicPr>
        <p:blipFill>
          <a:blip r:embed="rId2">
            <a:extLst>
              <a:ext uri="{28A0092B-C50C-407E-A947-70E740481C1C}">
                <a14:useLocalDpi xmlns:a14="http://schemas.microsoft.com/office/drawing/2010/main" val="0"/>
              </a:ext>
            </a:extLst>
          </a:blip>
          <a:srcRect/>
          <a:stretch>
            <a:fillRect/>
          </a:stretch>
        </p:blipFill>
        <p:spPr bwMode="auto">
          <a:xfrm>
            <a:off x="4426790" y="3293377"/>
            <a:ext cx="5943600" cy="2562225"/>
          </a:xfrm>
          <a:prstGeom prst="rect">
            <a:avLst/>
          </a:prstGeom>
          <a:noFill/>
          <a:ln>
            <a:solidFill>
              <a:schemeClr val="tx1"/>
            </a:solidFill>
          </a:ln>
        </p:spPr>
      </p:pic>
    </p:spTree>
    <p:extLst>
      <p:ext uri="{BB962C8B-B14F-4D97-AF65-F5344CB8AC3E}">
        <p14:creationId xmlns:p14="http://schemas.microsoft.com/office/powerpoint/2010/main" val="40365504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6694"/>
          </a:xfrm>
        </p:spPr>
        <p:txBody>
          <a:bodyPr/>
          <a:lstStyle/>
          <a:p>
            <a:r>
              <a:rPr lang="en-US" dirty="0"/>
              <a:t>Contact Hours  </a:t>
            </a:r>
          </a:p>
        </p:txBody>
      </p:sp>
      <p:sp>
        <p:nvSpPr>
          <p:cNvPr id="3" name="Content Placeholder 2"/>
          <p:cNvSpPr>
            <a:spLocks noGrp="1"/>
          </p:cNvSpPr>
          <p:nvPr>
            <p:ph idx="1"/>
          </p:nvPr>
        </p:nvSpPr>
        <p:spPr>
          <a:xfrm>
            <a:off x="838200" y="1414732"/>
            <a:ext cx="10515600" cy="4762231"/>
          </a:xfrm>
        </p:spPr>
        <p:txBody>
          <a:bodyPr>
            <a:normAutofit fontScale="92500" lnSpcReduction="10000"/>
          </a:bodyPr>
          <a:lstStyle/>
          <a:p>
            <a:pPr marL="0" indent="0">
              <a:buNone/>
            </a:pPr>
            <a:r>
              <a:rPr lang="en-US" sz="3000" b="1" dirty="0"/>
              <a:t>Definition</a:t>
            </a:r>
            <a:r>
              <a:rPr lang="en-US" sz="3000" dirty="0"/>
              <a:t>. </a:t>
            </a:r>
            <a:r>
              <a:rPr lang="en-US" sz="3000" i="1" dirty="0"/>
              <a:t>Hours of instruction or instructional activity that the participant receives from the program. Instructional activity includes any program-sponsored activity designed to promote learning in the program curriculum, such as classroom instruction, assessment, tutoring, or participation in a learning lab. Time spent on assessment can be counted only if the assessment is designed to inform placement decisions, assess progress, or inform instruction. Time used simply to administer tests, such as the GED tests, cannot be counted as instructional activity. </a:t>
            </a:r>
          </a:p>
          <a:p>
            <a:pPr marL="0" indent="0">
              <a:buNone/>
            </a:pPr>
            <a:endParaRPr lang="en-US" dirty="0"/>
          </a:p>
          <a:p>
            <a:pPr marL="0" indent="0">
              <a:buNone/>
            </a:pPr>
            <a:r>
              <a:rPr lang="en-US" u="sng" dirty="0">
                <a:hlinkClick r:id="rId2"/>
              </a:rPr>
              <a:t>https://www.nrsweb.org/sites/default/files/NRS_TA_Guide.pdf</a:t>
            </a:r>
            <a:endParaRPr lang="en-US" u="sng" dirty="0"/>
          </a:p>
          <a:p>
            <a:pPr marL="0" indent="0">
              <a:buNone/>
            </a:pPr>
            <a:r>
              <a:rPr lang="en-US" dirty="0"/>
              <a:t>   (p. 57 of NRS online technical assistance guide)</a:t>
            </a:r>
          </a:p>
          <a:p>
            <a:pPr marL="0" indent="0">
              <a:buNone/>
            </a:pPr>
            <a:endParaRPr lang="en-US" dirty="0"/>
          </a:p>
        </p:txBody>
      </p:sp>
    </p:spTree>
    <p:extLst>
      <p:ext uri="{BB962C8B-B14F-4D97-AF65-F5344CB8AC3E}">
        <p14:creationId xmlns:p14="http://schemas.microsoft.com/office/powerpoint/2010/main" val="2529001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1969"/>
          </a:xfrm>
        </p:spPr>
        <p:txBody>
          <a:bodyPr/>
          <a:lstStyle/>
          <a:p>
            <a:r>
              <a:rPr lang="en-US" dirty="0"/>
              <a:t>Student Barriers to Employment</a:t>
            </a:r>
          </a:p>
        </p:txBody>
      </p:sp>
      <p:sp>
        <p:nvSpPr>
          <p:cNvPr id="3" name="Content Placeholder 2"/>
          <p:cNvSpPr>
            <a:spLocks noGrp="1"/>
          </p:cNvSpPr>
          <p:nvPr>
            <p:ph idx="1"/>
          </p:nvPr>
        </p:nvSpPr>
        <p:spPr>
          <a:xfrm>
            <a:off x="536275" y="1406105"/>
            <a:ext cx="8607725" cy="5020573"/>
          </a:xfrm>
        </p:spPr>
        <p:txBody>
          <a:bodyPr>
            <a:normAutofit lnSpcReduction="10000"/>
          </a:bodyPr>
          <a:lstStyle/>
          <a:p>
            <a:r>
              <a:rPr lang="en-US" sz="3200" dirty="0"/>
              <a:t>Agencies will record barriers to employment for all CAEP students at intake.</a:t>
            </a:r>
          </a:p>
          <a:p>
            <a:r>
              <a:rPr lang="en-US" sz="3200" dirty="0"/>
              <a:t>CAEP student barriers and their definitions will align with federal WIOA II barriers to employment.</a:t>
            </a:r>
          </a:p>
          <a:p>
            <a:r>
              <a:rPr lang="en-US" sz="3200" dirty="0"/>
              <a:t>As part of the federal alignment, ABE/ASE and ESL learners will automatically tie into specific barriers </a:t>
            </a:r>
          </a:p>
          <a:p>
            <a:r>
              <a:rPr lang="en-US" sz="3200" dirty="0"/>
              <a:t>For Workforce Preparation/Workforce Re-Entry – learners are no longer tied to any specific barriers, and no longer tied to 55 + years of age.</a:t>
            </a:r>
          </a:p>
          <a:p>
            <a:endParaRPr lang="en-US" sz="3200" dirty="0"/>
          </a:p>
          <a:p>
            <a:pPr marL="0" indent="0">
              <a:buNone/>
            </a:pPr>
            <a:endParaRPr lang="en-US" dirty="0"/>
          </a:p>
        </p:txBody>
      </p:sp>
      <p:pic>
        <p:nvPicPr>
          <p:cNvPr id="4" name="Picture 1" descr="Screen capture indicating the Employment barriers ranging from Cultural Barriers to No TANF within 2 years."/>
          <p:cNvPicPr>
            <a:picLocks noChangeAspect="1" noChangeArrowheads="1"/>
          </p:cNvPicPr>
          <p:nvPr/>
        </p:nvPicPr>
        <p:blipFill>
          <a:blip r:embed="rId2" cstate="print"/>
          <a:srcRect/>
          <a:stretch>
            <a:fillRect/>
          </a:stretch>
        </p:blipFill>
        <p:spPr bwMode="auto">
          <a:xfrm>
            <a:off x="9509843" y="2769079"/>
            <a:ext cx="2122042" cy="3735237"/>
          </a:xfrm>
          <a:prstGeom prst="rect">
            <a:avLst/>
          </a:prstGeom>
          <a:noFill/>
          <a:ln w="9525">
            <a:noFill/>
            <a:miter lim="800000"/>
            <a:headEnd/>
            <a:tailEnd/>
          </a:ln>
        </p:spPr>
      </p:pic>
    </p:spTree>
    <p:extLst>
      <p:ext uri="{BB962C8B-B14F-4D97-AF65-F5344CB8AC3E}">
        <p14:creationId xmlns:p14="http://schemas.microsoft.com/office/powerpoint/2010/main" val="24173522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Barriers to Employment </a:t>
            </a:r>
          </a:p>
        </p:txBody>
      </p:sp>
      <p:sp>
        <p:nvSpPr>
          <p:cNvPr id="3" name="Content Placeholder 2"/>
          <p:cNvSpPr>
            <a:spLocks noGrp="1"/>
          </p:cNvSpPr>
          <p:nvPr>
            <p:ph idx="1"/>
          </p:nvPr>
        </p:nvSpPr>
        <p:spPr>
          <a:xfrm>
            <a:off x="655608" y="1500996"/>
            <a:ext cx="5676181" cy="5167223"/>
          </a:xfrm>
        </p:spPr>
        <p:txBody>
          <a:bodyPr>
            <a:normAutofit fontScale="92500" lnSpcReduction="20000"/>
          </a:bodyPr>
          <a:lstStyle/>
          <a:p>
            <a:pPr marL="0" indent="0">
              <a:buNone/>
            </a:pPr>
            <a:r>
              <a:rPr lang="en-US" sz="3500" b="1" dirty="0"/>
              <a:t>For WIOA II </a:t>
            </a:r>
            <a:r>
              <a:rPr lang="en-US" sz="3200" dirty="0"/>
              <a:t>– </a:t>
            </a:r>
            <a:br>
              <a:rPr lang="en-US" sz="3200" dirty="0"/>
            </a:br>
            <a:endParaRPr lang="en-US" sz="3200" dirty="0"/>
          </a:p>
          <a:p>
            <a:pPr lvl="1"/>
            <a:r>
              <a:rPr lang="en-US" sz="3500" dirty="0"/>
              <a:t>OCTAE has identified ABE/ASE enrollees by definition as having the Low Levels of Literacy barrier</a:t>
            </a:r>
          </a:p>
          <a:p>
            <a:pPr lvl="1"/>
            <a:r>
              <a:rPr lang="en-US" sz="3500" dirty="0"/>
              <a:t>All ESL/ELL learners are defined as Low English Literacy/English Language Learner.</a:t>
            </a:r>
          </a:p>
          <a:p>
            <a:pPr lvl="1"/>
            <a:r>
              <a:rPr lang="en-US" sz="3500" dirty="0"/>
              <a:t>Cultural Barriers also relates to WIOA Title II, but is not directly aligned to a particular program.</a:t>
            </a:r>
          </a:p>
          <a:p>
            <a:pPr marL="0" indent="0">
              <a:buNone/>
            </a:pPr>
            <a:endParaRPr lang="en-US" dirty="0"/>
          </a:p>
        </p:txBody>
      </p:sp>
      <p:pic>
        <p:nvPicPr>
          <p:cNvPr id="4" name="Picture 1" descr="Screen capture of the Employment barriers indicating Cultural Barriers, English Language Learner and Low Levels of Literacy."/>
          <p:cNvPicPr>
            <a:picLocks noChangeAspect="1" noChangeArrowheads="1"/>
          </p:cNvPicPr>
          <p:nvPr/>
        </p:nvPicPr>
        <p:blipFill>
          <a:blip r:embed="rId2" cstate="print"/>
          <a:srcRect/>
          <a:stretch>
            <a:fillRect/>
          </a:stretch>
        </p:blipFill>
        <p:spPr bwMode="auto">
          <a:xfrm>
            <a:off x="7249065" y="2060235"/>
            <a:ext cx="2205486" cy="3882117"/>
          </a:xfrm>
          <a:prstGeom prst="rect">
            <a:avLst/>
          </a:prstGeom>
          <a:noFill/>
          <a:ln w="9525">
            <a:noFill/>
            <a:miter lim="800000"/>
            <a:headEnd/>
            <a:tailEnd/>
          </a:ln>
        </p:spPr>
      </p:pic>
      <p:sp>
        <p:nvSpPr>
          <p:cNvPr id="5" name="Right Arrow 4">
            <a:extLst>
              <a:ext uri="{C183D7F6-B498-43B3-948B-1728B52AA6E4}">
                <adec:decorative xmlns:adec="http://schemas.microsoft.com/office/drawing/2017/decorative" val="1"/>
              </a:ext>
            </a:extLst>
          </p:cNvPr>
          <p:cNvSpPr/>
          <p:nvPr/>
        </p:nvSpPr>
        <p:spPr>
          <a:xfrm>
            <a:off x="6449972" y="3439353"/>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a:extLst>
              <a:ext uri="{C183D7F6-B498-43B3-948B-1728B52AA6E4}">
                <adec:decorative xmlns:adec="http://schemas.microsoft.com/office/drawing/2017/decorative" val="1"/>
              </a:ext>
            </a:extLst>
          </p:cNvPr>
          <p:cNvSpPr/>
          <p:nvPr/>
        </p:nvSpPr>
        <p:spPr>
          <a:xfrm>
            <a:off x="6449972" y="4906028"/>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ght Arrow 6">
            <a:extLst>
              <a:ext uri="{C183D7F6-B498-43B3-948B-1728B52AA6E4}">
                <adec:decorative xmlns:adec="http://schemas.microsoft.com/office/drawing/2017/decorative" val="1"/>
              </a:ext>
            </a:extLst>
          </p:cNvPr>
          <p:cNvSpPr/>
          <p:nvPr/>
        </p:nvSpPr>
        <p:spPr>
          <a:xfrm>
            <a:off x="6449972" y="2807133"/>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2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(state)</a:t>
            </a:r>
          </a:p>
        </p:txBody>
      </p:sp>
      <p:sp>
        <p:nvSpPr>
          <p:cNvPr id="3" name="Content Placeholder 2"/>
          <p:cNvSpPr>
            <a:spLocks noGrp="1"/>
          </p:cNvSpPr>
          <p:nvPr>
            <p:ph idx="1"/>
          </p:nvPr>
        </p:nvSpPr>
        <p:spPr>
          <a:xfrm>
            <a:off x="838200" y="1825625"/>
            <a:ext cx="10515600" cy="4752156"/>
          </a:xfrm>
        </p:spPr>
        <p:txBody>
          <a:bodyPr>
            <a:normAutofit/>
          </a:bodyPr>
          <a:lstStyle/>
          <a:p>
            <a:pPr marL="0" indent="0">
              <a:buNone/>
            </a:pPr>
            <a:r>
              <a:rPr lang="en-US" sz="3200" b="1" dirty="0"/>
              <a:t>For State Level Reporting of Program Areas</a:t>
            </a:r>
          </a:p>
          <a:p>
            <a:r>
              <a:rPr lang="en-US" sz="3200" dirty="0"/>
              <a:t>LaunchBoard (State Level)</a:t>
            </a:r>
          </a:p>
          <a:p>
            <a:r>
              <a:rPr lang="en-US" sz="3200" dirty="0"/>
              <a:t>Legislative Reports</a:t>
            </a:r>
          </a:p>
          <a:p>
            <a:r>
              <a:rPr lang="en-US" sz="3200" dirty="0"/>
              <a:t>Five Main Program Areas: ABE/ASE, ESL, CTE, AWD, and K12 Student Success</a:t>
            </a:r>
          </a:p>
          <a:p>
            <a:r>
              <a:rPr lang="en-US" sz="3200" dirty="0"/>
              <a:t>CTE – will include subcategories for Short Term CTE, Workforce Preparation, and Pre-apprenticeship</a:t>
            </a:r>
          </a:p>
          <a:p>
            <a:r>
              <a:rPr lang="en-US" sz="3200" dirty="0"/>
              <a:t>Workforce Reentry is being interpreted as Workforce Preparation.</a:t>
            </a:r>
          </a:p>
          <a:p>
            <a:pPr marL="0" indent="0">
              <a:buNone/>
            </a:pPr>
            <a:endParaRPr lang="en-US" dirty="0"/>
          </a:p>
        </p:txBody>
      </p:sp>
    </p:spTree>
    <p:extLst>
      <p:ext uri="{BB962C8B-B14F-4D97-AF65-F5344CB8AC3E}">
        <p14:creationId xmlns:p14="http://schemas.microsoft.com/office/powerpoint/2010/main" val="3996400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Barriers to Employment  </a:t>
            </a:r>
          </a:p>
        </p:txBody>
      </p:sp>
      <p:sp>
        <p:nvSpPr>
          <p:cNvPr id="3" name="Content Placeholder 2"/>
          <p:cNvSpPr>
            <a:spLocks noGrp="1"/>
          </p:cNvSpPr>
          <p:nvPr>
            <p:ph idx="1"/>
          </p:nvPr>
        </p:nvSpPr>
        <p:spPr>
          <a:xfrm>
            <a:off x="621102" y="1825625"/>
            <a:ext cx="10732698" cy="4351338"/>
          </a:xfrm>
        </p:spPr>
        <p:txBody>
          <a:bodyPr>
            <a:normAutofit/>
          </a:bodyPr>
          <a:lstStyle/>
          <a:p>
            <a:pPr marL="0" indent="0">
              <a:buNone/>
            </a:pPr>
            <a:r>
              <a:rPr lang="en-US" sz="3600" dirty="0"/>
              <a:t>For Workforce Preparation/Workforce Re-Entry:</a:t>
            </a:r>
          </a:p>
          <a:p>
            <a:r>
              <a:rPr lang="en-US" sz="3600" dirty="0"/>
              <a:t>Learners are no longer tied to any specific barriers</a:t>
            </a:r>
          </a:p>
          <a:p>
            <a:r>
              <a:rPr lang="en-US" sz="3600" dirty="0"/>
              <a:t>No longer automatically assigned if 55 + years of age.</a:t>
            </a:r>
          </a:p>
        </p:txBody>
      </p:sp>
    </p:spTree>
    <p:extLst>
      <p:ext uri="{BB962C8B-B14F-4D97-AF65-F5344CB8AC3E}">
        <p14:creationId xmlns:p14="http://schemas.microsoft.com/office/powerpoint/2010/main" val="669346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608" y="897272"/>
            <a:ext cx="10515600" cy="2743075"/>
          </a:xfrm>
        </p:spPr>
        <p:txBody>
          <a:bodyPr>
            <a:normAutofit/>
          </a:bodyPr>
          <a:lstStyle/>
          <a:p>
            <a:pPr algn="ctr"/>
            <a:r>
              <a:rPr lang="en-US" b="1" dirty="0"/>
              <a:t>Quick Review of Federal Metrics </a:t>
            </a:r>
            <a:br>
              <a:rPr lang="en-US" b="1" dirty="0"/>
            </a:br>
            <a:r>
              <a:rPr lang="en-US" b="1" dirty="0"/>
              <a:t>and</a:t>
            </a:r>
            <a:br>
              <a:rPr lang="en-US" b="1" dirty="0"/>
            </a:br>
            <a:r>
              <a:rPr lang="en-US" b="1" dirty="0"/>
              <a:t>Alignment to CAEP Outcomes</a:t>
            </a:r>
          </a:p>
        </p:txBody>
      </p:sp>
    </p:spTree>
    <p:extLst>
      <p:ext uri="{BB962C8B-B14F-4D97-AF65-F5344CB8AC3E}">
        <p14:creationId xmlns:p14="http://schemas.microsoft.com/office/powerpoint/2010/main" val="17141823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cs typeface="Calibri" panose="020F0502020204030204" pitchFamily="34" charset="0"/>
              </a:rPr>
              <a:t>WIOA Performance Indicators</a:t>
            </a:r>
            <a:endParaRPr lang="en-US" b="1" dirty="0"/>
          </a:p>
        </p:txBody>
      </p:sp>
      <p:graphicFrame>
        <p:nvGraphicFramePr>
          <p:cNvPr id="3" name="Diagram 2" descr="Diagram showing the WIOA Performance Indicators indicating the following:&#10;- Effectiveness to Employers&#10;- Employment after 2Q&#10;- Employment after 4Q&#10;- Median Earnings&#10;- Credential Attainment Rate&#10;- Measurable Skill Gains (MSG)"/>
          <p:cNvGraphicFramePr/>
          <p:nvPr>
            <p:extLst>
              <p:ext uri="{D42A27DB-BD31-4B8C-83A1-F6EECF244321}">
                <p14:modId xmlns:p14="http://schemas.microsoft.com/office/powerpoint/2010/main" val="1094139128"/>
              </p:ext>
            </p:extLst>
          </p:nvPr>
        </p:nvGraphicFramePr>
        <p:xfrm>
          <a:off x="545910" y="2060812"/>
          <a:ext cx="6428095" cy="3957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ght Arrow 3">
            <a:extLst>
              <a:ext uri="{C183D7F6-B498-43B3-948B-1728B52AA6E4}">
                <adec:decorative xmlns:adec="http://schemas.microsoft.com/office/drawing/2017/decorative" val="1"/>
              </a:ext>
            </a:extLst>
          </p:cNvPr>
          <p:cNvSpPr/>
          <p:nvPr/>
        </p:nvSpPr>
        <p:spPr>
          <a:xfrm>
            <a:off x="5991367" y="4981433"/>
            <a:ext cx="1719618" cy="341194"/>
          </a:xfrm>
          <a:prstGeom prst="rightArrow">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7997587" y="1845661"/>
            <a:ext cx="3589361" cy="1938992"/>
          </a:xfrm>
          <a:prstGeom prst="rect">
            <a:avLst/>
          </a:prstGeom>
          <a:noFill/>
          <a:ln>
            <a:solidFill>
              <a:schemeClr val="accent1"/>
            </a:solidFill>
          </a:ln>
        </p:spPr>
        <p:txBody>
          <a:bodyPr wrap="square" rtlCol="0">
            <a:spAutoFit/>
          </a:bodyPr>
          <a:lstStyle/>
          <a:p>
            <a:r>
              <a:rPr lang="en-US" sz="2400" dirty="0"/>
              <a:t>WIOA uses Performance Indicators to evaluate program and student/participant performance. </a:t>
            </a:r>
          </a:p>
        </p:txBody>
      </p:sp>
      <p:sp>
        <p:nvSpPr>
          <p:cNvPr id="5" name="TextBox 4"/>
          <p:cNvSpPr txBox="1"/>
          <p:nvPr/>
        </p:nvSpPr>
        <p:spPr>
          <a:xfrm>
            <a:off x="7997586" y="3887772"/>
            <a:ext cx="3589361" cy="2308324"/>
          </a:xfrm>
          <a:prstGeom prst="rect">
            <a:avLst/>
          </a:prstGeom>
          <a:noFill/>
          <a:ln>
            <a:solidFill>
              <a:schemeClr val="accent1"/>
            </a:solidFill>
          </a:ln>
        </p:spPr>
        <p:txBody>
          <a:bodyPr wrap="square" rtlCol="0">
            <a:spAutoFit/>
          </a:bodyPr>
          <a:lstStyle/>
          <a:p>
            <a:r>
              <a:rPr lang="en-US" sz="2400" dirty="0"/>
              <a:t>One of these Performance Indicators is Measurable Skill Gains (MSG). WIOA defines five different MSGs to monitor progress and results. </a:t>
            </a:r>
          </a:p>
        </p:txBody>
      </p:sp>
    </p:spTree>
    <p:extLst>
      <p:ext uri="{BB962C8B-B14F-4D97-AF65-F5344CB8AC3E}">
        <p14:creationId xmlns:p14="http://schemas.microsoft.com/office/powerpoint/2010/main" val="2086424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cs typeface="Calibri" panose="020F0502020204030204" pitchFamily="34" charset="0"/>
              </a:rPr>
              <a:t>WIOA Measurable Skills Gains (MSGs)</a:t>
            </a:r>
            <a:endParaRPr lang="en-US" b="1" dirty="0"/>
          </a:p>
        </p:txBody>
      </p:sp>
      <p:pic>
        <p:nvPicPr>
          <p:cNvPr id="3" name="Picture 2" descr="Flow chart indicating the Measurable Skills Gains indicating the following:&#10;&#10;Measurable Skill Gain&#10;- Secondary Diploma/Equivalent&#10;- Secondary or Postsecondary Transcript&#10;- Educational Functioning Level Gain&#10;- Progress Toward Milestones&#10;- Passing Technical/ Occupational Knowledge Based Exam&#10;&#10;Educational Functioning Level Gain&#10;-Pre-Post Test&#10;Completion of Carnegie Units&#10;Program Exit plus Entry into Postsecondary Education"/>
          <p:cNvPicPr>
            <a:picLocks noChangeAspect="1"/>
          </p:cNvPicPr>
          <p:nvPr/>
        </p:nvPicPr>
        <p:blipFill>
          <a:blip r:embed="rId3"/>
          <a:stretch>
            <a:fillRect/>
          </a:stretch>
        </p:blipFill>
        <p:spPr>
          <a:xfrm>
            <a:off x="1624083" y="2129050"/>
            <a:ext cx="8455953" cy="3777953"/>
          </a:xfrm>
          <a:prstGeom prst="rect">
            <a:avLst/>
          </a:prstGeom>
        </p:spPr>
      </p:pic>
    </p:spTree>
    <p:extLst>
      <p:ext uri="{BB962C8B-B14F-4D97-AF65-F5344CB8AC3E}">
        <p14:creationId xmlns:p14="http://schemas.microsoft.com/office/powerpoint/2010/main" val="28792246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21993"/>
            <a:ext cx="10515600" cy="1014122"/>
          </a:xfrm>
        </p:spPr>
        <p:txBody>
          <a:bodyPr/>
          <a:lstStyle/>
          <a:p>
            <a:r>
              <a:rPr lang="en-US" b="1" dirty="0">
                <a:solidFill>
                  <a:schemeClr val="accent1">
                    <a:lumMod val="75000"/>
                  </a:schemeClr>
                </a:solidFill>
                <a:effectLst>
                  <a:outerShdw blurRad="38100" dist="38100" dir="2700000" algn="tl">
                    <a:srgbClr val="000000">
                      <a:alpha val="43137"/>
                    </a:srgbClr>
                  </a:outerShdw>
                </a:effectLst>
              </a:rPr>
              <a:t>WIOA Alignment to AB 104</a:t>
            </a:r>
          </a:p>
        </p:txBody>
      </p:sp>
      <p:sp>
        <p:nvSpPr>
          <p:cNvPr id="3" name="Content Placeholder 2"/>
          <p:cNvSpPr>
            <a:spLocks noGrp="1"/>
          </p:cNvSpPr>
          <p:nvPr>
            <p:ph sz="quarter" idx="4294967295"/>
          </p:nvPr>
        </p:nvSpPr>
        <p:spPr>
          <a:xfrm>
            <a:off x="507720" y="1475377"/>
            <a:ext cx="11397231" cy="4338637"/>
          </a:xfrm>
        </p:spPr>
        <p:txBody>
          <a:bodyPr/>
          <a:lstStyle/>
          <a:p>
            <a:pPr marL="0" indent="0" algn="l">
              <a:buNone/>
            </a:pPr>
            <a:r>
              <a:rPr lang="en-US" dirty="0"/>
              <a:t>The WIOA Performance Indicators, along with the 5 types of MSG, comprise the framework for the six AB 104 outcomes:</a:t>
            </a:r>
          </a:p>
        </p:txBody>
      </p:sp>
      <p:sp>
        <p:nvSpPr>
          <p:cNvPr id="5" name="Content Placeholder 4"/>
          <p:cNvSpPr>
            <a:spLocks noGrp="1"/>
          </p:cNvSpPr>
          <p:nvPr>
            <p:ph sz="quarter" idx="4294967295"/>
          </p:nvPr>
        </p:nvSpPr>
        <p:spPr>
          <a:xfrm>
            <a:off x="838200" y="2469532"/>
            <a:ext cx="4205288" cy="4338638"/>
          </a:xfrm>
        </p:spPr>
        <p:txBody>
          <a:bodyPr>
            <a:normAutofit fontScale="92500" lnSpcReduction="20000"/>
          </a:bodyPr>
          <a:lstStyle/>
          <a:p>
            <a:pPr marL="0" indent="0" algn="l">
              <a:buNone/>
            </a:pPr>
            <a:r>
              <a:rPr lang="en-US" dirty="0">
                <a:solidFill>
                  <a:srgbClr val="FF0000"/>
                </a:solidFill>
              </a:rPr>
              <a:t>Indicators:</a:t>
            </a:r>
          </a:p>
          <a:p>
            <a:pPr marL="361639" indent="-361639">
              <a:buFont typeface="+mj-lt"/>
              <a:buAutoNum type="arabicPeriod"/>
            </a:pPr>
            <a:r>
              <a:rPr lang="en-US" dirty="0"/>
              <a:t>Employment</a:t>
            </a:r>
          </a:p>
          <a:p>
            <a:pPr marL="361639" indent="-361639">
              <a:buFont typeface="+mj-lt"/>
              <a:buAutoNum type="arabicPeriod"/>
            </a:pPr>
            <a:r>
              <a:rPr lang="en-US" dirty="0"/>
              <a:t>Wages</a:t>
            </a:r>
          </a:p>
          <a:p>
            <a:pPr algn="l"/>
            <a:endParaRPr lang="en-US" dirty="0"/>
          </a:p>
          <a:p>
            <a:pPr marL="0" indent="0" algn="l">
              <a:buNone/>
            </a:pPr>
            <a:r>
              <a:rPr lang="en-US" dirty="0">
                <a:solidFill>
                  <a:srgbClr val="FF0000"/>
                </a:solidFill>
              </a:rPr>
              <a:t>MSGs:</a:t>
            </a:r>
          </a:p>
          <a:p>
            <a:pPr marL="361639" indent="-361639">
              <a:buFont typeface="+mj-lt"/>
              <a:buAutoNum type="arabicPeriod"/>
            </a:pPr>
            <a:r>
              <a:rPr lang="en-US" dirty="0"/>
              <a:t>Literacy gain</a:t>
            </a:r>
          </a:p>
          <a:p>
            <a:pPr marL="361639" indent="-361639">
              <a:buFont typeface="+mj-lt"/>
              <a:buAutoNum type="arabicPeriod"/>
            </a:pPr>
            <a:r>
              <a:rPr lang="en-US" dirty="0"/>
              <a:t>Secondary</a:t>
            </a:r>
          </a:p>
          <a:p>
            <a:pPr marL="361639" indent="-361639">
              <a:buFont typeface="+mj-lt"/>
              <a:buAutoNum type="arabicPeriod"/>
            </a:pPr>
            <a:r>
              <a:rPr lang="en-US" dirty="0"/>
              <a:t>Post-Secondary</a:t>
            </a:r>
          </a:p>
          <a:p>
            <a:pPr marL="361639" indent="-361639">
              <a:buFont typeface="+mj-lt"/>
              <a:buAutoNum type="arabicPeriod"/>
            </a:pPr>
            <a:r>
              <a:rPr lang="en-US" dirty="0"/>
              <a:t>Training Milestone</a:t>
            </a:r>
          </a:p>
          <a:p>
            <a:pPr marL="361639" indent="-361639">
              <a:buFont typeface="+mj-lt"/>
              <a:buAutoNum type="arabicPeriod"/>
            </a:pPr>
            <a:r>
              <a:rPr lang="en-US" dirty="0"/>
              <a:t>Skills Progression</a:t>
            </a:r>
          </a:p>
        </p:txBody>
      </p:sp>
      <p:sp>
        <p:nvSpPr>
          <p:cNvPr id="4" name="Rectangle 3"/>
          <p:cNvSpPr/>
          <p:nvPr/>
        </p:nvSpPr>
        <p:spPr>
          <a:xfrm>
            <a:off x="6388197" y="2476335"/>
            <a:ext cx="4392388" cy="3700628"/>
          </a:xfrm>
          <a:prstGeom prst="rect">
            <a:avLst/>
          </a:prstGeom>
        </p:spPr>
        <p:txBody>
          <a:bodyPr wrap="square">
            <a:spAutoFit/>
          </a:bodyPr>
          <a:lstStyle/>
          <a:p>
            <a:pPr defTabSz="642915">
              <a:lnSpc>
                <a:spcPct val="90000"/>
              </a:lnSpc>
              <a:spcBef>
                <a:spcPts val="703"/>
              </a:spcBef>
              <a:defRPr/>
            </a:pPr>
            <a:r>
              <a:rPr lang="en-US" sz="2250" dirty="0">
                <a:solidFill>
                  <a:srgbClr val="FF0000"/>
                </a:solidFill>
              </a:rPr>
              <a:t>AB 104 Outcomes:</a:t>
            </a:r>
          </a:p>
          <a:p>
            <a:pPr marL="361639" indent="-361639" defTabSz="642915">
              <a:lnSpc>
                <a:spcPct val="90000"/>
              </a:lnSpc>
              <a:spcBef>
                <a:spcPts val="703"/>
              </a:spcBef>
              <a:buFont typeface="+mj-lt"/>
              <a:buAutoNum type="arabicPeriod"/>
              <a:defRPr/>
            </a:pPr>
            <a:r>
              <a:rPr lang="en-US" sz="2250" dirty="0">
                <a:solidFill>
                  <a:prstClr val="black"/>
                </a:solidFill>
              </a:rPr>
              <a:t>Improved literacy skills</a:t>
            </a:r>
            <a:r>
              <a:rPr lang="en-US" sz="2250" i="1" dirty="0">
                <a:solidFill>
                  <a:prstClr val="black"/>
                </a:solidFill>
              </a:rPr>
              <a:t> </a:t>
            </a:r>
          </a:p>
          <a:p>
            <a:pPr marL="361639" indent="-361639" defTabSz="642915">
              <a:lnSpc>
                <a:spcPct val="90000"/>
              </a:lnSpc>
              <a:spcBef>
                <a:spcPts val="703"/>
              </a:spcBef>
              <a:buFont typeface="+mj-lt"/>
              <a:buAutoNum type="arabicPeriod"/>
              <a:defRPr/>
            </a:pPr>
            <a:r>
              <a:rPr lang="en-US" sz="2250" dirty="0">
                <a:solidFill>
                  <a:prstClr val="black"/>
                </a:solidFill>
              </a:rPr>
              <a:t>Completion of high school diplomas or their recognized equivalents</a:t>
            </a:r>
            <a:endParaRPr lang="en-US" sz="2250" i="1" dirty="0">
              <a:solidFill>
                <a:prstClr val="black"/>
              </a:solidFill>
            </a:endParaRPr>
          </a:p>
          <a:p>
            <a:pPr marL="361639" indent="-361639" defTabSz="642915">
              <a:lnSpc>
                <a:spcPct val="90000"/>
              </a:lnSpc>
              <a:spcBef>
                <a:spcPts val="703"/>
              </a:spcBef>
              <a:buFont typeface="+mj-lt"/>
              <a:buAutoNum type="arabicPeriod"/>
              <a:defRPr/>
            </a:pPr>
            <a:r>
              <a:rPr lang="en-US" sz="2250" dirty="0">
                <a:solidFill>
                  <a:prstClr val="black"/>
                </a:solidFill>
              </a:rPr>
              <a:t>Completion of postsecondary</a:t>
            </a:r>
            <a:r>
              <a:rPr lang="en-US" sz="2250" i="1" dirty="0">
                <a:solidFill>
                  <a:prstClr val="black"/>
                </a:solidFill>
              </a:rPr>
              <a:t> </a:t>
            </a:r>
            <a:endParaRPr lang="en-US" sz="2250" dirty="0">
              <a:solidFill>
                <a:prstClr val="black"/>
              </a:solidFill>
            </a:endParaRPr>
          </a:p>
          <a:p>
            <a:pPr marL="361639" indent="-361639" defTabSz="642915">
              <a:lnSpc>
                <a:spcPct val="90000"/>
              </a:lnSpc>
              <a:spcBef>
                <a:spcPts val="703"/>
              </a:spcBef>
              <a:buFont typeface="+mj-lt"/>
              <a:buAutoNum type="arabicPeriod"/>
              <a:defRPr/>
            </a:pPr>
            <a:r>
              <a:rPr lang="en-US" sz="2250" dirty="0">
                <a:solidFill>
                  <a:prstClr val="black"/>
                </a:solidFill>
              </a:rPr>
              <a:t>Placement into jobs</a:t>
            </a:r>
          </a:p>
          <a:p>
            <a:pPr marL="361639" indent="-361639" defTabSz="642915">
              <a:lnSpc>
                <a:spcPct val="90000"/>
              </a:lnSpc>
              <a:spcBef>
                <a:spcPts val="703"/>
              </a:spcBef>
              <a:buFont typeface="+mj-lt"/>
              <a:buAutoNum type="arabicPeriod"/>
              <a:defRPr/>
            </a:pPr>
            <a:r>
              <a:rPr lang="en-US" sz="2250" dirty="0">
                <a:solidFill>
                  <a:prstClr val="black"/>
                </a:solidFill>
              </a:rPr>
              <a:t>Improved wages </a:t>
            </a:r>
          </a:p>
          <a:p>
            <a:pPr marL="361639" indent="-361639" defTabSz="642915">
              <a:lnSpc>
                <a:spcPct val="90000"/>
              </a:lnSpc>
              <a:spcBef>
                <a:spcPts val="703"/>
              </a:spcBef>
              <a:buFont typeface="+mj-lt"/>
              <a:buAutoNum type="arabicPeriod"/>
              <a:defRPr/>
            </a:pPr>
            <a:r>
              <a:rPr lang="en-US" sz="2250" i="1" dirty="0">
                <a:solidFill>
                  <a:prstClr val="black"/>
                </a:solidFill>
              </a:rPr>
              <a:t>Post Secondary Transition</a:t>
            </a:r>
          </a:p>
          <a:p>
            <a:pPr defTabSz="642915">
              <a:lnSpc>
                <a:spcPct val="90000"/>
              </a:lnSpc>
              <a:spcBef>
                <a:spcPts val="703"/>
              </a:spcBef>
              <a:defRPr/>
            </a:pPr>
            <a:endParaRPr lang="en-US" sz="1266" dirty="0">
              <a:solidFill>
                <a:prstClr val="black"/>
              </a:solidFill>
              <a:latin typeface="Calibri"/>
            </a:endParaRPr>
          </a:p>
        </p:txBody>
      </p:sp>
      <p:sp>
        <p:nvSpPr>
          <p:cNvPr id="6" name="Left-Right Arrow 5">
            <a:extLst>
              <a:ext uri="{C183D7F6-B498-43B3-948B-1728B52AA6E4}">
                <adec:decorative xmlns:adec="http://schemas.microsoft.com/office/drawing/2017/decorative" val="1"/>
              </a:ext>
            </a:extLst>
          </p:cNvPr>
          <p:cNvSpPr/>
          <p:nvPr/>
        </p:nvSpPr>
        <p:spPr>
          <a:xfrm>
            <a:off x="4186305" y="3756840"/>
            <a:ext cx="1628677" cy="916953"/>
          </a:xfrm>
          <a:prstGeom prst="leftRightArrow">
            <a:avLst/>
          </a:prstGeom>
          <a:solidFill>
            <a:schemeClr val="accent5">
              <a:lumMod val="75000"/>
            </a:schemeClr>
          </a:solidFill>
          <a:ln w="25400" cap="flat">
            <a:solidFill>
              <a:srgbClr val="0365C0"/>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531">
              <a:solidFill>
                <a:srgbClr val="000000"/>
              </a:solidFill>
              <a:sym typeface="Helvetica"/>
            </a:endParaRPr>
          </a:p>
        </p:txBody>
      </p:sp>
    </p:spTree>
    <p:extLst>
      <p:ext uri="{BB962C8B-B14F-4D97-AF65-F5344CB8AC3E}">
        <p14:creationId xmlns:p14="http://schemas.microsoft.com/office/powerpoint/2010/main" val="6433883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376" y="348891"/>
            <a:ext cx="7886700" cy="500498"/>
          </a:xfrm>
        </p:spPr>
        <p:txBody>
          <a:bodyPr>
            <a:noAutofit/>
          </a:bodyPr>
          <a:lstStyle/>
          <a:p>
            <a:r>
              <a:rPr lang="en-US" sz="4800" b="1" dirty="0">
                <a:solidFill>
                  <a:schemeClr val="accent1">
                    <a:lumMod val="75000"/>
                  </a:schemeClr>
                </a:solidFill>
              </a:rPr>
              <a:t>CAEP Outcomes</a:t>
            </a:r>
          </a:p>
        </p:txBody>
      </p:sp>
      <p:graphicFrame>
        <p:nvGraphicFramePr>
          <p:cNvPr id="3" name="Diagram 2" descr="Literacy Gains&#10;HSE/HS Diploma&#10;Post-Secondary&#10;Enter Employment&#10;Increase Wages&#10;Transition"/>
          <p:cNvGraphicFramePr/>
          <p:nvPr>
            <p:extLst>
              <p:ext uri="{D42A27DB-BD31-4B8C-83A1-F6EECF244321}">
                <p14:modId xmlns:p14="http://schemas.microsoft.com/office/powerpoint/2010/main" val="537526928"/>
              </p:ext>
            </p:extLst>
          </p:nvPr>
        </p:nvGraphicFramePr>
        <p:xfrm>
          <a:off x="1472018" y="1424257"/>
          <a:ext cx="9526683" cy="4529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854649" y="2360977"/>
            <a:ext cx="2233748" cy="1546577"/>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Pre/Post Level Completion</a:t>
            </a:r>
          </a:p>
          <a:p>
            <a:pPr marL="214312" indent="-214312" defTabSz="685797">
              <a:buFont typeface="Arial" panose="020B0604020202020204" pitchFamily="34" charset="0"/>
              <a:buChar char="•"/>
            </a:pPr>
            <a:r>
              <a:rPr lang="en-US" sz="1350" dirty="0">
                <a:latin typeface="Calibri" panose="020F0502020204030204"/>
              </a:rPr>
              <a:t>Carnegie Units /HS Credits</a:t>
            </a:r>
          </a:p>
          <a:p>
            <a:pPr marL="214312" indent="-214312" defTabSz="685797">
              <a:buFont typeface="Arial" panose="020B0604020202020204" pitchFamily="34" charset="0"/>
              <a:buChar char="•"/>
            </a:pPr>
            <a:r>
              <a:rPr lang="en-US" sz="1350" dirty="0">
                <a:latin typeface="Calibri" panose="020F0502020204030204"/>
              </a:rPr>
              <a:t>CDCP Certificate</a:t>
            </a:r>
          </a:p>
          <a:p>
            <a:pPr marL="214312" indent="-214312" defTabSz="685797">
              <a:buFont typeface="Arial" panose="020B0604020202020204" pitchFamily="34" charset="0"/>
              <a:buChar char="•"/>
            </a:pPr>
            <a:r>
              <a:rPr lang="en-US" sz="1350" dirty="0">
                <a:latin typeface="Calibri" panose="020F0502020204030204"/>
              </a:rPr>
              <a:t>Occupational Skills Gain</a:t>
            </a:r>
          </a:p>
          <a:p>
            <a:pPr marL="214312" indent="-214312" defTabSz="685797">
              <a:buFont typeface="Arial" panose="020B0604020202020204" pitchFamily="34" charset="0"/>
              <a:buChar char="•"/>
            </a:pPr>
            <a:r>
              <a:rPr lang="en-US" sz="1350" dirty="0">
                <a:latin typeface="Calibri" panose="020F0502020204030204"/>
              </a:rPr>
              <a:t>Workforce Preparation</a:t>
            </a:r>
          </a:p>
        </p:txBody>
      </p:sp>
      <p:sp>
        <p:nvSpPr>
          <p:cNvPr id="5" name="TextBox 4"/>
          <p:cNvSpPr txBox="1"/>
          <p:nvPr/>
        </p:nvSpPr>
        <p:spPr>
          <a:xfrm>
            <a:off x="4690111" y="2365242"/>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High School Diploma</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GED</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a:t>
            </a:r>
            <a:r>
              <a:rPr lang="en-US" sz="1350" dirty="0" err="1">
                <a:solidFill>
                  <a:prstClr val="black"/>
                </a:solidFill>
                <a:latin typeface="Calibri" panose="020F0502020204030204"/>
              </a:rPr>
              <a:t>HiSET</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Passed TASC</a:t>
            </a:r>
          </a:p>
        </p:txBody>
      </p:sp>
      <p:sp>
        <p:nvSpPr>
          <p:cNvPr id="6" name="TextBox 5"/>
          <p:cNvSpPr txBox="1"/>
          <p:nvPr/>
        </p:nvSpPr>
        <p:spPr>
          <a:xfrm>
            <a:off x="7425146" y="2320778"/>
            <a:ext cx="3043233"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College Degree – AA, AS, BA, BS</a:t>
            </a:r>
          </a:p>
          <a:p>
            <a:pPr marL="214312" indent="-214312" defTabSz="685797">
              <a:buFont typeface="Arial" panose="020B0604020202020204" pitchFamily="34" charset="0"/>
              <a:buChar char="•"/>
            </a:pPr>
            <a:r>
              <a:rPr lang="en-US" sz="1350" dirty="0">
                <a:solidFill>
                  <a:prstClr val="black"/>
                </a:solidFill>
                <a:latin typeface="Calibri" panose="020F0502020204030204"/>
              </a:rPr>
              <a:t>Graduate Studies</a:t>
            </a:r>
          </a:p>
          <a:p>
            <a:pPr marL="214312" indent="-214312" defTabSz="685797">
              <a:buFont typeface="Arial" panose="020B0604020202020204" pitchFamily="34" charset="0"/>
              <a:buChar char="•"/>
            </a:pPr>
            <a:r>
              <a:rPr lang="en-US" sz="1350">
                <a:solidFill>
                  <a:prstClr val="black"/>
                </a:solidFill>
                <a:latin typeface="Calibri" panose="020F0502020204030204"/>
              </a:rPr>
              <a:t>Training Credential</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Occupational Licensure/Certificate</a:t>
            </a:r>
          </a:p>
          <a:p>
            <a:pPr marL="214312" indent="-214312" defTabSz="685797">
              <a:buFont typeface="Arial" panose="020B0604020202020204" pitchFamily="34" charset="0"/>
              <a:buChar char="•"/>
            </a:pPr>
            <a:r>
              <a:rPr lang="en-US" sz="1350" dirty="0">
                <a:solidFill>
                  <a:prstClr val="black"/>
                </a:solidFill>
                <a:latin typeface="Calibri" panose="020F0502020204030204"/>
              </a:rPr>
              <a:t>Apprenticeship</a:t>
            </a:r>
          </a:p>
        </p:txBody>
      </p:sp>
      <p:sp>
        <p:nvSpPr>
          <p:cNvPr id="7" name="TextBox 6"/>
          <p:cNvSpPr txBox="1"/>
          <p:nvPr/>
        </p:nvSpPr>
        <p:spPr>
          <a:xfrm>
            <a:off x="1867981" y="5163971"/>
            <a:ext cx="223374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Get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Retain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Enter Military</a:t>
            </a:r>
          </a:p>
        </p:txBody>
      </p:sp>
      <p:sp>
        <p:nvSpPr>
          <p:cNvPr id="8" name="TextBox 7"/>
          <p:cNvSpPr txBox="1"/>
          <p:nvPr/>
        </p:nvSpPr>
        <p:spPr>
          <a:xfrm>
            <a:off x="4821008" y="5177121"/>
            <a:ext cx="2233748" cy="50783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Increase Wages</a:t>
            </a:r>
          </a:p>
          <a:p>
            <a:pPr marL="214312" indent="-214312" defTabSz="685797">
              <a:buFont typeface="Arial" panose="020B0604020202020204" pitchFamily="34" charset="0"/>
              <a:buChar char="•"/>
            </a:pPr>
            <a:r>
              <a:rPr lang="en-US" sz="1350" dirty="0">
                <a:solidFill>
                  <a:prstClr val="black"/>
                </a:solidFill>
                <a:latin typeface="Calibri" panose="020F0502020204030204"/>
              </a:rPr>
              <a:t>Get a Better Job</a:t>
            </a:r>
          </a:p>
        </p:txBody>
      </p:sp>
      <p:sp>
        <p:nvSpPr>
          <p:cNvPr id="9" name="TextBox 8"/>
          <p:cNvSpPr txBox="1"/>
          <p:nvPr/>
        </p:nvSpPr>
        <p:spPr>
          <a:xfrm>
            <a:off x="7575639" y="5173495"/>
            <a:ext cx="305212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ASE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Post-Secondary/CTE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Post-Secondary/College</a:t>
            </a:r>
          </a:p>
        </p:txBody>
      </p:sp>
    </p:spTree>
    <p:extLst>
      <p:ext uri="{BB962C8B-B14F-4D97-AF65-F5344CB8AC3E}">
        <p14:creationId xmlns:p14="http://schemas.microsoft.com/office/powerpoint/2010/main" val="4348832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154" y="295652"/>
            <a:ext cx="6262777" cy="842573"/>
          </a:xfrm>
        </p:spPr>
        <p:txBody>
          <a:bodyPr>
            <a:normAutofit fontScale="90000"/>
          </a:bodyPr>
          <a:lstStyle/>
          <a:p>
            <a:pPr algn="r"/>
            <a:r>
              <a:rPr lang="en-US" b="1" dirty="0">
                <a:solidFill>
                  <a:schemeClr val="accent1">
                    <a:lumMod val="75000"/>
                  </a:schemeClr>
                </a:solidFill>
                <a:cs typeface="Calibri" panose="020F0502020204030204" pitchFamily="34" charset="0"/>
              </a:rPr>
              <a:t>WIOA Performance Indicators and CAEP Outcomes</a:t>
            </a:r>
            <a:endParaRPr lang="en-US" b="1" dirty="0"/>
          </a:p>
        </p:txBody>
      </p:sp>
      <p:graphicFrame>
        <p:nvGraphicFramePr>
          <p:cNvPr id="3" name="Diagram 2" descr="Diagram showing the WIOA Performance Indicators indicating the following:&#10;- Effectiveness to Employers&#10;&#10;Enter Employment&#10;- Employment after 2Q&#10;- Employment after 4Q&#10;&#10;Increase Wages&#10;- Median Earnings&#10;&#10;HSE/HS Diploma and Post Secondary&#10;- Credential Attainment Rate&#10;&#10;- Measurable Skill Gains (MSG)"/>
          <p:cNvGraphicFramePr/>
          <p:nvPr>
            <p:extLst>
              <p:ext uri="{D42A27DB-BD31-4B8C-83A1-F6EECF244321}">
                <p14:modId xmlns:p14="http://schemas.microsoft.com/office/powerpoint/2010/main" val="4089379770"/>
              </p:ext>
            </p:extLst>
          </p:nvPr>
        </p:nvGraphicFramePr>
        <p:xfrm>
          <a:off x="0" y="1095095"/>
          <a:ext cx="9383093" cy="533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C183D7F6-B498-43B3-948B-1728B52AA6E4}">
                <adec:decorative xmlns:adec="http://schemas.microsoft.com/office/drawing/2017/decorative" val="1"/>
              </a:ext>
            </a:extLst>
          </p:cNvPr>
          <p:cNvGrpSpPr/>
          <p:nvPr/>
        </p:nvGrpSpPr>
        <p:grpSpPr>
          <a:xfrm>
            <a:off x="5037826" y="1682151"/>
            <a:ext cx="1595887" cy="879323"/>
            <a:chOff x="313954" y="2789849"/>
            <a:chExt cx="1887471" cy="864338"/>
          </a:xfrm>
        </p:grpSpPr>
        <p:sp>
          <p:nvSpPr>
            <p:cNvPr id="8" name="Rectangle 7"/>
            <p:cNvSpPr/>
            <p:nvPr/>
          </p:nvSpPr>
          <p:spPr>
            <a:xfrm>
              <a:off x="366205" y="2789849"/>
              <a:ext cx="1835220" cy="843511"/>
            </a:xfrm>
            <a:prstGeom prst="rect">
              <a:avLst/>
            </a:prstGeom>
          </p:spPr>
          <p:style>
            <a:lnRef idx="2">
              <a:schemeClr val="dk1"/>
            </a:lnRef>
            <a:fillRef idx="1">
              <a:schemeClr val="lt1"/>
            </a:fillRef>
            <a:effectRef idx="0">
              <a:schemeClr val="dk1"/>
            </a:effectRef>
            <a:fontRef idx="minor">
              <a:schemeClr val="dk1"/>
            </a:fontRef>
          </p:style>
        </p:sp>
        <p:sp>
          <p:nvSpPr>
            <p:cNvPr id="9" name="TextBox 8"/>
            <p:cNvSpPr txBox="1"/>
            <p:nvPr/>
          </p:nvSpPr>
          <p:spPr>
            <a:xfrm>
              <a:off x="313954" y="2810676"/>
              <a:ext cx="1835220" cy="843511"/>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Enter Employment</a:t>
              </a:r>
            </a:p>
          </p:txBody>
        </p:sp>
      </p:grpSp>
      <p:grpSp>
        <p:nvGrpSpPr>
          <p:cNvPr id="10" name="Group 9">
            <a:extLst>
              <a:ext uri="{C183D7F6-B498-43B3-948B-1728B52AA6E4}">
                <adec:decorative xmlns:adec="http://schemas.microsoft.com/office/drawing/2017/decorative" val="1"/>
              </a:ext>
            </a:extLst>
          </p:cNvPr>
          <p:cNvGrpSpPr/>
          <p:nvPr/>
        </p:nvGrpSpPr>
        <p:grpSpPr>
          <a:xfrm>
            <a:off x="1714215" y="3674853"/>
            <a:ext cx="1356789" cy="828411"/>
            <a:chOff x="3298042" y="2773215"/>
            <a:chExt cx="1835220" cy="843511"/>
          </a:xfrm>
        </p:grpSpPr>
        <p:sp>
          <p:nvSpPr>
            <p:cNvPr id="11" name="Rectangle 10"/>
            <p:cNvSpPr/>
            <p:nvPr/>
          </p:nvSpPr>
          <p:spPr>
            <a:xfrm>
              <a:off x="3298042" y="2773215"/>
              <a:ext cx="1835220" cy="843511"/>
            </a:xfrm>
            <a:prstGeom prst="rect">
              <a:avLst/>
            </a:prstGeom>
            <a:ln/>
          </p:spPr>
          <p:style>
            <a:lnRef idx="2">
              <a:schemeClr val="dk1"/>
            </a:lnRef>
            <a:fillRef idx="1">
              <a:schemeClr val="lt1"/>
            </a:fillRef>
            <a:effectRef idx="0">
              <a:schemeClr val="dk1"/>
            </a:effectRef>
            <a:fontRef idx="minor">
              <a:schemeClr val="dk1"/>
            </a:fontRef>
          </p:style>
        </p:sp>
        <p:sp>
          <p:nvSpPr>
            <p:cNvPr id="12" name="TextBox 11"/>
            <p:cNvSpPr txBox="1"/>
            <p:nvPr/>
          </p:nvSpPr>
          <p:spPr>
            <a:xfrm>
              <a:off x="3298042" y="2773215"/>
              <a:ext cx="1835220" cy="843511"/>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Increase Wages</a:t>
              </a:r>
            </a:p>
          </p:txBody>
        </p:sp>
      </p:grpSp>
      <p:grpSp>
        <p:nvGrpSpPr>
          <p:cNvPr id="13" name="Group 12">
            <a:extLst>
              <a:ext uri="{C183D7F6-B498-43B3-948B-1728B52AA6E4}">
                <adec:decorative xmlns:adec="http://schemas.microsoft.com/office/drawing/2017/decorative" val="1"/>
              </a:ext>
            </a:extLst>
          </p:cNvPr>
          <p:cNvGrpSpPr/>
          <p:nvPr/>
        </p:nvGrpSpPr>
        <p:grpSpPr>
          <a:xfrm>
            <a:off x="4192437" y="3786996"/>
            <a:ext cx="1449237" cy="639558"/>
            <a:chOff x="3231546" y="0"/>
            <a:chExt cx="1835220" cy="766802"/>
          </a:xfrm>
        </p:grpSpPr>
        <p:sp>
          <p:nvSpPr>
            <p:cNvPr id="14" name="Rectangle 13"/>
            <p:cNvSpPr/>
            <p:nvPr/>
          </p:nvSpPr>
          <p:spPr>
            <a:xfrm>
              <a:off x="3231546" y="0"/>
              <a:ext cx="1835220" cy="766802"/>
            </a:xfrm>
            <a:prstGeom prst="rect">
              <a:avLst/>
            </a:prstGeom>
            <a:ln/>
          </p:spPr>
          <p:style>
            <a:lnRef idx="2">
              <a:schemeClr val="dk1"/>
            </a:lnRef>
            <a:fillRef idx="1">
              <a:schemeClr val="lt1"/>
            </a:fillRef>
            <a:effectRef idx="0">
              <a:schemeClr val="dk1"/>
            </a:effectRef>
            <a:fontRef idx="minor">
              <a:schemeClr val="dk1"/>
            </a:fontRef>
          </p:style>
        </p:sp>
        <p:sp>
          <p:nvSpPr>
            <p:cNvPr id="15" name="TextBox 14"/>
            <p:cNvSpPr txBox="1"/>
            <p:nvPr/>
          </p:nvSpPr>
          <p:spPr>
            <a:xfrm>
              <a:off x="3231546" y="0"/>
              <a:ext cx="1835220" cy="766802"/>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HSE/HS Diploma</a:t>
              </a:r>
            </a:p>
          </p:txBody>
        </p:sp>
      </p:grpSp>
      <p:grpSp>
        <p:nvGrpSpPr>
          <p:cNvPr id="16" name="Group 15">
            <a:extLst>
              <a:ext uri="{C183D7F6-B498-43B3-948B-1728B52AA6E4}">
                <adec:decorative xmlns:adec="http://schemas.microsoft.com/office/drawing/2017/decorative" val="1"/>
              </a:ext>
            </a:extLst>
          </p:cNvPr>
          <p:cNvGrpSpPr/>
          <p:nvPr/>
        </p:nvGrpSpPr>
        <p:grpSpPr>
          <a:xfrm>
            <a:off x="4192437" y="4553797"/>
            <a:ext cx="1449237" cy="587435"/>
            <a:chOff x="6250361" y="0"/>
            <a:chExt cx="1835220" cy="766802"/>
          </a:xfrm>
        </p:grpSpPr>
        <p:sp>
          <p:nvSpPr>
            <p:cNvPr id="17" name="Rectangle 16"/>
            <p:cNvSpPr/>
            <p:nvPr/>
          </p:nvSpPr>
          <p:spPr>
            <a:xfrm>
              <a:off x="6250361" y="0"/>
              <a:ext cx="1835220" cy="766802"/>
            </a:xfrm>
            <a:prstGeom prst="rect">
              <a:avLst/>
            </a:prstGeom>
          </p:spPr>
          <p:style>
            <a:lnRef idx="2">
              <a:schemeClr val="dk1"/>
            </a:lnRef>
            <a:fillRef idx="1">
              <a:schemeClr val="lt1"/>
            </a:fillRef>
            <a:effectRef idx="0">
              <a:schemeClr val="dk1"/>
            </a:effectRef>
            <a:fontRef idx="minor">
              <a:schemeClr val="dk1"/>
            </a:fontRef>
          </p:style>
        </p:sp>
        <p:sp>
          <p:nvSpPr>
            <p:cNvPr id="18" name="TextBox 17"/>
            <p:cNvSpPr txBox="1"/>
            <p:nvPr/>
          </p:nvSpPr>
          <p:spPr>
            <a:xfrm>
              <a:off x="6250361" y="0"/>
              <a:ext cx="1835220" cy="766802"/>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Post-Secondary</a:t>
              </a:r>
            </a:p>
          </p:txBody>
        </p:sp>
      </p:grpSp>
      <p:sp>
        <p:nvSpPr>
          <p:cNvPr id="19" name="Right Arrow 18">
            <a:extLst>
              <a:ext uri="{C183D7F6-B498-43B3-948B-1728B52AA6E4}">
                <adec:decorative xmlns:adec="http://schemas.microsoft.com/office/drawing/2017/decorative" val="1"/>
              </a:ext>
            </a:extLst>
          </p:cNvPr>
          <p:cNvSpPr/>
          <p:nvPr/>
        </p:nvSpPr>
        <p:spPr>
          <a:xfrm>
            <a:off x="7354341" y="4639359"/>
            <a:ext cx="1719618" cy="341194"/>
          </a:xfrm>
          <a:prstGeom prst="rightArrow">
            <a:avLst/>
          </a:prstGeom>
          <a:solidFill>
            <a:schemeClr val="accent4">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0" name="Group 19">
            <a:extLst>
              <a:ext uri="{C183D7F6-B498-43B3-948B-1728B52AA6E4}">
                <adec:decorative xmlns:adec="http://schemas.microsoft.com/office/drawing/2017/decorative" val="1"/>
              </a:ext>
            </a:extLst>
          </p:cNvPr>
          <p:cNvGrpSpPr/>
          <p:nvPr/>
        </p:nvGrpSpPr>
        <p:grpSpPr>
          <a:xfrm>
            <a:off x="9152626" y="5141231"/>
            <a:ext cx="1431985" cy="731891"/>
            <a:chOff x="312475" y="0"/>
            <a:chExt cx="1835220" cy="766802"/>
          </a:xfrm>
        </p:grpSpPr>
        <p:sp>
          <p:nvSpPr>
            <p:cNvPr id="21" name="Rectangle 20"/>
            <p:cNvSpPr/>
            <p:nvPr/>
          </p:nvSpPr>
          <p:spPr>
            <a:xfrm>
              <a:off x="312475" y="0"/>
              <a:ext cx="1835220" cy="766802"/>
            </a:xfrm>
            <a:prstGeom prst="rect">
              <a:avLst/>
            </a:prstGeom>
            <a:ln/>
          </p:spPr>
          <p:style>
            <a:lnRef idx="2">
              <a:schemeClr val="dk1"/>
            </a:lnRef>
            <a:fillRef idx="1">
              <a:schemeClr val="lt1"/>
            </a:fillRef>
            <a:effectRef idx="0">
              <a:schemeClr val="dk1"/>
            </a:effectRef>
            <a:fontRef idx="minor">
              <a:schemeClr val="dk1"/>
            </a:fontRef>
          </p:style>
        </p:sp>
        <p:sp>
          <p:nvSpPr>
            <p:cNvPr id="22" name="TextBox 21"/>
            <p:cNvSpPr txBox="1"/>
            <p:nvPr/>
          </p:nvSpPr>
          <p:spPr>
            <a:xfrm>
              <a:off x="312475" y="0"/>
              <a:ext cx="1835220" cy="766802"/>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Literacy Gains</a:t>
              </a:r>
            </a:p>
          </p:txBody>
        </p:sp>
      </p:grpSp>
      <p:grpSp>
        <p:nvGrpSpPr>
          <p:cNvPr id="23" name="Group 22">
            <a:extLst>
              <a:ext uri="{C183D7F6-B498-43B3-948B-1728B52AA6E4}">
                <adec:decorative xmlns:adec="http://schemas.microsoft.com/office/drawing/2017/decorative" val="1"/>
              </a:ext>
            </a:extLst>
          </p:cNvPr>
          <p:cNvGrpSpPr/>
          <p:nvPr/>
        </p:nvGrpSpPr>
        <p:grpSpPr>
          <a:xfrm>
            <a:off x="9152626" y="3856008"/>
            <a:ext cx="1431985" cy="720468"/>
            <a:chOff x="6215779" y="2774187"/>
            <a:chExt cx="1835220" cy="843511"/>
          </a:xfrm>
        </p:grpSpPr>
        <p:sp>
          <p:nvSpPr>
            <p:cNvPr id="24" name="Rectangle 23"/>
            <p:cNvSpPr/>
            <p:nvPr/>
          </p:nvSpPr>
          <p:spPr>
            <a:xfrm>
              <a:off x="6215779" y="2774187"/>
              <a:ext cx="1835220" cy="843511"/>
            </a:xfrm>
            <a:prstGeom prst="rect">
              <a:avLst/>
            </a:prstGeom>
            <a:ln/>
          </p:spPr>
          <p:style>
            <a:lnRef idx="2">
              <a:schemeClr val="dk1"/>
            </a:lnRef>
            <a:fillRef idx="1">
              <a:schemeClr val="lt1"/>
            </a:fillRef>
            <a:effectRef idx="0">
              <a:schemeClr val="dk1"/>
            </a:effectRef>
            <a:fontRef idx="minor">
              <a:schemeClr val="dk1"/>
            </a:fontRef>
          </p:style>
        </p:sp>
        <p:sp>
          <p:nvSpPr>
            <p:cNvPr id="25" name="TextBox 24"/>
            <p:cNvSpPr txBox="1"/>
            <p:nvPr/>
          </p:nvSpPr>
          <p:spPr>
            <a:xfrm>
              <a:off x="6215779" y="2774187"/>
              <a:ext cx="1835220" cy="843511"/>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Transition</a:t>
              </a:r>
            </a:p>
          </p:txBody>
        </p:sp>
      </p:grpSp>
    </p:spTree>
    <p:extLst>
      <p:ext uri="{BB962C8B-B14F-4D97-AF65-F5344CB8AC3E}">
        <p14:creationId xmlns:p14="http://schemas.microsoft.com/office/powerpoint/2010/main" val="22951274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227" y="227102"/>
            <a:ext cx="7805468" cy="1325563"/>
          </a:xfrm>
        </p:spPr>
        <p:txBody>
          <a:bodyPr/>
          <a:lstStyle/>
          <a:p>
            <a:r>
              <a:rPr lang="en-US" b="1" dirty="0">
                <a:solidFill>
                  <a:schemeClr val="accent1">
                    <a:lumMod val="75000"/>
                  </a:schemeClr>
                </a:solidFill>
                <a:cs typeface="Calibri" panose="020F0502020204030204" pitchFamily="34" charset="0"/>
              </a:rPr>
              <a:t>WIOA MSGs and CAEP Outcomes</a:t>
            </a:r>
            <a:endParaRPr lang="en-US" b="1" dirty="0"/>
          </a:p>
        </p:txBody>
      </p:sp>
      <p:pic>
        <p:nvPicPr>
          <p:cNvPr id="3" name="Picture 2" descr="Flow chart indicating the Measurable Skills Gains indicating the following:&#10;&#10;Measurable Skill Gain&#10;- Secondary Diploma/Equivalent&#10;- Secondary or Postsecondary Transcript&#10;- Educational Functioning Level Gain&#10;- Progress Toward Milestones (Literacy Gains for CTE)&#10;- Passing Technical/ Occupational Knowledge Based Exam (Literacy Gains for CTE)&#10;&#10;Educational Functioning Level Gain&#10;-Pre-Post Test (Literacy Gains)&#10;Completion of Carnegie Units (Literacy Gains)&#10;Program Exit plus Entry into Postsecondary Education (Transition)"/>
          <p:cNvPicPr>
            <a:picLocks noChangeAspect="1"/>
          </p:cNvPicPr>
          <p:nvPr/>
        </p:nvPicPr>
        <p:blipFill>
          <a:blip r:embed="rId3"/>
          <a:stretch>
            <a:fillRect/>
          </a:stretch>
        </p:blipFill>
        <p:spPr>
          <a:xfrm>
            <a:off x="629728" y="1684792"/>
            <a:ext cx="10644997" cy="4755974"/>
          </a:xfrm>
          <a:prstGeom prst="rect">
            <a:avLst/>
          </a:prstGeom>
        </p:spPr>
      </p:pic>
      <p:grpSp>
        <p:nvGrpSpPr>
          <p:cNvPr id="4" name="Group 3">
            <a:extLst>
              <a:ext uri="{C183D7F6-B498-43B3-948B-1728B52AA6E4}">
                <adec:decorative xmlns:adec="http://schemas.microsoft.com/office/drawing/2017/decorative" val="1"/>
              </a:ext>
            </a:extLst>
          </p:cNvPr>
          <p:cNvGrpSpPr/>
          <p:nvPr/>
        </p:nvGrpSpPr>
        <p:grpSpPr>
          <a:xfrm>
            <a:off x="4304581" y="5891839"/>
            <a:ext cx="1466491" cy="828135"/>
            <a:chOff x="312475" y="0"/>
            <a:chExt cx="1835220" cy="766802"/>
          </a:xfrm>
        </p:grpSpPr>
        <p:sp>
          <p:nvSpPr>
            <p:cNvPr id="20" name="Rectangle 19"/>
            <p:cNvSpPr/>
            <p:nvPr/>
          </p:nvSpPr>
          <p:spPr>
            <a:xfrm>
              <a:off x="312475" y="0"/>
              <a:ext cx="1835220" cy="766802"/>
            </a:xfrm>
            <a:prstGeom prst="rect">
              <a:avLst/>
            </a:prstGeom>
            <a:ln/>
          </p:spPr>
          <p:style>
            <a:lnRef idx="2">
              <a:schemeClr val="dk1"/>
            </a:lnRef>
            <a:fillRef idx="1">
              <a:schemeClr val="lt1"/>
            </a:fillRef>
            <a:effectRef idx="0">
              <a:schemeClr val="dk1"/>
            </a:effectRef>
            <a:fontRef idx="minor">
              <a:schemeClr val="dk1"/>
            </a:fontRef>
          </p:style>
        </p:sp>
        <p:sp>
          <p:nvSpPr>
            <p:cNvPr id="21" name="TextBox 20"/>
            <p:cNvSpPr txBox="1"/>
            <p:nvPr/>
          </p:nvSpPr>
          <p:spPr>
            <a:xfrm>
              <a:off x="312475" y="0"/>
              <a:ext cx="1835220" cy="766802"/>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Literacy Gains</a:t>
              </a:r>
            </a:p>
          </p:txBody>
        </p:sp>
      </p:grpSp>
      <p:grpSp>
        <p:nvGrpSpPr>
          <p:cNvPr id="5" name="Group 4">
            <a:extLst>
              <a:ext uri="{C183D7F6-B498-43B3-948B-1728B52AA6E4}">
                <adec:decorative xmlns:adec="http://schemas.microsoft.com/office/drawing/2017/decorative" val="1"/>
              </a:ext>
            </a:extLst>
          </p:cNvPr>
          <p:cNvGrpSpPr/>
          <p:nvPr/>
        </p:nvGrpSpPr>
        <p:grpSpPr>
          <a:xfrm>
            <a:off x="983411" y="2479989"/>
            <a:ext cx="1481536" cy="766802"/>
            <a:chOff x="3231546" y="0"/>
            <a:chExt cx="1835220" cy="766802"/>
          </a:xfrm>
        </p:grpSpPr>
        <p:sp>
          <p:nvSpPr>
            <p:cNvPr id="18" name="Rectangle 17"/>
            <p:cNvSpPr/>
            <p:nvPr/>
          </p:nvSpPr>
          <p:spPr>
            <a:xfrm>
              <a:off x="3231546" y="0"/>
              <a:ext cx="1835220" cy="766802"/>
            </a:xfrm>
            <a:prstGeom prst="rect">
              <a:avLst/>
            </a:prstGeom>
          </p:spPr>
          <p:style>
            <a:lnRef idx="2">
              <a:schemeClr val="dk1"/>
            </a:lnRef>
            <a:fillRef idx="1">
              <a:schemeClr val="lt1"/>
            </a:fillRef>
            <a:effectRef idx="0">
              <a:schemeClr val="dk1"/>
            </a:effectRef>
            <a:fontRef idx="minor">
              <a:schemeClr val="dk1"/>
            </a:fontRef>
          </p:style>
        </p:sp>
        <p:sp>
          <p:nvSpPr>
            <p:cNvPr id="19" name="TextBox 18"/>
            <p:cNvSpPr txBox="1"/>
            <p:nvPr/>
          </p:nvSpPr>
          <p:spPr>
            <a:xfrm>
              <a:off x="3231546" y="0"/>
              <a:ext cx="1835220" cy="766802"/>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HSE/HS Diploma</a:t>
              </a:r>
            </a:p>
          </p:txBody>
        </p:sp>
      </p:grpSp>
      <p:grpSp>
        <p:nvGrpSpPr>
          <p:cNvPr id="6" name="Group 5">
            <a:extLst>
              <a:ext uri="{C183D7F6-B498-43B3-948B-1728B52AA6E4}">
                <adec:decorative xmlns:adec="http://schemas.microsoft.com/office/drawing/2017/decorative" val="1"/>
              </a:ext>
            </a:extLst>
          </p:cNvPr>
          <p:cNvGrpSpPr/>
          <p:nvPr/>
        </p:nvGrpSpPr>
        <p:grpSpPr>
          <a:xfrm>
            <a:off x="2907102" y="2479989"/>
            <a:ext cx="1570007" cy="766802"/>
            <a:chOff x="6250361" y="0"/>
            <a:chExt cx="1835220" cy="766802"/>
          </a:xfrm>
        </p:grpSpPr>
        <p:sp>
          <p:nvSpPr>
            <p:cNvPr id="16" name="Rectangle 15"/>
            <p:cNvSpPr/>
            <p:nvPr/>
          </p:nvSpPr>
          <p:spPr>
            <a:xfrm>
              <a:off x="6250361" y="0"/>
              <a:ext cx="1835220" cy="766802"/>
            </a:xfrm>
            <a:prstGeom prst="rect">
              <a:avLst/>
            </a:prstGeom>
          </p:spPr>
          <p:style>
            <a:lnRef idx="2">
              <a:schemeClr val="dk1"/>
            </a:lnRef>
            <a:fillRef idx="1">
              <a:schemeClr val="lt1"/>
            </a:fillRef>
            <a:effectRef idx="0">
              <a:schemeClr val="dk1"/>
            </a:effectRef>
            <a:fontRef idx="minor">
              <a:schemeClr val="dk1"/>
            </a:fontRef>
          </p:style>
        </p:sp>
        <p:sp>
          <p:nvSpPr>
            <p:cNvPr id="17" name="TextBox 16"/>
            <p:cNvSpPr txBox="1"/>
            <p:nvPr/>
          </p:nvSpPr>
          <p:spPr>
            <a:xfrm>
              <a:off x="6250361" y="0"/>
              <a:ext cx="1835220" cy="766802"/>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Post-Secondary</a:t>
              </a:r>
            </a:p>
          </p:txBody>
        </p:sp>
      </p:grpSp>
      <p:grpSp>
        <p:nvGrpSpPr>
          <p:cNvPr id="9" name="Group 8">
            <a:extLst>
              <a:ext uri="{C183D7F6-B498-43B3-948B-1728B52AA6E4}">
                <adec:decorative xmlns:adec="http://schemas.microsoft.com/office/drawing/2017/decorative" val="1"/>
              </a:ext>
            </a:extLst>
          </p:cNvPr>
          <p:cNvGrpSpPr/>
          <p:nvPr/>
        </p:nvGrpSpPr>
        <p:grpSpPr>
          <a:xfrm>
            <a:off x="9325155" y="5184475"/>
            <a:ext cx="1449237" cy="866361"/>
            <a:chOff x="6215779" y="2774187"/>
            <a:chExt cx="1835220" cy="843511"/>
          </a:xfrm>
        </p:grpSpPr>
        <p:sp>
          <p:nvSpPr>
            <p:cNvPr id="10" name="Rectangle 9"/>
            <p:cNvSpPr/>
            <p:nvPr/>
          </p:nvSpPr>
          <p:spPr>
            <a:xfrm>
              <a:off x="6215779" y="2774187"/>
              <a:ext cx="1835220" cy="843511"/>
            </a:xfrm>
            <a:prstGeom prst="rect">
              <a:avLst/>
            </a:prstGeom>
            <a:ln/>
          </p:spPr>
          <p:style>
            <a:lnRef idx="2">
              <a:schemeClr val="dk1"/>
            </a:lnRef>
            <a:fillRef idx="1">
              <a:schemeClr val="lt1"/>
            </a:fillRef>
            <a:effectRef idx="0">
              <a:schemeClr val="dk1"/>
            </a:effectRef>
            <a:fontRef idx="minor">
              <a:schemeClr val="dk1"/>
            </a:fontRef>
          </p:style>
        </p:sp>
        <p:sp>
          <p:nvSpPr>
            <p:cNvPr id="11" name="TextBox 10"/>
            <p:cNvSpPr txBox="1"/>
            <p:nvPr/>
          </p:nvSpPr>
          <p:spPr>
            <a:xfrm>
              <a:off x="6215779" y="2774187"/>
              <a:ext cx="1835220" cy="843511"/>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Transition</a:t>
              </a:r>
            </a:p>
          </p:txBody>
        </p:sp>
      </p:grpSp>
      <p:grpSp>
        <p:nvGrpSpPr>
          <p:cNvPr id="22" name="Group 21">
            <a:extLst>
              <a:ext uri="{C183D7F6-B498-43B3-948B-1728B52AA6E4}">
                <adec:decorative xmlns:adec="http://schemas.microsoft.com/office/drawing/2017/decorative" val="1"/>
              </a:ext>
            </a:extLst>
          </p:cNvPr>
          <p:cNvGrpSpPr/>
          <p:nvPr/>
        </p:nvGrpSpPr>
        <p:grpSpPr>
          <a:xfrm>
            <a:off x="8367623" y="2363638"/>
            <a:ext cx="1690777" cy="883153"/>
            <a:chOff x="312474" y="0"/>
            <a:chExt cx="1914353" cy="766802"/>
          </a:xfrm>
        </p:grpSpPr>
        <p:sp>
          <p:nvSpPr>
            <p:cNvPr id="23" name="Rectangle 22"/>
            <p:cNvSpPr/>
            <p:nvPr/>
          </p:nvSpPr>
          <p:spPr>
            <a:xfrm>
              <a:off x="312475" y="0"/>
              <a:ext cx="1835220" cy="766802"/>
            </a:xfrm>
            <a:prstGeom prst="rect">
              <a:avLst/>
            </a:prstGeom>
            <a:ln/>
          </p:spPr>
          <p:style>
            <a:lnRef idx="2">
              <a:schemeClr val="dk1"/>
            </a:lnRef>
            <a:fillRef idx="1">
              <a:schemeClr val="lt1"/>
            </a:fillRef>
            <a:effectRef idx="0">
              <a:schemeClr val="dk1"/>
            </a:effectRef>
            <a:fontRef idx="minor">
              <a:schemeClr val="dk1"/>
            </a:fontRef>
          </p:style>
        </p:sp>
        <p:sp>
          <p:nvSpPr>
            <p:cNvPr id="24" name="TextBox 23"/>
            <p:cNvSpPr txBox="1"/>
            <p:nvPr/>
          </p:nvSpPr>
          <p:spPr>
            <a:xfrm>
              <a:off x="312474" y="0"/>
              <a:ext cx="1914353" cy="766802"/>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“Literacy Gains” for CTE</a:t>
              </a:r>
            </a:p>
          </p:txBody>
        </p:sp>
      </p:grpSp>
    </p:spTree>
    <p:extLst>
      <p:ext uri="{BB962C8B-B14F-4D97-AF65-F5344CB8AC3E}">
        <p14:creationId xmlns:p14="http://schemas.microsoft.com/office/powerpoint/2010/main" val="12230716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376" y="348891"/>
            <a:ext cx="7886700" cy="500498"/>
          </a:xfrm>
        </p:spPr>
        <p:txBody>
          <a:bodyPr>
            <a:noAutofit/>
          </a:bodyPr>
          <a:lstStyle/>
          <a:p>
            <a:r>
              <a:rPr lang="en-US" sz="4800" b="1" dirty="0">
                <a:solidFill>
                  <a:srgbClr val="C00000"/>
                </a:solidFill>
              </a:rPr>
              <a:t>CAEP Outcomes </a:t>
            </a:r>
          </a:p>
        </p:txBody>
      </p:sp>
      <p:graphicFrame>
        <p:nvGraphicFramePr>
          <p:cNvPr id="3" name="Diagram 2" descr="Literacy Gains&#10;HSE/HS Diploma&#10;Post-Secondary&#10;Enter Employment&#10;Increase Wages&#10;Transition"/>
          <p:cNvGraphicFramePr/>
          <p:nvPr>
            <p:extLst>
              <p:ext uri="{D42A27DB-BD31-4B8C-83A1-F6EECF244321}">
                <p14:modId xmlns:p14="http://schemas.microsoft.com/office/powerpoint/2010/main" val="1874983000"/>
              </p:ext>
            </p:extLst>
          </p:nvPr>
        </p:nvGraphicFramePr>
        <p:xfrm>
          <a:off x="1472018" y="1424257"/>
          <a:ext cx="9526683" cy="4529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854649" y="2360977"/>
            <a:ext cx="2233748" cy="1546577"/>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Pre/Post Level Completion</a:t>
            </a:r>
          </a:p>
          <a:p>
            <a:pPr marL="214312" indent="-214312" defTabSz="685797">
              <a:buFont typeface="Arial" panose="020B0604020202020204" pitchFamily="34" charset="0"/>
              <a:buChar char="•"/>
            </a:pPr>
            <a:r>
              <a:rPr lang="en-US" sz="1350" dirty="0">
                <a:latin typeface="Calibri" panose="020F0502020204030204"/>
              </a:rPr>
              <a:t>Carnegie Units /HS Credits</a:t>
            </a:r>
          </a:p>
          <a:p>
            <a:pPr marL="214312" indent="-214312" defTabSz="685797">
              <a:buFont typeface="Arial" panose="020B0604020202020204" pitchFamily="34" charset="0"/>
              <a:buChar char="•"/>
            </a:pPr>
            <a:r>
              <a:rPr lang="en-US" sz="1350" dirty="0">
                <a:latin typeface="Calibri" panose="020F0502020204030204"/>
              </a:rPr>
              <a:t>CDCP Certificate</a:t>
            </a:r>
          </a:p>
          <a:p>
            <a:pPr marL="214312" indent="-214312" defTabSz="685797">
              <a:buFont typeface="Arial" panose="020B0604020202020204" pitchFamily="34" charset="0"/>
              <a:buChar char="•"/>
            </a:pPr>
            <a:r>
              <a:rPr lang="en-US" sz="1350" dirty="0">
                <a:latin typeface="Calibri" panose="020F0502020204030204"/>
              </a:rPr>
              <a:t>Occupational Skills Gain</a:t>
            </a:r>
          </a:p>
          <a:p>
            <a:pPr marL="214312" indent="-214312" defTabSz="685797">
              <a:buFont typeface="Arial" panose="020B0604020202020204" pitchFamily="34" charset="0"/>
              <a:buChar char="•"/>
            </a:pPr>
            <a:r>
              <a:rPr lang="en-US" sz="1350" dirty="0">
                <a:latin typeface="Calibri" panose="020F0502020204030204"/>
              </a:rPr>
              <a:t>Workforce Preparation</a:t>
            </a:r>
          </a:p>
        </p:txBody>
      </p:sp>
      <p:sp>
        <p:nvSpPr>
          <p:cNvPr id="5" name="TextBox 4"/>
          <p:cNvSpPr txBox="1"/>
          <p:nvPr/>
        </p:nvSpPr>
        <p:spPr>
          <a:xfrm>
            <a:off x="4690111" y="2365242"/>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High School Diploma</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GED</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a:t>
            </a:r>
            <a:r>
              <a:rPr lang="en-US" sz="1350" dirty="0" err="1">
                <a:solidFill>
                  <a:prstClr val="black"/>
                </a:solidFill>
                <a:latin typeface="Calibri" panose="020F0502020204030204"/>
              </a:rPr>
              <a:t>HiSET</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Passed TASC</a:t>
            </a:r>
          </a:p>
        </p:txBody>
      </p:sp>
      <p:sp>
        <p:nvSpPr>
          <p:cNvPr id="6" name="TextBox 5"/>
          <p:cNvSpPr txBox="1"/>
          <p:nvPr/>
        </p:nvSpPr>
        <p:spPr>
          <a:xfrm>
            <a:off x="7425146" y="2320778"/>
            <a:ext cx="3043233"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College Degree – AA, AS, BA, BS</a:t>
            </a:r>
          </a:p>
          <a:p>
            <a:pPr marL="214312" indent="-214312" defTabSz="685797">
              <a:buFont typeface="Arial" panose="020B0604020202020204" pitchFamily="34" charset="0"/>
              <a:buChar char="•"/>
            </a:pPr>
            <a:r>
              <a:rPr lang="en-US" sz="1350" dirty="0">
                <a:solidFill>
                  <a:prstClr val="black"/>
                </a:solidFill>
                <a:latin typeface="Calibri" panose="020F0502020204030204"/>
              </a:rPr>
              <a:t>Graduate Studies</a:t>
            </a:r>
          </a:p>
          <a:p>
            <a:pPr marL="214312" indent="-214312" defTabSz="685797">
              <a:buFont typeface="Arial" panose="020B0604020202020204" pitchFamily="34" charset="0"/>
              <a:buChar char="•"/>
            </a:pPr>
            <a:r>
              <a:rPr lang="en-US" sz="1350">
                <a:solidFill>
                  <a:prstClr val="black"/>
                </a:solidFill>
                <a:latin typeface="Calibri" panose="020F0502020204030204"/>
              </a:rPr>
              <a:t>Training Credential</a:t>
            </a:r>
            <a:endParaRPr lang="en-US" sz="1350" dirty="0">
              <a:solidFill>
                <a:prstClr val="black"/>
              </a:solidFill>
              <a:latin typeface="Calibri" panose="020F0502020204030204"/>
            </a:endParaRPr>
          </a:p>
          <a:p>
            <a:pPr marL="214312" indent="-214312" defTabSz="685797">
              <a:buFont typeface="Arial" panose="020B0604020202020204" pitchFamily="34" charset="0"/>
              <a:buChar char="•"/>
            </a:pPr>
            <a:r>
              <a:rPr lang="en-US" sz="1350" dirty="0">
                <a:solidFill>
                  <a:prstClr val="black"/>
                </a:solidFill>
                <a:latin typeface="Calibri" panose="020F0502020204030204"/>
              </a:rPr>
              <a:t>Occupational Licensure/Certificate</a:t>
            </a:r>
          </a:p>
          <a:p>
            <a:pPr marL="214312" indent="-214312" defTabSz="685797">
              <a:buFont typeface="Arial" panose="020B0604020202020204" pitchFamily="34" charset="0"/>
              <a:buChar char="•"/>
            </a:pPr>
            <a:r>
              <a:rPr lang="en-US" sz="1350" dirty="0">
                <a:solidFill>
                  <a:prstClr val="black"/>
                </a:solidFill>
                <a:latin typeface="Calibri" panose="020F0502020204030204"/>
              </a:rPr>
              <a:t>Apprenticeship</a:t>
            </a:r>
          </a:p>
        </p:txBody>
      </p:sp>
      <p:sp>
        <p:nvSpPr>
          <p:cNvPr id="7" name="TextBox 6"/>
          <p:cNvSpPr txBox="1"/>
          <p:nvPr/>
        </p:nvSpPr>
        <p:spPr>
          <a:xfrm>
            <a:off x="1867981" y="5163971"/>
            <a:ext cx="223374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Get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Retain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Enter Military</a:t>
            </a:r>
          </a:p>
        </p:txBody>
      </p:sp>
      <p:sp>
        <p:nvSpPr>
          <p:cNvPr id="8" name="TextBox 7"/>
          <p:cNvSpPr txBox="1"/>
          <p:nvPr/>
        </p:nvSpPr>
        <p:spPr>
          <a:xfrm>
            <a:off x="4821008" y="5177121"/>
            <a:ext cx="2233748" cy="50783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Increase Wages</a:t>
            </a:r>
          </a:p>
          <a:p>
            <a:pPr marL="214312" indent="-214312" defTabSz="685797">
              <a:buFont typeface="Arial" panose="020B0604020202020204" pitchFamily="34" charset="0"/>
              <a:buChar char="•"/>
            </a:pPr>
            <a:r>
              <a:rPr lang="en-US" sz="1350" dirty="0">
                <a:solidFill>
                  <a:prstClr val="black"/>
                </a:solidFill>
                <a:latin typeface="Calibri" panose="020F0502020204030204"/>
              </a:rPr>
              <a:t>Get a Better Job</a:t>
            </a:r>
          </a:p>
        </p:txBody>
      </p:sp>
      <p:sp>
        <p:nvSpPr>
          <p:cNvPr id="9" name="TextBox 8"/>
          <p:cNvSpPr txBox="1"/>
          <p:nvPr/>
        </p:nvSpPr>
        <p:spPr>
          <a:xfrm>
            <a:off x="7575639" y="5173495"/>
            <a:ext cx="305212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ASE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Post-Secondary/CTE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Post-Secondary/College</a:t>
            </a:r>
          </a:p>
        </p:txBody>
      </p:sp>
    </p:spTree>
    <p:extLst>
      <p:ext uri="{BB962C8B-B14F-4D97-AF65-F5344CB8AC3E}">
        <p14:creationId xmlns:p14="http://schemas.microsoft.com/office/powerpoint/2010/main" val="8145676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507F-01EA-442D-9F67-1AC334CD695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Literacy Gains</a:t>
            </a:r>
          </a:p>
        </p:txBody>
      </p:sp>
      <p:graphicFrame>
        <p:nvGraphicFramePr>
          <p:cNvPr id="3" name="Diagram 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6029014"/>
              </p:ext>
            </p:extLst>
          </p:nvPr>
        </p:nvGraphicFramePr>
        <p:xfrm>
          <a:off x="224287" y="198408"/>
          <a:ext cx="10774415" cy="5755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91687321"/>
              </p:ext>
            </p:extLst>
          </p:nvPr>
        </p:nvGraphicFramePr>
        <p:xfrm>
          <a:off x="3614466" y="1256536"/>
          <a:ext cx="7858666" cy="5303520"/>
        </p:xfrm>
        <a:graphic>
          <a:graphicData uri="http://schemas.openxmlformats.org/drawingml/2006/table">
            <a:tbl>
              <a:tblPr firstRow="1" bandRow="1">
                <a:tableStyleId>{5C22544A-7EE6-4342-B048-85BDC9FD1C3A}</a:tableStyleId>
              </a:tblPr>
              <a:tblGrid>
                <a:gridCol w="3929333">
                  <a:extLst>
                    <a:ext uri="{9D8B030D-6E8A-4147-A177-3AD203B41FA5}">
                      <a16:colId xmlns:a16="http://schemas.microsoft.com/office/drawing/2014/main" val="298442227"/>
                    </a:ext>
                  </a:extLst>
                </a:gridCol>
                <a:gridCol w="3929333">
                  <a:extLst>
                    <a:ext uri="{9D8B030D-6E8A-4147-A177-3AD203B41FA5}">
                      <a16:colId xmlns:a16="http://schemas.microsoft.com/office/drawing/2014/main" val="3636675005"/>
                    </a:ext>
                  </a:extLst>
                </a:gridCol>
              </a:tblGrid>
              <a:tr h="389069">
                <a:tc>
                  <a:txBody>
                    <a:bodyPr/>
                    <a:lstStyle/>
                    <a:p>
                      <a:r>
                        <a:rPr lang="en-US" sz="2400" dirty="0">
                          <a:solidFill>
                            <a:schemeClr val="tx1"/>
                          </a:solidFill>
                        </a:rPr>
                        <a:t>AEBG</a:t>
                      </a:r>
                      <a:r>
                        <a:rPr lang="en-US" sz="2400" baseline="0" dirty="0">
                          <a:solidFill>
                            <a:schemeClr val="tx1"/>
                          </a:solidFill>
                        </a:rPr>
                        <a:t> Outcome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400" dirty="0">
                          <a:solidFill>
                            <a:schemeClr val="tx1"/>
                          </a:solidFill>
                        </a:rPr>
                        <a:t>Recording Method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671543">
                <a:tc>
                  <a:txBody>
                    <a:bodyPr/>
                    <a:lstStyle/>
                    <a:p>
                      <a:r>
                        <a:rPr lang="en-US" sz="2400" dirty="0"/>
                        <a:t>Pre/Post-Test</a:t>
                      </a:r>
                      <a:r>
                        <a:rPr lang="en-US" sz="2400" baseline="0" dirty="0"/>
                        <a:t> Gains</a:t>
                      </a:r>
                    </a:p>
                    <a:p>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Enter</a:t>
                      </a:r>
                      <a:r>
                        <a:rPr lang="en-US" sz="2400" baseline="0" dirty="0"/>
                        <a:t> pre/post-test results</a:t>
                      </a: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6230134"/>
                  </a:ext>
                </a:extLst>
              </a:tr>
              <a:tr h="671543">
                <a:tc>
                  <a:txBody>
                    <a:bodyPr/>
                    <a:lstStyle/>
                    <a:p>
                      <a:r>
                        <a:rPr lang="en-US" sz="2400" dirty="0"/>
                        <a:t>Carnegie Units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No “bubble” but via self reported level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CDCP Certificate</a:t>
                      </a:r>
                    </a:p>
                    <a:p>
                      <a:endParaRPr lang="en-US" sz="24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285750" indent="-285750">
                        <a:buFont typeface="Arial" panose="020B0604020202020204" pitchFamily="34" charset="0"/>
                        <a:buChar char="•"/>
                      </a:pPr>
                      <a:r>
                        <a:rPr lang="en-US" sz="2400" dirty="0"/>
                        <a:t>Mastered course competencies</a:t>
                      </a:r>
                    </a:p>
                    <a:p>
                      <a:pPr marL="285750" indent="-285750">
                        <a:buFont typeface="Arial" panose="020B0604020202020204" pitchFamily="34" charset="0"/>
                        <a:buChar char="•"/>
                      </a:pPr>
                      <a:r>
                        <a:rPr lang="en-US" sz="2400" dirty="0"/>
                        <a:t>Skills Progression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Occupational Skills Gain</a:t>
                      </a:r>
                    </a:p>
                    <a:p>
                      <a:endParaRPr lang="en-US" sz="24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400" dirty="0"/>
                        <a:t>Met Work based Project </a:t>
                      </a:r>
                    </a:p>
                    <a:p>
                      <a:pPr marL="285750" indent="-285750">
                        <a:buFont typeface="Arial" panose="020B0604020202020204" pitchFamily="34" charset="0"/>
                        <a:buChar char="•"/>
                      </a:pPr>
                      <a:r>
                        <a:rPr lang="en-US" sz="2400" dirty="0"/>
                        <a:t>Training Milestone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0614372"/>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Workforce Preparation</a:t>
                      </a:r>
                    </a:p>
                    <a:p>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Acquired Workforce Readiness</a:t>
                      </a:r>
                    </a:p>
                    <a:p>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910136"/>
                  </a:ext>
                </a:extLst>
              </a:tr>
            </a:tbl>
          </a:graphicData>
        </a:graphic>
      </p:graphicFrame>
    </p:spTree>
    <p:extLst>
      <p:ext uri="{BB962C8B-B14F-4D97-AF65-F5344CB8AC3E}">
        <p14:creationId xmlns:p14="http://schemas.microsoft.com/office/powerpoint/2010/main" val="410833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(enrollment) </a:t>
            </a:r>
          </a:p>
        </p:txBody>
      </p:sp>
      <p:sp>
        <p:nvSpPr>
          <p:cNvPr id="3" name="Content Placeholder 2"/>
          <p:cNvSpPr>
            <a:spLocks noGrp="1"/>
          </p:cNvSpPr>
          <p:nvPr>
            <p:ph idx="1"/>
          </p:nvPr>
        </p:nvSpPr>
        <p:spPr>
          <a:xfrm>
            <a:off x="471949" y="1825624"/>
            <a:ext cx="11533238" cy="4938969"/>
          </a:xfrm>
        </p:spPr>
        <p:txBody>
          <a:bodyPr>
            <a:noAutofit/>
          </a:bodyPr>
          <a:lstStyle/>
          <a:p>
            <a:pPr marL="0" indent="0">
              <a:buNone/>
            </a:pPr>
            <a:r>
              <a:rPr lang="en-US" sz="3200" b="1" dirty="0"/>
              <a:t>Enrollment / Instructional Hour Definitions</a:t>
            </a:r>
          </a:p>
          <a:p>
            <a:pPr marL="0" indent="0">
              <a:buNone/>
            </a:pPr>
            <a:endParaRPr lang="en-US" sz="3200" dirty="0"/>
          </a:p>
          <a:p>
            <a:r>
              <a:rPr lang="en-US" sz="3200" dirty="0"/>
              <a:t>“Adults Served” is a required reporting category in AB104 and will be a summary count of anyone with at least 1 instructional contact hour or who received a service. </a:t>
            </a:r>
          </a:p>
          <a:p>
            <a:r>
              <a:rPr lang="en-US" sz="3200" dirty="0"/>
              <a:t>“Adults Served” will be disaggregated in counts by CASAS and the LaunchBoard to identify ‘service only’ students, students receiving 1-11 instructional contact hours, and ‘participants’ who received 12 or more instructional contact hours over a single program year. </a:t>
            </a:r>
          </a:p>
        </p:txBody>
      </p:sp>
    </p:spTree>
    <p:extLst>
      <p:ext uri="{BB962C8B-B14F-4D97-AF65-F5344CB8AC3E}">
        <p14:creationId xmlns:p14="http://schemas.microsoft.com/office/powerpoint/2010/main" val="28071675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120771" y="195962"/>
            <a:ext cx="796218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Literacy Gains – HS Credits</a:t>
            </a:r>
          </a:p>
        </p:txBody>
      </p:sp>
      <p:pic>
        <p:nvPicPr>
          <p:cNvPr id="2" name="Picture 1" descr="Screen capture of the Literacy Gains indicating the HS Credits."/>
          <p:cNvPicPr>
            <a:picLocks noChangeAspect="1"/>
          </p:cNvPicPr>
          <p:nvPr/>
        </p:nvPicPr>
        <p:blipFill>
          <a:blip r:embed="rId2"/>
          <a:stretch>
            <a:fillRect/>
          </a:stretch>
        </p:blipFill>
        <p:spPr>
          <a:xfrm>
            <a:off x="463951" y="1362974"/>
            <a:ext cx="4570311" cy="3985403"/>
          </a:xfrm>
          <a:prstGeom prst="rect">
            <a:avLst/>
          </a:prstGeom>
          <a:ln>
            <a:solidFill>
              <a:schemeClr val="accent1"/>
            </a:solidFill>
          </a:ln>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20752" y="3944334"/>
            <a:ext cx="4657725" cy="2333625"/>
          </a:xfrm>
          <a:prstGeom prst="rect">
            <a:avLst/>
          </a:prstGeom>
        </p:spPr>
      </p:pic>
      <p:sp>
        <p:nvSpPr>
          <p:cNvPr id="6" name="TextBox 5"/>
          <p:cNvSpPr txBox="1"/>
          <p:nvPr/>
        </p:nvSpPr>
        <p:spPr>
          <a:xfrm>
            <a:off x="6676845" y="2950234"/>
            <a:ext cx="4787661" cy="3539430"/>
          </a:xfrm>
          <a:prstGeom prst="rect">
            <a:avLst/>
          </a:prstGeom>
          <a:noFill/>
          <a:ln>
            <a:solidFill>
              <a:schemeClr val="accent1"/>
            </a:solidFill>
          </a:ln>
        </p:spPr>
        <p:txBody>
          <a:bodyPr wrap="square" rtlCol="0">
            <a:spAutoFit/>
          </a:bodyPr>
          <a:lstStyle/>
          <a:p>
            <a:r>
              <a:rPr lang="en-US" sz="2800" dirty="0"/>
              <a:t>In TE, go to Records – Students – Records and refer to Instructional Levels:</a:t>
            </a:r>
          </a:p>
          <a:p>
            <a:pPr marL="285750" indent="-285750">
              <a:buFont typeface="Arial" panose="020B0604020202020204" pitchFamily="34" charset="0"/>
              <a:buChar char="•"/>
            </a:pPr>
            <a:r>
              <a:rPr lang="en-US" sz="2800" dirty="0"/>
              <a:t>Select ASE Low upon enrollment</a:t>
            </a:r>
          </a:p>
          <a:p>
            <a:pPr marL="285750" indent="-285750">
              <a:buFont typeface="Arial" panose="020B0604020202020204" pitchFamily="34" charset="0"/>
              <a:buChar char="•"/>
            </a:pPr>
            <a:r>
              <a:rPr lang="en-US" sz="2800" dirty="0"/>
              <a:t>Select ASE High later in the year once student progresses to the 11</a:t>
            </a:r>
            <a:r>
              <a:rPr lang="en-US" sz="2800" baseline="30000" dirty="0"/>
              <a:t>th</a:t>
            </a:r>
            <a:r>
              <a:rPr lang="en-US" sz="2800" dirty="0"/>
              <a:t> or 12</a:t>
            </a:r>
            <a:r>
              <a:rPr lang="en-US" sz="2800" baseline="30000" dirty="0"/>
              <a:t>th</a:t>
            </a:r>
            <a:r>
              <a:rPr lang="en-US" sz="2800" dirty="0"/>
              <a:t> grade level</a:t>
            </a:r>
          </a:p>
        </p:txBody>
      </p:sp>
    </p:spTree>
    <p:extLst>
      <p:ext uri="{BB962C8B-B14F-4D97-AF65-F5344CB8AC3E}">
        <p14:creationId xmlns:p14="http://schemas.microsoft.com/office/powerpoint/2010/main" val="39264557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cs typeface="Calibri" panose="020F0502020204030204" pitchFamily="34" charset="0"/>
              </a:rPr>
              <a:t>Training Milestone	</a:t>
            </a:r>
            <a:endParaRPr lang="en-US" dirty="0"/>
          </a:p>
        </p:txBody>
      </p:sp>
      <p:sp>
        <p:nvSpPr>
          <p:cNvPr id="3" name="Content Placeholder 2"/>
          <p:cNvSpPr>
            <a:spLocks noGrp="1"/>
          </p:cNvSpPr>
          <p:nvPr>
            <p:ph idx="1"/>
          </p:nvPr>
        </p:nvSpPr>
        <p:spPr>
          <a:xfrm>
            <a:off x="1097279" y="1845734"/>
            <a:ext cx="10394135" cy="4023360"/>
          </a:xfrm>
        </p:spPr>
        <p:txBody>
          <a:bodyPr>
            <a:normAutofit lnSpcReduction="10000"/>
          </a:bodyPr>
          <a:lstStyle/>
          <a:p>
            <a:pPr marL="0" indent="0">
              <a:buNone/>
            </a:pPr>
            <a:r>
              <a:rPr lang="en-US" sz="3600" dirty="0"/>
              <a:t>Participant is in an education or training program and accomplishes one or more of the following:</a:t>
            </a:r>
          </a:p>
          <a:p>
            <a:pPr marL="756158" lvl="1" indent="-463550"/>
            <a:r>
              <a:rPr lang="en-US" sz="3400" dirty="0"/>
              <a:t>Masters specific job skills or steps required for that job</a:t>
            </a:r>
          </a:p>
          <a:p>
            <a:pPr marL="756158" lvl="1" indent="-463550"/>
            <a:r>
              <a:rPr lang="en-US" sz="3400" dirty="0"/>
              <a:t>Receives pay increase </a:t>
            </a:r>
          </a:p>
          <a:p>
            <a:pPr marL="756158" lvl="1" indent="-463550"/>
            <a:r>
              <a:rPr lang="en-US" sz="3400" dirty="0"/>
              <a:t>Attains performance increase on the job</a:t>
            </a:r>
          </a:p>
          <a:p>
            <a:pPr marL="756158" lvl="1" indent="-463550"/>
            <a:r>
              <a:rPr lang="en-US" sz="3400" dirty="0"/>
              <a:t>Completes one apprenticeship program</a:t>
            </a:r>
          </a:p>
          <a:p>
            <a:pPr marL="756158" lvl="1" indent="-463550"/>
            <a:r>
              <a:rPr lang="en-US" sz="3400" dirty="0"/>
              <a:t>Completes other locally defined work outcome</a:t>
            </a:r>
          </a:p>
          <a:p>
            <a:pPr marL="463550" indent="-463550">
              <a:buFont typeface="Wingdings" panose="05000000000000000000" pitchFamily="2" charset="2"/>
              <a:buChar char="§"/>
            </a:pPr>
            <a:endParaRPr lang="en-US" sz="3600" dirty="0"/>
          </a:p>
        </p:txBody>
      </p:sp>
    </p:spTree>
    <p:extLst>
      <p:ext uri="{BB962C8B-B14F-4D97-AF65-F5344CB8AC3E}">
        <p14:creationId xmlns:p14="http://schemas.microsoft.com/office/powerpoint/2010/main" val="27058024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cs typeface="Calibri" panose="020F0502020204030204" pitchFamily="34" charset="0"/>
              </a:rPr>
              <a:t>Passing Knowledge-Based Exam	</a:t>
            </a:r>
            <a:endParaRPr lang="en-US" dirty="0"/>
          </a:p>
        </p:txBody>
      </p:sp>
      <p:sp>
        <p:nvSpPr>
          <p:cNvPr id="3" name="Content Placeholder 2"/>
          <p:cNvSpPr>
            <a:spLocks noGrp="1"/>
          </p:cNvSpPr>
          <p:nvPr>
            <p:ph idx="1"/>
          </p:nvPr>
        </p:nvSpPr>
        <p:spPr>
          <a:xfrm>
            <a:off x="838200" y="1690688"/>
            <a:ext cx="10515600" cy="4727365"/>
          </a:xfrm>
        </p:spPr>
        <p:txBody>
          <a:bodyPr>
            <a:normAutofit lnSpcReduction="10000"/>
          </a:bodyPr>
          <a:lstStyle/>
          <a:p>
            <a:pPr marL="463550" indent="-463550">
              <a:buFont typeface="Wingdings" panose="05000000000000000000" pitchFamily="2" charset="2"/>
              <a:buChar char="§"/>
            </a:pPr>
            <a:r>
              <a:rPr lang="en-US" sz="3600" dirty="0"/>
              <a:t>The Skills Progression MSG has now been replaced by </a:t>
            </a:r>
            <a:r>
              <a:rPr lang="en-US" sz="3600" b="1" i="1" dirty="0"/>
              <a:t>Passage of an Exam</a:t>
            </a:r>
            <a:r>
              <a:rPr lang="en-US" sz="3600" dirty="0"/>
              <a:t>.</a:t>
            </a:r>
          </a:p>
          <a:p>
            <a:pPr marL="463550" indent="-463550">
              <a:buFont typeface="Wingdings" panose="05000000000000000000" pitchFamily="2" charset="2"/>
              <a:buChar char="§"/>
            </a:pPr>
            <a:r>
              <a:rPr lang="en-US" sz="3600" dirty="0"/>
              <a:t>Learner </a:t>
            </a:r>
            <a:r>
              <a:rPr lang="en-US" sz="3600" b="1" i="1" dirty="0"/>
              <a:t>passes an exam </a:t>
            </a:r>
            <a:r>
              <a:rPr lang="en-US" sz="3600" dirty="0"/>
              <a:t>during the year that is required for a job, or that demonstrates progress in attaining technical or occupational skills.</a:t>
            </a:r>
          </a:p>
          <a:p>
            <a:pPr marL="463550" indent="-463550">
              <a:buFont typeface="Wingdings" panose="05000000000000000000" pitchFamily="2" charset="2"/>
              <a:buChar char="§"/>
            </a:pPr>
            <a:r>
              <a:rPr lang="en-US" sz="3600" dirty="0"/>
              <a:t>Exam can be a hands on occupational skills demonstration, written test, standardized pre/post-test, or other method of assessment that clearly demonstrates skill progression or attainment.</a:t>
            </a:r>
          </a:p>
        </p:txBody>
      </p:sp>
    </p:spTree>
    <p:extLst>
      <p:ext uri="{BB962C8B-B14F-4D97-AF65-F5344CB8AC3E}">
        <p14:creationId xmlns:p14="http://schemas.microsoft.com/office/powerpoint/2010/main" val="38178399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MSG’s for CTE </a:t>
            </a:r>
          </a:p>
        </p:txBody>
      </p:sp>
      <p:sp>
        <p:nvSpPr>
          <p:cNvPr id="3" name="Content Placeholder 2"/>
          <p:cNvSpPr>
            <a:spLocks noGrp="1"/>
          </p:cNvSpPr>
          <p:nvPr>
            <p:ph idx="1"/>
          </p:nvPr>
        </p:nvSpPr>
        <p:spPr>
          <a:xfrm>
            <a:off x="631166" y="1515073"/>
            <a:ext cx="6899694" cy="5041001"/>
          </a:xfrm>
        </p:spPr>
        <p:txBody>
          <a:bodyPr>
            <a:normAutofit/>
          </a:bodyPr>
          <a:lstStyle/>
          <a:p>
            <a:pPr marL="0" indent="0">
              <a:buNone/>
            </a:pPr>
            <a:r>
              <a:rPr lang="en-US" sz="3200" dirty="0"/>
              <a:t>The Passage of Exam Measurable Skills Gain for WIOA I will align with the CAEP Occupational </a:t>
            </a:r>
            <a:r>
              <a:rPr lang="en-US" sz="3200"/>
              <a:t>Skills Gain</a:t>
            </a:r>
            <a:endParaRPr lang="en-US" sz="3200" dirty="0"/>
          </a:p>
          <a:p>
            <a:pPr lvl="1"/>
            <a:r>
              <a:rPr lang="en-US" sz="3200" dirty="0"/>
              <a:t>When a student achieves an Occupational Skills Gain, that now entails that the student passes an exam such as work skills demonstration, written test, or standardized pre/post-test </a:t>
            </a:r>
          </a:p>
          <a:p>
            <a:pPr marL="0" indent="0">
              <a:buNone/>
            </a:pPr>
            <a:endParaRPr lang="en-US" sz="3200" dirty="0"/>
          </a:p>
        </p:txBody>
      </p:sp>
      <p:pic>
        <p:nvPicPr>
          <p:cNvPr id="4" name="Picture 3" descr="Screen capture of the Work goals ranging from Got a Job to Entered Military indicating Met work based project goal and Training milestone."/>
          <p:cNvPicPr>
            <a:picLocks noChangeAspect="1"/>
          </p:cNvPicPr>
          <p:nvPr/>
        </p:nvPicPr>
        <p:blipFill rotWithShape="1">
          <a:blip r:embed="rId2">
            <a:extLst>
              <a:ext uri="{28A0092B-C50C-407E-A947-70E740481C1C}">
                <a14:useLocalDpi xmlns:a14="http://schemas.microsoft.com/office/drawing/2010/main" val="0"/>
              </a:ext>
            </a:extLst>
          </a:blip>
          <a:srcRect t="1" r="68778" b="40435"/>
          <a:stretch/>
        </p:blipFill>
        <p:spPr>
          <a:xfrm>
            <a:off x="7737894" y="1690688"/>
            <a:ext cx="3508951" cy="3825448"/>
          </a:xfrm>
          <a:prstGeom prst="rect">
            <a:avLst/>
          </a:prstGeom>
        </p:spPr>
      </p:pic>
    </p:spTree>
    <p:extLst>
      <p:ext uri="{BB962C8B-B14F-4D97-AF65-F5344CB8AC3E}">
        <p14:creationId xmlns:p14="http://schemas.microsoft.com/office/powerpoint/2010/main" val="1624538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62" y="270567"/>
            <a:ext cx="10515600" cy="1325563"/>
          </a:xfrm>
        </p:spPr>
        <p:txBody>
          <a:bodyPr/>
          <a:lstStyle/>
          <a:p>
            <a:r>
              <a:rPr lang="en-US" dirty="0">
                <a:solidFill>
                  <a:schemeClr val="accent1">
                    <a:lumMod val="75000"/>
                  </a:schemeClr>
                </a:solidFill>
              </a:rPr>
              <a:t>MSG’s for CTE  </a:t>
            </a:r>
          </a:p>
        </p:txBody>
      </p:sp>
      <p:sp>
        <p:nvSpPr>
          <p:cNvPr id="3" name="Content Placeholder 2"/>
          <p:cNvSpPr>
            <a:spLocks noGrp="1"/>
          </p:cNvSpPr>
          <p:nvPr>
            <p:ph idx="1"/>
          </p:nvPr>
        </p:nvSpPr>
        <p:spPr>
          <a:xfrm>
            <a:off x="631166" y="1515073"/>
            <a:ext cx="6899694" cy="5041001"/>
          </a:xfrm>
        </p:spPr>
        <p:txBody>
          <a:bodyPr>
            <a:normAutofit/>
          </a:bodyPr>
          <a:lstStyle/>
          <a:p>
            <a:pPr marL="0" indent="0">
              <a:buNone/>
            </a:pPr>
            <a:r>
              <a:rPr lang="en-US" sz="3200" dirty="0"/>
              <a:t>The Passage of Exam Measurable Skills Gain for WIOA I will align with the CAEP Workforce Preparation Outcome</a:t>
            </a:r>
          </a:p>
          <a:p>
            <a:pPr lvl="1"/>
            <a:r>
              <a:rPr lang="en-US" sz="3200" dirty="0"/>
              <a:t>Workforce Preparation Outcome should include some documentation of work skills progression or attainment.</a:t>
            </a:r>
          </a:p>
          <a:p>
            <a:pPr marL="0" indent="0">
              <a:buNone/>
            </a:pPr>
            <a:endParaRPr lang="en-US" sz="3200" dirty="0"/>
          </a:p>
        </p:txBody>
      </p:sp>
      <p:pic>
        <p:nvPicPr>
          <p:cNvPr id="6" name="Picture 5" descr="Screen capture of the Work goals indicating acquired workforce readiness skills."/>
          <p:cNvPicPr>
            <a:picLocks noChangeAspect="1"/>
          </p:cNvPicPr>
          <p:nvPr/>
        </p:nvPicPr>
        <p:blipFill>
          <a:blip r:embed="rId2"/>
          <a:stretch>
            <a:fillRect/>
          </a:stretch>
        </p:blipFill>
        <p:spPr>
          <a:xfrm>
            <a:off x="7639589" y="2530505"/>
            <a:ext cx="3486150" cy="2314575"/>
          </a:xfrm>
          <a:prstGeom prst="rect">
            <a:avLst/>
          </a:prstGeom>
        </p:spPr>
      </p:pic>
    </p:spTree>
    <p:extLst>
      <p:ext uri="{BB962C8B-B14F-4D97-AF65-F5344CB8AC3E}">
        <p14:creationId xmlns:p14="http://schemas.microsoft.com/office/powerpoint/2010/main" val="12042431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120771" y="195962"/>
            <a:ext cx="1128335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Literacy Gains – CTE Related Outcomes</a:t>
            </a:r>
          </a:p>
        </p:txBody>
      </p:sp>
      <p:sp>
        <p:nvSpPr>
          <p:cNvPr id="5" name="TextBox 4"/>
          <p:cNvSpPr txBox="1"/>
          <p:nvPr/>
        </p:nvSpPr>
        <p:spPr>
          <a:xfrm>
            <a:off x="500332" y="1119292"/>
            <a:ext cx="11162581" cy="5570756"/>
          </a:xfrm>
          <a:prstGeom prst="rect">
            <a:avLst/>
          </a:prstGeom>
          <a:noFill/>
          <a:ln>
            <a:solidFill>
              <a:schemeClr val="accent1"/>
            </a:solidFill>
          </a:ln>
        </p:spPr>
        <p:txBody>
          <a:bodyPr wrap="square" rtlCol="0">
            <a:spAutoFit/>
          </a:bodyPr>
          <a:lstStyle/>
          <a:p>
            <a:r>
              <a:rPr lang="en-US" sz="3200" b="1" u="sng" dirty="0"/>
              <a:t>Occupational Skills Gain:</a:t>
            </a:r>
          </a:p>
          <a:p>
            <a:pPr marL="285750" indent="-285750">
              <a:buFont typeface="Arial" panose="020B0604020202020204" pitchFamily="34" charset="0"/>
              <a:buChar char="•"/>
            </a:pPr>
            <a:r>
              <a:rPr lang="en-US" sz="3200" dirty="0"/>
              <a:t>Usually suggests accomplishment of a portion of a longer term program</a:t>
            </a:r>
          </a:p>
          <a:p>
            <a:pPr marL="742950" lvl="1" indent="-285750">
              <a:buFont typeface="Arial" panose="020B0604020202020204" pitchFamily="34" charset="0"/>
              <a:buChar char="•"/>
            </a:pPr>
            <a:r>
              <a:rPr lang="en-US" sz="2800" i="1" dirty="0"/>
              <a:t>For example</a:t>
            </a:r>
            <a:r>
              <a:rPr lang="en-US" sz="2800" dirty="0"/>
              <a:t>: a student enrolls in a long term welding program in CTE, which is five semesters/five modules long. </a:t>
            </a:r>
            <a:r>
              <a:rPr lang="en-US" sz="2800" b="1" i="1" dirty="0"/>
              <a:t>The student passes a skills check/written  test </a:t>
            </a:r>
            <a:r>
              <a:rPr lang="en-US" sz="2800" dirty="0"/>
              <a:t> that indicates the student is ready to finish Module I and enroll in Module II.</a:t>
            </a:r>
          </a:p>
          <a:p>
            <a:r>
              <a:rPr lang="en-US" sz="3200" b="1" u="sng" dirty="0"/>
              <a:t>Workforce Prep Outcome</a:t>
            </a:r>
            <a:r>
              <a:rPr lang="en-US" sz="3200" b="1" dirty="0"/>
              <a:t>:</a:t>
            </a:r>
          </a:p>
          <a:p>
            <a:pPr marL="285750" indent="-285750">
              <a:buFont typeface="Arial" panose="020B0604020202020204" pitchFamily="34" charset="0"/>
              <a:buChar char="•"/>
            </a:pPr>
            <a:r>
              <a:rPr lang="en-US" sz="3200" dirty="0"/>
              <a:t>Usually suggests completion of a shorter term program</a:t>
            </a:r>
          </a:p>
          <a:p>
            <a:pPr marL="742950" lvl="1" indent="-285750">
              <a:buFont typeface="Arial" panose="020B0604020202020204" pitchFamily="34" charset="0"/>
              <a:buChar char="•"/>
            </a:pPr>
            <a:r>
              <a:rPr lang="en-US" sz="2800" i="1" dirty="0"/>
              <a:t>For example</a:t>
            </a:r>
            <a:r>
              <a:rPr lang="en-US" sz="2800" dirty="0"/>
              <a:t>: a student enrolls and completes a 15 hour instructional module on job search strategies. </a:t>
            </a:r>
            <a:r>
              <a:rPr lang="en-US" sz="2800" b="1" i="1" dirty="0"/>
              <a:t>The student earns documentation </a:t>
            </a:r>
            <a:r>
              <a:rPr lang="en-US" sz="2800" dirty="0"/>
              <a:t>such as an informal certificate at the end of the instructional module.</a:t>
            </a:r>
          </a:p>
        </p:txBody>
      </p:sp>
    </p:spTree>
    <p:extLst>
      <p:ext uri="{BB962C8B-B14F-4D97-AF65-F5344CB8AC3E}">
        <p14:creationId xmlns:p14="http://schemas.microsoft.com/office/powerpoint/2010/main" val="13404975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22695" y="198407"/>
            <a:ext cx="7858663"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Occupational Outcomes: Post-Secondary vs. Literacy Gains</a:t>
            </a:r>
          </a:p>
        </p:txBody>
      </p:sp>
      <p:pic>
        <p:nvPicPr>
          <p:cNvPr id="5" name="Picture 4" descr="Screen capture of the AEBG slide indicating Postsecondary Credential Completion."/>
          <p:cNvPicPr>
            <a:picLocks noChangeAspect="1"/>
          </p:cNvPicPr>
          <p:nvPr/>
        </p:nvPicPr>
        <p:blipFill>
          <a:blip r:embed="rId2"/>
          <a:stretch>
            <a:fillRect/>
          </a:stretch>
        </p:blipFill>
        <p:spPr>
          <a:xfrm>
            <a:off x="8721303" y="198407"/>
            <a:ext cx="2924356" cy="2192196"/>
          </a:xfrm>
          <a:prstGeom prst="rect">
            <a:avLst/>
          </a:prstGeom>
          <a:ln>
            <a:solidFill>
              <a:schemeClr val="accent1"/>
            </a:solidFill>
          </a:ln>
        </p:spPr>
      </p:pic>
      <p:sp>
        <p:nvSpPr>
          <p:cNvPr id="4" name="TextBox 3"/>
          <p:cNvSpPr txBox="1"/>
          <p:nvPr/>
        </p:nvSpPr>
        <p:spPr>
          <a:xfrm>
            <a:off x="362310" y="2693350"/>
            <a:ext cx="4399471" cy="3539430"/>
          </a:xfrm>
          <a:prstGeom prst="rect">
            <a:avLst/>
          </a:prstGeom>
          <a:noFill/>
          <a:ln>
            <a:solidFill>
              <a:schemeClr val="accent1"/>
            </a:solidFill>
          </a:ln>
        </p:spPr>
        <p:txBody>
          <a:bodyPr wrap="square" rtlCol="0">
            <a:spAutoFit/>
          </a:bodyPr>
          <a:lstStyle/>
          <a:p>
            <a:r>
              <a:rPr lang="en-US" sz="2800" b="1" u="sng" dirty="0"/>
              <a:t>Post-Secondary:</a:t>
            </a:r>
          </a:p>
          <a:p>
            <a:pPr marL="285750" indent="-285750">
              <a:buFont typeface="Arial" panose="020B0604020202020204" pitchFamily="34" charset="0"/>
              <a:buChar char="•"/>
            </a:pPr>
            <a:r>
              <a:rPr lang="en-US" sz="2800" dirty="0"/>
              <a:t>Attained Credential</a:t>
            </a:r>
          </a:p>
          <a:p>
            <a:pPr marL="285750" indent="-285750">
              <a:buFont typeface="Arial" panose="020B0604020202020204" pitchFamily="34" charset="0"/>
              <a:buChar char="•"/>
            </a:pPr>
            <a:r>
              <a:rPr lang="en-US" sz="2800" dirty="0"/>
              <a:t>Occupational licensure</a:t>
            </a:r>
          </a:p>
          <a:p>
            <a:pPr marL="285750" indent="-285750">
              <a:buFont typeface="Arial" panose="020B0604020202020204" pitchFamily="34" charset="0"/>
              <a:buChar char="•"/>
            </a:pPr>
            <a:r>
              <a:rPr lang="en-US" sz="2800" dirty="0"/>
              <a:t>Occupational certificate</a:t>
            </a:r>
          </a:p>
          <a:p>
            <a:endParaRPr lang="en-US" sz="2800" b="1" u="sng" dirty="0"/>
          </a:p>
          <a:p>
            <a:r>
              <a:rPr lang="en-US" sz="2800" b="1" u="sng" dirty="0"/>
              <a:t>Literacy Gains</a:t>
            </a:r>
            <a:r>
              <a:rPr lang="en-US" sz="2800" b="1" dirty="0"/>
              <a:t>:</a:t>
            </a:r>
          </a:p>
          <a:p>
            <a:pPr marL="285750" indent="-285750">
              <a:buFont typeface="Arial" panose="020B0604020202020204" pitchFamily="34" charset="0"/>
              <a:buChar char="•"/>
            </a:pPr>
            <a:r>
              <a:rPr lang="en-US" sz="2800" dirty="0"/>
              <a:t>Occupational Skills Gain</a:t>
            </a:r>
          </a:p>
          <a:p>
            <a:pPr marL="285750" indent="-285750">
              <a:buFont typeface="Arial" panose="020B0604020202020204" pitchFamily="34" charset="0"/>
              <a:buChar char="•"/>
            </a:pPr>
            <a:r>
              <a:rPr lang="en-US" sz="2800" dirty="0"/>
              <a:t>Workforce Prep Milestone</a:t>
            </a:r>
          </a:p>
        </p:txBody>
      </p:sp>
      <p:sp>
        <p:nvSpPr>
          <p:cNvPr id="6" name="TextBox 5"/>
          <p:cNvSpPr txBox="1"/>
          <p:nvPr/>
        </p:nvSpPr>
        <p:spPr>
          <a:xfrm>
            <a:off x="5037826" y="2693350"/>
            <a:ext cx="6625087" cy="3108543"/>
          </a:xfrm>
          <a:prstGeom prst="rect">
            <a:avLst/>
          </a:prstGeom>
          <a:noFill/>
          <a:ln>
            <a:solidFill>
              <a:schemeClr val="accent1"/>
            </a:solidFill>
          </a:ln>
        </p:spPr>
        <p:txBody>
          <a:bodyPr wrap="square" rtlCol="0">
            <a:spAutoFit/>
          </a:bodyPr>
          <a:lstStyle/>
          <a:p>
            <a:r>
              <a:rPr lang="en-US" sz="2800" b="1" dirty="0"/>
              <a:t>Post-Secondary</a:t>
            </a:r>
            <a:r>
              <a:rPr lang="en-US" sz="2800" dirty="0"/>
              <a:t> = </a:t>
            </a:r>
          </a:p>
          <a:p>
            <a:pPr marL="457200" indent="-457200">
              <a:buFont typeface="Arial" panose="020B0604020202020204" pitchFamily="34" charset="0"/>
              <a:buChar char="•"/>
            </a:pPr>
            <a:r>
              <a:rPr lang="en-US" sz="2800" dirty="0"/>
              <a:t>Completion of a longer term program</a:t>
            </a:r>
          </a:p>
          <a:p>
            <a:endParaRPr lang="en-US" sz="2800" dirty="0"/>
          </a:p>
          <a:p>
            <a:r>
              <a:rPr lang="en-US" sz="2800" dirty="0"/>
              <a:t>“</a:t>
            </a:r>
            <a:r>
              <a:rPr lang="en-US" sz="2800" b="1" dirty="0"/>
              <a:t>Literacy Gains</a:t>
            </a:r>
            <a:r>
              <a:rPr lang="en-US" sz="2800" dirty="0"/>
              <a:t>” = </a:t>
            </a:r>
          </a:p>
          <a:p>
            <a:pPr marL="457200" indent="-457200">
              <a:buFont typeface="Arial" panose="020B0604020202020204" pitchFamily="34" charset="0"/>
              <a:buChar char="•"/>
            </a:pPr>
            <a:r>
              <a:rPr lang="en-US" sz="2800" dirty="0"/>
              <a:t>Partial completion of a longer term program</a:t>
            </a:r>
          </a:p>
          <a:p>
            <a:pPr marL="457200" indent="-457200">
              <a:buFont typeface="Arial" panose="020B0604020202020204" pitchFamily="34" charset="0"/>
              <a:buChar char="•"/>
            </a:pPr>
            <a:r>
              <a:rPr lang="en-US" sz="2800" dirty="0"/>
              <a:t>Completion of a shorter term program</a:t>
            </a:r>
          </a:p>
        </p:txBody>
      </p:sp>
    </p:spTree>
    <p:extLst>
      <p:ext uri="{BB962C8B-B14F-4D97-AF65-F5344CB8AC3E}">
        <p14:creationId xmlns:p14="http://schemas.microsoft.com/office/powerpoint/2010/main" val="16662023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932541-572E-4D35-A4E9-A2C2A3B224B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Transition</a:t>
            </a:r>
          </a:p>
        </p:txBody>
      </p:sp>
      <p:graphicFrame>
        <p:nvGraphicFramePr>
          <p:cNvPr id="3" name="Diagram 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518760"/>
              </p:ext>
            </p:extLst>
          </p:nvPr>
        </p:nvGraphicFramePr>
        <p:xfrm>
          <a:off x="543465" y="526211"/>
          <a:ext cx="10429358" cy="5264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618612964"/>
              </p:ext>
            </p:extLst>
          </p:nvPr>
        </p:nvGraphicFramePr>
        <p:xfrm>
          <a:off x="3714151" y="1843134"/>
          <a:ext cx="7042988" cy="4632960"/>
        </p:xfrm>
        <a:graphic>
          <a:graphicData uri="http://schemas.openxmlformats.org/drawingml/2006/table">
            <a:tbl>
              <a:tblPr firstRow="1" bandRow="1">
                <a:tableStyleId>{5C22544A-7EE6-4342-B048-85BDC9FD1C3A}</a:tableStyleId>
              </a:tblPr>
              <a:tblGrid>
                <a:gridCol w="3521494">
                  <a:extLst>
                    <a:ext uri="{9D8B030D-6E8A-4147-A177-3AD203B41FA5}">
                      <a16:colId xmlns:a16="http://schemas.microsoft.com/office/drawing/2014/main" val="298442227"/>
                    </a:ext>
                  </a:extLst>
                </a:gridCol>
                <a:gridCol w="3521494">
                  <a:extLst>
                    <a:ext uri="{9D8B030D-6E8A-4147-A177-3AD203B41FA5}">
                      <a16:colId xmlns:a16="http://schemas.microsoft.com/office/drawing/2014/main" val="3636675005"/>
                    </a:ext>
                  </a:extLst>
                </a:gridCol>
              </a:tblGrid>
              <a:tr h="370840">
                <a:tc>
                  <a:txBody>
                    <a:bodyPr/>
                    <a:lstStyle/>
                    <a:p>
                      <a:r>
                        <a:rPr lang="en-US" sz="2800" dirty="0">
                          <a:solidFill>
                            <a:schemeClr val="tx1"/>
                          </a:solidFill>
                        </a:rPr>
                        <a:t>AEBG Title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dirty="0">
                          <a:solidFill>
                            <a:schemeClr val="tx1"/>
                          </a:solidFill>
                        </a:rPr>
                        <a:t>Update Record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370840">
                <a:tc>
                  <a:txBody>
                    <a:bodyPr/>
                    <a:lstStyle/>
                    <a:p>
                      <a:pPr marL="0" indent="0" defTabSz="685797">
                        <a:buFont typeface="Arial" panose="020B0604020202020204" pitchFamily="34" charset="0"/>
                        <a:buNone/>
                      </a:pPr>
                      <a:r>
                        <a:rPr lang="en-US" sz="2800" dirty="0">
                          <a:solidFill>
                            <a:prstClr val="black"/>
                          </a:solidFill>
                          <a:latin typeface="+mn-lt"/>
                        </a:rPr>
                        <a:t>Transition to ASE</a:t>
                      </a:r>
                    </a:p>
                  </a:txBody>
                  <a:tcPr>
                    <a:lnL w="12700" cap="flat" cmpd="sng" algn="ctr">
                      <a:solidFill>
                        <a:schemeClr val="tx1"/>
                      </a:solidFill>
                      <a:prstDash val="solid"/>
                      <a:round/>
                      <a:headEnd type="none" w="med" len="med"/>
                      <a:tailEnd type="none" w="med" len="med"/>
                    </a:lnL>
                  </a:tcPr>
                </a:tc>
                <a:tc>
                  <a:txBody>
                    <a:bodyPr/>
                    <a:lstStyle/>
                    <a:p>
                      <a:r>
                        <a:rPr lang="en-US" sz="2800" dirty="0"/>
                        <a:t>No “bubble” but via instructional</a:t>
                      </a:r>
                      <a:r>
                        <a:rPr lang="en-US" sz="2800" baseline="0" dirty="0"/>
                        <a:t> program</a:t>
                      </a:r>
                      <a:endParaRPr lang="en-US" sz="28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370840">
                <a:tc>
                  <a:txBody>
                    <a:bodyPr/>
                    <a:lstStyle/>
                    <a:p>
                      <a:pPr marL="0" indent="0" defTabSz="685797">
                        <a:buFont typeface="Arial" panose="020B0604020202020204" pitchFamily="34" charset="0"/>
                        <a:buNone/>
                      </a:pPr>
                      <a:r>
                        <a:rPr lang="en-US" sz="2800" dirty="0">
                          <a:solidFill>
                            <a:prstClr val="black"/>
                          </a:solidFill>
                        </a:rPr>
                        <a:t>Transition to Post-Secondary/CTE</a:t>
                      </a:r>
                    </a:p>
                    <a:p>
                      <a:endParaRPr lang="en-US" sz="28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800" dirty="0"/>
                        <a:t>Entered job training</a:t>
                      </a:r>
                    </a:p>
                    <a:p>
                      <a:pPr marL="285750" indent="-285750">
                        <a:buFont typeface="Arial" panose="020B0604020202020204" pitchFamily="34" charset="0"/>
                        <a:buChar char="•"/>
                      </a:pPr>
                      <a:r>
                        <a:rPr lang="en-US" sz="2800" dirty="0"/>
                        <a:t>Entered training </a:t>
                      </a:r>
                      <a:r>
                        <a:rPr lang="en-US" sz="2800" dirty="0" err="1"/>
                        <a:t>pgm</a:t>
                      </a:r>
                      <a:endParaRPr lang="en-US" sz="2800" dirty="0"/>
                    </a:p>
                    <a:p>
                      <a:pPr marL="285750" indent="-285750">
                        <a:buFont typeface="Arial" panose="020B0604020202020204" pitchFamily="34" charset="0"/>
                        <a:buChar char="•"/>
                      </a:pPr>
                      <a:r>
                        <a:rPr lang="en-US" sz="2800" dirty="0"/>
                        <a:t>Entered apprenticeship</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370840">
                <a:tc>
                  <a:txBody>
                    <a:bodyPr/>
                    <a:lstStyle/>
                    <a:p>
                      <a:pPr marL="0" indent="0" defTabSz="685797">
                        <a:buFont typeface="Arial" panose="020B0604020202020204" pitchFamily="34" charset="0"/>
                        <a:buNone/>
                      </a:pPr>
                      <a:r>
                        <a:rPr lang="en-US" sz="2800" dirty="0">
                          <a:solidFill>
                            <a:prstClr val="black"/>
                          </a:solidFill>
                          <a:latin typeface="+mn-lt"/>
                        </a:rPr>
                        <a:t>Transition to Post-Secondary/College</a:t>
                      </a:r>
                    </a:p>
                    <a:p>
                      <a:endParaRPr lang="en-US" sz="2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800" dirty="0"/>
                        <a:t>Enrolled in secondary</a:t>
                      </a:r>
                    </a:p>
                    <a:p>
                      <a:pPr marL="285750" indent="-285750">
                        <a:buFont typeface="Arial" panose="020B0604020202020204" pitchFamily="34" charset="0"/>
                        <a:buChar char="•"/>
                      </a:pPr>
                      <a:r>
                        <a:rPr lang="en-US" sz="2800" dirty="0"/>
                        <a:t>Transition to credit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614372"/>
                  </a:ext>
                </a:extLst>
              </a:tr>
            </a:tbl>
          </a:graphicData>
        </a:graphic>
      </p:graphicFrame>
    </p:spTree>
    <p:extLst>
      <p:ext uri="{BB962C8B-B14F-4D97-AF65-F5344CB8AC3E}">
        <p14:creationId xmlns:p14="http://schemas.microsoft.com/office/powerpoint/2010/main" val="28167703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603849" y="215080"/>
            <a:ext cx="7832785"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Transition </a:t>
            </a:r>
          </a:p>
        </p:txBody>
      </p:sp>
      <p:grpSp>
        <p:nvGrpSpPr>
          <p:cNvPr id="5" name="Group 4" descr="Diagram indicating the Transition From and To indicating the following:&#10;- From K12 Adult Education (ABE, ASE, ESL) transition to CTE to K12 Adult ED CTE.&#10;- From K12 Adult Education (ABE, ASE, ESL) transition to CC CTE.&#10;- From K12 Adult Education (ABE, ASE, ESL) transition to For Credit CC.&#10;- From K12 Adult Education (ABE, ASE, ESL) transition for credit to For Credit CC.&#10;- From Non Credit CC (ABE, ASE, ESL) transition to CTE to K12 Adult ED CTE.&#10;- From Non Credit CC (ABE, ASE, ESL) transition to CTE to CC CTE.&#10;- From Non Credit CC (ABE, ASE, ESL) transition to CTE to For Credit CC."/>
          <p:cNvGrpSpPr/>
          <p:nvPr/>
        </p:nvGrpSpPr>
        <p:grpSpPr>
          <a:xfrm>
            <a:off x="2253603" y="1917202"/>
            <a:ext cx="1835220" cy="1015694"/>
            <a:chOff x="366205" y="2789849"/>
            <a:chExt cx="1835220" cy="843511"/>
          </a:xfrm>
        </p:grpSpPr>
        <p:sp>
          <p:nvSpPr>
            <p:cNvPr id="9" name="Rectangle 8"/>
            <p:cNvSpPr/>
            <p:nvPr/>
          </p:nvSpPr>
          <p:spPr>
            <a:xfrm>
              <a:off x="366205" y="2789849"/>
              <a:ext cx="1835220" cy="843511"/>
            </a:xfrm>
            <a:prstGeom prst="rect">
              <a:avLst/>
            </a:prstGeom>
          </p:spPr>
          <p:style>
            <a:lnRef idx="2">
              <a:schemeClr val="dk1"/>
            </a:lnRef>
            <a:fillRef idx="1">
              <a:schemeClr val="lt1"/>
            </a:fillRef>
            <a:effectRef idx="0">
              <a:schemeClr val="dk1"/>
            </a:effectRef>
            <a:fontRef idx="minor">
              <a:schemeClr val="dk1"/>
            </a:fontRef>
          </p:style>
        </p:sp>
        <p:sp>
          <p:nvSpPr>
            <p:cNvPr id="10" name="TextBox 9"/>
            <p:cNvSpPr txBox="1"/>
            <p:nvPr/>
          </p:nvSpPr>
          <p:spPr>
            <a:xfrm>
              <a:off x="366205" y="2789849"/>
              <a:ext cx="1835220" cy="843511"/>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K12 Adult Education </a:t>
              </a:r>
            </a:p>
            <a:p>
              <a:pPr lvl="0" algn="ctr" defTabSz="933450">
                <a:lnSpc>
                  <a:spcPct val="90000"/>
                </a:lnSpc>
                <a:spcBef>
                  <a:spcPct val="0"/>
                </a:spcBef>
                <a:spcAft>
                  <a:spcPct val="35000"/>
                </a:spcAft>
              </a:pPr>
              <a:r>
                <a:rPr lang="en-US" sz="2100" kern="1200" dirty="0"/>
                <a:t>(ABE, ASE, ESL)</a:t>
              </a:r>
            </a:p>
          </p:txBody>
        </p:sp>
      </p:grpSp>
      <p:grpSp>
        <p:nvGrpSpPr>
          <p:cNvPr id="6" name="Group 5">
            <a:extLst>
              <a:ext uri="{C183D7F6-B498-43B3-948B-1728B52AA6E4}">
                <adec:decorative xmlns:adec="http://schemas.microsoft.com/office/drawing/2017/decorative" val="1"/>
              </a:ext>
            </a:extLst>
          </p:cNvPr>
          <p:cNvGrpSpPr/>
          <p:nvPr/>
        </p:nvGrpSpPr>
        <p:grpSpPr>
          <a:xfrm>
            <a:off x="8439593" y="1858410"/>
            <a:ext cx="1835220" cy="843511"/>
            <a:chOff x="6215779" y="2774187"/>
            <a:chExt cx="1835220" cy="843511"/>
          </a:xfrm>
        </p:grpSpPr>
        <p:sp>
          <p:nvSpPr>
            <p:cNvPr id="7" name="Rectangle 6"/>
            <p:cNvSpPr/>
            <p:nvPr/>
          </p:nvSpPr>
          <p:spPr>
            <a:xfrm>
              <a:off x="6215779" y="2774187"/>
              <a:ext cx="1835220" cy="843511"/>
            </a:xfrm>
            <a:prstGeom prst="rect">
              <a:avLst/>
            </a:prstGeom>
            <a:ln/>
          </p:spPr>
          <p:style>
            <a:lnRef idx="2">
              <a:schemeClr val="dk1"/>
            </a:lnRef>
            <a:fillRef idx="1">
              <a:schemeClr val="lt1"/>
            </a:fillRef>
            <a:effectRef idx="0">
              <a:schemeClr val="dk1"/>
            </a:effectRef>
            <a:fontRef idx="minor">
              <a:schemeClr val="dk1"/>
            </a:fontRef>
          </p:style>
        </p:sp>
        <p:sp>
          <p:nvSpPr>
            <p:cNvPr id="8" name="TextBox 7"/>
            <p:cNvSpPr txBox="1"/>
            <p:nvPr/>
          </p:nvSpPr>
          <p:spPr>
            <a:xfrm>
              <a:off x="6215779" y="2774187"/>
              <a:ext cx="1835220" cy="843511"/>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K12 Adult Ed CTE</a:t>
              </a:r>
            </a:p>
          </p:txBody>
        </p:sp>
      </p:grpSp>
      <p:grpSp>
        <p:nvGrpSpPr>
          <p:cNvPr id="11" name="Group 10">
            <a:extLst>
              <a:ext uri="{C183D7F6-B498-43B3-948B-1728B52AA6E4}">
                <adec:decorative xmlns:adec="http://schemas.microsoft.com/office/drawing/2017/decorative" val="1"/>
              </a:ext>
            </a:extLst>
          </p:cNvPr>
          <p:cNvGrpSpPr/>
          <p:nvPr/>
        </p:nvGrpSpPr>
        <p:grpSpPr>
          <a:xfrm>
            <a:off x="2253603" y="4400550"/>
            <a:ext cx="1835220" cy="1014205"/>
            <a:chOff x="366205" y="2789849"/>
            <a:chExt cx="1835220" cy="843511"/>
          </a:xfrm>
        </p:grpSpPr>
        <p:sp>
          <p:nvSpPr>
            <p:cNvPr id="15" name="Rectangle 14"/>
            <p:cNvSpPr/>
            <p:nvPr/>
          </p:nvSpPr>
          <p:spPr>
            <a:xfrm>
              <a:off x="366205" y="2789849"/>
              <a:ext cx="1835220" cy="843511"/>
            </a:xfrm>
            <a:prstGeom prst="rect">
              <a:avLst/>
            </a:prstGeom>
            <a:ln/>
          </p:spPr>
          <p:style>
            <a:lnRef idx="2">
              <a:schemeClr val="dk1"/>
            </a:lnRef>
            <a:fillRef idx="1">
              <a:schemeClr val="lt1"/>
            </a:fillRef>
            <a:effectRef idx="0">
              <a:schemeClr val="dk1"/>
            </a:effectRef>
            <a:fontRef idx="minor">
              <a:schemeClr val="dk1"/>
            </a:fontRef>
          </p:style>
        </p:sp>
        <p:sp>
          <p:nvSpPr>
            <p:cNvPr id="16" name="TextBox 15"/>
            <p:cNvSpPr txBox="1"/>
            <p:nvPr/>
          </p:nvSpPr>
          <p:spPr>
            <a:xfrm>
              <a:off x="366205" y="2789849"/>
              <a:ext cx="1835220" cy="843511"/>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Non Credit CC</a:t>
              </a:r>
            </a:p>
            <a:p>
              <a:pPr algn="ctr" defTabSz="933450">
                <a:lnSpc>
                  <a:spcPct val="90000"/>
                </a:lnSpc>
                <a:spcBef>
                  <a:spcPct val="0"/>
                </a:spcBef>
                <a:spcAft>
                  <a:spcPct val="35000"/>
                </a:spcAft>
              </a:pPr>
              <a:r>
                <a:rPr lang="en-US" sz="2100" dirty="0"/>
                <a:t>(ABE, ASE, ESL)</a:t>
              </a:r>
            </a:p>
          </p:txBody>
        </p:sp>
      </p:grpSp>
      <p:grpSp>
        <p:nvGrpSpPr>
          <p:cNvPr id="12" name="Group 11">
            <a:extLst>
              <a:ext uri="{C183D7F6-B498-43B3-948B-1728B52AA6E4}">
                <adec:decorative xmlns:adec="http://schemas.microsoft.com/office/drawing/2017/decorative" val="1"/>
              </a:ext>
            </a:extLst>
          </p:cNvPr>
          <p:cNvGrpSpPr/>
          <p:nvPr/>
        </p:nvGrpSpPr>
        <p:grpSpPr>
          <a:xfrm>
            <a:off x="9701220" y="2511140"/>
            <a:ext cx="1835220" cy="843511"/>
            <a:chOff x="6215779" y="2774187"/>
            <a:chExt cx="1835220" cy="843511"/>
          </a:xfrm>
        </p:grpSpPr>
        <p:sp>
          <p:nvSpPr>
            <p:cNvPr id="13" name="Rectangle 12"/>
            <p:cNvSpPr/>
            <p:nvPr/>
          </p:nvSpPr>
          <p:spPr>
            <a:xfrm>
              <a:off x="6215779" y="2774187"/>
              <a:ext cx="1835220" cy="843511"/>
            </a:xfrm>
            <a:prstGeom prst="rect">
              <a:avLst/>
            </a:prstGeom>
          </p:spPr>
          <p:style>
            <a:lnRef idx="2">
              <a:schemeClr val="dk1"/>
            </a:lnRef>
            <a:fillRef idx="1">
              <a:schemeClr val="lt1"/>
            </a:fillRef>
            <a:effectRef idx="0">
              <a:schemeClr val="dk1"/>
            </a:effectRef>
            <a:fontRef idx="minor">
              <a:schemeClr val="dk1"/>
            </a:fontRef>
          </p:style>
        </p:sp>
        <p:sp>
          <p:nvSpPr>
            <p:cNvPr id="14" name="TextBox 13"/>
            <p:cNvSpPr txBox="1"/>
            <p:nvPr/>
          </p:nvSpPr>
          <p:spPr>
            <a:xfrm>
              <a:off x="6215779" y="2774187"/>
              <a:ext cx="1835220" cy="843511"/>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CC CTE</a:t>
              </a:r>
            </a:p>
          </p:txBody>
        </p:sp>
      </p:grpSp>
      <p:grpSp>
        <p:nvGrpSpPr>
          <p:cNvPr id="17" name="Group 16">
            <a:extLst>
              <a:ext uri="{C183D7F6-B498-43B3-948B-1728B52AA6E4}">
                <adec:decorative xmlns:adec="http://schemas.microsoft.com/office/drawing/2017/decorative" val="1"/>
              </a:ext>
            </a:extLst>
          </p:cNvPr>
          <p:cNvGrpSpPr/>
          <p:nvPr/>
        </p:nvGrpSpPr>
        <p:grpSpPr>
          <a:xfrm>
            <a:off x="8103177" y="4571243"/>
            <a:ext cx="1835220" cy="843511"/>
            <a:chOff x="6215779" y="2774187"/>
            <a:chExt cx="1835220" cy="843511"/>
          </a:xfrm>
        </p:grpSpPr>
        <p:sp>
          <p:nvSpPr>
            <p:cNvPr id="18" name="Rectangle 17"/>
            <p:cNvSpPr/>
            <p:nvPr/>
          </p:nvSpPr>
          <p:spPr>
            <a:xfrm>
              <a:off x="6215779" y="2774187"/>
              <a:ext cx="1835220" cy="843511"/>
            </a:xfrm>
            <a:prstGeom prst="rect">
              <a:avLst/>
            </a:prstGeom>
          </p:spPr>
          <p:style>
            <a:lnRef idx="2">
              <a:schemeClr val="dk1"/>
            </a:lnRef>
            <a:fillRef idx="1">
              <a:schemeClr val="lt1"/>
            </a:fillRef>
            <a:effectRef idx="0">
              <a:schemeClr val="dk1"/>
            </a:effectRef>
            <a:fontRef idx="minor">
              <a:schemeClr val="dk1"/>
            </a:fontRef>
          </p:style>
        </p:sp>
        <p:sp>
          <p:nvSpPr>
            <p:cNvPr id="19" name="TextBox 18"/>
            <p:cNvSpPr txBox="1"/>
            <p:nvPr/>
          </p:nvSpPr>
          <p:spPr>
            <a:xfrm>
              <a:off x="6215779" y="2774187"/>
              <a:ext cx="1835220" cy="843511"/>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For Credit CC</a:t>
              </a:r>
            </a:p>
          </p:txBody>
        </p:sp>
      </p:grpSp>
      <p:cxnSp>
        <p:nvCxnSpPr>
          <p:cNvPr id="21" name="Straight Arrow Connector 20">
            <a:extLst>
              <a:ext uri="{C183D7F6-B498-43B3-948B-1728B52AA6E4}">
                <adec:decorative xmlns:adec="http://schemas.microsoft.com/office/drawing/2017/decorative" val="1"/>
              </a:ext>
            </a:extLst>
          </p:cNvPr>
          <p:cNvCxnSpPr>
            <a:endCxn id="8" idx="1"/>
          </p:cNvCxnSpPr>
          <p:nvPr/>
        </p:nvCxnSpPr>
        <p:spPr>
          <a:xfrm flipV="1">
            <a:off x="4088823" y="2280166"/>
            <a:ext cx="4350770" cy="194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C183D7F6-B498-43B3-948B-1728B52AA6E4}">
                <adec:decorative xmlns:adec="http://schemas.microsoft.com/office/drawing/2017/decorative" val="1"/>
              </a:ext>
            </a:extLst>
          </p:cNvPr>
          <p:cNvCxnSpPr>
            <a:endCxn id="14" idx="1"/>
          </p:cNvCxnSpPr>
          <p:nvPr/>
        </p:nvCxnSpPr>
        <p:spPr>
          <a:xfrm>
            <a:off x="4280858" y="2323295"/>
            <a:ext cx="5420362" cy="60960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C183D7F6-B498-43B3-948B-1728B52AA6E4}">
                <adec:decorative xmlns:adec="http://schemas.microsoft.com/office/drawing/2017/decorative" val="1"/>
              </a:ext>
            </a:extLst>
          </p:cNvPr>
          <p:cNvCxnSpPr>
            <a:endCxn id="19" idx="1"/>
          </p:cNvCxnSpPr>
          <p:nvPr/>
        </p:nvCxnSpPr>
        <p:spPr>
          <a:xfrm>
            <a:off x="4088265" y="2360207"/>
            <a:ext cx="4014912" cy="2632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C183D7F6-B498-43B3-948B-1728B52AA6E4}">
                <adec:decorative xmlns:adec="http://schemas.microsoft.com/office/drawing/2017/decorative" val="1"/>
              </a:ext>
            </a:extLst>
          </p:cNvPr>
          <p:cNvCxnSpPr>
            <a:endCxn id="14" idx="1"/>
          </p:cNvCxnSpPr>
          <p:nvPr/>
        </p:nvCxnSpPr>
        <p:spPr>
          <a:xfrm flipV="1">
            <a:off x="4166558" y="2932896"/>
            <a:ext cx="5534662" cy="2056925"/>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C183D7F6-B498-43B3-948B-1728B52AA6E4}">
                <adec:decorative xmlns:adec="http://schemas.microsoft.com/office/drawing/2017/decorative" val="1"/>
              </a:ext>
            </a:extLst>
          </p:cNvPr>
          <p:cNvCxnSpPr>
            <a:endCxn id="19" idx="1"/>
          </p:cNvCxnSpPr>
          <p:nvPr/>
        </p:nvCxnSpPr>
        <p:spPr>
          <a:xfrm>
            <a:off x="4166558" y="4989819"/>
            <a:ext cx="3936619" cy="3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C183D7F6-B498-43B3-948B-1728B52AA6E4}">
                <adec:decorative xmlns:adec="http://schemas.microsoft.com/office/drawing/2017/decorative" val="1"/>
              </a:ext>
            </a:extLst>
          </p:cNvPr>
          <p:cNvCxnSpPr>
            <a:endCxn id="8" idx="1"/>
          </p:cNvCxnSpPr>
          <p:nvPr/>
        </p:nvCxnSpPr>
        <p:spPr>
          <a:xfrm flipV="1">
            <a:off x="4088265" y="2280166"/>
            <a:ext cx="4351328" cy="2659607"/>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36" name="TextBox 35">
            <a:extLst>
              <a:ext uri="{C183D7F6-B498-43B3-948B-1728B52AA6E4}">
                <adec:decorative xmlns:adec="http://schemas.microsoft.com/office/drawing/2017/decorative" val="1"/>
              </a:ext>
            </a:extLst>
          </p:cNvPr>
          <p:cNvSpPr txBox="1"/>
          <p:nvPr/>
        </p:nvSpPr>
        <p:spPr>
          <a:xfrm>
            <a:off x="2253603" y="1171575"/>
            <a:ext cx="1584972" cy="523220"/>
          </a:xfrm>
          <a:prstGeom prst="rect">
            <a:avLst/>
          </a:prstGeom>
          <a:noFill/>
        </p:spPr>
        <p:txBody>
          <a:bodyPr wrap="square" rtlCol="0">
            <a:spAutoFit/>
          </a:bodyPr>
          <a:lstStyle/>
          <a:p>
            <a:r>
              <a:rPr lang="en-US" sz="2800" b="1" dirty="0"/>
              <a:t>From:</a:t>
            </a:r>
          </a:p>
        </p:txBody>
      </p:sp>
      <p:sp>
        <p:nvSpPr>
          <p:cNvPr id="37" name="TextBox 36">
            <a:extLst>
              <a:ext uri="{C183D7F6-B498-43B3-948B-1728B52AA6E4}">
                <adec:decorative xmlns:adec="http://schemas.microsoft.com/office/drawing/2017/decorative" val="1"/>
              </a:ext>
            </a:extLst>
          </p:cNvPr>
          <p:cNvSpPr txBox="1"/>
          <p:nvPr/>
        </p:nvSpPr>
        <p:spPr>
          <a:xfrm>
            <a:off x="8353425" y="1217359"/>
            <a:ext cx="1584972" cy="523220"/>
          </a:xfrm>
          <a:prstGeom prst="rect">
            <a:avLst/>
          </a:prstGeom>
          <a:noFill/>
        </p:spPr>
        <p:txBody>
          <a:bodyPr wrap="square" rtlCol="0">
            <a:spAutoFit/>
          </a:bodyPr>
          <a:lstStyle/>
          <a:p>
            <a:r>
              <a:rPr lang="en-US" sz="2800" b="1" dirty="0"/>
              <a:t>To:</a:t>
            </a:r>
          </a:p>
        </p:txBody>
      </p:sp>
      <p:cxnSp>
        <p:nvCxnSpPr>
          <p:cNvPr id="38" name="Straight Arrow Connector 37">
            <a:extLst>
              <a:ext uri="{C183D7F6-B498-43B3-948B-1728B52AA6E4}">
                <adec:decorative xmlns:adec="http://schemas.microsoft.com/office/drawing/2017/decorative" val="1"/>
              </a:ext>
            </a:extLst>
          </p:cNvPr>
          <p:cNvCxnSpPr/>
          <p:nvPr/>
        </p:nvCxnSpPr>
        <p:spPr>
          <a:xfrm>
            <a:off x="571388" y="6177833"/>
            <a:ext cx="1943212" cy="389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C183D7F6-B498-43B3-948B-1728B52AA6E4}">
                <adec:decorative xmlns:adec="http://schemas.microsoft.com/office/drawing/2017/decorative" val="1"/>
              </a:ext>
            </a:extLst>
          </p:cNvPr>
          <p:cNvCxnSpPr/>
          <p:nvPr/>
        </p:nvCxnSpPr>
        <p:spPr>
          <a:xfrm>
            <a:off x="622490" y="6513291"/>
            <a:ext cx="1892110" cy="13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C183D7F6-B498-43B3-948B-1728B52AA6E4}">
                <adec:decorative xmlns:adec="http://schemas.microsoft.com/office/drawing/2017/decorative" val="1"/>
              </a:ext>
            </a:extLst>
          </p:cNvPr>
          <p:cNvSpPr txBox="1"/>
          <p:nvPr/>
        </p:nvSpPr>
        <p:spPr>
          <a:xfrm>
            <a:off x="2667000" y="6013105"/>
            <a:ext cx="2028825" cy="369332"/>
          </a:xfrm>
          <a:prstGeom prst="rect">
            <a:avLst/>
          </a:prstGeom>
          <a:noFill/>
        </p:spPr>
        <p:txBody>
          <a:bodyPr wrap="square" rtlCol="0">
            <a:spAutoFit/>
          </a:bodyPr>
          <a:lstStyle/>
          <a:p>
            <a:r>
              <a:rPr lang="en-US" dirty="0"/>
              <a:t>Transition to CTE</a:t>
            </a:r>
          </a:p>
        </p:txBody>
      </p:sp>
      <p:sp>
        <p:nvSpPr>
          <p:cNvPr id="43" name="TextBox 42">
            <a:extLst>
              <a:ext uri="{C183D7F6-B498-43B3-948B-1728B52AA6E4}">
                <adec:decorative xmlns:adec="http://schemas.microsoft.com/office/drawing/2017/decorative" val="1"/>
              </a:ext>
            </a:extLst>
          </p:cNvPr>
          <p:cNvSpPr txBox="1"/>
          <p:nvPr/>
        </p:nvSpPr>
        <p:spPr>
          <a:xfrm>
            <a:off x="2667000" y="6365470"/>
            <a:ext cx="2324100" cy="369332"/>
          </a:xfrm>
          <a:prstGeom prst="rect">
            <a:avLst/>
          </a:prstGeom>
          <a:noFill/>
        </p:spPr>
        <p:txBody>
          <a:bodyPr wrap="square" rtlCol="0">
            <a:spAutoFit/>
          </a:bodyPr>
          <a:lstStyle/>
          <a:p>
            <a:r>
              <a:rPr lang="en-US" dirty="0"/>
              <a:t>Transition to for credit</a:t>
            </a:r>
          </a:p>
        </p:txBody>
      </p:sp>
      <p:sp>
        <p:nvSpPr>
          <p:cNvPr id="44" name="Rectangle 43">
            <a:extLst>
              <a:ext uri="{C183D7F6-B498-43B3-948B-1728B52AA6E4}">
                <adec:decorative xmlns:adec="http://schemas.microsoft.com/office/drawing/2017/decorative" val="1"/>
              </a:ext>
            </a:extLst>
          </p:cNvPr>
          <p:cNvSpPr/>
          <p:nvPr/>
        </p:nvSpPr>
        <p:spPr>
          <a:xfrm>
            <a:off x="323850" y="6013104"/>
            <a:ext cx="4667250" cy="721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5019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627" y="321994"/>
            <a:ext cx="10515600" cy="566528"/>
          </a:xfrm>
        </p:spPr>
        <p:txBody>
          <a:bodyPr>
            <a:normAutofit fontScale="90000"/>
          </a:bodyPr>
          <a:lstStyle/>
          <a:p>
            <a:r>
              <a:rPr lang="en-US" b="1" dirty="0">
                <a:solidFill>
                  <a:srgbClr val="C00000"/>
                </a:solidFill>
              </a:rPr>
              <a:t>CAEP Short Term Services</a:t>
            </a:r>
            <a:endParaRPr lang="en-US" dirty="0"/>
          </a:p>
        </p:txBody>
      </p:sp>
      <p:pic>
        <p:nvPicPr>
          <p:cNvPr id="2" name="Picture 1" descr="Screen capture of the Current Workforce Services indicating Training, Transition and Supportive Services Received in Program."/>
          <p:cNvPicPr>
            <a:picLocks noChangeAspect="1"/>
          </p:cNvPicPr>
          <p:nvPr/>
        </p:nvPicPr>
        <p:blipFill>
          <a:blip r:embed="rId2"/>
          <a:stretch>
            <a:fillRect/>
          </a:stretch>
        </p:blipFill>
        <p:spPr>
          <a:xfrm>
            <a:off x="264725" y="1319842"/>
            <a:ext cx="4427403" cy="3448386"/>
          </a:xfrm>
          <a:prstGeom prst="rect">
            <a:avLst/>
          </a:prstGeom>
          <a:ln>
            <a:solidFill>
              <a:srgbClr val="FF0000"/>
            </a:solidFill>
          </a:ln>
        </p:spPr>
      </p:pic>
      <p:sp>
        <p:nvSpPr>
          <p:cNvPr id="4" name="Rectangle 3"/>
          <p:cNvSpPr/>
          <p:nvPr/>
        </p:nvSpPr>
        <p:spPr>
          <a:xfrm>
            <a:off x="5055080" y="1319842"/>
            <a:ext cx="6633049" cy="3046988"/>
          </a:xfrm>
          <a:prstGeom prst="rect">
            <a:avLst/>
          </a:prstGeom>
        </p:spPr>
        <p:txBody>
          <a:bodyPr wrap="square">
            <a:spAutoFit/>
          </a:bodyPr>
          <a:lstStyle/>
          <a:p>
            <a:pPr marL="11113" indent="-11113">
              <a:tabLst>
                <a:tab pos="914400" algn="l"/>
              </a:tabLst>
            </a:pPr>
            <a:r>
              <a:rPr lang="en-US" sz="3200" dirty="0"/>
              <a:t>Record short term services such as counseling or mentorship that may be received outside of the classroom. </a:t>
            </a:r>
          </a:p>
          <a:p>
            <a:pPr marL="757238" indent="-588963">
              <a:buFont typeface="Arial" panose="020B0604020202020204" pitchFamily="34" charset="0"/>
              <a:buChar char="•"/>
            </a:pPr>
            <a:r>
              <a:rPr lang="en-US" sz="3200" dirty="0"/>
              <a:t>Supportive Services</a:t>
            </a:r>
          </a:p>
          <a:p>
            <a:pPr marL="757238" indent="-588963">
              <a:buFont typeface="Arial" panose="020B0604020202020204" pitchFamily="34" charset="0"/>
              <a:buChar char="•"/>
            </a:pPr>
            <a:r>
              <a:rPr lang="en-US" sz="3200" dirty="0"/>
              <a:t>Training Services</a:t>
            </a:r>
          </a:p>
          <a:p>
            <a:pPr marL="757238" indent="-588963">
              <a:buFont typeface="Arial" panose="020B0604020202020204" pitchFamily="34" charset="0"/>
              <a:buChar char="•"/>
            </a:pPr>
            <a:r>
              <a:rPr lang="en-US" sz="3200" dirty="0"/>
              <a:t>Transition Services</a:t>
            </a:r>
          </a:p>
        </p:txBody>
      </p:sp>
    </p:spTree>
    <p:extLst>
      <p:ext uri="{BB962C8B-B14F-4D97-AF65-F5344CB8AC3E}">
        <p14:creationId xmlns:p14="http://schemas.microsoft.com/office/powerpoint/2010/main" val="227815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Enrollment/Instructional Hour Definitions</a:t>
            </a:r>
          </a:p>
        </p:txBody>
      </p:sp>
      <p:sp>
        <p:nvSpPr>
          <p:cNvPr id="3" name="Content Placeholder 2"/>
          <p:cNvSpPr>
            <a:spLocks noGrp="1"/>
          </p:cNvSpPr>
          <p:nvPr>
            <p:ph idx="1"/>
          </p:nvPr>
        </p:nvSpPr>
        <p:spPr>
          <a:xfrm>
            <a:off x="420190" y="1566832"/>
            <a:ext cx="11533238" cy="4938969"/>
          </a:xfrm>
        </p:spPr>
        <p:txBody>
          <a:bodyPr>
            <a:noAutofit/>
          </a:bodyPr>
          <a:lstStyle/>
          <a:p>
            <a:r>
              <a:rPr lang="en-US" sz="3600" dirty="0"/>
              <a:t>“</a:t>
            </a:r>
            <a:r>
              <a:rPr lang="en-US" sz="3600" b="1" dirty="0"/>
              <a:t>Adults Served</a:t>
            </a:r>
            <a:r>
              <a:rPr lang="en-US" sz="3600" dirty="0"/>
              <a:t>” are a required reporting category in AB104 and should be a summary count of learners:</a:t>
            </a:r>
          </a:p>
          <a:p>
            <a:pPr marL="0" indent="0">
              <a:buNone/>
            </a:pPr>
            <a:endParaRPr lang="en-US" sz="3600" dirty="0"/>
          </a:p>
          <a:p>
            <a:pPr lvl="1"/>
            <a:r>
              <a:rPr lang="en-US" sz="3200" dirty="0"/>
              <a:t>Having at least 1 instructional contact hour </a:t>
            </a:r>
          </a:p>
          <a:p>
            <a:pPr marL="457200" lvl="1" indent="0">
              <a:buNone/>
            </a:pPr>
            <a:r>
              <a:rPr lang="en-US" sz="3200" dirty="0"/>
              <a:t>	or </a:t>
            </a:r>
          </a:p>
          <a:p>
            <a:pPr lvl="1"/>
            <a:r>
              <a:rPr lang="en-US" sz="3200" dirty="0"/>
              <a:t>Who received a short term service. </a:t>
            </a:r>
          </a:p>
        </p:txBody>
      </p:sp>
    </p:spTree>
    <p:extLst>
      <p:ext uri="{BB962C8B-B14F-4D97-AF65-F5344CB8AC3E}">
        <p14:creationId xmlns:p14="http://schemas.microsoft.com/office/powerpoint/2010/main" val="27897804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803" y="425511"/>
            <a:ext cx="10515600" cy="704550"/>
          </a:xfrm>
        </p:spPr>
        <p:txBody>
          <a:bodyPr/>
          <a:lstStyle/>
          <a:p>
            <a:r>
              <a:rPr lang="en-US" dirty="0"/>
              <a:t>Supportive Services</a:t>
            </a:r>
          </a:p>
        </p:txBody>
      </p:sp>
      <p:pic>
        <p:nvPicPr>
          <p:cNvPr id="2" name="Picture 1" descr="Screen capture of the Supportive Services Received in Program."/>
          <p:cNvPicPr>
            <a:picLocks noChangeAspect="1"/>
          </p:cNvPicPr>
          <p:nvPr/>
        </p:nvPicPr>
        <p:blipFill>
          <a:blip r:embed="rId2"/>
          <a:stretch>
            <a:fillRect/>
          </a:stretch>
        </p:blipFill>
        <p:spPr>
          <a:xfrm>
            <a:off x="327804" y="1473410"/>
            <a:ext cx="5124450" cy="1533525"/>
          </a:xfrm>
          <a:prstGeom prst="rect">
            <a:avLst/>
          </a:prstGeom>
          <a:ln>
            <a:solidFill>
              <a:srgbClr val="FF0000"/>
            </a:solidFill>
          </a:ln>
        </p:spPr>
      </p:pic>
      <p:sp>
        <p:nvSpPr>
          <p:cNvPr id="3" name="TextBox 2"/>
          <p:cNvSpPr txBox="1"/>
          <p:nvPr/>
        </p:nvSpPr>
        <p:spPr>
          <a:xfrm>
            <a:off x="327803" y="3410669"/>
            <a:ext cx="11240219" cy="2062103"/>
          </a:xfrm>
          <a:prstGeom prst="rect">
            <a:avLst/>
          </a:prstGeom>
          <a:noFill/>
          <a:ln>
            <a:solidFill>
              <a:srgbClr val="FF0000"/>
            </a:solidFill>
          </a:ln>
        </p:spPr>
        <p:txBody>
          <a:bodyPr wrap="square" rtlCol="0">
            <a:spAutoFit/>
          </a:bodyPr>
          <a:lstStyle/>
          <a:p>
            <a:r>
              <a:rPr lang="en-US" sz="3200" dirty="0"/>
              <a:t>Services that better enable an individual to participate in adult education activities, or related activities such as WIOA Title I -- such as transportation, child care, dependent care, housing, and personal needs</a:t>
            </a:r>
          </a:p>
        </p:txBody>
      </p:sp>
    </p:spTree>
    <p:extLst>
      <p:ext uri="{BB962C8B-B14F-4D97-AF65-F5344CB8AC3E}">
        <p14:creationId xmlns:p14="http://schemas.microsoft.com/office/powerpoint/2010/main" val="24634530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47" y="347874"/>
            <a:ext cx="10515600" cy="666672"/>
          </a:xfrm>
        </p:spPr>
        <p:txBody>
          <a:bodyPr>
            <a:normAutofit fontScale="90000"/>
          </a:bodyPr>
          <a:lstStyle/>
          <a:p>
            <a:r>
              <a:rPr lang="en-US" dirty="0"/>
              <a:t>Training Services</a:t>
            </a:r>
          </a:p>
        </p:txBody>
      </p:sp>
      <p:pic>
        <p:nvPicPr>
          <p:cNvPr id="3" name="Picture 2" descr="Screen capture of the Training Services Received in Program."/>
          <p:cNvPicPr>
            <a:picLocks noChangeAspect="1"/>
          </p:cNvPicPr>
          <p:nvPr/>
        </p:nvPicPr>
        <p:blipFill>
          <a:blip r:embed="rId2"/>
          <a:stretch>
            <a:fillRect/>
          </a:stretch>
        </p:blipFill>
        <p:spPr>
          <a:xfrm>
            <a:off x="465647" y="1112047"/>
            <a:ext cx="5874768" cy="1614238"/>
          </a:xfrm>
          <a:prstGeom prst="rect">
            <a:avLst/>
          </a:prstGeom>
          <a:ln>
            <a:solidFill>
              <a:srgbClr val="FF0000"/>
            </a:solidFill>
          </a:ln>
        </p:spPr>
      </p:pic>
      <p:sp>
        <p:nvSpPr>
          <p:cNvPr id="4" name="TextBox 3"/>
          <p:cNvSpPr txBox="1"/>
          <p:nvPr/>
        </p:nvSpPr>
        <p:spPr>
          <a:xfrm>
            <a:off x="465647" y="2823786"/>
            <a:ext cx="11412927" cy="3785652"/>
          </a:xfrm>
          <a:prstGeom prst="rect">
            <a:avLst/>
          </a:prstGeom>
          <a:noFill/>
          <a:ln>
            <a:solidFill>
              <a:srgbClr val="FF0000"/>
            </a:solidFill>
          </a:ln>
        </p:spPr>
        <p:txBody>
          <a:bodyPr wrap="square" rtlCol="0">
            <a:spAutoFit/>
          </a:bodyPr>
          <a:lstStyle/>
          <a:p>
            <a:r>
              <a:rPr lang="en-US" sz="2400" dirty="0"/>
              <a:t>Services that help individuals:</a:t>
            </a:r>
          </a:p>
          <a:p>
            <a:pPr marL="285750" indent="-285750">
              <a:buFont typeface="Arial" panose="020B0604020202020204" pitchFamily="34" charset="0"/>
              <a:buChar char="•"/>
            </a:pPr>
            <a:r>
              <a:rPr lang="en-US" sz="2400" dirty="0"/>
              <a:t>Select programs that relate to economic priorities in local planning region</a:t>
            </a:r>
          </a:p>
          <a:p>
            <a:pPr marL="285750" indent="-285750">
              <a:buFont typeface="Arial" panose="020B0604020202020204" pitchFamily="34" charset="0"/>
              <a:buChar char="•"/>
            </a:pPr>
            <a:r>
              <a:rPr lang="en-US" sz="2400" dirty="0"/>
              <a:t>Enroll/meet minimum qualifications for longer term employment and/or employment training programs</a:t>
            </a:r>
          </a:p>
          <a:p>
            <a:r>
              <a:rPr lang="en-US" sz="2400" dirty="0"/>
              <a:t>Services administered to individuals who have been determined to:</a:t>
            </a:r>
          </a:p>
          <a:p>
            <a:pPr marL="285750" indent="-285750">
              <a:buFont typeface="Arial" panose="020B0604020202020204" pitchFamily="34" charset="0"/>
              <a:buChar char="•"/>
            </a:pPr>
            <a:r>
              <a:rPr lang="en-US" sz="2400" dirty="0"/>
              <a:t>Be unlikely to obtain/retain employment</a:t>
            </a:r>
          </a:p>
          <a:p>
            <a:pPr marL="285750" indent="-285750">
              <a:buFont typeface="Arial" panose="020B0604020202020204" pitchFamily="34" charset="0"/>
              <a:buChar char="•"/>
            </a:pPr>
            <a:r>
              <a:rPr lang="en-US" sz="2400" dirty="0"/>
              <a:t>Be in need of additional services in order to attain economic self-sufficiency/permanent employment</a:t>
            </a:r>
          </a:p>
          <a:p>
            <a:pPr marL="285750" indent="-285750">
              <a:buFont typeface="Arial" panose="020B0604020202020204" pitchFamily="34" charset="0"/>
              <a:buChar char="•"/>
            </a:pPr>
            <a:r>
              <a:rPr lang="en-US" sz="2400" dirty="0"/>
              <a:t>Have skills sufficient to enroll in appropriate training program that provides skills necessary for self-sufficiency</a:t>
            </a:r>
          </a:p>
        </p:txBody>
      </p:sp>
    </p:spTree>
    <p:extLst>
      <p:ext uri="{BB962C8B-B14F-4D97-AF65-F5344CB8AC3E}">
        <p14:creationId xmlns:p14="http://schemas.microsoft.com/office/powerpoint/2010/main" val="34016043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319" y="350207"/>
            <a:ext cx="10515600" cy="724140"/>
          </a:xfrm>
        </p:spPr>
        <p:txBody>
          <a:bodyPr/>
          <a:lstStyle/>
          <a:p>
            <a:r>
              <a:rPr lang="en-US" dirty="0"/>
              <a:t>Transition Services</a:t>
            </a:r>
          </a:p>
        </p:txBody>
      </p:sp>
      <p:pic>
        <p:nvPicPr>
          <p:cNvPr id="3" name="Picture 2" descr="Screen capture of the Transition Services Received in Program."/>
          <p:cNvPicPr>
            <a:picLocks noChangeAspect="1"/>
          </p:cNvPicPr>
          <p:nvPr/>
        </p:nvPicPr>
        <p:blipFill>
          <a:blip r:embed="rId2"/>
          <a:stretch>
            <a:fillRect/>
          </a:stretch>
        </p:blipFill>
        <p:spPr>
          <a:xfrm>
            <a:off x="610319" y="1297467"/>
            <a:ext cx="6019800" cy="1504950"/>
          </a:xfrm>
          <a:prstGeom prst="rect">
            <a:avLst/>
          </a:prstGeom>
          <a:ln>
            <a:solidFill>
              <a:srgbClr val="FF0000"/>
            </a:solidFill>
          </a:ln>
        </p:spPr>
      </p:pic>
      <p:sp>
        <p:nvSpPr>
          <p:cNvPr id="4" name="TextBox 3"/>
          <p:cNvSpPr txBox="1"/>
          <p:nvPr/>
        </p:nvSpPr>
        <p:spPr>
          <a:xfrm>
            <a:off x="610319" y="3163293"/>
            <a:ext cx="10914572" cy="3108543"/>
          </a:xfrm>
          <a:prstGeom prst="rect">
            <a:avLst/>
          </a:prstGeom>
          <a:noFill/>
          <a:ln>
            <a:solidFill>
              <a:srgbClr val="FF0000"/>
            </a:solidFill>
          </a:ln>
        </p:spPr>
        <p:txBody>
          <a:bodyPr wrap="square" rtlCol="0">
            <a:spAutoFit/>
          </a:bodyPr>
          <a:lstStyle/>
          <a:p>
            <a:r>
              <a:rPr lang="en-US" sz="2800" dirty="0"/>
              <a:t>Services that help individuals:</a:t>
            </a:r>
          </a:p>
          <a:p>
            <a:pPr marL="457200" indent="-457200">
              <a:buFont typeface="Arial" panose="020B0604020202020204" pitchFamily="34" charset="0"/>
              <a:buChar char="•"/>
            </a:pPr>
            <a:r>
              <a:rPr lang="en-US" sz="2800" dirty="0"/>
              <a:t>Facilitate successful transition from school to postsecondary life, such as attaining employment, enrolling in college, or accessing designated pre-employment transition services.</a:t>
            </a:r>
            <a:br>
              <a:rPr lang="en-US" sz="2800" dirty="0"/>
            </a:br>
            <a:endParaRPr lang="en-US" sz="2800" dirty="0"/>
          </a:p>
          <a:p>
            <a:pPr marL="457200" indent="-457200">
              <a:buFont typeface="Arial" panose="020B0604020202020204" pitchFamily="34" charset="0"/>
              <a:buChar char="•"/>
            </a:pPr>
            <a:r>
              <a:rPr lang="en-US" sz="2800" dirty="0"/>
              <a:t>Provide opportunities to receive training and other services necessary to achieve competitive employment or postsecondary enrollment</a:t>
            </a:r>
          </a:p>
        </p:txBody>
      </p:sp>
    </p:spTree>
    <p:extLst>
      <p:ext uri="{BB962C8B-B14F-4D97-AF65-F5344CB8AC3E}">
        <p14:creationId xmlns:p14="http://schemas.microsoft.com/office/powerpoint/2010/main" val="40721902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774" y="349004"/>
            <a:ext cx="7886700" cy="500498"/>
          </a:xfrm>
        </p:spPr>
        <p:txBody>
          <a:bodyPr>
            <a:noAutofit/>
          </a:bodyPr>
          <a:lstStyle/>
          <a:p>
            <a:r>
              <a:rPr lang="en-US" sz="4800" b="1" dirty="0">
                <a:solidFill>
                  <a:srgbClr val="C00000"/>
                </a:solidFill>
              </a:rPr>
              <a:t>CAEP Short Term Services </a:t>
            </a:r>
          </a:p>
        </p:txBody>
      </p:sp>
      <p:graphicFrame>
        <p:nvGraphicFramePr>
          <p:cNvPr id="3" name="Diagram 2" descr="Supportive Services&#10;Transition Services&#10;Training Services"/>
          <p:cNvGraphicFramePr/>
          <p:nvPr>
            <p:extLst>
              <p:ext uri="{D42A27DB-BD31-4B8C-83A1-F6EECF244321}">
                <p14:modId xmlns:p14="http://schemas.microsoft.com/office/powerpoint/2010/main" val="2635510400"/>
              </p:ext>
            </p:extLst>
          </p:nvPr>
        </p:nvGraphicFramePr>
        <p:xfrm>
          <a:off x="1202313" y="1285339"/>
          <a:ext cx="9367877" cy="4030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126774" y="2695218"/>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Transportation</a:t>
            </a:r>
          </a:p>
          <a:p>
            <a:pPr marL="214312" indent="-214312" defTabSz="685797">
              <a:buFont typeface="Arial" panose="020B0604020202020204" pitchFamily="34" charset="0"/>
              <a:buChar char="•"/>
            </a:pPr>
            <a:r>
              <a:rPr lang="en-US" sz="1350" dirty="0">
                <a:solidFill>
                  <a:prstClr val="black"/>
                </a:solidFill>
                <a:latin typeface="Calibri" panose="020F0502020204030204"/>
              </a:rPr>
              <a:t>Child Care</a:t>
            </a:r>
          </a:p>
          <a:p>
            <a:pPr marL="214312" indent="-214312" defTabSz="685797">
              <a:buFont typeface="Arial" panose="020B0604020202020204" pitchFamily="34" charset="0"/>
              <a:buChar char="•"/>
            </a:pPr>
            <a:r>
              <a:rPr lang="en-US" sz="1350" dirty="0">
                <a:solidFill>
                  <a:prstClr val="black"/>
                </a:solidFill>
                <a:latin typeface="Calibri" panose="020F0502020204030204"/>
              </a:rPr>
              <a:t>Personal Counseling</a:t>
            </a:r>
          </a:p>
          <a:p>
            <a:pPr marL="214312" indent="-214312" defTabSz="685797">
              <a:buFont typeface="Arial" panose="020B0604020202020204" pitchFamily="34" charset="0"/>
              <a:buChar char="•"/>
            </a:pPr>
            <a:r>
              <a:rPr lang="en-US" sz="1350" dirty="0">
                <a:solidFill>
                  <a:prstClr val="black"/>
                </a:solidFill>
                <a:latin typeface="Calibri" panose="020F0502020204030204"/>
              </a:rPr>
              <a:t>Financial Assistance</a:t>
            </a:r>
          </a:p>
        </p:txBody>
      </p:sp>
      <p:sp>
        <p:nvSpPr>
          <p:cNvPr id="8" name="TextBox 7"/>
          <p:cNvSpPr txBox="1"/>
          <p:nvPr/>
        </p:nvSpPr>
        <p:spPr>
          <a:xfrm>
            <a:off x="4701654" y="2695218"/>
            <a:ext cx="2299647"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Assessment (other than required pre/post)</a:t>
            </a:r>
          </a:p>
          <a:p>
            <a:pPr marL="214312" indent="-214312" defTabSz="685797">
              <a:buFont typeface="Arial" panose="020B0604020202020204" pitchFamily="34" charset="0"/>
              <a:buChar char="•"/>
            </a:pPr>
            <a:r>
              <a:rPr lang="en-US" sz="1350" dirty="0">
                <a:solidFill>
                  <a:prstClr val="black"/>
                </a:solidFill>
                <a:latin typeface="Calibri" panose="020F0502020204030204"/>
              </a:rPr>
              <a:t>Academic/Career Counseling</a:t>
            </a:r>
          </a:p>
          <a:p>
            <a:pPr marL="214312" indent="-214312" defTabSz="685797">
              <a:buFont typeface="Arial" panose="020B0604020202020204" pitchFamily="34" charset="0"/>
              <a:buChar char="•"/>
            </a:pPr>
            <a:r>
              <a:rPr lang="en-US" sz="1350" dirty="0">
                <a:solidFill>
                  <a:prstClr val="black"/>
                </a:solidFill>
                <a:latin typeface="Calibri" panose="020F0502020204030204"/>
              </a:rPr>
              <a:t>Job Development</a:t>
            </a:r>
          </a:p>
        </p:txBody>
      </p:sp>
      <p:sp>
        <p:nvSpPr>
          <p:cNvPr id="9" name="TextBox 8"/>
          <p:cNvSpPr txBox="1"/>
          <p:nvPr/>
        </p:nvSpPr>
        <p:spPr>
          <a:xfrm>
            <a:off x="7438088" y="2695218"/>
            <a:ext cx="24019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Student Orientation</a:t>
            </a:r>
          </a:p>
          <a:p>
            <a:pPr marL="214312" indent="-214312" defTabSz="685797">
              <a:buFont typeface="Arial" panose="020B0604020202020204" pitchFamily="34" charset="0"/>
              <a:buChar char="•"/>
            </a:pPr>
            <a:r>
              <a:rPr lang="en-US" sz="1350" dirty="0">
                <a:solidFill>
                  <a:prstClr val="black"/>
                </a:solidFill>
                <a:latin typeface="Calibri" panose="020F0502020204030204"/>
              </a:rPr>
              <a:t>Community Support Training (OSHA, CPR, etc.)</a:t>
            </a:r>
          </a:p>
          <a:p>
            <a:pPr marL="214312" indent="-214312" defTabSz="685797">
              <a:buFont typeface="Arial" panose="020B0604020202020204" pitchFamily="34" charset="0"/>
              <a:buChar char="•"/>
            </a:pPr>
            <a:r>
              <a:rPr lang="en-US" sz="1350" dirty="0">
                <a:solidFill>
                  <a:prstClr val="black"/>
                </a:solidFill>
                <a:latin typeface="Calibri" panose="020F0502020204030204"/>
              </a:rPr>
              <a:t>Prerequisite Training</a:t>
            </a:r>
          </a:p>
        </p:txBody>
      </p:sp>
      <p:pic>
        <p:nvPicPr>
          <p:cNvPr id="10" name="Picture 9" descr="Screen capture of the Current Workforce Services indicating Training, Transition and Supportive Services Received in Program."/>
          <p:cNvPicPr>
            <a:picLocks noChangeAspect="1"/>
          </p:cNvPicPr>
          <p:nvPr/>
        </p:nvPicPr>
        <p:blipFill>
          <a:blip r:embed="rId7"/>
          <a:stretch>
            <a:fillRect/>
          </a:stretch>
        </p:blipFill>
        <p:spPr>
          <a:xfrm>
            <a:off x="483442" y="4035635"/>
            <a:ext cx="3286664" cy="2559895"/>
          </a:xfrm>
          <a:prstGeom prst="rect">
            <a:avLst/>
          </a:prstGeom>
          <a:ln>
            <a:solidFill>
              <a:srgbClr val="FF0000"/>
            </a:solidFill>
          </a:ln>
        </p:spPr>
      </p:pic>
    </p:spTree>
    <p:extLst>
      <p:ext uri="{BB962C8B-B14F-4D97-AF65-F5344CB8AC3E}">
        <p14:creationId xmlns:p14="http://schemas.microsoft.com/office/powerpoint/2010/main" val="26239356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608" y="897272"/>
            <a:ext cx="10515600" cy="2743075"/>
          </a:xfrm>
        </p:spPr>
        <p:txBody>
          <a:bodyPr>
            <a:normAutofit/>
          </a:bodyPr>
          <a:lstStyle/>
          <a:p>
            <a:pPr algn="ctr"/>
            <a:r>
              <a:rPr lang="en-US" b="1" dirty="0"/>
              <a:t>Review of CAEP Reports &amp; Outcomes</a:t>
            </a:r>
          </a:p>
        </p:txBody>
      </p:sp>
    </p:spTree>
    <p:extLst>
      <p:ext uri="{BB962C8B-B14F-4D97-AF65-F5344CB8AC3E}">
        <p14:creationId xmlns:p14="http://schemas.microsoft.com/office/powerpoint/2010/main" val="3294058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619EED-AB51-485F-A581-54115472CF3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AEBG Summary</a:t>
            </a:r>
          </a:p>
        </p:txBody>
      </p:sp>
      <p:pic>
        <p:nvPicPr>
          <p:cNvPr id="2" name="Picture 1" descr="Screen capture of the AEBG Summary table indicating the Program Areas to Career Services Received."/>
          <p:cNvPicPr>
            <a:picLocks noChangeAspect="1"/>
          </p:cNvPicPr>
          <p:nvPr/>
        </p:nvPicPr>
        <p:blipFill>
          <a:blip r:embed="rId2"/>
          <a:stretch>
            <a:fillRect/>
          </a:stretch>
        </p:blipFill>
        <p:spPr>
          <a:xfrm>
            <a:off x="571500" y="315588"/>
            <a:ext cx="11049000" cy="6019800"/>
          </a:xfrm>
          <a:prstGeom prst="rect">
            <a:avLst/>
          </a:prstGeom>
        </p:spPr>
      </p:pic>
      <p:sp>
        <p:nvSpPr>
          <p:cNvPr id="4" name="Rectangle 3">
            <a:extLst>
              <a:ext uri="{C183D7F6-B498-43B3-948B-1728B52AA6E4}">
                <adec:decorative xmlns:adec="http://schemas.microsoft.com/office/drawing/2017/decorative" val="1"/>
              </a:ext>
            </a:extLst>
          </p:cNvPr>
          <p:cNvSpPr/>
          <p:nvPr/>
        </p:nvSpPr>
        <p:spPr>
          <a:xfrm>
            <a:off x="7021902" y="1449238"/>
            <a:ext cx="3165894" cy="23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
          <p:cNvSpPr txBox="1">
            <a:spLocks noChangeArrowheads="1"/>
          </p:cNvSpPr>
          <p:nvPr/>
        </p:nvSpPr>
        <p:spPr bwMode="auto">
          <a:xfrm>
            <a:off x="5772989" y="3715714"/>
            <a:ext cx="5994400" cy="29783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(Pre/Post) </a:t>
            </a:r>
            <a:r>
              <a:rPr lang="en-US" sz="2400" dirty="0">
                <a:latin typeface="Calibri" panose="020F0502020204030204" pitchFamily="34" charset="0"/>
                <a:ea typeface="Calibri" panose="020F0502020204030204" pitchFamily="34" charset="0"/>
                <a:cs typeface="Times New Roman" panose="02020603050405020304" pitchFamily="18" charset="0"/>
              </a:rPr>
              <a:t>using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NRS 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using WIOA II reporting requirements but not pre/post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66588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8921D-6E37-4D7B-8B89-D5CC4B19939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Learner Results and WIOA Milestones</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40417" y="5988395"/>
            <a:ext cx="276225" cy="219075"/>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74373" y="6495142"/>
            <a:ext cx="333375" cy="24765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98078" y="5974108"/>
            <a:ext cx="257175" cy="247650"/>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73634" y="6495142"/>
            <a:ext cx="333375" cy="190500"/>
          </a:xfrm>
          <a:prstGeom prst="rect">
            <a:avLst/>
          </a:prstGeom>
        </p:spPr>
      </p:pic>
      <p:sp>
        <p:nvSpPr>
          <p:cNvPr id="7" name="TextBox 6">
            <a:extLst>
              <a:ext uri="{C183D7F6-B498-43B3-948B-1728B52AA6E4}">
                <adec:decorative xmlns:adec="http://schemas.microsoft.com/office/drawing/2017/decorative" val="1"/>
              </a:ext>
            </a:extLst>
          </p:cNvPr>
          <p:cNvSpPr txBox="1"/>
          <p:nvPr/>
        </p:nvSpPr>
        <p:spPr>
          <a:xfrm>
            <a:off x="2410414" y="590813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Secondary</a:t>
            </a:r>
          </a:p>
        </p:txBody>
      </p:sp>
      <p:sp>
        <p:nvSpPr>
          <p:cNvPr id="8" name="TextBox 7">
            <a:extLst>
              <a:ext uri="{C183D7F6-B498-43B3-948B-1728B52AA6E4}">
                <adec:decorative xmlns:adec="http://schemas.microsoft.com/office/drawing/2017/decorative" val="1"/>
              </a:ext>
            </a:extLst>
          </p:cNvPr>
          <p:cNvSpPr txBox="1"/>
          <p:nvPr/>
        </p:nvSpPr>
        <p:spPr>
          <a:xfrm>
            <a:off x="2410414" y="6413281"/>
            <a:ext cx="185929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Post-Secondary</a:t>
            </a:r>
          </a:p>
        </p:txBody>
      </p:sp>
      <p:sp>
        <p:nvSpPr>
          <p:cNvPr id="9" name="TextBox 8">
            <a:extLst>
              <a:ext uri="{C183D7F6-B498-43B3-948B-1728B52AA6E4}">
                <adec:decorative xmlns:adec="http://schemas.microsoft.com/office/drawing/2017/decorative" val="1"/>
              </a:ext>
            </a:extLst>
          </p:cNvPr>
          <p:cNvSpPr txBox="1"/>
          <p:nvPr/>
        </p:nvSpPr>
        <p:spPr>
          <a:xfrm>
            <a:off x="8518441" y="5908136"/>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a:solidFill>
                  <a:srgbClr val="000000"/>
                </a:solidFill>
              </a:rPr>
              <a:t>Wages</a:t>
            </a:r>
            <a:endParaRPr kumimoji="0" lang="en-US" sz="1800" b="1" i="0" u="none" strike="noStrike" cap="none" spc="0" normalizeH="0" baseline="0" dirty="0">
              <a:ln>
                <a:noFill/>
              </a:ln>
              <a:solidFill>
                <a:srgbClr val="000000"/>
              </a:solidFill>
              <a:effectLst/>
              <a:uFillTx/>
              <a:sym typeface="Helvetica"/>
            </a:endParaRPr>
          </a:p>
        </p:txBody>
      </p:sp>
      <p:sp>
        <p:nvSpPr>
          <p:cNvPr id="10" name="TextBox 9">
            <a:extLst>
              <a:ext uri="{C183D7F6-B498-43B3-948B-1728B52AA6E4}">
                <adec:decorative xmlns:adec="http://schemas.microsoft.com/office/drawing/2017/decorative" val="1"/>
              </a:ext>
            </a:extLst>
          </p:cNvPr>
          <p:cNvSpPr txBox="1"/>
          <p:nvPr/>
        </p:nvSpPr>
        <p:spPr>
          <a:xfrm>
            <a:off x="8478340" y="6352319"/>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Transition</a:t>
            </a:r>
          </a:p>
        </p:txBody>
      </p:sp>
      <p:grpSp>
        <p:nvGrpSpPr>
          <p:cNvPr id="11" name="Group 10" descr="Screen capture of the Learner Results and WIOA Milestones indicating the following Work and Education points:&#10;- Literacy Gains&#10;- Secondary &#10;- Post Secondary&#10;- Employment&#10;- Wages&#10;- Transition"/>
          <p:cNvGrpSpPr/>
          <p:nvPr/>
        </p:nvGrpSpPr>
        <p:grpSpPr>
          <a:xfrm>
            <a:off x="1098968" y="270852"/>
            <a:ext cx="10282906" cy="5543352"/>
            <a:chOff x="1098968" y="2004762"/>
            <a:chExt cx="10282906" cy="5824344"/>
          </a:xfrm>
        </p:grpSpPr>
        <p:pic>
          <p:nvPicPr>
            <p:cNvPr id="12" name="Picture 11"/>
            <p:cNvPicPr>
              <a:picLocks noChangeAspect="1"/>
            </p:cNvPicPr>
            <p:nvPr/>
          </p:nvPicPr>
          <p:blipFill rotWithShape="1">
            <a:blip r:embed="rId6"/>
            <a:srcRect r="26209"/>
            <a:stretch/>
          </p:blipFill>
          <p:spPr>
            <a:xfrm>
              <a:off x="1098968" y="2004762"/>
              <a:ext cx="10282906" cy="5238750"/>
            </a:xfrm>
            <a:prstGeom prst="rect">
              <a:avLst/>
            </a:prstGeom>
          </p:spPr>
        </p:pic>
        <p:pic>
          <p:nvPicPr>
            <p:cNvPr id="13" name="Picture 12"/>
            <p:cNvPicPr>
              <a:picLocks noChangeAspect="1"/>
            </p:cNvPicPr>
            <p:nvPr/>
          </p:nvPicPr>
          <p:blipFill>
            <a:blip r:embed="rId7"/>
            <a:stretch>
              <a:fillRect/>
            </a:stretch>
          </p:blipFill>
          <p:spPr>
            <a:xfrm>
              <a:off x="1854705" y="7498242"/>
              <a:ext cx="247650" cy="190500"/>
            </a:xfrm>
            <a:prstGeom prst="rect">
              <a:avLst/>
            </a:prstGeom>
          </p:spPr>
        </p:pic>
        <p:pic>
          <p:nvPicPr>
            <p:cNvPr id="14" name="Picture 13"/>
            <p:cNvPicPr>
              <a:picLocks noChangeAspect="1"/>
            </p:cNvPicPr>
            <p:nvPr/>
          </p:nvPicPr>
          <p:blipFill>
            <a:blip r:embed="rId8"/>
            <a:stretch>
              <a:fillRect/>
            </a:stretch>
          </p:blipFill>
          <p:spPr>
            <a:xfrm>
              <a:off x="7998079" y="7464904"/>
              <a:ext cx="257175" cy="257175"/>
            </a:xfrm>
            <a:prstGeom prst="rect">
              <a:avLst/>
            </a:prstGeom>
          </p:spPr>
        </p:pic>
        <p:sp>
          <p:nvSpPr>
            <p:cNvPr id="15" name="TextBox 14"/>
            <p:cNvSpPr txBox="1"/>
            <p:nvPr/>
          </p:nvSpPr>
          <p:spPr>
            <a:xfrm>
              <a:off x="2410414" y="7395860"/>
              <a:ext cx="169235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Literacy Gains</a:t>
              </a:r>
            </a:p>
          </p:txBody>
        </p:sp>
        <p:sp>
          <p:nvSpPr>
            <p:cNvPr id="16" name="TextBox 15"/>
            <p:cNvSpPr txBox="1"/>
            <p:nvPr/>
          </p:nvSpPr>
          <p:spPr>
            <a:xfrm>
              <a:off x="8518441" y="744951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Employment</a:t>
              </a:r>
            </a:p>
          </p:txBody>
        </p:sp>
        <p:pic>
          <p:nvPicPr>
            <p:cNvPr id="17" name="Picture 16"/>
            <p:cNvPicPr>
              <a:picLocks noChangeAspect="1"/>
            </p:cNvPicPr>
            <p:nvPr/>
          </p:nvPicPr>
          <p:blipFill>
            <a:blip r:embed="rId7"/>
            <a:stretch>
              <a:fillRect/>
            </a:stretch>
          </p:blipFill>
          <p:spPr>
            <a:xfrm>
              <a:off x="4516339" y="4793989"/>
              <a:ext cx="247650" cy="190500"/>
            </a:xfrm>
            <a:prstGeom prst="rect">
              <a:avLst/>
            </a:prstGeom>
          </p:spPr>
        </p:pic>
        <p:pic>
          <p:nvPicPr>
            <p:cNvPr id="18" name="Picture 17"/>
            <p:cNvPicPr>
              <a:picLocks noChangeAspect="1"/>
            </p:cNvPicPr>
            <p:nvPr/>
          </p:nvPicPr>
          <p:blipFill>
            <a:blip r:embed="rId7"/>
            <a:stretch>
              <a:fillRect/>
            </a:stretch>
          </p:blipFill>
          <p:spPr>
            <a:xfrm>
              <a:off x="4516339" y="6000000"/>
              <a:ext cx="247650" cy="190500"/>
            </a:xfrm>
            <a:prstGeom prst="rect">
              <a:avLst/>
            </a:prstGeom>
          </p:spPr>
        </p:pic>
      </p:grpSp>
    </p:spTree>
    <p:extLst>
      <p:ext uri="{BB962C8B-B14F-4D97-AF65-F5344CB8AC3E}">
        <p14:creationId xmlns:p14="http://schemas.microsoft.com/office/powerpoint/2010/main" val="30368011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txBox="1">
            <a:spLocks noGrp="1"/>
          </p:cNvSpPr>
          <p:nvPr>
            <p:ph type="title" idx="4294967295"/>
          </p:nvPr>
        </p:nvSpPr>
        <p:spPr>
          <a:xfrm>
            <a:off x="232408" y="2989011"/>
            <a:ext cx="4002657" cy="1200329"/>
          </a:xfrm>
          <a:prstGeom prst="rect">
            <a:avLst/>
          </a:prstGeom>
          <a:noFill/>
          <a:ln>
            <a:solidFill>
              <a:schemeClr val="accent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In TE go to Records--Students--Records</a:t>
            </a:r>
          </a:p>
        </p:txBody>
      </p:sp>
      <p:pic>
        <p:nvPicPr>
          <p:cNvPr id="3" name="Picture 2" descr="Screen capture of the In TE go to Records and Student Records indicating the Work Results, and Education results with the following points:&#10;- Literacy Gains&#10;- HSC HSD&#10;- Post Secondary&#10;- Enter Employment&#10;- Increase Wages&#10;- Transition Post Sec"/>
          <p:cNvPicPr>
            <a:picLocks noChangeAspect="1"/>
          </p:cNvPicPr>
          <p:nvPr/>
        </p:nvPicPr>
        <p:blipFill rotWithShape="1">
          <a:blip r:embed="rId2">
            <a:lum bright="-3000" contrast="8000"/>
          </a:blip>
          <a:srcRect l="17783"/>
          <a:stretch/>
        </p:blipFill>
        <p:spPr>
          <a:xfrm>
            <a:off x="4481952" y="2413136"/>
            <a:ext cx="5840083" cy="2221859"/>
          </a:xfrm>
          <a:prstGeom prst="rect">
            <a:avLst/>
          </a:prstGeom>
          <a:ln>
            <a:solidFill>
              <a:schemeClr val="accent1"/>
            </a:solidFill>
          </a:ln>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9949" y="223349"/>
            <a:ext cx="7318501" cy="2063600"/>
          </a:xfrm>
          <a:prstGeom prst="rect">
            <a:avLst/>
          </a:prstGeom>
          <a:ln>
            <a:solidFill>
              <a:schemeClr val="accent1"/>
            </a:solidFill>
          </a:ln>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4"/>
          <a:srcRect b="5287"/>
          <a:stretch/>
        </p:blipFill>
        <p:spPr>
          <a:xfrm>
            <a:off x="631543" y="4722167"/>
            <a:ext cx="10549351" cy="1946047"/>
          </a:xfrm>
          <a:prstGeom prst="rect">
            <a:avLst/>
          </a:prstGeom>
          <a:ln>
            <a:solidFill>
              <a:schemeClr val="accent1"/>
            </a:solidFill>
          </a:ln>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558068" y="72458"/>
            <a:ext cx="2479870" cy="2301663"/>
          </a:xfrm>
          <a:prstGeom prst="rect">
            <a:avLst/>
          </a:prstGeom>
        </p:spPr>
      </p:pic>
      <p:sp>
        <p:nvSpPr>
          <p:cNvPr id="7" name="Left-Up Arrow 6">
            <a:extLst>
              <a:ext uri="{C183D7F6-B498-43B3-948B-1728B52AA6E4}">
                <adec:decorative xmlns:adec="http://schemas.microsoft.com/office/drawing/2017/decorative" val="1"/>
              </a:ext>
            </a:extLst>
          </p:cNvPr>
          <p:cNvSpPr/>
          <p:nvPr/>
        </p:nvSpPr>
        <p:spPr>
          <a:xfrm rot="5400000">
            <a:off x="3766036" y="2205437"/>
            <a:ext cx="775164" cy="845390"/>
          </a:xfrm>
          <a:prstGeom prst="leftUpArrow">
            <a:avLst>
              <a:gd name="adj1" fmla="val 8892"/>
              <a:gd name="adj2" fmla="val 25000"/>
              <a:gd name="adj3" fmla="val 172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Left-Up Arrow 8">
            <a:extLst>
              <a:ext uri="{C183D7F6-B498-43B3-948B-1728B52AA6E4}">
                <adec:decorative xmlns:adec="http://schemas.microsoft.com/office/drawing/2017/decorative" val="1"/>
              </a:ext>
            </a:extLst>
          </p:cNvPr>
          <p:cNvSpPr/>
          <p:nvPr/>
        </p:nvSpPr>
        <p:spPr>
          <a:xfrm rot="10800000">
            <a:off x="3725182" y="4189340"/>
            <a:ext cx="856872" cy="843575"/>
          </a:xfrm>
          <a:prstGeom prst="leftUpArrow">
            <a:avLst>
              <a:gd name="adj1" fmla="val 8828"/>
              <a:gd name="adj2" fmla="val 25000"/>
              <a:gd name="adj3" fmla="val 1886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2043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79003"/>
          </a:xfrm>
          <a:ln>
            <a:noFill/>
          </a:ln>
        </p:spPr>
        <p:txBody>
          <a:bodyPr>
            <a:normAutofit/>
          </a:bodyPr>
          <a:lstStyle/>
          <a:p>
            <a:r>
              <a:rPr lang="en-US" dirty="0"/>
              <a:t>CAEP Statewide Enrollment</a:t>
            </a:r>
          </a:p>
        </p:txBody>
      </p:sp>
      <p:sp>
        <p:nvSpPr>
          <p:cNvPr id="3" name="Text Placeholder 2"/>
          <p:cNvSpPr>
            <a:spLocks noGrp="1"/>
          </p:cNvSpPr>
          <p:nvPr>
            <p:ph idx="1"/>
          </p:nvPr>
        </p:nvSpPr>
        <p:spPr>
          <a:xfrm>
            <a:off x="838200" y="1849313"/>
            <a:ext cx="10515600" cy="4749895"/>
          </a:xfrm>
          <a:ln>
            <a:noFill/>
          </a:ln>
        </p:spPr>
        <p:txBody>
          <a:bodyPr>
            <a:normAutofit fontScale="92500" lnSpcReduction="20000"/>
          </a:bodyPr>
          <a:lstStyle/>
          <a:p>
            <a:pPr marL="257175" indent="-257175"/>
            <a:r>
              <a:rPr lang="en-US" sz="3000" dirty="0"/>
              <a:t>Recorded students that make it to 1 hour of instruction </a:t>
            </a:r>
          </a:p>
          <a:p>
            <a:pPr marL="0" indent="0">
              <a:buNone/>
            </a:pPr>
            <a:r>
              <a:rPr lang="en-US" sz="3000" dirty="0"/>
              <a:t>    (Program Enrollment)</a:t>
            </a:r>
          </a:p>
          <a:p>
            <a:pPr marL="1685925" lvl="5" indent="-257175"/>
            <a:r>
              <a:rPr lang="en-US" sz="3000" dirty="0"/>
              <a:t>Statewide percentage = </a:t>
            </a:r>
            <a:r>
              <a:rPr lang="en-US" sz="3500" b="1" dirty="0">
                <a:effectLst>
                  <a:outerShdw blurRad="38100" dist="38100" dir="2700000" algn="tl">
                    <a:srgbClr val="000000">
                      <a:alpha val="43137"/>
                    </a:srgbClr>
                  </a:outerShdw>
                </a:effectLst>
              </a:rPr>
              <a:t>77%.</a:t>
            </a:r>
          </a:p>
          <a:p>
            <a:pPr marL="257175" indent="-257175"/>
            <a:endParaRPr lang="en-US" sz="3000" dirty="0"/>
          </a:p>
          <a:p>
            <a:pPr marL="257175" indent="-257175"/>
            <a:r>
              <a:rPr lang="en-US" sz="3000" dirty="0"/>
              <a:t>Recorded students that make it to 12 hours or more of instruction</a:t>
            </a:r>
          </a:p>
          <a:p>
            <a:pPr marL="1685925" lvl="5" indent="-257175"/>
            <a:r>
              <a:rPr lang="en-US" sz="3000" dirty="0"/>
              <a:t>Statewide percentage = </a:t>
            </a:r>
            <a:r>
              <a:rPr lang="en-US" sz="3500" b="1" dirty="0">
                <a:effectLst>
                  <a:outerShdw blurRad="38100" dist="38100" dir="2700000" algn="tl">
                    <a:srgbClr val="000000">
                      <a:alpha val="43137"/>
                    </a:srgbClr>
                  </a:outerShdw>
                </a:effectLst>
              </a:rPr>
              <a:t>63%.</a:t>
            </a:r>
          </a:p>
          <a:p>
            <a:pPr marL="257175" indent="-257175"/>
            <a:endParaRPr lang="en-US" sz="3000" dirty="0"/>
          </a:p>
          <a:p>
            <a:pPr marL="257175" indent="-257175"/>
            <a:r>
              <a:rPr lang="en-US" sz="3000" dirty="0"/>
              <a:t>Students with 1 hour of instruction that make it to 12 hours of instruction (and eligible to earn CAEP outcomes)</a:t>
            </a:r>
          </a:p>
          <a:p>
            <a:pPr marL="0" indent="0">
              <a:buNone/>
            </a:pPr>
            <a:r>
              <a:rPr lang="en-US" sz="3000" dirty="0"/>
              <a:t>    (Program Persistence)</a:t>
            </a:r>
          </a:p>
          <a:p>
            <a:pPr marL="1685925" lvl="5" indent="-257175"/>
            <a:r>
              <a:rPr lang="en-US" sz="3000" dirty="0"/>
              <a:t>Statewide percentage = </a:t>
            </a:r>
            <a:r>
              <a:rPr lang="en-US" sz="3500" b="1" dirty="0">
                <a:effectLst>
                  <a:outerShdw blurRad="38100" dist="38100" dir="2700000" algn="tl">
                    <a:srgbClr val="000000">
                      <a:alpha val="43137"/>
                    </a:srgbClr>
                  </a:outerShdw>
                </a:effectLst>
              </a:rPr>
              <a:t>82%</a:t>
            </a:r>
            <a:r>
              <a:rPr lang="en-US" sz="3000" dirty="0"/>
              <a:t>.</a:t>
            </a:r>
          </a:p>
          <a:p>
            <a:pPr marL="257175" indent="-257175"/>
            <a:endParaRPr lang="en-US" dirty="0"/>
          </a:p>
          <a:p>
            <a:pPr marL="257175" indent="-257175"/>
            <a:endParaRPr lang="en-US" dirty="0"/>
          </a:p>
        </p:txBody>
      </p:sp>
    </p:spTree>
    <p:extLst>
      <p:ext uri="{BB962C8B-B14F-4D97-AF65-F5344CB8AC3E}">
        <p14:creationId xmlns:p14="http://schemas.microsoft.com/office/powerpoint/2010/main" val="20335772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532" y="255944"/>
            <a:ext cx="9894498" cy="1040594"/>
          </a:xfrm>
          <a:ln>
            <a:noFill/>
          </a:ln>
        </p:spPr>
        <p:txBody>
          <a:bodyPr/>
          <a:lstStyle/>
          <a:p>
            <a:r>
              <a:rPr lang="en-US" dirty="0"/>
              <a:t>Performance and Persistence Questions</a:t>
            </a:r>
          </a:p>
        </p:txBody>
      </p:sp>
      <p:sp>
        <p:nvSpPr>
          <p:cNvPr id="3" name="Content Placeholder 2"/>
          <p:cNvSpPr>
            <a:spLocks noGrp="1"/>
          </p:cNvSpPr>
          <p:nvPr>
            <p:ph idx="1"/>
          </p:nvPr>
        </p:nvSpPr>
        <p:spPr>
          <a:xfrm>
            <a:off x="931653" y="1518313"/>
            <a:ext cx="9911751" cy="5029200"/>
          </a:xfrm>
        </p:spPr>
        <p:txBody>
          <a:bodyPr>
            <a:normAutofit lnSpcReduction="10000"/>
          </a:bodyPr>
          <a:lstStyle/>
          <a:p>
            <a:r>
              <a:rPr lang="en-US" sz="3200" dirty="0"/>
              <a:t>Of those students with any AEP activity, how many enrolled in an instructional program? (</a:t>
            </a:r>
            <a:r>
              <a:rPr lang="en-US" sz="3200" i="1" dirty="0"/>
              <a:t>Column L on AEP Summary</a:t>
            </a:r>
            <a:r>
              <a:rPr lang="en-US" sz="3200" dirty="0"/>
              <a:t>)</a:t>
            </a:r>
          </a:p>
          <a:p>
            <a:r>
              <a:rPr lang="en-US" sz="3200" dirty="0"/>
              <a:t>Of those with program enrollment, how many students reached at least 12 hours of instruction? (</a:t>
            </a:r>
            <a:r>
              <a:rPr lang="en-US" sz="3200" i="1" dirty="0"/>
              <a:t>Compare Columns E and L</a:t>
            </a:r>
            <a:r>
              <a:rPr lang="en-US" sz="3200" dirty="0"/>
              <a:t>)</a:t>
            </a:r>
          </a:p>
          <a:p>
            <a:r>
              <a:rPr lang="en-US" sz="3200" dirty="0"/>
              <a:t>Of those who qualified for outcomes with 12+ hours, how many students achieved outcomes? (</a:t>
            </a:r>
            <a:r>
              <a:rPr lang="en-US" sz="3200" i="1" dirty="0"/>
              <a:t>Columns E-K</a:t>
            </a:r>
            <a:r>
              <a:rPr lang="en-US" sz="3200" dirty="0"/>
              <a:t>)</a:t>
            </a:r>
          </a:p>
          <a:p>
            <a:r>
              <a:rPr lang="en-US" sz="3200" dirty="0"/>
              <a:t>Of those who qualified with 12+ hours, how many students completed a pre/post-test pair? Of those, how many achieved a level gain? (</a:t>
            </a:r>
            <a:r>
              <a:rPr lang="en-US" sz="3200" i="1" dirty="0"/>
              <a:t>Columns B-C</a:t>
            </a:r>
            <a:r>
              <a:rPr lang="en-US" sz="3200" dirty="0"/>
              <a:t>)</a:t>
            </a:r>
          </a:p>
        </p:txBody>
      </p:sp>
    </p:spTree>
    <p:extLst>
      <p:ext uri="{BB962C8B-B14F-4D97-AF65-F5344CB8AC3E}">
        <p14:creationId xmlns:p14="http://schemas.microsoft.com/office/powerpoint/2010/main" val="2292520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C54B83-431B-4AF2-8088-A0FA38098E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82fde2-0d99-4585-8154-fdea48568b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88CC8C-F292-47EA-B9C8-6362D2C7DB68}">
  <ds:schemaRefs>
    <ds:schemaRef ds:uri="http://schemas.microsoft.com/sharepoint/v3/contenttype/forms"/>
  </ds:schemaRefs>
</ds:datastoreItem>
</file>

<file path=customXml/itemProps3.xml><?xml version="1.0" encoding="utf-8"?>
<ds:datastoreItem xmlns:ds="http://schemas.openxmlformats.org/officeDocument/2006/customXml" ds:itemID="{4D10C05D-FA45-4E53-8642-966D17CC59F6}">
  <ds:schemaRefs>
    <ds:schemaRef ds:uri="http://www.w3.org/XML/1998/namespace"/>
    <ds:schemaRef ds:uri="http://schemas.openxmlformats.org/package/2006/metadata/core-properties"/>
    <ds:schemaRef ds:uri="http://schemas.microsoft.com/office/2006/metadata/properties"/>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9682fde2-0d99-4585-8154-fdea48568b58"/>
  </ds:schemaRefs>
</ds:datastoreItem>
</file>

<file path=docProps/app.xml><?xml version="1.0" encoding="utf-8"?>
<Properties xmlns="http://schemas.openxmlformats.org/officeDocument/2006/extended-properties" xmlns:vt="http://schemas.openxmlformats.org/officeDocument/2006/docPropsVTypes">
  <TotalTime>4832</TotalTime>
  <Words>7427</Words>
  <Application>Microsoft Office PowerPoint</Application>
  <PresentationFormat>Widescreen</PresentationFormat>
  <Paragraphs>840</Paragraphs>
  <Slides>112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112</vt:i4>
      </vt:variant>
    </vt:vector>
  </HeadingPairs>
  <TitlesOfParts>
    <vt:vector size="118" baseType="lpstr">
      <vt:lpstr>Arial</vt:lpstr>
      <vt:lpstr>Calibri</vt:lpstr>
      <vt:lpstr>Calibri Light</vt:lpstr>
      <vt:lpstr>Times New Roman</vt:lpstr>
      <vt:lpstr>Wingdings</vt:lpstr>
      <vt:lpstr>Office Theme</vt:lpstr>
      <vt:lpstr>CAEP 19-20 Student Data Reporting &amp; More</vt:lpstr>
      <vt:lpstr>Agenda (part 1)</vt:lpstr>
      <vt:lpstr>Agenda (part 2)</vt:lpstr>
      <vt:lpstr>Summary of Changes</vt:lpstr>
      <vt:lpstr>Student Data Reporting Changes for 19-20</vt:lpstr>
      <vt:lpstr>19-20 Reporting Changes (local) </vt:lpstr>
      <vt:lpstr>19-20 Reporting Changes (state)</vt:lpstr>
      <vt:lpstr>19-20 Reporting Changes (enrollment) </vt:lpstr>
      <vt:lpstr>Enrollment/Instructional Hour Definitions</vt:lpstr>
      <vt:lpstr>Enrollment/Instructional Hour Definitions </vt:lpstr>
      <vt:lpstr>Contact Hours</vt:lpstr>
      <vt:lpstr>19-20 Reporting Changes (services) </vt:lpstr>
      <vt:lpstr>19-20 Reporting Changes (student barriers)</vt:lpstr>
      <vt:lpstr>19-20 Reporting Changes (CTE skills gain)</vt:lpstr>
      <vt:lpstr>WIOA I Passing Knowledge-Based Exam </vt:lpstr>
      <vt:lpstr>WIOA I Training Milestone </vt:lpstr>
      <vt:lpstr>NOVA Program Area Reporting Changes  for 18-19 reporting</vt:lpstr>
      <vt:lpstr>Reporting Requirements</vt:lpstr>
      <vt:lpstr>Screen capture of the Nova website indicating the Program Area Hours page.</vt:lpstr>
      <vt:lpstr>Screen capture of the Nova website indicating the Leveraged Funds page.</vt:lpstr>
      <vt:lpstr>NOVA Program Area Reporting Timeline</vt:lpstr>
      <vt:lpstr>Screen capture of the Nova website indicating the Preview and Submittal page.</vt:lpstr>
      <vt:lpstr>NOVA Program Area Reporting Timeline </vt:lpstr>
      <vt:lpstr>Screen capture of the Nova website indicating the Preview and Submittal page. </vt:lpstr>
      <vt:lpstr>NOVA Program Area Reporting Updates</vt:lpstr>
      <vt:lpstr>Reporting Changes for 18-19 Program Area Reporting in NOVA </vt:lpstr>
      <vt:lpstr>19-20 Reporting Changes </vt:lpstr>
      <vt:lpstr>19-20 Reporting Changes</vt:lpstr>
      <vt:lpstr>Contact Hours </vt:lpstr>
      <vt:lpstr>19-20 Reporting Changes  </vt:lpstr>
      <vt:lpstr>19-20 Reporting Changes   </vt:lpstr>
      <vt:lpstr>19-20 Reporting Changes    </vt:lpstr>
      <vt:lpstr>In-kind definition (federal regulations)</vt:lpstr>
      <vt:lpstr>Program Income definition (federal regs)</vt:lpstr>
      <vt:lpstr>NOVA Evaluation of Program Area Reporting</vt:lpstr>
      <vt:lpstr>Immigrant Integration AB2098</vt:lpstr>
      <vt:lpstr>AB 2098 – Immigrant Integration</vt:lpstr>
      <vt:lpstr>AB 2098 – Immigrant Integration </vt:lpstr>
      <vt:lpstr>AB 2098 – Immigrant Integration  </vt:lpstr>
      <vt:lpstr>Immigrant Integration Metrics</vt:lpstr>
      <vt:lpstr>Sample Alignment – AB 2098 and EL Civics</vt:lpstr>
      <vt:lpstr>What We Are Working On….</vt:lpstr>
      <vt:lpstr>Immigration Integration Down the Road….</vt:lpstr>
      <vt:lpstr>MIS Reporting for CAEP 19-20</vt:lpstr>
      <vt:lpstr>MIS Reporting for CAEP 19-20 </vt:lpstr>
      <vt:lpstr>MIS Reporting for CAEP 19-20 (cont. 1)</vt:lpstr>
      <vt:lpstr>MIS CAEP Program Metric Definitions for 18-19</vt:lpstr>
      <vt:lpstr>MIS Technical Details for CAEP 18-19</vt:lpstr>
      <vt:lpstr>MIS Technical Details for CAEP 18-19 </vt:lpstr>
      <vt:lpstr>MIS Technical Details for CAEP 18-19 (cont. 1)</vt:lpstr>
      <vt:lpstr>MIS Technical Details for CAEP 18-19 (cont. 2)</vt:lpstr>
      <vt:lpstr>MIS Technical Details for CAEP 18-19 (cont. 4)</vt:lpstr>
      <vt:lpstr>MIS Technical Details for CAEP 18-19 (cont. 3)</vt:lpstr>
      <vt:lpstr>MIS Technical Details for CAEP 19-20</vt:lpstr>
      <vt:lpstr>MIS 19-20 Exceptions</vt:lpstr>
      <vt:lpstr>Final MIS clarification</vt:lpstr>
      <vt:lpstr>Final MIS clarification (cont.)</vt:lpstr>
      <vt:lpstr>Adult Education Launchboard and Student Success Dashboard</vt:lpstr>
      <vt:lpstr>Adult Education Launchboard </vt:lpstr>
      <vt:lpstr>Adult Education Launchboard – WIOA II grantees</vt:lpstr>
      <vt:lpstr>Adult Education Launchboard – CCD’s non- WIOA II grantees (using SA07 – pre/post testing)</vt:lpstr>
      <vt:lpstr>Adult Education Launchboard – CCD’s non- WIOA II grantees (using course progression for EFLs)</vt:lpstr>
      <vt:lpstr>Student Success Dashboard for CCD’s</vt:lpstr>
      <vt:lpstr>TOPSPro Enterprise (TE) Reporting for 19-20</vt:lpstr>
      <vt:lpstr>Enrollment Instructional Hours</vt:lpstr>
      <vt:lpstr>Enrollment Instructional Hours </vt:lpstr>
      <vt:lpstr>Contact Hours  </vt:lpstr>
      <vt:lpstr>Student Barriers to Employment</vt:lpstr>
      <vt:lpstr>Student Barriers to Employment </vt:lpstr>
      <vt:lpstr>Student Barriers to Employment  </vt:lpstr>
      <vt:lpstr>Quick Review of Federal Metrics  and Alignment to CAEP Outcomes</vt:lpstr>
      <vt:lpstr>WIOA Performance Indicators</vt:lpstr>
      <vt:lpstr>WIOA Measurable Skills Gains (MSGs)</vt:lpstr>
      <vt:lpstr>WIOA Alignment to AB 104</vt:lpstr>
      <vt:lpstr>CAEP Outcomes</vt:lpstr>
      <vt:lpstr>WIOA Performance Indicators and CAEP Outcomes</vt:lpstr>
      <vt:lpstr>WIOA MSGs and CAEP Outcomes</vt:lpstr>
      <vt:lpstr>CAEP Outcomes </vt:lpstr>
      <vt:lpstr>Literacy Gains</vt:lpstr>
      <vt:lpstr>Literacy Gains – HS Credits</vt:lpstr>
      <vt:lpstr>Training Milestone </vt:lpstr>
      <vt:lpstr>Passing Knowledge-Based Exam </vt:lpstr>
      <vt:lpstr>MSG’s for CTE </vt:lpstr>
      <vt:lpstr>MSG’s for CTE  </vt:lpstr>
      <vt:lpstr>Literacy Gains – CTE Related Outcomes</vt:lpstr>
      <vt:lpstr>Occupational Outcomes: Post-Secondary vs. Literacy Gains</vt:lpstr>
      <vt:lpstr>Transition</vt:lpstr>
      <vt:lpstr>Transition </vt:lpstr>
      <vt:lpstr>CAEP Short Term Services</vt:lpstr>
      <vt:lpstr>Supportive Services</vt:lpstr>
      <vt:lpstr>Training Services</vt:lpstr>
      <vt:lpstr>Transition Services</vt:lpstr>
      <vt:lpstr>CAEP Short Term Services </vt:lpstr>
      <vt:lpstr>Review of CAEP Reports &amp; Outcomes</vt:lpstr>
      <vt:lpstr>AEBG Summary</vt:lpstr>
      <vt:lpstr>Learner Results and WIOA Milestones</vt:lpstr>
      <vt:lpstr>In TE go to Records--Students--Records</vt:lpstr>
      <vt:lpstr>CAEP Statewide Enrollment</vt:lpstr>
      <vt:lpstr>Performance and Persistence Questions</vt:lpstr>
      <vt:lpstr>Measure Agency and Consortium Level Performance and Persistence:</vt:lpstr>
      <vt:lpstr>Updates to Resources and Materials</vt:lpstr>
      <vt:lpstr>BOY Letter for PY 2019-20</vt:lpstr>
      <vt:lpstr>Data Submission Calendar</vt:lpstr>
      <vt:lpstr>New EUUS-019 form implemented July 1, 2019 </vt:lpstr>
      <vt:lpstr>CASAS Assessments  Authorized for NRS for 2019-20</vt:lpstr>
      <vt:lpstr>Use of Assessment Modalities</vt:lpstr>
      <vt:lpstr>Use of Assessment Modalities </vt:lpstr>
      <vt:lpstr>CASAS GOALS</vt:lpstr>
      <vt:lpstr>CAEP TAP</vt:lpstr>
      <vt:lpstr>CASAS Web Site</vt:lpstr>
      <vt:lpstr>Online Training Registration</vt:lpstr>
      <vt:lpstr>Regional Training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CAEP 19-20 Student Data Reporting &amp; More</dc:title>
  <dc:creator>Jay Wright</dc:creator>
  <cp:lastModifiedBy>Patrick Scouten</cp:lastModifiedBy>
  <cp:revision>113</cp:revision>
  <cp:lastPrinted>2019-06-06T18:02:10Z</cp:lastPrinted>
  <dcterms:created xsi:type="dcterms:W3CDTF">2018-06-04T21:59:02Z</dcterms:created>
  <dcterms:modified xsi:type="dcterms:W3CDTF">2021-01-20T21:37:31Z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