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05" r:id="rId3"/>
    <p:sldId id="325" r:id="rId4"/>
    <p:sldId id="306" r:id="rId5"/>
    <p:sldId id="282" r:id="rId6"/>
    <p:sldId id="324" r:id="rId7"/>
    <p:sldId id="285" r:id="rId8"/>
    <p:sldId id="309" r:id="rId9"/>
    <p:sldId id="294" r:id="rId10"/>
    <p:sldId id="295" r:id="rId11"/>
    <p:sldId id="299" r:id="rId12"/>
    <p:sldId id="300" r:id="rId13"/>
    <p:sldId id="307" r:id="rId14"/>
    <p:sldId id="316" r:id="rId15"/>
    <p:sldId id="317" r:id="rId16"/>
    <p:sldId id="311" r:id="rId17"/>
    <p:sldId id="315" r:id="rId18"/>
    <p:sldId id="313" r:id="rId19"/>
    <p:sldId id="318" r:id="rId20"/>
    <p:sldId id="314" r:id="rId21"/>
    <p:sldId id="308" r:id="rId22"/>
    <p:sldId id="319" r:id="rId23"/>
    <p:sldId id="320" r:id="rId24"/>
    <p:sldId id="283" r:id="rId25"/>
    <p:sldId id="284" r:id="rId26"/>
    <p:sldId id="323" r:id="rId27"/>
    <p:sldId id="286" r:id="rId28"/>
    <p:sldId id="287" r:id="rId29"/>
    <p:sldId id="321" r:id="rId30"/>
    <p:sldId id="322" r:id="rId31"/>
    <p:sldId id="288" r:id="rId32"/>
    <p:sldId id="310" r:id="rId33"/>
    <p:sldId id="326"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6395" autoAdjust="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FC10AA6-834F-4CEA-A463-970F6A8C65F6}" type="datetimeFigureOut">
              <a:rPr lang="en-US" smtClean="0"/>
              <a:t>7/18/2019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55B1910-5D3D-4C21-8BE7-7FD7116DBEF6}" type="slidenum">
              <a:rPr lang="en-US" smtClean="0"/>
              <a:t>‹#›</a:t>
            </a:fld>
            <a:endParaRPr lang="en-US"/>
          </a:p>
        </p:txBody>
      </p:sp>
    </p:spTree>
    <p:extLst>
      <p:ext uri="{BB962C8B-B14F-4D97-AF65-F5344CB8AC3E}">
        <p14:creationId xmlns:p14="http://schemas.microsoft.com/office/powerpoint/2010/main" val="110746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D9130C-AC45-41CB-B2E3-B12EEEEF8CFF}" type="datetimeFigureOut">
              <a:rPr lang="en-US" smtClean="0"/>
              <a:t>7/18/2019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094750-4AC1-4C03-897B-6296F950BC3D}" type="slidenum">
              <a:rPr lang="en-US" smtClean="0"/>
              <a:t>‹#›</a:t>
            </a:fld>
            <a:endParaRPr lang="en-US"/>
          </a:p>
        </p:txBody>
      </p:sp>
    </p:spTree>
    <p:extLst>
      <p:ext uri="{BB962C8B-B14F-4D97-AF65-F5344CB8AC3E}">
        <p14:creationId xmlns:p14="http://schemas.microsoft.com/office/powerpoint/2010/main" val="29877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D2037F-AAAE-4D8E-87A6-0467522FD8E8}"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66443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20236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77567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74016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D2037F-AAAE-4D8E-87A6-0467522FD8E8}"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360231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D2037F-AAAE-4D8E-87A6-0467522FD8E8}"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09757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D2037F-AAAE-4D8E-87A6-0467522FD8E8}" type="datetimeFigureOut">
              <a:rPr lang="en-US" smtClean="0"/>
              <a:t>7/18/2019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80137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D2037F-AAAE-4D8E-87A6-0467522FD8E8}" type="datetimeFigureOut">
              <a:rPr lang="en-US" smtClean="0"/>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302885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2037F-AAAE-4D8E-87A6-0467522FD8E8}" type="datetimeFigureOut">
              <a:rPr lang="en-US" smtClean="0"/>
              <a:t>7/18/2019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90328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2037F-AAAE-4D8E-87A6-0467522FD8E8}"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239599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2037F-AAAE-4D8E-87A6-0467522FD8E8}"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234266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2037F-AAAE-4D8E-87A6-0467522FD8E8}" type="datetimeFigureOut">
              <a:rPr lang="en-US" smtClean="0"/>
              <a:t>7/18/2019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9135D-433F-4642-AADE-EF8DA9DDBC57}" type="slidenum">
              <a:rPr lang="en-US" smtClean="0"/>
              <a:t>‹#›</a:t>
            </a:fld>
            <a:endParaRPr lang="en-US"/>
          </a:p>
        </p:txBody>
      </p:sp>
    </p:spTree>
    <p:extLst>
      <p:ext uri="{BB962C8B-B14F-4D97-AF65-F5344CB8AC3E}">
        <p14:creationId xmlns:p14="http://schemas.microsoft.com/office/powerpoint/2010/main" val="4158410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nrsweb.org/sites/default/files/NRS_TA_Guide.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effectLst>
                  <a:outerShdw blurRad="38100" dist="38100" dir="2700000" algn="tl">
                    <a:srgbClr val="000000">
                      <a:alpha val="43137"/>
                    </a:srgbClr>
                  </a:outerShdw>
                </a:effectLst>
              </a:rPr>
              <a:t>CAEP 19-20 Program Changes</a:t>
            </a:r>
          </a:p>
        </p:txBody>
      </p:sp>
      <p:sp>
        <p:nvSpPr>
          <p:cNvPr id="3" name="Subtitle 2"/>
          <p:cNvSpPr>
            <a:spLocks noGrp="1"/>
          </p:cNvSpPr>
          <p:nvPr>
            <p:ph type="subTitle" idx="1"/>
          </p:nvPr>
        </p:nvSpPr>
        <p:spPr/>
        <p:txBody>
          <a:bodyPr/>
          <a:lstStyle/>
          <a:p>
            <a:r>
              <a:rPr lang="en-US" dirty="0"/>
              <a:t>July 2019</a:t>
            </a:r>
          </a:p>
        </p:txBody>
      </p:sp>
    </p:spTree>
    <p:extLst>
      <p:ext uri="{BB962C8B-B14F-4D97-AF65-F5344CB8AC3E}">
        <p14:creationId xmlns:p14="http://schemas.microsoft.com/office/powerpoint/2010/main" val="2413668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a:t>
            </a:r>
          </a:p>
        </p:txBody>
      </p:sp>
      <p:sp>
        <p:nvSpPr>
          <p:cNvPr id="3" name="Content Placeholder 2"/>
          <p:cNvSpPr>
            <a:spLocks noGrp="1"/>
          </p:cNvSpPr>
          <p:nvPr>
            <p:ph idx="1"/>
          </p:nvPr>
        </p:nvSpPr>
        <p:spPr>
          <a:xfrm>
            <a:off x="838200" y="1825625"/>
            <a:ext cx="10515600" cy="4670066"/>
          </a:xfrm>
        </p:spPr>
        <p:txBody>
          <a:bodyPr>
            <a:normAutofit/>
          </a:bodyPr>
          <a:lstStyle/>
          <a:p>
            <a:pPr marL="0" indent="0">
              <a:buNone/>
            </a:pPr>
            <a:r>
              <a:rPr lang="en-US" sz="3200" b="1" dirty="0"/>
              <a:t>WIOA I / CAEP Alignment – Occupational Skills Gain</a:t>
            </a:r>
            <a:br>
              <a:rPr lang="en-US" sz="3200" b="1" dirty="0"/>
            </a:br>
            <a:endParaRPr lang="en-US" sz="3200" b="1" dirty="0"/>
          </a:p>
          <a:p>
            <a:pPr marL="0" indent="0">
              <a:buNone/>
            </a:pPr>
            <a:r>
              <a:rPr lang="en-US" dirty="0"/>
              <a:t>The Passage of Exam Measurable Skills Gain for WIOA I will align with the CAEP Occupational Skills Gain and Workforce Preparation Outcome</a:t>
            </a:r>
          </a:p>
          <a:p>
            <a:pPr lvl="1"/>
            <a:r>
              <a:rPr lang="en-US" sz="2800" dirty="0"/>
              <a:t>When a student achieves an Occupational Skills Gain, that now entails that the student passes an exam such as work skills demonstration, written test, standardized pre/post-test, etc. </a:t>
            </a:r>
          </a:p>
          <a:p>
            <a:pPr lvl="1"/>
            <a:r>
              <a:rPr lang="en-US" sz="2800" dirty="0"/>
              <a:t>Workforce Preparation Outcome should include some documentation of work skills progression or attainment.</a:t>
            </a:r>
          </a:p>
          <a:p>
            <a:pPr marL="0" indent="0">
              <a:buNone/>
            </a:pPr>
            <a:endParaRPr lang="en-US" dirty="0"/>
          </a:p>
        </p:txBody>
      </p:sp>
    </p:spTree>
    <p:extLst>
      <p:ext uri="{BB962C8B-B14F-4D97-AF65-F5344CB8AC3E}">
        <p14:creationId xmlns:p14="http://schemas.microsoft.com/office/powerpoint/2010/main" val="1245271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cs typeface="Calibri" panose="020F0502020204030204" pitchFamily="34" charset="0"/>
              </a:rPr>
              <a:t>WIOA I Passing Knowledge-Based Exam	</a:t>
            </a:r>
            <a:endParaRPr lang="en-US" dirty="0"/>
          </a:p>
        </p:txBody>
      </p:sp>
      <p:sp>
        <p:nvSpPr>
          <p:cNvPr id="3" name="Content Placeholder 2"/>
          <p:cNvSpPr>
            <a:spLocks noGrp="1"/>
          </p:cNvSpPr>
          <p:nvPr>
            <p:ph idx="1"/>
          </p:nvPr>
        </p:nvSpPr>
        <p:spPr>
          <a:xfrm>
            <a:off x="838200" y="1690688"/>
            <a:ext cx="10515600" cy="4727365"/>
          </a:xfrm>
        </p:spPr>
        <p:txBody>
          <a:bodyPr>
            <a:normAutofit lnSpcReduction="10000"/>
          </a:bodyPr>
          <a:lstStyle/>
          <a:p>
            <a:pPr marL="463550" indent="-463550">
              <a:buFont typeface="Wingdings" panose="05000000000000000000" pitchFamily="2" charset="2"/>
              <a:buChar char="§"/>
            </a:pPr>
            <a:r>
              <a:rPr lang="en-US" sz="3600" dirty="0"/>
              <a:t>The Skills Progression MSG has now been replaced by </a:t>
            </a:r>
            <a:r>
              <a:rPr lang="en-US" sz="3600" b="1" i="1" dirty="0"/>
              <a:t>Passage of an Exam</a:t>
            </a:r>
            <a:r>
              <a:rPr lang="en-US" sz="3600" dirty="0"/>
              <a:t>.</a:t>
            </a:r>
          </a:p>
          <a:p>
            <a:pPr marL="463550" indent="-463550">
              <a:buFont typeface="Wingdings" panose="05000000000000000000" pitchFamily="2" charset="2"/>
              <a:buChar char="§"/>
            </a:pPr>
            <a:r>
              <a:rPr lang="en-US" sz="3600" dirty="0"/>
              <a:t>Learner </a:t>
            </a:r>
            <a:r>
              <a:rPr lang="en-US" sz="3600" b="1" i="1" dirty="0"/>
              <a:t>passes an exam </a:t>
            </a:r>
            <a:r>
              <a:rPr lang="en-US" sz="3600" dirty="0"/>
              <a:t>during the year that is required for a job, or that demonstrates progress in attaining technical or occupational skills.</a:t>
            </a:r>
          </a:p>
          <a:p>
            <a:pPr marL="463550" indent="-463550">
              <a:buFont typeface="Wingdings" panose="05000000000000000000" pitchFamily="2" charset="2"/>
              <a:buChar char="§"/>
            </a:pPr>
            <a:r>
              <a:rPr lang="en-US" sz="3600" dirty="0"/>
              <a:t>Exam can be a hands on occupational skills demonstration, written test, standardized pre/post-test, or other method of assessment that clearly demonstrates skill progression or attainment.</a:t>
            </a:r>
          </a:p>
        </p:txBody>
      </p:sp>
    </p:spTree>
    <p:extLst>
      <p:ext uri="{BB962C8B-B14F-4D97-AF65-F5344CB8AC3E}">
        <p14:creationId xmlns:p14="http://schemas.microsoft.com/office/powerpoint/2010/main" val="782050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cs typeface="Calibri" panose="020F0502020204030204" pitchFamily="34" charset="0"/>
              </a:rPr>
              <a:t>WIOA I Training Milestone	</a:t>
            </a:r>
            <a:endParaRPr lang="en-US" dirty="0"/>
          </a:p>
        </p:txBody>
      </p:sp>
      <p:sp>
        <p:nvSpPr>
          <p:cNvPr id="3" name="Content Placeholder 2"/>
          <p:cNvSpPr>
            <a:spLocks noGrp="1"/>
          </p:cNvSpPr>
          <p:nvPr>
            <p:ph idx="1"/>
          </p:nvPr>
        </p:nvSpPr>
        <p:spPr>
          <a:xfrm>
            <a:off x="1097279" y="1845734"/>
            <a:ext cx="10394135" cy="4023360"/>
          </a:xfrm>
        </p:spPr>
        <p:txBody>
          <a:bodyPr>
            <a:normAutofit lnSpcReduction="10000"/>
          </a:bodyPr>
          <a:lstStyle/>
          <a:p>
            <a:pPr marL="463550" indent="-463550">
              <a:buFont typeface="Wingdings" panose="05000000000000000000" pitchFamily="2" charset="2"/>
              <a:buChar char="§"/>
            </a:pPr>
            <a:r>
              <a:rPr lang="en-US" sz="3600" dirty="0"/>
              <a:t>Participant is in an education or training program and accomplishes one or more of the following:</a:t>
            </a:r>
          </a:p>
          <a:p>
            <a:pPr marL="756158" lvl="1" indent="-463550">
              <a:buFont typeface="Wingdings" panose="05000000000000000000" pitchFamily="2" charset="2"/>
              <a:buChar char="§"/>
            </a:pPr>
            <a:r>
              <a:rPr lang="en-US" sz="3400" dirty="0"/>
              <a:t>Masters specific job skills or steps required for that job</a:t>
            </a:r>
          </a:p>
          <a:p>
            <a:pPr marL="756158" lvl="1" indent="-463550">
              <a:buFont typeface="Wingdings" panose="05000000000000000000" pitchFamily="2" charset="2"/>
              <a:buChar char="§"/>
            </a:pPr>
            <a:r>
              <a:rPr lang="en-US" sz="3400" dirty="0"/>
              <a:t>Receives pay increase </a:t>
            </a:r>
          </a:p>
          <a:p>
            <a:pPr marL="756158" lvl="1" indent="-463550">
              <a:buFont typeface="Wingdings" panose="05000000000000000000" pitchFamily="2" charset="2"/>
              <a:buChar char="§"/>
            </a:pPr>
            <a:r>
              <a:rPr lang="en-US" sz="3400" dirty="0"/>
              <a:t>Attains performance increase on the job</a:t>
            </a:r>
          </a:p>
          <a:p>
            <a:pPr marL="756158" lvl="1" indent="-463550">
              <a:buFont typeface="Wingdings" panose="05000000000000000000" pitchFamily="2" charset="2"/>
              <a:buChar char="§"/>
            </a:pPr>
            <a:r>
              <a:rPr lang="en-US" sz="3400" dirty="0"/>
              <a:t>Completes one apprenticeship program</a:t>
            </a:r>
          </a:p>
          <a:p>
            <a:pPr marL="756158" lvl="1" indent="-463550">
              <a:buFont typeface="Wingdings" panose="05000000000000000000" pitchFamily="2" charset="2"/>
              <a:buChar char="§"/>
            </a:pPr>
            <a:r>
              <a:rPr lang="en-US" sz="3400" dirty="0"/>
              <a:t>Completes other locally defined work outcome</a:t>
            </a:r>
          </a:p>
          <a:p>
            <a:pPr marL="463550" indent="-463550">
              <a:buFont typeface="Wingdings" panose="05000000000000000000" pitchFamily="2" charset="2"/>
              <a:buChar char="§"/>
            </a:pPr>
            <a:endParaRPr lang="en-US" sz="3600" dirty="0"/>
          </a:p>
        </p:txBody>
      </p:sp>
    </p:spTree>
    <p:extLst>
      <p:ext uri="{BB962C8B-B14F-4D97-AF65-F5344CB8AC3E}">
        <p14:creationId xmlns:p14="http://schemas.microsoft.com/office/powerpoint/2010/main" val="1660118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348" y="2115267"/>
            <a:ext cx="10515600" cy="1325563"/>
          </a:xfrm>
        </p:spPr>
        <p:txBody>
          <a:bodyPr/>
          <a:lstStyle/>
          <a:p>
            <a:pPr algn="ctr"/>
            <a:r>
              <a:rPr lang="en-US" dirty="0"/>
              <a:t>NOVA Program Area Reporting Changes </a:t>
            </a:r>
            <a:br>
              <a:rPr lang="en-US" dirty="0"/>
            </a:br>
            <a:r>
              <a:rPr lang="en-US" dirty="0"/>
              <a:t>for 18-19 reporting</a:t>
            </a:r>
          </a:p>
        </p:txBody>
      </p:sp>
    </p:spTree>
    <p:extLst>
      <p:ext uri="{BB962C8B-B14F-4D97-AF65-F5344CB8AC3E}">
        <p14:creationId xmlns:p14="http://schemas.microsoft.com/office/powerpoint/2010/main" val="139872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189186"/>
            <a:ext cx="11330152" cy="6484883"/>
          </a:xfrm>
          <a:prstGeom prst="rect">
            <a:avLst/>
          </a:prstGeom>
        </p:spPr>
      </p:pic>
    </p:spTree>
    <p:extLst>
      <p:ext uri="{BB962C8B-B14F-4D97-AF65-F5344CB8AC3E}">
        <p14:creationId xmlns:p14="http://schemas.microsoft.com/office/powerpoint/2010/main" val="2417121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3794" y="294968"/>
            <a:ext cx="11464411" cy="6263148"/>
          </a:xfrm>
          <a:prstGeom prst="rect">
            <a:avLst/>
          </a:prstGeom>
        </p:spPr>
      </p:pic>
    </p:spTree>
    <p:extLst>
      <p:ext uri="{BB962C8B-B14F-4D97-AF65-F5344CB8AC3E}">
        <p14:creationId xmlns:p14="http://schemas.microsoft.com/office/powerpoint/2010/main" val="1718466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Evaluation of Program Area Reporting</a:t>
            </a:r>
          </a:p>
        </p:txBody>
      </p:sp>
      <p:sp>
        <p:nvSpPr>
          <p:cNvPr id="3" name="Content Placeholder 2"/>
          <p:cNvSpPr>
            <a:spLocks noGrp="1"/>
          </p:cNvSpPr>
          <p:nvPr>
            <p:ph idx="1"/>
          </p:nvPr>
        </p:nvSpPr>
        <p:spPr/>
        <p:txBody>
          <a:bodyPr/>
          <a:lstStyle/>
          <a:p>
            <a:r>
              <a:rPr lang="en-US" sz="3600" dirty="0"/>
              <a:t>CLASP interviewed many consortia and individual district administrators to obtain feedback in the NOVA program area hours and expense reporting.</a:t>
            </a:r>
          </a:p>
          <a:p>
            <a:r>
              <a:rPr lang="en-US" sz="3600" dirty="0"/>
              <a:t>These changes will be reflected in the 18-19 Program Area Reporting guidance for NOVA.</a:t>
            </a:r>
          </a:p>
          <a:p>
            <a:r>
              <a:rPr lang="en-US" sz="3600" dirty="0"/>
              <a:t>However, NOVA programmers were not able to make the changes for this upcoming reporting cycle.</a:t>
            </a:r>
          </a:p>
          <a:p>
            <a:pPr marL="0" indent="0">
              <a:buNone/>
            </a:pPr>
            <a:endParaRPr lang="en-US" dirty="0"/>
          </a:p>
        </p:txBody>
      </p:sp>
    </p:spTree>
    <p:extLst>
      <p:ext uri="{BB962C8B-B14F-4D97-AF65-F5344CB8AC3E}">
        <p14:creationId xmlns:p14="http://schemas.microsoft.com/office/powerpoint/2010/main" val="3711752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Evaluation of Program Area Reporting</a:t>
            </a:r>
          </a:p>
        </p:txBody>
      </p:sp>
      <p:sp>
        <p:nvSpPr>
          <p:cNvPr id="3" name="Content Placeholder 2"/>
          <p:cNvSpPr>
            <a:spLocks noGrp="1"/>
          </p:cNvSpPr>
          <p:nvPr>
            <p:ph idx="1"/>
          </p:nvPr>
        </p:nvSpPr>
        <p:spPr/>
        <p:txBody>
          <a:bodyPr>
            <a:normAutofit lnSpcReduction="10000"/>
          </a:bodyPr>
          <a:lstStyle/>
          <a:p>
            <a:r>
              <a:rPr lang="en-US" sz="3600" dirty="0"/>
              <a:t>NOTE: The State CAEP Office realizes that these changes are being implemented at the end of the 18-19 program year.</a:t>
            </a:r>
          </a:p>
          <a:p>
            <a:r>
              <a:rPr lang="en-US" sz="3600" dirty="0"/>
              <a:t>If your members are still using the old guidance – they will not be penalized or have their data/fiscal submission rejected.</a:t>
            </a:r>
          </a:p>
          <a:p>
            <a:r>
              <a:rPr lang="en-US" sz="3600" dirty="0"/>
              <a:t>We hope that these changes will reduce the amount of work that each member will be required to do annually.</a:t>
            </a:r>
          </a:p>
          <a:p>
            <a:pPr marL="0" indent="0">
              <a:buNone/>
            </a:pPr>
            <a:endParaRPr lang="en-US" dirty="0"/>
          </a:p>
        </p:txBody>
      </p:sp>
    </p:spTree>
    <p:extLst>
      <p:ext uri="{BB962C8B-B14F-4D97-AF65-F5344CB8AC3E}">
        <p14:creationId xmlns:p14="http://schemas.microsoft.com/office/powerpoint/2010/main" val="1735601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Program Area Reporting Timeline (cont.)</a:t>
            </a:r>
          </a:p>
        </p:txBody>
      </p:sp>
      <p:sp>
        <p:nvSpPr>
          <p:cNvPr id="3" name="Content Placeholder 2"/>
          <p:cNvSpPr>
            <a:spLocks noGrp="1"/>
          </p:cNvSpPr>
          <p:nvPr>
            <p:ph idx="1"/>
          </p:nvPr>
        </p:nvSpPr>
        <p:spPr>
          <a:xfrm>
            <a:off x="838200" y="1884619"/>
            <a:ext cx="10515600" cy="4351338"/>
          </a:xfrm>
        </p:spPr>
        <p:txBody>
          <a:bodyPr>
            <a:normAutofit/>
          </a:bodyPr>
          <a:lstStyle/>
          <a:p>
            <a:r>
              <a:rPr lang="en-US" sz="3600" b="1" dirty="0"/>
              <a:t>September 1, 2019 </a:t>
            </a:r>
            <a:r>
              <a:rPr lang="en-US" sz="3600" dirty="0"/>
              <a:t>– each consortia member will be asked to submit </a:t>
            </a:r>
            <a:r>
              <a:rPr lang="en-US" sz="3600" b="1" dirty="0"/>
              <a:t>an estimated amount </a:t>
            </a:r>
            <a:r>
              <a:rPr lang="en-US" sz="3600" dirty="0"/>
              <a:t>into for NOVA for the following:</a:t>
            </a:r>
          </a:p>
          <a:p>
            <a:pPr lvl="1"/>
            <a:r>
              <a:rPr lang="en-US" sz="3600" dirty="0"/>
              <a:t>Program Year 18-19 – hours of instruction by program area.</a:t>
            </a:r>
          </a:p>
          <a:p>
            <a:pPr lvl="1"/>
            <a:r>
              <a:rPr lang="en-US" sz="3600" dirty="0"/>
              <a:t>Program Year 18-19 – expenses by program area by fund source.</a:t>
            </a:r>
          </a:p>
        </p:txBody>
      </p:sp>
    </p:spTree>
    <p:extLst>
      <p:ext uri="{BB962C8B-B14F-4D97-AF65-F5344CB8AC3E}">
        <p14:creationId xmlns:p14="http://schemas.microsoft.com/office/powerpoint/2010/main" val="1328603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1729" y="452463"/>
            <a:ext cx="11266414" cy="6141284"/>
          </a:xfrm>
          <a:prstGeom prst="rect">
            <a:avLst/>
          </a:prstGeom>
        </p:spPr>
      </p:pic>
    </p:spTree>
    <p:extLst>
      <p:ext uri="{BB962C8B-B14F-4D97-AF65-F5344CB8AC3E}">
        <p14:creationId xmlns:p14="http://schemas.microsoft.com/office/powerpoint/2010/main" val="2946370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a:t>
            </a:r>
          </a:p>
        </p:txBody>
      </p:sp>
      <p:sp>
        <p:nvSpPr>
          <p:cNvPr id="3" name="Content Placeholder 2"/>
          <p:cNvSpPr>
            <a:spLocks noGrp="1"/>
          </p:cNvSpPr>
          <p:nvPr>
            <p:ph idx="1"/>
          </p:nvPr>
        </p:nvSpPr>
        <p:spPr/>
        <p:txBody>
          <a:bodyPr>
            <a:normAutofit/>
          </a:bodyPr>
          <a:lstStyle/>
          <a:p>
            <a:r>
              <a:rPr lang="en-US" sz="3600" dirty="0"/>
              <a:t>Student Data Reporting for CAEP in TOPSPro Enterprise and MIS.</a:t>
            </a:r>
          </a:p>
          <a:p>
            <a:r>
              <a:rPr lang="en-US" sz="3600" dirty="0"/>
              <a:t>Beginning of the Year Letter will be released in August.</a:t>
            </a:r>
          </a:p>
          <a:p>
            <a:endParaRPr lang="en-US" sz="3600" dirty="0"/>
          </a:p>
          <a:p>
            <a:r>
              <a:rPr lang="en-US" sz="3600" dirty="0"/>
              <a:t>Program Area Reporting – by program area by hours, and by program area by expenditures in NOVA.</a:t>
            </a:r>
          </a:p>
          <a:p>
            <a:r>
              <a:rPr lang="en-US" sz="3600" dirty="0"/>
              <a:t>NOVA programming letter will be released in August.</a:t>
            </a:r>
          </a:p>
        </p:txBody>
      </p:sp>
    </p:spTree>
    <p:extLst>
      <p:ext uri="{BB962C8B-B14F-4D97-AF65-F5344CB8AC3E}">
        <p14:creationId xmlns:p14="http://schemas.microsoft.com/office/powerpoint/2010/main" val="770644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Program Area Reporting Timeline (cont.1)</a:t>
            </a:r>
          </a:p>
        </p:txBody>
      </p:sp>
      <p:sp>
        <p:nvSpPr>
          <p:cNvPr id="3" name="Content Placeholder 2"/>
          <p:cNvSpPr>
            <a:spLocks noGrp="1"/>
          </p:cNvSpPr>
          <p:nvPr>
            <p:ph idx="1"/>
          </p:nvPr>
        </p:nvSpPr>
        <p:spPr>
          <a:xfrm>
            <a:off x="838200" y="1884619"/>
            <a:ext cx="10515600" cy="4351338"/>
          </a:xfrm>
        </p:spPr>
        <p:txBody>
          <a:bodyPr>
            <a:normAutofit/>
          </a:bodyPr>
          <a:lstStyle/>
          <a:p>
            <a:r>
              <a:rPr lang="en-US" sz="3600" b="1" dirty="0"/>
              <a:t>December 1, 2019 </a:t>
            </a:r>
            <a:r>
              <a:rPr lang="en-US" sz="3600" dirty="0"/>
              <a:t>– each consortia member will be asked to </a:t>
            </a:r>
            <a:r>
              <a:rPr lang="en-US" sz="3600" b="1" dirty="0"/>
              <a:t>certify their amounts </a:t>
            </a:r>
            <a:r>
              <a:rPr lang="en-US" sz="3600" dirty="0"/>
              <a:t>into for NOVA for the following:</a:t>
            </a:r>
          </a:p>
          <a:p>
            <a:pPr lvl="1"/>
            <a:r>
              <a:rPr lang="en-US" sz="3600" dirty="0"/>
              <a:t>Program Year 18-19 – hours of instruction by program area.</a:t>
            </a:r>
          </a:p>
          <a:p>
            <a:pPr lvl="1"/>
            <a:r>
              <a:rPr lang="en-US" sz="3600" dirty="0"/>
              <a:t>Program Year 18-19 – expenses by program area by fund source.</a:t>
            </a:r>
          </a:p>
        </p:txBody>
      </p:sp>
    </p:spTree>
    <p:extLst>
      <p:ext uri="{BB962C8B-B14F-4D97-AF65-F5344CB8AC3E}">
        <p14:creationId xmlns:p14="http://schemas.microsoft.com/office/powerpoint/2010/main" val="1497956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Changes for 18-19 Program Area Reporting in NOVA </a:t>
            </a:r>
          </a:p>
        </p:txBody>
      </p:sp>
      <p:sp>
        <p:nvSpPr>
          <p:cNvPr id="3" name="Content Placeholder 2"/>
          <p:cNvSpPr>
            <a:spLocks noGrp="1"/>
          </p:cNvSpPr>
          <p:nvPr>
            <p:ph idx="1"/>
          </p:nvPr>
        </p:nvSpPr>
        <p:spPr>
          <a:xfrm>
            <a:off x="838200" y="1825625"/>
            <a:ext cx="10515600" cy="4752156"/>
          </a:xfrm>
        </p:spPr>
        <p:txBody>
          <a:bodyPr>
            <a:normAutofit lnSpcReduction="10000"/>
          </a:bodyPr>
          <a:lstStyle/>
          <a:p>
            <a:pPr marL="0" indent="0">
              <a:buNone/>
            </a:pPr>
            <a:r>
              <a:rPr lang="en-US" sz="3600" b="1" dirty="0"/>
              <a:t>Reporting of Program Areas</a:t>
            </a:r>
          </a:p>
          <a:p>
            <a:r>
              <a:rPr lang="en-US" sz="3600" dirty="0"/>
              <a:t>CAEP is still reporting by the Seven Program Areas.</a:t>
            </a:r>
          </a:p>
          <a:p>
            <a:r>
              <a:rPr lang="en-US" sz="3600" dirty="0"/>
              <a:t>But we want to avoid the duplication of hours between CTE and Workforce Reentry (now called Workforce Prep).</a:t>
            </a:r>
          </a:p>
          <a:p>
            <a:r>
              <a:rPr lang="en-US" sz="3600" dirty="0"/>
              <a:t>Workforce Reentry is not being used to collect barriers to employment (or characteristic demographics). </a:t>
            </a:r>
          </a:p>
          <a:p>
            <a:r>
              <a:rPr lang="en-US" sz="3600" dirty="0"/>
              <a:t>Workforce Reentry will be called Workforce Prep and is it’s own program.  Definition remains the same.</a:t>
            </a:r>
          </a:p>
        </p:txBody>
      </p:sp>
    </p:spTree>
    <p:extLst>
      <p:ext uri="{BB962C8B-B14F-4D97-AF65-F5344CB8AC3E}">
        <p14:creationId xmlns:p14="http://schemas.microsoft.com/office/powerpoint/2010/main" val="639650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189186"/>
            <a:ext cx="11330152" cy="6484883"/>
          </a:xfrm>
          <a:prstGeom prst="rect">
            <a:avLst/>
          </a:prstGeom>
        </p:spPr>
      </p:pic>
    </p:spTree>
    <p:extLst>
      <p:ext uri="{BB962C8B-B14F-4D97-AF65-F5344CB8AC3E}">
        <p14:creationId xmlns:p14="http://schemas.microsoft.com/office/powerpoint/2010/main" val="705167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3794" y="294968"/>
            <a:ext cx="11464411" cy="6263148"/>
          </a:xfrm>
          <a:prstGeom prst="rect">
            <a:avLst/>
          </a:prstGeom>
        </p:spPr>
      </p:pic>
    </p:spTree>
    <p:extLst>
      <p:ext uri="{BB962C8B-B14F-4D97-AF65-F5344CB8AC3E}">
        <p14:creationId xmlns:p14="http://schemas.microsoft.com/office/powerpoint/2010/main" val="429720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a:xfrm>
            <a:off x="838200" y="1561382"/>
            <a:ext cx="10515600" cy="4873924"/>
          </a:xfrm>
        </p:spPr>
        <p:txBody>
          <a:bodyPr>
            <a:normAutofit fontScale="92500" lnSpcReduction="20000"/>
          </a:bodyPr>
          <a:lstStyle/>
          <a:p>
            <a:pPr marL="0" indent="0">
              <a:buNone/>
            </a:pPr>
            <a:r>
              <a:rPr lang="en-US" sz="3200" b="1" dirty="0"/>
              <a:t>Enrollment / Instructional Hours</a:t>
            </a:r>
          </a:p>
          <a:p>
            <a:pPr marL="0" indent="0">
              <a:buNone/>
            </a:pPr>
            <a:r>
              <a:rPr lang="en-US" sz="3200" i="1" dirty="0"/>
              <a:t>How do we track hours of instruction for integrated courses </a:t>
            </a:r>
            <a:r>
              <a:rPr lang="en-US" sz="3200" dirty="0"/>
              <a:t>(</a:t>
            </a:r>
            <a:r>
              <a:rPr lang="en-US" sz="3200" i="1" dirty="0"/>
              <a:t>ESL/CTE, ASE/CTE, ABE, CTE, etc.)? </a:t>
            </a:r>
          </a:p>
          <a:p>
            <a:pPr marL="457200" lvl="1" indent="0">
              <a:buNone/>
            </a:pPr>
            <a:endParaRPr lang="en-US" dirty="0"/>
          </a:p>
          <a:p>
            <a:pPr marL="457200" lvl="1" indent="0">
              <a:buNone/>
            </a:pPr>
            <a:r>
              <a:rPr lang="en-US" sz="3200" b="1" dirty="0"/>
              <a:t>For K12/COE</a:t>
            </a:r>
            <a:r>
              <a:rPr lang="en-US" sz="3200" dirty="0"/>
              <a:t>: </a:t>
            </a:r>
          </a:p>
          <a:p>
            <a:pPr lvl="1"/>
            <a:r>
              <a:rPr lang="en-US" sz="3200" dirty="0"/>
              <a:t>If a class is identified as integrated, the hours will be divided equally between the programs designated for that record. </a:t>
            </a:r>
          </a:p>
          <a:p>
            <a:pPr lvl="1"/>
            <a:r>
              <a:rPr lang="en-US" sz="3200" dirty="0"/>
              <a:t>If not integrated, or if the hours are split unevenly – the agency can create two classes, one for each instructional program represented. </a:t>
            </a:r>
          </a:p>
          <a:p>
            <a:pPr marL="457200" lvl="1" indent="0">
              <a:buNone/>
            </a:pPr>
            <a:endParaRPr lang="en-US" sz="3200" dirty="0"/>
          </a:p>
          <a:p>
            <a:pPr marL="457200" lvl="1" indent="0">
              <a:buNone/>
            </a:pPr>
            <a:r>
              <a:rPr lang="en-US" sz="3200" b="1" dirty="0"/>
              <a:t>For Colleges</a:t>
            </a:r>
            <a:r>
              <a:rPr lang="en-US" sz="3200" dirty="0"/>
              <a:t>: Additional exploration is required to review how colleges are coding such courses. </a:t>
            </a:r>
          </a:p>
        </p:txBody>
      </p:sp>
    </p:spTree>
    <p:extLst>
      <p:ext uri="{BB962C8B-B14F-4D97-AF65-F5344CB8AC3E}">
        <p14:creationId xmlns:p14="http://schemas.microsoft.com/office/powerpoint/2010/main" val="3044436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a:t>
            </a:r>
          </a:p>
        </p:txBody>
      </p:sp>
      <p:sp>
        <p:nvSpPr>
          <p:cNvPr id="3" name="Content Placeholder 2"/>
          <p:cNvSpPr>
            <a:spLocks noGrp="1"/>
          </p:cNvSpPr>
          <p:nvPr>
            <p:ph idx="1"/>
          </p:nvPr>
        </p:nvSpPr>
        <p:spPr/>
        <p:txBody>
          <a:bodyPr/>
          <a:lstStyle/>
          <a:p>
            <a:pPr marL="0" indent="0">
              <a:buNone/>
            </a:pPr>
            <a:r>
              <a:rPr lang="en-US" sz="3200" b="1" dirty="0"/>
              <a:t>Enrollment / Instructional Hours</a:t>
            </a:r>
          </a:p>
          <a:p>
            <a:pPr marL="0" indent="0">
              <a:buNone/>
            </a:pPr>
            <a:endParaRPr lang="en-US" dirty="0"/>
          </a:p>
          <a:p>
            <a:pPr marL="0" indent="0">
              <a:buNone/>
            </a:pPr>
            <a:r>
              <a:rPr lang="en-US" sz="3200" i="1" dirty="0"/>
              <a:t>What is the definition of an instructional hour? </a:t>
            </a:r>
          </a:p>
          <a:p>
            <a:pPr marL="0" indent="0">
              <a:buNone/>
            </a:pPr>
            <a:endParaRPr lang="en-US" dirty="0"/>
          </a:p>
          <a:p>
            <a:pPr marL="0" indent="0">
              <a:buNone/>
            </a:pPr>
            <a:r>
              <a:rPr lang="en-US" sz="3200" dirty="0"/>
              <a:t>An instructional hour must meet OCTAE guidelines and be associated with an instructional program. Thereby, service hours must not be commingled with instructional hours.</a:t>
            </a:r>
          </a:p>
        </p:txBody>
      </p:sp>
    </p:spTree>
    <p:extLst>
      <p:ext uri="{BB962C8B-B14F-4D97-AF65-F5344CB8AC3E}">
        <p14:creationId xmlns:p14="http://schemas.microsoft.com/office/powerpoint/2010/main" val="36842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Hours</a:t>
            </a:r>
          </a:p>
        </p:txBody>
      </p:sp>
      <p:sp>
        <p:nvSpPr>
          <p:cNvPr id="3" name="Content Placeholder 2"/>
          <p:cNvSpPr>
            <a:spLocks noGrp="1"/>
          </p:cNvSpPr>
          <p:nvPr>
            <p:ph idx="1"/>
          </p:nvPr>
        </p:nvSpPr>
        <p:spPr/>
        <p:txBody>
          <a:bodyPr>
            <a:normAutofit lnSpcReduction="10000"/>
          </a:bodyPr>
          <a:lstStyle/>
          <a:p>
            <a:pPr marL="0" indent="0">
              <a:buNone/>
            </a:pPr>
            <a:r>
              <a:rPr lang="en-US" dirty="0"/>
              <a:t>Definition. Hours of instruction or instructional activity that the participant receives from the program. Instructional activity includes any program-sponsored activity designed to promote learning in the program curriculum, such as classroom instruction, assessment, tutoring, or participation in a learning lab. Time spent on assessment can be counted only if the assessment is designed to inform placement decisions, assess progress, or inform instruction. Time used simply to administer tests, such as the GED tests, cannot be counted as instructional activity. </a:t>
            </a:r>
          </a:p>
          <a:p>
            <a:pPr marL="0" indent="0">
              <a:buNone/>
            </a:pPr>
            <a:endParaRPr lang="en-US" dirty="0"/>
          </a:p>
          <a:p>
            <a:pPr marL="0" indent="0">
              <a:buNone/>
            </a:pPr>
            <a:r>
              <a:rPr lang="en-US" u="sng" dirty="0">
                <a:hlinkClick r:id="rId2"/>
              </a:rPr>
              <a:t>https://www.nrsweb.org/sites/default/files/NRS_TA_Guide.pdf</a:t>
            </a:r>
            <a:endParaRPr lang="en-US" dirty="0"/>
          </a:p>
          <a:p>
            <a:pPr marL="0" indent="0">
              <a:buNone/>
            </a:pPr>
            <a:endParaRPr lang="en-US" dirty="0"/>
          </a:p>
        </p:txBody>
      </p:sp>
    </p:spTree>
    <p:extLst>
      <p:ext uri="{BB962C8B-B14F-4D97-AF65-F5344CB8AC3E}">
        <p14:creationId xmlns:p14="http://schemas.microsoft.com/office/powerpoint/2010/main" val="4193828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p:txBody>
          <a:bodyPr>
            <a:noAutofit/>
          </a:bodyPr>
          <a:lstStyle/>
          <a:p>
            <a:pPr marL="0" indent="0">
              <a:buNone/>
            </a:pPr>
            <a:r>
              <a:rPr lang="en-US" sz="3200" b="1" dirty="0"/>
              <a:t>Services/Service Hours</a:t>
            </a:r>
          </a:p>
          <a:p>
            <a:pPr marL="0" indent="0">
              <a:buNone/>
            </a:pPr>
            <a:endParaRPr lang="en-US" sz="3200" dirty="0"/>
          </a:p>
          <a:p>
            <a:r>
              <a:rPr lang="en-US" sz="3600" dirty="0"/>
              <a:t>CAEP will not track service hours. </a:t>
            </a:r>
          </a:p>
          <a:p>
            <a:r>
              <a:rPr lang="en-US" sz="3600" dirty="0"/>
              <a:t>CAEP will only report instructional hours for NOVA program area reporting. </a:t>
            </a:r>
          </a:p>
          <a:p>
            <a:endParaRPr lang="en-US" sz="3200" dirty="0"/>
          </a:p>
        </p:txBody>
      </p:sp>
    </p:spTree>
    <p:extLst>
      <p:ext uri="{BB962C8B-B14F-4D97-AF65-F5344CB8AC3E}">
        <p14:creationId xmlns:p14="http://schemas.microsoft.com/office/powerpoint/2010/main" val="3097256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p:txBody>
          <a:bodyPr>
            <a:normAutofit/>
          </a:bodyPr>
          <a:lstStyle/>
          <a:p>
            <a:pPr marL="0" indent="0">
              <a:buNone/>
            </a:pPr>
            <a:r>
              <a:rPr lang="en-US" sz="3200" b="1" dirty="0"/>
              <a:t>Annual Program Area Reporting - expenditures</a:t>
            </a:r>
          </a:p>
          <a:p>
            <a:r>
              <a:rPr lang="en-US" sz="3200" dirty="0"/>
              <a:t>Use only the following fund sources for the program area expenditure reporting exercise: CAEP, WIOA II, Noncredit Apportionment, CalWORKs, Perkins, LCFF, &amp; Jail Ed Funds, Fees, and In-Kind.</a:t>
            </a:r>
          </a:p>
          <a:p>
            <a:r>
              <a:rPr lang="en-US" sz="3200" dirty="0"/>
              <a:t>Eliminate or make optional several funds sources to report on for the program area report. (Contracted Services, Comm. College Supportive Services, Donations, WIOA I / ITAs, Other Federal Grants, Other State Grants, Strong Workforce).</a:t>
            </a:r>
          </a:p>
          <a:p>
            <a:endParaRPr lang="en-US" dirty="0"/>
          </a:p>
          <a:p>
            <a:pPr marL="0" indent="0">
              <a:buNone/>
            </a:pPr>
            <a:endParaRPr lang="en-US" dirty="0"/>
          </a:p>
        </p:txBody>
      </p:sp>
    </p:spTree>
    <p:extLst>
      <p:ext uri="{BB962C8B-B14F-4D97-AF65-F5344CB8AC3E}">
        <p14:creationId xmlns:p14="http://schemas.microsoft.com/office/powerpoint/2010/main" val="1499693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4283" y="360727"/>
            <a:ext cx="11492917" cy="6216242"/>
          </a:xfrm>
          <a:prstGeom prst="rect">
            <a:avLst/>
          </a:prstGeom>
        </p:spPr>
      </p:pic>
    </p:spTree>
    <p:extLst>
      <p:ext uri="{BB962C8B-B14F-4D97-AF65-F5344CB8AC3E}">
        <p14:creationId xmlns:p14="http://schemas.microsoft.com/office/powerpoint/2010/main" val="1030810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25" y="365125"/>
            <a:ext cx="11144075" cy="834501"/>
          </a:xfrm>
        </p:spPr>
        <p:txBody>
          <a:bodyPr/>
          <a:lstStyle/>
          <a:p>
            <a:r>
              <a:rPr lang="en-US" dirty="0"/>
              <a:t>Summary of Changes</a:t>
            </a:r>
          </a:p>
        </p:txBody>
      </p:sp>
      <p:sp>
        <p:nvSpPr>
          <p:cNvPr id="3" name="Content Placeholder 2"/>
          <p:cNvSpPr>
            <a:spLocks noGrp="1"/>
          </p:cNvSpPr>
          <p:nvPr>
            <p:ph idx="1"/>
          </p:nvPr>
        </p:nvSpPr>
        <p:spPr>
          <a:xfrm>
            <a:off x="209725" y="1451296"/>
            <a:ext cx="11836865" cy="5251508"/>
          </a:xfrm>
        </p:spPr>
        <p:txBody>
          <a:bodyPr>
            <a:normAutofit lnSpcReduction="10000"/>
          </a:bodyPr>
          <a:lstStyle/>
          <a:p>
            <a:r>
              <a:rPr lang="en-US" sz="3600" dirty="0"/>
              <a:t>Workforce Reentry is now called Workforce Preparation.</a:t>
            </a:r>
          </a:p>
          <a:p>
            <a:r>
              <a:rPr lang="en-US" sz="3600" dirty="0"/>
              <a:t>Still defined as “Programs for adults, including, but not limited to, older adults, that are primarily related to entry or reentry into the workforce”.</a:t>
            </a:r>
          </a:p>
          <a:p>
            <a:r>
              <a:rPr lang="en-US" sz="3600" dirty="0"/>
              <a:t>CAEP will not track service hours in 19-20.</a:t>
            </a:r>
          </a:p>
          <a:p>
            <a:r>
              <a:rPr lang="en-US" sz="3600" dirty="0"/>
              <a:t>Agencies will record student barriers at intake.</a:t>
            </a:r>
          </a:p>
          <a:p>
            <a:r>
              <a:rPr lang="en-US" sz="3600" dirty="0"/>
              <a:t>The Passage of Exam Measurable Skills Gain for WIOA I will align with the CAEP Occupational Skills Gain and Workforce Preparation Outcome.</a:t>
            </a:r>
          </a:p>
          <a:p>
            <a:r>
              <a:rPr lang="en-US" sz="3600" dirty="0"/>
              <a:t>NOVA Program Area Reporting clarification for 18-19.</a:t>
            </a:r>
          </a:p>
          <a:p>
            <a:endParaRPr lang="en-US" sz="3600" dirty="0"/>
          </a:p>
          <a:p>
            <a:endParaRPr lang="en-US" sz="3600" dirty="0"/>
          </a:p>
          <a:p>
            <a:pPr marL="0" indent="0">
              <a:buNone/>
            </a:pPr>
            <a:endParaRPr lang="en-US" sz="3600" dirty="0"/>
          </a:p>
        </p:txBody>
      </p:sp>
    </p:spTree>
    <p:extLst>
      <p:ext uri="{BB962C8B-B14F-4D97-AF65-F5344CB8AC3E}">
        <p14:creationId xmlns:p14="http://schemas.microsoft.com/office/powerpoint/2010/main" val="3177179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831" y="274699"/>
            <a:ext cx="11763555" cy="6419715"/>
          </a:xfrm>
          <a:prstGeom prst="rect">
            <a:avLst/>
          </a:prstGeom>
        </p:spPr>
      </p:pic>
    </p:spTree>
    <p:extLst>
      <p:ext uri="{BB962C8B-B14F-4D97-AF65-F5344CB8AC3E}">
        <p14:creationId xmlns:p14="http://schemas.microsoft.com/office/powerpoint/2010/main" val="1011644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a:t>
            </a:r>
          </a:p>
        </p:txBody>
      </p:sp>
      <p:sp>
        <p:nvSpPr>
          <p:cNvPr id="3" name="Content Placeholder 2"/>
          <p:cNvSpPr>
            <a:spLocks noGrp="1"/>
          </p:cNvSpPr>
          <p:nvPr>
            <p:ph idx="1"/>
          </p:nvPr>
        </p:nvSpPr>
        <p:spPr/>
        <p:txBody>
          <a:bodyPr>
            <a:normAutofit/>
          </a:bodyPr>
          <a:lstStyle/>
          <a:p>
            <a:pPr marL="0" indent="0">
              <a:buNone/>
            </a:pPr>
            <a:r>
              <a:rPr lang="en-US" sz="3200" b="1" dirty="0"/>
              <a:t>Annual Program Area Reporting - expenditures</a:t>
            </a:r>
          </a:p>
          <a:p>
            <a:pPr marL="0" indent="0">
              <a:buNone/>
            </a:pPr>
            <a:endParaRPr lang="en-US" sz="3200" dirty="0"/>
          </a:p>
          <a:p>
            <a:r>
              <a:rPr lang="en-US" sz="3200" dirty="0"/>
              <a:t>Align “in-kind” &amp; donations with WIOA II reporting requirements.</a:t>
            </a:r>
          </a:p>
          <a:p>
            <a:pPr marL="0" indent="0">
              <a:buNone/>
            </a:pPr>
            <a:endParaRPr lang="en-US" sz="3200" dirty="0"/>
          </a:p>
          <a:p>
            <a:r>
              <a:rPr lang="en-US" sz="3200" dirty="0"/>
              <a:t>Define “fee” using WIOA II definition and/or limit it to tuition (K12/COE only).</a:t>
            </a:r>
          </a:p>
          <a:p>
            <a:pPr marL="0" indent="0">
              <a:buNone/>
            </a:pPr>
            <a:endParaRPr lang="en-US" dirty="0"/>
          </a:p>
        </p:txBody>
      </p:sp>
    </p:spTree>
    <p:extLst>
      <p:ext uri="{BB962C8B-B14F-4D97-AF65-F5344CB8AC3E}">
        <p14:creationId xmlns:p14="http://schemas.microsoft.com/office/powerpoint/2010/main" val="3237348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Training Dates</a:t>
            </a:r>
          </a:p>
        </p:txBody>
      </p:sp>
      <p:sp>
        <p:nvSpPr>
          <p:cNvPr id="3" name="Content Placeholder 2"/>
          <p:cNvSpPr>
            <a:spLocks noGrp="1"/>
          </p:cNvSpPr>
          <p:nvPr>
            <p:ph idx="1"/>
          </p:nvPr>
        </p:nvSpPr>
        <p:spPr/>
        <p:txBody>
          <a:bodyPr/>
          <a:lstStyle/>
          <a:p>
            <a:r>
              <a:rPr lang="en-US" dirty="0"/>
              <a:t>August 7 – Mt Diablo (9am to 12noon)</a:t>
            </a:r>
          </a:p>
          <a:p>
            <a:r>
              <a:rPr lang="en-US" dirty="0"/>
              <a:t>August 13 – North Orange (9am to 12noon)</a:t>
            </a:r>
          </a:p>
          <a:p>
            <a:r>
              <a:rPr lang="en-US" dirty="0"/>
              <a:t>September 11 – Fresno (9am to 12noon)</a:t>
            </a:r>
          </a:p>
          <a:p>
            <a:r>
              <a:rPr lang="en-US" dirty="0"/>
              <a:t>September 25 – Burbank (9am to 12noon)</a:t>
            </a:r>
          </a:p>
          <a:p>
            <a:r>
              <a:rPr lang="en-US" dirty="0"/>
              <a:t>October 1 – San Mateo (12:30pm to 3:30pm)</a:t>
            </a:r>
          </a:p>
          <a:p>
            <a:r>
              <a:rPr lang="en-US" dirty="0"/>
              <a:t>October 10 – Sacramento (9am to 12noon)</a:t>
            </a:r>
          </a:p>
          <a:p>
            <a:r>
              <a:rPr lang="en-US" dirty="0"/>
              <a:t>October 28 –Vista Adult (11am to 2pm)</a:t>
            </a:r>
          </a:p>
          <a:p>
            <a:r>
              <a:rPr lang="en-US" dirty="0"/>
              <a:t>November 21 – San Bernardino (9am to 12noon)</a:t>
            </a:r>
          </a:p>
        </p:txBody>
      </p:sp>
    </p:spTree>
    <p:extLst>
      <p:ext uri="{BB962C8B-B14F-4D97-AF65-F5344CB8AC3E}">
        <p14:creationId xmlns:p14="http://schemas.microsoft.com/office/powerpoint/2010/main" val="3958916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25" y="365125"/>
            <a:ext cx="11144075" cy="834501"/>
          </a:xfrm>
        </p:spPr>
        <p:txBody>
          <a:bodyPr/>
          <a:lstStyle/>
          <a:p>
            <a:r>
              <a:rPr lang="en-US" dirty="0"/>
              <a:t>Summary of Changes</a:t>
            </a:r>
          </a:p>
        </p:txBody>
      </p:sp>
      <p:sp>
        <p:nvSpPr>
          <p:cNvPr id="3" name="Content Placeholder 2"/>
          <p:cNvSpPr>
            <a:spLocks noGrp="1"/>
          </p:cNvSpPr>
          <p:nvPr>
            <p:ph idx="1"/>
          </p:nvPr>
        </p:nvSpPr>
        <p:spPr>
          <a:xfrm>
            <a:off x="209725" y="1451296"/>
            <a:ext cx="11836865" cy="5251508"/>
          </a:xfrm>
        </p:spPr>
        <p:txBody>
          <a:bodyPr>
            <a:normAutofit lnSpcReduction="10000"/>
          </a:bodyPr>
          <a:lstStyle/>
          <a:p>
            <a:r>
              <a:rPr lang="en-US" sz="3600" dirty="0"/>
              <a:t>Workforce Reentry is now called Workforce Preparation.</a:t>
            </a:r>
          </a:p>
          <a:p>
            <a:r>
              <a:rPr lang="en-US" sz="3600" dirty="0"/>
              <a:t>Still defined as “Programs for adults, including, but not limited to, older adults, that are primarily related to entry or reentry into the workforce”.</a:t>
            </a:r>
          </a:p>
          <a:p>
            <a:r>
              <a:rPr lang="en-US" sz="3600" dirty="0"/>
              <a:t>CAEP will not track service hours in 19-20.</a:t>
            </a:r>
          </a:p>
          <a:p>
            <a:r>
              <a:rPr lang="en-US" sz="3600" dirty="0"/>
              <a:t>Agencies will record student barriers at intake.</a:t>
            </a:r>
          </a:p>
          <a:p>
            <a:r>
              <a:rPr lang="en-US" sz="3600" dirty="0"/>
              <a:t>The Passage of Exam Measurable Skills Gain for WIOA I will align with the CAEP Occupational Skills Gain and Workforce Preparation Outcome.</a:t>
            </a:r>
          </a:p>
          <a:p>
            <a:r>
              <a:rPr lang="en-US" sz="3600" dirty="0"/>
              <a:t>NOVA Program Area Reporting clarification for 18-19.</a:t>
            </a:r>
          </a:p>
          <a:p>
            <a:endParaRPr lang="en-US" sz="3600" dirty="0"/>
          </a:p>
          <a:p>
            <a:endParaRPr lang="en-US" sz="3600" dirty="0"/>
          </a:p>
          <a:p>
            <a:pPr marL="0" indent="0">
              <a:buNone/>
            </a:pPr>
            <a:endParaRPr lang="en-US" sz="3600" dirty="0"/>
          </a:p>
        </p:txBody>
      </p:sp>
    </p:spTree>
    <p:extLst>
      <p:ext uri="{BB962C8B-B14F-4D97-AF65-F5344CB8AC3E}">
        <p14:creationId xmlns:p14="http://schemas.microsoft.com/office/powerpoint/2010/main" val="649402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348" y="2115267"/>
            <a:ext cx="10515600" cy="1325563"/>
          </a:xfrm>
        </p:spPr>
        <p:txBody>
          <a:bodyPr/>
          <a:lstStyle/>
          <a:p>
            <a:r>
              <a:rPr lang="en-US" dirty="0"/>
              <a:t>Student Data Reporting Changes for 19-20</a:t>
            </a:r>
          </a:p>
        </p:txBody>
      </p:sp>
    </p:spTree>
    <p:extLst>
      <p:ext uri="{BB962C8B-B14F-4D97-AF65-F5344CB8AC3E}">
        <p14:creationId xmlns:p14="http://schemas.microsoft.com/office/powerpoint/2010/main" val="149430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a:xfrm>
            <a:off x="838200" y="1825625"/>
            <a:ext cx="10515600" cy="4752156"/>
          </a:xfrm>
        </p:spPr>
        <p:txBody>
          <a:bodyPr>
            <a:normAutofit/>
          </a:bodyPr>
          <a:lstStyle/>
          <a:p>
            <a:pPr marL="0" indent="0">
              <a:buNone/>
            </a:pPr>
            <a:r>
              <a:rPr lang="en-US" sz="3200" b="1" dirty="0"/>
              <a:t>For district/agency reporting of Program Areas</a:t>
            </a:r>
          </a:p>
          <a:p>
            <a:r>
              <a:rPr lang="en-US" sz="3200" dirty="0"/>
              <a:t>CAEP will continue to have the Seven Program Areas: ABE/ASE, ESL, Short-term CTE, Workforce Prep, Pre-Apprenticeship, AWD, and K12 Student Success</a:t>
            </a:r>
          </a:p>
          <a:p>
            <a:r>
              <a:rPr lang="en-US" sz="3200" dirty="0"/>
              <a:t>Workforce Reentry will be redefined as Workforce Preparation.</a:t>
            </a:r>
          </a:p>
          <a:p>
            <a:pPr marL="0" indent="0">
              <a:buNone/>
            </a:pPr>
            <a:endParaRPr lang="en-US" dirty="0"/>
          </a:p>
          <a:p>
            <a:pPr marL="0" indent="0">
              <a:buNone/>
            </a:pPr>
            <a:r>
              <a:rPr lang="en-US" dirty="0"/>
              <a:t>“Programs for adults, including, but not limited to, older adults, that are </a:t>
            </a:r>
            <a:r>
              <a:rPr lang="en-US" b="1" dirty="0"/>
              <a:t>primarily related to entry or reentry into the workforce</a:t>
            </a:r>
            <a:r>
              <a:rPr lang="en-US" dirty="0"/>
              <a:t>”.</a:t>
            </a:r>
          </a:p>
        </p:txBody>
      </p:sp>
    </p:spTree>
    <p:extLst>
      <p:ext uri="{BB962C8B-B14F-4D97-AF65-F5344CB8AC3E}">
        <p14:creationId xmlns:p14="http://schemas.microsoft.com/office/powerpoint/2010/main" val="3443356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a:xfrm>
            <a:off x="838200" y="1825625"/>
            <a:ext cx="10515600" cy="4752156"/>
          </a:xfrm>
        </p:spPr>
        <p:txBody>
          <a:bodyPr>
            <a:normAutofit/>
          </a:bodyPr>
          <a:lstStyle/>
          <a:p>
            <a:pPr marL="0" indent="0">
              <a:buNone/>
            </a:pPr>
            <a:r>
              <a:rPr lang="en-US" sz="3200" b="1" dirty="0"/>
              <a:t>For State Level Reporting of Program Areas</a:t>
            </a:r>
          </a:p>
          <a:p>
            <a:r>
              <a:rPr lang="en-US" sz="3200" dirty="0"/>
              <a:t>LaunchBoard (State Level)</a:t>
            </a:r>
          </a:p>
          <a:p>
            <a:r>
              <a:rPr lang="en-US" sz="3200" dirty="0"/>
              <a:t>Legislative Reports</a:t>
            </a:r>
          </a:p>
          <a:p>
            <a:r>
              <a:rPr lang="en-US" sz="3200" dirty="0"/>
              <a:t>Five Main Program Areas: ABE/ASE, ESL, CTE, AWD, and K12 Student Success</a:t>
            </a:r>
          </a:p>
          <a:p>
            <a:r>
              <a:rPr lang="en-US" sz="3200" dirty="0"/>
              <a:t>CTE – will include subcategories for Short Term CTE, Workforce Preparation, and Pre-apprenticeship</a:t>
            </a:r>
          </a:p>
          <a:p>
            <a:r>
              <a:rPr lang="en-US" sz="3200" dirty="0"/>
              <a:t>Workforce Reentry will be redefined as Workforce Preparation.</a:t>
            </a:r>
          </a:p>
          <a:p>
            <a:pPr marL="0" indent="0">
              <a:buNone/>
            </a:pPr>
            <a:endParaRPr lang="en-US" dirty="0"/>
          </a:p>
        </p:txBody>
      </p:sp>
    </p:spTree>
    <p:extLst>
      <p:ext uri="{BB962C8B-B14F-4D97-AF65-F5344CB8AC3E}">
        <p14:creationId xmlns:p14="http://schemas.microsoft.com/office/powerpoint/2010/main" val="3996400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a:xfrm>
            <a:off x="471949" y="1825624"/>
            <a:ext cx="11533238" cy="4938969"/>
          </a:xfrm>
        </p:spPr>
        <p:txBody>
          <a:bodyPr>
            <a:noAutofit/>
          </a:bodyPr>
          <a:lstStyle/>
          <a:p>
            <a:pPr marL="0" indent="0">
              <a:buNone/>
            </a:pPr>
            <a:r>
              <a:rPr lang="en-US" sz="3200" b="1" dirty="0"/>
              <a:t>Enrollment / Instructional Hour Definitions</a:t>
            </a:r>
          </a:p>
          <a:p>
            <a:pPr marL="0" indent="0">
              <a:buNone/>
            </a:pPr>
            <a:endParaRPr lang="en-US" sz="3200" dirty="0"/>
          </a:p>
          <a:p>
            <a:r>
              <a:rPr lang="en-US" sz="3200" dirty="0"/>
              <a:t>“Adults Served” is a required reporting category in AB104 and will be a summary count of anyone with at least 1 instructional contact hour or who received a service. </a:t>
            </a:r>
          </a:p>
          <a:p>
            <a:r>
              <a:rPr lang="en-US" sz="3200" dirty="0"/>
              <a:t>“Adults Served” will be disaggregated in counts by CASAS and the LaunchBoard to identify ‘service only’ students, students receiving 1-11 instructional contact hours, and ‘participants’ who received 12 or more instructional contact hours over a single program year. </a:t>
            </a:r>
          </a:p>
        </p:txBody>
      </p:sp>
    </p:spTree>
    <p:extLst>
      <p:ext uri="{BB962C8B-B14F-4D97-AF65-F5344CB8AC3E}">
        <p14:creationId xmlns:p14="http://schemas.microsoft.com/office/powerpoint/2010/main" val="280716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p:txBody>
          <a:bodyPr>
            <a:noAutofit/>
          </a:bodyPr>
          <a:lstStyle/>
          <a:p>
            <a:pPr marL="0" indent="0">
              <a:buNone/>
            </a:pPr>
            <a:r>
              <a:rPr lang="en-US" sz="3200" b="1" dirty="0"/>
              <a:t>Services/Service Hours</a:t>
            </a:r>
          </a:p>
          <a:p>
            <a:pPr marL="0" indent="0">
              <a:buNone/>
            </a:pPr>
            <a:endParaRPr lang="en-US" sz="3200" dirty="0"/>
          </a:p>
          <a:p>
            <a:r>
              <a:rPr lang="en-US" sz="3200" dirty="0"/>
              <a:t>CAEP will not track service hours. </a:t>
            </a:r>
          </a:p>
          <a:p>
            <a:r>
              <a:rPr lang="en-US" sz="3200" dirty="0"/>
              <a:t>In other integrated reporting frameworks for services it is more common to report service contacts and type of service delivered than hours. </a:t>
            </a:r>
          </a:p>
          <a:p>
            <a:r>
              <a:rPr lang="en-US" sz="3200" dirty="0"/>
              <a:t>Tracking service contact types and how those align with student outcomes is an area that the CAEP State Office will continue to explore.</a:t>
            </a:r>
          </a:p>
        </p:txBody>
      </p:sp>
    </p:spTree>
    <p:extLst>
      <p:ext uri="{BB962C8B-B14F-4D97-AF65-F5344CB8AC3E}">
        <p14:creationId xmlns:p14="http://schemas.microsoft.com/office/powerpoint/2010/main" val="123126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a:t>
            </a:r>
          </a:p>
        </p:txBody>
      </p:sp>
      <p:sp>
        <p:nvSpPr>
          <p:cNvPr id="3" name="Content Placeholder 2"/>
          <p:cNvSpPr>
            <a:spLocks noGrp="1"/>
          </p:cNvSpPr>
          <p:nvPr>
            <p:ph idx="1"/>
          </p:nvPr>
        </p:nvSpPr>
        <p:spPr/>
        <p:txBody>
          <a:bodyPr>
            <a:normAutofit/>
          </a:bodyPr>
          <a:lstStyle/>
          <a:p>
            <a:pPr marL="0" indent="0">
              <a:buNone/>
            </a:pPr>
            <a:r>
              <a:rPr lang="en-US" sz="3200" b="1" dirty="0"/>
              <a:t>Student Barriers to Employment</a:t>
            </a:r>
          </a:p>
          <a:p>
            <a:r>
              <a:rPr lang="en-US" sz="3200" dirty="0"/>
              <a:t>Agencies will record student barriers at intake.</a:t>
            </a:r>
          </a:p>
          <a:p>
            <a:r>
              <a:rPr lang="en-US" sz="3200" dirty="0"/>
              <a:t>CAEP student barriers and their definitions will align with federal WIOA II barriers to employment. </a:t>
            </a:r>
          </a:p>
          <a:p>
            <a:r>
              <a:rPr lang="en-US" sz="3200" dirty="0"/>
              <a:t>For WIOA II – OCTAE has identified ABE/ASE enrollees by definition as having the Low Literacy Skills barrier, and all ESL/ELL learners as Low English Literacy.</a:t>
            </a:r>
          </a:p>
          <a:p>
            <a:pPr marL="0" indent="0">
              <a:buNone/>
            </a:pPr>
            <a:endParaRPr lang="en-US" dirty="0"/>
          </a:p>
        </p:txBody>
      </p:sp>
    </p:spTree>
    <p:extLst>
      <p:ext uri="{BB962C8B-B14F-4D97-AF65-F5344CB8AC3E}">
        <p14:creationId xmlns:p14="http://schemas.microsoft.com/office/powerpoint/2010/main" val="214019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AE0524-FCF7-4FF4-BD29-C182A1A5C86F}"/>
</file>

<file path=customXml/itemProps2.xml><?xml version="1.0" encoding="utf-8"?>
<ds:datastoreItem xmlns:ds="http://schemas.openxmlformats.org/officeDocument/2006/customXml" ds:itemID="{32E12375-4473-4145-9018-0C915B56FF68}"/>
</file>

<file path=customXml/itemProps3.xml><?xml version="1.0" encoding="utf-8"?>
<ds:datastoreItem xmlns:ds="http://schemas.openxmlformats.org/officeDocument/2006/customXml" ds:itemID="{B6FD5655-3E2E-4741-910C-09D6BBD048E3}"/>
</file>

<file path=docProps/app.xml><?xml version="1.0" encoding="utf-8"?>
<Properties xmlns="http://schemas.openxmlformats.org/officeDocument/2006/extended-properties" xmlns:vt="http://schemas.openxmlformats.org/officeDocument/2006/docPropsVTypes">
  <TotalTime>576</TotalTime>
  <Words>1547</Words>
  <Application>Microsoft Office PowerPoint</Application>
  <PresentationFormat>Widescreen</PresentationFormat>
  <Paragraphs>136</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Wingdings</vt:lpstr>
      <vt:lpstr>Office Theme</vt:lpstr>
      <vt:lpstr>CAEP 19-20 Program Changes</vt:lpstr>
      <vt:lpstr>Changes</vt:lpstr>
      <vt:lpstr>Summary of Changes</vt:lpstr>
      <vt:lpstr>Student Data Reporting Changes for 19-20</vt:lpstr>
      <vt:lpstr>19-20 Reporting Changes </vt:lpstr>
      <vt:lpstr>19-20 Reporting Changes </vt:lpstr>
      <vt:lpstr>19-20 Reporting Changes </vt:lpstr>
      <vt:lpstr>19-20 Reporting Changes </vt:lpstr>
      <vt:lpstr>19-20 Reporting Changes</vt:lpstr>
      <vt:lpstr>19-20 Reporting Changes</vt:lpstr>
      <vt:lpstr>WIOA I Passing Knowledge-Based Exam </vt:lpstr>
      <vt:lpstr>WIOA I Training Milestone </vt:lpstr>
      <vt:lpstr>NOVA Program Area Reporting Changes  for 18-19 reporting</vt:lpstr>
      <vt:lpstr>PowerPoint Presentation</vt:lpstr>
      <vt:lpstr>PowerPoint Presentation</vt:lpstr>
      <vt:lpstr>NOVA Evaluation of Program Area Reporting</vt:lpstr>
      <vt:lpstr>NOVA Evaluation of Program Area Reporting</vt:lpstr>
      <vt:lpstr>NOVA Program Area Reporting Timeline (cont.)</vt:lpstr>
      <vt:lpstr>PowerPoint Presentation</vt:lpstr>
      <vt:lpstr>NOVA Program Area Reporting Timeline (cont.1)</vt:lpstr>
      <vt:lpstr>Reporting Changes for 18-19 Program Area Reporting in NOVA </vt:lpstr>
      <vt:lpstr>PowerPoint Presentation</vt:lpstr>
      <vt:lpstr>PowerPoint Presentation</vt:lpstr>
      <vt:lpstr>19-20 Reporting Changes </vt:lpstr>
      <vt:lpstr>19-20 Reporting Changes</vt:lpstr>
      <vt:lpstr>Contact Hours</vt:lpstr>
      <vt:lpstr>19-20 Reporting Changes </vt:lpstr>
      <vt:lpstr>19-20 Reporting Changes </vt:lpstr>
      <vt:lpstr>PowerPoint Presentation</vt:lpstr>
      <vt:lpstr>PowerPoint Presentation</vt:lpstr>
      <vt:lpstr>19-20 Reporting Changes</vt:lpstr>
      <vt:lpstr>Regional Training Dates</vt:lpstr>
      <vt:lpstr>Summary of Changes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AEBG Outcomes and Services</dc:title>
  <dc:creator>Jay Wright</dc:creator>
  <cp:lastModifiedBy>Veronica Parker</cp:lastModifiedBy>
  <cp:revision>51</cp:revision>
  <cp:lastPrinted>2019-06-06T18:02:10Z</cp:lastPrinted>
  <dcterms:created xsi:type="dcterms:W3CDTF">2018-06-04T21:59:02Z</dcterms:created>
  <dcterms:modified xsi:type="dcterms:W3CDTF">2019-07-18T21:05:25Z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