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3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1.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39.xml" ContentType="application/vnd.openxmlformats-officedocument.presentationml.slide+xml"/>
  <Override PartName="/ppt/slides/slide46.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43.xml" ContentType="application/vnd.openxmlformats-officedocument.presentationml.slide+xml"/>
  <Override PartName="/ppt/slides/slide45.xml" ContentType="application/vnd.openxmlformats-officedocument.presentationml.slide+xml"/>
  <Override PartName="/ppt/slides/slide42.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4.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notesSlides/notesSlide3.xml" ContentType="application/vnd.openxmlformats-officedocument.presentationml.notesSlide+xml"/>
  <Override PartName="/ppt/notesSlides/notesSlide5.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2.xml" ContentType="application/vnd.openxmlformats-officedocument.presentationml.slideLayout+xml"/>
  <Override PartName="/ppt/diagrams/drawing2.xml" ContentType="application/vnd.ms-office.drawingml.diagramDrawing+xml"/>
  <Override PartName="/ppt/diagrams/drawing1.xml" ContentType="application/vnd.ms-office.drawingml.diagramDrawing+xml"/>
  <Override PartName="/ppt/diagrams/colors1.xml" ContentType="application/vnd.openxmlformats-officedocument.drawingml.diagramColors+xml"/>
  <Override PartName="/ppt/diagrams/layout1.xml" ContentType="application/vnd.openxmlformats-officedocument.drawingml.diagramLayout+xml"/>
  <Override PartName="/ppt/theme/theme2.xml" ContentType="application/vnd.openxmlformats-officedocument.theme+xml"/>
  <Override PartName="/ppt/diagrams/quickStyle1.xml" ContentType="application/vnd.openxmlformats-officedocument.drawingml.diagramStyle+xml"/>
  <Override PartName="/ppt/diagrams/colors2.xml" ContentType="application/vnd.openxmlformats-officedocument.drawingml.diagramColors+xml"/>
  <Override PartName="/ppt/diagrams/layout2.xml" ContentType="application/vnd.openxmlformats-officedocument.drawingml.diagramLayout+xml"/>
  <Override PartName="/ppt/theme/theme1.xml" ContentType="application/vnd.openxmlformats-officedocument.theme+xml"/>
  <Override PartName="/ppt/notesMasters/notesMaster1.xml" ContentType="application/vnd.openxmlformats-officedocument.presentationml.notesMaster+xml"/>
  <Override PartName="/ppt/diagrams/quickStyle2.xml" ContentType="application/vnd.openxmlformats-officedocument.drawingml.diagramStyl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2" r:id="rId1"/>
  </p:sldMasterIdLst>
  <p:notesMasterIdLst>
    <p:notesMasterId r:id="rId59"/>
  </p:notesMasterIdLst>
  <p:sldIdLst>
    <p:sldId id="482" r:id="rId2"/>
    <p:sldId id="539" r:id="rId3"/>
    <p:sldId id="463" r:id="rId4"/>
    <p:sldId id="464" r:id="rId5"/>
    <p:sldId id="393" r:id="rId6"/>
    <p:sldId id="478" r:id="rId7"/>
    <p:sldId id="518" r:id="rId8"/>
    <p:sldId id="500" r:id="rId9"/>
    <p:sldId id="513" r:id="rId10"/>
    <p:sldId id="504" r:id="rId11"/>
    <p:sldId id="538" r:id="rId12"/>
    <p:sldId id="465" r:id="rId13"/>
    <p:sldId id="474" r:id="rId14"/>
    <p:sldId id="471" r:id="rId15"/>
    <p:sldId id="472" r:id="rId16"/>
    <p:sldId id="473" r:id="rId17"/>
    <p:sldId id="492" r:id="rId18"/>
    <p:sldId id="475" r:id="rId19"/>
    <p:sldId id="525" r:id="rId20"/>
    <p:sldId id="484" r:id="rId21"/>
    <p:sldId id="432" r:id="rId22"/>
    <p:sldId id="431" r:id="rId23"/>
    <p:sldId id="440" r:id="rId24"/>
    <p:sldId id="494" r:id="rId25"/>
    <p:sldId id="455" r:id="rId26"/>
    <p:sldId id="458" r:id="rId27"/>
    <p:sldId id="459" r:id="rId28"/>
    <p:sldId id="520" r:id="rId29"/>
    <p:sldId id="496" r:id="rId30"/>
    <p:sldId id="485" r:id="rId31"/>
    <p:sldId id="460" r:id="rId32"/>
    <p:sldId id="505" r:id="rId33"/>
    <p:sldId id="490" r:id="rId34"/>
    <p:sldId id="489" r:id="rId35"/>
    <p:sldId id="506" r:id="rId36"/>
    <p:sldId id="491" r:id="rId37"/>
    <p:sldId id="483" r:id="rId38"/>
    <p:sldId id="487" r:id="rId39"/>
    <p:sldId id="488" r:id="rId40"/>
    <p:sldId id="535" r:id="rId41"/>
    <p:sldId id="537" r:id="rId42"/>
    <p:sldId id="542" r:id="rId43"/>
    <p:sldId id="543" r:id="rId44"/>
    <p:sldId id="540" r:id="rId45"/>
    <p:sldId id="289" r:id="rId46"/>
    <p:sldId id="541" r:id="rId47"/>
    <p:sldId id="544" r:id="rId48"/>
    <p:sldId id="545" r:id="rId49"/>
    <p:sldId id="534" r:id="rId50"/>
    <p:sldId id="536" r:id="rId51"/>
    <p:sldId id="526" r:id="rId52"/>
    <p:sldId id="528" r:id="rId53"/>
    <p:sldId id="529" r:id="rId54"/>
    <p:sldId id="530" r:id="rId55"/>
    <p:sldId id="531" r:id="rId56"/>
    <p:sldId id="532" r:id="rId57"/>
    <p:sldId id="533" r:id="rId5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E6D0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353" autoAdjust="0"/>
    <p:restoredTop sz="94618" autoAdjust="0"/>
  </p:normalViewPr>
  <p:slideViewPr>
    <p:cSldViewPr>
      <p:cViewPr varScale="1">
        <p:scale>
          <a:sx n="109" d="100"/>
          <a:sy n="109" d="100"/>
        </p:scale>
        <p:origin x="1272" y="114"/>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ustomXml" Target="../customXml/item3.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65"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image" Target="../media/image39.png"/><Relationship Id="rId4" Type="http://schemas.openxmlformats.org/officeDocument/2006/relationships/image" Target="../media/image4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image" Target="../media/image39.png"/><Relationship Id="rId4" Type="http://schemas.openxmlformats.org/officeDocument/2006/relationships/image" Target="../media/image42.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BC04EE-F977-44AD-B37B-8B500572F354}" type="doc">
      <dgm:prSet loTypeId="urn:microsoft.com/office/officeart/2005/8/layout/matrix2" loCatId="matrix" qsTypeId="urn:microsoft.com/office/officeart/2005/8/quickstyle/simple1" qsCatId="simple" csTypeId="urn:microsoft.com/office/officeart/2005/8/colors/accent2_2" csCatId="accent2" phldr="1"/>
      <dgm:spPr/>
      <dgm:t>
        <a:bodyPr/>
        <a:lstStyle/>
        <a:p>
          <a:endParaRPr lang="en-US"/>
        </a:p>
      </dgm:t>
    </dgm:pt>
    <dgm:pt modelId="{27D11FC3-1911-4859-B41B-363C965C94E6}">
      <dgm:prSet phldrT="[Text]"/>
      <dgm:spPr>
        <a:gradFill rotWithShape="0">
          <a:gsLst>
            <a:gs pos="0">
              <a:srgbClr val="D6B19C"/>
            </a:gs>
            <a:gs pos="30000">
              <a:srgbClr val="D49E6C"/>
            </a:gs>
            <a:gs pos="70000">
              <a:srgbClr val="A65528"/>
            </a:gs>
            <a:gs pos="100000">
              <a:srgbClr val="663012"/>
            </a:gs>
          </a:gsLst>
          <a:lin ang="5400000" scaled="0"/>
        </a:gradFill>
      </dgm:spPr>
      <dgm:t>
        <a:bodyPr/>
        <a:lstStyle/>
        <a:p>
          <a:r>
            <a:rPr lang="en-US" b="1" dirty="0">
              <a:solidFill>
                <a:schemeClr val="tx1"/>
              </a:solidFill>
            </a:rPr>
            <a:t>Lo Performance</a:t>
          </a:r>
        </a:p>
        <a:p>
          <a:r>
            <a:rPr lang="en-US" b="1" dirty="0">
              <a:solidFill>
                <a:schemeClr val="tx1"/>
              </a:solidFill>
            </a:rPr>
            <a:t>Hi Persistence</a:t>
          </a:r>
        </a:p>
      </dgm:t>
    </dgm:pt>
    <dgm:pt modelId="{0C42D001-6AF9-4272-A062-7FB85659B537}" type="parTrans" cxnId="{8CA32C01-1C19-40C5-B3EE-1322F79EEDA6}">
      <dgm:prSet/>
      <dgm:spPr/>
      <dgm:t>
        <a:bodyPr/>
        <a:lstStyle/>
        <a:p>
          <a:endParaRPr lang="en-US"/>
        </a:p>
      </dgm:t>
    </dgm:pt>
    <dgm:pt modelId="{1B812340-F3C2-4EE4-94BE-A8A8EF8AFE0A}" type="sibTrans" cxnId="{8CA32C01-1C19-40C5-B3EE-1322F79EEDA6}">
      <dgm:prSet/>
      <dgm:spPr/>
      <dgm:t>
        <a:bodyPr/>
        <a:lstStyle/>
        <a:p>
          <a:endParaRPr lang="en-US"/>
        </a:p>
      </dgm:t>
    </dgm:pt>
    <dgm:pt modelId="{1467B7BA-CE09-4B09-9728-36D94370B246}">
      <dgm:prSet phldrT="[Text]"/>
      <dgm:spPr>
        <a:solidFill>
          <a:schemeClr val="tx1"/>
        </a:solidFill>
      </dgm:spPr>
      <dgm:t>
        <a:bodyPr/>
        <a:lstStyle/>
        <a:p>
          <a:r>
            <a:rPr lang="en-US" dirty="0"/>
            <a:t>Hi Performance</a:t>
          </a:r>
        </a:p>
        <a:p>
          <a:r>
            <a:rPr lang="en-US" dirty="0"/>
            <a:t>Hi Persistence</a:t>
          </a:r>
        </a:p>
      </dgm:t>
    </dgm:pt>
    <dgm:pt modelId="{8E576AA4-9C2E-491B-8248-F0079B0EE821}" type="parTrans" cxnId="{7E8737D5-5562-43E4-A88A-5203198EAC33}">
      <dgm:prSet/>
      <dgm:spPr/>
      <dgm:t>
        <a:bodyPr/>
        <a:lstStyle/>
        <a:p>
          <a:endParaRPr lang="en-US"/>
        </a:p>
      </dgm:t>
    </dgm:pt>
    <dgm:pt modelId="{A5077DE1-F8FA-4D06-B140-153EE1DA1FF7}" type="sibTrans" cxnId="{7E8737D5-5562-43E4-A88A-5203198EAC33}">
      <dgm:prSet/>
      <dgm:spPr/>
      <dgm:t>
        <a:bodyPr/>
        <a:lstStyle/>
        <a:p>
          <a:endParaRPr lang="en-US"/>
        </a:p>
      </dgm:t>
    </dgm:pt>
    <dgm:pt modelId="{E28CAB8F-9AEC-4DE4-A1EE-5D2388B766AA}">
      <dgm:prSet phldrT="[Text]"/>
      <dgm:spPr>
        <a:solidFill>
          <a:srgbClr val="C00000"/>
        </a:solidFill>
      </dgm:spPr>
      <dgm:t>
        <a:bodyPr/>
        <a:lstStyle/>
        <a:p>
          <a:r>
            <a:rPr lang="en-US" dirty="0"/>
            <a:t>Lo Performance</a:t>
          </a:r>
        </a:p>
        <a:p>
          <a:r>
            <a:rPr lang="en-US" dirty="0"/>
            <a:t>Lo Persistence</a:t>
          </a:r>
        </a:p>
      </dgm:t>
    </dgm:pt>
    <dgm:pt modelId="{247B5429-FAD9-4757-A72B-60D0E1F32290}" type="parTrans" cxnId="{137591AE-719C-46E3-9E19-C622B70AFBB7}">
      <dgm:prSet/>
      <dgm:spPr/>
      <dgm:t>
        <a:bodyPr/>
        <a:lstStyle/>
        <a:p>
          <a:endParaRPr lang="en-US"/>
        </a:p>
      </dgm:t>
    </dgm:pt>
    <dgm:pt modelId="{D8809E33-64F5-48D4-B826-C1E877BFFD58}" type="sibTrans" cxnId="{137591AE-719C-46E3-9E19-C622B70AFBB7}">
      <dgm:prSet/>
      <dgm:spPr/>
      <dgm:t>
        <a:bodyPr/>
        <a:lstStyle/>
        <a:p>
          <a:endParaRPr lang="en-US"/>
        </a:p>
      </dgm:t>
    </dgm:pt>
    <dgm:pt modelId="{28856DEB-E82B-4F97-B6F7-B5A106BF16AA}">
      <dgm:prSet phldrT="[Text]"/>
      <dgm:spPr>
        <a:gradFill rotWithShape="0">
          <a:gsLst>
            <a:gs pos="0">
              <a:srgbClr val="D6B19C"/>
            </a:gs>
            <a:gs pos="30000">
              <a:srgbClr val="D49E6C"/>
            </a:gs>
            <a:gs pos="70000">
              <a:srgbClr val="A65528"/>
            </a:gs>
            <a:gs pos="100000">
              <a:srgbClr val="663012"/>
            </a:gs>
          </a:gsLst>
          <a:lin ang="5400000" scaled="0"/>
        </a:gradFill>
      </dgm:spPr>
      <dgm:t>
        <a:bodyPr/>
        <a:lstStyle/>
        <a:p>
          <a:r>
            <a:rPr lang="en-US" b="1" dirty="0">
              <a:solidFill>
                <a:schemeClr val="tx1"/>
              </a:solidFill>
            </a:rPr>
            <a:t>Hi Performance</a:t>
          </a:r>
        </a:p>
        <a:p>
          <a:r>
            <a:rPr lang="en-US" b="1" dirty="0">
              <a:solidFill>
                <a:schemeClr val="tx1"/>
              </a:solidFill>
            </a:rPr>
            <a:t>Lo Persistence</a:t>
          </a:r>
        </a:p>
      </dgm:t>
    </dgm:pt>
    <dgm:pt modelId="{DC7F6A4D-5C63-4B47-A2F3-73F5244F16D4}" type="parTrans" cxnId="{5C0F6E1B-EFE1-4735-9552-0E0BAA4C36BB}">
      <dgm:prSet/>
      <dgm:spPr/>
      <dgm:t>
        <a:bodyPr/>
        <a:lstStyle/>
        <a:p>
          <a:endParaRPr lang="en-US"/>
        </a:p>
      </dgm:t>
    </dgm:pt>
    <dgm:pt modelId="{486B885C-E543-449E-A545-441C5B254626}" type="sibTrans" cxnId="{5C0F6E1B-EFE1-4735-9552-0E0BAA4C36BB}">
      <dgm:prSet/>
      <dgm:spPr/>
      <dgm:t>
        <a:bodyPr/>
        <a:lstStyle/>
        <a:p>
          <a:endParaRPr lang="en-US"/>
        </a:p>
      </dgm:t>
    </dgm:pt>
    <dgm:pt modelId="{5E2B6EC9-1BFC-4340-AAC8-C0549908783E}" type="pres">
      <dgm:prSet presAssocID="{9EBC04EE-F977-44AD-B37B-8B500572F354}" presName="matrix" presStyleCnt="0">
        <dgm:presLayoutVars>
          <dgm:chMax val="1"/>
          <dgm:dir/>
          <dgm:resizeHandles val="exact"/>
        </dgm:presLayoutVars>
      </dgm:prSet>
      <dgm:spPr/>
    </dgm:pt>
    <dgm:pt modelId="{6FFDAC4B-665D-457A-9D54-1F09EDFBFB4D}" type="pres">
      <dgm:prSet presAssocID="{9EBC04EE-F977-44AD-B37B-8B500572F354}" presName="axisShape" presStyleLbl="bgShp" presStyleIdx="0" presStyleCnt="1" custLinFactNeighborX="-1487"/>
      <dgm:spPr/>
    </dgm:pt>
    <dgm:pt modelId="{254FA08E-C0AA-470B-9E09-F4AB6955C68B}" type="pres">
      <dgm:prSet presAssocID="{9EBC04EE-F977-44AD-B37B-8B500572F354}" presName="rect1" presStyleLbl="node1" presStyleIdx="0" presStyleCnt="4" custLinFactNeighborX="-32683" custLinFactNeighborY="-16250">
        <dgm:presLayoutVars>
          <dgm:chMax val="0"/>
          <dgm:chPref val="0"/>
          <dgm:bulletEnabled val="1"/>
        </dgm:presLayoutVars>
      </dgm:prSet>
      <dgm:spPr/>
    </dgm:pt>
    <dgm:pt modelId="{601C65B2-48A6-4196-BB9B-227D6AA5474F}" type="pres">
      <dgm:prSet presAssocID="{9EBC04EE-F977-44AD-B37B-8B500572F354}" presName="rect2" presStyleLbl="node1" presStyleIdx="1" presStyleCnt="4" custLinFactNeighborX="40409" custLinFactNeighborY="-16250">
        <dgm:presLayoutVars>
          <dgm:chMax val="0"/>
          <dgm:chPref val="0"/>
          <dgm:bulletEnabled val="1"/>
        </dgm:presLayoutVars>
      </dgm:prSet>
      <dgm:spPr/>
    </dgm:pt>
    <dgm:pt modelId="{C024C795-77C4-4F3E-B12F-B81D071FB9DD}" type="pres">
      <dgm:prSet presAssocID="{9EBC04EE-F977-44AD-B37B-8B500572F354}" presName="rect3" presStyleLbl="node1" presStyleIdx="2" presStyleCnt="4" custLinFactNeighborX="-29712" custLinFactNeighborY="2971">
        <dgm:presLayoutVars>
          <dgm:chMax val="0"/>
          <dgm:chPref val="0"/>
          <dgm:bulletEnabled val="1"/>
        </dgm:presLayoutVars>
      </dgm:prSet>
      <dgm:spPr/>
    </dgm:pt>
    <dgm:pt modelId="{83ACAE6E-98DE-4791-A5B6-916830D3F238}" type="pres">
      <dgm:prSet presAssocID="{9EBC04EE-F977-44AD-B37B-8B500572F354}" presName="rect4" presStyleLbl="node1" presStyleIdx="3" presStyleCnt="4" custLinFactNeighborX="43974" custLinFactNeighborY="701">
        <dgm:presLayoutVars>
          <dgm:chMax val="0"/>
          <dgm:chPref val="0"/>
          <dgm:bulletEnabled val="1"/>
        </dgm:presLayoutVars>
      </dgm:prSet>
      <dgm:spPr/>
    </dgm:pt>
  </dgm:ptLst>
  <dgm:cxnLst>
    <dgm:cxn modelId="{8CA32C01-1C19-40C5-B3EE-1322F79EEDA6}" srcId="{9EBC04EE-F977-44AD-B37B-8B500572F354}" destId="{27D11FC3-1911-4859-B41B-363C965C94E6}" srcOrd="0" destOrd="0" parTransId="{0C42D001-6AF9-4272-A062-7FB85659B537}" sibTransId="{1B812340-F3C2-4EE4-94BE-A8A8EF8AFE0A}"/>
    <dgm:cxn modelId="{5C0F6E1B-EFE1-4735-9552-0E0BAA4C36BB}" srcId="{9EBC04EE-F977-44AD-B37B-8B500572F354}" destId="{28856DEB-E82B-4F97-B6F7-B5A106BF16AA}" srcOrd="3" destOrd="0" parTransId="{DC7F6A4D-5C63-4B47-A2F3-73F5244F16D4}" sibTransId="{486B885C-E543-449E-A545-441C5B254626}"/>
    <dgm:cxn modelId="{A539B43B-9DCF-46DF-A974-182BD9956F06}" type="presOf" srcId="{27D11FC3-1911-4859-B41B-363C965C94E6}" destId="{254FA08E-C0AA-470B-9E09-F4AB6955C68B}" srcOrd="0" destOrd="0" presId="urn:microsoft.com/office/officeart/2005/8/layout/matrix2"/>
    <dgm:cxn modelId="{E10DC83C-5B55-4BC0-A555-AC40388E0278}" type="presOf" srcId="{1467B7BA-CE09-4B09-9728-36D94370B246}" destId="{601C65B2-48A6-4196-BB9B-227D6AA5474F}" srcOrd="0" destOrd="0" presId="urn:microsoft.com/office/officeart/2005/8/layout/matrix2"/>
    <dgm:cxn modelId="{BC60AB8B-11D6-4EDE-9904-580182B567FC}" type="presOf" srcId="{E28CAB8F-9AEC-4DE4-A1EE-5D2388B766AA}" destId="{C024C795-77C4-4F3E-B12F-B81D071FB9DD}" srcOrd="0" destOrd="0" presId="urn:microsoft.com/office/officeart/2005/8/layout/matrix2"/>
    <dgm:cxn modelId="{425C359C-38F1-43FC-8C2E-74D5FCB66C89}" type="presOf" srcId="{9EBC04EE-F977-44AD-B37B-8B500572F354}" destId="{5E2B6EC9-1BFC-4340-AAC8-C0549908783E}" srcOrd="0" destOrd="0" presId="urn:microsoft.com/office/officeart/2005/8/layout/matrix2"/>
    <dgm:cxn modelId="{137591AE-719C-46E3-9E19-C622B70AFBB7}" srcId="{9EBC04EE-F977-44AD-B37B-8B500572F354}" destId="{E28CAB8F-9AEC-4DE4-A1EE-5D2388B766AA}" srcOrd="2" destOrd="0" parTransId="{247B5429-FAD9-4757-A72B-60D0E1F32290}" sibTransId="{D8809E33-64F5-48D4-B826-C1E877BFFD58}"/>
    <dgm:cxn modelId="{7E8737D5-5562-43E4-A88A-5203198EAC33}" srcId="{9EBC04EE-F977-44AD-B37B-8B500572F354}" destId="{1467B7BA-CE09-4B09-9728-36D94370B246}" srcOrd="1" destOrd="0" parTransId="{8E576AA4-9C2E-491B-8248-F0079B0EE821}" sibTransId="{A5077DE1-F8FA-4D06-B140-153EE1DA1FF7}"/>
    <dgm:cxn modelId="{AA204FFC-7F8A-4B6A-908C-694C6E0D104A}" type="presOf" srcId="{28856DEB-E82B-4F97-B6F7-B5A106BF16AA}" destId="{83ACAE6E-98DE-4791-A5B6-916830D3F238}" srcOrd="0" destOrd="0" presId="urn:microsoft.com/office/officeart/2005/8/layout/matrix2"/>
    <dgm:cxn modelId="{89C8A10C-8D48-4E84-9A13-A8C8D5E59BBA}" type="presParOf" srcId="{5E2B6EC9-1BFC-4340-AAC8-C0549908783E}" destId="{6FFDAC4B-665D-457A-9D54-1F09EDFBFB4D}" srcOrd="0" destOrd="0" presId="urn:microsoft.com/office/officeart/2005/8/layout/matrix2"/>
    <dgm:cxn modelId="{CB4DBBF3-3B1D-4FEE-B1B1-0E22B282F1FB}" type="presParOf" srcId="{5E2B6EC9-1BFC-4340-AAC8-C0549908783E}" destId="{254FA08E-C0AA-470B-9E09-F4AB6955C68B}" srcOrd="1" destOrd="0" presId="urn:microsoft.com/office/officeart/2005/8/layout/matrix2"/>
    <dgm:cxn modelId="{433CA9A6-0F51-49BC-B33F-1A99D818DD83}" type="presParOf" srcId="{5E2B6EC9-1BFC-4340-AAC8-C0549908783E}" destId="{601C65B2-48A6-4196-BB9B-227D6AA5474F}" srcOrd="2" destOrd="0" presId="urn:microsoft.com/office/officeart/2005/8/layout/matrix2"/>
    <dgm:cxn modelId="{AEA26265-88A4-411B-A29F-E154026C1EC3}" type="presParOf" srcId="{5E2B6EC9-1BFC-4340-AAC8-C0549908783E}" destId="{C024C795-77C4-4F3E-B12F-B81D071FB9DD}" srcOrd="3" destOrd="0" presId="urn:microsoft.com/office/officeart/2005/8/layout/matrix2"/>
    <dgm:cxn modelId="{3F5E3E98-4BCE-47F9-9EA2-851125FF41C4}" type="presParOf" srcId="{5E2B6EC9-1BFC-4340-AAC8-C0549908783E}" destId="{83ACAE6E-98DE-4791-A5B6-916830D3F238}"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BC04EE-F977-44AD-B37B-8B500572F354}" type="doc">
      <dgm:prSet loTypeId="urn:microsoft.com/office/officeart/2005/8/layout/matrix2" loCatId="matrix" qsTypeId="urn:microsoft.com/office/officeart/2005/8/quickstyle/simple1" qsCatId="simple" csTypeId="urn:microsoft.com/office/officeart/2005/8/colors/accent2_2" csCatId="accent2" phldr="1"/>
      <dgm:spPr/>
      <dgm:t>
        <a:bodyPr/>
        <a:lstStyle/>
        <a:p>
          <a:endParaRPr lang="en-US"/>
        </a:p>
      </dgm:t>
    </dgm:pt>
    <dgm:pt modelId="{27D11FC3-1911-4859-B41B-363C965C94E6}">
      <dgm:prSet phldrT="[Text]"/>
      <dgm:spPr>
        <a:blipFill rotWithShape="0">
          <a:blip xmlns:r="http://schemas.openxmlformats.org/officeDocument/2006/relationships" r:embed="rId1"/>
          <a:stretch>
            <a:fillRect/>
          </a:stretch>
        </a:blipFill>
      </dgm:spPr>
      <dgm:t>
        <a:bodyPr/>
        <a:lstStyle/>
        <a:p>
          <a:endParaRPr lang="en-US" b="1" dirty="0">
            <a:solidFill>
              <a:schemeClr val="tx1"/>
            </a:solidFill>
          </a:endParaRPr>
        </a:p>
      </dgm:t>
    </dgm:pt>
    <dgm:pt modelId="{0C42D001-6AF9-4272-A062-7FB85659B537}" type="parTrans" cxnId="{8CA32C01-1C19-40C5-B3EE-1322F79EEDA6}">
      <dgm:prSet/>
      <dgm:spPr/>
      <dgm:t>
        <a:bodyPr/>
        <a:lstStyle/>
        <a:p>
          <a:endParaRPr lang="en-US"/>
        </a:p>
      </dgm:t>
    </dgm:pt>
    <dgm:pt modelId="{1B812340-F3C2-4EE4-94BE-A8A8EF8AFE0A}" type="sibTrans" cxnId="{8CA32C01-1C19-40C5-B3EE-1322F79EEDA6}">
      <dgm:prSet/>
      <dgm:spPr/>
      <dgm:t>
        <a:bodyPr/>
        <a:lstStyle/>
        <a:p>
          <a:endParaRPr lang="en-US"/>
        </a:p>
      </dgm:t>
    </dgm:pt>
    <dgm:pt modelId="{E28CAB8F-9AEC-4DE4-A1EE-5D2388B766AA}">
      <dgm:prSet phldrT="[Text]"/>
      <dgm:spPr>
        <a:blipFill rotWithShape="0">
          <a:blip xmlns:r="http://schemas.openxmlformats.org/officeDocument/2006/relationships" r:embed="rId2"/>
          <a:stretch>
            <a:fillRect/>
          </a:stretch>
        </a:blipFill>
      </dgm:spPr>
      <dgm:t>
        <a:bodyPr/>
        <a:lstStyle/>
        <a:p>
          <a:endParaRPr lang="en-US" dirty="0"/>
        </a:p>
      </dgm:t>
    </dgm:pt>
    <dgm:pt modelId="{247B5429-FAD9-4757-A72B-60D0E1F32290}" type="parTrans" cxnId="{137591AE-719C-46E3-9E19-C622B70AFBB7}">
      <dgm:prSet/>
      <dgm:spPr/>
      <dgm:t>
        <a:bodyPr/>
        <a:lstStyle/>
        <a:p>
          <a:endParaRPr lang="en-US"/>
        </a:p>
      </dgm:t>
    </dgm:pt>
    <dgm:pt modelId="{D8809E33-64F5-48D4-B826-C1E877BFFD58}" type="sibTrans" cxnId="{137591AE-719C-46E3-9E19-C622B70AFBB7}">
      <dgm:prSet/>
      <dgm:spPr/>
      <dgm:t>
        <a:bodyPr/>
        <a:lstStyle/>
        <a:p>
          <a:endParaRPr lang="en-US"/>
        </a:p>
      </dgm:t>
    </dgm:pt>
    <dgm:pt modelId="{5E2B6EC9-1BFC-4340-AAC8-C0549908783E}" type="pres">
      <dgm:prSet presAssocID="{9EBC04EE-F977-44AD-B37B-8B500572F354}" presName="matrix" presStyleCnt="0">
        <dgm:presLayoutVars>
          <dgm:chMax val="1"/>
          <dgm:dir/>
          <dgm:resizeHandles val="exact"/>
        </dgm:presLayoutVars>
      </dgm:prSet>
      <dgm:spPr/>
    </dgm:pt>
    <dgm:pt modelId="{6FFDAC4B-665D-457A-9D54-1F09EDFBFB4D}" type="pres">
      <dgm:prSet presAssocID="{9EBC04EE-F977-44AD-B37B-8B500572F354}" presName="axisShape" presStyleLbl="bgShp" presStyleIdx="0" presStyleCnt="1" custLinFactNeighborX="-1487"/>
      <dgm:spPr/>
    </dgm:pt>
    <dgm:pt modelId="{254FA08E-C0AA-470B-9E09-F4AB6955C68B}" type="pres">
      <dgm:prSet presAssocID="{9EBC04EE-F977-44AD-B37B-8B500572F354}" presName="rect1" presStyleLbl="node1" presStyleIdx="0" presStyleCnt="4" custScaleX="112298" custScaleY="92229" custLinFactNeighborX="-33323" custLinFactNeighborY="-8479">
        <dgm:presLayoutVars>
          <dgm:chMax val="0"/>
          <dgm:chPref val="0"/>
          <dgm:bulletEnabled val="1"/>
        </dgm:presLayoutVars>
      </dgm:prSet>
      <dgm:spPr/>
    </dgm:pt>
    <dgm:pt modelId="{601C65B2-48A6-4196-BB9B-227D6AA5474F}" type="pres">
      <dgm:prSet presAssocID="{9EBC04EE-F977-44AD-B37B-8B500572F354}" presName="rect2" presStyleLbl="node1" presStyleIdx="1" presStyleCnt="4" custScaleX="106202" custScaleY="92229" custLinFactNeighborX="42515" custLinFactNeighborY="-14075">
        <dgm:presLayoutVars>
          <dgm:chMax val="0"/>
          <dgm:chPref val="0"/>
          <dgm:bulletEnabled val="1"/>
        </dgm:presLayoutVars>
      </dgm:prSet>
      <dgm:spPr/>
    </dgm:pt>
    <dgm:pt modelId="{C024C795-77C4-4F3E-B12F-B81D071FB9DD}" type="pres">
      <dgm:prSet presAssocID="{9EBC04EE-F977-44AD-B37B-8B500572F354}" presName="rect3" presStyleLbl="node1" presStyleIdx="2" presStyleCnt="4" custScaleX="111749" custLinFactNeighborX="-29712" custLinFactNeighborY="2971">
        <dgm:presLayoutVars>
          <dgm:chMax val="0"/>
          <dgm:chPref val="0"/>
          <dgm:bulletEnabled val="1"/>
        </dgm:presLayoutVars>
      </dgm:prSet>
      <dgm:spPr>
        <a:blipFill rotWithShape="0">
          <a:blip xmlns:r="http://schemas.openxmlformats.org/officeDocument/2006/relationships" r:embed="rId3"/>
          <a:stretch>
            <a:fillRect/>
          </a:stretch>
        </a:blipFill>
      </dgm:spPr>
    </dgm:pt>
    <dgm:pt modelId="{83ACAE6E-98DE-4791-A5B6-916830D3F238}" type="pres">
      <dgm:prSet presAssocID="{9EBC04EE-F977-44AD-B37B-8B500572F354}" presName="rect4" presStyleLbl="node1" presStyleIdx="3" presStyleCnt="4" custScaleX="113332" custLinFactNeighborX="43974" custLinFactNeighborY="701">
        <dgm:presLayoutVars>
          <dgm:chMax val="0"/>
          <dgm:chPref val="0"/>
          <dgm:bulletEnabled val="1"/>
        </dgm:presLayoutVars>
      </dgm:prSet>
      <dgm:spPr>
        <a:blipFill rotWithShape="0">
          <a:blip xmlns:r="http://schemas.openxmlformats.org/officeDocument/2006/relationships" r:embed="rId4"/>
          <a:stretch>
            <a:fillRect/>
          </a:stretch>
        </a:blipFill>
      </dgm:spPr>
    </dgm:pt>
  </dgm:ptLst>
  <dgm:cxnLst>
    <dgm:cxn modelId="{8CA32C01-1C19-40C5-B3EE-1322F79EEDA6}" srcId="{9EBC04EE-F977-44AD-B37B-8B500572F354}" destId="{27D11FC3-1911-4859-B41B-363C965C94E6}" srcOrd="0" destOrd="0" parTransId="{0C42D001-6AF9-4272-A062-7FB85659B537}" sibTransId="{1B812340-F3C2-4EE4-94BE-A8A8EF8AFE0A}"/>
    <dgm:cxn modelId="{A539B43B-9DCF-46DF-A974-182BD9956F06}" type="presOf" srcId="{27D11FC3-1911-4859-B41B-363C965C94E6}" destId="{254FA08E-C0AA-470B-9E09-F4AB6955C68B}" srcOrd="0" destOrd="0" presId="urn:microsoft.com/office/officeart/2005/8/layout/matrix2"/>
    <dgm:cxn modelId="{425C359C-38F1-43FC-8C2E-74D5FCB66C89}" type="presOf" srcId="{9EBC04EE-F977-44AD-B37B-8B500572F354}" destId="{5E2B6EC9-1BFC-4340-AAC8-C0549908783E}" srcOrd="0" destOrd="0" presId="urn:microsoft.com/office/officeart/2005/8/layout/matrix2"/>
    <dgm:cxn modelId="{137591AE-719C-46E3-9E19-C622B70AFBB7}" srcId="{9EBC04EE-F977-44AD-B37B-8B500572F354}" destId="{E28CAB8F-9AEC-4DE4-A1EE-5D2388B766AA}" srcOrd="1" destOrd="0" parTransId="{247B5429-FAD9-4757-A72B-60D0E1F32290}" sibTransId="{D8809E33-64F5-48D4-B826-C1E877BFFD58}"/>
    <dgm:cxn modelId="{8F6FC5C3-A9CE-4B31-9D22-FED8CAB24ECC}" type="presOf" srcId="{E28CAB8F-9AEC-4DE4-A1EE-5D2388B766AA}" destId="{601C65B2-48A6-4196-BB9B-227D6AA5474F}" srcOrd="0" destOrd="0" presId="urn:microsoft.com/office/officeart/2005/8/layout/matrix2"/>
    <dgm:cxn modelId="{89C8A10C-8D48-4E84-9A13-A8C8D5E59BBA}" type="presParOf" srcId="{5E2B6EC9-1BFC-4340-AAC8-C0549908783E}" destId="{6FFDAC4B-665D-457A-9D54-1F09EDFBFB4D}" srcOrd="0" destOrd="0" presId="urn:microsoft.com/office/officeart/2005/8/layout/matrix2"/>
    <dgm:cxn modelId="{CB4DBBF3-3B1D-4FEE-B1B1-0E22B282F1FB}" type="presParOf" srcId="{5E2B6EC9-1BFC-4340-AAC8-C0549908783E}" destId="{254FA08E-C0AA-470B-9E09-F4AB6955C68B}" srcOrd="1" destOrd="0" presId="urn:microsoft.com/office/officeart/2005/8/layout/matrix2"/>
    <dgm:cxn modelId="{433CA9A6-0F51-49BC-B33F-1A99D818DD83}" type="presParOf" srcId="{5E2B6EC9-1BFC-4340-AAC8-C0549908783E}" destId="{601C65B2-48A6-4196-BB9B-227D6AA5474F}" srcOrd="2" destOrd="0" presId="urn:microsoft.com/office/officeart/2005/8/layout/matrix2"/>
    <dgm:cxn modelId="{AEA26265-88A4-411B-A29F-E154026C1EC3}" type="presParOf" srcId="{5E2B6EC9-1BFC-4340-AAC8-C0549908783E}" destId="{C024C795-77C4-4F3E-B12F-B81D071FB9DD}" srcOrd="3" destOrd="0" presId="urn:microsoft.com/office/officeart/2005/8/layout/matrix2"/>
    <dgm:cxn modelId="{3F5E3E98-4BCE-47F9-9EA2-851125FF41C4}" type="presParOf" srcId="{5E2B6EC9-1BFC-4340-AAC8-C0549908783E}" destId="{83ACAE6E-98DE-4791-A5B6-916830D3F238}"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FDAC4B-665D-457A-9D54-1F09EDFBFB4D}">
      <dsp:nvSpPr>
        <dsp:cNvPr id="0" name=""/>
        <dsp:cNvSpPr/>
      </dsp:nvSpPr>
      <dsp:spPr>
        <a:xfrm>
          <a:off x="1655568" y="0"/>
          <a:ext cx="4902722" cy="4902722"/>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4FA08E-C0AA-470B-9E09-F4AB6955C68B}">
      <dsp:nvSpPr>
        <dsp:cNvPr id="0" name=""/>
        <dsp:cNvSpPr/>
      </dsp:nvSpPr>
      <dsp:spPr>
        <a:xfrm>
          <a:off x="1406205" y="0"/>
          <a:ext cx="1961089" cy="1961089"/>
        </a:xfrm>
        <a:prstGeom prst="roundRect">
          <a:avLst/>
        </a:prstGeom>
        <a:gradFill rotWithShape="0">
          <a:gsLst>
            <a:gs pos="0">
              <a:srgbClr val="D6B19C"/>
            </a:gs>
            <a:gs pos="30000">
              <a:srgbClr val="D49E6C"/>
            </a:gs>
            <a:gs pos="70000">
              <a:srgbClr val="A65528"/>
            </a:gs>
            <a:gs pos="100000">
              <a:srgbClr val="663012"/>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tx1"/>
              </a:solidFill>
            </a:rPr>
            <a:t>Lo Performance</a:t>
          </a:r>
        </a:p>
        <a:p>
          <a:pPr marL="0" lvl="0" indent="0" algn="ctr" defTabSz="1022350">
            <a:lnSpc>
              <a:spcPct val="90000"/>
            </a:lnSpc>
            <a:spcBef>
              <a:spcPct val="0"/>
            </a:spcBef>
            <a:spcAft>
              <a:spcPct val="35000"/>
            </a:spcAft>
            <a:buNone/>
          </a:pPr>
          <a:r>
            <a:rPr lang="en-US" sz="2300" b="1" kern="1200" dirty="0">
              <a:solidFill>
                <a:schemeClr val="tx1"/>
              </a:solidFill>
            </a:rPr>
            <a:t>Hi Persistence</a:t>
          </a:r>
        </a:p>
      </dsp:txBody>
      <dsp:txXfrm>
        <a:off x="1501937" y="95732"/>
        <a:ext cx="1769625" cy="1769625"/>
      </dsp:txXfrm>
    </dsp:sp>
    <dsp:sp modelId="{601C65B2-48A6-4196-BB9B-227D6AA5474F}">
      <dsp:nvSpPr>
        <dsp:cNvPr id="0" name=""/>
        <dsp:cNvSpPr/>
      </dsp:nvSpPr>
      <dsp:spPr>
        <a:xfrm>
          <a:off x="5143884" y="0"/>
          <a:ext cx="1961089" cy="1961089"/>
        </a:xfrm>
        <a:prstGeom prst="roundRect">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Hi Performance</a:t>
          </a:r>
        </a:p>
        <a:p>
          <a:pPr marL="0" lvl="0" indent="0" algn="ctr" defTabSz="1022350">
            <a:lnSpc>
              <a:spcPct val="90000"/>
            </a:lnSpc>
            <a:spcBef>
              <a:spcPct val="0"/>
            </a:spcBef>
            <a:spcAft>
              <a:spcPct val="35000"/>
            </a:spcAft>
            <a:buNone/>
          </a:pPr>
          <a:r>
            <a:rPr lang="en-US" sz="2300" kern="1200" dirty="0"/>
            <a:t>Hi Persistence</a:t>
          </a:r>
        </a:p>
      </dsp:txBody>
      <dsp:txXfrm>
        <a:off x="5239616" y="95732"/>
        <a:ext cx="1769625" cy="1769625"/>
      </dsp:txXfrm>
    </dsp:sp>
    <dsp:sp modelId="{C024C795-77C4-4F3E-B12F-B81D071FB9DD}">
      <dsp:nvSpPr>
        <dsp:cNvPr id="0" name=""/>
        <dsp:cNvSpPr/>
      </dsp:nvSpPr>
      <dsp:spPr>
        <a:xfrm>
          <a:off x="1464469" y="2681220"/>
          <a:ext cx="1961089" cy="1961089"/>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Lo Performance</a:t>
          </a:r>
        </a:p>
        <a:p>
          <a:pPr marL="0" lvl="0" indent="0" algn="ctr" defTabSz="1022350">
            <a:lnSpc>
              <a:spcPct val="90000"/>
            </a:lnSpc>
            <a:spcBef>
              <a:spcPct val="0"/>
            </a:spcBef>
            <a:spcAft>
              <a:spcPct val="35000"/>
            </a:spcAft>
            <a:buNone/>
          </a:pPr>
          <a:r>
            <a:rPr lang="en-US" sz="2300" kern="1200" dirty="0"/>
            <a:t>Lo Persistence</a:t>
          </a:r>
        </a:p>
      </dsp:txBody>
      <dsp:txXfrm>
        <a:off x="1560201" y="2776952"/>
        <a:ext cx="1769625" cy="1769625"/>
      </dsp:txXfrm>
    </dsp:sp>
    <dsp:sp modelId="{83ACAE6E-98DE-4791-A5B6-916830D3F238}">
      <dsp:nvSpPr>
        <dsp:cNvPr id="0" name=""/>
        <dsp:cNvSpPr/>
      </dsp:nvSpPr>
      <dsp:spPr>
        <a:xfrm>
          <a:off x="5213797" y="2636704"/>
          <a:ext cx="1961089" cy="1961089"/>
        </a:xfrm>
        <a:prstGeom prst="roundRect">
          <a:avLst/>
        </a:prstGeom>
        <a:gradFill rotWithShape="0">
          <a:gsLst>
            <a:gs pos="0">
              <a:srgbClr val="D6B19C"/>
            </a:gs>
            <a:gs pos="30000">
              <a:srgbClr val="D49E6C"/>
            </a:gs>
            <a:gs pos="70000">
              <a:srgbClr val="A65528"/>
            </a:gs>
            <a:gs pos="100000">
              <a:srgbClr val="663012"/>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solidFill>
                <a:schemeClr val="tx1"/>
              </a:solidFill>
            </a:rPr>
            <a:t>Hi Performance</a:t>
          </a:r>
        </a:p>
        <a:p>
          <a:pPr marL="0" lvl="0" indent="0" algn="ctr" defTabSz="1022350">
            <a:lnSpc>
              <a:spcPct val="90000"/>
            </a:lnSpc>
            <a:spcBef>
              <a:spcPct val="0"/>
            </a:spcBef>
            <a:spcAft>
              <a:spcPct val="35000"/>
            </a:spcAft>
            <a:buNone/>
          </a:pPr>
          <a:r>
            <a:rPr lang="en-US" sz="2300" b="1" kern="1200" dirty="0">
              <a:solidFill>
                <a:schemeClr val="tx1"/>
              </a:solidFill>
            </a:rPr>
            <a:t>Lo Persistence</a:t>
          </a:r>
        </a:p>
      </dsp:txBody>
      <dsp:txXfrm>
        <a:off x="5309529" y="2732436"/>
        <a:ext cx="1769625" cy="17696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FDAC4B-665D-457A-9D54-1F09EDFBFB4D}">
      <dsp:nvSpPr>
        <dsp:cNvPr id="0" name=""/>
        <dsp:cNvSpPr/>
      </dsp:nvSpPr>
      <dsp:spPr>
        <a:xfrm>
          <a:off x="1655568" y="0"/>
          <a:ext cx="4902722" cy="4902722"/>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4FA08E-C0AA-470B-9E09-F4AB6955C68B}">
      <dsp:nvSpPr>
        <dsp:cNvPr id="0" name=""/>
        <dsp:cNvSpPr/>
      </dsp:nvSpPr>
      <dsp:spPr>
        <a:xfrm>
          <a:off x="1273067" y="228594"/>
          <a:ext cx="2202263" cy="1808692"/>
        </a:xfrm>
        <a:prstGeom prst="round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b="1" kern="1200" dirty="0">
            <a:solidFill>
              <a:schemeClr val="tx1"/>
            </a:solidFill>
          </a:endParaRPr>
        </a:p>
      </dsp:txBody>
      <dsp:txXfrm>
        <a:off x="1361360" y="316887"/>
        <a:ext cx="2025677" cy="1632106"/>
      </dsp:txXfrm>
    </dsp:sp>
    <dsp:sp modelId="{601C65B2-48A6-4196-BB9B-227D6AA5474F}">
      <dsp:nvSpPr>
        <dsp:cNvPr id="0" name=""/>
        <dsp:cNvSpPr/>
      </dsp:nvSpPr>
      <dsp:spPr>
        <a:xfrm>
          <a:off x="5124372" y="118851"/>
          <a:ext cx="2082715" cy="1808692"/>
        </a:xfrm>
        <a:prstGeom prst="roundRect">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5212665" y="207144"/>
        <a:ext cx="1906129" cy="1632106"/>
      </dsp:txXfrm>
    </dsp:sp>
    <dsp:sp modelId="{C024C795-77C4-4F3E-B12F-B81D071FB9DD}">
      <dsp:nvSpPr>
        <dsp:cNvPr id="0" name=""/>
        <dsp:cNvSpPr/>
      </dsp:nvSpPr>
      <dsp:spPr>
        <a:xfrm>
          <a:off x="1349265" y="2681220"/>
          <a:ext cx="2191497" cy="1961089"/>
        </a:xfrm>
        <a:prstGeom prst="roundRect">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ACAE6E-98DE-4791-A5B6-916830D3F238}">
      <dsp:nvSpPr>
        <dsp:cNvPr id="0" name=""/>
        <dsp:cNvSpPr/>
      </dsp:nvSpPr>
      <dsp:spPr>
        <a:xfrm>
          <a:off x="5083071" y="2636704"/>
          <a:ext cx="2222541" cy="1961089"/>
        </a:xfrm>
        <a:prstGeom prst="roundRect">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20.png"/><Relationship Id="rId5" Type="http://schemas.openxmlformats.org/officeDocument/2006/relationships/image" Target="../media/image34.png"/><Relationship Id="rId4" Type="http://schemas.openxmlformats.org/officeDocument/2006/relationships/image" Target="../media/image3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5E7DB9-BFFB-4C85-B114-E24A5185EB8F}" type="datetimeFigureOut">
              <a:rPr lang="en-US" smtClean="0"/>
              <a:pPr/>
              <a:t>7/9/2019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3F5EA5-E171-43DA-B44E-38F019ECE8A5}" type="slidenum">
              <a:rPr lang="en-US" smtClean="0"/>
              <a:pPr/>
              <a:t>‹#›</a:t>
            </a:fld>
            <a:endParaRPr lang="en-US" dirty="0"/>
          </a:p>
        </p:txBody>
      </p:sp>
    </p:spTree>
    <p:extLst>
      <p:ext uri="{BB962C8B-B14F-4D97-AF65-F5344CB8AC3E}">
        <p14:creationId xmlns:p14="http://schemas.microsoft.com/office/powerpoint/2010/main" val="2619570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3F5EA5-E171-43DA-B44E-38F019ECE8A5}" type="slidenum">
              <a:rPr lang="en-US" smtClean="0"/>
              <a:pPr/>
              <a:t>1</a:t>
            </a:fld>
            <a:endParaRPr lang="en-US" dirty="0"/>
          </a:p>
        </p:txBody>
      </p:sp>
    </p:spTree>
    <p:extLst>
      <p:ext uri="{BB962C8B-B14F-4D97-AF65-F5344CB8AC3E}">
        <p14:creationId xmlns:p14="http://schemas.microsoft.com/office/powerpoint/2010/main" val="1070781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B3F5EA5-E171-43DA-B44E-38F019ECE8A5}"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840555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3F5EA5-E171-43DA-B44E-38F019ECE8A5}" type="slidenum">
              <a:rPr lang="en-US" smtClean="0"/>
              <a:pPr/>
              <a:t>8</a:t>
            </a:fld>
            <a:endParaRPr lang="en-US"/>
          </a:p>
        </p:txBody>
      </p:sp>
    </p:spTree>
    <p:extLst>
      <p:ext uri="{BB962C8B-B14F-4D97-AF65-F5344CB8AC3E}">
        <p14:creationId xmlns:p14="http://schemas.microsoft.com/office/powerpoint/2010/main" val="1333632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3F5EA5-E171-43DA-B44E-38F019ECE8A5}" type="slidenum">
              <a:rPr lang="en-US" smtClean="0"/>
              <a:pPr/>
              <a:t>31</a:t>
            </a:fld>
            <a:endParaRPr lang="en-US"/>
          </a:p>
        </p:txBody>
      </p:sp>
    </p:spTree>
    <p:extLst>
      <p:ext uri="{BB962C8B-B14F-4D97-AF65-F5344CB8AC3E}">
        <p14:creationId xmlns:p14="http://schemas.microsoft.com/office/powerpoint/2010/main" val="1226680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3F5EA5-E171-43DA-B44E-38F019ECE8A5}" type="slidenum">
              <a:rPr lang="en-US" smtClean="0"/>
              <a:pPr/>
              <a:t>32</a:t>
            </a:fld>
            <a:endParaRPr lang="en-US"/>
          </a:p>
        </p:txBody>
      </p:sp>
    </p:spTree>
    <p:extLst>
      <p:ext uri="{BB962C8B-B14F-4D97-AF65-F5344CB8AC3E}">
        <p14:creationId xmlns:p14="http://schemas.microsoft.com/office/powerpoint/2010/main" val="502056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3F5EA5-E171-43DA-B44E-38F019ECE8A5}" type="slidenum">
              <a:rPr lang="en-US" smtClean="0"/>
              <a:pPr/>
              <a:t>45</a:t>
            </a:fld>
            <a:endParaRPr lang="en-US" dirty="0"/>
          </a:p>
        </p:txBody>
      </p:sp>
    </p:spTree>
    <p:extLst>
      <p:ext uri="{BB962C8B-B14F-4D97-AF65-F5344CB8AC3E}">
        <p14:creationId xmlns:p14="http://schemas.microsoft.com/office/powerpoint/2010/main" val="1206753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9E94DE94-A79A-426E-9314-E199CC5C4906}" type="datetime1">
              <a:rPr lang="en-US" smtClean="0"/>
              <a:t>7/9/2019</a:t>
            </a:fld>
            <a:endParaRPr lang="en-US" dirty="0"/>
          </a:p>
        </p:txBody>
      </p:sp>
      <p:sp>
        <p:nvSpPr>
          <p:cNvPr id="5" name="Footer Placeholder 4"/>
          <p:cNvSpPr>
            <a:spLocks noGrp="1"/>
          </p:cNvSpPr>
          <p:nvPr>
            <p:ph type="ftr" sz="quarter" idx="11"/>
          </p:nvPr>
        </p:nvSpPr>
        <p:spPr/>
        <p:txBody>
          <a:bodyPr/>
          <a:lstStyle/>
          <a:p>
            <a:pPr>
              <a:defRPr/>
            </a:pPr>
            <a:r>
              <a:rPr lang="en-US" dirty="0"/>
              <a:t>CASAS 2017  COABE Conference</a:t>
            </a:r>
          </a:p>
        </p:txBody>
      </p:sp>
      <p:sp>
        <p:nvSpPr>
          <p:cNvPr id="6" name="Slide Number Placeholder 5"/>
          <p:cNvSpPr>
            <a:spLocks noGrp="1"/>
          </p:cNvSpPr>
          <p:nvPr>
            <p:ph type="sldNum" sz="quarter" idx="12"/>
          </p:nvPr>
        </p:nvSpPr>
        <p:spPr/>
        <p:txBody>
          <a:bodyPr/>
          <a:lstStyle/>
          <a:p>
            <a:pPr>
              <a:defRPr/>
            </a:pPr>
            <a:fld id="{509D8010-6613-471D-9FDA-C8F4E9EB2CBE}"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367CF78E-5106-430C-B901-E5941694FC73}" type="datetime1">
              <a:rPr lang="en-US" smtClean="0"/>
              <a:t>7/9/2019</a:t>
            </a:fld>
            <a:endParaRPr lang="en-US" dirty="0"/>
          </a:p>
        </p:txBody>
      </p:sp>
      <p:sp>
        <p:nvSpPr>
          <p:cNvPr id="5" name="Footer Placeholder 4"/>
          <p:cNvSpPr>
            <a:spLocks noGrp="1"/>
          </p:cNvSpPr>
          <p:nvPr>
            <p:ph type="ftr" sz="quarter" idx="11"/>
          </p:nvPr>
        </p:nvSpPr>
        <p:spPr/>
        <p:txBody>
          <a:bodyPr/>
          <a:lstStyle/>
          <a:p>
            <a:pPr>
              <a:defRPr/>
            </a:pPr>
            <a:r>
              <a:rPr lang="en-US" dirty="0"/>
              <a:t>CASAS 2017  COABE Conference</a:t>
            </a:r>
          </a:p>
        </p:txBody>
      </p:sp>
      <p:sp>
        <p:nvSpPr>
          <p:cNvPr id="6" name="Slide Number Placeholder 5"/>
          <p:cNvSpPr>
            <a:spLocks noGrp="1"/>
          </p:cNvSpPr>
          <p:nvPr>
            <p:ph type="sldNum" sz="quarter" idx="12"/>
          </p:nvPr>
        </p:nvSpPr>
        <p:spPr/>
        <p:txBody>
          <a:bodyPr/>
          <a:lstStyle/>
          <a:p>
            <a:pPr>
              <a:defRPr/>
            </a:pPr>
            <a:fld id="{65122F7C-518A-4A07-A025-7483D5BED94B}"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87B2E397-C6E7-4542-9D46-B322E89A7AEF}" type="datetime1">
              <a:rPr lang="en-US" smtClean="0"/>
              <a:t>7/9/2019</a:t>
            </a:fld>
            <a:endParaRPr lang="en-US" dirty="0"/>
          </a:p>
        </p:txBody>
      </p:sp>
      <p:sp>
        <p:nvSpPr>
          <p:cNvPr id="5" name="Footer Placeholder 4"/>
          <p:cNvSpPr>
            <a:spLocks noGrp="1"/>
          </p:cNvSpPr>
          <p:nvPr>
            <p:ph type="ftr" sz="quarter" idx="11"/>
          </p:nvPr>
        </p:nvSpPr>
        <p:spPr/>
        <p:txBody>
          <a:bodyPr/>
          <a:lstStyle/>
          <a:p>
            <a:pPr>
              <a:defRPr/>
            </a:pPr>
            <a:r>
              <a:rPr lang="en-US" dirty="0"/>
              <a:t>CASAS 2017  COABE Conference</a:t>
            </a:r>
          </a:p>
        </p:txBody>
      </p:sp>
      <p:sp>
        <p:nvSpPr>
          <p:cNvPr id="6" name="Slide Number Placeholder 5"/>
          <p:cNvSpPr>
            <a:spLocks noGrp="1"/>
          </p:cNvSpPr>
          <p:nvPr>
            <p:ph type="sldNum" sz="quarter" idx="12"/>
          </p:nvPr>
        </p:nvSpPr>
        <p:spPr/>
        <p:txBody>
          <a:bodyPr/>
          <a:lstStyle/>
          <a:p>
            <a:pPr>
              <a:defRPr/>
            </a:pPr>
            <a:fld id="{61BF2718-C376-4A90-879B-F4876F1D6B48}"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a:t>Click to edit Master title style</a:t>
            </a:r>
          </a:p>
        </p:txBody>
      </p:sp>
      <p:sp>
        <p:nvSpPr>
          <p:cNvPr id="3" name="Text Placeholder 2"/>
          <p:cNvSpPr>
            <a:spLocks noGrp="1"/>
          </p:cNvSpPr>
          <p:nvPr>
            <p:ph type="body" sz="half" idx="1"/>
          </p:nvPr>
        </p:nvSpPr>
        <p:spPr>
          <a:xfrm>
            <a:off x="533400" y="1219200"/>
            <a:ext cx="4038600" cy="483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219200"/>
            <a:ext cx="4038600" cy="483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7010400" y="6610350"/>
            <a:ext cx="2133600" cy="247650"/>
          </a:xfrm>
        </p:spPr>
        <p:txBody>
          <a:bodyPr/>
          <a:lstStyle>
            <a:lvl1pPr>
              <a:defRPr/>
            </a:lvl1pPr>
          </a:lstStyle>
          <a:p>
            <a:pPr>
              <a:defRPr/>
            </a:pPr>
            <a:fld id="{1EDD557E-5B35-47DF-BA02-6BF94AF15243}" type="slidenum">
              <a:rPr/>
              <a:pPr>
                <a:defRPr/>
              </a:pPr>
              <a:t>‹#›</a:t>
            </a:fld>
            <a:endParaRPr dirty="0"/>
          </a:p>
        </p:txBody>
      </p:sp>
    </p:spTree>
    <p:extLst>
      <p:ext uri="{BB962C8B-B14F-4D97-AF65-F5344CB8AC3E}">
        <p14:creationId xmlns:p14="http://schemas.microsoft.com/office/powerpoint/2010/main" val="2235330484"/>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F13815CD-ACBF-46A6-B41F-D90A0CC836CE}" type="datetime1">
              <a:rPr lang="en-US" smtClean="0"/>
              <a:t>7/9/2019</a:t>
            </a:fld>
            <a:endParaRPr lang="en-US" dirty="0"/>
          </a:p>
        </p:txBody>
      </p:sp>
      <p:sp>
        <p:nvSpPr>
          <p:cNvPr id="5" name="Footer Placeholder 4"/>
          <p:cNvSpPr>
            <a:spLocks noGrp="1"/>
          </p:cNvSpPr>
          <p:nvPr>
            <p:ph type="ftr" sz="quarter" idx="11"/>
          </p:nvPr>
        </p:nvSpPr>
        <p:spPr/>
        <p:txBody>
          <a:bodyPr/>
          <a:lstStyle/>
          <a:p>
            <a:pPr>
              <a:defRPr/>
            </a:pPr>
            <a:r>
              <a:rPr lang="en-US" dirty="0"/>
              <a:t>CASAS 2017  COABE Conference</a:t>
            </a:r>
          </a:p>
        </p:txBody>
      </p:sp>
      <p:sp>
        <p:nvSpPr>
          <p:cNvPr id="6" name="Slide Number Placeholder 5"/>
          <p:cNvSpPr>
            <a:spLocks noGrp="1"/>
          </p:cNvSpPr>
          <p:nvPr>
            <p:ph type="sldNum" sz="quarter" idx="12"/>
          </p:nvPr>
        </p:nvSpPr>
        <p:spPr/>
        <p:txBody>
          <a:bodyPr/>
          <a:lstStyle/>
          <a:p>
            <a:pPr>
              <a:defRPr/>
            </a:pPr>
            <a:fld id="{472742ED-E5F3-4A84-9AF5-5CA8849FAEA9}"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6F6BDBFD-E1CC-4E97-8377-C107612A88F8}" type="datetime1">
              <a:rPr lang="en-US" smtClean="0"/>
              <a:t>7/9/2019</a:t>
            </a:fld>
            <a:endParaRPr lang="en-US" dirty="0"/>
          </a:p>
        </p:txBody>
      </p:sp>
      <p:sp>
        <p:nvSpPr>
          <p:cNvPr id="5" name="Footer Placeholder 4"/>
          <p:cNvSpPr>
            <a:spLocks noGrp="1"/>
          </p:cNvSpPr>
          <p:nvPr>
            <p:ph type="ftr" sz="quarter" idx="11"/>
          </p:nvPr>
        </p:nvSpPr>
        <p:spPr/>
        <p:txBody>
          <a:bodyPr/>
          <a:lstStyle/>
          <a:p>
            <a:pPr>
              <a:defRPr/>
            </a:pPr>
            <a:r>
              <a:rPr lang="en-US" dirty="0"/>
              <a:t>CASAS 2017  COABE Conference</a:t>
            </a:r>
          </a:p>
        </p:txBody>
      </p:sp>
      <p:sp>
        <p:nvSpPr>
          <p:cNvPr id="6" name="Slide Number Placeholder 5"/>
          <p:cNvSpPr>
            <a:spLocks noGrp="1"/>
          </p:cNvSpPr>
          <p:nvPr>
            <p:ph type="sldNum" sz="quarter" idx="12"/>
          </p:nvPr>
        </p:nvSpPr>
        <p:spPr/>
        <p:txBody>
          <a:bodyPr/>
          <a:lstStyle/>
          <a:p>
            <a:pPr>
              <a:defRPr/>
            </a:pPr>
            <a:fld id="{CD5B33E5-7686-4403-B648-5F4B5F69F7B5}"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242A9B9-5736-4B38-9486-6A1D47856145}" type="datetime1">
              <a:rPr lang="en-US" smtClean="0"/>
              <a:t>7/9/2019</a:t>
            </a:fld>
            <a:endParaRPr lang="en-US" dirty="0"/>
          </a:p>
        </p:txBody>
      </p:sp>
      <p:sp>
        <p:nvSpPr>
          <p:cNvPr id="6" name="Footer Placeholder 5"/>
          <p:cNvSpPr>
            <a:spLocks noGrp="1"/>
          </p:cNvSpPr>
          <p:nvPr>
            <p:ph type="ftr" sz="quarter" idx="11"/>
          </p:nvPr>
        </p:nvSpPr>
        <p:spPr/>
        <p:txBody>
          <a:bodyPr/>
          <a:lstStyle/>
          <a:p>
            <a:pPr>
              <a:defRPr/>
            </a:pPr>
            <a:r>
              <a:rPr lang="en-US" dirty="0"/>
              <a:t>CASAS 2017  COABE Conference</a:t>
            </a:r>
          </a:p>
        </p:txBody>
      </p:sp>
      <p:sp>
        <p:nvSpPr>
          <p:cNvPr id="7" name="Slide Number Placeholder 6"/>
          <p:cNvSpPr>
            <a:spLocks noGrp="1"/>
          </p:cNvSpPr>
          <p:nvPr>
            <p:ph type="sldNum" sz="quarter" idx="12"/>
          </p:nvPr>
        </p:nvSpPr>
        <p:spPr/>
        <p:txBody>
          <a:bodyPr/>
          <a:lstStyle/>
          <a:p>
            <a:pPr>
              <a:defRPr/>
            </a:pPr>
            <a:fld id="{CE42DF3E-5041-463A-908D-1D5CD555F6F8}"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CE63B068-53DC-4E93-B45D-02525D7A1BCF}" type="datetime1">
              <a:rPr lang="en-US" smtClean="0"/>
              <a:t>7/9/2019</a:t>
            </a:fld>
            <a:endParaRPr lang="en-US" dirty="0"/>
          </a:p>
        </p:txBody>
      </p:sp>
      <p:sp>
        <p:nvSpPr>
          <p:cNvPr id="8" name="Footer Placeholder 7"/>
          <p:cNvSpPr>
            <a:spLocks noGrp="1"/>
          </p:cNvSpPr>
          <p:nvPr>
            <p:ph type="ftr" sz="quarter" idx="11"/>
          </p:nvPr>
        </p:nvSpPr>
        <p:spPr/>
        <p:txBody>
          <a:bodyPr/>
          <a:lstStyle/>
          <a:p>
            <a:pPr>
              <a:defRPr/>
            </a:pPr>
            <a:r>
              <a:rPr lang="en-US" dirty="0"/>
              <a:t>CASAS 2017  COABE Conference</a:t>
            </a:r>
          </a:p>
        </p:txBody>
      </p:sp>
      <p:sp>
        <p:nvSpPr>
          <p:cNvPr id="9" name="Slide Number Placeholder 8"/>
          <p:cNvSpPr>
            <a:spLocks noGrp="1"/>
          </p:cNvSpPr>
          <p:nvPr>
            <p:ph type="sldNum" sz="quarter" idx="12"/>
          </p:nvPr>
        </p:nvSpPr>
        <p:spPr/>
        <p:txBody>
          <a:bodyPr/>
          <a:lstStyle/>
          <a:p>
            <a:pPr>
              <a:defRPr/>
            </a:pPr>
            <a:fld id="{68515CDF-AD7A-46E0-9836-CC02972D10B2}"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2C682D47-69D1-412D-990C-DDBF724D23FD}" type="datetime1">
              <a:rPr lang="en-US" smtClean="0"/>
              <a:t>7/9/2019</a:t>
            </a:fld>
            <a:endParaRPr lang="en-US" dirty="0"/>
          </a:p>
        </p:txBody>
      </p:sp>
      <p:sp>
        <p:nvSpPr>
          <p:cNvPr id="4" name="Footer Placeholder 3"/>
          <p:cNvSpPr>
            <a:spLocks noGrp="1"/>
          </p:cNvSpPr>
          <p:nvPr>
            <p:ph type="ftr" sz="quarter" idx="11"/>
          </p:nvPr>
        </p:nvSpPr>
        <p:spPr/>
        <p:txBody>
          <a:bodyPr/>
          <a:lstStyle/>
          <a:p>
            <a:pPr>
              <a:defRPr/>
            </a:pPr>
            <a:r>
              <a:rPr lang="en-US" dirty="0"/>
              <a:t>CASAS 2017  COABE Conference</a:t>
            </a:r>
          </a:p>
        </p:txBody>
      </p:sp>
      <p:sp>
        <p:nvSpPr>
          <p:cNvPr id="5" name="Slide Number Placeholder 4"/>
          <p:cNvSpPr>
            <a:spLocks noGrp="1"/>
          </p:cNvSpPr>
          <p:nvPr>
            <p:ph type="sldNum" sz="quarter" idx="12"/>
          </p:nvPr>
        </p:nvSpPr>
        <p:spPr/>
        <p:txBody>
          <a:bodyPr/>
          <a:lstStyle/>
          <a:p>
            <a:pPr>
              <a:defRPr/>
            </a:pPr>
            <a:fld id="{F6D201B8-79DF-4A8E-BB90-AC31C58AD823}"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9E61F38-B0A7-4AFD-9ECE-E782A79AB49A}" type="datetime1">
              <a:rPr lang="en-US" smtClean="0"/>
              <a:t>7/9/2019</a:t>
            </a:fld>
            <a:endParaRPr lang="en-US" dirty="0"/>
          </a:p>
        </p:txBody>
      </p:sp>
      <p:sp>
        <p:nvSpPr>
          <p:cNvPr id="3" name="Footer Placeholder 2"/>
          <p:cNvSpPr>
            <a:spLocks noGrp="1"/>
          </p:cNvSpPr>
          <p:nvPr>
            <p:ph type="ftr" sz="quarter" idx="11"/>
          </p:nvPr>
        </p:nvSpPr>
        <p:spPr/>
        <p:txBody>
          <a:bodyPr/>
          <a:lstStyle/>
          <a:p>
            <a:pPr>
              <a:defRPr/>
            </a:pPr>
            <a:r>
              <a:rPr lang="en-US" dirty="0"/>
              <a:t>CASAS 2017  COABE Conference</a:t>
            </a:r>
          </a:p>
        </p:txBody>
      </p:sp>
      <p:sp>
        <p:nvSpPr>
          <p:cNvPr id="4" name="Slide Number Placeholder 3"/>
          <p:cNvSpPr>
            <a:spLocks noGrp="1"/>
          </p:cNvSpPr>
          <p:nvPr>
            <p:ph type="sldNum" sz="quarter" idx="12"/>
          </p:nvPr>
        </p:nvSpPr>
        <p:spPr/>
        <p:txBody>
          <a:bodyPr/>
          <a:lstStyle/>
          <a:p>
            <a:pPr>
              <a:defRPr/>
            </a:pPr>
            <a:fld id="{156687D7-378D-43EC-BBE6-06B5D0D55315}"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CA04A064-F3F7-4747-8CDE-C12D337E4A9C}" type="datetime1">
              <a:rPr lang="en-US" smtClean="0"/>
              <a:t>7/9/2019</a:t>
            </a:fld>
            <a:endParaRPr lang="en-US" dirty="0"/>
          </a:p>
        </p:txBody>
      </p:sp>
      <p:sp>
        <p:nvSpPr>
          <p:cNvPr id="6" name="Footer Placeholder 5"/>
          <p:cNvSpPr>
            <a:spLocks noGrp="1"/>
          </p:cNvSpPr>
          <p:nvPr>
            <p:ph type="ftr" sz="quarter" idx="11"/>
          </p:nvPr>
        </p:nvSpPr>
        <p:spPr/>
        <p:txBody>
          <a:bodyPr/>
          <a:lstStyle/>
          <a:p>
            <a:pPr>
              <a:defRPr/>
            </a:pPr>
            <a:r>
              <a:rPr lang="en-US" dirty="0"/>
              <a:t>CASAS 2017  COABE Conference</a:t>
            </a:r>
          </a:p>
        </p:txBody>
      </p:sp>
      <p:sp>
        <p:nvSpPr>
          <p:cNvPr id="7" name="Slide Number Placeholder 6"/>
          <p:cNvSpPr>
            <a:spLocks noGrp="1"/>
          </p:cNvSpPr>
          <p:nvPr>
            <p:ph type="sldNum" sz="quarter" idx="12"/>
          </p:nvPr>
        </p:nvSpPr>
        <p:spPr/>
        <p:txBody>
          <a:bodyPr/>
          <a:lstStyle/>
          <a:p>
            <a:pPr>
              <a:defRPr/>
            </a:pPr>
            <a:fld id="{D5D50DA3-AB60-48C2-A14C-A72F6DC2B753}"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54550272-E97C-471E-815A-6D628D95779D}" type="datetime1">
              <a:rPr lang="en-US" smtClean="0"/>
              <a:t>7/9/2019</a:t>
            </a:fld>
            <a:endParaRPr lang="en-US" dirty="0"/>
          </a:p>
        </p:txBody>
      </p:sp>
      <p:sp>
        <p:nvSpPr>
          <p:cNvPr id="6" name="Footer Placeholder 5"/>
          <p:cNvSpPr>
            <a:spLocks noGrp="1"/>
          </p:cNvSpPr>
          <p:nvPr>
            <p:ph type="ftr" sz="quarter" idx="11"/>
          </p:nvPr>
        </p:nvSpPr>
        <p:spPr/>
        <p:txBody>
          <a:bodyPr/>
          <a:lstStyle/>
          <a:p>
            <a:pPr>
              <a:defRPr/>
            </a:pPr>
            <a:r>
              <a:rPr lang="en-US" dirty="0"/>
              <a:t>CASAS 2017  COABE Conference</a:t>
            </a:r>
          </a:p>
        </p:txBody>
      </p:sp>
      <p:sp>
        <p:nvSpPr>
          <p:cNvPr id="7" name="Slide Number Placeholder 6"/>
          <p:cNvSpPr>
            <a:spLocks noGrp="1"/>
          </p:cNvSpPr>
          <p:nvPr>
            <p:ph type="sldNum" sz="quarter" idx="12"/>
          </p:nvPr>
        </p:nvSpPr>
        <p:spPr/>
        <p:txBody>
          <a:bodyPr/>
          <a:lstStyle/>
          <a:p>
            <a:pPr>
              <a:defRPr/>
            </a:pPr>
            <a:fld id="{723138FB-B0D2-425F-BB67-AC80C7B96FCC}"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72BB351-F1D5-4B7B-B901-613BC8343538}" type="datetime1">
              <a:rPr lang="en-US" smtClean="0"/>
              <a:t>7/9/2019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dirty="0"/>
              <a:t>CASAS 2017  COABE Conference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3684D5C-90E6-4A2C-BF9C-D254C9494972}"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5"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0.png"/><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3" Type="http://schemas.openxmlformats.org/officeDocument/2006/relationships/hyperlink" Target="https://caladulted.org/TA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census.gov/programs-surveys/acs/"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hyperlink" Target="http://www.casas.org/CA%20Accountability" TargetMode="External"/><Relationship Id="rId5" Type="http://schemas.openxmlformats.org/officeDocument/2006/relationships/image" Target="../media/image20.png"/><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oleObject" Target="../embeddings/oleObject7.bin"/><Relationship Id="rId3" Type="http://schemas.openxmlformats.org/officeDocument/2006/relationships/oleObject" Target="../embeddings/oleObject3.bin"/><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image" Target="../media/image33.png"/><Relationship Id="rId5" Type="http://schemas.openxmlformats.org/officeDocument/2006/relationships/image" Target="../media/image35.jpeg"/><Relationship Id="rId10" Type="http://schemas.openxmlformats.org/officeDocument/2006/relationships/oleObject" Target="../embeddings/oleObject6.bin"/><Relationship Id="rId4" Type="http://schemas.openxmlformats.org/officeDocument/2006/relationships/image" Target="../media/image20.png"/><Relationship Id="rId9" Type="http://schemas.openxmlformats.org/officeDocument/2006/relationships/image" Target="../media/image32.png"/><Relationship Id="rId14" Type="http://schemas.openxmlformats.org/officeDocument/2006/relationships/image" Target="../media/image34.png"/></Relationships>
</file>

<file path=ppt/slides/_rels/slide45.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8.jpeg"/></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0">
          <a:fgClr>
            <a:schemeClr val="accent5">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7" name="Rectangle 6"/>
          <p:cNvSpPr/>
          <p:nvPr/>
        </p:nvSpPr>
        <p:spPr>
          <a:xfrm>
            <a:off x="381000" y="609601"/>
            <a:ext cx="8039100" cy="24384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ubtitle 4"/>
          <p:cNvSpPr>
            <a:spLocks noGrp="1"/>
          </p:cNvSpPr>
          <p:nvPr>
            <p:ph type="subTitle" idx="1"/>
          </p:nvPr>
        </p:nvSpPr>
        <p:spPr>
          <a:xfrm>
            <a:off x="2362200" y="4114800"/>
            <a:ext cx="4191000" cy="1219200"/>
          </a:xfrm>
          <a:ln>
            <a:solidFill>
              <a:schemeClr val="accent1"/>
            </a:solidFill>
          </a:ln>
        </p:spPr>
        <p:txBody>
          <a:bodyPr/>
          <a:lstStyle/>
          <a:p>
            <a:r>
              <a:rPr lang="en-US" b="1" dirty="0">
                <a:ln w="6600">
                  <a:solidFill>
                    <a:schemeClr val="accent2"/>
                  </a:solidFill>
                  <a:prstDash val="solid"/>
                </a:ln>
                <a:solidFill>
                  <a:schemeClr val="tx1"/>
                </a:solidFill>
                <a:effectLst>
                  <a:outerShdw dist="38100" dir="2700000" algn="tl" rotWithShape="0">
                    <a:schemeClr val="accent2"/>
                  </a:outerShdw>
                </a:effectLst>
              </a:rPr>
              <a:t>July 10, 2019</a:t>
            </a:r>
          </a:p>
        </p:txBody>
      </p:sp>
      <p:sp>
        <p:nvSpPr>
          <p:cNvPr id="2" name="Rectangle 1"/>
          <p:cNvSpPr/>
          <p:nvPr/>
        </p:nvSpPr>
        <p:spPr>
          <a:xfrm>
            <a:off x="838200" y="609601"/>
            <a:ext cx="7455887" cy="2585323"/>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Using Data </a:t>
            </a:r>
          </a:p>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to Improve </a:t>
            </a:r>
          </a:p>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Program Performance</a:t>
            </a:r>
          </a:p>
        </p:txBody>
      </p:sp>
    </p:spTree>
    <p:extLst>
      <p:ext uri="{BB962C8B-B14F-4D97-AF65-F5344CB8AC3E}">
        <p14:creationId xmlns:p14="http://schemas.microsoft.com/office/powerpoint/2010/main" val="2514006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1" y="1600200"/>
            <a:ext cx="5480303" cy="2740152"/>
          </a:xfrm>
          <a:prstGeom prst="rect">
            <a:avLst/>
          </a:prstGeom>
        </p:spPr>
      </p:pic>
      <p:sp>
        <p:nvSpPr>
          <p:cNvPr id="5" name="TextBox 4"/>
          <p:cNvSpPr txBox="1"/>
          <p:nvPr/>
        </p:nvSpPr>
        <p:spPr>
          <a:xfrm>
            <a:off x="542109" y="5200574"/>
            <a:ext cx="8068491" cy="1384995"/>
          </a:xfrm>
          <a:prstGeom prst="rect">
            <a:avLst/>
          </a:prstGeom>
          <a:noFill/>
          <a:ln>
            <a:solidFill>
              <a:schemeClr val="accent1"/>
            </a:solidFill>
          </a:ln>
        </p:spPr>
        <p:txBody>
          <a:bodyPr wrap="square" rtlCol="0">
            <a:spAutoFit/>
          </a:bodyPr>
          <a:lstStyle/>
          <a:p>
            <a:r>
              <a:rPr lang="en-US" sz="2800" b="1" i="1" dirty="0"/>
              <a:t>Column  C ÷ Column B = Persistence Rate</a:t>
            </a:r>
          </a:p>
          <a:p>
            <a:endParaRPr lang="en-US" sz="2800" b="1" i="1" dirty="0"/>
          </a:p>
          <a:p>
            <a:r>
              <a:rPr lang="en-US" sz="2800" b="1" i="1" dirty="0"/>
              <a:t>“Good persistence” = 70% or better</a:t>
            </a:r>
          </a:p>
        </p:txBody>
      </p:sp>
      <p:sp>
        <p:nvSpPr>
          <p:cNvPr id="6" name="Title 5"/>
          <p:cNvSpPr>
            <a:spLocks noGrp="1"/>
          </p:cNvSpPr>
          <p:nvPr>
            <p:ph type="title"/>
          </p:nvPr>
        </p:nvSpPr>
        <p:spPr>
          <a:xfrm>
            <a:off x="457200" y="274638"/>
            <a:ext cx="8229600" cy="868362"/>
          </a:xfrm>
          <a:solidFill>
            <a:schemeClr val="accent1">
              <a:lumMod val="40000"/>
              <a:lumOff val="60000"/>
            </a:schemeClr>
          </a:solidFill>
        </p:spPr>
        <p:txBody>
          <a:bodyPr/>
          <a:lstStyle/>
          <a:p>
            <a:r>
              <a:rPr lang="en-US" dirty="0"/>
              <a:t>Measuring Persistence in CAEP</a:t>
            </a:r>
          </a:p>
        </p:txBody>
      </p:sp>
      <p:sp>
        <p:nvSpPr>
          <p:cNvPr id="7" name="TextBox 6"/>
          <p:cNvSpPr txBox="1"/>
          <p:nvPr/>
        </p:nvSpPr>
        <p:spPr>
          <a:xfrm>
            <a:off x="6172200" y="1676400"/>
            <a:ext cx="2743199" cy="2677656"/>
          </a:xfrm>
          <a:prstGeom prst="rect">
            <a:avLst/>
          </a:prstGeom>
          <a:noFill/>
          <a:ln>
            <a:solidFill>
              <a:schemeClr val="accent1"/>
            </a:solidFill>
          </a:ln>
        </p:spPr>
        <p:txBody>
          <a:bodyPr wrap="square" rtlCol="0">
            <a:spAutoFit/>
          </a:bodyPr>
          <a:lstStyle/>
          <a:p>
            <a:r>
              <a:rPr lang="en-US" sz="2800" dirty="0"/>
              <a:t>To determine the persistence rate, divide the total in Column C by the total in Column B.</a:t>
            </a:r>
            <a:endParaRPr lang="en-US" dirty="0"/>
          </a:p>
        </p:txBody>
      </p:sp>
      <p:sp>
        <p:nvSpPr>
          <p:cNvPr id="3" name="Slide Number Placeholder 2"/>
          <p:cNvSpPr>
            <a:spLocks noGrp="1"/>
          </p:cNvSpPr>
          <p:nvPr>
            <p:ph type="sldNum" sz="quarter" idx="12"/>
          </p:nvPr>
        </p:nvSpPr>
        <p:spPr>
          <a:xfrm>
            <a:off x="6781799" y="6492875"/>
            <a:ext cx="2133600" cy="365125"/>
          </a:xfrm>
        </p:spPr>
        <p:txBody>
          <a:bodyPr/>
          <a:lstStyle/>
          <a:p>
            <a:pPr>
              <a:defRPr/>
            </a:pPr>
            <a:fld id="{F6D201B8-79DF-4A8E-BB90-AC31C58AD823}" type="slidenum">
              <a:rPr lang="en-US" smtClean="0"/>
              <a:pPr>
                <a:defRPr/>
              </a:pPr>
              <a:t>10</a:t>
            </a:fld>
            <a:endParaRPr lang="en-US" dirty="0"/>
          </a:p>
        </p:txBody>
      </p:sp>
    </p:spTree>
    <p:extLst>
      <p:ext uri="{BB962C8B-B14F-4D97-AF65-F5344CB8AC3E}">
        <p14:creationId xmlns:p14="http://schemas.microsoft.com/office/powerpoint/2010/main" val="1625017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1" y="1279604"/>
            <a:ext cx="5486399" cy="2743200"/>
          </a:xfrm>
          <a:prstGeom prst="rect">
            <a:avLst/>
          </a:prstGeom>
        </p:spPr>
      </p:pic>
      <p:sp>
        <p:nvSpPr>
          <p:cNvPr id="5" name="TextBox 4"/>
          <p:cNvSpPr txBox="1"/>
          <p:nvPr/>
        </p:nvSpPr>
        <p:spPr>
          <a:xfrm>
            <a:off x="533400" y="4120672"/>
            <a:ext cx="8229600" cy="2677656"/>
          </a:xfrm>
          <a:prstGeom prst="rect">
            <a:avLst/>
          </a:prstGeom>
          <a:noFill/>
          <a:ln>
            <a:solidFill>
              <a:schemeClr val="accent1"/>
            </a:solidFill>
          </a:ln>
        </p:spPr>
        <p:txBody>
          <a:bodyPr wrap="square" rtlCol="0">
            <a:spAutoFit/>
          </a:bodyPr>
          <a:lstStyle/>
          <a:p>
            <a:pPr marL="342900" indent="-342900">
              <a:buFont typeface="Arial" panose="020B0604020202020204" pitchFamily="34" charset="0"/>
              <a:buChar char="•"/>
            </a:pPr>
            <a:r>
              <a:rPr lang="en-US" sz="2400" dirty="0"/>
              <a:t>Refer back to the Literacy Gains section of the CAEP Summary to determine overall performance, or performance by program.</a:t>
            </a:r>
          </a:p>
          <a:p>
            <a:pPr marL="342900" indent="-342900">
              <a:buFont typeface="Arial" panose="020B0604020202020204" pitchFamily="34" charset="0"/>
              <a:buChar char="•"/>
            </a:pPr>
            <a:r>
              <a:rPr lang="en-US" sz="2400" dirty="0"/>
              <a:t>Compare the number with EFL Gains with total number of enrollees. (This mimics NRS Table 4.)</a:t>
            </a:r>
          </a:p>
          <a:p>
            <a:pPr marL="342900" indent="-342900">
              <a:buFont typeface="Arial" panose="020B0604020202020204" pitchFamily="34" charset="0"/>
              <a:buChar char="•"/>
            </a:pPr>
            <a:r>
              <a:rPr lang="en-US" sz="2400" dirty="0"/>
              <a:t>Compare Enrollees with pre/post to Enrollees. (This mimics NRS Table 4B.</a:t>
            </a:r>
          </a:p>
        </p:txBody>
      </p:sp>
      <p:sp>
        <p:nvSpPr>
          <p:cNvPr id="6" name="Title 5"/>
          <p:cNvSpPr>
            <a:spLocks noGrp="1"/>
          </p:cNvSpPr>
          <p:nvPr>
            <p:ph type="title"/>
          </p:nvPr>
        </p:nvSpPr>
        <p:spPr>
          <a:xfrm>
            <a:off x="457200" y="274638"/>
            <a:ext cx="8229600" cy="868362"/>
          </a:xfrm>
          <a:solidFill>
            <a:schemeClr val="accent1">
              <a:lumMod val="40000"/>
              <a:lumOff val="60000"/>
            </a:schemeClr>
          </a:solidFill>
          <a:ln>
            <a:solidFill>
              <a:schemeClr val="accent1"/>
            </a:solidFill>
          </a:ln>
        </p:spPr>
        <p:txBody>
          <a:bodyPr/>
          <a:lstStyle/>
          <a:p>
            <a:r>
              <a:rPr lang="en-US" dirty="0"/>
              <a:t>Measuring Performance in CAEP</a:t>
            </a:r>
          </a:p>
        </p:txBody>
      </p:sp>
      <p:sp>
        <p:nvSpPr>
          <p:cNvPr id="3" name="Slide Number Placeholder 2"/>
          <p:cNvSpPr>
            <a:spLocks noGrp="1"/>
          </p:cNvSpPr>
          <p:nvPr>
            <p:ph type="sldNum" sz="quarter" idx="12"/>
          </p:nvPr>
        </p:nvSpPr>
        <p:spPr/>
        <p:txBody>
          <a:bodyPr/>
          <a:lstStyle/>
          <a:p>
            <a:pPr>
              <a:defRPr/>
            </a:pPr>
            <a:fld id="{F6D201B8-79DF-4A8E-BB90-AC31C58AD823}" type="slidenum">
              <a:rPr lang="en-US" smtClean="0"/>
              <a:pPr>
                <a:defRPr/>
              </a:pPr>
              <a:t>11</a:t>
            </a:fld>
            <a:endParaRPr lang="en-US"/>
          </a:p>
        </p:txBody>
      </p:sp>
    </p:spTree>
    <p:extLst>
      <p:ext uri="{BB962C8B-B14F-4D97-AF65-F5344CB8AC3E}">
        <p14:creationId xmlns:p14="http://schemas.microsoft.com/office/powerpoint/2010/main" val="563294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660782043"/>
              </p:ext>
            </p:extLst>
          </p:nvPr>
        </p:nvGraphicFramePr>
        <p:xfrm>
          <a:off x="327134" y="1066800"/>
          <a:ext cx="8359666" cy="49027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Quad Arrow 3"/>
          <p:cNvSpPr/>
          <p:nvPr/>
        </p:nvSpPr>
        <p:spPr>
          <a:xfrm>
            <a:off x="957756" y="609600"/>
            <a:ext cx="6952592" cy="5638800"/>
          </a:xfrm>
          <a:prstGeom prst="quadArrow">
            <a:avLst>
              <a:gd name="adj1" fmla="val 2192"/>
              <a:gd name="adj2" fmla="val 2488"/>
              <a:gd name="adj3" fmla="val 225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694182" y="2994349"/>
            <a:ext cx="1856390" cy="369332"/>
          </a:xfrm>
          <a:prstGeom prst="rect">
            <a:avLst/>
          </a:prstGeom>
          <a:solidFill>
            <a:schemeClr val="bg1"/>
          </a:solidFill>
        </p:spPr>
        <p:txBody>
          <a:bodyPr wrap="square" rtlCol="0">
            <a:spAutoFit/>
          </a:bodyPr>
          <a:lstStyle/>
          <a:p>
            <a:r>
              <a:rPr lang="en-US" b="1" dirty="0"/>
              <a:t>Performance</a:t>
            </a:r>
            <a:r>
              <a:rPr lang="en-US" dirty="0"/>
              <a:t> </a:t>
            </a:r>
          </a:p>
        </p:txBody>
      </p:sp>
      <p:sp>
        <p:nvSpPr>
          <p:cNvPr id="9" name="TextBox 8"/>
          <p:cNvSpPr txBox="1"/>
          <p:nvPr/>
        </p:nvSpPr>
        <p:spPr>
          <a:xfrm>
            <a:off x="3865419" y="1752600"/>
            <a:ext cx="461665" cy="1490027"/>
          </a:xfrm>
          <a:prstGeom prst="rect">
            <a:avLst/>
          </a:prstGeom>
          <a:noFill/>
        </p:spPr>
        <p:txBody>
          <a:bodyPr vert="vert270" wrap="square" rtlCol="0">
            <a:spAutoFit/>
          </a:bodyPr>
          <a:lstStyle/>
          <a:p>
            <a:r>
              <a:rPr lang="en-US" b="1" dirty="0"/>
              <a:t>Persistence</a:t>
            </a:r>
          </a:p>
        </p:txBody>
      </p:sp>
      <p:sp>
        <p:nvSpPr>
          <p:cNvPr id="5" name="Slide Number Placeholder 4"/>
          <p:cNvSpPr>
            <a:spLocks noGrp="1"/>
          </p:cNvSpPr>
          <p:nvPr>
            <p:ph type="sldNum" sz="quarter" idx="12"/>
          </p:nvPr>
        </p:nvSpPr>
        <p:spPr/>
        <p:txBody>
          <a:bodyPr/>
          <a:lstStyle/>
          <a:p>
            <a:pPr>
              <a:defRPr/>
            </a:pPr>
            <a:fld id="{F6D201B8-79DF-4A8E-BB90-AC31C58AD823}" type="slidenum">
              <a:rPr lang="en-US" smtClean="0"/>
              <a:pPr>
                <a:defRPr/>
              </a:pPr>
              <a:t>12</a:t>
            </a:fld>
            <a:endParaRPr lang="en-US"/>
          </a:p>
        </p:txBody>
      </p:sp>
    </p:spTree>
    <p:extLst>
      <p:ext uri="{BB962C8B-B14F-4D97-AF65-F5344CB8AC3E}">
        <p14:creationId xmlns:p14="http://schemas.microsoft.com/office/powerpoint/2010/main" val="2342264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3990597"/>
            <a:ext cx="5105400" cy="156966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5943" y="332583"/>
            <a:ext cx="8319407" cy="750402"/>
          </a:xfrm>
        </p:spPr>
        <p:txBody>
          <a:bodyPr>
            <a:noAutofit/>
          </a:bodyPr>
          <a:lstStyle/>
          <a:p>
            <a:r>
              <a:rPr lang="en-US" sz="3200" b="1" dirty="0">
                <a:effectLst>
                  <a:outerShdw blurRad="38100" dist="38100" dir="2700000" algn="tl">
                    <a:srgbClr val="000000">
                      <a:alpha val="43137"/>
                    </a:srgbClr>
                  </a:outerShdw>
                </a:effectLst>
              </a:rPr>
              <a:t>When Performance and Persistence are High</a:t>
            </a:r>
          </a:p>
        </p:txBody>
      </p:sp>
      <p:sp>
        <p:nvSpPr>
          <p:cNvPr id="5" name="TextBox 4"/>
          <p:cNvSpPr txBox="1"/>
          <p:nvPr/>
        </p:nvSpPr>
        <p:spPr>
          <a:xfrm>
            <a:off x="533400" y="3990597"/>
            <a:ext cx="5105400" cy="1569660"/>
          </a:xfrm>
          <a:prstGeom prst="rect">
            <a:avLst/>
          </a:prstGeom>
          <a:noFill/>
          <a:ln>
            <a:solidFill>
              <a:schemeClr val="accent1"/>
            </a:solidFill>
          </a:ln>
        </p:spPr>
        <p:txBody>
          <a:bodyPr wrap="square" rtlCol="0">
            <a:spAutoFit/>
          </a:bodyPr>
          <a:lstStyle/>
          <a:p>
            <a:pPr marL="214313" indent="-214313">
              <a:buFont typeface="Arial" panose="020B0604020202020204" pitchFamily="34" charset="0"/>
              <a:buChar char="•"/>
            </a:pPr>
            <a:r>
              <a:rPr lang="en-US" sz="3200" dirty="0"/>
              <a:t>If performance and persistence are both high, CONGRATULATIONS!!! </a:t>
            </a:r>
          </a:p>
        </p:txBody>
      </p:sp>
      <p:pic>
        <p:nvPicPr>
          <p:cNvPr id="3" name="Picture 2"/>
          <p:cNvPicPr>
            <a:picLocks noChangeAspect="1"/>
          </p:cNvPicPr>
          <p:nvPr/>
        </p:nvPicPr>
        <p:blipFill>
          <a:blip r:embed="rId2"/>
          <a:stretch>
            <a:fillRect/>
          </a:stretch>
        </p:blipFill>
        <p:spPr>
          <a:xfrm>
            <a:off x="4495801" y="1599016"/>
            <a:ext cx="4316228" cy="2985133"/>
          </a:xfrm>
          <a:prstGeom prst="rect">
            <a:avLst/>
          </a:prstGeom>
        </p:spPr>
      </p:pic>
      <p:sp>
        <p:nvSpPr>
          <p:cNvPr id="7" name="Slide Number Placeholder 6"/>
          <p:cNvSpPr>
            <a:spLocks noGrp="1"/>
          </p:cNvSpPr>
          <p:nvPr>
            <p:ph type="sldNum" sz="quarter" idx="12"/>
          </p:nvPr>
        </p:nvSpPr>
        <p:spPr/>
        <p:txBody>
          <a:bodyPr/>
          <a:lstStyle/>
          <a:p>
            <a:pPr>
              <a:defRPr/>
            </a:pPr>
            <a:fld id="{F6D201B8-79DF-4A8E-BB90-AC31C58AD823}" type="slidenum">
              <a:rPr lang="en-US" smtClean="0"/>
              <a:pPr>
                <a:defRPr/>
              </a:pPr>
              <a:t>13</a:t>
            </a:fld>
            <a:endParaRPr lang="en-US"/>
          </a:p>
        </p:txBody>
      </p:sp>
    </p:spTree>
    <p:extLst>
      <p:ext uri="{BB962C8B-B14F-4D97-AF65-F5344CB8AC3E}">
        <p14:creationId xmlns:p14="http://schemas.microsoft.com/office/powerpoint/2010/main" val="3082884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5943" y="384577"/>
            <a:ext cx="8643257" cy="563367"/>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effectLst>
                  <a:outerShdw blurRad="38100" dist="38100" dir="2700000" algn="tl">
                    <a:srgbClr val="000000">
                      <a:alpha val="43137"/>
                    </a:srgbClr>
                  </a:outerShdw>
                </a:effectLst>
              </a:rPr>
              <a:t>When Performance is High and Persistence is Low</a:t>
            </a:r>
          </a:p>
        </p:txBody>
      </p:sp>
      <p:sp>
        <p:nvSpPr>
          <p:cNvPr id="5" name="TextBox 4"/>
          <p:cNvSpPr txBox="1"/>
          <p:nvPr/>
        </p:nvSpPr>
        <p:spPr>
          <a:xfrm>
            <a:off x="381000" y="1143000"/>
            <a:ext cx="5105400" cy="3539430"/>
          </a:xfrm>
          <a:prstGeom prst="rect">
            <a:avLst/>
          </a:prstGeom>
          <a:noFill/>
          <a:ln>
            <a:solidFill>
              <a:schemeClr val="accent1"/>
            </a:solidFill>
          </a:ln>
        </p:spPr>
        <p:txBody>
          <a:bodyPr wrap="square" rtlCol="0">
            <a:spAutoFit/>
          </a:bodyPr>
          <a:lstStyle/>
          <a:p>
            <a:pPr marL="214313" indent="-214313">
              <a:buFont typeface="Arial" panose="020B0604020202020204" pitchFamily="34" charset="0"/>
              <a:buChar char="•"/>
            </a:pPr>
            <a:r>
              <a:rPr lang="en-US" sz="3200" dirty="0"/>
              <a:t>VERY UNUSUAL</a:t>
            </a:r>
          </a:p>
          <a:p>
            <a:pPr marL="214313" indent="-214313">
              <a:buFont typeface="Arial" panose="020B0604020202020204" pitchFamily="34" charset="0"/>
              <a:buChar char="•"/>
            </a:pPr>
            <a:endParaRPr lang="en-US" sz="3200" dirty="0"/>
          </a:p>
          <a:p>
            <a:pPr marL="214313" indent="-214313">
              <a:buFont typeface="Arial" panose="020B0604020202020204" pitchFamily="34" charset="0"/>
              <a:buChar char="•"/>
            </a:pPr>
            <a:r>
              <a:rPr lang="en-US" sz="3200" dirty="0"/>
              <a:t>But if so, the agency should take steps to increase the frequency of pre/post-testing rates for students. </a:t>
            </a:r>
          </a:p>
        </p:txBody>
      </p:sp>
      <p:pic>
        <p:nvPicPr>
          <p:cNvPr id="2" name="Picture 1"/>
          <p:cNvPicPr>
            <a:picLocks noChangeAspect="1"/>
          </p:cNvPicPr>
          <p:nvPr/>
        </p:nvPicPr>
        <p:blipFill>
          <a:blip r:embed="rId2"/>
          <a:stretch>
            <a:fillRect/>
          </a:stretch>
        </p:blipFill>
        <p:spPr>
          <a:xfrm>
            <a:off x="5060766" y="3614408"/>
            <a:ext cx="3966414" cy="2743200"/>
          </a:xfrm>
          <a:prstGeom prst="rect">
            <a:avLst/>
          </a:prstGeom>
        </p:spPr>
      </p:pic>
      <p:sp>
        <p:nvSpPr>
          <p:cNvPr id="7" name="Slide Number Placeholder 6"/>
          <p:cNvSpPr>
            <a:spLocks noGrp="1"/>
          </p:cNvSpPr>
          <p:nvPr>
            <p:ph type="sldNum" sz="quarter" idx="12"/>
          </p:nvPr>
        </p:nvSpPr>
        <p:spPr/>
        <p:txBody>
          <a:bodyPr/>
          <a:lstStyle/>
          <a:p>
            <a:pPr>
              <a:defRPr/>
            </a:pPr>
            <a:fld id="{F6D201B8-79DF-4A8E-BB90-AC31C58AD823}" type="slidenum">
              <a:rPr lang="en-US" smtClean="0"/>
              <a:pPr>
                <a:defRPr/>
              </a:pPr>
              <a:t>14</a:t>
            </a:fld>
            <a:endParaRPr lang="en-US"/>
          </a:p>
        </p:txBody>
      </p:sp>
    </p:spTree>
    <p:extLst>
      <p:ext uri="{BB962C8B-B14F-4D97-AF65-F5344CB8AC3E}">
        <p14:creationId xmlns:p14="http://schemas.microsoft.com/office/powerpoint/2010/main" val="1804402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77048" y="1078099"/>
            <a:ext cx="4874477" cy="517064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26328" y="230327"/>
            <a:ext cx="8775326" cy="70587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effectLst>
                  <a:outerShdw blurRad="38100" dist="38100" dir="2700000" algn="tl">
                    <a:srgbClr val="000000">
                      <a:alpha val="43137"/>
                    </a:srgbClr>
                  </a:outerShdw>
                </a:effectLst>
              </a:rPr>
              <a:t>When Performance and Persistence are Both Low</a:t>
            </a:r>
          </a:p>
        </p:txBody>
      </p:sp>
      <p:sp>
        <p:nvSpPr>
          <p:cNvPr id="3" name="TextBox 2"/>
          <p:cNvSpPr txBox="1"/>
          <p:nvPr/>
        </p:nvSpPr>
        <p:spPr>
          <a:xfrm>
            <a:off x="3977048" y="1078099"/>
            <a:ext cx="4874477" cy="5170646"/>
          </a:xfrm>
          <a:prstGeom prst="rect">
            <a:avLst/>
          </a:prstGeom>
          <a:noFill/>
          <a:ln>
            <a:solidFill>
              <a:schemeClr val="accent1"/>
            </a:solidFill>
          </a:ln>
        </p:spPr>
        <p:txBody>
          <a:bodyPr wrap="square" rtlCol="0">
            <a:spAutoFit/>
          </a:bodyPr>
          <a:lstStyle/>
          <a:p>
            <a:pPr marL="214313" indent="-214313">
              <a:buFont typeface="Arial" panose="020B0604020202020204" pitchFamily="34" charset="0"/>
              <a:buChar char="•"/>
            </a:pPr>
            <a:r>
              <a:rPr lang="en-US" sz="3000" dirty="0"/>
              <a:t>The agency should address basic data clean up first – that is, missing student demographics or attendance hours.</a:t>
            </a:r>
          </a:p>
          <a:p>
            <a:pPr marL="214313" indent="-214313">
              <a:buFont typeface="Arial" panose="020B0604020202020204" pitchFamily="34" charset="0"/>
              <a:buChar char="•"/>
            </a:pPr>
            <a:endParaRPr lang="en-US" sz="3000" dirty="0"/>
          </a:p>
          <a:p>
            <a:pPr marL="214313" indent="-214313">
              <a:buFont typeface="Arial" panose="020B0604020202020204" pitchFamily="34" charset="0"/>
              <a:buChar char="•"/>
            </a:pPr>
            <a:r>
              <a:rPr lang="en-US" sz="3000" dirty="0"/>
              <a:t>Once basic clean up is complete, then start with the persistence side – specifically, student pre/post-testing rates. </a:t>
            </a:r>
          </a:p>
        </p:txBody>
      </p:sp>
      <p:pic>
        <p:nvPicPr>
          <p:cNvPr id="2" name="Picture 1"/>
          <p:cNvPicPr>
            <a:picLocks noChangeAspect="1"/>
          </p:cNvPicPr>
          <p:nvPr/>
        </p:nvPicPr>
        <p:blipFill>
          <a:blip r:embed="rId2"/>
          <a:stretch>
            <a:fillRect/>
          </a:stretch>
        </p:blipFill>
        <p:spPr>
          <a:xfrm>
            <a:off x="253760" y="3733800"/>
            <a:ext cx="3636379" cy="2514945"/>
          </a:xfrm>
          <a:prstGeom prst="rect">
            <a:avLst/>
          </a:prstGeom>
        </p:spPr>
      </p:pic>
      <p:sp>
        <p:nvSpPr>
          <p:cNvPr id="7" name="Slide Number Placeholder 6"/>
          <p:cNvSpPr>
            <a:spLocks noGrp="1"/>
          </p:cNvSpPr>
          <p:nvPr>
            <p:ph type="sldNum" sz="quarter" idx="12"/>
          </p:nvPr>
        </p:nvSpPr>
        <p:spPr/>
        <p:txBody>
          <a:bodyPr/>
          <a:lstStyle/>
          <a:p>
            <a:pPr>
              <a:defRPr/>
            </a:pPr>
            <a:fld id="{F6D201B8-79DF-4A8E-BB90-AC31C58AD823}" type="slidenum">
              <a:rPr lang="en-US" smtClean="0"/>
              <a:pPr>
                <a:defRPr/>
              </a:pPr>
              <a:t>15</a:t>
            </a:fld>
            <a:endParaRPr lang="en-US"/>
          </a:p>
        </p:txBody>
      </p:sp>
    </p:spTree>
    <p:extLst>
      <p:ext uri="{BB962C8B-B14F-4D97-AF65-F5344CB8AC3E}">
        <p14:creationId xmlns:p14="http://schemas.microsoft.com/office/powerpoint/2010/main" val="650203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24422" y="3940626"/>
            <a:ext cx="5429025" cy="255454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277831" y="395626"/>
            <a:ext cx="8490857" cy="67915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effectLst>
                  <a:outerShdw blurRad="38100" dist="38100" dir="2700000" algn="tl">
                    <a:srgbClr val="000000">
                      <a:alpha val="43137"/>
                    </a:srgbClr>
                  </a:outerShdw>
                </a:effectLst>
              </a:rPr>
              <a:t>When Performance is Low and Persistence is High</a:t>
            </a:r>
          </a:p>
        </p:txBody>
      </p:sp>
      <p:sp>
        <p:nvSpPr>
          <p:cNvPr id="5" name="TextBox 4"/>
          <p:cNvSpPr txBox="1"/>
          <p:nvPr/>
        </p:nvSpPr>
        <p:spPr>
          <a:xfrm>
            <a:off x="3324422" y="3936997"/>
            <a:ext cx="5459505" cy="2554545"/>
          </a:xfrm>
          <a:prstGeom prst="rect">
            <a:avLst/>
          </a:prstGeom>
          <a:noFill/>
          <a:ln>
            <a:solidFill>
              <a:schemeClr val="accent1"/>
            </a:solidFill>
          </a:ln>
        </p:spPr>
        <p:txBody>
          <a:bodyPr wrap="square" rtlCol="0">
            <a:spAutoFit/>
          </a:bodyPr>
          <a:lstStyle/>
          <a:p>
            <a:pPr marL="214313" indent="-214313">
              <a:buFont typeface="Arial" panose="020B0604020202020204" pitchFamily="34" charset="0"/>
              <a:buChar char="•"/>
            </a:pPr>
            <a:r>
              <a:rPr lang="en-US" sz="3200" dirty="0"/>
              <a:t>The agency is doing well with completing testing requirements, but needs to address instruction in the classroom. </a:t>
            </a:r>
          </a:p>
        </p:txBody>
      </p:sp>
      <p:pic>
        <p:nvPicPr>
          <p:cNvPr id="2" name="Picture 1"/>
          <p:cNvPicPr>
            <a:picLocks noChangeAspect="1"/>
          </p:cNvPicPr>
          <p:nvPr/>
        </p:nvPicPr>
        <p:blipFill>
          <a:blip r:embed="rId2"/>
          <a:stretch>
            <a:fillRect/>
          </a:stretch>
        </p:blipFill>
        <p:spPr>
          <a:xfrm>
            <a:off x="380999" y="1320276"/>
            <a:ext cx="4038601" cy="3025533"/>
          </a:xfrm>
          <a:prstGeom prst="rect">
            <a:avLst/>
          </a:prstGeom>
        </p:spPr>
      </p:pic>
      <p:sp>
        <p:nvSpPr>
          <p:cNvPr id="7" name="Slide Number Placeholder 6"/>
          <p:cNvSpPr>
            <a:spLocks noGrp="1"/>
          </p:cNvSpPr>
          <p:nvPr>
            <p:ph type="sldNum" sz="quarter" idx="12"/>
          </p:nvPr>
        </p:nvSpPr>
        <p:spPr>
          <a:xfrm>
            <a:off x="6589655" y="6458474"/>
            <a:ext cx="2133600" cy="365125"/>
          </a:xfrm>
        </p:spPr>
        <p:txBody>
          <a:bodyPr/>
          <a:lstStyle/>
          <a:p>
            <a:pPr>
              <a:defRPr/>
            </a:pPr>
            <a:fld id="{F6D201B8-79DF-4A8E-BB90-AC31C58AD823}" type="slidenum">
              <a:rPr lang="en-US" smtClean="0"/>
              <a:pPr>
                <a:defRPr/>
              </a:pPr>
              <a:t>16</a:t>
            </a:fld>
            <a:endParaRPr lang="en-US" dirty="0"/>
          </a:p>
        </p:txBody>
      </p:sp>
    </p:spTree>
    <p:extLst>
      <p:ext uri="{BB962C8B-B14F-4D97-AF65-F5344CB8AC3E}">
        <p14:creationId xmlns:p14="http://schemas.microsoft.com/office/powerpoint/2010/main" val="4254018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50" y="304800"/>
            <a:ext cx="8229600" cy="990600"/>
          </a:xfrm>
        </p:spPr>
        <p:style>
          <a:lnRef idx="1">
            <a:schemeClr val="accent1"/>
          </a:lnRef>
          <a:fillRef idx="2">
            <a:schemeClr val="accent1"/>
          </a:fillRef>
          <a:effectRef idx="1">
            <a:schemeClr val="accent1"/>
          </a:effectRef>
          <a:fontRef idx="minor">
            <a:schemeClr val="dk1"/>
          </a:fontRef>
        </p:style>
        <p:txBody>
          <a:bodyPr>
            <a:normAutofit/>
          </a:bodyPr>
          <a:lstStyle/>
          <a:p>
            <a:pPr eaLnBrk="1" fontAlgn="auto" hangingPunct="1">
              <a:spcBef>
                <a:spcPts val="0"/>
              </a:spcBef>
              <a:spcAft>
                <a:spcPts val="0"/>
              </a:spcAft>
              <a:defRPr/>
            </a:pPr>
            <a:r>
              <a:rPr lang="en-US" dirty="0">
                <a:solidFill>
                  <a:srgbClr val="002060"/>
                </a:solidFill>
              </a:rPr>
              <a:t>Improving Learner Persistence</a:t>
            </a:r>
            <a:endParaRPr dirty="0">
              <a:solidFill>
                <a:srgbClr val="002060"/>
              </a:solidFill>
            </a:endParaRPr>
          </a:p>
        </p:txBody>
      </p:sp>
      <p:sp>
        <p:nvSpPr>
          <p:cNvPr id="3" name="Content Placeholder 2"/>
          <p:cNvSpPr>
            <a:spLocks noGrp="1"/>
          </p:cNvSpPr>
          <p:nvPr>
            <p:ph idx="1"/>
          </p:nvPr>
        </p:nvSpPr>
        <p:spPr>
          <a:xfrm>
            <a:off x="2514600" y="3962400"/>
            <a:ext cx="6172200" cy="2362199"/>
          </a:xfrm>
          <a:solidFill>
            <a:schemeClr val="accent5">
              <a:lumMod val="40000"/>
              <a:lumOff val="60000"/>
            </a:schemeClr>
          </a:solidFill>
          <a:ln/>
        </p:spPr>
        <p:style>
          <a:lnRef idx="1">
            <a:schemeClr val="accent6"/>
          </a:lnRef>
          <a:fillRef idx="2">
            <a:schemeClr val="accent6"/>
          </a:fillRef>
          <a:effectRef idx="1">
            <a:schemeClr val="accent6"/>
          </a:effectRef>
          <a:fontRef idx="minor">
            <a:schemeClr val="dk1"/>
          </a:fontRef>
        </p:style>
        <p:txBody>
          <a:bodyPr>
            <a:normAutofit/>
          </a:bodyPr>
          <a:lstStyle/>
          <a:p>
            <a:pPr>
              <a:spcBef>
                <a:spcPts val="0"/>
              </a:spcBef>
              <a:defRPr/>
            </a:pPr>
            <a:r>
              <a:rPr lang="en-US" sz="3600" dirty="0">
                <a:solidFill>
                  <a:schemeClr val="accent6">
                    <a:lumMod val="75000"/>
                  </a:schemeClr>
                </a:solidFill>
              </a:rPr>
              <a:t>There is a strong possibility the issue is with pre- and post-testing all of your agency’s students.</a:t>
            </a:r>
          </a:p>
          <a:p>
            <a:pPr indent="-342900" eaLnBrk="1" fontAlgn="auto" hangingPunct="1">
              <a:spcBef>
                <a:spcPts val="0"/>
              </a:spcBef>
              <a:spcAft>
                <a:spcPts val="0"/>
              </a:spcAft>
              <a:defRPr/>
            </a:pPr>
            <a:endParaRPr lang="en-US" dirty="0">
              <a:solidFill>
                <a:schemeClr val="accent6">
                  <a:lumMod val="75000"/>
                </a:schemeClr>
              </a:solidFill>
            </a:endParaRPr>
          </a:p>
        </p:txBody>
      </p:sp>
      <p:pic>
        <p:nvPicPr>
          <p:cNvPr id="54276" name="Picture 2" descr="http://www.teach-nology.com/worksheets/early_childhood/color/detective.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5096005"/>
            <a:ext cx="1509461" cy="1571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1" y="1752601"/>
            <a:ext cx="2168522" cy="1639198"/>
          </a:xfrm>
          <a:prstGeom prst="rect">
            <a:avLst/>
          </a:prstGeom>
          <a:noFill/>
          <a:ln>
            <a:noFill/>
          </a:ln>
          <a:effectLst>
            <a:softEdge rad="381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ular Callout 5"/>
          <p:cNvSpPr/>
          <p:nvPr/>
        </p:nvSpPr>
        <p:spPr>
          <a:xfrm>
            <a:off x="4114800" y="1676400"/>
            <a:ext cx="4572000" cy="1828800"/>
          </a:xfrm>
          <a:prstGeom prst="wedgeRoundRectCallout">
            <a:avLst>
              <a:gd name="adj1" fmla="val -93414"/>
              <a:gd name="adj2" fmla="val -17757"/>
              <a:gd name="adj3" fmla="val 16667"/>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srgbClr val="002060"/>
                </a:solidFill>
              </a:rPr>
              <a:t>What if my agency’s  persistence rates are at or below the state averages?</a:t>
            </a:r>
          </a:p>
        </p:txBody>
      </p:sp>
      <p:sp>
        <p:nvSpPr>
          <p:cNvPr id="7" name="Slide Number Placeholder 6"/>
          <p:cNvSpPr>
            <a:spLocks noGrp="1"/>
          </p:cNvSpPr>
          <p:nvPr>
            <p:ph type="sldNum" sz="quarter" idx="12"/>
          </p:nvPr>
        </p:nvSpPr>
        <p:spPr>
          <a:xfrm>
            <a:off x="6934200" y="6599236"/>
            <a:ext cx="2133600" cy="365125"/>
          </a:xfrm>
        </p:spPr>
        <p:txBody>
          <a:bodyPr/>
          <a:lstStyle/>
          <a:p>
            <a:pPr>
              <a:defRPr/>
            </a:pPr>
            <a:fld id="{472742ED-E5F3-4A84-9AF5-5CA8849FAEA9}" type="slidenum">
              <a:rPr lang="en-US" smtClean="0"/>
              <a:pPr>
                <a:defRPr/>
              </a:pPr>
              <a:t>17</a:t>
            </a:fld>
            <a:endParaRPr lang="en-US" dirty="0"/>
          </a:p>
        </p:txBody>
      </p:sp>
      <p:pic>
        <p:nvPicPr>
          <p:cNvPr id="8" name="Picture 7"/>
          <p:cNvPicPr>
            <a:picLocks noChangeAspect="1"/>
          </p:cNvPicPr>
          <p:nvPr/>
        </p:nvPicPr>
        <p:blipFill>
          <a:blip r:embed="rId4"/>
          <a:stretch>
            <a:fillRect/>
          </a:stretch>
        </p:blipFill>
        <p:spPr>
          <a:xfrm>
            <a:off x="115824" y="4648200"/>
            <a:ext cx="2314241" cy="1600545"/>
          </a:xfrm>
          <a:prstGeom prst="rect">
            <a:avLst/>
          </a:prstGeom>
        </p:spPr>
      </p:pic>
    </p:spTree>
    <p:extLst>
      <p:ext uri="{BB962C8B-B14F-4D97-AF65-F5344CB8AC3E}">
        <p14:creationId xmlns:p14="http://schemas.microsoft.com/office/powerpoint/2010/main" val="2987076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295" y="184277"/>
            <a:ext cx="8229600" cy="1143000"/>
          </a:xfrm>
          <a:ln>
            <a:solidFill>
              <a:schemeClr val="accent1"/>
            </a:solidFill>
          </a:ln>
        </p:spPr>
        <p:txBody>
          <a:bodyPr>
            <a:noAutofit/>
          </a:bodyPr>
          <a:lstStyle/>
          <a:p>
            <a:r>
              <a:rPr lang="en-US" sz="3800" dirty="0"/>
              <a:t>Student Level Strategies for Obtaining Better Persistence</a:t>
            </a:r>
          </a:p>
        </p:txBody>
      </p:sp>
      <p:sp>
        <p:nvSpPr>
          <p:cNvPr id="3" name="Content Placeholder 2"/>
          <p:cNvSpPr>
            <a:spLocks noGrp="1"/>
          </p:cNvSpPr>
          <p:nvPr>
            <p:ph idx="1"/>
          </p:nvPr>
        </p:nvSpPr>
        <p:spPr>
          <a:xfrm>
            <a:off x="448781" y="1497751"/>
            <a:ext cx="5723419" cy="5181600"/>
          </a:xfrm>
          <a:solidFill>
            <a:schemeClr val="accent2">
              <a:lumMod val="40000"/>
              <a:lumOff val="60000"/>
            </a:schemeClr>
          </a:solidFill>
          <a:ln w="12700">
            <a:solidFill>
              <a:schemeClr val="tx1"/>
            </a:solidFill>
          </a:ln>
        </p:spPr>
        <p:txBody>
          <a:bodyPr>
            <a:noAutofit/>
          </a:bodyPr>
          <a:lstStyle/>
          <a:p>
            <a:r>
              <a:rPr lang="en-US" dirty="0">
                <a:effectLst>
                  <a:outerShdw blurRad="38100" dist="38100" dir="2700000" algn="tl">
                    <a:srgbClr val="000000">
                      <a:alpha val="43137"/>
                    </a:srgbClr>
                  </a:outerShdw>
                </a:effectLst>
              </a:rPr>
              <a:t>Track students’ attendance</a:t>
            </a:r>
            <a:r>
              <a:rPr lang="en-US" sz="2800" dirty="0"/>
              <a:t>. </a:t>
            </a:r>
          </a:p>
          <a:p>
            <a:pPr lvl="1"/>
            <a:r>
              <a:rPr lang="en-US" sz="3200" dirty="0"/>
              <a:t>Follow up on students who miss three+ days of class.</a:t>
            </a:r>
          </a:p>
          <a:p>
            <a:pPr lvl="1"/>
            <a:r>
              <a:rPr lang="en-US" sz="3200" dirty="0"/>
              <a:t>Provide a clear line of communication between teacher and students. </a:t>
            </a:r>
          </a:p>
          <a:p>
            <a:pPr lvl="1"/>
            <a:r>
              <a:rPr lang="en-US" sz="3200" dirty="0"/>
              <a:t>Tell students upon entry that they need to tell the teacher if they are leaving the class. </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1900460"/>
            <a:ext cx="1510164" cy="1382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9"/>
          <p:cNvSpPr>
            <a:spLocks noGrp="1"/>
          </p:cNvSpPr>
          <p:nvPr>
            <p:ph type="sldNum" sz="quarter" idx="12"/>
          </p:nvPr>
        </p:nvSpPr>
        <p:spPr/>
        <p:txBody>
          <a:bodyPr/>
          <a:lstStyle/>
          <a:p>
            <a:pPr>
              <a:defRPr/>
            </a:pPr>
            <a:fld id="{472742ED-E5F3-4A84-9AF5-5CA8849FAEA9}" type="slidenum">
              <a:rPr lang="en-US" smtClean="0"/>
              <a:pPr>
                <a:defRPr/>
              </a:pPr>
              <a:t>18</a:t>
            </a:fld>
            <a:endParaRPr lang="en-US"/>
          </a:p>
        </p:txBody>
      </p:sp>
      <p:pic>
        <p:nvPicPr>
          <p:cNvPr id="7" name="Picture 6"/>
          <p:cNvPicPr>
            <a:picLocks noChangeAspect="1"/>
          </p:cNvPicPr>
          <p:nvPr/>
        </p:nvPicPr>
        <p:blipFill>
          <a:blip r:embed="rId3"/>
          <a:stretch>
            <a:fillRect/>
          </a:stretch>
        </p:blipFill>
        <p:spPr>
          <a:xfrm>
            <a:off x="6553200" y="4419600"/>
            <a:ext cx="2314241" cy="1600545"/>
          </a:xfrm>
          <a:prstGeom prst="rect">
            <a:avLst/>
          </a:prstGeom>
        </p:spPr>
      </p:pic>
    </p:spTree>
    <p:extLst>
      <p:ext uri="{BB962C8B-B14F-4D97-AF65-F5344CB8AC3E}">
        <p14:creationId xmlns:p14="http://schemas.microsoft.com/office/powerpoint/2010/main" val="3574354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295" y="184277"/>
            <a:ext cx="8229600" cy="1143000"/>
          </a:xfrm>
          <a:ln>
            <a:solidFill>
              <a:schemeClr val="accent1"/>
            </a:solidFill>
          </a:ln>
        </p:spPr>
        <p:txBody>
          <a:bodyPr>
            <a:noAutofit/>
          </a:bodyPr>
          <a:lstStyle/>
          <a:p>
            <a:r>
              <a:rPr lang="en-US" sz="3800" dirty="0"/>
              <a:t>Student Level Strategies for Obtaining Better Persistence</a:t>
            </a:r>
          </a:p>
        </p:txBody>
      </p:sp>
      <p:sp>
        <p:nvSpPr>
          <p:cNvPr id="3" name="Content Placeholder 2"/>
          <p:cNvSpPr>
            <a:spLocks noGrp="1"/>
          </p:cNvSpPr>
          <p:nvPr>
            <p:ph idx="1"/>
          </p:nvPr>
        </p:nvSpPr>
        <p:spPr>
          <a:xfrm>
            <a:off x="448781" y="1497751"/>
            <a:ext cx="5723419" cy="5181600"/>
          </a:xfrm>
          <a:solidFill>
            <a:schemeClr val="accent2">
              <a:lumMod val="40000"/>
              <a:lumOff val="60000"/>
            </a:schemeClr>
          </a:solidFill>
          <a:ln w="12700">
            <a:solidFill>
              <a:schemeClr val="tx1"/>
            </a:solidFill>
          </a:ln>
        </p:spPr>
        <p:txBody>
          <a:bodyPr>
            <a:noAutofit/>
          </a:bodyPr>
          <a:lstStyle/>
          <a:p>
            <a:r>
              <a:rPr lang="en-US" dirty="0">
                <a:effectLst>
                  <a:outerShdw blurRad="38100" dist="38100" dir="2700000" algn="tl">
                    <a:srgbClr val="000000">
                      <a:alpha val="43137"/>
                    </a:srgbClr>
                  </a:outerShdw>
                </a:effectLst>
              </a:rPr>
              <a:t>Track students’ attendance</a:t>
            </a:r>
            <a:r>
              <a:rPr lang="en-US" sz="2800" dirty="0"/>
              <a:t>. </a:t>
            </a:r>
          </a:p>
          <a:p>
            <a:pPr lvl="1"/>
            <a:r>
              <a:rPr lang="en-US" sz="3200" dirty="0"/>
              <a:t>Review overall flexibility of schedule for students</a:t>
            </a:r>
          </a:p>
          <a:p>
            <a:pPr lvl="1"/>
            <a:r>
              <a:rPr lang="en-US" sz="3200" dirty="0"/>
              <a:t>For learners who do not enroll in class, or who drop out early, review overall school schedule for availability of classes</a:t>
            </a:r>
          </a:p>
          <a:p>
            <a:pPr lvl="1"/>
            <a:r>
              <a:rPr lang="en-US" sz="3200" dirty="0"/>
              <a:t>Investigate alternatives such as distance learning</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1900460"/>
            <a:ext cx="1510164" cy="1382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9"/>
          <p:cNvSpPr>
            <a:spLocks noGrp="1"/>
          </p:cNvSpPr>
          <p:nvPr>
            <p:ph type="sldNum" sz="quarter" idx="12"/>
          </p:nvPr>
        </p:nvSpPr>
        <p:spPr/>
        <p:txBody>
          <a:bodyPr/>
          <a:lstStyle/>
          <a:p>
            <a:pPr>
              <a:defRPr/>
            </a:pPr>
            <a:fld id="{472742ED-E5F3-4A84-9AF5-5CA8849FAEA9}" type="slidenum">
              <a:rPr lang="en-US" smtClean="0"/>
              <a:pPr>
                <a:defRPr/>
              </a:pPr>
              <a:t>19</a:t>
            </a:fld>
            <a:endParaRPr lang="en-US"/>
          </a:p>
        </p:txBody>
      </p:sp>
      <p:pic>
        <p:nvPicPr>
          <p:cNvPr id="7" name="Picture 6"/>
          <p:cNvPicPr>
            <a:picLocks noChangeAspect="1"/>
          </p:cNvPicPr>
          <p:nvPr/>
        </p:nvPicPr>
        <p:blipFill>
          <a:blip r:embed="rId3"/>
          <a:stretch>
            <a:fillRect/>
          </a:stretch>
        </p:blipFill>
        <p:spPr>
          <a:xfrm>
            <a:off x="6553200" y="4419600"/>
            <a:ext cx="2314241" cy="1600545"/>
          </a:xfrm>
          <a:prstGeom prst="rect">
            <a:avLst/>
          </a:prstGeom>
        </p:spPr>
      </p:pic>
    </p:spTree>
    <p:extLst>
      <p:ext uri="{BB962C8B-B14F-4D97-AF65-F5344CB8AC3E}">
        <p14:creationId xmlns:p14="http://schemas.microsoft.com/office/powerpoint/2010/main" val="3242357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41280" y="1143000"/>
            <a:ext cx="8237767" cy="5190034"/>
          </a:xfrm>
          <a:solidFill>
            <a:schemeClr val="accent5">
              <a:lumMod val="40000"/>
              <a:lumOff val="60000"/>
            </a:schemeClr>
          </a:solidFill>
          <a:ln>
            <a:solidFill>
              <a:schemeClr val="accent1"/>
            </a:solidFill>
          </a:ln>
        </p:spPr>
        <p:txBody>
          <a:bodyPr>
            <a:normAutofit/>
          </a:bodyPr>
          <a:lstStyle/>
          <a:p>
            <a:pPr marL="0" indent="-274320" eaLnBrk="1" fontAlgn="auto" hangingPunct="1">
              <a:spcBef>
                <a:spcPts val="0"/>
              </a:spcBef>
              <a:spcAft>
                <a:spcPts val="0"/>
              </a:spcAft>
              <a:defRPr/>
            </a:pPr>
            <a:r>
              <a:rPr lang="en-US" sz="2800" dirty="0">
                <a:solidFill>
                  <a:srgbClr val="000099"/>
                </a:solidFill>
                <a:latin typeface="Candara" pitchFamily="34" charset="0"/>
              </a:rPr>
              <a:t>Review: NRS Performance &amp; Persistence</a:t>
            </a:r>
          </a:p>
          <a:p>
            <a:pPr marL="284163" indent="-284163" eaLnBrk="1" fontAlgn="auto" hangingPunct="1">
              <a:spcBef>
                <a:spcPts val="0"/>
              </a:spcBef>
              <a:spcAft>
                <a:spcPts val="0"/>
              </a:spcAft>
              <a:defRPr/>
            </a:pPr>
            <a:r>
              <a:rPr lang="en-US" sz="2800" dirty="0">
                <a:solidFill>
                  <a:srgbClr val="000099"/>
                </a:solidFill>
                <a:latin typeface="Candara" pitchFamily="34" charset="0"/>
              </a:rPr>
              <a:t>Applying NRS Performance and Persistence to CAEP Data Reporting</a:t>
            </a:r>
          </a:p>
          <a:p>
            <a:pPr marL="273050" indent="-273050" eaLnBrk="1" fontAlgn="auto" hangingPunct="1">
              <a:spcBef>
                <a:spcPts val="0"/>
              </a:spcBef>
              <a:spcAft>
                <a:spcPts val="0"/>
              </a:spcAft>
              <a:defRPr/>
            </a:pPr>
            <a:r>
              <a:rPr lang="en-US" sz="2800" dirty="0">
                <a:solidFill>
                  <a:srgbClr val="000099"/>
                </a:solidFill>
                <a:latin typeface="Candara" pitchFamily="34" charset="0"/>
              </a:rPr>
              <a:t>Analyze Data: </a:t>
            </a:r>
          </a:p>
          <a:p>
            <a:pPr marL="673100" lvl="1" indent="-273050">
              <a:spcBef>
                <a:spcPts val="0"/>
              </a:spcBef>
              <a:defRPr/>
            </a:pPr>
            <a:r>
              <a:rPr lang="en-US" dirty="0">
                <a:solidFill>
                  <a:srgbClr val="000099"/>
                </a:solidFill>
                <a:latin typeface="Candara" pitchFamily="34" charset="0"/>
              </a:rPr>
              <a:t>Performance &amp; persistence rates are low</a:t>
            </a:r>
          </a:p>
          <a:p>
            <a:pPr marL="673100" lvl="1" indent="-273050">
              <a:spcBef>
                <a:spcPts val="0"/>
              </a:spcBef>
              <a:defRPr/>
            </a:pPr>
            <a:r>
              <a:rPr lang="en-US" dirty="0">
                <a:solidFill>
                  <a:srgbClr val="000099"/>
                </a:solidFill>
                <a:latin typeface="Candara" pitchFamily="34" charset="0"/>
              </a:rPr>
              <a:t>Low performance when persistence is high </a:t>
            </a:r>
          </a:p>
          <a:p>
            <a:pPr marL="273050" lvl="0" indent="-273050">
              <a:spcBef>
                <a:spcPts val="0"/>
              </a:spcBef>
              <a:defRPr/>
            </a:pPr>
            <a:r>
              <a:rPr lang="en-US" sz="2800" dirty="0">
                <a:solidFill>
                  <a:srgbClr val="000099"/>
                </a:solidFill>
                <a:latin typeface="Candara" pitchFamily="34" charset="0"/>
              </a:rPr>
              <a:t>Identify Strategies for Improvement</a:t>
            </a:r>
          </a:p>
          <a:p>
            <a:pPr marL="1073150" lvl="2" indent="-273050">
              <a:spcBef>
                <a:spcPts val="0"/>
              </a:spcBef>
              <a:defRPr/>
            </a:pPr>
            <a:r>
              <a:rPr lang="en-US" sz="2800" dirty="0">
                <a:solidFill>
                  <a:srgbClr val="000099"/>
                </a:solidFill>
                <a:latin typeface="Candara" pitchFamily="34" charset="0"/>
              </a:rPr>
              <a:t>Agency Level</a:t>
            </a:r>
          </a:p>
          <a:p>
            <a:pPr marL="1073150" lvl="2" indent="-273050">
              <a:spcBef>
                <a:spcPts val="0"/>
              </a:spcBef>
              <a:defRPr/>
            </a:pPr>
            <a:r>
              <a:rPr lang="en-US" sz="2800" dirty="0">
                <a:solidFill>
                  <a:srgbClr val="000099"/>
                </a:solidFill>
                <a:latin typeface="Candara" pitchFamily="34" charset="0"/>
              </a:rPr>
              <a:t>Student Level</a:t>
            </a:r>
          </a:p>
          <a:p>
            <a:pPr marL="273050" lvl="0" indent="-273050">
              <a:spcBef>
                <a:spcPts val="0"/>
              </a:spcBef>
              <a:defRPr/>
            </a:pPr>
            <a:r>
              <a:rPr lang="en-US" sz="2800" dirty="0">
                <a:solidFill>
                  <a:srgbClr val="000099"/>
                </a:solidFill>
                <a:latin typeface="Candara" pitchFamily="34" charset="0"/>
              </a:rPr>
              <a:t>Identify Resources for Improvement</a:t>
            </a:r>
          </a:p>
          <a:p>
            <a:pPr marL="0" lvl="0" indent="0">
              <a:spcBef>
                <a:spcPts val="0"/>
              </a:spcBef>
              <a:buNone/>
              <a:defRPr/>
            </a:pPr>
            <a:endParaRPr lang="en-US" dirty="0">
              <a:solidFill>
                <a:srgbClr val="000099"/>
              </a:solidFill>
              <a:latin typeface="Candara" pitchFamily="34" charset="0"/>
            </a:endParaRPr>
          </a:p>
          <a:p>
            <a:pPr marL="0" indent="-274320" eaLnBrk="1" fontAlgn="auto" hangingPunct="1">
              <a:spcBef>
                <a:spcPts val="0"/>
              </a:spcBef>
              <a:spcAft>
                <a:spcPts val="0"/>
              </a:spcAft>
              <a:buFont typeface="Wingdings 2" pitchFamily="18" charset="2"/>
              <a:buNone/>
              <a:defRPr/>
            </a:pPr>
            <a:endParaRPr lang="en-US" dirty="0">
              <a:solidFill>
                <a:srgbClr val="000099"/>
              </a:solidFill>
              <a:latin typeface="Candara" pitchFamily="34" charset="0"/>
            </a:endParaRPr>
          </a:p>
          <a:p>
            <a:pPr marL="557784" lvl="1" eaLnBrk="1" fontAlgn="auto" hangingPunct="1">
              <a:spcBef>
                <a:spcPts val="0"/>
              </a:spcBef>
              <a:spcAft>
                <a:spcPts val="0"/>
              </a:spcAft>
              <a:defRPr/>
            </a:pPr>
            <a:endParaRPr lang="en-US" dirty="0">
              <a:solidFill>
                <a:srgbClr val="000099"/>
              </a:solidFill>
              <a:latin typeface="Candara"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343400"/>
            <a:ext cx="1434460" cy="1151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441280" y="236560"/>
            <a:ext cx="8229600" cy="685800"/>
          </a:xfrm>
          <a:ln>
            <a:solidFill>
              <a:schemeClr val="accent1"/>
            </a:solidFill>
          </a:ln>
        </p:spPr>
        <p:txBody>
          <a:bodyPr>
            <a:normAutofit fontScale="90000"/>
          </a:bodyPr>
          <a:lstStyle/>
          <a:p>
            <a:pPr eaLnBrk="1" fontAlgn="auto" hangingPunct="1">
              <a:spcBef>
                <a:spcPts val="0"/>
              </a:spcBef>
              <a:spcAft>
                <a:spcPts val="0"/>
              </a:spcAft>
              <a:defRPr/>
            </a:pPr>
            <a:r>
              <a:rPr dirty="0">
                <a:solidFill>
                  <a:srgbClr val="000099"/>
                </a:solidFill>
              </a:rPr>
              <a:t>Agenda</a:t>
            </a:r>
          </a:p>
        </p:txBody>
      </p:sp>
      <p:pic>
        <p:nvPicPr>
          <p:cNvPr id="1433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2090" y="4636142"/>
            <a:ext cx="461059" cy="3972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7589"/>
          <a:stretch/>
        </p:blipFill>
        <p:spPr bwMode="auto">
          <a:xfrm>
            <a:off x="4095021" y="4169180"/>
            <a:ext cx="461059" cy="39727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72742ED-E5F3-4A84-9AF5-5CA8849FAEA9}"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spTree>
    <p:extLst>
      <p:ext uri="{BB962C8B-B14F-4D97-AF65-F5344CB8AC3E}">
        <p14:creationId xmlns:p14="http://schemas.microsoft.com/office/powerpoint/2010/main" val="374672482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3576"/>
            <a:ext cx="8229600" cy="1143000"/>
          </a:xfrm>
          <a:ln>
            <a:solidFill>
              <a:schemeClr val="accent1"/>
            </a:solidFill>
          </a:ln>
        </p:spPr>
        <p:txBody>
          <a:bodyPr>
            <a:noAutofit/>
          </a:bodyPr>
          <a:lstStyle/>
          <a:p>
            <a:r>
              <a:rPr lang="en-US" sz="3800" dirty="0"/>
              <a:t>Student Level Strategies for Obtaining More Pre-/Post-test Pairs</a:t>
            </a:r>
          </a:p>
        </p:txBody>
      </p:sp>
      <p:sp>
        <p:nvSpPr>
          <p:cNvPr id="3" name="Content Placeholder 2"/>
          <p:cNvSpPr>
            <a:spLocks noGrp="1"/>
          </p:cNvSpPr>
          <p:nvPr>
            <p:ph idx="1"/>
          </p:nvPr>
        </p:nvSpPr>
        <p:spPr>
          <a:xfrm>
            <a:off x="381000" y="1539241"/>
            <a:ext cx="5715000" cy="5166359"/>
          </a:xfrm>
          <a:solidFill>
            <a:schemeClr val="accent2">
              <a:lumMod val="40000"/>
              <a:lumOff val="60000"/>
            </a:schemeClr>
          </a:solidFill>
          <a:ln w="28575">
            <a:solidFill>
              <a:schemeClr val="accent1"/>
            </a:solidFill>
          </a:ln>
        </p:spPr>
        <p:txBody>
          <a:bodyPr>
            <a:normAutofit fontScale="92500" lnSpcReduction="20000"/>
          </a:bodyPr>
          <a:lstStyle/>
          <a:p>
            <a:r>
              <a:rPr lang="en-US" dirty="0"/>
              <a:t>Establish program that rewards students for obtaining pre-/post-test pairs</a:t>
            </a:r>
          </a:p>
          <a:p>
            <a:r>
              <a:rPr lang="en-US" dirty="0"/>
              <a:t>Reduce student “test anxiety”</a:t>
            </a:r>
          </a:p>
          <a:p>
            <a:r>
              <a:rPr lang="en-US" dirty="0"/>
              <a:t>Use </a:t>
            </a:r>
            <a:r>
              <a:rPr lang="en-US" dirty="0" err="1"/>
              <a:t>TOPSpro</a:t>
            </a:r>
            <a:r>
              <a:rPr lang="en-US" dirty="0"/>
              <a:t> Enterprise (TE) reports that display test results by date and form number (such as Students Gains, Learning Gains, or Student Test Summary.) </a:t>
            </a:r>
          </a:p>
          <a:p>
            <a:r>
              <a:rPr lang="en-US" dirty="0"/>
              <a:t>Use TE reports and other resources to align assessment with instruction</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1606638"/>
            <a:ext cx="1644066" cy="1505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pPr>
              <a:defRPr/>
            </a:pPr>
            <a:fld id="{472742ED-E5F3-4A84-9AF5-5CA8849FAEA9}" type="slidenum">
              <a:rPr lang="en-US" smtClean="0"/>
              <a:pPr>
                <a:defRPr/>
              </a:pPr>
              <a:t>20</a:t>
            </a:fld>
            <a:endParaRPr lang="en-US"/>
          </a:p>
        </p:txBody>
      </p:sp>
      <p:pic>
        <p:nvPicPr>
          <p:cNvPr id="8" name="Picture 7"/>
          <p:cNvPicPr>
            <a:picLocks noChangeAspect="1"/>
          </p:cNvPicPr>
          <p:nvPr/>
        </p:nvPicPr>
        <p:blipFill>
          <a:blip r:embed="rId3"/>
          <a:stretch>
            <a:fillRect/>
          </a:stretch>
        </p:blipFill>
        <p:spPr>
          <a:xfrm>
            <a:off x="6248400" y="4495800"/>
            <a:ext cx="2754455" cy="1905000"/>
          </a:xfrm>
          <a:prstGeom prst="rect">
            <a:avLst/>
          </a:prstGeom>
        </p:spPr>
      </p:pic>
    </p:spTree>
    <p:extLst>
      <p:ext uri="{BB962C8B-B14F-4D97-AF65-F5344CB8AC3E}">
        <p14:creationId xmlns:p14="http://schemas.microsoft.com/office/powerpoint/2010/main" val="638599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
            <a:ext cx="8229600" cy="1143000"/>
          </a:xfrm>
          <a:ln>
            <a:solidFill>
              <a:schemeClr val="accent1"/>
            </a:solidFill>
          </a:ln>
        </p:spPr>
        <p:txBody>
          <a:bodyPr>
            <a:noAutofit/>
          </a:bodyPr>
          <a:lstStyle/>
          <a:p>
            <a:r>
              <a:rPr lang="en-US" sz="3800" dirty="0"/>
              <a:t>Agency Level Strategies for Obtaining Better Persistence</a:t>
            </a:r>
          </a:p>
        </p:txBody>
      </p:sp>
      <p:sp>
        <p:nvSpPr>
          <p:cNvPr id="3" name="Content Placeholder 2"/>
          <p:cNvSpPr>
            <a:spLocks noGrp="1"/>
          </p:cNvSpPr>
          <p:nvPr>
            <p:ph idx="1"/>
          </p:nvPr>
        </p:nvSpPr>
        <p:spPr>
          <a:xfrm>
            <a:off x="457200" y="1381125"/>
            <a:ext cx="6400800" cy="5426075"/>
          </a:xfrm>
          <a:solidFill>
            <a:schemeClr val="accent2">
              <a:lumMod val="40000"/>
              <a:lumOff val="60000"/>
            </a:schemeClr>
          </a:solidFill>
          <a:ln w="19050">
            <a:solidFill>
              <a:schemeClr val="accent1"/>
            </a:solidFill>
          </a:ln>
        </p:spPr>
        <p:txBody>
          <a:bodyPr>
            <a:normAutofit fontScale="77500" lnSpcReduction="20000"/>
          </a:bodyPr>
          <a:lstStyle/>
          <a:p>
            <a:r>
              <a:rPr lang="en-US" sz="4000" b="0" dirty="0">
                <a:effectLst>
                  <a:outerShdw blurRad="38100" dist="38100" dir="2700000" algn="tl">
                    <a:srgbClr val="000000">
                      <a:alpha val="43137"/>
                    </a:srgbClr>
                  </a:outerShdw>
                </a:effectLst>
              </a:rPr>
              <a:t>Maintain a clear line of communication among testing staff, teachers and administration.  </a:t>
            </a:r>
          </a:p>
          <a:p>
            <a:pPr lvl="1">
              <a:buFont typeface="Arial" charset="0"/>
              <a:buChar char="•"/>
            </a:pPr>
            <a:r>
              <a:rPr lang="en-US" sz="3300" dirty="0"/>
              <a:t>Discuss critical decisions with team:</a:t>
            </a:r>
          </a:p>
          <a:p>
            <a:pPr lvl="2">
              <a:buFont typeface="Arial" charset="0"/>
              <a:buChar char="•"/>
            </a:pPr>
            <a:r>
              <a:rPr lang="en-US" sz="3300" dirty="0"/>
              <a:t>Which classes/programs to prioritize and when to schedule</a:t>
            </a:r>
          </a:p>
          <a:p>
            <a:pPr lvl="2">
              <a:buFont typeface="Arial" charset="0"/>
              <a:buChar char="•"/>
            </a:pPr>
            <a:r>
              <a:rPr lang="en-US" sz="3300" dirty="0"/>
              <a:t>Which assessments to administer for each class and program </a:t>
            </a:r>
          </a:p>
          <a:p>
            <a:pPr lvl="2">
              <a:buFont typeface="Arial" charset="0"/>
              <a:buChar char="•"/>
            </a:pPr>
            <a:r>
              <a:rPr lang="en-US" sz="3300" dirty="0"/>
              <a:t>Time between testing dates.</a:t>
            </a:r>
          </a:p>
          <a:p>
            <a:pPr lvl="1">
              <a:buFont typeface="Arial" charset="0"/>
              <a:buChar char="•"/>
            </a:pPr>
            <a:r>
              <a:rPr lang="en-US" sz="3300" dirty="0"/>
              <a:t>Work as a group to determine: </a:t>
            </a:r>
          </a:p>
          <a:p>
            <a:pPr lvl="2"/>
            <a:r>
              <a:rPr lang="en-US" sz="3300" dirty="0"/>
              <a:t>Who does what?  </a:t>
            </a:r>
          </a:p>
          <a:p>
            <a:pPr lvl="2"/>
            <a:r>
              <a:rPr lang="en-US" sz="3300" dirty="0"/>
              <a:t>When does it happen?  </a:t>
            </a:r>
          </a:p>
          <a:p>
            <a:pPr lvl="2"/>
            <a:r>
              <a:rPr lang="en-US" sz="3300" dirty="0"/>
              <a:t>Each staff person’s responsibilities in completing testing? </a:t>
            </a:r>
          </a:p>
          <a:p>
            <a:pPr marL="0" indent="0">
              <a:buNone/>
            </a:pPr>
            <a:endParaRPr lang="en-US" dirty="0"/>
          </a:p>
        </p:txBody>
      </p:sp>
      <p:pic>
        <p:nvPicPr>
          <p:cNvPr id="5" name="Picture 4"/>
          <p:cNvPicPr>
            <a:picLocks noChangeAspect="1"/>
          </p:cNvPicPr>
          <p:nvPr/>
        </p:nvPicPr>
        <p:blipFill>
          <a:blip r:embed="rId2"/>
          <a:stretch>
            <a:fillRect/>
          </a:stretch>
        </p:blipFill>
        <p:spPr>
          <a:xfrm>
            <a:off x="6858000" y="4527550"/>
            <a:ext cx="2263031" cy="1828800"/>
          </a:xfrm>
          <a:prstGeom prst="rect">
            <a:avLst/>
          </a:prstGeom>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5868" y="2149543"/>
            <a:ext cx="1851743" cy="669857"/>
          </a:xfrm>
          <a:prstGeom prst="rect">
            <a:avLst/>
          </a:prstGeom>
          <a:noFill/>
          <a:ln w="9525">
            <a:solidFill>
              <a:schemeClr val="tx1"/>
            </a:solidFill>
            <a:miter lim="800000"/>
            <a:headEnd/>
            <a:tailEnd/>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Lst>
        </p:spPr>
      </p:pic>
      <p:sp>
        <p:nvSpPr>
          <p:cNvPr id="9" name="Slide Number Placeholder 8"/>
          <p:cNvSpPr>
            <a:spLocks noGrp="1"/>
          </p:cNvSpPr>
          <p:nvPr>
            <p:ph type="sldNum" sz="quarter" idx="12"/>
          </p:nvPr>
        </p:nvSpPr>
        <p:spPr/>
        <p:txBody>
          <a:bodyPr/>
          <a:lstStyle/>
          <a:p>
            <a:pPr>
              <a:defRPr/>
            </a:pPr>
            <a:fld id="{472742ED-E5F3-4A84-9AF5-5CA8849FAEA9}" type="slidenum">
              <a:rPr lang="en-US" smtClean="0"/>
              <a:pPr>
                <a:defRPr/>
              </a:pPr>
              <a:t>21</a:t>
            </a:fld>
            <a:endParaRPr lang="en-US"/>
          </a:p>
        </p:txBody>
      </p:sp>
    </p:spTree>
    <p:extLst>
      <p:ext uri="{BB962C8B-B14F-4D97-AF65-F5344CB8AC3E}">
        <p14:creationId xmlns:p14="http://schemas.microsoft.com/office/powerpoint/2010/main" val="2456548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57200" y="1543676"/>
            <a:ext cx="8229600" cy="371412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57200" y="1581142"/>
            <a:ext cx="8229600" cy="481965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solidFill>
          </a:ln>
        </p:spPr>
        <p:txBody>
          <a:bodyPr>
            <a:normAutofit fontScale="90000"/>
          </a:bodyPr>
          <a:lstStyle/>
          <a:p>
            <a:r>
              <a:rPr lang="en-US" dirty="0"/>
              <a:t>Agency Level Strategies for Obtaining </a:t>
            </a:r>
            <a:r>
              <a:rPr lang="en-US" sz="4200" dirty="0"/>
              <a:t>More</a:t>
            </a:r>
            <a:r>
              <a:rPr lang="en-US" dirty="0"/>
              <a:t> Pre-/Post-test Pairs</a:t>
            </a:r>
          </a:p>
        </p:txBody>
      </p:sp>
      <p:sp>
        <p:nvSpPr>
          <p:cNvPr id="3" name="Content Placeholder 2"/>
          <p:cNvSpPr>
            <a:spLocks noGrp="1"/>
          </p:cNvSpPr>
          <p:nvPr>
            <p:ph idx="1"/>
          </p:nvPr>
        </p:nvSpPr>
        <p:spPr>
          <a:xfrm>
            <a:off x="381000" y="1417638"/>
            <a:ext cx="8534400" cy="4983163"/>
          </a:xfrm>
        </p:spPr>
        <p:txBody>
          <a:bodyPr>
            <a:normAutofit/>
          </a:bodyPr>
          <a:lstStyle/>
          <a:p>
            <a:r>
              <a:rPr lang="en-US" b="0" dirty="0"/>
              <a:t>Maintain a calendar of the year’s testing dates. </a:t>
            </a:r>
          </a:p>
          <a:p>
            <a:pPr lvl="1"/>
            <a:r>
              <a:rPr lang="en-US" dirty="0"/>
              <a:t>Plan specific dates as “testing dates.”</a:t>
            </a:r>
          </a:p>
          <a:p>
            <a:pPr lvl="1"/>
            <a:r>
              <a:rPr lang="en-US" dirty="0"/>
              <a:t>Ensure those leaving programs early complete testing. </a:t>
            </a:r>
          </a:p>
          <a:p>
            <a:pPr lvl="1"/>
            <a:r>
              <a:rPr lang="en-US" dirty="0"/>
              <a:t>Schedule specific “make up” days for students who are absent. </a:t>
            </a:r>
          </a:p>
          <a:p>
            <a:pPr lvl="1"/>
            <a:r>
              <a:rPr lang="en-US" dirty="0"/>
              <a:t>Ensure all students are aware of testing dates and understand the importance of testing.</a:t>
            </a:r>
          </a:p>
          <a:p>
            <a:pPr marL="0" indent="0">
              <a:buNone/>
            </a:pPr>
            <a:endParaRPr lang="en-US" dirty="0"/>
          </a:p>
          <a:p>
            <a:pPr lvl="1"/>
            <a:endParaRPr lang="en-US" dirty="0"/>
          </a:p>
          <a:p>
            <a:pPr marL="0" indent="0">
              <a:buNone/>
            </a:pPr>
            <a:endParaRPr lang="en-US" sz="28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144" y="5378927"/>
            <a:ext cx="2554287"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pPr>
              <a:defRPr/>
            </a:pPr>
            <a:fld id="{472742ED-E5F3-4A84-9AF5-5CA8849FAEA9}" type="slidenum">
              <a:rPr lang="en-US" smtClean="0"/>
              <a:pPr>
                <a:defRPr/>
              </a:pPr>
              <a:t>22</a:t>
            </a:fld>
            <a:endParaRPr lang="en-US"/>
          </a:p>
        </p:txBody>
      </p:sp>
      <p:pic>
        <p:nvPicPr>
          <p:cNvPr id="9" name="Picture 8"/>
          <p:cNvPicPr>
            <a:picLocks noChangeAspect="1"/>
          </p:cNvPicPr>
          <p:nvPr/>
        </p:nvPicPr>
        <p:blipFill>
          <a:blip r:embed="rId3"/>
          <a:stretch>
            <a:fillRect/>
          </a:stretch>
        </p:blipFill>
        <p:spPr>
          <a:xfrm>
            <a:off x="6553200" y="4842598"/>
            <a:ext cx="2115421" cy="1463040"/>
          </a:xfrm>
          <a:prstGeom prst="rect">
            <a:avLst/>
          </a:prstGeom>
        </p:spPr>
      </p:pic>
    </p:spTree>
    <p:extLst>
      <p:ext uri="{BB962C8B-B14F-4D97-AF65-F5344CB8AC3E}">
        <p14:creationId xmlns:p14="http://schemas.microsoft.com/office/powerpoint/2010/main" val="1052700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1428736"/>
            <a:ext cx="8229600" cy="492761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85736"/>
            <a:ext cx="8229600" cy="1143000"/>
          </a:xfrm>
          <a:ln>
            <a:solidFill>
              <a:schemeClr val="accent1"/>
            </a:solidFill>
          </a:ln>
        </p:spPr>
        <p:txBody>
          <a:bodyPr>
            <a:noAutofit/>
          </a:bodyPr>
          <a:lstStyle/>
          <a:p>
            <a:r>
              <a:rPr lang="en-US" sz="3800" dirty="0"/>
              <a:t>Agency Level Strategies for Obtaining More Pre-/Post-test Pairs</a:t>
            </a:r>
          </a:p>
        </p:txBody>
      </p:sp>
      <p:sp>
        <p:nvSpPr>
          <p:cNvPr id="3" name="Content Placeholder 2"/>
          <p:cNvSpPr>
            <a:spLocks noGrp="1"/>
          </p:cNvSpPr>
          <p:nvPr>
            <p:ph idx="1"/>
          </p:nvPr>
        </p:nvSpPr>
        <p:spPr>
          <a:xfrm>
            <a:off x="381000" y="1450072"/>
            <a:ext cx="8305800" cy="5026928"/>
          </a:xfrm>
        </p:spPr>
        <p:txBody>
          <a:bodyPr>
            <a:normAutofit/>
          </a:bodyPr>
          <a:lstStyle/>
          <a:p>
            <a:r>
              <a:rPr lang="en-US" sz="2600" b="1" dirty="0"/>
              <a:t>*Use State and Local Assessment Policies to inform staff of local agency testing responsibilities*</a:t>
            </a:r>
          </a:p>
          <a:p>
            <a:r>
              <a:rPr lang="en-US" sz="2600" dirty="0"/>
              <a:t>Establish procedure for appropriate instructional  placement, and pre- and post-testing</a:t>
            </a:r>
          </a:p>
          <a:p>
            <a:r>
              <a:rPr lang="en-US" sz="2600" dirty="0"/>
              <a:t>Specify times for testing</a:t>
            </a:r>
          </a:p>
          <a:p>
            <a:r>
              <a:rPr lang="en-US" sz="2600" dirty="0"/>
              <a:t>Designate person(s) responsible for coordinating testing/maintaining computer lab/paper booklets</a:t>
            </a:r>
          </a:p>
          <a:p>
            <a:r>
              <a:rPr lang="en-US" sz="2600" dirty="0"/>
              <a:t>Specify policies to ensure “hard to reach” students are tested, such as students with disabilities, distance learning students, high school recovery</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895600"/>
            <a:ext cx="2282004" cy="838200"/>
          </a:xfrm>
          <a:prstGeom prst="rect">
            <a:avLst/>
          </a:prstGeom>
          <a:noFill/>
          <a:ln>
            <a:noFill/>
          </a:ln>
          <a:effectLst>
            <a:outerShdw dist="35921" dir="2700000" algn="ctr" rotWithShape="0">
              <a:schemeClr val="bg2"/>
            </a:outerShdw>
            <a:softEdge rad="254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7"/>
          <p:cNvSpPr>
            <a:spLocks noGrp="1"/>
          </p:cNvSpPr>
          <p:nvPr>
            <p:ph type="sldNum" sz="quarter" idx="12"/>
          </p:nvPr>
        </p:nvSpPr>
        <p:spPr/>
        <p:txBody>
          <a:bodyPr/>
          <a:lstStyle/>
          <a:p>
            <a:pPr>
              <a:defRPr/>
            </a:pPr>
            <a:fld id="{472742ED-E5F3-4A84-9AF5-5CA8849FAEA9}" type="slidenum">
              <a:rPr lang="en-US" smtClean="0"/>
              <a:pPr>
                <a:defRPr/>
              </a:pPr>
              <a:t>23</a:t>
            </a:fld>
            <a:endParaRPr lang="en-US"/>
          </a:p>
        </p:txBody>
      </p:sp>
    </p:spTree>
    <p:extLst>
      <p:ext uri="{BB962C8B-B14F-4D97-AF65-F5344CB8AC3E}">
        <p14:creationId xmlns:p14="http://schemas.microsoft.com/office/powerpoint/2010/main" val="2225313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1496976"/>
            <a:ext cx="8229600" cy="492761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85736"/>
            <a:ext cx="8229600" cy="1143000"/>
          </a:xfrm>
          <a:ln>
            <a:solidFill>
              <a:schemeClr val="accent1"/>
            </a:solidFill>
          </a:ln>
        </p:spPr>
        <p:txBody>
          <a:bodyPr>
            <a:noAutofit/>
          </a:bodyPr>
          <a:lstStyle/>
          <a:p>
            <a:r>
              <a:rPr lang="en-US" sz="3800" dirty="0"/>
              <a:t>Agency Level Strategies for Obtaining More Pre-/Post-test Pairs</a:t>
            </a:r>
          </a:p>
        </p:txBody>
      </p:sp>
      <p:sp>
        <p:nvSpPr>
          <p:cNvPr id="3" name="Content Placeholder 2"/>
          <p:cNvSpPr>
            <a:spLocks noGrp="1"/>
          </p:cNvSpPr>
          <p:nvPr>
            <p:ph idx="1"/>
          </p:nvPr>
        </p:nvSpPr>
        <p:spPr>
          <a:xfrm>
            <a:off x="381000" y="1613848"/>
            <a:ext cx="8305800" cy="5026928"/>
          </a:xfrm>
        </p:spPr>
        <p:txBody>
          <a:bodyPr>
            <a:normAutofit lnSpcReduction="10000"/>
          </a:bodyPr>
          <a:lstStyle/>
          <a:p>
            <a:r>
              <a:rPr lang="en-US" sz="2900" b="1" dirty="0"/>
              <a:t>*Use data reports to determine level of effort and to target specific groups for intervention*</a:t>
            </a:r>
          </a:p>
          <a:p>
            <a:r>
              <a:rPr lang="en-US" sz="2900" dirty="0"/>
              <a:t>Identify specific groups of students who lack pre/post-test pairs – look for specific barriers to employment, programs, classes, Educational Functioning Levels (EFLs)</a:t>
            </a:r>
          </a:p>
          <a:p>
            <a:r>
              <a:rPr lang="en-US" sz="2900" dirty="0"/>
              <a:t>Verify test selection meets state and federal requirements – look at test modality, levels, appropriate pre/post-test matches</a:t>
            </a:r>
          </a:p>
          <a:p>
            <a:r>
              <a:rPr lang="en-US" sz="2900" dirty="0"/>
              <a:t>Use reports such as the Persister to target specific levels of ABE and ESL</a:t>
            </a:r>
          </a:p>
          <a:p>
            <a:endParaRPr lang="en-US" sz="29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0280" y="5927680"/>
            <a:ext cx="2282004" cy="838200"/>
          </a:xfrm>
          <a:prstGeom prst="rect">
            <a:avLst/>
          </a:prstGeom>
          <a:noFill/>
          <a:ln w="9525">
            <a:solidFill>
              <a:schemeClr val="tx1"/>
            </a:solidFill>
            <a:miter lim="800000"/>
            <a:headEnd/>
            <a:tailEnd/>
          </a:ln>
          <a:effectLst>
            <a:outerShdw dist="35921" dir="2700000" algn="ctr" rotWithShape="0">
              <a:schemeClr val="bg2"/>
            </a:outerShdw>
            <a:softEdge rad="25400"/>
          </a:effectLst>
          <a:extLst>
            <a:ext uri="{909E8E84-426E-40DD-AFC4-6F175D3DCCD1}">
              <a14:hiddenFill xmlns:a14="http://schemas.microsoft.com/office/drawing/2010/main">
                <a:solidFill>
                  <a:schemeClr val="accent1"/>
                </a:solidFill>
              </a14:hiddenFill>
            </a:ext>
          </a:extLst>
        </p:spPr>
      </p:pic>
      <p:sp>
        <p:nvSpPr>
          <p:cNvPr id="8" name="Slide Number Placeholder 7"/>
          <p:cNvSpPr>
            <a:spLocks noGrp="1"/>
          </p:cNvSpPr>
          <p:nvPr>
            <p:ph type="sldNum" sz="quarter" idx="12"/>
          </p:nvPr>
        </p:nvSpPr>
        <p:spPr/>
        <p:txBody>
          <a:bodyPr/>
          <a:lstStyle/>
          <a:p>
            <a:pPr>
              <a:defRPr/>
            </a:pPr>
            <a:fld id="{472742ED-E5F3-4A84-9AF5-5CA8849FAEA9}" type="slidenum">
              <a:rPr lang="en-US" smtClean="0"/>
              <a:pPr>
                <a:defRPr/>
              </a:pPr>
              <a:t>24</a:t>
            </a:fld>
            <a:endParaRPr lang="en-US"/>
          </a:p>
        </p:txBody>
      </p:sp>
    </p:spTree>
    <p:extLst>
      <p:ext uri="{BB962C8B-B14F-4D97-AF65-F5344CB8AC3E}">
        <p14:creationId xmlns:p14="http://schemas.microsoft.com/office/powerpoint/2010/main" val="1657481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50" y="304800"/>
            <a:ext cx="8229600" cy="990600"/>
          </a:xfrm>
        </p:spPr>
        <p:style>
          <a:lnRef idx="1">
            <a:schemeClr val="accent1"/>
          </a:lnRef>
          <a:fillRef idx="2">
            <a:schemeClr val="accent1"/>
          </a:fillRef>
          <a:effectRef idx="1">
            <a:schemeClr val="accent1"/>
          </a:effectRef>
          <a:fontRef idx="minor">
            <a:schemeClr val="dk1"/>
          </a:fontRef>
        </p:style>
        <p:txBody>
          <a:bodyPr>
            <a:normAutofit/>
          </a:bodyPr>
          <a:lstStyle/>
          <a:p>
            <a:pPr eaLnBrk="1" fontAlgn="auto" hangingPunct="1">
              <a:spcBef>
                <a:spcPts val="0"/>
              </a:spcBef>
              <a:spcAft>
                <a:spcPts val="0"/>
              </a:spcAft>
              <a:defRPr/>
            </a:pPr>
            <a:r>
              <a:rPr lang="en-US" dirty="0">
                <a:solidFill>
                  <a:srgbClr val="002060"/>
                </a:solidFill>
              </a:rPr>
              <a:t>Improving Learner Performance</a:t>
            </a:r>
            <a:endParaRPr dirty="0">
              <a:solidFill>
                <a:srgbClr val="002060"/>
              </a:solidFill>
            </a:endParaRPr>
          </a:p>
        </p:txBody>
      </p:sp>
      <p:sp>
        <p:nvSpPr>
          <p:cNvPr id="3" name="Content Placeholder 2"/>
          <p:cNvSpPr>
            <a:spLocks noGrp="1"/>
          </p:cNvSpPr>
          <p:nvPr>
            <p:ph idx="1"/>
          </p:nvPr>
        </p:nvSpPr>
        <p:spPr>
          <a:xfrm>
            <a:off x="2895600" y="3733800"/>
            <a:ext cx="5795518" cy="2971800"/>
          </a:xfrm>
          <a:solidFill>
            <a:schemeClr val="accent5">
              <a:lumMod val="40000"/>
              <a:lumOff val="60000"/>
            </a:schemeClr>
          </a:solidFill>
          <a:ln/>
        </p:spPr>
        <p:style>
          <a:lnRef idx="1">
            <a:schemeClr val="accent6"/>
          </a:lnRef>
          <a:fillRef idx="2">
            <a:schemeClr val="accent6"/>
          </a:fillRef>
          <a:effectRef idx="1">
            <a:schemeClr val="accent6"/>
          </a:effectRef>
          <a:fontRef idx="minor">
            <a:schemeClr val="dk1"/>
          </a:fontRef>
        </p:style>
        <p:txBody>
          <a:bodyPr>
            <a:normAutofit fontScale="92500"/>
          </a:bodyPr>
          <a:lstStyle/>
          <a:p>
            <a:pPr>
              <a:spcBef>
                <a:spcPts val="0"/>
              </a:spcBef>
              <a:defRPr/>
            </a:pPr>
            <a:r>
              <a:rPr lang="en-US" dirty="0">
                <a:solidFill>
                  <a:schemeClr val="accent6">
                    <a:lumMod val="75000"/>
                  </a:schemeClr>
                </a:solidFill>
              </a:rPr>
              <a:t>If your agency’s </a:t>
            </a:r>
            <a:r>
              <a:rPr lang="en-US" b="1" i="1" dirty="0">
                <a:solidFill>
                  <a:schemeClr val="accent6">
                    <a:lumMod val="75000"/>
                  </a:schemeClr>
                </a:solidFill>
              </a:rPr>
              <a:t>Percentage of Persister </a:t>
            </a:r>
            <a:r>
              <a:rPr lang="en-US" dirty="0">
                <a:solidFill>
                  <a:schemeClr val="accent6">
                    <a:lumMod val="75000"/>
                  </a:schemeClr>
                </a:solidFill>
              </a:rPr>
              <a:t>is average or better, but your performance remains low, then there is a possibility the issue is </a:t>
            </a:r>
            <a:r>
              <a:rPr lang="en-US" b="1" dirty="0">
                <a:solidFill>
                  <a:schemeClr val="accent6">
                    <a:lumMod val="75000"/>
                  </a:schemeClr>
                </a:solidFill>
              </a:rPr>
              <a:t>student</a:t>
            </a:r>
            <a:r>
              <a:rPr lang="en-US" dirty="0">
                <a:solidFill>
                  <a:schemeClr val="accent6">
                    <a:lumMod val="75000"/>
                  </a:schemeClr>
                </a:solidFill>
              </a:rPr>
              <a:t> </a:t>
            </a:r>
            <a:r>
              <a:rPr lang="en-US" b="1" dirty="0">
                <a:solidFill>
                  <a:schemeClr val="accent6">
                    <a:lumMod val="75000"/>
                  </a:schemeClr>
                </a:solidFill>
              </a:rPr>
              <a:t>performance</a:t>
            </a:r>
            <a:r>
              <a:rPr lang="en-US" dirty="0">
                <a:solidFill>
                  <a:schemeClr val="accent6">
                    <a:lumMod val="75000"/>
                  </a:schemeClr>
                </a:solidFill>
              </a:rPr>
              <a:t> on the pre- and post-tests.</a:t>
            </a:r>
          </a:p>
          <a:p>
            <a:pPr marL="0" indent="0" eaLnBrk="1" fontAlgn="auto" hangingPunct="1">
              <a:spcBef>
                <a:spcPts val="0"/>
              </a:spcBef>
              <a:spcAft>
                <a:spcPts val="0"/>
              </a:spcAft>
              <a:buNone/>
              <a:defRPr/>
            </a:pPr>
            <a:endParaRPr lang="en-US" dirty="0">
              <a:solidFill>
                <a:schemeClr val="accent6">
                  <a:lumMod val="75000"/>
                </a:schemeClr>
              </a:solidFill>
            </a:endParaRPr>
          </a:p>
        </p:txBody>
      </p:sp>
      <p:pic>
        <p:nvPicPr>
          <p:cNvPr id="54276" name="Picture 2" descr="http://www.teach-nology.com/worksheets/early_childhood/color/detective.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96960" y="5413330"/>
            <a:ext cx="1204662" cy="1254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905000"/>
            <a:ext cx="1981200" cy="1497600"/>
          </a:xfrm>
          <a:prstGeom prst="rect">
            <a:avLst/>
          </a:prstGeom>
          <a:noFill/>
          <a:ln>
            <a:noFill/>
          </a:ln>
          <a:effectLst>
            <a:softEdge rad="508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ular Callout 5"/>
          <p:cNvSpPr/>
          <p:nvPr/>
        </p:nvSpPr>
        <p:spPr>
          <a:xfrm>
            <a:off x="4114800" y="1676400"/>
            <a:ext cx="4572000" cy="1828800"/>
          </a:xfrm>
          <a:prstGeom prst="wedgeRoundRectCallout">
            <a:avLst>
              <a:gd name="adj1" fmla="val -93414"/>
              <a:gd name="adj2" fmla="val -17757"/>
              <a:gd name="adj3" fmla="val 16667"/>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srgbClr val="002060"/>
                </a:solidFill>
              </a:rPr>
              <a:t>What if my agency’s  persistence rates meet or exceed state averages but performance is still low?</a:t>
            </a:r>
          </a:p>
        </p:txBody>
      </p:sp>
      <p:sp>
        <p:nvSpPr>
          <p:cNvPr id="7" name="Slide Number Placeholder 6"/>
          <p:cNvSpPr>
            <a:spLocks noGrp="1"/>
          </p:cNvSpPr>
          <p:nvPr>
            <p:ph type="sldNum" sz="quarter" idx="12"/>
          </p:nvPr>
        </p:nvSpPr>
        <p:spPr>
          <a:xfrm>
            <a:off x="6968022" y="6569075"/>
            <a:ext cx="2133600" cy="365125"/>
          </a:xfrm>
        </p:spPr>
        <p:txBody>
          <a:bodyPr/>
          <a:lstStyle/>
          <a:p>
            <a:pPr>
              <a:defRPr/>
            </a:pPr>
            <a:fld id="{472742ED-E5F3-4A84-9AF5-5CA8849FAEA9}" type="slidenum">
              <a:rPr lang="en-US" smtClean="0"/>
              <a:pPr>
                <a:defRPr/>
              </a:pPr>
              <a:t>25</a:t>
            </a:fld>
            <a:endParaRPr lang="en-US" dirty="0"/>
          </a:p>
        </p:txBody>
      </p:sp>
      <p:pic>
        <p:nvPicPr>
          <p:cNvPr id="8" name="Picture 7"/>
          <p:cNvPicPr>
            <a:picLocks noChangeAspect="1"/>
          </p:cNvPicPr>
          <p:nvPr/>
        </p:nvPicPr>
        <p:blipFill>
          <a:blip r:embed="rId4"/>
          <a:stretch>
            <a:fillRect/>
          </a:stretch>
        </p:blipFill>
        <p:spPr>
          <a:xfrm>
            <a:off x="94488" y="4572000"/>
            <a:ext cx="2578608" cy="1931774"/>
          </a:xfrm>
          <a:prstGeom prst="rect">
            <a:avLst/>
          </a:prstGeom>
        </p:spPr>
      </p:pic>
    </p:spTree>
    <p:extLst>
      <p:ext uri="{BB962C8B-B14F-4D97-AF65-F5344CB8AC3E}">
        <p14:creationId xmlns:p14="http://schemas.microsoft.com/office/powerpoint/2010/main" val="37796966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95472" y="1295399"/>
            <a:ext cx="5215128" cy="514634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152400"/>
            <a:ext cx="8763000" cy="1020762"/>
          </a:xfrm>
          <a:ln>
            <a:solidFill>
              <a:schemeClr val="accent1"/>
            </a:solidFill>
          </a:ln>
        </p:spPr>
        <p:txBody>
          <a:bodyPr>
            <a:noAutofit/>
          </a:bodyPr>
          <a:lstStyle/>
          <a:p>
            <a:r>
              <a:rPr lang="en-US" sz="3800" dirty="0"/>
              <a:t>Student Focused Strategies for Improving Learner Performance</a:t>
            </a:r>
          </a:p>
        </p:txBody>
      </p:sp>
      <p:sp>
        <p:nvSpPr>
          <p:cNvPr id="3" name="Content Placeholder 2"/>
          <p:cNvSpPr>
            <a:spLocks noGrp="1"/>
          </p:cNvSpPr>
          <p:nvPr>
            <p:ph idx="1"/>
          </p:nvPr>
        </p:nvSpPr>
        <p:spPr>
          <a:xfrm>
            <a:off x="2971800" y="1295399"/>
            <a:ext cx="5910072" cy="5534025"/>
          </a:xfrm>
        </p:spPr>
        <p:txBody>
          <a:bodyPr>
            <a:normAutofit lnSpcReduction="10000"/>
          </a:bodyPr>
          <a:lstStyle/>
          <a:p>
            <a:r>
              <a:rPr lang="en-US" b="0" dirty="0"/>
              <a:t>Assign appropriate student goals and review them regularly</a:t>
            </a:r>
          </a:p>
          <a:p>
            <a:r>
              <a:rPr lang="en-US" b="0" dirty="0"/>
              <a:t>Align instructional materials/ lesson planning with local and statewide priorities</a:t>
            </a:r>
          </a:p>
          <a:p>
            <a:r>
              <a:rPr lang="en-US" b="0" dirty="0"/>
              <a:t>Compare placement level with learner’s assigned class, and verify whether it is consistent</a:t>
            </a:r>
          </a:p>
          <a:p>
            <a:r>
              <a:rPr lang="en-US" dirty="0"/>
              <a:t>Ensure learner expectations match what is actually presented in class</a:t>
            </a:r>
          </a:p>
          <a:p>
            <a:pPr marL="0" indent="0">
              <a:buNone/>
            </a:pPr>
            <a:endParaRPr lang="en-US" dirty="0"/>
          </a:p>
        </p:txBody>
      </p:sp>
      <p:pic>
        <p:nvPicPr>
          <p:cNvPr id="4" name="Picture 3"/>
          <p:cNvPicPr>
            <a:picLocks noChangeAspect="1"/>
          </p:cNvPicPr>
          <p:nvPr/>
        </p:nvPicPr>
        <p:blipFill>
          <a:blip r:embed="rId2"/>
          <a:stretch>
            <a:fillRect/>
          </a:stretch>
        </p:blipFill>
        <p:spPr>
          <a:xfrm>
            <a:off x="112777" y="1570717"/>
            <a:ext cx="2630423" cy="2087588"/>
          </a:xfrm>
          <a:prstGeom prst="rect">
            <a:avLst/>
          </a:prstGeom>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800600"/>
            <a:ext cx="1747879" cy="1600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pPr>
              <a:defRPr/>
            </a:pPr>
            <a:fld id="{472742ED-E5F3-4A84-9AF5-5CA8849FAEA9}" type="slidenum">
              <a:rPr lang="en-US" smtClean="0"/>
              <a:pPr>
                <a:defRPr/>
              </a:pPr>
              <a:t>26</a:t>
            </a:fld>
            <a:endParaRPr lang="en-US"/>
          </a:p>
        </p:txBody>
      </p:sp>
    </p:spTree>
    <p:extLst>
      <p:ext uri="{BB962C8B-B14F-4D97-AF65-F5344CB8AC3E}">
        <p14:creationId xmlns:p14="http://schemas.microsoft.com/office/powerpoint/2010/main" val="31947685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71800" y="1752600"/>
            <a:ext cx="5486400" cy="4572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ln>
            <a:solidFill>
              <a:schemeClr val="accent1"/>
            </a:solidFill>
          </a:ln>
        </p:spPr>
        <p:txBody>
          <a:bodyPr>
            <a:noAutofit/>
          </a:bodyPr>
          <a:lstStyle/>
          <a:p>
            <a:r>
              <a:rPr lang="en-US" sz="3800" dirty="0"/>
              <a:t>Student Focused Strategies for Improving Learner Performance</a:t>
            </a:r>
          </a:p>
        </p:txBody>
      </p:sp>
      <p:sp>
        <p:nvSpPr>
          <p:cNvPr id="3" name="Content Placeholder 2"/>
          <p:cNvSpPr>
            <a:spLocks noGrp="1"/>
          </p:cNvSpPr>
          <p:nvPr>
            <p:ph idx="1"/>
          </p:nvPr>
        </p:nvSpPr>
        <p:spPr>
          <a:xfrm>
            <a:off x="2971800" y="1752600"/>
            <a:ext cx="5791200" cy="4800600"/>
          </a:xfrm>
          <a:ln>
            <a:noFill/>
          </a:ln>
        </p:spPr>
        <p:txBody>
          <a:bodyPr>
            <a:normAutofit lnSpcReduction="10000"/>
          </a:bodyPr>
          <a:lstStyle/>
          <a:p>
            <a:r>
              <a:rPr lang="en-US" b="0" dirty="0"/>
              <a:t>Recognize student accomplishments</a:t>
            </a:r>
          </a:p>
          <a:p>
            <a:r>
              <a:rPr lang="en-US" b="0" dirty="0"/>
              <a:t>Review “test taking skills” with students</a:t>
            </a:r>
          </a:p>
          <a:p>
            <a:r>
              <a:rPr lang="en-US" b="0" dirty="0"/>
              <a:t>Individualize instruction</a:t>
            </a:r>
          </a:p>
          <a:p>
            <a:r>
              <a:rPr lang="en-US" dirty="0"/>
              <a:t>“Review, review, review…”</a:t>
            </a:r>
            <a:endParaRPr lang="en-US" b="0" dirty="0"/>
          </a:p>
          <a:p>
            <a:r>
              <a:rPr lang="en-US" dirty="0"/>
              <a:t>Evaluate performance by student and identify best practices of top performers</a:t>
            </a:r>
          </a:p>
          <a:p>
            <a:pPr marL="0" indent="0">
              <a:buNone/>
            </a:pPr>
            <a:endParaRPr lang="en-US" dirty="0"/>
          </a:p>
        </p:txBody>
      </p:sp>
      <p:pic>
        <p:nvPicPr>
          <p:cNvPr id="5" name="Picture 4"/>
          <p:cNvPicPr>
            <a:picLocks noChangeAspect="1"/>
          </p:cNvPicPr>
          <p:nvPr/>
        </p:nvPicPr>
        <p:blipFill>
          <a:blip r:embed="rId2"/>
          <a:stretch>
            <a:fillRect/>
          </a:stretch>
        </p:blipFill>
        <p:spPr>
          <a:xfrm>
            <a:off x="0" y="1828800"/>
            <a:ext cx="2895601" cy="2169250"/>
          </a:xfrm>
          <a:prstGeom prst="rect">
            <a:avLst/>
          </a:prstGeom>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244" y="4648200"/>
            <a:ext cx="1831111" cy="1676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7"/>
          <p:cNvSpPr>
            <a:spLocks noGrp="1"/>
          </p:cNvSpPr>
          <p:nvPr>
            <p:ph type="sldNum" sz="quarter" idx="12"/>
          </p:nvPr>
        </p:nvSpPr>
        <p:spPr/>
        <p:txBody>
          <a:bodyPr/>
          <a:lstStyle/>
          <a:p>
            <a:pPr>
              <a:defRPr/>
            </a:pPr>
            <a:fld id="{472742ED-E5F3-4A84-9AF5-5CA8849FAEA9}" type="slidenum">
              <a:rPr lang="en-US" smtClean="0"/>
              <a:pPr>
                <a:defRPr/>
              </a:pPr>
              <a:t>27</a:t>
            </a:fld>
            <a:endParaRPr lang="en-US"/>
          </a:p>
        </p:txBody>
      </p:sp>
    </p:spTree>
    <p:extLst>
      <p:ext uri="{BB962C8B-B14F-4D97-AF65-F5344CB8AC3E}">
        <p14:creationId xmlns:p14="http://schemas.microsoft.com/office/powerpoint/2010/main" val="8832501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377696"/>
            <a:ext cx="8763000" cy="535423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152400"/>
            <a:ext cx="8763000" cy="1020762"/>
          </a:xfrm>
          <a:ln>
            <a:solidFill>
              <a:schemeClr val="accent1"/>
            </a:solidFill>
          </a:ln>
        </p:spPr>
        <p:txBody>
          <a:bodyPr>
            <a:noAutofit/>
          </a:bodyPr>
          <a:lstStyle/>
          <a:p>
            <a:r>
              <a:rPr lang="en-US" sz="3800" dirty="0"/>
              <a:t>Agency Focused Strategies for Improving Learner Performance</a:t>
            </a:r>
          </a:p>
        </p:txBody>
      </p:sp>
      <p:sp>
        <p:nvSpPr>
          <p:cNvPr id="3" name="Content Placeholder 2"/>
          <p:cNvSpPr>
            <a:spLocks noGrp="1"/>
          </p:cNvSpPr>
          <p:nvPr>
            <p:ph idx="1"/>
          </p:nvPr>
        </p:nvSpPr>
        <p:spPr>
          <a:xfrm>
            <a:off x="228600" y="1353565"/>
            <a:ext cx="8763000" cy="4892563"/>
          </a:xfrm>
        </p:spPr>
        <p:txBody>
          <a:bodyPr>
            <a:normAutofit lnSpcReduction="10000"/>
          </a:bodyPr>
          <a:lstStyle/>
          <a:p>
            <a:pPr marL="0" indent="0">
              <a:buNone/>
            </a:pPr>
            <a:r>
              <a:rPr lang="en-US" b="1" i="1" dirty="0"/>
              <a:t>**Review agency-wide assessment performance and compare by class, level, and program**</a:t>
            </a:r>
          </a:p>
          <a:p>
            <a:r>
              <a:rPr lang="en-US" b="0" dirty="0"/>
              <a:t>Generate TE Instructional Reports and disseminate to teachers promptly</a:t>
            </a:r>
          </a:p>
          <a:p>
            <a:r>
              <a:rPr lang="en-US" b="0" dirty="0"/>
              <a:t>Monitor instructional hours to ensure there is enough time between test administrations</a:t>
            </a:r>
          </a:p>
          <a:p>
            <a:r>
              <a:rPr lang="en-US" b="0" dirty="0"/>
              <a:t>Solicit constant feedback from both teachers and students</a:t>
            </a:r>
          </a:p>
          <a:p>
            <a:r>
              <a:rPr lang="en-US" b="0" dirty="0"/>
              <a:t>Evaluate performance by class and identify best practices of top performers</a:t>
            </a:r>
          </a:p>
          <a:p>
            <a:pPr marL="0" indent="0">
              <a:buNone/>
            </a:pP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5791200"/>
            <a:ext cx="2554287" cy="938213"/>
          </a:xfrm>
          <a:prstGeom prst="rect">
            <a:avLst/>
          </a:prstGeom>
          <a:noFill/>
          <a:ln w="9525">
            <a:solidFill>
              <a:schemeClr val="tx1"/>
            </a:solidFill>
            <a:miter lim="800000"/>
            <a:headEnd/>
            <a:tailEnd/>
          </a:ln>
          <a:effectLst>
            <a:outerShdw dist="35921" dir="2700000" algn="ctr" rotWithShape="0">
              <a:schemeClr val="bg2"/>
            </a:outerShdw>
            <a:softEdge rad="101600"/>
          </a:effectLst>
          <a:extLst>
            <a:ext uri="{909E8E84-426E-40DD-AFC4-6F175D3DCCD1}">
              <a14:hiddenFill xmlns:a14="http://schemas.microsoft.com/office/drawing/2010/main">
                <a:solidFill>
                  <a:schemeClr val="accent1"/>
                </a:solidFill>
              </a14:hiddenFill>
            </a:ext>
          </a:extLst>
        </p:spPr>
      </p:pic>
      <p:sp>
        <p:nvSpPr>
          <p:cNvPr id="7" name="Slide Number Placeholder 6"/>
          <p:cNvSpPr>
            <a:spLocks noGrp="1"/>
          </p:cNvSpPr>
          <p:nvPr>
            <p:ph type="sldNum" sz="quarter" idx="12"/>
          </p:nvPr>
        </p:nvSpPr>
        <p:spPr/>
        <p:txBody>
          <a:bodyPr/>
          <a:lstStyle/>
          <a:p>
            <a:pPr>
              <a:defRPr/>
            </a:pPr>
            <a:fld id="{472742ED-E5F3-4A84-9AF5-5CA8849FAEA9}" type="slidenum">
              <a:rPr lang="en-US" smtClean="0"/>
              <a:pPr>
                <a:defRPr/>
              </a:pPr>
              <a:t>28</a:t>
            </a:fld>
            <a:endParaRPr lang="en-US"/>
          </a:p>
        </p:txBody>
      </p:sp>
    </p:spTree>
    <p:extLst>
      <p:ext uri="{BB962C8B-B14F-4D97-AF65-F5344CB8AC3E}">
        <p14:creationId xmlns:p14="http://schemas.microsoft.com/office/powerpoint/2010/main" val="996498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267968"/>
            <a:ext cx="8763000" cy="535423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152400"/>
            <a:ext cx="8763000" cy="1020762"/>
          </a:xfrm>
          <a:ln>
            <a:solidFill>
              <a:schemeClr val="accent1"/>
            </a:solidFill>
          </a:ln>
        </p:spPr>
        <p:txBody>
          <a:bodyPr>
            <a:noAutofit/>
          </a:bodyPr>
          <a:lstStyle/>
          <a:p>
            <a:r>
              <a:rPr lang="en-US" sz="3800" dirty="0"/>
              <a:t>Agency Focused Strategies for Improving Learner Performance</a:t>
            </a:r>
          </a:p>
        </p:txBody>
      </p:sp>
      <p:sp>
        <p:nvSpPr>
          <p:cNvPr id="3" name="Content Placeholder 2"/>
          <p:cNvSpPr>
            <a:spLocks noGrp="1"/>
          </p:cNvSpPr>
          <p:nvPr>
            <p:ph idx="1"/>
          </p:nvPr>
        </p:nvSpPr>
        <p:spPr>
          <a:xfrm>
            <a:off x="228600" y="1295400"/>
            <a:ext cx="8763000" cy="5141976"/>
          </a:xfrm>
        </p:spPr>
        <p:txBody>
          <a:bodyPr>
            <a:normAutofit fontScale="92500" lnSpcReduction="10000"/>
          </a:bodyPr>
          <a:lstStyle/>
          <a:p>
            <a:pPr marL="0" indent="0">
              <a:buNone/>
            </a:pPr>
            <a:r>
              <a:rPr lang="en-US" b="1" i="1" dirty="0"/>
              <a:t>**Ensure assessment performance is in synch with local and statewide priorities**</a:t>
            </a:r>
          </a:p>
          <a:p>
            <a:r>
              <a:rPr lang="en-US" dirty="0"/>
              <a:t>Align instruction to agency-specific population</a:t>
            </a:r>
          </a:p>
          <a:p>
            <a:r>
              <a:rPr lang="en-US" dirty="0"/>
              <a:t>Compare test performance with learner barriers to employment and demographics</a:t>
            </a:r>
          </a:p>
          <a:p>
            <a:r>
              <a:rPr lang="en-US" dirty="0"/>
              <a:t>Identify potential external issues, such as the local economy, transportation, housing</a:t>
            </a:r>
          </a:p>
          <a:p>
            <a:r>
              <a:rPr lang="en-US" dirty="0"/>
              <a:t>Establish firm attendance/local assessment policy to ensure consistency – meeting minimum data standards does not guarantee success</a:t>
            </a:r>
          </a:p>
          <a:p>
            <a:r>
              <a:rPr lang="en-US" dirty="0"/>
              <a:t>Define and implement NRS Local Performance Goals</a:t>
            </a:r>
          </a:p>
          <a:p>
            <a:pPr marL="0" indent="0">
              <a:buNone/>
            </a:pPr>
            <a:endParaRPr lang="en-US" dirty="0"/>
          </a:p>
        </p:txBody>
      </p:sp>
      <p:sp>
        <p:nvSpPr>
          <p:cNvPr id="7" name="Slide Number Placeholder 6"/>
          <p:cNvSpPr>
            <a:spLocks noGrp="1"/>
          </p:cNvSpPr>
          <p:nvPr>
            <p:ph type="sldNum" sz="quarter" idx="12"/>
          </p:nvPr>
        </p:nvSpPr>
        <p:spPr/>
        <p:txBody>
          <a:bodyPr/>
          <a:lstStyle/>
          <a:p>
            <a:pPr>
              <a:defRPr/>
            </a:pPr>
            <a:fld id="{472742ED-E5F3-4A84-9AF5-5CA8849FAEA9}" type="slidenum">
              <a:rPr lang="en-US" smtClean="0"/>
              <a:pPr>
                <a:defRPr/>
              </a:pPr>
              <a:t>29</a:t>
            </a:fld>
            <a:endParaRPr lang="en-US"/>
          </a:p>
        </p:txBody>
      </p:sp>
    </p:spTree>
    <p:extLst>
      <p:ext uri="{BB962C8B-B14F-4D97-AF65-F5344CB8AC3E}">
        <p14:creationId xmlns:p14="http://schemas.microsoft.com/office/powerpoint/2010/main" val="4279232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Text Box 3"/>
          <p:cNvSpPr txBox="1">
            <a:spLocks noChangeArrowheads="1"/>
          </p:cNvSpPr>
          <p:nvPr/>
        </p:nvSpPr>
        <p:spPr bwMode="auto">
          <a:xfrm>
            <a:off x="228600" y="4918437"/>
            <a:ext cx="8542600" cy="181588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a:solidFill>
              <a:schemeClr val="accent1"/>
            </a:solidFill>
            <a:miter lim="800000"/>
            <a:headEnd/>
            <a:tailEnd/>
          </a:ln>
        </p:spPr>
        <p:txBody>
          <a:bodyPr wrap="square">
            <a:spAutoFit/>
          </a:bodyPr>
          <a:lstStyle/>
          <a:p>
            <a:pPr marL="0" marR="0" lvl="0" indent="0" defTabSz="914400" rtl="0" eaLnBrk="1" fontAlgn="base" latinLnBrk="0" hangingPunct="1">
              <a:lnSpc>
                <a:spcPct val="100000"/>
              </a:lnSpc>
              <a:spcBef>
                <a:spcPct val="50000"/>
              </a:spcBef>
              <a:spcAft>
                <a:spcPct val="0"/>
              </a:spcAft>
              <a:buClrTx/>
              <a:buSzTx/>
              <a:buFontTx/>
              <a:buNone/>
              <a:tabLst/>
              <a:defRPr/>
            </a:pPr>
            <a:r>
              <a:rPr kumimoji="0" lang="en-US" sz="2800" b="1" i="1" strike="noStrike" kern="1200" cap="none" spc="0" normalizeH="0" baseline="0" noProof="0" dirty="0">
                <a:ln>
                  <a:noFill/>
                </a:ln>
                <a:solidFill>
                  <a:prstClr val="black"/>
                </a:solidFill>
                <a:effectLst/>
                <a:uLnTx/>
                <a:uFillTx/>
              </a:rPr>
              <a:t>Table 4</a:t>
            </a:r>
            <a:r>
              <a:rPr kumimoji="0" lang="en-US" sz="2800" b="0" i="0" strike="noStrike" kern="1200" cap="none" spc="0" normalizeH="0" baseline="0" noProof="0" dirty="0">
                <a:ln>
                  <a:noFill/>
                </a:ln>
                <a:solidFill>
                  <a:prstClr val="black"/>
                </a:solidFill>
                <a:effectLst/>
                <a:uLnTx/>
                <a:uFillTx/>
              </a:rPr>
              <a:t> </a:t>
            </a:r>
            <a:r>
              <a:rPr lang="en-US" sz="2800" dirty="0">
                <a:solidFill>
                  <a:prstClr val="black"/>
                </a:solidFill>
              </a:rPr>
              <a:t>= </a:t>
            </a:r>
            <a:r>
              <a:rPr kumimoji="0" lang="en-US" sz="2800" b="0" i="0" strike="noStrike" kern="1200" cap="none" spc="0" normalizeH="0" baseline="0" noProof="0" dirty="0">
                <a:ln>
                  <a:noFill/>
                </a:ln>
                <a:solidFill>
                  <a:prstClr val="black"/>
                </a:solidFill>
                <a:effectLst/>
                <a:uLnTx/>
                <a:uFillTx/>
              </a:rPr>
              <a:t>Gains by Educational Functioning Level </a:t>
            </a:r>
            <a:r>
              <a:rPr lang="en-US" sz="2800" dirty="0">
                <a:solidFill>
                  <a:prstClr val="black"/>
                </a:solidFill>
              </a:rPr>
              <a:t>R</a:t>
            </a:r>
            <a:r>
              <a:rPr kumimoji="0" lang="en-US" sz="2800" b="0" i="0" u="none" strike="noStrike" kern="1200" cap="none" spc="0" normalizeH="0" baseline="0" noProof="0" dirty="0" err="1">
                <a:ln>
                  <a:noFill/>
                </a:ln>
                <a:solidFill>
                  <a:prstClr val="black"/>
                </a:solidFill>
                <a:effectLst/>
                <a:uLnTx/>
                <a:uFillTx/>
              </a:rPr>
              <a:t>eports</a:t>
            </a:r>
            <a:r>
              <a:rPr kumimoji="0" lang="en-US" sz="2800" b="0" i="0" u="none" strike="noStrike" kern="1200" cap="none" spc="0" normalizeH="0" baseline="0" noProof="0" dirty="0">
                <a:ln>
                  <a:noFill/>
                </a:ln>
                <a:solidFill>
                  <a:prstClr val="black"/>
                </a:solidFill>
                <a:effectLst/>
                <a:uLnTx/>
                <a:uFillTx/>
              </a:rPr>
              <a:t> learners who entered program at one Instructional Level and finished the program year (June 30) at a higher level.</a:t>
            </a:r>
          </a:p>
        </p:txBody>
      </p:sp>
      <p:sp>
        <p:nvSpPr>
          <p:cNvPr id="62469" name="Rectangle 4"/>
          <p:cNvSpPr>
            <a:spLocks noGrp="1" noChangeArrowheads="1"/>
          </p:cNvSpPr>
          <p:nvPr>
            <p:ph type="title"/>
          </p:nvPr>
        </p:nvSpPr>
        <p:spPr>
          <a:xfrm>
            <a:off x="457200" y="118408"/>
            <a:ext cx="8229600" cy="657986"/>
          </a:xfrm>
        </p:spPr>
        <p:txBody>
          <a:bodyPr>
            <a:normAutofit fontScale="90000"/>
          </a:bodyPr>
          <a:lstStyle/>
          <a:p>
            <a:pPr eaLnBrk="1" hangingPunct="1"/>
            <a:r>
              <a:rPr lang="en-US" dirty="0">
                <a:solidFill>
                  <a:srgbClr val="333399"/>
                </a:solidFill>
              </a:rPr>
              <a:t>Federal Table 4</a:t>
            </a:r>
          </a:p>
        </p:txBody>
      </p:sp>
      <p:sp>
        <p:nvSpPr>
          <p:cNvPr id="6" name="Slide Number Placeholder 5"/>
          <p:cNvSpPr>
            <a:spLocks noGrp="1"/>
          </p:cNvSpPr>
          <p:nvPr>
            <p:ph type="sldNum" sz="quarter" idx="12"/>
          </p:nvPr>
        </p:nvSpPr>
        <p:spPr/>
        <p:txBody>
          <a:bodyPr/>
          <a:lstStyle/>
          <a:p>
            <a:pPr>
              <a:defRPr/>
            </a:pPr>
            <a:fld id="{F6D201B8-79DF-4A8E-BB90-AC31C58AD823}" type="slidenum">
              <a:rPr lang="en-US" smtClean="0"/>
              <a:pPr>
                <a:defRPr/>
              </a:pPr>
              <a:t>3</a:t>
            </a:fld>
            <a:endParaRPr lang="en-US"/>
          </a:p>
        </p:txBody>
      </p:sp>
      <p:pic>
        <p:nvPicPr>
          <p:cNvPr id="5" name="Picture 4"/>
          <p:cNvPicPr>
            <a:picLocks noChangeAspect="1"/>
          </p:cNvPicPr>
          <p:nvPr/>
        </p:nvPicPr>
        <p:blipFill>
          <a:blip r:embed="rId2"/>
          <a:stretch>
            <a:fillRect/>
          </a:stretch>
        </p:blipFill>
        <p:spPr>
          <a:xfrm>
            <a:off x="965158" y="914400"/>
            <a:ext cx="7188938" cy="3921823"/>
          </a:xfrm>
          <a:prstGeom prst="rect">
            <a:avLst/>
          </a:prstGeom>
          <a:ln>
            <a:solidFill>
              <a:schemeClr val="accent1"/>
            </a:solidFill>
          </a:ln>
        </p:spPr>
      </p:pic>
    </p:spTree>
    <p:extLst>
      <p:ext uri="{BB962C8B-B14F-4D97-AF65-F5344CB8AC3E}">
        <p14:creationId xmlns:p14="http://schemas.microsoft.com/office/powerpoint/2010/main" val="3828857455"/>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50" y="304800"/>
            <a:ext cx="8229600" cy="1066800"/>
          </a:xfrm>
        </p:spPr>
        <p:style>
          <a:lnRef idx="1">
            <a:schemeClr val="accent1"/>
          </a:lnRef>
          <a:fillRef idx="2">
            <a:schemeClr val="accent1"/>
          </a:fillRef>
          <a:effectRef idx="1">
            <a:schemeClr val="accent1"/>
          </a:effectRef>
          <a:fontRef idx="minor">
            <a:schemeClr val="dk1"/>
          </a:fontRef>
        </p:style>
        <p:txBody>
          <a:bodyPr>
            <a:noAutofit/>
          </a:bodyPr>
          <a:lstStyle/>
          <a:p>
            <a:pPr eaLnBrk="1" fontAlgn="auto" hangingPunct="1">
              <a:spcBef>
                <a:spcPts val="0"/>
              </a:spcBef>
              <a:spcAft>
                <a:spcPts val="0"/>
              </a:spcAft>
              <a:defRPr/>
            </a:pPr>
            <a:r>
              <a:rPr lang="en-US" sz="3800" dirty="0">
                <a:solidFill>
                  <a:srgbClr val="002060"/>
                </a:solidFill>
              </a:rPr>
              <a:t>Resources for Agency and </a:t>
            </a:r>
            <a:br>
              <a:rPr lang="en-US" sz="3800" dirty="0">
                <a:solidFill>
                  <a:srgbClr val="002060"/>
                </a:solidFill>
              </a:rPr>
            </a:br>
            <a:r>
              <a:rPr lang="en-US" sz="3800" dirty="0">
                <a:solidFill>
                  <a:srgbClr val="002060"/>
                </a:solidFill>
              </a:rPr>
              <a:t>Student Level Improvement</a:t>
            </a:r>
            <a:endParaRPr sz="3800" dirty="0">
              <a:solidFill>
                <a:srgbClr val="002060"/>
              </a:solidFill>
            </a:endParaRP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1865547"/>
            <a:ext cx="1814512" cy="1371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Rounded Rectangular Callout 5"/>
          <p:cNvSpPr/>
          <p:nvPr/>
        </p:nvSpPr>
        <p:spPr>
          <a:xfrm flipH="1">
            <a:off x="2362200" y="1752600"/>
            <a:ext cx="3438638" cy="1651376"/>
          </a:xfrm>
          <a:prstGeom prst="wedgeRoundRectCallout">
            <a:avLst>
              <a:gd name="adj1" fmla="val -93414"/>
              <a:gd name="adj2" fmla="val -17757"/>
              <a:gd name="adj3" fmla="val 16667"/>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solidFill>
                  <a:srgbClr val="002060"/>
                </a:solidFill>
              </a:rPr>
              <a:t>What if my agency’s  persistence AND performance need to improve???</a:t>
            </a:r>
          </a:p>
        </p:txBody>
      </p:sp>
      <p:sp>
        <p:nvSpPr>
          <p:cNvPr id="7" name="Slide Number Placeholder 6"/>
          <p:cNvSpPr>
            <a:spLocks noGrp="1"/>
          </p:cNvSpPr>
          <p:nvPr>
            <p:ph type="sldNum" sz="quarter" idx="12"/>
          </p:nvPr>
        </p:nvSpPr>
        <p:spPr>
          <a:xfrm>
            <a:off x="6847712" y="6592136"/>
            <a:ext cx="2133600" cy="365125"/>
          </a:xfrm>
        </p:spPr>
        <p:txBody>
          <a:bodyPr/>
          <a:lstStyle/>
          <a:p>
            <a:pPr>
              <a:defRPr/>
            </a:pPr>
            <a:fld id="{472742ED-E5F3-4A84-9AF5-5CA8849FAEA9}" type="slidenum">
              <a:rPr lang="en-US" smtClean="0"/>
              <a:pPr>
                <a:defRPr/>
              </a:pPr>
              <a:t>30</a:t>
            </a:fld>
            <a:endParaRPr lang="en-US" dirty="0"/>
          </a:p>
        </p:txBody>
      </p:sp>
      <p:graphicFrame>
        <p:nvGraphicFramePr>
          <p:cNvPr id="8" name="Object 4"/>
          <p:cNvGraphicFramePr>
            <a:graphicFrameLocks noChangeAspect="1"/>
          </p:cNvGraphicFramePr>
          <p:nvPr>
            <p:extLst>
              <p:ext uri="{D42A27DB-BD31-4B8C-83A1-F6EECF244321}">
                <p14:modId xmlns:p14="http://schemas.microsoft.com/office/powerpoint/2010/main" val="2141323623"/>
              </p:ext>
            </p:extLst>
          </p:nvPr>
        </p:nvGraphicFramePr>
        <p:xfrm>
          <a:off x="676162" y="4572000"/>
          <a:ext cx="2017581" cy="1815823"/>
        </p:xfrm>
        <a:graphic>
          <a:graphicData uri="http://schemas.openxmlformats.org/presentationml/2006/ole">
            <mc:AlternateContent xmlns:mc="http://schemas.openxmlformats.org/markup-compatibility/2006">
              <mc:Choice xmlns:v="urn:schemas-microsoft-com:vml" Requires="v">
                <p:oleObj spid="_x0000_s4106" name="Clip" r:id="rId4" imgW="1571429" imgH="1095238" progId="MS_ClipArt_Gallery.2">
                  <p:embed/>
                </p:oleObj>
              </mc:Choice>
              <mc:Fallback>
                <p:oleObj name="Clip" r:id="rId4" imgW="1571429" imgH="1095238" progId="MS_ClipArt_Gallery.2">
                  <p:embed/>
                  <p:pic>
                    <p:nvPicPr>
                      <p:cNvPr id="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162" y="4572000"/>
                        <a:ext cx="2017581" cy="1815823"/>
                      </a:xfrm>
                      <a:prstGeom prst="rect">
                        <a:avLst/>
                      </a:prstGeom>
                      <a:solidFill>
                        <a:srgbClr val="FF3399"/>
                      </a:solidFill>
                      <a:ln>
                        <a:solidFill>
                          <a:schemeClr val="accent1"/>
                        </a:solidFill>
                      </a:ln>
                      <a:effectLst/>
                    </p:spPr>
                  </p:pic>
                </p:oleObj>
              </mc:Fallback>
            </mc:AlternateContent>
          </a:graphicData>
        </a:graphic>
      </p:graphicFrame>
      <p:sp>
        <p:nvSpPr>
          <p:cNvPr id="9" name="Rounded Rectangular Callout 8"/>
          <p:cNvSpPr/>
          <p:nvPr/>
        </p:nvSpPr>
        <p:spPr>
          <a:xfrm flipH="1">
            <a:off x="3886200" y="4171478"/>
            <a:ext cx="4862512" cy="2138466"/>
          </a:xfrm>
          <a:prstGeom prst="wedgeRoundRectCallout">
            <a:avLst>
              <a:gd name="adj1" fmla="val 84437"/>
              <a:gd name="adj2" fmla="val -20729"/>
              <a:gd name="adj3" fmla="val 16667"/>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ts val="0"/>
              </a:spcBef>
              <a:defRPr/>
            </a:pPr>
            <a:r>
              <a:rPr lang="en-US" sz="2800" dirty="0">
                <a:solidFill>
                  <a:schemeClr val="bg1">
                    <a:lumMod val="95000"/>
                  </a:schemeClr>
                </a:solidFill>
              </a:rPr>
              <a:t>There are resources available at the state, local, and student levels to help improve learner performance and persistence.</a:t>
            </a:r>
          </a:p>
        </p:txBody>
      </p:sp>
    </p:spTree>
    <p:extLst>
      <p:ext uri="{BB962C8B-B14F-4D97-AF65-F5344CB8AC3E}">
        <p14:creationId xmlns:p14="http://schemas.microsoft.com/office/powerpoint/2010/main" val="748581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10626" y="1460662"/>
            <a:ext cx="5152374" cy="513773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52400"/>
            <a:ext cx="8839200" cy="1020762"/>
          </a:xfrm>
          <a:ln>
            <a:solidFill>
              <a:schemeClr val="accent1"/>
            </a:solidFill>
          </a:ln>
        </p:spPr>
        <p:txBody>
          <a:bodyPr>
            <a:noAutofit/>
          </a:bodyPr>
          <a:lstStyle/>
          <a:p>
            <a:r>
              <a:rPr lang="en-US" sz="3800" dirty="0"/>
              <a:t>Resources for Improving Learner Performance in the Classroom</a:t>
            </a:r>
          </a:p>
        </p:txBody>
      </p:sp>
      <p:sp>
        <p:nvSpPr>
          <p:cNvPr id="3" name="Content Placeholder 2"/>
          <p:cNvSpPr>
            <a:spLocks noGrp="1"/>
          </p:cNvSpPr>
          <p:nvPr>
            <p:ph idx="1"/>
          </p:nvPr>
        </p:nvSpPr>
        <p:spPr>
          <a:xfrm>
            <a:off x="3610626" y="1460662"/>
            <a:ext cx="5152373" cy="5137734"/>
          </a:xfrm>
          <a:ln>
            <a:solidFill>
              <a:schemeClr val="accent1"/>
            </a:solidFill>
          </a:ln>
        </p:spPr>
        <p:txBody>
          <a:bodyPr>
            <a:normAutofit/>
          </a:bodyPr>
          <a:lstStyle/>
          <a:p>
            <a:pPr marL="0" indent="0">
              <a:buNone/>
            </a:pPr>
            <a:r>
              <a:rPr lang="en-US" b="0" dirty="0"/>
              <a:t>CAEP Web site </a:t>
            </a:r>
          </a:p>
          <a:p>
            <a:pPr marL="0" indent="0">
              <a:buNone/>
            </a:pPr>
            <a:r>
              <a:rPr lang="en-US" dirty="0">
                <a:hlinkClick r:id="rId3"/>
              </a:rPr>
              <a:t>https://caladulted.org/TAP</a:t>
            </a:r>
            <a:endParaRPr lang="en-US" dirty="0"/>
          </a:p>
          <a:p>
            <a:r>
              <a:rPr lang="en-US" dirty="0"/>
              <a:t>Resources for Students, Educators, and Administrators</a:t>
            </a:r>
          </a:p>
          <a:p>
            <a:r>
              <a:rPr lang="en-US" dirty="0"/>
              <a:t>Student Success Stories</a:t>
            </a:r>
          </a:p>
          <a:p>
            <a:r>
              <a:rPr lang="en-US" dirty="0"/>
              <a:t>Student Supports</a:t>
            </a:r>
          </a:p>
          <a:p>
            <a:r>
              <a:rPr lang="en-US" dirty="0"/>
              <a:t>Practices with Promise</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 y="4572000"/>
            <a:ext cx="2605708" cy="1936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999" y="1460662"/>
            <a:ext cx="1567209" cy="143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pPr>
              <a:defRPr/>
            </a:pPr>
            <a:fld id="{472742ED-E5F3-4A84-9AF5-5CA8849FAEA9}" type="slidenum">
              <a:rPr lang="en-US" smtClean="0"/>
              <a:pPr>
                <a:defRPr/>
              </a:pPr>
              <a:t>31</a:t>
            </a:fld>
            <a:endParaRPr lang="en-US"/>
          </a:p>
        </p:txBody>
      </p:sp>
      <p:sp>
        <p:nvSpPr>
          <p:cNvPr id="4" name="TextBox 3"/>
          <p:cNvSpPr txBox="1"/>
          <p:nvPr/>
        </p:nvSpPr>
        <p:spPr>
          <a:xfrm>
            <a:off x="87084" y="3326297"/>
            <a:ext cx="3265716" cy="492443"/>
          </a:xfrm>
          <a:prstGeom prst="rect">
            <a:avLst/>
          </a:prstGeom>
          <a:noFill/>
        </p:spPr>
        <p:txBody>
          <a:bodyPr wrap="square" rtlCol="0">
            <a:spAutoFit/>
          </a:bodyPr>
          <a:lstStyle/>
          <a:p>
            <a:r>
              <a:rPr lang="en-US" sz="2600" i="1" u="sng" dirty="0">
                <a:effectLst>
                  <a:outerShdw blurRad="38100" dist="38100" dir="2700000" algn="tl">
                    <a:srgbClr val="000000">
                      <a:alpha val="43137"/>
                    </a:srgbClr>
                  </a:outerShdw>
                </a:effectLst>
              </a:rPr>
              <a:t>www.caladulted.org</a:t>
            </a:r>
          </a:p>
        </p:txBody>
      </p:sp>
    </p:spTree>
    <p:extLst>
      <p:ext uri="{BB962C8B-B14F-4D97-AF65-F5344CB8AC3E}">
        <p14:creationId xmlns:p14="http://schemas.microsoft.com/office/powerpoint/2010/main" val="19847016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31175" y="1295400"/>
            <a:ext cx="5731825" cy="530299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52400"/>
            <a:ext cx="8839200" cy="1020762"/>
          </a:xfrm>
          <a:ln>
            <a:solidFill>
              <a:schemeClr val="accent1"/>
            </a:solidFill>
          </a:ln>
        </p:spPr>
        <p:txBody>
          <a:bodyPr>
            <a:noAutofit/>
          </a:bodyPr>
          <a:lstStyle/>
          <a:p>
            <a:r>
              <a:rPr lang="en-US" sz="3800" dirty="0"/>
              <a:t>Resources for Improving Learner Performance in the Classroom</a:t>
            </a:r>
          </a:p>
        </p:txBody>
      </p:sp>
      <p:sp>
        <p:nvSpPr>
          <p:cNvPr id="3" name="Content Placeholder 2"/>
          <p:cNvSpPr>
            <a:spLocks noGrp="1"/>
          </p:cNvSpPr>
          <p:nvPr>
            <p:ph idx="1"/>
          </p:nvPr>
        </p:nvSpPr>
        <p:spPr>
          <a:xfrm>
            <a:off x="3048000" y="1286494"/>
            <a:ext cx="5715000" cy="5311902"/>
          </a:xfrm>
          <a:ln>
            <a:solidFill>
              <a:schemeClr val="accent1"/>
            </a:solidFill>
          </a:ln>
        </p:spPr>
        <p:txBody>
          <a:bodyPr>
            <a:normAutofit lnSpcReduction="10000"/>
          </a:bodyPr>
          <a:lstStyle/>
          <a:p>
            <a:r>
              <a:rPr lang="en-US" b="0" dirty="0"/>
              <a:t>CASAS Quick Search</a:t>
            </a:r>
          </a:p>
          <a:p>
            <a:r>
              <a:rPr lang="en-US" b="0" dirty="0"/>
              <a:t>EL Civi</a:t>
            </a:r>
            <a:r>
              <a:rPr lang="en-US" dirty="0"/>
              <a:t>cs Web site</a:t>
            </a:r>
          </a:p>
          <a:p>
            <a:r>
              <a:rPr lang="en-US" b="0" dirty="0"/>
              <a:t>Alignment with CASAS Content Standards and CCR/CCSS</a:t>
            </a:r>
          </a:p>
          <a:p>
            <a:r>
              <a:rPr lang="en-US" b="0" dirty="0"/>
              <a:t>TE Instructional Reports (Under Reports – Test Results):</a:t>
            </a:r>
          </a:p>
          <a:p>
            <a:pPr lvl="1"/>
            <a:r>
              <a:rPr lang="en-US" dirty="0"/>
              <a:t>Competency Reports</a:t>
            </a:r>
          </a:p>
          <a:p>
            <a:pPr lvl="1"/>
            <a:r>
              <a:rPr lang="en-US" b="0" dirty="0"/>
              <a:t>Content Standards</a:t>
            </a:r>
          </a:p>
          <a:p>
            <a:pPr lvl="1"/>
            <a:r>
              <a:rPr lang="en-US" b="0" dirty="0"/>
              <a:t>Individual Skills Profile</a:t>
            </a:r>
          </a:p>
          <a:p>
            <a:pPr lvl="1"/>
            <a:r>
              <a:rPr lang="en-US" dirty="0"/>
              <a:t>Learning Gains/Test History</a:t>
            </a:r>
            <a:endParaRPr lang="en-US" b="0" dirty="0"/>
          </a:p>
          <a:p>
            <a:pPr lvl="1"/>
            <a:endParaRPr lang="en-US" b="0" dirty="0"/>
          </a:p>
          <a:p>
            <a:pPr marL="0" indent="0">
              <a:buNone/>
            </a:pPr>
            <a:endParaRPr lang="en-US" dirty="0"/>
          </a:p>
          <a:p>
            <a:pPr algn="ctr"/>
            <a:endParaRPr lang="en-US" dirty="0"/>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 y="4572000"/>
            <a:ext cx="2605708" cy="1936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999" y="1460662"/>
            <a:ext cx="1567209" cy="143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pPr>
              <a:defRPr/>
            </a:pPr>
            <a:fld id="{472742ED-E5F3-4A84-9AF5-5CA8849FAEA9}" type="slidenum">
              <a:rPr lang="en-US" smtClean="0"/>
              <a:pPr>
                <a:defRPr/>
              </a:pPr>
              <a:t>32</a:t>
            </a:fld>
            <a:endParaRPr lang="en-US"/>
          </a:p>
        </p:txBody>
      </p:sp>
      <p:sp>
        <p:nvSpPr>
          <p:cNvPr id="4" name="TextBox 3"/>
          <p:cNvSpPr txBox="1"/>
          <p:nvPr/>
        </p:nvSpPr>
        <p:spPr>
          <a:xfrm>
            <a:off x="87084" y="3326297"/>
            <a:ext cx="2590800" cy="492443"/>
          </a:xfrm>
          <a:prstGeom prst="rect">
            <a:avLst/>
          </a:prstGeom>
          <a:noFill/>
        </p:spPr>
        <p:txBody>
          <a:bodyPr wrap="square" rtlCol="0">
            <a:spAutoFit/>
          </a:bodyPr>
          <a:lstStyle/>
          <a:p>
            <a:r>
              <a:rPr lang="en-US" sz="2600" i="1" u="sng" dirty="0">
                <a:effectLst>
                  <a:outerShdw blurRad="38100" dist="38100" dir="2700000" algn="tl">
                    <a:srgbClr val="000000">
                      <a:alpha val="43137"/>
                    </a:srgbClr>
                  </a:outerShdw>
                </a:effectLst>
              </a:rPr>
              <a:t>www.casas.org</a:t>
            </a:r>
          </a:p>
        </p:txBody>
      </p:sp>
    </p:spTree>
    <p:extLst>
      <p:ext uri="{BB962C8B-B14F-4D97-AF65-F5344CB8AC3E}">
        <p14:creationId xmlns:p14="http://schemas.microsoft.com/office/powerpoint/2010/main" val="42816177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020762"/>
          </a:xfrm>
          <a:ln>
            <a:solidFill>
              <a:schemeClr val="accent1"/>
            </a:solidFill>
          </a:ln>
        </p:spPr>
        <p:txBody>
          <a:bodyPr/>
          <a:lstStyle/>
          <a:p>
            <a:r>
              <a:rPr lang="en-US" dirty="0"/>
              <a:t>CAEP Web Site</a:t>
            </a:r>
          </a:p>
        </p:txBody>
      </p:sp>
      <p:sp>
        <p:nvSpPr>
          <p:cNvPr id="4" name="TextBox 3"/>
          <p:cNvSpPr txBox="1"/>
          <p:nvPr/>
        </p:nvSpPr>
        <p:spPr>
          <a:xfrm>
            <a:off x="457200" y="5398168"/>
            <a:ext cx="8220502" cy="830997"/>
          </a:xfrm>
          <a:prstGeom prst="rect">
            <a:avLst/>
          </a:prstGeom>
          <a:noFill/>
          <a:ln>
            <a:solidFill>
              <a:schemeClr val="accent1"/>
            </a:solidFill>
          </a:ln>
        </p:spPr>
        <p:txBody>
          <a:bodyPr wrap="square" rtlCol="0">
            <a:spAutoFit/>
          </a:bodyPr>
          <a:lstStyle/>
          <a:p>
            <a:r>
              <a:rPr lang="en-US" sz="2400" dirty="0"/>
              <a:t>The CAEP Web site includes resources for students, teachers, and administrators.</a:t>
            </a:r>
          </a:p>
        </p:txBody>
      </p:sp>
      <p:sp>
        <p:nvSpPr>
          <p:cNvPr id="5" name="Slide Number Placeholder 4"/>
          <p:cNvSpPr>
            <a:spLocks noGrp="1"/>
          </p:cNvSpPr>
          <p:nvPr>
            <p:ph type="sldNum" sz="quarter" idx="12"/>
          </p:nvPr>
        </p:nvSpPr>
        <p:spPr/>
        <p:txBody>
          <a:bodyPr/>
          <a:lstStyle/>
          <a:p>
            <a:pPr>
              <a:defRPr/>
            </a:pPr>
            <a:fld id="{472742ED-E5F3-4A84-9AF5-5CA8849FAEA9}" type="slidenum">
              <a:rPr lang="en-US" smtClean="0"/>
              <a:pPr>
                <a:defRPr/>
              </a:pPr>
              <a:t>33</a:t>
            </a:fld>
            <a:endParaRPr lang="en-US"/>
          </a:p>
        </p:txBody>
      </p:sp>
      <p:pic>
        <p:nvPicPr>
          <p:cNvPr id="2" name="Picture 1"/>
          <p:cNvPicPr>
            <a:picLocks noChangeAspect="1"/>
          </p:cNvPicPr>
          <p:nvPr/>
        </p:nvPicPr>
        <p:blipFill>
          <a:blip r:embed="rId2"/>
          <a:stretch>
            <a:fillRect/>
          </a:stretch>
        </p:blipFill>
        <p:spPr>
          <a:xfrm>
            <a:off x="1376504" y="1529688"/>
            <a:ext cx="6390993" cy="2514600"/>
          </a:xfrm>
          <a:prstGeom prst="rect">
            <a:avLst/>
          </a:prstGeom>
        </p:spPr>
      </p:pic>
      <p:sp>
        <p:nvSpPr>
          <p:cNvPr id="7" name="TextBox 6"/>
          <p:cNvSpPr txBox="1"/>
          <p:nvPr/>
        </p:nvSpPr>
        <p:spPr>
          <a:xfrm>
            <a:off x="2910176" y="4459618"/>
            <a:ext cx="3323649" cy="523220"/>
          </a:xfrm>
          <a:prstGeom prst="rect">
            <a:avLst/>
          </a:prstGeom>
          <a:noFill/>
        </p:spPr>
        <p:txBody>
          <a:bodyPr wrap="square" rtlCol="0">
            <a:spAutoFit/>
          </a:bodyPr>
          <a:lstStyle/>
          <a:p>
            <a:pPr algn="ctr"/>
            <a:r>
              <a:rPr lang="en-US" sz="2800" i="1" u="sng" dirty="0">
                <a:effectLst>
                  <a:outerShdw blurRad="38100" dist="38100" dir="2700000" algn="tl">
                    <a:srgbClr val="000000">
                      <a:alpha val="43137"/>
                    </a:srgbClr>
                  </a:outerShdw>
                </a:effectLst>
              </a:rPr>
              <a:t>www.caladulted.org</a:t>
            </a:r>
          </a:p>
        </p:txBody>
      </p:sp>
    </p:spTree>
    <p:extLst>
      <p:ext uri="{BB962C8B-B14F-4D97-AF65-F5344CB8AC3E}">
        <p14:creationId xmlns:p14="http://schemas.microsoft.com/office/powerpoint/2010/main" val="23860926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70174"/>
            <a:ext cx="8229600" cy="868362"/>
          </a:xfrm>
          <a:ln>
            <a:solidFill>
              <a:schemeClr val="accent1"/>
            </a:solidFill>
          </a:ln>
        </p:spPr>
        <p:txBody>
          <a:bodyPr/>
          <a:lstStyle/>
          <a:p>
            <a:r>
              <a:rPr lang="en-US" dirty="0"/>
              <a:t>CASAS Quick Search</a:t>
            </a:r>
          </a:p>
        </p:txBody>
      </p:sp>
      <p:sp>
        <p:nvSpPr>
          <p:cNvPr id="5" name="Slide Number Placeholder 4"/>
          <p:cNvSpPr>
            <a:spLocks noGrp="1"/>
          </p:cNvSpPr>
          <p:nvPr>
            <p:ph type="sldNum" sz="quarter" idx="12"/>
          </p:nvPr>
        </p:nvSpPr>
        <p:spPr/>
        <p:txBody>
          <a:bodyPr/>
          <a:lstStyle/>
          <a:p>
            <a:pPr>
              <a:defRPr/>
            </a:pPr>
            <a:fld id="{472742ED-E5F3-4A84-9AF5-5CA8849FAEA9}" type="slidenum">
              <a:rPr lang="en-US" smtClean="0"/>
              <a:pPr>
                <a:defRPr/>
              </a:pPr>
              <a:t>34</a:t>
            </a:fld>
            <a:endParaRPr lang="en-US"/>
          </a:p>
        </p:txBody>
      </p:sp>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 contrast="2000"/>
                    </a14:imgEffect>
                  </a14:imgLayer>
                </a14:imgProps>
              </a:ext>
              <a:ext uri="{28A0092B-C50C-407E-A947-70E740481C1C}">
                <a14:useLocalDpi xmlns:a14="http://schemas.microsoft.com/office/drawing/2010/main" val="0"/>
              </a:ext>
            </a:extLst>
          </a:blip>
          <a:srcRect r="13842" b="17855"/>
          <a:stretch/>
        </p:blipFill>
        <p:spPr>
          <a:xfrm>
            <a:off x="1066800" y="1533798"/>
            <a:ext cx="7086600" cy="3800510"/>
          </a:xfrm>
          <a:prstGeom prst="rect">
            <a:avLst/>
          </a:prstGeom>
          <a:ln w="19050">
            <a:solidFill>
              <a:schemeClr val="accent1"/>
            </a:solidFill>
          </a:ln>
        </p:spPr>
      </p:pic>
      <p:sp>
        <p:nvSpPr>
          <p:cNvPr id="4" name="TextBox 3"/>
          <p:cNvSpPr txBox="1"/>
          <p:nvPr/>
        </p:nvSpPr>
        <p:spPr>
          <a:xfrm>
            <a:off x="429984" y="5587925"/>
            <a:ext cx="8305800" cy="830997"/>
          </a:xfrm>
          <a:prstGeom prst="rect">
            <a:avLst/>
          </a:prstGeom>
          <a:noFill/>
          <a:ln>
            <a:solidFill>
              <a:schemeClr val="accent1"/>
            </a:solidFill>
          </a:ln>
        </p:spPr>
        <p:txBody>
          <a:bodyPr wrap="square" rtlCol="0">
            <a:spAutoFit/>
          </a:bodyPr>
          <a:lstStyle/>
          <a:p>
            <a:r>
              <a:rPr lang="en-US" sz="2400" dirty="0"/>
              <a:t>CASAS Quick Search enables selection of over 2,300 instructional materials from an online database.</a:t>
            </a:r>
          </a:p>
        </p:txBody>
      </p:sp>
    </p:spTree>
    <p:extLst>
      <p:ext uri="{BB962C8B-B14F-4D97-AF65-F5344CB8AC3E}">
        <p14:creationId xmlns:p14="http://schemas.microsoft.com/office/powerpoint/2010/main" val="33953840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020762"/>
          </a:xfrm>
          <a:ln>
            <a:solidFill>
              <a:schemeClr val="accent1"/>
            </a:solidFill>
          </a:ln>
        </p:spPr>
        <p:txBody>
          <a:bodyPr/>
          <a:lstStyle/>
          <a:p>
            <a:r>
              <a:rPr lang="en-US" dirty="0"/>
              <a:t>EL Civics Web Site</a:t>
            </a:r>
          </a:p>
        </p:txBody>
      </p:sp>
      <p:sp>
        <p:nvSpPr>
          <p:cNvPr id="4" name="TextBox 3"/>
          <p:cNvSpPr txBox="1"/>
          <p:nvPr/>
        </p:nvSpPr>
        <p:spPr>
          <a:xfrm>
            <a:off x="228600" y="5116275"/>
            <a:ext cx="8648361" cy="1569660"/>
          </a:xfrm>
          <a:prstGeom prst="rect">
            <a:avLst/>
          </a:prstGeom>
          <a:noFill/>
          <a:ln>
            <a:solidFill>
              <a:schemeClr val="accent1"/>
            </a:solidFill>
          </a:ln>
        </p:spPr>
        <p:txBody>
          <a:bodyPr wrap="square" rtlCol="0">
            <a:spAutoFit/>
          </a:bodyPr>
          <a:lstStyle/>
          <a:p>
            <a:r>
              <a:rPr lang="en-US" sz="2400" dirty="0"/>
              <a:t>The EL Civics section of the CASAS Web site includes 53 civic objectives that address community integration skills for all levels of ESL, as well as many resources for both ESL instruction and citizenship preparation.</a:t>
            </a:r>
          </a:p>
        </p:txBody>
      </p:sp>
      <p:sp>
        <p:nvSpPr>
          <p:cNvPr id="5" name="Slide Number Placeholder 4"/>
          <p:cNvSpPr>
            <a:spLocks noGrp="1"/>
          </p:cNvSpPr>
          <p:nvPr>
            <p:ph type="sldNum" sz="quarter" idx="12"/>
          </p:nvPr>
        </p:nvSpPr>
        <p:spPr/>
        <p:txBody>
          <a:bodyPr/>
          <a:lstStyle/>
          <a:p>
            <a:pPr>
              <a:defRPr/>
            </a:pPr>
            <a:fld id="{472742ED-E5F3-4A84-9AF5-5CA8849FAEA9}" type="slidenum">
              <a:rPr lang="en-US" smtClean="0"/>
              <a:pPr>
                <a:defRPr/>
              </a:pPr>
              <a:t>35</a:t>
            </a:fld>
            <a:endParaRPr lang="en-US"/>
          </a:p>
        </p:txBody>
      </p:sp>
      <p:pic>
        <p:nvPicPr>
          <p:cNvPr id="6" name="Picture 5"/>
          <p:cNvPicPr>
            <a:picLocks noChangeAspect="1"/>
          </p:cNvPicPr>
          <p:nvPr/>
        </p:nvPicPr>
        <p:blipFill>
          <a:blip r:embed="rId2">
            <a:lum bright="-1000" contrast="1000"/>
          </a:blip>
          <a:stretch>
            <a:fillRect/>
          </a:stretch>
        </p:blipFill>
        <p:spPr>
          <a:xfrm>
            <a:off x="426780" y="1532020"/>
            <a:ext cx="8214360" cy="3334692"/>
          </a:xfrm>
          <a:prstGeom prst="rect">
            <a:avLst/>
          </a:prstGeom>
          <a:ln>
            <a:solidFill>
              <a:schemeClr val="accent1"/>
            </a:solidFill>
          </a:ln>
        </p:spPr>
      </p:pic>
    </p:spTree>
    <p:extLst>
      <p:ext uri="{BB962C8B-B14F-4D97-AF65-F5344CB8AC3E}">
        <p14:creationId xmlns:p14="http://schemas.microsoft.com/office/powerpoint/2010/main" val="6631920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87554"/>
            <a:ext cx="8229600" cy="1020762"/>
          </a:xfrm>
          <a:ln>
            <a:solidFill>
              <a:schemeClr val="accent1"/>
            </a:solidFill>
          </a:ln>
        </p:spPr>
        <p:txBody>
          <a:bodyPr>
            <a:normAutofit fontScale="90000"/>
          </a:bodyPr>
          <a:lstStyle/>
          <a:p>
            <a:r>
              <a:rPr lang="en-US" dirty="0"/>
              <a:t>Alignment of CASAS Content </a:t>
            </a:r>
            <a:br>
              <a:rPr lang="en-US" dirty="0"/>
            </a:br>
            <a:r>
              <a:rPr lang="en-US" dirty="0"/>
              <a:t>Standards to CCR/CCSS</a:t>
            </a:r>
          </a:p>
        </p:txBody>
      </p:sp>
      <p:sp>
        <p:nvSpPr>
          <p:cNvPr id="4" name="TextBox 3"/>
          <p:cNvSpPr txBox="1"/>
          <p:nvPr/>
        </p:nvSpPr>
        <p:spPr>
          <a:xfrm>
            <a:off x="525441" y="5478887"/>
            <a:ext cx="8305800" cy="830997"/>
          </a:xfrm>
          <a:prstGeom prst="rect">
            <a:avLst/>
          </a:prstGeom>
          <a:noFill/>
          <a:ln>
            <a:solidFill>
              <a:schemeClr val="accent1"/>
            </a:solidFill>
          </a:ln>
        </p:spPr>
        <p:txBody>
          <a:bodyPr wrap="square" rtlCol="0">
            <a:spAutoFit/>
          </a:bodyPr>
          <a:lstStyle/>
          <a:p>
            <a:r>
              <a:rPr lang="en-US" sz="2400" dirty="0"/>
              <a:t>CASAS has developed crosswalk documents that align CASAS content standards to CCR/CCSS.</a:t>
            </a:r>
          </a:p>
        </p:txBody>
      </p:sp>
      <p:sp>
        <p:nvSpPr>
          <p:cNvPr id="5" name="Slide Number Placeholder 4"/>
          <p:cNvSpPr>
            <a:spLocks noGrp="1"/>
          </p:cNvSpPr>
          <p:nvPr>
            <p:ph type="sldNum" sz="quarter" idx="12"/>
          </p:nvPr>
        </p:nvSpPr>
        <p:spPr/>
        <p:txBody>
          <a:bodyPr/>
          <a:lstStyle/>
          <a:p>
            <a:pPr>
              <a:defRPr/>
            </a:pPr>
            <a:fld id="{472742ED-E5F3-4A84-9AF5-5CA8849FAEA9}" type="slidenum">
              <a:rPr lang="en-US" smtClean="0"/>
              <a:pPr>
                <a:defRPr/>
              </a:pPr>
              <a:t>36</a:t>
            </a:fld>
            <a:endParaRPr lang="en-US"/>
          </a:p>
        </p:txBody>
      </p:sp>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 contrast="2000"/>
                    </a14:imgEffect>
                  </a14:imgLayer>
                </a14:imgProps>
              </a:ext>
              <a:ext uri="{28A0092B-C50C-407E-A947-70E740481C1C}">
                <a14:useLocalDpi xmlns:a14="http://schemas.microsoft.com/office/drawing/2010/main" val="0"/>
              </a:ext>
            </a:extLst>
          </a:blip>
          <a:srcRect r="35714" b="24950"/>
          <a:stretch/>
        </p:blipFill>
        <p:spPr>
          <a:xfrm>
            <a:off x="1407858" y="1466839"/>
            <a:ext cx="5878313" cy="3860182"/>
          </a:xfrm>
          <a:prstGeom prst="rect">
            <a:avLst/>
          </a:prstGeom>
          <a:ln w="12700">
            <a:solidFill>
              <a:schemeClr val="accent1"/>
            </a:solidFill>
          </a:ln>
        </p:spPr>
      </p:pic>
    </p:spTree>
    <p:extLst>
      <p:ext uri="{BB962C8B-B14F-4D97-AF65-F5344CB8AC3E}">
        <p14:creationId xmlns:p14="http://schemas.microsoft.com/office/powerpoint/2010/main" val="24507558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020762"/>
          </a:xfrm>
          <a:ln>
            <a:solidFill>
              <a:schemeClr val="accent1"/>
            </a:solidFill>
          </a:ln>
        </p:spPr>
        <p:txBody>
          <a:bodyPr>
            <a:normAutofit fontScale="90000"/>
          </a:bodyPr>
          <a:lstStyle/>
          <a:p>
            <a:r>
              <a:rPr lang="en-US" dirty="0"/>
              <a:t>Resources for Improving Agency </a:t>
            </a:r>
            <a:br>
              <a:rPr lang="en-US" dirty="0"/>
            </a:br>
            <a:r>
              <a:rPr lang="en-US" dirty="0"/>
              <a:t>Level Performance </a:t>
            </a:r>
          </a:p>
        </p:txBody>
      </p:sp>
      <p:sp>
        <p:nvSpPr>
          <p:cNvPr id="3" name="Content Placeholder 2"/>
          <p:cNvSpPr>
            <a:spLocks noGrp="1"/>
          </p:cNvSpPr>
          <p:nvPr>
            <p:ph idx="1"/>
          </p:nvPr>
        </p:nvSpPr>
        <p:spPr>
          <a:xfrm>
            <a:off x="3429000" y="1402275"/>
            <a:ext cx="5486400" cy="5227125"/>
          </a:xfrm>
          <a:solidFill>
            <a:schemeClr val="accent2">
              <a:lumMod val="40000"/>
              <a:lumOff val="60000"/>
            </a:schemeClr>
          </a:solidFill>
          <a:ln>
            <a:solidFill>
              <a:schemeClr val="accent1"/>
            </a:solidFill>
          </a:ln>
        </p:spPr>
        <p:txBody>
          <a:bodyPr>
            <a:normAutofit fontScale="92500"/>
          </a:bodyPr>
          <a:lstStyle/>
          <a:p>
            <a:r>
              <a:rPr lang="en-US" b="0" dirty="0"/>
              <a:t>CASAS Data Portal</a:t>
            </a:r>
          </a:p>
          <a:p>
            <a:r>
              <a:rPr lang="en-US" dirty="0"/>
              <a:t>American Community Survey </a:t>
            </a:r>
            <a:r>
              <a:rPr lang="en-US" dirty="0">
                <a:hlinkClick r:id="rId2"/>
              </a:rPr>
              <a:t>https://www.census.gov/programs-surveys/acs/</a:t>
            </a:r>
            <a:endParaRPr lang="en-US" dirty="0"/>
          </a:p>
          <a:p>
            <a:r>
              <a:rPr lang="en-US" dirty="0"/>
              <a:t>Promising Practices</a:t>
            </a:r>
            <a:endParaRPr lang="en-US" b="0" dirty="0"/>
          </a:p>
          <a:p>
            <a:r>
              <a:rPr lang="en-US" b="0" dirty="0"/>
              <a:t>TE Dat</a:t>
            </a:r>
            <a:r>
              <a:rPr lang="en-US" dirty="0"/>
              <a:t>a Management </a:t>
            </a:r>
            <a:r>
              <a:rPr lang="en-US" b="0" dirty="0"/>
              <a:t>Reports:</a:t>
            </a:r>
          </a:p>
          <a:p>
            <a:pPr lvl="1"/>
            <a:r>
              <a:rPr lang="en-US" dirty="0"/>
              <a:t>Demographics Summary</a:t>
            </a:r>
          </a:p>
          <a:p>
            <a:pPr lvl="1"/>
            <a:r>
              <a:rPr lang="en-US" dirty="0"/>
              <a:t>Enrollment/Update Summary</a:t>
            </a:r>
          </a:p>
          <a:p>
            <a:pPr lvl="1"/>
            <a:r>
              <a:rPr lang="en-US" b="0" dirty="0"/>
              <a:t>Data Integrity Report</a:t>
            </a:r>
          </a:p>
          <a:p>
            <a:pPr lvl="1"/>
            <a:r>
              <a:rPr lang="en-US" dirty="0"/>
              <a:t>NRS Reports</a:t>
            </a:r>
            <a:endParaRPr lang="en-US" b="0" dirty="0"/>
          </a:p>
          <a:p>
            <a:pPr lvl="1"/>
            <a:endParaRPr lang="en-US" b="0" dirty="0"/>
          </a:p>
          <a:p>
            <a:pPr marL="0" indent="0">
              <a:buNone/>
            </a:pPr>
            <a:endParaRPr lang="en-US" dirty="0"/>
          </a:p>
          <a:p>
            <a:pPr algn="ctr"/>
            <a:endParaRPr lang="en-US" dirty="0"/>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256" y="4267200"/>
            <a:ext cx="2684986" cy="1854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968" y="1496506"/>
            <a:ext cx="2214230" cy="813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pPr>
              <a:defRPr/>
            </a:pPr>
            <a:fld id="{472742ED-E5F3-4A84-9AF5-5CA8849FAEA9}" type="slidenum">
              <a:rPr lang="en-US" smtClean="0"/>
              <a:pPr>
                <a:defRPr/>
              </a:pPr>
              <a:t>37</a:t>
            </a:fld>
            <a:endParaRPr lang="en-US"/>
          </a:p>
        </p:txBody>
      </p:sp>
      <p:sp>
        <p:nvSpPr>
          <p:cNvPr id="9" name="TextBox 8"/>
          <p:cNvSpPr txBox="1"/>
          <p:nvPr/>
        </p:nvSpPr>
        <p:spPr>
          <a:xfrm>
            <a:off x="87084" y="3326297"/>
            <a:ext cx="2590800" cy="492443"/>
          </a:xfrm>
          <a:prstGeom prst="rect">
            <a:avLst/>
          </a:prstGeom>
          <a:noFill/>
        </p:spPr>
        <p:txBody>
          <a:bodyPr wrap="square" rtlCol="0">
            <a:spAutoFit/>
          </a:bodyPr>
          <a:lstStyle/>
          <a:p>
            <a:r>
              <a:rPr lang="en-US" sz="2600" i="1" u="sng" dirty="0">
                <a:effectLst>
                  <a:outerShdw blurRad="38100" dist="38100" dir="2700000" algn="tl">
                    <a:srgbClr val="000000">
                      <a:alpha val="43137"/>
                    </a:srgbClr>
                  </a:outerShdw>
                </a:effectLst>
              </a:rPr>
              <a:t>www.casas.org</a:t>
            </a:r>
          </a:p>
        </p:txBody>
      </p:sp>
      <p:sp>
        <p:nvSpPr>
          <p:cNvPr id="8" name="TextBox 7"/>
          <p:cNvSpPr txBox="1"/>
          <p:nvPr/>
        </p:nvSpPr>
        <p:spPr>
          <a:xfrm>
            <a:off x="87084" y="2633157"/>
            <a:ext cx="3265716" cy="492443"/>
          </a:xfrm>
          <a:prstGeom prst="rect">
            <a:avLst/>
          </a:prstGeom>
          <a:noFill/>
        </p:spPr>
        <p:txBody>
          <a:bodyPr wrap="square" rtlCol="0">
            <a:spAutoFit/>
          </a:bodyPr>
          <a:lstStyle/>
          <a:p>
            <a:r>
              <a:rPr lang="en-US" sz="2600" i="1" u="sng" dirty="0">
                <a:effectLst>
                  <a:outerShdw blurRad="38100" dist="38100" dir="2700000" algn="tl">
                    <a:srgbClr val="000000">
                      <a:alpha val="43137"/>
                    </a:srgbClr>
                  </a:outerShdw>
                </a:effectLst>
              </a:rPr>
              <a:t>www.caladulted.org</a:t>
            </a:r>
          </a:p>
        </p:txBody>
      </p:sp>
    </p:spTree>
    <p:extLst>
      <p:ext uri="{BB962C8B-B14F-4D97-AF65-F5344CB8AC3E}">
        <p14:creationId xmlns:p14="http://schemas.microsoft.com/office/powerpoint/2010/main" val="30896176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64910"/>
            <a:ext cx="8229600" cy="1020762"/>
          </a:xfrm>
          <a:ln>
            <a:solidFill>
              <a:schemeClr val="accent1"/>
            </a:solidFill>
          </a:ln>
        </p:spPr>
        <p:txBody>
          <a:bodyPr/>
          <a:lstStyle/>
          <a:p>
            <a:r>
              <a:rPr lang="en-US" dirty="0"/>
              <a:t>CASAS Data Portal</a:t>
            </a:r>
          </a:p>
        </p:txBody>
      </p:sp>
      <p:sp>
        <p:nvSpPr>
          <p:cNvPr id="4" name="TextBox 3"/>
          <p:cNvSpPr txBox="1"/>
          <p:nvPr/>
        </p:nvSpPr>
        <p:spPr>
          <a:xfrm>
            <a:off x="556846" y="4082722"/>
            <a:ext cx="8305800" cy="2677656"/>
          </a:xfrm>
          <a:prstGeom prst="rect">
            <a:avLst/>
          </a:prstGeom>
          <a:noFill/>
          <a:ln>
            <a:solidFill>
              <a:schemeClr val="accent1"/>
            </a:solidFill>
          </a:ln>
        </p:spPr>
        <p:txBody>
          <a:bodyPr wrap="square" rtlCol="0">
            <a:spAutoFit/>
          </a:bodyPr>
          <a:lstStyle/>
          <a:p>
            <a:r>
              <a:rPr lang="en-US" sz="2400" dirty="0"/>
              <a:t>The CASAS Data Portal allows comparison of NRS performance and persistence results by agency, region, provider type, and statewide.</a:t>
            </a:r>
          </a:p>
          <a:p>
            <a:r>
              <a:rPr lang="en-US" sz="2400" dirty="0"/>
              <a:t>This feature only includes results for WIOA II funded agencies – but includes references helpful to all agencies, such as statewide goals and averages for both performance and persistence, dating back to PY 2004-05</a:t>
            </a:r>
          </a:p>
        </p:txBody>
      </p:sp>
      <p:sp>
        <p:nvSpPr>
          <p:cNvPr id="5" name="Slide Number Placeholder 4"/>
          <p:cNvSpPr>
            <a:spLocks noGrp="1"/>
          </p:cNvSpPr>
          <p:nvPr>
            <p:ph type="sldNum" sz="quarter" idx="12"/>
          </p:nvPr>
        </p:nvSpPr>
        <p:spPr/>
        <p:txBody>
          <a:bodyPr/>
          <a:lstStyle/>
          <a:p>
            <a:pPr>
              <a:defRPr/>
            </a:pPr>
            <a:fld id="{472742ED-E5F3-4A84-9AF5-5CA8849FAEA9}" type="slidenum">
              <a:rPr lang="en-US" smtClean="0"/>
              <a:pPr>
                <a:defRPr/>
              </a:pPr>
              <a:t>38</a:t>
            </a:fld>
            <a:endParaRPr lang="en-US" dirty="0"/>
          </a:p>
        </p:txBody>
      </p:sp>
      <p:pic>
        <p:nvPicPr>
          <p:cNvPr id="2" name="Picture 1"/>
          <p:cNvPicPr>
            <a:picLocks noChangeAspect="1"/>
          </p:cNvPicPr>
          <p:nvPr/>
        </p:nvPicPr>
        <p:blipFill>
          <a:blip r:embed="rId2"/>
          <a:stretch>
            <a:fillRect/>
          </a:stretch>
        </p:blipFill>
        <p:spPr>
          <a:xfrm>
            <a:off x="556846" y="1353795"/>
            <a:ext cx="3253154" cy="2570845"/>
          </a:xfrm>
          <a:prstGeom prst="rect">
            <a:avLst/>
          </a:prstGeom>
          <a:ln>
            <a:solidFill>
              <a:schemeClr val="tx1"/>
            </a:solidFill>
          </a:ln>
        </p:spPr>
      </p:pic>
    </p:spTree>
    <p:extLst>
      <p:ext uri="{BB962C8B-B14F-4D97-AF65-F5344CB8AC3E}">
        <p14:creationId xmlns:p14="http://schemas.microsoft.com/office/powerpoint/2010/main" val="32576302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a:ln>
            <a:solidFill>
              <a:schemeClr val="tx1"/>
            </a:solidFill>
          </a:ln>
        </p:spPr>
        <p:txBody>
          <a:bodyPr/>
          <a:lstStyle/>
          <a:p>
            <a:r>
              <a:rPr lang="en-US" dirty="0"/>
              <a:t>CASAS Data Portal</a:t>
            </a: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624" t="8789" r="49048" b="6250"/>
          <a:stretch/>
        </p:blipFill>
        <p:spPr bwMode="auto">
          <a:xfrm>
            <a:off x="457200" y="1524000"/>
            <a:ext cx="4800601" cy="48451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304800" y="5334000"/>
            <a:ext cx="2209800" cy="68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Bent Arrow 5"/>
          <p:cNvSpPr/>
          <p:nvPr/>
        </p:nvSpPr>
        <p:spPr>
          <a:xfrm rot="10800000">
            <a:off x="2667000" y="3719132"/>
            <a:ext cx="3429000" cy="2305614"/>
          </a:xfrm>
          <a:prstGeom prst="bentArrow">
            <a:avLst>
              <a:gd name="adj1" fmla="val 25000"/>
              <a:gd name="adj2" fmla="val 25000"/>
              <a:gd name="adj3" fmla="val 50000"/>
              <a:gd name="adj4" fmla="val 43750"/>
            </a:avLst>
          </a:prstGeom>
          <a:solidFill>
            <a:srgbClr val="FF3399"/>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chemeClr val="tx1"/>
              </a:solidFill>
            </a:endParaRPr>
          </a:p>
        </p:txBody>
      </p:sp>
      <p:sp>
        <p:nvSpPr>
          <p:cNvPr id="7" name="Slide Number Placeholder 6"/>
          <p:cNvSpPr>
            <a:spLocks noGrp="1"/>
          </p:cNvSpPr>
          <p:nvPr>
            <p:ph type="sldNum" sz="quarter" idx="12"/>
          </p:nvPr>
        </p:nvSpPr>
        <p:spPr/>
        <p:txBody>
          <a:bodyPr/>
          <a:lstStyle/>
          <a:p>
            <a:pPr>
              <a:defRPr/>
            </a:pPr>
            <a:fld id="{472742ED-E5F3-4A84-9AF5-5CA8849FAEA9}" type="slidenum">
              <a:rPr lang="en-US" smtClean="0"/>
              <a:pPr>
                <a:defRPr/>
              </a:pPr>
              <a:t>39</a:t>
            </a:fld>
            <a:endParaRPr lang="en-US"/>
          </a:p>
        </p:txBody>
      </p:sp>
      <p:graphicFrame>
        <p:nvGraphicFramePr>
          <p:cNvPr id="8" name="Object 4"/>
          <p:cNvGraphicFramePr>
            <a:graphicFrameLocks noChangeAspect="1"/>
          </p:cNvGraphicFramePr>
          <p:nvPr>
            <p:extLst>
              <p:ext uri="{D42A27DB-BD31-4B8C-83A1-F6EECF244321}">
                <p14:modId xmlns:p14="http://schemas.microsoft.com/office/powerpoint/2010/main" val="10551105"/>
              </p:ext>
            </p:extLst>
          </p:nvPr>
        </p:nvGraphicFramePr>
        <p:xfrm>
          <a:off x="6934200" y="4093803"/>
          <a:ext cx="2017581" cy="1815823"/>
        </p:xfrm>
        <a:graphic>
          <a:graphicData uri="http://schemas.openxmlformats.org/presentationml/2006/ole">
            <mc:AlternateContent xmlns:mc="http://schemas.openxmlformats.org/markup-compatibility/2006">
              <mc:Choice xmlns:v="urn:schemas-microsoft-com:vml" Requires="v">
                <p:oleObj spid="_x0000_s6150" name="Clip" r:id="rId4" imgW="1571429" imgH="1095238" progId="MS_ClipArt_Gallery.2">
                  <p:embed/>
                </p:oleObj>
              </mc:Choice>
              <mc:Fallback>
                <p:oleObj name="Clip" r:id="rId4" imgW="1571429" imgH="1095238" progId="MS_ClipArt_Gallery.2">
                  <p:embed/>
                  <p:pic>
                    <p:nvPicPr>
                      <p:cNvPr id="8"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4093803"/>
                        <a:ext cx="2017581" cy="1815823"/>
                      </a:xfrm>
                      <a:prstGeom prst="rect">
                        <a:avLst/>
                      </a:prstGeom>
                      <a:solidFill>
                        <a:srgbClr val="FF3399"/>
                      </a:solidFill>
                      <a:ln>
                        <a:solidFill>
                          <a:schemeClr val="accent1"/>
                        </a:solidFill>
                      </a:ln>
                      <a:effectLst/>
                    </p:spPr>
                  </p:pic>
                </p:oleObj>
              </mc:Fallback>
            </mc:AlternateContent>
          </a:graphicData>
        </a:graphic>
      </p:graphicFrame>
      <p:sp>
        <p:nvSpPr>
          <p:cNvPr id="9" name="Rounded Rectangular Callout 8"/>
          <p:cNvSpPr/>
          <p:nvPr/>
        </p:nvSpPr>
        <p:spPr>
          <a:xfrm flipH="1">
            <a:off x="5714998" y="1421416"/>
            <a:ext cx="3124201" cy="2019300"/>
          </a:xfrm>
          <a:prstGeom prst="wedgeRoundRectCallout">
            <a:avLst>
              <a:gd name="adj1" fmla="val -21625"/>
              <a:gd name="adj2" fmla="val 74462"/>
              <a:gd name="adj3" fmla="val 16667"/>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ts val="0"/>
              </a:spcBef>
              <a:defRPr/>
            </a:pPr>
            <a:r>
              <a:rPr lang="en-US" sz="2800" b="1" dirty="0">
                <a:solidFill>
                  <a:schemeClr val="bg1"/>
                </a:solidFill>
                <a:effectLst>
                  <a:outerShdw blurRad="38100" dist="38100" dir="2700000" algn="tl">
                    <a:srgbClr val="000000">
                      <a:alpha val="43137"/>
                    </a:srgbClr>
                  </a:outerShdw>
                </a:effectLst>
                <a:latin typeface="Candara" pitchFamily="34" charset="0"/>
              </a:rPr>
              <a:t>Go to </a:t>
            </a:r>
            <a:r>
              <a:rPr lang="en-US" sz="2800" b="1" dirty="0">
                <a:solidFill>
                  <a:schemeClr val="bg1"/>
                </a:solidFill>
                <a:effectLst>
                  <a:outerShdw blurRad="38100" dist="38100" dir="2700000" algn="tl">
                    <a:srgbClr val="000000">
                      <a:alpha val="43137"/>
                    </a:srgbClr>
                  </a:outerShdw>
                </a:effectLst>
                <a:latin typeface="Candara" pitchFamily="34" charset="0"/>
                <a:hlinkClick r:id="rId6" invalidUrl="http://www.casas.org/CA Accountability"/>
              </a:rPr>
              <a:t>www.casas.org/ CA Accountability</a:t>
            </a:r>
            <a:endParaRPr lang="en-US" sz="2800" b="1" dirty="0">
              <a:solidFill>
                <a:schemeClr val="bg1"/>
              </a:solidFill>
              <a:effectLst>
                <a:outerShdw blurRad="38100" dist="38100" dir="2700000" algn="tl">
                  <a:srgbClr val="000000">
                    <a:alpha val="43137"/>
                  </a:srgbClr>
                </a:outerShdw>
              </a:effectLst>
              <a:latin typeface="Candara" pitchFamily="34" charset="0"/>
            </a:endParaRPr>
          </a:p>
          <a:p>
            <a:pPr>
              <a:spcBef>
                <a:spcPts val="0"/>
              </a:spcBef>
              <a:defRPr/>
            </a:pPr>
            <a:endParaRPr lang="en-US" sz="2800" dirty="0">
              <a:solidFill>
                <a:schemeClr val="bg1">
                  <a:lumMod val="95000"/>
                </a:schemeClr>
              </a:solidFill>
            </a:endParaRPr>
          </a:p>
        </p:txBody>
      </p:sp>
    </p:spTree>
    <p:extLst>
      <p:ext uri="{BB962C8B-B14F-4D97-AF65-F5344CB8AC3E}">
        <p14:creationId xmlns:p14="http://schemas.microsoft.com/office/powerpoint/2010/main" val="3582378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Text Box 3"/>
          <p:cNvSpPr txBox="1">
            <a:spLocks noChangeArrowheads="1"/>
          </p:cNvSpPr>
          <p:nvPr/>
        </p:nvSpPr>
        <p:spPr bwMode="auto">
          <a:xfrm>
            <a:off x="356807" y="4928302"/>
            <a:ext cx="8305800" cy="181588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a:solidFill>
              <a:schemeClr val="accent1"/>
            </a:solid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sz="2800" dirty="0">
                <a:solidFill>
                  <a:prstClr val="black"/>
                </a:solidFill>
              </a:rPr>
              <a:t>Table 4B = S</a:t>
            </a:r>
            <a:r>
              <a:rPr kumimoji="0" lang="en-US" sz="2800" b="0" i="0" u="none" strike="noStrike" kern="1200" cap="none" spc="0" normalizeH="0" baseline="0" noProof="0" dirty="0" err="1">
                <a:ln>
                  <a:noFill/>
                </a:ln>
                <a:solidFill>
                  <a:prstClr val="black"/>
                </a:solidFill>
                <a:effectLst/>
                <a:uLnTx/>
                <a:uFillTx/>
                <a:latin typeface="Arial" charset="0"/>
                <a:ea typeface="+mn-ea"/>
                <a:cs typeface="Arial" charset="0"/>
              </a:rPr>
              <a:t>ame</a:t>
            </a:r>
            <a:r>
              <a:rPr kumimoji="0" lang="en-US" sz="2800" b="0" i="0" u="none" strike="noStrike" kern="1200" cap="none" spc="0" normalizeH="0" baseline="0" noProof="0" dirty="0">
                <a:ln>
                  <a:noFill/>
                </a:ln>
                <a:solidFill>
                  <a:prstClr val="black"/>
                </a:solidFill>
                <a:effectLst/>
                <a:uLnTx/>
                <a:uFillTx/>
                <a:latin typeface="Arial" charset="0"/>
                <a:ea typeface="+mn-ea"/>
                <a:cs typeface="Arial" charset="0"/>
              </a:rPr>
              <a:t> level advancement information as Table 4 (but without </a:t>
            </a:r>
            <a:r>
              <a:rPr kumimoji="0" lang="en-US" sz="2800" b="0" i="0" u="none" strike="noStrike" kern="1200" cap="none" spc="0" normalizeH="0" baseline="0" noProof="0" dirty="0" err="1">
                <a:ln>
                  <a:noFill/>
                </a:ln>
                <a:solidFill>
                  <a:prstClr val="black"/>
                </a:solidFill>
                <a:effectLst/>
                <a:uLnTx/>
                <a:uFillTx/>
                <a:latin typeface="Arial" charset="0"/>
                <a:ea typeface="+mn-ea"/>
                <a:cs typeface="Arial" charset="0"/>
              </a:rPr>
              <a:t>PoPs</a:t>
            </a:r>
            <a:r>
              <a:rPr kumimoji="0" lang="en-US" sz="2800" b="0" i="0" u="none" strike="noStrike" kern="1200" cap="none" spc="0" normalizeH="0" baseline="0" noProof="0" dirty="0">
                <a:ln>
                  <a:noFill/>
                </a:ln>
                <a:solidFill>
                  <a:prstClr val="black"/>
                </a:solidFill>
                <a:effectLst/>
                <a:uLnTx/>
                <a:uFillTx/>
                <a:latin typeface="Arial" charset="0"/>
                <a:ea typeface="+mn-ea"/>
                <a:cs typeface="Arial" charset="0"/>
              </a:rPr>
              <a:t>)</a:t>
            </a:r>
            <a:br>
              <a:rPr kumimoji="0" lang="en-US" sz="2800" b="0" i="0" u="none" strike="noStrike" kern="1200" cap="none" spc="0" normalizeH="0" baseline="0" noProof="0" dirty="0">
                <a:ln>
                  <a:noFill/>
                </a:ln>
                <a:solidFill>
                  <a:prstClr val="black"/>
                </a:solidFill>
                <a:effectLst/>
                <a:uLnTx/>
                <a:uFillTx/>
                <a:latin typeface="Arial" charset="0"/>
                <a:ea typeface="+mn-ea"/>
                <a:cs typeface="Arial" charset="0"/>
              </a:rPr>
            </a:br>
            <a:r>
              <a:rPr lang="en-US" sz="2800" dirty="0">
                <a:solidFill>
                  <a:prstClr val="black"/>
                </a:solidFill>
              </a:rPr>
              <a:t>O</a:t>
            </a:r>
            <a:r>
              <a:rPr kumimoji="0" lang="en-US" sz="2800" b="0" i="0" u="none" strike="noStrike" kern="1200" cap="none" spc="0" normalizeH="0" baseline="0" noProof="0" dirty="0" err="1">
                <a:ln>
                  <a:noFill/>
                </a:ln>
                <a:solidFill>
                  <a:prstClr val="black"/>
                </a:solidFill>
                <a:effectLst/>
                <a:uLnTx/>
                <a:uFillTx/>
                <a:latin typeface="Arial" charset="0"/>
                <a:ea typeface="+mn-ea"/>
                <a:cs typeface="Arial" charset="0"/>
              </a:rPr>
              <a:t>nly</a:t>
            </a:r>
            <a:r>
              <a:rPr kumimoji="0" lang="en-US" sz="2800" b="0" i="0" u="none" strike="noStrike" kern="1200" cap="none" spc="0" normalizeH="0" baseline="0" noProof="0" dirty="0">
                <a:ln>
                  <a:noFill/>
                </a:ln>
                <a:solidFill>
                  <a:prstClr val="black"/>
                </a:solidFill>
                <a:effectLst/>
                <a:uLnTx/>
                <a:uFillTx/>
                <a:latin typeface="Arial" charset="0"/>
                <a:ea typeface="+mn-ea"/>
                <a:cs typeface="Arial" charset="0"/>
              </a:rPr>
              <a:t> includes learners who completed a valid pre- and post-test.</a:t>
            </a:r>
          </a:p>
        </p:txBody>
      </p:sp>
      <p:sp>
        <p:nvSpPr>
          <p:cNvPr id="63493" name="Rectangle 4"/>
          <p:cNvSpPr>
            <a:spLocks noGrp="1" noChangeArrowheads="1"/>
          </p:cNvSpPr>
          <p:nvPr>
            <p:ph type="title"/>
          </p:nvPr>
        </p:nvSpPr>
        <p:spPr>
          <a:xfrm>
            <a:off x="457200" y="158620"/>
            <a:ext cx="8229600" cy="868362"/>
          </a:xfrm>
        </p:spPr>
        <p:txBody>
          <a:bodyPr>
            <a:normAutofit/>
          </a:bodyPr>
          <a:lstStyle/>
          <a:p>
            <a:pPr eaLnBrk="1" hangingPunct="1"/>
            <a:r>
              <a:rPr lang="en-US" sz="4000" dirty="0">
                <a:solidFill>
                  <a:srgbClr val="333399"/>
                </a:solidFill>
              </a:rPr>
              <a:t>Federal Table 4B</a:t>
            </a:r>
          </a:p>
        </p:txBody>
      </p:sp>
      <p:sp>
        <p:nvSpPr>
          <p:cNvPr id="7" name="Slide Number Placeholder 6"/>
          <p:cNvSpPr>
            <a:spLocks noGrp="1"/>
          </p:cNvSpPr>
          <p:nvPr>
            <p:ph type="sldNum" sz="quarter" idx="12"/>
          </p:nvPr>
        </p:nvSpPr>
        <p:spPr/>
        <p:txBody>
          <a:bodyPr/>
          <a:lstStyle/>
          <a:p>
            <a:pPr>
              <a:defRPr/>
            </a:pPr>
            <a:fld id="{F6D201B8-79DF-4A8E-BB90-AC31C58AD823}" type="slidenum">
              <a:rPr lang="en-US" smtClean="0"/>
              <a:pPr>
                <a:defRPr/>
              </a:pPr>
              <a:t>4</a:t>
            </a:fld>
            <a:endParaRPr lang="en-US"/>
          </a:p>
        </p:txBody>
      </p:sp>
      <p:pic>
        <p:nvPicPr>
          <p:cNvPr id="4" name="Picture 3"/>
          <p:cNvPicPr>
            <a:picLocks noChangeAspect="1"/>
          </p:cNvPicPr>
          <p:nvPr/>
        </p:nvPicPr>
        <p:blipFill>
          <a:blip r:embed="rId2"/>
          <a:stretch>
            <a:fillRect/>
          </a:stretch>
        </p:blipFill>
        <p:spPr>
          <a:xfrm>
            <a:off x="457200" y="1143000"/>
            <a:ext cx="8108353" cy="3576633"/>
          </a:xfrm>
          <a:prstGeom prst="rect">
            <a:avLst/>
          </a:prstGeom>
          <a:ln>
            <a:solidFill>
              <a:schemeClr val="accent1"/>
            </a:solidFill>
          </a:ln>
        </p:spPr>
      </p:pic>
    </p:spTree>
    <p:extLst>
      <p:ext uri="{BB962C8B-B14F-4D97-AF65-F5344CB8AC3E}">
        <p14:creationId xmlns:p14="http://schemas.microsoft.com/office/powerpoint/2010/main" val="1973340002"/>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a:ln>
            <a:solidFill>
              <a:schemeClr val="accent1"/>
            </a:solidFill>
          </a:ln>
        </p:spPr>
        <p:txBody>
          <a:bodyPr/>
          <a:lstStyle/>
          <a:p>
            <a:r>
              <a:rPr lang="en-US" dirty="0"/>
              <a:t>NRS Performance Example</a:t>
            </a:r>
          </a:p>
        </p:txBody>
      </p:sp>
      <p:sp>
        <p:nvSpPr>
          <p:cNvPr id="3" name="Slide Number Placeholder 2"/>
          <p:cNvSpPr>
            <a:spLocks noGrp="1"/>
          </p:cNvSpPr>
          <p:nvPr>
            <p:ph type="sldNum" sz="quarter" idx="12"/>
          </p:nvPr>
        </p:nvSpPr>
        <p:spPr/>
        <p:txBody>
          <a:bodyPr/>
          <a:lstStyle/>
          <a:p>
            <a:pPr>
              <a:defRPr/>
            </a:pPr>
            <a:fld id="{F6D201B8-79DF-4A8E-BB90-AC31C58AD823}" type="slidenum">
              <a:rPr lang="en-US" smtClean="0"/>
              <a:pPr>
                <a:defRPr/>
              </a:pPr>
              <a:t>40</a:t>
            </a:fld>
            <a:endParaRPr lang="en-US" dirty="0"/>
          </a:p>
        </p:txBody>
      </p:sp>
      <p:pic>
        <p:nvPicPr>
          <p:cNvPr id="4" name="Picture 3"/>
          <p:cNvPicPr>
            <a:picLocks noChangeAspect="1"/>
          </p:cNvPicPr>
          <p:nvPr/>
        </p:nvPicPr>
        <p:blipFill>
          <a:blip r:embed="rId2"/>
          <a:stretch>
            <a:fillRect/>
          </a:stretch>
        </p:blipFill>
        <p:spPr>
          <a:xfrm>
            <a:off x="457200" y="1515912"/>
            <a:ext cx="8229600" cy="5022999"/>
          </a:xfrm>
          <a:prstGeom prst="rect">
            <a:avLst/>
          </a:prstGeom>
          <a:ln>
            <a:solidFill>
              <a:schemeClr val="accent1"/>
            </a:solidFill>
          </a:ln>
        </p:spPr>
      </p:pic>
    </p:spTree>
    <p:extLst>
      <p:ext uri="{BB962C8B-B14F-4D97-AF65-F5344CB8AC3E}">
        <p14:creationId xmlns:p14="http://schemas.microsoft.com/office/powerpoint/2010/main" val="5534469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ln>
            <a:solidFill>
              <a:schemeClr val="accent1"/>
            </a:solidFill>
          </a:ln>
        </p:spPr>
        <p:txBody>
          <a:bodyPr/>
          <a:lstStyle/>
          <a:p>
            <a:r>
              <a:rPr lang="en-US" dirty="0"/>
              <a:t>NRS Persistence Example</a:t>
            </a:r>
          </a:p>
        </p:txBody>
      </p:sp>
      <p:sp>
        <p:nvSpPr>
          <p:cNvPr id="3" name="Slide Number Placeholder 2"/>
          <p:cNvSpPr>
            <a:spLocks noGrp="1"/>
          </p:cNvSpPr>
          <p:nvPr>
            <p:ph type="sldNum" sz="quarter" idx="12"/>
          </p:nvPr>
        </p:nvSpPr>
        <p:spPr/>
        <p:txBody>
          <a:bodyPr/>
          <a:lstStyle/>
          <a:p>
            <a:pPr>
              <a:defRPr/>
            </a:pPr>
            <a:fld id="{F6D201B8-79DF-4A8E-BB90-AC31C58AD823}" type="slidenum">
              <a:rPr lang="en-US" smtClean="0"/>
              <a:pPr>
                <a:defRPr/>
              </a:pPr>
              <a:t>41</a:t>
            </a:fld>
            <a:endParaRPr lang="en-US" dirty="0"/>
          </a:p>
        </p:txBody>
      </p:sp>
      <p:pic>
        <p:nvPicPr>
          <p:cNvPr id="5" name="Picture 4"/>
          <p:cNvPicPr>
            <a:picLocks noChangeAspect="1"/>
          </p:cNvPicPr>
          <p:nvPr/>
        </p:nvPicPr>
        <p:blipFill>
          <a:blip r:embed="rId2"/>
          <a:stretch>
            <a:fillRect/>
          </a:stretch>
        </p:blipFill>
        <p:spPr>
          <a:xfrm>
            <a:off x="471854" y="1828800"/>
            <a:ext cx="8118518" cy="4191000"/>
          </a:xfrm>
          <a:prstGeom prst="rect">
            <a:avLst/>
          </a:prstGeom>
          <a:ln>
            <a:solidFill>
              <a:schemeClr val="accent1"/>
            </a:solidFill>
          </a:ln>
        </p:spPr>
      </p:pic>
    </p:spTree>
    <p:extLst>
      <p:ext uri="{BB962C8B-B14F-4D97-AF65-F5344CB8AC3E}">
        <p14:creationId xmlns:p14="http://schemas.microsoft.com/office/powerpoint/2010/main" val="12805595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normAutofit fontScale="90000"/>
          </a:bodyPr>
          <a:lstStyle/>
          <a:p>
            <a:r>
              <a:rPr lang="en-US" dirty="0"/>
              <a:t>Performance and Persistence Exercise: NRS Perspective</a:t>
            </a:r>
          </a:p>
        </p:txBody>
      </p:sp>
      <p:sp>
        <p:nvSpPr>
          <p:cNvPr id="3" name="Text Placeholder 2"/>
          <p:cNvSpPr>
            <a:spLocks noGrp="1"/>
          </p:cNvSpPr>
          <p:nvPr>
            <p:ph idx="1"/>
          </p:nvPr>
        </p:nvSpPr>
        <p:spPr>
          <a:xfrm>
            <a:off x="457200" y="1849312"/>
            <a:ext cx="8229600" cy="4373563"/>
          </a:xfrm>
          <a:ln>
            <a:solidFill>
              <a:schemeClr val="accent1"/>
            </a:solidFill>
          </a:ln>
        </p:spPr>
        <p:txBody>
          <a:bodyPr>
            <a:normAutofit/>
          </a:bodyPr>
          <a:lstStyle/>
          <a:p>
            <a:pPr marL="514350" indent="-514350">
              <a:buFont typeface="+mj-lt"/>
              <a:buAutoNum type="arabicPeriod"/>
            </a:pPr>
            <a:r>
              <a:rPr lang="en-US" sz="2800" dirty="0"/>
              <a:t>Review your NRS Table 4, Table 4B, and </a:t>
            </a:r>
            <a:r>
              <a:rPr lang="en-US" sz="2800" dirty="0" err="1"/>
              <a:t>Persister</a:t>
            </a:r>
            <a:r>
              <a:rPr lang="en-US" sz="2800" dirty="0"/>
              <a:t>.</a:t>
            </a:r>
          </a:p>
          <a:p>
            <a:pPr marL="514350" indent="-514350">
              <a:buFont typeface="+mj-lt"/>
              <a:buAutoNum type="arabicPeriod"/>
            </a:pPr>
            <a:r>
              <a:rPr lang="en-US" sz="2800" dirty="0"/>
              <a:t>Identify your agency’s performance rates for ABE and ESL. Compare to statewide goals and averages.</a:t>
            </a:r>
          </a:p>
          <a:p>
            <a:pPr marL="514350" indent="-514350">
              <a:buFont typeface="+mj-lt"/>
              <a:buAutoNum type="arabicPeriod"/>
            </a:pPr>
            <a:r>
              <a:rPr lang="en-US" sz="2800" dirty="0"/>
              <a:t>Identify 2-3 areas of strength for your agency.</a:t>
            </a:r>
          </a:p>
          <a:p>
            <a:pPr marL="514350" indent="-514350">
              <a:buFont typeface="+mj-lt"/>
              <a:buAutoNum type="arabicPeriod"/>
            </a:pPr>
            <a:r>
              <a:rPr lang="en-US" sz="2800" dirty="0"/>
              <a:t>Identify 2-3 areas of improvement for your agency.</a:t>
            </a:r>
          </a:p>
          <a:p>
            <a:pPr marL="514350" indent="-514350">
              <a:buFont typeface="+mj-lt"/>
              <a:buAutoNum type="arabicPeriod"/>
            </a:pPr>
            <a:r>
              <a:rPr lang="en-US" sz="2800" dirty="0"/>
              <a:t>Compare the 2-3 areas of improvement with the corresponding persistence rates at each level.</a:t>
            </a:r>
          </a:p>
          <a:p>
            <a:pPr marL="514350" indent="-514350">
              <a:buFont typeface="+mj-lt"/>
              <a:buAutoNum type="arabicPeriod"/>
            </a:pPr>
            <a:r>
              <a:rPr lang="en-US" sz="2800" dirty="0"/>
              <a:t>What are some strategies your agency could employ to address areas of improvement.</a:t>
            </a:r>
          </a:p>
          <a:p>
            <a:pPr marL="257175" indent="-257175">
              <a:buFont typeface="Arial" panose="020B0604020202020204" pitchFamily="34" charset="0"/>
              <a:buChar char="•"/>
            </a:pPr>
            <a:endParaRPr lang="en-US" dirty="0"/>
          </a:p>
        </p:txBody>
      </p:sp>
    </p:spTree>
    <p:extLst>
      <p:ext uri="{BB962C8B-B14F-4D97-AF65-F5344CB8AC3E}">
        <p14:creationId xmlns:p14="http://schemas.microsoft.com/office/powerpoint/2010/main" val="34120114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normAutofit fontScale="90000"/>
          </a:bodyPr>
          <a:lstStyle/>
          <a:p>
            <a:r>
              <a:rPr lang="en-US" dirty="0"/>
              <a:t>Performance and Persistence Exercise: CAEP Perspective</a:t>
            </a:r>
          </a:p>
        </p:txBody>
      </p:sp>
      <p:sp>
        <p:nvSpPr>
          <p:cNvPr id="3" name="Text Placeholder 2"/>
          <p:cNvSpPr>
            <a:spLocks noGrp="1"/>
          </p:cNvSpPr>
          <p:nvPr>
            <p:ph idx="1"/>
          </p:nvPr>
        </p:nvSpPr>
        <p:spPr>
          <a:xfrm>
            <a:off x="457200" y="1849312"/>
            <a:ext cx="8229600" cy="4373563"/>
          </a:xfrm>
          <a:ln>
            <a:solidFill>
              <a:schemeClr val="accent1"/>
            </a:solidFill>
          </a:ln>
        </p:spPr>
        <p:txBody>
          <a:bodyPr>
            <a:normAutofit fontScale="92500"/>
          </a:bodyPr>
          <a:lstStyle/>
          <a:p>
            <a:pPr marL="514350" indent="-514350">
              <a:buFont typeface="+mj-lt"/>
              <a:buAutoNum type="arabicPeriod"/>
            </a:pPr>
            <a:r>
              <a:rPr lang="en-US" sz="2800" dirty="0"/>
              <a:t>Review your CAEP Summary.</a:t>
            </a:r>
          </a:p>
          <a:p>
            <a:pPr marL="514350" indent="-514350">
              <a:buFont typeface="+mj-lt"/>
              <a:buAutoNum type="arabicPeriod"/>
            </a:pPr>
            <a:r>
              <a:rPr lang="en-US" sz="2800" dirty="0"/>
              <a:t>Calculate your agency’s persistence rates for the 7 CAEP programs. Compare them to 70% average.</a:t>
            </a:r>
          </a:p>
          <a:p>
            <a:pPr marL="514350" indent="-514350">
              <a:buFont typeface="+mj-lt"/>
              <a:buAutoNum type="arabicPeriod"/>
            </a:pPr>
            <a:r>
              <a:rPr lang="en-US" sz="2800" dirty="0"/>
              <a:t>Identify a program of strength for your agency.</a:t>
            </a:r>
          </a:p>
          <a:p>
            <a:pPr marL="514350" indent="-514350">
              <a:buFont typeface="+mj-lt"/>
              <a:buAutoNum type="arabicPeriod"/>
            </a:pPr>
            <a:r>
              <a:rPr lang="en-US" sz="2800" dirty="0"/>
              <a:t>Identify a program for improvement for your agency.</a:t>
            </a:r>
          </a:p>
          <a:p>
            <a:pPr marL="514350" indent="-514350">
              <a:buFont typeface="+mj-lt"/>
              <a:buAutoNum type="arabicPeriod"/>
            </a:pPr>
            <a:r>
              <a:rPr lang="en-US" sz="2800" dirty="0"/>
              <a:t>Compare the program with low persistence to the </a:t>
            </a:r>
            <a:r>
              <a:rPr lang="en-US" sz="2800" dirty="0" err="1"/>
              <a:t>the</a:t>
            </a:r>
            <a:r>
              <a:rPr lang="en-US" sz="2800" dirty="0"/>
              <a:t> corresponding performance rate for that program.</a:t>
            </a:r>
          </a:p>
          <a:p>
            <a:pPr marL="514350" indent="-514350">
              <a:buFont typeface="+mj-lt"/>
              <a:buAutoNum type="arabicPeriod"/>
            </a:pPr>
            <a:r>
              <a:rPr lang="en-US" sz="2800" dirty="0"/>
              <a:t>What are some strategies your agency could employ to address areas of improvement.</a:t>
            </a:r>
          </a:p>
          <a:p>
            <a:pPr marL="257175" indent="-257175">
              <a:buFont typeface="Arial" panose="020B0604020202020204" pitchFamily="34" charset="0"/>
              <a:buChar char="•"/>
            </a:pPr>
            <a:endParaRPr lang="en-US" sz="2800" dirty="0"/>
          </a:p>
          <a:p>
            <a:pPr marL="257175" indent="-257175">
              <a:buFont typeface="Arial" panose="020B0604020202020204" pitchFamily="34" charset="0"/>
              <a:buChar char="•"/>
            </a:pPr>
            <a:endParaRPr lang="en-US" dirty="0"/>
          </a:p>
        </p:txBody>
      </p:sp>
    </p:spTree>
    <p:extLst>
      <p:ext uri="{BB962C8B-B14F-4D97-AF65-F5344CB8AC3E}">
        <p14:creationId xmlns:p14="http://schemas.microsoft.com/office/powerpoint/2010/main" val="20886254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F6D201B8-79DF-4A8E-BB90-AC31C58AD823}" type="slidenum">
              <a:rPr lang="en-US" smtClean="0"/>
              <a:pPr>
                <a:defRPr/>
              </a:pPr>
              <a:t>44</a:t>
            </a:fld>
            <a:endParaRPr lang="en-US" dirty="0"/>
          </a:p>
        </p:txBody>
      </p:sp>
      <p:graphicFrame>
        <p:nvGraphicFramePr>
          <p:cNvPr id="4" name="Object 4"/>
          <p:cNvGraphicFramePr>
            <a:graphicFrameLocks noChangeAspect="1"/>
          </p:cNvGraphicFramePr>
          <p:nvPr>
            <p:extLst>
              <p:ext uri="{D42A27DB-BD31-4B8C-83A1-F6EECF244321}">
                <p14:modId xmlns:p14="http://schemas.microsoft.com/office/powerpoint/2010/main" val="150966790"/>
              </p:ext>
            </p:extLst>
          </p:nvPr>
        </p:nvGraphicFramePr>
        <p:xfrm>
          <a:off x="404448" y="4239648"/>
          <a:ext cx="2475631" cy="2228068"/>
        </p:xfrm>
        <a:graphic>
          <a:graphicData uri="http://schemas.openxmlformats.org/presentationml/2006/ole">
            <mc:AlternateContent xmlns:mc="http://schemas.openxmlformats.org/markup-compatibility/2006">
              <mc:Choice xmlns:v="urn:schemas-microsoft-com:vml" Requires="v">
                <p:oleObj spid="_x0000_s5161" name="Clip" r:id="rId3" imgW="1571429" imgH="1095238" progId="MS_ClipArt_Gallery.2">
                  <p:embed/>
                </p:oleObj>
              </mc:Choice>
              <mc:Fallback>
                <p:oleObj name="Clip" r:id="rId3" imgW="1571429" imgH="1095238" progId="MS_ClipArt_Gallery.2">
                  <p:embed/>
                  <p:pic>
                    <p:nvPicPr>
                      <p:cNvPr id="512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448" y="4239648"/>
                        <a:ext cx="2475631" cy="2228068"/>
                      </a:xfrm>
                      <a:prstGeom prst="rect">
                        <a:avLst/>
                      </a:prstGeom>
                      <a:solidFill>
                        <a:srgbClr val="FF3399"/>
                      </a:solidFill>
                      <a:ln>
                        <a:solidFill>
                          <a:schemeClr val="accent1"/>
                        </a:solidFill>
                      </a:ln>
                      <a:effectLst/>
                    </p:spPr>
                  </p:pic>
                </p:oleObj>
              </mc:Fallback>
            </mc:AlternateContent>
          </a:graphicData>
        </a:graphic>
      </p:graphicFrame>
      <p:pic>
        <p:nvPicPr>
          <p:cNvPr id="6"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4782022"/>
            <a:ext cx="2290046" cy="166012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7" name="Object 3"/>
          <p:cNvGraphicFramePr>
            <a:graphicFrameLocks noChangeAspect="1"/>
          </p:cNvGraphicFramePr>
          <p:nvPr>
            <p:extLst>
              <p:ext uri="{D42A27DB-BD31-4B8C-83A1-F6EECF244321}">
                <p14:modId xmlns:p14="http://schemas.microsoft.com/office/powerpoint/2010/main" val="3344073288"/>
              </p:ext>
            </p:extLst>
          </p:nvPr>
        </p:nvGraphicFramePr>
        <p:xfrm>
          <a:off x="6298223" y="2745442"/>
          <a:ext cx="2316423" cy="1752600"/>
        </p:xfrm>
        <a:graphic>
          <a:graphicData uri="http://schemas.openxmlformats.org/presentationml/2006/ole">
            <mc:AlternateContent xmlns:mc="http://schemas.openxmlformats.org/markup-compatibility/2006">
              <mc:Choice xmlns:v="urn:schemas-microsoft-com:vml" Requires="v">
                <p:oleObj spid="_x0000_s5162" name="Clip" r:id="rId6" imgW="3809524" imgH="2857143" progId="MS_ClipArt_Gallery.2">
                  <p:embed/>
                </p:oleObj>
              </mc:Choice>
              <mc:Fallback>
                <p:oleObj name="Clip" r:id="rId6" imgW="3809524" imgH="2857143" progId="MS_ClipArt_Gallery.2">
                  <p:embed/>
                  <p:pic>
                    <p:nvPicPr>
                      <p:cNvPr id="8"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98223" y="2745442"/>
                        <a:ext cx="2316423" cy="1752600"/>
                      </a:xfrm>
                      <a:prstGeom prst="rect">
                        <a:avLst/>
                      </a:prstGeom>
                      <a:noFill/>
                      <a:ln w="9525">
                        <a:solidFill>
                          <a:schemeClr val="tx1"/>
                        </a:solidFill>
                        <a:miter lim="800000"/>
                        <a:headEnd/>
                        <a:tailEnd/>
                      </a:ln>
                      <a:effectLst/>
                    </p:spPr>
                  </p:pic>
                </p:oleObj>
              </mc:Fallback>
            </mc:AlternateContent>
          </a:graphicData>
        </a:graphic>
      </p:graphicFrame>
      <p:graphicFrame>
        <p:nvGraphicFramePr>
          <p:cNvPr id="8" name="Object 4"/>
          <p:cNvGraphicFramePr>
            <a:graphicFrameLocks noChangeAspect="1"/>
          </p:cNvGraphicFramePr>
          <p:nvPr>
            <p:extLst>
              <p:ext uri="{D42A27DB-BD31-4B8C-83A1-F6EECF244321}">
                <p14:modId xmlns:p14="http://schemas.microsoft.com/office/powerpoint/2010/main" val="1681543735"/>
              </p:ext>
            </p:extLst>
          </p:nvPr>
        </p:nvGraphicFramePr>
        <p:xfrm>
          <a:off x="404447" y="2188405"/>
          <a:ext cx="2475631" cy="1812636"/>
        </p:xfrm>
        <a:graphic>
          <a:graphicData uri="http://schemas.openxmlformats.org/presentationml/2006/ole">
            <mc:AlternateContent xmlns:mc="http://schemas.openxmlformats.org/markup-compatibility/2006">
              <mc:Choice xmlns:v="urn:schemas-microsoft-com:vml" Requires="v">
                <p:oleObj spid="_x0000_s5163" name="Clip" r:id="rId8" imgW="2190476" imgH="2095238" progId="MS_ClipArt_Gallery.2">
                  <p:embed/>
                </p:oleObj>
              </mc:Choice>
              <mc:Fallback>
                <p:oleObj name="Clip" r:id="rId8" imgW="2190476" imgH="2095238" progId="MS_ClipArt_Gallery.2">
                  <p:embed/>
                  <p:pic>
                    <p:nvPicPr>
                      <p:cNvPr id="8"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4447" y="2188405"/>
                        <a:ext cx="2475631" cy="1812636"/>
                      </a:xfrm>
                      <a:prstGeom prst="rect">
                        <a:avLst/>
                      </a:prstGeom>
                      <a:noFill/>
                      <a:ln w="9525">
                        <a:solidFill>
                          <a:schemeClr val="tx1"/>
                        </a:solidFill>
                        <a:miter lim="800000"/>
                        <a:headEnd/>
                        <a:tailEnd/>
                      </a:ln>
                      <a:effectLst/>
                    </p:spPr>
                  </p:pic>
                </p:oleObj>
              </mc:Fallback>
            </mc:AlternateContent>
          </a:graphicData>
        </a:graphic>
      </p:graphicFrame>
      <p:graphicFrame>
        <p:nvGraphicFramePr>
          <p:cNvPr id="9" name="Object 2"/>
          <p:cNvGraphicFramePr>
            <a:graphicFrameLocks noChangeAspect="1"/>
          </p:cNvGraphicFramePr>
          <p:nvPr>
            <p:extLst>
              <p:ext uri="{D42A27DB-BD31-4B8C-83A1-F6EECF244321}">
                <p14:modId xmlns:p14="http://schemas.microsoft.com/office/powerpoint/2010/main" val="3434523108"/>
              </p:ext>
            </p:extLst>
          </p:nvPr>
        </p:nvGraphicFramePr>
        <p:xfrm>
          <a:off x="6307014" y="816033"/>
          <a:ext cx="2307631" cy="1715499"/>
        </p:xfrm>
        <a:graphic>
          <a:graphicData uri="http://schemas.openxmlformats.org/presentationml/2006/ole">
            <mc:AlternateContent xmlns:mc="http://schemas.openxmlformats.org/markup-compatibility/2006">
              <mc:Choice xmlns:v="urn:schemas-microsoft-com:vml" Requires="v">
                <p:oleObj spid="_x0000_s5164" name="Clip" r:id="rId10" imgW="2819048" imgH="3952381" progId="MS_ClipArt_Gallery.2">
                  <p:embed/>
                </p:oleObj>
              </mc:Choice>
              <mc:Fallback>
                <p:oleObj name="Clip" r:id="rId10" imgW="2819048" imgH="3952381" progId="MS_ClipArt_Gallery.2">
                  <p:embed/>
                  <p:pic>
                    <p:nvPicPr>
                      <p:cNvPr id="8" name="Object 2"/>
                      <p:cNvPicPr>
                        <a:picLocks noChangeAspect="1" noChangeArrowheads="1"/>
                      </p:cNvPicPr>
                      <p:nvPr/>
                    </p:nvPicPr>
                    <p:blipFill>
                      <a:blip r:embed="rId11">
                        <a:extLst>
                          <a:ext uri="{28A0092B-C50C-407E-A947-70E740481C1C}">
                            <a14:useLocalDpi xmlns:a14="http://schemas.microsoft.com/office/drawing/2010/main" val="0"/>
                          </a:ext>
                        </a:extLst>
                      </a:blip>
                      <a:srcRect t="25449" r="6488" b="4626"/>
                      <a:stretch>
                        <a:fillRect/>
                      </a:stretch>
                    </p:blipFill>
                    <p:spPr bwMode="auto">
                      <a:xfrm>
                        <a:off x="6307014" y="816033"/>
                        <a:ext cx="2307631" cy="1715499"/>
                      </a:xfrm>
                      <a:prstGeom prst="rect">
                        <a:avLst/>
                      </a:prstGeom>
                      <a:noFill/>
                      <a:ln w="9525">
                        <a:solidFill>
                          <a:schemeClr val="tx1"/>
                        </a:solidFill>
                        <a:miter lim="800000"/>
                        <a:headEnd/>
                        <a:tailEnd/>
                      </a:ln>
                      <a:effectLst/>
                    </p:spPr>
                  </p:pic>
                </p:oleObj>
              </mc:Fallback>
            </mc:AlternateContent>
          </a:graphicData>
        </a:graphic>
      </p:graphicFrame>
      <p:pic>
        <p:nvPicPr>
          <p:cNvPr id="11" name="Picture 10"/>
          <p:cNvPicPr>
            <a:picLocks noChangeAspect="1"/>
          </p:cNvPicPr>
          <p:nvPr/>
        </p:nvPicPr>
        <p:blipFill>
          <a:blip r:embed="rId12"/>
          <a:stretch>
            <a:fillRect/>
          </a:stretch>
        </p:blipFill>
        <p:spPr>
          <a:xfrm>
            <a:off x="3036515" y="4057735"/>
            <a:ext cx="3184401" cy="2433637"/>
          </a:xfrm>
          <a:prstGeom prst="rect">
            <a:avLst/>
          </a:prstGeom>
          <a:ln>
            <a:solidFill>
              <a:schemeClr val="accent1"/>
            </a:solidFill>
          </a:ln>
        </p:spPr>
      </p:pic>
      <p:graphicFrame>
        <p:nvGraphicFramePr>
          <p:cNvPr id="12" name="Object 3"/>
          <p:cNvGraphicFramePr>
            <a:graphicFrameLocks noChangeAspect="1"/>
          </p:cNvGraphicFramePr>
          <p:nvPr>
            <p:extLst>
              <p:ext uri="{D42A27DB-BD31-4B8C-83A1-F6EECF244321}">
                <p14:modId xmlns:p14="http://schemas.microsoft.com/office/powerpoint/2010/main" val="105132718"/>
              </p:ext>
            </p:extLst>
          </p:nvPr>
        </p:nvGraphicFramePr>
        <p:xfrm>
          <a:off x="3276600" y="932530"/>
          <a:ext cx="2339474" cy="2667000"/>
        </p:xfrm>
        <a:graphic>
          <a:graphicData uri="http://schemas.openxmlformats.org/presentationml/2006/ole">
            <mc:AlternateContent xmlns:mc="http://schemas.openxmlformats.org/markup-compatibility/2006">
              <mc:Choice xmlns:v="urn:schemas-microsoft-com:vml" Requires="v">
                <p:oleObj spid="_x0000_s5165" name="Clip" r:id="rId13" imgW="4952381" imgH="3714286" progId="MS_ClipArt_Gallery.2">
                  <p:embed/>
                </p:oleObj>
              </mc:Choice>
              <mc:Fallback>
                <p:oleObj name="Clip" r:id="rId13" imgW="4952381" imgH="3714286" progId="MS_ClipArt_Gallery.2">
                  <p:embed/>
                  <p:pic>
                    <p:nvPicPr>
                      <p:cNvPr id="8195" name="Object 3"/>
                      <p:cNvPicPr>
                        <a:picLocks noChangeAspect="1" noChangeArrowheads="1"/>
                      </p:cNvPicPr>
                      <p:nvPr/>
                    </p:nvPicPr>
                    <p:blipFill>
                      <a:blip r:embed="rId14">
                        <a:lum bright="-16000" contrast="24000"/>
                        <a:extLst>
                          <a:ext uri="{28A0092B-C50C-407E-A947-70E740481C1C}">
                            <a14:useLocalDpi xmlns:a14="http://schemas.microsoft.com/office/drawing/2010/main" val="0"/>
                          </a:ext>
                        </a:extLst>
                      </a:blip>
                      <a:srcRect l="3693" t="14032" r="11078" b="4924"/>
                      <a:stretch>
                        <a:fillRect/>
                      </a:stretch>
                    </p:blipFill>
                    <p:spPr bwMode="auto">
                      <a:xfrm>
                        <a:off x="3276600" y="932530"/>
                        <a:ext cx="2339474" cy="26670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8143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0" name="Picture 4" descr="j0286930"/>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572000" y="2209800"/>
            <a:ext cx="4127500" cy="4191000"/>
          </a:xfrm>
        </p:spPr>
      </p:pic>
      <p:pic>
        <p:nvPicPr>
          <p:cNvPr id="55299" name="Picture 3" descr="CASASlogoOrigin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304800"/>
            <a:ext cx="1447800" cy="55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1EDD557E-5B35-47DF-BA02-6BF94AF15243}" type="slidenum">
              <a:rPr lang="uk-UA" smtClean="0"/>
              <a:pPr>
                <a:defRPr/>
              </a:pPr>
              <a:t>45</a:t>
            </a:fld>
            <a:endParaRPr lang="uk-UA"/>
          </a:p>
        </p:txBody>
      </p:sp>
    </p:spTree>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835058762"/>
              </p:ext>
            </p:extLst>
          </p:nvPr>
        </p:nvGraphicFramePr>
        <p:xfrm>
          <a:off x="327134" y="1066800"/>
          <a:ext cx="8359666" cy="49027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Quad Arrow 3"/>
          <p:cNvSpPr/>
          <p:nvPr/>
        </p:nvSpPr>
        <p:spPr>
          <a:xfrm>
            <a:off x="957756" y="609600"/>
            <a:ext cx="6952592" cy="5638800"/>
          </a:xfrm>
          <a:prstGeom prst="quadArrow">
            <a:avLst>
              <a:gd name="adj1" fmla="val 2192"/>
              <a:gd name="adj2" fmla="val 2488"/>
              <a:gd name="adj3" fmla="val 225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694182" y="2994349"/>
            <a:ext cx="1856390" cy="369332"/>
          </a:xfrm>
          <a:prstGeom prst="rect">
            <a:avLst/>
          </a:prstGeom>
          <a:solidFill>
            <a:schemeClr val="bg1"/>
          </a:solidFill>
        </p:spPr>
        <p:txBody>
          <a:bodyPr wrap="square" rtlCol="0">
            <a:spAutoFit/>
          </a:bodyPr>
          <a:lstStyle/>
          <a:p>
            <a:r>
              <a:rPr lang="en-US" b="1" dirty="0"/>
              <a:t>Performance</a:t>
            </a:r>
            <a:r>
              <a:rPr lang="en-US" dirty="0"/>
              <a:t> </a:t>
            </a:r>
          </a:p>
        </p:txBody>
      </p:sp>
      <p:sp>
        <p:nvSpPr>
          <p:cNvPr id="9" name="TextBox 8"/>
          <p:cNvSpPr txBox="1"/>
          <p:nvPr/>
        </p:nvSpPr>
        <p:spPr>
          <a:xfrm>
            <a:off x="3865419" y="1752600"/>
            <a:ext cx="461665" cy="1490027"/>
          </a:xfrm>
          <a:prstGeom prst="rect">
            <a:avLst/>
          </a:prstGeom>
          <a:noFill/>
        </p:spPr>
        <p:txBody>
          <a:bodyPr vert="vert270" wrap="square" rtlCol="0">
            <a:spAutoFit/>
          </a:bodyPr>
          <a:lstStyle/>
          <a:p>
            <a:r>
              <a:rPr lang="en-US" b="1" dirty="0"/>
              <a:t>Persistence</a:t>
            </a:r>
          </a:p>
        </p:txBody>
      </p:sp>
      <p:sp>
        <p:nvSpPr>
          <p:cNvPr id="5" name="Slide Number Placeholder 4"/>
          <p:cNvSpPr>
            <a:spLocks noGrp="1"/>
          </p:cNvSpPr>
          <p:nvPr>
            <p:ph type="sldNum" sz="quarter" idx="12"/>
          </p:nvPr>
        </p:nvSpPr>
        <p:spPr/>
        <p:txBody>
          <a:bodyPr/>
          <a:lstStyle/>
          <a:p>
            <a:pPr>
              <a:defRPr/>
            </a:pPr>
            <a:fld id="{F6D201B8-79DF-4A8E-BB90-AC31C58AD823}" type="slidenum">
              <a:rPr lang="en-US" smtClean="0"/>
              <a:pPr>
                <a:defRPr/>
              </a:pPr>
              <a:t>46</a:t>
            </a:fld>
            <a:endParaRPr lang="en-US"/>
          </a:p>
        </p:txBody>
      </p:sp>
    </p:spTree>
    <p:extLst>
      <p:ext uri="{BB962C8B-B14F-4D97-AF65-F5344CB8AC3E}">
        <p14:creationId xmlns:p14="http://schemas.microsoft.com/office/powerpoint/2010/main" val="18808369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normAutofit fontScale="90000"/>
          </a:bodyPr>
          <a:lstStyle/>
          <a:p>
            <a:r>
              <a:rPr lang="en-US" dirty="0"/>
              <a:t>Performance and Persistence Exercise: NRS Perspective</a:t>
            </a:r>
          </a:p>
        </p:txBody>
      </p:sp>
      <p:sp>
        <p:nvSpPr>
          <p:cNvPr id="3" name="Text Placeholder 2"/>
          <p:cNvSpPr>
            <a:spLocks noGrp="1"/>
          </p:cNvSpPr>
          <p:nvPr>
            <p:ph idx="1"/>
          </p:nvPr>
        </p:nvSpPr>
        <p:spPr>
          <a:xfrm>
            <a:off x="457200" y="1849312"/>
            <a:ext cx="8229600" cy="4373563"/>
          </a:xfrm>
          <a:ln>
            <a:solidFill>
              <a:schemeClr val="accent1"/>
            </a:solidFill>
          </a:ln>
        </p:spPr>
        <p:txBody>
          <a:bodyPr>
            <a:normAutofit/>
          </a:bodyPr>
          <a:lstStyle/>
          <a:p>
            <a:pPr marL="514350" indent="-514350">
              <a:buFont typeface="+mj-lt"/>
              <a:buAutoNum type="arabicPeriod"/>
            </a:pPr>
            <a:r>
              <a:rPr lang="en-US" sz="2800" dirty="0"/>
              <a:t>Review your NRS Table 4, Table 4B, and </a:t>
            </a:r>
            <a:r>
              <a:rPr lang="en-US" sz="2800" dirty="0" err="1"/>
              <a:t>Persister</a:t>
            </a:r>
            <a:r>
              <a:rPr lang="en-US" sz="2800" dirty="0"/>
              <a:t>.</a:t>
            </a:r>
          </a:p>
          <a:p>
            <a:pPr marL="514350" indent="-514350">
              <a:buFont typeface="+mj-lt"/>
              <a:buAutoNum type="arabicPeriod"/>
            </a:pPr>
            <a:r>
              <a:rPr lang="en-US" sz="2800" dirty="0"/>
              <a:t>Identify your agency’s performance rates for ABE and ESL. Compare to statewide goals and averages.</a:t>
            </a:r>
          </a:p>
          <a:p>
            <a:pPr marL="514350" indent="-514350">
              <a:buFont typeface="+mj-lt"/>
              <a:buAutoNum type="arabicPeriod"/>
            </a:pPr>
            <a:r>
              <a:rPr lang="en-US" sz="2800" dirty="0"/>
              <a:t>Identify 2-3 areas of strength for your agency.</a:t>
            </a:r>
          </a:p>
          <a:p>
            <a:pPr marL="514350" indent="-514350">
              <a:buFont typeface="+mj-lt"/>
              <a:buAutoNum type="arabicPeriod"/>
            </a:pPr>
            <a:r>
              <a:rPr lang="en-US" sz="2800" dirty="0"/>
              <a:t>Identify 2-3 areas of improvement for your agency.</a:t>
            </a:r>
          </a:p>
          <a:p>
            <a:pPr marL="514350" indent="-514350">
              <a:buFont typeface="+mj-lt"/>
              <a:buAutoNum type="arabicPeriod"/>
            </a:pPr>
            <a:r>
              <a:rPr lang="en-US" sz="2800" dirty="0"/>
              <a:t>Compare the 2-3 areas of improvement with the corresponding persistence rates at each level.</a:t>
            </a:r>
          </a:p>
          <a:p>
            <a:pPr marL="514350" indent="-514350">
              <a:buFont typeface="+mj-lt"/>
              <a:buAutoNum type="arabicPeriod"/>
            </a:pPr>
            <a:r>
              <a:rPr lang="en-US" sz="2800" dirty="0"/>
              <a:t>What are some strategies your agency could employ to address areas of improvement.</a:t>
            </a:r>
          </a:p>
          <a:p>
            <a:pPr marL="257175" indent="-257175">
              <a:buFont typeface="Arial" panose="020B0604020202020204" pitchFamily="34" charset="0"/>
              <a:buChar char="•"/>
            </a:pPr>
            <a:endParaRPr lang="en-US" dirty="0"/>
          </a:p>
        </p:txBody>
      </p:sp>
    </p:spTree>
    <p:extLst>
      <p:ext uri="{BB962C8B-B14F-4D97-AF65-F5344CB8AC3E}">
        <p14:creationId xmlns:p14="http://schemas.microsoft.com/office/powerpoint/2010/main" val="22126742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normAutofit fontScale="90000"/>
          </a:bodyPr>
          <a:lstStyle/>
          <a:p>
            <a:r>
              <a:rPr lang="en-US" dirty="0"/>
              <a:t>Performance and Persistence Exercise: CAEP Perspective</a:t>
            </a:r>
          </a:p>
        </p:txBody>
      </p:sp>
      <p:sp>
        <p:nvSpPr>
          <p:cNvPr id="3" name="Text Placeholder 2"/>
          <p:cNvSpPr>
            <a:spLocks noGrp="1"/>
          </p:cNvSpPr>
          <p:nvPr>
            <p:ph idx="1"/>
          </p:nvPr>
        </p:nvSpPr>
        <p:spPr>
          <a:xfrm>
            <a:off x="457200" y="1849312"/>
            <a:ext cx="8229600" cy="4373563"/>
          </a:xfrm>
          <a:ln>
            <a:solidFill>
              <a:schemeClr val="accent1"/>
            </a:solidFill>
          </a:ln>
        </p:spPr>
        <p:txBody>
          <a:bodyPr>
            <a:normAutofit fontScale="92500"/>
          </a:bodyPr>
          <a:lstStyle/>
          <a:p>
            <a:pPr marL="514350" indent="-514350">
              <a:buFont typeface="+mj-lt"/>
              <a:buAutoNum type="arabicPeriod"/>
            </a:pPr>
            <a:r>
              <a:rPr lang="en-US" sz="2800" dirty="0"/>
              <a:t>Review your CAEP Summary.</a:t>
            </a:r>
          </a:p>
          <a:p>
            <a:pPr marL="514350" indent="-514350">
              <a:buFont typeface="+mj-lt"/>
              <a:buAutoNum type="arabicPeriod"/>
            </a:pPr>
            <a:r>
              <a:rPr lang="en-US" sz="2800" dirty="0"/>
              <a:t>Calculate your agency’s persistence rates for the 7 CAEP programs. Compare them to 70% average.</a:t>
            </a:r>
          </a:p>
          <a:p>
            <a:pPr marL="514350" indent="-514350">
              <a:buFont typeface="+mj-lt"/>
              <a:buAutoNum type="arabicPeriod"/>
            </a:pPr>
            <a:r>
              <a:rPr lang="en-US" sz="2800" dirty="0"/>
              <a:t>Identify a program of strength for your agency.</a:t>
            </a:r>
          </a:p>
          <a:p>
            <a:pPr marL="514350" indent="-514350">
              <a:buFont typeface="+mj-lt"/>
              <a:buAutoNum type="arabicPeriod"/>
            </a:pPr>
            <a:r>
              <a:rPr lang="en-US" sz="2800" dirty="0"/>
              <a:t>Identify a program for improvement for your agency.</a:t>
            </a:r>
          </a:p>
          <a:p>
            <a:pPr marL="514350" indent="-514350">
              <a:buFont typeface="+mj-lt"/>
              <a:buAutoNum type="arabicPeriod"/>
            </a:pPr>
            <a:r>
              <a:rPr lang="en-US" sz="2800" dirty="0"/>
              <a:t>Compare the program with low persistence to the </a:t>
            </a:r>
            <a:r>
              <a:rPr lang="en-US" sz="2800" dirty="0" err="1"/>
              <a:t>the</a:t>
            </a:r>
            <a:r>
              <a:rPr lang="en-US" sz="2800" dirty="0"/>
              <a:t> corresponding performance rate for that program.</a:t>
            </a:r>
          </a:p>
          <a:p>
            <a:pPr marL="514350" indent="-514350">
              <a:buFont typeface="+mj-lt"/>
              <a:buAutoNum type="arabicPeriod"/>
            </a:pPr>
            <a:r>
              <a:rPr lang="en-US" sz="2800" dirty="0"/>
              <a:t>What are some strategies your agency could employ to address areas of improvement.</a:t>
            </a:r>
          </a:p>
          <a:p>
            <a:pPr marL="257175" indent="-257175">
              <a:buFont typeface="Arial" panose="020B0604020202020204" pitchFamily="34" charset="0"/>
              <a:buChar char="•"/>
            </a:pPr>
            <a:endParaRPr lang="en-US" sz="2800" dirty="0"/>
          </a:p>
          <a:p>
            <a:pPr marL="257175" indent="-257175">
              <a:buFont typeface="Arial" panose="020B0604020202020204" pitchFamily="34" charset="0"/>
              <a:buChar char="•"/>
            </a:pPr>
            <a:endParaRPr lang="en-US" dirty="0"/>
          </a:p>
        </p:txBody>
      </p:sp>
    </p:spTree>
    <p:extLst>
      <p:ext uri="{BB962C8B-B14F-4D97-AF65-F5344CB8AC3E}">
        <p14:creationId xmlns:p14="http://schemas.microsoft.com/office/powerpoint/2010/main" val="33894102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398" y="228600"/>
            <a:ext cx="8434104" cy="868362"/>
          </a:xfrm>
          <a:ln>
            <a:solidFill>
              <a:schemeClr val="accent1"/>
            </a:solidFill>
          </a:ln>
        </p:spPr>
        <p:txBody>
          <a:bodyPr/>
          <a:lstStyle/>
          <a:p>
            <a:r>
              <a:rPr lang="en-US" dirty="0"/>
              <a:t>CA Statewide Performance</a:t>
            </a:r>
          </a:p>
        </p:txBody>
      </p:sp>
      <p:sp>
        <p:nvSpPr>
          <p:cNvPr id="3" name="Slide Number Placeholder 2"/>
          <p:cNvSpPr>
            <a:spLocks noGrp="1"/>
          </p:cNvSpPr>
          <p:nvPr>
            <p:ph type="sldNum" sz="quarter" idx="12"/>
          </p:nvPr>
        </p:nvSpPr>
        <p:spPr/>
        <p:txBody>
          <a:bodyPr/>
          <a:lstStyle/>
          <a:p>
            <a:pPr>
              <a:defRPr/>
            </a:pPr>
            <a:fld id="{F6D201B8-79DF-4A8E-BB90-AC31C58AD823}" type="slidenum">
              <a:rPr lang="en-US" smtClean="0"/>
              <a:pPr>
                <a:defRPr/>
              </a:pPr>
              <a:t>49</a:t>
            </a:fld>
            <a:endParaRPr lang="en-US" dirty="0"/>
          </a:p>
        </p:txBody>
      </p:sp>
      <p:pic>
        <p:nvPicPr>
          <p:cNvPr id="4" name="Picture 3"/>
          <p:cNvPicPr>
            <a:picLocks noChangeAspect="1"/>
          </p:cNvPicPr>
          <p:nvPr/>
        </p:nvPicPr>
        <p:blipFill>
          <a:blip r:embed="rId2"/>
          <a:stretch>
            <a:fillRect/>
          </a:stretch>
        </p:blipFill>
        <p:spPr>
          <a:xfrm>
            <a:off x="375398" y="1219200"/>
            <a:ext cx="8434104" cy="5237708"/>
          </a:xfrm>
          <a:prstGeom prst="rect">
            <a:avLst/>
          </a:prstGeom>
          <a:ln>
            <a:solidFill>
              <a:schemeClr val="accent1"/>
            </a:solidFill>
          </a:ln>
        </p:spPr>
      </p:pic>
    </p:spTree>
    <p:extLst>
      <p:ext uri="{BB962C8B-B14F-4D97-AF65-F5344CB8AC3E}">
        <p14:creationId xmlns:p14="http://schemas.microsoft.com/office/powerpoint/2010/main" val="2573850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2750" y="381000"/>
            <a:ext cx="8229600" cy="990600"/>
          </a:xfrm>
          <a:prstGeom prst="rect">
            <a:avLst/>
          </a:prstGeom>
        </p:spPr>
        <p:style>
          <a:lnRef idx="1">
            <a:schemeClr val="accent1"/>
          </a:lnRef>
          <a:fillRef idx="2">
            <a:schemeClr val="accent1"/>
          </a:fillRef>
          <a:effectRef idx="1">
            <a:schemeClr val="accent1"/>
          </a:effectRef>
          <a:fontRef idx="minor">
            <a:schemeClr val="dk1"/>
          </a:fontRef>
        </p:style>
        <p:txBody>
          <a:bodyP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Bef>
                <a:spcPts val="0"/>
              </a:spcBef>
              <a:spcAft>
                <a:spcPts val="0"/>
              </a:spcAft>
              <a:defRPr/>
            </a:pPr>
            <a:r>
              <a:rPr lang="en-US" dirty="0">
                <a:solidFill>
                  <a:srgbClr val="002060"/>
                </a:solidFill>
              </a:rPr>
              <a:t>NRS Persister Report</a:t>
            </a:r>
          </a:p>
        </p:txBody>
      </p:sp>
      <p:sp>
        <p:nvSpPr>
          <p:cNvPr id="5" name="Slide Number Placeholder 4"/>
          <p:cNvSpPr>
            <a:spLocks noGrp="1"/>
          </p:cNvSpPr>
          <p:nvPr>
            <p:ph type="sldNum" sz="quarter" idx="12"/>
          </p:nvPr>
        </p:nvSpPr>
        <p:spPr/>
        <p:txBody>
          <a:bodyPr/>
          <a:lstStyle/>
          <a:p>
            <a:pPr>
              <a:defRPr/>
            </a:pPr>
            <a:fld id="{156687D7-378D-43EC-BBE6-06B5D0D55315}" type="slidenum">
              <a:rPr lang="en-US" smtClean="0"/>
              <a:pPr>
                <a:defRPr/>
              </a:pPr>
              <a:t>5</a:t>
            </a:fld>
            <a:endParaRPr lang="en-US"/>
          </a:p>
        </p:txBody>
      </p:sp>
      <p:pic>
        <p:nvPicPr>
          <p:cNvPr id="3" name="Picture 2"/>
          <p:cNvPicPr>
            <a:picLocks noChangeAspect="1"/>
          </p:cNvPicPr>
          <p:nvPr/>
        </p:nvPicPr>
        <p:blipFill>
          <a:blip r:embed="rId2"/>
          <a:stretch>
            <a:fillRect/>
          </a:stretch>
        </p:blipFill>
        <p:spPr>
          <a:xfrm>
            <a:off x="310157" y="1874972"/>
            <a:ext cx="8452843" cy="4263890"/>
          </a:xfrm>
          <a:prstGeom prst="rect">
            <a:avLst/>
          </a:prstGeom>
          <a:ln>
            <a:solidFill>
              <a:schemeClr val="accent1"/>
            </a:solidFill>
          </a:ln>
        </p:spPr>
      </p:pic>
    </p:spTree>
    <p:extLst>
      <p:ext uri="{BB962C8B-B14F-4D97-AF65-F5344CB8AC3E}">
        <p14:creationId xmlns:p14="http://schemas.microsoft.com/office/powerpoint/2010/main" val="25850345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dirty="0"/>
              <a:t>CA Statewide Persistence</a:t>
            </a:r>
          </a:p>
        </p:txBody>
      </p:sp>
      <p:sp>
        <p:nvSpPr>
          <p:cNvPr id="3" name="Slide Number Placeholder 2"/>
          <p:cNvSpPr>
            <a:spLocks noGrp="1"/>
          </p:cNvSpPr>
          <p:nvPr>
            <p:ph type="sldNum" sz="quarter" idx="12"/>
          </p:nvPr>
        </p:nvSpPr>
        <p:spPr/>
        <p:txBody>
          <a:bodyPr/>
          <a:lstStyle/>
          <a:p>
            <a:pPr>
              <a:defRPr/>
            </a:pPr>
            <a:fld id="{F6D201B8-79DF-4A8E-BB90-AC31C58AD823}" type="slidenum">
              <a:rPr lang="en-US" smtClean="0"/>
              <a:pPr>
                <a:defRPr/>
              </a:pPr>
              <a:t>50</a:t>
            </a:fld>
            <a:endParaRPr lang="en-US" dirty="0"/>
          </a:p>
        </p:txBody>
      </p:sp>
      <p:pic>
        <p:nvPicPr>
          <p:cNvPr id="4" name="Picture 3"/>
          <p:cNvPicPr>
            <a:picLocks noChangeAspect="1"/>
          </p:cNvPicPr>
          <p:nvPr/>
        </p:nvPicPr>
        <p:blipFill>
          <a:blip r:embed="rId2"/>
          <a:stretch>
            <a:fillRect/>
          </a:stretch>
        </p:blipFill>
        <p:spPr>
          <a:xfrm>
            <a:off x="457201" y="1753394"/>
            <a:ext cx="8229600" cy="4267200"/>
          </a:xfrm>
          <a:prstGeom prst="rect">
            <a:avLst/>
          </a:prstGeom>
          <a:ln>
            <a:solidFill>
              <a:schemeClr val="accent1"/>
            </a:solidFill>
          </a:ln>
        </p:spPr>
      </p:pic>
    </p:spTree>
    <p:extLst>
      <p:ext uri="{BB962C8B-B14F-4D97-AF65-F5344CB8AC3E}">
        <p14:creationId xmlns:p14="http://schemas.microsoft.com/office/powerpoint/2010/main" val="41994072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normAutofit/>
          </a:bodyPr>
          <a:lstStyle/>
          <a:p>
            <a:r>
              <a:rPr lang="en-US" dirty="0"/>
              <a:t>CAEP Statewide Enrollment</a:t>
            </a:r>
          </a:p>
        </p:txBody>
      </p:sp>
      <p:sp>
        <p:nvSpPr>
          <p:cNvPr id="3" name="Text Placeholder 2"/>
          <p:cNvSpPr>
            <a:spLocks noGrp="1"/>
          </p:cNvSpPr>
          <p:nvPr>
            <p:ph idx="1"/>
          </p:nvPr>
        </p:nvSpPr>
        <p:spPr>
          <a:xfrm>
            <a:off x="457200" y="1849312"/>
            <a:ext cx="8229600" cy="4373563"/>
          </a:xfrm>
          <a:ln>
            <a:solidFill>
              <a:schemeClr val="accent1"/>
            </a:solidFill>
          </a:ln>
        </p:spPr>
        <p:txBody>
          <a:bodyPr>
            <a:normAutofit fontScale="85000" lnSpcReduction="20000"/>
          </a:bodyPr>
          <a:lstStyle/>
          <a:p>
            <a:pPr marL="257175" indent="-257175">
              <a:buFont typeface="Arial" panose="020B0604020202020204" pitchFamily="34" charset="0"/>
              <a:buChar char="•"/>
            </a:pPr>
            <a:r>
              <a:rPr lang="en-US" sz="2800" dirty="0"/>
              <a:t>Recorded students that make it to 1 hour of instruction (Program Enrollment)</a:t>
            </a:r>
          </a:p>
          <a:p>
            <a:pPr marL="1685925" lvl="5" indent="-257175">
              <a:buFont typeface="Arial" panose="020B0604020202020204" pitchFamily="34" charset="0"/>
              <a:buChar char="•"/>
            </a:pPr>
            <a:r>
              <a:rPr lang="en-US" sz="2800" dirty="0"/>
              <a:t>Statewide percentage = </a:t>
            </a:r>
            <a:r>
              <a:rPr lang="en-US" sz="3000" b="1" dirty="0">
                <a:effectLst>
                  <a:outerShdw blurRad="38100" dist="38100" dir="2700000" algn="tl">
                    <a:srgbClr val="000000">
                      <a:alpha val="43137"/>
                    </a:srgbClr>
                  </a:outerShdw>
                </a:effectLst>
              </a:rPr>
              <a:t>77%.</a:t>
            </a:r>
          </a:p>
          <a:p>
            <a:pPr marL="257175" indent="-257175">
              <a:buFont typeface="Arial" panose="020B0604020202020204" pitchFamily="34" charset="0"/>
              <a:buChar char="•"/>
            </a:pPr>
            <a:endParaRPr lang="en-US" sz="2800" dirty="0"/>
          </a:p>
          <a:p>
            <a:pPr marL="257175" indent="-257175">
              <a:buFont typeface="Arial" panose="020B0604020202020204" pitchFamily="34" charset="0"/>
              <a:buChar char="•"/>
            </a:pPr>
            <a:r>
              <a:rPr lang="en-US" sz="2800" dirty="0"/>
              <a:t>Recorded students that make it to 12 hours or more of instruction</a:t>
            </a:r>
          </a:p>
          <a:p>
            <a:pPr marL="1685925" lvl="5" indent="-257175">
              <a:buFont typeface="Arial" panose="020B0604020202020204" pitchFamily="34" charset="0"/>
              <a:buChar char="•"/>
            </a:pPr>
            <a:r>
              <a:rPr lang="en-US" sz="2800" dirty="0"/>
              <a:t>Statewide percentage = </a:t>
            </a:r>
            <a:r>
              <a:rPr lang="en-US" sz="3000" b="1" dirty="0">
                <a:effectLst>
                  <a:outerShdw blurRad="38100" dist="38100" dir="2700000" algn="tl">
                    <a:srgbClr val="000000">
                      <a:alpha val="43137"/>
                    </a:srgbClr>
                  </a:outerShdw>
                </a:effectLst>
              </a:rPr>
              <a:t>63%.</a:t>
            </a:r>
          </a:p>
          <a:p>
            <a:pPr marL="257175" indent="-257175">
              <a:buFont typeface="Arial" panose="020B0604020202020204" pitchFamily="34" charset="0"/>
              <a:buChar char="•"/>
            </a:pPr>
            <a:endParaRPr lang="en-US" sz="2800" dirty="0"/>
          </a:p>
          <a:p>
            <a:pPr marL="257175" indent="-257175"/>
            <a:r>
              <a:rPr lang="en-US" sz="2800" dirty="0"/>
              <a:t>Students with 1 hour of instruction that make it to 12 hours of instruction (and eligible to earn CAEP outcomes)</a:t>
            </a:r>
          </a:p>
          <a:p>
            <a:pPr marL="0" indent="0">
              <a:buNone/>
            </a:pPr>
            <a:r>
              <a:rPr lang="en-US" sz="2800" dirty="0"/>
              <a:t>    (Program Persistence)</a:t>
            </a:r>
          </a:p>
          <a:p>
            <a:pPr marL="1685925" lvl="5" indent="-257175"/>
            <a:r>
              <a:rPr lang="en-US" sz="2800" dirty="0"/>
              <a:t>Statewide percentage = </a:t>
            </a:r>
            <a:r>
              <a:rPr lang="en-US" sz="3000" b="1" dirty="0">
                <a:effectLst>
                  <a:outerShdw blurRad="38100" dist="38100" dir="2700000" algn="tl">
                    <a:srgbClr val="000000">
                      <a:alpha val="43137"/>
                    </a:srgbClr>
                  </a:outerShdw>
                </a:effectLst>
              </a:rPr>
              <a:t>82%</a:t>
            </a:r>
            <a:r>
              <a:rPr lang="en-US" sz="2800" dirty="0"/>
              <a:t>.</a:t>
            </a:r>
          </a:p>
          <a:p>
            <a:pPr marL="257175" indent="-257175">
              <a:buFont typeface="Arial" panose="020B0604020202020204" pitchFamily="34" charset="0"/>
              <a:buChar char="•"/>
            </a:pPr>
            <a:endParaRPr lang="en-US" sz="2800" dirty="0"/>
          </a:p>
          <a:p>
            <a:pPr marL="257175" indent="-257175">
              <a:buFont typeface="Arial" panose="020B0604020202020204" pitchFamily="34" charset="0"/>
              <a:buChar char="•"/>
            </a:pPr>
            <a:endParaRPr lang="en-US" dirty="0"/>
          </a:p>
        </p:txBody>
      </p:sp>
    </p:spTree>
    <p:extLst>
      <p:ext uri="{BB962C8B-B14F-4D97-AF65-F5344CB8AC3E}">
        <p14:creationId xmlns:p14="http://schemas.microsoft.com/office/powerpoint/2010/main" val="35640509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868362"/>
          </a:xfrm>
          <a:solidFill>
            <a:schemeClr val="accent1">
              <a:lumMod val="40000"/>
              <a:lumOff val="60000"/>
            </a:schemeClr>
          </a:solidFill>
        </p:spPr>
        <p:txBody>
          <a:bodyPr>
            <a:normAutofit/>
          </a:bodyPr>
          <a:lstStyle/>
          <a:p>
            <a:r>
              <a:rPr lang="en-US" sz="3900" dirty="0"/>
              <a:t>Measuring Program Enrollment in CAEP</a:t>
            </a:r>
          </a:p>
        </p:txBody>
      </p:sp>
      <p:sp>
        <p:nvSpPr>
          <p:cNvPr id="7" name="TextBox 6"/>
          <p:cNvSpPr txBox="1"/>
          <p:nvPr/>
        </p:nvSpPr>
        <p:spPr>
          <a:xfrm>
            <a:off x="6553199" y="1357605"/>
            <a:ext cx="2362199" cy="4093428"/>
          </a:xfrm>
          <a:prstGeom prst="rect">
            <a:avLst/>
          </a:prstGeom>
          <a:noFill/>
          <a:ln>
            <a:solidFill>
              <a:schemeClr val="accent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Arial" charset="0"/>
                <a:ea typeface="+mn-ea"/>
                <a:cs typeface="Arial" charset="0"/>
              </a:rPr>
              <a:t>How many adult education program students that participate – actually make it into an instructional program? </a:t>
            </a:r>
          </a:p>
        </p:txBody>
      </p:sp>
      <p:pic>
        <p:nvPicPr>
          <p:cNvPr id="8" name="Picture 7"/>
          <p:cNvPicPr>
            <a:picLocks noChangeAspect="1"/>
          </p:cNvPicPr>
          <p:nvPr/>
        </p:nvPicPr>
        <p:blipFill rotWithShape="1">
          <a:blip r:embed="rId2"/>
          <a:srcRect t="-560" r="21224" b="8788"/>
          <a:stretch/>
        </p:blipFill>
        <p:spPr>
          <a:xfrm>
            <a:off x="304800" y="1600200"/>
            <a:ext cx="6067044" cy="3850833"/>
          </a:xfrm>
          <a:prstGeom prst="rect">
            <a:avLst/>
          </a:prstGeom>
          <a:ln>
            <a:solidFill>
              <a:schemeClr val="accent1"/>
            </a:solidFill>
          </a:ln>
        </p:spPr>
      </p:pic>
      <p:sp>
        <p:nvSpPr>
          <p:cNvPr id="9" name="TextBox 8"/>
          <p:cNvSpPr txBox="1"/>
          <p:nvPr/>
        </p:nvSpPr>
        <p:spPr>
          <a:xfrm>
            <a:off x="304800" y="5605862"/>
            <a:ext cx="8686800" cy="954107"/>
          </a:xfrm>
          <a:prstGeom prst="rect">
            <a:avLst/>
          </a:prstGeom>
          <a:noFill/>
          <a:ln>
            <a:solidFill>
              <a:schemeClr val="accent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Arial" charset="0"/>
                <a:ea typeface="+mn-ea"/>
                <a:cs typeface="Arial" charset="0"/>
              </a:rPr>
              <a:t>Use Column L: (Total Unduplicated - No Program) ÷  Total Unduplicated = Program Persistence Rate</a:t>
            </a:r>
          </a:p>
        </p:txBody>
      </p:sp>
      <p:sp>
        <p:nvSpPr>
          <p:cNvPr id="2" name="Slide Number Placeholder 1"/>
          <p:cNvSpPr>
            <a:spLocks noGrp="1"/>
          </p:cNvSpPr>
          <p:nvPr>
            <p:ph type="sldNum" sz="quarter" idx="12"/>
          </p:nvPr>
        </p:nvSpPr>
        <p:spPr>
          <a:xfrm>
            <a:off x="6667499" y="6518754"/>
            <a:ext cx="21336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D201B8-79DF-4A8E-BB90-AC31C58AD823}"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sz="12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spTree>
    <p:extLst>
      <p:ext uri="{BB962C8B-B14F-4D97-AF65-F5344CB8AC3E}">
        <p14:creationId xmlns:p14="http://schemas.microsoft.com/office/powerpoint/2010/main" val="14929210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868362"/>
          </a:xfrm>
          <a:solidFill>
            <a:schemeClr val="accent1">
              <a:lumMod val="40000"/>
              <a:lumOff val="60000"/>
            </a:schemeClr>
          </a:solidFill>
        </p:spPr>
        <p:txBody>
          <a:bodyPr>
            <a:normAutofit/>
          </a:bodyPr>
          <a:lstStyle/>
          <a:p>
            <a:r>
              <a:rPr lang="en-US" sz="3900" dirty="0"/>
              <a:t>Measuring Program Enrollment in CAEP</a:t>
            </a:r>
          </a:p>
        </p:txBody>
      </p:sp>
      <p:sp>
        <p:nvSpPr>
          <p:cNvPr id="7" name="TextBox 6"/>
          <p:cNvSpPr txBox="1"/>
          <p:nvPr/>
        </p:nvSpPr>
        <p:spPr>
          <a:xfrm>
            <a:off x="4191000" y="1447800"/>
            <a:ext cx="4419600" cy="4401205"/>
          </a:xfrm>
          <a:prstGeom prst="rect">
            <a:avLst/>
          </a:prstGeom>
          <a:noFill/>
          <a:ln>
            <a:solidFill>
              <a:schemeClr val="accent1"/>
            </a:solidFill>
          </a:ln>
        </p:spPr>
        <p:txBody>
          <a:bodyPr wrap="square" rtlCol="0">
            <a:spAutoFit/>
          </a:bodyPr>
          <a:lstStyle/>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charset="0"/>
                <a:ea typeface="+mn-ea"/>
                <a:cs typeface="Arial" charset="0"/>
              </a:rPr>
              <a:t>Compare numbers of Enrollees across Column L</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charset="0"/>
                <a:ea typeface="+mn-ea"/>
                <a:cs typeface="Arial" charset="0"/>
              </a:rPr>
              <a:t>Subtract number in “No Designated Program” from “Total Unduplicated Students” </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charset="0"/>
                <a:ea typeface="+mn-ea"/>
                <a:cs typeface="Arial" charset="0"/>
              </a:rPr>
              <a:t>Divide that result from number in Total unduplicated students.</a:t>
            </a:r>
          </a:p>
        </p:txBody>
      </p:sp>
      <p:pic>
        <p:nvPicPr>
          <p:cNvPr id="8" name="Picture 7"/>
          <p:cNvPicPr>
            <a:picLocks noChangeAspect="1"/>
          </p:cNvPicPr>
          <p:nvPr/>
        </p:nvPicPr>
        <p:blipFill rotWithShape="1">
          <a:blip r:embed="rId2"/>
          <a:srcRect l="67806" t="30723" r="21224" b="8787"/>
          <a:stretch/>
        </p:blipFill>
        <p:spPr>
          <a:xfrm>
            <a:off x="2581276" y="1600200"/>
            <a:ext cx="1398170" cy="4233542"/>
          </a:xfrm>
          <a:prstGeom prst="rect">
            <a:avLst/>
          </a:prstGeom>
          <a:ln>
            <a:solidFill>
              <a:schemeClr val="accent1"/>
            </a:solidFill>
          </a:ln>
        </p:spPr>
      </p:pic>
      <p:sp>
        <p:nvSpPr>
          <p:cNvPr id="9" name="TextBox 8"/>
          <p:cNvSpPr txBox="1"/>
          <p:nvPr/>
        </p:nvSpPr>
        <p:spPr>
          <a:xfrm>
            <a:off x="507521" y="5892195"/>
            <a:ext cx="7848600" cy="523220"/>
          </a:xfrm>
          <a:prstGeom prst="rect">
            <a:avLst/>
          </a:prstGeom>
          <a:noFill/>
          <a:ln>
            <a:solidFill>
              <a:schemeClr val="accent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Arial" charset="0"/>
                <a:ea typeface="+mn-ea"/>
                <a:cs typeface="Arial" charset="0"/>
              </a:rPr>
              <a:t>Use Column L: (3240 – 1107)  ÷  3240 = 65.8%</a:t>
            </a:r>
          </a:p>
        </p:txBody>
      </p:sp>
      <p:pic>
        <p:nvPicPr>
          <p:cNvPr id="10" name="Picture 9"/>
          <p:cNvPicPr>
            <a:picLocks noChangeAspect="1"/>
          </p:cNvPicPr>
          <p:nvPr/>
        </p:nvPicPr>
        <p:blipFill rotWithShape="1">
          <a:blip r:embed="rId2"/>
          <a:srcRect t="37802" r="81449" b="8788"/>
          <a:stretch/>
        </p:blipFill>
        <p:spPr>
          <a:xfrm>
            <a:off x="259401" y="2095499"/>
            <a:ext cx="2380371" cy="3733801"/>
          </a:xfrm>
          <a:prstGeom prst="rect">
            <a:avLst/>
          </a:prstGeom>
          <a:ln>
            <a:solidFill>
              <a:schemeClr val="accent1"/>
            </a:solidFill>
          </a:ln>
        </p:spPr>
      </p:pic>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D201B8-79DF-4A8E-BB90-AC31C58AD823}"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sz="12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spTree>
    <p:extLst>
      <p:ext uri="{BB962C8B-B14F-4D97-AF65-F5344CB8AC3E}">
        <p14:creationId xmlns:p14="http://schemas.microsoft.com/office/powerpoint/2010/main" val="5309992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43000" y="5638800"/>
            <a:ext cx="6934200" cy="954107"/>
          </a:xfrm>
          <a:prstGeom prst="rect">
            <a:avLst/>
          </a:prstGeom>
          <a:noFill/>
          <a:ln>
            <a:solidFill>
              <a:schemeClr val="accent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Arial" charset="0"/>
                <a:ea typeface="+mn-ea"/>
                <a:cs typeface="Arial" charset="0"/>
              </a:rPr>
              <a:t>Column  E ÷ (Column L- No Program) = Program Persistence Rate</a:t>
            </a:r>
          </a:p>
        </p:txBody>
      </p:sp>
      <p:sp>
        <p:nvSpPr>
          <p:cNvPr id="6" name="Title 5"/>
          <p:cNvSpPr>
            <a:spLocks noGrp="1"/>
          </p:cNvSpPr>
          <p:nvPr>
            <p:ph type="title"/>
          </p:nvPr>
        </p:nvSpPr>
        <p:spPr>
          <a:xfrm>
            <a:off x="457200" y="274638"/>
            <a:ext cx="8229600" cy="868362"/>
          </a:xfrm>
          <a:solidFill>
            <a:schemeClr val="accent1">
              <a:lumMod val="40000"/>
              <a:lumOff val="60000"/>
            </a:schemeClr>
          </a:solidFill>
        </p:spPr>
        <p:txBody>
          <a:bodyPr>
            <a:normAutofit/>
          </a:bodyPr>
          <a:lstStyle/>
          <a:p>
            <a:r>
              <a:rPr lang="en-US" sz="3800" dirty="0"/>
              <a:t>Measuring Program Persistence in CAEP</a:t>
            </a:r>
          </a:p>
        </p:txBody>
      </p:sp>
      <p:sp>
        <p:nvSpPr>
          <p:cNvPr id="7" name="TextBox 6"/>
          <p:cNvSpPr txBox="1"/>
          <p:nvPr/>
        </p:nvSpPr>
        <p:spPr>
          <a:xfrm>
            <a:off x="4343401" y="1371600"/>
            <a:ext cx="4343400" cy="2246769"/>
          </a:xfrm>
          <a:prstGeom prst="rect">
            <a:avLst/>
          </a:prstGeom>
          <a:noFill/>
          <a:ln>
            <a:solidFill>
              <a:schemeClr val="accent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charset="0"/>
                <a:ea typeface="+mn-ea"/>
                <a:cs typeface="Arial" charset="0"/>
              </a:rPr>
              <a:t>Of those who enroll in an CAEP program, how many stay long enough to accrue at least 12 hours of instruction?</a:t>
            </a:r>
          </a:p>
        </p:txBody>
      </p:sp>
      <p:pic>
        <p:nvPicPr>
          <p:cNvPr id="8" name="Picture 7"/>
          <p:cNvPicPr>
            <a:picLocks noChangeAspect="1"/>
          </p:cNvPicPr>
          <p:nvPr/>
        </p:nvPicPr>
        <p:blipFill>
          <a:blip r:embed="rId2"/>
          <a:stretch>
            <a:fillRect/>
          </a:stretch>
        </p:blipFill>
        <p:spPr>
          <a:xfrm>
            <a:off x="838200" y="1295400"/>
            <a:ext cx="3171825" cy="4066442"/>
          </a:xfrm>
          <a:prstGeom prst="rect">
            <a:avLst/>
          </a:prstGeom>
          <a:ln>
            <a:solidFill>
              <a:schemeClr val="accent1"/>
            </a:solidFill>
          </a:ln>
        </p:spPr>
      </p:pic>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D201B8-79DF-4A8E-BB90-AC31C58AD823}"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Tree>
    <p:extLst>
      <p:ext uri="{BB962C8B-B14F-4D97-AF65-F5344CB8AC3E}">
        <p14:creationId xmlns:p14="http://schemas.microsoft.com/office/powerpoint/2010/main" val="23788218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43000" y="5638800"/>
            <a:ext cx="6934200" cy="523220"/>
          </a:xfrm>
          <a:prstGeom prst="rect">
            <a:avLst/>
          </a:prstGeom>
          <a:noFill/>
          <a:ln>
            <a:solidFill>
              <a:schemeClr val="accent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Arial" charset="0"/>
                <a:ea typeface="+mn-ea"/>
                <a:cs typeface="Arial" charset="0"/>
              </a:rPr>
              <a:t>1408 ÷ (3240-1107) = 66%</a:t>
            </a:r>
          </a:p>
        </p:txBody>
      </p:sp>
      <p:sp>
        <p:nvSpPr>
          <p:cNvPr id="6" name="Title 5"/>
          <p:cNvSpPr>
            <a:spLocks noGrp="1"/>
          </p:cNvSpPr>
          <p:nvPr>
            <p:ph type="title"/>
          </p:nvPr>
        </p:nvSpPr>
        <p:spPr>
          <a:xfrm>
            <a:off x="457200" y="274638"/>
            <a:ext cx="8229600" cy="868362"/>
          </a:xfrm>
          <a:solidFill>
            <a:schemeClr val="accent1">
              <a:lumMod val="40000"/>
              <a:lumOff val="60000"/>
            </a:schemeClr>
          </a:solidFill>
        </p:spPr>
        <p:txBody>
          <a:bodyPr>
            <a:normAutofit/>
          </a:bodyPr>
          <a:lstStyle/>
          <a:p>
            <a:r>
              <a:rPr lang="en-US" sz="3800" dirty="0"/>
              <a:t>Measuring Program Persistence in CAEP</a:t>
            </a:r>
          </a:p>
        </p:txBody>
      </p:sp>
      <p:sp>
        <p:nvSpPr>
          <p:cNvPr id="7" name="TextBox 6"/>
          <p:cNvSpPr txBox="1"/>
          <p:nvPr/>
        </p:nvSpPr>
        <p:spPr>
          <a:xfrm>
            <a:off x="4343400" y="1371600"/>
            <a:ext cx="4571999" cy="3970318"/>
          </a:xfrm>
          <a:prstGeom prst="rect">
            <a:avLst/>
          </a:prstGeom>
          <a:noFill/>
          <a:ln>
            <a:solidFill>
              <a:schemeClr val="accent1"/>
            </a:solidFill>
          </a:ln>
        </p:spPr>
        <p:txBody>
          <a:bodyPr wrap="square" rtlCol="0">
            <a:spAutoFit/>
          </a:bodyPr>
          <a:lstStyle/>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charset="0"/>
                <a:ea typeface="+mn-ea"/>
                <a:cs typeface="Arial" charset="0"/>
              </a:rPr>
              <a:t>Compare number of Enrollees in Columns E and L.</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charset="0"/>
                <a:ea typeface="+mn-ea"/>
                <a:cs typeface="Arial" charset="0"/>
              </a:rPr>
              <a:t>For services students, subtract the number in No Designated Program.</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charset="0"/>
                <a:ea typeface="+mn-ea"/>
                <a:cs typeface="Arial" charset="0"/>
              </a:rPr>
              <a:t>Divide the total in Column E with that result from Column L.</a:t>
            </a:r>
            <a:endParaRPr kumimoji="0" lang="en-US"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pic>
        <p:nvPicPr>
          <p:cNvPr id="8" name="Picture 7"/>
          <p:cNvPicPr>
            <a:picLocks noChangeAspect="1"/>
          </p:cNvPicPr>
          <p:nvPr/>
        </p:nvPicPr>
        <p:blipFill>
          <a:blip r:embed="rId2"/>
          <a:stretch>
            <a:fillRect/>
          </a:stretch>
        </p:blipFill>
        <p:spPr>
          <a:xfrm>
            <a:off x="838200" y="1295400"/>
            <a:ext cx="3171825" cy="4066442"/>
          </a:xfrm>
          <a:prstGeom prst="rect">
            <a:avLst/>
          </a:prstGeom>
          <a:ln>
            <a:solidFill>
              <a:schemeClr val="accent1"/>
            </a:solidFill>
          </a:ln>
        </p:spPr>
      </p:pic>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D201B8-79DF-4A8E-BB90-AC31C58AD823}"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Tree>
    <p:extLst>
      <p:ext uri="{BB962C8B-B14F-4D97-AF65-F5344CB8AC3E}">
        <p14:creationId xmlns:p14="http://schemas.microsoft.com/office/powerpoint/2010/main" val="16450840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 y="274638"/>
            <a:ext cx="8839200" cy="868362"/>
          </a:xfrm>
          <a:solidFill>
            <a:schemeClr val="accent1">
              <a:lumMod val="40000"/>
              <a:lumOff val="60000"/>
            </a:schemeClr>
          </a:solidFill>
        </p:spPr>
        <p:txBody>
          <a:bodyPr>
            <a:normAutofit/>
          </a:bodyPr>
          <a:lstStyle/>
          <a:p>
            <a:r>
              <a:rPr lang="en-US" sz="3800" dirty="0"/>
              <a:t>Measuring Outcomes Performance in CAEP</a:t>
            </a:r>
          </a:p>
        </p:txBody>
      </p:sp>
      <p:sp>
        <p:nvSpPr>
          <p:cNvPr id="7" name="TextBox 6"/>
          <p:cNvSpPr txBox="1"/>
          <p:nvPr/>
        </p:nvSpPr>
        <p:spPr>
          <a:xfrm>
            <a:off x="6400800" y="1295400"/>
            <a:ext cx="2514599" cy="4401205"/>
          </a:xfrm>
          <a:prstGeom prst="rect">
            <a:avLst/>
          </a:prstGeom>
          <a:noFill/>
          <a:ln>
            <a:solidFill>
              <a:schemeClr val="accent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charset="0"/>
                <a:ea typeface="+mn-ea"/>
                <a:cs typeface="Arial" charset="0"/>
              </a:rPr>
              <a:t>Of those students in an instructional program, how many are showing any progress as defined by AEBG/CAEP metrics? </a:t>
            </a:r>
          </a:p>
        </p:txBody>
      </p:sp>
      <p:pic>
        <p:nvPicPr>
          <p:cNvPr id="8" name="Picture 7"/>
          <p:cNvPicPr>
            <a:picLocks noChangeAspect="1"/>
          </p:cNvPicPr>
          <p:nvPr/>
        </p:nvPicPr>
        <p:blipFill rotWithShape="1">
          <a:blip r:embed="rId2"/>
          <a:srcRect t="-560" r="31889" b="8788"/>
          <a:stretch/>
        </p:blipFill>
        <p:spPr>
          <a:xfrm>
            <a:off x="457200" y="1295400"/>
            <a:ext cx="5791200" cy="4251355"/>
          </a:xfrm>
          <a:prstGeom prst="rect">
            <a:avLst/>
          </a:prstGeom>
          <a:ln>
            <a:solidFill>
              <a:schemeClr val="accent1"/>
            </a:solidFill>
          </a:ln>
        </p:spPr>
      </p:pic>
      <p:sp>
        <p:nvSpPr>
          <p:cNvPr id="9" name="TextBox 8"/>
          <p:cNvSpPr txBox="1"/>
          <p:nvPr/>
        </p:nvSpPr>
        <p:spPr>
          <a:xfrm>
            <a:off x="457200" y="5791200"/>
            <a:ext cx="8077200" cy="954107"/>
          </a:xfrm>
          <a:prstGeom prst="rect">
            <a:avLst/>
          </a:prstGeom>
          <a:noFill/>
          <a:ln>
            <a:solidFill>
              <a:schemeClr val="accent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Arial" charset="0"/>
                <a:ea typeface="+mn-ea"/>
                <a:cs typeface="Arial" charset="0"/>
              </a:rPr>
              <a:t>Sum of Columns F, G, H, I, J, K ÷ Column  E  = Outcomes Attainment Rate</a:t>
            </a:r>
          </a:p>
        </p:txBody>
      </p:sp>
      <p:sp>
        <p:nvSpPr>
          <p:cNvPr id="2" name="Slide Number Placeholder 1"/>
          <p:cNvSpPr>
            <a:spLocks noGrp="1"/>
          </p:cNvSpPr>
          <p:nvPr>
            <p:ph type="sldNum" sz="quarter" idx="12"/>
          </p:nvPr>
        </p:nvSpPr>
        <p:spPr>
          <a:xfrm>
            <a:off x="6781799" y="6380182"/>
            <a:ext cx="2133600"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D201B8-79DF-4A8E-BB90-AC31C58AD823}"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sz="120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spTree>
    <p:extLst>
      <p:ext uri="{BB962C8B-B14F-4D97-AF65-F5344CB8AC3E}">
        <p14:creationId xmlns:p14="http://schemas.microsoft.com/office/powerpoint/2010/main" val="42010935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 y="274638"/>
            <a:ext cx="8839200" cy="868362"/>
          </a:xfrm>
          <a:solidFill>
            <a:schemeClr val="accent1">
              <a:lumMod val="40000"/>
              <a:lumOff val="60000"/>
            </a:schemeClr>
          </a:solidFill>
        </p:spPr>
        <p:txBody>
          <a:bodyPr>
            <a:normAutofit/>
          </a:bodyPr>
          <a:lstStyle/>
          <a:p>
            <a:r>
              <a:rPr lang="en-US" sz="3800" dirty="0"/>
              <a:t>Measuring Outcomes Performance in CAEP</a:t>
            </a:r>
          </a:p>
        </p:txBody>
      </p:sp>
      <p:sp>
        <p:nvSpPr>
          <p:cNvPr id="7" name="TextBox 6"/>
          <p:cNvSpPr txBox="1"/>
          <p:nvPr/>
        </p:nvSpPr>
        <p:spPr>
          <a:xfrm>
            <a:off x="5715000" y="1295400"/>
            <a:ext cx="3200399" cy="4401205"/>
          </a:xfrm>
          <a:prstGeom prst="rect">
            <a:avLst/>
          </a:prstGeom>
          <a:noFill/>
          <a:ln>
            <a:solidFill>
              <a:schemeClr val="accent1"/>
            </a:solidFill>
          </a:ln>
        </p:spPr>
        <p:txBody>
          <a:bodyPr wrap="square" rtlCol="0">
            <a:spAutoFit/>
          </a:bodyPr>
          <a:lstStyle/>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charset="0"/>
                <a:ea typeface="+mn-ea"/>
                <a:cs typeface="Arial" charset="0"/>
              </a:rPr>
              <a:t>Add up total number of outcomes across the 6 CAEP outcomes areas</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charset="0"/>
                <a:ea typeface="+mn-ea"/>
                <a:cs typeface="Arial" charset="0"/>
              </a:rPr>
              <a:t>Divide this total by total Enrollees in Column E </a:t>
            </a:r>
          </a:p>
        </p:txBody>
      </p:sp>
      <p:sp>
        <p:nvSpPr>
          <p:cNvPr id="9" name="TextBox 8"/>
          <p:cNvSpPr txBox="1"/>
          <p:nvPr/>
        </p:nvSpPr>
        <p:spPr>
          <a:xfrm>
            <a:off x="304800" y="6096000"/>
            <a:ext cx="7772400" cy="523220"/>
          </a:xfrm>
          <a:prstGeom prst="rect">
            <a:avLst/>
          </a:prstGeom>
          <a:noFill/>
          <a:ln>
            <a:solidFill>
              <a:schemeClr val="accent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1" u="none" strike="noStrike" kern="1200" cap="none" spc="0" normalizeH="0" baseline="0" noProof="0" dirty="0">
                <a:ln>
                  <a:noFill/>
                </a:ln>
                <a:solidFill>
                  <a:prstClr val="black"/>
                </a:solidFill>
                <a:effectLst/>
                <a:uLnTx/>
                <a:uFillTx/>
                <a:latin typeface="Arial" charset="0"/>
                <a:ea typeface="+mn-ea"/>
                <a:cs typeface="Arial" charset="0"/>
              </a:rPr>
              <a:t>(240 + 0 +  1 +  24 +  3 +  114) ÷ 1408  = 27%</a:t>
            </a:r>
          </a:p>
        </p:txBody>
      </p:sp>
      <p:pic>
        <p:nvPicPr>
          <p:cNvPr id="2" name="Picture 1"/>
          <p:cNvPicPr>
            <a:picLocks noChangeAspect="1"/>
          </p:cNvPicPr>
          <p:nvPr/>
        </p:nvPicPr>
        <p:blipFill>
          <a:blip r:embed="rId2"/>
          <a:stretch>
            <a:fillRect/>
          </a:stretch>
        </p:blipFill>
        <p:spPr>
          <a:xfrm>
            <a:off x="228600" y="1295400"/>
            <a:ext cx="5322984" cy="3438525"/>
          </a:xfrm>
          <a:prstGeom prst="rect">
            <a:avLst/>
          </a:prstGeom>
        </p:spPr>
      </p:pic>
      <p:sp>
        <p:nvSpPr>
          <p:cNvPr id="3" name="Slide Number Placeholder 2"/>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D201B8-79DF-4A8E-BB90-AC31C58AD823}" type="slidenum">
              <a:rPr kumimoji="0" lang="en-US" sz="1200" b="0" i="0" u="none" strike="noStrike" kern="1200" cap="none" spc="0" normalizeH="0" baseline="0" noProof="0" smtClean="0">
                <a:ln>
                  <a:noFill/>
                </a:ln>
                <a:solidFill>
                  <a:prstClr val="black">
                    <a:tint val="75000"/>
                  </a:prstClr>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Tree>
    <p:extLst>
      <p:ext uri="{BB962C8B-B14F-4D97-AF65-F5344CB8AC3E}">
        <p14:creationId xmlns:p14="http://schemas.microsoft.com/office/powerpoint/2010/main" val="3224836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2750" y="137160"/>
            <a:ext cx="8229600" cy="990600"/>
          </a:xfrm>
          <a:prstGeom prst="rect">
            <a:avLst/>
          </a:prstGeom>
        </p:spPr>
        <p:style>
          <a:lnRef idx="1">
            <a:schemeClr val="accent1"/>
          </a:lnRef>
          <a:fillRef idx="2">
            <a:schemeClr val="accent1"/>
          </a:fillRef>
          <a:effectRef idx="1">
            <a:schemeClr val="accent1"/>
          </a:effectRef>
          <a:fontRef idx="minor">
            <a:schemeClr val="dk1"/>
          </a:fontRef>
        </p:style>
        <p:txBody>
          <a:bodyPr>
            <a:norm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Bef>
                <a:spcPts val="0"/>
              </a:spcBef>
              <a:spcAft>
                <a:spcPts val="0"/>
              </a:spcAft>
              <a:defRPr/>
            </a:pPr>
            <a:r>
              <a:rPr lang="en-US" dirty="0">
                <a:solidFill>
                  <a:srgbClr val="002060"/>
                </a:solidFill>
              </a:rPr>
              <a:t>NRS Persister Report</a:t>
            </a:r>
          </a:p>
        </p:txBody>
      </p:sp>
      <p:sp>
        <p:nvSpPr>
          <p:cNvPr id="2" name="TextBox 1"/>
          <p:cNvSpPr txBox="1"/>
          <p:nvPr/>
        </p:nvSpPr>
        <p:spPr>
          <a:xfrm>
            <a:off x="533400" y="4553223"/>
            <a:ext cx="8610600" cy="2246769"/>
          </a:xfrm>
          <a:prstGeom prst="rect">
            <a:avLst/>
          </a:prstGeom>
          <a:noFill/>
        </p:spPr>
        <p:txBody>
          <a:bodyPr wrap="square" rtlCol="0">
            <a:spAutoFit/>
          </a:bodyPr>
          <a:lstStyle/>
          <a:p>
            <a:r>
              <a:rPr lang="en-US" sz="2800" dirty="0"/>
              <a:t>The Persister looks at the percentage of Table 4 students who also qualify for Table 4B – (the percentage of qualified enrollees who have a pre/post-test pair).</a:t>
            </a:r>
          </a:p>
          <a:p>
            <a:r>
              <a:rPr lang="en-US" sz="2800" dirty="0"/>
              <a:t>    </a:t>
            </a:r>
            <a:r>
              <a:rPr lang="en-US" sz="2400" b="1" i="1" dirty="0"/>
              <a:t>Column C ÷ Column B = Column D (% of Persister)</a:t>
            </a:r>
          </a:p>
        </p:txBody>
      </p:sp>
      <p:sp>
        <p:nvSpPr>
          <p:cNvPr id="5" name="Slide Number Placeholder 4"/>
          <p:cNvSpPr>
            <a:spLocks noGrp="1"/>
          </p:cNvSpPr>
          <p:nvPr>
            <p:ph type="sldNum" sz="quarter" idx="12"/>
          </p:nvPr>
        </p:nvSpPr>
        <p:spPr/>
        <p:txBody>
          <a:bodyPr/>
          <a:lstStyle/>
          <a:p>
            <a:pPr>
              <a:defRPr/>
            </a:pPr>
            <a:fld id="{156687D7-378D-43EC-BBE6-06B5D0D55315}" type="slidenum">
              <a:rPr lang="en-US" smtClean="0"/>
              <a:pPr>
                <a:defRPr/>
              </a:pPr>
              <a:t>6</a:t>
            </a:fld>
            <a:endParaRPr lang="en-US"/>
          </a:p>
        </p:txBody>
      </p:sp>
      <p:pic>
        <p:nvPicPr>
          <p:cNvPr id="3" name="Picture 2"/>
          <p:cNvPicPr>
            <a:picLocks noChangeAspect="1"/>
          </p:cNvPicPr>
          <p:nvPr/>
        </p:nvPicPr>
        <p:blipFill>
          <a:blip r:embed="rId2"/>
          <a:stretch>
            <a:fillRect/>
          </a:stretch>
        </p:blipFill>
        <p:spPr>
          <a:xfrm>
            <a:off x="2438400" y="1371600"/>
            <a:ext cx="4024377" cy="3111632"/>
          </a:xfrm>
          <a:prstGeom prst="rect">
            <a:avLst/>
          </a:prstGeom>
          <a:ln w="38100">
            <a:solidFill>
              <a:schemeClr val="tx1"/>
            </a:solidFill>
          </a:ln>
        </p:spPr>
      </p:pic>
    </p:spTree>
    <p:extLst>
      <p:ext uri="{BB962C8B-B14F-4D97-AF65-F5344CB8AC3E}">
        <p14:creationId xmlns:p14="http://schemas.microsoft.com/office/powerpoint/2010/main" val="2911733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0" y="1676400"/>
            <a:ext cx="8286750" cy="4514850"/>
          </a:xfrm>
          <a:prstGeom prst="rect">
            <a:avLst/>
          </a:prstGeom>
          <a:ln>
            <a:solidFill>
              <a:schemeClr val="accent1"/>
            </a:solidFill>
          </a:ln>
        </p:spPr>
      </p:pic>
      <p:sp>
        <p:nvSpPr>
          <p:cNvPr id="4" name="Rectangle 3"/>
          <p:cNvSpPr/>
          <p:nvPr/>
        </p:nvSpPr>
        <p:spPr>
          <a:xfrm>
            <a:off x="5266426" y="1944179"/>
            <a:ext cx="2374421" cy="174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Box 2"/>
          <p:cNvSpPr txBox="1">
            <a:spLocks noChangeArrowheads="1"/>
          </p:cNvSpPr>
          <p:nvPr/>
        </p:nvSpPr>
        <p:spPr bwMode="auto">
          <a:xfrm>
            <a:off x="4282117" y="4226495"/>
            <a:ext cx="4495800" cy="2233783"/>
          </a:xfrm>
          <a:prstGeom prst="rect">
            <a:avLst/>
          </a:prstGeom>
          <a:solidFill>
            <a:srgbClr val="FFFFFF"/>
          </a:solidFill>
          <a:ln w="9525">
            <a:solidFill>
              <a:schemeClr val="accent1"/>
            </a:solidFill>
            <a:miter lim="800000"/>
            <a:headEnd/>
            <a:tailEnd/>
          </a:ln>
        </p:spPr>
        <p:txBody>
          <a:bodyPr rot="0" vert="horz" wrap="square" lIns="68580" tIns="34290" rIns="68580" bIns="34290" anchor="t" anchorCtr="0">
            <a:noAutofit/>
          </a:bodyPr>
          <a:lstStyle/>
          <a:p>
            <a:pPr>
              <a:lnSpc>
                <a:spcPct val="107000"/>
              </a:lnSpc>
              <a:spcBef>
                <a:spcPts val="0"/>
              </a:spcBef>
              <a:spcAft>
                <a:spcPts val="600"/>
              </a:spcAft>
            </a:pPr>
            <a:r>
              <a:rPr lang="en-US" dirty="0">
                <a:latin typeface="Calibri" panose="020F0502020204030204" pitchFamily="34" charset="0"/>
                <a:ea typeface="Calibri" panose="020F0502020204030204" pitchFamily="34" charset="0"/>
                <a:cs typeface="Times New Roman" panose="02020603050405020304" pitchFamily="18" charset="0"/>
              </a:rPr>
              <a:t>Displays outcomes in three separate sections:</a:t>
            </a:r>
            <a:endParaRPr lang="en-US" sz="825"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Literacy Gains (Pre/Post) using NRS Table 4 guidelines</a:t>
            </a:r>
            <a:endParaRPr lang="en-US" sz="825"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Other AB 104 outcomes using WIOA II reporting requirements but not pre/post</a:t>
            </a:r>
            <a:endParaRPr lang="en-US" sz="825"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spcBef>
                <a:spcPts val="0"/>
              </a:spcBef>
              <a:spcAft>
                <a:spcPts val="60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Services Received that do not impose WIOA II reporting requirements</a:t>
            </a:r>
            <a:endParaRPr lang="en-US" sz="825"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2"/>
          <p:cNvSpPr>
            <a:spLocks noGrp="1"/>
          </p:cNvSpPr>
          <p:nvPr>
            <p:ph type="title"/>
          </p:nvPr>
        </p:nvSpPr>
        <p:spPr/>
        <p:txBody>
          <a:bodyPr/>
          <a:lstStyle/>
          <a:p>
            <a:r>
              <a:rPr lang="en-US" dirty="0"/>
              <a:t>CAEP Summary</a:t>
            </a:r>
          </a:p>
        </p:txBody>
      </p:sp>
      <p:sp>
        <p:nvSpPr>
          <p:cNvPr id="6" name="Slide Number Placeholder 5"/>
          <p:cNvSpPr>
            <a:spLocks noGrp="1"/>
          </p:cNvSpPr>
          <p:nvPr>
            <p:ph type="sldNum" sz="quarter" idx="12"/>
          </p:nvPr>
        </p:nvSpPr>
        <p:spPr>
          <a:xfrm>
            <a:off x="6574047" y="6450012"/>
            <a:ext cx="2133600" cy="365125"/>
          </a:xfrm>
        </p:spPr>
        <p:txBody>
          <a:bodyPr/>
          <a:lstStyle/>
          <a:p>
            <a:pPr>
              <a:defRPr/>
            </a:pPr>
            <a:fld id="{F6D201B8-79DF-4A8E-BB90-AC31C58AD823}" type="slidenum">
              <a:rPr lang="en-US" smtClean="0"/>
              <a:pPr>
                <a:defRPr/>
              </a:pPr>
              <a:t>7</a:t>
            </a:fld>
            <a:endParaRPr lang="en-US" dirty="0"/>
          </a:p>
        </p:txBody>
      </p:sp>
    </p:spTree>
    <p:extLst>
      <p:ext uri="{BB962C8B-B14F-4D97-AF65-F5344CB8AC3E}">
        <p14:creationId xmlns:p14="http://schemas.microsoft.com/office/powerpoint/2010/main" val="3495202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chemeClr val="accent1">
              <a:lumMod val="40000"/>
              <a:lumOff val="60000"/>
            </a:schemeClr>
          </a:solidFill>
          <a:ln>
            <a:solidFill>
              <a:schemeClr val="accent1"/>
            </a:solidFill>
          </a:ln>
        </p:spPr>
        <p:txBody>
          <a:bodyPr/>
          <a:lstStyle/>
          <a:p>
            <a:r>
              <a:rPr lang="en-US" dirty="0"/>
              <a:t>Measuring Persistence in CAEP</a:t>
            </a:r>
          </a:p>
        </p:txBody>
      </p:sp>
      <p:sp>
        <p:nvSpPr>
          <p:cNvPr id="3" name="Content Placeholder 2"/>
          <p:cNvSpPr>
            <a:spLocks noGrp="1"/>
          </p:cNvSpPr>
          <p:nvPr>
            <p:ph idx="1"/>
          </p:nvPr>
        </p:nvSpPr>
        <p:spPr>
          <a:xfrm>
            <a:off x="457200" y="1600200"/>
            <a:ext cx="8229600" cy="5029200"/>
          </a:xfrm>
        </p:spPr>
        <p:txBody>
          <a:bodyPr>
            <a:normAutofit fontScale="92500"/>
          </a:bodyPr>
          <a:lstStyle/>
          <a:p>
            <a:r>
              <a:rPr lang="en-US" dirty="0"/>
              <a:t>Relate NRS </a:t>
            </a:r>
            <a:r>
              <a:rPr lang="en-US" dirty="0" err="1"/>
              <a:t>persister</a:t>
            </a:r>
            <a:r>
              <a:rPr lang="en-US" dirty="0"/>
              <a:t> results using Literacy Gains section of CAEP Summary</a:t>
            </a:r>
          </a:p>
          <a:p>
            <a:r>
              <a:rPr lang="en-US" dirty="0"/>
              <a:t>Compare students with program enrollment in Services section (Column L) with no enrollment</a:t>
            </a:r>
          </a:p>
          <a:p>
            <a:r>
              <a:rPr lang="en-US" dirty="0"/>
              <a:t>Compare CAEP Outcomes (middle) section of CAEP Summary with Services (right) sections of CAEP Summary – Columns E and L</a:t>
            </a:r>
          </a:p>
          <a:p>
            <a:r>
              <a:rPr lang="en-US" dirty="0"/>
              <a:t>Use CAEP Outcomes (Column E) to compare total Enrollees with the number of students achieving at least one outcome </a:t>
            </a:r>
          </a:p>
          <a:p>
            <a:endParaRPr lang="en-US" dirty="0"/>
          </a:p>
        </p:txBody>
      </p:sp>
      <p:sp>
        <p:nvSpPr>
          <p:cNvPr id="2" name="Slide Number Placeholder 1"/>
          <p:cNvSpPr>
            <a:spLocks noGrp="1"/>
          </p:cNvSpPr>
          <p:nvPr>
            <p:ph type="sldNum" sz="quarter" idx="12"/>
          </p:nvPr>
        </p:nvSpPr>
        <p:spPr/>
        <p:txBody>
          <a:bodyPr/>
          <a:lstStyle/>
          <a:p>
            <a:pPr>
              <a:defRPr/>
            </a:pPr>
            <a:fld id="{472742ED-E5F3-4A84-9AF5-5CA8849FAEA9}" type="slidenum">
              <a:rPr lang="en-US" smtClean="0"/>
              <a:pPr>
                <a:defRPr/>
              </a:pPr>
              <a:t>8</a:t>
            </a:fld>
            <a:endParaRPr lang="en-US"/>
          </a:p>
        </p:txBody>
      </p:sp>
    </p:spTree>
    <p:extLst>
      <p:ext uri="{BB962C8B-B14F-4D97-AF65-F5344CB8AC3E}">
        <p14:creationId xmlns:p14="http://schemas.microsoft.com/office/powerpoint/2010/main" val="1890427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1" y="1349940"/>
            <a:ext cx="5791200" cy="2895600"/>
          </a:xfrm>
          <a:prstGeom prst="rect">
            <a:avLst/>
          </a:prstGeom>
        </p:spPr>
      </p:pic>
      <p:sp>
        <p:nvSpPr>
          <p:cNvPr id="5" name="TextBox 4"/>
          <p:cNvSpPr txBox="1"/>
          <p:nvPr/>
        </p:nvSpPr>
        <p:spPr>
          <a:xfrm>
            <a:off x="533400" y="4419600"/>
            <a:ext cx="8229600" cy="1938992"/>
          </a:xfrm>
          <a:prstGeom prst="rect">
            <a:avLst/>
          </a:prstGeom>
          <a:noFill/>
          <a:ln>
            <a:solidFill>
              <a:schemeClr val="accent1"/>
            </a:solidFill>
          </a:ln>
        </p:spPr>
        <p:txBody>
          <a:bodyPr wrap="square" rtlCol="0">
            <a:spAutoFit/>
          </a:bodyPr>
          <a:lstStyle/>
          <a:p>
            <a:pPr marL="342900" indent="-342900">
              <a:buFont typeface="Arial" panose="020B0604020202020204" pitchFamily="34" charset="0"/>
              <a:buChar char="•"/>
            </a:pPr>
            <a:r>
              <a:rPr lang="en-US" sz="2400" dirty="0"/>
              <a:t>Refer to the Literacy Gains (Pre/Post) section of the TE CAEP Summary to determine your agency’s overall persistence rate, or your persistence by program.</a:t>
            </a:r>
          </a:p>
          <a:p>
            <a:pPr marL="342900" indent="-342900">
              <a:buFont typeface="Arial" panose="020B0604020202020204" pitchFamily="34" charset="0"/>
              <a:buChar char="•"/>
            </a:pPr>
            <a:r>
              <a:rPr lang="en-US" sz="2400" dirty="0"/>
              <a:t>Compare the number with a pre/post-test pair with total number of enrollees. (This mimics the NRS </a:t>
            </a:r>
            <a:r>
              <a:rPr lang="en-US" sz="2400" dirty="0" err="1"/>
              <a:t>Persister</a:t>
            </a:r>
            <a:r>
              <a:rPr lang="en-US" sz="2400" dirty="0"/>
              <a:t>.)</a:t>
            </a:r>
          </a:p>
        </p:txBody>
      </p:sp>
      <p:sp>
        <p:nvSpPr>
          <p:cNvPr id="6" name="Title 5"/>
          <p:cNvSpPr>
            <a:spLocks noGrp="1"/>
          </p:cNvSpPr>
          <p:nvPr>
            <p:ph type="title"/>
          </p:nvPr>
        </p:nvSpPr>
        <p:spPr>
          <a:xfrm>
            <a:off x="457200" y="274638"/>
            <a:ext cx="8229600" cy="868362"/>
          </a:xfrm>
          <a:solidFill>
            <a:schemeClr val="accent1">
              <a:lumMod val="40000"/>
              <a:lumOff val="60000"/>
            </a:schemeClr>
          </a:solidFill>
          <a:ln>
            <a:solidFill>
              <a:schemeClr val="accent1"/>
            </a:solidFill>
          </a:ln>
        </p:spPr>
        <p:txBody>
          <a:bodyPr/>
          <a:lstStyle/>
          <a:p>
            <a:r>
              <a:rPr lang="en-US" dirty="0"/>
              <a:t>Measuring Persistence in CAEP</a:t>
            </a:r>
          </a:p>
        </p:txBody>
      </p:sp>
      <p:sp>
        <p:nvSpPr>
          <p:cNvPr id="3" name="Slide Number Placeholder 2"/>
          <p:cNvSpPr>
            <a:spLocks noGrp="1"/>
          </p:cNvSpPr>
          <p:nvPr>
            <p:ph type="sldNum" sz="quarter" idx="12"/>
          </p:nvPr>
        </p:nvSpPr>
        <p:spPr/>
        <p:txBody>
          <a:bodyPr/>
          <a:lstStyle/>
          <a:p>
            <a:pPr>
              <a:defRPr/>
            </a:pPr>
            <a:fld id="{F6D201B8-79DF-4A8E-BB90-AC31C58AD823}" type="slidenum">
              <a:rPr lang="en-US" smtClean="0"/>
              <a:pPr>
                <a:defRPr/>
              </a:pPr>
              <a:t>9</a:t>
            </a:fld>
            <a:endParaRPr lang="en-US"/>
          </a:p>
        </p:txBody>
      </p:sp>
    </p:spTree>
    <p:extLst>
      <p:ext uri="{BB962C8B-B14F-4D97-AF65-F5344CB8AC3E}">
        <p14:creationId xmlns:p14="http://schemas.microsoft.com/office/powerpoint/2010/main" val="3838824861"/>
      </p:ext>
    </p:extLst>
  </p:cSld>
  <p:clrMapOvr>
    <a:masterClrMapping/>
  </p:clrMapOvr>
</p:sld>
</file>

<file path=ppt/theme/theme1.xml><?xml version="1.0" encoding="utf-8"?>
<a:theme xmlns:a="http://schemas.openxmlformats.org/drawingml/2006/main" name="Office Theme">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14E7CC524621418951E798A26C1086" ma:contentTypeVersion="9" ma:contentTypeDescription="Create a new document." ma:contentTypeScope="" ma:versionID="2288787c61babe554b90495c3789d7c5">
  <xsd:schema xmlns:xsd="http://www.w3.org/2001/XMLSchema" xmlns:xs="http://www.w3.org/2001/XMLSchema" xmlns:p="http://schemas.microsoft.com/office/2006/metadata/properties" xmlns:ns2="9682fde2-0d99-4585-8154-fdea48568b58" targetNamespace="http://schemas.microsoft.com/office/2006/metadata/properties" ma:root="true" ma:fieldsID="850a857e7bd06a26625db0263e2b387c" ns2:_="">
    <xsd:import namespace="9682fde2-0d99-4585-8154-fdea48568b5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82fde2-0d99-4585-8154-fdea48568b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4EDF5AE-BD25-4868-85D9-FC75BB921FA4}"/>
</file>

<file path=customXml/itemProps2.xml><?xml version="1.0" encoding="utf-8"?>
<ds:datastoreItem xmlns:ds="http://schemas.openxmlformats.org/officeDocument/2006/customXml" ds:itemID="{A4174206-A25D-4E84-A91A-342D28E8CDF4}"/>
</file>

<file path=customXml/itemProps3.xml><?xml version="1.0" encoding="utf-8"?>
<ds:datastoreItem xmlns:ds="http://schemas.openxmlformats.org/officeDocument/2006/customXml" ds:itemID="{31F1A433-0FE1-4922-BC63-DC64D925B310}"/>
</file>

<file path=docProps/app.xml><?xml version="1.0" encoding="utf-8"?>
<Properties xmlns="http://schemas.openxmlformats.org/officeDocument/2006/extended-properties" xmlns:vt="http://schemas.openxmlformats.org/officeDocument/2006/docPropsVTypes">
  <Template>TM03457452[[fn=Celestial]]</Template>
  <TotalTime>11153</TotalTime>
  <Words>2452</Words>
  <Application>Microsoft Office PowerPoint</Application>
  <PresentationFormat>On-screen Show (4:3)</PresentationFormat>
  <Paragraphs>314</Paragraphs>
  <Slides>57</Slides>
  <Notes>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64" baseType="lpstr">
      <vt:lpstr>Arial</vt:lpstr>
      <vt:lpstr>Calibri</vt:lpstr>
      <vt:lpstr>Candara</vt:lpstr>
      <vt:lpstr>Times New Roman</vt:lpstr>
      <vt:lpstr>Wingdings 2</vt:lpstr>
      <vt:lpstr>Office Theme</vt:lpstr>
      <vt:lpstr>Clip</vt:lpstr>
      <vt:lpstr>PowerPoint Presentation</vt:lpstr>
      <vt:lpstr>Agenda</vt:lpstr>
      <vt:lpstr>Federal Table 4</vt:lpstr>
      <vt:lpstr>Federal Table 4B</vt:lpstr>
      <vt:lpstr>PowerPoint Presentation</vt:lpstr>
      <vt:lpstr>PowerPoint Presentation</vt:lpstr>
      <vt:lpstr>CAEP Summary</vt:lpstr>
      <vt:lpstr>Measuring Persistence in CAEP</vt:lpstr>
      <vt:lpstr>Measuring Persistence in CAEP</vt:lpstr>
      <vt:lpstr>Measuring Persistence in CAEP</vt:lpstr>
      <vt:lpstr>Measuring Performance in CAEP</vt:lpstr>
      <vt:lpstr>PowerPoint Presentation</vt:lpstr>
      <vt:lpstr>When Performance and Persistence are High</vt:lpstr>
      <vt:lpstr>PowerPoint Presentation</vt:lpstr>
      <vt:lpstr>PowerPoint Presentation</vt:lpstr>
      <vt:lpstr>PowerPoint Presentation</vt:lpstr>
      <vt:lpstr>Improving Learner Persistence</vt:lpstr>
      <vt:lpstr>Student Level Strategies for Obtaining Better Persistence</vt:lpstr>
      <vt:lpstr>Student Level Strategies for Obtaining Better Persistence</vt:lpstr>
      <vt:lpstr>Student Level Strategies for Obtaining More Pre-/Post-test Pairs</vt:lpstr>
      <vt:lpstr>Agency Level Strategies for Obtaining Better Persistence</vt:lpstr>
      <vt:lpstr>Agency Level Strategies for Obtaining More Pre-/Post-test Pairs</vt:lpstr>
      <vt:lpstr>Agency Level Strategies for Obtaining More Pre-/Post-test Pairs</vt:lpstr>
      <vt:lpstr>Agency Level Strategies for Obtaining More Pre-/Post-test Pairs</vt:lpstr>
      <vt:lpstr>Improving Learner Performance</vt:lpstr>
      <vt:lpstr>Student Focused Strategies for Improving Learner Performance</vt:lpstr>
      <vt:lpstr>Student Focused Strategies for Improving Learner Performance</vt:lpstr>
      <vt:lpstr>Agency Focused Strategies for Improving Learner Performance</vt:lpstr>
      <vt:lpstr>Agency Focused Strategies for Improving Learner Performance</vt:lpstr>
      <vt:lpstr>Resources for Agency and  Student Level Improvement</vt:lpstr>
      <vt:lpstr>Resources for Improving Learner Performance in the Classroom</vt:lpstr>
      <vt:lpstr>Resources for Improving Learner Performance in the Classroom</vt:lpstr>
      <vt:lpstr>CAEP Web Site</vt:lpstr>
      <vt:lpstr>CASAS Quick Search</vt:lpstr>
      <vt:lpstr>EL Civics Web Site</vt:lpstr>
      <vt:lpstr>Alignment of CASAS Content  Standards to CCR/CCSS</vt:lpstr>
      <vt:lpstr>Resources for Improving Agency  Level Performance </vt:lpstr>
      <vt:lpstr>CASAS Data Portal</vt:lpstr>
      <vt:lpstr>CASAS Data Portal</vt:lpstr>
      <vt:lpstr>NRS Performance Example</vt:lpstr>
      <vt:lpstr>NRS Persistence Example</vt:lpstr>
      <vt:lpstr>Performance and Persistence Exercise: NRS Perspective</vt:lpstr>
      <vt:lpstr>Performance and Persistence Exercise: CAEP Perspective</vt:lpstr>
      <vt:lpstr>PowerPoint Presentation</vt:lpstr>
      <vt:lpstr>PowerPoint Presentation</vt:lpstr>
      <vt:lpstr>PowerPoint Presentation</vt:lpstr>
      <vt:lpstr>Performance and Persistence Exercise: NRS Perspective</vt:lpstr>
      <vt:lpstr>Performance and Persistence Exercise: CAEP Perspective</vt:lpstr>
      <vt:lpstr>CA Statewide Performance</vt:lpstr>
      <vt:lpstr>CA Statewide Persistence</vt:lpstr>
      <vt:lpstr>CAEP Statewide Enrollment</vt:lpstr>
      <vt:lpstr>Measuring Program Enrollment in CAEP</vt:lpstr>
      <vt:lpstr>Measuring Program Enrollment in CAEP</vt:lpstr>
      <vt:lpstr>Measuring Program Persistence in CAEP</vt:lpstr>
      <vt:lpstr>Measuring Program Persistence in CAEP</vt:lpstr>
      <vt:lpstr>Measuring Outcomes Performance in CAEP</vt:lpstr>
      <vt:lpstr>Measuring Outcomes Performance in CAEP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aevans</dc:creator>
  <cp:lastModifiedBy>Veronica Parker</cp:lastModifiedBy>
  <cp:revision>708</cp:revision>
  <dcterms:created xsi:type="dcterms:W3CDTF">2008-02-08T22:36:51Z</dcterms:created>
  <dcterms:modified xsi:type="dcterms:W3CDTF">2019-07-09T21:13:50Z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0x010100D914E7CC524621418951E798A26C1086</vt:lpwstr>
  </property>
</Properties>
</file>