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5"/>
  </p:notesMasterIdLst>
  <p:handoutMasterIdLst>
    <p:handoutMasterId r:id="rId36"/>
  </p:handoutMasterIdLst>
  <p:sldIdLst>
    <p:sldId id="256" r:id="rId5"/>
    <p:sldId id="305" r:id="rId6"/>
    <p:sldId id="306" r:id="rId7"/>
    <p:sldId id="282" r:id="rId8"/>
    <p:sldId id="285" r:id="rId9"/>
    <p:sldId id="309" r:id="rId10"/>
    <p:sldId id="294" r:id="rId11"/>
    <p:sldId id="295" r:id="rId12"/>
    <p:sldId id="299" r:id="rId13"/>
    <p:sldId id="300" r:id="rId14"/>
    <p:sldId id="307" r:id="rId15"/>
    <p:sldId id="316" r:id="rId16"/>
    <p:sldId id="317" r:id="rId17"/>
    <p:sldId id="311" r:id="rId18"/>
    <p:sldId id="315" r:id="rId19"/>
    <p:sldId id="312" r:id="rId20"/>
    <p:sldId id="313" r:id="rId21"/>
    <p:sldId id="318" r:id="rId22"/>
    <p:sldId id="314" r:id="rId23"/>
    <p:sldId id="308" r:id="rId24"/>
    <p:sldId id="319" r:id="rId25"/>
    <p:sldId id="320" r:id="rId26"/>
    <p:sldId id="283" r:id="rId27"/>
    <p:sldId id="284" r:id="rId28"/>
    <p:sldId id="286" r:id="rId29"/>
    <p:sldId id="287" r:id="rId30"/>
    <p:sldId id="321" r:id="rId31"/>
    <p:sldId id="322" r:id="rId32"/>
    <p:sldId id="288" r:id="rId33"/>
    <p:sldId id="310" r:id="rId3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57" autoAdjust="0"/>
    <p:restoredTop sz="86427" autoAdjust="0"/>
  </p:normalViewPr>
  <p:slideViewPr>
    <p:cSldViewPr snapToGrid="0">
      <p:cViewPr varScale="1">
        <p:scale>
          <a:sx n="79" d="100"/>
          <a:sy n="79" d="100"/>
        </p:scale>
        <p:origin x="132" y="978"/>
      </p:cViewPr>
      <p:guideLst/>
    </p:cSldViewPr>
  </p:slideViewPr>
  <p:outlineViewPr>
    <p:cViewPr>
      <p:scale>
        <a:sx n="33" d="100"/>
        <a:sy n="33" d="100"/>
      </p:scale>
      <p:origin x="0" y="-1390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FC10AA6-834F-4CEA-A463-970F6A8C65F6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55B1910-5D3D-4C21-8BE7-7FD7116DB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4624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3D9130C-AC45-41CB-B2E3-B12EEEEF8CFF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3094750-4AC1-4C03-897B-6296F950B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72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2037F-AAAE-4D8E-87A6-0467522FD8E8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9135D-433F-4642-AADE-EF8DA9DDB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38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2037F-AAAE-4D8E-87A6-0467522FD8E8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9135D-433F-4642-AADE-EF8DA9DDB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363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2037F-AAAE-4D8E-87A6-0467522FD8E8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9135D-433F-4642-AADE-EF8DA9DDB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671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2037F-AAAE-4D8E-87A6-0467522FD8E8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9135D-433F-4642-AADE-EF8DA9DDB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166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2037F-AAAE-4D8E-87A6-0467522FD8E8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9135D-433F-4642-AADE-EF8DA9DDB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313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2037F-AAAE-4D8E-87A6-0467522FD8E8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9135D-433F-4642-AADE-EF8DA9DDB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577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2037F-AAAE-4D8E-87A6-0467522FD8E8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9135D-433F-4642-AADE-EF8DA9DDB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376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2037F-AAAE-4D8E-87A6-0467522FD8E8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9135D-433F-4642-AADE-EF8DA9DDB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856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2037F-AAAE-4D8E-87A6-0467522FD8E8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9135D-433F-4642-AADE-EF8DA9DDB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285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2037F-AAAE-4D8E-87A6-0467522FD8E8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9135D-433F-4642-AADE-EF8DA9DDB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996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2037F-AAAE-4D8E-87A6-0467522FD8E8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9135D-433F-4642-AADE-EF8DA9DDB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663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D2037F-AAAE-4D8E-87A6-0467522FD8E8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89135D-433F-4642-AADE-EF8DA9DDB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410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CAEP 19-20 Program Changes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July 2019</a:t>
            </a:r>
          </a:p>
        </p:txBody>
      </p:sp>
    </p:spTree>
    <p:extLst>
      <p:ext uri="{BB962C8B-B14F-4D97-AF65-F5344CB8AC3E}">
        <p14:creationId xmlns:p14="http://schemas.microsoft.com/office/powerpoint/2010/main" val="24136682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cs typeface="Calibri" panose="020F0502020204030204" pitchFamily="34" charset="0"/>
              </a:rPr>
              <a:t>WIOA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cs typeface="Calibri" panose="020F0502020204030204" pitchFamily="34" charset="0"/>
              </a:rPr>
              <a:t>ITraining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cs typeface="Calibri" panose="020F0502020204030204" pitchFamily="34" charset="0"/>
              </a:rPr>
              <a:t> Milestone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79" y="1845734"/>
            <a:ext cx="10394135" cy="4023360"/>
          </a:xfrm>
        </p:spPr>
        <p:txBody>
          <a:bodyPr>
            <a:normAutofit lnSpcReduction="10000"/>
          </a:bodyPr>
          <a:lstStyle/>
          <a:p>
            <a:pPr marL="463550" indent="-463550">
              <a:buFont typeface="Wingdings" panose="05000000000000000000" pitchFamily="2" charset="2"/>
              <a:buChar char="§"/>
            </a:pPr>
            <a:r>
              <a:rPr lang="en-US" sz="3600" dirty="0"/>
              <a:t>Participant is in an education or training program and accomplishes one or more of the following:</a:t>
            </a:r>
          </a:p>
          <a:p>
            <a:pPr marL="756158" lvl="1" indent="-463550">
              <a:buFont typeface="Wingdings" panose="05000000000000000000" pitchFamily="2" charset="2"/>
              <a:buChar char="§"/>
            </a:pPr>
            <a:r>
              <a:rPr lang="en-US" sz="3400" dirty="0"/>
              <a:t>Masters specific job skills or steps required for that job</a:t>
            </a:r>
          </a:p>
          <a:p>
            <a:pPr marL="756158" lvl="1" indent="-463550">
              <a:buFont typeface="Wingdings" panose="05000000000000000000" pitchFamily="2" charset="2"/>
              <a:buChar char="§"/>
            </a:pPr>
            <a:r>
              <a:rPr lang="en-US" sz="3400" dirty="0"/>
              <a:t>Receives pay increase </a:t>
            </a:r>
          </a:p>
          <a:p>
            <a:pPr marL="756158" lvl="1" indent="-463550">
              <a:buFont typeface="Wingdings" panose="05000000000000000000" pitchFamily="2" charset="2"/>
              <a:buChar char="§"/>
            </a:pPr>
            <a:r>
              <a:rPr lang="en-US" sz="3400" dirty="0"/>
              <a:t>Attains performance increase on the job</a:t>
            </a:r>
          </a:p>
          <a:p>
            <a:pPr marL="756158" lvl="1" indent="-463550">
              <a:buFont typeface="Wingdings" panose="05000000000000000000" pitchFamily="2" charset="2"/>
              <a:buChar char="§"/>
            </a:pPr>
            <a:r>
              <a:rPr lang="en-US" sz="3400" dirty="0"/>
              <a:t>Completes one apprenticeship program</a:t>
            </a:r>
          </a:p>
          <a:p>
            <a:pPr marL="756158" lvl="1" indent="-463550">
              <a:buFont typeface="Wingdings" panose="05000000000000000000" pitchFamily="2" charset="2"/>
              <a:buChar char="§"/>
            </a:pPr>
            <a:r>
              <a:rPr lang="en-US" sz="3400" dirty="0"/>
              <a:t>Completes other locally defined work outcome</a:t>
            </a:r>
          </a:p>
          <a:p>
            <a:pPr marL="463550" indent="-463550">
              <a:buFont typeface="Wingdings" panose="05000000000000000000" pitchFamily="2" charset="2"/>
              <a:buChar char="§"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601184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5348" y="2115267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NOVA Program Area Reporting Changes </a:t>
            </a:r>
            <a:br>
              <a:rPr lang="en-US" dirty="0"/>
            </a:br>
            <a:r>
              <a:rPr lang="en-US" dirty="0"/>
              <a:t>for 18-19 reporting</a:t>
            </a:r>
          </a:p>
        </p:txBody>
      </p:sp>
    </p:spTree>
    <p:extLst>
      <p:ext uri="{BB962C8B-B14F-4D97-AF65-F5344CB8AC3E}">
        <p14:creationId xmlns:p14="http://schemas.microsoft.com/office/powerpoint/2010/main" val="1398728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D44CA-6130-4FD4-96CF-351CEEF67D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Screen capture of the NOVA website indicating the Program area hours page. </a:t>
            </a:r>
            <a:endParaRPr lang="en-CA" dirty="0"/>
          </a:p>
        </p:txBody>
      </p:sp>
      <p:pic>
        <p:nvPicPr>
          <p:cNvPr id="4" name="Picture 3" descr="Screen capture of the NOVA website indicating the Program area hours page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89186"/>
            <a:ext cx="11330152" cy="6484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1213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77A210-5FDF-46C7-BEBB-75239C544E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Screen capture of the NOVA website indicating the Leveraged Funds page. </a:t>
            </a:r>
            <a:endParaRPr lang="en-CA" dirty="0"/>
          </a:p>
        </p:txBody>
      </p:sp>
      <p:pic>
        <p:nvPicPr>
          <p:cNvPr id="2" name="Picture 1" descr="Screen capture of the NOVA website indicating the Leveraged Funds page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794" y="294968"/>
            <a:ext cx="11464411" cy="6263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4662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NOVA Evaluation of Program Area Reporting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CLASP interviewed many consortia and individual district administrators to obtain feedback in the NOVA program area hours and expense reporting.</a:t>
            </a:r>
          </a:p>
          <a:p>
            <a:r>
              <a:rPr lang="en-US" sz="3600" dirty="0"/>
              <a:t>These changes will be reflected in the 18-19 Program Area Reporting guidance for NOVA.</a:t>
            </a:r>
          </a:p>
          <a:p>
            <a:r>
              <a:rPr lang="en-US" sz="3600" dirty="0"/>
              <a:t>However, NOVA programmers were not able to make the changes for this upcoming reporting cycle.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7521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NOVA Evaluation of Program Area Reporting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/>
              <a:t>NOTE: The State CAEP Office realizes that these changes are being implemented at the end of the 18-19 program year.</a:t>
            </a:r>
          </a:p>
          <a:p>
            <a:r>
              <a:rPr lang="en-US" sz="3600" dirty="0"/>
              <a:t>If your members are still using the old guidance – they will not be penalized or have their data/fiscal submission rejected.</a:t>
            </a:r>
          </a:p>
          <a:p>
            <a:r>
              <a:rPr lang="en-US" sz="3600" dirty="0"/>
              <a:t>We hope that these changes will reduce the amount of work that each member will be required to do annually.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6011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NOVA Program Area Reporting Timeline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84619"/>
            <a:ext cx="10515600" cy="4351338"/>
          </a:xfrm>
        </p:spPr>
        <p:txBody>
          <a:bodyPr>
            <a:normAutofit/>
          </a:bodyPr>
          <a:lstStyle/>
          <a:p>
            <a:r>
              <a:rPr lang="en-US" sz="3600" dirty="0"/>
              <a:t>August 1, 2019 – CAEP student data for TOPSPro Enterprise Reporting is due (end of the year) for 18-19.  (K12/COE)</a:t>
            </a:r>
          </a:p>
          <a:p>
            <a:r>
              <a:rPr lang="en-US" sz="3600" dirty="0"/>
              <a:t>Note: CAEP community college districts are on the semester reporting basis for MIS.  Some colleges will be reporting student data in TE for the WIOA II.</a:t>
            </a:r>
          </a:p>
          <a:p>
            <a:r>
              <a:rPr lang="en-US" sz="3600" dirty="0"/>
              <a:t>Q4 – member final expense reporting for 17-18 &amp; 18-19 is due by September 1, 2019.</a:t>
            </a:r>
          </a:p>
        </p:txBody>
      </p:sp>
    </p:spTree>
    <p:extLst>
      <p:ext uri="{BB962C8B-B14F-4D97-AF65-F5344CB8AC3E}">
        <p14:creationId xmlns:p14="http://schemas.microsoft.com/office/powerpoint/2010/main" val="12839423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NOVA Program Area Reporting Timeline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84619"/>
            <a:ext cx="10515600" cy="4351338"/>
          </a:xfrm>
        </p:spPr>
        <p:txBody>
          <a:bodyPr>
            <a:normAutofit/>
          </a:bodyPr>
          <a:lstStyle/>
          <a:p>
            <a:r>
              <a:rPr lang="en-US" sz="3600" b="1" dirty="0"/>
              <a:t>September 1, 2019 </a:t>
            </a:r>
            <a:r>
              <a:rPr lang="en-US" sz="3600" dirty="0"/>
              <a:t>– each consortia member will be asked to submit </a:t>
            </a:r>
            <a:r>
              <a:rPr lang="en-US" sz="3600" b="1" dirty="0"/>
              <a:t>an estimated amount </a:t>
            </a:r>
            <a:r>
              <a:rPr lang="en-US" sz="3600" dirty="0"/>
              <a:t>into for NOVA for the following:</a:t>
            </a:r>
          </a:p>
          <a:p>
            <a:pPr lvl="1"/>
            <a:r>
              <a:rPr lang="en-US" sz="3600" dirty="0"/>
              <a:t>Program Year 18-19 – hours of instruction by program area.</a:t>
            </a:r>
          </a:p>
          <a:p>
            <a:pPr lvl="1"/>
            <a:r>
              <a:rPr lang="en-US" sz="3600" dirty="0"/>
              <a:t>Program Year 18-19 – expenses by program area by fund source.</a:t>
            </a:r>
          </a:p>
        </p:txBody>
      </p:sp>
    </p:spTree>
    <p:extLst>
      <p:ext uri="{BB962C8B-B14F-4D97-AF65-F5344CB8AC3E}">
        <p14:creationId xmlns:p14="http://schemas.microsoft.com/office/powerpoint/2010/main" val="13286036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FC75F-AC5F-49E3-BCAB-8F07EA50F5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Screen capture of the NOVA website indicating the Preview page. </a:t>
            </a:r>
            <a:endParaRPr lang="en-CA" dirty="0"/>
          </a:p>
        </p:txBody>
      </p:sp>
      <p:pic>
        <p:nvPicPr>
          <p:cNvPr id="3" name="Picture 2" descr="Screen capture of the NOVA website indicating the Preview page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729" y="452463"/>
            <a:ext cx="11266414" cy="614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3703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NOVA Program Area Reporting Timeline (cont.1)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84619"/>
            <a:ext cx="10515600" cy="4351338"/>
          </a:xfrm>
        </p:spPr>
        <p:txBody>
          <a:bodyPr>
            <a:normAutofit/>
          </a:bodyPr>
          <a:lstStyle/>
          <a:p>
            <a:r>
              <a:rPr lang="en-US" sz="3600" b="1" dirty="0"/>
              <a:t>December 1, 2019 </a:t>
            </a:r>
            <a:r>
              <a:rPr lang="en-US" sz="3600" dirty="0"/>
              <a:t>– each consortia member will be asked to </a:t>
            </a:r>
            <a:r>
              <a:rPr lang="en-US" sz="3600" b="1" dirty="0"/>
              <a:t>certify their amounts </a:t>
            </a:r>
            <a:r>
              <a:rPr lang="en-US" sz="3600" dirty="0"/>
              <a:t>into for NOVA for the following:</a:t>
            </a:r>
          </a:p>
          <a:p>
            <a:pPr lvl="1"/>
            <a:r>
              <a:rPr lang="en-US" sz="3600" dirty="0"/>
              <a:t>Program Year 18-19 – hours of instruction by program area.</a:t>
            </a:r>
          </a:p>
          <a:p>
            <a:pPr lvl="1"/>
            <a:r>
              <a:rPr lang="en-US" sz="3600" dirty="0"/>
              <a:t>Program Year 18-19 – expenses by program area by fund source.</a:t>
            </a:r>
          </a:p>
        </p:txBody>
      </p:sp>
    </p:spTree>
    <p:extLst>
      <p:ext uri="{BB962C8B-B14F-4D97-AF65-F5344CB8AC3E}">
        <p14:creationId xmlns:p14="http://schemas.microsoft.com/office/powerpoint/2010/main" val="1497956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Student Data Reporting for CAEP in TOPSPro Enterprise and MIS.</a:t>
            </a:r>
          </a:p>
          <a:p>
            <a:endParaRPr lang="en-US" sz="3600" dirty="0"/>
          </a:p>
          <a:p>
            <a:r>
              <a:rPr lang="en-US" sz="3600" dirty="0"/>
              <a:t>Program Area Reporting – by program area by hours, and by program area by expenditures in NOVA.</a:t>
            </a:r>
          </a:p>
        </p:txBody>
      </p:sp>
    </p:spTree>
    <p:extLst>
      <p:ext uri="{BB962C8B-B14F-4D97-AF65-F5344CB8AC3E}">
        <p14:creationId xmlns:p14="http://schemas.microsoft.com/office/powerpoint/2010/main" val="7706442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Reporting Changes for 18-19 Program Area Reporting in NOVA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521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Reporting of Program Areas</a:t>
            </a:r>
          </a:p>
          <a:p>
            <a:r>
              <a:rPr lang="en-US" sz="3600" dirty="0"/>
              <a:t>Five Main Program Areas: </a:t>
            </a:r>
          </a:p>
          <a:p>
            <a:pPr lvl="1"/>
            <a:r>
              <a:rPr lang="en-US" sz="3600" dirty="0"/>
              <a:t>ABE/ASE</a:t>
            </a:r>
          </a:p>
          <a:p>
            <a:pPr lvl="1"/>
            <a:r>
              <a:rPr lang="en-US" sz="3600" dirty="0"/>
              <a:t>ESL</a:t>
            </a:r>
          </a:p>
          <a:p>
            <a:pPr lvl="1"/>
            <a:r>
              <a:rPr lang="en-US" sz="3600" dirty="0"/>
              <a:t>CTE</a:t>
            </a:r>
          </a:p>
          <a:p>
            <a:pPr lvl="1"/>
            <a:r>
              <a:rPr lang="en-US" sz="3600" dirty="0"/>
              <a:t>AWD</a:t>
            </a:r>
          </a:p>
          <a:p>
            <a:pPr lvl="1"/>
            <a:r>
              <a:rPr lang="en-US" sz="3600" dirty="0"/>
              <a:t>K12 Student Success</a:t>
            </a:r>
          </a:p>
        </p:txBody>
      </p:sp>
    </p:spTree>
    <p:extLst>
      <p:ext uri="{BB962C8B-B14F-4D97-AF65-F5344CB8AC3E}">
        <p14:creationId xmlns:p14="http://schemas.microsoft.com/office/powerpoint/2010/main" val="6396501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3B646-012D-45D2-A2D3-DFEC70240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Screen capture of the NOVA website indicating the Program area hours page. </a:t>
            </a:r>
            <a:endParaRPr lang="en-CA" dirty="0"/>
          </a:p>
        </p:txBody>
      </p:sp>
      <p:pic>
        <p:nvPicPr>
          <p:cNvPr id="4" name="Picture 3" descr="Screen capture of the NOVA website indicating the Program area hours page.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89186"/>
            <a:ext cx="11330152" cy="6484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1679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B612C32-700C-4F6D-BB9E-EC70FCCF1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Screen capture of the NOVA website indicating the Leveraged Funds page</a:t>
            </a:r>
            <a:r>
              <a:rPr lang="en-US"/>
              <a:t>.  </a:t>
            </a:r>
            <a:endParaRPr lang="en-CA" dirty="0"/>
          </a:p>
        </p:txBody>
      </p:sp>
      <p:pic>
        <p:nvPicPr>
          <p:cNvPr id="2" name="Picture 1" descr="Screen capture of the NOVA website indicating the Leveraged Funds page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794" y="294968"/>
            <a:ext cx="11464411" cy="6263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7201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19-20 Reporting Changes   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61382"/>
            <a:ext cx="10515600" cy="487392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200" b="1" dirty="0"/>
              <a:t>Enrollment / Instructional Hours</a:t>
            </a:r>
          </a:p>
          <a:p>
            <a:pPr marL="0" indent="0">
              <a:buNone/>
            </a:pPr>
            <a:r>
              <a:rPr lang="en-US" sz="3200" i="1" dirty="0"/>
              <a:t>How do we track hours of instruction for integrated courses </a:t>
            </a:r>
            <a:r>
              <a:rPr lang="en-US" sz="3200" dirty="0"/>
              <a:t>(</a:t>
            </a:r>
            <a:r>
              <a:rPr lang="en-US" sz="3200" i="1" dirty="0"/>
              <a:t>ESL/CTE, ASE/CTE, ABE, CTE, etc.)? 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sz="3200" b="1" dirty="0"/>
              <a:t>For K12/COE</a:t>
            </a:r>
            <a:r>
              <a:rPr lang="en-US" sz="3200" dirty="0"/>
              <a:t>: </a:t>
            </a:r>
          </a:p>
          <a:p>
            <a:pPr lvl="1"/>
            <a:r>
              <a:rPr lang="en-US" sz="3200" dirty="0"/>
              <a:t>If a class is identified as integrated, the hours will be divided equally between the programs designated for that record. </a:t>
            </a:r>
          </a:p>
          <a:p>
            <a:pPr lvl="1"/>
            <a:r>
              <a:rPr lang="en-US" sz="3200" dirty="0"/>
              <a:t>If not integrated, or if the hours are split unevenly – the agency can create two classes, one for each instructional program represented. </a:t>
            </a:r>
          </a:p>
          <a:p>
            <a:pPr marL="457200" lvl="1" indent="0">
              <a:buNone/>
            </a:pPr>
            <a:endParaRPr lang="en-US" sz="3200" dirty="0"/>
          </a:p>
          <a:p>
            <a:pPr marL="457200" lvl="1" indent="0">
              <a:buNone/>
            </a:pPr>
            <a:r>
              <a:rPr lang="en-US" sz="3200" b="1" dirty="0"/>
              <a:t>For Colleges</a:t>
            </a:r>
            <a:r>
              <a:rPr lang="en-US" sz="3200" dirty="0"/>
              <a:t>: Additional exploration is required to review how colleges are coding such courses. </a:t>
            </a:r>
          </a:p>
        </p:txBody>
      </p:sp>
    </p:spTree>
    <p:extLst>
      <p:ext uri="{BB962C8B-B14F-4D97-AF65-F5344CB8AC3E}">
        <p14:creationId xmlns:p14="http://schemas.microsoft.com/office/powerpoint/2010/main" val="30444369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19-20 Reporting Changes  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b="1" dirty="0"/>
              <a:t>Enrollment / Instructional Hours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200" i="1" dirty="0"/>
              <a:t>What is the definition of an instructional hour?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200" dirty="0"/>
              <a:t>An instructional hour must meet OCTAE guidelines and be associated with an instructional program. Thereby, service hours must not be commingled with instructional hours.</a:t>
            </a:r>
          </a:p>
        </p:txBody>
      </p:sp>
    </p:spTree>
    <p:extLst>
      <p:ext uri="{BB962C8B-B14F-4D97-AF65-F5344CB8AC3E}">
        <p14:creationId xmlns:p14="http://schemas.microsoft.com/office/powerpoint/2010/main" val="368427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19-20 Reporting Changes    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/>
              <a:t>Services/Service Hours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3600" dirty="0"/>
              <a:t>CAEP will not track service hours. </a:t>
            </a:r>
          </a:p>
          <a:p>
            <a:r>
              <a:rPr lang="en-US" sz="3600" dirty="0"/>
              <a:t>CAEP will only report instructional hours for NOVA program area reporting. 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972568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19-20 Reporting Changes     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Annual Program Area Reporting - expenditures</a:t>
            </a:r>
          </a:p>
          <a:p>
            <a:r>
              <a:rPr lang="en-US" sz="3200" dirty="0"/>
              <a:t>Use only the following fund sources for the program area expenditure reporting exercise: CAEP, WIOA II, Noncredit Apportionment, CalWORKs, Perkins, LCFF, &amp; Jail Ed Funds, Fees, and In-Kind.</a:t>
            </a:r>
          </a:p>
          <a:p>
            <a:r>
              <a:rPr lang="en-US" sz="3200" dirty="0"/>
              <a:t>Eliminate or make optional several funds sources to report on for the program area report. (Contracted Services, Comm. College Supportive Services, Donations, WIOA I / ITAs, Other Federal Grants, Other State Grants, Strong Workforce).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6933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CF72E-A2D3-4267-902C-9D551BC6C7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Screen capture of the NOVA website indicating the Workflow page. </a:t>
            </a:r>
            <a:endParaRPr lang="en-CA" dirty="0"/>
          </a:p>
        </p:txBody>
      </p:sp>
      <p:pic>
        <p:nvPicPr>
          <p:cNvPr id="3" name="Picture 2" descr="Screen capture of the NOVA website indicating the Workflow page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83" y="360727"/>
            <a:ext cx="11492917" cy="6216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8102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F9A4C04-5025-432E-BF8D-66BD64283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fontAlgn="base"/>
            <a:r>
              <a:rPr lang="en-US" dirty="0"/>
              <a:t>Screen capture of the NOVA website indicating the Workflow page for adding another fund. </a:t>
            </a:r>
          </a:p>
        </p:txBody>
      </p:sp>
      <p:pic>
        <p:nvPicPr>
          <p:cNvPr id="2" name="Picture 1" descr="Screen capture of the NOVA website indicating the Workflow page for adding another fund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831" y="274699"/>
            <a:ext cx="11763555" cy="6419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6447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19-20 Reporting Changes      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Annual Program Area Reporting - expenditures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/>
              <a:t>Align “in-kind” &amp; donations with WIOA II reporting requirements.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/>
              <a:t>Define “fee” using WIOA II definition and/or limit it to tuition (K12/COE only).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348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5348" y="2115267"/>
            <a:ext cx="10515600" cy="1325563"/>
          </a:xfrm>
        </p:spPr>
        <p:txBody>
          <a:bodyPr/>
          <a:lstStyle/>
          <a:p>
            <a:r>
              <a:rPr lang="en-US" dirty="0"/>
              <a:t>Student Data Reporting Changes for 19-20</a:t>
            </a:r>
          </a:p>
        </p:txBody>
      </p:sp>
    </p:spTree>
    <p:extLst>
      <p:ext uri="{BB962C8B-B14F-4D97-AF65-F5344CB8AC3E}">
        <p14:creationId xmlns:p14="http://schemas.microsoft.com/office/powerpoint/2010/main" val="1494305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Regional Training Dates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August 7 – Mt Diablo (9am to 12noon)</a:t>
            </a:r>
          </a:p>
          <a:p>
            <a:r>
              <a:rPr lang="en-US" dirty="0"/>
              <a:t>August 13 – North Orange (9am to 12noon)</a:t>
            </a:r>
          </a:p>
          <a:p>
            <a:r>
              <a:rPr lang="en-US" dirty="0"/>
              <a:t>September 11 – Fresno (9am to 12noon)</a:t>
            </a:r>
          </a:p>
          <a:p>
            <a:r>
              <a:rPr lang="en-US" dirty="0"/>
              <a:t>September 25 – Burbank (9am to 12noon)</a:t>
            </a:r>
          </a:p>
          <a:p>
            <a:r>
              <a:rPr lang="en-US" dirty="0"/>
              <a:t>October 1 – San Mateo (12:30pm to 3:30pm)</a:t>
            </a:r>
          </a:p>
          <a:p>
            <a:r>
              <a:rPr lang="en-US" dirty="0"/>
              <a:t>October 10 – Sacramento (9am to 12noon)</a:t>
            </a:r>
          </a:p>
          <a:p>
            <a:r>
              <a:rPr lang="en-US" dirty="0"/>
              <a:t>October 28 –Vista Adult (11am to 2pm)</a:t>
            </a:r>
          </a:p>
          <a:p>
            <a:r>
              <a:rPr lang="en-US" dirty="0"/>
              <a:t>November 21 – San Bernardino (9am to 12noon)</a:t>
            </a:r>
          </a:p>
        </p:txBody>
      </p:sp>
    </p:spTree>
    <p:extLst>
      <p:ext uri="{BB962C8B-B14F-4D97-AF65-F5344CB8AC3E}">
        <p14:creationId xmlns:p14="http://schemas.microsoft.com/office/powerpoint/2010/main" val="39589161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19-20 Reporting Changes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5215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b="1" dirty="0"/>
              <a:t>Reporting of Program Areas</a:t>
            </a:r>
          </a:p>
          <a:p>
            <a:r>
              <a:rPr lang="en-US" sz="3200" dirty="0"/>
              <a:t>Five Main Program Areas: ABE/ASE, ESL, CTE, AWD, and K12 Student Success</a:t>
            </a:r>
          </a:p>
          <a:p>
            <a:r>
              <a:rPr lang="en-US" sz="3200" dirty="0"/>
              <a:t>CTE – will include subcategories for Short Term CTE, Workforce Preparation, and Pre-apprenticeship</a:t>
            </a:r>
          </a:p>
          <a:p>
            <a:r>
              <a:rPr lang="en-US" sz="3200" dirty="0"/>
              <a:t>Workforce Reentry will be redefined as Workforce Preparation.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“Programs for adults, including, but not limited to, older adults, that are </a:t>
            </a:r>
            <a:r>
              <a:rPr lang="en-US" b="1" dirty="0"/>
              <a:t>primarily related to entry or reentry into the workforce</a:t>
            </a:r>
            <a:r>
              <a:rPr lang="en-US" dirty="0"/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3443356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19-20 Reporting Changes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949" y="1825624"/>
            <a:ext cx="11533238" cy="493896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/>
              <a:t>Enrollment / Instructional Hour Definitions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/>
              <a:t>“Adults Served” are a required reporting category in AB104 and should be a summary count of anyone with at least 1 instructional contact hour or who received a service. </a:t>
            </a:r>
          </a:p>
          <a:p>
            <a:r>
              <a:rPr lang="en-US" sz="3200" dirty="0"/>
              <a:t>“Adults Served” should be disaggregated in counts by CASAS and the LaunchBoard to identify ‘service only’ students, students receiving 1-11 instructional contact hours, and ‘participants’ who received 12 or more instructional contact hours over a single program year. </a:t>
            </a:r>
          </a:p>
        </p:txBody>
      </p:sp>
    </p:spTree>
    <p:extLst>
      <p:ext uri="{BB962C8B-B14F-4D97-AF65-F5344CB8AC3E}">
        <p14:creationId xmlns:p14="http://schemas.microsoft.com/office/powerpoint/2010/main" val="28071675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19-20 Reporting Changes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/>
              <a:t>Services/Service Hours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/>
              <a:t>CAEP will not track service hours. </a:t>
            </a:r>
          </a:p>
          <a:p>
            <a:r>
              <a:rPr lang="en-US" sz="3200" dirty="0"/>
              <a:t>In other integrated reporting frameworks for services it is more common to report service contacts and type of service delivered than hours. </a:t>
            </a:r>
          </a:p>
          <a:p>
            <a:r>
              <a:rPr lang="en-US" sz="3200" dirty="0"/>
              <a:t>Tracking service contact types and how those align with student outcomes is an area that the CAEP State Office will continue to explore.</a:t>
            </a:r>
          </a:p>
        </p:txBody>
      </p:sp>
    </p:spTree>
    <p:extLst>
      <p:ext uri="{BB962C8B-B14F-4D97-AF65-F5344CB8AC3E}">
        <p14:creationId xmlns:p14="http://schemas.microsoft.com/office/powerpoint/2010/main" val="12312626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19-20 Reporting Changes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Student Barriers to Employment</a:t>
            </a:r>
          </a:p>
          <a:p>
            <a:r>
              <a:rPr lang="en-US" sz="3200" dirty="0"/>
              <a:t>Agencies will record student barriers at intake.</a:t>
            </a:r>
          </a:p>
          <a:p>
            <a:r>
              <a:rPr lang="en-US" sz="3200" dirty="0"/>
              <a:t>CAEP student barriers and their definitions will align with federal WIOA II barriers to employment. </a:t>
            </a:r>
          </a:p>
          <a:p>
            <a:r>
              <a:rPr lang="en-US" sz="3200" dirty="0"/>
              <a:t>For WIOA II – OCTAE has identified ABE/ASE enrollees by definition as having the Low Literacy Skills barrier, and all ESL/ELL learners as Low English Literacy.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198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19-20 Reporting Changes 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700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WIOA I / CAEP Alignment – Occupational Skills Gain</a:t>
            </a:r>
            <a:br>
              <a:rPr lang="en-US" sz="3200" b="1" dirty="0"/>
            </a:br>
            <a:endParaRPr lang="en-US" sz="3200" b="1" dirty="0"/>
          </a:p>
          <a:p>
            <a:pPr marL="0" indent="0">
              <a:buNone/>
            </a:pPr>
            <a:r>
              <a:rPr lang="en-US" dirty="0"/>
              <a:t>The Passage of Exam Measurable Skills Gain for WIOA I will align with the CAEP Occupational Skills Gain and Workforce Preparation Outcome</a:t>
            </a:r>
          </a:p>
          <a:p>
            <a:pPr lvl="1"/>
            <a:r>
              <a:rPr lang="en-US" sz="2800" dirty="0"/>
              <a:t>When a student achieves an Occupational Skills Gain, that now entails that the student passes an exam such as work skills demonstration, written test, standardized pre/post-test, etc. </a:t>
            </a:r>
          </a:p>
          <a:p>
            <a:pPr lvl="1"/>
            <a:r>
              <a:rPr lang="en-US" sz="2800" dirty="0"/>
              <a:t>Workforce Preparation Outcome should include some documentation of work skills progression or attainment.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2717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cs typeface="Calibri" panose="020F0502020204030204" pitchFamily="34" charset="0"/>
              </a:rPr>
              <a:t>WIOA I Passing Knowledge-Based Exam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727365"/>
          </a:xfrm>
        </p:spPr>
        <p:txBody>
          <a:bodyPr>
            <a:normAutofit lnSpcReduction="10000"/>
          </a:bodyPr>
          <a:lstStyle/>
          <a:p>
            <a:pPr marL="463550" indent="-463550">
              <a:buFont typeface="Wingdings" panose="05000000000000000000" pitchFamily="2" charset="2"/>
              <a:buChar char="§"/>
            </a:pPr>
            <a:r>
              <a:rPr lang="en-US" sz="3600" dirty="0"/>
              <a:t>The Skills Progression MSG has now been replaced by </a:t>
            </a:r>
            <a:r>
              <a:rPr lang="en-US" sz="3600" b="1" i="1" dirty="0"/>
              <a:t>Passage of an Exam</a:t>
            </a:r>
            <a:r>
              <a:rPr lang="en-US" sz="3600" dirty="0"/>
              <a:t>.</a:t>
            </a:r>
          </a:p>
          <a:p>
            <a:pPr marL="463550" indent="-463550">
              <a:buFont typeface="Wingdings" panose="05000000000000000000" pitchFamily="2" charset="2"/>
              <a:buChar char="§"/>
            </a:pPr>
            <a:r>
              <a:rPr lang="en-US" sz="3600" dirty="0"/>
              <a:t>Learner </a:t>
            </a:r>
            <a:r>
              <a:rPr lang="en-US" sz="3600" b="1" i="1" dirty="0"/>
              <a:t>passes an exam </a:t>
            </a:r>
            <a:r>
              <a:rPr lang="en-US" sz="3600" dirty="0"/>
              <a:t>during the year that is required for a job, or that demonstrates progress in attaining technical or occupational skills.</a:t>
            </a:r>
          </a:p>
          <a:p>
            <a:pPr marL="463550" indent="-463550">
              <a:buFont typeface="Wingdings" panose="05000000000000000000" pitchFamily="2" charset="2"/>
              <a:buChar char="§"/>
            </a:pPr>
            <a:r>
              <a:rPr lang="en-US" sz="3600" dirty="0"/>
              <a:t>Exam can be a hands on occupational skills demonstration, written test, standardized pre/post-test, or other method of assessment that clearly demonstrates skill progression or attainment.</a:t>
            </a:r>
          </a:p>
        </p:txBody>
      </p:sp>
    </p:spTree>
    <p:extLst>
      <p:ext uri="{BB962C8B-B14F-4D97-AF65-F5344CB8AC3E}">
        <p14:creationId xmlns:p14="http://schemas.microsoft.com/office/powerpoint/2010/main" val="7820503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14E7CC524621418951E798A26C1086" ma:contentTypeVersion="9" ma:contentTypeDescription="Create a new document." ma:contentTypeScope="" ma:versionID="2288787c61babe554b90495c3789d7c5">
  <xsd:schema xmlns:xsd="http://www.w3.org/2001/XMLSchema" xmlns:xs="http://www.w3.org/2001/XMLSchema" xmlns:p="http://schemas.microsoft.com/office/2006/metadata/properties" xmlns:ns2="9682fde2-0d99-4585-8154-fdea48568b58" targetNamespace="http://schemas.microsoft.com/office/2006/metadata/properties" ma:root="true" ma:fieldsID="850a857e7bd06a26625db0263e2b387c" ns2:_="">
    <xsd:import namespace="9682fde2-0d99-4585-8154-fdea48568b5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82fde2-0d99-4585-8154-fdea48568b5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FE36FA6-8211-41E7-9285-45F9660FB9B1}"/>
</file>

<file path=customXml/itemProps2.xml><?xml version="1.0" encoding="utf-8"?>
<ds:datastoreItem xmlns:ds="http://schemas.openxmlformats.org/officeDocument/2006/customXml" ds:itemID="{3ED95157-1927-451C-8D12-59F0A36E8887}">
  <ds:schemaRefs>
    <ds:schemaRef ds:uri="http://purl.org/dc/elements/1.1/"/>
    <ds:schemaRef ds:uri="http://purl.org/dc/dcmitype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http://purl.org/dc/terms/"/>
    <ds:schemaRef ds:uri="9682fde2-0d99-4585-8154-fdea48568b58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E22F82B3-62D9-4A42-AAAE-97F37C07327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478</TotalTime>
  <Words>1367</Words>
  <Application>Microsoft Office PowerPoint</Application>
  <PresentationFormat>Widescreen</PresentationFormat>
  <Paragraphs>121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Wingdings</vt:lpstr>
      <vt:lpstr>Office Theme</vt:lpstr>
      <vt:lpstr>CAEP 19-20 Program Changes</vt:lpstr>
      <vt:lpstr>Changes</vt:lpstr>
      <vt:lpstr>Student Data Reporting Changes for 19-20</vt:lpstr>
      <vt:lpstr>19-20 Reporting Changes </vt:lpstr>
      <vt:lpstr>19-20 Reporting Changes  </vt:lpstr>
      <vt:lpstr>19-20 Reporting Changes   </vt:lpstr>
      <vt:lpstr>19-20 Reporting Changes</vt:lpstr>
      <vt:lpstr>19-20 Reporting Changes    </vt:lpstr>
      <vt:lpstr>WIOA I Passing Knowledge-Based Exam </vt:lpstr>
      <vt:lpstr>WIOA ITraining Milestone </vt:lpstr>
      <vt:lpstr>NOVA Program Area Reporting Changes  for 18-19 reporting</vt:lpstr>
      <vt:lpstr>Screen capture of the NOVA website indicating the Program area hours page. </vt:lpstr>
      <vt:lpstr>Screen capture of the NOVA website indicating the Leveraged Funds page. </vt:lpstr>
      <vt:lpstr>NOVA Evaluation of Program Area Reporting</vt:lpstr>
      <vt:lpstr>NOVA Evaluation of Program Area Reporting </vt:lpstr>
      <vt:lpstr>NOVA Program Area Reporting Timeline</vt:lpstr>
      <vt:lpstr>NOVA Program Area Reporting Timeline (cont.)</vt:lpstr>
      <vt:lpstr>Screen capture of the NOVA website indicating the Preview page. </vt:lpstr>
      <vt:lpstr>NOVA Program Area Reporting Timeline (cont.1)</vt:lpstr>
      <vt:lpstr>Reporting Changes for 18-19 Program Area Reporting in NOVA </vt:lpstr>
      <vt:lpstr>Screen capture of the NOVA website indicating the Program area hours page. </vt:lpstr>
      <vt:lpstr>Screen capture of the NOVA website indicating the Leveraged Funds page.  </vt:lpstr>
      <vt:lpstr>19-20 Reporting Changes      </vt:lpstr>
      <vt:lpstr>19-20 Reporting Changes     </vt:lpstr>
      <vt:lpstr>19-20 Reporting Changes       </vt:lpstr>
      <vt:lpstr>19-20 Reporting Changes        </vt:lpstr>
      <vt:lpstr>Screen capture of the NOVA website indicating the Workflow page. </vt:lpstr>
      <vt:lpstr>Screen capture of the NOVA website indicating the Workflow page for adding another fund. </vt:lpstr>
      <vt:lpstr>19-20 Reporting Changes         </vt:lpstr>
      <vt:lpstr>Regional Training Dates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CAEP 19-20 Program Changes</dc:title>
  <dc:creator>Jay Wright</dc:creator>
  <cp:lastModifiedBy>Patrick Scouten</cp:lastModifiedBy>
  <cp:revision>47</cp:revision>
  <cp:lastPrinted>2019-06-06T18:02:10Z</cp:lastPrinted>
  <dcterms:created xsi:type="dcterms:W3CDTF">2018-06-04T21:59:02Z</dcterms:created>
  <dcterms:modified xsi:type="dcterms:W3CDTF">2021-01-20T21:23:37Z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0x010100D914E7CC524621418951E798A26C1086</vt:lpwstr>
  </property>
</Properties>
</file>