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26A7B589-FD4B-7E46-869A-CBADC5FC564E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35152" y="813756"/>
            <a:ext cx="9520158" cy="534753"/>
          </a:xfrm>
        </p:spPr>
        <p:txBody>
          <a:bodyPr/>
          <a:lstStyle/>
          <a:p>
            <a:r>
              <a:rPr lang="en-US" dirty="0"/>
              <a:t>Local Plan for Census 2020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7825966"/>
              </p:ext>
            </p:extLst>
          </p:nvPr>
        </p:nvGraphicFramePr>
        <p:xfrm>
          <a:off x="1607126" y="1348509"/>
          <a:ext cx="9568872" cy="47283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8591">
                  <a:extLst>
                    <a:ext uri="{9D8B030D-6E8A-4147-A177-3AD203B41FA5}">
                      <a16:colId xmlns:a16="http://schemas.microsoft.com/office/drawing/2014/main" val="838007418"/>
                    </a:ext>
                  </a:extLst>
                </a:gridCol>
                <a:gridCol w="2671097">
                  <a:extLst>
                    <a:ext uri="{9D8B030D-6E8A-4147-A177-3AD203B41FA5}">
                      <a16:colId xmlns:a16="http://schemas.microsoft.com/office/drawing/2014/main" val="2735945711"/>
                    </a:ext>
                  </a:extLst>
                </a:gridCol>
                <a:gridCol w="3036454">
                  <a:extLst>
                    <a:ext uri="{9D8B030D-6E8A-4147-A177-3AD203B41FA5}">
                      <a16:colId xmlns:a16="http://schemas.microsoft.com/office/drawing/2014/main" val="1738991669"/>
                    </a:ext>
                  </a:extLst>
                </a:gridCol>
                <a:gridCol w="2392730">
                  <a:extLst>
                    <a:ext uri="{9D8B030D-6E8A-4147-A177-3AD203B41FA5}">
                      <a16:colId xmlns:a16="http://schemas.microsoft.com/office/drawing/2014/main" val="3432083629"/>
                    </a:ext>
                  </a:extLst>
                </a:gridCol>
              </a:tblGrid>
              <a:tr h="2385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Description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Activity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Timeline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6989564"/>
                  </a:ext>
                </a:extLst>
              </a:tr>
              <a:tr h="73712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Phase 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Field Staff Recruitment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Create awareness of Census 2020 job openings for Address Lister positions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May - Jun 28, 2019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736952"/>
                  </a:ext>
                </a:extLst>
              </a:tr>
              <a:tr h="12357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Phase 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IET/IELCE Pathway: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dirty="0">
                          <a:effectLst/>
                        </a:rPr>
                        <a:t>Digital Literacy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dirty="0">
                          <a:effectLst/>
                        </a:rPr>
                        <a:t>Customer Service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600" dirty="0">
                          <a:effectLst/>
                        </a:rPr>
                        <a:t>Communications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Develop curriculum and prepare students for Census 2020 Enumerator positions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July – Sept, 2019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59086810"/>
                  </a:ext>
                </a:extLst>
              </a:tr>
              <a:tr h="9864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Phase 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EL Civics COAAP 54.1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Educate ESL students on the Census 2020 purpose and process.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Oct</a:t>
                      </a:r>
                      <a:r>
                        <a:rPr lang="en-US" sz="1600" baseline="0" dirty="0">
                          <a:effectLst/>
                        </a:rPr>
                        <a:t> - </a:t>
                      </a:r>
                      <a:r>
                        <a:rPr lang="en-US" sz="1600" dirty="0">
                          <a:effectLst/>
                        </a:rPr>
                        <a:t>Dec 2019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9833365"/>
                  </a:ext>
                </a:extLst>
              </a:tr>
              <a:tr h="14850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Phase 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Community Awareness Day Campaign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“Get Counted”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Work with community partners (United Way, Latino Chamber of Commerce, churches) to encourage community responses to census.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Dec. 2019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25313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1744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1:  Field Staff Recruitment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Objective: Create awareness of job opportunities and support student application efforts</a:t>
            </a:r>
          </a:p>
          <a:p>
            <a:r>
              <a:rPr lang="en-US" dirty="0"/>
              <a:t>Strategies:</a:t>
            </a:r>
          </a:p>
          <a:p>
            <a:pPr lvl="1"/>
            <a:r>
              <a:rPr lang="en-US" dirty="0"/>
              <a:t>Outreach through </a:t>
            </a:r>
            <a:r>
              <a:rPr lang="en-US" b="1" dirty="0"/>
              <a:t>Social Media</a:t>
            </a:r>
          </a:p>
          <a:p>
            <a:pPr lvl="1"/>
            <a:r>
              <a:rPr lang="en-US" dirty="0"/>
              <a:t>Connect with students via </a:t>
            </a:r>
            <a:r>
              <a:rPr lang="en-US" b="1" dirty="0"/>
              <a:t>Email Correspondence</a:t>
            </a:r>
          </a:p>
          <a:p>
            <a:pPr lvl="1"/>
            <a:r>
              <a:rPr lang="en-US" b="1" dirty="0"/>
              <a:t>Website</a:t>
            </a:r>
            <a:r>
              <a:rPr lang="en-US" dirty="0"/>
              <a:t> postings</a:t>
            </a:r>
          </a:p>
          <a:p>
            <a:pPr lvl="1"/>
            <a:r>
              <a:rPr lang="en-US" b="1" dirty="0"/>
              <a:t>In-person</a:t>
            </a:r>
            <a:r>
              <a:rPr lang="en-US" dirty="0"/>
              <a:t> Recruitment</a:t>
            </a:r>
          </a:p>
          <a:p>
            <a:pPr lvl="1"/>
            <a:r>
              <a:rPr lang="en-US" dirty="0"/>
              <a:t>Informational </a:t>
            </a:r>
            <a:r>
              <a:rPr lang="en-US" b="1" dirty="0"/>
              <a:t>Workshops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813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2:  IET/IELCE Pathway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Objective: Prepare students for potential Enumerator position with Census 2020</a:t>
            </a:r>
          </a:p>
          <a:p>
            <a:r>
              <a:rPr lang="en-US" dirty="0"/>
              <a:t>Strategies:</a:t>
            </a:r>
          </a:p>
          <a:p>
            <a:pPr lvl="1"/>
            <a:r>
              <a:rPr lang="en-US" dirty="0"/>
              <a:t>Provide</a:t>
            </a:r>
            <a:r>
              <a:rPr lang="en-US" b="1" dirty="0"/>
              <a:t> training</a:t>
            </a:r>
            <a:r>
              <a:rPr lang="en-US" dirty="0"/>
              <a:t>: </a:t>
            </a:r>
          </a:p>
          <a:p>
            <a:pPr lvl="2"/>
            <a:r>
              <a:rPr lang="en-US" b="1" dirty="0"/>
              <a:t>digital literacy, </a:t>
            </a:r>
          </a:p>
          <a:p>
            <a:pPr lvl="2"/>
            <a:r>
              <a:rPr lang="en-US" b="1" dirty="0"/>
              <a:t>customer service, </a:t>
            </a:r>
          </a:p>
          <a:p>
            <a:pPr lvl="2"/>
            <a:r>
              <a:rPr lang="en-US" b="1" dirty="0"/>
              <a:t>communications skills</a:t>
            </a:r>
          </a:p>
          <a:p>
            <a:pPr lvl="1"/>
            <a:r>
              <a:rPr lang="en-US" dirty="0"/>
              <a:t>Offer support for </a:t>
            </a:r>
            <a:r>
              <a:rPr lang="en-US" b="1" dirty="0"/>
              <a:t>job application </a:t>
            </a:r>
            <a:r>
              <a:rPr lang="en-US" dirty="0"/>
              <a:t>process</a:t>
            </a:r>
          </a:p>
          <a:p>
            <a:pPr lvl="1"/>
            <a:r>
              <a:rPr lang="en-US" dirty="0"/>
              <a:t>Conduct workshops on </a:t>
            </a:r>
            <a:r>
              <a:rPr lang="en-US" b="1" dirty="0"/>
              <a:t>interviewing skills</a:t>
            </a:r>
          </a:p>
        </p:txBody>
      </p:sp>
    </p:spTree>
    <p:extLst>
      <p:ext uri="{BB962C8B-B14F-4D97-AF65-F5344CB8AC3E}">
        <p14:creationId xmlns:p14="http://schemas.microsoft.com/office/powerpoint/2010/main" val="1524752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3:  EL Civics COAAPs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Objective:  Educate and empower students for the purpose and process of Census 2020</a:t>
            </a:r>
          </a:p>
          <a:p>
            <a:r>
              <a:rPr lang="en-US" dirty="0"/>
              <a:t>Strategies:</a:t>
            </a:r>
          </a:p>
          <a:p>
            <a:pPr lvl="1"/>
            <a:r>
              <a:rPr lang="en-US" dirty="0"/>
              <a:t>Develop</a:t>
            </a:r>
            <a:r>
              <a:rPr lang="en-US" b="1" dirty="0"/>
              <a:t> curriculum </a:t>
            </a:r>
          </a:p>
          <a:p>
            <a:pPr lvl="1"/>
            <a:r>
              <a:rPr lang="en-US" dirty="0"/>
              <a:t>Provide </a:t>
            </a:r>
            <a:r>
              <a:rPr lang="en-US" b="1" dirty="0"/>
              <a:t>professional development </a:t>
            </a:r>
            <a:r>
              <a:rPr lang="en-US" dirty="0"/>
              <a:t>for instruction</a:t>
            </a:r>
          </a:p>
          <a:p>
            <a:pPr lvl="1"/>
            <a:r>
              <a:rPr lang="en-US" dirty="0"/>
              <a:t>Provide </a:t>
            </a:r>
            <a:r>
              <a:rPr lang="en-US" b="1" dirty="0"/>
              <a:t>ELC unit </a:t>
            </a:r>
            <a:r>
              <a:rPr lang="en-US" dirty="0"/>
              <a:t>to all ESL classes</a:t>
            </a:r>
          </a:p>
          <a:p>
            <a:pPr lvl="1"/>
            <a:r>
              <a:rPr lang="en-US" dirty="0"/>
              <a:t>Assess and record </a:t>
            </a:r>
            <a:r>
              <a:rPr lang="en-US" b="1" dirty="0"/>
              <a:t>results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599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4: “Get Counted” Campaign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Objective:  Support community awareness efforts to increase Census responses in the region</a:t>
            </a:r>
          </a:p>
          <a:p>
            <a:r>
              <a:rPr lang="en-US" dirty="0"/>
              <a:t>Strategies:</a:t>
            </a:r>
          </a:p>
          <a:p>
            <a:pPr lvl="1"/>
            <a:r>
              <a:rPr lang="en-US" b="1" dirty="0"/>
              <a:t>Students share </a:t>
            </a:r>
            <a:r>
              <a:rPr lang="en-US" dirty="0"/>
              <a:t>Census 2020 information in the community</a:t>
            </a:r>
          </a:p>
          <a:p>
            <a:pPr lvl="2"/>
            <a:r>
              <a:rPr lang="en-US" dirty="0"/>
              <a:t>Create student </a:t>
            </a:r>
            <a:r>
              <a:rPr lang="en-US" b="1" dirty="0"/>
              <a:t>banner and poster </a:t>
            </a:r>
            <a:r>
              <a:rPr lang="en-US" dirty="0"/>
              <a:t>sessions</a:t>
            </a:r>
          </a:p>
          <a:p>
            <a:pPr lvl="1"/>
            <a:r>
              <a:rPr lang="en-US" dirty="0"/>
              <a:t>Practice census </a:t>
            </a:r>
            <a:r>
              <a:rPr lang="en-US" b="1" dirty="0"/>
              <a:t>survey responses</a:t>
            </a:r>
          </a:p>
          <a:p>
            <a:pPr lvl="1"/>
            <a:r>
              <a:rPr lang="en-US" dirty="0"/>
              <a:t>Invite </a:t>
            </a:r>
            <a:r>
              <a:rPr lang="en-US" b="1" dirty="0"/>
              <a:t>community speakers </a:t>
            </a:r>
            <a:r>
              <a:rPr lang="en-US" dirty="0"/>
              <a:t>to classes on the importance of being counted</a:t>
            </a:r>
          </a:p>
        </p:txBody>
      </p:sp>
    </p:spTree>
    <p:extLst>
      <p:ext uri="{BB962C8B-B14F-4D97-AF65-F5344CB8AC3E}">
        <p14:creationId xmlns:p14="http://schemas.microsoft.com/office/powerpoint/2010/main" val="269351571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14E7CC524621418951E798A26C1086" ma:contentTypeVersion="9" ma:contentTypeDescription="Create a new document." ma:contentTypeScope="" ma:versionID="2288787c61babe554b90495c3789d7c5">
  <xsd:schema xmlns:xsd="http://www.w3.org/2001/XMLSchema" xmlns:xs="http://www.w3.org/2001/XMLSchema" xmlns:p="http://schemas.microsoft.com/office/2006/metadata/properties" xmlns:ns2="9682fde2-0d99-4585-8154-fdea48568b58" targetNamespace="http://schemas.microsoft.com/office/2006/metadata/properties" ma:root="true" ma:fieldsID="850a857e7bd06a26625db0263e2b387c" ns2:_="">
    <xsd:import namespace="9682fde2-0d99-4585-8154-fdea48568b5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82fde2-0d99-4585-8154-fdea48568b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06F475-608C-4220-AA95-EA10E279C5FA}"/>
</file>

<file path=customXml/itemProps2.xml><?xml version="1.0" encoding="utf-8"?>
<ds:datastoreItem xmlns:ds="http://schemas.openxmlformats.org/officeDocument/2006/customXml" ds:itemID="{8201F49D-1566-459A-8946-DF5AE474A458}"/>
</file>

<file path=customXml/itemProps3.xml><?xml version="1.0" encoding="utf-8"?>
<ds:datastoreItem xmlns:ds="http://schemas.openxmlformats.org/officeDocument/2006/customXml" ds:itemID="{645D4CA0-12E1-4A14-8EAA-4DA3412EF246}"/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93</TotalTime>
  <Words>283</Words>
  <Application>Microsoft Office PowerPoint</Application>
  <PresentationFormat>Widescreen</PresentationFormat>
  <Paragraphs>60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Palatino Linotype</vt:lpstr>
      <vt:lpstr>Symbol</vt:lpstr>
      <vt:lpstr>Gallery</vt:lpstr>
      <vt:lpstr>Local Plan for Census 2020</vt:lpstr>
      <vt:lpstr>Phase 1:  Field Staff Recruitment</vt:lpstr>
      <vt:lpstr>Phase 2:  IET/IELCE Pathway</vt:lpstr>
      <vt:lpstr>Phase 3:  EL Civics COAAPs</vt:lpstr>
      <vt:lpstr>Phase 4: “Get Counted” Campaign </vt:lpstr>
    </vt:vector>
  </TitlesOfParts>
  <Company>CNUSD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JoDee Slyter</dc:creator>
  <cp:lastModifiedBy>Veronica Parker</cp:lastModifiedBy>
  <cp:revision>9</cp:revision>
  <dcterms:created xsi:type="dcterms:W3CDTF">2019-06-06T21:41:17Z</dcterms:created>
  <dcterms:modified xsi:type="dcterms:W3CDTF">2019-06-17T15:51:45Z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0x010100D914E7CC524621418951E798A26C1086</vt:lpwstr>
  </property>
</Properties>
</file>