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305" r:id="rId11"/>
    <p:sldId id="302" r:id="rId12"/>
    <p:sldId id="303" r:id="rId13"/>
    <p:sldId id="304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07" r:id="rId27"/>
    <p:sldId id="300" r:id="rId28"/>
    <p:sldId id="30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y" initials="K" lastIdx="5" clrIdx="0">
    <p:extLst>
      <p:ext uri="{19B8F6BF-5375-455C-9EA6-DF929625EA0E}">
        <p15:presenceInfo xmlns:p15="http://schemas.microsoft.com/office/powerpoint/2012/main" userId="Krist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FD07-2832-46B6-9198-9F61B6A2F16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B539A-65CC-4D75-A3E1-ACE1D3008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B539A-65CC-4D75-A3E1-ACE1D3008B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4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EBG_PowerPoint2018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12192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97391" y="4872943"/>
            <a:ext cx="10414000" cy="97234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2515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AEBG_PowerPoint20182.png" descr="AEBG_PowerPoint20182.png">
            <a:extLst>
              <a:ext uri="{FF2B5EF4-FFF2-40B4-BE49-F238E27FC236}">
                <a16:creationId xmlns="" xmlns:a16="http://schemas.microsoft.com/office/drawing/2014/main" id="{EAD81273-D7D5-47DA-A909-FC98C5A42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70671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EBG_PowerPoint20182.png" descr="AEBG_PowerPoint20182.png">
            <a:extLst>
              <a:ext uri="{FF2B5EF4-FFF2-40B4-BE49-F238E27FC236}">
                <a16:creationId xmlns="" xmlns:a16="http://schemas.microsoft.com/office/drawing/2014/main" id="{2613A912-2F77-4E81-8901-0E88BC9D8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5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59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med"/>
  <p:hf hdr="0" ftr="0" dt="0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690B3-4730-4B65-A884-2A2CBF66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CFAD Revisited 19-20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530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NOVA Processing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60" b="7362"/>
          <a:stretch/>
        </p:blipFill>
        <p:spPr>
          <a:xfrm>
            <a:off x="0" y="1286634"/>
            <a:ext cx="12191999" cy="479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756" b="8754"/>
          <a:stretch/>
        </p:blipFill>
        <p:spPr>
          <a:xfrm>
            <a:off x="0" y="890124"/>
            <a:ext cx="12192000" cy="51060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313" b="6377"/>
          <a:stretch/>
        </p:blipFill>
        <p:spPr>
          <a:xfrm>
            <a:off x="0" y="971043"/>
            <a:ext cx="12192000" cy="50898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6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203" b="6301"/>
          <a:stretch/>
        </p:blipFill>
        <p:spPr>
          <a:xfrm>
            <a:off x="1" y="1035782"/>
            <a:ext cx="12192000" cy="53035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51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50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386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9"/>
            <a:ext cx="12192000" cy="68458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658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74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1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729046"/>
            <a:ext cx="11269596" cy="43558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Funding Calendar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Governor’s May Revise – where it started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Allocation Reduction Steps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Decision Making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Recommendations 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NOVA processing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What happens if you miss the deadline?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Questions???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29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76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3731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724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88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885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486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7527"/>
            <a:ext cx="10515600" cy="1246910"/>
          </a:xfrm>
        </p:spPr>
        <p:txBody>
          <a:bodyPr>
            <a:noAutofit/>
          </a:bodyPr>
          <a:lstStyle/>
          <a:p>
            <a:r>
              <a:rPr lang="en-US" sz="4000" dirty="0"/>
              <a:t>What happens if you miss the deadline?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0248"/>
            <a:ext cx="10515600" cy="457437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CFAD amendment approval is due June 30, 2019.</a:t>
            </a:r>
          </a:p>
          <a:p>
            <a:r>
              <a:rPr lang="en-US" sz="3600" dirty="0" smtClean="0"/>
              <a:t>What happens if my consortium &amp; members don’t certify by then?</a:t>
            </a:r>
          </a:p>
          <a:p>
            <a:r>
              <a:rPr lang="en-US" sz="3600" dirty="0" smtClean="0"/>
              <a:t>The State CAEP Office will use a proportional share to reduce the funding in NOVA.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266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title"/>
          </p:nvPr>
        </p:nvSpPr>
        <p:spPr>
          <a:xfrm>
            <a:off x="838200" y="930584"/>
            <a:ext cx="10515600" cy="895041"/>
          </a:xfrm>
        </p:spPr>
        <p:txBody>
          <a:bodyPr/>
          <a:lstStyle/>
          <a:p>
            <a:r>
              <a:rPr lang="en-US" dirty="0" smtClean="0"/>
              <a:t>Request Support from CAEP TAP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05" t="7235" r="19414" b="18241"/>
          <a:stretch/>
        </p:blipFill>
        <p:spPr>
          <a:xfrm>
            <a:off x="2786257" y="1825625"/>
            <a:ext cx="6619485" cy="43513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682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05" t="6954" r="19374"/>
          <a:stretch/>
        </p:blipFill>
        <p:spPr>
          <a:xfrm>
            <a:off x="3617139" y="1569855"/>
            <a:ext cx="5610614" cy="4572000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>
            <p:ph type="title"/>
          </p:nvPr>
        </p:nvSpPr>
        <p:spPr>
          <a:xfrm>
            <a:off x="838200" y="777381"/>
            <a:ext cx="10515600" cy="792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Upcoming Webinars and In-person Trainings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8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10698480" cy="132556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Funding Calendar (consortia/member level)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729046"/>
            <a:ext cx="11269596" cy="43558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January – Gov’s Budget Proposed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February – Preliminary Allocation Released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March-April – Meetings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May – CFAD Due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May – May Revision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June – Budget Passed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July – Governor’s Signs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August – CAEP funds are released installments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Funding Calendar Part II (state level)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729046"/>
            <a:ext cx="11269596" cy="43558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June – Budget Passed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July – Governor’s Signs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July – Board of Governor’s Approves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July – CDE/Chancellor’s Office create Interagency Agreement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August – CAEP funds are released via installments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September – State Controllers send funds to County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Sept/Oct – County Offices send funds to districts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7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May Revise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889186"/>
            <a:ext cx="11269596" cy="41957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As a result of the Governor’s May Revise, the California Adult Education Program (CAEP) 19-20 allocation will be reduced by $1,043,000. The State CAEP Office will adjust each regional consortium’s allocation in NOVA to reflect the cost-of-living adjustment from 3.46 percent to 3.26 percent.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9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Allocation Steps for the Reduction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889186"/>
            <a:ext cx="11269596" cy="41957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/>
              <a:t> The State CAEP Office reduced each consortium’s 19-20 allocation in NOVA. (See newsletter &amp; direct email for sheet).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Each consortium must certify new allocation amounts for members.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All members must certify the allocation amendment.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Due Date for certification – June 30, 2019.</a:t>
            </a: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7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Decision Making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2094807"/>
            <a:ext cx="11269596" cy="39901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Per education code, members receive no less than the prior year – unless they are reduced for cause.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Any additional amounts over the prior year - follow your consortium by-laws.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Remember to follow your public meeting AB104 education code (EC 84905) and Brown Act.</a:t>
            </a:r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Recommendation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825625"/>
            <a:ext cx="11269596" cy="42592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The CDE and the Chancellor </a:t>
            </a:r>
            <a:r>
              <a:rPr lang="en-US" sz="3200" dirty="0"/>
              <a:t>Office </a:t>
            </a:r>
            <a:r>
              <a:rPr lang="en-US" sz="3200" dirty="0" smtClean="0"/>
              <a:t>recommend that </a:t>
            </a:r>
            <a:r>
              <a:rPr lang="en-US" sz="3200" dirty="0"/>
              <a:t>members having any unspent 17-18 CAEP funds as of the recent Q2 reporting in NOVA, take the reduction of funds for the </a:t>
            </a:r>
            <a:r>
              <a:rPr lang="en-US" sz="3200" dirty="0" smtClean="0"/>
              <a:t>consortium (provided the cut doesn’t go below the prior year allocation).   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We </a:t>
            </a:r>
            <a:r>
              <a:rPr lang="en-US" sz="3200" dirty="0"/>
              <a:t>understand this is still a local decision and members would have to decide who should take the reduction using the same decision making process used in the initial CFAD certification</a:t>
            </a:r>
            <a:r>
              <a:rPr lang="en-US" sz="3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19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913FEF-FC3F-4A5B-B011-9FE6787F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00062"/>
            <a:ext cx="9184678" cy="1325563"/>
          </a:xfrm>
        </p:spPr>
        <p:txBody>
          <a:bodyPr/>
          <a:lstStyle/>
          <a:p>
            <a:pPr algn="l"/>
            <a:r>
              <a:rPr lang="en-US" dirty="0" smtClean="0"/>
              <a:t>Recommendation (part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0D39-5F8D-4986-889D-E1ECB307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825625"/>
            <a:ext cx="11269596" cy="42592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To view Q2 in NOVA go to the CAEP section – then the fiscal reporting menu choice.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Once there, click on the FIFO report button at the top of the screen.</a:t>
            </a:r>
          </a:p>
          <a:p>
            <a:pPr>
              <a:spcBef>
                <a:spcPts val="0"/>
              </a:spcBef>
            </a:pPr>
            <a:r>
              <a:rPr lang="en-US" sz="3200" dirty="0" smtClean="0"/>
              <a:t>Once in the FIFO report, click Year 18-19, Reporting Level – Member Agency, and then select the member agency to see if there are any remaining 17-18 funds.(Look at the chart at the bottom of the page by allocation year).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5779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91AA87-3033-45BE-802B-B5E0DCCDCB22}"/>
</file>

<file path=customXml/itemProps2.xml><?xml version="1.0" encoding="utf-8"?>
<ds:datastoreItem xmlns:ds="http://schemas.openxmlformats.org/officeDocument/2006/customXml" ds:itemID="{ADD18FC9-193F-4642-8FE2-B2B4195382C0}"/>
</file>

<file path=customXml/itemProps3.xml><?xml version="1.0" encoding="utf-8"?>
<ds:datastoreItem xmlns:ds="http://schemas.openxmlformats.org/officeDocument/2006/customXml" ds:itemID="{5261E661-0CFA-4123-B865-F5403B99959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67353</TotalTime>
  <Words>533</Words>
  <Application>Microsoft Office PowerPoint</Application>
  <PresentationFormat>Widescreen</PresentationFormat>
  <Paragraphs>84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Helvetica Neue</vt:lpstr>
      <vt:lpstr>Helvetica Neue Light</vt:lpstr>
      <vt:lpstr>Helvetica Neue Medium</vt:lpstr>
      <vt:lpstr>White</vt:lpstr>
      <vt:lpstr>CFAD Revisited 19-20</vt:lpstr>
      <vt:lpstr>Agenda</vt:lpstr>
      <vt:lpstr>Funding Calendar (consortia/member level)</vt:lpstr>
      <vt:lpstr>Funding Calendar Part II (state level)</vt:lpstr>
      <vt:lpstr>May Revise</vt:lpstr>
      <vt:lpstr>Allocation Steps for the Reduction</vt:lpstr>
      <vt:lpstr>Decision Making</vt:lpstr>
      <vt:lpstr>Recommendation</vt:lpstr>
      <vt:lpstr>Recommendation (part 2)</vt:lpstr>
      <vt:lpstr>NOVA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if you miss the deadline? </vt:lpstr>
      <vt:lpstr>Request Support from CAEP TAP</vt:lpstr>
      <vt:lpstr>Upcoming Webinars and In-person Trainings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CAEP Overview</dc:title>
  <dc:creator>Kristy</dc:creator>
  <cp:lastModifiedBy>Veronica Parker</cp:lastModifiedBy>
  <cp:revision>72</cp:revision>
  <dcterms:created xsi:type="dcterms:W3CDTF">2019-02-28T16:51:35Z</dcterms:created>
  <dcterms:modified xsi:type="dcterms:W3CDTF">2019-05-23T18:12:00Z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