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6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6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harts/style3.xml" ContentType="application/vnd.ms-office.chartstyle+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3.xml" ContentType="application/vnd.ms-office.chartcolorstyle+xml"/>
  <Override PartName="/ppt/charts/chart3.xml" ContentType="application/vnd.openxmlformats-officedocument.drawingml.chart+xml"/>
  <Override PartName="/ppt/charts/colors2.xml" ContentType="application/vnd.ms-office.chartcolorstyl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93" r:id="rId2"/>
    <p:sldId id="296" r:id="rId3"/>
    <p:sldId id="295" r:id="rId4"/>
    <p:sldId id="332" r:id="rId5"/>
    <p:sldId id="334" r:id="rId6"/>
    <p:sldId id="258" r:id="rId7"/>
    <p:sldId id="294" r:id="rId8"/>
    <p:sldId id="261" r:id="rId9"/>
    <p:sldId id="312" r:id="rId10"/>
    <p:sldId id="313" r:id="rId11"/>
    <p:sldId id="267" r:id="rId12"/>
    <p:sldId id="268" r:id="rId13"/>
    <p:sldId id="269" r:id="rId14"/>
    <p:sldId id="270" r:id="rId15"/>
    <p:sldId id="311" r:id="rId16"/>
    <p:sldId id="271" r:id="rId17"/>
    <p:sldId id="272" r:id="rId18"/>
    <p:sldId id="273" r:id="rId19"/>
    <p:sldId id="274" r:id="rId20"/>
    <p:sldId id="275" r:id="rId21"/>
    <p:sldId id="309" r:id="rId22"/>
    <p:sldId id="310" r:id="rId23"/>
    <p:sldId id="276" r:id="rId24"/>
    <p:sldId id="277" r:id="rId25"/>
    <p:sldId id="278" r:id="rId26"/>
    <p:sldId id="307" r:id="rId27"/>
    <p:sldId id="282" r:id="rId28"/>
    <p:sldId id="283" r:id="rId29"/>
    <p:sldId id="314" r:id="rId30"/>
    <p:sldId id="315" r:id="rId31"/>
    <p:sldId id="323" r:id="rId32"/>
    <p:sldId id="317" r:id="rId33"/>
    <p:sldId id="316" r:id="rId34"/>
    <p:sldId id="318" r:id="rId35"/>
    <p:sldId id="319" r:id="rId36"/>
    <p:sldId id="322" r:id="rId37"/>
    <p:sldId id="320" r:id="rId38"/>
    <p:sldId id="324" r:id="rId39"/>
    <p:sldId id="279" r:id="rId40"/>
    <p:sldId id="280" r:id="rId41"/>
    <p:sldId id="281" r:id="rId42"/>
    <p:sldId id="321" r:id="rId43"/>
    <p:sldId id="308" r:id="rId44"/>
    <p:sldId id="284" r:id="rId45"/>
    <p:sldId id="285" r:id="rId46"/>
    <p:sldId id="286" r:id="rId47"/>
    <p:sldId id="287" r:id="rId48"/>
    <p:sldId id="288" r:id="rId49"/>
    <p:sldId id="289" r:id="rId50"/>
    <p:sldId id="290" r:id="rId51"/>
    <p:sldId id="298" r:id="rId52"/>
    <p:sldId id="331" r:id="rId53"/>
    <p:sldId id="326" r:id="rId54"/>
    <p:sldId id="327" r:id="rId55"/>
    <p:sldId id="325" r:id="rId56"/>
    <p:sldId id="328" r:id="rId57"/>
    <p:sldId id="329" r:id="rId58"/>
    <p:sldId id="330" r:id="rId59"/>
    <p:sldId id="299" r:id="rId60"/>
    <p:sldId id="300" r:id="rId61"/>
    <p:sldId id="302" r:id="rId62"/>
    <p:sldId id="303" r:id="rId63"/>
    <p:sldId id="304" r:id="rId64"/>
    <p:sldId id="305" r:id="rId65"/>
    <p:sldId id="306" r:id="rId66"/>
    <p:sldId id="291" r:id="rId67"/>
    <p:sldId id="29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8"/>
  </p:normalViewPr>
  <p:slideViewPr>
    <p:cSldViewPr snapToGrid="0">
      <p:cViewPr varScale="1">
        <p:scale>
          <a:sx n="124" d="100"/>
          <a:sy n="124"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268289080"/>
        <c:axId val="268291040"/>
      </c:barChart>
      <c:catAx>
        <c:axId val="268289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91040"/>
        <c:crosses val="autoZero"/>
        <c:auto val="1"/>
        <c:lblAlgn val="ctr"/>
        <c:lblOffset val="100"/>
        <c:noMultiLvlLbl val="0"/>
      </c:catAx>
      <c:valAx>
        <c:axId val="268291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8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393067352"/>
        <c:axId val="393065392"/>
        <c:axId val="385409280"/>
      </c:bar3DChart>
      <c:catAx>
        <c:axId val="393067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065392"/>
        <c:crosses val="autoZero"/>
        <c:auto val="1"/>
        <c:lblAlgn val="ctr"/>
        <c:lblOffset val="100"/>
        <c:noMultiLvlLbl val="0"/>
      </c:catAx>
      <c:valAx>
        <c:axId val="393065392"/>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067352"/>
        <c:crosses val="autoZero"/>
        <c:crossBetween val="between"/>
      </c:valAx>
      <c:serAx>
        <c:axId val="385409280"/>
        <c:scaling>
          <c:orientation val="minMax"/>
        </c:scaling>
        <c:delete val="1"/>
        <c:axPos val="b"/>
        <c:majorTickMark val="none"/>
        <c:minorTickMark val="none"/>
        <c:tickLblPos val="nextTo"/>
        <c:crossAx val="393065392"/>
        <c:crosses val="autoZero"/>
      </c:ser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006E-4360-8B81-2BFA0C544F80}"/>
                </c:ext>
              </c:extLst>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E-006E-4360-8B81-2BFA0C544F80}"/>
                </c:ext>
              </c:extLst>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006E-4360-8B81-2BFA0C544F80}"/>
                </c:ext>
              </c:extLst>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006E-4360-8B81-2BFA0C544F80}"/>
                </c:ext>
              </c:extLst>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006E-4360-8B81-2BFA0C544F80}"/>
                </c:ext>
              </c:extLst>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80FCE-8939-9042-AE08-EDAFDADB5340}" type="datetimeFigureOut">
              <a:rPr lang="en-US" smtClean="0"/>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C6F4F-302A-5B49-822A-6FE64DFBD61A}" type="slidenum">
              <a:rPr lang="en-US" smtClean="0"/>
              <a:t>‹#›</a:t>
            </a:fld>
            <a:endParaRPr lang="en-US"/>
          </a:p>
        </p:txBody>
      </p:sp>
    </p:spTree>
    <p:extLst>
      <p:ext uri="{BB962C8B-B14F-4D97-AF65-F5344CB8AC3E}">
        <p14:creationId xmlns:p14="http://schemas.microsoft.com/office/powerpoint/2010/main" val="386512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2E1BB9-DF43-0C4E-A778-90FCDD1E07B0}"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B5029-37A4-3044-84A8-0BA2EADB98FB}"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E9AE7-3467-204A-8F51-2AF532663B18}"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E913F-8A3B-3D48-9963-DAF7D92F6A88}"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32574-E17A-E04A-89F8-6AB9BD04911A}"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D5E1A1-5FB6-A945-A08A-49AACDF4116A}"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4CA6D-F90E-AB40-BF87-4A80753576F8}" type="datetime1">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916ED8-8026-1C4A-AACE-B0E5A40A6655}" type="datetime1">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81858-5EA1-6D49-B72F-AC9171B01433}" type="datetime1">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6FCECF-71AE-DB41-8CD1-E608BAC51349}"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9CC8BE-4373-874E-956F-DD2FE4BDE660}"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84D02-D08E-B641-981D-F38878F3307F}" type="datetime1">
              <a:rPr lang="en-US" smtClean="0"/>
              <a:t>3/27/19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innerShdw blurRad="114300">
                    <a:prstClr val="black"/>
                  </a:innerShdw>
                </a:effectLst>
              </a:rPr>
              <a:t>AEP Data Dive Webinar</a:t>
            </a:r>
          </a:p>
        </p:txBody>
      </p:sp>
      <p:sp>
        <p:nvSpPr>
          <p:cNvPr id="3" name="Subtitle 2"/>
          <p:cNvSpPr>
            <a:spLocks noGrp="1"/>
          </p:cNvSpPr>
          <p:nvPr>
            <p:ph type="subTitle" idx="1"/>
          </p:nvPr>
        </p:nvSpPr>
        <p:spPr/>
        <p:txBody>
          <a:bodyPr>
            <a:normAutofit/>
          </a:bodyPr>
          <a:lstStyle/>
          <a:p>
            <a:r>
              <a:rPr lang="en-US" sz="3200" dirty="0"/>
              <a:t>March 25, 2019</a:t>
            </a:r>
          </a:p>
        </p:txBody>
      </p:sp>
      <p:sp>
        <p:nvSpPr>
          <p:cNvPr id="4" name="Slide Number Placeholder 3">
            <a:extLst>
              <a:ext uri="{FF2B5EF4-FFF2-40B4-BE49-F238E27FC236}">
                <a16:creationId xmlns:a16="http://schemas.microsoft.com/office/drawing/2014/main" id="{99A3C5AC-BB3E-2D4E-9AF9-D7B0485A3748}"/>
              </a:ext>
            </a:extLst>
          </p:cNvPr>
          <p:cNvSpPr>
            <a:spLocks noGrp="1"/>
          </p:cNvSpPr>
          <p:nvPr>
            <p:ph type="sldNum" sz="quarter" idx="12"/>
          </p:nvPr>
        </p:nvSpPr>
        <p:spPr/>
        <p:txBody>
          <a:bodyPr/>
          <a:lstStyle/>
          <a:p>
            <a:fld id="{D64902D6-4A29-4656-8DDD-794081C920C7}" type="slidenum">
              <a:rPr lang="en-US" smtClean="0"/>
              <a:t>1</a:t>
            </a:fld>
            <a:endParaRPr lang="en-US"/>
          </a:p>
        </p:txBody>
      </p:sp>
    </p:spTree>
    <p:extLst>
      <p:ext uri="{BB962C8B-B14F-4D97-AF65-F5344CB8AC3E}">
        <p14:creationId xmlns:p14="http://schemas.microsoft.com/office/powerpoint/2010/main" val="32740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29" t="-1560" b="1560"/>
          <a:stretch/>
        </p:blipFill>
        <p:spPr>
          <a:xfrm>
            <a:off x="6449693" y="245507"/>
            <a:ext cx="5174850" cy="4404132"/>
          </a:xfrm>
          <a:prstGeom prst="rect">
            <a:avLst/>
          </a:prstGeom>
          <a:ln>
            <a:solidFill>
              <a:schemeClr val="accent1">
                <a:lumMod val="50000"/>
              </a:schemeClr>
            </a:solidFill>
          </a:ln>
        </p:spPr>
      </p:pic>
      <p:sp>
        <p:nvSpPr>
          <p:cNvPr id="2" name="Title 1"/>
          <p:cNvSpPr>
            <a:spLocks noGrp="1"/>
          </p:cNvSpPr>
          <p:nvPr>
            <p:ph type="title"/>
          </p:nvPr>
        </p:nvSpPr>
        <p:spPr>
          <a:xfrm>
            <a:off x="838200" y="365125"/>
            <a:ext cx="10515600" cy="1049607"/>
          </a:xfrm>
        </p:spPr>
        <p:txBody>
          <a:bodyPr/>
          <a:lstStyle/>
          <a:p>
            <a:r>
              <a:rPr lang="en-US" dirty="0"/>
              <a:t>AEP Program Hours</a:t>
            </a:r>
          </a:p>
        </p:txBody>
      </p:sp>
      <p:pic>
        <p:nvPicPr>
          <p:cNvPr id="3" name="Picture 2"/>
          <p:cNvPicPr>
            <a:picLocks noChangeAspect="1"/>
          </p:cNvPicPr>
          <p:nvPr/>
        </p:nvPicPr>
        <p:blipFill>
          <a:blip r:embed="rId3"/>
          <a:stretch>
            <a:fillRect/>
          </a:stretch>
        </p:blipFill>
        <p:spPr>
          <a:xfrm>
            <a:off x="750498" y="1743615"/>
            <a:ext cx="5524500" cy="800100"/>
          </a:xfrm>
          <a:prstGeom prst="rect">
            <a:avLst/>
          </a:prstGeom>
          <a:ln>
            <a:solidFill>
              <a:schemeClr val="accent1">
                <a:lumMod val="50000"/>
              </a:schemeClr>
            </a:solidFill>
          </a:ln>
        </p:spPr>
      </p:pic>
      <p:pic>
        <p:nvPicPr>
          <p:cNvPr id="5" name="Picture 4"/>
          <p:cNvPicPr>
            <a:picLocks noChangeAspect="1"/>
          </p:cNvPicPr>
          <p:nvPr/>
        </p:nvPicPr>
        <p:blipFill>
          <a:blip r:embed="rId4"/>
          <a:stretch>
            <a:fillRect/>
          </a:stretch>
        </p:blipFill>
        <p:spPr>
          <a:xfrm>
            <a:off x="632700" y="3357819"/>
            <a:ext cx="7762250" cy="3281478"/>
          </a:xfrm>
          <a:prstGeom prst="rect">
            <a:avLst/>
          </a:prstGeom>
          <a:ln>
            <a:solidFill>
              <a:schemeClr val="accent1">
                <a:lumMod val="50000"/>
              </a:schemeClr>
            </a:solidFill>
          </a:ln>
        </p:spPr>
      </p:pic>
      <p:pic>
        <p:nvPicPr>
          <p:cNvPr id="6" name="Picture 5"/>
          <p:cNvPicPr>
            <a:picLocks noChangeAspect="1"/>
          </p:cNvPicPr>
          <p:nvPr/>
        </p:nvPicPr>
        <p:blipFill>
          <a:blip r:embed="rId5"/>
          <a:stretch>
            <a:fillRect/>
          </a:stretch>
        </p:blipFill>
        <p:spPr>
          <a:xfrm>
            <a:off x="8340215" y="3260785"/>
            <a:ext cx="3119266" cy="1737773"/>
          </a:xfrm>
          <a:prstGeom prst="rect">
            <a:avLst/>
          </a:prstGeom>
        </p:spPr>
      </p:pic>
      <p:sp>
        <p:nvSpPr>
          <p:cNvPr id="7" name="Left Arrow 6"/>
          <p:cNvSpPr/>
          <p:nvPr/>
        </p:nvSpPr>
        <p:spPr>
          <a:xfrm rot="21107586">
            <a:off x="7229963" y="4843746"/>
            <a:ext cx="1708446" cy="22420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 Arrow 7"/>
          <p:cNvSpPr/>
          <p:nvPr/>
        </p:nvSpPr>
        <p:spPr>
          <a:xfrm rot="11568506">
            <a:off x="5289845" y="2487432"/>
            <a:ext cx="1217634" cy="23665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7206018" y="5281684"/>
            <a:ext cx="4708478" cy="1015663"/>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2000" b="1" dirty="0"/>
              <a:t>Students in Multiple Programs </a:t>
            </a:r>
            <a:r>
              <a:rPr lang="en-US" sz="2000" dirty="0"/>
              <a:t>generates item counts of students in more than one program</a:t>
            </a:r>
          </a:p>
        </p:txBody>
      </p:sp>
      <p:sp>
        <p:nvSpPr>
          <p:cNvPr id="10" name="Slide Number Placeholder 9">
            <a:extLst>
              <a:ext uri="{FF2B5EF4-FFF2-40B4-BE49-F238E27FC236}">
                <a16:creationId xmlns:a16="http://schemas.microsoft.com/office/drawing/2014/main" id="{3CAD2598-5A5F-F64C-A603-B5E1F6ACCCAA}"/>
              </a:ext>
            </a:extLst>
          </p:cNvPr>
          <p:cNvSpPr>
            <a:spLocks noGrp="1"/>
          </p:cNvSpPr>
          <p:nvPr>
            <p:ph type="sldNum" sz="quarter" idx="12"/>
          </p:nvPr>
        </p:nvSpPr>
        <p:spPr/>
        <p:txBody>
          <a:bodyPr/>
          <a:lstStyle/>
          <a:p>
            <a:fld id="{D64902D6-4A29-4656-8DDD-794081C920C7}" type="slidenum">
              <a:rPr lang="en-US" smtClean="0"/>
              <a:t>10</a:t>
            </a:fld>
            <a:endParaRPr lang="en-US"/>
          </a:p>
        </p:txBody>
      </p:sp>
    </p:spTree>
    <p:extLst>
      <p:ext uri="{BB962C8B-B14F-4D97-AF65-F5344CB8AC3E}">
        <p14:creationId xmlns:p14="http://schemas.microsoft.com/office/powerpoint/2010/main" val="354756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a:t>Click </a:t>
            </a:r>
            <a:r>
              <a:rPr lang="en-US" sz="3600" dirty="0"/>
              <a:t>any cell to generate a list of students included in that cell. </a:t>
            </a:r>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90680BA-4AFD-864E-941F-7C5EBBE042A1}"/>
              </a:ext>
            </a:extLst>
          </p:cNvPr>
          <p:cNvSpPr>
            <a:spLocks noGrp="1"/>
          </p:cNvSpPr>
          <p:nvPr>
            <p:ph type="sldNum" sz="quarter" idx="12"/>
          </p:nvPr>
        </p:nvSpPr>
        <p:spPr/>
        <p:txBody>
          <a:bodyPr/>
          <a:lstStyle/>
          <a:p>
            <a:fld id="{D64902D6-4A29-4656-8DDD-794081C920C7}" type="slidenum">
              <a:rPr lang="en-US" smtClean="0"/>
              <a:t>11</a:t>
            </a:fld>
            <a:endParaRPr lang="en-US"/>
          </a:p>
        </p:txBody>
      </p:sp>
    </p:spTree>
    <p:extLst>
      <p:ext uri="{BB962C8B-B14F-4D97-AF65-F5344CB8AC3E}">
        <p14:creationId xmlns:p14="http://schemas.microsoft.com/office/powerpoint/2010/main" val="19975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a:t>Right click any cell and select from 6 listers and 6 reports:</a:t>
            </a:r>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
        <p:nvSpPr>
          <p:cNvPr id="2" name="Slide Number Placeholder 1">
            <a:extLst>
              <a:ext uri="{FF2B5EF4-FFF2-40B4-BE49-F238E27FC236}">
                <a16:creationId xmlns:a16="http://schemas.microsoft.com/office/drawing/2014/main" id="{3945A7A1-4EE8-8943-8CBB-0C155D59499A}"/>
              </a:ext>
            </a:extLst>
          </p:cNvPr>
          <p:cNvSpPr>
            <a:spLocks noGrp="1"/>
          </p:cNvSpPr>
          <p:nvPr>
            <p:ph type="sldNum" sz="quarter" idx="12"/>
          </p:nvPr>
        </p:nvSpPr>
        <p:spPr/>
        <p:txBody>
          <a:bodyPr/>
          <a:lstStyle/>
          <a:p>
            <a:fld id="{D64902D6-4A29-4656-8DDD-794081C920C7}" type="slidenum">
              <a:rPr lang="en-US" smtClean="0"/>
              <a:t>12</a:t>
            </a:fld>
            <a:endParaRPr lang="en-US"/>
          </a:p>
        </p:txBody>
      </p:sp>
    </p:spTree>
    <p:extLst>
      <p:ext uri="{BB962C8B-B14F-4D97-AF65-F5344CB8AC3E}">
        <p14:creationId xmlns:p14="http://schemas.microsoft.com/office/powerpoint/2010/main" val="16403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221" y="522023"/>
            <a:ext cx="5115461" cy="707886"/>
          </a:xfrm>
          <a:prstGeom prst="rect">
            <a:avLst/>
          </a:prstGeom>
          <a:noFill/>
          <a:ln>
            <a:solidFill>
              <a:schemeClr val="accent1"/>
            </a:solidFill>
          </a:ln>
        </p:spPr>
        <p:txBody>
          <a:bodyPr wrap="square" rtlCol="0">
            <a:spAutoFit/>
          </a:bodyPr>
          <a:lstStyle/>
          <a:p>
            <a:r>
              <a:rPr lang="en-US" sz="4000" dirty="0"/>
              <a:t>4 AEP drill down listers</a:t>
            </a:r>
            <a:r>
              <a:rPr lang="en-US" sz="3600" dirty="0"/>
              <a:t>:</a:t>
            </a:r>
          </a:p>
        </p:txBody>
      </p:sp>
      <p:sp>
        <p:nvSpPr>
          <p:cNvPr id="2" name="TextBox 1"/>
          <p:cNvSpPr txBox="1"/>
          <p:nvPr/>
        </p:nvSpPr>
        <p:spPr>
          <a:xfrm>
            <a:off x="6012614" y="1608851"/>
            <a:ext cx="6029865" cy="440120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a:t>Student Program Year </a:t>
            </a:r>
            <a:r>
              <a:rPr lang="en-US" sz="2800" dirty="0"/>
              <a:t>provides a simple list of students and matches the item count in the data cell</a:t>
            </a:r>
          </a:p>
          <a:p>
            <a:pPr marL="285750" indent="-285750">
              <a:buFont typeface="Arial" panose="020B0604020202020204" pitchFamily="34" charset="0"/>
              <a:buChar char="•"/>
            </a:pPr>
            <a:r>
              <a:rPr lang="en-US" sz="2800" b="1" dirty="0"/>
              <a:t>Student Population </a:t>
            </a:r>
            <a:r>
              <a:rPr lang="en-US" sz="2800" dirty="0"/>
              <a:t>displays the TE demographics </a:t>
            </a:r>
            <a:r>
              <a:rPr lang="en-US" sz="2800" dirty="0" err="1"/>
              <a:t>lister</a:t>
            </a:r>
            <a:endParaRPr lang="en-US" sz="2800" dirty="0"/>
          </a:p>
          <a:p>
            <a:pPr marL="285750" indent="-285750">
              <a:buFont typeface="Arial" panose="020B0604020202020204" pitchFamily="34" charset="0"/>
              <a:buChar char="•"/>
            </a:pPr>
            <a:r>
              <a:rPr lang="en-US" sz="2800" b="1" dirty="0"/>
              <a:t>Student Program Population </a:t>
            </a:r>
            <a:r>
              <a:rPr lang="en-US" sz="2800" dirty="0"/>
              <a:t>lists student program enrollments</a:t>
            </a:r>
          </a:p>
          <a:p>
            <a:pPr marL="285750" indent="-285750">
              <a:buFont typeface="Arial" panose="020B0604020202020204" pitchFamily="34" charset="0"/>
              <a:buChar char="•"/>
            </a:pPr>
            <a:r>
              <a:rPr lang="en-US" sz="2800" b="1" dirty="0"/>
              <a:t>Student Record Population </a:t>
            </a:r>
            <a:r>
              <a:rPr lang="en-US" sz="2800" dirty="0"/>
              <a:t>displays the </a:t>
            </a:r>
            <a:r>
              <a:rPr lang="en-US" sz="2800" dirty="0" err="1"/>
              <a:t>lister</a:t>
            </a:r>
            <a:r>
              <a:rPr lang="en-US" sz="2800" dirty="0"/>
              <a:t> that enables editing of specific AEP outcomes</a:t>
            </a:r>
          </a:p>
        </p:txBody>
      </p:sp>
      <p:pic>
        <p:nvPicPr>
          <p:cNvPr id="7" name="Picture 6"/>
          <p:cNvPicPr>
            <a:picLocks noChangeAspect="1"/>
          </p:cNvPicPr>
          <p:nvPr/>
        </p:nvPicPr>
        <p:blipFill>
          <a:blip r:embed="rId2"/>
          <a:stretch>
            <a:fillRect/>
          </a:stretch>
        </p:blipFill>
        <p:spPr>
          <a:xfrm>
            <a:off x="265447" y="1574288"/>
            <a:ext cx="5495925" cy="4343400"/>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B2FD8570-D5F6-8845-A45A-7CAB3F11C4B0}"/>
              </a:ext>
            </a:extLst>
          </p:cNvPr>
          <p:cNvSpPr>
            <a:spLocks noGrp="1"/>
          </p:cNvSpPr>
          <p:nvPr>
            <p:ph type="sldNum" sz="quarter" idx="12"/>
          </p:nvPr>
        </p:nvSpPr>
        <p:spPr/>
        <p:txBody>
          <a:bodyPr/>
          <a:lstStyle/>
          <a:p>
            <a:fld id="{D64902D6-4A29-4656-8DDD-794081C920C7}" type="slidenum">
              <a:rPr lang="en-US" smtClean="0"/>
              <a:t>13</a:t>
            </a:fld>
            <a:endParaRPr lang="en-US"/>
          </a:p>
        </p:txBody>
      </p:sp>
    </p:spTree>
    <p:extLst>
      <p:ext uri="{BB962C8B-B14F-4D97-AF65-F5344CB8AC3E}">
        <p14:creationId xmlns:p14="http://schemas.microsoft.com/office/powerpoint/2010/main" val="286813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4288" y="198523"/>
            <a:ext cx="5408761" cy="707886"/>
          </a:xfrm>
          <a:prstGeom prst="rect">
            <a:avLst/>
          </a:prstGeom>
          <a:noFill/>
          <a:ln>
            <a:solidFill>
              <a:schemeClr val="accent1"/>
            </a:solidFill>
          </a:ln>
        </p:spPr>
        <p:txBody>
          <a:bodyPr wrap="square" rtlCol="0">
            <a:spAutoFit/>
          </a:bodyPr>
          <a:lstStyle/>
          <a:p>
            <a:r>
              <a:rPr lang="en-US" sz="4000" dirty="0"/>
              <a:t>6 AEP drill down reports</a:t>
            </a:r>
            <a:r>
              <a:rPr lang="en-US" sz="3600" dirty="0"/>
              <a:t>:</a:t>
            </a:r>
          </a:p>
        </p:txBody>
      </p:sp>
      <p:sp>
        <p:nvSpPr>
          <p:cNvPr id="2" name="TextBox 1"/>
          <p:cNvSpPr txBox="1"/>
          <p:nvPr/>
        </p:nvSpPr>
        <p:spPr>
          <a:xfrm>
            <a:off x="5986736" y="159618"/>
            <a:ext cx="6029865" cy="563231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400" b="1" dirty="0"/>
              <a:t>NRS Monitor </a:t>
            </a:r>
            <a:r>
              <a:rPr lang="en-US" sz="2400" dirty="0"/>
              <a:t>includes all students represented in the data cell with all AEP related details</a:t>
            </a:r>
          </a:p>
          <a:p>
            <a:pPr marL="285750" indent="-285750">
              <a:buFont typeface="Arial" panose="020B0604020202020204" pitchFamily="34" charset="0"/>
              <a:buChar char="•"/>
            </a:pPr>
            <a:r>
              <a:rPr lang="en-US" sz="2400" b="1" dirty="0"/>
              <a:t>Outcomes Monitor </a:t>
            </a:r>
            <a:r>
              <a:rPr lang="en-US" sz="2400" dirty="0"/>
              <a:t>displays detailed outcomes from the 6 areas of AB 104 for each student</a:t>
            </a:r>
          </a:p>
          <a:p>
            <a:pPr marL="285750" indent="-285750">
              <a:buFont typeface="Arial" panose="020B0604020202020204" pitchFamily="34" charset="0"/>
              <a:buChar char="•"/>
            </a:pPr>
            <a:r>
              <a:rPr lang="en-US" sz="2400" b="1" dirty="0"/>
              <a:t>Services Monitor </a:t>
            </a:r>
            <a:r>
              <a:rPr lang="en-US" sz="2400" dirty="0"/>
              <a:t>details specific services achieved by student</a:t>
            </a:r>
          </a:p>
          <a:p>
            <a:pPr marL="285750" indent="-285750">
              <a:buFont typeface="Arial" panose="020B0604020202020204" pitchFamily="34" charset="0"/>
              <a:buChar char="•"/>
            </a:pPr>
            <a:r>
              <a:rPr lang="en-US" sz="2400" b="1" dirty="0"/>
              <a:t>Assessments Audit </a:t>
            </a:r>
            <a:r>
              <a:rPr lang="en-US" sz="2400" dirty="0"/>
              <a:t>lists pre/post-tests for each student </a:t>
            </a:r>
          </a:p>
          <a:p>
            <a:pPr marL="285750" indent="-285750">
              <a:buFont typeface="Arial" panose="020B0604020202020204" pitchFamily="34" charset="0"/>
              <a:buChar char="•"/>
            </a:pPr>
            <a:r>
              <a:rPr lang="en-US" sz="2400" b="1" dirty="0"/>
              <a:t>AEP DIR </a:t>
            </a:r>
            <a:r>
              <a:rPr lang="en-US" sz="2400" dirty="0"/>
              <a:t>displays the entire DIR for the specific group of students selected</a:t>
            </a:r>
          </a:p>
          <a:p>
            <a:pPr marL="285750" indent="-285750">
              <a:buFont typeface="Arial" panose="020B0604020202020204" pitchFamily="34" charset="0"/>
              <a:buChar char="•"/>
            </a:pPr>
            <a:r>
              <a:rPr lang="en-US" sz="2400" b="1" dirty="0"/>
              <a:t>Students in Multiple Programs </a:t>
            </a:r>
            <a:r>
              <a:rPr lang="en-US" sz="2400" dirty="0"/>
              <a:t>generates item counts of students in more than one program</a:t>
            </a:r>
          </a:p>
        </p:txBody>
      </p:sp>
      <p:pic>
        <p:nvPicPr>
          <p:cNvPr id="8" name="Picture 7"/>
          <p:cNvPicPr>
            <a:picLocks noChangeAspect="1"/>
          </p:cNvPicPr>
          <p:nvPr/>
        </p:nvPicPr>
        <p:blipFill>
          <a:blip r:embed="rId2"/>
          <a:stretch>
            <a:fillRect/>
          </a:stretch>
        </p:blipFill>
        <p:spPr>
          <a:xfrm>
            <a:off x="225274" y="1093399"/>
            <a:ext cx="5495925" cy="4343400"/>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33C69930-162B-A149-ABF7-E8A43E569985}"/>
              </a:ext>
            </a:extLst>
          </p:cNvPr>
          <p:cNvSpPr>
            <a:spLocks noGrp="1"/>
          </p:cNvSpPr>
          <p:nvPr>
            <p:ph type="sldNum" sz="quarter" idx="12"/>
          </p:nvPr>
        </p:nvSpPr>
        <p:spPr/>
        <p:txBody>
          <a:bodyPr/>
          <a:lstStyle/>
          <a:p>
            <a:fld id="{D64902D6-4A29-4656-8DDD-794081C920C7}" type="slidenum">
              <a:rPr lang="en-US" smtClean="0"/>
              <a:t>14</a:t>
            </a:fld>
            <a:endParaRPr lang="en-US"/>
          </a:p>
        </p:txBody>
      </p:sp>
    </p:spTree>
    <p:extLst>
      <p:ext uri="{BB962C8B-B14F-4D97-AF65-F5344CB8AC3E}">
        <p14:creationId xmlns:p14="http://schemas.microsoft.com/office/powerpoint/2010/main" val="40260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6067" y="802256"/>
            <a:ext cx="6090250" cy="4031873"/>
          </a:xfrm>
          <a:prstGeom prst="rect">
            <a:avLst/>
          </a:prstGeom>
          <a:noFill/>
          <a:ln>
            <a:solidFill>
              <a:schemeClr val="accent1"/>
            </a:solidFill>
          </a:ln>
        </p:spPr>
        <p:txBody>
          <a:bodyPr wrap="square" rtlCol="0">
            <a:spAutoFit/>
          </a:bodyPr>
          <a:lstStyle/>
          <a:p>
            <a:r>
              <a:rPr lang="en-US" sz="3200" dirty="0"/>
              <a:t>The AEP DIR has 2 additional right click options:</a:t>
            </a:r>
          </a:p>
          <a:p>
            <a:pPr marL="571500" indent="-571500">
              <a:buFont typeface="Arial" panose="020B0604020202020204" pitchFamily="34" charset="0"/>
              <a:buChar char="•"/>
            </a:pPr>
            <a:r>
              <a:rPr lang="en-US" sz="3200" b="1" dirty="0"/>
              <a:t>Student Class Record  </a:t>
            </a:r>
            <a:r>
              <a:rPr lang="en-US" sz="3200" dirty="0"/>
              <a:t>drills down to class level information to enable review of instructional hours</a:t>
            </a:r>
          </a:p>
          <a:p>
            <a:pPr marL="571500" indent="-571500">
              <a:buFont typeface="Arial" panose="020B0604020202020204" pitchFamily="34" charset="0"/>
              <a:buChar char="•"/>
            </a:pPr>
            <a:r>
              <a:rPr lang="en-US" sz="3200" b="1" dirty="0"/>
              <a:t>Student Assessment </a:t>
            </a:r>
            <a:r>
              <a:rPr lang="en-US" sz="3200" dirty="0"/>
              <a:t>drills down to student level test results</a:t>
            </a:r>
          </a:p>
        </p:txBody>
      </p:sp>
      <p:pic>
        <p:nvPicPr>
          <p:cNvPr id="3" name="Picture 2"/>
          <p:cNvPicPr>
            <a:picLocks noChangeAspect="1"/>
          </p:cNvPicPr>
          <p:nvPr/>
        </p:nvPicPr>
        <p:blipFill rotWithShape="1">
          <a:blip r:embed="rId2"/>
          <a:srcRect t="620"/>
          <a:stretch/>
        </p:blipFill>
        <p:spPr>
          <a:xfrm>
            <a:off x="899754" y="862643"/>
            <a:ext cx="3425515" cy="4796286"/>
          </a:xfrm>
          <a:prstGeom prst="rect">
            <a:avLst/>
          </a:prstGeom>
          <a:ln>
            <a:solidFill>
              <a:schemeClr val="accent1">
                <a:lumMod val="50000"/>
              </a:schemeClr>
            </a:solidFill>
          </a:ln>
        </p:spPr>
      </p:pic>
      <p:sp>
        <p:nvSpPr>
          <p:cNvPr id="2" name="Slide Number Placeholder 1">
            <a:extLst>
              <a:ext uri="{FF2B5EF4-FFF2-40B4-BE49-F238E27FC236}">
                <a16:creationId xmlns:a16="http://schemas.microsoft.com/office/drawing/2014/main" id="{B9202280-70B1-4D4F-9AB7-66C931AA8B30}"/>
              </a:ext>
            </a:extLst>
          </p:cNvPr>
          <p:cNvSpPr>
            <a:spLocks noGrp="1"/>
          </p:cNvSpPr>
          <p:nvPr>
            <p:ph type="sldNum" sz="quarter" idx="12"/>
          </p:nvPr>
        </p:nvSpPr>
        <p:spPr/>
        <p:txBody>
          <a:bodyPr/>
          <a:lstStyle/>
          <a:p>
            <a:fld id="{D64902D6-4A29-4656-8DDD-794081C920C7}" type="slidenum">
              <a:rPr lang="en-US" smtClean="0"/>
              <a:t>15</a:t>
            </a:fld>
            <a:endParaRPr lang="en-US"/>
          </a:p>
        </p:txBody>
      </p:sp>
    </p:spTree>
    <p:extLst>
      <p:ext uri="{BB962C8B-B14F-4D97-AF65-F5344CB8AC3E}">
        <p14:creationId xmlns:p14="http://schemas.microsoft.com/office/powerpoint/2010/main" val="378446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AEP Consortium Manager Reports </a:t>
            </a:r>
            <a:r>
              <a:rPr lang="en-US" sz="2400" dirty="0"/>
              <a:t>allow a consortium level login to compare and contrast outcomes across agencies within one consortium</a:t>
            </a:r>
            <a:r>
              <a:rPr lang="en-US" dirty="0"/>
              <a:t>.</a:t>
            </a:r>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96902FC-1B3C-C54D-B689-B2825BD80E66}"/>
              </a:ext>
            </a:extLst>
          </p:cNvPr>
          <p:cNvSpPr>
            <a:spLocks noGrp="1"/>
          </p:cNvSpPr>
          <p:nvPr>
            <p:ph type="sldNum" sz="quarter" idx="12"/>
          </p:nvPr>
        </p:nvSpPr>
        <p:spPr/>
        <p:txBody>
          <a:bodyPr/>
          <a:lstStyle/>
          <a:p>
            <a:fld id="{D64902D6-4A29-4656-8DDD-794081C920C7}" type="slidenum">
              <a:rPr lang="en-US" smtClean="0"/>
              <a:t>16</a:t>
            </a:fld>
            <a:endParaRPr lang="en-US"/>
          </a:p>
        </p:txBody>
      </p:sp>
    </p:spTree>
    <p:extLst>
      <p:ext uri="{BB962C8B-B14F-4D97-AF65-F5344CB8AC3E}">
        <p14:creationId xmlns:p14="http://schemas.microsoft.com/office/powerpoint/2010/main" val="246784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80111"/>
            <a:ext cx="11134725" cy="5973687"/>
          </a:xfrm>
          <a:prstGeom prst="rect">
            <a:avLst/>
          </a:prstGeom>
          <a:ln>
            <a:solidFill>
              <a:srgbClr val="FF0000"/>
            </a:solidFill>
          </a:ln>
        </p:spPr>
      </p:pic>
      <p:sp>
        <p:nvSpPr>
          <p:cNvPr id="3" name="Slide Number Placeholder 2">
            <a:extLst>
              <a:ext uri="{FF2B5EF4-FFF2-40B4-BE49-F238E27FC236}">
                <a16:creationId xmlns:a16="http://schemas.microsoft.com/office/drawing/2014/main" id="{F23667E8-1719-0043-B087-310BAF4F44A7}"/>
              </a:ext>
            </a:extLst>
          </p:cNvPr>
          <p:cNvSpPr>
            <a:spLocks noGrp="1"/>
          </p:cNvSpPr>
          <p:nvPr>
            <p:ph type="sldNum" sz="quarter" idx="12"/>
          </p:nvPr>
        </p:nvSpPr>
        <p:spPr/>
        <p:txBody>
          <a:bodyPr/>
          <a:lstStyle/>
          <a:p>
            <a:fld id="{D64902D6-4A29-4656-8DDD-794081C920C7}" type="slidenum">
              <a:rPr lang="en-US" smtClean="0"/>
              <a:t>17</a:t>
            </a:fld>
            <a:endParaRPr lang="en-US"/>
          </a:p>
        </p:txBody>
      </p:sp>
    </p:spTree>
    <p:extLst>
      <p:ext uri="{BB962C8B-B14F-4D97-AF65-F5344CB8AC3E}">
        <p14:creationId xmlns:p14="http://schemas.microsoft.com/office/powerpoint/2010/main" val="17285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a:t>Lists item count and percentage by Agency ID</a:t>
            </a:r>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a:t>Aggregates results for the entire consortium on the right hand column</a:t>
            </a:r>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D6DC5C1B-9E9C-9F4D-9978-8E481DDF0C41}"/>
              </a:ext>
            </a:extLst>
          </p:cNvPr>
          <p:cNvSpPr>
            <a:spLocks noGrp="1"/>
          </p:cNvSpPr>
          <p:nvPr>
            <p:ph type="sldNum" sz="quarter" idx="12"/>
          </p:nvPr>
        </p:nvSpPr>
        <p:spPr/>
        <p:txBody>
          <a:bodyPr/>
          <a:lstStyle/>
          <a:p>
            <a:fld id="{D64902D6-4A29-4656-8DDD-794081C920C7}" type="slidenum">
              <a:rPr lang="en-US" smtClean="0"/>
              <a:t>18</a:t>
            </a:fld>
            <a:endParaRPr lang="en-US"/>
          </a:p>
        </p:txBody>
      </p:sp>
    </p:spTree>
    <p:extLst>
      <p:ext uri="{BB962C8B-B14F-4D97-AF65-F5344CB8AC3E}">
        <p14:creationId xmlns:p14="http://schemas.microsoft.com/office/powerpoint/2010/main" val="282312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8574" y="1690443"/>
            <a:ext cx="9282021" cy="4391195"/>
            <a:chOff x="223837" y="324298"/>
            <a:chExt cx="11744325" cy="5976489"/>
          </a:xfrm>
        </p:grpSpPr>
        <p:pic>
          <p:nvPicPr>
            <p:cNvPr id="3" name="Picture 2"/>
            <p:cNvPicPr>
              <a:picLocks noChangeAspect="1"/>
            </p:cNvPicPr>
            <p:nvPr/>
          </p:nvPicPr>
          <p:blipFill>
            <a:blip r:embed="rId2"/>
            <a:stretch>
              <a:fillRect/>
            </a:stretch>
          </p:blipFill>
          <p:spPr>
            <a:xfrm>
              <a:off x="223837" y="557212"/>
              <a:ext cx="11744325" cy="574357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2477397" y="324298"/>
              <a:ext cx="3851425" cy="719497"/>
            </a:xfrm>
            <a:prstGeom prst="rect">
              <a:avLst/>
            </a:prstGeom>
            <a:ln>
              <a:solidFill>
                <a:srgbClr val="FF0000"/>
              </a:solidFill>
            </a:ln>
          </p:spPr>
        </p:pic>
      </p:grpSp>
      <p:sp>
        <p:nvSpPr>
          <p:cNvPr id="6" name="TextBox 5"/>
          <p:cNvSpPr txBox="1"/>
          <p:nvPr/>
        </p:nvSpPr>
        <p:spPr>
          <a:xfrm>
            <a:off x="7134045" y="672873"/>
            <a:ext cx="4477110" cy="1569660"/>
          </a:xfrm>
          <a:prstGeom prst="rect">
            <a:avLst/>
          </a:prstGeom>
          <a:solidFill>
            <a:schemeClr val="bg1"/>
          </a:solidFill>
          <a:ln>
            <a:solidFill>
              <a:schemeClr val="accent1"/>
            </a:solidFill>
          </a:ln>
        </p:spPr>
        <p:txBody>
          <a:bodyPr wrap="square" rtlCol="0">
            <a:spAutoFit/>
          </a:bodyPr>
          <a:lstStyle/>
          <a:p>
            <a:r>
              <a:rPr lang="en-US" sz="2400" dirty="0"/>
              <a:t>For the AEP Summary, the Consortium Manager reports provide separate pages for each agency in the consortium.</a:t>
            </a:r>
          </a:p>
        </p:txBody>
      </p:sp>
      <p:sp>
        <p:nvSpPr>
          <p:cNvPr id="2" name="Slide Number Placeholder 1">
            <a:extLst>
              <a:ext uri="{FF2B5EF4-FFF2-40B4-BE49-F238E27FC236}">
                <a16:creationId xmlns:a16="http://schemas.microsoft.com/office/drawing/2014/main" id="{03EC480C-3F53-C94E-A93B-8F7A9E33C0B4}"/>
              </a:ext>
            </a:extLst>
          </p:cNvPr>
          <p:cNvSpPr>
            <a:spLocks noGrp="1"/>
          </p:cNvSpPr>
          <p:nvPr>
            <p:ph type="sldNum" sz="quarter" idx="12"/>
          </p:nvPr>
        </p:nvSpPr>
        <p:spPr/>
        <p:txBody>
          <a:bodyPr/>
          <a:lstStyle/>
          <a:p>
            <a:fld id="{D64902D6-4A29-4656-8DDD-794081C920C7}" type="slidenum">
              <a:rPr lang="en-US" smtClean="0"/>
              <a:t>19</a:t>
            </a:fld>
            <a:endParaRPr lang="en-US"/>
          </a:p>
        </p:txBody>
      </p:sp>
    </p:spTree>
    <p:extLst>
      <p:ext uri="{BB962C8B-B14F-4D97-AF65-F5344CB8AC3E}">
        <p14:creationId xmlns:p14="http://schemas.microsoft.com/office/powerpoint/2010/main" val="36245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607"/>
          </a:xfrm>
          <a:ln>
            <a:solidFill>
              <a:schemeClr val="accent1"/>
            </a:solidFill>
          </a:ln>
        </p:spPr>
        <p:txBody>
          <a:bodyPr/>
          <a:lstStyle/>
          <a:p>
            <a:r>
              <a:rPr lang="en-US" dirty="0">
                <a:solidFill>
                  <a:srgbClr val="FF0000"/>
                </a:solidFill>
              </a:rPr>
              <a:t>Agenda	</a:t>
            </a:r>
          </a:p>
        </p:txBody>
      </p:sp>
      <p:sp>
        <p:nvSpPr>
          <p:cNvPr id="3" name="Content Placeholder 2"/>
          <p:cNvSpPr>
            <a:spLocks noGrp="1"/>
          </p:cNvSpPr>
          <p:nvPr>
            <p:ph idx="1"/>
          </p:nvPr>
        </p:nvSpPr>
        <p:spPr>
          <a:xfrm>
            <a:off x="838200" y="1492370"/>
            <a:ext cx="10515600" cy="4684593"/>
          </a:xfrm>
          <a:ln>
            <a:solidFill>
              <a:schemeClr val="accent1"/>
            </a:solidFill>
          </a:ln>
        </p:spPr>
        <p:txBody>
          <a:bodyPr>
            <a:normAutofit/>
          </a:bodyPr>
          <a:lstStyle/>
          <a:p>
            <a:r>
              <a:rPr lang="en-US" sz="4000" dirty="0"/>
              <a:t>Review of “Qualitative” program suggestions from Webinar on 2/20/19</a:t>
            </a:r>
          </a:p>
          <a:p>
            <a:r>
              <a:rPr lang="en-US" sz="4000" dirty="0"/>
              <a:t>Review of AEP Reports in TE</a:t>
            </a:r>
          </a:p>
          <a:p>
            <a:r>
              <a:rPr lang="en-US" sz="4000" dirty="0"/>
              <a:t>TE Drill Down &amp; Supplemental Reports</a:t>
            </a:r>
          </a:p>
          <a:p>
            <a:r>
              <a:rPr lang="en-US" sz="4000" dirty="0"/>
              <a:t>Consortium level AEP Reports in TE</a:t>
            </a:r>
          </a:p>
          <a:p>
            <a:r>
              <a:rPr lang="en-US" sz="4000" dirty="0"/>
              <a:t>Agency Level Troubleshooting Examples</a:t>
            </a:r>
          </a:p>
          <a:p>
            <a:r>
              <a:rPr lang="en-US" sz="4000" dirty="0"/>
              <a:t>Consortium Level Troubleshooting Examples</a:t>
            </a:r>
          </a:p>
        </p:txBody>
      </p:sp>
      <p:sp>
        <p:nvSpPr>
          <p:cNvPr id="4" name="Slide Number Placeholder 3">
            <a:extLst>
              <a:ext uri="{FF2B5EF4-FFF2-40B4-BE49-F238E27FC236}">
                <a16:creationId xmlns:a16="http://schemas.microsoft.com/office/drawing/2014/main" id="{08734EAE-377D-1345-B5AB-937F540D8BB7}"/>
              </a:ext>
            </a:extLst>
          </p:cNvPr>
          <p:cNvSpPr>
            <a:spLocks noGrp="1"/>
          </p:cNvSpPr>
          <p:nvPr>
            <p:ph type="sldNum" sz="quarter" idx="12"/>
          </p:nvPr>
        </p:nvSpPr>
        <p:spPr/>
        <p:txBody>
          <a:bodyPr/>
          <a:lstStyle/>
          <a:p>
            <a:fld id="{D64902D6-4A29-4656-8DDD-794081C920C7}" type="slidenum">
              <a:rPr lang="en-US" smtClean="0"/>
              <a:t>2</a:t>
            </a:fld>
            <a:endParaRPr lang="en-US"/>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1892557"/>
            <a:ext cx="10854469" cy="4471608"/>
          </a:xfrm>
          <a:prstGeom prst="rect">
            <a:avLst/>
          </a:prstGeom>
          <a:ln>
            <a:solidFill>
              <a:srgbClr val="FF0000"/>
            </a:solidFill>
          </a:ln>
        </p:spPr>
      </p:pic>
      <p:sp>
        <p:nvSpPr>
          <p:cNvPr id="3" name="TextBox 2"/>
          <p:cNvSpPr txBox="1"/>
          <p:nvPr/>
        </p:nvSpPr>
        <p:spPr>
          <a:xfrm>
            <a:off x="7315199" y="552103"/>
            <a:ext cx="4477110" cy="1569660"/>
          </a:xfrm>
          <a:prstGeom prst="rect">
            <a:avLst/>
          </a:prstGeom>
          <a:solidFill>
            <a:schemeClr val="bg1"/>
          </a:solidFill>
          <a:ln>
            <a:solidFill>
              <a:schemeClr val="accent1"/>
            </a:solidFill>
          </a:ln>
        </p:spPr>
        <p:txBody>
          <a:bodyPr wrap="square" rtlCol="0">
            <a:spAutoFit/>
          </a:bodyPr>
          <a:lstStyle/>
          <a:p>
            <a:r>
              <a:rPr lang="en-US" sz="2400" dirty="0"/>
              <a:t>The Consortium Manager reports also provide separate pages when generating AEP Barriers to Employment.</a:t>
            </a:r>
          </a:p>
        </p:txBody>
      </p:sp>
      <p:sp>
        <p:nvSpPr>
          <p:cNvPr id="4" name="Slide Number Placeholder 3">
            <a:extLst>
              <a:ext uri="{FF2B5EF4-FFF2-40B4-BE49-F238E27FC236}">
                <a16:creationId xmlns:a16="http://schemas.microsoft.com/office/drawing/2014/main" id="{FB899033-8FA1-3042-B1E4-7EA297660B10}"/>
              </a:ext>
            </a:extLst>
          </p:cNvPr>
          <p:cNvSpPr>
            <a:spLocks noGrp="1"/>
          </p:cNvSpPr>
          <p:nvPr>
            <p:ph type="sldNum" sz="quarter" idx="12"/>
          </p:nvPr>
        </p:nvSpPr>
        <p:spPr/>
        <p:txBody>
          <a:bodyPr/>
          <a:lstStyle/>
          <a:p>
            <a:fld id="{D64902D6-4A29-4656-8DDD-794081C920C7}" type="slidenum">
              <a:rPr lang="en-US" smtClean="0"/>
              <a:t>20</a:t>
            </a:fld>
            <a:endParaRPr lang="en-US"/>
          </a:p>
        </p:txBody>
      </p:sp>
    </p:spTree>
    <p:extLst>
      <p:ext uri="{BB962C8B-B14F-4D97-AF65-F5344CB8AC3E}">
        <p14:creationId xmlns:p14="http://schemas.microsoft.com/office/powerpoint/2010/main" val="268431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4323" y="380098"/>
            <a:ext cx="10348732" cy="3943339"/>
          </a:xfrm>
          <a:prstGeom prst="rect">
            <a:avLst/>
          </a:prstGeom>
          <a:ln>
            <a:solidFill>
              <a:schemeClr val="accent1"/>
            </a:solidFill>
          </a:ln>
        </p:spPr>
      </p:pic>
      <p:sp>
        <p:nvSpPr>
          <p:cNvPr id="3" name="TextBox 2"/>
          <p:cNvSpPr txBox="1"/>
          <p:nvPr/>
        </p:nvSpPr>
        <p:spPr>
          <a:xfrm>
            <a:off x="5601374" y="4680679"/>
            <a:ext cx="5043622" cy="1200329"/>
          </a:xfrm>
          <a:prstGeom prst="rect">
            <a:avLst/>
          </a:prstGeom>
          <a:solidFill>
            <a:schemeClr val="bg1"/>
          </a:solidFill>
          <a:ln>
            <a:solidFill>
              <a:schemeClr val="accent1"/>
            </a:solidFill>
          </a:ln>
        </p:spPr>
        <p:txBody>
          <a:bodyPr wrap="square" rtlCol="0">
            <a:spAutoFit/>
          </a:bodyPr>
          <a:lstStyle/>
          <a:p>
            <a:r>
              <a:rPr lang="en-US" sz="2400" dirty="0"/>
              <a:t>The AEP Barriers to Employment also lists frequency totals for number of barriers recorded overall.</a:t>
            </a:r>
          </a:p>
        </p:txBody>
      </p:sp>
      <p:pic>
        <p:nvPicPr>
          <p:cNvPr id="4" name="Picture 3"/>
          <p:cNvPicPr>
            <a:picLocks noChangeAspect="1"/>
          </p:cNvPicPr>
          <p:nvPr/>
        </p:nvPicPr>
        <p:blipFill>
          <a:blip r:embed="rId3"/>
          <a:stretch>
            <a:fillRect/>
          </a:stretch>
        </p:blipFill>
        <p:spPr>
          <a:xfrm>
            <a:off x="465826" y="3433313"/>
            <a:ext cx="4059354" cy="32750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16F64231-FC21-A446-BA8C-16D3D559996C}"/>
              </a:ext>
            </a:extLst>
          </p:cNvPr>
          <p:cNvSpPr>
            <a:spLocks noGrp="1"/>
          </p:cNvSpPr>
          <p:nvPr>
            <p:ph type="sldNum" sz="quarter" idx="12"/>
          </p:nvPr>
        </p:nvSpPr>
        <p:spPr/>
        <p:txBody>
          <a:bodyPr/>
          <a:lstStyle/>
          <a:p>
            <a:fld id="{D64902D6-4A29-4656-8DDD-794081C920C7}" type="slidenum">
              <a:rPr lang="en-US" smtClean="0"/>
              <a:t>21</a:t>
            </a:fld>
            <a:endParaRPr lang="en-US"/>
          </a:p>
        </p:txBody>
      </p:sp>
    </p:spTree>
    <p:extLst>
      <p:ext uri="{BB962C8B-B14F-4D97-AF65-F5344CB8AC3E}">
        <p14:creationId xmlns:p14="http://schemas.microsoft.com/office/powerpoint/2010/main" val="262821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177" y="1084592"/>
            <a:ext cx="2286000" cy="323850"/>
          </a:xfrm>
          <a:prstGeom prst="rect">
            <a:avLst/>
          </a:prstGeom>
          <a:ln>
            <a:solidFill>
              <a:schemeClr val="accent1"/>
            </a:solidFill>
          </a:ln>
        </p:spPr>
      </p:pic>
      <p:sp>
        <p:nvSpPr>
          <p:cNvPr id="4" name="TextBox 3"/>
          <p:cNvSpPr txBox="1"/>
          <p:nvPr/>
        </p:nvSpPr>
        <p:spPr>
          <a:xfrm>
            <a:off x="3407429" y="345057"/>
            <a:ext cx="4356339" cy="1015663"/>
          </a:xfrm>
          <a:prstGeom prst="rect">
            <a:avLst/>
          </a:prstGeom>
          <a:noFill/>
          <a:ln>
            <a:solidFill>
              <a:schemeClr val="accent1"/>
            </a:solidFill>
          </a:ln>
        </p:spPr>
        <p:txBody>
          <a:bodyPr wrap="square" rtlCol="0">
            <a:spAutoFit/>
          </a:bodyPr>
          <a:lstStyle/>
          <a:p>
            <a:r>
              <a:rPr lang="en-US" sz="2000" dirty="0"/>
              <a:t>Click Aggregate Multiple Agencies to run a combined summary of all agencies in the consortium.</a:t>
            </a:r>
          </a:p>
        </p:txBody>
      </p:sp>
      <p:pic>
        <p:nvPicPr>
          <p:cNvPr id="5" name="Picture 4"/>
          <p:cNvPicPr>
            <a:picLocks noChangeAspect="1"/>
          </p:cNvPicPr>
          <p:nvPr/>
        </p:nvPicPr>
        <p:blipFill>
          <a:blip r:embed="rId3"/>
          <a:stretch>
            <a:fillRect/>
          </a:stretch>
        </p:blipFill>
        <p:spPr>
          <a:xfrm>
            <a:off x="252156" y="1791228"/>
            <a:ext cx="7569404" cy="2884289"/>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58531" y="3300656"/>
            <a:ext cx="7506308" cy="33600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B7963185-DD0B-D645-AFB0-476E7153BA16}"/>
              </a:ext>
            </a:extLst>
          </p:cNvPr>
          <p:cNvSpPr>
            <a:spLocks noGrp="1"/>
          </p:cNvSpPr>
          <p:nvPr>
            <p:ph type="sldNum" sz="quarter" idx="12"/>
          </p:nvPr>
        </p:nvSpPr>
        <p:spPr/>
        <p:txBody>
          <a:bodyPr/>
          <a:lstStyle/>
          <a:p>
            <a:fld id="{D64902D6-4A29-4656-8DDD-794081C920C7}" type="slidenum">
              <a:rPr lang="en-US" smtClean="0"/>
              <a:t>22</a:t>
            </a:fld>
            <a:endParaRPr lang="en-US"/>
          </a:p>
        </p:txBody>
      </p:sp>
    </p:spTree>
    <p:extLst>
      <p:ext uri="{BB962C8B-B14F-4D97-AF65-F5344CB8AC3E}">
        <p14:creationId xmlns:p14="http://schemas.microsoft.com/office/powerpoint/2010/main" val="159063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a:t>Examples of Agency Level Data Evaluation</a:t>
            </a:r>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a:t>Agencies: Use TE drill down features</a:t>
            </a:r>
          </a:p>
          <a:p>
            <a:r>
              <a:rPr lang="en-US" dirty="0"/>
              <a:t>Example 1: Basic DIR drill down illustration</a:t>
            </a:r>
          </a:p>
          <a:p>
            <a:r>
              <a:rPr lang="en-US" dirty="0"/>
              <a:t>Example 2: AEP Summary self-reported outcomes trouble shooting</a:t>
            </a:r>
          </a:p>
          <a:p>
            <a:r>
              <a:rPr lang="en-US" dirty="0"/>
              <a:t>Example 3: Using AEP specific numbers from the DIR</a:t>
            </a:r>
          </a:p>
          <a:p>
            <a:r>
              <a:rPr lang="en-US" dirty="0"/>
              <a:t>Example 4: AEP Program enrollment calculation</a:t>
            </a:r>
          </a:p>
          <a:p>
            <a:r>
              <a:rPr lang="en-US" dirty="0"/>
              <a:t>Example 5: AEP Program persistence calculation</a:t>
            </a:r>
          </a:p>
          <a:p>
            <a:r>
              <a:rPr lang="en-US" dirty="0"/>
              <a:t>Example 6: Combined AEP outcomes calculation</a:t>
            </a:r>
          </a:p>
          <a:p>
            <a:r>
              <a:rPr lang="en-US" dirty="0"/>
              <a:t>Example 7: Pre/post-test evaluation when persistence is low</a:t>
            </a:r>
          </a:p>
          <a:p>
            <a:r>
              <a:rPr lang="en-US" dirty="0"/>
              <a:t>Example 8: Pre/post-testing when persistence is good but pre/post 		            performance is low</a:t>
            </a:r>
          </a:p>
          <a:p>
            <a:endParaRPr lang="en-US" dirty="0"/>
          </a:p>
          <a:p>
            <a:endParaRPr lang="en-US" dirty="0"/>
          </a:p>
        </p:txBody>
      </p:sp>
      <p:sp>
        <p:nvSpPr>
          <p:cNvPr id="4" name="Slide Number Placeholder 3">
            <a:extLst>
              <a:ext uri="{FF2B5EF4-FFF2-40B4-BE49-F238E27FC236}">
                <a16:creationId xmlns:a16="http://schemas.microsoft.com/office/drawing/2014/main" id="{F41F3577-401C-0446-935C-8816BB865256}"/>
              </a:ext>
            </a:extLst>
          </p:cNvPr>
          <p:cNvSpPr>
            <a:spLocks noGrp="1"/>
          </p:cNvSpPr>
          <p:nvPr>
            <p:ph type="sldNum" sz="quarter" idx="12"/>
          </p:nvPr>
        </p:nvSpPr>
        <p:spPr/>
        <p:txBody>
          <a:bodyPr/>
          <a:lstStyle/>
          <a:p>
            <a:fld id="{D64902D6-4A29-4656-8DDD-794081C920C7}" type="slidenum">
              <a:rPr lang="en-US" smtClean="0"/>
              <a:t>23</a:t>
            </a:fld>
            <a:endParaRPr lang="en-US"/>
          </a:p>
        </p:txBody>
      </p:sp>
    </p:spTree>
    <p:extLst>
      <p:ext uri="{BB962C8B-B14F-4D97-AF65-F5344CB8AC3E}">
        <p14:creationId xmlns:p14="http://schemas.microsoft.com/office/powerpoint/2010/main" val="27442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a:t>Example 1: </a:t>
            </a:r>
            <a:r>
              <a:rPr lang="en-US" sz="2800" dirty="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CAAAD9B-D8AB-B747-BFDE-5524BD582D17}"/>
              </a:ext>
            </a:extLst>
          </p:cNvPr>
          <p:cNvSpPr>
            <a:spLocks noGrp="1"/>
          </p:cNvSpPr>
          <p:nvPr>
            <p:ph type="sldNum" sz="quarter" idx="12"/>
          </p:nvPr>
        </p:nvSpPr>
        <p:spPr/>
        <p:txBody>
          <a:bodyPr/>
          <a:lstStyle/>
          <a:p>
            <a:fld id="{D64902D6-4A29-4656-8DDD-794081C920C7}" type="slidenum">
              <a:rPr lang="en-US" smtClean="0"/>
              <a:t>24</a:t>
            </a:fld>
            <a:endParaRPr lang="en-US"/>
          </a:p>
        </p:txBody>
      </p:sp>
    </p:spTree>
    <p:extLst>
      <p:ext uri="{BB962C8B-B14F-4D97-AF65-F5344CB8AC3E}">
        <p14:creationId xmlns:p14="http://schemas.microsoft.com/office/powerpoint/2010/main" val="34585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a:t>Solution: </a:t>
            </a:r>
            <a:r>
              <a:rPr lang="en-US" sz="2800" dirty="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84C136F-B22E-EC43-A257-2809E1832C94}"/>
              </a:ext>
            </a:extLst>
          </p:cNvPr>
          <p:cNvSpPr>
            <a:spLocks noGrp="1"/>
          </p:cNvSpPr>
          <p:nvPr>
            <p:ph type="sldNum" sz="quarter" idx="12"/>
          </p:nvPr>
        </p:nvSpPr>
        <p:spPr/>
        <p:txBody>
          <a:bodyPr/>
          <a:lstStyle/>
          <a:p>
            <a:fld id="{D64902D6-4A29-4656-8DDD-794081C920C7}" type="slidenum">
              <a:rPr lang="en-US" smtClean="0"/>
              <a:t>25</a:t>
            </a:fld>
            <a:endParaRPr lang="en-US"/>
          </a:p>
        </p:txBody>
      </p:sp>
    </p:spTree>
    <p:extLst>
      <p:ext uri="{BB962C8B-B14F-4D97-AF65-F5344CB8AC3E}">
        <p14:creationId xmlns:p14="http://schemas.microsoft.com/office/powerpoint/2010/main" val="4200619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a:t>Solution: </a:t>
            </a:r>
            <a:r>
              <a:rPr lang="en-US" sz="2800" dirty="0"/>
              <a:t>This takes you to the Records – Students – Records </a:t>
            </a:r>
            <a:r>
              <a:rPr lang="en-US" sz="2800" dirty="0" err="1"/>
              <a:t>lister</a:t>
            </a:r>
            <a:r>
              <a:rPr lang="en-US" sz="2800" dirty="0"/>
              <a:t> in TE – that is the </a:t>
            </a:r>
            <a:r>
              <a:rPr lang="en-US" sz="2800" dirty="0" err="1"/>
              <a:t>lister</a:t>
            </a:r>
            <a:r>
              <a:rPr lang="en-US" sz="2800" dirty="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AC1B03A2-BA74-E747-811D-78BAF4FD239B}"/>
              </a:ext>
            </a:extLst>
          </p:cNvPr>
          <p:cNvSpPr>
            <a:spLocks noGrp="1"/>
          </p:cNvSpPr>
          <p:nvPr>
            <p:ph type="sldNum" sz="quarter" idx="12"/>
          </p:nvPr>
        </p:nvSpPr>
        <p:spPr/>
        <p:txBody>
          <a:bodyPr/>
          <a:lstStyle/>
          <a:p>
            <a:fld id="{D64902D6-4A29-4656-8DDD-794081C920C7}" type="slidenum">
              <a:rPr lang="en-US" smtClean="0"/>
              <a:t>26</a:t>
            </a:fld>
            <a:endParaRPr lang="en-US"/>
          </a:p>
        </p:txBody>
      </p:sp>
    </p:spTree>
    <p:extLst>
      <p:ext uri="{BB962C8B-B14F-4D97-AF65-F5344CB8AC3E}">
        <p14:creationId xmlns:p14="http://schemas.microsoft.com/office/powerpoint/2010/main" val="338122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a:t>Example 2: </a:t>
            </a:r>
            <a:r>
              <a:rPr lang="en-US" sz="2800" dirty="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266292F-3B82-D14C-8640-64A6848C96FE}"/>
              </a:ext>
            </a:extLst>
          </p:cNvPr>
          <p:cNvSpPr>
            <a:spLocks noGrp="1"/>
          </p:cNvSpPr>
          <p:nvPr>
            <p:ph type="sldNum" sz="quarter" idx="12"/>
          </p:nvPr>
        </p:nvSpPr>
        <p:spPr/>
        <p:txBody>
          <a:bodyPr/>
          <a:lstStyle/>
          <a:p>
            <a:fld id="{D64902D6-4A29-4656-8DDD-794081C920C7}" type="slidenum">
              <a:rPr lang="en-US" smtClean="0"/>
              <a:t>27</a:t>
            </a:fld>
            <a:endParaRPr lang="en-US"/>
          </a:p>
        </p:txBody>
      </p:sp>
    </p:spTree>
    <p:extLst>
      <p:ext uri="{BB962C8B-B14F-4D97-AF65-F5344CB8AC3E}">
        <p14:creationId xmlns:p14="http://schemas.microsoft.com/office/powerpoint/2010/main" val="156221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a:t>Example 2: </a:t>
            </a:r>
            <a:r>
              <a:rPr lang="en-US" sz="2400" dirty="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a:t>Compare the three reports to identify students with missing demographics and less than 12 hours of instruction.</a:t>
            </a:r>
          </a:p>
          <a:p>
            <a:pPr marL="285750" indent="-285750">
              <a:buFont typeface="Arial" panose="020B0604020202020204" pitchFamily="34" charset="0"/>
              <a:buChar char="•"/>
            </a:pPr>
            <a:r>
              <a:rPr lang="en-US" sz="2400" dirty="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a:t>High totals in 25b and 26b suggest “data clean up” is necessary to improve these outcomes.</a:t>
            </a:r>
          </a:p>
          <a:p>
            <a:pPr marL="285750" indent="-285750">
              <a:buFont typeface="Arial" panose="020B0604020202020204" pitchFamily="34" charset="0"/>
              <a:buChar char="•"/>
            </a:pPr>
            <a:r>
              <a:rPr lang="en-US" sz="2400" dirty="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83E9735-AB45-054B-B969-3D40E02CB046}"/>
              </a:ext>
            </a:extLst>
          </p:cNvPr>
          <p:cNvSpPr>
            <a:spLocks noGrp="1"/>
          </p:cNvSpPr>
          <p:nvPr>
            <p:ph type="sldNum" sz="quarter" idx="12"/>
          </p:nvPr>
        </p:nvSpPr>
        <p:spPr/>
        <p:txBody>
          <a:bodyPr/>
          <a:lstStyle/>
          <a:p>
            <a:fld id="{D64902D6-4A29-4656-8DDD-794081C920C7}" type="slidenum">
              <a:rPr lang="en-US" smtClean="0"/>
              <a:t>28</a:t>
            </a:fld>
            <a:endParaRPr lang="en-US"/>
          </a:p>
        </p:txBody>
      </p:sp>
    </p:spTree>
    <p:extLst>
      <p:ext uri="{BB962C8B-B14F-4D97-AF65-F5344CB8AC3E}">
        <p14:creationId xmlns:p14="http://schemas.microsoft.com/office/powerpoint/2010/main" val="110962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384995"/>
          </a:xfrm>
          <a:prstGeom prst="rect">
            <a:avLst/>
          </a:prstGeom>
          <a:noFill/>
          <a:ln>
            <a:solidFill>
              <a:schemeClr val="accent1"/>
            </a:solidFill>
          </a:ln>
        </p:spPr>
        <p:txBody>
          <a:bodyPr wrap="square" rtlCol="0">
            <a:spAutoFit/>
          </a:bodyPr>
          <a:lstStyle/>
          <a:p>
            <a:r>
              <a:rPr lang="en-US" sz="2800" b="1" dirty="0"/>
              <a:t>Example 3: </a:t>
            </a:r>
            <a:r>
              <a:rPr lang="en-US" sz="2800" dirty="0"/>
              <a:t>the number of AEP outcomes is lower than expected, and low when compared to the number of enrollees.</a:t>
            </a:r>
          </a:p>
          <a:p>
            <a:r>
              <a:rPr lang="en-US" sz="2800" dirty="0"/>
              <a:t>Use the </a:t>
            </a:r>
            <a:r>
              <a:rPr lang="en-US" sz="2800" b="1" i="1" dirty="0"/>
              <a:t>AEP DIR items 23-27 </a:t>
            </a:r>
            <a:r>
              <a:rPr lang="en-US" sz="2800" dirty="0"/>
              <a:t>to evaluate the likely source of the problem.</a:t>
            </a:r>
            <a:endParaRPr lang="en-US" sz="2000" dirty="0"/>
          </a:p>
        </p:txBody>
      </p:sp>
      <p:sp>
        <p:nvSpPr>
          <p:cNvPr id="4" name="Slide Number Placeholder 3">
            <a:extLst>
              <a:ext uri="{FF2B5EF4-FFF2-40B4-BE49-F238E27FC236}">
                <a16:creationId xmlns:a16="http://schemas.microsoft.com/office/drawing/2014/main" id="{154113C2-36A7-D64E-A0E8-3D3E992FFABA}"/>
              </a:ext>
            </a:extLst>
          </p:cNvPr>
          <p:cNvSpPr>
            <a:spLocks noGrp="1"/>
          </p:cNvSpPr>
          <p:nvPr>
            <p:ph type="sldNum" sz="quarter" idx="12"/>
          </p:nvPr>
        </p:nvSpPr>
        <p:spPr/>
        <p:txBody>
          <a:bodyPr/>
          <a:lstStyle/>
          <a:p>
            <a:fld id="{D64902D6-4A29-4656-8DDD-794081C920C7}" type="slidenum">
              <a:rPr lang="en-US" smtClean="0"/>
              <a:t>29</a:t>
            </a:fld>
            <a:endParaRPr lang="en-US"/>
          </a:p>
        </p:txBody>
      </p:sp>
    </p:spTree>
    <p:extLst>
      <p:ext uri="{BB962C8B-B14F-4D97-AF65-F5344CB8AC3E}">
        <p14:creationId xmlns:p14="http://schemas.microsoft.com/office/powerpoint/2010/main" val="37508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224287"/>
            <a:ext cx="10515600" cy="1483743"/>
          </a:xfrm>
        </p:spPr>
        <p:txBody>
          <a:bodyPr>
            <a:normAutofit/>
          </a:bodyPr>
          <a:lstStyle/>
          <a:p>
            <a:r>
              <a:rPr lang="en-US" sz="3600" b="1" dirty="0">
                <a:solidFill>
                  <a:srgbClr val="FF0000"/>
                </a:solidFill>
                <a:latin typeface="+mn-lt"/>
              </a:rPr>
              <a:t>AEP Reports in TE  </a:t>
            </a:r>
            <a:r>
              <a:rPr lang="en-US" sz="3600" dirty="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3077833" y="1986232"/>
            <a:ext cx="6743700" cy="3886200"/>
          </a:xfrm>
          <a:prstGeom prst="rect">
            <a:avLst/>
          </a:prstGeom>
        </p:spPr>
      </p:pic>
      <p:sp>
        <p:nvSpPr>
          <p:cNvPr id="4" name="Slide Number Placeholder 3">
            <a:extLst>
              <a:ext uri="{FF2B5EF4-FFF2-40B4-BE49-F238E27FC236}">
                <a16:creationId xmlns:a16="http://schemas.microsoft.com/office/drawing/2014/main" id="{957E7604-9926-504B-9927-69A2C3B9D42B}"/>
              </a:ext>
            </a:extLst>
          </p:cNvPr>
          <p:cNvSpPr>
            <a:spLocks noGrp="1"/>
          </p:cNvSpPr>
          <p:nvPr>
            <p:ph type="sldNum" sz="quarter" idx="12"/>
          </p:nvPr>
        </p:nvSpPr>
        <p:spPr/>
        <p:txBody>
          <a:bodyPr/>
          <a:lstStyle/>
          <a:p>
            <a:fld id="{D64902D6-4A29-4656-8DDD-794081C920C7}" type="slidenum">
              <a:rPr lang="en-US" smtClean="0"/>
              <a:t>3</a:t>
            </a:fld>
            <a:endParaRPr lang="en-US"/>
          </a:p>
        </p:txBody>
      </p:sp>
    </p:spTree>
    <p:extLst>
      <p:ext uri="{BB962C8B-B14F-4D97-AF65-F5344CB8AC3E}">
        <p14:creationId xmlns:p14="http://schemas.microsoft.com/office/powerpoint/2010/main" val="289161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23a-23b</a:t>
            </a:r>
            <a:r>
              <a:rPr lang="en-US" sz="2000" dirty="0"/>
              <a:t> for HSD/HSE, there are almost as many who marked the outcome &amp; did not qualify as there are those who achieved the outcome.</a:t>
            </a:r>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25a-25b</a:t>
            </a:r>
            <a:r>
              <a:rPr lang="en-US" sz="2000" dirty="0"/>
              <a:t> for Employment, almost all who marked an employment outcome qualified for the AEP outcome.</a:t>
            </a:r>
          </a:p>
        </p:txBody>
      </p:sp>
      <p:sp>
        <p:nvSpPr>
          <p:cNvPr id="2" name="Slide Number Placeholder 1">
            <a:extLst>
              <a:ext uri="{FF2B5EF4-FFF2-40B4-BE49-F238E27FC236}">
                <a16:creationId xmlns:a16="http://schemas.microsoft.com/office/drawing/2014/main" id="{F0E6F2EE-521C-1A45-BF60-405C6AA01F75}"/>
              </a:ext>
            </a:extLst>
          </p:cNvPr>
          <p:cNvSpPr>
            <a:spLocks noGrp="1"/>
          </p:cNvSpPr>
          <p:nvPr>
            <p:ph type="sldNum" sz="quarter" idx="12"/>
          </p:nvPr>
        </p:nvSpPr>
        <p:spPr/>
        <p:txBody>
          <a:bodyPr/>
          <a:lstStyle/>
          <a:p>
            <a:fld id="{D64902D6-4A29-4656-8DDD-794081C920C7}" type="slidenum">
              <a:rPr lang="en-US" smtClean="0"/>
              <a:t>30</a:t>
            </a:fld>
            <a:endParaRPr lang="en-US"/>
          </a:p>
        </p:txBody>
      </p:sp>
    </p:spTree>
    <p:extLst>
      <p:ext uri="{BB962C8B-B14F-4D97-AF65-F5344CB8AC3E}">
        <p14:creationId xmlns:p14="http://schemas.microsoft.com/office/powerpoint/2010/main" val="179739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
        <p:nvSpPr>
          <p:cNvPr id="4" name="Slide Number Placeholder 3">
            <a:extLst>
              <a:ext uri="{FF2B5EF4-FFF2-40B4-BE49-F238E27FC236}">
                <a16:creationId xmlns:a16="http://schemas.microsoft.com/office/drawing/2014/main" id="{0DCA42F2-6823-C548-AC07-798CDE5CA187}"/>
              </a:ext>
            </a:extLst>
          </p:cNvPr>
          <p:cNvSpPr>
            <a:spLocks noGrp="1"/>
          </p:cNvSpPr>
          <p:nvPr>
            <p:ph type="sldNum" sz="quarter" idx="12"/>
          </p:nvPr>
        </p:nvSpPr>
        <p:spPr/>
        <p:txBody>
          <a:bodyPr/>
          <a:lstStyle/>
          <a:p>
            <a:fld id="{D64902D6-4A29-4656-8DDD-794081C920C7}" type="slidenum">
              <a:rPr lang="en-US" smtClean="0"/>
              <a:t>31</a:t>
            </a:fld>
            <a:endParaRPr lang="en-US"/>
          </a:p>
        </p:txBody>
      </p:sp>
    </p:spTree>
    <p:extLst>
      <p:ext uri="{BB962C8B-B14F-4D97-AF65-F5344CB8AC3E}">
        <p14:creationId xmlns:p14="http://schemas.microsoft.com/office/powerpoint/2010/main" val="247654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539430"/>
          </a:xfrm>
          <a:prstGeom prst="rect">
            <a:avLst/>
          </a:prstGeom>
          <a:noFill/>
          <a:ln>
            <a:solidFill>
              <a:schemeClr val="accent1"/>
            </a:solidFill>
          </a:ln>
        </p:spPr>
        <p:txBody>
          <a:bodyPr wrap="square" rtlCol="0">
            <a:spAutoFit/>
          </a:bodyPr>
          <a:lstStyle/>
          <a:p>
            <a:r>
              <a:rPr lang="en-US" sz="2800" b="1" dirty="0"/>
              <a:t>Example 4: AEP Program Enrollment</a:t>
            </a:r>
          </a:p>
          <a:p>
            <a:pPr marL="457200" indent="-457200">
              <a:buFont typeface="Arial" panose="020B0604020202020204" pitchFamily="34" charset="0"/>
              <a:buChar char="•"/>
            </a:pPr>
            <a:r>
              <a:rPr lang="en-US" sz="2800" dirty="0"/>
              <a:t>Compare 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598543" y="4944372"/>
            <a:ext cx="5451894" cy="523220"/>
          </a:xfrm>
          <a:prstGeom prst="rect">
            <a:avLst/>
          </a:prstGeom>
          <a:noFill/>
          <a:ln>
            <a:solidFill>
              <a:schemeClr val="accent1"/>
            </a:solidFill>
          </a:ln>
        </p:spPr>
        <p:txBody>
          <a:bodyPr wrap="square" rtlCol="0">
            <a:spAutoFit/>
          </a:bodyPr>
          <a:lstStyle/>
          <a:p>
            <a:r>
              <a:rPr lang="en-US" sz="2800" b="1" i="1" dirty="0"/>
              <a:t>(8043 – 700)  ÷  8043 = 91.2%</a:t>
            </a:r>
          </a:p>
        </p:txBody>
      </p:sp>
      <p:sp>
        <p:nvSpPr>
          <p:cNvPr id="3" name="Slide Number Placeholder 2">
            <a:extLst>
              <a:ext uri="{FF2B5EF4-FFF2-40B4-BE49-F238E27FC236}">
                <a16:creationId xmlns:a16="http://schemas.microsoft.com/office/drawing/2014/main" id="{9C6D8B7D-8B83-E042-A3E9-24C70A2F3A7E}"/>
              </a:ext>
            </a:extLst>
          </p:cNvPr>
          <p:cNvSpPr>
            <a:spLocks noGrp="1"/>
          </p:cNvSpPr>
          <p:nvPr>
            <p:ph type="sldNum" sz="quarter" idx="12"/>
          </p:nvPr>
        </p:nvSpPr>
        <p:spPr/>
        <p:txBody>
          <a:bodyPr/>
          <a:lstStyle/>
          <a:p>
            <a:fld id="{D64902D6-4A29-4656-8DDD-794081C920C7}" type="slidenum">
              <a:rPr lang="en-US" smtClean="0"/>
              <a:t>32</a:t>
            </a:fld>
            <a:endParaRPr lang="en-US"/>
          </a:p>
        </p:txBody>
      </p:sp>
    </p:spTree>
    <p:extLst>
      <p:ext uri="{BB962C8B-B14F-4D97-AF65-F5344CB8AC3E}">
        <p14:creationId xmlns:p14="http://schemas.microsoft.com/office/powerpoint/2010/main" val="332873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2677656"/>
          </a:xfrm>
          <a:prstGeom prst="rect">
            <a:avLst/>
          </a:prstGeom>
          <a:noFill/>
          <a:ln>
            <a:solidFill>
              <a:schemeClr val="accent1"/>
            </a:solidFill>
          </a:ln>
        </p:spPr>
        <p:txBody>
          <a:bodyPr wrap="square" rtlCol="0">
            <a:spAutoFit/>
          </a:bodyPr>
          <a:lstStyle/>
          <a:p>
            <a:r>
              <a:rPr lang="en-US" sz="2400" b="1" dirty="0"/>
              <a:t>Example 3: Compare item counts in 23a-27a to item counts in 23b-27b</a:t>
            </a:r>
          </a:p>
          <a:p>
            <a:pPr marL="457200" indent="-457200">
              <a:buFont typeface="Arial" panose="020B0604020202020204" pitchFamily="34" charset="0"/>
              <a:buChar char="•"/>
            </a:pPr>
            <a:r>
              <a:rPr lang="en-US" sz="2400" dirty="0"/>
              <a:t>If the large majority who marked 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400" dirty="0"/>
              <a:t>If the number who marked the outcome but did not qualify is close to or exceeds the number who achieved that outcome (high item count in b) then the likely issue is the need to review drop reasons.</a:t>
            </a:r>
          </a:p>
        </p:txBody>
      </p:sp>
      <p:sp>
        <p:nvSpPr>
          <p:cNvPr id="2" name="Slide Number Placeholder 1">
            <a:extLst>
              <a:ext uri="{FF2B5EF4-FFF2-40B4-BE49-F238E27FC236}">
                <a16:creationId xmlns:a16="http://schemas.microsoft.com/office/drawing/2014/main" id="{CA976020-99E3-0F4F-A3A7-8647825AA02B}"/>
              </a:ext>
            </a:extLst>
          </p:cNvPr>
          <p:cNvSpPr>
            <a:spLocks noGrp="1"/>
          </p:cNvSpPr>
          <p:nvPr>
            <p:ph type="sldNum" sz="quarter" idx="12"/>
          </p:nvPr>
        </p:nvSpPr>
        <p:spPr/>
        <p:txBody>
          <a:bodyPr/>
          <a:lstStyle/>
          <a:p>
            <a:fld id="{D64902D6-4A29-4656-8DDD-794081C920C7}" type="slidenum">
              <a:rPr lang="en-US" smtClean="0"/>
              <a:t>33</a:t>
            </a:fld>
            <a:endParaRPr lang="en-US"/>
          </a:p>
        </p:txBody>
      </p:sp>
    </p:spTree>
    <p:extLst>
      <p:ext uri="{BB962C8B-B14F-4D97-AF65-F5344CB8AC3E}">
        <p14:creationId xmlns:p14="http://schemas.microsoft.com/office/powerpoint/2010/main" val="193437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830997"/>
          </a:xfrm>
          <a:prstGeom prst="rect">
            <a:avLst/>
          </a:prstGeom>
          <a:noFill/>
          <a:ln>
            <a:solidFill>
              <a:schemeClr val="accent1">
                <a:lumMod val="50000"/>
              </a:schemeClr>
            </a:solidFill>
          </a:ln>
        </p:spPr>
        <p:txBody>
          <a:bodyPr wrap="square" rtlCol="0">
            <a:spAutoFit/>
          </a:bodyPr>
          <a:lstStyle/>
          <a:p>
            <a:r>
              <a:rPr lang="en-US" sz="2400" dirty="0"/>
              <a:t>Verify “No designated program” item count by right clicking and drilling down to AEP DIR.</a:t>
            </a:r>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a:t>Identify “No designated program” students by right clicking to the In Program Years </a:t>
            </a:r>
            <a:r>
              <a:rPr lang="en-US" sz="2400" dirty="0" err="1"/>
              <a:t>lister</a:t>
            </a:r>
            <a:r>
              <a:rPr lang="en-US" sz="2400" dirty="0"/>
              <a:t>.</a:t>
            </a:r>
          </a:p>
        </p:txBody>
      </p:sp>
      <p:sp>
        <p:nvSpPr>
          <p:cNvPr id="2" name="Slide Number Placeholder 1">
            <a:extLst>
              <a:ext uri="{FF2B5EF4-FFF2-40B4-BE49-F238E27FC236}">
                <a16:creationId xmlns:a16="http://schemas.microsoft.com/office/drawing/2014/main" id="{C90D7765-7B1C-D049-BB1E-1B09C0A6DD03}"/>
              </a:ext>
            </a:extLst>
          </p:cNvPr>
          <p:cNvSpPr>
            <a:spLocks noGrp="1"/>
          </p:cNvSpPr>
          <p:nvPr>
            <p:ph type="sldNum" sz="quarter" idx="12"/>
          </p:nvPr>
        </p:nvSpPr>
        <p:spPr/>
        <p:txBody>
          <a:bodyPr/>
          <a:lstStyle/>
          <a:p>
            <a:fld id="{D64902D6-4A29-4656-8DDD-794081C920C7}" type="slidenum">
              <a:rPr lang="en-US" smtClean="0"/>
              <a:t>34</a:t>
            </a:fld>
            <a:endParaRPr lang="en-US"/>
          </a:p>
        </p:txBody>
      </p:sp>
    </p:spTree>
    <p:extLst>
      <p:ext uri="{BB962C8B-B14F-4D97-AF65-F5344CB8AC3E}">
        <p14:creationId xmlns:p14="http://schemas.microsoft.com/office/powerpoint/2010/main" val="423482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495" y="4534619"/>
            <a:ext cx="5119777"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914400"/>
            <a:ext cx="5689121" cy="3539430"/>
          </a:xfrm>
          <a:prstGeom prst="rect">
            <a:avLst/>
          </a:prstGeom>
          <a:noFill/>
          <a:ln>
            <a:solidFill>
              <a:schemeClr val="accent1"/>
            </a:solidFill>
          </a:ln>
        </p:spPr>
        <p:txBody>
          <a:bodyPr wrap="square" rtlCol="0">
            <a:spAutoFit/>
          </a:bodyPr>
          <a:lstStyle/>
          <a:p>
            <a:r>
              <a:rPr lang="en-US" sz="2800" b="1" dirty="0"/>
              <a:t>Example 5: 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
        <p:nvSpPr>
          <p:cNvPr id="5" name="Slide Number Placeholder 4">
            <a:extLst>
              <a:ext uri="{FF2B5EF4-FFF2-40B4-BE49-F238E27FC236}">
                <a16:creationId xmlns:a16="http://schemas.microsoft.com/office/drawing/2014/main" id="{D40B37E3-19D4-424A-9933-13D8F533B434}"/>
              </a:ext>
            </a:extLst>
          </p:cNvPr>
          <p:cNvSpPr>
            <a:spLocks noGrp="1"/>
          </p:cNvSpPr>
          <p:nvPr>
            <p:ph type="sldNum" sz="quarter" idx="12"/>
          </p:nvPr>
        </p:nvSpPr>
        <p:spPr/>
        <p:txBody>
          <a:bodyPr/>
          <a:lstStyle/>
          <a:p>
            <a:fld id="{D64902D6-4A29-4656-8DDD-794081C920C7}" type="slidenum">
              <a:rPr lang="en-US" smtClean="0"/>
              <a:t>35</a:t>
            </a:fld>
            <a:endParaRPr lang="en-US"/>
          </a:p>
        </p:txBody>
      </p:sp>
    </p:spTree>
    <p:extLst>
      <p:ext uri="{BB962C8B-B14F-4D97-AF65-F5344CB8AC3E}">
        <p14:creationId xmlns:p14="http://schemas.microsoft.com/office/powerpoint/2010/main" val="14931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a:t>Example 5: 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Look for specific areas where these numbers are different. In this example, 1) HSD/HSE, 2) CTE.</a:t>
            </a:r>
          </a:p>
          <a:p>
            <a:pPr marL="457200" indent="-457200">
              <a:buFont typeface="Arial" panose="020B0604020202020204" pitchFamily="34" charset="0"/>
              <a:buChar char="•"/>
            </a:pPr>
            <a:r>
              <a:rPr lang="en-US" sz="2800" dirty="0"/>
              <a:t>Right-click areas of concern:</a:t>
            </a:r>
          </a:p>
          <a:p>
            <a:pPr marL="914400" lvl="1" indent="-457200">
              <a:buFont typeface="Arial" panose="020B0604020202020204" pitchFamily="34" charset="0"/>
              <a:buChar char="•"/>
            </a:pPr>
            <a:r>
              <a:rPr lang="en-US" sz="2400" dirty="0"/>
              <a:t>Select </a:t>
            </a:r>
            <a:r>
              <a:rPr lang="en-US" sz="2400" b="1" dirty="0"/>
              <a:t>NRS Monitor </a:t>
            </a:r>
            <a:r>
              <a:rPr lang="en-US" sz="2400" dirty="0"/>
              <a:t>to review instructional hours for each student</a:t>
            </a:r>
          </a:p>
          <a:p>
            <a:pPr marL="914400" lvl="1" indent="-457200">
              <a:buFont typeface="Arial" panose="020B0604020202020204" pitchFamily="34" charset="0"/>
              <a:buChar char="•"/>
            </a:pPr>
            <a:r>
              <a:rPr lang="en-US" sz="2400" dirty="0"/>
              <a:t>Select </a:t>
            </a:r>
            <a:r>
              <a:rPr lang="en-US" sz="2400" b="1" dirty="0"/>
              <a:t>AEP DIR </a:t>
            </a:r>
            <a:r>
              <a:rPr lang="en-US" sz="2400" dirty="0"/>
              <a:t>and then investigate the students in </a:t>
            </a:r>
            <a:r>
              <a:rPr lang="en-US" sz="2400" b="1" dirty="0"/>
              <a:t>DIR item #2</a:t>
            </a:r>
            <a:r>
              <a:rPr lang="en-US" sz="2400" dirty="0"/>
              <a:t> less than 12 hours</a:t>
            </a:r>
          </a:p>
          <a:p>
            <a:pPr marL="914400" lvl="1" indent="-457200">
              <a:buFont typeface="Arial" panose="020B0604020202020204" pitchFamily="34" charset="0"/>
              <a:buChar char="•"/>
            </a:pPr>
            <a:r>
              <a:rPr lang="en-US" sz="2400" dirty="0"/>
              <a:t>Select </a:t>
            </a:r>
            <a:r>
              <a:rPr lang="en-US" sz="2400" b="1" dirty="0"/>
              <a:t>Students In Program Years </a:t>
            </a:r>
            <a:r>
              <a:rPr lang="en-US" sz="2400" dirty="0" err="1"/>
              <a:t>lister</a:t>
            </a:r>
            <a:r>
              <a:rPr lang="en-US" sz="2400" dirty="0"/>
              <a:t> for both Columns E and L and compare the two lists.</a:t>
            </a:r>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
        <p:nvSpPr>
          <p:cNvPr id="5" name="Slide Number Placeholder 4">
            <a:extLst>
              <a:ext uri="{FF2B5EF4-FFF2-40B4-BE49-F238E27FC236}">
                <a16:creationId xmlns:a16="http://schemas.microsoft.com/office/drawing/2014/main" id="{383CAF52-47A3-414B-8480-9A0F5DBAD188}"/>
              </a:ext>
            </a:extLst>
          </p:cNvPr>
          <p:cNvSpPr>
            <a:spLocks noGrp="1"/>
          </p:cNvSpPr>
          <p:nvPr>
            <p:ph type="sldNum" sz="quarter" idx="12"/>
          </p:nvPr>
        </p:nvSpPr>
        <p:spPr/>
        <p:txBody>
          <a:bodyPr/>
          <a:lstStyle/>
          <a:p>
            <a:fld id="{D64902D6-4A29-4656-8DDD-794081C920C7}" type="slidenum">
              <a:rPr lang="en-US" smtClean="0"/>
              <a:t>36</a:t>
            </a:fld>
            <a:endParaRPr lang="en-US"/>
          </a:p>
        </p:txBody>
      </p:sp>
    </p:spTree>
    <p:extLst>
      <p:ext uri="{BB962C8B-B14F-4D97-AF65-F5344CB8AC3E}">
        <p14:creationId xmlns:p14="http://schemas.microsoft.com/office/powerpoint/2010/main" val="390051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2308324"/>
          </a:xfrm>
          <a:prstGeom prst="rect">
            <a:avLst/>
          </a:prstGeom>
          <a:noFill/>
          <a:ln>
            <a:solidFill>
              <a:schemeClr val="accent1"/>
            </a:solidFill>
          </a:ln>
        </p:spPr>
        <p:txBody>
          <a:bodyPr wrap="square" rtlCol="0">
            <a:spAutoFit/>
          </a:bodyPr>
          <a:lstStyle/>
          <a:p>
            <a:pPr lvl="0"/>
            <a:r>
              <a:rPr lang="en-US" sz="2400" b="1" dirty="0"/>
              <a:t>Example 6: AEP Program Outcomes</a:t>
            </a:r>
          </a:p>
          <a:p>
            <a:pPr marL="457200" lvl="0" indent="-457200">
              <a:buFont typeface="Arial" panose="020B0604020202020204" pitchFamily="34" charset="0"/>
              <a:buChar char="•"/>
            </a:pPr>
            <a:r>
              <a:rPr lang="en-US" sz="2400" dirty="0"/>
              <a:t>Add up total number of outcomes across the 6 AEP outcomes areas (Columns F-K)</a:t>
            </a:r>
          </a:p>
          <a:p>
            <a:pPr marL="457200" lvl="0" indent="-457200">
              <a:buFont typeface="Arial" panose="020B0604020202020204" pitchFamily="34" charset="0"/>
              <a:buChar char="•"/>
            </a:pPr>
            <a:r>
              <a:rPr lang="en-US" sz="2400" dirty="0"/>
              <a:t>Divide this total by total Enrollees in Column E </a:t>
            </a:r>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a:t>(240 + 0 +  1 +  24 +  3 +  114) ÷ 1408  = 27%</a:t>
            </a:r>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
        <p:nvSpPr>
          <p:cNvPr id="5" name="Slide Number Placeholder 4">
            <a:extLst>
              <a:ext uri="{FF2B5EF4-FFF2-40B4-BE49-F238E27FC236}">
                <a16:creationId xmlns:a16="http://schemas.microsoft.com/office/drawing/2014/main" id="{C28912DB-22A2-1841-949C-F4A27C090B06}"/>
              </a:ext>
            </a:extLst>
          </p:cNvPr>
          <p:cNvSpPr>
            <a:spLocks noGrp="1"/>
          </p:cNvSpPr>
          <p:nvPr>
            <p:ph type="sldNum" sz="quarter" idx="12"/>
          </p:nvPr>
        </p:nvSpPr>
        <p:spPr/>
        <p:txBody>
          <a:bodyPr/>
          <a:lstStyle/>
          <a:p>
            <a:fld id="{D64902D6-4A29-4656-8DDD-794081C920C7}" type="slidenum">
              <a:rPr lang="en-US" smtClean="0"/>
              <a:t>37</a:t>
            </a:fld>
            <a:endParaRPr lang="en-US"/>
          </a:p>
        </p:txBody>
      </p:sp>
    </p:spTree>
    <p:extLst>
      <p:ext uri="{BB962C8B-B14F-4D97-AF65-F5344CB8AC3E}">
        <p14:creationId xmlns:p14="http://schemas.microsoft.com/office/powerpoint/2010/main" val="600667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124754"/>
          </a:xfrm>
          <a:prstGeom prst="rect">
            <a:avLst/>
          </a:prstGeom>
          <a:noFill/>
          <a:ln>
            <a:solidFill>
              <a:schemeClr val="accent1"/>
            </a:solidFill>
          </a:ln>
        </p:spPr>
        <p:txBody>
          <a:bodyPr wrap="square" rtlCol="0">
            <a:spAutoFit/>
          </a:bodyPr>
          <a:lstStyle/>
          <a:p>
            <a:pPr lvl="0"/>
            <a:r>
              <a:rPr lang="en-US" sz="2800" b="1" dirty="0"/>
              <a:t>Example 6: AEP Program Outcomes</a:t>
            </a:r>
          </a:p>
          <a:p>
            <a:pPr marL="457200" lvl="0" indent="-457200">
              <a:buFont typeface="Arial" panose="020B0604020202020204" pitchFamily="34" charset="0"/>
              <a:buChar char="•"/>
            </a:pPr>
            <a:r>
              <a:rPr lang="en-US" sz="2800" dirty="0"/>
              <a:t>Review the total number of outcomes in each of the 6 AEP outcomes areas (Columns F-K)</a:t>
            </a:r>
          </a:p>
          <a:p>
            <a:pPr marL="457200" lvl="0" indent="-457200">
              <a:buFont typeface="Arial" panose="020B0604020202020204" pitchFamily="34" charset="0"/>
              <a:buChar char="•"/>
            </a:pPr>
            <a:r>
              <a:rPr lang="en-US" sz="2800" dirty="0"/>
              <a:t>Look for areas that may need to improve (Column F looks good; others may need improvement)</a:t>
            </a:r>
          </a:p>
          <a:p>
            <a:pPr marL="457200" lvl="0" indent="-457200">
              <a:buFont typeface="Arial" panose="020B0604020202020204" pitchFamily="34" charset="0"/>
              <a:buChar char="•"/>
            </a:pPr>
            <a:r>
              <a:rPr lang="en-US" sz="2800" dirty="0"/>
              <a:t>Right click the cells that are areas of concern:</a:t>
            </a:r>
          </a:p>
          <a:p>
            <a:pPr marL="914400" lvl="1" indent="-457200">
              <a:buFont typeface="Arial" panose="020B0604020202020204" pitchFamily="34" charset="0"/>
              <a:buChar char="•"/>
            </a:pPr>
            <a:r>
              <a:rPr lang="en-US" sz="2800" dirty="0"/>
              <a:t>Select </a:t>
            </a:r>
            <a:r>
              <a:rPr lang="en-US" sz="2800" b="1" dirty="0"/>
              <a:t>Outcomes Monitor </a:t>
            </a:r>
            <a:r>
              <a:rPr lang="en-US" sz="2800" dirty="0"/>
              <a:t>to review more specific outcomes earned</a:t>
            </a:r>
          </a:p>
          <a:p>
            <a:pPr marL="914400" lvl="1" indent="-457200">
              <a:buFont typeface="Arial" panose="020B0604020202020204" pitchFamily="34" charset="0"/>
              <a:buChar char="•"/>
            </a:pPr>
            <a:r>
              <a:rPr lang="en-US" sz="2800" dirty="0"/>
              <a:t>Select </a:t>
            </a:r>
            <a:r>
              <a:rPr lang="en-US" sz="2800" b="1" dirty="0"/>
              <a:t>AEP DIR  </a:t>
            </a:r>
            <a:r>
              <a:rPr lang="en-US" sz="2800" dirty="0"/>
              <a:t>and compare items </a:t>
            </a:r>
            <a:r>
              <a:rPr lang="en-US" sz="2800" b="1" dirty="0"/>
              <a:t>23-27</a:t>
            </a:r>
            <a:r>
              <a:rPr lang="en-US" sz="2800" dirty="0"/>
              <a:t> like in Example #2</a:t>
            </a:r>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a:t>(</a:t>
            </a:r>
            <a:r>
              <a:rPr lang="en-US" sz="2400" b="1" i="1" dirty="0"/>
              <a:t>240 + 0 +  1 +  24 +  3 +  114) ÷ 1408  = 27%</a:t>
            </a:r>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
        <p:nvSpPr>
          <p:cNvPr id="5" name="Slide Number Placeholder 4">
            <a:extLst>
              <a:ext uri="{FF2B5EF4-FFF2-40B4-BE49-F238E27FC236}">
                <a16:creationId xmlns:a16="http://schemas.microsoft.com/office/drawing/2014/main" id="{0204E375-76A9-C548-A69A-0337B598B885}"/>
              </a:ext>
            </a:extLst>
          </p:cNvPr>
          <p:cNvSpPr>
            <a:spLocks noGrp="1"/>
          </p:cNvSpPr>
          <p:nvPr>
            <p:ph type="sldNum" sz="quarter" idx="12"/>
          </p:nvPr>
        </p:nvSpPr>
        <p:spPr/>
        <p:txBody>
          <a:bodyPr/>
          <a:lstStyle/>
          <a:p>
            <a:fld id="{D64902D6-4A29-4656-8DDD-794081C920C7}" type="slidenum">
              <a:rPr lang="en-US" smtClean="0"/>
              <a:t>38</a:t>
            </a:fld>
            <a:endParaRPr lang="en-US"/>
          </a:p>
        </p:txBody>
      </p:sp>
    </p:spTree>
    <p:extLst>
      <p:ext uri="{BB962C8B-B14F-4D97-AF65-F5344CB8AC3E}">
        <p14:creationId xmlns:p14="http://schemas.microsoft.com/office/powerpoint/2010/main" val="150271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a:t>Example 7 &amp; 8: </a:t>
            </a:r>
            <a:r>
              <a:rPr lang="en-US" sz="2800" dirty="0"/>
              <a:t>the number of pre/post-test learning gains is low as compared to the number of enrollees.</a:t>
            </a:r>
            <a:endParaRPr lang="en-US" sz="2000" dirty="0"/>
          </a:p>
        </p:txBody>
      </p:sp>
      <p:sp>
        <p:nvSpPr>
          <p:cNvPr id="6" name="Slide Number Placeholder 5">
            <a:extLst>
              <a:ext uri="{FF2B5EF4-FFF2-40B4-BE49-F238E27FC236}">
                <a16:creationId xmlns:a16="http://schemas.microsoft.com/office/drawing/2014/main" id="{49D3A9E2-211B-5847-B66A-CC529902F032}"/>
              </a:ext>
            </a:extLst>
          </p:cNvPr>
          <p:cNvSpPr>
            <a:spLocks noGrp="1"/>
          </p:cNvSpPr>
          <p:nvPr>
            <p:ph type="sldNum" sz="quarter" idx="12"/>
          </p:nvPr>
        </p:nvSpPr>
        <p:spPr/>
        <p:txBody>
          <a:bodyPr/>
          <a:lstStyle/>
          <a:p>
            <a:fld id="{D64902D6-4A29-4656-8DDD-794081C920C7}" type="slidenum">
              <a:rPr lang="en-US" smtClean="0"/>
              <a:t>39</a:t>
            </a:fld>
            <a:endParaRPr lang="en-US"/>
          </a:p>
        </p:txBody>
      </p:sp>
    </p:spTree>
    <p:extLst>
      <p:ext uri="{BB962C8B-B14F-4D97-AF65-F5344CB8AC3E}">
        <p14:creationId xmlns:p14="http://schemas.microsoft.com/office/powerpoint/2010/main" val="37341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AEP activity, how many enrolled in an instructional program? (</a:t>
            </a:r>
            <a:r>
              <a:rPr lang="en-US" sz="3200" i="1" dirty="0"/>
              <a:t>Column L on 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solidFill>
                  <a:srgbClr val="FF0000"/>
                </a:solidFill>
              </a:rPr>
              <a:t>Basic Questions from 2/20 Webinar:</a:t>
            </a:r>
          </a:p>
        </p:txBody>
      </p:sp>
      <p:sp>
        <p:nvSpPr>
          <p:cNvPr id="4" name="Slide Number Placeholder 3">
            <a:extLst>
              <a:ext uri="{FF2B5EF4-FFF2-40B4-BE49-F238E27FC236}">
                <a16:creationId xmlns:a16="http://schemas.microsoft.com/office/drawing/2014/main" id="{149521E5-92CB-9E46-AFC9-005F2EFE9BA4}"/>
              </a:ext>
            </a:extLst>
          </p:cNvPr>
          <p:cNvSpPr>
            <a:spLocks noGrp="1"/>
          </p:cNvSpPr>
          <p:nvPr>
            <p:ph type="sldNum" sz="quarter" idx="12"/>
          </p:nvPr>
        </p:nvSpPr>
        <p:spPr/>
        <p:txBody>
          <a:bodyPr/>
          <a:lstStyle/>
          <a:p>
            <a:fld id="{D64902D6-4A29-4656-8DDD-794081C920C7}" type="slidenum">
              <a:rPr lang="en-US" smtClean="0"/>
              <a:t>4</a:t>
            </a:fld>
            <a:endParaRPr lang="en-US"/>
          </a:p>
        </p:txBody>
      </p:sp>
    </p:spTree>
    <p:extLst>
      <p:ext uri="{BB962C8B-B14F-4D97-AF65-F5344CB8AC3E}">
        <p14:creationId xmlns:p14="http://schemas.microsoft.com/office/powerpoint/2010/main" val="418372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Solution: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
        <p:nvSpPr>
          <p:cNvPr id="6" name="Slide Number Placeholder 5">
            <a:extLst>
              <a:ext uri="{FF2B5EF4-FFF2-40B4-BE49-F238E27FC236}">
                <a16:creationId xmlns:a16="http://schemas.microsoft.com/office/drawing/2014/main" id="{7116E0A0-CBF7-324B-9016-CA3545554B6D}"/>
              </a:ext>
            </a:extLst>
          </p:cNvPr>
          <p:cNvSpPr>
            <a:spLocks noGrp="1"/>
          </p:cNvSpPr>
          <p:nvPr>
            <p:ph type="sldNum" sz="quarter" idx="12"/>
          </p:nvPr>
        </p:nvSpPr>
        <p:spPr/>
        <p:txBody>
          <a:bodyPr/>
          <a:lstStyle/>
          <a:p>
            <a:fld id="{D64902D6-4A29-4656-8DDD-794081C920C7}" type="slidenum">
              <a:rPr lang="en-US" smtClean="0"/>
              <a:t>40</a:t>
            </a:fld>
            <a:endParaRPr lang="en-US"/>
          </a:p>
        </p:txBody>
      </p:sp>
    </p:spTree>
    <p:extLst>
      <p:ext uri="{BB962C8B-B14F-4D97-AF65-F5344CB8AC3E}">
        <p14:creationId xmlns:p14="http://schemas.microsoft.com/office/powerpoint/2010/main" val="414673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Generate NRS Monitor</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
        <p:nvSpPr>
          <p:cNvPr id="4" name="Slide Number Placeholder 3">
            <a:extLst>
              <a:ext uri="{FF2B5EF4-FFF2-40B4-BE49-F238E27FC236}">
                <a16:creationId xmlns:a16="http://schemas.microsoft.com/office/drawing/2014/main" id="{22789F0A-034A-334B-A67A-D423833DBFC1}"/>
              </a:ext>
            </a:extLst>
          </p:cNvPr>
          <p:cNvSpPr>
            <a:spLocks noGrp="1"/>
          </p:cNvSpPr>
          <p:nvPr>
            <p:ph type="sldNum" sz="quarter" idx="12"/>
          </p:nvPr>
        </p:nvSpPr>
        <p:spPr/>
        <p:txBody>
          <a:bodyPr/>
          <a:lstStyle/>
          <a:p>
            <a:fld id="{D64902D6-4A29-4656-8DDD-794081C920C7}" type="slidenum">
              <a:rPr lang="en-US" smtClean="0"/>
              <a:t>41</a:t>
            </a:fld>
            <a:endParaRPr lang="en-US"/>
          </a:p>
        </p:txBody>
      </p:sp>
    </p:spTree>
    <p:extLst>
      <p:ext uri="{BB962C8B-B14F-4D97-AF65-F5344CB8AC3E}">
        <p14:creationId xmlns:p14="http://schemas.microsoft.com/office/powerpoint/2010/main" val="3274362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Drill down to AEP DIR and review DIR items 8, 9, and 10</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AEP DIR and investigate items 8 and 9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
        <p:nvSpPr>
          <p:cNvPr id="3" name="Slide Number Placeholder 2">
            <a:extLst>
              <a:ext uri="{FF2B5EF4-FFF2-40B4-BE49-F238E27FC236}">
                <a16:creationId xmlns:a16="http://schemas.microsoft.com/office/drawing/2014/main" id="{4464FFD7-4F52-2F48-8F52-EDDC7096C9E6}"/>
              </a:ext>
            </a:extLst>
          </p:cNvPr>
          <p:cNvSpPr>
            <a:spLocks noGrp="1"/>
          </p:cNvSpPr>
          <p:nvPr>
            <p:ph type="sldNum" sz="quarter" idx="12"/>
          </p:nvPr>
        </p:nvSpPr>
        <p:spPr/>
        <p:txBody>
          <a:bodyPr/>
          <a:lstStyle/>
          <a:p>
            <a:fld id="{D64902D6-4A29-4656-8DDD-794081C920C7}" type="slidenum">
              <a:rPr lang="en-US" smtClean="0"/>
              <a:t>42</a:t>
            </a:fld>
            <a:endParaRPr lang="en-US"/>
          </a:p>
        </p:txBody>
      </p:sp>
    </p:spTree>
    <p:extLst>
      <p:ext uri="{BB962C8B-B14F-4D97-AF65-F5344CB8AC3E}">
        <p14:creationId xmlns:p14="http://schemas.microsoft.com/office/powerpoint/2010/main" val="217218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a:t>Examples of Consortium Level Data Evaluation</a:t>
            </a:r>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a:t>Consortia: Convert TE consortium reports to Excel</a:t>
            </a:r>
          </a:p>
          <a:p>
            <a:r>
              <a:rPr lang="en-US" dirty="0"/>
              <a:t>Example 1: Filter by agency and program</a:t>
            </a:r>
          </a:p>
          <a:p>
            <a:r>
              <a:rPr lang="en-US" dirty="0"/>
              <a:t>Example 2: Isolate for a specific AEP outcome area</a:t>
            </a:r>
          </a:p>
          <a:p>
            <a:r>
              <a:rPr lang="en-US" dirty="0"/>
              <a:t>Example 3: AEP Program enrollment calculation</a:t>
            </a:r>
          </a:p>
          <a:p>
            <a:r>
              <a:rPr lang="en-US" dirty="0"/>
              <a:t>Example 4: AEP Program persistence calculation</a:t>
            </a:r>
          </a:p>
          <a:p>
            <a:r>
              <a:rPr lang="en-US" dirty="0"/>
              <a:t>Example 5: Combined AEP outcomes calculation</a:t>
            </a:r>
          </a:p>
          <a:p>
            <a:r>
              <a:rPr lang="en-US" dirty="0"/>
              <a:t>Example 6: Use Excel to compute consortium wide performance and 		 persistence percentages</a:t>
            </a:r>
          </a:p>
          <a:p>
            <a:r>
              <a:rPr lang="en-US" dirty="0"/>
              <a:t>Example 7: Create charts and graphs</a:t>
            </a:r>
          </a:p>
        </p:txBody>
      </p:sp>
      <p:sp>
        <p:nvSpPr>
          <p:cNvPr id="4" name="Slide Number Placeholder 3">
            <a:extLst>
              <a:ext uri="{FF2B5EF4-FFF2-40B4-BE49-F238E27FC236}">
                <a16:creationId xmlns:a16="http://schemas.microsoft.com/office/drawing/2014/main" id="{68C73F2E-B41B-2C47-9EC3-D9E6A573175D}"/>
              </a:ext>
            </a:extLst>
          </p:cNvPr>
          <p:cNvSpPr>
            <a:spLocks noGrp="1"/>
          </p:cNvSpPr>
          <p:nvPr>
            <p:ph type="sldNum" sz="quarter" idx="12"/>
          </p:nvPr>
        </p:nvSpPr>
        <p:spPr/>
        <p:txBody>
          <a:bodyPr/>
          <a:lstStyle/>
          <a:p>
            <a:fld id="{D64902D6-4A29-4656-8DDD-794081C920C7}" type="slidenum">
              <a:rPr lang="en-US" smtClean="0"/>
              <a:t>43</a:t>
            </a:fld>
            <a:endParaRPr lang="en-US"/>
          </a:p>
        </p:txBody>
      </p:sp>
    </p:spTree>
    <p:extLst>
      <p:ext uri="{BB962C8B-B14F-4D97-AF65-F5344CB8AC3E}">
        <p14:creationId xmlns:p14="http://schemas.microsoft.com/office/powerpoint/2010/main" val="200187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Creating Excel Spreadsheets in TE</a:t>
            </a:r>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a:t>Convert any TE report into an Excel spreadsheet by clicking Export, then Save As Excel.</a:t>
            </a:r>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009E5DBB-9BE8-B34C-A8FE-E0FB74046D35}"/>
              </a:ext>
            </a:extLst>
          </p:cNvPr>
          <p:cNvSpPr>
            <a:spLocks noGrp="1"/>
          </p:cNvSpPr>
          <p:nvPr>
            <p:ph type="sldNum" sz="quarter" idx="12"/>
          </p:nvPr>
        </p:nvSpPr>
        <p:spPr/>
        <p:txBody>
          <a:bodyPr/>
          <a:lstStyle/>
          <a:p>
            <a:fld id="{D64902D6-4A29-4656-8DDD-794081C920C7}" type="slidenum">
              <a:rPr lang="en-US" smtClean="0"/>
              <a:t>44</a:t>
            </a:fld>
            <a:endParaRPr lang="en-US"/>
          </a:p>
        </p:txBody>
      </p:sp>
    </p:spTree>
    <p:extLst>
      <p:ext uri="{BB962C8B-B14F-4D97-AF65-F5344CB8AC3E}">
        <p14:creationId xmlns:p14="http://schemas.microsoft.com/office/powerpoint/2010/main" val="342883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The resulting Excel worksheet includes all data elements from the AEP Summary.</a:t>
            </a:r>
          </a:p>
        </p:txBody>
      </p:sp>
      <p:sp>
        <p:nvSpPr>
          <p:cNvPr id="2" name="Slide Number Placeholder 1">
            <a:extLst>
              <a:ext uri="{FF2B5EF4-FFF2-40B4-BE49-F238E27FC236}">
                <a16:creationId xmlns:a16="http://schemas.microsoft.com/office/drawing/2014/main" id="{53AEE150-F7B1-2346-8C4C-EDAF6BA9AD0B}"/>
              </a:ext>
            </a:extLst>
          </p:cNvPr>
          <p:cNvSpPr>
            <a:spLocks noGrp="1"/>
          </p:cNvSpPr>
          <p:nvPr>
            <p:ph type="sldNum" sz="quarter" idx="12"/>
          </p:nvPr>
        </p:nvSpPr>
        <p:spPr/>
        <p:txBody>
          <a:bodyPr/>
          <a:lstStyle/>
          <a:p>
            <a:fld id="{D64902D6-4A29-4656-8DDD-794081C920C7}" type="slidenum">
              <a:rPr lang="en-US" smtClean="0"/>
              <a:t>45</a:t>
            </a:fld>
            <a:endParaRPr lang="en-US"/>
          </a:p>
        </p:txBody>
      </p:sp>
    </p:spTree>
    <p:extLst>
      <p:ext uri="{BB962C8B-B14F-4D97-AF65-F5344CB8AC3E}">
        <p14:creationId xmlns:p14="http://schemas.microsoft.com/office/powerpoint/2010/main" val="217023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Use features in Excel to highlight key data points from the AEP report in TE.</a:t>
            </a:r>
          </a:p>
        </p:txBody>
      </p:sp>
      <p:sp>
        <p:nvSpPr>
          <p:cNvPr id="2" name="Slide Number Placeholder 1">
            <a:extLst>
              <a:ext uri="{FF2B5EF4-FFF2-40B4-BE49-F238E27FC236}">
                <a16:creationId xmlns:a16="http://schemas.microsoft.com/office/drawing/2014/main" id="{86389BC0-E10C-804B-A525-E75D2652F2AF}"/>
              </a:ext>
            </a:extLst>
          </p:cNvPr>
          <p:cNvSpPr>
            <a:spLocks noGrp="1"/>
          </p:cNvSpPr>
          <p:nvPr>
            <p:ph type="sldNum" sz="quarter" idx="12"/>
          </p:nvPr>
        </p:nvSpPr>
        <p:spPr/>
        <p:txBody>
          <a:bodyPr/>
          <a:lstStyle/>
          <a:p>
            <a:fld id="{D64902D6-4A29-4656-8DDD-794081C920C7}" type="slidenum">
              <a:rPr lang="en-US" smtClean="0"/>
              <a:t>46</a:t>
            </a:fld>
            <a:endParaRPr lang="en-US"/>
          </a:p>
        </p:txBody>
      </p:sp>
    </p:spTree>
    <p:extLst>
      <p:ext uri="{BB962C8B-B14F-4D97-AF65-F5344CB8AC3E}">
        <p14:creationId xmlns:p14="http://schemas.microsoft.com/office/powerpoint/2010/main" val="1014810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the spreadsheet by individual agency.</a:t>
            </a:r>
          </a:p>
        </p:txBody>
      </p:sp>
      <p:sp>
        <p:nvSpPr>
          <p:cNvPr id="5" name="Slide Number Placeholder 4">
            <a:extLst>
              <a:ext uri="{FF2B5EF4-FFF2-40B4-BE49-F238E27FC236}">
                <a16:creationId xmlns:a16="http://schemas.microsoft.com/office/drawing/2014/main" id="{A93C121B-0822-AA40-9103-6CD8D0423709}"/>
              </a:ext>
            </a:extLst>
          </p:cNvPr>
          <p:cNvSpPr>
            <a:spLocks noGrp="1"/>
          </p:cNvSpPr>
          <p:nvPr>
            <p:ph type="sldNum" sz="quarter" idx="12"/>
          </p:nvPr>
        </p:nvSpPr>
        <p:spPr/>
        <p:txBody>
          <a:bodyPr/>
          <a:lstStyle/>
          <a:p>
            <a:fld id="{D64902D6-4A29-4656-8DDD-794081C920C7}" type="slidenum">
              <a:rPr lang="en-US" smtClean="0"/>
              <a:t>47</a:t>
            </a:fld>
            <a:endParaRPr lang="en-US"/>
          </a:p>
        </p:txBody>
      </p:sp>
    </p:spTree>
    <p:extLst>
      <p:ext uri="{BB962C8B-B14F-4D97-AF65-F5344CB8AC3E}">
        <p14:creationId xmlns:p14="http://schemas.microsoft.com/office/powerpoint/2010/main" val="130530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by instructional program area across all agencies.</a:t>
            </a:r>
          </a:p>
        </p:txBody>
      </p:sp>
      <p:sp>
        <p:nvSpPr>
          <p:cNvPr id="2" name="Slide Number Placeholder 1">
            <a:extLst>
              <a:ext uri="{FF2B5EF4-FFF2-40B4-BE49-F238E27FC236}">
                <a16:creationId xmlns:a16="http://schemas.microsoft.com/office/drawing/2014/main" id="{18D359D2-06D7-BE4F-8B01-184B5046A93D}"/>
              </a:ext>
            </a:extLst>
          </p:cNvPr>
          <p:cNvSpPr>
            <a:spLocks noGrp="1"/>
          </p:cNvSpPr>
          <p:nvPr>
            <p:ph type="sldNum" sz="quarter" idx="12"/>
          </p:nvPr>
        </p:nvSpPr>
        <p:spPr/>
        <p:txBody>
          <a:bodyPr/>
          <a:lstStyle/>
          <a:p>
            <a:fld id="{D64902D6-4A29-4656-8DDD-794081C920C7}" type="slidenum">
              <a:rPr lang="en-US" smtClean="0"/>
              <a:t>48</a:t>
            </a:fld>
            <a:endParaRPr lang="en-US"/>
          </a:p>
        </p:txBody>
      </p:sp>
    </p:spTree>
    <p:extLst>
      <p:ext uri="{BB962C8B-B14F-4D97-AF65-F5344CB8AC3E}">
        <p14:creationId xmlns:p14="http://schemas.microsoft.com/office/powerpoint/2010/main" val="849090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Format cells to isolate key data points.</a:t>
            </a:r>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
        <p:nvSpPr>
          <p:cNvPr id="5" name="Slide Number Placeholder 4">
            <a:extLst>
              <a:ext uri="{FF2B5EF4-FFF2-40B4-BE49-F238E27FC236}">
                <a16:creationId xmlns:a16="http://schemas.microsoft.com/office/drawing/2014/main" id="{AB0542F2-E731-8F48-8D63-EDA402CEAC38}"/>
              </a:ext>
            </a:extLst>
          </p:cNvPr>
          <p:cNvSpPr>
            <a:spLocks noGrp="1"/>
          </p:cNvSpPr>
          <p:nvPr>
            <p:ph type="sldNum" sz="quarter" idx="12"/>
          </p:nvPr>
        </p:nvSpPr>
        <p:spPr/>
        <p:txBody>
          <a:bodyPr/>
          <a:lstStyle/>
          <a:p>
            <a:fld id="{D64902D6-4A29-4656-8DDD-794081C920C7}" type="slidenum">
              <a:rPr lang="en-US" smtClean="0"/>
              <a:t>49</a:t>
            </a:fld>
            <a:endParaRPr lang="en-US"/>
          </a:p>
        </p:txBody>
      </p:sp>
    </p:spTree>
    <p:extLst>
      <p:ext uri="{BB962C8B-B14F-4D97-AF65-F5344CB8AC3E}">
        <p14:creationId xmlns:p14="http://schemas.microsoft.com/office/powerpoint/2010/main" val="78676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8456" y="928995"/>
            <a:ext cx="5768681" cy="4642309"/>
            <a:chOff x="3237633" y="1015259"/>
            <a:chExt cx="5768681" cy="4642309"/>
          </a:xfrm>
        </p:grpSpPr>
        <p:sp>
          <p:nvSpPr>
            <p:cNvPr id="8" name="Freeform 7"/>
            <p:cNvSpPr/>
            <p:nvPr/>
          </p:nvSpPr>
          <p:spPr>
            <a:xfrm>
              <a:off x="3237633"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Lo Performance</a:t>
              </a:r>
            </a:p>
            <a:p>
              <a:pPr lvl="0" algn="ctr" defTabSz="1022350">
                <a:lnSpc>
                  <a:spcPct val="90000"/>
                </a:lnSpc>
                <a:spcBef>
                  <a:spcPct val="0"/>
                </a:spcBef>
                <a:spcAft>
                  <a:spcPct val="35000"/>
                </a:spcAft>
              </a:pPr>
              <a:r>
                <a:rPr lang="en-US" sz="2300" b="1" kern="1200" dirty="0">
                  <a:solidFill>
                    <a:schemeClr val="tx1"/>
                  </a:solidFill>
                </a:rPr>
                <a:t>Hi Persistence</a:t>
              </a:r>
            </a:p>
          </p:txBody>
        </p:sp>
        <p:sp>
          <p:nvSpPr>
            <p:cNvPr id="10" name="Freeform 9"/>
            <p:cNvSpPr/>
            <p:nvPr/>
          </p:nvSpPr>
          <p:spPr>
            <a:xfrm>
              <a:off x="6975312"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Hi Performance</a:t>
              </a:r>
            </a:p>
            <a:p>
              <a:pPr lvl="0" algn="ctr" defTabSz="1022350">
                <a:lnSpc>
                  <a:spcPct val="90000"/>
                </a:lnSpc>
                <a:spcBef>
                  <a:spcPct val="0"/>
                </a:spcBef>
                <a:spcAft>
                  <a:spcPct val="35000"/>
                </a:spcAft>
              </a:pPr>
              <a:r>
                <a:rPr lang="en-US" sz="2300" kern="1200" dirty="0"/>
                <a:t>Hi Persistence</a:t>
              </a:r>
            </a:p>
          </p:txBody>
        </p:sp>
        <p:sp>
          <p:nvSpPr>
            <p:cNvPr id="11" name="Freeform 10"/>
            <p:cNvSpPr/>
            <p:nvPr/>
          </p:nvSpPr>
          <p:spPr>
            <a:xfrm>
              <a:off x="3295897" y="369647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Lo Performance</a:t>
              </a:r>
            </a:p>
            <a:p>
              <a:pPr lvl="0" algn="ctr" defTabSz="1022350">
                <a:lnSpc>
                  <a:spcPct val="90000"/>
                </a:lnSpc>
                <a:spcBef>
                  <a:spcPct val="0"/>
                </a:spcBef>
                <a:spcAft>
                  <a:spcPct val="35000"/>
                </a:spcAft>
              </a:pPr>
              <a:r>
                <a:rPr lang="en-US" sz="2300" kern="1200" dirty="0"/>
                <a:t>Lo Persistence</a:t>
              </a:r>
            </a:p>
          </p:txBody>
        </p:sp>
        <p:sp>
          <p:nvSpPr>
            <p:cNvPr id="12" name="Freeform 11"/>
            <p:cNvSpPr/>
            <p:nvPr/>
          </p:nvSpPr>
          <p:spPr>
            <a:xfrm>
              <a:off x="7045225" y="3651963"/>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Hi Performance</a:t>
              </a:r>
            </a:p>
            <a:p>
              <a:pPr lvl="0" algn="ctr" defTabSz="1022350">
                <a:lnSpc>
                  <a:spcPct val="90000"/>
                </a:lnSpc>
                <a:spcBef>
                  <a:spcPct val="0"/>
                </a:spcBef>
                <a:spcAft>
                  <a:spcPct val="35000"/>
                </a:spcAft>
              </a:pPr>
              <a:r>
                <a:rPr lang="en-US" sz="2300" b="1" kern="1200" dirty="0">
                  <a:solidFill>
                    <a:schemeClr val="tx1"/>
                  </a:solidFill>
                </a:rPr>
                <a:t>Lo Persistence</a:t>
              </a:r>
            </a:p>
          </p:txBody>
        </p:sp>
      </p:grpSp>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5</a:t>
            </a:fld>
            <a:endParaRPr lang="en-US"/>
          </a:p>
        </p:txBody>
      </p:sp>
    </p:spTree>
    <p:extLst>
      <p:ext uri="{BB962C8B-B14F-4D97-AF65-F5344CB8AC3E}">
        <p14:creationId xmlns:p14="http://schemas.microsoft.com/office/powerpoint/2010/main" val="2162397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In this example, the document uses filtering and formatting to isolate specific data results.</a:t>
            </a:r>
          </a:p>
        </p:txBody>
      </p:sp>
      <p:sp>
        <p:nvSpPr>
          <p:cNvPr id="4" name="Slide Number Placeholder 3">
            <a:extLst>
              <a:ext uri="{FF2B5EF4-FFF2-40B4-BE49-F238E27FC236}">
                <a16:creationId xmlns:a16="http://schemas.microsoft.com/office/drawing/2014/main" id="{F6223814-1739-9345-B295-195A5CAFE933}"/>
              </a:ext>
            </a:extLst>
          </p:cNvPr>
          <p:cNvSpPr>
            <a:spLocks noGrp="1"/>
          </p:cNvSpPr>
          <p:nvPr>
            <p:ph type="sldNum" sz="quarter" idx="12"/>
          </p:nvPr>
        </p:nvSpPr>
        <p:spPr/>
        <p:txBody>
          <a:bodyPr/>
          <a:lstStyle/>
          <a:p>
            <a:fld id="{D64902D6-4A29-4656-8DDD-794081C920C7}" type="slidenum">
              <a:rPr lang="en-US" smtClean="0"/>
              <a:t>50</a:t>
            </a:fld>
            <a:endParaRPr lang="en-US"/>
          </a:p>
        </p:txBody>
      </p:sp>
    </p:spTree>
    <p:extLst>
      <p:ext uri="{BB962C8B-B14F-4D97-AF65-F5344CB8AC3E}">
        <p14:creationId xmlns:p14="http://schemas.microsoft.com/office/powerpoint/2010/main" val="350718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a:t>Using the consortium level AEP Summary, you can convert the consortium wide or individual agency level AEP Summary reports into Excel.</a:t>
            </a:r>
          </a:p>
        </p:txBody>
      </p:sp>
      <p:sp>
        <p:nvSpPr>
          <p:cNvPr id="6" name="Slide Number Placeholder 5">
            <a:extLst>
              <a:ext uri="{FF2B5EF4-FFF2-40B4-BE49-F238E27FC236}">
                <a16:creationId xmlns:a16="http://schemas.microsoft.com/office/drawing/2014/main" id="{EC225D60-A0F6-4949-B877-634516443684}"/>
              </a:ext>
            </a:extLst>
          </p:cNvPr>
          <p:cNvSpPr>
            <a:spLocks noGrp="1"/>
          </p:cNvSpPr>
          <p:nvPr>
            <p:ph type="sldNum" sz="quarter" idx="12"/>
          </p:nvPr>
        </p:nvSpPr>
        <p:spPr/>
        <p:txBody>
          <a:bodyPr/>
          <a:lstStyle/>
          <a:p>
            <a:fld id="{D64902D6-4A29-4656-8DDD-794081C920C7}" type="slidenum">
              <a:rPr lang="en-US" smtClean="0"/>
              <a:t>51</a:t>
            </a:fld>
            <a:endParaRPr lang="en-US"/>
          </a:p>
        </p:txBody>
      </p:sp>
    </p:spTree>
    <p:extLst>
      <p:ext uri="{BB962C8B-B14F-4D97-AF65-F5344CB8AC3E}">
        <p14:creationId xmlns:p14="http://schemas.microsoft.com/office/powerpoint/2010/main" val="227742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
        <p:nvSpPr>
          <p:cNvPr id="4" name="Slide Number Placeholder 3">
            <a:extLst>
              <a:ext uri="{FF2B5EF4-FFF2-40B4-BE49-F238E27FC236}">
                <a16:creationId xmlns:a16="http://schemas.microsoft.com/office/drawing/2014/main" id="{AEBFFC9E-269F-0146-A9DA-FA312A779FF8}"/>
              </a:ext>
            </a:extLst>
          </p:cNvPr>
          <p:cNvSpPr>
            <a:spLocks noGrp="1"/>
          </p:cNvSpPr>
          <p:nvPr>
            <p:ph type="sldNum" sz="quarter" idx="12"/>
          </p:nvPr>
        </p:nvSpPr>
        <p:spPr/>
        <p:txBody>
          <a:bodyPr/>
          <a:lstStyle/>
          <a:p>
            <a:fld id="{D64902D6-4A29-4656-8DDD-794081C920C7}" type="slidenum">
              <a:rPr lang="en-US" smtClean="0"/>
              <a:t>52</a:t>
            </a:fld>
            <a:endParaRPr lang="en-US"/>
          </a:p>
        </p:txBody>
      </p:sp>
    </p:spTree>
    <p:extLst>
      <p:ext uri="{BB962C8B-B14F-4D97-AF65-F5344CB8AC3E}">
        <p14:creationId xmlns:p14="http://schemas.microsoft.com/office/powerpoint/2010/main" val="2078853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 (Excel columns may be different than what’s in TE)</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
        <p:nvSpPr>
          <p:cNvPr id="4" name="Slide Number Placeholder 3">
            <a:extLst>
              <a:ext uri="{FF2B5EF4-FFF2-40B4-BE49-F238E27FC236}">
                <a16:creationId xmlns:a16="http://schemas.microsoft.com/office/drawing/2014/main" id="{986FAA5D-2274-784A-8EE3-BE72805F0454}"/>
              </a:ext>
            </a:extLst>
          </p:cNvPr>
          <p:cNvSpPr>
            <a:spLocks noGrp="1"/>
          </p:cNvSpPr>
          <p:nvPr>
            <p:ph type="sldNum" sz="quarter" idx="12"/>
          </p:nvPr>
        </p:nvSpPr>
        <p:spPr/>
        <p:txBody>
          <a:bodyPr/>
          <a:lstStyle/>
          <a:p>
            <a:fld id="{D64902D6-4A29-4656-8DDD-794081C920C7}" type="slidenum">
              <a:rPr lang="en-US" smtClean="0"/>
              <a:t>53</a:t>
            </a:fld>
            <a:endParaRPr lang="en-US"/>
          </a:p>
        </p:txBody>
      </p:sp>
    </p:spTree>
    <p:extLst>
      <p:ext uri="{BB962C8B-B14F-4D97-AF65-F5344CB8AC3E}">
        <p14:creationId xmlns:p14="http://schemas.microsoft.com/office/powerpoint/2010/main" val="189779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4434 ÷ (4434-813) = 81.6%</a:t>
            </a:r>
          </a:p>
        </p:txBody>
      </p:sp>
      <p:sp>
        <p:nvSpPr>
          <p:cNvPr id="2" name="Slide Number Placeholder 1">
            <a:extLst>
              <a:ext uri="{FF2B5EF4-FFF2-40B4-BE49-F238E27FC236}">
                <a16:creationId xmlns:a16="http://schemas.microsoft.com/office/drawing/2014/main" id="{4BCF3D9C-6FB4-D94E-8471-1BA786865E7D}"/>
              </a:ext>
            </a:extLst>
          </p:cNvPr>
          <p:cNvSpPr>
            <a:spLocks noGrp="1"/>
          </p:cNvSpPr>
          <p:nvPr>
            <p:ph type="sldNum" sz="quarter" idx="12"/>
          </p:nvPr>
        </p:nvSpPr>
        <p:spPr/>
        <p:txBody>
          <a:bodyPr/>
          <a:lstStyle/>
          <a:p>
            <a:fld id="{D64902D6-4A29-4656-8DDD-794081C920C7}" type="slidenum">
              <a:rPr lang="en-US" smtClean="0"/>
              <a:t>54</a:t>
            </a:fld>
            <a:endParaRPr lang="en-US"/>
          </a:p>
        </p:txBody>
      </p:sp>
    </p:spTree>
    <p:extLst>
      <p:ext uri="{BB962C8B-B14F-4D97-AF65-F5344CB8AC3E}">
        <p14:creationId xmlns:p14="http://schemas.microsoft.com/office/powerpoint/2010/main" val="3050704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89" y="199518"/>
            <a:ext cx="9618646" cy="3471730"/>
          </a:xfrm>
          <a:prstGeom prst="rect">
            <a:avLst/>
          </a:prstGeom>
          <a:ln>
            <a:solidFill>
              <a:schemeClr val="accent1"/>
            </a:solidFill>
          </a:ln>
        </p:spPr>
      </p:pic>
      <p:sp>
        <p:nvSpPr>
          <p:cNvPr id="4" name="TextBox 3"/>
          <p:cNvSpPr txBox="1"/>
          <p:nvPr/>
        </p:nvSpPr>
        <p:spPr>
          <a:xfrm>
            <a:off x="535289" y="3766784"/>
            <a:ext cx="9618646" cy="2677656"/>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sp>
        <p:nvSpPr>
          <p:cNvPr id="3" name="Slide Number Placeholder 2">
            <a:extLst>
              <a:ext uri="{FF2B5EF4-FFF2-40B4-BE49-F238E27FC236}">
                <a16:creationId xmlns:a16="http://schemas.microsoft.com/office/drawing/2014/main" id="{D3D0AF8F-4DC2-EE48-8CC9-03A4E33C8895}"/>
              </a:ext>
            </a:extLst>
          </p:cNvPr>
          <p:cNvSpPr>
            <a:spLocks noGrp="1"/>
          </p:cNvSpPr>
          <p:nvPr>
            <p:ph type="sldNum" sz="quarter" idx="12"/>
          </p:nvPr>
        </p:nvSpPr>
        <p:spPr/>
        <p:txBody>
          <a:bodyPr/>
          <a:lstStyle/>
          <a:p>
            <a:fld id="{D64902D6-4A29-4656-8DDD-794081C920C7}" type="slidenum">
              <a:rPr lang="en-US" smtClean="0"/>
              <a:t>55</a:t>
            </a:fld>
            <a:endParaRPr lang="en-US"/>
          </a:p>
        </p:txBody>
      </p:sp>
    </p:spTree>
    <p:extLst>
      <p:ext uri="{BB962C8B-B14F-4D97-AF65-F5344CB8AC3E}">
        <p14:creationId xmlns:p14="http://schemas.microsoft.com/office/powerpoint/2010/main" val="4137893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2891 ÷ (4434-813) = 79.8%</a:t>
            </a:r>
          </a:p>
        </p:txBody>
      </p:sp>
      <p:sp>
        <p:nvSpPr>
          <p:cNvPr id="2" name="Slide Number Placeholder 1">
            <a:extLst>
              <a:ext uri="{FF2B5EF4-FFF2-40B4-BE49-F238E27FC236}">
                <a16:creationId xmlns:a16="http://schemas.microsoft.com/office/drawing/2014/main" id="{B646BC4D-CF5E-2149-B92E-2CA074CDE4AF}"/>
              </a:ext>
            </a:extLst>
          </p:cNvPr>
          <p:cNvSpPr>
            <a:spLocks noGrp="1"/>
          </p:cNvSpPr>
          <p:nvPr>
            <p:ph type="sldNum" sz="quarter" idx="12"/>
          </p:nvPr>
        </p:nvSpPr>
        <p:spPr/>
        <p:txBody>
          <a:bodyPr/>
          <a:lstStyle/>
          <a:p>
            <a:fld id="{D64902D6-4A29-4656-8DDD-794081C920C7}" type="slidenum">
              <a:rPr lang="en-US" smtClean="0"/>
              <a:t>56</a:t>
            </a:fld>
            <a:endParaRPr lang="en-US"/>
          </a:p>
        </p:txBody>
      </p:sp>
    </p:spTree>
    <p:extLst>
      <p:ext uri="{BB962C8B-B14F-4D97-AF65-F5344CB8AC3E}">
        <p14:creationId xmlns:p14="http://schemas.microsoft.com/office/powerpoint/2010/main" val="3710874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
        <p:nvSpPr>
          <p:cNvPr id="3" name="Slide Number Placeholder 2">
            <a:extLst>
              <a:ext uri="{FF2B5EF4-FFF2-40B4-BE49-F238E27FC236}">
                <a16:creationId xmlns:a16="http://schemas.microsoft.com/office/drawing/2014/main" id="{5C8E4D3D-A36F-D44B-B5BE-7963AD265166}"/>
              </a:ext>
            </a:extLst>
          </p:cNvPr>
          <p:cNvSpPr>
            <a:spLocks noGrp="1"/>
          </p:cNvSpPr>
          <p:nvPr>
            <p:ph type="sldNum" sz="quarter" idx="12"/>
          </p:nvPr>
        </p:nvSpPr>
        <p:spPr/>
        <p:txBody>
          <a:bodyPr/>
          <a:lstStyle/>
          <a:p>
            <a:fld id="{D64902D6-4A29-4656-8DDD-794081C920C7}" type="slidenum">
              <a:rPr lang="en-US" smtClean="0"/>
              <a:t>57</a:t>
            </a:fld>
            <a:endParaRPr lang="en-US"/>
          </a:p>
        </p:txBody>
      </p:sp>
    </p:spTree>
    <p:extLst>
      <p:ext uri="{BB962C8B-B14F-4D97-AF65-F5344CB8AC3E}">
        <p14:creationId xmlns:p14="http://schemas.microsoft.com/office/powerpoint/2010/main" val="3313485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a:t>(</a:t>
            </a:r>
            <a:r>
              <a:rPr lang="en-US" sz="2800" b="1" dirty="0"/>
              <a:t>1,674</a:t>
            </a:r>
            <a:r>
              <a:rPr lang="en-US" sz="4000" b="1" dirty="0"/>
              <a:t> </a:t>
            </a:r>
            <a:r>
              <a:rPr lang="en-US" sz="2800" b="1" dirty="0"/>
              <a:t>+</a:t>
            </a:r>
            <a:r>
              <a:rPr lang="en-US" sz="4000" b="1" dirty="0"/>
              <a:t> </a:t>
            </a:r>
            <a:r>
              <a:rPr lang="en-US" sz="2800" b="1" dirty="0"/>
              <a:t>113</a:t>
            </a:r>
            <a:r>
              <a:rPr lang="en-US" sz="4000" b="1" dirty="0"/>
              <a:t> </a:t>
            </a:r>
            <a:r>
              <a:rPr lang="en-US" sz="2800" b="1" dirty="0"/>
              <a:t>+ 39</a:t>
            </a:r>
            <a:r>
              <a:rPr lang="en-US" sz="4000" b="1" dirty="0"/>
              <a:t> </a:t>
            </a:r>
            <a:r>
              <a:rPr lang="en-US" sz="2800" b="1" dirty="0"/>
              <a:t>+ 843</a:t>
            </a:r>
            <a:r>
              <a:rPr lang="en-US" sz="4000" b="1" dirty="0"/>
              <a:t> </a:t>
            </a:r>
            <a:r>
              <a:rPr lang="en-US" sz="2800" b="1" dirty="0"/>
              <a:t>+ 197</a:t>
            </a:r>
            <a:r>
              <a:rPr lang="en-US" sz="4000" b="1" dirty="0"/>
              <a:t> </a:t>
            </a:r>
            <a:r>
              <a:rPr lang="en-US" sz="2800" b="1" dirty="0"/>
              <a:t>+ 164</a:t>
            </a:r>
            <a:r>
              <a:rPr lang="en-US" sz="2800" b="1" i="1" dirty="0"/>
              <a:t>) ÷ 2891  = 104.8%!!!</a:t>
            </a:r>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51EA57-7D3C-124F-94C5-837909D21442}"/>
              </a:ext>
            </a:extLst>
          </p:cNvPr>
          <p:cNvSpPr>
            <a:spLocks noGrp="1"/>
          </p:cNvSpPr>
          <p:nvPr>
            <p:ph type="sldNum" sz="quarter" idx="12"/>
          </p:nvPr>
        </p:nvSpPr>
        <p:spPr/>
        <p:txBody>
          <a:bodyPr/>
          <a:lstStyle/>
          <a:p>
            <a:fld id="{D64902D6-4A29-4656-8DDD-794081C920C7}" type="slidenum">
              <a:rPr lang="en-US" smtClean="0"/>
              <a:t>58</a:t>
            </a:fld>
            <a:endParaRPr lang="en-US"/>
          </a:p>
        </p:txBody>
      </p:sp>
    </p:spTree>
    <p:extLst>
      <p:ext uri="{BB962C8B-B14F-4D97-AF65-F5344CB8AC3E}">
        <p14:creationId xmlns:p14="http://schemas.microsoft.com/office/powerpoint/2010/main" val="2384093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a:t>Example 6:</a:t>
            </a:r>
            <a:r>
              <a:rPr lang="en-US" dirty="0"/>
              <a:t> Making Simple Calculations in Excel</a:t>
            </a:r>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a:t>Example 6:</a:t>
            </a:r>
            <a:r>
              <a:rPr lang="en-US" sz="2800" dirty="0"/>
              <a:t> This example calculates the pre/post persistence rates for each AEP program.</a:t>
            </a:r>
          </a:p>
        </p:txBody>
      </p:sp>
      <p:sp>
        <p:nvSpPr>
          <p:cNvPr id="6" name="Slide Number Placeholder 5">
            <a:extLst>
              <a:ext uri="{FF2B5EF4-FFF2-40B4-BE49-F238E27FC236}">
                <a16:creationId xmlns:a16="http://schemas.microsoft.com/office/drawing/2014/main" id="{2E640EB6-4E0A-C64C-9A4C-56FEB0B9F7B4}"/>
              </a:ext>
            </a:extLst>
          </p:cNvPr>
          <p:cNvSpPr>
            <a:spLocks noGrp="1"/>
          </p:cNvSpPr>
          <p:nvPr>
            <p:ph type="sldNum" sz="quarter" idx="12"/>
          </p:nvPr>
        </p:nvSpPr>
        <p:spPr/>
        <p:txBody>
          <a:bodyPr/>
          <a:lstStyle/>
          <a:p>
            <a:fld id="{D64902D6-4A29-4656-8DDD-794081C920C7}" type="slidenum">
              <a:rPr lang="en-US" smtClean="0"/>
              <a:t>59</a:t>
            </a:fld>
            <a:endParaRPr lang="en-US"/>
          </a:p>
        </p:txBody>
      </p:sp>
    </p:spTree>
    <p:extLst>
      <p:ext uri="{BB962C8B-B14F-4D97-AF65-F5344CB8AC3E}">
        <p14:creationId xmlns:p14="http://schemas.microsoft.com/office/powerpoint/2010/main" val="26235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043E17F-3519-D049-A0CA-E57A62F20C29}"/>
              </a:ext>
            </a:extLst>
          </p:cNvPr>
          <p:cNvSpPr>
            <a:spLocks noGrp="1"/>
          </p:cNvSpPr>
          <p:nvPr>
            <p:ph type="sldNum" sz="quarter" idx="12"/>
          </p:nvPr>
        </p:nvSpPr>
        <p:spPr/>
        <p:txBody>
          <a:bodyPr/>
          <a:lstStyle/>
          <a:p>
            <a:fld id="{D64902D6-4A29-4656-8DDD-794081C920C7}" type="slidenum">
              <a:rPr lang="en-US" smtClean="0"/>
              <a:t>6</a:t>
            </a:fld>
            <a:endParaRPr lang="en-US"/>
          </a:p>
        </p:txBody>
      </p:sp>
    </p:spTree>
    <p:extLst>
      <p:ext uri="{BB962C8B-B14F-4D97-AF65-F5344CB8AC3E}">
        <p14:creationId xmlns:p14="http://schemas.microsoft.com/office/powerpoint/2010/main" val="2837662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a:t>Once you type in the first formula, you can drag that cell down to view the same calculation for all rows in the spreadsheet</a:t>
            </a:r>
          </a:p>
        </p:txBody>
      </p:sp>
      <p:sp>
        <p:nvSpPr>
          <p:cNvPr id="8" name="Slide Number Placeholder 7">
            <a:extLst>
              <a:ext uri="{FF2B5EF4-FFF2-40B4-BE49-F238E27FC236}">
                <a16:creationId xmlns:a16="http://schemas.microsoft.com/office/drawing/2014/main" id="{FF125FFE-798E-AA43-B26F-FC429BD7454E}"/>
              </a:ext>
            </a:extLst>
          </p:cNvPr>
          <p:cNvSpPr>
            <a:spLocks noGrp="1"/>
          </p:cNvSpPr>
          <p:nvPr>
            <p:ph type="sldNum" sz="quarter" idx="12"/>
          </p:nvPr>
        </p:nvSpPr>
        <p:spPr/>
        <p:txBody>
          <a:bodyPr/>
          <a:lstStyle/>
          <a:p>
            <a:fld id="{D64902D6-4A29-4656-8DDD-794081C920C7}" type="slidenum">
              <a:rPr lang="en-US" smtClean="0"/>
              <a:t>60</a:t>
            </a:fld>
            <a:endParaRPr lang="en-US"/>
          </a:p>
        </p:txBody>
      </p:sp>
    </p:spTree>
    <p:extLst>
      <p:ext uri="{BB962C8B-B14F-4D97-AF65-F5344CB8AC3E}">
        <p14:creationId xmlns:p14="http://schemas.microsoft.com/office/powerpoint/2010/main" val="332091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a:t>Add another column next to EFL Gains to make the same calculation for pre/post-test performance rates by program.</a:t>
            </a:r>
          </a:p>
        </p:txBody>
      </p:sp>
      <p:sp>
        <p:nvSpPr>
          <p:cNvPr id="6" name="Slide Number Placeholder 5">
            <a:extLst>
              <a:ext uri="{FF2B5EF4-FFF2-40B4-BE49-F238E27FC236}">
                <a16:creationId xmlns:a16="http://schemas.microsoft.com/office/drawing/2014/main" id="{9F40E540-86A0-3043-835E-98A8B6C3BF23}"/>
              </a:ext>
            </a:extLst>
          </p:cNvPr>
          <p:cNvSpPr>
            <a:spLocks noGrp="1"/>
          </p:cNvSpPr>
          <p:nvPr>
            <p:ph type="sldNum" sz="quarter" idx="12"/>
          </p:nvPr>
        </p:nvSpPr>
        <p:spPr/>
        <p:txBody>
          <a:bodyPr/>
          <a:lstStyle/>
          <a:p>
            <a:fld id="{D64902D6-4A29-4656-8DDD-794081C920C7}" type="slidenum">
              <a:rPr lang="en-US" smtClean="0"/>
              <a:t>61</a:t>
            </a:fld>
            <a:endParaRPr lang="en-US"/>
          </a:p>
        </p:txBody>
      </p:sp>
    </p:spTree>
    <p:extLst>
      <p:ext uri="{BB962C8B-B14F-4D97-AF65-F5344CB8AC3E}">
        <p14:creationId xmlns:p14="http://schemas.microsoft.com/office/powerpoint/2010/main" val="45045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achieved a pre/post-test EFL gain (Column F in this example) by the total number of enrollees in Column C</a:t>
            </a:r>
          </a:p>
        </p:txBody>
      </p:sp>
      <p:sp>
        <p:nvSpPr>
          <p:cNvPr id="4" name="Slide Number Placeholder 3">
            <a:extLst>
              <a:ext uri="{FF2B5EF4-FFF2-40B4-BE49-F238E27FC236}">
                <a16:creationId xmlns:a16="http://schemas.microsoft.com/office/drawing/2014/main" id="{6F1A4E42-5A14-3D4A-A60F-44D041D37939}"/>
              </a:ext>
            </a:extLst>
          </p:cNvPr>
          <p:cNvSpPr>
            <a:spLocks noGrp="1"/>
          </p:cNvSpPr>
          <p:nvPr>
            <p:ph type="sldNum" sz="quarter" idx="12"/>
          </p:nvPr>
        </p:nvSpPr>
        <p:spPr/>
        <p:txBody>
          <a:bodyPr/>
          <a:lstStyle/>
          <a:p>
            <a:fld id="{D64902D6-4A29-4656-8DDD-794081C920C7}" type="slidenum">
              <a:rPr lang="en-US" smtClean="0"/>
              <a:t>62</a:t>
            </a:fld>
            <a:endParaRPr lang="en-US"/>
          </a:p>
        </p:txBody>
      </p:sp>
    </p:spTree>
    <p:extLst>
      <p:ext uri="{BB962C8B-B14F-4D97-AF65-F5344CB8AC3E}">
        <p14:creationId xmlns:p14="http://schemas.microsoft.com/office/powerpoint/2010/main" val="79671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a:t>Making Simple Calculations in Excel</a:t>
            </a:r>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a:t>Use this same technique to calculate percentages for other AEP outcomes – this example compares Transitions outcomes totals to totals of Enrollees in Column F.</a:t>
            </a:r>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
        <p:nvSpPr>
          <p:cNvPr id="3" name="Slide Number Placeholder 2">
            <a:extLst>
              <a:ext uri="{FF2B5EF4-FFF2-40B4-BE49-F238E27FC236}">
                <a16:creationId xmlns:a16="http://schemas.microsoft.com/office/drawing/2014/main" id="{8083CBD1-E8A6-E64C-929B-E64D71A4709F}"/>
              </a:ext>
            </a:extLst>
          </p:cNvPr>
          <p:cNvSpPr>
            <a:spLocks noGrp="1"/>
          </p:cNvSpPr>
          <p:nvPr>
            <p:ph type="sldNum" sz="quarter" idx="12"/>
          </p:nvPr>
        </p:nvSpPr>
        <p:spPr/>
        <p:txBody>
          <a:bodyPr/>
          <a:lstStyle/>
          <a:p>
            <a:fld id="{D64902D6-4A29-4656-8DDD-794081C920C7}" type="slidenum">
              <a:rPr lang="en-US" smtClean="0"/>
              <a:t>63</a:t>
            </a:fld>
            <a:endParaRPr lang="en-US"/>
          </a:p>
        </p:txBody>
      </p:sp>
    </p:spTree>
    <p:extLst>
      <p:ext uri="{BB962C8B-B14F-4D97-AF65-F5344CB8AC3E}">
        <p14:creationId xmlns:p14="http://schemas.microsoft.com/office/powerpoint/2010/main" val="1886172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a:t>Example 7</a:t>
            </a:r>
            <a:r>
              <a:rPr lang="en-US" dirty="0"/>
              <a:t>: Creating Charts and Graphs in Excel</a:t>
            </a:r>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a:t>Highlight the cells for which you wish to create the chart</a:t>
            </a:r>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200329"/>
          </a:xfrm>
          <a:prstGeom prst="rect">
            <a:avLst/>
          </a:prstGeom>
          <a:solidFill>
            <a:schemeClr val="bg1"/>
          </a:solidFill>
          <a:ln>
            <a:solidFill>
              <a:schemeClr val="accent1"/>
            </a:solidFill>
          </a:ln>
        </p:spPr>
        <p:txBody>
          <a:bodyPr wrap="square" rtlCol="0">
            <a:spAutoFit/>
          </a:bodyPr>
          <a:lstStyle/>
          <a:p>
            <a:r>
              <a:rPr lang="en-US" sz="2400" dirty="0"/>
              <a:t>In Excel, go to the Insert menu to select the specific chart or graph</a:t>
            </a:r>
          </a:p>
        </p:txBody>
      </p:sp>
      <p:sp>
        <p:nvSpPr>
          <p:cNvPr id="3" name="Slide Number Placeholder 2">
            <a:extLst>
              <a:ext uri="{FF2B5EF4-FFF2-40B4-BE49-F238E27FC236}">
                <a16:creationId xmlns:a16="http://schemas.microsoft.com/office/drawing/2014/main" id="{AC8E84C0-759B-DE4E-941A-62E47DF10A01}"/>
              </a:ext>
            </a:extLst>
          </p:cNvPr>
          <p:cNvSpPr>
            <a:spLocks noGrp="1"/>
          </p:cNvSpPr>
          <p:nvPr>
            <p:ph type="sldNum" sz="quarter" idx="12"/>
          </p:nvPr>
        </p:nvSpPr>
        <p:spPr/>
        <p:txBody>
          <a:bodyPr/>
          <a:lstStyle/>
          <a:p>
            <a:fld id="{D64902D6-4A29-4656-8DDD-794081C920C7}" type="slidenum">
              <a:rPr lang="en-US" smtClean="0"/>
              <a:t>64</a:t>
            </a:fld>
            <a:endParaRPr lang="en-US"/>
          </a:p>
        </p:txBody>
      </p:sp>
    </p:spTree>
    <p:extLst>
      <p:ext uri="{BB962C8B-B14F-4D97-AF65-F5344CB8AC3E}">
        <p14:creationId xmlns:p14="http://schemas.microsoft.com/office/powerpoint/2010/main" val="164330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Creating Charts and Graphs in Excel</a:t>
            </a:r>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a:t>Once you create the chart, you can use additional features to further customize it. </a:t>
            </a:r>
          </a:p>
          <a:p>
            <a:endParaRPr lang="en-US" sz="2800" dirty="0"/>
          </a:p>
          <a:p>
            <a:r>
              <a:rPr lang="en-US" sz="2800" dirty="0"/>
              <a:t>In this example, we added a title, changed the color of the bars, and added item counts to each</a:t>
            </a:r>
          </a:p>
        </p:txBody>
      </p:sp>
      <p:sp>
        <p:nvSpPr>
          <p:cNvPr id="6" name="Slide Number Placeholder 5">
            <a:extLst>
              <a:ext uri="{FF2B5EF4-FFF2-40B4-BE49-F238E27FC236}">
                <a16:creationId xmlns:a16="http://schemas.microsoft.com/office/drawing/2014/main" id="{217C5FDF-1C8D-BF4B-B451-07D8677EF931}"/>
              </a:ext>
            </a:extLst>
          </p:cNvPr>
          <p:cNvSpPr>
            <a:spLocks noGrp="1"/>
          </p:cNvSpPr>
          <p:nvPr>
            <p:ph type="sldNum" sz="quarter" idx="12"/>
          </p:nvPr>
        </p:nvSpPr>
        <p:spPr/>
        <p:txBody>
          <a:bodyPr/>
          <a:lstStyle/>
          <a:p>
            <a:fld id="{D64902D6-4A29-4656-8DDD-794081C920C7}" type="slidenum">
              <a:rPr lang="en-US" smtClean="0"/>
              <a:t>65</a:t>
            </a:fld>
            <a:endParaRPr lang="en-US"/>
          </a:p>
        </p:txBody>
      </p:sp>
    </p:spTree>
    <p:extLst>
      <p:ext uri="{BB962C8B-B14F-4D97-AF65-F5344CB8AC3E}">
        <p14:creationId xmlns:p14="http://schemas.microsoft.com/office/powerpoint/2010/main" val="2210119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AEP Barriers to Employment.</a:t>
            </a:r>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D0D6AF7-A35D-3842-9D32-04CBB3D1D32A}"/>
              </a:ext>
            </a:extLst>
          </p:cNvPr>
          <p:cNvSpPr>
            <a:spLocks noGrp="1"/>
          </p:cNvSpPr>
          <p:nvPr>
            <p:ph type="sldNum" sz="quarter" idx="12"/>
          </p:nvPr>
        </p:nvSpPr>
        <p:spPr/>
        <p:txBody>
          <a:bodyPr/>
          <a:lstStyle/>
          <a:p>
            <a:fld id="{D64902D6-4A29-4656-8DDD-794081C920C7}" type="slidenum">
              <a:rPr lang="en-US" smtClean="0"/>
              <a:t>66</a:t>
            </a:fld>
            <a:endParaRPr lang="en-US"/>
          </a:p>
        </p:txBody>
      </p:sp>
    </p:spTree>
    <p:extLst>
      <p:ext uri="{BB962C8B-B14F-4D97-AF65-F5344CB8AC3E}">
        <p14:creationId xmlns:p14="http://schemas.microsoft.com/office/powerpoint/2010/main" val="112910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the Demographics Summary.</a:t>
            </a:r>
          </a:p>
        </p:txBody>
      </p:sp>
      <p:graphicFrame>
        <p:nvGraphicFramePr>
          <p:cNvPr id="4" name="Chart 3"/>
          <p:cNvGraphicFramePr>
            <a:graphicFrameLocks/>
          </p:cNvGraphicFramePr>
          <p:nvPr>
            <p:extLst/>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1DB2E75-B26C-6F48-9D09-C85C48FCB992}"/>
              </a:ext>
            </a:extLst>
          </p:cNvPr>
          <p:cNvSpPr>
            <a:spLocks noGrp="1"/>
          </p:cNvSpPr>
          <p:nvPr>
            <p:ph type="sldNum" sz="quarter" idx="12"/>
          </p:nvPr>
        </p:nvSpPr>
        <p:spPr/>
        <p:txBody>
          <a:bodyPr/>
          <a:lstStyle/>
          <a:p>
            <a:fld id="{D64902D6-4A29-4656-8DDD-794081C920C7}" type="slidenum">
              <a:rPr lang="en-US" smtClean="0"/>
              <a:t>67</a:t>
            </a:fld>
            <a:endParaRPr lang="en-US"/>
          </a:p>
        </p:txBody>
      </p:sp>
    </p:spTree>
    <p:extLst>
      <p:ext uri="{BB962C8B-B14F-4D97-AF65-F5344CB8AC3E}">
        <p14:creationId xmlns:p14="http://schemas.microsoft.com/office/powerpoint/2010/main" val="447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sp>
        <p:nvSpPr>
          <p:cNvPr id="2" name="Slide Number Placeholder 1">
            <a:extLst>
              <a:ext uri="{FF2B5EF4-FFF2-40B4-BE49-F238E27FC236}">
                <a16:creationId xmlns:a16="http://schemas.microsoft.com/office/drawing/2014/main" id="{2B6BCBD5-1282-DA45-BAFD-897FBEBDCA7A}"/>
              </a:ext>
            </a:extLst>
          </p:cNvPr>
          <p:cNvSpPr>
            <a:spLocks noGrp="1"/>
          </p:cNvSpPr>
          <p:nvPr>
            <p:ph type="sldNum" sz="quarter" idx="12"/>
          </p:nvPr>
        </p:nvSpPr>
        <p:spPr/>
        <p:txBody>
          <a:bodyPr/>
          <a:lstStyle/>
          <a:p>
            <a:fld id="{D64902D6-4A29-4656-8DDD-794081C920C7}" type="slidenum">
              <a:rPr lang="en-US" smtClean="0"/>
              <a:t>7</a:t>
            </a:fld>
            <a:endParaRPr lang="en-US"/>
          </a:p>
        </p:txBody>
      </p:sp>
    </p:spTree>
    <p:extLst>
      <p:ext uri="{BB962C8B-B14F-4D97-AF65-F5344CB8AC3E}">
        <p14:creationId xmlns:p14="http://schemas.microsoft.com/office/powerpoint/2010/main" val="274536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a:t>Students not enrolled in the 7 AEP programs</a:t>
            </a:r>
            <a:r>
              <a:rPr lang="en-US" sz="2000" dirty="0"/>
              <a:t> subtracts those who received services but are not enrolled in one of the 7 AEP program areas.</a:t>
            </a:r>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a:t>Students in the Services Section </a:t>
            </a:r>
            <a:r>
              <a:rPr lang="en-US" sz="2000" dirty="0"/>
              <a:t>includes everyone reported for AEP -- 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a:t>The next </a:t>
            </a:r>
            <a:r>
              <a:rPr lang="en-US" sz="2000" b="1" dirty="0"/>
              <a:t>6 rows </a:t>
            </a:r>
            <a:r>
              <a:rPr lang="en-US" sz="2000" dirty="0"/>
              <a:t>are subsets of those not enrolled in the 7 AEP programs – showing students not enrolled in program but who earned outcomes and may need enrollment.</a:t>
            </a:r>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a:t>Students enrolled in the 7 AEP programs</a:t>
            </a:r>
            <a:r>
              <a:rPr lang="en-US" sz="2000" dirty="0"/>
              <a:t> is the total limited to students with official enrollment, and this number serves as the denominator for the 27 DIR items.</a:t>
            </a:r>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a:t>	Students in the Services Section </a:t>
            </a:r>
          </a:p>
          <a:p>
            <a:r>
              <a:rPr lang="en-US" sz="2000" b="1" i="1" dirty="0"/>
              <a:t>            </a:t>
            </a:r>
            <a:r>
              <a:rPr lang="en-US" sz="2400" b="1" i="1" dirty="0"/>
              <a:t>−</a:t>
            </a:r>
            <a:r>
              <a:rPr lang="en-US" sz="2000" b="1" i="1" dirty="0"/>
              <a:t>	Students not enrolled in the 7 AEP programs</a:t>
            </a:r>
            <a:r>
              <a:rPr lang="en-US" sz="2000" i="1" dirty="0"/>
              <a:t> 	</a:t>
            </a:r>
            <a:r>
              <a:rPr lang="en-US" sz="2000" b="1" i="1" dirty="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a:solidFill>
                  <a:srgbClr val="FF0000"/>
                </a:solidFill>
              </a:rPr>
              <a:t>Summary Information </a:t>
            </a:r>
            <a:r>
              <a:rPr lang="en-US" sz="2400" dirty="0"/>
              <a:t>reconciles all of the students included in AEP reporting. </a:t>
            </a:r>
          </a:p>
        </p:txBody>
      </p:sp>
      <p:sp>
        <p:nvSpPr>
          <p:cNvPr id="2" name="Slide Number Placeholder 1">
            <a:extLst>
              <a:ext uri="{FF2B5EF4-FFF2-40B4-BE49-F238E27FC236}">
                <a16:creationId xmlns:a16="http://schemas.microsoft.com/office/drawing/2014/main" id="{DE5067DA-E129-C841-B185-F3A36694F450}"/>
              </a:ext>
            </a:extLst>
          </p:cNvPr>
          <p:cNvSpPr>
            <a:spLocks noGrp="1"/>
          </p:cNvSpPr>
          <p:nvPr>
            <p:ph type="sldNum" sz="quarter" idx="12"/>
          </p:nvPr>
        </p:nvSpPr>
        <p:spPr/>
        <p:txBody>
          <a:bodyPr/>
          <a:lstStyle/>
          <a:p>
            <a:fld id="{D64902D6-4A29-4656-8DDD-794081C920C7}" type="slidenum">
              <a:rPr lang="en-US" smtClean="0"/>
              <a:t>8</a:t>
            </a:fld>
            <a:endParaRPr lang="en-US"/>
          </a:p>
        </p:txBody>
      </p:sp>
    </p:spTree>
    <p:extLst>
      <p:ext uri="{BB962C8B-B14F-4D97-AF65-F5344CB8AC3E}">
        <p14:creationId xmlns:p14="http://schemas.microsoft.com/office/powerpoint/2010/main" val="64233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21" y="140839"/>
            <a:ext cx="10515600" cy="1049607"/>
          </a:xfrm>
        </p:spPr>
        <p:txBody>
          <a:bodyPr/>
          <a:lstStyle/>
          <a:p>
            <a:r>
              <a:rPr lang="en-US" dirty="0"/>
              <a:t>AEP Program Hours</a:t>
            </a:r>
          </a:p>
        </p:txBody>
      </p:sp>
      <p:pic>
        <p:nvPicPr>
          <p:cNvPr id="4" name="Picture 3"/>
          <p:cNvPicPr>
            <a:picLocks noChangeAspect="1"/>
          </p:cNvPicPr>
          <p:nvPr/>
        </p:nvPicPr>
        <p:blipFill rotWithShape="1">
          <a:blip r:embed="rId2"/>
          <a:srcRect l="28229" t="-1560" b="1560"/>
          <a:stretch/>
        </p:blipFill>
        <p:spPr>
          <a:xfrm>
            <a:off x="5382883" y="1004642"/>
            <a:ext cx="6276166" cy="5341424"/>
          </a:xfrm>
          <a:prstGeom prst="rect">
            <a:avLst/>
          </a:prstGeom>
          <a:ln>
            <a:solidFill>
              <a:schemeClr val="accent1">
                <a:lumMod val="50000"/>
              </a:schemeClr>
            </a:solidFill>
          </a:ln>
        </p:spPr>
      </p:pic>
      <p:pic>
        <p:nvPicPr>
          <p:cNvPr id="3" name="Picture 2"/>
          <p:cNvPicPr>
            <a:picLocks noChangeAspect="1"/>
          </p:cNvPicPr>
          <p:nvPr/>
        </p:nvPicPr>
        <p:blipFill>
          <a:blip r:embed="rId3"/>
          <a:stretch>
            <a:fillRect/>
          </a:stretch>
        </p:blipFill>
        <p:spPr>
          <a:xfrm>
            <a:off x="750498" y="1510713"/>
            <a:ext cx="5524500" cy="800100"/>
          </a:xfrm>
          <a:prstGeom prst="rect">
            <a:avLst/>
          </a:prstGeom>
          <a:ln>
            <a:solidFill>
              <a:schemeClr val="accent1">
                <a:lumMod val="50000"/>
              </a:schemeClr>
            </a:solidFill>
          </a:ln>
        </p:spPr>
      </p:pic>
      <p:sp>
        <p:nvSpPr>
          <p:cNvPr id="5" name="TextBox 4"/>
          <p:cNvSpPr txBox="1"/>
          <p:nvPr/>
        </p:nvSpPr>
        <p:spPr>
          <a:xfrm>
            <a:off x="362309" y="2493034"/>
            <a:ext cx="4727275" cy="3785652"/>
          </a:xfrm>
          <a:prstGeom prst="rect">
            <a:avLst/>
          </a:prstGeom>
          <a:noFill/>
          <a:ln>
            <a:solidFill>
              <a:schemeClr val="accent1">
                <a:lumMod val="50000"/>
              </a:schemeClr>
            </a:solidFill>
          </a:ln>
        </p:spPr>
        <p:txBody>
          <a:bodyPr wrap="square" rtlCol="0">
            <a:spAutoFit/>
          </a:bodyPr>
          <a:lstStyle/>
          <a:p>
            <a:r>
              <a:rPr lang="en-US" sz="2400" dirty="0"/>
              <a:t>AEP Program Hours displays instructional hours of AEP enrollees by program.</a:t>
            </a:r>
          </a:p>
          <a:p>
            <a:r>
              <a:rPr lang="en-US" sz="2400" dirty="0"/>
              <a:t>Use Table Option in the setup window to display the expanded format </a:t>
            </a:r>
          </a:p>
          <a:p>
            <a:pPr marL="285750" indent="-285750">
              <a:buFont typeface="Arial" panose="020B0604020202020204" pitchFamily="34" charset="0"/>
              <a:buChar char="•"/>
            </a:pPr>
            <a:r>
              <a:rPr lang="en-US" sz="2400" dirty="0"/>
              <a:t>ABE/ASE breakdown</a:t>
            </a:r>
          </a:p>
          <a:p>
            <a:pPr marL="285750" indent="-285750">
              <a:buFont typeface="Arial" panose="020B0604020202020204" pitchFamily="34" charset="0"/>
              <a:buChar char="•"/>
            </a:pPr>
            <a:r>
              <a:rPr lang="en-US" sz="2400" dirty="0"/>
              <a:t>Three ways of identifying Workforce Reentry</a:t>
            </a:r>
          </a:p>
          <a:p>
            <a:pPr marL="285750" indent="-285750">
              <a:buFont typeface="Arial" panose="020B0604020202020204" pitchFamily="34" charset="0"/>
              <a:buChar char="•"/>
            </a:pPr>
            <a:r>
              <a:rPr lang="en-US" sz="2400" dirty="0"/>
              <a:t>Total Hours vs. Proportional Hours</a:t>
            </a:r>
          </a:p>
        </p:txBody>
      </p:sp>
      <p:sp>
        <p:nvSpPr>
          <p:cNvPr id="6" name="Slide Number Placeholder 5">
            <a:extLst>
              <a:ext uri="{FF2B5EF4-FFF2-40B4-BE49-F238E27FC236}">
                <a16:creationId xmlns:a16="http://schemas.microsoft.com/office/drawing/2014/main" id="{B279EBFC-4426-2D46-A0F0-988FB148261D}"/>
              </a:ext>
            </a:extLst>
          </p:cNvPr>
          <p:cNvSpPr>
            <a:spLocks noGrp="1"/>
          </p:cNvSpPr>
          <p:nvPr>
            <p:ph type="sldNum" sz="quarter" idx="12"/>
          </p:nvPr>
        </p:nvSpPr>
        <p:spPr/>
        <p:txBody>
          <a:bodyPr/>
          <a:lstStyle/>
          <a:p>
            <a:fld id="{D64902D6-4A29-4656-8DDD-794081C920C7}" type="slidenum">
              <a:rPr lang="en-US" smtClean="0"/>
              <a:t>9</a:t>
            </a:fld>
            <a:endParaRPr lang="en-US"/>
          </a:p>
        </p:txBody>
      </p:sp>
    </p:spTree>
    <p:extLst>
      <p:ext uri="{BB962C8B-B14F-4D97-AF65-F5344CB8AC3E}">
        <p14:creationId xmlns:p14="http://schemas.microsoft.com/office/powerpoint/2010/main" val="325640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E5DE29-8611-4E12-8C25-CE59CEBB6914}"/>
</file>

<file path=customXml/itemProps2.xml><?xml version="1.0" encoding="utf-8"?>
<ds:datastoreItem xmlns:ds="http://schemas.openxmlformats.org/officeDocument/2006/customXml" ds:itemID="{DB1C9CE3-985D-4DA1-8C27-E6BE5BAE5A1E}"/>
</file>

<file path=customXml/itemProps3.xml><?xml version="1.0" encoding="utf-8"?>
<ds:datastoreItem xmlns:ds="http://schemas.openxmlformats.org/officeDocument/2006/customXml" ds:itemID="{DD7D2CD7-95AC-4CC7-A8F9-A161B65D82DF}"/>
</file>

<file path=docProps/app.xml><?xml version="1.0" encoding="utf-8"?>
<Properties xmlns="http://schemas.openxmlformats.org/officeDocument/2006/extended-properties" xmlns:vt="http://schemas.openxmlformats.org/officeDocument/2006/docPropsVTypes">
  <TotalTime>790</TotalTime>
  <Words>3096</Words>
  <Application>Microsoft Macintosh PowerPoint</Application>
  <PresentationFormat>Widescreen</PresentationFormat>
  <Paragraphs>294</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AEP Data Dive Webinar</vt:lpstr>
      <vt:lpstr>Agenda </vt:lpstr>
      <vt:lpstr>AEP Reports in TE  are located by going to Reports – State Reports – California</vt:lpstr>
      <vt:lpstr>Basic Questions from 2/20 Webinar:</vt:lpstr>
      <vt:lpstr>PowerPoint Presentation</vt:lpstr>
      <vt:lpstr>PowerPoint Presentation</vt:lpstr>
      <vt:lpstr>PowerPoint Presentation</vt:lpstr>
      <vt:lpstr>PowerPoint Presentation</vt:lpstr>
      <vt:lpstr>AEP Program Hours</vt:lpstr>
      <vt:lpstr>AEP Program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Creating Excel Spreadsheets in TE</vt:lpstr>
      <vt:lpstr>PowerPoint Presentation</vt:lpstr>
      <vt:lpstr>PowerPoint Presentation</vt:lpstr>
      <vt:lpstr>PowerPoint Presentation</vt:lpstr>
      <vt:lpstr>PowerPoint Presentation</vt:lpstr>
      <vt:lpstr>PowerPoint Presentation</vt:lpstr>
      <vt:lpstr>PowerPoint Presentation</vt:lpstr>
      <vt:lpstr>Making Simple Calculations in Excel</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Microsoft Office User</cp:lastModifiedBy>
  <cp:revision>80</cp:revision>
  <dcterms:created xsi:type="dcterms:W3CDTF">2019-01-30T18:23:53Z</dcterms:created>
  <dcterms:modified xsi:type="dcterms:W3CDTF">2019-03-27T19:26:34Z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