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8.xml" ContentType="application/vnd.openxmlformats-officedocument.presentationml.slide+xml"/>
  <Override PartName="/ppt/slides/slide31.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3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2.xml" ContentType="application/vnd.openxmlformats-officedocument.presentationml.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93" r:id="rId2"/>
    <p:sldId id="296" r:id="rId3"/>
    <p:sldId id="295" r:id="rId4"/>
    <p:sldId id="332" r:id="rId5"/>
    <p:sldId id="334" r:id="rId6"/>
    <p:sldId id="258" r:id="rId7"/>
    <p:sldId id="294" r:id="rId8"/>
    <p:sldId id="261" r:id="rId9"/>
    <p:sldId id="271" r:id="rId10"/>
    <p:sldId id="272" r:id="rId11"/>
    <p:sldId id="273" r:id="rId12"/>
    <p:sldId id="274" r:id="rId13"/>
    <p:sldId id="275" r:id="rId14"/>
    <p:sldId id="309" r:id="rId15"/>
    <p:sldId id="310" r:id="rId16"/>
    <p:sldId id="276" r:id="rId17"/>
    <p:sldId id="323" r:id="rId18"/>
    <p:sldId id="335" r:id="rId19"/>
    <p:sldId id="280" r:id="rId20"/>
    <p:sldId id="281" r:id="rId21"/>
    <p:sldId id="308" r:id="rId22"/>
    <p:sldId id="284" r:id="rId23"/>
    <p:sldId id="285" r:id="rId24"/>
    <p:sldId id="286" r:id="rId25"/>
    <p:sldId id="287" r:id="rId26"/>
    <p:sldId id="288" r:id="rId27"/>
    <p:sldId id="289" r:id="rId28"/>
    <p:sldId id="290" r:id="rId29"/>
    <p:sldId id="298" r:id="rId30"/>
    <p:sldId id="326" r:id="rId31"/>
    <p:sldId id="327" r:id="rId32"/>
    <p:sldId id="325" r:id="rId33"/>
    <p:sldId id="328" r:id="rId34"/>
    <p:sldId id="329" r:id="rId35"/>
    <p:sldId id="330" r:id="rId36"/>
    <p:sldId id="299" r:id="rId37"/>
    <p:sldId id="300" r:id="rId38"/>
    <p:sldId id="302" r:id="rId39"/>
    <p:sldId id="303" r:id="rId40"/>
    <p:sldId id="304" r:id="rId41"/>
    <p:sldId id="305" r:id="rId42"/>
    <p:sldId id="306" r:id="rId43"/>
    <p:sldId id="291" r:id="rId44"/>
    <p:sldId id="29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6A5D1C-931A-3945-ABEE-BB1ECDBBA500}" v="19" dt="2019-03-27T16:11:50.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31" d="100"/>
          <a:sy n="131" d="100"/>
        </p:scale>
        <p:origin x="35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75DBEC-C76E-1B4E-877D-2D3ACE7C8E2C}" type="datetimeFigureOut">
              <a:rPr lang="en-US" smtClean="0"/>
              <a:t>3/27/19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C353EA-9E8D-3645-88AD-295D34721403}" type="slidenum">
              <a:rPr lang="en-US" smtClean="0"/>
              <a:t>‹#›</a:t>
            </a:fld>
            <a:endParaRPr lang="en-US"/>
          </a:p>
        </p:txBody>
      </p:sp>
    </p:spTree>
    <p:extLst>
      <p:ext uri="{BB962C8B-B14F-4D97-AF65-F5344CB8AC3E}">
        <p14:creationId xmlns:p14="http://schemas.microsoft.com/office/powerpoint/2010/main" val="2088642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5B5109-8FF4-794F-ACE2-45C9DFC4343D}"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1D7C03-99E4-2F40-B1E7-6997C3C19400}"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AD8A1E-104B-074A-8A5E-DA3699B5B7F5}"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68575C-9A2E-FC4D-8E2B-AD5024B37EE5}"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9836CA-D4C4-0F48-A359-D29833339820}"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022D85-C9BE-3C48-B3AF-6ABBA47D79E6}"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EEED16-8C5D-0940-8C94-1A87B24F2683}" type="datetime1">
              <a:rPr lang="en-US" smtClean="0"/>
              <a:t>3/27/19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3DC077-0848-554B-812D-16DF1D200F1E}" type="datetime1">
              <a:rPr lang="en-US" smtClean="0"/>
              <a:t>3/27/19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26FEA-D5ED-6F46-BA0B-20A51E9FA565}" type="datetime1">
              <a:rPr lang="en-US" smtClean="0"/>
              <a:t>3/27/19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2A35A0-E43A-C046-AF8D-FCC331B9AE02}"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82300A4-A93E-3A4C-84D1-D5C2A7073541}"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EE1A9C-300D-8A4C-9312-D7F3BA4C52D6}" type="datetime1">
              <a:rPr lang="en-US" smtClean="0"/>
              <a:t>3/27/19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innerShdw blurRad="114300">
                    <a:prstClr val="black"/>
                  </a:innerShdw>
                </a:effectLst>
              </a:rPr>
              <a:t>AEP Data Dive Webinar</a:t>
            </a:r>
          </a:p>
        </p:txBody>
      </p:sp>
      <p:sp>
        <p:nvSpPr>
          <p:cNvPr id="3" name="Subtitle 2"/>
          <p:cNvSpPr>
            <a:spLocks noGrp="1"/>
          </p:cNvSpPr>
          <p:nvPr>
            <p:ph type="subTitle" idx="1"/>
          </p:nvPr>
        </p:nvSpPr>
        <p:spPr/>
        <p:txBody>
          <a:bodyPr>
            <a:normAutofit/>
          </a:bodyPr>
          <a:lstStyle/>
          <a:p>
            <a:r>
              <a:rPr lang="en-US" sz="3200" dirty="0"/>
              <a:t>March 27, 2019</a:t>
            </a:r>
          </a:p>
        </p:txBody>
      </p:sp>
      <p:sp>
        <p:nvSpPr>
          <p:cNvPr id="4" name="Slide Number Placeholder 3">
            <a:extLst>
              <a:ext uri="{FF2B5EF4-FFF2-40B4-BE49-F238E27FC236}">
                <a16:creationId xmlns:a16="http://schemas.microsoft.com/office/drawing/2014/main" id="{D21FDD45-3F34-7D4A-B386-F78EA2DC152E}"/>
              </a:ext>
            </a:extLst>
          </p:cNvPr>
          <p:cNvSpPr>
            <a:spLocks noGrp="1"/>
          </p:cNvSpPr>
          <p:nvPr>
            <p:ph type="sldNum" sz="quarter" idx="12"/>
          </p:nvPr>
        </p:nvSpPr>
        <p:spPr/>
        <p:txBody>
          <a:bodyPr/>
          <a:lstStyle/>
          <a:p>
            <a:fld id="{D64902D6-4A29-4656-8DDD-794081C920C7}" type="slidenum">
              <a:rPr lang="en-US" smtClean="0"/>
              <a:t>1</a:t>
            </a:fld>
            <a:endParaRPr lang="en-US"/>
          </a:p>
        </p:txBody>
      </p:sp>
    </p:spTree>
    <p:extLst>
      <p:ext uri="{BB962C8B-B14F-4D97-AF65-F5344CB8AC3E}">
        <p14:creationId xmlns:p14="http://schemas.microsoft.com/office/powerpoint/2010/main" val="327402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861" y="380111"/>
            <a:ext cx="11134725" cy="5973687"/>
          </a:xfrm>
          <a:prstGeom prst="rect">
            <a:avLst/>
          </a:prstGeom>
          <a:ln>
            <a:solidFill>
              <a:srgbClr val="FF0000"/>
            </a:solidFill>
          </a:ln>
        </p:spPr>
      </p:pic>
      <p:sp>
        <p:nvSpPr>
          <p:cNvPr id="3" name="Slide Number Placeholder 2">
            <a:extLst>
              <a:ext uri="{FF2B5EF4-FFF2-40B4-BE49-F238E27FC236}">
                <a16:creationId xmlns:a16="http://schemas.microsoft.com/office/drawing/2014/main" id="{B24F84D1-385D-A343-911C-6511FE8ACEBD}"/>
              </a:ext>
            </a:extLst>
          </p:cNvPr>
          <p:cNvSpPr>
            <a:spLocks noGrp="1"/>
          </p:cNvSpPr>
          <p:nvPr>
            <p:ph type="sldNum" sz="quarter" idx="12"/>
          </p:nvPr>
        </p:nvSpPr>
        <p:spPr/>
        <p:txBody>
          <a:bodyPr/>
          <a:lstStyle/>
          <a:p>
            <a:fld id="{D64902D6-4A29-4656-8DDD-794081C920C7}" type="slidenum">
              <a:rPr lang="en-US" smtClean="0"/>
              <a:t>10</a:t>
            </a:fld>
            <a:endParaRPr lang="en-US"/>
          </a:p>
        </p:txBody>
      </p:sp>
    </p:spTree>
    <p:extLst>
      <p:ext uri="{BB962C8B-B14F-4D97-AF65-F5344CB8AC3E}">
        <p14:creationId xmlns:p14="http://schemas.microsoft.com/office/powerpoint/2010/main" val="1728522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a:t>Lists item count and percentage by Agency ID</a:t>
            </a:r>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a:t>Aggregates results for the entire consortium on the right hand column</a:t>
            </a:r>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B43962B7-F64A-4A4B-A721-3040B774A54D}"/>
              </a:ext>
            </a:extLst>
          </p:cNvPr>
          <p:cNvSpPr>
            <a:spLocks noGrp="1"/>
          </p:cNvSpPr>
          <p:nvPr>
            <p:ph type="sldNum" sz="quarter" idx="12"/>
          </p:nvPr>
        </p:nvSpPr>
        <p:spPr/>
        <p:txBody>
          <a:bodyPr/>
          <a:lstStyle/>
          <a:p>
            <a:fld id="{D64902D6-4A29-4656-8DDD-794081C920C7}" type="slidenum">
              <a:rPr lang="en-US" smtClean="0"/>
              <a:t>11</a:t>
            </a:fld>
            <a:endParaRPr lang="en-US"/>
          </a:p>
        </p:txBody>
      </p:sp>
    </p:spTree>
    <p:extLst>
      <p:ext uri="{BB962C8B-B14F-4D97-AF65-F5344CB8AC3E}">
        <p14:creationId xmlns:p14="http://schemas.microsoft.com/office/powerpoint/2010/main" val="2823122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48574" y="1690443"/>
            <a:ext cx="9282021" cy="4391195"/>
            <a:chOff x="223837" y="324298"/>
            <a:chExt cx="11744325" cy="5976489"/>
          </a:xfrm>
        </p:grpSpPr>
        <p:pic>
          <p:nvPicPr>
            <p:cNvPr id="3" name="Picture 2"/>
            <p:cNvPicPr>
              <a:picLocks noChangeAspect="1"/>
            </p:cNvPicPr>
            <p:nvPr/>
          </p:nvPicPr>
          <p:blipFill>
            <a:blip r:embed="rId2"/>
            <a:stretch>
              <a:fillRect/>
            </a:stretch>
          </p:blipFill>
          <p:spPr>
            <a:xfrm>
              <a:off x="223837" y="557212"/>
              <a:ext cx="11744325" cy="5743575"/>
            </a:xfrm>
            <a:prstGeom prst="rect">
              <a:avLst/>
            </a:prstGeom>
            <a:ln>
              <a:solidFill>
                <a:srgbClr val="FF0000"/>
              </a:solidFill>
            </a:ln>
          </p:spPr>
        </p:pic>
        <p:pic>
          <p:nvPicPr>
            <p:cNvPr id="4" name="Picture 3"/>
            <p:cNvPicPr>
              <a:picLocks noChangeAspect="1"/>
            </p:cNvPicPr>
            <p:nvPr/>
          </p:nvPicPr>
          <p:blipFill>
            <a:blip r:embed="rId3"/>
            <a:stretch>
              <a:fillRect/>
            </a:stretch>
          </p:blipFill>
          <p:spPr>
            <a:xfrm>
              <a:off x="2477397" y="324298"/>
              <a:ext cx="3851425" cy="719497"/>
            </a:xfrm>
            <a:prstGeom prst="rect">
              <a:avLst/>
            </a:prstGeom>
            <a:ln>
              <a:solidFill>
                <a:srgbClr val="FF0000"/>
              </a:solidFill>
            </a:ln>
          </p:spPr>
        </p:pic>
      </p:grpSp>
      <p:sp>
        <p:nvSpPr>
          <p:cNvPr id="6" name="TextBox 5"/>
          <p:cNvSpPr txBox="1"/>
          <p:nvPr/>
        </p:nvSpPr>
        <p:spPr>
          <a:xfrm>
            <a:off x="7134045" y="672873"/>
            <a:ext cx="4477110" cy="1569660"/>
          </a:xfrm>
          <a:prstGeom prst="rect">
            <a:avLst/>
          </a:prstGeom>
          <a:solidFill>
            <a:schemeClr val="bg1"/>
          </a:solidFill>
          <a:ln>
            <a:solidFill>
              <a:schemeClr val="accent1"/>
            </a:solidFill>
          </a:ln>
        </p:spPr>
        <p:txBody>
          <a:bodyPr wrap="square" rtlCol="0">
            <a:spAutoFit/>
          </a:bodyPr>
          <a:lstStyle/>
          <a:p>
            <a:r>
              <a:rPr lang="en-US" sz="2400" dirty="0"/>
              <a:t>For the AEP Summary, the Consortium Manager reports provide separate pages for each agency in the consortium.</a:t>
            </a:r>
          </a:p>
        </p:txBody>
      </p:sp>
      <p:sp>
        <p:nvSpPr>
          <p:cNvPr id="2" name="Slide Number Placeholder 1">
            <a:extLst>
              <a:ext uri="{FF2B5EF4-FFF2-40B4-BE49-F238E27FC236}">
                <a16:creationId xmlns:a16="http://schemas.microsoft.com/office/drawing/2014/main" id="{F45423AB-8AA4-654B-92DC-A0642F70F2E8}"/>
              </a:ext>
            </a:extLst>
          </p:cNvPr>
          <p:cNvSpPr>
            <a:spLocks noGrp="1"/>
          </p:cNvSpPr>
          <p:nvPr>
            <p:ph type="sldNum" sz="quarter" idx="12"/>
          </p:nvPr>
        </p:nvSpPr>
        <p:spPr/>
        <p:txBody>
          <a:bodyPr/>
          <a:lstStyle/>
          <a:p>
            <a:fld id="{D64902D6-4A29-4656-8DDD-794081C920C7}" type="slidenum">
              <a:rPr lang="en-US" smtClean="0"/>
              <a:t>12</a:t>
            </a:fld>
            <a:endParaRPr lang="en-US"/>
          </a:p>
        </p:txBody>
      </p:sp>
    </p:spTree>
    <p:extLst>
      <p:ext uri="{BB962C8B-B14F-4D97-AF65-F5344CB8AC3E}">
        <p14:creationId xmlns:p14="http://schemas.microsoft.com/office/powerpoint/2010/main" val="3624584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5123" y="1892557"/>
            <a:ext cx="10854469" cy="4471608"/>
          </a:xfrm>
          <a:prstGeom prst="rect">
            <a:avLst/>
          </a:prstGeom>
          <a:ln>
            <a:solidFill>
              <a:srgbClr val="FF0000"/>
            </a:solidFill>
          </a:ln>
        </p:spPr>
      </p:pic>
      <p:sp>
        <p:nvSpPr>
          <p:cNvPr id="3" name="TextBox 2"/>
          <p:cNvSpPr txBox="1"/>
          <p:nvPr/>
        </p:nvSpPr>
        <p:spPr>
          <a:xfrm>
            <a:off x="7315199" y="552103"/>
            <a:ext cx="4477110" cy="1569660"/>
          </a:xfrm>
          <a:prstGeom prst="rect">
            <a:avLst/>
          </a:prstGeom>
          <a:solidFill>
            <a:schemeClr val="bg1"/>
          </a:solidFill>
          <a:ln>
            <a:solidFill>
              <a:schemeClr val="accent1"/>
            </a:solidFill>
          </a:ln>
        </p:spPr>
        <p:txBody>
          <a:bodyPr wrap="square" rtlCol="0">
            <a:spAutoFit/>
          </a:bodyPr>
          <a:lstStyle/>
          <a:p>
            <a:r>
              <a:rPr lang="en-US" sz="2400" dirty="0"/>
              <a:t>The Consortium Manager reports also provide separate pages when generating AEP Barriers to Employment.</a:t>
            </a:r>
          </a:p>
        </p:txBody>
      </p:sp>
      <p:sp>
        <p:nvSpPr>
          <p:cNvPr id="4" name="Slide Number Placeholder 3">
            <a:extLst>
              <a:ext uri="{FF2B5EF4-FFF2-40B4-BE49-F238E27FC236}">
                <a16:creationId xmlns:a16="http://schemas.microsoft.com/office/drawing/2014/main" id="{5E6B2D0F-B700-7F4E-8626-C60DAFBEA882}"/>
              </a:ext>
            </a:extLst>
          </p:cNvPr>
          <p:cNvSpPr>
            <a:spLocks noGrp="1"/>
          </p:cNvSpPr>
          <p:nvPr>
            <p:ph type="sldNum" sz="quarter" idx="12"/>
          </p:nvPr>
        </p:nvSpPr>
        <p:spPr/>
        <p:txBody>
          <a:bodyPr/>
          <a:lstStyle/>
          <a:p>
            <a:fld id="{D64902D6-4A29-4656-8DDD-794081C920C7}" type="slidenum">
              <a:rPr lang="en-US" smtClean="0"/>
              <a:t>13</a:t>
            </a:fld>
            <a:endParaRPr lang="en-US"/>
          </a:p>
        </p:txBody>
      </p:sp>
    </p:spTree>
    <p:extLst>
      <p:ext uri="{BB962C8B-B14F-4D97-AF65-F5344CB8AC3E}">
        <p14:creationId xmlns:p14="http://schemas.microsoft.com/office/powerpoint/2010/main" val="2684317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43268" y="404374"/>
            <a:ext cx="10348732" cy="3943339"/>
          </a:xfrm>
          <a:prstGeom prst="rect">
            <a:avLst/>
          </a:prstGeom>
          <a:ln>
            <a:solidFill>
              <a:schemeClr val="accent1"/>
            </a:solidFill>
          </a:ln>
        </p:spPr>
      </p:pic>
      <p:sp>
        <p:nvSpPr>
          <p:cNvPr id="3" name="TextBox 2"/>
          <p:cNvSpPr txBox="1"/>
          <p:nvPr/>
        </p:nvSpPr>
        <p:spPr>
          <a:xfrm>
            <a:off x="5601374" y="4680679"/>
            <a:ext cx="5043622" cy="1200329"/>
          </a:xfrm>
          <a:prstGeom prst="rect">
            <a:avLst/>
          </a:prstGeom>
          <a:solidFill>
            <a:schemeClr val="bg1"/>
          </a:solidFill>
          <a:ln>
            <a:solidFill>
              <a:schemeClr val="accent1"/>
            </a:solidFill>
          </a:ln>
        </p:spPr>
        <p:txBody>
          <a:bodyPr wrap="square" rtlCol="0">
            <a:spAutoFit/>
          </a:bodyPr>
          <a:lstStyle/>
          <a:p>
            <a:r>
              <a:rPr lang="en-US" sz="2400" dirty="0"/>
              <a:t>The AEP Barriers to Employment also lists frequency totals for number of barriers recorded overall.</a:t>
            </a:r>
          </a:p>
        </p:txBody>
      </p:sp>
      <p:pic>
        <p:nvPicPr>
          <p:cNvPr id="4" name="Picture 3"/>
          <p:cNvPicPr>
            <a:picLocks noChangeAspect="1"/>
          </p:cNvPicPr>
          <p:nvPr/>
        </p:nvPicPr>
        <p:blipFill>
          <a:blip r:embed="rId3"/>
          <a:stretch>
            <a:fillRect/>
          </a:stretch>
        </p:blipFill>
        <p:spPr>
          <a:xfrm>
            <a:off x="465826" y="3433313"/>
            <a:ext cx="4059354" cy="3275078"/>
          </a:xfrm>
          <a:prstGeom prst="rect">
            <a:avLst/>
          </a:prstGeom>
          <a:ln>
            <a:solidFill>
              <a:schemeClr val="accent1"/>
            </a:solidFill>
          </a:ln>
        </p:spPr>
      </p:pic>
      <p:sp>
        <p:nvSpPr>
          <p:cNvPr id="2" name="Slide Number Placeholder 1">
            <a:extLst>
              <a:ext uri="{FF2B5EF4-FFF2-40B4-BE49-F238E27FC236}">
                <a16:creationId xmlns:a16="http://schemas.microsoft.com/office/drawing/2014/main" id="{DB121831-701C-9D48-9359-848BABC86C48}"/>
              </a:ext>
            </a:extLst>
          </p:cNvPr>
          <p:cNvSpPr>
            <a:spLocks noGrp="1"/>
          </p:cNvSpPr>
          <p:nvPr>
            <p:ph type="sldNum" sz="quarter" idx="12"/>
          </p:nvPr>
        </p:nvSpPr>
        <p:spPr/>
        <p:txBody>
          <a:bodyPr/>
          <a:lstStyle/>
          <a:p>
            <a:fld id="{D64902D6-4A29-4656-8DDD-794081C920C7}" type="slidenum">
              <a:rPr lang="en-US" smtClean="0"/>
              <a:t>14</a:t>
            </a:fld>
            <a:endParaRPr lang="en-US"/>
          </a:p>
        </p:txBody>
      </p:sp>
    </p:spTree>
    <p:extLst>
      <p:ext uri="{BB962C8B-B14F-4D97-AF65-F5344CB8AC3E}">
        <p14:creationId xmlns:p14="http://schemas.microsoft.com/office/powerpoint/2010/main" val="2628217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177" y="1084592"/>
            <a:ext cx="2286000" cy="323850"/>
          </a:xfrm>
          <a:prstGeom prst="rect">
            <a:avLst/>
          </a:prstGeom>
          <a:ln>
            <a:solidFill>
              <a:schemeClr val="accent1"/>
            </a:solidFill>
          </a:ln>
        </p:spPr>
      </p:pic>
      <p:sp>
        <p:nvSpPr>
          <p:cNvPr id="4" name="TextBox 3"/>
          <p:cNvSpPr txBox="1"/>
          <p:nvPr/>
        </p:nvSpPr>
        <p:spPr>
          <a:xfrm>
            <a:off x="3407429" y="345057"/>
            <a:ext cx="4356339" cy="1200329"/>
          </a:xfrm>
          <a:prstGeom prst="rect">
            <a:avLst/>
          </a:prstGeom>
          <a:noFill/>
          <a:ln>
            <a:solidFill>
              <a:schemeClr val="accent1"/>
            </a:solidFill>
          </a:ln>
        </p:spPr>
        <p:txBody>
          <a:bodyPr wrap="square" rtlCol="0">
            <a:spAutoFit/>
          </a:bodyPr>
          <a:lstStyle/>
          <a:p>
            <a:r>
              <a:rPr lang="en-US" sz="2400" dirty="0"/>
              <a:t>Click Aggregate Multiple Agencies to run a combined summary of all agencies in the consortium.</a:t>
            </a:r>
          </a:p>
        </p:txBody>
      </p:sp>
      <p:pic>
        <p:nvPicPr>
          <p:cNvPr id="5" name="Picture 4"/>
          <p:cNvPicPr>
            <a:picLocks noChangeAspect="1"/>
          </p:cNvPicPr>
          <p:nvPr/>
        </p:nvPicPr>
        <p:blipFill>
          <a:blip r:embed="rId3"/>
          <a:stretch>
            <a:fillRect/>
          </a:stretch>
        </p:blipFill>
        <p:spPr>
          <a:xfrm>
            <a:off x="252156" y="1791228"/>
            <a:ext cx="7569404" cy="2884289"/>
          </a:xfrm>
          <a:prstGeom prst="rect">
            <a:avLst/>
          </a:prstGeom>
          <a:ln>
            <a:solidFill>
              <a:schemeClr val="accent1"/>
            </a:solidFill>
          </a:ln>
        </p:spPr>
      </p:pic>
      <p:pic>
        <p:nvPicPr>
          <p:cNvPr id="6" name="Picture 5"/>
          <p:cNvPicPr>
            <a:picLocks noChangeAspect="1"/>
          </p:cNvPicPr>
          <p:nvPr/>
        </p:nvPicPr>
        <p:blipFill>
          <a:blip r:embed="rId4"/>
          <a:stretch>
            <a:fillRect/>
          </a:stretch>
        </p:blipFill>
        <p:spPr>
          <a:xfrm>
            <a:off x="4458531" y="3300656"/>
            <a:ext cx="7506308" cy="3360013"/>
          </a:xfrm>
          <a:prstGeom prst="rect">
            <a:avLst/>
          </a:prstGeom>
          <a:ln>
            <a:solidFill>
              <a:schemeClr val="accent1"/>
            </a:solidFill>
          </a:ln>
        </p:spPr>
      </p:pic>
      <p:sp>
        <p:nvSpPr>
          <p:cNvPr id="2" name="Slide Number Placeholder 1">
            <a:extLst>
              <a:ext uri="{FF2B5EF4-FFF2-40B4-BE49-F238E27FC236}">
                <a16:creationId xmlns:a16="http://schemas.microsoft.com/office/drawing/2014/main" id="{D1323F56-FCD1-DC41-9A5A-C4E2E643B37B}"/>
              </a:ext>
            </a:extLst>
          </p:cNvPr>
          <p:cNvSpPr>
            <a:spLocks noGrp="1"/>
          </p:cNvSpPr>
          <p:nvPr>
            <p:ph type="sldNum" sz="quarter" idx="12"/>
          </p:nvPr>
        </p:nvSpPr>
        <p:spPr/>
        <p:txBody>
          <a:bodyPr/>
          <a:lstStyle/>
          <a:p>
            <a:fld id="{D64902D6-4A29-4656-8DDD-794081C920C7}" type="slidenum">
              <a:rPr lang="en-US" smtClean="0"/>
              <a:t>15</a:t>
            </a:fld>
            <a:endParaRPr lang="en-US"/>
          </a:p>
        </p:txBody>
      </p:sp>
    </p:spTree>
    <p:extLst>
      <p:ext uri="{BB962C8B-B14F-4D97-AF65-F5344CB8AC3E}">
        <p14:creationId xmlns:p14="http://schemas.microsoft.com/office/powerpoint/2010/main" val="1590638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a:t>Examples of Agency Level Data Evaluation</a:t>
            </a:r>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a:t>Agencies: Use TE drill down features</a:t>
            </a:r>
          </a:p>
          <a:p>
            <a:r>
              <a:rPr lang="en-US" dirty="0"/>
              <a:t>Example 1: Basic DIR drill down illustration</a:t>
            </a:r>
          </a:p>
          <a:p>
            <a:r>
              <a:rPr lang="en-US" dirty="0"/>
              <a:t>Example 2: AEP Summary self-reported outcomes trouble shooting</a:t>
            </a:r>
          </a:p>
          <a:p>
            <a:r>
              <a:rPr lang="en-US" dirty="0"/>
              <a:t>Example 3: Using AEP specific numbers from the DIR</a:t>
            </a:r>
          </a:p>
          <a:p>
            <a:r>
              <a:rPr lang="en-US" dirty="0"/>
              <a:t>Example 4: AEP Program enrollment calculation</a:t>
            </a:r>
          </a:p>
          <a:p>
            <a:r>
              <a:rPr lang="en-US" dirty="0"/>
              <a:t>Example 5: AEP Program persistence calculation</a:t>
            </a:r>
          </a:p>
          <a:p>
            <a:r>
              <a:rPr lang="en-US" dirty="0"/>
              <a:t>Example 6: Combined AEP outcomes calculation</a:t>
            </a:r>
          </a:p>
          <a:p>
            <a:r>
              <a:rPr lang="en-US" dirty="0"/>
              <a:t>Example 7: Pre/post-test evaluation when persistence is low</a:t>
            </a:r>
          </a:p>
          <a:p>
            <a:r>
              <a:rPr lang="en-US" dirty="0"/>
              <a:t>Example 8: Pre/post-testing when persistence is good but pre/post 		            performance is low</a:t>
            </a:r>
          </a:p>
          <a:p>
            <a:endParaRPr lang="en-US" dirty="0"/>
          </a:p>
          <a:p>
            <a:endParaRPr lang="en-US" dirty="0"/>
          </a:p>
        </p:txBody>
      </p:sp>
      <p:sp>
        <p:nvSpPr>
          <p:cNvPr id="4" name="Slide Number Placeholder 3">
            <a:extLst>
              <a:ext uri="{FF2B5EF4-FFF2-40B4-BE49-F238E27FC236}">
                <a16:creationId xmlns:a16="http://schemas.microsoft.com/office/drawing/2014/main" id="{D53943A4-CF9E-FB44-B8F6-97FAA89A6A39}"/>
              </a:ext>
            </a:extLst>
          </p:cNvPr>
          <p:cNvSpPr>
            <a:spLocks noGrp="1"/>
          </p:cNvSpPr>
          <p:nvPr>
            <p:ph type="sldNum" sz="quarter" idx="12"/>
          </p:nvPr>
        </p:nvSpPr>
        <p:spPr/>
        <p:txBody>
          <a:bodyPr/>
          <a:lstStyle/>
          <a:p>
            <a:fld id="{D64902D6-4A29-4656-8DDD-794081C920C7}" type="slidenum">
              <a:rPr lang="en-US" smtClean="0"/>
              <a:t>16</a:t>
            </a:fld>
            <a:endParaRPr lang="en-US"/>
          </a:p>
        </p:txBody>
      </p:sp>
    </p:spTree>
    <p:extLst>
      <p:ext uri="{BB962C8B-B14F-4D97-AF65-F5344CB8AC3E}">
        <p14:creationId xmlns:p14="http://schemas.microsoft.com/office/powerpoint/2010/main" val="274426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
        <p:nvSpPr>
          <p:cNvPr id="4" name="Slide Number Placeholder 3">
            <a:extLst>
              <a:ext uri="{FF2B5EF4-FFF2-40B4-BE49-F238E27FC236}">
                <a16:creationId xmlns:a16="http://schemas.microsoft.com/office/drawing/2014/main" id="{5BBD9879-23B3-9543-9D87-07BCB61917F4}"/>
              </a:ext>
            </a:extLst>
          </p:cNvPr>
          <p:cNvSpPr>
            <a:spLocks noGrp="1"/>
          </p:cNvSpPr>
          <p:nvPr>
            <p:ph type="sldNum" sz="quarter" idx="12"/>
          </p:nvPr>
        </p:nvSpPr>
        <p:spPr/>
        <p:txBody>
          <a:bodyPr/>
          <a:lstStyle/>
          <a:p>
            <a:fld id="{D64902D6-4A29-4656-8DDD-794081C920C7}" type="slidenum">
              <a:rPr lang="en-US" smtClean="0"/>
              <a:t>17</a:t>
            </a:fld>
            <a:endParaRPr lang="en-US"/>
          </a:p>
        </p:txBody>
      </p:sp>
    </p:spTree>
    <p:extLst>
      <p:ext uri="{BB962C8B-B14F-4D97-AF65-F5344CB8AC3E}">
        <p14:creationId xmlns:p14="http://schemas.microsoft.com/office/powerpoint/2010/main" val="2476541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8456" y="928995"/>
            <a:ext cx="5768681" cy="4642309"/>
            <a:chOff x="3237633" y="1015259"/>
            <a:chExt cx="5768681" cy="4642309"/>
          </a:xfrm>
        </p:grpSpPr>
        <p:sp>
          <p:nvSpPr>
            <p:cNvPr id="8" name="Freeform 7"/>
            <p:cNvSpPr/>
            <p:nvPr/>
          </p:nvSpPr>
          <p:spPr>
            <a:xfrm>
              <a:off x="3237633"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Lo Performance</a:t>
              </a:r>
            </a:p>
            <a:p>
              <a:pPr lvl="0" algn="ctr" defTabSz="1022350">
                <a:lnSpc>
                  <a:spcPct val="90000"/>
                </a:lnSpc>
                <a:spcBef>
                  <a:spcPct val="0"/>
                </a:spcBef>
                <a:spcAft>
                  <a:spcPct val="35000"/>
                </a:spcAft>
              </a:pPr>
              <a:r>
                <a:rPr lang="en-US" sz="2300" b="1" kern="1200" dirty="0">
                  <a:solidFill>
                    <a:schemeClr val="tx1"/>
                  </a:solidFill>
                </a:rPr>
                <a:t>Hi Persistence</a:t>
              </a:r>
            </a:p>
          </p:txBody>
        </p:sp>
        <p:sp>
          <p:nvSpPr>
            <p:cNvPr id="10" name="Freeform 9"/>
            <p:cNvSpPr/>
            <p:nvPr/>
          </p:nvSpPr>
          <p:spPr>
            <a:xfrm>
              <a:off x="6975312"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chemeClr val="tx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Hi Performance</a:t>
              </a:r>
            </a:p>
            <a:p>
              <a:pPr lvl="0" algn="ctr" defTabSz="1022350">
                <a:lnSpc>
                  <a:spcPct val="90000"/>
                </a:lnSpc>
                <a:spcBef>
                  <a:spcPct val="0"/>
                </a:spcBef>
                <a:spcAft>
                  <a:spcPct val="35000"/>
                </a:spcAft>
              </a:pPr>
              <a:r>
                <a:rPr lang="en-US" sz="2300" kern="1200" dirty="0"/>
                <a:t>Hi Persistence</a:t>
              </a:r>
            </a:p>
          </p:txBody>
        </p:sp>
        <p:sp>
          <p:nvSpPr>
            <p:cNvPr id="11" name="Freeform 10"/>
            <p:cNvSpPr/>
            <p:nvPr/>
          </p:nvSpPr>
          <p:spPr>
            <a:xfrm>
              <a:off x="3295897" y="369647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Lo Performance</a:t>
              </a:r>
            </a:p>
            <a:p>
              <a:pPr lvl="0" algn="ctr" defTabSz="1022350">
                <a:lnSpc>
                  <a:spcPct val="90000"/>
                </a:lnSpc>
                <a:spcBef>
                  <a:spcPct val="0"/>
                </a:spcBef>
                <a:spcAft>
                  <a:spcPct val="35000"/>
                </a:spcAft>
              </a:pPr>
              <a:r>
                <a:rPr lang="en-US" sz="2300" kern="1200" dirty="0"/>
                <a:t>Lo Persistence</a:t>
              </a:r>
            </a:p>
          </p:txBody>
        </p:sp>
        <p:sp>
          <p:nvSpPr>
            <p:cNvPr id="12" name="Freeform 11"/>
            <p:cNvSpPr/>
            <p:nvPr/>
          </p:nvSpPr>
          <p:spPr>
            <a:xfrm>
              <a:off x="7045225" y="3651963"/>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Hi Performance</a:t>
              </a:r>
            </a:p>
            <a:p>
              <a:pPr lvl="0" algn="ctr" defTabSz="1022350">
                <a:lnSpc>
                  <a:spcPct val="90000"/>
                </a:lnSpc>
                <a:spcBef>
                  <a:spcPct val="0"/>
                </a:spcBef>
                <a:spcAft>
                  <a:spcPct val="35000"/>
                </a:spcAft>
              </a:pPr>
              <a:r>
                <a:rPr lang="en-US" sz="2300" b="1" kern="1200" dirty="0">
                  <a:solidFill>
                    <a:schemeClr val="tx1"/>
                  </a:solidFill>
                </a:rPr>
                <a:t>Lo Persistence</a:t>
              </a:r>
            </a:p>
          </p:txBody>
        </p:sp>
      </p:grpSp>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18</a:t>
            </a:fld>
            <a:endParaRPr lang="en-US"/>
          </a:p>
        </p:txBody>
      </p:sp>
    </p:spTree>
    <p:extLst>
      <p:ext uri="{BB962C8B-B14F-4D97-AF65-F5344CB8AC3E}">
        <p14:creationId xmlns:p14="http://schemas.microsoft.com/office/powerpoint/2010/main" val="456926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Solution: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
        <p:nvSpPr>
          <p:cNvPr id="6" name="Slide Number Placeholder 5">
            <a:extLst>
              <a:ext uri="{FF2B5EF4-FFF2-40B4-BE49-F238E27FC236}">
                <a16:creationId xmlns:a16="http://schemas.microsoft.com/office/drawing/2014/main" id="{C72C502B-3F55-B149-990F-6AE169088BEB}"/>
              </a:ext>
            </a:extLst>
          </p:cNvPr>
          <p:cNvSpPr>
            <a:spLocks noGrp="1"/>
          </p:cNvSpPr>
          <p:nvPr>
            <p:ph type="sldNum" sz="quarter" idx="12"/>
          </p:nvPr>
        </p:nvSpPr>
        <p:spPr/>
        <p:txBody>
          <a:bodyPr/>
          <a:lstStyle/>
          <a:p>
            <a:fld id="{D64902D6-4A29-4656-8DDD-794081C920C7}" type="slidenum">
              <a:rPr lang="en-US" smtClean="0"/>
              <a:t>19</a:t>
            </a:fld>
            <a:endParaRPr lang="en-US"/>
          </a:p>
        </p:txBody>
      </p:sp>
    </p:spTree>
    <p:extLst>
      <p:ext uri="{BB962C8B-B14F-4D97-AF65-F5344CB8AC3E}">
        <p14:creationId xmlns:p14="http://schemas.microsoft.com/office/powerpoint/2010/main" val="4146734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607"/>
          </a:xfrm>
          <a:ln>
            <a:solidFill>
              <a:schemeClr val="accent1"/>
            </a:solidFill>
          </a:ln>
        </p:spPr>
        <p:txBody>
          <a:bodyPr/>
          <a:lstStyle/>
          <a:p>
            <a:r>
              <a:rPr lang="en-US" dirty="0">
                <a:solidFill>
                  <a:srgbClr val="FF0000"/>
                </a:solidFill>
              </a:rPr>
              <a:t>Agenda	</a:t>
            </a:r>
          </a:p>
        </p:txBody>
      </p:sp>
      <p:sp>
        <p:nvSpPr>
          <p:cNvPr id="3" name="Content Placeholder 2"/>
          <p:cNvSpPr>
            <a:spLocks noGrp="1"/>
          </p:cNvSpPr>
          <p:nvPr>
            <p:ph idx="1"/>
          </p:nvPr>
        </p:nvSpPr>
        <p:spPr>
          <a:xfrm>
            <a:off x="838200" y="1492370"/>
            <a:ext cx="10515600" cy="4684593"/>
          </a:xfrm>
          <a:ln>
            <a:solidFill>
              <a:schemeClr val="accent1"/>
            </a:solidFill>
          </a:ln>
        </p:spPr>
        <p:txBody>
          <a:bodyPr>
            <a:normAutofit/>
          </a:bodyPr>
          <a:lstStyle/>
          <a:p>
            <a:r>
              <a:rPr lang="en-US" sz="4000" dirty="0"/>
              <a:t>Review Part I from 3/25/19</a:t>
            </a:r>
          </a:p>
          <a:p>
            <a:r>
              <a:rPr lang="en-US" sz="4000" dirty="0"/>
              <a:t>Review of “Qualitative” program suggestions from Webinar on 2/20/19</a:t>
            </a:r>
          </a:p>
          <a:p>
            <a:r>
              <a:rPr lang="en-US" sz="4000" dirty="0"/>
              <a:t>Review of AEP Reports in TE</a:t>
            </a:r>
          </a:p>
          <a:p>
            <a:r>
              <a:rPr lang="en-US" sz="4000" dirty="0"/>
              <a:t>Consortium level AEP Reports in TE</a:t>
            </a:r>
          </a:p>
          <a:p>
            <a:r>
              <a:rPr lang="en-US" sz="4000" dirty="0"/>
              <a:t>Consortium Level Troubleshooting Examples</a:t>
            </a:r>
          </a:p>
        </p:txBody>
      </p:sp>
      <p:sp>
        <p:nvSpPr>
          <p:cNvPr id="4" name="Slide Number Placeholder 3">
            <a:extLst>
              <a:ext uri="{FF2B5EF4-FFF2-40B4-BE49-F238E27FC236}">
                <a16:creationId xmlns:a16="http://schemas.microsoft.com/office/drawing/2014/main" id="{CFB55673-E367-474D-BBE8-DAFDD109DA5F}"/>
              </a:ext>
            </a:extLst>
          </p:cNvPr>
          <p:cNvSpPr>
            <a:spLocks noGrp="1"/>
          </p:cNvSpPr>
          <p:nvPr>
            <p:ph type="sldNum" sz="quarter" idx="12"/>
          </p:nvPr>
        </p:nvSpPr>
        <p:spPr/>
        <p:txBody>
          <a:bodyPr/>
          <a:lstStyle/>
          <a:p>
            <a:fld id="{D64902D6-4A29-4656-8DDD-794081C920C7}" type="slidenum">
              <a:rPr lang="en-US" smtClean="0"/>
              <a:t>2</a:t>
            </a:fld>
            <a:endParaRPr lang="en-US"/>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657489" cy="2328745"/>
          </a:xfrm>
          <a:prstGeom prst="rect">
            <a:avLst/>
          </a:prstGeom>
        </p:spPr>
      </p:pic>
      <p:sp>
        <p:nvSpPr>
          <p:cNvPr id="5" name="TextBox 4"/>
          <p:cNvSpPr txBox="1"/>
          <p:nvPr/>
        </p:nvSpPr>
        <p:spPr>
          <a:xfrm>
            <a:off x="644517" y="2966039"/>
            <a:ext cx="10981509" cy="3416320"/>
          </a:xfrm>
          <a:prstGeom prst="rect">
            <a:avLst/>
          </a:prstGeom>
          <a:noFill/>
          <a:ln>
            <a:solidFill>
              <a:schemeClr val="accent1"/>
            </a:solidFill>
          </a:ln>
        </p:spPr>
        <p:txBody>
          <a:bodyPr wrap="square" rtlCol="0">
            <a:spAutoFit/>
          </a:bodyPr>
          <a:lstStyle/>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sp>
        <p:nvSpPr>
          <p:cNvPr id="3" name="Slide Number Placeholder 2">
            <a:extLst>
              <a:ext uri="{FF2B5EF4-FFF2-40B4-BE49-F238E27FC236}">
                <a16:creationId xmlns:a16="http://schemas.microsoft.com/office/drawing/2014/main" id="{EEFE4494-D75D-E147-ADA8-855CFD927D5F}"/>
              </a:ext>
            </a:extLst>
          </p:cNvPr>
          <p:cNvSpPr>
            <a:spLocks noGrp="1"/>
          </p:cNvSpPr>
          <p:nvPr>
            <p:ph type="sldNum" sz="quarter" idx="12"/>
          </p:nvPr>
        </p:nvSpPr>
        <p:spPr/>
        <p:txBody>
          <a:bodyPr/>
          <a:lstStyle/>
          <a:p>
            <a:fld id="{D64902D6-4A29-4656-8DDD-794081C920C7}" type="slidenum">
              <a:rPr lang="en-US" smtClean="0"/>
              <a:t>20</a:t>
            </a:fld>
            <a:endParaRPr lang="en-US"/>
          </a:p>
        </p:txBody>
      </p:sp>
    </p:spTree>
    <p:extLst>
      <p:ext uri="{BB962C8B-B14F-4D97-AF65-F5344CB8AC3E}">
        <p14:creationId xmlns:p14="http://schemas.microsoft.com/office/powerpoint/2010/main" val="3274362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a:t>Examples of Consortium Level Data Evaluation</a:t>
            </a:r>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a:t>Consortia: Convert TE consortium reports to Excel</a:t>
            </a:r>
          </a:p>
          <a:p>
            <a:r>
              <a:rPr lang="en-US" dirty="0"/>
              <a:t>Example 1: Filter by agency and program</a:t>
            </a:r>
          </a:p>
          <a:p>
            <a:r>
              <a:rPr lang="en-US" dirty="0"/>
              <a:t>Example 2: Isolate for a specific AEP outcome area</a:t>
            </a:r>
          </a:p>
          <a:p>
            <a:r>
              <a:rPr lang="en-US" dirty="0"/>
              <a:t>Example 3: AEP Program enrollment calculation</a:t>
            </a:r>
          </a:p>
          <a:p>
            <a:r>
              <a:rPr lang="en-US" dirty="0"/>
              <a:t>Example 4: AEP Program persistence calculation</a:t>
            </a:r>
          </a:p>
          <a:p>
            <a:r>
              <a:rPr lang="en-US" dirty="0"/>
              <a:t>Example 5: Combined AEP outcomes calculation</a:t>
            </a:r>
          </a:p>
          <a:p>
            <a:r>
              <a:rPr lang="en-US" dirty="0"/>
              <a:t>Example 6: Use Excel to compute consortium wide performance and 		 persistence percentages</a:t>
            </a:r>
          </a:p>
          <a:p>
            <a:r>
              <a:rPr lang="en-US" dirty="0"/>
              <a:t>Example 7: Create charts and graphs</a:t>
            </a:r>
          </a:p>
        </p:txBody>
      </p:sp>
      <p:sp>
        <p:nvSpPr>
          <p:cNvPr id="4" name="Slide Number Placeholder 3">
            <a:extLst>
              <a:ext uri="{FF2B5EF4-FFF2-40B4-BE49-F238E27FC236}">
                <a16:creationId xmlns:a16="http://schemas.microsoft.com/office/drawing/2014/main" id="{76B71CC3-C961-F945-8871-10EB889F9DA9}"/>
              </a:ext>
            </a:extLst>
          </p:cNvPr>
          <p:cNvSpPr>
            <a:spLocks noGrp="1"/>
          </p:cNvSpPr>
          <p:nvPr>
            <p:ph type="sldNum" sz="quarter" idx="12"/>
          </p:nvPr>
        </p:nvSpPr>
        <p:spPr/>
        <p:txBody>
          <a:bodyPr/>
          <a:lstStyle/>
          <a:p>
            <a:fld id="{D64902D6-4A29-4656-8DDD-794081C920C7}" type="slidenum">
              <a:rPr lang="en-US" smtClean="0"/>
              <a:t>21</a:t>
            </a:fld>
            <a:endParaRPr lang="en-US"/>
          </a:p>
        </p:txBody>
      </p:sp>
    </p:spTree>
    <p:extLst>
      <p:ext uri="{BB962C8B-B14F-4D97-AF65-F5344CB8AC3E}">
        <p14:creationId xmlns:p14="http://schemas.microsoft.com/office/powerpoint/2010/main" val="200187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Creating Excel Spreadsheets in TE</a:t>
            </a:r>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a:t>Convert any TE report into an Excel spreadsheet by clicking Export, then Save As Excel.</a:t>
            </a:r>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9DF5F6C-F2C2-654B-863F-3CCD46861847}"/>
              </a:ext>
            </a:extLst>
          </p:cNvPr>
          <p:cNvSpPr>
            <a:spLocks noGrp="1"/>
          </p:cNvSpPr>
          <p:nvPr>
            <p:ph type="sldNum" sz="quarter" idx="12"/>
          </p:nvPr>
        </p:nvSpPr>
        <p:spPr/>
        <p:txBody>
          <a:bodyPr/>
          <a:lstStyle/>
          <a:p>
            <a:fld id="{D64902D6-4A29-4656-8DDD-794081C920C7}" type="slidenum">
              <a:rPr lang="en-US" smtClean="0"/>
              <a:t>22</a:t>
            </a:fld>
            <a:endParaRPr lang="en-US"/>
          </a:p>
        </p:txBody>
      </p:sp>
    </p:spTree>
    <p:extLst>
      <p:ext uri="{BB962C8B-B14F-4D97-AF65-F5344CB8AC3E}">
        <p14:creationId xmlns:p14="http://schemas.microsoft.com/office/powerpoint/2010/main" val="3428832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The resulting Excel worksheet includes all data elements from the AEP Summary.</a:t>
            </a:r>
          </a:p>
        </p:txBody>
      </p:sp>
      <p:sp>
        <p:nvSpPr>
          <p:cNvPr id="2" name="Slide Number Placeholder 1">
            <a:extLst>
              <a:ext uri="{FF2B5EF4-FFF2-40B4-BE49-F238E27FC236}">
                <a16:creationId xmlns:a16="http://schemas.microsoft.com/office/drawing/2014/main" id="{121FCE7E-A6D5-D04F-8DCB-26BFA063715A}"/>
              </a:ext>
            </a:extLst>
          </p:cNvPr>
          <p:cNvSpPr>
            <a:spLocks noGrp="1"/>
          </p:cNvSpPr>
          <p:nvPr>
            <p:ph type="sldNum" sz="quarter" idx="12"/>
          </p:nvPr>
        </p:nvSpPr>
        <p:spPr/>
        <p:txBody>
          <a:bodyPr/>
          <a:lstStyle/>
          <a:p>
            <a:fld id="{D64902D6-4A29-4656-8DDD-794081C920C7}" type="slidenum">
              <a:rPr lang="en-US" smtClean="0"/>
              <a:t>23</a:t>
            </a:fld>
            <a:endParaRPr lang="en-US"/>
          </a:p>
        </p:txBody>
      </p:sp>
    </p:spTree>
    <p:extLst>
      <p:ext uri="{BB962C8B-B14F-4D97-AF65-F5344CB8AC3E}">
        <p14:creationId xmlns:p14="http://schemas.microsoft.com/office/powerpoint/2010/main" val="2170234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Use features in Excel to highlight key data points from the AEP report in TE.</a:t>
            </a:r>
          </a:p>
        </p:txBody>
      </p:sp>
      <p:sp>
        <p:nvSpPr>
          <p:cNvPr id="2" name="Slide Number Placeholder 1">
            <a:extLst>
              <a:ext uri="{FF2B5EF4-FFF2-40B4-BE49-F238E27FC236}">
                <a16:creationId xmlns:a16="http://schemas.microsoft.com/office/drawing/2014/main" id="{3C90AE1E-62C6-F845-954D-A8222FD4672C}"/>
              </a:ext>
            </a:extLst>
          </p:cNvPr>
          <p:cNvSpPr>
            <a:spLocks noGrp="1"/>
          </p:cNvSpPr>
          <p:nvPr>
            <p:ph type="sldNum" sz="quarter" idx="12"/>
          </p:nvPr>
        </p:nvSpPr>
        <p:spPr/>
        <p:txBody>
          <a:bodyPr/>
          <a:lstStyle/>
          <a:p>
            <a:fld id="{D64902D6-4A29-4656-8DDD-794081C920C7}" type="slidenum">
              <a:rPr lang="en-US" smtClean="0"/>
              <a:t>24</a:t>
            </a:fld>
            <a:endParaRPr lang="en-US"/>
          </a:p>
        </p:txBody>
      </p:sp>
    </p:spTree>
    <p:extLst>
      <p:ext uri="{BB962C8B-B14F-4D97-AF65-F5344CB8AC3E}">
        <p14:creationId xmlns:p14="http://schemas.microsoft.com/office/powerpoint/2010/main" val="1014810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the spreadsheet by individual agency.</a:t>
            </a:r>
          </a:p>
        </p:txBody>
      </p:sp>
      <p:sp>
        <p:nvSpPr>
          <p:cNvPr id="5" name="Slide Number Placeholder 4">
            <a:extLst>
              <a:ext uri="{FF2B5EF4-FFF2-40B4-BE49-F238E27FC236}">
                <a16:creationId xmlns:a16="http://schemas.microsoft.com/office/drawing/2014/main" id="{220B7E75-FE87-1040-AB7D-9D4B74A56EE3}"/>
              </a:ext>
            </a:extLst>
          </p:cNvPr>
          <p:cNvSpPr>
            <a:spLocks noGrp="1"/>
          </p:cNvSpPr>
          <p:nvPr>
            <p:ph type="sldNum" sz="quarter" idx="12"/>
          </p:nvPr>
        </p:nvSpPr>
        <p:spPr/>
        <p:txBody>
          <a:bodyPr/>
          <a:lstStyle/>
          <a:p>
            <a:fld id="{D64902D6-4A29-4656-8DDD-794081C920C7}" type="slidenum">
              <a:rPr lang="en-US" smtClean="0"/>
              <a:t>25</a:t>
            </a:fld>
            <a:endParaRPr lang="en-US"/>
          </a:p>
        </p:txBody>
      </p:sp>
    </p:spTree>
    <p:extLst>
      <p:ext uri="{BB962C8B-B14F-4D97-AF65-F5344CB8AC3E}">
        <p14:creationId xmlns:p14="http://schemas.microsoft.com/office/powerpoint/2010/main" val="1305301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by instructional program area across all agencies.</a:t>
            </a:r>
          </a:p>
        </p:txBody>
      </p:sp>
      <p:sp>
        <p:nvSpPr>
          <p:cNvPr id="2" name="Slide Number Placeholder 1">
            <a:extLst>
              <a:ext uri="{FF2B5EF4-FFF2-40B4-BE49-F238E27FC236}">
                <a16:creationId xmlns:a16="http://schemas.microsoft.com/office/drawing/2014/main" id="{DE7C41AF-C627-6549-B1AC-C7C91B6D2CEC}"/>
              </a:ext>
            </a:extLst>
          </p:cNvPr>
          <p:cNvSpPr>
            <a:spLocks noGrp="1"/>
          </p:cNvSpPr>
          <p:nvPr>
            <p:ph type="sldNum" sz="quarter" idx="12"/>
          </p:nvPr>
        </p:nvSpPr>
        <p:spPr/>
        <p:txBody>
          <a:bodyPr/>
          <a:lstStyle/>
          <a:p>
            <a:fld id="{D64902D6-4A29-4656-8DDD-794081C920C7}" type="slidenum">
              <a:rPr lang="en-US" smtClean="0"/>
              <a:t>26</a:t>
            </a:fld>
            <a:endParaRPr lang="en-US"/>
          </a:p>
        </p:txBody>
      </p:sp>
    </p:spTree>
    <p:extLst>
      <p:ext uri="{BB962C8B-B14F-4D97-AF65-F5344CB8AC3E}">
        <p14:creationId xmlns:p14="http://schemas.microsoft.com/office/powerpoint/2010/main" val="849090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Format cells to isolate key data points.</a:t>
            </a:r>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
        <p:nvSpPr>
          <p:cNvPr id="5" name="Slide Number Placeholder 4">
            <a:extLst>
              <a:ext uri="{FF2B5EF4-FFF2-40B4-BE49-F238E27FC236}">
                <a16:creationId xmlns:a16="http://schemas.microsoft.com/office/drawing/2014/main" id="{B1519221-2EA3-5A4D-9403-6A8CF8D00D67}"/>
              </a:ext>
            </a:extLst>
          </p:cNvPr>
          <p:cNvSpPr>
            <a:spLocks noGrp="1"/>
          </p:cNvSpPr>
          <p:nvPr>
            <p:ph type="sldNum" sz="quarter" idx="12"/>
          </p:nvPr>
        </p:nvSpPr>
        <p:spPr/>
        <p:txBody>
          <a:bodyPr/>
          <a:lstStyle/>
          <a:p>
            <a:fld id="{D64902D6-4A29-4656-8DDD-794081C920C7}" type="slidenum">
              <a:rPr lang="en-US" smtClean="0"/>
              <a:t>27</a:t>
            </a:fld>
            <a:endParaRPr lang="en-US"/>
          </a:p>
        </p:txBody>
      </p:sp>
    </p:spTree>
    <p:extLst>
      <p:ext uri="{BB962C8B-B14F-4D97-AF65-F5344CB8AC3E}">
        <p14:creationId xmlns:p14="http://schemas.microsoft.com/office/powerpoint/2010/main" val="786766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In this example, the document uses filtering and formatting to isolate specific data results.</a:t>
            </a:r>
          </a:p>
        </p:txBody>
      </p:sp>
      <p:sp>
        <p:nvSpPr>
          <p:cNvPr id="4" name="Slide Number Placeholder 3">
            <a:extLst>
              <a:ext uri="{FF2B5EF4-FFF2-40B4-BE49-F238E27FC236}">
                <a16:creationId xmlns:a16="http://schemas.microsoft.com/office/drawing/2014/main" id="{2DF27D9C-2D85-5F47-B64D-749B5DE1AB09}"/>
              </a:ext>
            </a:extLst>
          </p:cNvPr>
          <p:cNvSpPr>
            <a:spLocks noGrp="1"/>
          </p:cNvSpPr>
          <p:nvPr>
            <p:ph type="sldNum" sz="quarter" idx="12"/>
          </p:nvPr>
        </p:nvSpPr>
        <p:spPr/>
        <p:txBody>
          <a:bodyPr/>
          <a:lstStyle/>
          <a:p>
            <a:fld id="{D64902D6-4A29-4656-8DDD-794081C920C7}" type="slidenum">
              <a:rPr lang="en-US" smtClean="0"/>
              <a:t>28</a:t>
            </a:fld>
            <a:endParaRPr lang="en-US"/>
          </a:p>
        </p:txBody>
      </p:sp>
    </p:spTree>
    <p:extLst>
      <p:ext uri="{BB962C8B-B14F-4D97-AF65-F5344CB8AC3E}">
        <p14:creationId xmlns:p14="http://schemas.microsoft.com/office/powerpoint/2010/main" val="350718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a:t>Using the consortium level AEP Summary, you can convert the consortium wide or individual agency level AEP Summary reports into Excel.</a:t>
            </a:r>
          </a:p>
        </p:txBody>
      </p:sp>
      <p:sp>
        <p:nvSpPr>
          <p:cNvPr id="6" name="Slide Number Placeholder 5">
            <a:extLst>
              <a:ext uri="{FF2B5EF4-FFF2-40B4-BE49-F238E27FC236}">
                <a16:creationId xmlns:a16="http://schemas.microsoft.com/office/drawing/2014/main" id="{466EB7FA-2BDB-8340-BCBE-A68BB33BDE11}"/>
              </a:ext>
            </a:extLst>
          </p:cNvPr>
          <p:cNvSpPr>
            <a:spLocks noGrp="1"/>
          </p:cNvSpPr>
          <p:nvPr>
            <p:ph type="sldNum" sz="quarter" idx="12"/>
          </p:nvPr>
        </p:nvSpPr>
        <p:spPr/>
        <p:txBody>
          <a:bodyPr/>
          <a:lstStyle/>
          <a:p>
            <a:fld id="{D64902D6-4A29-4656-8DDD-794081C920C7}" type="slidenum">
              <a:rPr lang="en-US" smtClean="0"/>
              <a:t>29</a:t>
            </a:fld>
            <a:endParaRPr lang="en-US"/>
          </a:p>
        </p:txBody>
      </p:sp>
    </p:spTree>
    <p:extLst>
      <p:ext uri="{BB962C8B-B14F-4D97-AF65-F5344CB8AC3E}">
        <p14:creationId xmlns:p14="http://schemas.microsoft.com/office/powerpoint/2010/main" val="227742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224287"/>
            <a:ext cx="10515600" cy="1483743"/>
          </a:xfrm>
        </p:spPr>
        <p:txBody>
          <a:bodyPr>
            <a:normAutofit/>
          </a:bodyPr>
          <a:lstStyle/>
          <a:p>
            <a:r>
              <a:rPr lang="en-US" sz="3600" b="1" dirty="0">
                <a:solidFill>
                  <a:srgbClr val="FF0000"/>
                </a:solidFill>
                <a:latin typeface="+mn-lt"/>
              </a:rPr>
              <a:t>AEP Reports in TE  </a:t>
            </a:r>
            <a:r>
              <a:rPr lang="en-US" sz="3600" dirty="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3077833" y="1986232"/>
            <a:ext cx="6743700" cy="3886200"/>
          </a:xfrm>
          <a:prstGeom prst="rect">
            <a:avLst/>
          </a:prstGeom>
        </p:spPr>
      </p:pic>
      <p:sp>
        <p:nvSpPr>
          <p:cNvPr id="4" name="Slide Number Placeholder 3">
            <a:extLst>
              <a:ext uri="{FF2B5EF4-FFF2-40B4-BE49-F238E27FC236}">
                <a16:creationId xmlns:a16="http://schemas.microsoft.com/office/drawing/2014/main" id="{13242265-9691-2F43-AA20-C6F8557901FE}"/>
              </a:ext>
            </a:extLst>
          </p:cNvPr>
          <p:cNvSpPr>
            <a:spLocks noGrp="1"/>
          </p:cNvSpPr>
          <p:nvPr>
            <p:ph type="sldNum" sz="quarter" idx="12"/>
          </p:nvPr>
        </p:nvSpPr>
        <p:spPr/>
        <p:txBody>
          <a:bodyPr/>
          <a:lstStyle/>
          <a:p>
            <a:fld id="{D64902D6-4A29-4656-8DDD-794081C920C7}" type="slidenum">
              <a:rPr lang="en-US" smtClean="0"/>
              <a:t>3</a:t>
            </a:fld>
            <a:endParaRPr lang="en-US"/>
          </a:p>
        </p:txBody>
      </p:sp>
    </p:spTree>
    <p:extLst>
      <p:ext uri="{BB962C8B-B14F-4D97-AF65-F5344CB8AC3E}">
        <p14:creationId xmlns:p14="http://schemas.microsoft.com/office/powerpoint/2010/main" val="2891616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 (Excel columns may be different than what’s in TE)</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
        <p:nvSpPr>
          <p:cNvPr id="4" name="Slide Number Placeholder 3">
            <a:extLst>
              <a:ext uri="{FF2B5EF4-FFF2-40B4-BE49-F238E27FC236}">
                <a16:creationId xmlns:a16="http://schemas.microsoft.com/office/drawing/2014/main" id="{2C976620-FA95-BE4E-9911-62592657820A}"/>
              </a:ext>
            </a:extLst>
          </p:cNvPr>
          <p:cNvSpPr>
            <a:spLocks noGrp="1"/>
          </p:cNvSpPr>
          <p:nvPr>
            <p:ph type="sldNum" sz="quarter" idx="12"/>
          </p:nvPr>
        </p:nvSpPr>
        <p:spPr/>
        <p:txBody>
          <a:bodyPr/>
          <a:lstStyle/>
          <a:p>
            <a:fld id="{D64902D6-4A29-4656-8DDD-794081C920C7}" type="slidenum">
              <a:rPr lang="en-US" smtClean="0"/>
              <a:t>30</a:t>
            </a:fld>
            <a:endParaRPr lang="en-US"/>
          </a:p>
        </p:txBody>
      </p:sp>
    </p:spTree>
    <p:extLst>
      <p:ext uri="{BB962C8B-B14F-4D97-AF65-F5344CB8AC3E}">
        <p14:creationId xmlns:p14="http://schemas.microsoft.com/office/powerpoint/2010/main" val="1897798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4434 ÷ (4434-813) = 81.6%</a:t>
            </a:r>
          </a:p>
        </p:txBody>
      </p:sp>
      <p:sp>
        <p:nvSpPr>
          <p:cNvPr id="2" name="Slide Number Placeholder 1">
            <a:extLst>
              <a:ext uri="{FF2B5EF4-FFF2-40B4-BE49-F238E27FC236}">
                <a16:creationId xmlns:a16="http://schemas.microsoft.com/office/drawing/2014/main" id="{B1FB30C8-5BBF-4E44-AC80-BFCF66BF1B23}"/>
              </a:ext>
            </a:extLst>
          </p:cNvPr>
          <p:cNvSpPr>
            <a:spLocks noGrp="1"/>
          </p:cNvSpPr>
          <p:nvPr>
            <p:ph type="sldNum" sz="quarter" idx="12"/>
          </p:nvPr>
        </p:nvSpPr>
        <p:spPr/>
        <p:txBody>
          <a:bodyPr/>
          <a:lstStyle/>
          <a:p>
            <a:fld id="{D64902D6-4A29-4656-8DDD-794081C920C7}" type="slidenum">
              <a:rPr lang="en-US" smtClean="0"/>
              <a:t>31</a:t>
            </a:fld>
            <a:endParaRPr lang="en-US"/>
          </a:p>
        </p:txBody>
      </p:sp>
    </p:spTree>
    <p:extLst>
      <p:ext uri="{BB962C8B-B14F-4D97-AF65-F5344CB8AC3E}">
        <p14:creationId xmlns:p14="http://schemas.microsoft.com/office/powerpoint/2010/main" val="3050704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289" y="199518"/>
            <a:ext cx="9618646" cy="3471730"/>
          </a:xfrm>
          <a:prstGeom prst="rect">
            <a:avLst/>
          </a:prstGeom>
          <a:ln>
            <a:solidFill>
              <a:schemeClr val="accent1"/>
            </a:solidFill>
          </a:ln>
        </p:spPr>
      </p:pic>
      <p:sp>
        <p:nvSpPr>
          <p:cNvPr id="4" name="TextBox 3"/>
          <p:cNvSpPr txBox="1"/>
          <p:nvPr/>
        </p:nvSpPr>
        <p:spPr>
          <a:xfrm>
            <a:off x="535289" y="3766784"/>
            <a:ext cx="9618646" cy="2677656"/>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sp>
        <p:nvSpPr>
          <p:cNvPr id="3" name="Slide Number Placeholder 2">
            <a:extLst>
              <a:ext uri="{FF2B5EF4-FFF2-40B4-BE49-F238E27FC236}">
                <a16:creationId xmlns:a16="http://schemas.microsoft.com/office/drawing/2014/main" id="{52C45B4E-BE04-5648-B5C5-CA7EB5DF1378}"/>
              </a:ext>
            </a:extLst>
          </p:cNvPr>
          <p:cNvSpPr>
            <a:spLocks noGrp="1"/>
          </p:cNvSpPr>
          <p:nvPr>
            <p:ph type="sldNum" sz="quarter" idx="12"/>
          </p:nvPr>
        </p:nvSpPr>
        <p:spPr/>
        <p:txBody>
          <a:bodyPr/>
          <a:lstStyle/>
          <a:p>
            <a:fld id="{D64902D6-4A29-4656-8DDD-794081C920C7}" type="slidenum">
              <a:rPr lang="en-US" smtClean="0"/>
              <a:t>32</a:t>
            </a:fld>
            <a:endParaRPr lang="en-US"/>
          </a:p>
        </p:txBody>
      </p:sp>
    </p:spTree>
    <p:extLst>
      <p:ext uri="{BB962C8B-B14F-4D97-AF65-F5344CB8AC3E}">
        <p14:creationId xmlns:p14="http://schemas.microsoft.com/office/powerpoint/2010/main" val="4137893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2891 ÷ (4434-813) = 79.8%</a:t>
            </a:r>
          </a:p>
        </p:txBody>
      </p:sp>
      <p:sp>
        <p:nvSpPr>
          <p:cNvPr id="2" name="Slide Number Placeholder 1">
            <a:extLst>
              <a:ext uri="{FF2B5EF4-FFF2-40B4-BE49-F238E27FC236}">
                <a16:creationId xmlns:a16="http://schemas.microsoft.com/office/drawing/2014/main" id="{EA3166F5-CB89-764A-AF1D-00CDBE495505}"/>
              </a:ext>
            </a:extLst>
          </p:cNvPr>
          <p:cNvSpPr>
            <a:spLocks noGrp="1"/>
          </p:cNvSpPr>
          <p:nvPr>
            <p:ph type="sldNum" sz="quarter" idx="12"/>
          </p:nvPr>
        </p:nvSpPr>
        <p:spPr/>
        <p:txBody>
          <a:bodyPr/>
          <a:lstStyle/>
          <a:p>
            <a:fld id="{D64902D6-4A29-4656-8DDD-794081C920C7}" type="slidenum">
              <a:rPr lang="en-US" smtClean="0"/>
              <a:t>33</a:t>
            </a:fld>
            <a:endParaRPr lang="en-US"/>
          </a:p>
        </p:txBody>
      </p:sp>
    </p:spTree>
    <p:extLst>
      <p:ext uri="{BB962C8B-B14F-4D97-AF65-F5344CB8AC3E}">
        <p14:creationId xmlns:p14="http://schemas.microsoft.com/office/powerpoint/2010/main" val="3710874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
        <p:nvSpPr>
          <p:cNvPr id="3" name="Slide Number Placeholder 2">
            <a:extLst>
              <a:ext uri="{FF2B5EF4-FFF2-40B4-BE49-F238E27FC236}">
                <a16:creationId xmlns:a16="http://schemas.microsoft.com/office/drawing/2014/main" id="{12422510-F48D-3243-9AB1-4A0787613BDD}"/>
              </a:ext>
            </a:extLst>
          </p:cNvPr>
          <p:cNvSpPr>
            <a:spLocks noGrp="1"/>
          </p:cNvSpPr>
          <p:nvPr>
            <p:ph type="sldNum" sz="quarter" idx="12"/>
          </p:nvPr>
        </p:nvSpPr>
        <p:spPr/>
        <p:txBody>
          <a:bodyPr/>
          <a:lstStyle/>
          <a:p>
            <a:fld id="{D64902D6-4A29-4656-8DDD-794081C920C7}" type="slidenum">
              <a:rPr lang="en-US" smtClean="0"/>
              <a:t>34</a:t>
            </a:fld>
            <a:endParaRPr lang="en-US"/>
          </a:p>
        </p:txBody>
      </p:sp>
    </p:spTree>
    <p:extLst>
      <p:ext uri="{BB962C8B-B14F-4D97-AF65-F5344CB8AC3E}">
        <p14:creationId xmlns:p14="http://schemas.microsoft.com/office/powerpoint/2010/main" val="3313485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a:t>(</a:t>
            </a:r>
            <a:r>
              <a:rPr lang="en-US" sz="2800" b="1" dirty="0"/>
              <a:t>1,674</a:t>
            </a:r>
            <a:r>
              <a:rPr lang="en-US" sz="4000" b="1" dirty="0"/>
              <a:t> </a:t>
            </a:r>
            <a:r>
              <a:rPr lang="en-US" sz="2800" b="1" dirty="0"/>
              <a:t>+</a:t>
            </a:r>
            <a:r>
              <a:rPr lang="en-US" sz="4000" b="1" dirty="0"/>
              <a:t> </a:t>
            </a:r>
            <a:r>
              <a:rPr lang="en-US" sz="2800" b="1" dirty="0"/>
              <a:t>113</a:t>
            </a:r>
            <a:r>
              <a:rPr lang="en-US" sz="4000" b="1" dirty="0"/>
              <a:t> </a:t>
            </a:r>
            <a:r>
              <a:rPr lang="en-US" sz="2800" b="1" dirty="0"/>
              <a:t>+ 39</a:t>
            </a:r>
            <a:r>
              <a:rPr lang="en-US" sz="4000" b="1" dirty="0"/>
              <a:t> </a:t>
            </a:r>
            <a:r>
              <a:rPr lang="en-US" sz="2800" b="1" dirty="0"/>
              <a:t>+ 843</a:t>
            </a:r>
            <a:r>
              <a:rPr lang="en-US" sz="4000" b="1" dirty="0"/>
              <a:t> </a:t>
            </a:r>
            <a:r>
              <a:rPr lang="en-US" sz="2800" b="1" dirty="0"/>
              <a:t>+ 197</a:t>
            </a:r>
            <a:r>
              <a:rPr lang="en-US" sz="4000" b="1" dirty="0"/>
              <a:t> </a:t>
            </a:r>
            <a:r>
              <a:rPr lang="en-US" sz="2800" b="1" dirty="0"/>
              <a:t>+ 164</a:t>
            </a:r>
            <a:r>
              <a:rPr lang="en-US" sz="2800" b="1" i="1" dirty="0"/>
              <a:t>) ÷ 2891  = 104.8%!!!</a:t>
            </a:r>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E49B378-AC77-A940-BBA2-17BEDCB4F3D4}"/>
              </a:ext>
            </a:extLst>
          </p:cNvPr>
          <p:cNvSpPr>
            <a:spLocks noGrp="1"/>
          </p:cNvSpPr>
          <p:nvPr>
            <p:ph type="sldNum" sz="quarter" idx="12"/>
          </p:nvPr>
        </p:nvSpPr>
        <p:spPr/>
        <p:txBody>
          <a:bodyPr/>
          <a:lstStyle/>
          <a:p>
            <a:fld id="{D64902D6-4A29-4656-8DDD-794081C920C7}" type="slidenum">
              <a:rPr lang="en-US" smtClean="0"/>
              <a:t>35</a:t>
            </a:fld>
            <a:endParaRPr lang="en-US"/>
          </a:p>
        </p:txBody>
      </p:sp>
    </p:spTree>
    <p:extLst>
      <p:ext uri="{BB962C8B-B14F-4D97-AF65-F5344CB8AC3E}">
        <p14:creationId xmlns:p14="http://schemas.microsoft.com/office/powerpoint/2010/main" val="2384093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a:t>Example 6:</a:t>
            </a:r>
            <a:r>
              <a:rPr lang="en-US" dirty="0"/>
              <a:t> Making Simple Calculations in Excel</a:t>
            </a:r>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a:t>Example 6:</a:t>
            </a:r>
            <a:r>
              <a:rPr lang="en-US" sz="2800" dirty="0"/>
              <a:t> This example calculates the pre/post persistence rates for each AEP program.</a:t>
            </a:r>
          </a:p>
        </p:txBody>
      </p:sp>
      <p:sp>
        <p:nvSpPr>
          <p:cNvPr id="6" name="Slide Number Placeholder 5">
            <a:extLst>
              <a:ext uri="{FF2B5EF4-FFF2-40B4-BE49-F238E27FC236}">
                <a16:creationId xmlns:a16="http://schemas.microsoft.com/office/drawing/2014/main" id="{7CEFC8CB-97DB-6B4E-B62E-F7FF6C8DB8FD}"/>
              </a:ext>
            </a:extLst>
          </p:cNvPr>
          <p:cNvSpPr>
            <a:spLocks noGrp="1"/>
          </p:cNvSpPr>
          <p:nvPr>
            <p:ph type="sldNum" sz="quarter" idx="12"/>
          </p:nvPr>
        </p:nvSpPr>
        <p:spPr/>
        <p:txBody>
          <a:bodyPr/>
          <a:lstStyle/>
          <a:p>
            <a:fld id="{D64902D6-4A29-4656-8DDD-794081C920C7}" type="slidenum">
              <a:rPr lang="en-US" smtClean="0"/>
              <a:t>36</a:t>
            </a:fld>
            <a:endParaRPr lang="en-US"/>
          </a:p>
        </p:txBody>
      </p:sp>
    </p:spTree>
    <p:extLst>
      <p:ext uri="{BB962C8B-B14F-4D97-AF65-F5344CB8AC3E}">
        <p14:creationId xmlns:p14="http://schemas.microsoft.com/office/powerpoint/2010/main" val="2623565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a:t>Once you type in the first formula, you can drag that cell down to view the same calculation for all rows in the spreadsheet</a:t>
            </a:r>
          </a:p>
        </p:txBody>
      </p:sp>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F528A0D4-5FAE-B843-BB59-68DC428BCFEA}"/>
              </a:ext>
            </a:extLst>
          </p:cNvPr>
          <p:cNvSpPr>
            <a:spLocks noGrp="1"/>
          </p:cNvSpPr>
          <p:nvPr>
            <p:ph type="sldNum" sz="quarter" idx="12"/>
          </p:nvPr>
        </p:nvSpPr>
        <p:spPr/>
        <p:txBody>
          <a:bodyPr/>
          <a:lstStyle/>
          <a:p>
            <a:fld id="{D64902D6-4A29-4656-8DDD-794081C920C7}" type="slidenum">
              <a:rPr lang="en-US" smtClean="0"/>
              <a:t>37</a:t>
            </a:fld>
            <a:endParaRPr lang="en-US"/>
          </a:p>
        </p:txBody>
      </p:sp>
    </p:spTree>
    <p:extLst>
      <p:ext uri="{BB962C8B-B14F-4D97-AF65-F5344CB8AC3E}">
        <p14:creationId xmlns:p14="http://schemas.microsoft.com/office/powerpoint/2010/main" val="3320911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a:t>Add another column next to EFL Gains to make the same calculation for pre/post-test performance rates by program.</a:t>
            </a:r>
          </a:p>
        </p:txBody>
      </p:sp>
      <p:sp>
        <p:nvSpPr>
          <p:cNvPr id="6" name="Slide Number Placeholder 5">
            <a:extLst>
              <a:ext uri="{FF2B5EF4-FFF2-40B4-BE49-F238E27FC236}">
                <a16:creationId xmlns:a16="http://schemas.microsoft.com/office/drawing/2014/main" id="{1AAB66A5-A780-4C45-82A0-D96422D81E4D}"/>
              </a:ext>
            </a:extLst>
          </p:cNvPr>
          <p:cNvSpPr>
            <a:spLocks noGrp="1"/>
          </p:cNvSpPr>
          <p:nvPr>
            <p:ph type="sldNum" sz="quarter" idx="12"/>
          </p:nvPr>
        </p:nvSpPr>
        <p:spPr/>
        <p:txBody>
          <a:bodyPr/>
          <a:lstStyle/>
          <a:p>
            <a:fld id="{D64902D6-4A29-4656-8DDD-794081C920C7}" type="slidenum">
              <a:rPr lang="en-US" smtClean="0"/>
              <a:t>38</a:t>
            </a:fld>
            <a:endParaRPr lang="en-US"/>
          </a:p>
        </p:txBody>
      </p:sp>
    </p:spTree>
    <p:extLst>
      <p:ext uri="{BB962C8B-B14F-4D97-AF65-F5344CB8AC3E}">
        <p14:creationId xmlns:p14="http://schemas.microsoft.com/office/powerpoint/2010/main" val="4504526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achieved a pre/post-test EFL gain (Column F in this example) by the total number of enrollees in Column C</a:t>
            </a:r>
          </a:p>
        </p:txBody>
      </p:sp>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36890CB-F05D-6941-B4C6-58E4C84C0998}"/>
              </a:ext>
            </a:extLst>
          </p:cNvPr>
          <p:cNvSpPr>
            <a:spLocks noGrp="1"/>
          </p:cNvSpPr>
          <p:nvPr>
            <p:ph type="sldNum" sz="quarter" idx="12"/>
          </p:nvPr>
        </p:nvSpPr>
        <p:spPr/>
        <p:txBody>
          <a:bodyPr/>
          <a:lstStyle/>
          <a:p>
            <a:fld id="{D64902D6-4A29-4656-8DDD-794081C920C7}" type="slidenum">
              <a:rPr lang="en-US" smtClean="0"/>
              <a:t>39</a:t>
            </a:fld>
            <a:endParaRPr lang="en-US"/>
          </a:p>
        </p:txBody>
      </p:sp>
    </p:spTree>
    <p:extLst>
      <p:ext uri="{BB962C8B-B14F-4D97-AF65-F5344CB8AC3E}">
        <p14:creationId xmlns:p14="http://schemas.microsoft.com/office/powerpoint/2010/main" val="79671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AEP activity, how many enrolled in an instructional program? (</a:t>
            </a:r>
            <a:r>
              <a:rPr lang="en-US" sz="3200" i="1" dirty="0"/>
              <a:t>Column L on 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solidFill>
                  <a:srgbClr val="FF0000"/>
                </a:solidFill>
              </a:rPr>
              <a:t>Basic Questions from 2/20 Webinar:</a:t>
            </a:r>
          </a:p>
        </p:txBody>
      </p:sp>
      <p:sp>
        <p:nvSpPr>
          <p:cNvPr id="4" name="Slide Number Placeholder 3">
            <a:extLst>
              <a:ext uri="{FF2B5EF4-FFF2-40B4-BE49-F238E27FC236}">
                <a16:creationId xmlns:a16="http://schemas.microsoft.com/office/drawing/2014/main" id="{E4423C37-6E4A-5C46-B275-A6D0A965E591}"/>
              </a:ext>
            </a:extLst>
          </p:cNvPr>
          <p:cNvSpPr>
            <a:spLocks noGrp="1"/>
          </p:cNvSpPr>
          <p:nvPr>
            <p:ph type="sldNum" sz="quarter" idx="12"/>
          </p:nvPr>
        </p:nvSpPr>
        <p:spPr/>
        <p:txBody>
          <a:bodyPr/>
          <a:lstStyle/>
          <a:p>
            <a:fld id="{D64902D6-4A29-4656-8DDD-794081C920C7}" type="slidenum">
              <a:rPr lang="en-US" smtClean="0"/>
              <a:t>4</a:t>
            </a:fld>
            <a:endParaRPr lang="en-US"/>
          </a:p>
        </p:txBody>
      </p:sp>
    </p:spTree>
    <p:extLst>
      <p:ext uri="{BB962C8B-B14F-4D97-AF65-F5344CB8AC3E}">
        <p14:creationId xmlns:p14="http://schemas.microsoft.com/office/powerpoint/2010/main" val="4183724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a:t>Making Simple Calculations in Excel</a:t>
            </a:r>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a:t>Use this same technique to calculate percentages for other AEP outcomes – this example compares Transitions outcomes totals to totals of Enrollees in Column F.</a:t>
            </a:r>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
        <p:nvSpPr>
          <p:cNvPr id="3" name="Slide Number Placeholder 2">
            <a:extLst>
              <a:ext uri="{FF2B5EF4-FFF2-40B4-BE49-F238E27FC236}">
                <a16:creationId xmlns:a16="http://schemas.microsoft.com/office/drawing/2014/main" id="{850A4C0C-82A9-B447-A5AB-D0D9E24CDEA4}"/>
              </a:ext>
            </a:extLst>
          </p:cNvPr>
          <p:cNvSpPr>
            <a:spLocks noGrp="1"/>
          </p:cNvSpPr>
          <p:nvPr>
            <p:ph type="sldNum" sz="quarter" idx="12"/>
          </p:nvPr>
        </p:nvSpPr>
        <p:spPr/>
        <p:txBody>
          <a:bodyPr/>
          <a:lstStyle/>
          <a:p>
            <a:fld id="{D64902D6-4A29-4656-8DDD-794081C920C7}" type="slidenum">
              <a:rPr lang="en-US" smtClean="0"/>
              <a:t>40</a:t>
            </a:fld>
            <a:endParaRPr lang="en-US"/>
          </a:p>
        </p:txBody>
      </p:sp>
    </p:spTree>
    <p:extLst>
      <p:ext uri="{BB962C8B-B14F-4D97-AF65-F5344CB8AC3E}">
        <p14:creationId xmlns:p14="http://schemas.microsoft.com/office/powerpoint/2010/main" val="1886172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a:t>Example 7</a:t>
            </a:r>
            <a:r>
              <a:rPr lang="en-US" dirty="0"/>
              <a:t>: Creating Charts and Graphs in Excel</a:t>
            </a:r>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a:t>Highlight the cells for which you wish to create the chart</a:t>
            </a:r>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384995"/>
          </a:xfrm>
          <a:prstGeom prst="rect">
            <a:avLst/>
          </a:prstGeom>
          <a:solidFill>
            <a:schemeClr val="bg1"/>
          </a:solidFill>
          <a:ln>
            <a:solidFill>
              <a:schemeClr val="accent1"/>
            </a:solidFill>
          </a:ln>
        </p:spPr>
        <p:txBody>
          <a:bodyPr wrap="square" rtlCol="0">
            <a:spAutoFit/>
          </a:bodyPr>
          <a:lstStyle/>
          <a:p>
            <a:r>
              <a:rPr lang="en-US" sz="2800" dirty="0"/>
              <a:t>In Excel, go to the Insert menu to select the specific chart or graph</a:t>
            </a:r>
          </a:p>
        </p:txBody>
      </p:sp>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FB97E845-6AE8-4949-B907-E7471A941379}"/>
              </a:ext>
            </a:extLst>
          </p:cNvPr>
          <p:cNvSpPr>
            <a:spLocks noGrp="1"/>
          </p:cNvSpPr>
          <p:nvPr>
            <p:ph type="sldNum" sz="quarter" idx="12"/>
          </p:nvPr>
        </p:nvSpPr>
        <p:spPr/>
        <p:txBody>
          <a:bodyPr/>
          <a:lstStyle/>
          <a:p>
            <a:fld id="{D64902D6-4A29-4656-8DDD-794081C920C7}" type="slidenum">
              <a:rPr lang="en-US" smtClean="0"/>
              <a:t>41</a:t>
            </a:fld>
            <a:endParaRPr lang="en-US"/>
          </a:p>
        </p:txBody>
      </p:sp>
    </p:spTree>
    <p:extLst>
      <p:ext uri="{BB962C8B-B14F-4D97-AF65-F5344CB8AC3E}">
        <p14:creationId xmlns:p14="http://schemas.microsoft.com/office/powerpoint/2010/main" val="16433066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7E4687-1960-6443-9C85-1BA7A07E5A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0859" y="1798672"/>
            <a:ext cx="6702267" cy="3922506"/>
          </a:xfrm>
          <a:prstGeom prst="rect">
            <a:avLst/>
          </a:prstGeom>
          <a:ln w="3175">
            <a:solidFill>
              <a:schemeClr val="tx1">
                <a:lumMod val="85000"/>
                <a:lumOff val="15000"/>
              </a:schemeClr>
            </a:solidFill>
          </a:ln>
        </p:spPr>
      </p:pic>
      <p:sp>
        <p:nvSpPr>
          <p:cNvPr id="2" name="Title 1"/>
          <p:cNvSpPr>
            <a:spLocks noGrp="1"/>
          </p:cNvSpPr>
          <p:nvPr>
            <p:ph type="title"/>
          </p:nvPr>
        </p:nvSpPr>
        <p:spPr>
          <a:xfrm>
            <a:off x="838200" y="365126"/>
            <a:ext cx="10515600" cy="1144498"/>
          </a:xfrm>
        </p:spPr>
        <p:txBody>
          <a:bodyPr/>
          <a:lstStyle/>
          <a:p>
            <a:r>
              <a:rPr lang="en-US" dirty="0"/>
              <a:t>Creating Charts and Graphs in Excel</a:t>
            </a:r>
          </a:p>
        </p:txBody>
      </p:sp>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ln w="3175">
            <a:solidFill>
              <a:schemeClr val="tx1">
                <a:lumMod val="85000"/>
                <a:lumOff val="15000"/>
              </a:schemeClr>
            </a:solidFill>
          </a:ln>
        </p:spPr>
        <p:txBody>
          <a:bodyPr wrap="square" rtlCol="0">
            <a:spAutoFit/>
          </a:bodyPr>
          <a:lstStyle/>
          <a:p>
            <a:r>
              <a:rPr lang="en-US" sz="2800" dirty="0"/>
              <a:t>Once you create the chart, you can use additional features to further customize it. </a:t>
            </a:r>
          </a:p>
          <a:p>
            <a:endParaRPr lang="en-US" sz="2800" dirty="0"/>
          </a:p>
          <a:p>
            <a:r>
              <a:rPr lang="en-US" sz="2800" dirty="0"/>
              <a:t>In this example, we added a title, changed the color of the bars, and added item counts to each</a:t>
            </a:r>
          </a:p>
        </p:txBody>
      </p:sp>
      <p:sp>
        <p:nvSpPr>
          <p:cNvPr id="3" name="Slide Number Placeholder 2">
            <a:extLst>
              <a:ext uri="{FF2B5EF4-FFF2-40B4-BE49-F238E27FC236}">
                <a16:creationId xmlns:a16="http://schemas.microsoft.com/office/drawing/2014/main" id="{91C1A499-2E91-BE48-823D-91AFDC2AA861}"/>
              </a:ext>
            </a:extLst>
          </p:cNvPr>
          <p:cNvSpPr>
            <a:spLocks noGrp="1"/>
          </p:cNvSpPr>
          <p:nvPr>
            <p:ph type="sldNum" sz="quarter" idx="12"/>
          </p:nvPr>
        </p:nvSpPr>
        <p:spPr/>
        <p:txBody>
          <a:bodyPr/>
          <a:lstStyle/>
          <a:p>
            <a:fld id="{D64902D6-4A29-4656-8DDD-794081C920C7}" type="slidenum">
              <a:rPr lang="en-US" smtClean="0"/>
              <a:t>42</a:t>
            </a:fld>
            <a:endParaRPr lang="en-US"/>
          </a:p>
        </p:txBody>
      </p:sp>
    </p:spTree>
    <p:extLst>
      <p:ext uri="{BB962C8B-B14F-4D97-AF65-F5344CB8AC3E}">
        <p14:creationId xmlns:p14="http://schemas.microsoft.com/office/powerpoint/2010/main" val="2210119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50422" y="653911"/>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AEP Barriers to Employment.</a:t>
            </a:r>
          </a:p>
        </p:txBody>
      </p:sp>
      <p:pic>
        <p:nvPicPr>
          <p:cNvPr id="6" name="Picture 5">
            <a:extLst>
              <a:ext uri="{FF2B5EF4-FFF2-40B4-BE49-F238E27FC236}">
                <a16:creationId xmlns:a16="http://schemas.microsoft.com/office/drawing/2014/main" id="{C739491F-55E0-484D-96DA-8FBCD291A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805" y="2780788"/>
            <a:ext cx="5689600" cy="3649453"/>
          </a:xfrm>
          <a:prstGeom prst="rect">
            <a:avLst/>
          </a:prstGeom>
          <a:ln w="1905">
            <a:solidFill>
              <a:schemeClr val="tx1">
                <a:lumMod val="85000"/>
                <a:lumOff val="15000"/>
              </a:schemeClr>
            </a:solidFill>
          </a:ln>
        </p:spPr>
      </p:pic>
      <p:sp>
        <p:nvSpPr>
          <p:cNvPr id="4" name="Slide Number Placeholder 3">
            <a:extLst>
              <a:ext uri="{FF2B5EF4-FFF2-40B4-BE49-F238E27FC236}">
                <a16:creationId xmlns:a16="http://schemas.microsoft.com/office/drawing/2014/main" id="{E73ADD2E-838B-6A45-801B-061D32A8A02F}"/>
              </a:ext>
            </a:extLst>
          </p:cNvPr>
          <p:cNvSpPr>
            <a:spLocks noGrp="1"/>
          </p:cNvSpPr>
          <p:nvPr>
            <p:ph type="sldNum" sz="quarter" idx="12"/>
          </p:nvPr>
        </p:nvSpPr>
        <p:spPr/>
        <p:txBody>
          <a:bodyPr/>
          <a:lstStyle/>
          <a:p>
            <a:fld id="{D64902D6-4A29-4656-8DDD-794081C920C7}" type="slidenum">
              <a:rPr lang="en-US" smtClean="0"/>
              <a:t>43</a:t>
            </a:fld>
            <a:endParaRPr lang="en-US"/>
          </a:p>
        </p:txBody>
      </p:sp>
    </p:spTree>
    <p:extLst>
      <p:ext uri="{BB962C8B-B14F-4D97-AF65-F5344CB8AC3E}">
        <p14:creationId xmlns:p14="http://schemas.microsoft.com/office/powerpoint/2010/main" val="1129100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the Demographics Summary.</a:t>
            </a:r>
          </a:p>
        </p:txBody>
      </p:sp>
      <p:pic>
        <p:nvPicPr>
          <p:cNvPr id="6" name="Picture 5">
            <a:extLst>
              <a:ext uri="{FF2B5EF4-FFF2-40B4-BE49-F238E27FC236}">
                <a16:creationId xmlns:a16="http://schemas.microsoft.com/office/drawing/2014/main" id="{DB054AA2-1889-F04B-8634-692E4601F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745" y="1997227"/>
            <a:ext cx="6547032" cy="4406900"/>
          </a:xfrm>
          <a:prstGeom prst="rect">
            <a:avLst/>
          </a:prstGeom>
          <a:ln w="1905">
            <a:solidFill>
              <a:schemeClr val="tx1">
                <a:lumMod val="85000"/>
                <a:lumOff val="15000"/>
              </a:schemeClr>
            </a:solidFill>
          </a:ln>
        </p:spPr>
      </p:pic>
      <p:sp>
        <p:nvSpPr>
          <p:cNvPr id="4" name="Slide Number Placeholder 3">
            <a:extLst>
              <a:ext uri="{FF2B5EF4-FFF2-40B4-BE49-F238E27FC236}">
                <a16:creationId xmlns:a16="http://schemas.microsoft.com/office/drawing/2014/main" id="{03393EEC-04DD-CB4E-BAA4-369B8DF937B2}"/>
              </a:ext>
            </a:extLst>
          </p:cNvPr>
          <p:cNvSpPr>
            <a:spLocks noGrp="1"/>
          </p:cNvSpPr>
          <p:nvPr>
            <p:ph type="sldNum" sz="quarter" idx="12"/>
          </p:nvPr>
        </p:nvSpPr>
        <p:spPr/>
        <p:txBody>
          <a:bodyPr/>
          <a:lstStyle/>
          <a:p>
            <a:fld id="{D64902D6-4A29-4656-8DDD-794081C920C7}" type="slidenum">
              <a:rPr lang="en-US" smtClean="0"/>
              <a:t>44</a:t>
            </a:fld>
            <a:endParaRPr lang="en-US"/>
          </a:p>
        </p:txBody>
      </p:sp>
    </p:spTree>
    <p:extLst>
      <p:ext uri="{BB962C8B-B14F-4D97-AF65-F5344CB8AC3E}">
        <p14:creationId xmlns:p14="http://schemas.microsoft.com/office/powerpoint/2010/main" val="447518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8456" y="928995"/>
            <a:ext cx="5768681" cy="4642309"/>
            <a:chOff x="3237633" y="1015259"/>
            <a:chExt cx="5768681" cy="4642309"/>
          </a:xfrm>
        </p:grpSpPr>
        <p:sp>
          <p:nvSpPr>
            <p:cNvPr id="8" name="Freeform 7"/>
            <p:cNvSpPr/>
            <p:nvPr/>
          </p:nvSpPr>
          <p:spPr>
            <a:xfrm>
              <a:off x="3237633"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Lo Performance</a:t>
              </a:r>
            </a:p>
            <a:p>
              <a:pPr lvl="0" algn="ctr" defTabSz="1022350">
                <a:lnSpc>
                  <a:spcPct val="90000"/>
                </a:lnSpc>
                <a:spcBef>
                  <a:spcPct val="0"/>
                </a:spcBef>
                <a:spcAft>
                  <a:spcPct val="35000"/>
                </a:spcAft>
              </a:pPr>
              <a:r>
                <a:rPr lang="en-US" sz="2300" b="1" kern="1200" dirty="0">
                  <a:solidFill>
                    <a:schemeClr val="tx1"/>
                  </a:solidFill>
                </a:rPr>
                <a:t>Hi Persistence</a:t>
              </a:r>
            </a:p>
          </p:txBody>
        </p:sp>
        <p:sp>
          <p:nvSpPr>
            <p:cNvPr id="10" name="Freeform 9"/>
            <p:cNvSpPr/>
            <p:nvPr/>
          </p:nvSpPr>
          <p:spPr>
            <a:xfrm>
              <a:off x="6975312"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chemeClr val="tx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Hi Performance</a:t>
              </a:r>
            </a:p>
            <a:p>
              <a:pPr lvl="0" algn="ctr" defTabSz="1022350">
                <a:lnSpc>
                  <a:spcPct val="90000"/>
                </a:lnSpc>
                <a:spcBef>
                  <a:spcPct val="0"/>
                </a:spcBef>
                <a:spcAft>
                  <a:spcPct val="35000"/>
                </a:spcAft>
              </a:pPr>
              <a:r>
                <a:rPr lang="en-US" sz="2300" kern="1200" dirty="0"/>
                <a:t>Hi Persistence</a:t>
              </a:r>
            </a:p>
          </p:txBody>
        </p:sp>
        <p:sp>
          <p:nvSpPr>
            <p:cNvPr id="11" name="Freeform 10"/>
            <p:cNvSpPr/>
            <p:nvPr/>
          </p:nvSpPr>
          <p:spPr>
            <a:xfrm>
              <a:off x="3295897" y="369647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Lo Performance</a:t>
              </a:r>
            </a:p>
            <a:p>
              <a:pPr lvl="0" algn="ctr" defTabSz="1022350">
                <a:lnSpc>
                  <a:spcPct val="90000"/>
                </a:lnSpc>
                <a:spcBef>
                  <a:spcPct val="0"/>
                </a:spcBef>
                <a:spcAft>
                  <a:spcPct val="35000"/>
                </a:spcAft>
              </a:pPr>
              <a:r>
                <a:rPr lang="en-US" sz="2300" kern="1200" dirty="0"/>
                <a:t>Lo Persistence</a:t>
              </a:r>
            </a:p>
          </p:txBody>
        </p:sp>
        <p:sp>
          <p:nvSpPr>
            <p:cNvPr id="12" name="Freeform 11"/>
            <p:cNvSpPr/>
            <p:nvPr/>
          </p:nvSpPr>
          <p:spPr>
            <a:xfrm>
              <a:off x="7045225" y="3651963"/>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Hi Performance</a:t>
              </a:r>
            </a:p>
            <a:p>
              <a:pPr lvl="0" algn="ctr" defTabSz="1022350">
                <a:lnSpc>
                  <a:spcPct val="90000"/>
                </a:lnSpc>
                <a:spcBef>
                  <a:spcPct val="0"/>
                </a:spcBef>
                <a:spcAft>
                  <a:spcPct val="35000"/>
                </a:spcAft>
              </a:pPr>
              <a:r>
                <a:rPr lang="en-US" sz="2300" b="1" kern="1200" dirty="0">
                  <a:solidFill>
                    <a:schemeClr val="tx1"/>
                  </a:solidFill>
                </a:rPr>
                <a:t>Lo Persistence</a:t>
              </a:r>
            </a:p>
          </p:txBody>
        </p:sp>
      </p:grpSp>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5</a:t>
            </a:fld>
            <a:endParaRPr lang="en-US"/>
          </a:p>
        </p:txBody>
      </p:sp>
    </p:spTree>
    <p:extLst>
      <p:ext uri="{BB962C8B-B14F-4D97-AF65-F5344CB8AC3E}">
        <p14:creationId xmlns:p14="http://schemas.microsoft.com/office/powerpoint/2010/main" val="2162397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1718D163-EA74-504F-B522-6C08D31AAC96}"/>
              </a:ext>
            </a:extLst>
          </p:cNvPr>
          <p:cNvSpPr>
            <a:spLocks noGrp="1"/>
          </p:cNvSpPr>
          <p:nvPr>
            <p:ph type="sldNum" sz="quarter" idx="12"/>
          </p:nvPr>
        </p:nvSpPr>
        <p:spPr/>
        <p:txBody>
          <a:bodyPr/>
          <a:lstStyle/>
          <a:p>
            <a:fld id="{D64902D6-4A29-4656-8DDD-794081C920C7}" type="slidenum">
              <a:rPr lang="en-US" smtClean="0"/>
              <a:t>6</a:t>
            </a:fld>
            <a:endParaRPr lang="en-US"/>
          </a:p>
        </p:txBody>
      </p:sp>
    </p:spTree>
    <p:extLst>
      <p:ext uri="{BB962C8B-B14F-4D97-AF65-F5344CB8AC3E}">
        <p14:creationId xmlns:p14="http://schemas.microsoft.com/office/powerpoint/2010/main" val="2837662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sp>
        <p:nvSpPr>
          <p:cNvPr id="2" name="Slide Number Placeholder 1">
            <a:extLst>
              <a:ext uri="{FF2B5EF4-FFF2-40B4-BE49-F238E27FC236}">
                <a16:creationId xmlns:a16="http://schemas.microsoft.com/office/drawing/2014/main" id="{5E2E5F6E-F5A7-8340-8227-0A0D2E6C03AB}"/>
              </a:ext>
            </a:extLst>
          </p:cNvPr>
          <p:cNvSpPr>
            <a:spLocks noGrp="1"/>
          </p:cNvSpPr>
          <p:nvPr>
            <p:ph type="sldNum" sz="quarter" idx="12"/>
          </p:nvPr>
        </p:nvSpPr>
        <p:spPr/>
        <p:txBody>
          <a:bodyPr/>
          <a:lstStyle/>
          <a:p>
            <a:fld id="{D64902D6-4A29-4656-8DDD-794081C920C7}" type="slidenum">
              <a:rPr lang="en-US" smtClean="0"/>
              <a:t>7</a:t>
            </a:fld>
            <a:endParaRPr lang="en-US"/>
          </a:p>
        </p:txBody>
      </p:sp>
    </p:spTree>
    <p:extLst>
      <p:ext uri="{BB962C8B-B14F-4D97-AF65-F5344CB8AC3E}">
        <p14:creationId xmlns:p14="http://schemas.microsoft.com/office/powerpoint/2010/main" val="274536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a:t>Students not enrolled in the 7 AEP programs</a:t>
            </a:r>
            <a:r>
              <a:rPr lang="en-US" sz="2000" dirty="0"/>
              <a:t> subtracts those who received services but are not enrolled in one of the 7 AEP program areas.</a:t>
            </a:r>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a:t>Students in the Services Section </a:t>
            </a:r>
            <a:r>
              <a:rPr lang="en-US" sz="2000" dirty="0"/>
              <a:t>includes everyone reported for AEP -- 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a:t>The next </a:t>
            </a:r>
            <a:r>
              <a:rPr lang="en-US" sz="2000" b="1" dirty="0"/>
              <a:t>6 rows </a:t>
            </a:r>
            <a:r>
              <a:rPr lang="en-US" sz="2000" dirty="0"/>
              <a:t>are subsets of those not enrolled in the 7 AEP programs – showing students not enrolled in program but who earned outcomes and may need enrollment.</a:t>
            </a:r>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a:t>Students enrolled in the 7 AEP programs</a:t>
            </a:r>
            <a:r>
              <a:rPr lang="en-US" sz="2000" dirty="0"/>
              <a:t> is the total limited to students with official enrollment, and this number serves as the denominator for the 27 DIR items.</a:t>
            </a:r>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a:t>	Students in the Services Section </a:t>
            </a:r>
          </a:p>
          <a:p>
            <a:r>
              <a:rPr lang="en-US" sz="2000" b="1" i="1" dirty="0"/>
              <a:t>            </a:t>
            </a:r>
            <a:r>
              <a:rPr lang="en-US" sz="2400" b="1" i="1" dirty="0"/>
              <a:t>−</a:t>
            </a:r>
            <a:r>
              <a:rPr lang="en-US" sz="2000" b="1" i="1" dirty="0"/>
              <a:t>	Students not enrolled in the 7 AEP programs</a:t>
            </a:r>
            <a:r>
              <a:rPr lang="en-US" sz="2000" i="1" dirty="0"/>
              <a:t> 	</a:t>
            </a:r>
            <a:r>
              <a:rPr lang="en-US" sz="2000" b="1" i="1" dirty="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a:solidFill>
                  <a:srgbClr val="FF0000"/>
                </a:solidFill>
              </a:rPr>
              <a:t>Summary Information </a:t>
            </a:r>
            <a:r>
              <a:rPr lang="en-US" sz="2400" dirty="0"/>
              <a:t>reconciles all of the students included in AEP reporting. </a:t>
            </a:r>
          </a:p>
        </p:txBody>
      </p:sp>
      <p:sp>
        <p:nvSpPr>
          <p:cNvPr id="2" name="Slide Number Placeholder 1">
            <a:extLst>
              <a:ext uri="{FF2B5EF4-FFF2-40B4-BE49-F238E27FC236}">
                <a16:creationId xmlns:a16="http://schemas.microsoft.com/office/drawing/2014/main" id="{6FEDD5B1-90FC-9449-B0E3-21F82F4AEF06}"/>
              </a:ext>
            </a:extLst>
          </p:cNvPr>
          <p:cNvSpPr>
            <a:spLocks noGrp="1"/>
          </p:cNvSpPr>
          <p:nvPr>
            <p:ph type="sldNum" sz="quarter" idx="12"/>
          </p:nvPr>
        </p:nvSpPr>
        <p:spPr/>
        <p:txBody>
          <a:bodyPr/>
          <a:lstStyle/>
          <a:p>
            <a:fld id="{D64902D6-4A29-4656-8DDD-794081C920C7}" type="slidenum">
              <a:rPr lang="en-US" smtClean="0"/>
              <a:t>8</a:t>
            </a:fld>
            <a:endParaRPr lang="en-US"/>
          </a:p>
        </p:txBody>
      </p:sp>
    </p:spTree>
    <p:extLst>
      <p:ext uri="{BB962C8B-B14F-4D97-AF65-F5344CB8AC3E}">
        <p14:creationId xmlns:p14="http://schemas.microsoft.com/office/powerpoint/2010/main" val="64233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AEP Consortium Manager Reports </a:t>
            </a:r>
            <a:r>
              <a:rPr lang="en-US" sz="2400" dirty="0"/>
              <a:t>allow a consortium level login to compare and contrast outcomes across agencies within one consortium</a:t>
            </a:r>
            <a:r>
              <a:rPr lang="en-US" dirty="0"/>
              <a:t>.</a:t>
            </a:r>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ACA16D56-B244-6843-A37F-A5E89E7D7D47}"/>
              </a:ext>
            </a:extLst>
          </p:cNvPr>
          <p:cNvSpPr>
            <a:spLocks noGrp="1"/>
          </p:cNvSpPr>
          <p:nvPr>
            <p:ph type="sldNum" sz="quarter" idx="12"/>
          </p:nvPr>
        </p:nvSpPr>
        <p:spPr/>
        <p:txBody>
          <a:bodyPr/>
          <a:lstStyle/>
          <a:p>
            <a:fld id="{D64902D6-4A29-4656-8DDD-794081C920C7}" type="slidenum">
              <a:rPr lang="en-US" smtClean="0"/>
              <a:t>9</a:t>
            </a:fld>
            <a:endParaRPr lang="en-US"/>
          </a:p>
        </p:txBody>
      </p:sp>
    </p:spTree>
    <p:extLst>
      <p:ext uri="{BB962C8B-B14F-4D97-AF65-F5344CB8AC3E}">
        <p14:creationId xmlns:p14="http://schemas.microsoft.com/office/powerpoint/2010/main" val="2467847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606CF06-1873-4636-B094-ED2AECFF71AC}"/>
</file>

<file path=customXml/itemProps2.xml><?xml version="1.0" encoding="utf-8"?>
<ds:datastoreItem xmlns:ds="http://schemas.openxmlformats.org/officeDocument/2006/customXml" ds:itemID="{51DCF3B8-B953-4D84-9B5B-350113D5E6B3}"/>
</file>

<file path=customXml/itemProps3.xml><?xml version="1.0" encoding="utf-8"?>
<ds:datastoreItem xmlns:ds="http://schemas.openxmlformats.org/officeDocument/2006/customXml" ds:itemID="{0015A52C-51CD-41C4-868B-88C6BE67305B}"/>
</file>

<file path=docProps/app.xml><?xml version="1.0" encoding="utf-8"?>
<Properties xmlns="http://schemas.openxmlformats.org/officeDocument/2006/extended-properties" xmlns:vt="http://schemas.openxmlformats.org/officeDocument/2006/docPropsVTypes">
  <TotalTime>783</TotalTime>
  <Words>1755</Words>
  <Application>Microsoft Macintosh PowerPoint</Application>
  <PresentationFormat>Widescreen</PresentationFormat>
  <Paragraphs>188</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Times New Roman</vt:lpstr>
      <vt:lpstr>Office Theme</vt:lpstr>
      <vt:lpstr>AEP Data Dive Webinar</vt:lpstr>
      <vt:lpstr>Agenda </vt:lpstr>
      <vt:lpstr>AEP Reports in TE  are located by going to Reports – State Reports – California</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Agency Level Data Evaluation</vt:lpstr>
      <vt:lpstr>Basic Questions from 2/20 Webinar:</vt:lpstr>
      <vt:lpstr>PowerPoint Presentation</vt:lpstr>
      <vt:lpstr>PowerPoint Presentation</vt:lpstr>
      <vt:lpstr>PowerPoint Presentation</vt:lpstr>
      <vt:lpstr>Examples of Consortium Level Data Evaluation</vt:lpstr>
      <vt:lpstr>Creating Excel Spreadsheets in TE</vt:lpstr>
      <vt:lpstr>PowerPoint Presentation</vt:lpstr>
      <vt:lpstr>PowerPoint Presentation</vt:lpstr>
      <vt:lpstr>PowerPoint Presentation</vt:lpstr>
      <vt:lpstr>PowerPoint Presentation</vt:lpstr>
      <vt:lpstr>PowerPoint Presentation</vt:lpstr>
      <vt:lpstr>PowerPoint Presentation</vt:lpstr>
      <vt:lpstr>Making Simple Calculations in Excel</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Microsoft Office User</cp:lastModifiedBy>
  <cp:revision>79</cp:revision>
  <dcterms:created xsi:type="dcterms:W3CDTF">2019-01-30T18:23:53Z</dcterms:created>
  <dcterms:modified xsi:type="dcterms:W3CDTF">2019-03-27T19:27:16Z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