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3" r:id="rId2"/>
    <p:sldId id="296" r:id="rId3"/>
    <p:sldId id="295" r:id="rId4"/>
    <p:sldId id="332" r:id="rId5"/>
    <p:sldId id="334" r:id="rId6"/>
    <p:sldId id="258" r:id="rId7"/>
    <p:sldId id="294" r:id="rId8"/>
    <p:sldId id="261" r:id="rId9"/>
    <p:sldId id="271" r:id="rId10"/>
    <p:sldId id="272" r:id="rId11"/>
    <p:sldId id="273" r:id="rId12"/>
    <p:sldId id="274" r:id="rId13"/>
    <p:sldId id="275" r:id="rId14"/>
    <p:sldId id="309" r:id="rId15"/>
    <p:sldId id="310" r:id="rId16"/>
    <p:sldId id="276" r:id="rId17"/>
    <p:sldId id="323" r:id="rId18"/>
    <p:sldId id="335" r:id="rId19"/>
    <p:sldId id="280" r:id="rId20"/>
    <p:sldId id="281" r:id="rId21"/>
    <p:sldId id="308" r:id="rId22"/>
    <p:sldId id="284" r:id="rId23"/>
    <p:sldId id="285" r:id="rId24"/>
    <p:sldId id="286" r:id="rId25"/>
    <p:sldId id="287" r:id="rId26"/>
    <p:sldId id="288" r:id="rId27"/>
    <p:sldId id="289" r:id="rId28"/>
    <p:sldId id="290" r:id="rId29"/>
    <p:sldId id="298" r:id="rId30"/>
    <p:sldId id="326" r:id="rId31"/>
    <p:sldId id="327" r:id="rId32"/>
    <p:sldId id="325" r:id="rId33"/>
    <p:sldId id="328" r:id="rId34"/>
    <p:sldId id="329" r:id="rId35"/>
    <p:sldId id="330" r:id="rId36"/>
    <p:sldId id="299" r:id="rId37"/>
    <p:sldId id="300" r:id="rId38"/>
    <p:sldId id="302" r:id="rId39"/>
    <p:sldId id="303" r:id="rId40"/>
    <p:sldId id="304" r:id="rId41"/>
    <p:sldId id="305" r:id="rId42"/>
    <p:sldId id="306" r:id="rId43"/>
    <p:sldId id="291" r:id="rId44"/>
    <p:sldId id="29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A5D1C-931A-3945-ABEE-BB1ECDBBA500}" v="19" dt="2019-03-27T16:11:50.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1" d="100"/>
          <a:sy n="131"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DBEC-C76E-1B4E-877D-2D3ACE7C8E2C}" type="datetimeFigureOut">
              <a:rPr lang="en-US" smtClean="0"/>
              <a:t>3/27/19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353EA-9E8D-3645-88AD-295D34721403}" type="slidenum">
              <a:rPr lang="en-US" smtClean="0"/>
              <a:t>‹#›</a:t>
            </a:fld>
            <a:endParaRPr lang="en-US"/>
          </a:p>
        </p:txBody>
      </p:sp>
    </p:spTree>
    <p:extLst>
      <p:ext uri="{BB962C8B-B14F-4D97-AF65-F5344CB8AC3E}">
        <p14:creationId xmlns:p14="http://schemas.microsoft.com/office/powerpoint/2010/main" val="208864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5B5109-8FF4-794F-ACE2-45C9DFC4343D}"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1D7C03-99E4-2F40-B1E7-6997C3C19400}"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D8A1E-104B-074A-8A5E-DA3699B5B7F5}"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8575C-9A2E-FC4D-8E2B-AD5024B37EE5}"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9836CA-D4C4-0F48-A359-D29833339820}"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022D85-C9BE-3C48-B3AF-6ABBA47D79E6}"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EEED16-8C5D-0940-8C94-1A87B24F2683}" type="datetime1">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DC077-0848-554B-812D-16DF1D200F1E}" type="datetime1">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26FEA-D5ED-6F46-BA0B-20A51E9FA565}" type="datetime1">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A35A0-E43A-C046-AF8D-FCC331B9AE02}"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2300A4-A93E-3A4C-84D1-D5C2A7073541}"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E1A9C-300D-8A4C-9312-D7F3BA4C52D6}" type="datetime1">
              <a:rPr lang="en-US" smtClean="0"/>
              <a:t>3/27/19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innerShdw blurRad="114300">
                    <a:prstClr val="black"/>
                  </a:innerShdw>
                </a:effectLst>
              </a:rPr>
              <a:t>AEP Data Dive Webinar</a:t>
            </a:r>
          </a:p>
        </p:txBody>
      </p:sp>
      <p:sp>
        <p:nvSpPr>
          <p:cNvPr id="3" name="Subtitle 2"/>
          <p:cNvSpPr>
            <a:spLocks noGrp="1"/>
          </p:cNvSpPr>
          <p:nvPr>
            <p:ph type="subTitle" idx="1"/>
          </p:nvPr>
        </p:nvSpPr>
        <p:spPr/>
        <p:txBody>
          <a:bodyPr>
            <a:normAutofit/>
          </a:bodyPr>
          <a:lstStyle/>
          <a:p>
            <a:r>
              <a:rPr lang="en-US" sz="3200" dirty="0"/>
              <a:t>March 27, 2019</a:t>
            </a:r>
          </a:p>
        </p:txBody>
      </p:sp>
      <p:sp>
        <p:nvSpPr>
          <p:cNvPr id="4" name="Slide Number Placeholder 3">
            <a:extLst>
              <a:ext uri="{FF2B5EF4-FFF2-40B4-BE49-F238E27FC236}">
                <a16:creationId xmlns:a16="http://schemas.microsoft.com/office/drawing/2014/main" id="{D21FDD45-3F34-7D4A-B386-F78EA2DC152E}"/>
              </a:ext>
            </a:extLst>
          </p:cNvPr>
          <p:cNvSpPr>
            <a:spLocks noGrp="1"/>
          </p:cNvSpPr>
          <p:nvPr>
            <p:ph type="sldNum" sz="quarter" idx="12"/>
          </p:nvPr>
        </p:nvSpPr>
        <p:spPr/>
        <p:txBody>
          <a:bodyPr/>
          <a:lstStyle/>
          <a:p>
            <a:fld id="{D64902D6-4A29-4656-8DDD-794081C920C7}" type="slidenum">
              <a:rPr lang="en-US" smtClean="0"/>
              <a:t>1</a:t>
            </a:fld>
            <a:endParaRPr lang="en-US"/>
          </a:p>
        </p:txBody>
      </p:sp>
    </p:spTree>
    <p:extLst>
      <p:ext uri="{BB962C8B-B14F-4D97-AF65-F5344CB8AC3E}">
        <p14:creationId xmlns:p14="http://schemas.microsoft.com/office/powerpoint/2010/main" val="327402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861" y="380111"/>
            <a:ext cx="11134725" cy="5973687"/>
          </a:xfrm>
          <a:prstGeom prst="rect">
            <a:avLst/>
          </a:prstGeom>
          <a:ln>
            <a:solidFill>
              <a:srgbClr val="FF0000"/>
            </a:solidFill>
          </a:ln>
        </p:spPr>
      </p:pic>
      <p:sp>
        <p:nvSpPr>
          <p:cNvPr id="3" name="Slide Number Placeholder 2">
            <a:extLst>
              <a:ext uri="{FF2B5EF4-FFF2-40B4-BE49-F238E27FC236}">
                <a16:creationId xmlns:a16="http://schemas.microsoft.com/office/drawing/2014/main" id="{B24F84D1-385D-A343-911C-6511FE8ACEBD}"/>
              </a:ext>
            </a:extLst>
          </p:cNvPr>
          <p:cNvSpPr>
            <a:spLocks noGrp="1"/>
          </p:cNvSpPr>
          <p:nvPr>
            <p:ph type="sldNum" sz="quarter" idx="12"/>
          </p:nvPr>
        </p:nvSpPr>
        <p:spPr/>
        <p:txBody>
          <a:bodyPr/>
          <a:lstStyle/>
          <a:p>
            <a:fld id="{D64902D6-4A29-4656-8DDD-794081C920C7}" type="slidenum">
              <a:rPr lang="en-US" smtClean="0"/>
              <a:t>10</a:t>
            </a:fld>
            <a:endParaRPr lang="en-US"/>
          </a:p>
        </p:txBody>
      </p:sp>
    </p:spTree>
    <p:extLst>
      <p:ext uri="{BB962C8B-B14F-4D97-AF65-F5344CB8AC3E}">
        <p14:creationId xmlns:p14="http://schemas.microsoft.com/office/powerpoint/2010/main" val="172852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a:t>Lists item count and percentage by Agency ID</a:t>
            </a:r>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a:t>Aggregates results for the entire consortium on the right hand column</a:t>
            </a:r>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43962B7-F64A-4A4B-A721-3040B774A54D}"/>
              </a:ext>
            </a:extLst>
          </p:cNvPr>
          <p:cNvSpPr>
            <a:spLocks noGrp="1"/>
          </p:cNvSpPr>
          <p:nvPr>
            <p:ph type="sldNum" sz="quarter" idx="12"/>
          </p:nvPr>
        </p:nvSpPr>
        <p:spPr/>
        <p:txBody>
          <a:bodyPr/>
          <a:lstStyle/>
          <a:p>
            <a:fld id="{D64902D6-4A29-4656-8DDD-794081C920C7}" type="slidenum">
              <a:rPr lang="en-US" smtClean="0"/>
              <a:t>11</a:t>
            </a:fld>
            <a:endParaRPr lang="en-US"/>
          </a:p>
        </p:txBody>
      </p:sp>
    </p:spTree>
    <p:extLst>
      <p:ext uri="{BB962C8B-B14F-4D97-AF65-F5344CB8AC3E}">
        <p14:creationId xmlns:p14="http://schemas.microsoft.com/office/powerpoint/2010/main" val="282312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8574" y="1690443"/>
            <a:ext cx="9282021" cy="4391195"/>
            <a:chOff x="223837" y="324298"/>
            <a:chExt cx="11744325" cy="5976489"/>
          </a:xfrm>
        </p:grpSpPr>
        <p:pic>
          <p:nvPicPr>
            <p:cNvPr id="3" name="Picture 2"/>
            <p:cNvPicPr>
              <a:picLocks noChangeAspect="1"/>
            </p:cNvPicPr>
            <p:nvPr/>
          </p:nvPicPr>
          <p:blipFill>
            <a:blip r:embed="rId2"/>
            <a:stretch>
              <a:fillRect/>
            </a:stretch>
          </p:blipFill>
          <p:spPr>
            <a:xfrm>
              <a:off x="223837" y="557212"/>
              <a:ext cx="11744325" cy="5743575"/>
            </a:xfrm>
            <a:prstGeom prst="rect">
              <a:avLst/>
            </a:prstGeom>
            <a:ln>
              <a:solidFill>
                <a:srgbClr val="FF0000"/>
              </a:solidFill>
            </a:ln>
          </p:spPr>
        </p:pic>
        <p:pic>
          <p:nvPicPr>
            <p:cNvPr id="4" name="Picture 3"/>
            <p:cNvPicPr>
              <a:picLocks noChangeAspect="1"/>
            </p:cNvPicPr>
            <p:nvPr/>
          </p:nvPicPr>
          <p:blipFill>
            <a:blip r:embed="rId3"/>
            <a:stretch>
              <a:fillRect/>
            </a:stretch>
          </p:blipFill>
          <p:spPr>
            <a:xfrm>
              <a:off x="2477397" y="324298"/>
              <a:ext cx="3851425" cy="719497"/>
            </a:xfrm>
            <a:prstGeom prst="rect">
              <a:avLst/>
            </a:prstGeom>
            <a:ln>
              <a:solidFill>
                <a:srgbClr val="FF0000"/>
              </a:solidFill>
            </a:ln>
          </p:spPr>
        </p:pic>
      </p:grpSp>
      <p:sp>
        <p:nvSpPr>
          <p:cNvPr id="6" name="TextBox 5"/>
          <p:cNvSpPr txBox="1"/>
          <p:nvPr/>
        </p:nvSpPr>
        <p:spPr>
          <a:xfrm>
            <a:off x="7134045" y="672873"/>
            <a:ext cx="4477110" cy="1569660"/>
          </a:xfrm>
          <a:prstGeom prst="rect">
            <a:avLst/>
          </a:prstGeom>
          <a:solidFill>
            <a:schemeClr val="bg1"/>
          </a:solidFill>
          <a:ln>
            <a:solidFill>
              <a:schemeClr val="accent1"/>
            </a:solidFill>
          </a:ln>
        </p:spPr>
        <p:txBody>
          <a:bodyPr wrap="square" rtlCol="0">
            <a:spAutoFit/>
          </a:bodyPr>
          <a:lstStyle/>
          <a:p>
            <a:r>
              <a:rPr lang="en-US" sz="2400" dirty="0"/>
              <a:t>For the AEP Summary, the Consortium Manager reports provide separate pages for each agency in the consortium.</a:t>
            </a:r>
          </a:p>
        </p:txBody>
      </p:sp>
      <p:sp>
        <p:nvSpPr>
          <p:cNvPr id="2" name="Slide Number Placeholder 1">
            <a:extLst>
              <a:ext uri="{FF2B5EF4-FFF2-40B4-BE49-F238E27FC236}">
                <a16:creationId xmlns:a16="http://schemas.microsoft.com/office/drawing/2014/main" id="{F45423AB-8AA4-654B-92DC-A0642F70F2E8}"/>
              </a:ext>
            </a:extLst>
          </p:cNvPr>
          <p:cNvSpPr>
            <a:spLocks noGrp="1"/>
          </p:cNvSpPr>
          <p:nvPr>
            <p:ph type="sldNum" sz="quarter" idx="12"/>
          </p:nvPr>
        </p:nvSpPr>
        <p:spPr/>
        <p:txBody>
          <a:bodyPr/>
          <a:lstStyle/>
          <a:p>
            <a:fld id="{D64902D6-4A29-4656-8DDD-794081C920C7}" type="slidenum">
              <a:rPr lang="en-US" smtClean="0"/>
              <a:t>12</a:t>
            </a:fld>
            <a:endParaRPr lang="en-US"/>
          </a:p>
        </p:txBody>
      </p:sp>
    </p:spTree>
    <p:extLst>
      <p:ext uri="{BB962C8B-B14F-4D97-AF65-F5344CB8AC3E}">
        <p14:creationId xmlns:p14="http://schemas.microsoft.com/office/powerpoint/2010/main" val="362458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1892557"/>
            <a:ext cx="10854469" cy="4471608"/>
          </a:xfrm>
          <a:prstGeom prst="rect">
            <a:avLst/>
          </a:prstGeom>
          <a:ln>
            <a:solidFill>
              <a:srgbClr val="FF0000"/>
            </a:solidFill>
          </a:ln>
        </p:spPr>
      </p:pic>
      <p:sp>
        <p:nvSpPr>
          <p:cNvPr id="3" name="TextBox 2"/>
          <p:cNvSpPr txBox="1"/>
          <p:nvPr/>
        </p:nvSpPr>
        <p:spPr>
          <a:xfrm>
            <a:off x="7315199" y="552103"/>
            <a:ext cx="4477110" cy="1569660"/>
          </a:xfrm>
          <a:prstGeom prst="rect">
            <a:avLst/>
          </a:prstGeom>
          <a:solidFill>
            <a:schemeClr val="bg1"/>
          </a:solidFill>
          <a:ln>
            <a:solidFill>
              <a:schemeClr val="accent1"/>
            </a:solidFill>
          </a:ln>
        </p:spPr>
        <p:txBody>
          <a:bodyPr wrap="square" rtlCol="0">
            <a:spAutoFit/>
          </a:bodyPr>
          <a:lstStyle/>
          <a:p>
            <a:r>
              <a:rPr lang="en-US" sz="2400" dirty="0"/>
              <a:t>The Consortium Manager reports also provide separate pages when generating AEP Barriers to Employment.</a:t>
            </a:r>
          </a:p>
        </p:txBody>
      </p:sp>
      <p:sp>
        <p:nvSpPr>
          <p:cNvPr id="4" name="Slide Number Placeholder 3">
            <a:extLst>
              <a:ext uri="{FF2B5EF4-FFF2-40B4-BE49-F238E27FC236}">
                <a16:creationId xmlns:a16="http://schemas.microsoft.com/office/drawing/2014/main" id="{5E6B2D0F-B700-7F4E-8626-C60DAFBEA882}"/>
              </a:ext>
            </a:extLst>
          </p:cNvPr>
          <p:cNvSpPr>
            <a:spLocks noGrp="1"/>
          </p:cNvSpPr>
          <p:nvPr>
            <p:ph type="sldNum" sz="quarter" idx="12"/>
          </p:nvPr>
        </p:nvSpPr>
        <p:spPr/>
        <p:txBody>
          <a:bodyPr/>
          <a:lstStyle/>
          <a:p>
            <a:fld id="{D64902D6-4A29-4656-8DDD-794081C920C7}" type="slidenum">
              <a:rPr lang="en-US" smtClean="0"/>
              <a:t>13</a:t>
            </a:fld>
            <a:endParaRPr lang="en-US"/>
          </a:p>
        </p:txBody>
      </p:sp>
    </p:spTree>
    <p:extLst>
      <p:ext uri="{BB962C8B-B14F-4D97-AF65-F5344CB8AC3E}">
        <p14:creationId xmlns:p14="http://schemas.microsoft.com/office/powerpoint/2010/main" val="268431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3268" y="404374"/>
            <a:ext cx="10348732" cy="3943339"/>
          </a:xfrm>
          <a:prstGeom prst="rect">
            <a:avLst/>
          </a:prstGeom>
          <a:ln>
            <a:solidFill>
              <a:schemeClr val="accent1"/>
            </a:solidFill>
          </a:ln>
        </p:spPr>
      </p:pic>
      <p:sp>
        <p:nvSpPr>
          <p:cNvPr id="3" name="TextBox 2"/>
          <p:cNvSpPr txBox="1"/>
          <p:nvPr/>
        </p:nvSpPr>
        <p:spPr>
          <a:xfrm>
            <a:off x="5601374" y="4680679"/>
            <a:ext cx="5043622" cy="1200329"/>
          </a:xfrm>
          <a:prstGeom prst="rect">
            <a:avLst/>
          </a:prstGeom>
          <a:solidFill>
            <a:schemeClr val="bg1"/>
          </a:solidFill>
          <a:ln>
            <a:solidFill>
              <a:schemeClr val="accent1"/>
            </a:solidFill>
          </a:ln>
        </p:spPr>
        <p:txBody>
          <a:bodyPr wrap="square" rtlCol="0">
            <a:spAutoFit/>
          </a:bodyPr>
          <a:lstStyle/>
          <a:p>
            <a:r>
              <a:rPr lang="en-US" sz="2400" dirty="0"/>
              <a:t>The AEP Barriers to Employment also lists frequency totals for number of barriers recorded overall.</a:t>
            </a:r>
          </a:p>
        </p:txBody>
      </p:sp>
      <p:pic>
        <p:nvPicPr>
          <p:cNvPr id="4" name="Picture 3"/>
          <p:cNvPicPr>
            <a:picLocks noChangeAspect="1"/>
          </p:cNvPicPr>
          <p:nvPr/>
        </p:nvPicPr>
        <p:blipFill>
          <a:blip r:embed="rId3"/>
          <a:stretch>
            <a:fillRect/>
          </a:stretch>
        </p:blipFill>
        <p:spPr>
          <a:xfrm>
            <a:off x="465826" y="3433313"/>
            <a:ext cx="4059354" cy="32750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DB121831-701C-9D48-9359-848BABC86C48}"/>
              </a:ext>
            </a:extLst>
          </p:cNvPr>
          <p:cNvSpPr>
            <a:spLocks noGrp="1"/>
          </p:cNvSpPr>
          <p:nvPr>
            <p:ph type="sldNum" sz="quarter" idx="12"/>
          </p:nvPr>
        </p:nvSpPr>
        <p:spPr/>
        <p:txBody>
          <a:bodyPr/>
          <a:lstStyle/>
          <a:p>
            <a:fld id="{D64902D6-4A29-4656-8DDD-794081C920C7}" type="slidenum">
              <a:rPr lang="en-US" smtClean="0"/>
              <a:t>14</a:t>
            </a:fld>
            <a:endParaRPr lang="en-US"/>
          </a:p>
        </p:txBody>
      </p:sp>
    </p:spTree>
    <p:extLst>
      <p:ext uri="{BB962C8B-B14F-4D97-AF65-F5344CB8AC3E}">
        <p14:creationId xmlns:p14="http://schemas.microsoft.com/office/powerpoint/2010/main" val="262821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177" y="1084592"/>
            <a:ext cx="2286000" cy="323850"/>
          </a:xfrm>
          <a:prstGeom prst="rect">
            <a:avLst/>
          </a:prstGeom>
          <a:ln>
            <a:solidFill>
              <a:schemeClr val="accent1"/>
            </a:solidFill>
          </a:ln>
        </p:spPr>
      </p:pic>
      <p:sp>
        <p:nvSpPr>
          <p:cNvPr id="4" name="TextBox 3"/>
          <p:cNvSpPr txBox="1"/>
          <p:nvPr/>
        </p:nvSpPr>
        <p:spPr>
          <a:xfrm>
            <a:off x="3407429" y="345057"/>
            <a:ext cx="4356339" cy="1200329"/>
          </a:xfrm>
          <a:prstGeom prst="rect">
            <a:avLst/>
          </a:prstGeom>
          <a:noFill/>
          <a:ln>
            <a:solidFill>
              <a:schemeClr val="accent1"/>
            </a:solidFill>
          </a:ln>
        </p:spPr>
        <p:txBody>
          <a:bodyPr wrap="square" rtlCol="0">
            <a:spAutoFit/>
          </a:bodyPr>
          <a:lstStyle/>
          <a:p>
            <a:r>
              <a:rPr lang="en-US" sz="2400" dirty="0"/>
              <a:t>Click Aggregate Multiple Agencies to run a combined summary of all agencies in the consortium.</a:t>
            </a:r>
          </a:p>
        </p:txBody>
      </p:sp>
      <p:pic>
        <p:nvPicPr>
          <p:cNvPr id="5" name="Picture 4"/>
          <p:cNvPicPr>
            <a:picLocks noChangeAspect="1"/>
          </p:cNvPicPr>
          <p:nvPr/>
        </p:nvPicPr>
        <p:blipFill>
          <a:blip r:embed="rId3"/>
          <a:stretch>
            <a:fillRect/>
          </a:stretch>
        </p:blipFill>
        <p:spPr>
          <a:xfrm>
            <a:off x="252156" y="1791228"/>
            <a:ext cx="7569404" cy="2884289"/>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458531" y="3300656"/>
            <a:ext cx="7506308" cy="3360013"/>
          </a:xfrm>
          <a:prstGeom prst="rect">
            <a:avLst/>
          </a:prstGeom>
          <a:ln>
            <a:solidFill>
              <a:schemeClr val="accent1"/>
            </a:solidFill>
          </a:ln>
        </p:spPr>
      </p:pic>
      <p:sp>
        <p:nvSpPr>
          <p:cNvPr id="2" name="Slide Number Placeholder 1">
            <a:extLst>
              <a:ext uri="{FF2B5EF4-FFF2-40B4-BE49-F238E27FC236}">
                <a16:creationId xmlns:a16="http://schemas.microsoft.com/office/drawing/2014/main" id="{D1323F56-FCD1-DC41-9A5A-C4E2E643B37B}"/>
              </a:ext>
            </a:extLst>
          </p:cNvPr>
          <p:cNvSpPr>
            <a:spLocks noGrp="1"/>
          </p:cNvSpPr>
          <p:nvPr>
            <p:ph type="sldNum" sz="quarter" idx="12"/>
          </p:nvPr>
        </p:nvSpPr>
        <p:spPr/>
        <p:txBody>
          <a:bodyPr/>
          <a:lstStyle/>
          <a:p>
            <a:fld id="{D64902D6-4A29-4656-8DDD-794081C920C7}" type="slidenum">
              <a:rPr lang="en-US" smtClean="0"/>
              <a:t>15</a:t>
            </a:fld>
            <a:endParaRPr lang="en-US"/>
          </a:p>
        </p:txBody>
      </p:sp>
    </p:spTree>
    <p:extLst>
      <p:ext uri="{BB962C8B-B14F-4D97-AF65-F5344CB8AC3E}">
        <p14:creationId xmlns:p14="http://schemas.microsoft.com/office/powerpoint/2010/main" val="159063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a:t>Examples of Agency Level Data Evaluation</a:t>
            </a:r>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a:t>Agencies: Use TE drill down features</a:t>
            </a:r>
          </a:p>
          <a:p>
            <a:r>
              <a:rPr lang="en-US" dirty="0"/>
              <a:t>Example 1: Basic DIR drill down illustration</a:t>
            </a:r>
          </a:p>
          <a:p>
            <a:r>
              <a:rPr lang="en-US" dirty="0"/>
              <a:t>Example 2: AEP Summary self-reported outcomes trouble shooting</a:t>
            </a:r>
          </a:p>
          <a:p>
            <a:r>
              <a:rPr lang="en-US" dirty="0"/>
              <a:t>Example 3: Using AEP specific numbers from the DIR</a:t>
            </a:r>
          </a:p>
          <a:p>
            <a:r>
              <a:rPr lang="en-US" dirty="0"/>
              <a:t>Example 4: AEP Program enrollment calculation</a:t>
            </a:r>
          </a:p>
          <a:p>
            <a:r>
              <a:rPr lang="en-US" dirty="0"/>
              <a:t>Example 5: AEP Program persistence calculation</a:t>
            </a:r>
          </a:p>
          <a:p>
            <a:r>
              <a:rPr lang="en-US" dirty="0"/>
              <a:t>Example 6: Combined AEP outcomes calculation</a:t>
            </a:r>
          </a:p>
          <a:p>
            <a:r>
              <a:rPr lang="en-US" dirty="0"/>
              <a:t>Example 7: Pre/post-test evaluation when persistence is low</a:t>
            </a:r>
          </a:p>
          <a:p>
            <a:r>
              <a:rPr lang="en-US" dirty="0"/>
              <a:t>Example 8: Pre/post-testing when persistence is good but pre/post 		            performance is low</a:t>
            </a:r>
          </a:p>
          <a:p>
            <a:endParaRPr lang="en-US" dirty="0"/>
          </a:p>
          <a:p>
            <a:endParaRPr lang="en-US" dirty="0"/>
          </a:p>
        </p:txBody>
      </p:sp>
      <p:sp>
        <p:nvSpPr>
          <p:cNvPr id="4" name="Slide Number Placeholder 3">
            <a:extLst>
              <a:ext uri="{FF2B5EF4-FFF2-40B4-BE49-F238E27FC236}">
                <a16:creationId xmlns:a16="http://schemas.microsoft.com/office/drawing/2014/main" id="{D53943A4-CF9E-FB44-B8F6-97FAA89A6A39}"/>
              </a:ext>
            </a:extLst>
          </p:cNvPr>
          <p:cNvSpPr>
            <a:spLocks noGrp="1"/>
          </p:cNvSpPr>
          <p:nvPr>
            <p:ph type="sldNum" sz="quarter" idx="12"/>
          </p:nvPr>
        </p:nvSpPr>
        <p:spPr/>
        <p:txBody>
          <a:bodyPr/>
          <a:lstStyle/>
          <a:p>
            <a:fld id="{D64902D6-4A29-4656-8DDD-794081C920C7}" type="slidenum">
              <a:rPr lang="en-US" smtClean="0"/>
              <a:t>16</a:t>
            </a:fld>
            <a:endParaRPr lang="en-US"/>
          </a:p>
        </p:txBody>
      </p:sp>
    </p:spTree>
    <p:extLst>
      <p:ext uri="{BB962C8B-B14F-4D97-AF65-F5344CB8AC3E}">
        <p14:creationId xmlns:p14="http://schemas.microsoft.com/office/powerpoint/2010/main" val="27442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a:t>Of those students with any AEP activity, how many enrolled in an instructional program? (Column L)</a:t>
            </a:r>
          </a:p>
          <a:p>
            <a:r>
              <a:rPr lang="en-US" sz="3200" dirty="0"/>
              <a:t>Of those with program enrollment, how many students reached at least 12 hours of instruction? (Compare Columns E and L)</a:t>
            </a:r>
          </a:p>
          <a:p>
            <a:r>
              <a:rPr lang="en-US" sz="3200" dirty="0"/>
              <a:t>Of those who qualified for outcomes with 12+ hours, how many students achieved outcomes? </a:t>
            </a:r>
          </a:p>
          <a:p>
            <a:r>
              <a:rPr lang="en-US" sz="3200" dirty="0"/>
              <a:t>Of those who qualified with 12+ hours, how many students completed a pre/post-test pair? Of those, how many achieved a level gain? </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t>Basic Questions from 2/20 Webinar:</a:t>
            </a:r>
          </a:p>
        </p:txBody>
      </p:sp>
      <p:sp>
        <p:nvSpPr>
          <p:cNvPr id="4" name="Slide Number Placeholder 3">
            <a:extLst>
              <a:ext uri="{FF2B5EF4-FFF2-40B4-BE49-F238E27FC236}">
                <a16:creationId xmlns:a16="http://schemas.microsoft.com/office/drawing/2014/main" id="{5BBD9879-23B3-9543-9D87-07BCB61917F4}"/>
              </a:ext>
            </a:extLst>
          </p:cNvPr>
          <p:cNvSpPr>
            <a:spLocks noGrp="1"/>
          </p:cNvSpPr>
          <p:nvPr>
            <p:ph type="sldNum" sz="quarter" idx="12"/>
          </p:nvPr>
        </p:nvSpPr>
        <p:spPr/>
        <p:txBody>
          <a:bodyPr/>
          <a:lstStyle/>
          <a:p>
            <a:fld id="{D64902D6-4A29-4656-8DDD-794081C920C7}" type="slidenum">
              <a:rPr lang="en-US" smtClean="0"/>
              <a:t>17</a:t>
            </a:fld>
            <a:endParaRPr lang="en-US"/>
          </a:p>
        </p:txBody>
      </p:sp>
    </p:spTree>
    <p:extLst>
      <p:ext uri="{BB962C8B-B14F-4D97-AF65-F5344CB8AC3E}">
        <p14:creationId xmlns:p14="http://schemas.microsoft.com/office/powerpoint/2010/main" val="247654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8456" y="928995"/>
            <a:ext cx="5768681" cy="4642309"/>
            <a:chOff x="3237633" y="1015259"/>
            <a:chExt cx="5768681" cy="4642309"/>
          </a:xfrm>
        </p:grpSpPr>
        <p:sp>
          <p:nvSpPr>
            <p:cNvPr id="8" name="Freeform 7"/>
            <p:cNvSpPr/>
            <p:nvPr/>
          </p:nvSpPr>
          <p:spPr>
            <a:xfrm>
              <a:off x="3237633"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Lo Performance</a:t>
              </a:r>
            </a:p>
            <a:p>
              <a:pPr lvl="0" algn="ctr" defTabSz="1022350">
                <a:lnSpc>
                  <a:spcPct val="90000"/>
                </a:lnSpc>
                <a:spcBef>
                  <a:spcPct val="0"/>
                </a:spcBef>
                <a:spcAft>
                  <a:spcPct val="35000"/>
                </a:spcAft>
              </a:pPr>
              <a:r>
                <a:rPr lang="en-US" sz="2300" b="1" kern="1200" dirty="0">
                  <a:solidFill>
                    <a:schemeClr val="tx1"/>
                  </a:solidFill>
                </a:rPr>
                <a:t>Hi Persistence</a:t>
              </a:r>
            </a:p>
          </p:txBody>
        </p:sp>
        <p:sp>
          <p:nvSpPr>
            <p:cNvPr id="10" name="Freeform 9"/>
            <p:cNvSpPr/>
            <p:nvPr/>
          </p:nvSpPr>
          <p:spPr>
            <a:xfrm>
              <a:off x="6975312"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Hi Performance</a:t>
              </a:r>
            </a:p>
            <a:p>
              <a:pPr lvl="0" algn="ctr" defTabSz="1022350">
                <a:lnSpc>
                  <a:spcPct val="90000"/>
                </a:lnSpc>
                <a:spcBef>
                  <a:spcPct val="0"/>
                </a:spcBef>
                <a:spcAft>
                  <a:spcPct val="35000"/>
                </a:spcAft>
              </a:pPr>
              <a:r>
                <a:rPr lang="en-US" sz="2300" kern="1200" dirty="0"/>
                <a:t>Hi Persistence</a:t>
              </a:r>
            </a:p>
          </p:txBody>
        </p:sp>
        <p:sp>
          <p:nvSpPr>
            <p:cNvPr id="11" name="Freeform 10"/>
            <p:cNvSpPr/>
            <p:nvPr/>
          </p:nvSpPr>
          <p:spPr>
            <a:xfrm>
              <a:off x="3295897" y="369647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Lo Performance</a:t>
              </a:r>
            </a:p>
            <a:p>
              <a:pPr lvl="0" algn="ctr" defTabSz="1022350">
                <a:lnSpc>
                  <a:spcPct val="90000"/>
                </a:lnSpc>
                <a:spcBef>
                  <a:spcPct val="0"/>
                </a:spcBef>
                <a:spcAft>
                  <a:spcPct val="35000"/>
                </a:spcAft>
              </a:pPr>
              <a:r>
                <a:rPr lang="en-US" sz="2300" kern="1200" dirty="0"/>
                <a:t>Lo Persistence</a:t>
              </a:r>
            </a:p>
          </p:txBody>
        </p:sp>
        <p:sp>
          <p:nvSpPr>
            <p:cNvPr id="12" name="Freeform 11"/>
            <p:cNvSpPr/>
            <p:nvPr/>
          </p:nvSpPr>
          <p:spPr>
            <a:xfrm>
              <a:off x="7045225" y="3651963"/>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Hi Performance</a:t>
              </a:r>
            </a:p>
            <a:p>
              <a:pPr lvl="0" algn="ctr" defTabSz="1022350">
                <a:lnSpc>
                  <a:spcPct val="90000"/>
                </a:lnSpc>
                <a:spcBef>
                  <a:spcPct val="0"/>
                </a:spcBef>
                <a:spcAft>
                  <a:spcPct val="35000"/>
                </a:spcAft>
              </a:pPr>
              <a:r>
                <a:rPr lang="en-US" sz="2300" b="1" kern="1200" dirty="0">
                  <a:solidFill>
                    <a:schemeClr val="tx1"/>
                  </a:solidFill>
                </a:rPr>
                <a:t>Lo Persistence</a:t>
              </a:r>
            </a:p>
          </p:txBody>
        </p:sp>
      </p:grpSp>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18</a:t>
            </a:fld>
            <a:endParaRPr lang="en-US"/>
          </a:p>
        </p:txBody>
      </p:sp>
    </p:spTree>
    <p:extLst>
      <p:ext uri="{BB962C8B-B14F-4D97-AF65-F5344CB8AC3E}">
        <p14:creationId xmlns:p14="http://schemas.microsoft.com/office/powerpoint/2010/main" val="45692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a:t>Solution: </a:t>
            </a:r>
          </a:p>
          <a:p>
            <a:pPr marL="457200" indent="-457200">
              <a:buFont typeface="+mj-lt"/>
              <a:buAutoNum type="arabicPeriod"/>
            </a:pPr>
            <a:r>
              <a:rPr lang="en-US" sz="2400" dirty="0"/>
              <a:t>Compare the number of enrollees (Column B) with the number of enrollees with pre/post (Column C).</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457200" indent="-457200">
              <a:buFont typeface="+mj-lt"/>
              <a:buAutoNum type="arabicPeriod"/>
            </a:pPr>
            <a:r>
              <a:rPr lang="en-US" sz="2400" dirty="0"/>
              <a:t>If Columns B and C numbers are similar (</a:t>
            </a:r>
            <a:r>
              <a:rPr lang="en-US" sz="2400" i="1" dirty="0"/>
              <a:t>rule of thumb: Column C should be equal to or greater than 70% of Column B</a:t>
            </a:r>
            <a:r>
              <a:rPr lang="en-US" sz="2400" dirty="0"/>
              <a:t>) then you have done well completing testing for your students, but you should review students test scores and learning gains, and evaluate performance in the classroom to improve individual test results.</a:t>
            </a:r>
            <a:endParaRPr lang="en-US" dirty="0"/>
          </a:p>
        </p:txBody>
      </p:sp>
      <p:sp>
        <p:nvSpPr>
          <p:cNvPr id="6" name="Slide Number Placeholder 5">
            <a:extLst>
              <a:ext uri="{FF2B5EF4-FFF2-40B4-BE49-F238E27FC236}">
                <a16:creationId xmlns:a16="http://schemas.microsoft.com/office/drawing/2014/main" id="{C72C502B-3F55-B149-990F-6AE169088BEB}"/>
              </a:ext>
            </a:extLst>
          </p:cNvPr>
          <p:cNvSpPr>
            <a:spLocks noGrp="1"/>
          </p:cNvSpPr>
          <p:nvPr>
            <p:ph type="sldNum" sz="quarter" idx="12"/>
          </p:nvPr>
        </p:nvSpPr>
        <p:spPr/>
        <p:txBody>
          <a:bodyPr/>
          <a:lstStyle/>
          <a:p>
            <a:fld id="{D64902D6-4A29-4656-8DDD-794081C920C7}" type="slidenum">
              <a:rPr lang="en-US" smtClean="0"/>
              <a:t>19</a:t>
            </a:fld>
            <a:endParaRPr lang="en-US"/>
          </a:p>
        </p:txBody>
      </p:sp>
    </p:spTree>
    <p:extLst>
      <p:ext uri="{BB962C8B-B14F-4D97-AF65-F5344CB8AC3E}">
        <p14:creationId xmlns:p14="http://schemas.microsoft.com/office/powerpoint/2010/main" val="414673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607"/>
          </a:xfrm>
          <a:ln>
            <a:solidFill>
              <a:schemeClr val="accent1"/>
            </a:solidFill>
          </a:ln>
        </p:spPr>
        <p:txBody>
          <a:bodyPr/>
          <a:lstStyle/>
          <a:p>
            <a:r>
              <a:rPr lang="en-US" dirty="0">
                <a:solidFill>
                  <a:srgbClr val="FF0000"/>
                </a:solidFill>
              </a:rPr>
              <a:t>Agenda	</a:t>
            </a:r>
          </a:p>
        </p:txBody>
      </p:sp>
      <p:sp>
        <p:nvSpPr>
          <p:cNvPr id="3" name="Content Placeholder 2"/>
          <p:cNvSpPr>
            <a:spLocks noGrp="1"/>
          </p:cNvSpPr>
          <p:nvPr>
            <p:ph idx="1"/>
          </p:nvPr>
        </p:nvSpPr>
        <p:spPr>
          <a:xfrm>
            <a:off x="838200" y="1492370"/>
            <a:ext cx="10515600" cy="4684593"/>
          </a:xfrm>
          <a:ln>
            <a:solidFill>
              <a:schemeClr val="accent1"/>
            </a:solidFill>
          </a:ln>
        </p:spPr>
        <p:txBody>
          <a:bodyPr>
            <a:normAutofit/>
          </a:bodyPr>
          <a:lstStyle/>
          <a:p>
            <a:r>
              <a:rPr lang="en-US" sz="4000" dirty="0"/>
              <a:t>Review Part I from 3/25/19</a:t>
            </a:r>
          </a:p>
          <a:p>
            <a:r>
              <a:rPr lang="en-US" sz="4000" dirty="0"/>
              <a:t>Review of “Qualitative” program suggestions from Webinar on 2/20/19</a:t>
            </a:r>
          </a:p>
          <a:p>
            <a:r>
              <a:rPr lang="en-US" sz="4000" dirty="0"/>
              <a:t>Review of AEP Reports in TE</a:t>
            </a:r>
          </a:p>
          <a:p>
            <a:r>
              <a:rPr lang="en-US" sz="4000" dirty="0"/>
              <a:t>Consortium level AEP Reports in TE</a:t>
            </a:r>
          </a:p>
          <a:p>
            <a:r>
              <a:rPr lang="en-US" sz="4000" dirty="0"/>
              <a:t>Consortium Level Troubleshooting Examples</a:t>
            </a:r>
          </a:p>
        </p:txBody>
      </p:sp>
      <p:sp>
        <p:nvSpPr>
          <p:cNvPr id="4" name="Slide Number Placeholder 3">
            <a:extLst>
              <a:ext uri="{FF2B5EF4-FFF2-40B4-BE49-F238E27FC236}">
                <a16:creationId xmlns:a16="http://schemas.microsoft.com/office/drawing/2014/main" id="{CFB55673-E367-474D-BBE8-DAFDD109DA5F}"/>
              </a:ext>
            </a:extLst>
          </p:cNvPr>
          <p:cNvSpPr>
            <a:spLocks noGrp="1"/>
          </p:cNvSpPr>
          <p:nvPr>
            <p:ph type="sldNum" sz="quarter" idx="12"/>
          </p:nvPr>
        </p:nvSpPr>
        <p:spPr/>
        <p:txBody>
          <a:bodyPr/>
          <a:lstStyle/>
          <a:p>
            <a:fld id="{D64902D6-4A29-4656-8DDD-794081C920C7}" type="slidenum">
              <a:rPr lang="en-US" smtClean="0"/>
              <a:t>2</a:t>
            </a:fld>
            <a:endParaRPr lang="en-US"/>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657489" cy="2328745"/>
          </a:xfrm>
          <a:prstGeom prst="rect">
            <a:avLst/>
          </a:prstGeom>
        </p:spPr>
      </p:pic>
      <p:sp>
        <p:nvSpPr>
          <p:cNvPr id="5" name="TextBox 4"/>
          <p:cNvSpPr txBox="1"/>
          <p:nvPr/>
        </p:nvSpPr>
        <p:spPr>
          <a:xfrm>
            <a:off x="644517" y="2966039"/>
            <a:ext cx="10981509" cy="3416320"/>
          </a:xfrm>
          <a:prstGeom prst="rect">
            <a:avLst/>
          </a:prstGeom>
          <a:noFill/>
          <a:ln>
            <a:solidFill>
              <a:schemeClr val="accent1"/>
            </a:solidFill>
          </a:ln>
        </p:spPr>
        <p:txBody>
          <a:bodyPr wrap="square" rtlCol="0">
            <a:spAutoFit/>
          </a:bodyPr>
          <a:lstStyle/>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NRS Monitor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NRS Monitor to identify students test performance and highlight students with zero or minimal gains.</a:t>
            </a:r>
            <a:endParaRPr lang="en-US" b="1" i="1" dirty="0"/>
          </a:p>
        </p:txBody>
      </p:sp>
      <p:sp>
        <p:nvSpPr>
          <p:cNvPr id="3" name="Slide Number Placeholder 2">
            <a:extLst>
              <a:ext uri="{FF2B5EF4-FFF2-40B4-BE49-F238E27FC236}">
                <a16:creationId xmlns:a16="http://schemas.microsoft.com/office/drawing/2014/main" id="{EEFE4494-D75D-E147-ADA8-855CFD927D5F}"/>
              </a:ext>
            </a:extLst>
          </p:cNvPr>
          <p:cNvSpPr>
            <a:spLocks noGrp="1"/>
          </p:cNvSpPr>
          <p:nvPr>
            <p:ph type="sldNum" sz="quarter" idx="12"/>
          </p:nvPr>
        </p:nvSpPr>
        <p:spPr/>
        <p:txBody>
          <a:bodyPr/>
          <a:lstStyle/>
          <a:p>
            <a:fld id="{D64902D6-4A29-4656-8DDD-794081C920C7}" type="slidenum">
              <a:rPr lang="en-US" smtClean="0"/>
              <a:t>20</a:t>
            </a:fld>
            <a:endParaRPr lang="en-US"/>
          </a:p>
        </p:txBody>
      </p:sp>
    </p:spTree>
    <p:extLst>
      <p:ext uri="{BB962C8B-B14F-4D97-AF65-F5344CB8AC3E}">
        <p14:creationId xmlns:p14="http://schemas.microsoft.com/office/powerpoint/2010/main" val="327436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a:t>Examples of Consortium Level Data Evaluation</a:t>
            </a:r>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a:t>Consortia: Convert TE consortium reports to Excel</a:t>
            </a:r>
          </a:p>
          <a:p>
            <a:r>
              <a:rPr lang="en-US" dirty="0"/>
              <a:t>Example 1: Filter by agency and program</a:t>
            </a:r>
          </a:p>
          <a:p>
            <a:r>
              <a:rPr lang="en-US" dirty="0"/>
              <a:t>Example 2: Isolate for a specific AEP outcome area</a:t>
            </a:r>
          </a:p>
          <a:p>
            <a:r>
              <a:rPr lang="en-US" dirty="0"/>
              <a:t>Example 3: AEP Program enrollment calculation</a:t>
            </a:r>
          </a:p>
          <a:p>
            <a:r>
              <a:rPr lang="en-US" dirty="0"/>
              <a:t>Example 4: AEP Program persistence calculation</a:t>
            </a:r>
          </a:p>
          <a:p>
            <a:r>
              <a:rPr lang="en-US" dirty="0"/>
              <a:t>Example 5: Combined AEP outcomes calculation</a:t>
            </a:r>
          </a:p>
          <a:p>
            <a:r>
              <a:rPr lang="en-US" dirty="0"/>
              <a:t>Example 6: Use Excel to compute consortium wide performance and 		 persistence percentages</a:t>
            </a:r>
          </a:p>
          <a:p>
            <a:r>
              <a:rPr lang="en-US" dirty="0"/>
              <a:t>Example 7: Create charts and graphs</a:t>
            </a:r>
          </a:p>
        </p:txBody>
      </p:sp>
      <p:sp>
        <p:nvSpPr>
          <p:cNvPr id="4" name="Slide Number Placeholder 3">
            <a:extLst>
              <a:ext uri="{FF2B5EF4-FFF2-40B4-BE49-F238E27FC236}">
                <a16:creationId xmlns:a16="http://schemas.microsoft.com/office/drawing/2014/main" id="{76B71CC3-C961-F945-8871-10EB889F9DA9}"/>
              </a:ext>
            </a:extLst>
          </p:cNvPr>
          <p:cNvSpPr>
            <a:spLocks noGrp="1"/>
          </p:cNvSpPr>
          <p:nvPr>
            <p:ph type="sldNum" sz="quarter" idx="12"/>
          </p:nvPr>
        </p:nvSpPr>
        <p:spPr/>
        <p:txBody>
          <a:bodyPr/>
          <a:lstStyle/>
          <a:p>
            <a:fld id="{D64902D6-4A29-4656-8DDD-794081C920C7}" type="slidenum">
              <a:rPr lang="en-US" smtClean="0"/>
              <a:t>21</a:t>
            </a:fld>
            <a:endParaRPr lang="en-US"/>
          </a:p>
        </p:txBody>
      </p:sp>
    </p:spTree>
    <p:extLst>
      <p:ext uri="{BB962C8B-B14F-4D97-AF65-F5344CB8AC3E}">
        <p14:creationId xmlns:p14="http://schemas.microsoft.com/office/powerpoint/2010/main" val="200187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Creating Excel Spreadsheets in TE</a:t>
            </a:r>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a:t>Convert any TE report into an Excel spreadsheet by clicking Export, then Save As Excel.</a:t>
            </a:r>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A9DF5F6C-F2C2-654B-863F-3CCD46861847}"/>
              </a:ext>
            </a:extLst>
          </p:cNvPr>
          <p:cNvSpPr>
            <a:spLocks noGrp="1"/>
          </p:cNvSpPr>
          <p:nvPr>
            <p:ph type="sldNum" sz="quarter" idx="12"/>
          </p:nvPr>
        </p:nvSpPr>
        <p:spPr/>
        <p:txBody>
          <a:bodyPr/>
          <a:lstStyle/>
          <a:p>
            <a:fld id="{D64902D6-4A29-4656-8DDD-794081C920C7}" type="slidenum">
              <a:rPr lang="en-US" smtClean="0"/>
              <a:t>22</a:t>
            </a:fld>
            <a:endParaRPr lang="en-US"/>
          </a:p>
        </p:txBody>
      </p:sp>
    </p:spTree>
    <p:extLst>
      <p:ext uri="{BB962C8B-B14F-4D97-AF65-F5344CB8AC3E}">
        <p14:creationId xmlns:p14="http://schemas.microsoft.com/office/powerpoint/2010/main" val="342883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The resulting Excel worksheet includes all data elements from the AEP Summary.</a:t>
            </a:r>
          </a:p>
        </p:txBody>
      </p:sp>
      <p:sp>
        <p:nvSpPr>
          <p:cNvPr id="2" name="Slide Number Placeholder 1">
            <a:extLst>
              <a:ext uri="{FF2B5EF4-FFF2-40B4-BE49-F238E27FC236}">
                <a16:creationId xmlns:a16="http://schemas.microsoft.com/office/drawing/2014/main" id="{121FCE7E-A6D5-D04F-8DCB-26BFA063715A}"/>
              </a:ext>
            </a:extLst>
          </p:cNvPr>
          <p:cNvSpPr>
            <a:spLocks noGrp="1"/>
          </p:cNvSpPr>
          <p:nvPr>
            <p:ph type="sldNum" sz="quarter" idx="12"/>
          </p:nvPr>
        </p:nvSpPr>
        <p:spPr/>
        <p:txBody>
          <a:bodyPr/>
          <a:lstStyle/>
          <a:p>
            <a:fld id="{D64902D6-4A29-4656-8DDD-794081C920C7}" type="slidenum">
              <a:rPr lang="en-US" smtClean="0"/>
              <a:t>23</a:t>
            </a:fld>
            <a:endParaRPr lang="en-US"/>
          </a:p>
        </p:txBody>
      </p:sp>
    </p:spTree>
    <p:extLst>
      <p:ext uri="{BB962C8B-B14F-4D97-AF65-F5344CB8AC3E}">
        <p14:creationId xmlns:p14="http://schemas.microsoft.com/office/powerpoint/2010/main" val="217023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Use features in Excel to highlight key data points from the AEP report in TE.</a:t>
            </a:r>
          </a:p>
        </p:txBody>
      </p:sp>
      <p:sp>
        <p:nvSpPr>
          <p:cNvPr id="2" name="Slide Number Placeholder 1">
            <a:extLst>
              <a:ext uri="{FF2B5EF4-FFF2-40B4-BE49-F238E27FC236}">
                <a16:creationId xmlns:a16="http://schemas.microsoft.com/office/drawing/2014/main" id="{3C90AE1E-62C6-F845-954D-A8222FD4672C}"/>
              </a:ext>
            </a:extLst>
          </p:cNvPr>
          <p:cNvSpPr>
            <a:spLocks noGrp="1"/>
          </p:cNvSpPr>
          <p:nvPr>
            <p:ph type="sldNum" sz="quarter" idx="12"/>
          </p:nvPr>
        </p:nvSpPr>
        <p:spPr/>
        <p:txBody>
          <a:bodyPr/>
          <a:lstStyle/>
          <a:p>
            <a:fld id="{D64902D6-4A29-4656-8DDD-794081C920C7}" type="slidenum">
              <a:rPr lang="en-US" smtClean="0"/>
              <a:t>24</a:t>
            </a:fld>
            <a:endParaRPr lang="en-US"/>
          </a:p>
        </p:txBody>
      </p:sp>
    </p:spTree>
    <p:extLst>
      <p:ext uri="{BB962C8B-B14F-4D97-AF65-F5344CB8AC3E}">
        <p14:creationId xmlns:p14="http://schemas.microsoft.com/office/powerpoint/2010/main" val="101481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the spreadsheet by individual agency.</a:t>
            </a:r>
          </a:p>
        </p:txBody>
      </p:sp>
      <p:sp>
        <p:nvSpPr>
          <p:cNvPr id="5" name="Slide Number Placeholder 4">
            <a:extLst>
              <a:ext uri="{FF2B5EF4-FFF2-40B4-BE49-F238E27FC236}">
                <a16:creationId xmlns:a16="http://schemas.microsoft.com/office/drawing/2014/main" id="{220B7E75-FE87-1040-AB7D-9D4B74A56EE3}"/>
              </a:ext>
            </a:extLst>
          </p:cNvPr>
          <p:cNvSpPr>
            <a:spLocks noGrp="1"/>
          </p:cNvSpPr>
          <p:nvPr>
            <p:ph type="sldNum" sz="quarter" idx="12"/>
          </p:nvPr>
        </p:nvSpPr>
        <p:spPr/>
        <p:txBody>
          <a:bodyPr/>
          <a:lstStyle/>
          <a:p>
            <a:fld id="{D64902D6-4A29-4656-8DDD-794081C920C7}" type="slidenum">
              <a:rPr lang="en-US" smtClean="0"/>
              <a:t>25</a:t>
            </a:fld>
            <a:endParaRPr lang="en-US"/>
          </a:p>
        </p:txBody>
      </p:sp>
    </p:spTree>
    <p:extLst>
      <p:ext uri="{BB962C8B-B14F-4D97-AF65-F5344CB8AC3E}">
        <p14:creationId xmlns:p14="http://schemas.microsoft.com/office/powerpoint/2010/main" val="130530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by instructional program area across all agencies.</a:t>
            </a:r>
          </a:p>
        </p:txBody>
      </p:sp>
      <p:sp>
        <p:nvSpPr>
          <p:cNvPr id="2" name="Slide Number Placeholder 1">
            <a:extLst>
              <a:ext uri="{FF2B5EF4-FFF2-40B4-BE49-F238E27FC236}">
                <a16:creationId xmlns:a16="http://schemas.microsoft.com/office/drawing/2014/main" id="{DE7C41AF-C627-6549-B1AC-C7C91B6D2CEC}"/>
              </a:ext>
            </a:extLst>
          </p:cNvPr>
          <p:cNvSpPr>
            <a:spLocks noGrp="1"/>
          </p:cNvSpPr>
          <p:nvPr>
            <p:ph type="sldNum" sz="quarter" idx="12"/>
          </p:nvPr>
        </p:nvSpPr>
        <p:spPr/>
        <p:txBody>
          <a:bodyPr/>
          <a:lstStyle/>
          <a:p>
            <a:fld id="{D64902D6-4A29-4656-8DDD-794081C920C7}" type="slidenum">
              <a:rPr lang="en-US" smtClean="0"/>
              <a:t>26</a:t>
            </a:fld>
            <a:endParaRPr lang="en-US"/>
          </a:p>
        </p:txBody>
      </p:sp>
    </p:spTree>
    <p:extLst>
      <p:ext uri="{BB962C8B-B14F-4D97-AF65-F5344CB8AC3E}">
        <p14:creationId xmlns:p14="http://schemas.microsoft.com/office/powerpoint/2010/main" val="849090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Format cells to isolate key data points.</a:t>
            </a:r>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
        <p:nvSpPr>
          <p:cNvPr id="5" name="Slide Number Placeholder 4">
            <a:extLst>
              <a:ext uri="{FF2B5EF4-FFF2-40B4-BE49-F238E27FC236}">
                <a16:creationId xmlns:a16="http://schemas.microsoft.com/office/drawing/2014/main" id="{B1519221-2EA3-5A4D-9403-6A8CF8D00D67}"/>
              </a:ext>
            </a:extLst>
          </p:cNvPr>
          <p:cNvSpPr>
            <a:spLocks noGrp="1"/>
          </p:cNvSpPr>
          <p:nvPr>
            <p:ph type="sldNum" sz="quarter" idx="12"/>
          </p:nvPr>
        </p:nvSpPr>
        <p:spPr/>
        <p:txBody>
          <a:bodyPr/>
          <a:lstStyle/>
          <a:p>
            <a:fld id="{D64902D6-4A29-4656-8DDD-794081C920C7}" type="slidenum">
              <a:rPr lang="en-US" smtClean="0"/>
              <a:t>27</a:t>
            </a:fld>
            <a:endParaRPr lang="en-US"/>
          </a:p>
        </p:txBody>
      </p:sp>
    </p:spTree>
    <p:extLst>
      <p:ext uri="{BB962C8B-B14F-4D97-AF65-F5344CB8AC3E}">
        <p14:creationId xmlns:p14="http://schemas.microsoft.com/office/powerpoint/2010/main" val="78676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In this example, the document uses filtering and formatting to isolate specific data results.</a:t>
            </a:r>
          </a:p>
        </p:txBody>
      </p:sp>
      <p:sp>
        <p:nvSpPr>
          <p:cNvPr id="4" name="Slide Number Placeholder 3">
            <a:extLst>
              <a:ext uri="{FF2B5EF4-FFF2-40B4-BE49-F238E27FC236}">
                <a16:creationId xmlns:a16="http://schemas.microsoft.com/office/drawing/2014/main" id="{2DF27D9C-2D85-5F47-B64D-749B5DE1AB09}"/>
              </a:ext>
            </a:extLst>
          </p:cNvPr>
          <p:cNvSpPr>
            <a:spLocks noGrp="1"/>
          </p:cNvSpPr>
          <p:nvPr>
            <p:ph type="sldNum" sz="quarter" idx="12"/>
          </p:nvPr>
        </p:nvSpPr>
        <p:spPr/>
        <p:txBody>
          <a:bodyPr/>
          <a:lstStyle/>
          <a:p>
            <a:fld id="{D64902D6-4A29-4656-8DDD-794081C920C7}" type="slidenum">
              <a:rPr lang="en-US" smtClean="0"/>
              <a:t>28</a:t>
            </a:fld>
            <a:endParaRPr lang="en-US"/>
          </a:p>
        </p:txBody>
      </p:sp>
    </p:spTree>
    <p:extLst>
      <p:ext uri="{BB962C8B-B14F-4D97-AF65-F5344CB8AC3E}">
        <p14:creationId xmlns:p14="http://schemas.microsoft.com/office/powerpoint/2010/main" val="350718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a:t>Using the consortium level AEP Summary, you can convert the consortium wide or individual agency level AEP Summary reports into Excel.</a:t>
            </a:r>
          </a:p>
        </p:txBody>
      </p:sp>
      <p:sp>
        <p:nvSpPr>
          <p:cNvPr id="6" name="Slide Number Placeholder 5">
            <a:extLst>
              <a:ext uri="{FF2B5EF4-FFF2-40B4-BE49-F238E27FC236}">
                <a16:creationId xmlns:a16="http://schemas.microsoft.com/office/drawing/2014/main" id="{466EB7FA-2BDB-8340-BCBE-A68BB33BDE11}"/>
              </a:ext>
            </a:extLst>
          </p:cNvPr>
          <p:cNvSpPr>
            <a:spLocks noGrp="1"/>
          </p:cNvSpPr>
          <p:nvPr>
            <p:ph type="sldNum" sz="quarter" idx="12"/>
          </p:nvPr>
        </p:nvSpPr>
        <p:spPr/>
        <p:txBody>
          <a:bodyPr/>
          <a:lstStyle/>
          <a:p>
            <a:fld id="{D64902D6-4A29-4656-8DDD-794081C920C7}" type="slidenum">
              <a:rPr lang="en-US" smtClean="0"/>
              <a:t>29</a:t>
            </a:fld>
            <a:endParaRPr lang="en-US"/>
          </a:p>
        </p:txBody>
      </p:sp>
    </p:spTree>
    <p:extLst>
      <p:ext uri="{BB962C8B-B14F-4D97-AF65-F5344CB8AC3E}">
        <p14:creationId xmlns:p14="http://schemas.microsoft.com/office/powerpoint/2010/main" val="227742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51" y="224287"/>
            <a:ext cx="10515600" cy="1483743"/>
          </a:xfrm>
        </p:spPr>
        <p:txBody>
          <a:bodyPr>
            <a:normAutofit/>
          </a:bodyPr>
          <a:lstStyle/>
          <a:p>
            <a:r>
              <a:rPr lang="en-US" sz="3600" b="1" dirty="0">
                <a:solidFill>
                  <a:srgbClr val="FF0000"/>
                </a:solidFill>
                <a:latin typeface="+mn-lt"/>
              </a:rPr>
              <a:t>AEP Reports in TE  </a:t>
            </a:r>
            <a:r>
              <a:rPr lang="en-US" sz="3600" dirty="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3077833" y="1986232"/>
            <a:ext cx="6743700" cy="3886200"/>
          </a:xfrm>
          <a:prstGeom prst="rect">
            <a:avLst/>
          </a:prstGeom>
        </p:spPr>
      </p:pic>
      <p:sp>
        <p:nvSpPr>
          <p:cNvPr id="4" name="Slide Number Placeholder 3">
            <a:extLst>
              <a:ext uri="{FF2B5EF4-FFF2-40B4-BE49-F238E27FC236}">
                <a16:creationId xmlns:a16="http://schemas.microsoft.com/office/drawing/2014/main" id="{13242265-9691-2F43-AA20-C6F8557901FE}"/>
              </a:ext>
            </a:extLst>
          </p:cNvPr>
          <p:cNvSpPr>
            <a:spLocks noGrp="1"/>
          </p:cNvSpPr>
          <p:nvPr>
            <p:ph type="sldNum" sz="quarter" idx="12"/>
          </p:nvPr>
        </p:nvSpPr>
        <p:spPr/>
        <p:txBody>
          <a:bodyPr/>
          <a:lstStyle/>
          <a:p>
            <a:fld id="{D64902D6-4A29-4656-8DDD-794081C920C7}" type="slidenum">
              <a:rPr lang="en-US" smtClean="0"/>
              <a:t>3</a:t>
            </a:fld>
            <a:endParaRPr lang="en-US"/>
          </a:p>
        </p:txBody>
      </p:sp>
    </p:spTree>
    <p:extLst>
      <p:ext uri="{BB962C8B-B14F-4D97-AF65-F5344CB8AC3E}">
        <p14:creationId xmlns:p14="http://schemas.microsoft.com/office/powerpoint/2010/main" val="289161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 (Excel columns may be different than what’s in TE)</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
        <p:nvSpPr>
          <p:cNvPr id="4" name="Slide Number Placeholder 3">
            <a:extLst>
              <a:ext uri="{FF2B5EF4-FFF2-40B4-BE49-F238E27FC236}">
                <a16:creationId xmlns:a16="http://schemas.microsoft.com/office/drawing/2014/main" id="{2C976620-FA95-BE4E-9911-62592657820A}"/>
              </a:ext>
            </a:extLst>
          </p:cNvPr>
          <p:cNvSpPr>
            <a:spLocks noGrp="1"/>
          </p:cNvSpPr>
          <p:nvPr>
            <p:ph type="sldNum" sz="quarter" idx="12"/>
          </p:nvPr>
        </p:nvSpPr>
        <p:spPr/>
        <p:txBody>
          <a:bodyPr/>
          <a:lstStyle/>
          <a:p>
            <a:fld id="{D64902D6-4A29-4656-8DDD-794081C920C7}" type="slidenum">
              <a:rPr lang="en-US" smtClean="0"/>
              <a:t>30</a:t>
            </a:fld>
            <a:endParaRPr lang="en-US"/>
          </a:p>
        </p:txBody>
      </p:sp>
    </p:spTree>
    <p:extLst>
      <p:ext uri="{BB962C8B-B14F-4D97-AF65-F5344CB8AC3E}">
        <p14:creationId xmlns:p14="http://schemas.microsoft.com/office/powerpoint/2010/main" val="1897798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4434 ÷ (4434-813) = 81.6%</a:t>
            </a:r>
          </a:p>
        </p:txBody>
      </p:sp>
      <p:sp>
        <p:nvSpPr>
          <p:cNvPr id="2" name="Slide Number Placeholder 1">
            <a:extLst>
              <a:ext uri="{FF2B5EF4-FFF2-40B4-BE49-F238E27FC236}">
                <a16:creationId xmlns:a16="http://schemas.microsoft.com/office/drawing/2014/main" id="{B1FB30C8-5BBF-4E44-AC80-BFCF66BF1B23}"/>
              </a:ext>
            </a:extLst>
          </p:cNvPr>
          <p:cNvSpPr>
            <a:spLocks noGrp="1"/>
          </p:cNvSpPr>
          <p:nvPr>
            <p:ph type="sldNum" sz="quarter" idx="12"/>
          </p:nvPr>
        </p:nvSpPr>
        <p:spPr/>
        <p:txBody>
          <a:bodyPr/>
          <a:lstStyle/>
          <a:p>
            <a:fld id="{D64902D6-4A29-4656-8DDD-794081C920C7}" type="slidenum">
              <a:rPr lang="en-US" smtClean="0"/>
              <a:t>31</a:t>
            </a:fld>
            <a:endParaRPr lang="en-US"/>
          </a:p>
        </p:txBody>
      </p:sp>
    </p:spTree>
    <p:extLst>
      <p:ext uri="{BB962C8B-B14F-4D97-AF65-F5344CB8AC3E}">
        <p14:creationId xmlns:p14="http://schemas.microsoft.com/office/powerpoint/2010/main" val="3050704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289" y="199518"/>
            <a:ext cx="9618646" cy="3471730"/>
          </a:xfrm>
          <a:prstGeom prst="rect">
            <a:avLst/>
          </a:prstGeom>
          <a:ln>
            <a:solidFill>
              <a:schemeClr val="accent1"/>
            </a:solidFill>
          </a:ln>
        </p:spPr>
      </p:pic>
      <p:sp>
        <p:nvSpPr>
          <p:cNvPr id="4" name="TextBox 3"/>
          <p:cNvSpPr txBox="1"/>
          <p:nvPr/>
        </p:nvSpPr>
        <p:spPr>
          <a:xfrm>
            <a:off x="535289" y="3766784"/>
            <a:ext cx="9618646" cy="2677656"/>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sp>
        <p:nvSpPr>
          <p:cNvPr id="3" name="Slide Number Placeholder 2">
            <a:extLst>
              <a:ext uri="{FF2B5EF4-FFF2-40B4-BE49-F238E27FC236}">
                <a16:creationId xmlns:a16="http://schemas.microsoft.com/office/drawing/2014/main" id="{52C45B4E-BE04-5648-B5C5-CA7EB5DF1378}"/>
              </a:ext>
            </a:extLst>
          </p:cNvPr>
          <p:cNvSpPr>
            <a:spLocks noGrp="1"/>
          </p:cNvSpPr>
          <p:nvPr>
            <p:ph type="sldNum" sz="quarter" idx="12"/>
          </p:nvPr>
        </p:nvSpPr>
        <p:spPr/>
        <p:txBody>
          <a:bodyPr/>
          <a:lstStyle/>
          <a:p>
            <a:fld id="{D64902D6-4A29-4656-8DDD-794081C920C7}" type="slidenum">
              <a:rPr lang="en-US" smtClean="0"/>
              <a:t>32</a:t>
            </a:fld>
            <a:endParaRPr lang="en-US"/>
          </a:p>
        </p:txBody>
      </p:sp>
    </p:spTree>
    <p:extLst>
      <p:ext uri="{BB962C8B-B14F-4D97-AF65-F5344CB8AC3E}">
        <p14:creationId xmlns:p14="http://schemas.microsoft.com/office/powerpoint/2010/main" val="413789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2891 ÷ (4434-813) = 79.8%</a:t>
            </a:r>
          </a:p>
        </p:txBody>
      </p:sp>
      <p:sp>
        <p:nvSpPr>
          <p:cNvPr id="2" name="Slide Number Placeholder 1">
            <a:extLst>
              <a:ext uri="{FF2B5EF4-FFF2-40B4-BE49-F238E27FC236}">
                <a16:creationId xmlns:a16="http://schemas.microsoft.com/office/drawing/2014/main" id="{EA3166F5-CB89-764A-AF1D-00CDBE495505}"/>
              </a:ext>
            </a:extLst>
          </p:cNvPr>
          <p:cNvSpPr>
            <a:spLocks noGrp="1"/>
          </p:cNvSpPr>
          <p:nvPr>
            <p:ph type="sldNum" sz="quarter" idx="12"/>
          </p:nvPr>
        </p:nvSpPr>
        <p:spPr/>
        <p:txBody>
          <a:bodyPr/>
          <a:lstStyle/>
          <a:p>
            <a:fld id="{D64902D6-4A29-4656-8DDD-794081C920C7}" type="slidenum">
              <a:rPr lang="en-US" smtClean="0"/>
              <a:t>33</a:t>
            </a:fld>
            <a:endParaRPr lang="en-US"/>
          </a:p>
        </p:txBody>
      </p:sp>
    </p:spTree>
    <p:extLst>
      <p:ext uri="{BB962C8B-B14F-4D97-AF65-F5344CB8AC3E}">
        <p14:creationId xmlns:p14="http://schemas.microsoft.com/office/powerpoint/2010/main" val="3710874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
        <p:nvSpPr>
          <p:cNvPr id="3" name="Slide Number Placeholder 2">
            <a:extLst>
              <a:ext uri="{FF2B5EF4-FFF2-40B4-BE49-F238E27FC236}">
                <a16:creationId xmlns:a16="http://schemas.microsoft.com/office/drawing/2014/main" id="{12422510-F48D-3243-9AB1-4A0787613BDD}"/>
              </a:ext>
            </a:extLst>
          </p:cNvPr>
          <p:cNvSpPr>
            <a:spLocks noGrp="1"/>
          </p:cNvSpPr>
          <p:nvPr>
            <p:ph type="sldNum" sz="quarter" idx="12"/>
          </p:nvPr>
        </p:nvSpPr>
        <p:spPr/>
        <p:txBody>
          <a:bodyPr/>
          <a:lstStyle/>
          <a:p>
            <a:fld id="{D64902D6-4A29-4656-8DDD-794081C920C7}" type="slidenum">
              <a:rPr lang="en-US" smtClean="0"/>
              <a:t>34</a:t>
            </a:fld>
            <a:endParaRPr lang="en-US"/>
          </a:p>
        </p:txBody>
      </p:sp>
    </p:spTree>
    <p:extLst>
      <p:ext uri="{BB962C8B-B14F-4D97-AF65-F5344CB8AC3E}">
        <p14:creationId xmlns:p14="http://schemas.microsoft.com/office/powerpoint/2010/main" val="331348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a:t>(</a:t>
            </a:r>
            <a:r>
              <a:rPr lang="en-US" sz="2800" b="1" dirty="0"/>
              <a:t>1,674</a:t>
            </a:r>
            <a:r>
              <a:rPr lang="en-US" sz="4000" b="1" dirty="0"/>
              <a:t> </a:t>
            </a:r>
            <a:r>
              <a:rPr lang="en-US" sz="2800" b="1" dirty="0"/>
              <a:t>+</a:t>
            </a:r>
            <a:r>
              <a:rPr lang="en-US" sz="4000" b="1" dirty="0"/>
              <a:t> </a:t>
            </a:r>
            <a:r>
              <a:rPr lang="en-US" sz="2800" b="1" dirty="0"/>
              <a:t>113</a:t>
            </a:r>
            <a:r>
              <a:rPr lang="en-US" sz="4000" b="1" dirty="0"/>
              <a:t> </a:t>
            </a:r>
            <a:r>
              <a:rPr lang="en-US" sz="2800" b="1" dirty="0"/>
              <a:t>+ 39</a:t>
            </a:r>
            <a:r>
              <a:rPr lang="en-US" sz="4000" b="1" dirty="0"/>
              <a:t> </a:t>
            </a:r>
            <a:r>
              <a:rPr lang="en-US" sz="2800" b="1" dirty="0"/>
              <a:t>+ 843</a:t>
            </a:r>
            <a:r>
              <a:rPr lang="en-US" sz="4000" b="1" dirty="0"/>
              <a:t> </a:t>
            </a:r>
            <a:r>
              <a:rPr lang="en-US" sz="2800" b="1" dirty="0"/>
              <a:t>+ 197</a:t>
            </a:r>
            <a:r>
              <a:rPr lang="en-US" sz="4000" b="1" dirty="0"/>
              <a:t> </a:t>
            </a:r>
            <a:r>
              <a:rPr lang="en-US" sz="2800" b="1" dirty="0"/>
              <a:t>+ 164</a:t>
            </a:r>
            <a:r>
              <a:rPr lang="en-US" sz="2800" b="1" i="1" dirty="0"/>
              <a:t>) ÷ 2891  = 104.8%!!!</a:t>
            </a:r>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E49B378-AC77-A940-BBA2-17BEDCB4F3D4}"/>
              </a:ext>
            </a:extLst>
          </p:cNvPr>
          <p:cNvSpPr>
            <a:spLocks noGrp="1"/>
          </p:cNvSpPr>
          <p:nvPr>
            <p:ph type="sldNum" sz="quarter" idx="12"/>
          </p:nvPr>
        </p:nvSpPr>
        <p:spPr/>
        <p:txBody>
          <a:bodyPr/>
          <a:lstStyle/>
          <a:p>
            <a:fld id="{D64902D6-4A29-4656-8DDD-794081C920C7}" type="slidenum">
              <a:rPr lang="en-US" smtClean="0"/>
              <a:t>35</a:t>
            </a:fld>
            <a:endParaRPr lang="en-US"/>
          </a:p>
        </p:txBody>
      </p:sp>
    </p:spTree>
    <p:extLst>
      <p:ext uri="{BB962C8B-B14F-4D97-AF65-F5344CB8AC3E}">
        <p14:creationId xmlns:p14="http://schemas.microsoft.com/office/powerpoint/2010/main" val="2384093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a:t>Example 6:</a:t>
            </a:r>
            <a:r>
              <a:rPr lang="en-US" dirty="0"/>
              <a:t> Making Simple Calculations in Excel</a:t>
            </a:r>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a:t>Example 6:</a:t>
            </a:r>
            <a:r>
              <a:rPr lang="en-US" sz="2800" dirty="0"/>
              <a:t> This example calculates the pre/post persistence rates for each AEP program.</a:t>
            </a:r>
          </a:p>
        </p:txBody>
      </p:sp>
      <p:sp>
        <p:nvSpPr>
          <p:cNvPr id="6" name="Slide Number Placeholder 5">
            <a:extLst>
              <a:ext uri="{FF2B5EF4-FFF2-40B4-BE49-F238E27FC236}">
                <a16:creationId xmlns:a16="http://schemas.microsoft.com/office/drawing/2014/main" id="{7CEFC8CB-97DB-6B4E-B62E-F7FF6C8DB8FD}"/>
              </a:ext>
            </a:extLst>
          </p:cNvPr>
          <p:cNvSpPr>
            <a:spLocks noGrp="1"/>
          </p:cNvSpPr>
          <p:nvPr>
            <p:ph type="sldNum" sz="quarter" idx="12"/>
          </p:nvPr>
        </p:nvSpPr>
        <p:spPr/>
        <p:txBody>
          <a:bodyPr/>
          <a:lstStyle/>
          <a:p>
            <a:fld id="{D64902D6-4A29-4656-8DDD-794081C920C7}" type="slidenum">
              <a:rPr lang="en-US" smtClean="0"/>
              <a:t>36</a:t>
            </a:fld>
            <a:endParaRPr lang="en-US"/>
          </a:p>
        </p:txBody>
      </p:sp>
    </p:spTree>
    <p:extLst>
      <p:ext uri="{BB962C8B-B14F-4D97-AF65-F5344CB8AC3E}">
        <p14:creationId xmlns:p14="http://schemas.microsoft.com/office/powerpoint/2010/main" val="262356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a:t>Once you type in the first formula, you can drag that cell down to view the same calculation for all rows in the spreadsheet</a:t>
            </a:r>
          </a:p>
        </p:txBody>
      </p:sp>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528A0D4-5FAE-B843-BB59-68DC428BCFEA}"/>
              </a:ext>
            </a:extLst>
          </p:cNvPr>
          <p:cNvSpPr>
            <a:spLocks noGrp="1"/>
          </p:cNvSpPr>
          <p:nvPr>
            <p:ph type="sldNum" sz="quarter" idx="12"/>
          </p:nvPr>
        </p:nvSpPr>
        <p:spPr/>
        <p:txBody>
          <a:bodyPr/>
          <a:lstStyle/>
          <a:p>
            <a:fld id="{D64902D6-4A29-4656-8DDD-794081C920C7}" type="slidenum">
              <a:rPr lang="en-US" smtClean="0"/>
              <a:t>37</a:t>
            </a:fld>
            <a:endParaRPr lang="en-US"/>
          </a:p>
        </p:txBody>
      </p:sp>
    </p:spTree>
    <p:extLst>
      <p:ext uri="{BB962C8B-B14F-4D97-AF65-F5344CB8AC3E}">
        <p14:creationId xmlns:p14="http://schemas.microsoft.com/office/powerpoint/2010/main" val="332091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a:t>Add another column next to EFL Gains to make the same calculation for pre/post-test performance rates by program.</a:t>
            </a:r>
          </a:p>
        </p:txBody>
      </p:sp>
      <p:sp>
        <p:nvSpPr>
          <p:cNvPr id="6" name="Slide Number Placeholder 5">
            <a:extLst>
              <a:ext uri="{FF2B5EF4-FFF2-40B4-BE49-F238E27FC236}">
                <a16:creationId xmlns:a16="http://schemas.microsoft.com/office/drawing/2014/main" id="{1AAB66A5-A780-4C45-82A0-D96422D81E4D}"/>
              </a:ext>
            </a:extLst>
          </p:cNvPr>
          <p:cNvSpPr>
            <a:spLocks noGrp="1"/>
          </p:cNvSpPr>
          <p:nvPr>
            <p:ph type="sldNum" sz="quarter" idx="12"/>
          </p:nvPr>
        </p:nvSpPr>
        <p:spPr/>
        <p:txBody>
          <a:bodyPr/>
          <a:lstStyle/>
          <a:p>
            <a:fld id="{D64902D6-4A29-4656-8DDD-794081C920C7}" type="slidenum">
              <a:rPr lang="en-US" smtClean="0"/>
              <a:t>38</a:t>
            </a:fld>
            <a:endParaRPr lang="en-US"/>
          </a:p>
        </p:txBody>
      </p:sp>
    </p:spTree>
    <p:extLst>
      <p:ext uri="{BB962C8B-B14F-4D97-AF65-F5344CB8AC3E}">
        <p14:creationId xmlns:p14="http://schemas.microsoft.com/office/powerpoint/2010/main" val="450452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achieved a pre/post-test EFL gain (Column F in this example) by the total number of enrollees in Column C</a:t>
            </a:r>
          </a:p>
        </p:txBody>
      </p:sp>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36890CB-F05D-6941-B4C6-58E4C84C0998}"/>
              </a:ext>
            </a:extLst>
          </p:cNvPr>
          <p:cNvSpPr>
            <a:spLocks noGrp="1"/>
          </p:cNvSpPr>
          <p:nvPr>
            <p:ph type="sldNum" sz="quarter" idx="12"/>
          </p:nvPr>
        </p:nvSpPr>
        <p:spPr/>
        <p:txBody>
          <a:bodyPr/>
          <a:lstStyle/>
          <a:p>
            <a:fld id="{D64902D6-4A29-4656-8DDD-794081C920C7}" type="slidenum">
              <a:rPr lang="en-US" smtClean="0"/>
              <a:t>39</a:t>
            </a:fld>
            <a:endParaRPr lang="en-US"/>
          </a:p>
        </p:txBody>
      </p:sp>
    </p:spTree>
    <p:extLst>
      <p:ext uri="{BB962C8B-B14F-4D97-AF65-F5344CB8AC3E}">
        <p14:creationId xmlns:p14="http://schemas.microsoft.com/office/powerpoint/2010/main" val="7967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AEP activity, how many enrolled in an instructional program? (</a:t>
            </a:r>
            <a:r>
              <a:rPr lang="en-US" sz="3200" i="1" dirty="0"/>
              <a:t>Column L on 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solidFill>
                  <a:srgbClr val="FF0000"/>
                </a:solidFill>
              </a:rPr>
              <a:t>Basic Questions from 2/20 Webinar:</a:t>
            </a:r>
          </a:p>
        </p:txBody>
      </p:sp>
      <p:sp>
        <p:nvSpPr>
          <p:cNvPr id="4" name="Slide Number Placeholder 3">
            <a:extLst>
              <a:ext uri="{FF2B5EF4-FFF2-40B4-BE49-F238E27FC236}">
                <a16:creationId xmlns:a16="http://schemas.microsoft.com/office/drawing/2014/main" id="{E4423C37-6E4A-5C46-B275-A6D0A965E591}"/>
              </a:ext>
            </a:extLst>
          </p:cNvPr>
          <p:cNvSpPr>
            <a:spLocks noGrp="1"/>
          </p:cNvSpPr>
          <p:nvPr>
            <p:ph type="sldNum" sz="quarter" idx="12"/>
          </p:nvPr>
        </p:nvSpPr>
        <p:spPr/>
        <p:txBody>
          <a:bodyPr/>
          <a:lstStyle/>
          <a:p>
            <a:fld id="{D64902D6-4A29-4656-8DDD-794081C920C7}" type="slidenum">
              <a:rPr lang="en-US" smtClean="0"/>
              <a:t>4</a:t>
            </a:fld>
            <a:endParaRPr lang="en-US"/>
          </a:p>
        </p:txBody>
      </p:sp>
    </p:spTree>
    <p:extLst>
      <p:ext uri="{BB962C8B-B14F-4D97-AF65-F5344CB8AC3E}">
        <p14:creationId xmlns:p14="http://schemas.microsoft.com/office/powerpoint/2010/main" val="418372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a:t>Making Simple Calculations in Excel</a:t>
            </a:r>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a:t>Use this same technique to calculate percentages for other AEP outcomes – this example compares Transitions outcomes totals to totals of Enrollees in Column F.</a:t>
            </a:r>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
        <p:nvSpPr>
          <p:cNvPr id="3" name="Slide Number Placeholder 2">
            <a:extLst>
              <a:ext uri="{FF2B5EF4-FFF2-40B4-BE49-F238E27FC236}">
                <a16:creationId xmlns:a16="http://schemas.microsoft.com/office/drawing/2014/main" id="{850A4C0C-82A9-B447-A5AB-D0D9E24CDEA4}"/>
              </a:ext>
            </a:extLst>
          </p:cNvPr>
          <p:cNvSpPr>
            <a:spLocks noGrp="1"/>
          </p:cNvSpPr>
          <p:nvPr>
            <p:ph type="sldNum" sz="quarter" idx="12"/>
          </p:nvPr>
        </p:nvSpPr>
        <p:spPr/>
        <p:txBody>
          <a:bodyPr/>
          <a:lstStyle/>
          <a:p>
            <a:fld id="{D64902D6-4A29-4656-8DDD-794081C920C7}" type="slidenum">
              <a:rPr lang="en-US" smtClean="0"/>
              <a:t>40</a:t>
            </a:fld>
            <a:endParaRPr lang="en-US"/>
          </a:p>
        </p:txBody>
      </p:sp>
    </p:spTree>
    <p:extLst>
      <p:ext uri="{BB962C8B-B14F-4D97-AF65-F5344CB8AC3E}">
        <p14:creationId xmlns:p14="http://schemas.microsoft.com/office/powerpoint/2010/main" val="1886172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a:t>Example 7</a:t>
            </a:r>
            <a:r>
              <a:rPr lang="en-US" dirty="0"/>
              <a:t>: Creating Charts and Graphs in Excel</a:t>
            </a:r>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a:t>Highlight the cells for which you wish to create the chart</a:t>
            </a:r>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384995"/>
          </a:xfrm>
          <a:prstGeom prst="rect">
            <a:avLst/>
          </a:prstGeom>
          <a:solidFill>
            <a:schemeClr val="bg1"/>
          </a:solidFill>
          <a:ln>
            <a:solidFill>
              <a:schemeClr val="accent1"/>
            </a:solidFill>
          </a:ln>
        </p:spPr>
        <p:txBody>
          <a:bodyPr wrap="square" rtlCol="0">
            <a:spAutoFit/>
          </a:bodyPr>
          <a:lstStyle/>
          <a:p>
            <a:r>
              <a:rPr lang="en-US" sz="2800" dirty="0"/>
              <a:t>In Excel, go to the Insert menu to select the specific chart or graph</a:t>
            </a:r>
          </a:p>
        </p:txBody>
      </p:sp>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B97E845-6AE8-4949-B907-E7471A941379}"/>
              </a:ext>
            </a:extLst>
          </p:cNvPr>
          <p:cNvSpPr>
            <a:spLocks noGrp="1"/>
          </p:cNvSpPr>
          <p:nvPr>
            <p:ph type="sldNum" sz="quarter" idx="12"/>
          </p:nvPr>
        </p:nvSpPr>
        <p:spPr/>
        <p:txBody>
          <a:bodyPr/>
          <a:lstStyle/>
          <a:p>
            <a:fld id="{D64902D6-4A29-4656-8DDD-794081C920C7}" type="slidenum">
              <a:rPr lang="en-US" smtClean="0"/>
              <a:t>41</a:t>
            </a:fld>
            <a:endParaRPr lang="en-US"/>
          </a:p>
        </p:txBody>
      </p:sp>
    </p:spTree>
    <p:extLst>
      <p:ext uri="{BB962C8B-B14F-4D97-AF65-F5344CB8AC3E}">
        <p14:creationId xmlns:p14="http://schemas.microsoft.com/office/powerpoint/2010/main" val="1643306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7E4687-1960-6443-9C85-1BA7A07E5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859" y="1798672"/>
            <a:ext cx="6702267" cy="3922506"/>
          </a:xfrm>
          <a:prstGeom prst="rect">
            <a:avLst/>
          </a:prstGeom>
          <a:ln w="3175">
            <a:solidFill>
              <a:schemeClr val="tx1">
                <a:lumMod val="85000"/>
                <a:lumOff val="15000"/>
              </a:schemeClr>
            </a:solidFill>
          </a:ln>
        </p:spPr>
      </p:pic>
      <p:sp>
        <p:nvSpPr>
          <p:cNvPr id="2" name="Title 1"/>
          <p:cNvSpPr>
            <a:spLocks noGrp="1"/>
          </p:cNvSpPr>
          <p:nvPr>
            <p:ph type="title"/>
          </p:nvPr>
        </p:nvSpPr>
        <p:spPr>
          <a:xfrm>
            <a:off x="838200" y="365126"/>
            <a:ext cx="10515600" cy="1144498"/>
          </a:xfrm>
        </p:spPr>
        <p:txBody>
          <a:bodyPr/>
          <a:lstStyle/>
          <a:p>
            <a:r>
              <a:rPr lang="en-US" dirty="0"/>
              <a:t>Creating Charts and Graphs in Excel</a:t>
            </a:r>
          </a:p>
        </p:txBody>
      </p:sp>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ln w="3175">
            <a:solidFill>
              <a:schemeClr val="tx1">
                <a:lumMod val="85000"/>
                <a:lumOff val="15000"/>
              </a:schemeClr>
            </a:solidFill>
          </a:ln>
        </p:spPr>
        <p:txBody>
          <a:bodyPr wrap="square" rtlCol="0">
            <a:spAutoFit/>
          </a:bodyPr>
          <a:lstStyle/>
          <a:p>
            <a:r>
              <a:rPr lang="en-US" sz="2800" dirty="0"/>
              <a:t>Once you create the chart, you can use additional features to further customize it. </a:t>
            </a:r>
          </a:p>
          <a:p>
            <a:endParaRPr lang="en-US" sz="2800" dirty="0"/>
          </a:p>
          <a:p>
            <a:r>
              <a:rPr lang="en-US" sz="2800" dirty="0"/>
              <a:t>In this example, we added a title, changed the color of the bars, and added item counts to each</a:t>
            </a:r>
          </a:p>
        </p:txBody>
      </p:sp>
      <p:sp>
        <p:nvSpPr>
          <p:cNvPr id="3" name="Slide Number Placeholder 2">
            <a:extLst>
              <a:ext uri="{FF2B5EF4-FFF2-40B4-BE49-F238E27FC236}">
                <a16:creationId xmlns:a16="http://schemas.microsoft.com/office/drawing/2014/main" id="{91C1A499-2E91-BE48-823D-91AFDC2AA861}"/>
              </a:ext>
            </a:extLst>
          </p:cNvPr>
          <p:cNvSpPr>
            <a:spLocks noGrp="1"/>
          </p:cNvSpPr>
          <p:nvPr>
            <p:ph type="sldNum" sz="quarter" idx="12"/>
          </p:nvPr>
        </p:nvSpPr>
        <p:spPr/>
        <p:txBody>
          <a:bodyPr/>
          <a:lstStyle/>
          <a:p>
            <a:fld id="{D64902D6-4A29-4656-8DDD-794081C920C7}" type="slidenum">
              <a:rPr lang="en-US" smtClean="0"/>
              <a:t>42</a:t>
            </a:fld>
            <a:endParaRPr lang="en-US"/>
          </a:p>
        </p:txBody>
      </p:sp>
    </p:spTree>
    <p:extLst>
      <p:ext uri="{BB962C8B-B14F-4D97-AF65-F5344CB8AC3E}">
        <p14:creationId xmlns:p14="http://schemas.microsoft.com/office/powerpoint/2010/main" val="2210119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0422" y="653911"/>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AEP Barriers to Employment.</a:t>
            </a:r>
          </a:p>
        </p:txBody>
      </p:sp>
      <p:pic>
        <p:nvPicPr>
          <p:cNvPr id="6" name="Picture 5">
            <a:extLst>
              <a:ext uri="{FF2B5EF4-FFF2-40B4-BE49-F238E27FC236}">
                <a16:creationId xmlns:a16="http://schemas.microsoft.com/office/drawing/2014/main" id="{C739491F-55E0-484D-96DA-8FBCD291A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05" y="2780788"/>
            <a:ext cx="5689600" cy="3649453"/>
          </a:xfrm>
          <a:prstGeom prst="rect">
            <a:avLst/>
          </a:prstGeom>
          <a:ln w="1905">
            <a:solidFill>
              <a:schemeClr val="tx1">
                <a:lumMod val="85000"/>
                <a:lumOff val="15000"/>
              </a:schemeClr>
            </a:solidFill>
          </a:ln>
        </p:spPr>
      </p:pic>
      <p:sp>
        <p:nvSpPr>
          <p:cNvPr id="4" name="Slide Number Placeholder 3">
            <a:extLst>
              <a:ext uri="{FF2B5EF4-FFF2-40B4-BE49-F238E27FC236}">
                <a16:creationId xmlns:a16="http://schemas.microsoft.com/office/drawing/2014/main" id="{E73ADD2E-838B-6A45-801B-061D32A8A02F}"/>
              </a:ext>
            </a:extLst>
          </p:cNvPr>
          <p:cNvSpPr>
            <a:spLocks noGrp="1"/>
          </p:cNvSpPr>
          <p:nvPr>
            <p:ph type="sldNum" sz="quarter" idx="12"/>
          </p:nvPr>
        </p:nvSpPr>
        <p:spPr/>
        <p:txBody>
          <a:bodyPr/>
          <a:lstStyle/>
          <a:p>
            <a:fld id="{D64902D6-4A29-4656-8DDD-794081C920C7}" type="slidenum">
              <a:rPr lang="en-US" smtClean="0"/>
              <a:t>43</a:t>
            </a:fld>
            <a:endParaRPr lang="en-US"/>
          </a:p>
        </p:txBody>
      </p:sp>
    </p:spTree>
    <p:extLst>
      <p:ext uri="{BB962C8B-B14F-4D97-AF65-F5344CB8AC3E}">
        <p14:creationId xmlns:p14="http://schemas.microsoft.com/office/powerpoint/2010/main" val="112910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the Demographics Summary.</a:t>
            </a:r>
          </a:p>
        </p:txBody>
      </p:sp>
      <p:pic>
        <p:nvPicPr>
          <p:cNvPr id="6" name="Picture 5">
            <a:extLst>
              <a:ext uri="{FF2B5EF4-FFF2-40B4-BE49-F238E27FC236}">
                <a16:creationId xmlns:a16="http://schemas.microsoft.com/office/drawing/2014/main" id="{DB054AA2-1889-F04B-8634-692E4601F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45" y="1997227"/>
            <a:ext cx="6547032" cy="4406900"/>
          </a:xfrm>
          <a:prstGeom prst="rect">
            <a:avLst/>
          </a:prstGeom>
          <a:ln w="1905">
            <a:solidFill>
              <a:schemeClr val="tx1">
                <a:lumMod val="85000"/>
                <a:lumOff val="15000"/>
              </a:schemeClr>
            </a:solidFill>
          </a:ln>
        </p:spPr>
      </p:pic>
      <p:sp>
        <p:nvSpPr>
          <p:cNvPr id="4" name="Slide Number Placeholder 3">
            <a:extLst>
              <a:ext uri="{FF2B5EF4-FFF2-40B4-BE49-F238E27FC236}">
                <a16:creationId xmlns:a16="http://schemas.microsoft.com/office/drawing/2014/main" id="{03393EEC-04DD-CB4E-BAA4-369B8DF937B2}"/>
              </a:ext>
            </a:extLst>
          </p:cNvPr>
          <p:cNvSpPr>
            <a:spLocks noGrp="1"/>
          </p:cNvSpPr>
          <p:nvPr>
            <p:ph type="sldNum" sz="quarter" idx="12"/>
          </p:nvPr>
        </p:nvSpPr>
        <p:spPr/>
        <p:txBody>
          <a:bodyPr/>
          <a:lstStyle/>
          <a:p>
            <a:fld id="{D64902D6-4A29-4656-8DDD-794081C920C7}" type="slidenum">
              <a:rPr lang="en-US" smtClean="0"/>
              <a:t>44</a:t>
            </a:fld>
            <a:endParaRPr lang="en-US"/>
          </a:p>
        </p:txBody>
      </p:sp>
    </p:spTree>
    <p:extLst>
      <p:ext uri="{BB962C8B-B14F-4D97-AF65-F5344CB8AC3E}">
        <p14:creationId xmlns:p14="http://schemas.microsoft.com/office/powerpoint/2010/main" val="44751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8456" y="928995"/>
            <a:ext cx="5768681" cy="4642309"/>
            <a:chOff x="3237633" y="1015259"/>
            <a:chExt cx="5768681" cy="4642309"/>
          </a:xfrm>
        </p:grpSpPr>
        <p:sp>
          <p:nvSpPr>
            <p:cNvPr id="8" name="Freeform 7"/>
            <p:cNvSpPr/>
            <p:nvPr/>
          </p:nvSpPr>
          <p:spPr>
            <a:xfrm>
              <a:off x="3237633"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Lo Performance</a:t>
              </a:r>
            </a:p>
            <a:p>
              <a:pPr lvl="0" algn="ctr" defTabSz="1022350">
                <a:lnSpc>
                  <a:spcPct val="90000"/>
                </a:lnSpc>
                <a:spcBef>
                  <a:spcPct val="0"/>
                </a:spcBef>
                <a:spcAft>
                  <a:spcPct val="35000"/>
                </a:spcAft>
              </a:pPr>
              <a:r>
                <a:rPr lang="en-US" sz="2300" b="1" kern="1200" dirty="0">
                  <a:solidFill>
                    <a:schemeClr val="tx1"/>
                  </a:solidFill>
                </a:rPr>
                <a:t>Hi Persistence</a:t>
              </a:r>
            </a:p>
          </p:txBody>
        </p:sp>
        <p:sp>
          <p:nvSpPr>
            <p:cNvPr id="10" name="Freeform 9"/>
            <p:cNvSpPr/>
            <p:nvPr/>
          </p:nvSpPr>
          <p:spPr>
            <a:xfrm>
              <a:off x="6975312"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Hi Performance</a:t>
              </a:r>
            </a:p>
            <a:p>
              <a:pPr lvl="0" algn="ctr" defTabSz="1022350">
                <a:lnSpc>
                  <a:spcPct val="90000"/>
                </a:lnSpc>
                <a:spcBef>
                  <a:spcPct val="0"/>
                </a:spcBef>
                <a:spcAft>
                  <a:spcPct val="35000"/>
                </a:spcAft>
              </a:pPr>
              <a:r>
                <a:rPr lang="en-US" sz="2300" kern="1200" dirty="0"/>
                <a:t>Hi Persistence</a:t>
              </a:r>
            </a:p>
          </p:txBody>
        </p:sp>
        <p:sp>
          <p:nvSpPr>
            <p:cNvPr id="11" name="Freeform 10"/>
            <p:cNvSpPr/>
            <p:nvPr/>
          </p:nvSpPr>
          <p:spPr>
            <a:xfrm>
              <a:off x="3295897" y="369647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Lo Performance</a:t>
              </a:r>
            </a:p>
            <a:p>
              <a:pPr lvl="0" algn="ctr" defTabSz="1022350">
                <a:lnSpc>
                  <a:spcPct val="90000"/>
                </a:lnSpc>
                <a:spcBef>
                  <a:spcPct val="0"/>
                </a:spcBef>
                <a:spcAft>
                  <a:spcPct val="35000"/>
                </a:spcAft>
              </a:pPr>
              <a:r>
                <a:rPr lang="en-US" sz="2300" kern="1200" dirty="0"/>
                <a:t>Lo Persistence</a:t>
              </a:r>
            </a:p>
          </p:txBody>
        </p:sp>
        <p:sp>
          <p:nvSpPr>
            <p:cNvPr id="12" name="Freeform 11"/>
            <p:cNvSpPr/>
            <p:nvPr/>
          </p:nvSpPr>
          <p:spPr>
            <a:xfrm>
              <a:off x="7045225" y="3651963"/>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Hi Performance</a:t>
              </a:r>
            </a:p>
            <a:p>
              <a:pPr lvl="0" algn="ctr" defTabSz="1022350">
                <a:lnSpc>
                  <a:spcPct val="90000"/>
                </a:lnSpc>
                <a:spcBef>
                  <a:spcPct val="0"/>
                </a:spcBef>
                <a:spcAft>
                  <a:spcPct val="35000"/>
                </a:spcAft>
              </a:pPr>
              <a:r>
                <a:rPr lang="en-US" sz="2300" b="1" kern="1200" dirty="0">
                  <a:solidFill>
                    <a:schemeClr val="tx1"/>
                  </a:solidFill>
                </a:rPr>
                <a:t>Lo Persistence</a:t>
              </a:r>
            </a:p>
          </p:txBody>
        </p:sp>
      </p:grpSp>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5</a:t>
            </a:fld>
            <a:endParaRPr lang="en-US"/>
          </a:p>
        </p:txBody>
      </p:sp>
    </p:spTree>
    <p:extLst>
      <p:ext uri="{BB962C8B-B14F-4D97-AF65-F5344CB8AC3E}">
        <p14:creationId xmlns:p14="http://schemas.microsoft.com/office/powerpoint/2010/main" val="216239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315588"/>
            <a:ext cx="11049000" cy="6019800"/>
          </a:xfrm>
          <a:prstGeom prst="rect">
            <a:avLst/>
          </a:prstGeom>
        </p:spPr>
      </p:pic>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718D163-EA74-504F-B522-6C08D31AAC96}"/>
              </a:ext>
            </a:extLst>
          </p:cNvPr>
          <p:cNvSpPr>
            <a:spLocks noGrp="1"/>
          </p:cNvSpPr>
          <p:nvPr>
            <p:ph type="sldNum" sz="quarter" idx="12"/>
          </p:nvPr>
        </p:nvSpPr>
        <p:spPr/>
        <p:txBody>
          <a:bodyPr/>
          <a:lstStyle/>
          <a:p>
            <a:fld id="{D64902D6-4A29-4656-8DDD-794081C920C7}" type="slidenum">
              <a:rPr lang="en-US" smtClean="0"/>
              <a:t>6</a:t>
            </a:fld>
            <a:endParaRPr lang="en-US"/>
          </a:p>
        </p:txBody>
      </p:sp>
    </p:spTree>
    <p:extLst>
      <p:ext uri="{BB962C8B-B14F-4D97-AF65-F5344CB8AC3E}">
        <p14:creationId xmlns:p14="http://schemas.microsoft.com/office/powerpoint/2010/main" val="283766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sp>
        <p:nvSpPr>
          <p:cNvPr id="2" name="Slide Number Placeholder 1">
            <a:extLst>
              <a:ext uri="{FF2B5EF4-FFF2-40B4-BE49-F238E27FC236}">
                <a16:creationId xmlns:a16="http://schemas.microsoft.com/office/drawing/2014/main" id="{5E2E5F6E-F5A7-8340-8227-0A0D2E6C03AB}"/>
              </a:ext>
            </a:extLst>
          </p:cNvPr>
          <p:cNvSpPr>
            <a:spLocks noGrp="1"/>
          </p:cNvSpPr>
          <p:nvPr>
            <p:ph type="sldNum" sz="quarter" idx="12"/>
          </p:nvPr>
        </p:nvSpPr>
        <p:spPr/>
        <p:txBody>
          <a:bodyPr/>
          <a:lstStyle/>
          <a:p>
            <a:fld id="{D64902D6-4A29-4656-8DDD-794081C920C7}" type="slidenum">
              <a:rPr lang="en-US" smtClean="0"/>
              <a:t>7</a:t>
            </a:fld>
            <a:endParaRPr lang="en-US"/>
          </a:p>
        </p:txBody>
      </p:sp>
    </p:spTree>
    <p:extLst>
      <p:ext uri="{BB962C8B-B14F-4D97-AF65-F5344CB8AC3E}">
        <p14:creationId xmlns:p14="http://schemas.microsoft.com/office/powerpoint/2010/main" val="274536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a:t>Students not enrolled in the 7 AEP programs</a:t>
            </a:r>
            <a:r>
              <a:rPr lang="en-US" sz="2000" dirty="0"/>
              <a:t> subtracts those who received services but are not enrolled in one of the 7 AEP program areas.</a:t>
            </a:r>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a:t>Students in the Services Section </a:t>
            </a:r>
            <a:r>
              <a:rPr lang="en-US" sz="2000" dirty="0"/>
              <a:t>includes everyone reported for AEP -- 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a:t>The next </a:t>
            </a:r>
            <a:r>
              <a:rPr lang="en-US" sz="2000" b="1" dirty="0"/>
              <a:t>6 rows </a:t>
            </a:r>
            <a:r>
              <a:rPr lang="en-US" sz="2000" dirty="0"/>
              <a:t>are subsets of those not enrolled in the 7 AEP programs – showing students not enrolled in program but who earned outcomes and may need enrollment.</a:t>
            </a:r>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a:t>Students enrolled in the 7 AEP programs</a:t>
            </a:r>
            <a:r>
              <a:rPr lang="en-US" sz="2000" dirty="0"/>
              <a:t> is the total limited to students with official enrollment, and this number serves as the denominator for the 27 DIR items.</a:t>
            </a:r>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a:t>	Students in the Services Section </a:t>
            </a:r>
          </a:p>
          <a:p>
            <a:r>
              <a:rPr lang="en-US" sz="2000" b="1" i="1" dirty="0"/>
              <a:t>            </a:t>
            </a:r>
            <a:r>
              <a:rPr lang="en-US" sz="2400" b="1" i="1" dirty="0"/>
              <a:t>−</a:t>
            </a:r>
            <a:r>
              <a:rPr lang="en-US" sz="2000" b="1" i="1" dirty="0"/>
              <a:t>	Students not enrolled in the 7 AEP programs</a:t>
            </a:r>
            <a:r>
              <a:rPr lang="en-US" sz="2000" i="1" dirty="0"/>
              <a:t> 	</a:t>
            </a:r>
            <a:r>
              <a:rPr lang="en-US" sz="2000" b="1" i="1" dirty="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a:solidFill>
                  <a:srgbClr val="FF0000"/>
                </a:solidFill>
              </a:rPr>
              <a:t>Summary Information </a:t>
            </a:r>
            <a:r>
              <a:rPr lang="en-US" sz="2400" dirty="0"/>
              <a:t>reconciles all of the students included in AEP reporting. </a:t>
            </a:r>
          </a:p>
        </p:txBody>
      </p:sp>
      <p:sp>
        <p:nvSpPr>
          <p:cNvPr id="2" name="Slide Number Placeholder 1">
            <a:extLst>
              <a:ext uri="{FF2B5EF4-FFF2-40B4-BE49-F238E27FC236}">
                <a16:creationId xmlns:a16="http://schemas.microsoft.com/office/drawing/2014/main" id="{6FEDD5B1-90FC-9449-B0E3-21F82F4AEF06}"/>
              </a:ext>
            </a:extLst>
          </p:cNvPr>
          <p:cNvSpPr>
            <a:spLocks noGrp="1"/>
          </p:cNvSpPr>
          <p:nvPr>
            <p:ph type="sldNum" sz="quarter" idx="12"/>
          </p:nvPr>
        </p:nvSpPr>
        <p:spPr/>
        <p:txBody>
          <a:bodyPr/>
          <a:lstStyle/>
          <a:p>
            <a:fld id="{D64902D6-4A29-4656-8DDD-794081C920C7}" type="slidenum">
              <a:rPr lang="en-US" smtClean="0"/>
              <a:t>8</a:t>
            </a:fld>
            <a:endParaRPr lang="en-US"/>
          </a:p>
        </p:txBody>
      </p:sp>
    </p:spTree>
    <p:extLst>
      <p:ext uri="{BB962C8B-B14F-4D97-AF65-F5344CB8AC3E}">
        <p14:creationId xmlns:p14="http://schemas.microsoft.com/office/powerpoint/2010/main" val="64233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a:solidFill>
                  <a:srgbClr val="FF0000"/>
                </a:solidFill>
              </a:rPr>
              <a:t>AEP Consortium Manager Reports </a:t>
            </a:r>
            <a:r>
              <a:rPr lang="en-US" sz="2400" dirty="0"/>
              <a:t>allow a consortium level login to compare and contrast outcomes across agencies within one consortium</a:t>
            </a:r>
            <a:r>
              <a:rPr lang="en-US" dirty="0"/>
              <a:t>.</a:t>
            </a:r>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a:t>Menu currently includes three reports options with this feature</a:t>
            </a:r>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CA16D56-B244-6843-A37F-A5E89E7D7D47}"/>
              </a:ext>
            </a:extLst>
          </p:cNvPr>
          <p:cNvSpPr>
            <a:spLocks noGrp="1"/>
          </p:cNvSpPr>
          <p:nvPr>
            <p:ph type="sldNum" sz="quarter" idx="12"/>
          </p:nvPr>
        </p:nvSpPr>
        <p:spPr/>
        <p:txBody>
          <a:bodyPr/>
          <a:lstStyle/>
          <a:p>
            <a:fld id="{D64902D6-4A29-4656-8DDD-794081C920C7}" type="slidenum">
              <a:rPr lang="en-US" smtClean="0"/>
              <a:t>9</a:t>
            </a:fld>
            <a:endParaRPr lang="en-US"/>
          </a:p>
        </p:txBody>
      </p:sp>
    </p:spTree>
    <p:extLst>
      <p:ext uri="{BB962C8B-B14F-4D97-AF65-F5344CB8AC3E}">
        <p14:creationId xmlns:p14="http://schemas.microsoft.com/office/powerpoint/2010/main" val="2467847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06CF06-1873-4636-B094-ED2AECFF71AC}"/>
</file>

<file path=customXml/itemProps2.xml><?xml version="1.0" encoding="utf-8"?>
<ds:datastoreItem xmlns:ds="http://schemas.openxmlformats.org/officeDocument/2006/customXml" ds:itemID="{51DCF3B8-B953-4D84-9B5B-350113D5E6B3}"/>
</file>

<file path=customXml/itemProps3.xml><?xml version="1.0" encoding="utf-8"?>
<ds:datastoreItem xmlns:ds="http://schemas.openxmlformats.org/officeDocument/2006/customXml" ds:itemID="{0015A52C-51CD-41C4-868B-88C6BE67305B}"/>
</file>

<file path=docProps/app.xml><?xml version="1.0" encoding="utf-8"?>
<Properties xmlns="http://schemas.openxmlformats.org/officeDocument/2006/extended-properties" xmlns:vt="http://schemas.openxmlformats.org/officeDocument/2006/docPropsVTypes">
  <TotalTime>783</TotalTime>
  <Words>1755</Words>
  <Application>Microsoft Macintosh PowerPoint</Application>
  <PresentationFormat>Widescreen</PresentationFormat>
  <Paragraphs>188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AEP Data Dive Webinar</vt:lpstr>
      <vt:lpstr>Agenda </vt:lpstr>
      <vt:lpstr>AEP Reports in TE  are located by going to Reports – State Reports – California</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Agency Level Data Evaluation</vt:lpstr>
      <vt:lpstr>Basic Questions from 2/20 Webinar:</vt:lpstr>
      <vt:lpstr>PowerPoint Presentation</vt:lpstr>
      <vt:lpstr>PowerPoint Presentation</vt:lpstr>
      <vt:lpstr>PowerPoint Presentation</vt:lpstr>
      <vt:lpstr>Examples of Consortium Level Data Evaluation</vt:lpstr>
      <vt:lpstr>Creating Excel Spreadsheets in TE</vt:lpstr>
      <vt:lpstr>PowerPoint Presentation</vt:lpstr>
      <vt:lpstr>PowerPoint Presentation</vt:lpstr>
      <vt:lpstr>PowerPoint Presentation</vt:lpstr>
      <vt:lpstr>PowerPoint Presentation</vt:lpstr>
      <vt:lpstr>PowerPoint Presentation</vt:lpstr>
      <vt:lpstr>PowerPoint Presentation</vt:lpstr>
      <vt:lpstr>Making Simple Calculations in Excel</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Microsoft Office User</cp:lastModifiedBy>
  <cp:revision>79</cp:revision>
  <dcterms:created xsi:type="dcterms:W3CDTF">2019-01-30T18:23:53Z</dcterms:created>
  <dcterms:modified xsi:type="dcterms:W3CDTF">2019-03-27T19:27:16Z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