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95" r:id="rId4"/>
    <p:sldId id="332" r:id="rId5"/>
    <p:sldId id="334" r:id="rId6"/>
    <p:sldId id="258" r:id="rId7"/>
    <p:sldId id="294" r:id="rId8"/>
    <p:sldId id="261" r:id="rId9"/>
    <p:sldId id="312" r:id="rId10"/>
    <p:sldId id="313" r:id="rId11"/>
    <p:sldId id="267" r:id="rId12"/>
    <p:sldId id="268" r:id="rId13"/>
    <p:sldId id="269" r:id="rId14"/>
    <p:sldId id="270" r:id="rId15"/>
    <p:sldId id="311" r:id="rId16"/>
    <p:sldId id="271" r:id="rId17"/>
    <p:sldId id="272" r:id="rId18"/>
    <p:sldId id="273" r:id="rId19"/>
    <p:sldId id="274" r:id="rId20"/>
    <p:sldId id="275" r:id="rId21"/>
    <p:sldId id="309" r:id="rId22"/>
    <p:sldId id="310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erty Van Natten" userId="8630162e-ca3a-48e5-baed-eb65b522ab24" providerId="ADAL" clId="{473C790A-EED1-8548-8744-66930F490EB8}"/>
    <pc:docChg chg="delSld">
      <pc:chgData name="Liberty Van Natten" userId="8630162e-ca3a-48e5-baed-eb65b522ab24" providerId="ADAL" clId="{473C790A-EED1-8548-8744-66930F490EB8}" dt="2019-03-27T14:41:47.470" v="43" actId="2696"/>
      <pc:docMkLst>
        <pc:docMk/>
      </pc:docMkLst>
      <pc:sldChg chg="del">
        <pc:chgData name="Liberty Van Natten" userId="8630162e-ca3a-48e5-baed-eb65b522ab24" providerId="ADAL" clId="{473C790A-EED1-8548-8744-66930F490EB8}" dt="2019-03-27T14:41:47.076" v="0" actId="2696"/>
        <pc:sldMkLst>
          <pc:docMk/>
          <pc:sldMk cId="345857314" sldId="277"/>
        </pc:sldMkLst>
      </pc:sldChg>
      <pc:sldChg chg="del">
        <pc:chgData name="Liberty Van Natten" userId="8630162e-ca3a-48e5-baed-eb65b522ab24" providerId="ADAL" clId="{473C790A-EED1-8548-8744-66930F490EB8}" dt="2019-03-27T14:41:47.083" v="1" actId="2696"/>
        <pc:sldMkLst>
          <pc:docMk/>
          <pc:sldMk cId="4200619963" sldId="278"/>
        </pc:sldMkLst>
      </pc:sldChg>
      <pc:sldChg chg="del">
        <pc:chgData name="Liberty Van Natten" userId="8630162e-ca3a-48e5-baed-eb65b522ab24" providerId="ADAL" clId="{473C790A-EED1-8548-8744-66930F490EB8}" dt="2019-03-27T14:41:47.201" v="15" actId="2696"/>
        <pc:sldMkLst>
          <pc:docMk/>
          <pc:sldMk cId="3734195063" sldId="279"/>
        </pc:sldMkLst>
      </pc:sldChg>
      <pc:sldChg chg="del">
        <pc:chgData name="Liberty Van Natten" userId="8630162e-ca3a-48e5-baed-eb65b522ab24" providerId="ADAL" clId="{473C790A-EED1-8548-8744-66930F490EB8}" dt="2019-03-27T14:41:47.211" v="16" actId="2696"/>
        <pc:sldMkLst>
          <pc:docMk/>
          <pc:sldMk cId="4146734260" sldId="280"/>
        </pc:sldMkLst>
      </pc:sldChg>
      <pc:sldChg chg="del">
        <pc:chgData name="Liberty Van Natten" userId="8630162e-ca3a-48e5-baed-eb65b522ab24" providerId="ADAL" clId="{473C790A-EED1-8548-8744-66930F490EB8}" dt="2019-03-27T14:41:47.220" v="17" actId="2696"/>
        <pc:sldMkLst>
          <pc:docMk/>
          <pc:sldMk cId="3274362827" sldId="281"/>
        </pc:sldMkLst>
      </pc:sldChg>
      <pc:sldChg chg="del">
        <pc:chgData name="Liberty Van Natten" userId="8630162e-ca3a-48e5-baed-eb65b522ab24" providerId="ADAL" clId="{473C790A-EED1-8548-8744-66930F490EB8}" dt="2019-03-27T14:41:47.098" v="3" actId="2696"/>
        <pc:sldMkLst>
          <pc:docMk/>
          <pc:sldMk cId="1562218028" sldId="282"/>
        </pc:sldMkLst>
      </pc:sldChg>
      <pc:sldChg chg="del">
        <pc:chgData name="Liberty Van Natten" userId="8630162e-ca3a-48e5-baed-eb65b522ab24" providerId="ADAL" clId="{473C790A-EED1-8548-8744-66930F490EB8}" dt="2019-03-27T14:41:47.104" v="4" actId="2696"/>
        <pc:sldMkLst>
          <pc:docMk/>
          <pc:sldMk cId="1109624733" sldId="283"/>
        </pc:sldMkLst>
      </pc:sldChg>
      <pc:sldChg chg="del">
        <pc:chgData name="Liberty Van Natten" userId="8630162e-ca3a-48e5-baed-eb65b522ab24" providerId="ADAL" clId="{473C790A-EED1-8548-8744-66930F490EB8}" dt="2019-03-27T14:41:47.243" v="20" actId="2696"/>
        <pc:sldMkLst>
          <pc:docMk/>
          <pc:sldMk cId="3428832004" sldId="284"/>
        </pc:sldMkLst>
      </pc:sldChg>
      <pc:sldChg chg="del">
        <pc:chgData name="Liberty Van Natten" userId="8630162e-ca3a-48e5-baed-eb65b522ab24" providerId="ADAL" clId="{473C790A-EED1-8548-8744-66930F490EB8}" dt="2019-03-27T14:41:47.281" v="21" actId="2696"/>
        <pc:sldMkLst>
          <pc:docMk/>
          <pc:sldMk cId="2170234073" sldId="285"/>
        </pc:sldMkLst>
      </pc:sldChg>
      <pc:sldChg chg="del">
        <pc:chgData name="Liberty Van Natten" userId="8630162e-ca3a-48e5-baed-eb65b522ab24" providerId="ADAL" clId="{473C790A-EED1-8548-8744-66930F490EB8}" dt="2019-03-27T14:41:47.287" v="22" actId="2696"/>
        <pc:sldMkLst>
          <pc:docMk/>
          <pc:sldMk cId="1014810009" sldId="286"/>
        </pc:sldMkLst>
      </pc:sldChg>
      <pc:sldChg chg="del">
        <pc:chgData name="Liberty Van Natten" userId="8630162e-ca3a-48e5-baed-eb65b522ab24" providerId="ADAL" clId="{473C790A-EED1-8548-8744-66930F490EB8}" dt="2019-03-27T14:41:47.293" v="23" actId="2696"/>
        <pc:sldMkLst>
          <pc:docMk/>
          <pc:sldMk cId="1305301984" sldId="287"/>
        </pc:sldMkLst>
      </pc:sldChg>
      <pc:sldChg chg="del">
        <pc:chgData name="Liberty Van Natten" userId="8630162e-ca3a-48e5-baed-eb65b522ab24" providerId="ADAL" clId="{473C790A-EED1-8548-8744-66930F490EB8}" dt="2019-03-27T14:41:47.298" v="24" actId="2696"/>
        <pc:sldMkLst>
          <pc:docMk/>
          <pc:sldMk cId="849090961" sldId="288"/>
        </pc:sldMkLst>
      </pc:sldChg>
      <pc:sldChg chg="del">
        <pc:chgData name="Liberty Van Natten" userId="8630162e-ca3a-48e5-baed-eb65b522ab24" providerId="ADAL" clId="{473C790A-EED1-8548-8744-66930F490EB8}" dt="2019-03-27T14:41:47.303" v="25" actId="2696"/>
        <pc:sldMkLst>
          <pc:docMk/>
          <pc:sldMk cId="786766179" sldId="289"/>
        </pc:sldMkLst>
      </pc:sldChg>
      <pc:sldChg chg="del">
        <pc:chgData name="Liberty Van Natten" userId="8630162e-ca3a-48e5-baed-eb65b522ab24" providerId="ADAL" clId="{473C790A-EED1-8548-8744-66930F490EB8}" dt="2019-03-27T14:41:47.309" v="26" actId="2696"/>
        <pc:sldMkLst>
          <pc:docMk/>
          <pc:sldMk cId="350718142" sldId="290"/>
        </pc:sldMkLst>
      </pc:sldChg>
      <pc:sldChg chg="del">
        <pc:chgData name="Liberty Van Natten" userId="8630162e-ca3a-48e5-baed-eb65b522ab24" providerId="ADAL" clId="{473C790A-EED1-8548-8744-66930F490EB8}" dt="2019-03-27T14:41:47.452" v="42" actId="2696"/>
        <pc:sldMkLst>
          <pc:docMk/>
          <pc:sldMk cId="112910003" sldId="291"/>
        </pc:sldMkLst>
      </pc:sldChg>
      <pc:sldChg chg="del">
        <pc:chgData name="Liberty Van Natten" userId="8630162e-ca3a-48e5-baed-eb65b522ab24" providerId="ADAL" clId="{473C790A-EED1-8548-8744-66930F490EB8}" dt="2019-03-27T14:41:47.470" v="43" actId="2696"/>
        <pc:sldMkLst>
          <pc:docMk/>
          <pc:sldMk cId="447518934" sldId="292"/>
        </pc:sldMkLst>
      </pc:sldChg>
      <pc:sldChg chg="del">
        <pc:chgData name="Liberty Van Natten" userId="8630162e-ca3a-48e5-baed-eb65b522ab24" providerId="ADAL" clId="{473C790A-EED1-8548-8744-66930F490EB8}" dt="2019-03-27T14:41:47.319" v="27" actId="2696"/>
        <pc:sldMkLst>
          <pc:docMk/>
          <pc:sldMk cId="2277427970" sldId="298"/>
        </pc:sldMkLst>
      </pc:sldChg>
      <pc:sldChg chg="del">
        <pc:chgData name="Liberty Van Natten" userId="8630162e-ca3a-48e5-baed-eb65b522ab24" providerId="ADAL" clId="{473C790A-EED1-8548-8744-66930F490EB8}" dt="2019-03-27T14:41:47.381" v="35" actId="2696"/>
        <pc:sldMkLst>
          <pc:docMk/>
          <pc:sldMk cId="2623565612" sldId="299"/>
        </pc:sldMkLst>
      </pc:sldChg>
      <pc:sldChg chg="del">
        <pc:chgData name="Liberty Van Natten" userId="8630162e-ca3a-48e5-baed-eb65b522ab24" providerId="ADAL" clId="{473C790A-EED1-8548-8744-66930F490EB8}" dt="2019-03-27T14:41:47.387" v="36" actId="2696"/>
        <pc:sldMkLst>
          <pc:docMk/>
          <pc:sldMk cId="3320911954" sldId="300"/>
        </pc:sldMkLst>
      </pc:sldChg>
      <pc:sldChg chg="del">
        <pc:chgData name="Liberty Van Natten" userId="8630162e-ca3a-48e5-baed-eb65b522ab24" providerId="ADAL" clId="{473C790A-EED1-8548-8744-66930F490EB8}" dt="2019-03-27T14:41:47.394" v="37" actId="2696"/>
        <pc:sldMkLst>
          <pc:docMk/>
          <pc:sldMk cId="450452680" sldId="302"/>
        </pc:sldMkLst>
      </pc:sldChg>
      <pc:sldChg chg="del">
        <pc:chgData name="Liberty Van Natten" userId="8630162e-ca3a-48e5-baed-eb65b522ab24" providerId="ADAL" clId="{473C790A-EED1-8548-8744-66930F490EB8}" dt="2019-03-27T14:41:47.400" v="38" actId="2696"/>
        <pc:sldMkLst>
          <pc:docMk/>
          <pc:sldMk cId="79671563" sldId="303"/>
        </pc:sldMkLst>
      </pc:sldChg>
      <pc:sldChg chg="del">
        <pc:chgData name="Liberty Van Natten" userId="8630162e-ca3a-48e5-baed-eb65b522ab24" providerId="ADAL" clId="{473C790A-EED1-8548-8744-66930F490EB8}" dt="2019-03-27T14:41:47.420" v="39" actId="2696"/>
        <pc:sldMkLst>
          <pc:docMk/>
          <pc:sldMk cId="1886172368" sldId="304"/>
        </pc:sldMkLst>
      </pc:sldChg>
      <pc:sldChg chg="del">
        <pc:chgData name="Liberty Van Natten" userId="8630162e-ca3a-48e5-baed-eb65b522ab24" providerId="ADAL" clId="{473C790A-EED1-8548-8744-66930F490EB8}" dt="2019-03-27T14:41:47.432" v="40" actId="2696"/>
        <pc:sldMkLst>
          <pc:docMk/>
          <pc:sldMk cId="1643306619" sldId="305"/>
        </pc:sldMkLst>
      </pc:sldChg>
      <pc:sldChg chg="del">
        <pc:chgData name="Liberty Van Natten" userId="8630162e-ca3a-48e5-baed-eb65b522ab24" providerId="ADAL" clId="{473C790A-EED1-8548-8744-66930F490EB8}" dt="2019-03-27T14:41:47.443" v="41" actId="2696"/>
        <pc:sldMkLst>
          <pc:docMk/>
          <pc:sldMk cId="2210119454" sldId="306"/>
        </pc:sldMkLst>
      </pc:sldChg>
      <pc:sldChg chg="del">
        <pc:chgData name="Liberty Van Natten" userId="8630162e-ca3a-48e5-baed-eb65b522ab24" providerId="ADAL" clId="{473C790A-EED1-8548-8744-66930F490EB8}" dt="2019-03-27T14:41:47.089" v="2" actId="2696"/>
        <pc:sldMkLst>
          <pc:docMk/>
          <pc:sldMk cId="3381229498" sldId="307"/>
        </pc:sldMkLst>
      </pc:sldChg>
      <pc:sldChg chg="del">
        <pc:chgData name="Liberty Van Natten" userId="8630162e-ca3a-48e5-baed-eb65b522ab24" providerId="ADAL" clId="{473C790A-EED1-8548-8744-66930F490EB8}" dt="2019-03-27T14:41:47.238" v="19" actId="2696"/>
        <pc:sldMkLst>
          <pc:docMk/>
          <pc:sldMk cId="2001872079" sldId="308"/>
        </pc:sldMkLst>
      </pc:sldChg>
      <pc:sldChg chg="del">
        <pc:chgData name="Liberty Van Natten" userId="8630162e-ca3a-48e5-baed-eb65b522ab24" providerId="ADAL" clId="{473C790A-EED1-8548-8744-66930F490EB8}" dt="2019-03-27T14:41:47.112" v="5" actId="2696"/>
        <pc:sldMkLst>
          <pc:docMk/>
          <pc:sldMk cId="3750892413" sldId="314"/>
        </pc:sldMkLst>
      </pc:sldChg>
      <pc:sldChg chg="del">
        <pc:chgData name="Liberty Van Natten" userId="8630162e-ca3a-48e5-baed-eb65b522ab24" providerId="ADAL" clId="{473C790A-EED1-8548-8744-66930F490EB8}" dt="2019-03-27T14:41:47.122" v="6" actId="2696"/>
        <pc:sldMkLst>
          <pc:docMk/>
          <pc:sldMk cId="1797395451" sldId="315"/>
        </pc:sldMkLst>
      </pc:sldChg>
      <pc:sldChg chg="del">
        <pc:chgData name="Liberty Van Natten" userId="8630162e-ca3a-48e5-baed-eb65b522ab24" providerId="ADAL" clId="{473C790A-EED1-8548-8744-66930F490EB8}" dt="2019-03-27T14:41:47.144" v="9" actId="2696"/>
        <pc:sldMkLst>
          <pc:docMk/>
          <pc:sldMk cId="1934376134" sldId="316"/>
        </pc:sldMkLst>
      </pc:sldChg>
      <pc:sldChg chg="del">
        <pc:chgData name="Liberty Van Natten" userId="8630162e-ca3a-48e5-baed-eb65b522ab24" providerId="ADAL" clId="{473C790A-EED1-8548-8744-66930F490EB8}" dt="2019-03-27T14:41:47.138" v="8" actId="2696"/>
        <pc:sldMkLst>
          <pc:docMk/>
          <pc:sldMk cId="3328735857" sldId="317"/>
        </pc:sldMkLst>
      </pc:sldChg>
      <pc:sldChg chg="del">
        <pc:chgData name="Liberty Van Natten" userId="8630162e-ca3a-48e5-baed-eb65b522ab24" providerId="ADAL" clId="{473C790A-EED1-8548-8744-66930F490EB8}" dt="2019-03-27T14:41:47.153" v="10" actId="2696"/>
        <pc:sldMkLst>
          <pc:docMk/>
          <pc:sldMk cId="4234829711" sldId="318"/>
        </pc:sldMkLst>
      </pc:sldChg>
      <pc:sldChg chg="del">
        <pc:chgData name="Liberty Van Natten" userId="8630162e-ca3a-48e5-baed-eb65b522ab24" providerId="ADAL" clId="{473C790A-EED1-8548-8744-66930F490EB8}" dt="2019-03-27T14:41:47.166" v="11" actId="2696"/>
        <pc:sldMkLst>
          <pc:docMk/>
          <pc:sldMk cId="149310345" sldId="319"/>
        </pc:sldMkLst>
      </pc:sldChg>
      <pc:sldChg chg="del">
        <pc:chgData name="Liberty Van Natten" userId="8630162e-ca3a-48e5-baed-eb65b522ab24" providerId="ADAL" clId="{473C790A-EED1-8548-8744-66930F490EB8}" dt="2019-03-27T14:41:47.187" v="13" actId="2696"/>
        <pc:sldMkLst>
          <pc:docMk/>
          <pc:sldMk cId="600667034" sldId="320"/>
        </pc:sldMkLst>
      </pc:sldChg>
      <pc:sldChg chg="del">
        <pc:chgData name="Liberty Van Natten" userId="8630162e-ca3a-48e5-baed-eb65b522ab24" providerId="ADAL" clId="{473C790A-EED1-8548-8744-66930F490EB8}" dt="2019-03-27T14:41:47.231" v="18" actId="2696"/>
        <pc:sldMkLst>
          <pc:docMk/>
          <pc:sldMk cId="2172182038" sldId="321"/>
        </pc:sldMkLst>
      </pc:sldChg>
      <pc:sldChg chg="del">
        <pc:chgData name="Liberty Van Natten" userId="8630162e-ca3a-48e5-baed-eb65b522ab24" providerId="ADAL" clId="{473C790A-EED1-8548-8744-66930F490EB8}" dt="2019-03-27T14:41:47.174" v="12" actId="2696"/>
        <pc:sldMkLst>
          <pc:docMk/>
          <pc:sldMk cId="3900517054" sldId="322"/>
        </pc:sldMkLst>
      </pc:sldChg>
      <pc:sldChg chg="del">
        <pc:chgData name="Liberty Van Natten" userId="8630162e-ca3a-48e5-baed-eb65b522ab24" providerId="ADAL" clId="{473C790A-EED1-8548-8744-66930F490EB8}" dt="2019-03-27T14:41:47.130" v="7" actId="2696"/>
        <pc:sldMkLst>
          <pc:docMk/>
          <pc:sldMk cId="2476541891" sldId="323"/>
        </pc:sldMkLst>
      </pc:sldChg>
      <pc:sldChg chg="del">
        <pc:chgData name="Liberty Van Natten" userId="8630162e-ca3a-48e5-baed-eb65b522ab24" providerId="ADAL" clId="{473C790A-EED1-8548-8744-66930F490EB8}" dt="2019-03-27T14:41:47.192" v="14" actId="2696"/>
        <pc:sldMkLst>
          <pc:docMk/>
          <pc:sldMk cId="1502716327" sldId="324"/>
        </pc:sldMkLst>
      </pc:sldChg>
      <pc:sldChg chg="del">
        <pc:chgData name="Liberty Van Natten" userId="8630162e-ca3a-48e5-baed-eb65b522ab24" providerId="ADAL" clId="{473C790A-EED1-8548-8744-66930F490EB8}" dt="2019-03-27T14:41:47.351" v="31" actId="2696"/>
        <pc:sldMkLst>
          <pc:docMk/>
          <pc:sldMk cId="4137893218" sldId="325"/>
        </pc:sldMkLst>
      </pc:sldChg>
      <pc:sldChg chg="del">
        <pc:chgData name="Liberty Van Natten" userId="8630162e-ca3a-48e5-baed-eb65b522ab24" providerId="ADAL" clId="{473C790A-EED1-8548-8744-66930F490EB8}" dt="2019-03-27T14:41:47.335" v="29" actId="2696"/>
        <pc:sldMkLst>
          <pc:docMk/>
          <pc:sldMk cId="1897798999" sldId="326"/>
        </pc:sldMkLst>
      </pc:sldChg>
      <pc:sldChg chg="del">
        <pc:chgData name="Liberty Van Natten" userId="8630162e-ca3a-48e5-baed-eb65b522ab24" providerId="ADAL" clId="{473C790A-EED1-8548-8744-66930F490EB8}" dt="2019-03-27T14:41:47.342" v="30" actId="2696"/>
        <pc:sldMkLst>
          <pc:docMk/>
          <pc:sldMk cId="3050704253" sldId="327"/>
        </pc:sldMkLst>
      </pc:sldChg>
      <pc:sldChg chg="del">
        <pc:chgData name="Liberty Van Natten" userId="8630162e-ca3a-48e5-baed-eb65b522ab24" providerId="ADAL" clId="{473C790A-EED1-8548-8744-66930F490EB8}" dt="2019-03-27T14:41:47.357" v="32" actId="2696"/>
        <pc:sldMkLst>
          <pc:docMk/>
          <pc:sldMk cId="3710874545" sldId="328"/>
        </pc:sldMkLst>
      </pc:sldChg>
      <pc:sldChg chg="del">
        <pc:chgData name="Liberty Van Natten" userId="8630162e-ca3a-48e5-baed-eb65b522ab24" providerId="ADAL" clId="{473C790A-EED1-8548-8744-66930F490EB8}" dt="2019-03-27T14:41:47.367" v="33" actId="2696"/>
        <pc:sldMkLst>
          <pc:docMk/>
          <pc:sldMk cId="3313485019" sldId="329"/>
        </pc:sldMkLst>
      </pc:sldChg>
      <pc:sldChg chg="del">
        <pc:chgData name="Liberty Van Natten" userId="8630162e-ca3a-48e5-baed-eb65b522ab24" providerId="ADAL" clId="{473C790A-EED1-8548-8744-66930F490EB8}" dt="2019-03-27T14:41:47.373" v="34" actId="2696"/>
        <pc:sldMkLst>
          <pc:docMk/>
          <pc:sldMk cId="2384093550" sldId="330"/>
        </pc:sldMkLst>
      </pc:sldChg>
      <pc:sldChg chg="del">
        <pc:chgData name="Liberty Van Natten" userId="8630162e-ca3a-48e5-baed-eb65b522ab24" providerId="ADAL" clId="{473C790A-EED1-8548-8744-66930F490EB8}" dt="2019-03-27T14:41:47.326" v="28" actId="2696"/>
        <pc:sldMkLst>
          <pc:docMk/>
          <pc:sldMk cId="2078853826" sldId="33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0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6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E385-9D35-4484-AB59-7A2EAC549A4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02D6-4A29-4656-8DDD-794081C9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AEP Data Dive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March 25, 2019</a:t>
            </a:r>
          </a:p>
        </p:txBody>
      </p:sp>
    </p:spTree>
    <p:extLst>
      <p:ext uri="{BB962C8B-B14F-4D97-AF65-F5344CB8AC3E}">
        <p14:creationId xmlns:p14="http://schemas.microsoft.com/office/powerpoint/2010/main" val="327402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229" t="-1560" b="1560"/>
          <a:stretch/>
        </p:blipFill>
        <p:spPr>
          <a:xfrm>
            <a:off x="6449693" y="245507"/>
            <a:ext cx="5174850" cy="44041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</p:spPr>
        <p:txBody>
          <a:bodyPr/>
          <a:lstStyle/>
          <a:p>
            <a:r>
              <a:rPr lang="en-US" dirty="0"/>
              <a:t>AEP Program Hours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8" y="1743615"/>
            <a:ext cx="5524500" cy="8001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0" y="3357819"/>
            <a:ext cx="7762250" cy="328147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215" y="3260785"/>
            <a:ext cx="3119266" cy="173777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21107586">
            <a:off x="7229963" y="4843746"/>
            <a:ext cx="1708446" cy="224209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1568506">
            <a:off x="5289845" y="2487432"/>
            <a:ext cx="1217634" cy="236659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06018" y="5281684"/>
            <a:ext cx="470847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Students in Multiple Programs </a:t>
            </a:r>
            <a:r>
              <a:rPr lang="en-US" sz="2000" dirty="0"/>
              <a:t>generates item counts of students in more than one program</a:t>
            </a:r>
          </a:p>
        </p:txBody>
      </p:sp>
    </p:spTree>
    <p:extLst>
      <p:ext uri="{BB962C8B-B14F-4D97-AF65-F5344CB8AC3E}">
        <p14:creationId xmlns:p14="http://schemas.microsoft.com/office/powerpoint/2010/main" val="354756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24" y="710467"/>
            <a:ext cx="4700637" cy="400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19" y="3175356"/>
            <a:ext cx="6315240" cy="316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021056" y="2607173"/>
            <a:ext cx="463872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/>
              <a:t>Click </a:t>
            </a:r>
            <a:r>
              <a:rPr lang="en-US" sz="3600" dirty="0"/>
              <a:t>any cell to generate a list of students included in that cell. </a:t>
            </a:r>
          </a:p>
        </p:txBody>
      </p:sp>
      <p:sp>
        <p:nvSpPr>
          <p:cNvPr id="7" name="Left Arrow 6"/>
          <p:cNvSpPr/>
          <p:nvPr/>
        </p:nvSpPr>
        <p:spPr>
          <a:xfrm rot="2371459">
            <a:off x="3616122" y="2530874"/>
            <a:ext cx="538649" cy="15259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88" y="2933055"/>
            <a:ext cx="2961857" cy="484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8511981" y="3089090"/>
            <a:ext cx="1235868" cy="172529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6845" y="836763"/>
            <a:ext cx="463872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Right click any cell and select from 6 listers and 6 reports: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76" y="1464334"/>
            <a:ext cx="54959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9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6221" y="522023"/>
            <a:ext cx="511546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4 AEP drill down listers</a:t>
            </a:r>
            <a:r>
              <a:rPr lang="en-US" sz="3600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2614" y="1608851"/>
            <a:ext cx="6029865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 Program Year </a:t>
            </a:r>
            <a:r>
              <a:rPr lang="en-US" sz="2800" dirty="0"/>
              <a:t>provides a simple list of students and matches the item count in the data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 Population </a:t>
            </a:r>
            <a:r>
              <a:rPr lang="en-US" sz="2800" dirty="0"/>
              <a:t>displays the TE demographics </a:t>
            </a:r>
            <a:r>
              <a:rPr lang="en-US" sz="2800" dirty="0" err="1"/>
              <a:t>lister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 Program Population </a:t>
            </a:r>
            <a:r>
              <a:rPr lang="en-US" sz="2800" dirty="0"/>
              <a:t>lists student program enrollments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 Record Population </a:t>
            </a:r>
            <a:r>
              <a:rPr lang="en-US" sz="2800" dirty="0"/>
              <a:t>displays the </a:t>
            </a:r>
            <a:r>
              <a:rPr lang="en-US" sz="2800" dirty="0" err="1"/>
              <a:t>lister</a:t>
            </a:r>
            <a:r>
              <a:rPr lang="en-US" sz="2800" dirty="0"/>
              <a:t> that enables editing of specific AEP outcomes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7" y="1574288"/>
            <a:ext cx="5495925" cy="4343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813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288" y="198523"/>
            <a:ext cx="540876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6 AEP drill down reports</a:t>
            </a:r>
            <a:r>
              <a:rPr lang="en-US" sz="3600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6736" y="159618"/>
            <a:ext cx="602986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NRS Monitor </a:t>
            </a:r>
            <a:r>
              <a:rPr lang="en-US" sz="2400" dirty="0"/>
              <a:t>includes all students represented in the data cell with all AEP related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Outcomes Monitor </a:t>
            </a:r>
            <a:r>
              <a:rPr lang="en-US" sz="2400" dirty="0"/>
              <a:t>displays detailed outcomes from the 6 areas of AB 104 for each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Services Monitor </a:t>
            </a:r>
            <a:r>
              <a:rPr lang="en-US" sz="2400" dirty="0"/>
              <a:t>details specific services achieved by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Assessments Audit </a:t>
            </a:r>
            <a:r>
              <a:rPr lang="en-US" sz="2400" dirty="0"/>
              <a:t>lists pre/post-tests for each student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AEP DIR </a:t>
            </a:r>
            <a:r>
              <a:rPr lang="en-US" sz="2400" dirty="0"/>
              <a:t>displays the entire DIR for the specific group of students selected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Students in Multiple Programs </a:t>
            </a:r>
            <a:r>
              <a:rPr lang="en-US" sz="2400" dirty="0"/>
              <a:t>generates item counts of students in more than one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4" y="1093399"/>
            <a:ext cx="5495925" cy="4343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605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86067" y="802256"/>
            <a:ext cx="6090250" cy="4031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The AEP DIR has 2 additional right click options: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Student Class Record  </a:t>
            </a:r>
            <a:r>
              <a:rPr lang="en-US" sz="3200" dirty="0"/>
              <a:t>drills down to class level information to enable review of instructional hours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Student Assessment </a:t>
            </a:r>
            <a:r>
              <a:rPr lang="en-US" sz="3200" dirty="0"/>
              <a:t>drills down to student level test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20"/>
          <a:stretch/>
        </p:blipFill>
        <p:spPr>
          <a:xfrm>
            <a:off x="899754" y="862643"/>
            <a:ext cx="3425515" cy="47962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446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4350"/>
          <a:stretch/>
        </p:blipFill>
        <p:spPr>
          <a:xfrm>
            <a:off x="418568" y="2363641"/>
            <a:ext cx="11321277" cy="2622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8568" y="681493"/>
            <a:ext cx="7151298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AEP Consortium Manager Reports </a:t>
            </a:r>
            <a:r>
              <a:rPr lang="en-US" sz="2400" dirty="0"/>
              <a:t>allow a consortium level login to compare and contrast outcomes across agencies within one consortium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865" y="5296907"/>
            <a:ext cx="423683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Menu currently includes three reports options with this feature</a:t>
            </a:r>
          </a:p>
        </p:txBody>
      </p:sp>
      <p:sp>
        <p:nvSpPr>
          <p:cNvPr id="5" name="Up Arrow 4"/>
          <p:cNvSpPr/>
          <p:nvPr/>
        </p:nvSpPr>
        <p:spPr>
          <a:xfrm>
            <a:off x="10092906" y="4589111"/>
            <a:ext cx="232914" cy="621243"/>
          </a:xfrm>
          <a:prstGeom prst="up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4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" y="380111"/>
            <a:ext cx="11134725" cy="59736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2852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60" y="1591124"/>
            <a:ext cx="9412588" cy="3774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41" y="1216324"/>
            <a:ext cx="1417652" cy="4002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684" y="569993"/>
            <a:ext cx="519310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Lists item count and percentage by Agency 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4971" y="5538441"/>
            <a:ext cx="519310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Aggregates results for the entire consortium on the right hand column</a:t>
            </a:r>
          </a:p>
        </p:txBody>
      </p:sp>
      <p:sp>
        <p:nvSpPr>
          <p:cNvPr id="2" name="Down Arrow 1"/>
          <p:cNvSpPr/>
          <p:nvPr/>
        </p:nvSpPr>
        <p:spPr>
          <a:xfrm>
            <a:off x="4520241" y="1478629"/>
            <a:ext cx="232913" cy="59171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854" y="1478629"/>
            <a:ext cx="232913" cy="59171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016127">
            <a:off x="11240039" y="5287922"/>
            <a:ext cx="232913" cy="59171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016127">
            <a:off x="10693249" y="5303102"/>
            <a:ext cx="232913" cy="59171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8574" y="1690443"/>
            <a:ext cx="9282021" cy="4391195"/>
            <a:chOff x="223837" y="324298"/>
            <a:chExt cx="11744325" cy="59764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37" y="557212"/>
              <a:ext cx="11744325" cy="57435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7397" y="324298"/>
              <a:ext cx="3851425" cy="7194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7134045" y="672873"/>
            <a:ext cx="447711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the AEP Summary, the Consortium Manager reports provide separate pages for each agency in the consortium.</a:t>
            </a:r>
          </a:p>
        </p:txBody>
      </p:sp>
    </p:spTree>
    <p:extLst>
      <p:ext uri="{BB962C8B-B14F-4D97-AF65-F5344CB8AC3E}">
        <p14:creationId xmlns:p14="http://schemas.microsoft.com/office/powerpoint/2010/main" val="362458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Agenda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370"/>
            <a:ext cx="10515600" cy="46845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Review of “Qualitative” program suggestions from Webinar on 2/20/19</a:t>
            </a:r>
          </a:p>
          <a:p>
            <a:r>
              <a:rPr lang="en-US" sz="4000" dirty="0"/>
              <a:t>Review of AEP Reports in TE</a:t>
            </a:r>
          </a:p>
          <a:p>
            <a:r>
              <a:rPr lang="en-US" sz="4000" dirty="0"/>
              <a:t>TE Drill Down &amp; Supplemental Reports</a:t>
            </a:r>
          </a:p>
          <a:p>
            <a:r>
              <a:rPr lang="en-US" sz="4000" dirty="0"/>
              <a:t>Consortium level AEP Reports in TE</a:t>
            </a:r>
          </a:p>
          <a:p>
            <a:r>
              <a:rPr lang="en-US" sz="4000" dirty="0"/>
              <a:t>Agency Level Troubleshooting Examples</a:t>
            </a:r>
          </a:p>
          <a:p>
            <a:r>
              <a:rPr lang="en-US" sz="4000" dirty="0"/>
              <a:t>Consortium Level Troubleshooting Examples</a:t>
            </a:r>
          </a:p>
        </p:txBody>
      </p:sp>
    </p:spTree>
    <p:extLst>
      <p:ext uri="{BB962C8B-B14F-4D97-AF65-F5344CB8AC3E}">
        <p14:creationId xmlns:p14="http://schemas.microsoft.com/office/powerpoint/2010/main" val="1572193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" y="1892557"/>
            <a:ext cx="10854469" cy="44716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15199" y="552103"/>
            <a:ext cx="447711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Consortium Manager reports also provide separate pages when generating AEP Barriers to Employment.</a:t>
            </a:r>
          </a:p>
        </p:txBody>
      </p:sp>
    </p:spTree>
    <p:extLst>
      <p:ext uri="{BB962C8B-B14F-4D97-AF65-F5344CB8AC3E}">
        <p14:creationId xmlns:p14="http://schemas.microsoft.com/office/powerpoint/2010/main" val="268431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3" y="380098"/>
            <a:ext cx="10348732" cy="39433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01374" y="4680679"/>
            <a:ext cx="50436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AEP Barriers to Employment also lists frequency totals for number of barriers recorded overall.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3433313"/>
            <a:ext cx="4059354" cy="32750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8217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77" y="1084592"/>
            <a:ext cx="2286000" cy="323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07429" y="345057"/>
            <a:ext cx="435633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Click Aggregate Multiple Agencies to run a combined summary of all agencies in the consortium.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6" y="1791228"/>
            <a:ext cx="7569404" cy="2884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531" y="3300656"/>
            <a:ext cx="7506308" cy="33600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0638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958"/>
          </a:xfrm>
        </p:spPr>
        <p:txBody>
          <a:bodyPr/>
          <a:lstStyle/>
          <a:p>
            <a:r>
              <a:rPr lang="en-US" dirty="0"/>
              <a:t>Examples of Agency Level Data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9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Agencies: Use TE drill down features</a:t>
            </a:r>
          </a:p>
          <a:p>
            <a:r>
              <a:rPr lang="en-US" dirty="0"/>
              <a:t>Example 1: Basic DIR drill down illustration</a:t>
            </a:r>
          </a:p>
          <a:p>
            <a:r>
              <a:rPr lang="en-US" dirty="0"/>
              <a:t>Example 2: AEP Summary self-reported outcomes trouble shooting</a:t>
            </a:r>
          </a:p>
          <a:p>
            <a:r>
              <a:rPr lang="en-US" dirty="0"/>
              <a:t>Example 3: Using AEP specific numbers from the DIR</a:t>
            </a:r>
          </a:p>
          <a:p>
            <a:r>
              <a:rPr lang="en-US" dirty="0"/>
              <a:t>Example 4: AEP Program enrollment calculation</a:t>
            </a:r>
          </a:p>
          <a:p>
            <a:r>
              <a:rPr lang="en-US" dirty="0"/>
              <a:t>Example 5: AEP Program persistence calculation</a:t>
            </a:r>
          </a:p>
          <a:p>
            <a:r>
              <a:rPr lang="en-US" dirty="0"/>
              <a:t>Example 6: Combined AEP outcomes calculation</a:t>
            </a:r>
          </a:p>
          <a:p>
            <a:r>
              <a:rPr lang="en-US" dirty="0"/>
              <a:t>Example 7: Pre/post-test evaluation when persistence is low</a:t>
            </a:r>
          </a:p>
          <a:p>
            <a:r>
              <a:rPr lang="en-US" dirty="0"/>
              <a:t>Example 8: Pre/post-testing when persistence is good but pre/post 		            performance is low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51" y="224287"/>
            <a:ext cx="10515600" cy="148374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AEP Reports in TE  </a:t>
            </a:r>
            <a:r>
              <a:rPr lang="en-US" sz="3600" dirty="0">
                <a:latin typeface="+mn-lt"/>
              </a:rPr>
              <a:t>are located by going to Reports – State Reports – California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33" y="1986232"/>
            <a:ext cx="67437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1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653" y="1518313"/>
            <a:ext cx="9911751" cy="5029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Of those students with any AEP activity, how many enrolled in an instructional program? (</a:t>
            </a:r>
            <a:r>
              <a:rPr lang="en-US" sz="3200" i="1" dirty="0"/>
              <a:t>Column L on AEP Summary</a:t>
            </a:r>
            <a:r>
              <a:rPr lang="en-US" sz="3200" dirty="0"/>
              <a:t>)</a:t>
            </a:r>
          </a:p>
          <a:p>
            <a:r>
              <a:rPr lang="en-US" sz="3200" dirty="0"/>
              <a:t>Of those with program enrollment, how many students reached at least 12 hours of instruction? (</a:t>
            </a:r>
            <a:r>
              <a:rPr lang="en-US" sz="3200" i="1" dirty="0"/>
              <a:t>Compare Columns E and L</a:t>
            </a:r>
            <a:r>
              <a:rPr lang="en-US" sz="3200" dirty="0"/>
              <a:t>)</a:t>
            </a:r>
          </a:p>
          <a:p>
            <a:r>
              <a:rPr lang="en-US" sz="3200" dirty="0"/>
              <a:t>Of those who qualified for outcomes with 12+ hours, how many students achieved outcomes? (</a:t>
            </a:r>
            <a:r>
              <a:rPr lang="en-US" sz="3200" i="1" dirty="0"/>
              <a:t>Columns E-K</a:t>
            </a:r>
            <a:r>
              <a:rPr lang="en-US" sz="3200" dirty="0"/>
              <a:t>)</a:t>
            </a:r>
          </a:p>
          <a:p>
            <a:r>
              <a:rPr lang="en-US" sz="3200" dirty="0"/>
              <a:t>Of those who qualified with 12+ hours, how many students completed a pre/post-test pair? Of those, how many achieved a level gain? (</a:t>
            </a:r>
            <a:r>
              <a:rPr lang="en-US" sz="3200" i="1" dirty="0"/>
              <a:t>Columns B-C</a:t>
            </a:r>
            <a:r>
              <a:rPr lang="en-US" sz="3200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532" y="255944"/>
            <a:ext cx="9894498" cy="104059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Basic Questions from 2/20 Webinar:</a:t>
            </a:r>
          </a:p>
        </p:txBody>
      </p:sp>
    </p:spTree>
    <p:extLst>
      <p:ext uri="{BB962C8B-B14F-4D97-AF65-F5344CB8AC3E}">
        <p14:creationId xmlns:p14="http://schemas.microsoft.com/office/powerpoint/2010/main" val="41837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18456" y="928995"/>
            <a:ext cx="5768681" cy="4642309"/>
            <a:chOff x="3237633" y="1015259"/>
            <a:chExt cx="5768681" cy="4642309"/>
          </a:xfrm>
        </p:grpSpPr>
        <p:sp>
          <p:nvSpPr>
            <p:cNvPr id="8" name="Freeform 7"/>
            <p:cNvSpPr/>
            <p:nvPr/>
          </p:nvSpPr>
          <p:spPr>
            <a:xfrm>
              <a:off x="3237633" y="1015259"/>
              <a:ext cx="1961089" cy="1961089"/>
            </a:xfrm>
            <a:custGeom>
              <a:avLst/>
              <a:gdLst>
                <a:gd name="connsiteX0" fmla="*/ 0 w 1961089"/>
                <a:gd name="connsiteY0" fmla="*/ 326855 h 1961089"/>
                <a:gd name="connsiteX1" fmla="*/ 326855 w 1961089"/>
                <a:gd name="connsiteY1" fmla="*/ 0 h 1961089"/>
                <a:gd name="connsiteX2" fmla="*/ 1634234 w 1961089"/>
                <a:gd name="connsiteY2" fmla="*/ 0 h 1961089"/>
                <a:gd name="connsiteX3" fmla="*/ 1961089 w 1961089"/>
                <a:gd name="connsiteY3" fmla="*/ 326855 h 1961089"/>
                <a:gd name="connsiteX4" fmla="*/ 1961089 w 1961089"/>
                <a:gd name="connsiteY4" fmla="*/ 1634234 h 1961089"/>
                <a:gd name="connsiteX5" fmla="*/ 1634234 w 1961089"/>
                <a:gd name="connsiteY5" fmla="*/ 1961089 h 1961089"/>
                <a:gd name="connsiteX6" fmla="*/ 326855 w 1961089"/>
                <a:gd name="connsiteY6" fmla="*/ 1961089 h 1961089"/>
                <a:gd name="connsiteX7" fmla="*/ 0 w 1961089"/>
                <a:gd name="connsiteY7" fmla="*/ 1634234 h 1961089"/>
                <a:gd name="connsiteX8" fmla="*/ 0 w 1961089"/>
                <a:gd name="connsiteY8" fmla="*/ 326855 h 196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089" h="1961089">
                  <a:moveTo>
                    <a:pt x="0" y="326855"/>
                  </a:moveTo>
                  <a:cubicBezTo>
                    <a:pt x="0" y="146338"/>
                    <a:pt x="146338" y="0"/>
                    <a:pt x="326855" y="0"/>
                  </a:cubicBezTo>
                  <a:lnTo>
                    <a:pt x="1634234" y="0"/>
                  </a:lnTo>
                  <a:cubicBezTo>
                    <a:pt x="1814751" y="0"/>
                    <a:pt x="1961089" y="146338"/>
                    <a:pt x="1961089" y="326855"/>
                  </a:cubicBezTo>
                  <a:lnTo>
                    <a:pt x="1961089" y="1634234"/>
                  </a:lnTo>
                  <a:cubicBezTo>
                    <a:pt x="1961089" y="1814751"/>
                    <a:pt x="1814751" y="1961089"/>
                    <a:pt x="1634234" y="1961089"/>
                  </a:cubicBezTo>
                  <a:lnTo>
                    <a:pt x="326855" y="1961089"/>
                  </a:lnTo>
                  <a:cubicBezTo>
                    <a:pt x="146338" y="1961089"/>
                    <a:pt x="0" y="1814751"/>
                    <a:pt x="0" y="1634234"/>
                  </a:cubicBezTo>
                  <a:lnTo>
                    <a:pt x="0" y="326855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362" tIns="183362" rIns="183362" bIns="18336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>
                  <a:solidFill>
                    <a:schemeClr val="tx1"/>
                  </a:solidFill>
                </a:rPr>
                <a:t>Lo Performance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>
                  <a:solidFill>
                    <a:schemeClr val="tx1"/>
                  </a:solidFill>
                </a:rPr>
                <a:t>Hi Persistence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975312" y="1015259"/>
              <a:ext cx="1961089" cy="1961089"/>
            </a:xfrm>
            <a:custGeom>
              <a:avLst/>
              <a:gdLst>
                <a:gd name="connsiteX0" fmla="*/ 0 w 1961089"/>
                <a:gd name="connsiteY0" fmla="*/ 326855 h 1961089"/>
                <a:gd name="connsiteX1" fmla="*/ 326855 w 1961089"/>
                <a:gd name="connsiteY1" fmla="*/ 0 h 1961089"/>
                <a:gd name="connsiteX2" fmla="*/ 1634234 w 1961089"/>
                <a:gd name="connsiteY2" fmla="*/ 0 h 1961089"/>
                <a:gd name="connsiteX3" fmla="*/ 1961089 w 1961089"/>
                <a:gd name="connsiteY3" fmla="*/ 326855 h 1961089"/>
                <a:gd name="connsiteX4" fmla="*/ 1961089 w 1961089"/>
                <a:gd name="connsiteY4" fmla="*/ 1634234 h 1961089"/>
                <a:gd name="connsiteX5" fmla="*/ 1634234 w 1961089"/>
                <a:gd name="connsiteY5" fmla="*/ 1961089 h 1961089"/>
                <a:gd name="connsiteX6" fmla="*/ 326855 w 1961089"/>
                <a:gd name="connsiteY6" fmla="*/ 1961089 h 1961089"/>
                <a:gd name="connsiteX7" fmla="*/ 0 w 1961089"/>
                <a:gd name="connsiteY7" fmla="*/ 1634234 h 1961089"/>
                <a:gd name="connsiteX8" fmla="*/ 0 w 1961089"/>
                <a:gd name="connsiteY8" fmla="*/ 326855 h 196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089" h="1961089">
                  <a:moveTo>
                    <a:pt x="0" y="326855"/>
                  </a:moveTo>
                  <a:cubicBezTo>
                    <a:pt x="0" y="146338"/>
                    <a:pt x="146338" y="0"/>
                    <a:pt x="326855" y="0"/>
                  </a:cubicBezTo>
                  <a:lnTo>
                    <a:pt x="1634234" y="0"/>
                  </a:lnTo>
                  <a:cubicBezTo>
                    <a:pt x="1814751" y="0"/>
                    <a:pt x="1961089" y="146338"/>
                    <a:pt x="1961089" y="326855"/>
                  </a:cubicBezTo>
                  <a:lnTo>
                    <a:pt x="1961089" y="1634234"/>
                  </a:lnTo>
                  <a:cubicBezTo>
                    <a:pt x="1961089" y="1814751"/>
                    <a:pt x="1814751" y="1961089"/>
                    <a:pt x="1634234" y="1961089"/>
                  </a:cubicBezTo>
                  <a:lnTo>
                    <a:pt x="326855" y="1961089"/>
                  </a:lnTo>
                  <a:cubicBezTo>
                    <a:pt x="146338" y="1961089"/>
                    <a:pt x="0" y="1814751"/>
                    <a:pt x="0" y="1634234"/>
                  </a:cubicBezTo>
                  <a:lnTo>
                    <a:pt x="0" y="326855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362" tIns="183362" rIns="183362" bIns="18336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Hi Performance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Hi Persistence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95897" y="3696479"/>
              <a:ext cx="1961089" cy="1961089"/>
            </a:xfrm>
            <a:custGeom>
              <a:avLst/>
              <a:gdLst>
                <a:gd name="connsiteX0" fmla="*/ 0 w 1961089"/>
                <a:gd name="connsiteY0" fmla="*/ 326855 h 1961089"/>
                <a:gd name="connsiteX1" fmla="*/ 326855 w 1961089"/>
                <a:gd name="connsiteY1" fmla="*/ 0 h 1961089"/>
                <a:gd name="connsiteX2" fmla="*/ 1634234 w 1961089"/>
                <a:gd name="connsiteY2" fmla="*/ 0 h 1961089"/>
                <a:gd name="connsiteX3" fmla="*/ 1961089 w 1961089"/>
                <a:gd name="connsiteY3" fmla="*/ 326855 h 1961089"/>
                <a:gd name="connsiteX4" fmla="*/ 1961089 w 1961089"/>
                <a:gd name="connsiteY4" fmla="*/ 1634234 h 1961089"/>
                <a:gd name="connsiteX5" fmla="*/ 1634234 w 1961089"/>
                <a:gd name="connsiteY5" fmla="*/ 1961089 h 1961089"/>
                <a:gd name="connsiteX6" fmla="*/ 326855 w 1961089"/>
                <a:gd name="connsiteY6" fmla="*/ 1961089 h 1961089"/>
                <a:gd name="connsiteX7" fmla="*/ 0 w 1961089"/>
                <a:gd name="connsiteY7" fmla="*/ 1634234 h 1961089"/>
                <a:gd name="connsiteX8" fmla="*/ 0 w 1961089"/>
                <a:gd name="connsiteY8" fmla="*/ 326855 h 196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089" h="1961089">
                  <a:moveTo>
                    <a:pt x="0" y="326855"/>
                  </a:moveTo>
                  <a:cubicBezTo>
                    <a:pt x="0" y="146338"/>
                    <a:pt x="146338" y="0"/>
                    <a:pt x="326855" y="0"/>
                  </a:cubicBezTo>
                  <a:lnTo>
                    <a:pt x="1634234" y="0"/>
                  </a:lnTo>
                  <a:cubicBezTo>
                    <a:pt x="1814751" y="0"/>
                    <a:pt x="1961089" y="146338"/>
                    <a:pt x="1961089" y="326855"/>
                  </a:cubicBezTo>
                  <a:lnTo>
                    <a:pt x="1961089" y="1634234"/>
                  </a:lnTo>
                  <a:cubicBezTo>
                    <a:pt x="1961089" y="1814751"/>
                    <a:pt x="1814751" y="1961089"/>
                    <a:pt x="1634234" y="1961089"/>
                  </a:cubicBezTo>
                  <a:lnTo>
                    <a:pt x="326855" y="1961089"/>
                  </a:lnTo>
                  <a:cubicBezTo>
                    <a:pt x="146338" y="1961089"/>
                    <a:pt x="0" y="1814751"/>
                    <a:pt x="0" y="1634234"/>
                  </a:cubicBezTo>
                  <a:lnTo>
                    <a:pt x="0" y="326855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362" tIns="183362" rIns="183362" bIns="18336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Lo Performance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Lo Persistence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045225" y="3651963"/>
              <a:ext cx="1961089" cy="1961089"/>
            </a:xfrm>
            <a:custGeom>
              <a:avLst/>
              <a:gdLst>
                <a:gd name="connsiteX0" fmla="*/ 0 w 1961089"/>
                <a:gd name="connsiteY0" fmla="*/ 326855 h 1961089"/>
                <a:gd name="connsiteX1" fmla="*/ 326855 w 1961089"/>
                <a:gd name="connsiteY1" fmla="*/ 0 h 1961089"/>
                <a:gd name="connsiteX2" fmla="*/ 1634234 w 1961089"/>
                <a:gd name="connsiteY2" fmla="*/ 0 h 1961089"/>
                <a:gd name="connsiteX3" fmla="*/ 1961089 w 1961089"/>
                <a:gd name="connsiteY3" fmla="*/ 326855 h 1961089"/>
                <a:gd name="connsiteX4" fmla="*/ 1961089 w 1961089"/>
                <a:gd name="connsiteY4" fmla="*/ 1634234 h 1961089"/>
                <a:gd name="connsiteX5" fmla="*/ 1634234 w 1961089"/>
                <a:gd name="connsiteY5" fmla="*/ 1961089 h 1961089"/>
                <a:gd name="connsiteX6" fmla="*/ 326855 w 1961089"/>
                <a:gd name="connsiteY6" fmla="*/ 1961089 h 1961089"/>
                <a:gd name="connsiteX7" fmla="*/ 0 w 1961089"/>
                <a:gd name="connsiteY7" fmla="*/ 1634234 h 1961089"/>
                <a:gd name="connsiteX8" fmla="*/ 0 w 1961089"/>
                <a:gd name="connsiteY8" fmla="*/ 326855 h 196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089" h="1961089">
                  <a:moveTo>
                    <a:pt x="0" y="326855"/>
                  </a:moveTo>
                  <a:cubicBezTo>
                    <a:pt x="0" y="146338"/>
                    <a:pt x="146338" y="0"/>
                    <a:pt x="326855" y="0"/>
                  </a:cubicBezTo>
                  <a:lnTo>
                    <a:pt x="1634234" y="0"/>
                  </a:lnTo>
                  <a:cubicBezTo>
                    <a:pt x="1814751" y="0"/>
                    <a:pt x="1961089" y="146338"/>
                    <a:pt x="1961089" y="326855"/>
                  </a:cubicBezTo>
                  <a:lnTo>
                    <a:pt x="1961089" y="1634234"/>
                  </a:lnTo>
                  <a:cubicBezTo>
                    <a:pt x="1961089" y="1814751"/>
                    <a:pt x="1814751" y="1961089"/>
                    <a:pt x="1634234" y="1961089"/>
                  </a:cubicBezTo>
                  <a:lnTo>
                    <a:pt x="326855" y="1961089"/>
                  </a:lnTo>
                  <a:cubicBezTo>
                    <a:pt x="146338" y="1961089"/>
                    <a:pt x="0" y="1814751"/>
                    <a:pt x="0" y="1634234"/>
                  </a:cubicBezTo>
                  <a:lnTo>
                    <a:pt x="0" y="326855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362" tIns="183362" rIns="183362" bIns="18336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>
                  <a:solidFill>
                    <a:schemeClr val="tx1"/>
                  </a:solidFill>
                </a:rPr>
                <a:t>Hi Performance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>
                  <a:solidFill>
                    <a:schemeClr val="tx1"/>
                  </a:solidFill>
                </a:rPr>
                <a:t>Lo Persistence</a:t>
              </a:r>
            </a:p>
          </p:txBody>
        </p:sp>
      </p:grpSp>
      <p:sp>
        <p:nvSpPr>
          <p:cNvPr id="4" name="Quad Arrow 3"/>
          <p:cNvSpPr/>
          <p:nvPr/>
        </p:nvSpPr>
        <p:spPr>
          <a:xfrm>
            <a:off x="2481756" y="609600"/>
            <a:ext cx="6952592" cy="5638800"/>
          </a:xfrm>
          <a:prstGeom prst="quadArrow">
            <a:avLst>
              <a:gd name="adj1" fmla="val 2192"/>
              <a:gd name="adj2" fmla="val 2488"/>
              <a:gd name="adj3" fmla="val 2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8182" y="2994349"/>
            <a:ext cx="18563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Performance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9420" y="1752601"/>
            <a:ext cx="461665" cy="14900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/>
              <a:t>Persistence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01B8-79DF-4A8E-BB90-AC31C58AD8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15588"/>
            <a:ext cx="11049000" cy="601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21902" y="1449238"/>
            <a:ext cx="3165894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72989" y="3715714"/>
            <a:ext cx="5994400" cy="29783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Displays outcomes in three separate sections: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 Gains (Pre/Post)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NRS Table 4 guidelines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AB 104 outcomes using WIOA II reporting requirements but not pre/post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Received that do not impose WIOA II reporting requirements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6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21"/>
          <a:stretch/>
        </p:blipFill>
        <p:spPr>
          <a:xfrm>
            <a:off x="522893" y="1354346"/>
            <a:ext cx="9423363" cy="5106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7585" y="235895"/>
            <a:ext cx="11611154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AEP Data Integrity </a:t>
            </a:r>
            <a:r>
              <a:rPr lang="en-US" sz="2400" dirty="0"/>
              <a:t>displays 27 different data elements related to the AEP instructional programs and outcomes.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6461" y="1371600"/>
            <a:ext cx="5098211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Item Description </a:t>
            </a:r>
            <a:r>
              <a:rPr lang="en-US" sz="2400" dirty="0"/>
              <a:t>lists 27 data elements that may prevent or contribute to official AEP outcomes.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DIR displays the item count and percentage for each listed item.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Item Percent = Item Count ÷ # of Students Enrolled in 7 AEP Programs</a:t>
            </a:r>
          </a:p>
        </p:txBody>
      </p:sp>
    </p:spTree>
    <p:extLst>
      <p:ext uri="{BB962C8B-B14F-4D97-AF65-F5344CB8AC3E}">
        <p14:creationId xmlns:p14="http://schemas.microsoft.com/office/powerpoint/2010/main" val="274536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1948" y="1895857"/>
            <a:ext cx="423700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not enrolled in the 7 AEP programs</a:t>
            </a:r>
            <a:r>
              <a:rPr lang="en-US" sz="2000" dirty="0"/>
              <a:t> subtracts those who received services but are not enrolled in one of the 7 AEP program areas.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1950" y="439247"/>
            <a:ext cx="423700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in the Services Section </a:t>
            </a:r>
            <a:r>
              <a:rPr lang="en-US" sz="2000" dirty="0"/>
              <a:t>includes everyone reported for AEP -- whether for official enrollment or for services only.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1948" y="3352467"/>
            <a:ext cx="4237009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next </a:t>
            </a:r>
            <a:r>
              <a:rPr lang="en-US" sz="2000" b="1" dirty="0"/>
              <a:t>6 rows </a:t>
            </a:r>
            <a:r>
              <a:rPr lang="en-US" sz="2000" dirty="0"/>
              <a:t>are subsets of those not enrolled in the 7 AEP programs – showing students not enrolled in program but who earned outcomes and may need enrollment.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1947" y="5116854"/>
            <a:ext cx="4237009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enrolled in the 7 AEP programs</a:t>
            </a:r>
            <a:r>
              <a:rPr lang="en-US" sz="2000" dirty="0"/>
              <a:t> is the total limited to students with official enrollment, and this number serves as the denominator for the 27 DIR items.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5945" y="5156204"/>
            <a:ext cx="623689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/>
              <a:t>	Students in the Services Section </a:t>
            </a:r>
          </a:p>
          <a:p>
            <a:r>
              <a:rPr lang="en-US" sz="2000" b="1" i="1" dirty="0"/>
              <a:t>            </a:t>
            </a:r>
            <a:r>
              <a:rPr lang="en-US" sz="2400" b="1" i="1" dirty="0"/>
              <a:t>−</a:t>
            </a:r>
            <a:r>
              <a:rPr lang="en-US" sz="2000" b="1" i="1" dirty="0"/>
              <a:t>	Students not enrolled in the 7 AEP programs</a:t>
            </a:r>
            <a:r>
              <a:rPr lang="en-US" sz="2000" i="1" dirty="0"/>
              <a:t> 	</a:t>
            </a:r>
            <a:r>
              <a:rPr lang="en-US" sz="2000" b="1" i="1" dirty="0"/>
              <a:t>Students enrolled in the 7 AEP programs</a:t>
            </a:r>
            <a:endParaRPr lang="en-US" sz="20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87260" y="5857326"/>
            <a:ext cx="52879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657" r="26515"/>
          <a:stretch/>
        </p:blipFill>
        <p:spPr>
          <a:xfrm>
            <a:off x="819510" y="1154500"/>
            <a:ext cx="5391509" cy="37257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29795" y="517590"/>
            <a:ext cx="423165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Summary Information </a:t>
            </a:r>
            <a:r>
              <a:rPr lang="en-US" sz="2400" dirty="0"/>
              <a:t>reconciles all of the students included in AEP reporting. </a:t>
            </a:r>
          </a:p>
        </p:txBody>
      </p:sp>
    </p:spTree>
    <p:extLst>
      <p:ext uri="{BB962C8B-B14F-4D97-AF65-F5344CB8AC3E}">
        <p14:creationId xmlns:p14="http://schemas.microsoft.com/office/powerpoint/2010/main" val="64233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21" y="140839"/>
            <a:ext cx="10515600" cy="1049607"/>
          </a:xfrm>
        </p:spPr>
        <p:txBody>
          <a:bodyPr/>
          <a:lstStyle/>
          <a:p>
            <a:r>
              <a:rPr lang="en-US" dirty="0"/>
              <a:t>AEP Program Hours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229" t="-1560" b="1560"/>
          <a:stretch/>
        </p:blipFill>
        <p:spPr>
          <a:xfrm>
            <a:off x="5382883" y="1004642"/>
            <a:ext cx="6276166" cy="53414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8" y="1510713"/>
            <a:ext cx="5524500" cy="8001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2309" y="2493034"/>
            <a:ext cx="4727275" cy="37856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AEP Program Hours displays instructional hours of AEP enrollees by program.</a:t>
            </a:r>
          </a:p>
          <a:p>
            <a:r>
              <a:rPr lang="en-US" sz="2400" dirty="0"/>
              <a:t>Use Table Option in the setup window to display the expanded format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ABE/ASE breakdown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Three ways of identifying Workforce Reentry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Hours vs. Proportional Hours</a:t>
            </a:r>
          </a:p>
        </p:txBody>
      </p:sp>
    </p:spTree>
    <p:extLst>
      <p:ext uri="{BB962C8B-B14F-4D97-AF65-F5344CB8AC3E}">
        <p14:creationId xmlns:p14="http://schemas.microsoft.com/office/powerpoint/2010/main" val="325640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78F5C6-8CAD-4AB5-8E66-6D66E01EEF4A}"/>
</file>

<file path=customXml/itemProps2.xml><?xml version="1.0" encoding="utf-8"?>
<ds:datastoreItem xmlns:ds="http://schemas.openxmlformats.org/officeDocument/2006/customXml" ds:itemID="{A52CB082-4FCC-43E2-97D6-E51CFC2334B5}"/>
</file>

<file path=customXml/itemProps3.xml><?xml version="1.0" encoding="utf-8"?>
<ds:datastoreItem xmlns:ds="http://schemas.openxmlformats.org/officeDocument/2006/customXml" ds:itemID="{3D829551-BE39-448D-8754-B4D9312141F5}"/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861</Words>
  <Application>Microsoft Macintosh PowerPoint</Application>
  <PresentationFormat>Widescreen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AEP Data Dive Webinar</vt:lpstr>
      <vt:lpstr>Agenda </vt:lpstr>
      <vt:lpstr>AEP Reports in TE  are located by going to Reports – State Reports – California</vt:lpstr>
      <vt:lpstr>Basic Questions from 2/20 Webinar:</vt:lpstr>
      <vt:lpstr>PowerPoint Presentation</vt:lpstr>
      <vt:lpstr>PowerPoint Presentation</vt:lpstr>
      <vt:lpstr>PowerPoint Presentation</vt:lpstr>
      <vt:lpstr>PowerPoint Presentation</vt:lpstr>
      <vt:lpstr>AEP Program Hours</vt:lpstr>
      <vt:lpstr>AEP Program Hours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Agency Level Data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AEP Regional Data Dive</dc:title>
  <dc:creator>Jay Wright</dc:creator>
  <cp:lastModifiedBy>Liberty Van Natten</cp:lastModifiedBy>
  <cp:revision>79</cp:revision>
  <dcterms:created xsi:type="dcterms:W3CDTF">2019-01-30T18:23:53Z</dcterms:created>
  <dcterms:modified xsi:type="dcterms:W3CDTF">2019-03-27T14:41:56Z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