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6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style3.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chart3.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6" r:id="rId3"/>
    <p:sldId id="332" r:id="rId4"/>
    <p:sldId id="295" r:id="rId5"/>
    <p:sldId id="258" r:id="rId6"/>
    <p:sldId id="294" r:id="rId7"/>
    <p:sldId id="261" r:id="rId8"/>
    <p:sldId id="312" r:id="rId9"/>
    <p:sldId id="313" r:id="rId10"/>
    <p:sldId id="267" r:id="rId11"/>
    <p:sldId id="268" r:id="rId12"/>
    <p:sldId id="269" r:id="rId13"/>
    <p:sldId id="270" r:id="rId14"/>
    <p:sldId id="311" r:id="rId15"/>
    <p:sldId id="271" r:id="rId16"/>
    <p:sldId id="272" r:id="rId17"/>
    <p:sldId id="273" r:id="rId18"/>
    <p:sldId id="274" r:id="rId19"/>
    <p:sldId id="275" r:id="rId20"/>
    <p:sldId id="309" r:id="rId21"/>
    <p:sldId id="310" r:id="rId22"/>
    <p:sldId id="276" r:id="rId23"/>
    <p:sldId id="277" r:id="rId24"/>
    <p:sldId id="278" r:id="rId25"/>
    <p:sldId id="307" r:id="rId26"/>
    <p:sldId id="282" r:id="rId27"/>
    <p:sldId id="283" r:id="rId28"/>
    <p:sldId id="314" r:id="rId29"/>
    <p:sldId id="315" r:id="rId30"/>
    <p:sldId id="323" r:id="rId31"/>
    <p:sldId id="317" r:id="rId32"/>
    <p:sldId id="316" r:id="rId33"/>
    <p:sldId id="318" r:id="rId34"/>
    <p:sldId id="319" r:id="rId35"/>
    <p:sldId id="322" r:id="rId36"/>
    <p:sldId id="320" r:id="rId37"/>
    <p:sldId id="324" r:id="rId38"/>
    <p:sldId id="279" r:id="rId39"/>
    <p:sldId id="280" r:id="rId40"/>
    <p:sldId id="281" r:id="rId41"/>
    <p:sldId id="321" r:id="rId42"/>
    <p:sldId id="308" r:id="rId43"/>
    <p:sldId id="284" r:id="rId44"/>
    <p:sldId id="285" r:id="rId45"/>
    <p:sldId id="286" r:id="rId46"/>
    <p:sldId id="287" r:id="rId47"/>
    <p:sldId id="288" r:id="rId48"/>
    <p:sldId id="289" r:id="rId49"/>
    <p:sldId id="290" r:id="rId50"/>
    <p:sldId id="298" r:id="rId51"/>
    <p:sldId id="331" r:id="rId52"/>
    <p:sldId id="326" r:id="rId53"/>
    <p:sldId id="327" r:id="rId54"/>
    <p:sldId id="325" r:id="rId55"/>
    <p:sldId id="328" r:id="rId56"/>
    <p:sldId id="329" r:id="rId57"/>
    <p:sldId id="330" r:id="rId58"/>
    <p:sldId id="299" r:id="rId59"/>
    <p:sldId id="300" r:id="rId60"/>
    <p:sldId id="302" r:id="rId61"/>
    <p:sldId id="303" r:id="rId62"/>
    <p:sldId id="304" r:id="rId63"/>
    <p:sldId id="305" r:id="rId64"/>
    <p:sldId id="306" r:id="rId65"/>
    <p:sldId id="291" r:id="rId66"/>
    <p:sldId id="29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1117577743"/>
        <c:axId val="1117579823"/>
      </c:barChart>
      <c:catAx>
        <c:axId val="1117577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579823"/>
        <c:crosses val="autoZero"/>
        <c:auto val="1"/>
        <c:lblAlgn val="ctr"/>
        <c:lblOffset val="100"/>
        <c:noMultiLvlLbl val="0"/>
      </c:catAx>
      <c:valAx>
        <c:axId val="11175798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5777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751837952"/>
        <c:axId val="751840032"/>
        <c:axId val="676521568"/>
      </c:bar3DChart>
      <c:catAx>
        <c:axId val="751837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40032"/>
        <c:crosses val="autoZero"/>
        <c:auto val="1"/>
        <c:lblAlgn val="ctr"/>
        <c:lblOffset val="100"/>
        <c:noMultiLvlLbl val="0"/>
      </c:catAx>
      <c:valAx>
        <c:axId val="751840032"/>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37952"/>
        <c:crosses val="autoZero"/>
        <c:crossBetween val="between"/>
      </c:valAx>
      <c:serAx>
        <c:axId val="676521568"/>
        <c:scaling>
          <c:orientation val="minMax"/>
        </c:scaling>
        <c:delete val="1"/>
        <c:axPos val="b"/>
        <c:majorTickMark val="none"/>
        <c:minorTickMark val="none"/>
        <c:tickLblPos val="nextTo"/>
        <c:crossAx val="751840032"/>
        <c:crosses val="autoZero"/>
      </c:serAx>
      <c:spPr>
        <a:noFill/>
        <a:ln>
          <a:solidFill>
            <a:schemeClr val="accent1"/>
          </a:solid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006E-4360-8B81-2BFA0C544F80}"/>
                </c:ext>
              </c:extLst>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E-006E-4360-8B81-2BFA0C544F80}"/>
                </c:ext>
              </c:extLst>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006E-4360-8B81-2BFA0C544F80}"/>
                </c:ext>
              </c:extLst>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006E-4360-8B81-2BFA0C544F80}"/>
                </c:ext>
              </c:extLst>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006E-4360-8B81-2BFA0C544F80}"/>
                </c:ext>
              </c:extLst>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0E385-9D35-4484-AB59-7A2EAC549A48}"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0E385-9D35-4484-AB59-7A2EAC549A48}"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0E385-9D35-4484-AB59-7A2EAC549A48}"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2/25/2019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innerShdw blurRad="114300">
                    <a:prstClr val="black"/>
                  </a:innerShdw>
                </a:effectLst>
              </a:rPr>
              <a:t>AEP Data Dive Webinar</a:t>
            </a:r>
            <a:endParaRPr lang="en-US" dirty="0">
              <a:solidFill>
                <a:srgbClr val="FF0000"/>
              </a:solidFill>
              <a:effectLst>
                <a:innerShdw blurRad="114300">
                  <a:prstClr val="black"/>
                </a:innerShdw>
              </a:effectLst>
            </a:endParaRPr>
          </a:p>
        </p:txBody>
      </p:sp>
      <p:sp>
        <p:nvSpPr>
          <p:cNvPr id="3" name="Subtitle 2"/>
          <p:cNvSpPr>
            <a:spLocks noGrp="1"/>
          </p:cNvSpPr>
          <p:nvPr>
            <p:ph type="subTitle" idx="1"/>
          </p:nvPr>
        </p:nvSpPr>
        <p:spPr/>
        <p:txBody>
          <a:bodyPr>
            <a:normAutofit/>
          </a:bodyPr>
          <a:lstStyle/>
          <a:p>
            <a:r>
              <a:rPr lang="en-US" sz="3200" dirty="0" smtClean="0"/>
              <a:t>February 27, 2019</a:t>
            </a:r>
            <a:endParaRPr lang="en-US" sz="3200" dirty="0"/>
          </a:p>
        </p:txBody>
      </p:sp>
    </p:spTree>
    <p:extLst>
      <p:ext uri="{BB962C8B-B14F-4D97-AF65-F5344CB8AC3E}">
        <p14:creationId xmlns:p14="http://schemas.microsoft.com/office/powerpoint/2010/main" val="32740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smtClean="0"/>
              <a:t>Click </a:t>
            </a:r>
            <a:r>
              <a:rPr lang="en-US" sz="3600" dirty="0" smtClean="0"/>
              <a:t>any cell to generate a list of students included in that cell. </a:t>
            </a:r>
            <a:endParaRPr lang="en-US" sz="3600" dirty="0"/>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53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smtClean="0"/>
              <a:t>Right click any cell and select from 6 listers and 6 reports:</a:t>
            </a:r>
            <a:endParaRPr lang="en-US" sz="3600" dirty="0"/>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Tree>
    <p:extLst>
      <p:ext uri="{BB962C8B-B14F-4D97-AF65-F5344CB8AC3E}">
        <p14:creationId xmlns:p14="http://schemas.microsoft.com/office/powerpoint/2010/main" val="164039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221" y="522023"/>
            <a:ext cx="5115461" cy="707886"/>
          </a:xfrm>
          <a:prstGeom prst="rect">
            <a:avLst/>
          </a:prstGeom>
          <a:noFill/>
          <a:ln>
            <a:solidFill>
              <a:schemeClr val="accent1"/>
            </a:solidFill>
          </a:ln>
        </p:spPr>
        <p:txBody>
          <a:bodyPr wrap="square" rtlCol="0">
            <a:spAutoFit/>
          </a:bodyPr>
          <a:lstStyle/>
          <a:p>
            <a:r>
              <a:rPr lang="en-US" sz="4000" dirty="0" smtClean="0"/>
              <a:t>4 AEP drill down listers</a:t>
            </a:r>
            <a:r>
              <a:rPr lang="en-US" sz="3600" dirty="0" smtClean="0"/>
              <a:t>:</a:t>
            </a:r>
            <a:endParaRPr lang="en-US" sz="3600" dirty="0"/>
          </a:p>
        </p:txBody>
      </p:sp>
      <p:sp>
        <p:nvSpPr>
          <p:cNvPr id="2" name="TextBox 1"/>
          <p:cNvSpPr txBox="1"/>
          <p:nvPr/>
        </p:nvSpPr>
        <p:spPr>
          <a:xfrm>
            <a:off x="6012614" y="1608851"/>
            <a:ext cx="6029865" cy="440120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smtClean="0"/>
              <a:t>Student Program Year </a:t>
            </a:r>
            <a:r>
              <a:rPr lang="en-US" sz="2800" dirty="0" smtClean="0"/>
              <a:t>provides a simple list of students and matches the item count in the data cell</a:t>
            </a:r>
          </a:p>
          <a:p>
            <a:pPr marL="285750" indent="-285750">
              <a:buFont typeface="Arial" panose="020B0604020202020204" pitchFamily="34" charset="0"/>
              <a:buChar char="•"/>
            </a:pPr>
            <a:r>
              <a:rPr lang="en-US" sz="2800" b="1" dirty="0" smtClean="0"/>
              <a:t>Student Population </a:t>
            </a:r>
            <a:r>
              <a:rPr lang="en-US" sz="2800" dirty="0" smtClean="0"/>
              <a:t>displays the TE demographics </a:t>
            </a:r>
            <a:r>
              <a:rPr lang="en-US" sz="2800" dirty="0" err="1" smtClean="0"/>
              <a:t>lister</a:t>
            </a:r>
            <a:endParaRPr lang="en-US" sz="2800" dirty="0" smtClean="0"/>
          </a:p>
          <a:p>
            <a:pPr marL="285750" indent="-285750">
              <a:buFont typeface="Arial" panose="020B0604020202020204" pitchFamily="34" charset="0"/>
              <a:buChar char="•"/>
            </a:pPr>
            <a:r>
              <a:rPr lang="en-US" sz="2800" b="1" dirty="0" smtClean="0"/>
              <a:t>Student Program Population </a:t>
            </a:r>
            <a:r>
              <a:rPr lang="en-US" sz="2800" dirty="0" smtClean="0"/>
              <a:t>lists student program enrollments</a:t>
            </a:r>
          </a:p>
          <a:p>
            <a:pPr marL="285750" indent="-285750">
              <a:buFont typeface="Arial" panose="020B0604020202020204" pitchFamily="34" charset="0"/>
              <a:buChar char="•"/>
            </a:pPr>
            <a:r>
              <a:rPr lang="en-US" sz="2800" b="1" dirty="0" smtClean="0"/>
              <a:t>Student Record Population </a:t>
            </a:r>
            <a:r>
              <a:rPr lang="en-US" sz="2800" dirty="0" smtClean="0"/>
              <a:t>displays the </a:t>
            </a:r>
            <a:r>
              <a:rPr lang="en-US" sz="2800" dirty="0" err="1" smtClean="0"/>
              <a:t>lister</a:t>
            </a:r>
            <a:r>
              <a:rPr lang="en-US" sz="2800" dirty="0" smtClean="0"/>
              <a:t> that enables editing of specific AEP outcomes</a:t>
            </a:r>
            <a:endParaRPr lang="en-US" sz="2800" dirty="0"/>
          </a:p>
        </p:txBody>
      </p:sp>
      <p:pic>
        <p:nvPicPr>
          <p:cNvPr id="7" name="Picture 6"/>
          <p:cNvPicPr>
            <a:picLocks noChangeAspect="1"/>
          </p:cNvPicPr>
          <p:nvPr/>
        </p:nvPicPr>
        <p:blipFill>
          <a:blip r:embed="rId2"/>
          <a:stretch>
            <a:fillRect/>
          </a:stretch>
        </p:blipFill>
        <p:spPr>
          <a:xfrm>
            <a:off x="265447" y="1574288"/>
            <a:ext cx="5495925" cy="4343400"/>
          </a:xfrm>
          <a:prstGeom prst="rect">
            <a:avLst/>
          </a:prstGeom>
          <a:ln>
            <a:solidFill>
              <a:schemeClr val="accent1">
                <a:lumMod val="50000"/>
              </a:schemeClr>
            </a:solidFill>
          </a:ln>
        </p:spPr>
      </p:pic>
    </p:spTree>
    <p:extLst>
      <p:ext uri="{BB962C8B-B14F-4D97-AF65-F5344CB8AC3E}">
        <p14:creationId xmlns:p14="http://schemas.microsoft.com/office/powerpoint/2010/main" val="286813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4288" y="198523"/>
            <a:ext cx="5408761" cy="707886"/>
          </a:xfrm>
          <a:prstGeom prst="rect">
            <a:avLst/>
          </a:prstGeom>
          <a:noFill/>
          <a:ln>
            <a:solidFill>
              <a:schemeClr val="accent1"/>
            </a:solidFill>
          </a:ln>
        </p:spPr>
        <p:txBody>
          <a:bodyPr wrap="square" rtlCol="0">
            <a:spAutoFit/>
          </a:bodyPr>
          <a:lstStyle/>
          <a:p>
            <a:r>
              <a:rPr lang="en-US" sz="4000" dirty="0" smtClean="0"/>
              <a:t>6 AEP drill down reports</a:t>
            </a:r>
            <a:r>
              <a:rPr lang="en-US" sz="3600" dirty="0" smtClean="0"/>
              <a:t>:</a:t>
            </a:r>
            <a:endParaRPr lang="en-US" sz="3600" dirty="0"/>
          </a:p>
        </p:txBody>
      </p:sp>
      <p:sp>
        <p:nvSpPr>
          <p:cNvPr id="2" name="TextBox 1"/>
          <p:cNvSpPr txBox="1"/>
          <p:nvPr/>
        </p:nvSpPr>
        <p:spPr>
          <a:xfrm>
            <a:off x="5986736" y="159618"/>
            <a:ext cx="6029865" cy="655564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smtClean="0"/>
              <a:t>NRS Monitor </a:t>
            </a:r>
            <a:r>
              <a:rPr lang="en-US" sz="2800" dirty="0" smtClean="0"/>
              <a:t>includes all students represented in the data cell with all AEP related details</a:t>
            </a:r>
          </a:p>
          <a:p>
            <a:pPr marL="285750" indent="-285750">
              <a:buFont typeface="Arial" panose="020B0604020202020204" pitchFamily="34" charset="0"/>
              <a:buChar char="•"/>
            </a:pPr>
            <a:r>
              <a:rPr lang="en-US" sz="2800" b="1" dirty="0" smtClean="0"/>
              <a:t>Outcomes Monitor </a:t>
            </a:r>
            <a:r>
              <a:rPr lang="en-US" sz="2800" dirty="0" smtClean="0"/>
              <a:t>displays detailed outcomes from the 6 areas of AB 104 for each student</a:t>
            </a:r>
          </a:p>
          <a:p>
            <a:pPr marL="285750" indent="-285750">
              <a:buFont typeface="Arial" panose="020B0604020202020204" pitchFamily="34" charset="0"/>
              <a:buChar char="•"/>
            </a:pPr>
            <a:r>
              <a:rPr lang="en-US" sz="2800" b="1" dirty="0" smtClean="0"/>
              <a:t>Services Monitor </a:t>
            </a:r>
            <a:r>
              <a:rPr lang="en-US" sz="2800" dirty="0" smtClean="0"/>
              <a:t>details specific services achieved by student</a:t>
            </a:r>
          </a:p>
          <a:p>
            <a:pPr marL="285750" indent="-285750">
              <a:buFont typeface="Arial" panose="020B0604020202020204" pitchFamily="34" charset="0"/>
              <a:buChar char="•"/>
            </a:pPr>
            <a:r>
              <a:rPr lang="en-US" sz="2800" b="1" dirty="0" smtClean="0"/>
              <a:t>Assessments Audit </a:t>
            </a:r>
            <a:r>
              <a:rPr lang="en-US" sz="2800" dirty="0" smtClean="0"/>
              <a:t>lists pre/post-tests for each student </a:t>
            </a:r>
          </a:p>
          <a:p>
            <a:pPr marL="285750" indent="-285750">
              <a:buFont typeface="Arial" panose="020B0604020202020204" pitchFamily="34" charset="0"/>
              <a:buChar char="•"/>
            </a:pPr>
            <a:r>
              <a:rPr lang="en-US" sz="2800" b="1" dirty="0" smtClean="0"/>
              <a:t>AEP DIR </a:t>
            </a:r>
            <a:r>
              <a:rPr lang="en-US" sz="2800" dirty="0" smtClean="0"/>
              <a:t>displays the entire DIR for the specific group of students selected</a:t>
            </a:r>
          </a:p>
          <a:p>
            <a:pPr marL="285750" indent="-285750">
              <a:buFont typeface="Arial" panose="020B0604020202020204" pitchFamily="34" charset="0"/>
              <a:buChar char="•"/>
            </a:pPr>
            <a:r>
              <a:rPr lang="en-US" sz="2800" b="1" dirty="0" smtClean="0"/>
              <a:t>Students in Multiple Programs </a:t>
            </a:r>
            <a:r>
              <a:rPr lang="en-US" sz="2800" dirty="0" smtClean="0"/>
              <a:t>generates item counts of students in more than one program</a:t>
            </a:r>
            <a:endParaRPr lang="en-US" sz="2800" dirty="0"/>
          </a:p>
        </p:txBody>
      </p:sp>
      <p:pic>
        <p:nvPicPr>
          <p:cNvPr id="8" name="Picture 7"/>
          <p:cNvPicPr>
            <a:picLocks noChangeAspect="1"/>
          </p:cNvPicPr>
          <p:nvPr/>
        </p:nvPicPr>
        <p:blipFill>
          <a:blip r:embed="rId2"/>
          <a:stretch>
            <a:fillRect/>
          </a:stretch>
        </p:blipFill>
        <p:spPr>
          <a:xfrm>
            <a:off x="225274" y="1093399"/>
            <a:ext cx="5495925" cy="4343400"/>
          </a:xfrm>
          <a:prstGeom prst="rect">
            <a:avLst/>
          </a:prstGeom>
          <a:ln>
            <a:solidFill>
              <a:schemeClr val="accent1">
                <a:lumMod val="50000"/>
              </a:schemeClr>
            </a:solidFill>
          </a:ln>
        </p:spPr>
      </p:pic>
    </p:spTree>
    <p:extLst>
      <p:ext uri="{BB962C8B-B14F-4D97-AF65-F5344CB8AC3E}">
        <p14:creationId xmlns:p14="http://schemas.microsoft.com/office/powerpoint/2010/main" val="402605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6067" y="802256"/>
            <a:ext cx="6090250" cy="4031873"/>
          </a:xfrm>
          <a:prstGeom prst="rect">
            <a:avLst/>
          </a:prstGeom>
          <a:noFill/>
          <a:ln>
            <a:solidFill>
              <a:schemeClr val="accent1"/>
            </a:solidFill>
          </a:ln>
        </p:spPr>
        <p:txBody>
          <a:bodyPr wrap="square" rtlCol="0">
            <a:spAutoFit/>
          </a:bodyPr>
          <a:lstStyle/>
          <a:p>
            <a:r>
              <a:rPr lang="en-US" sz="3200" dirty="0" smtClean="0"/>
              <a:t>The AEP DIR has 2 additional right click options:</a:t>
            </a:r>
          </a:p>
          <a:p>
            <a:pPr marL="571500" indent="-571500">
              <a:buFont typeface="Arial" panose="020B0604020202020204" pitchFamily="34" charset="0"/>
              <a:buChar char="•"/>
            </a:pPr>
            <a:r>
              <a:rPr lang="en-US" sz="3200" b="1" dirty="0" smtClean="0"/>
              <a:t>Student Class Record  </a:t>
            </a:r>
            <a:r>
              <a:rPr lang="en-US" sz="3200" dirty="0" smtClean="0"/>
              <a:t>drills down to class level information to enable review of instructional hours</a:t>
            </a:r>
          </a:p>
          <a:p>
            <a:pPr marL="571500" indent="-571500">
              <a:buFont typeface="Arial" panose="020B0604020202020204" pitchFamily="34" charset="0"/>
              <a:buChar char="•"/>
            </a:pPr>
            <a:r>
              <a:rPr lang="en-US" sz="3200" b="1" dirty="0" smtClean="0"/>
              <a:t>Student Assessment </a:t>
            </a:r>
            <a:r>
              <a:rPr lang="en-US" sz="3200" dirty="0" smtClean="0"/>
              <a:t>drills down to student level test results</a:t>
            </a:r>
            <a:endParaRPr lang="en-US" sz="3200" dirty="0"/>
          </a:p>
        </p:txBody>
      </p:sp>
      <p:pic>
        <p:nvPicPr>
          <p:cNvPr id="3" name="Picture 2"/>
          <p:cNvPicPr>
            <a:picLocks noChangeAspect="1"/>
          </p:cNvPicPr>
          <p:nvPr/>
        </p:nvPicPr>
        <p:blipFill rotWithShape="1">
          <a:blip r:embed="rId2"/>
          <a:srcRect t="620"/>
          <a:stretch/>
        </p:blipFill>
        <p:spPr>
          <a:xfrm>
            <a:off x="899754" y="862643"/>
            <a:ext cx="3425515" cy="4796286"/>
          </a:xfrm>
          <a:prstGeom prst="rect">
            <a:avLst/>
          </a:prstGeom>
          <a:ln>
            <a:solidFill>
              <a:schemeClr val="accent1">
                <a:lumMod val="50000"/>
              </a:schemeClr>
            </a:solidFill>
          </a:ln>
        </p:spPr>
      </p:pic>
    </p:spTree>
    <p:extLst>
      <p:ext uri="{BB962C8B-B14F-4D97-AF65-F5344CB8AC3E}">
        <p14:creationId xmlns:p14="http://schemas.microsoft.com/office/powerpoint/2010/main" val="378446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smtClean="0">
                <a:solidFill>
                  <a:srgbClr val="FF0000"/>
                </a:solidFill>
              </a:rPr>
              <a:t>AEP Consortium Manager Reports </a:t>
            </a:r>
            <a:r>
              <a:rPr lang="en-US" sz="2400" dirty="0" smtClean="0"/>
              <a:t>allow a consortium level login to compare and contrast outcomes across agencies within one consortium</a:t>
            </a:r>
            <a:r>
              <a:rPr lang="en-US" dirty="0" smtClean="0"/>
              <a:t>.</a:t>
            </a:r>
            <a:endParaRPr lang="en-US" dirty="0"/>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smtClean="0"/>
              <a:t>Menu currently includes three reports options with this feature</a:t>
            </a:r>
            <a:endParaRPr lang="en-US" sz="2400" dirty="0"/>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84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80111"/>
            <a:ext cx="11134725" cy="5973687"/>
          </a:xfrm>
          <a:prstGeom prst="rect">
            <a:avLst/>
          </a:prstGeom>
          <a:ln>
            <a:solidFill>
              <a:srgbClr val="FF0000"/>
            </a:solidFill>
          </a:ln>
        </p:spPr>
      </p:pic>
    </p:spTree>
    <p:extLst>
      <p:ext uri="{BB962C8B-B14F-4D97-AF65-F5344CB8AC3E}">
        <p14:creationId xmlns:p14="http://schemas.microsoft.com/office/powerpoint/2010/main" val="172852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smtClean="0"/>
              <a:t>Lists item count and percentage by Agency ID</a:t>
            </a:r>
            <a:endParaRPr lang="en-US" sz="2400" dirty="0"/>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smtClean="0"/>
              <a:t>Aggregates results for the entire consortium on the right hand column</a:t>
            </a:r>
            <a:endParaRPr lang="en-US" sz="2400" dirty="0"/>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2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8574" y="1690443"/>
            <a:ext cx="9282021" cy="4391195"/>
            <a:chOff x="223837" y="324298"/>
            <a:chExt cx="11744325" cy="5976489"/>
          </a:xfrm>
        </p:grpSpPr>
        <p:pic>
          <p:nvPicPr>
            <p:cNvPr id="3" name="Picture 2"/>
            <p:cNvPicPr>
              <a:picLocks noChangeAspect="1"/>
            </p:cNvPicPr>
            <p:nvPr/>
          </p:nvPicPr>
          <p:blipFill>
            <a:blip r:embed="rId2"/>
            <a:stretch>
              <a:fillRect/>
            </a:stretch>
          </p:blipFill>
          <p:spPr>
            <a:xfrm>
              <a:off x="223837" y="557212"/>
              <a:ext cx="11744325" cy="574357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2477397" y="324298"/>
              <a:ext cx="3851425" cy="719497"/>
            </a:xfrm>
            <a:prstGeom prst="rect">
              <a:avLst/>
            </a:prstGeom>
            <a:ln>
              <a:solidFill>
                <a:srgbClr val="FF0000"/>
              </a:solidFill>
            </a:ln>
          </p:spPr>
        </p:pic>
      </p:grpSp>
      <p:sp>
        <p:nvSpPr>
          <p:cNvPr id="6" name="TextBox 5"/>
          <p:cNvSpPr txBox="1"/>
          <p:nvPr/>
        </p:nvSpPr>
        <p:spPr>
          <a:xfrm>
            <a:off x="7134045" y="672873"/>
            <a:ext cx="4477110" cy="1569660"/>
          </a:xfrm>
          <a:prstGeom prst="rect">
            <a:avLst/>
          </a:prstGeom>
          <a:solidFill>
            <a:schemeClr val="bg1"/>
          </a:solidFill>
          <a:ln>
            <a:solidFill>
              <a:schemeClr val="accent1"/>
            </a:solidFill>
          </a:ln>
        </p:spPr>
        <p:txBody>
          <a:bodyPr wrap="square" rtlCol="0">
            <a:spAutoFit/>
          </a:bodyPr>
          <a:lstStyle/>
          <a:p>
            <a:r>
              <a:rPr lang="en-US" sz="2400" dirty="0" smtClean="0"/>
              <a:t>For the AEP Summary, the Consortium Manager reports provide separate pages for each agency in the consortium.</a:t>
            </a:r>
            <a:endParaRPr lang="en-US" sz="2400" dirty="0"/>
          </a:p>
        </p:txBody>
      </p:sp>
    </p:spTree>
    <p:extLst>
      <p:ext uri="{BB962C8B-B14F-4D97-AF65-F5344CB8AC3E}">
        <p14:creationId xmlns:p14="http://schemas.microsoft.com/office/powerpoint/2010/main" val="362458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1892557"/>
            <a:ext cx="10854469" cy="4471608"/>
          </a:xfrm>
          <a:prstGeom prst="rect">
            <a:avLst/>
          </a:prstGeom>
          <a:ln>
            <a:solidFill>
              <a:srgbClr val="FF0000"/>
            </a:solidFill>
          </a:ln>
        </p:spPr>
      </p:pic>
      <p:sp>
        <p:nvSpPr>
          <p:cNvPr id="3" name="TextBox 2"/>
          <p:cNvSpPr txBox="1"/>
          <p:nvPr/>
        </p:nvSpPr>
        <p:spPr>
          <a:xfrm>
            <a:off x="7315199" y="552103"/>
            <a:ext cx="4477110" cy="1569660"/>
          </a:xfrm>
          <a:prstGeom prst="rect">
            <a:avLst/>
          </a:prstGeom>
          <a:solidFill>
            <a:schemeClr val="bg1"/>
          </a:solidFill>
          <a:ln>
            <a:solidFill>
              <a:schemeClr val="accent1"/>
            </a:solidFill>
          </a:ln>
        </p:spPr>
        <p:txBody>
          <a:bodyPr wrap="square" rtlCol="0">
            <a:spAutoFit/>
          </a:bodyPr>
          <a:lstStyle/>
          <a:p>
            <a:r>
              <a:rPr lang="en-US" sz="2400" dirty="0" smtClean="0"/>
              <a:t>The Consortium Manager reports also provide separate pages when generating AEP Barriers to Employment.</a:t>
            </a:r>
            <a:endParaRPr lang="en-US" sz="2400" dirty="0"/>
          </a:p>
        </p:txBody>
      </p:sp>
    </p:spTree>
    <p:extLst>
      <p:ext uri="{BB962C8B-B14F-4D97-AF65-F5344CB8AC3E}">
        <p14:creationId xmlns:p14="http://schemas.microsoft.com/office/powerpoint/2010/main" val="268431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607"/>
          </a:xfrm>
          <a:ln>
            <a:solidFill>
              <a:schemeClr val="accent1"/>
            </a:solidFill>
          </a:ln>
        </p:spPr>
        <p:txBody>
          <a:bodyPr/>
          <a:lstStyle/>
          <a:p>
            <a:r>
              <a:rPr lang="en-US" dirty="0" smtClean="0">
                <a:solidFill>
                  <a:srgbClr val="FF0000"/>
                </a:solidFill>
              </a:rPr>
              <a:t>Agenda	</a:t>
            </a:r>
            <a:endParaRPr lang="en-US" dirty="0">
              <a:solidFill>
                <a:srgbClr val="FF0000"/>
              </a:solidFill>
            </a:endParaRPr>
          </a:p>
        </p:txBody>
      </p:sp>
      <p:sp>
        <p:nvSpPr>
          <p:cNvPr id="3" name="Content Placeholder 2"/>
          <p:cNvSpPr>
            <a:spLocks noGrp="1"/>
          </p:cNvSpPr>
          <p:nvPr>
            <p:ph idx="1"/>
          </p:nvPr>
        </p:nvSpPr>
        <p:spPr>
          <a:xfrm>
            <a:off x="838200" y="1492370"/>
            <a:ext cx="10515600" cy="4684593"/>
          </a:xfrm>
          <a:ln>
            <a:solidFill>
              <a:schemeClr val="accent1"/>
            </a:solidFill>
          </a:ln>
        </p:spPr>
        <p:txBody>
          <a:bodyPr>
            <a:normAutofit/>
          </a:bodyPr>
          <a:lstStyle/>
          <a:p>
            <a:r>
              <a:rPr lang="en-US" sz="4000" dirty="0" smtClean="0"/>
              <a:t>Review of “Qualitative” program suggestions from Webinar on 2/20/19</a:t>
            </a:r>
          </a:p>
          <a:p>
            <a:r>
              <a:rPr lang="en-US" sz="4000" dirty="0" smtClean="0"/>
              <a:t>Review </a:t>
            </a:r>
            <a:r>
              <a:rPr lang="en-US" sz="4000" dirty="0" smtClean="0"/>
              <a:t>of AEP Reports in TE</a:t>
            </a:r>
          </a:p>
          <a:p>
            <a:r>
              <a:rPr lang="en-US" sz="4000" dirty="0" smtClean="0"/>
              <a:t>TE Drill Down &amp; Supplemental Reports</a:t>
            </a:r>
            <a:endParaRPr lang="en-US" sz="4000" dirty="0"/>
          </a:p>
          <a:p>
            <a:r>
              <a:rPr lang="en-US" sz="4000" dirty="0" smtClean="0"/>
              <a:t>Consortium level AEP Reports in TE</a:t>
            </a:r>
          </a:p>
          <a:p>
            <a:r>
              <a:rPr lang="en-US" sz="4000" dirty="0" smtClean="0"/>
              <a:t>Agency Level Troubleshooting Examples</a:t>
            </a:r>
          </a:p>
          <a:p>
            <a:r>
              <a:rPr lang="en-US" sz="4000" dirty="0" smtClean="0"/>
              <a:t>Consortium Level Troubleshooting Examples</a:t>
            </a:r>
            <a:endParaRPr lang="en-US" sz="4000" dirty="0"/>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3268" y="404374"/>
            <a:ext cx="10348732" cy="3943339"/>
          </a:xfrm>
          <a:prstGeom prst="rect">
            <a:avLst/>
          </a:prstGeom>
          <a:ln>
            <a:solidFill>
              <a:schemeClr val="accent1"/>
            </a:solidFill>
          </a:ln>
        </p:spPr>
      </p:pic>
      <p:sp>
        <p:nvSpPr>
          <p:cNvPr id="3" name="TextBox 2"/>
          <p:cNvSpPr txBox="1"/>
          <p:nvPr/>
        </p:nvSpPr>
        <p:spPr>
          <a:xfrm>
            <a:off x="5601374" y="4680679"/>
            <a:ext cx="5043622" cy="1200329"/>
          </a:xfrm>
          <a:prstGeom prst="rect">
            <a:avLst/>
          </a:prstGeom>
          <a:solidFill>
            <a:schemeClr val="bg1"/>
          </a:solidFill>
          <a:ln>
            <a:solidFill>
              <a:schemeClr val="accent1"/>
            </a:solidFill>
          </a:ln>
        </p:spPr>
        <p:txBody>
          <a:bodyPr wrap="square" rtlCol="0">
            <a:spAutoFit/>
          </a:bodyPr>
          <a:lstStyle/>
          <a:p>
            <a:r>
              <a:rPr lang="en-US" sz="2400" dirty="0" smtClean="0"/>
              <a:t>The AEP Barriers to Employment also lists frequency totals for number of barriers recorded overall.</a:t>
            </a:r>
            <a:endParaRPr lang="en-US" sz="2400" dirty="0"/>
          </a:p>
        </p:txBody>
      </p:sp>
      <p:pic>
        <p:nvPicPr>
          <p:cNvPr id="4" name="Picture 3"/>
          <p:cNvPicPr>
            <a:picLocks noChangeAspect="1"/>
          </p:cNvPicPr>
          <p:nvPr/>
        </p:nvPicPr>
        <p:blipFill>
          <a:blip r:embed="rId3"/>
          <a:stretch>
            <a:fillRect/>
          </a:stretch>
        </p:blipFill>
        <p:spPr>
          <a:xfrm>
            <a:off x="465826" y="3433313"/>
            <a:ext cx="4059354" cy="3275078"/>
          </a:xfrm>
          <a:prstGeom prst="rect">
            <a:avLst/>
          </a:prstGeom>
          <a:ln>
            <a:solidFill>
              <a:schemeClr val="accent1"/>
            </a:solidFill>
          </a:ln>
        </p:spPr>
      </p:pic>
    </p:spTree>
    <p:extLst>
      <p:ext uri="{BB962C8B-B14F-4D97-AF65-F5344CB8AC3E}">
        <p14:creationId xmlns:p14="http://schemas.microsoft.com/office/powerpoint/2010/main" val="262821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177" y="1084592"/>
            <a:ext cx="2286000" cy="323850"/>
          </a:xfrm>
          <a:prstGeom prst="rect">
            <a:avLst/>
          </a:prstGeom>
          <a:ln>
            <a:solidFill>
              <a:schemeClr val="accent1"/>
            </a:solidFill>
          </a:ln>
        </p:spPr>
      </p:pic>
      <p:sp>
        <p:nvSpPr>
          <p:cNvPr id="4" name="TextBox 3"/>
          <p:cNvSpPr txBox="1"/>
          <p:nvPr/>
        </p:nvSpPr>
        <p:spPr>
          <a:xfrm>
            <a:off x="3407429" y="345057"/>
            <a:ext cx="4356339" cy="1200329"/>
          </a:xfrm>
          <a:prstGeom prst="rect">
            <a:avLst/>
          </a:prstGeom>
          <a:noFill/>
          <a:ln>
            <a:solidFill>
              <a:schemeClr val="accent1"/>
            </a:solidFill>
          </a:ln>
        </p:spPr>
        <p:txBody>
          <a:bodyPr wrap="square" rtlCol="0">
            <a:spAutoFit/>
          </a:bodyPr>
          <a:lstStyle/>
          <a:p>
            <a:r>
              <a:rPr lang="en-US" sz="2400" dirty="0" smtClean="0"/>
              <a:t>Click Aggregate Multiple Agencies to run a combined summary of all agencies in the consortium.</a:t>
            </a:r>
            <a:endParaRPr lang="en-US" sz="2400" dirty="0"/>
          </a:p>
        </p:txBody>
      </p:sp>
      <p:pic>
        <p:nvPicPr>
          <p:cNvPr id="5" name="Picture 4"/>
          <p:cNvPicPr>
            <a:picLocks noChangeAspect="1"/>
          </p:cNvPicPr>
          <p:nvPr/>
        </p:nvPicPr>
        <p:blipFill>
          <a:blip r:embed="rId3"/>
          <a:stretch>
            <a:fillRect/>
          </a:stretch>
        </p:blipFill>
        <p:spPr>
          <a:xfrm>
            <a:off x="252156" y="1791228"/>
            <a:ext cx="7569404" cy="2884289"/>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58531" y="3300656"/>
            <a:ext cx="7506308" cy="3360013"/>
          </a:xfrm>
          <a:prstGeom prst="rect">
            <a:avLst/>
          </a:prstGeom>
          <a:ln>
            <a:solidFill>
              <a:schemeClr val="accent1"/>
            </a:solidFill>
          </a:ln>
        </p:spPr>
      </p:pic>
    </p:spTree>
    <p:extLst>
      <p:ext uri="{BB962C8B-B14F-4D97-AF65-F5344CB8AC3E}">
        <p14:creationId xmlns:p14="http://schemas.microsoft.com/office/powerpoint/2010/main" val="159063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smtClean="0"/>
              <a:t>Examples of Agency Level Data Evaluation</a:t>
            </a:r>
            <a:endParaRPr lang="en-US" dirty="0"/>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smtClean="0"/>
              <a:t>Agencies: Use TE drill down features</a:t>
            </a:r>
          </a:p>
          <a:p>
            <a:r>
              <a:rPr lang="en-US" dirty="0" smtClean="0"/>
              <a:t>Example 1: Basic DIR drill down illustration</a:t>
            </a:r>
          </a:p>
          <a:p>
            <a:r>
              <a:rPr lang="en-US" dirty="0"/>
              <a:t>Example </a:t>
            </a:r>
            <a:r>
              <a:rPr lang="en-US" dirty="0" smtClean="0"/>
              <a:t>2: </a:t>
            </a:r>
            <a:r>
              <a:rPr lang="en-US" dirty="0"/>
              <a:t>AEP Summary self-reported outcomes trouble shooting</a:t>
            </a:r>
          </a:p>
          <a:p>
            <a:r>
              <a:rPr lang="en-US" dirty="0" smtClean="0"/>
              <a:t>Example 3: Using AEP specific numbers from the DIR</a:t>
            </a:r>
          </a:p>
          <a:p>
            <a:r>
              <a:rPr lang="en-US" dirty="0" smtClean="0"/>
              <a:t>Example 4: AEP Program enrollment calculation</a:t>
            </a:r>
          </a:p>
          <a:p>
            <a:r>
              <a:rPr lang="en-US" dirty="0" smtClean="0"/>
              <a:t>Example 5: AEP Program persistence calculation</a:t>
            </a:r>
          </a:p>
          <a:p>
            <a:r>
              <a:rPr lang="en-US" dirty="0" smtClean="0"/>
              <a:t>Example 6: Combined AEP outcomes calculation</a:t>
            </a:r>
            <a:endParaRPr lang="en-US" dirty="0"/>
          </a:p>
          <a:p>
            <a:r>
              <a:rPr lang="en-US" dirty="0" smtClean="0"/>
              <a:t>Example 7: Pre/post-test evaluation when persistence is low</a:t>
            </a:r>
          </a:p>
          <a:p>
            <a:r>
              <a:rPr lang="en-US" dirty="0" smtClean="0"/>
              <a:t>Example </a:t>
            </a:r>
            <a:r>
              <a:rPr lang="en-US" dirty="0"/>
              <a:t>8</a:t>
            </a:r>
            <a:r>
              <a:rPr lang="en-US" dirty="0" smtClean="0"/>
              <a:t>: Pre/post-testing when persistence is good but pre/post 		            performance is low</a:t>
            </a:r>
          </a:p>
          <a:p>
            <a:endParaRPr lang="en-US" dirty="0" smtClean="0"/>
          </a:p>
          <a:p>
            <a:endParaRPr lang="en-US" dirty="0"/>
          </a:p>
        </p:txBody>
      </p:sp>
    </p:spTree>
    <p:extLst>
      <p:ext uri="{BB962C8B-B14F-4D97-AF65-F5344CB8AC3E}">
        <p14:creationId xmlns:p14="http://schemas.microsoft.com/office/powerpoint/2010/main" val="27442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smtClean="0"/>
              <a:t>Example 1: </a:t>
            </a:r>
            <a:r>
              <a:rPr lang="en-US" sz="2800" dirty="0" smtClean="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smtClean="0"/>
              <a:t>Solution: </a:t>
            </a:r>
            <a:r>
              <a:rPr lang="en-US" sz="2800" dirty="0" smtClean="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1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smtClean="0"/>
              <a:t>Solution: </a:t>
            </a:r>
            <a:r>
              <a:rPr lang="en-US" sz="2800" dirty="0" smtClean="0"/>
              <a:t>This takes you to the Records – Students – Records </a:t>
            </a:r>
            <a:r>
              <a:rPr lang="en-US" sz="2800" dirty="0" err="1" smtClean="0"/>
              <a:t>lister</a:t>
            </a:r>
            <a:r>
              <a:rPr lang="en-US" sz="2800" dirty="0" smtClean="0"/>
              <a:t> in TE – that is the </a:t>
            </a:r>
            <a:r>
              <a:rPr lang="en-US" sz="2800" dirty="0" err="1" smtClean="0"/>
              <a:t>lister</a:t>
            </a:r>
            <a:r>
              <a:rPr lang="en-US" sz="2800" dirty="0" smtClean="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Tree>
    <p:extLst>
      <p:ext uri="{BB962C8B-B14F-4D97-AF65-F5344CB8AC3E}">
        <p14:creationId xmlns:p14="http://schemas.microsoft.com/office/powerpoint/2010/main" val="338122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smtClean="0"/>
              <a:t>Example 2: </a:t>
            </a:r>
            <a:r>
              <a:rPr lang="en-US" sz="2800" dirty="0" smtClean="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smtClean="0"/>
              <a:t>Example 2: </a:t>
            </a:r>
            <a:r>
              <a:rPr lang="en-US" sz="2400" dirty="0" smtClean="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smtClean="0"/>
              <a:t>Compare the three reports to identify students with missing demographics and less than 12 hours of instruction.</a:t>
            </a:r>
          </a:p>
          <a:p>
            <a:pPr marL="285750" indent="-285750">
              <a:buFont typeface="Arial" panose="020B0604020202020204" pitchFamily="34" charset="0"/>
              <a:buChar char="•"/>
            </a:pPr>
            <a:r>
              <a:rPr lang="en-US" sz="2400" dirty="0" smtClean="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smtClean="0"/>
              <a:t>High totals in 25b and 26b suggest “data clean up” is necessary to improve these outcomes.</a:t>
            </a:r>
          </a:p>
          <a:p>
            <a:pPr marL="285750" indent="-285750">
              <a:buFont typeface="Arial" panose="020B0604020202020204" pitchFamily="34" charset="0"/>
              <a:buChar char="•"/>
            </a:pPr>
            <a:r>
              <a:rPr lang="en-US" sz="2400" dirty="0" smtClean="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384995"/>
          </a:xfrm>
          <a:prstGeom prst="rect">
            <a:avLst/>
          </a:prstGeom>
          <a:noFill/>
          <a:ln>
            <a:solidFill>
              <a:schemeClr val="accent1"/>
            </a:solidFill>
          </a:ln>
        </p:spPr>
        <p:txBody>
          <a:bodyPr wrap="square" rtlCol="0">
            <a:spAutoFit/>
          </a:bodyPr>
          <a:lstStyle/>
          <a:p>
            <a:r>
              <a:rPr lang="en-US" sz="2800" b="1" dirty="0" smtClean="0"/>
              <a:t>Example 3: </a:t>
            </a:r>
            <a:r>
              <a:rPr lang="en-US" sz="2800" dirty="0" smtClean="0"/>
              <a:t>the number of AEP outcomes is lower than expected, and low when compared to the number of enrollees.</a:t>
            </a:r>
          </a:p>
          <a:p>
            <a:r>
              <a:rPr lang="en-US" sz="2800" dirty="0" smtClean="0"/>
              <a:t>Use the </a:t>
            </a:r>
            <a:r>
              <a:rPr lang="en-US" sz="2800" b="1" i="1" dirty="0" smtClean="0"/>
              <a:t>AEP DIR items 23-27 </a:t>
            </a:r>
            <a:r>
              <a:rPr lang="en-US" sz="2800" dirty="0" smtClean="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smtClean="0"/>
              <a:t>In </a:t>
            </a:r>
            <a:r>
              <a:rPr lang="en-US" sz="2000" b="1" dirty="0" smtClean="0"/>
              <a:t>23a-23b</a:t>
            </a:r>
            <a:r>
              <a:rPr lang="en-US" sz="2000" dirty="0" smtClean="0"/>
              <a:t> for HSD/HSE, there are almost as many who marked the outcome &amp; did not qualify as there are those who achieved the outcome.</a:t>
            </a:r>
            <a:endParaRPr lang="en-US" sz="2000" dirty="0"/>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smtClean="0"/>
              <a:t>In </a:t>
            </a:r>
            <a:r>
              <a:rPr lang="en-US" sz="2000" b="1" dirty="0" smtClean="0"/>
              <a:t>25a-25b</a:t>
            </a:r>
            <a:r>
              <a:rPr lang="en-US" sz="2000" dirty="0" smtClean="0"/>
              <a:t> for Employment, almost all who marked an employment outcome qualified for the AEP outcome.</a:t>
            </a:r>
            <a:endParaRPr lang="en-US" sz="2000" dirty="0"/>
          </a:p>
        </p:txBody>
      </p:sp>
    </p:spTree>
    <p:extLst>
      <p:ext uri="{BB962C8B-B14F-4D97-AF65-F5344CB8AC3E}">
        <p14:creationId xmlns:p14="http://schemas.microsoft.com/office/powerpoint/2010/main" val="179739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smtClean="0"/>
              <a:t>Of those students with any AEP activity, how </a:t>
            </a:r>
            <a:r>
              <a:rPr lang="en-US" sz="3200" dirty="0" smtClean="0"/>
              <a:t>many enrolled in an instructional program? </a:t>
            </a:r>
            <a:r>
              <a:rPr lang="en-US" sz="3200" dirty="0" smtClean="0"/>
              <a:t>(</a:t>
            </a:r>
            <a:r>
              <a:rPr lang="en-US" sz="3200" dirty="0" smtClean="0"/>
              <a:t>Column L</a:t>
            </a:r>
            <a:r>
              <a:rPr lang="en-US" sz="3200" dirty="0" smtClean="0"/>
              <a:t>)</a:t>
            </a:r>
            <a:endParaRPr lang="en-US" sz="3200" dirty="0" smtClean="0"/>
          </a:p>
          <a:p>
            <a:r>
              <a:rPr lang="en-US" sz="3200" dirty="0" smtClean="0"/>
              <a:t>Of those with program enrollment, how many students reached at least 12 hours of instruction? </a:t>
            </a:r>
            <a:r>
              <a:rPr lang="en-US" sz="3200" dirty="0" smtClean="0"/>
              <a:t>(Compare </a:t>
            </a:r>
            <a:r>
              <a:rPr lang="en-US" sz="3200" dirty="0" smtClean="0"/>
              <a:t>Columns </a:t>
            </a:r>
            <a:r>
              <a:rPr lang="en-US" sz="3200" dirty="0" smtClean="0"/>
              <a:t>E and </a:t>
            </a:r>
            <a:r>
              <a:rPr lang="en-US" sz="3200" dirty="0" smtClean="0"/>
              <a:t>L)</a:t>
            </a:r>
            <a:endParaRPr lang="en-US" sz="3200" dirty="0" smtClean="0"/>
          </a:p>
          <a:p>
            <a:r>
              <a:rPr lang="en-US" sz="3200" dirty="0" smtClean="0"/>
              <a:t>Of those who qualified for outcomes with 12+ hours, how many students achieved outcomes? </a:t>
            </a:r>
          </a:p>
          <a:p>
            <a:r>
              <a:rPr lang="en-US" sz="3200" dirty="0" smtClean="0"/>
              <a:t>Of those who qualified with 12+ </a:t>
            </a:r>
            <a:r>
              <a:rPr lang="en-US" sz="3200" dirty="0" smtClean="0"/>
              <a:t>hours, how many students completed a </a:t>
            </a:r>
            <a:r>
              <a:rPr lang="en-US" sz="3200" dirty="0" smtClean="0"/>
              <a:t>pre/post-test pair? Of those, how </a:t>
            </a:r>
            <a:r>
              <a:rPr lang="en-US" sz="3200" dirty="0" smtClean="0"/>
              <a:t>many </a:t>
            </a:r>
            <a:r>
              <a:rPr lang="en-US" sz="3200" dirty="0" smtClean="0"/>
              <a:t>achieved a level gain? </a:t>
            </a:r>
            <a:endParaRPr lang="en-US" sz="3200" dirty="0"/>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smtClean="0">
                <a:solidFill>
                  <a:srgbClr val="FF0000"/>
                </a:solidFill>
              </a:rPr>
              <a:t>Basic Questions from 2/20 Webinar:</a:t>
            </a:r>
            <a:endParaRPr lang="en-US" dirty="0">
              <a:solidFill>
                <a:srgbClr val="FF0000"/>
              </a:solidFill>
            </a:endParaRPr>
          </a:p>
        </p:txBody>
      </p:sp>
    </p:spTree>
    <p:extLst>
      <p:ext uri="{BB962C8B-B14F-4D97-AF65-F5344CB8AC3E}">
        <p14:creationId xmlns:p14="http://schemas.microsoft.com/office/powerpoint/2010/main" val="418372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smtClean="0"/>
              <a:t>Of those students with any AEP activity, how </a:t>
            </a:r>
            <a:r>
              <a:rPr lang="en-US" sz="3200" dirty="0" smtClean="0"/>
              <a:t>many enrolled in an instructional program? </a:t>
            </a:r>
            <a:r>
              <a:rPr lang="en-US" sz="3200" dirty="0" smtClean="0"/>
              <a:t>(</a:t>
            </a:r>
            <a:r>
              <a:rPr lang="en-US" sz="3200" dirty="0" smtClean="0"/>
              <a:t>Column L</a:t>
            </a:r>
            <a:r>
              <a:rPr lang="en-US" sz="3200" dirty="0" smtClean="0"/>
              <a:t>)</a:t>
            </a:r>
            <a:endParaRPr lang="en-US" sz="3200" dirty="0" smtClean="0"/>
          </a:p>
          <a:p>
            <a:r>
              <a:rPr lang="en-US" sz="3200" dirty="0" smtClean="0"/>
              <a:t>Of those with program enrollment, how many students reached at least 12 hours of instruction? </a:t>
            </a:r>
            <a:r>
              <a:rPr lang="en-US" sz="3200" dirty="0" smtClean="0"/>
              <a:t>(Compare </a:t>
            </a:r>
            <a:r>
              <a:rPr lang="en-US" sz="3200" dirty="0" smtClean="0"/>
              <a:t>Columns </a:t>
            </a:r>
            <a:r>
              <a:rPr lang="en-US" sz="3200" dirty="0" smtClean="0"/>
              <a:t>E and </a:t>
            </a:r>
            <a:r>
              <a:rPr lang="en-US" sz="3200" dirty="0" smtClean="0"/>
              <a:t>L)</a:t>
            </a:r>
            <a:endParaRPr lang="en-US" sz="3200" dirty="0" smtClean="0"/>
          </a:p>
          <a:p>
            <a:r>
              <a:rPr lang="en-US" sz="3200" dirty="0" smtClean="0"/>
              <a:t>Of those who qualified for outcomes with 12+ hours, how many students achieved outcomes? </a:t>
            </a:r>
          </a:p>
          <a:p>
            <a:r>
              <a:rPr lang="en-US" sz="3200" dirty="0" smtClean="0"/>
              <a:t>Of those who qualified with 12+ </a:t>
            </a:r>
            <a:r>
              <a:rPr lang="en-US" sz="3200" dirty="0" smtClean="0"/>
              <a:t>hours, how many students completed a </a:t>
            </a:r>
            <a:r>
              <a:rPr lang="en-US" sz="3200" dirty="0" smtClean="0"/>
              <a:t>pre/post-test pair? Of those, how </a:t>
            </a:r>
            <a:r>
              <a:rPr lang="en-US" sz="3200" dirty="0" smtClean="0"/>
              <a:t>many </a:t>
            </a:r>
            <a:r>
              <a:rPr lang="en-US" sz="3200" dirty="0" smtClean="0"/>
              <a:t>achieved a level gain? </a:t>
            </a:r>
            <a:endParaRPr lang="en-US" sz="3200" dirty="0"/>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smtClean="0"/>
              <a:t>Basic Questions from 2/20 Webinar:</a:t>
            </a:r>
            <a:endParaRPr lang="en-US" dirty="0"/>
          </a:p>
        </p:txBody>
      </p:sp>
    </p:spTree>
    <p:extLst>
      <p:ext uri="{BB962C8B-B14F-4D97-AF65-F5344CB8AC3E}">
        <p14:creationId xmlns:p14="http://schemas.microsoft.com/office/powerpoint/2010/main" val="2476541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539430"/>
          </a:xfrm>
          <a:prstGeom prst="rect">
            <a:avLst/>
          </a:prstGeom>
          <a:noFill/>
          <a:ln>
            <a:solidFill>
              <a:schemeClr val="accent1"/>
            </a:solidFill>
          </a:ln>
        </p:spPr>
        <p:txBody>
          <a:bodyPr wrap="square" rtlCol="0">
            <a:spAutoFit/>
          </a:bodyPr>
          <a:lstStyle/>
          <a:p>
            <a:r>
              <a:rPr lang="en-US" sz="2800" b="1" dirty="0" smtClean="0"/>
              <a:t>Example 4: AEP Program Enrollment</a:t>
            </a:r>
          </a:p>
          <a:p>
            <a:pPr marL="457200" indent="-457200">
              <a:buFont typeface="Arial" panose="020B0604020202020204" pitchFamily="34" charset="0"/>
              <a:buChar char="•"/>
            </a:pPr>
            <a:r>
              <a:rPr lang="en-US" sz="2800" dirty="0" smtClean="0"/>
              <a:t>Compare </a:t>
            </a:r>
            <a:r>
              <a:rPr lang="en-US" sz="2800" dirty="0"/>
              <a:t>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598543" y="4944372"/>
            <a:ext cx="5451894" cy="523220"/>
          </a:xfrm>
          <a:prstGeom prst="rect">
            <a:avLst/>
          </a:prstGeom>
          <a:noFill/>
          <a:ln>
            <a:solidFill>
              <a:schemeClr val="accent1"/>
            </a:solidFill>
          </a:ln>
        </p:spPr>
        <p:txBody>
          <a:bodyPr wrap="square" rtlCol="0">
            <a:spAutoFit/>
          </a:bodyPr>
          <a:lstStyle/>
          <a:p>
            <a:r>
              <a:rPr lang="en-US" sz="2800" b="1" i="1" dirty="0" smtClean="0"/>
              <a:t>(8043 </a:t>
            </a:r>
            <a:r>
              <a:rPr lang="en-US" sz="2800" b="1" i="1" dirty="0"/>
              <a:t>– </a:t>
            </a:r>
            <a:r>
              <a:rPr lang="en-US" sz="2800" b="1" i="1" dirty="0" smtClean="0"/>
              <a:t>700)  </a:t>
            </a:r>
            <a:r>
              <a:rPr lang="en-US" sz="2800" b="1" i="1" dirty="0"/>
              <a:t>÷  </a:t>
            </a:r>
            <a:r>
              <a:rPr lang="en-US" sz="2800" b="1" i="1" dirty="0" smtClean="0"/>
              <a:t>8043 </a:t>
            </a:r>
            <a:r>
              <a:rPr lang="en-US" sz="2800" b="1" i="1" dirty="0"/>
              <a:t>= 91.2</a:t>
            </a:r>
            <a:r>
              <a:rPr lang="en-US" sz="2800" b="1" i="1" dirty="0" smtClean="0"/>
              <a:t>%</a:t>
            </a:r>
            <a:endParaRPr lang="en-US" sz="2800" b="1" i="1" dirty="0"/>
          </a:p>
        </p:txBody>
      </p:sp>
    </p:spTree>
    <p:extLst>
      <p:ext uri="{BB962C8B-B14F-4D97-AF65-F5344CB8AC3E}">
        <p14:creationId xmlns:p14="http://schemas.microsoft.com/office/powerpoint/2010/main" val="3328735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3539430"/>
          </a:xfrm>
          <a:prstGeom prst="rect">
            <a:avLst/>
          </a:prstGeom>
          <a:noFill/>
          <a:ln>
            <a:solidFill>
              <a:schemeClr val="accent1"/>
            </a:solidFill>
          </a:ln>
        </p:spPr>
        <p:txBody>
          <a:bodyPr wrap="square" rtlCol="0">
            <a:spAutoFit/>
          </a:bodyPr>
          <a:lstStyle/>
          <a:p>
            <a:r>
              <a:rPr lang="en-US" sz="2800" b="1" dirty="0" smtClean="0"/>
              <a:t>Example 3: Compare item counts in 23a-27a to item counts in 23b-27b</a:t>
            </a:r>
          </a:p>
          <a:p>
            <a:pPr marL="457200" indent="-457200">
              <a:buFont typeface="Arial" panose="020B0604020202020204" pitchFamily="34" charset="0"/>
              <a:buChar char="•"/>
            </a:pPr>
            <a:r>
              <a:rPr lang="en-US" sz="2800" dirty="0"/>
              <a:t>I</a:t>
            </a:r>
            <a:r>
              <a:rPr lang="en-US" sz="2800" dirty="0" smtClean="0"/>
              <a:t>f the large majority who marked 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800" dirty="0" smtClean="0"/>
              <a:t>If the number who marked the outcome but did not qualify is close to or exceeds the number who achieved that outcome (high item count in b) then the likely issue is the need to review drop reasons.</a:t>
            </a:r>
            <a:endParaRPr lang="en-US" sz="2000" dirty="0"/>
          </a:p>
        </p:txBody>
      </p:sp>
    </p:spTree>
    <p:extLst>
      <p:ext uri="{BB962C8B-B14F-4D97-AF65-F5344CB8AC3E}">
        <p14:creationId xmlns:p14="http://schemas.microsoft.com/office/powerpoint/2010/main" val="193437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830997"/>
          </a:xfrm>
          <a:prstGeom prst="rect">
            <a:avLst/>
          </a:prstGeom>
          <a:noFill/>
          <a:ln>
            <a:solidFill>
              <a:schemeClr val="accent1">
                <a:lumMod val="50000"/>
              </a:schemeClr>
            </a:solidFill>
          </a:ln>
        </p:spPr>
        <p:txBody>
          <a:bodyPr wrap="square" rtlCol="0">
            <a:spAutoFit/>
          </a:bodyPr>
          <a:lstStyle/>
          <a:p>
            <a:r>
              <a:rPr lang="en-US" sz="2400" dirty="0" smtClean="0"/>
              <a:t>Verify “No designated program” item count by right clicking and drilling down to AEP DIR.</a:t>
            </a:r>
            <a:endParaRPr lang="en-US" sz="2400" dirty="0"/>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smtClean="0"/>
              <a:t>Identify “No designated program” students by right clicking to the In Program Years </a:t>
            </a:r>
            <a:r>
              <a:rPr lang="en-US" sz="2400" dirty="0" err="1" smtClean="0"/>
              <a:t>lister</a:t>
            </a:r>
            <a:r>
              <a:rPr lang="en-US" sz="2400" dirty="0" smtClean="0"/>
              <a:t>.</a:t>
            </a:r>
            <a:endParaRPr lang="en-US" sz="2400" dirty="0"/>
          </a:p>
        </p:txBody>
      </p:sp>
    </p:spTree>
    <p:extLst>
      <p:ext uri="{BB962C8B-B14F-4D97-AF65-F5344CB8AC3E}">
        <p14:creationId xmlns:p14="http://schemas.microsoft.com/office/powerpoint/2010/main" val="4234829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495" y="4534619"/>
            <a:ext cx="5119777" cy="523220"/>
          </a:xfrm>
          <a:prstGeom prst="rect">
            <a:avLst/>
          </a:prstGeom>
          <a:noFill/>
          <a:ln>
            <a:solidFill>
              <a:schemeClr val="accent1"/>
            </a:solidFill>
          </a:ln>
        </p:spPr>
        <p:txBody>
          <a:bodyPr wrap="square" rtlCol="0">
            <a:spAutoFit/>
          </a:bodyPr>
          <a:lstStyle/>
          <a:p>
            <a:r>
              <a:rPr lang="en-US" sz="2800" b="1" i="1" dirty="0" smtClean="0"/>
              <a:t>5119 ÷ (8043 - 700) = 69.7%</a:t>
            </a:r>
            <a:endParaRPr lang="en-US" sz="2800" b="1" i="1" dirty="0"/>
          </a:p>
        </p:txBody>
      </p:sp>
      <p:sp>
        <p:nvSpPr>
          <p:cNvPr id="3" name="TextBox 2"/>
          <p:cNvSpPr txBox="1"/>
          <p:nvPr/>
        </p:nvSpPr>
        <p:spPr>
          <a:xfrm>
            <a:off x="5697747" y="914400"/>
            <a:ext cx="5689121" cy="3539430"/>
          </a:xfrm>
          <a:prstGeom prst="rect">
            <a:avLst/>
          </a:prstGeom>
          <a:noFill/>
          <a:ln>
            <a:solidFill>
              <a:schemeClr val="accent1"/>
            </a:solidFill>
          </a:ln>
        </p:spPr>
        <p:txBody>
          <a:bodyPr wrap="square" rtlCol="0">
            <a:spAutoFit/>
          </a:bodyPr>
          <a:lstStyle/>
          <a:p>
            <a:r>
              <a:rPr lang="en-US" sz="2800" b="1" dirty="0" smtClean="0"/>
              <a:t>Example 5: AEP Program Persistence</a:t>
            </a:r>
          </a:p>
          <a:p>
            <a:pPr marL="457200" indent="-457200">
              <a:buFont typeface="Arial" panose="020B0604020202020204" pitchFamily="34" charset="0"/>
              <a:buChar char="•"/>
            </a:pPr>
            <a:r>
              <a:rPr lang="en-US" sz="2800" dirty="0" smtClean="0"/>
              <a:t>Compare number of Enrollees in Columns E and L.</a:t>
            </a:r>
          </a:p>
          <a:p>
            <a:pPr marL="457200" indent="-457200">
              <a:buFont typeface="Arial" panose="020B0604020202020204" pitchFamily="34" charset="0"/>
              <a:buChar char="•"/>
            </a:pPr>
            <a:r>
              <a:rPr lang="en-US" sz="2800" dirty="0" smtClean="0"/>
              <a:t>For services students in Column L, subtract the number in No Designated Program.</a:t>
            </a:r>
          </a:p>
          <a:p>
            <a:pPr marL="457200" indent="-457200">
              <a:buFont typeface="Arial" panose="020B0604020202020204" pitchFamily="34" charset="0"/>
              <a:buChar char="•"/>
            </a:pPr>
            <a:r>
              <a:rPr lang="en-US" sz="2800" dirty="0" smtClean="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14931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smtClean="0"/>
              <a:t>5119 ÷ (8043 - 700) = 69.7%</a:t>
            </a:r>
            <a:endParaRPr lang="en-US" sz="2800" b="1" i="1" dirty="0"/>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smtClean="0"/>
              <a:t>Example 5: AEP Program Persistence</a:t>
            </a:r>
          </a:p>
          <a:p>
            <a:pPr marL="457200" indent="-457200">
              <a:buFont typeface="Arial" panose="020B0604020202020204" pitchFamily="34" charset="0"/>
              <a:buChar char="•"/>
            </a:pPr>
            <a:r>
              <a:rPr lang="en-US" sz="2800" dirty="0" smtClean="0"/>
              <a:t>Compare number of Enrollees in Columns E and L.</a:t>
            </a:r>
          </a:p>
          <a:p>
            <a:pPr marL="457200" indent="-457200">
              <a:buFont typeface="Arial" panose="020B0604020202020204" pitchFamily="34" charset="0"/>
              <a:buChar char="•"/>
            </a:pPr>
            <a:r>
              <a:rPr lang="en-US" sz="2800" dirty="0" smtClean="0"/>
              <a:t>Look for specific areas where these numbers are different. In this example, 1) HSD/HSE, 2) CTE.</a:t>
            </a:r>
          </a:p>
          <a:p>
            <a:pPr marL="457200" indent="-457200">
              <a:buFont typeface="Arial" panose="020B0604020202020204" pitchFamily="34" charset="0"/>
              <a:buChar char="•"/>
            </a:pPr>
            <a:r>
              <a:rPr lang="en-US" sz="2800" dirty="0" smtClean="0"/>
              <a:t>Right-click areas of concern:</a:t>
            </a:r>
          </a:p>
          <a:p>
            <a:pPr marL="914400" lvl="1" indent="-457200">
              <a:buFont typeface="Arial" panose="020B0604020202020204" pitchFamily="34" charset="0"/>
              <a:buChar char="•"/>
            </a:pPr>
            <a:r>
              <a:rPr lang="en-US" sz="2400" dirty="0" smtClean="0"/>
              <a:t>Select </a:t>
            </a:r>
            <a:r>
              <a:rPr lang="en-US" sz="2400" b="1" dirty="0" smtClean="0"/>
              <a:t>NRS Monitor </a:t>
            </a:r>
            <a:r>
              <a:rPr lang="en-US" sz="2400" dirty="0" smtClean="0"/>
              <a:t>to review instructional hours for each student</a:t>
            </a:r>
          </a:p>
          <a:p>
            <a:pPr marL="914400" lvl="1" indent="-457200">
              <a:buFont typeface="Arial" panose="020B0604020202020204" pitchFamily="34" charset="0"/>
              <a:buChar char="•"/>
            </a:pPr>
            <a:r>
              <a:rPr lang="en-US" sz="2400" dirty="0" smtClean="0"/>
              <a:t>Select </a:t>
            </a:r>
            <a:r>
              <a:rPr lang="en-US" sz="2400" b="1" dirty="0" smtClean="0"/>
              <a:t>AEP DIR </a:t>
            </a:r>
            <a:r>
              <a:rPr lang="en-US" sz="2400" dirty="0" smtClean="0"/>
              <a:t>and then investigate the students in </a:t>
            </a:r>
            <a:r>
              <a:rPr lang="en-US" sz="2400" b="1" dirty="0" smtClean="0"/>
              <a:t>DIR item #2</a:t>
            </a:r>
            <a:r>
              <a:rPr lang="en-US" sz="2400" dirty="0" smtClean="0"/>
              <a:t> less than 12 hours</a:t>
            </a:r>
          </a:p>
          <a:p>
            <a:pPr marL="914400" lvl="1" indent="-457200">
              <a:buFont typeface="Arial" panose="020B0604020202020204" pitchFamily="34" charset="0"/>
              <a:buChar char="•"/>
            </a:pPr>
            <a:r>
              <a:rPr lang="en-US" sz="2400" dirty="0" smtClean="0"/>
              <a:t>Select </a:t>
            </a:r>
            <a:r>
              <a:rPr lang="en-US" sz="2400" b="1" dirty="0" smtClean="0"/>
              <a:t>Students In Program Years </a:t>
            </a:r>
            <a:r>
              <a:rPr lang="en-US" sz="2400" dirty="0" err="1" smtClean="0"/>
              <a:t>lister</a:t>
            </a:r>
            <a:r>
              <a:rPr lang="en-US" sz="2400" dirty="0" smtClean="0"/>
              <a:t> for both Columns E and L and compare the two lists.</a:t>
            </a:r>
            <a:endParaRPr lang="en-US" sz="2400" dirty="0"/>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390051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2677656"/>
          </a:xfrm>
          <a:prstGeom prst="rect">
            <a:avLst/>
          </a:prstGeom>
          <a:noFill/>
          <a:ln>
            <a:solidFill>
              <a:schemeClr val="accent1"/>
            </a:solidFill>
          </a:ln>
        </p:spPr>
        <p:txBody>
          <a:bodyPr wrap="square" rtlCol="0">
            <a:spAutoFit/>
          </a:bodyPr>
          <a:lstStyle/>
          <a:p>
            <a:pPr lvl="0"/>
            <a:r>
              <a:rPr lang="en-US" sz="2800" b="1" dirty="0" smtClean="0"/>
              <a:t>Example 6: AEP Program Outcomes</a:t>
            </a:r>
          </a:p>
          <a:p>
            <a:pPr marL="457200" lvl="0" indent="-457200">
              <a:buFont typeface="Arial" panose="020B0604020202020204" pitchFamily="34" charset="0"/>
              <a:buChar char="•"/>
            </a:pPr>
            <a:r>
              <a:rPr lang="en-US" sz="2800" dirty="0" smtClean="0"/>
              <a:t>Add up total number of outcomes across the 6 AEP outcomes areas (Columns F-K)</a:t>
            </a:r>
          </a:p>
          <a:p>
            <a:pPr marL="457200" lvl="0" indent="-457200">
              <a:buFont typeface="Arial" panose="020B0604020202020204" pitchFamily="34" charset="0"/>
              <a:buChar char="•"/>
            </a:pPr>
            <a:r>
              <a:rPr lang="en-US" sz="2800" dirty="0" smtClean="0"/>
              <a:t>Divide this total by total Enrollees in Column E </a:t>
            </a:r>
            <a:endParaRPr lang="en-US" sz="2800" dirty="0"/>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smtClean="0"/>
              <a:t>(240 </a:t>
            </a:r>
            <a:r>
              <a:rPr lang="en-US" sz="2800" b="1" i="1" dirty="0"/>
              <a:t>+ 0 + </a:t>
            </a:r>
            <a:r>
              <a:rPr lang="en-US" sz="2800" b="1" i="1" dirty="0" smtClean="0"/>
              <a:t> 1 </a:t>
            </a:r>
            <a:r>
              <a:rPr lang="en-US" sz="2800" b="1" i="1" dirty="0"/>
              <a:t>+ </a:t>
            </a:r>
            <a:r>
              <a:rPr lang="en-US" sz="2800" b="1" i="1" dirty="0" smtClean="0"/>
              <a:t> 24 </a:t>
            </a:r>
            <a:r>
              <a:rPr lang="en-US" sz="2800" b="1" i="1" dirty="0"/>
              <a:t>+ </a:t>
            </a:r>
            <a:r>
              <a:rPr lang="en-US" sz="2800" b="1" i="1" dirty="0" smtClean="0"/>
              <a:t> 3 </a:t>
            </a:r>
            <a:r>
              <a:rPr lang="en-US" sz="2800" b="1" i="1" dirty="0"/>
              <a:t>+ </a:t>
            </a:r>
            <a:r>
              <a:rPr lang="en-US" sz="2800" b="1" i="1" dirty="0" smtClean="0"/>
              <a:t> 114) ÷ 1408  = 27%</a:t>
            </a:r>
            <a:endParaRPr lang="en-US" sz="2800" b="1" i="1" dirty="0"/>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Tree>
    <p:extLst>
      <p:ext uri="{BB962C8B-B14F-4D97-AF65-F5344CB8AC3E}">
        <p14:creationId xmlns:p14="http://schemas.microsoft.com/office/powerpoint/2010/main" val="600667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124754"/>
          </a:xfrm>
          <a:prstGeom prst="rect">
            <a:avLst/>
          </a:prstGeom>
          <a:noFill/>
          <a:ln>
            <a:solidFill>
              <a:schemeClr val="accent1"/>
            </a:solidFill>
          </a:ln>
        </p:spPr>
        <p:txBody>
          <a:bodyPr wrap="square" rtlCol="0">
            <a:spAutoFit/>
          </a:bodyPr>
          <a:lstStyle/>
          <a:p>
            <a:pPr lvl="0"/>
            <a:r>
              <a:rPr lang="en-US" sz="2800" b="1" dirty="0" smtClean="0"/>
              <a:t>Example 6: AEP Program Outcomes</a:t>
            </a:r>
          </a:p>
          <a:p>
            <a:pPr marL="457200" lvl="0" indent="-457200">
              <a:buFont typeface="Arial" panose="020B0604020202020204" pitchFamily="34" charset="0"/>
              <a:buChar char="•"/>
            </a:pPr>
            <a:r>
              <a:rPr lang="en-US" sz="2800" dirty="0" smtClean="0"/>
              <a:t>Review the total number of outcomes in each of the 6 AEP outcomes areas (Columns F-K)</a:t>
            </a:r>
          </a:p>
          <a:p>
            <a:pPr marL="457200" lvl="0" indent="-457200">
              <a:buFont typeface="Arial" panose="020B0604020202020204" pitchFamily="34" charset="0"/>
              <a:buChar char="•"/>
            </a:pPr>
            <a:r>
              <a:rPr lang="en-US" sz="2800" dirty="0" smtClean="0"/>
              <a:t>Look for areas that may need to improve (Column F looks good; others may need improvement)</a:t>
            </a:r>
          </a:p>
          <a:p>
            <a:pPr marL="457200" lvl="0" indent="-457200">
              <a:buFont typeface="Arial" panose="020B0604020202020204" pitchFamily="34" charset="0"/>
              <a:buChar char="•"/>
            </a:pPr>
            <a:r>
              <a:rPr lang="en-US" sz="2800" dirty="0" smtClean="0"/>
              <a:t>Right click the cells that are areas of concern:</a:t>
            </a:r>
          </a:p>
          <a:p>
            <a:pPr marL="914400" lvl="1" indent="-457200">
              <a:buFont typeface="Arial" panose="020B0604020202020204" pitchFamily="34" charset="0"/>
              <a:buChar char="•"/>
            </a:pPr>
            <a:r>
              <a:rPr lang="en-US" sz="2800" dirty="0" smtClean="0"/>
              <a:t>Select </a:t>
            </a:r>
            <a:r>
              <a:rPr lang="en-US" sz="2800" b="1" dirty="0" smtClean="0"/>
              <a:t>Outcomes Monitor </a:t>
            </a:r>
            <a:r>
              <a:rPr lang="en-US" sz="2800" dirty="0" smtClean="0"/>
              <a:t>to review more specific outcomes earned</a:t>
            </a:r>
          </a:p>
          <a:p>
            <a:pPr marL="914400" lvl="1" indent="-457200">
              <a:buFont typeface="Arial" panose="020B0604020202020204" pitchFamily="34" charset="0"/>
              <a:buChar char="•"/>
            </a:pPr>
            <a:r>
              <a:rPr lang="en-US" sz="2800" dirty="0" smtClean="0"/>
              <a:t>Select </a:t>
            </a:r>
            <a:r>
              <a:rPr lang="en-US" sz="2800" b="1" dirty="0" smtClean="0"/>
              <a:t>AEP DIR  </a:t>
            </a:r>
            <a:r>
              <a:rPr lang="en-US" sz="2800" dirty="0" smtClean="0"/>
              <a:t>and compare items </a:t>
            </a:r>
            <a:r>
              <a:rPr lang="en-US" sz="2800" b="1" dirty="0" smtClean="0"/>
              <a:t>23-27</a:t>
            </a:r>
            <a:r>
              <a:rPr lang="en-US" sz="2800" dirty="0" smtClean="0"/>
              <a:t> like in Example #2</a:t>
            </a:r>
            <a:endParaRPr lang="en-US" sz="2800" dirty="0"/>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smtClean="0"/>
              <a:t>(</a:t>
            </a:r>
            <a:r>
              <a:rPr lang="en-US" sz="2400" b="1" i="1" dirty="0" smtClean="0"/>
              <a:t>240 </a:t>
            </a:r>
            <a:r>
              <a:rPr lang="en-US" sz="2400" b="1" i="1" dirty="0"/>
              <a:t>+ 0 + </a:t>
            </a:r>
            <a:r>
              <a:rPr lang="en-US" sz="2400" b="1" i="1" dirty="0" smtClean="0"/>
              <a:t> 1 </a:t>
            </a:r>
            <a:r>
              <a:rPr lang="en-US" sz="2400" b="1" i="1" dirty="0"/>
              <a:t>+ </a:t>
            </a:r>
            <a:r>
              <a:rPr lang="en-US" sz="2400" b="1" i="1" dirty="0" smtClean="0"/>
              <a:t> 24 </a:t>
            </a:r>
            <a:r>
              <a:rPr lang="en-US" sz="2400" b="1" i="1" dirty="0"/>
              <a:t>+ </a:t>
            </a:r>
            <a:r>
              <a:rPr lang="en-US" sz="2400" b="1" i="1" dirty="0" smtClean="0"/>
              <a:t> 3 </a:t>
            </a:r>
            <a:r>
              <a:rPr lang="en-US" sz="2400" b="1" i="1" dirty="0"/>
              <a:t>+ </a:t>
            </a:r>
            <a:r>
              <a:rPr lang="en-US" sz="2400" b="1" i="1" dirty="0" smtClean="0"/>
              <a:t> 114) ÷ 1408  = 27%</a:t>
            </a:r>
            <a:endParaRPr lang="en-US" sz="2400" b="1" i="1" dirty="0"/>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Tree>
    <p:extLst>
      <p:ext uri="{BB962C8B-B14F-4D97-AF65-F5344CB8AC3E}">
        <p14:creationId xmlns:p14="http://schemas.microsoft.com/office/powerpoint/2010/main" val="1502716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smtClean="0"/>
              <a:t>Example 7 &amp; 8: </a:t>
            </a:r>
            <a:r>
              <a:rPr lang="en-US" sz="2800" dirty="0" smtClean="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smtClean="0"/>
              <a:t>Solution: </a:t>
            </a:r>
          </a:p>
          <a:p>
            <a:pPr marL="457200" indent="-457200">
              <a:buFont typeface="+mj-lt"/>
              <a:buAutoNum type="arabicPeriod"/>
            </a:pPr>
            <a:r>
              <a:rPr lang="en-US" sz="2400" dirty="0" smtClean="0"/>
              <a:t>Compare the number of enrollees (Column B) with the number of enrollees with pre/post (Column C).</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457200" indent="-457200">
              <a:buFont typeface="+mj-lt"/>
              <a:buAutoNum type="arabicPeriod"/>
            </a:pPr>
            <a:r>
              <a:rPr lang="en-US" sz="2400" dirty="0" smtClean="0"/>
              <a:t>If Columns B and C numbers are similar (</a:t>
            </a:r>
            <a:r>
              <a:rPr lang="en-US" sz="2400" i="1" dirty="0" smtClean="0"/>
              <a:t>rule of thumb: Column C should be equal to or greater than 70% of Column B</a:t>
            </a:r>
            <a:r>
              <a:rPr lang="en-US" sz="2400" dirty="0" smtClean="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224287"/>
            <a:ext cx="10515600" cy="1483743"/>
          </a:xfrm>
        </p:spPr>
        <p:txBody>
          <a:bodyPr>
            <a:normAutofit/>
          </a:bodyPr>
          <a:lstStyle/>
          <a:p>
            <a:r>
              <a:rPr lang="en-US" sz="3600" b="1" dirty="0" smtClean="0">
                <a:solidFill>
                  <a:srgbClr val="FF0000"/>
                </a:solidFill>
                <a:latin typeface="+mn-lt"/>
              </a:rPr>
              <a:t>AEP Reports in TE  </a:t>
            </a:r>
            <a:r>
              <a:rPr lang="en-US" sz="3600" dirty="0" smtClean="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3077833" y="1986232"/>
            <a:ext cx="6743700" cy="3886200"/>
          </a:xfrm>
          <a:prstGeom prst="rect">
            <a:avLst/>
          </a:prstGeom>
        </p:spPr>
      </p:pic>
    </p:spTree>
    <p:extLst>
      <p:ext uri="{BB962C8B-B14F-4D97-AF65-F5344CB8AC3E}">
        <p14:creationId xmlns:p14="http://schemas.microsoft.com/office/powerpoint/2010/main" val="2891616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Generate NRS Monitor</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NRS Monitor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Drill down to AEP DIR and review DIR items 8, 9, and 10</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AEP DIR and investigate items 8 and 9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smtClean="0"/>
              <a:t>Examples of Consortium Level Data Evaluation</a:t>
            </a:r>
            <a:endParaRPr lang="en-US" dirty="0"/>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smtClean="0"/>
              <a:t>Consortia: Convert TE consortium reports to Excel</a:t>
            </a:r>
          </a:p>
          <a:p>
            <a:r>
              <a:rPr lang="en-US" dirty="0" smtClean="0"/>
              <a:t>Example 1: Filter by agency and program</a:t>
            </a:r>
          </a:p>
          <a:p>
            <a:r>
              <a:rPr lang="en-US" dirty="0" smtClean="0"/>
              <a:t>Example 2: Isolate for a specific AEP outcome area</a:t>
            </a:r>
          </a:p>
          <a:p>
            <a:r>
              <a:rPr lang="en-US" dirty="0"/>
              <a:t>Example </a:t>
            </a:r>
            <a:r>
              <a:rPr lang="en-US" dirty="0" smtClean="0"/>
              <a:t>3: </a:t>
            </a:r>
            <a:r>
              <a:rPr lang="en-US" dirty="0"/>
              <a:t>AEP Program enrollment calculation</a:t>
            </a:r>
          </a:p>
          <a:p>
            <a:r>
              <a:rPr lang="en-US" dirty="0"/>
              <a:t>Example </a:t>
            </a:r>
            <a:r>
              <a:rPr lang="en-US" dirty="0" smtClean="0"/>
              <a:t>4: </a:t>
            </a:r>
            <a:r>
              <a:rPr lang="en-US" dirty="0"/>
              <a:t>AEP Program persistence calculation</a:t>
            </a:r>
          </a:p>
          <a:p>
            <a:r>
              <a:rPr lang="en-US" dirty="0"/>
              <a:t>Example </a:t>
            </a:r>
            <a:r>
              <a:rPr lang="en-US" dirty="0" smtClean="0"/>
              <a:t>5: </a:t>
            </a:r>
            <a:r>
              <a:rPr lang="en-US" dirty="0"/>
              <a:t>Combined AEP outcomes calculation</a:t>
            </a:r>
          </a:p>
          <a:p>
            <a:r>
              <a:rPr lang="en-US" dirty="0" smtClean="0"/>
              <a:t>Example </a:t>
            </a:r>
            <a:r>
              <a:rPr lang="en-US" dirty="0"/>
              <a:t>6</a:t>
            </a:r>
            <a:r>
              <a:rPr lang="en-US" dirty="0" smtClean="0"/>
              <a:t>: Use Excel to compute consortium wide performance and 		 persistence percentages</a:t>
            </a:r>
          </a:p>
          <a:p>
            <a:r>
              <a:rPr lang="en-US" dirty="0" smtClean="0"/>
              <a:t>Example 7: Create charts and graphs</a:t>
            </a:r>
            <a:endParaRPr lang="en-US" dirty="0"/>
          </a:p>
        </p:txBody>
      </p:sp>
    </p:spTree>
    <p:extLst>
      <p:ext uri="{BB962C8B-B14F-4D97-AF65-F5344CB8AC3E}">
        <p14:creationId xmlns:p14="http://schemas.microsoft.com/office/powerpoint/2010/main" val="200187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Creating Excel Spreadsheets in TE</a:t>
            </a:r>
            <a:endParaRPr lang="en-US" dirty="0"/>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smtClean="0"/>
              <a:t>Convert any TE report into an Excel spreadsheet by clicking Export, then Save As Excel.</a:t>
            </a:r>
            <a:endParaRPr lang="en-US" sz="2400" dirty="0"/>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32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smtClean="0"/>
              <a:t>The resulting Excel worksheet includes all data elements from the AEP Summary.</a:t>
            </a:r>
            <a:endParaRPr lang="en-US" sz="2400" dirty="0"/>
          </a:p>
        </p:txBody>
      </p:sp>
    </p:spTree>
    <p:extLst>
      <p:ext uri="{BB962C8B-B14F-4D97-AF65-F5344CB8AC3E}">
        <p14:creationId xmlns:p14="http://schemas.microsoft.com/office/powerpoint/2010/main" val="2170234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smtClean="0"/>
              <a:t>Use features in Excel to highlight key data points from the AEP report in TE.</a:t>
            </a:r>
            <a:endParaRPr lang="en-US" sz="2400" dirty="0"/>
          </a:p>
        </p:txBody>
      </p:sp>
    </p:spTree>
    <p:extLst>
      <p:ext uri="{BB962C8B-B14F-4D97-AF65-F5344CB8AC3E}">
        <p14:creationId xmlns:p14="http://schemas.microsoft.com/office/powerpoint/2010/main" val="1014810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smtClean="0"/>
              <a:t>Example 1</a:t>
            </a:r>
            <a:r>
              <a:rPr lang="en-US" sz="3200" dirty="0" smtClean="0"/>
              <a:t>: Filter the spreadsheet by individual agency.</a:t>
            </a:r>
            <a:endParaRPr lang="en-US" sz="3200" dirty="0"/>
          </a:p>
        </p:txBody>
      </p:sp>
    </p:spTree>
    <p:extLst>
      <p:ext uri="{BB962C8B-B14F-4D97-AF65-F5344CB8AC3E}">
        <p14:creationId xmlns:p14="http://schemas.microsoft.com/office/powerpoint/2010/main" val="1305301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smtClean="0"/>
              <a:t>Example </a:t>
            </a:r>
            <a:r>
              <a:rPr lang="en-US" sz="3200" b="1" dirty="0" smtClean="0"/>
              <a:t>1:</a:t>
            </a:r>
            <a:r>
              <a:rPr lang="en-US" sz="3200" dirty="0" smtClean="0"/>
              <a:t> </a:t>
            </a:r>
            <a:r>
              <a:rPr lang="en-US" sz="3200" dirty="0" smtClean="0"/>
              <a:t>Filter by instructional program area across all agencies.</a:t>
            </a:r>
            <a:endParaRPr lang="en-US" sz="3200" dirty="0"/>
          </a:p>
        </p:txBody>
      </p:sp>
    </p:spTree>
    <p:extLst>
      <p:ext uri="{BB962C8B-B14F-4D97-AF65-F5344CB8AC3E}">
        <p14:creationId xmlns:p14="http://schemas.microsoft.com/office/powerpoint/2010/main" val="84909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smtClean="0"/>
              <a:t>Example </a:t>
            </a:r>
            <a:r>
              <a:rPr lang="en-US" sz="3200" b="1" dirty="0" smtClean="0"/>
              <a:t>2:</a:t>
            </a:r>
            <a:r>
              <a:rPr lang="en-US" sz="3200" dirty="0" smtClean="0"/>
              <a:t> </a:t>
            </a:r>
            <a:r>
              <a:rPr lang="en-US" sz="3200" dirty="0" smtClean="0"/>
              <a:t>Format cells to isolate key data points.</a:t>
            </a:r>
            <a:endParaRPr lang="en-US" sz="3200" dirty="0"/>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Tree>
    <p:extLst>
      <p:ext uri="{BB962C8B-B14F-4D97-AF65-F5344CB8AC3E}">
        <p14:creationId xmlns:p14="http://schemas.microsoft.com/office/powerpoint/2010/main" val="786766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smtClean="0"/>
              <a:t>Example </a:t>
            </a:r>
            <a:r>
              <a:rPr lang="en-US" sz="3200" b="1" dirty="0" smtClean="0"/>
              <a:t>2</a:t>
            </a:r>
            <a:r>
              <a:rPr lang="en-US" sz="3200" dirty="0" smtClean="0"/>
              <a:t>: </a:t>
            </a:r>
            <a:r>
              <a:rPr lang="en-US" sz="3200" dirty="0" smtClean="0"/>
              <a:t>In this example, the document uses filtering and formatting to isolate specific data results.</a:t>
            </a:r>
            <a:endParaRPr lang="en-US" sz="3200" dirty="0"/>
          </a:p>
        </p:txBody>
      </p:sp>
    </p:spTree>
    <p:extLst>
      <p:ext uri="{BB962C8B-B14F-4D97-AF65-F5344CB8AC3E}">
        <p14:creationId xmlns:p14="http://schemas.microsoft.com/office/powerpoint/2010/main" val="3507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(Pre/Post) </a:t>
            </a:r>
            <a:r>
              <a:rPr lang="en-US" sz="2400" dirty="0" smtClean="0">
                <a:latin typeface="Calibri" panose="020F0502020204030204" pitchFamily="34" charset="0"/>
                <a:ea typeface="Calibri" panose="020F0502020204030204" pitchFamily="34" charset="0"/>
                <a:cs typeface="Times New Roman" panose="02020603050405020304" pitchFamily="18" charset="0"/>
              </a:rPr>
              <a:t>using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NRS </a:t>
            </a:r>
            <a:r>
              <a:rPr lang="en-US" sz="2400" dirty="0">
                <a:effectLst/>
                <a:latin typeface="Calibri" panose="020F0502020204030204" pitchFamily="34" charset="0"/>
                <a:ea typeface="Calibri" panose="020F0502020204030204" pitchFamily="34" charset="0"/>
                <a:cs typeface="Times New Roman" panose="02020603050405020304" pitchFamily="18" charset="0"/>
              </a:rPr>
              <a:t>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WIOA II reporting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66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smtClean="0"/>
              <a:t>Using the consortium level AEP Summary, you can convert the consortium wide or individual agency level AEP Summary reports into Excel.</a:t>
            </a:r>
            <a:endParaRPr lang="en-US" sz="2800" dirty="0"/>
          </a:p>
        </p:txBody>
      </p:sp>
    </p:spTree>
    <p:extLst>
      <p:ext uri="{BB962C8B-B14F-4D97-AF65-F5344CB8AC3E}">
        <p14:creationId xmlns:p14="http://schemas.microsoft.com/office/powerpoint/2010/main" val="2277427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smtClean="0"/>
              <a:t>Of those students with any AEP activity, how </a:t>
            </a:r>
            <a:r>
              <a:rPr lang="en-US" sz="3200" dirty="0" smtClean="0"/>
              <a:t>many enrolled in an instructional program? </a:t>
            </a:r>
            <a:r>
              <a:rPr lang="en-US" sz="3200" dirty="0" smtClean="0"/>
              <a:t>(</a:t>
            </a:r>
            <a:r>
              <a:rPr lang="en-US" sz="3200" dirty="0" smtClean="0"/>
              <a:t>Column L</a:t>
            </a:r>
            <a:r>
              <a:rPr lang="en-US" sz="3200" dirty="0" smtClean="0"/>
              <a:t>)</a:t>
            </a:r>
            <a:endParaRPr lang="en-US" sz="3200" dirty="0" smtClean="0"/>
          </a:p>
          <a:p>
            <a:r>
              <a:rPr lang="en-US" sz="3200" dirty="0" smtClean="0"/>
              <a:t>Of those with program enrollment, how many students reached at least 12 hours of instruction? </a:t>
            </a:r>
            <a:r>
              <a:rPr lang="en-US" sz="3200" dirty="0" smtClean="0"/>
              <a:t>(Compare </a:t>
            </a:r>
            <a:r>
              <a:rPr lang="en-US" sz="3200" dirty="0" smtClean="0"/>
              <a:t>Columns </a:t>
            </a:r>
            <a:r>
              <a:rPr lang="en-US" sz="3200" dirty="0" smtClean="0"/>
              <a:t>E and </a:t>
            </a:r>
            <a:r>
              <a:rPr lang="en-US" sz="3200" dirty="0" smtClean="0"/>
              <a:t>L)</a:t>
            </a:r>
            <a:endParaRPr lang="en-US" sz="3200" dirty="0" smtClean="0"/>
          </a:p>
          <a:p>
            <a:r>
              <a:rPr lang="en-US" sz="3200" dirty="0" smtClean="0"/>
              <a:t>Of those who qualified for outcomes with 12+ hours, how many students achieved outcomes? </a:t>
            </a:r>
          </a:p>
          <a:p>
            <a:r>
              <a:rPr lang="en-US" sz="3200" dirty="0" smtClean="0"/>
              <a:t>Of those who qualified with 12+ </a:t>
            </a:r>
            <a:r>
              <a:rPr lang="en-US" sz="3200" dirty="0" smtClean="0"/>
              <a:t>hours, how many students completed a </a:t>
            </a:r>
            <a:r>
              <a:rPr lang="en-US" sz="3200" dirty="0" smtClean="0"/>
              <a:t>pre/post-test pair? Of those, how </a:t>
            </a:r>
            <a:r>
              <a:rPr lang="en-US" sz="3200" dirty="0" smtClean="0"/>
              <a:t>many </a:t>
            </a:r>
            <a:r>
              <a:rPr lang="en-US" sz="3200" dirty="0" smtClean="0"/>
              <a:t>achieved a level gain? </a:t>
            </a:r>
            <a:endParaRPr lang="en-US" sz="3200" dirty="0"/>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smtClean="0"/>
              <a:t>Basic Questions from 2/20 Webinar:</a:t>
            </a:r>
            <a:endParaRPr lang="en-US" dirty="0"/>
          </a:p>
        </p:txBody>
      </p:sp>
    </p:spTree>
    <p:extLst>
      <p:ext uri="{BB962C8B-B14F-4D97-AF65-F5344CB8AC3E}">
        <p14:creationId xmlns:p14="http://schemas.microsoft.com/office/powerpoint/2010/main" val="207885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smtClean="0"/>
              <a:t>Example 3: AEP Program Enrollment</a:t>
            </a:r>
          </a:p>
          <a:p>
            <a:pPr marL="457200" indent="-457200">
              <a:buFont typeface="Arial" panose="020B0604020202020204" pitchFamily="34" charset="0"/>
              <a:buChar char="•"/>
            </a:pPr>
            <a:r>
              <a:rPr lang="en-US" sz="2800" dirty="0" smtClean="0"/>
              <a:t>Compare </a:t>
            </a:r>
            <a:r>
              <a:rPr lang="en-US" sz="2800" dirty="0"/>
              <a:t>numbers of Enrollees across Column </a:t>
            </a:r>
            <a:r>
              <a:rPr lang="en-US" sz="2800" dirty="0" smtClean="0"/>
              <a:t>M (Excel columns may be different than what’s in TE)</a:t>
            </a:r>
            <a:endParaRPr lang="en-US" sz="2800" dirty="0"/>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Tree>
    <p:extLst>
      <p:ext uri="{BB962C8B-B14F-4D97-AF65-F5344CB8AC3E}">
        <p14:creationId xmlns:p14="http://schemas.microsoft.com/office/powerpoint/2010/main" val="1897798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smtClean="0"/>
              <a:t>Example 3: AEP Program Enrollment</a:t>
            </a:r>
          </a:p>
          <a:p>
            <a:pPr marL="457200" indent="-457200">
              <a:buFont typeface="Arial" panose="020B0604020202020204" pitchFamily="34" charset="0"/>
              <a:buChar char="•"/>
            </a:pPr>
            <a:r>
              <a:rPr lang="en-US" sz="2800" dirty="0" smtClean="0"/>
              <a:t>Compare </a:t>
            </a:r>
            <a:r>
              <a:rPr lang="en-US" sz="2800" dirty="0"/>
              <a:t>numbers of Enrollees across Column </a:t>
            </a:r>
            <a:r>
              <a:rPr lang="en-US" sz="2800" dirty="0" smtClean="0"/>
              <a:t>M</a:t>
            </a:r>
            <a:endParaRPr lang="en-US" sz="2800" dirty="0"/>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smtClean="0"/>
              <a:t>4434 ÷ (4434-813) = 81.6%</a:t>
            </a:r>
            <a:endParaRPr lang="en-US" sz="2800" b="1" i="1" dirty="0"/>
          </a:p>
        </p:txBody>
      </p:sp>
    </p:spTree>
    <p:extLst>
      <p:ext uri="{BB962C8B-B14F-4D97-AF65-F5344CB8AC3E}">
        <p14:creationId xmlns:p14="http://schemas.microsoft.com/office/powerpoint/2010/main" val="3050704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89" y="199518"/>
            <a:ext cx="9618646" cy="3471730"/>
          </a:xfrm>
          <a:prstGeom prst="rect">
            <a:avLst/>
          </a:prstGeom>
          <a:ln>
            <a:solidFill>
              <a:schemeClr val="accent1"/>
            </a:solidFill>
          </a:ln>
        </p:spPr>
      </p:pic>
      <p:sp>
        <p:nvSpPr>
          <p:cNvPr id="4" name="TextBox 3"/>
          <p:cNvSpPr txBox="1"/>
          <p:nvPr/>
        </p:nvSpPr>
        <p:spPr>
          <a:xfrm>
            <a:off x="535289" y="3766784"/>
            <a:ext cx="9618646" cy="2677656"/>
          </a:xfrm>
          <a:prstGeom prst="rect">
            <a:avLst/>
          </a:prstGeom>
          <a:noFill/>
          <a:ln>
            <a:solidFill>
              <a:schemeClr val="accent1"/>
            </a:solidFill>
          </a:ln>
        </p:spPr>
        <p:txBody>
          <a:bodyPr wrap="square" rtlCol="0">
            <a:spAutoFit/>
          </a:bodyPr>
          <a:lstStyle/>
          <a:p>
            <a:r>
              <a:rPr lang="en-US" sz="2800" b="1" dirty="0" smtClean="0"/>
              <a:t>Example 4: AEP Program Persistence</a:t>
            </a:r>
          </a:p>
          <a:p>
            <a:pPr marL="457200" indent="-457200">
              <a:buFont typeface="Arial" panose="020B0604020202020204" pitchFamily="34" charset="0"/>
              <a:buChar char="•"/>
            </a:pPr>
            <a:r>
              <a:rPr lang="en-US" sz="2800" dirty="0" smtClean="0"/>
              <a:t>Compare number of Enrollees in Columns F and M (E and L on the TE AEP Summary).</a:t>
            </a:r>
          </a:p>
          <a:p>
            <a:pPr marL="457200" indent="-457200">
              <a:buFont typeface="Arial" panose="020B0604020202020204" pitchFamily="34" charset="0"/>
              <a:buChar char="•"/>
            </a:pPr>
            <a:r>
              <a:rPr lang="en-US" sz="2800" dirty="0" smtClean="0"/>
              <a:t>For services students in Column L, subtract the number in No Designated Program.</a:t>
            </a:r>
          </a:p>
          <a:p>
            <a:pPr marL="457200" indent="-457200">
              <a:buFont typeface="Arial" panose="020B0604020202020204" pitchFamily="34" charset="0"/>
              <a:buChar char="•"/>
            </a:pPr>
            <a:r>
              <a:rPr lang="en-US" sz="2800" dirty="0" smtClean="0"/>
              <a:t>Divide the total in Column E with that result from Column L.</a:t>
            </a:r>
            <a:endParaRPr lang="en-US" dirty="0"/>
          </a:p>
        </p:txBody>
      </p:sp>
    </p:spTree>
    <p:extLst>
      <p:ext uri="{BB962C8B-B14F-4D97-AF65-F5344CB8AC3E}">
        <p14:creationId xmlns:p14="http://schemas.microsoft.com/office/powerpoint/2010/main" val="4137893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smtClean="0"/>
              <a:t>Example 4: AEP Program Persistence</a:t>
            </a:r>
          </a:p>
          <a:p>
            <a:pPr marL="457200" indent="-457200">
              <a:buFont typeface="Arial" panose="020B0604020202020204" pitchFamily="34" charset="0"/>
              <a:buChar char="•"/>
            </a:pPr>
            <a:r>
              <a:rPr lang="en-US" sz="2800" dirty="0" smtClean="0"/>
              <a:t>Compare number of Enrollees in Columns F and M (E and L on the TE AEP Summary).</a:t>
            </a:r>
          </a:p>
          <a:p>
            <a:pPr marL="457200" indent="-457200">
              <a:buFont typeface="Arial" panose="020B0604020202020204" pitchFamily="34" charset="0"/>
              <a:buChar char="•"/>
            </a:pPr>
            <a:r>
              <a:rPr lang="en-US" sz="2800" dirty="0" smtClean="0"/>
              <a:t>For services students in Column M, subtract the number in No Designated Program.</a:t>
            </a:r>
          </a:p>
          <a:p>
            <a:pPr marL="457200" indent="-457200">
              <a:buFont typeface="Arial" panose="020B0604020202020204" pitchFamily="34" charset="0"/>
              <a:buChar char="•"/>
            </a:pPr>
            <a:r>
              <a:rPr lang="en-US" sz="2800" dirty="0" smtClean="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smtClean="0"/>
              <a:t>2891 ÷ (4434-813) = 79.8%</a:t>
            </a:r>
            <a:endParaRPr lang="en-US" sz="2800" b="1" i="1" dirty="0"/>
          </a:p>
        </p:txBody>
      </p:sp>
    </p:spTree>
    <p:extLst>
      <p:ext uri="{BB962C8B-B14F-4D97-AF65-F5344CB8AC3E}">
        <p14:creationId xmlns:p14="http://schemas.microsoft.com/office/powerpoint/2010/main" val="3710874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smtClean="0"/>
              <a:t>Example 5: AEP Program Outcomes</a:t>
            </a:r>
          </a:p>
          <a:p>
            <a:pPr marL="457200" lvl="0" indent="-457200">
              <a:buFont typeface="Arial" panose="020B0604020202020204" pitchFamily="34" charset="0"/>
              <a:buChar char="•"/>
            </a:pPr>
            <a:r>
              <a:rPr lang="en-US" sz="2800" dirty="0" smtClean="0"/>
              <a:t>Add up total number of outcomes across the 6 AEP outcomes areas (Columns G-L in Excel)</a:t>
            </a:r>
          </a:p>
          <a:p>
            <a:pPr marL="457200" lvl="0" indent="-457200">
              <a:buFont typeface="Arial" panose="020B0604020202020204" pitchFamily="34" charset="0"/>
              <a:buChar char="•"/>
            </a:pPr>
            <a:r>
              <a:rPr lang="en-US" sz="2800" dirty="0" smtClean="0"/>
              <a:t>Divide this total by total Enrollees in Column F </a:t>
            </a:r>
            <a:endParaRPr lang="en-US" sz="2800" dirty="0"/>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Tree>
    <p:extLst>
      <p:ext uri="{BB962C8B-B14F-4D97-AF65-F5344CB8AC3E}">
        <p14:creationId xmlns:p14="http://schemas.microsoft.com/office/powerpoint/2010/main" val="331348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smtClean="0"/>
              <a:t>Example </a:t>
            </a:r>
            <a:r>
              <a:rPr lang="en-US" sz="2800" b="1" dirty="0" smtClean="0"/>
              <a:t>5: </a:t>
            </a:r>
            <a:r>
              <a:rPr lang="en-US" sz="2800" b="1" dirty="0" smtClean="0"/>
              <a:t>AEP Program Outcomes</a:t>
            </a:r>
          </a:p>
          <a:p>
            <a:pPr marL="457200" lvl="0" indent="-457200">
              <a:buFont typeface="Arial" panose="020B0604020202020204" pitchFamily="34" charset="0"/>
              <a:buChar char="•"/>
            </a:pPr>
            <a:r>
              <a:rPr lang="en-US" sz="2800" dirty="0" smtClean="0"/>
              <a:t>Add up total number of outcomes across the 6 AEP outcomes areas (Columns G-L in Excel)</a:t>
            </a:r>
          </a:p>
          <a:p>
            <a:pPr marL="457200" lvl="0" indent="-457200">
              <a:buFont typeface="Arial" panose="020B0604020202020204" pitchFamily="34" charset="0"/>
              <a:buChar char="•"/>
            </a:pPr>
            <a:r>
              <a:rPr lang="en-US" sz="2800" dirty="0" smtClean="0"/>
              <a:t>Divide this total by total Enrollees in Column F </a:t>
            </a:r>
            <a:endParaRPr lang="en-US" sz="2800" dirty="0"/>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smtClean="0"/>
              <a:t>(</a:t>
            </a:r>
            <a:r>
              <a:rPr lang="en-US" sz="2800" b="1" dirty="0"/>
              <a:t>1,674</a:t>
            </a:r>
            <a:r>
              <a:rPr lang="en-US" sz="4000" b="1" dirty="0"/>
              <a:t> </a:t>
            </a:r>
            <a:r>
              <a:rPr lang="en-US" sz="2800" b="1" dirty="0" smtClean="0"/>
              <a:t>+</a:t>
            </a:r>
            <a:r>
              <a:rPr lang="en-US" sz="4000" b="1" dirty="0" smtClean="0"/>
              <a:t> </a:t>
            </a:r>
            <a:r>
              <a:rPr lang="en-US" sz="2800" b="1" dirty="0" smtClean="0"/>
              <a:t>113</a:t>
            </a:r>
            <a:r>
              <a:rPr lang="en-US" sz="4000" b="1" dirty="0" smtClean="0"/>
              <a:t> </a:t>
            </a:r>
            <a:r>
              <a:rPr lang="en-US" sz="2800" b="1" dirty="0"/>
              <a:t>+ 39</a:t>
            </a:r>
            <a:r>
              <a:rPr lang="en-US" sz="4000" b="1" dirty="0" smtClean="0"/>
              <a:t> </a:t>
            </a:r>
            <a:r>
              <a:rPr lang="en-US" sz="2800" b="1" dirty="0"/>
              <a:t>+ 843</a:t>
            </a:r>
            <a:r>
              <a:rPr lang="en-US" sz="4000" b="1" dirty="0" smtClean="0"/>
              <a:t> </a:t>
            </a:r>
            <a:r>
              <a:rPr lang="en-US" sz="2800" b="1" dirty="0"/>
              <a:t>+ 197</a:t>
            </a:r>
            <a:r>
              <a:rPr lang="en-US" sz="4000" b="1" dirty="0" smtClean="0"/>
              <a:t> </a:t>
            </a:r>
            <a:r>
              <a:rPr lang="en-US" sz="2800" b="1" dirty="0"/>
              <a:t>+ 164</a:t>
            </a:r>
            <a:r>
              <a:rPr lang="en-US" sz="2800" b="1" i="1" dirty="0" smtClean="0"/>
              <a:t>) ÷ 2891  = 104.8%!!!</a:t>
            </a:r>
            <a:endParaRPr lang="en-US" sz="2800" b="1" i="1" dirty="0"/>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3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smtClean="0"/>
              <a:t>Example 6:</a:t>
            </a:r>
            <a:r>
              <a:rPr lang="en-US" dirty="0" smtClean="0"/>
              <a:t> Making </a:t>
            </a:r>
            <a:r>
              <a:rPr lang="en-US" dirty="0" smtClean="0"/>
              <a:t>Simple Calculations in Excel</a:t>
            </a:r>
            <a:endParaRPr lang="en-US" dirty="0"/>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smtClean="0"/>
              <a:t>Example 6:</a:t>
            </a:r>
            <a:r>
              <a:rPr lang="en-US" sz="2800" dirty="0" smtClean="0"/>
              <a:t> This example calculates the pre/post persistence rates for each AEP program.</a:t>
            </a:r>
            <a:endParaRPr lang="en-US" sz="2800" dirty="0"/>
          </a:p>
        </p:txBody>
      </p:sp>
    </p:spTree>
    <p:extLst>
      <p:ext uri="{BB962C8B-B14F-4D97-AF65-F5344CB8AC3E}">
        <p14:creationId xmlns:p14="http://schemas.microsoft.com/office/powerpoint/2010/main" val="2623565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smtClean="0"/>
              <a:t>Once you type in the first formula, you can drag that cell down to view the same calculation for all rows in the spreadsheet</a:t>
            </a:r>
            <a:endParaRPr lang="en-US" sz="2800" dirty="0"/>
          </a:p>
        </p:txBody>
      </p:sp>
    </p:spTree>
    <p:extLst>
      <p:ext uri="{BB962C8B-B14F-4D97-AF65-F5344CB8AC3E}">
        <p14:creationId xmlns:p14="http://schemas.microsoft.com/office/powerpoint/2010/main" val="332091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smtClean="0">
                <a:solidFill>
                  <a:srgbClr val="FF0000"/>
                </a:solidFill>
              </a:rPr>
              <a:t>AEP Data Integrity </a:t>
            </a:r>
            <a:r>
              <a:rPr lang="en-US" sz="2400" dirty="0" smtClean="0"/>
              <a:t>displays 27 different data elements related to the AEP instructional programs and outcomes.</a:t>
            </a:r>
            <a:endParaRPr lang="en-US" sz="2400" dirty="0"/>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smtClean="0"/>
              <a:t>Item Description </a:t>
            </a:r>
            <a:r>
              <a:rPr lang="en-US" sz="2400" dirty="0" smtClean="0"/>
              <a:t>lists 27 data elements that may prevent or contribute to official AEP outcomes.</a:t>
            </a:r>
          </a:p>
          <a:p>
            <a:pPr marL="342900" indent="-342900">
              <a:buFont typeface="Arial" panose="020B0604020202020204" pitchFamily="34" charset="0"/>
              <a:buChar char="•"/>
            </a:pPr>
            <a:r>
              <a:rPr lang="en-US" sz="2400" dirty="0" smtClean="0"/>
              <a:t>The DIR displays the item count and percentage for each listed item. </a:t>
            </a:r>
            <a:endParaRPr lang="en-US" sz="2400" dirty="0"/>
          </a:p>
          <a:p>
            <a:pPr marL="342900" indent="-342900">
              <a:buFont typeface="Arial" panose="020B0604020202020204" pitchFamily="34" charset="0"/>
              <a:buChar char="•"/>
            </a:pPr>
            <a:r>
              <a:rPr lang="en-US" sz="2400" b="1" i="1" dirty="0" smtClean="0"/>
              <a:t>Item Percent = Item Count ÷ # of Students Enrolled in 7 AEP Programs</a:t>
            </a:r>
            <a:endParaRPr lang="en-US" sz="2400" b="1" i="1" dirty="0"/>
          </a:p>
        </p:txBody>
      </p:sp>
    </p:spTree>
    <p:extLst>
      <p:ext uri="{BB962C8B-B14F-4D97-AF65-F5344CB8AC3E}">
        <p14:creationId xmlns:p14="http://schemas.microsoft.com/office/powerpoint/2010/main" val="2745365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smtClean="0"/>
              <a:t>Add another column next to EFL Gains to make the same calculation for pre/post-test performance rates by program.</a:t>
            </a:r>
            <a:endParaRPr lang="en-US" sz="2800" dirty="0"/>
          </a:p>
        </p:txBody>
      </p:sp>
    </p:spTree>
    <p:extLst>
      <p:ext uri="{BB962C8B-B14F-4D97-AF65-F5344CB8AC3E}">
        <p14:creationId xmlns:p14="http://schemas.microsoft.com/office/powerpoint/2010/main" val="450452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t>
            </a:r>
            <a:r>
              <a:rPr lang="en-US" sz="2800" dirty="0" smtClean="0"/>
              <a:t>achieved a pre/post-test EFL gain (Column F in this example) by </a:t>
            </a:r>
            <a:r>
              <a:rPr lang="en-US" sz="2800" dirty="0"/>
              <a:t>the total number of enrollees in Column C</a:t>
            </a:r>
          </a:p>
        </p:txBody>
      </p:sp>
    </p:spTree>
    <p:extLst>
      <p:ext uri="{BB962C8B-B14F-4D97-AF65-F5344CB8AC3E}">
        <p14:creationId xmlns:p14="http://schemas.microsoft.com/office/powerpoint/2010/main" val="79671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smtClean="0"/>
              <a:t>Making Simple Calculations in Excel</a:t>
            </a:r>
            <a:endParaRPr lang="en-US" dirty="0"/>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smtClean="0"/>
              <a:t>Use this same technique to calculate percentages for other AEP outcomes – this example compares Transitions outcomes totals to totals of Enrollees in Column F.</a:t>
            </a:r>
            <a:endParaRPr lang="en-US" sz="2800" dirty="0"/>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Tree>
    <p:extLst>
      <p:ext uri="{BB962C8B-B14F-4D97-AF65-F5344CB8AC3E}">
        <p14:creationId xmlns:p14="http://schemas.microsoft.com/office/powerpoint/2010/main" val="1886172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smtClean="0"/>
              <a:t>Example 7</a:t>
            </a:r>
            <a:r>
              <a:rPr lang="en-US" dirty="0" smtClean="0"/>
              <a:t>: Creating Charts and Graphs in Excel</a:t>
            </a:r>
            <a:endParaRPr lang="en-US" dirty="0"/>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smtClean="0"/>
              <a:t>Highlight the cells for which you wish to create the chart</a:t>
            </a:r>
            <a:endParaRPr lang="en-US" sz="2800" dirty="0"/>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384995"/>
          </a:xfrm>
          <a:prstGeom prst="rect">
            <a:avLst/>
          </a:prstGeom>
          <a:solidFill>
            <a:schemeClr val="bg1"/>
          </a:solidFill>
          <a:ln>
            <a:solidFill>
              <a:schemeClr val="accent1"/>
            </a:solidFill>
          </a:ln>
        </p:spPr>
        <p:txBody>
          <a:bodyPr wrap="square" rtlCol="0">
            <a:spAutoFit/>
          </a:bodyPr>
          <a:lstStyle/>
          <a:p>
            <a:r>
              <a:rPr lang="en-US" sz="2800" dirty="0" smtClean="0"/>
              <a:t>In Excel, go to the Insert menu to select the specific chart or graph</a:t>
            </a:r>
            <a:endParaRPr lang="en-US" sz="2800" dirty="0"/>
          </a:p>
        </p:txBody>
      </p:sp>
    </p:spTree>
    <p:extLst>
      <p:ext uri="{BB962C8B-B14F-4D97-AF65-F5344CB8AC3E}">
        <p14:creationId xmlns:p14="http://schemas.microsoft.com/office/powerpoint/2010/main" val="1643306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smtClean="0"/>
              <a:t>Creating Charts and Graphs in Excel</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smtClean="0"/>
              <a:t>Once you create the chart, you can use additional features to further customize it. </a:t>
            </a:r>
          </a:p>
          <a:p>
            <a:endParaRPr lang="en-US" sz="2800" dirty="0"/>
          </a:p>
          <a:p>
            <a:r>
              <a:rPr lang="en-US" sz="2800" dirty="0" smtClean="0"/>
              <a:t>In this example, we added a title, changed the color of the bars, and added item counts to each</a:t>
            </a:r>
            <a:endParaRPr lang="en-US" sz="2800" dirty="0"/>
          </a:p>
        </p:txBody>
      </p:sp>
    </p:spTree>
    <p:extLst>
      <p:ext uri="{BB962C8B-B14F-4D97-AF65-F5344CB8AC3E}">
        <p14:creationId xmlns:p14="http://schemas.microsoft.com/office/powerpoint/2010/main" val="2210119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smtClean="0"/>
              <a:t>This example uses TE and Excel to evaluate results from AEP Barriers to Employment.</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10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smtClean="0"/>
              <a:t>This example uses TE and Excel to evaluate results from the Demographics Summary.</a:t>
            </a:r>
            <a:endParaRPr lang="en-US" sz="3200" dirty="0"/>
          </a:p>
        </p:txBody>
      </p:sp>
      <p:graphicFrame>
        <p:nvGraphicFramePr>
          <p:cNvPr id="4" name="Chart 3"/>
          <p:cNvGraphicFramePr>
            <a:graphicFrameLocks/>
          </p:cNvGraphicFramePr>
          <p:nvPr>
            <p:extLst/>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smtClean="0"/>
              <a:t>Students not enrolled in the 7 AEP programs</a:t>
            </a:r>
            <a:r>
              <a:rPr lang="en-US" sz="2000" dirty="0" smtClean="0"/>
              <a:t> subtracts those who received services but are not enrolled in one of the 7 AEP program areas.</a:t>
            </a:r>
            <a:endParaRPr lang="en-US" sz="2000" dirty="0"/>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smtClean="0"/>
              <a:t>Students in the Services Section </a:t>
            </a:r>
            <a:r>
              <a:rPr lang="en-US" sz="2000" dirty="0" smtClean="0"/>
              <a:t>includes everyone reported for AEP -- </a:t>
            </a:r>
            <a:r>
              <a:rPr lang="en-US" sz="2000" dirty="0"/>
              <a:t>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smtClean="0"/>
              <a:t>The next </a:t>
            </a:r>
            <a:r>
              <a:rPr lang="en-US" sz="2000" b="1" dirty="0"/>
              <a:t>6</a:t>
            </a:r>
            <a:r>
              <a:rPr lang="en-US" sz="2000" b="1" dirty="0" smtClean="0"/>
              <a:t> rows </a:t>
            </a:r>
            <a:r>
              <a:rPr lang="en-US" sz="2000" dirty="0" smtClean="0"/>
              <a:t>are subsets of those not enrolled in the 7 AEP programs – showing students not enrolled in program but who earned outcomes and may need enrollment.</a:t>
            </a:r>
            <a:endParaRPr lang="en-US" sz="2000" dirty="0"/>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smtClean="0"/>
              <a:t>Students enrolled in the 7 AEP programs</a:t>
            </a:r>
            <a:r>
              <a:rPr lang="en-US" sz="2000" dirty="0" smtClean="0"/>
              <a:t> is the total limited to students with official enrollment, and this number serves as the denominator for the 27 DIR items.</a:t>
            </a:r>
            <a:endParaRPr lang="en-US" sz="2000" dirty="0"/>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smtClean="0"/>
              <a:t>	Students </a:t>
            </a:r>
            <a:r>
              <a:rPr lang="en-US" sz="2000" b="1" i="1" dirty="0"/>
              <a:t>in the Services Section </a:t>
            </a:r>
          </a:p>
          <a:p>
            <a:r>
              <a:rPr lang="en-US" sz="2000" b="1" i="1" dirty="0" smtClean="0"/>
              <a:t>            </a:t>
            </a:r>
            <a:r>
              <a:rPr lang="en-US" sz="2400" b="1" i="1" dirty="0" smtClean="0"/>
              <a:t>−</a:t>
            </a:r>
            <a:r>
              <a:rPr lang="en-US" sz="2000" b="1" i="1" dirty="0" smtClean="0"/>
              <a:t>	Students </a:t>
            </a:r>
            <a:r>
              <a:rPr lang="en-US" sz="2000" b="1" i="1" dirty="0"/>
              <a:t>not enrolled in the 7 </a:t>
            </a:r>
            <a:r>
              <a:rPr lang="en-US" sz="2000" b="1" i="1" dirty="0" smtClean="0"/>
              <a:t>AEP </a:t>
            </a:r>
            <a:r>
              <a:rPr lang="en-US" sz="2000" b="1" i="1" dirty="0"/>
              <a:t>programs</a:t>
            </a:r>
            <a:r>
              <a:rPr lang="en-US" sz="2000" i="1" dirty="0"/>
              <a:t> </a:t>
            </a:r>
            <a:r>
              <a:rPr lang="en-US" sz="2000" i="1" dirty="0" smtClean="0"/>
              <a:t>	</a:t>
            </a:r>
            <a:r>
              <a:rPr lang="en-US" sz="2000" b="1" i="1" dirty="0" smtClean="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smtClean="0">
                <a:solidFill>
                  <a:srgbClr val="FF0000"/>
                </a:solidFill>
              </a:rPr>
              <a:t>Summary Information </a:t>
            </a:r>
            <a:r>
              <a:rPr lang="en-US" sz="2400" dirty="0" smtClean="0"/>
              <a:t>reconciles all of the students included in AEP reporting. </a:t>
            </a:r>
            <a:endParaRPr lang="en-US" sz="2400" dirty="0"/>
          </a:p>
        </p:txBody>
      </p:sp>
    </p:spTree>
    <p:extLst>
      <p:ext uri="{BB962C8B-B14F-4D97-AF65-F5344CB8AC3E}">
        <p14:creationId xmlns:p14="http://schemas.microsoft.com/office/powerpoint/2010/main" val="64233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21" y="140839"/>
            <a:ext cx="10515600" cy="1049607"/>
          </a:xfrm>
        </p:spPr>
        <p:txBody>
          <a:bodyPr/>
          <a:lstStyle/>
          <a:p>
            <a:r>
              <a:rPr lang="en-US" dirty="0" smtClean="0"/>
              <a:t>AEP Program Hours</a:t>
            </a:r>
            <a:endParaRPr lang="en-US" dirty="0"/>
          </a:p>
        </p:txBody>
      </p:sp>
      <p:pic>
        <p:nvPicPr>
          <p:cNvPr id="4" name="Picture 3"/>
          <p:cNvPicPr>
            <a:picLocks noChangeAspect="1"/>
          </p:cNvPicPr>
          <p:nvPr/>
        </p:nvPicPr>
        <p:blipFill rotWithShape="1">
          <a:blip r:embed="rId2"/>
          <a:srcRect l="28229" t="-1560" b="1560"/>
          <a:stretch/>
        </p:blipFill>
        <p:spPr>
          <a:xfrm>
            <a:off x="5382883" y="1004642"/>
            <a:ext cx="6276166" cy="5341424"/>
          </a:xfrm>
          <a:prstGeom prst="rect">
            <a:avLst/>
          </a:prstGeom>
          <a:ln>
            <a:solidFill>
              <a:schemeClr val="accent1">
                <a:lumMod val="50000"/>
              </a:schemeClr>
            </a:solidFill>
          </a:ln>
        </p:spPr>
      </p:pic>
      <p:pic>
        <p:nvPicPr>
          <p:cNvPr id="3" name="Picture 2"/>
          <p:cNvPicPr>
            <a:picLocks noChangeAspect="1"/>
          </p:cNvPicPr>
          <p:nvPr/>
        </p:nvPicPr>
        <p:blipFill>
          <a:blip r:embed="rId3"/>
          <a:stretch>
            <a:fillRect/>
          </a:stretch>
        </p:blipFill>
        <p:spPr>
          <a:xfrm>
            <a:off x="750498" y="1510713"/>
            <a:ext cx="5524500" cy="800100"/>
          </a:xfrm>
          <a:prstGeom prst="rect">
            <a:avLst/>
          </a:prstGeom>
          <a:ln>
            <a:solidFill>
              <a:schemeClr val="accent1">
                <a:lumMod val="50000"/>
              </a:schemeClr>
            </a:solidFill>
          </a:ln>
        </p:spPr>
      </p:pic>
      <p:sp>
        <p:nvSpPr>
          <p:cNvPr id="5" name="TextBox 4"/>
          <p:cNvSpPr txBox="1"/>
          <p:nvPr/>
        </p:nvSpPr>
        <p:spPr>
          <a:xfrm>
            <a:off x="362309" y="2493034"/>
            <a:ext cx="4727275" cy="3785652"/>
          </a:xfrm>
          <a:prstGeom prst="rect">
            <a:avLst/>
          </a:prstGeom>
          <a:noFill/>
          <a:ln>
            <a:solidFill>
              <a:schemeClr val="accent1">
                <a:lumMod val="50000"/>
              </a:schemeClr>
            </a:solidFill>
          </a:ln>
        </p:spPr>
        <p:txBody>
          <a:bodyPr wrap="square" rtlCol="0">
            <a:spAutoFit/>
          </a:bodyPr>
          <a:lstStyle/>
          <a:p>
            <a:r>
              <a:rPr lang="en-US" sz="2400" dirty="0" smtClean="0"/>
              <a:t>AEP Program Hours displays instructional hours of AEP enrollees by program.</a:t>
            </a:r>
          </a:p>
          <a:p>
            <a:r>
              <a:rPr lang="en-US" sz="2400" dirty="0" smtClean="0"/>
              <a:t>Use Table Option in the setup window to display the expanded format </a:t>
            </a:r>
          </a:p>
          <a:p>
            <a:pPr marL="285750" indent="-285750">
              <a:buFont typeface="Arial" panose="020B0604020202020204" pitchFamily="34" charset="0"/>
              <a:buChar char="•"/>
            </a:pPr>
            <a:r>
              <a:rPr lang="en-US" sz="2400" dirty="0" smtClean="0"/>
              <a:t>ABE/ASE breakdown</a:t>
            </a:r>
          </a:p>
          <a:p>
            <a:pPr marL="285750" indent="-285750">
              <a:buFont typeface="Arial" panose="020B0604020202020204" pitchFamily="34" charset="0"/>
              <a:buChar char="•"/>
            </a:pPr>
            <a:r>
              <a:rPr lang="en-US" sz="2400" dirty="0" smtClean="0"/>
              <a:t>Three ways of identifying Workforce Reentry</a:t>
            </a:r>
          </a:p>
          <a:p>
            <a:pPr marL="285750" indent="-285750">
              <a:buFont typeface="Arial" panose="020B0604020202020204" pitchFamily="34" charset="0"/>
              <a:buChar char="•"/>
            </a:pPr>
            <a:r>
              <a:rPr lang="en-US" sz="2400" dirty="0" smtClean="0"/>
              <a:t>Total Hours vs. Proportional Hours</a:t>
            </a:r>
            <a:endParaRPr lang="en-US" sz="2400" dirty="0"/>
          </a:p>
        </p:txBody>
      </p:sp>
    </p:spTree>
    <p:extLst>
      <p:ext uri="{BB962C8B-B14F-4D97-AF65-F5344CB8AC3E}">
        <p14:creationId xmlns:p14="http://schemas.microsoft.com/office/powerpoint/2010/main" val="325640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29" t="-1560" b="1560"/>
          <a:stretch/>
        </p:blipFill>
        <p:spPr>
          <a:xfrm>
            <a:off x="6449693" y="245507"/>
            <a:ext cx="5174850" cy="4404132"/>
          </a:xfrm>
          <a:prstGeom prst="rect">
            <a:avLst/>
          </a:prstGeom>
          <a:ln>
            <a:solidFill>
              <a:schemeClr val="accent1">
                <a:lumMod val="50000"/>
              </a:schemeClr>
            </a:solidFill>
          </a:ln>
        </p:spPr>
      </p:pic>
      <p:sp>
        <p:nvSpPr>
          <p:cNvPr id="2" name="Title 1"/>
          <p:cNvSpPr>
            <a:spLocks noGrp="1"/>
          </p:cNvSpPr>
          <p:nvPr>
            <p:ph type="title"/>
          </p:nvPr>
        </p:nvSpPr>
        <p:spPr>
          <a:xfrm>
            <a:off x="838200" y="365125"/>
            <a:ext cx="10515600" cy="1049607"/>
          </a:xfrm>
        </p:spPr>
        <p:txBody>
          <a:bodyPr/>
          <a:lstStyle/>
          <a:p>
            <a:r>
              <a:rPr lang="en-US" dirty="0" smtClean="0"/>
              <a:t>AEP Program Hours</a:t>
            </a:r>
            <a:endParaRPr lang="en-US" dirty="0"/>
          </a:p>
        </p:txBody>
      </p:sp>
      <p:pic>
        <p:nvPicPr>
          <p:cNvPr id="3" name="Picture 2"/>
          <p:cNvPicPr>
            <a:picLocks noChangeAspect="1"/>
          </p:cNvPicPr>
          <p:nvPr/>
        </p:nvPicPr>
        <p:blipFill>
          <a:blip r:embed="rId3"/>
          <a:stretch>
            <a:fillRect/>
          </a:stretch>
        </p:blipFill>
        <p:spPr>
          <a:xfrm>
            <a:off x="750498" y="1743615"/>
            <a:ext cx="5524500" cy="800100"/>
          </a:xfrm>
          <a:prstGeom prst="rect">
            <a:avLst/>
          </a:prstGeom>
          <a:ln>
            <a:solidFill>
              <a:schemeClr val="accent1">
                <a:lumMod val="50000"/>
              </a:schemeClr>
            </a:solidFill>
          </a:ln>
        </p:spPr>
      </p:pic>
      <p:pic>
        <p:nvPicPr>
          <p:cNvPr id="5" name="Picture 4"/>
          <p:cNvPicPr>
            <a:picLocks noChangeAspect="1"/>
          </p:cNvPicPr>
          <p:nvPr/>
        </p:nvPicPr>
        <p:blipFill>
          <a:blip r:embed="rId4"/>
          <a:stretch>
            <a:fillRect/>
          </a:stretch>
        </p:blipFill>
        <p:spPr>
          <a:xfrm>
            <a:off x="632700" y="3357819"/>
            <a:ext cx="7762250" cy="3281478"/>
          </a:xfrm>
          <a:prstGeom prst="rect">
            <a:avLst/>
          </a:prstGeom>
          <a:ln>
            <a:solidFill>
              <a:schemeClr val="accent1">
                <a:lumMod val="50000"/>
              </a:schemeClr>
            </a:solidFill>
          </a:ln>
        </p:spPr>
      </p:pic>
      <p:pic>
        <p:nvPicPr>
          <p:cNvPr id="6" name="Picture 5"/>
          <p:cNvPicPr>
            <a:picLocks noChangeAspect="1"/>
          </p:cNvPicPr>
          <p:nvPr/>
        </p:nvPicPr>
        <p:blipFill>
          <a:blip r:embed="rId5"/>
          <a:stretch>
            <a:fillRect/>
          </a:stretch>
        </p:blipFill>
        <p:spPr>
          <a:xfrm>
            <a:off x="8340215" y="3260785"/>
            <a:ext cx="3119266" cy="1737773"/>
          </a:xfrm>
          <a:prstGeom prst="rect">
            <a:avLst/>
          </a:prstGeom>
        </p:spPr>
      </p:pic>
      <p:sp>
        <p:nvSpPr>
          <p:cNvPr id="7" name="Left Arrow 6"/>
          <p:cNvSpPr/>
          <p:nvPr/>
        </p:nvSpPr>
        <p:spPr>
          <a:xfrm rot="21107586">
            <a:off x="7229963" y="4843746"/>
            <a:ext cx="1708446" cy="22420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 Arrow 7"/>
          <p:cNvSpPr/>
          <p:nvPr/>
        </p:nvSpPr>
        <p:spPr>
          <a:xfrm rot="11568506">
            <a:off x="5289845" y="2487432"/>
            <a:ext cx="1217634" cy="23665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7206018" y="5281684"/>
            <a:ext cx="4708478" cy="1200329"/>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2400" b="1" dirty="0"/>
              <a:t>Students in Multiple Programs </a:t>
            </a:r>
            <a:r>
              <a:rPr lang="en-US" sz="2400" dirty="0"/>
              <a:t>generates item counts of students in more than one program</a:t>
            </a:r>
          </a:p>
        </p:txBody>
      </p:sp>
    </p:spTree>
    <p:extLst>
      <p:ext uri="{BB962C8B-B14F-4D97-AF65-F5344CB8AC3E}">
        <p14:creationId xmlns:p14="http://schemas.microsoft.com/office/powerpoint/2010/main" val="3547563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9ECBF8-2169-4AAA-A568-E6BE4AC626BE}"/>
</file>

<file path=customXml/itemProps2.xml><?xml version="1.0" encoding="utf-8"?>
<ds:datastoreItem xmlns:ds="http://schemas.openxmlformats.org/officeDocument/2006/customXml" ds:itemID="{4BC12F79-CEEB-46BE-A2B5-9339DCACD35B}"/>
</file>

<file path=customXml/itemProps3.xml><?xml version="1.0" encoding="utf-8"?>
<ds:datastoreItem xmlns:ds="http://schemas.openxmlformats.org/officeDocument/2006/customXml" ds:itemID="{FDC2AD20-DC3E-42F7-BFB3-F99A69EDF5C5}"/>
</file>

<file path=docProps/app.xml><?xml version="1.0" encoding="utf-8"?>
<Properties xmlns="http://schemas.openxmlformats.org/officeDocument/2006/extended-properties" xmlns:vt="http://schemas.openxmlformats.org/officeDocument/2006/docPropsVTypes">
  <TotalTime>753</TotalTime>
  <Words>2944</Words>
  <Application>Microsoft Office PowerPoint</Application>
  <PresentationFormat>Widescreen</PresentationFormat>
  <Paragraphs>217</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Times New Roman</vt:lpstr>
      <vt:lpstr>Office Theme</vt:lpstr>
      <vt:lpstr>AEP Data Dive Webinar</vt:lpstr>
      <vt:lpstr>Agenda </vt:lpstr>
      <vt:lpstr>Basic Questions from 2/20 Webinar:</vt:lpstr>
      <vt:lpstr>AEP Reports in TE  are located by going to Reports – State Reports – California</vt:lpstr>
      <vt:lpstr>PowerPoint Presentation</vt:lpstr>
      <vt:lpstr>PowerPoint Presentation</vt:lpstr>
      <vt:lpstr>PowerPoint Presentation</vt:lpstr>
      <vt:lpstr>AEP Program Hours</vt:lpstr>
      <vt:lpstr>AEP Program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Creating Excel Spreadsheets in TE</vt:lpstr>
      <vt:lpstr>PowerPoint Presentation</vt:lpstr>
      <vt:lpstr>PowerPoint Presentation</vt:lpstr>
      <vt:lpstr>PowerPoint Presentation</vt:lpstr>
      <vt:lpstr>PowerPoint Presentation</vt:lpstr>
      <vt:lpstr>PowerPoint Presentation</vt:lpstr>
      <vt:lpstr>PowerPoint Presentation</vt:lpstr>
      <vt:lpstr>Making Simple Calculations in Excel</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Jay Wright</cp:lastModifiedBy>
  <cp:revision>74</cp:revision>
  <dcterms:created xsi:type="dcterms:W3CDTF">2019-01-30T18:23:53Z</dcterms:created>
  <dcterms:modified xsi:type="dcterms:W3CDTF">2019-02-25T18:15:05Z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