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5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 id="2147483776" r:id="rId2"/>
  </p:sldMasterIdLst>
  <p:notesMasterIdLst>
    <p:notesMasterId r:id="rId65"/>
  </p:notesMasterIdLst>
  <p:sldIdLst>
    <p:sldId id="526" r:id="rId3"/>
    <p:sldId id="527" r:id="rId4"/>
    <p:sldId id="528" r:id="rId5"/>
    <p:sldId id="529" r:id="rId6"/>
    <p:sldId id="530" r:id="rId7"/>
    <p:sldId id="531" r:id="rId8"/>
    <p:sldId id="532" r:id="rId9"/>
    <p:sldId id="533" r:id="rId10"/>
    <p:sldId id="534" r:id="rId11"/>
    <p:sldId id="535" r:id="rId12"/>
    <p:sldId id="536" r:id="rId13"/>
    <p:sldId id="537" r:id="rId14"/>
    <p:sldId id="482" r:id="rId15"/>
    <p:sldId id="430" r:id="rId16"/>
    <p:sldId id="517" r:id="rId17"/>
    <p:sldId id="518" r:id="rId18"/>
    <p:sldId id="519" r:id="rId19"/>
    <p:sldId id="463" r:id="rId20"/>
    <p:sldId id="464" r:id="rId21"/>
    <p:sldId id="393" r:id="rId22"/>
    <p:sldId id="478" r:id="rId23"/>
    <p:sldId id="500" r:id="rId24"/>
    <p:sldId id="513" r:id="rId25"/>
    <p:sldId id="504" r:id="rId26"/>
    <p:sldId id="509" r:id="rId27"/>
    <p:sldId id="523" r:id="rId28"/>
    <p:sldId id="510" r:id="rId29"/>
    <p:sldId id="512" r:id="rId30"/>
    <p:sldId id="514" r:id="rId31"/>
    <p:sldId id="516" r:id="rId32"/>
    <p:sldId id="465" r:id="rId33"/>
    <p:sldId id="474" r:id="rId34"/>
    <p:sldId id="471" r:id="rId35"/>
    <p:sldId id="472" r:id="rId36"/>
    <p:sldId id="473" r:id="rId37"/>
    <p:sldId id="492" r:id="rId38"/>
    <p:sldId id="493" r:id="rId39"/>
    <p:sldId id="475" r:id="rId40"/>
    <p:sldId id="525" r:id="rId41"/>
    <p:sldId id="484" r:id="rId42"/>
    <p:sldId id="432" r:id="rId43"/>
    <p:sldId id="431" r:id="rId44"/>
    <p:sldId id="440" r:id="rId45"/>
    <p:sldId id="494" r:id="rId46"/>
    <p:sldId id="455" r:id="rId47"/>
    <p:sldId id="495" r:id="rId48"/>
    <p:sldId id="458" r:id="rId49"/>
    <p:sldId id="459" r:id="rId50"/>
    <p:sldId id="520" r:id="rId51"/>
    <p:sldId id="496" r:id="rId52"/>
    <p:sldId id="456" r:id="rId53"/>
    <p:sldId id="485" r:id="rId54"/>
    <p:sldId id="460" r:id="rId55"/>
    <p:sldId id="505" r:id="rId56"/>
    <p:sldId id="490" r:id="rId57"/>
    <p:sldId id="489" r:id="rId58"/>
    <p:sldId id="506" r:id="rId59"/>
    <p:sldId id="491" r:id="rId60"/>
    <p:sldId id="483" r:id="rId61"/>
    <p:sldId id="487" r:id="rId62"/>
    <p:sldId id="488" r:id="rId63"/>
    <p:sldId id="289"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53" autoAdjust="0"/>
    <p:restoredTop sz="94618" autoAdjust="0"/>
  </p:normalViewPr>
  <p:slideViewPr>
    <p:cSldViewPr>
      <p:cViewPr varScale="1">
        <p:scale>
          <a:sx n="111" d="100"/>
          <a:sy n="111" d="100"/>
        </p:scale>
        <p:origin x="1164" y="11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C04EE-F977-44AD-B37B-8B500572F354}" type="doc">
      <dgm:prSet loTypeId="urn:microsoft.com/office/officeart/2005/8/layout/matrix2" loCatId="matrix" qsTypeId="urn:microsoft.com/office/officeart/2005/8/quickstyle/simple1" qsCatId="simple" csTypeId="urn:microsoft.com/office/officeart/2005/8/colors/accent2_2" csCatId="accent2" phldr="1"/>
      <dgm:spPr/>
      <dgm:t>
        <a:bodyPr/>
        <a:lstStyle/>
        <a:p>
          <a:endParaRPr lang="en-US"/>
        </a:p>
      </dgm:t>
    </dgm:pt>
    <dgm:pt modelId="{27D11FC3-1911-4859-B41B-363C965C94E6}">
      <dgm:prSet phldrT="[Text]"/>
      <dgm:spPr>
        <a:gradFill rotWithShape="0">
          <a:gsLst>
            <a:gs pos="0">
              <a:srgbClr val="D6B19C"/>
            </a:gs>
            <a:gs pos="30000">
              <a:srgbClr val="D49E6C"/>
            </a:gs>
            <a:gs pos="70000">
              <a:srgbClr val="A65528"/>
            </a:gs>
            <a:gs pos="100000">
              <a:srgbClr val="663012"/>
            </a:gs>
          </a:gsLst>
          <a:lin ang="5400000" scaled="0"/>
        </a:gradFill>
      </dgm:spPr>
      <dgm:t>
        <a:bodyPr/>
        <a:lstStyle/>
        <a:p>
          <a:r>
            <a:rPr lang="en-US" b="1" dirty="0" smtClean="0">
              <a:solidFill>
                <a:schemeClr val="tx1"/>
              </a:solidFill>
            </a:rPr>
            <a:t>Lo Performance</a:t>
          </a:r>
        </a:p>
        <a:p>
          <a:r>
            <a:rPr lang="en-US" b="1" dirty="0" smtClean="0">
              <a:solidFill>
                <a:schemeClr val="tx1"/>
              </a:solidFill>
            </a:rPr>
            <a:t>Hi Persistence</a:t>
          </a:r>
          <a:endParaRPr lang="en-US" b="1" dirty="0">
            <a:solidFill>
              <a:schemeClr val="tx1"/>
            </a:solidFill>
          </a:endParaRPr>
        </a:p>
      </dgm:t>
    </dgm:pt>
    <dgm:pt modelId="{0C42D001-6AF9-4272-A062-7FB85659B537}" type="parTrans" cxnId="{8CA32C01-1C19-40C5-B3EE-1322F79EEDA6}">
      <dgm:prSet/>
      <dgm:spPr/>
      <dgm:t>
        <a:bodyPr/>
        <a:lstStyle/>
        <a:p>
          <a:endParaRPr lang="en-US"/>
        </a:p>
      </dgm:t>
    </dgm:pt>
    <dgm:pt modelId="{1B812340-F3C2-4EE4-94BE-A8A8EF8AFE0A}" type="sibTrans" cxnId="{8CA32C01-1C19-40C5-B3EE-1322F79EEDA6}">
      <dgm:prSet/>
      <dgm:spPr/>
      <dgm:t>
        <a:bodyPr/>
        <a:lstStyle/>
        <a:p>
          <a:endParaRPr lang="en-US"/>
        </a:p>
      </dgm:t>
    </dgm:pt>
    <dgm:pt modelId="{1467B7BA-CE09-4B09-9728-36D94370B246}">
      <dgm:prSet phldrT="[Text]"/>
      <dgm:spPr>
        <a:solidFill>
          <a:schemeClr val="tx1"/>
        </a:solidFill>
      </dgm:spPr>
      <dgm:t>
        <a:bodyPr/>
        <a:lstStyle/>
        <a:p>
          <a:r>
            <a:rPr lang="en-US" dirty="0" smtClean="0"/>
            <a:t>Hi Performance</a:t>
          </a:r>
        </a:p>
        <a:p>
          <a:r>
            <a:rPr lang="en-US" dirty="0" smtClean="0"/>
            <a:t>Hi Persistence</a:t>
          </a:r>
          <a:endParaRPr lang="en-US" dirty="0"/>
        </a:p>
      </dgm:t>
    </dgm:pt>
    <dgm:pt modelId="{8E576AA4-9C2E-491B-8248-F0079B0EE821}" type="parTrans" cxnId="{7E8737D5-5562-43E4-A88A-5203198EAC33}">
      <dgm:prSet/>
      <dgm:spPr/>
      <dgm:t>
        <a:bodyPr/>
        <a:lstStyle/>
        <a:p>
          <a:endParaRPr lang="en-US"/>
        </a:p>
      </dgm:t>
    </dgm:pt>
    <dgm:pt modelId="{A5077DE1-F8FA-4D06-B140-153EE1DA1FF7}" type="sibTrans" cxnId="{7E8737D5-5562-43E4-A88A-5203198EAC33}">
      <dgm:prSet/>
      <dgm:spPr/>
      <dgm:t>
        <a:bodyPr/>
        <a:lstStyle/>
        <a:p>
          <a:endParaRPr lang="en-US"/>
        </a:p>
      </dgm:t>
    </dgm:pt>
    <dgm:pt modelId="{E28CAB8F-9AEC-4DE4-A1EE-5D2388B766AA}">
      <dgm:prSet phldrT="[Text]"/>
      <dgm:spPr>
        <a:solidFill>
          <a:srgbClr val="C00000"/>
        </a:solidFill>
      </dgm:spPr>
      <dgm:t>
        <a:bodyPr/>
        <a:lstStyle/>
        <a:p>
          <a:r>
            <a:rPr lang="en-US" dirty="0" smtClean="0"/>
            <a:t>Lo Performance</a:t>
          </a:r>
        </a:p>
        <a:p>
          <a:r>
            <a:rPr lang="en-US" dirty="0" smtClean="0"/>
            <a:t>Lo Persistence</a:t>
          </a:r>
          <a:endParaRPr lang="en-US" dirty="0"/>
        </a:p>
      </dgm:t>
    </dgm:pt>
    <dgm:pt modelId="{247B5429-FAD9-4757-A72B-60D0E1F32290}" type="parTrans" cxnId="{137591AE-719C-46E3-9E19-C622B70AFBB7}">
      <dgm:prSet/>
      <dgm:spPr/>
      <dgm:t>
        <a:bodyPr/>
        <a:lstStyle/>
        <a:p>
          <a:endParaRPr lang="en-US"/>
        </a:p>
      </dgm:t>
    </dgm:pt>
    <dgm:pt modelId="{D8809E33-64F5-48D4-B826-C1E877BFFD58}" type="sibTrans" cxnId="{137591AE-719C-46E3-9E19-C622B70AFBB7}">
      <dgm:prSet/>
      <dgm:spPr/>
      <dgm:t>
        <a:bodyPr/>
        <a:lstStyle/>
        <a:p>
          <a:endParaRPr lang="en-US"/>
        </a:p>
      </dgm:t>
    </dgm:pt>
    <dgm:pt modelId="{28856DEB-E82B-4F97-B6F7-B5A106BF16AA}">
      <dgm:prSet phldrT="[Text]"/>
      <dgm:spPr>
        <a:gradFill rotWithShape="0">
          <a:gsLst>
            <a:gs pos="0">
              <a:srgbClr val="D6B19C"/>
            </a:gs>
            <a:gs pos="30000">
              <a:srgbClr val="D49E6C"/>
            </a:gs>
            <a:gs pos="70000">
              <a:srgbClr val="A65528"/>
            </a:gs>
            <a:gs pos="100000">
              <a:srgbClr val="663012"/>
            </a:gs>
          </a:gsLst>
          <a:lin ang="5400000" scaled="0"/>
        </a:gradFill>
      </dgm:spPr>
      <dgm:t>
        <a:bodyPr/>
        <a:lstStyle/>
        <a:p>
          <a:r>
            <a:rPr lang="en-US" b="1" dirty="0" smtClean="0">
              <a:solidFill>
                <a:schemeClr val="tx1"/>
              </a:solidFill>
            </a:rPr>
            <a:t>Hi Performance</a:t>
          </a:r>
        </a:p>
        <a:p>
          <a:r>
            <a:rPr lang="en-US" b="1" dirty="0" smtClean="0">
              <a:solidFill>
                <a:schemeClr val="tx1"/>
              </a:solidFill>
            </a:rPr>
            <a:t>Lo Persistence</a:t>
          </a:r>
          <a:endParaRPr lang="en-US" b="1" dirty="0">
            <a:solidFill>
              <a:schemeClr val="tx1"/>
            </a:solidFill>
          </a:endParaRPr>
        </a:p>
      </dgm:t>
    </dgm:pt>
    <dgm:pt modelId="{DC7F6A4D-5C63-4B47-A2F3-73F5244F16D4}" type="parTrans" cxnId="{5C0F6E1B-EFE1-4735-9552-0E0BAA4C36BB}">
      <dgm:prSet/>
      <dgm:spPr/>
      <dgm:t>
        <a:bodyPr/>
        <a:lstStyle/>
        <a:p>
          <a:endParaRPr lang="en-US"/>
        </a:p>
      </dgm:t>
    </dgm:pt>
    <dgm:pt modelId="{486B885C-E543-449E-A545-441C5B254626}" type="sibTrans" cxnId="{5C0F6E1B-EFE1-4735-9552-0E0BAA4C36BB}">
      <dgm:prSet/>
      <dgm:spPr/>
      <dgm:t>
        <a:bodyPr/>
        <a:lstStyle/>
        <a:p>
          <a:endParaRPr lang="en-US"/>
        </a:p>
      </dgm:t>
    </dgm:pt>
    <dgm:pt modelId="{5E2B6EC9-1BFC-4340-AAC8-C0549908783E}" type="pres">
      <dgm:prSet presAssocID="{9EBC04EE-F977-44AD-B37B-8B500572F354}" presName="matrix" presStyleCnt="0">
        <dgm:presLayoutVars>
          <dgm:chMax val="1"/>
          <dgm:dir/>
          <dgm:resizeHandles val="exact"/>
        </dgm:presLayoutVars>
      </dgm:prSet>
      <dgm:spPr/>
      <dgm:t>
        <a:bodyPr/>
        <a:lstStyle/>
        <a:p>
          <a:endParaRPr lang="en-US"/>
        </a:p>
      </dgm:t>
    </dgm:pt>
    <dgm:pt modelId="{6FFDAC4B-665D-457A-9D54-1F09EDFBFB4D}" type="pres">
      <dgm:prSet presAssocID="{9EBC04EE-F977-44AD-B37B-8B500572F354}" presName="axisShape" presStyleLbl="bgShp" presStyleIdx="0" presStyleCnt="1" custLinFactNeighborX="-52201" custLinFactNeighborY="-3655"/>
      <dgm:spPr/>
    </dgm:pt>
    <dgm:pt modelId="{254FA08E-C0AA-470B-9E09-F4AB6955C68B}" type="pres">
      <dgm:prSet presAssocID="{9EBC04EE-F977-44AD-B37B-8B500572F354}" presName="rect1" presStyleLbl="node1" presStyleIdx="0" presStyleCnt="4" custLinFactNeighborX="-32683" custLinFactNeighborY="-16250">
        <dgm:presLayoutVars>
          <dgm:chMax val="0"/>
          <dgm:chPref val="0"/>
          <dgm:bulletEnabled val="1"/>
        </dgm:presLayoutVars>
      </dgm:prSet>
      <dgm:spPr/>
      <dgm:t>
        <a:bodyPr/>
        <a:lstStyle/>
        <a:p>
          <a:endParaRPr lang="en-US"/>
        </a:p>
      </dgm:t>
    </dgm:pt>
    <dgm:pt modelId="{601C65B2-48A6-4196-BB9B-227D6AA5474F}" type="pres">
      <dgm:prSet presAssocID="{9EBC04EE-F977-44AD-B37B-8B500572F354}" presName="rect2" presStyleLbl="node1" presStyleIdx="1" presStyleCnt="4" custLinFactNeighborX="40409" custLinFactNeighborY="-16250">
        <dgm:presLayoutVars>
          <dgm:chMax val="0"/>
          <dgm:chPref val="0"/>
          <dgm:bulletEnabled val="1"/>
        </dgm:presLayoutVars>
      </dgm:prSet>
      <dgm:spPr/>
      <dgm:t>
        <a:bodyPr/>
        <a:lstStyle/>
        <a:p>
          <a:endParaRPr lang="en-US"/>
        </a:p>
      </dgm:t>
    </dgm:pt>
    <dgm:pt modelId="{C024C795-77C4-4F3E-B12F-B81D071FB9DD}" type="pres">
      <dgm:prSet presAssocID="{9EBC04EE-F977-44AD-B37B-8B500572F354}" presName="rect3" presStyleLbl="node1" presStyleIdx="2" presStyleCnt="4" custLinFactNeighborX="-29712" custLinFactNeighborY="2971">
        <dgm:presLayoutVars>
          <dgm:chMax val="0"/>
          <dgm:chPref val="0"/>
          <dgm:bulletEnabled val="1"/>
        </dgm:presLayoutVars>
      </dgm:prSet>
      <dgm:spPr/>
      <dgm:t>
        <a:bodyPr/>
        <a:lstStyle/>
        <a:p>
          <a:endParaRPr lang="en-US"/>
        </a:p>
      </dgm:t>
    </dgm:pt>
    <dgm:pt modelId="{83ACAE6E-98DE-4791-A5B6-916830D3F238}" type="pres">
      <dgm:prSet presAssocID="{9EBC04EE-F977-44AD-B37B-8B500572F354}" presName="rect4" presStyleLbl="node1" presStyleIdx="3" presStyleCnt="4" custLinFactNeighborX="43974" custLinFactNeighborY="701">
        <dgm:presLayoutVars>
          <dgm:chMax val="0"/>
          <dgm:chPref val="0"/>
          <dgm:bulletEnabled val="1"/>
        </dgm:presLayoutVars>
      </dgm:prSet>
      <dgm:spPr/>
      <dgm:t>
        <a:bodyPr/>
        <a:lstStyle/>
        <a:p>
          <a:endParaRPr lang="en-US"/>
        </a:p>
      </dgm:t>
    </dgm:pt>
  </dgm:ptLst>
  <dgm:cxnLst>
    <dgm:cxn modelId="{425C359C-38F1-43FC-8C2E-74D5FCB66C89}" type="presOf" srcId="{9EBC04EE-F977-44AD-B37B-8B500572F354}" destId="{5E2B6EC9-1BFC-4340-AAC8-C0549908783E}" srcOrd="0" destOrd="0" presId="urn:microsoft.com/office/officeart/2005/8/layout/matrix2"/>
    <dgm:cxn modelId="{7E8737D5-5562-43E4-A88A-5203198EAC33}" srcId="{9EBC04EE-F977-44AD-B37B-8B500572F354}" destId="{1467B7BA-CE09-4B09-9728-36D94370B246}" srcOrd="1" destOrd="0" parTransId="{8E576AA4-9C2E-491B-8248-F0079B0EE821}" sibTransId="{A5077DE1-F8FA-4D06-B140-153EE1DA1FF7}"/>
    <dgm:cxn modelId="{5C0F6E1B-EFE1-4735-9552-0E0BAA4C36BB}" srcId="{9EBC04EE-F977-44AD-B37B-8B500572F354}" destId="{28856DEB-E82B-4F97-B6F7-B5A106BF16AA}" srcOrd="3" destOrd="0" parTransId="{DC7F6A4D-5C63-4B47-A2F3-73F5244F16D4}" sibTransId="{486B885C-E543-449E-A545-441C5B254626}"/>
    <dgm:cxn modelId="{8CA32C01-1C19-40C5-B3EE-1322F79EEDA6}" srcId="{9EBC04EE-F977-44AD-B37B-8B500572F354}" destId="{27D11FC3-1911-4859-B41B-363C965C94E6}" srcOrd="0" destOrd="0" parTransId="{0C42D001-6AF9-4272-A062-7FB85659B537}" sibTransId="{1B812340-F3C2-4EE4-94BE-A8A8EF8AFE0A}"/>
    <dgm:cxn modelId="{BC60AB8B-11D6-4EDE-9904-580182B567FC}" type="presOf" srcId="{E28CAB8F-9AEC-4DE4-A1EE-5D2388B766AA}" destId="{C024C795-77C4-4F3E-B12F-B81D071FB9DD}" srcOrd="0" destOrd="0" presId="urn:microsoft.com/office/officeart/2005/8/layout/matrix2"/>
    <dgm:cxn modelId="{AA204FFC-7F8A-4B6A-908C-694C6E0D104A}" type="presOf" srcId="{28856DEB-E82B-4F97-B6F7-B5A106BF16AA}" destId="{83ACAE6E-98DE-4791-A5B6-916830D3F238}" srcOrd="0" destOrd="0" presId="urn:microsoft.com/office/officeart/2005/8/layout/matrix2"/>
    <dgm:cxn modelId="{A539B43B-9DCF-46DF-A974-182BD9956F06}" type="presOf" srcId="{27D11FC3-1911-4859-B41B-363C965C94E6}" destId="{254FA08E-C0AA-470B-9E09-F4AB6955C68B}" srcOrd="0" destOrd="0" presId="urn:microsoft.com/office/officeart/2005/8/layout/matrix2"/>
    <dgm:cxn modelId="{E10DC83C-5B55-4BC0-A555-AC40388E0278}" type="presOf" srcId="{1467B7BA-CE09-4B09-9728-36D94370B246}" destId="{601C65B2-48A6-4196-BB9B-227D6AA5474F}" srcOrd="0" destOrd="0" presId="urn:microsoft.com/office/officeart/2005/8/layout/matrix2"/>
    <dgm:cxn modelId="{137591AE-719C-46E3-9E19-C622B70AFBB7}" srcId="{9EBC04EE-F977-44AD-B37B-8B500572F354}" destId="{E28CAB8F-9AEC-4DE4-A1EE-5D2388B766AA}" srcOrd="2" destOrd="0" parTransId="{247B5429-FAD9-4757-A72B-60D0E1F32290}" sibTransId="{D8809E33-64F5-48D4-B826-C1E877BFFD58}"/>
    <dgm:cxn modelId="{89C8A10C-8D48-4E84-9A13-A8C8D5E59BBA}" type="presParOf" srcId="{5E2B6EC9-1BFC-4340-AAC8-C0549908783E}" destId="{6FFDAC4B-665D-457A-9D54-1F09EDFBFB4D}" srcOrd="0" destOrd="0" presId="urn:microsoft.com/office/officeart/2005/8/layout/matrix2"/>
    <dgm:cxn modelId="{CB4DBBF3-3B1D-4FEE-B1B1-0E22B282F1FB}" type="presParOf" srcId="{5E2B6EC9-1BFC-4340-AAC8-C0549908783E}" destId="{254FA08E-C0AA-470B-9E09-F4AB6955C68B}" srcOrd="1" destOrd="0" presId="urn:microsoft.com/office/officeart/2005/8/layout/matrix2"/>
    <dgm:cxn modelId="{433CA9A6-0F51-49BC-B33F-1A99D818DD83}" type="presParOf" srcId="{5E2B6EC9-1BFC-4340-AAC8-C0549908783E}" destId="{601C65B2-48A6-4196-BB9B-227D6AA5474F}" srcOrd="2" destOrd="0" presId="urn:microsoft.com/office/officeart/2005/8/layout/matrix2"/>
    <dgm:cxn modelId="{AEA26265-88A4-411B-A29F-E154026C1EC3}" type="presParOf" srcId="{5E2B6EC9-1BFC-4340-AAC8-C0549908783E}" destId="{C024C795-77C4-4F3E-B12F-B81D071FB9DD}" srcOrd="3" destOrd="0" presId="urn:microsoft.com/office/officeart/2005/8/layout/matrix2"/>
    <dgm:cxn modelId="{3F5E3E98-4BCE-47F9-9EA2-851125FF41C4}" type="presParOf" srcId="{5E2B6EC9-1BFC-4340-AAC8-C0549908783E}" destId="{83ACAE6E-98DE-4791-A5B6-916830D3F23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E7DB9-BFFB-4C85-B114-E24A5185EB8F}" type="datetimeFigureOut">
              <a:rPr lang="en-US" smtClean="0"/>
              <a:pPr/>
              <a:t>2/20/2019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F5EA5-E171-43DA-B44E-38F019ECE8A5}" type="slidenum">
              <a:rPr lang="en-US" smtClean="0"/>
              <a:pPr/>
              <a:t>‹#›</a:t>
            </a:fld>
            <a:endParaRPr lang="en-US" dirty="0"/>
          </a:p>
        </p:txBody>
      </p:sp>
    </p:spTree>
    <p:extLst>
      <p:ext uri="{BB962C8B-B14F-4D97-AF65-F5344CB8AC3E}">
        <p14:creationId xmlns:p14="http://schemas.microsoft.com/office/powerpoint/2010/main" val="261957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13</a:t>
            </a:fld>
            <a:endParaRPr lang="en-US" dirty="0"/>
          </a:p>
        </p:txBody>
      </p:sp>
    </p:spTree>
    <p:extLst>
      <p:ext uri="{BB962C8B-B14F-4D97-AF65-F5344CB8AC3E}">
        <p14:creationId xmlns:p14="http://schemas.microsoft.com/office/powerpoint/2010/main" val="107078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14</a:t>
            </a:fld>
            <a:endParaRPr lang="en-US" dirty="0"/>
          </a:p>
        </p:txBody>
      </p:sp>
    </p:spTree>
    <p:extLst>
      <p:ext uri="{BB962C8B-B14F-4D97-AF65-F5344CB8AC3E}">
        <p14:creationId xmlns:p14="http://schemas.microsoft.com/office/powerpoint/2010/main" val="7541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22</a:t>
            </a:fld>
            <a:endParaRPr lang="en-US"/>
          </a:p>
        </p:txBody>
      </p:sp>
    </p:spTree>
    <p:extLst>
      <p:ext uri="{BB962C8B-B14F-4D97-AF65-F5344CB8AC3E}">
        <p14:creationId xmlns:p14="http://schemas.microsoft.com/office/powerpoint/2010/main" val="133363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53</a:t>
            </a:fld>
            <a:endParaRPr lang="en-US"/>
          </a:p>
        </p:txBody>
      </p:sp>
    </p:spTree>
    <p:extLst>
      <p:ext uri="{BB962C8B-B14F-4D97-AF65-F5344CB8AC3E}">
        <p14:creationId xmlns:p14="http://schemas.microsoft.com/office/powerpoint/2010/main" val="122668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54</a:t>
            </a:fld>
            <a:endParaRPr lang="en-US"/>
          </a:p>
        </p:txBody>
      </p:sp>
    </p:spTree>
    <p:extLst>
      <p:ext uri="{BB962C8B-B14F-4D97-AF65-F5344CB8AC3E}">
        <p14:creationId xmlns:p14="http://schemas.microsoft.com/office/powerpoint/2010/main" val="50205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62</a:t>
            </a:fld>
            <a:endParaRPr lang="en-US" dirty="0"/>
          </a:p>
        </p:txBody>
      </p:sp>
    </p:spTree>
    <p:extLst>
      <p:ext uri="{BB962C8B-B14F-4D97-AF65-F5344CB8AC3E}">
        <p14:creationId xmlns:p14="http://schemas.microsoft.com/office/powerpoint/2010/main" val="120675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E94DE94-A79A-426E-9314-E199CC5C4906}" type="datetime1">
              <a:rPr lang="en-US" smtClean="0"/>
              <a:t>2/20/2019</a:t>
            </a:fld>
            <a:endParaRPr lang="en-US" dirty="0"/>
          </a:p>
        </p:txBody>
      </p:sp>
      <p:sp>
        <p:nvSpPr>
          <p:cNvPr id="5" name="Footer Placeholder 4"/>
          <p:cNvSpPr>
            <a:spLocks noGrp="1"/>
          </p:cNvSpPr>
          <p:nvPr>
            <p:ph type="ftr" sz="quarter" idx="11"/>
          </p:nvPr>
        </p:nvSpPr>
        <p:spPr/>
        <p:txBody>
          <a:bodyPr/>
          <a:lstStyle/>
          <a:p>
            <a:pPr>
              <a:defRPr/>
            </a:pPr>
            <a:r>
              <a:rPr lang="en-US" dirty="0" smtClean="0"/>
              <a:t>CASAS 2017  COABE Conference</a:t>
            </a:r>
            <a:endParaRPr lang="en-US" dirty="0"/>
          </a:p>
        </p:txBody>
      </p:sp>
      <p:sp>
        <p:nvSpPr>
          <p:cNvPr id="6" name="Slide Number Placeholder 5"/>
          <p:cNvSpPr>
            <a:spLocks noGrp="1"/>
          </p:cNvSpPr>
          <p:nvPr>
            <p:ph type="sldNum" sz="quarter" idx="12"/>
          </p:nvPr>
        </p:nvSpPr>
        <p:spPr/>
        <p:txBody>
          <a:bodyPr/>
          <a:lstStyle/>
          <a:p>
            <a:pPr>
              <a:defRPr/>
            </a:pPr>
            <a:fld id="{509D8010-6613-471D-9FDA-C8F4E9EB2CB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67CF78E-5106-430C-B901-E5941694FC73}" type="datetime1">
              <a:rPr lang="en-US" smtClean="0"/>
              <a:t>2/20/2019</a:t>
            </a:fld>
            <a:endParaRPr lang="en-US" dirty="0"/>
          </a:p>
        </p:txBody>
      </p:sp>
      <p:sp>
        <p:nvSpPr>
          <p:cNvPr id="5" name="Footer Placeholder 4"/>
          <p:cNvSpPr>
            <a:spLocks noGrp="1"/>
          </p:cNvSpPr>
          <p:nvPr>
            <p:ph type="ftr" sz="quarter" idx="11"/>
          </p:nvPr>
        </p:nvSpPr>
        <p:spPr/>
        <p:txBody>
          <a:bodyPr/>
          <a:lstStyle/>
          <a:p>
            <a:pPr>
              <a:defRPr/>
            </a:pPr>
            <a:r>
              <a:rPr lang="en-US" dirty="0" smtClean="0"/>
              <a:t>CASAS 2017  COABE Conference</a:t>
            </a:r>
            <a:endParaRPr lang="en-US" dirty="0"/>
          </a:p>
        </p:txBody>
      </p:sp>
      <p:sp>
        <p:nvSpPr>
          <p:cNvPr id="6" name="Slide Number Placeholder 5"/>
          <p:cNvSpPr>
            <a:spLocks noGrp="1"/>
          </p:cNvSpPr>
          <p:nvPr>
            <p:ph type="sldNum" sz="quarter" idx="12"/>
          </p:nvPr>
        </p:nvSpPr>
        <p:spPr/>
        <p:txBody>
          <a:bodyPr/>
          <a:lstStyle/>
          <a:p>
            <a:pPr>
              <a:defRPr/>
            </a:pPr>
            <a:fld id="{65122F7C-518A-4A07-A025-7483D5BED94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7B2E397-C6E7-4542-9D46-B322E89A7AEF}" type="datetime1">
              <a:rPr lang="en-US" smtClean="0"/>
              <a:t>2/20/2019</a:t>
            </a:fld>
            <a:endParaRPr lang="en-US" dirty="0"/>
          </a:p>
        </p:txBody>
      </p:sp>
      <p:sp>
        <p:nvSpPr>
          <p:cNvPr id="5" name="Footer Placeholder 4"/>
          <p:cNvSpPr>
            <a:spLocks noGrp="1"/>
          </p:cNvSpPr>
          <p:nvPr>
            <p:ph type="ftr" sz="quarter" idx="11"/>
          </p:nvPr>
        </p:nvSpPr>
        <p:spPr/>
        <p:txBody>
          <a:bodyPr/>
          <a:lstStyle/>
          <a:p>
            <a:pPr>
              <a:defRPr/>
            </a:pPr>
            <a:r>
              <a:rPr lang="en-US" dirty="0" smtClean="0"/>
              <a:t>CASAS 2017  COABE Conference</a:t>
            </a:r>
            <a:endParaRPr lang="en-US" dirty="0"/>
          </a:p>
        </p:txBody>
      </p:sp>
      <p:sp>
        <p:nvSpPr>
          <p:cNvPr id="6" name="Slide Number Placeholder 5"/>
          <p:cNvSpPr>
            <a:spLocks noGrp="1"/>
          </p:cNvSpPr>
          <p:nvPr>
            <p:ph type="sldNum" sz="quarter" idx="12"/>
          </p:nvPr>
        </p:nvSpPr>
        <p:spPr/>
        <p:txBody>
          <a:bodyPr/>
          <a:lstStyle/>
          <a:p>
            <a:pPr>
              <a:defRPr/>
            </a:pPr>
            <a:fld id="{61BF2718-C376-4A90-879B-F4876F1D6B48}"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610350"/>
            <a:ext cx="2133600" cy="247650"/>
          </a:xfrm>
        </p:spPr>
        <p:txBody>
          <a:bodyPr/>
          <a:lstStyle>
            <a:lvl1pPr>
              <a:defRPr/>
            </a:lvl1pPr>
          </a:lstStyle>
          <a:p>
            <a:pPr>
              <a:defRPr/>
            </a:pPr>
            <a:fld id="{1EDD557E-5B35-47DF-BA02-6BF94AF15243}" type="slidenum">
              <a:rPr/>
              <a:pPr>
                <a:defRPr/>
              </a:pPr>
              <a:t>‹#›</a:t>
            </a:fld>
            <a:endParaRPr dirty="0"/>
          </a:p>
        </p:txBody>
      </p:sp>
    </p:spTree>
    <p:extLst>
      <p:ext uri="{BB962C8B-B14F-4D97-AF65-F5344CB8AC3E}">
        <p14:creationId xmlns:p14="http://schemas.microsoft.com/office/powerpoint/2010/main" val="223533048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33400" y="1403350"/>
            <a:ext cx="7810500" cy="972344"/>
          </a:xfrm>
          <a:prstGeom prst="rect">
            <a:avLst/>
          </a:prstGeom>
        </p:spPr>
        <p:txBody>
          <a:bodyPr anchor="t"/>
          <a:lstStyle>
            <a:lvl1pPr algn="l">
              <a:defRPr>
                <a:solidFill>
                  <a:schemeClr val="accent1">
                    <a:hueOff val="114395"/>
                    <a:lumOff val="-24975"/>
                  </a:schemeClr>
                </a:solidFill>
              </a:defRPr>
            </a:lvl1pPr>
          </a:lstStyle>
          <a:p>
            <a:r>
              <a:t>Title Text</a:t>
            </a:r>
          </a:p>
        </p:txBody>
      </p:sp>
      <p:sp>
        <p:nvSpPr>
          <p:cNvPr id="12" name="Body Level One…"/>
          <p:cNvSpPr txBox="1">
            <a:spLocks noGrp="1"/>
          </p:cNvSpPr>
          <p:nvPr>
            <p:ph type="body" sz="half" idx="1"/>
          </p:nvPr>
        </p:nvSpPr>
        <p:spPr>
          <a:xfrm>
            <a:off x="533400" y="2501007"/>
            <a:ext cx="7810500" cy="2083693"/>
          </a:xfrm>
          <a:prstGeom prst="rect">
            <a:avLst/>
          </a:prstGeom>
        </p:spPr>
        <p:txBody>
          <a:bodyPr anchor="t"/>
          <a:lstStyle>
            <a:lvl1pPr marL="0" indent="0">
              <a:spcBef>
                <a:spcPts val="0"/>
              </a:spcBef>
              <a:buSzTx/>
              <a:buNone/>
              <a:defRPr sz="2025">
                <a:solidFill>
                  <a:srgbClr val="5E5E5E"/>
                </a:solidFill>
              </a:defRPr>
            </a:lvl1pPr>
            <a:lvl2pPr marL="0" indent="0">
              <a:spcBef>
                <a:spcPts val="0"/>
              </a:spcBef>
              <a:buSzTx/>
              <a:buNone/>
              <a:defRPr sz="2025">
                <a:solidFill>
                  <a:srgbClr val="5E5E5E"/>
                </a:solidFill>
              </a:defRPr>
            </a:lvl2pPr>
            <a:lvl3pPr marL="0" indent="0">
              <a:spcBef>
                <a:spcPts val="0"/>
              </a:spcBef>
              <a:buSzTx/>
              <a:buNone/>
              <a:defRPr sz="2025">
                <a:solidFill>
                  <a:srgbClr val="5E5E5E"/>
                </a:solidFill>
              </a:defRPr>
            </a:lvl3pPr>
            <a:lvl4pPr marL="0" indent="0">
              <a:spcBef>
                <a:spcPts val="0"/>
              </a:spcBef>
              <a:buSzTx/>
              <a:buNone/>
              <a:defRPr sz="2025">
                <a:solidFill>
                  <a:srgbClr val="5E5E5E"/>
                </a:solidFill>
              </a:defRPr>
            </a:lvl4pPr>
            <a:lvl5pPr marL="0" indent="0">
              <a:spcBef>
                <a:spcPts val="0"/>
              </a:spcBef>
              <a:buSzTx/>
              <a:buNone/>
              <a:defRPr sz="2025">
                <a:solidFill>
                  <a:srgbClr val="5E5E5E"/>
                </a:solidFill>
              </a:defRPr>
            </a:lvl5pPr>
          </a:lstStyle>
          <a:p>
            <a:r>
              <a:t>Body Level One</a:t>
            </a:r>
          </a:p>
          <a:p>
            <a:pPr lvl="1"/>
            <a:r>
              <a:t>Body Level Two</a:t>
            </a:r>
          </a:p>
          <a:p>
            <a:pPr lvl="2"/>
            <a:r>
              <a:t>Body Level Three</a:t>
            </a:r>
          </a:p>
          <a:p>
            <a:pPr lvl="3"/>
            <a:r>
              <a:t>Body Level Four</a:t>
            </a:r>
          </a:p>
          <a:p>
            <a:pPr lvl="4"/>
            <a:r>
              <a:t>Body Level Five</a:t>
            </a:r>
          </a:p>
        </p:txBody>
      </p:sp>
      <p:pic>
        <p:nvPicPr>
          <p:cNvPr id="13" name="AEBG_PowerPoint20182.png" descr="AEBG_PowerPoint2018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81672587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998107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13815CD-ACBF-46A6-B41F-D90A0CC836CE}" type="datetime1">
              <a:rPr lang="en-US" smtClean="0"/>
              <a:t>2/20/2019</a:t>
            </a:fld>
            <a:endParaRPr lang="en-US" dirty="0"/>
          </a:p>
        </p:txBody>
      </p:sp>
      <p:sp>
        <p:nvSpPr>
          <p:cNvPr id="5" name="Footer Placeholder 4"/>
          <p:cNvSpPr>
            <a:spLocks noGrp="1"/>
          </p:cNvSpPr>
          <p:nvPr>
            <p:ph type="ftr" sz="quarter" idx="11"/>
          </p:nvPr>
        </p:nvSpPr>
        <p:spPr/>
        <p:txBody>
          <a:bodyPr/>
          <a:lstStyle/>
          <a:p>
            <a:pPr>
              <a:defRPr/>
            </a:pPr>
            <a:r>
              <a:rPr lang="en-US" dirty="0" smtClean="0"/>
              <a:t>CASAS 2017  COABE Conference</a:t>
            </a:r>
            <a:endParaRPr lang="en-US" dirty="0"/>
          </a:p>
        </p:txBody>
      </p:sp>
      <p:sp>
        <p:nvSpPr>
          <p:cNvPr id="6" name="Slide Number Placeholder 5"/>
          <p:cNvSpPr>
            <a:spLocks noGrp="1"/>
          </p:cNvSpPr>
          <p:nvPr>
            <p:ph type="sldNum" sz="quarter" idx="12"/>
          </p:nvPr>
        </p:nvSpPr>
        <p:spPr/>
        <p:txBody>
          <a:bodyPr/>
          <a:lstStyle/>
          <a:p>
            <a:pPr>
              <a:defRPr/>
            </a:pPr>
            <a:fld id="{472742ED-E5F3-4A84-9AF5-5CA8849FAEA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F6BDBFD-E1CC-4E97-8377-C107612A88F8}" type="datetime1">
              <a:rPr lang="en-US" smtClean="0"/>
              <a:t>2/20/2019</a:t>
            </a:fld>
            <a:endParaRPr lang="en-US" dirty="0"/>
          </a:p>
        </p:txBody>
      </p:sp>
      <p:sp>
        <p:nvSpPr>
          <p:cNvPr id="5" name="Footer Placeholder 4"/>
          <p:cNvSpPr>
            <a:spLocks noGrp="1"/>
          </p:cNvSpPr>
          <p:nvPr>
            <p:ph type="ftr" sz="quarter" idx="11"/>
          </p:nvPr>
        </p:nvSpPr>
        <p:spPr/>
        <p:txBody>
          <a:bodyPr/>
          <a:lstStyle/>
          <a:p>
            <a:pPr>
              <a:defRPr/>
            </a:pPr>
            <a:r>
              <a:rPr lang="en-US" dirty="0" smtClean="0"/>
              <a:t>CASAS 2017  COABE Conference</a:t>
            </a:r>
            <a:endParaRPr lang="en-US" dirty="0"/>
          </a:p>
        </p:txBody>
      </p:sp>
      <p:sp>
        <p:nvSpPr>
          <p:cNvPr id="6" name="Slide Number Placeholder 5"/>
          <p:cNvSpPr>
            <a:spLocks noGrp="1"/>
          </p:cNvSpPr>
          <p:nvPr>
            <p:ph type="sldNum" sz="quarter" idx="12"/>
          </p:nvPr>
        </p:nvSpPr>
        <p:spPr/>
        <p:txBody>
          <a:bodyPr/>
          <a:lstStyle/>
          <a:p>
            <a:pPr>
              <a:defRPr/>
            </a:pPr>
            <a:fld id="{CD5B33E5-7686-4403-B648-5F4B5F69F7B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242A9B9-5736-4B38-9486-6A1D47856145}" type="datetime1">
              <a:rPr lang="en-US" smtClean="0"/>
              <a:t>2/20/2019</a:t>
            </a:fld>
            <a:endParaRPr lang="en-US" dirty="0"/>
          </a:p>
        </p:txBody>
      </p:sp>
      <p:sp>
        <p:nvSpPr>
          <p:cNvPr id="6" name="Footer Placeholder 5"/>
          <p:cNvSpPr>
            <a:spLocks noGrp="1"/>
          </p:cNvSpPr>
          <p:nvPr>
            <p:ph type="ftr" sz="quarter" idx="11"/>
          </p:nvPr>
        </p:nvSpPr>
        <p:spPr/>
        <p:txBody>
          <a:bodyPr/>
          <a:lstStyle/>
          <a:p>
            <a:pPr>
              <a:defRPr/>
            </a:pPr>
            <a:r>
              <a:rPr lang="en-US" dirty="0" smtClean="0"/>
              <a:t>CASAS 2017  COABE Conference</a:t>
            </a:r>
            <a:endParaRPr lang="en-US" dirty="0"/>
          </a:p>
        </p:txBody>
      </p:sp>
      <p:sp>
        <p:nvSpPr>
          <p:cNvPr id="7" name="Slide Number Placeholder 6"/>
          <p:cNvSpPr>
            <a:spLocks noGrp="1"/>
          </p:cNvSpPr>
          <p:nvPr>
            <p:ph type="sldNum" sz="quarter" idx="12"/>
          </p:nvPr>
        </p:nvSpPr>
        <p:spPr/>
        <p:txBody>
          <a:bodyPr/>
          <a:lstStyle/>
          <a:p>
            <a:pPr>
              <a:defRPr/>
            </a:pPr>
            <a:fld id="{CE42DF3E-5041-463A-908D-1D5CD555F6F8}"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E63B068-53DC-4E93-B45D-02525D7A1BCF}" type="datetime1">
              <a:rPr lang="en-US" smtClean="0"/>
              <a:t>2/20/2019</a:t>
            </a:fld>
            <a:endParaRPr lang="en-US" dirty="0"/>
          </a:p>
        </p:txBody>
      </p:sp>
      <p:sp>
        <p:nvSpPr>
          <p:cNvPr id="8" name="Footer Placeholder 7"/>
          <p:cNvSpPr>
            <a:spLocks noGrp="1"/>
          </p:cNvSpPr>
          <p:nvPr>
            <p:ph type="ftr" sz="quarter" idx="11"/>
          </p:nvPr>
        </p:nvSpPr>
        <p:spPr/>
        <p:txBody>
          <a:bodyPr/>
          <a:lstStyle/>
          <a:p>
            <a:pPr>
              <a:defRPr/>
            </a:pPr>
            <a:r>
              <a:rPr lang="en-US" dirty="0" smtClean="0"/>
              <a:t>CASAS 2017  COABE Conference</a:t>
            </a:r>
            <a:endParaRPr lang="en-US" dirty="0"/>
          </a:p>
        </p:txBody>
      </p:sp>
      <p:sp>
        <p:nvSpPr>
          <p:cNvPr id="9" name="Slide Number Placeholder 8"/>
          <p:cNvSpPr>
            <a:spLocks noGrp="1"/>
          </p:cNvSpPr>
          <p:nvPr>
            <p:ph type="sldNum" sz="quarter" idx="12"/>
          </p:nvPr>
        </p:nvSpPr>
        <p:spPr/>
        <p:txBody>
          <a:bodyPr/>
          <a:lstStyle/>
          <a:p>
            <a:pPr>
              <a:defRPr/>
            </a:pPr>
            <a:fld id="{68515CDF-AD7A-46E0-9836-CC02972D10B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C682D47-69D1-412D-990C-DDBF724D23FD}" type="datetime1">
              <a:rPr lang="en-US" smtClean="0"/>
              <a:t>2/20/2019</a:t>
            </a:fld>
            <a:endParaRPr lang="en-US" dirty="0"/>
          </a:p>
        </p:txBody>
      </p:sp>
      <p:sp>
        <p:nvSpPr>
          <p:cNvPr id="4" name="Footer Placeholder 3"/>
          <p:cNvSpPr>
            <a:spLocks noGrp="1"/>
          </p:cNvSpPr>
          <p:nvPr>
            <p:ph type="ftr" sz="quarter" idx="11"/>
          </p:nvPr>
        </p:nvSpPr>
        <p:spPr/>
        <p:txBody>
          <a:bodyPr/>
          <a:lstStyle/>
          <a:p>
            <a:pPr>
              <a:defRPr/>
            </a:pPr>
            <a:r>
              <a:rPr lang="en-US" dirty="0" smtClean="0"/>
              <a:t>CASAS 2017  COABE Conference</a:t>
            </a:r>
            <a:endParaRPr lang="en-US" dirty="0"/>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E61F38-B0A7-4AFD-9ECE-E782A79AB49A}" type="datetime1">
              <a:rPr lang="en-US" smtClean="0"/>
              <a:t>2/20/2019</a:t>
            </a:fld>
            <a:endParaRPr lang="en-US" dirty="0"/>
          </a:p>
        </p:txBody>
      </p:sp>
      <p:sp>
        <p:nvSpPr>
          <p:cNvPr id="3" name="Footer Placeholder 2"/>
          <p:cNvSpPr>
            <a:spLocks noGrp="1"/>
          </p:cNvSpPr>
          <p:nvPr>
            <p:ph type="ftr" sz="quarter" idx="11"/>
          </p:nvPr>
        </p:nvSpPr>
        <p:spPr/>
        <p:txBody>
          <a:bodyPr/>
          <a:lstStyle/>
          <a:p>
            <a:pPr>
              <a:defRPr/>
            </a:pPr>
            <a:r>
              <a:rPr lang="en-US" dirty="0" smtClean="0"/>
              <a:t>CASAS 2017  COABE Conference</a:t>
            </a:r>
            <a:endParaRPr lang="en-US" dirty="0"/>
          </a:p>
        </p:txBody>
      </p:sp>
      <p:sp>
        <p:nvSpPr>
          <p:cNvPr id="4" name="Slide Number Placeholder 3"/>
          <p:cNvSpPr>
            <a:spLocks noGrp="1"/>
          </p:cNvSpPr>
          <p:nvPr>
            <p:ph type="sldNum" sz="quarter" idx="12"/>
          </p:nvPr>
        </p:nvSpPr>
        <p:spPr/>
        <p:txBody>
          <a:bodyPr/>
          <a:lstStyle/>
          <a:p>
            <a:pPr>
              <a:defRPr/>
            </a:pPr>
            <a:fld id="{156687D7-378D-43EC-BBE6-06B5D0D5531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A04A064-F3F7-4747-8CDE-C12D337E4A9C}" type="datetime1">
              <a:rPr lang="en-US" smtClean="0"/>
              <a:t>2/20/2019</a:t>
            </a:fld>
            <a:endParaRPr lang="en-US" dirty="0"/>
          </a:p>
        </p:txBody>
      </p:sp>
      <p:sp>
        <p:nvSpPr>
          <p:cNvPr id="6" name="Footer Placeholder 5"/>
          <p:cNvSpPr>
            <a:spLocks noGrp="1"/>
          </p:cNvSpPr>
          <p:nvPr>
            <p:ph type="ftr" sz="quarter" idx="11"/>
          </p:nvPr>
        </p:nvSpPr>
        <p:spPr/>
        <p:txBody>
          <a:bodyPr/>
          <a:lstStyle/>
          <a:p>
            <a:pPr>
              <a:defRPr/>
            </a:pPr>
            <a:r>
              <a:rPr lang="en-US" dirty="0" smtClean="0"/>
              <a:t>CASAS 2017  COABE Conference</a:t>
            </a:r>
            <a:endParaRPr lang="en-US" dirty="0"/>
          </a:p>
        </p:txBody>
      </p:sp>
      <p:sp>
        <p:nvSpPr>
          <p:cNvPr id="7" name="Slide Number Placeholder 6"/>
          <p:cNvSpPr>
            <a:spLocks noGrp="1"/>
          </p:cNvSpPr>
          <p:nvPr>
            <p:ph type="sldNum" sz="quarter" idx="12"/>
          </p:nvPr>
        </p:nvSpPr>
        <p:spPr/>
        <p:txBody>
          <a:bodyPr/>
          <a:lstStyle/>
          <a:p>
            <a:pPr>
              <a:defRPr/>
            </a:pPr>
            <a:fld id="{D5D50DA3-AB60-48C2-A14C-A72F6DC2B753}"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4550272-E97C-471E-815A-6D628D95779D}" type="datetime1">
              <a:rPr lang="en-US" smtClean="0"/>
              <a:t>2/20/2019</a:t>
            </a:fld>
            <a:endParaRPr lang="en-US" dirty="0"/>
          </a:p>
        </p:txBody>
      </p:sp>
      <p:sp>
        <p:nvSpPr>
          <p:cNvPr id="6" name="Footer Placeholder 5"/>
          <p:cNvSpPr>
            <a:spLocks noGrp="1"/>
          </p:cNvSpPr>
          <p:nvPr>
            <p:ph type="ftr" sz="quarter" idx="11"/>
          </p:nvPr>
        </p:nvSpPr>
        <p:spPr/>
        <p:txBody>
          <a:bodyPr/>
          <a:lstStyle/>
          <a:p>
            <a:pPr>
              <a:defRPr/>
            </a:pPr>
            <a:r>
              <a:rPr lang="en-US" dirty="0" smtClean="0"/>
              <a:t>CASAS 2017  COABE Conference</a:t>
            </a:r>
            <a:endParaRPr lang="en-US" dirty="0"/>
          </a:p>
        </p:txBody>
      </p:sp>
      <p:sp>
        <p:nvSpPr>
          <p:cNvPr id="7" name="Slide Number Placeholder 6"/>
          <p:cNvSpPr>
            <a:spLocks noGrp="1"/>
          </p:cNvSpPr>
          <p:nvPr>
            <p:ph type="sldNum" sz="quarter" idx="12"/>
          </p:nvPr>
        </p:nvSpPr>
        <p:spPr/>
        <p:txBody>
          <a:bodyPr/>
          <a:lstStyle/>
          <a:p>
            <a:pPr>
              <a:defRPr/>
            </a:pPr>
            <a:fld id="{723138FB-B0D2-425F-BB67-AC80C7B96FCC}"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72BB351-F1D5-4B7B-B901-613BC8343538}" type="datetime1">
              <a:rPr lang="en-US" smtClean="0"/>
              <a:t>2/20/2019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CASAS 2017  COABE Conference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3684D5C-90E6-4A2C-BF9C-D254C949497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77800"/>
            <a:ext cx="7877175"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574800"/>
            <a:ext cx="7877175"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84637" y="6540500"/>
            <a:ext cx="243656"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4214041109"/>
      </p:ext>
    </p:extLst>
  </p:cSld>
  <p:clrMap bg1="lt1" tx1="dk1" bg2="lt2" tx2="dk2" accent1="accent1" accent2="accent2" accent3="accent3" accent4="accent4" accent5="accent5" accent6="accent6" hlink="hlink" folHlink="folHlink"/>
  <p:sldLayoutIdLst>
    <p:sldLayoutId id="2147483777" r:id="rId1"/>
    <p:sldLayoutId id="2147483778" r:id="rId2"/>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aladulted.org/TA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ensus.gov/programs-surveys/acs/"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casas.org/CA%20Accountability"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AEBG_PowerPoint2018.png" descr="AEBG_PowerPoint2018.png"/>
          <p:cNvPicPr>
            <a:picLocks noChangeAspect="1"/>
          </p:cNvPicPr>
          <p:nvPr/>
        </p:nvPicPr>
        <p:blipFill>
          <a:blip r:embed="rId2">
            <a:extLst/>
          </a:blip>
          <a:stretch>
            <a:fillRect/>
          </a:stretch>
        </p:blipFill>
        <p:spPr>
          <a:xfrm>
            <a:off x="0" y="857250"/>
            <a:ext cx="9144000" cy="5143500"/>
          </a:xfrm>
          <a:prstGeom prst="rect">
            <a:avLst/>
          </a:prstGeom>
          <a:ln w="12700">
            <a:miter lim="400000"/>
          </a:ln>
        </p:spPr>
      </p:pic>
      <p:sp>
        <p:nvSpPr>
          <p:cNvPr id="3" name="Text Placeholder 2"/>
          <p:cNvSpPr>
            <a:spLocks noGrp="1"/>
          </p:cNvSpPr>
          <p:nvPr>
            <p:ph type="body" sz="half" idx="1"/>
          </p:nvPr>
        </p:nvSpPr>
        <p:spPr>
          <a:xfrm>
            <a:off x="381000" y="4876800"/>
            <a:ext cx="7810500" cy="1038895"/>
          </a:xfrm>
        </p:spPr>
        <p:txBody>
          <a:bodyPr>
            <a:noAutofit/>
          </a:bodyPr>
          <a:lstStyle/>
          <a:p>
            <a:r>
              <a:rPr lang="en-US" sz="2250" b="1" dirty="0" smtClean="0">
                <a:solidFill>
                  <a:srgbClr val="FF6600"/>
                </a:solidFill>
                <a:latin typeface="+mn-lt"/>
                <a:ea typeface="+mn-ea"/>
                <a:cs typeface="+mn-cs"/>
                <a:sym typeface="Helvetica Neue Medium"/>
              </a:rPr>
              <a:t>CAEP Webinar: Low </a:t>
            </a:r>
            <a:r>
              <a:rPr lang="en-US" sz="2250" b="1" dirty="0">
                <a:solidFill>
                  <a:srgbClr val="FF6600"/>
                </a:solidFill>
                <a:latin typeface="+mn-lt"/>
                <a:ea typeface="+mn-ea"/>
                <a:cs typeface="+mn-cs"/>
                <a:sym typeface="Helvetica Neue Medium"/>
              </a:rPr>
              <a:t>Hanging Fruit – how to improve student performance of those already in the </a:t>
            </a:r>
            <a:r>
              <a:rPr lang="en-US" sz="2250" b="1" dirty="0" smtClean="0">
                <a:solidFill>
                  <a:srgbClr val="FF6600"/>
                </a:solidFill>
                <a:latin typeface="+mn-lt"/>
                <a:ea typeface="+mn-ea"/>
                <a:cs typeface="+mn-cs"/>
                <a:sym typeface="Helvetica Neue Medium"/>
              </a:rPr>
              <a:t>system </a:t>
            </a:r>
          </a:p>
          <a:p>
            <a:r>
              <a:rPr lang="en-US" sz="2250" b="1" dirty="0" smtClean="0">
                <a:solidFill>
                  <a:srgbClr val="FF6600"/>
                </a:solidFill>
                <a:latin typeface="+mn-lt"/>
                <a:ea typeface="+mn-ea"/>
                <a:cs typeface="+mn-cs"/>
                <a:sym typeface="Helvetica Neue Medium"/>
              </a:rPr>
              <a:t>Part I</a:t>
            </a:r>
            <a:endParaRPr lang="en-US" sz="2250" b="1" dirty="0">
              <a:solidFill>
                <a:srgbClr val="FF6600"/>
              </a:solidFill>
              <a:latin typeface="+mn-lt"/>
              <a:ea typeface="+mn-ea"/>
              <a:cs typeface="+mn-cs"/>
              <a:sym typeface="Helvetica Neue Medium"/>
            </a:endParaRPr>
          </a:p>
        </p:txBody>
      </p:sp>
    </p:spTree>
    <p:extLst>
      <p:ext uri="{BB962C8B-B14F-4D97-AF65-F5344CB8AC3E}">
        <p14:creationId xmlns:p14="http://schemas.microsoft.com/office/powerpoint/2010/main" val="13155517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26497"/>
            <a:ext cx="7810500" cy="729258"/>
          </a:xfrm>
        </p:spPr>
        <p:txBody>
          <a:bodyPr>
            <a:normAutofit fontScale="90000"/>
          </a:bodyPr>
          <a:lstStyle/>
          <a:p>
            <a:r>
              <a:rPr lang="en-US" dirty="0" smtClean="0"/>
              <a:t>Program Areas (cont.1)</a:t>
            </a:r>
            <a:endParaRPr lang="en-US" dirty="0"/>
          </a:p>
        </p:txBody>
      </p:sp>
      <p:sp>
        <p:nvSpPr>
          <p:cNvPr id="3" name="Text Placeholder 2"/>
          <p:cNvSpPr>
            <a:spLocks noGrp="1"/>
          </p:cNvSpPr>
          <p:nvPr>
            <p:ph type="body" sz="half" idx="1"/>
          </p:nvPr>
        </p:nvSpPr>
        <p:spPr>
          <a:xfrm>
            <a:off x="533400" y="2497206"/>
            <a:ext cx="8501270" cy="2922105"/>
          </a:xfrm>
        </p:spPr>
        <p:txBody>
          <a:bodyPr>
            <a:normAutofit/>
          </a:bodyPr>
          <a:lstStyle/>
          <a:p>
            <a:pPr marL="257175" indent="-257175">
              <a:buFont typeface="Arial" panose="020B0604020202020204" pitchFamily="34" charset="0"/>
              <a:buChar char="•"/>
            </a:pPr>
            <a:r>
              <a:rPr lang="en-US" dirty="0"/>
              <a:t>We have parents that need strategies to create a successful environment for K12 students</a:t>
            </a:r>
            <a:r>
              <a:rPr lang="en-US" dirty="0" smtClean="0"/>
              <a:t>.</a:t>
            </a:r>
          </a:p>
          <a:p>
            <a:endParaRPr lang="en-US" dirty="0"/>
          </a:p>
          <a:p>
            <a:pPr marL="257175" indent="-257175">
              <a:buFont typeface="Arial" panose="020B0604020202020204" pitchFamily="34" charset="0"/>
              <a:buChar char="•"/>
            </a:pPr>
            <a:r>
              <a:rPr lang="en-US" dirty="0"/>
              <a:t>We have students that need short-term vocational or pre-apprenticeship skills in order to get a job or a better job</a:t>
            </a:r>
            <a:r>
              <a:rPr lang="en-US" dirty="0" smtClean="0"/>
              <a:t>.</a:t>
            </a:r>
          </a:p>
          <a:p>
            <a:endParaRPr lang="en-US" dirty="0"/>
          </a:p>
          <a:p>
            <a:pPr marL="257175" indent="-257175">
              <a:buFont typeface="Arial" panose="020B0604020202020204" pitchFamily="34" charset="0"/>
              <a:buChar char="•"/>
            </a:pPr>
            <a:r>
              <a:rPr lang="en-US" dirty="0"/>
              <a:t>We also have those middle aged or older students that need to keep their skill set sharpened to stay employable (or need to get back into the workforce). </a:t>
            </a:r>
          </a:p>
          <a:p>
            <a:pPr marL="257175" indent="-257175">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777678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26497"/>
            <a:ext cx="7810500" cy="729258"/>
          </a:xfrm>
        </p:spPr>
        <p:txBody>
          <a:bodyPr>
            <a:normAutofit fontScale="90000"/>
          </a:bodyPr>
          <a:lstStyle/>
          <a:p>
            <a:r>
              <a:rPr lang="en-US" dirty="0" smtClean="0"/>
              <a:t>Program Areas (cont.)</a:t>
            </a:r>
            <a:endParaRPr lang="en-US" dirty="0"/>
          </a:p>
        </p:txBody>
      </p:sp>
      <p:sp>
        <p:nvSpPr>
          <p:cNvPr id="3" name="Text Placeholder 2"/>
          <p:cNvSpPr>
            <a:spLocks noGrp="1"/>
          </p:cNvSpPr>
          <p:nvPr>
            <p:ph type="body" sz="half" idx="1"/>
          </p:nvPr>
        </p:nvSpPr>
        <p:spPr>
          <a:xfrm>
            <a:off x="533400" y="2869924"/>
            <a:ext cx="8501270" cy="1602685"/>
          </a:xfrm>
        </p:spPr>
        <p:txBody>
          <a:bodyPr>
            <a:normAutofit/>
          </a:bodyPr>
          <a:lstStyle/>
          <a:p>
            <a:pPr marL="257175" indent="-257175">
              <a:buFont typeface="Arial" panose="020B0604020202020204" pitchFamily="34" charset="0"/>
              <a:buChar char="•"/>
            </a:pPr>
            <a:r>
              <a:rPr lang="en-US" dirty="0"/>
              <a:t>Finally, our largest group of students are those that enroll in ESL classes, vocational ESL and/or utilize immigrant services for integration into our communities.</a:t>
            </a:r>
          </a:p>
          <a:p>
            <a:endParaRPr lang="en-US" dirty="0"/>
          </a:p>
        </p:txBody>
      </p:sp>
    </p:spTree>
    <p:extLst>
      <p:ext uri="{BB962C8B-B14F-4D97-AF65-F5344CB8AC3E}">
        <p14:creationId xmlns:p14="http://schemas.microsoft.com/office/powerpoint/2010/main" val="329081357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CAEP Update</a:t>
            </a:r>
            <a:endParaRPr lang="en-US" dirty="0"/>
          </a:p>
        </p:txBody>
      </p:sp>
      <p:sp>
        <p:nvSpPr>
          <p:cNvPr id="3" name="Text Placeholder 2"/>
          <p:cNvSpPr>
            <a:spLocks noGrp="1"/>
          </p:cNvSpPr>
          <p:nvPr>
            <p:ph type="body" sz="half" idx="1"/>
          </p:nvPr>
        </p:nvSpPr>
        <p:spPr>
          <a:xfrm>
            <a:off x="533400" y="2733005"/>
            <a:ext cx="7810500" cy="2604308"/>
          </a:xfrm>
        </p:spPr>
        <p:txBody>
          <a:bodyPr/>
          <a:lstStyle/>
          <a:p>
            <a:pPr marL="257175" indent="-257175">
              <a:buFont typeface="Arial" panose="020B0604020202020204" pitchFamily="34" charset="0"/>
              <a:buChar char="•"/>
            </a:pPr>
            <a:r>
              <a:rPr lang="en-US" dirty="0" smtClean="0"/>
              <a:t>16-17 Close Out in NOVA – March 1</a:t>
            </a:r>
            <a:r>
              <a:rPr lang="en-US" baseline="30000" dirty="0" smtClean="0"/>
              <a:t>st</a:t>
            </a:r>
            <a:endParaRPr lang="en-US" dirty="0" smtClean="0"/>
          </a:p>
          <a:p>
            <a:pPr marL="257175" indent="-257175">
              <a:buFont typeface="Arial" panose="020B0604020202020204" pitchFamily="34" charset="0"/>
              <a:buChar char="•"/>
            </a:pPr>
            <a:r>
              <a:rPr lang="en-US" dirty="0" smtClean="0"/>
              <a:t>NOVA Quarter 2 expense report – March 1</a:t>
            </a:r>
            <a:r>
              <a:rPr lang="en-US" baseline="30000" dirty="0" smtClean="0"/>
              <a:t>st</a:t>
            </a:r>
            <a:endParaRPr lang="en-US" dirty="0" smtClean="0"/>
          </a:p>
          <a:p>
            <a:pPr marL="257175" indent="-257175">
              <a:buFont typeface="Arial" panose="020B0604020202020204" pitchFamily="34" charset="0"/>
              <a:buChar char="•"/>
            </a:pPr>
            <a:r>
              <a:rPr lang="en-US" dirty="0" smtClean="0"/>
              <a:t>Consortium certification due – March 31</a:t>
            </a:r>
            <a:r>
              <a:rPr lang="en-US" baseline="30000" dirty="0" smtClean="0"/>
              <a:t>st</a:t>
            </a:r>
            <a:endParaRPr lang="en-US" dirty="0" smtClean="0"/>
          </a:p>
          <a:p>
            <a:pPr marL="257175" indent="-257175">
              <a:buFont typeface="Arial" panose="020B0604020202020204" pitchFamily="34" charset="0"/>
              <a:buChar char="•"/>
            </a:pPr>
            <a:r>
              <a:rPr lang="en-US" dirty="0" smtClean="0"/>
              <a:t>19-20 Preliminary Allocation Released – this week!!!</a:t>
            </a:r>
          </a:p>
          <a:p>
            <a:pPr marL="257175" indent="-257175">
              <a:buFont typeface="Arial" panose="020B0604020202020204" pitchFamily="34" charset="0"/>
              <a:buChar char="•"/>
            </a:pPr>
            <a:r>
              <a:rPr lang="en-US" dirty="0" smtClean="0"/>
              <a:t>K12/COE  - TOPSPro 3</a:t>
            </a:r>
            <a:r>
              <a:rPr lang="en-US" baseline="30000" dirty="0" smtClean="0"/>
              <a:t>rd</a:t>
            </a:r>
            <a:r>
              <a:rPr lang="en-US" dirty="0" smtClean="0"/>
              <a:t> Quarter due </a:t>
            </a:r>
          </a:p>
          <a:p>
            <a:pPr marL="257175" indent="-257175">
              <a:buFont typeface="Arial" panose="020B0604020202020204" pitchFamily="34" charset="0"/>
              <a:buChar char="•"/>
            </a:pPr>
            <a:r>
              <a:rPr lang="en-US" dirty="0" smtClean="0"/>
              <a:t>CFAD due May 2, 2019</a:t>
            </a:r>
          </a:p>
          <a:p>
            <a:pPr marL="257175" indent="-257175">
              <a:buFont typeface="Arial" panose="020B0604020202020204" pitchFamily="34" charset="0"/>
              <a:buChar char="•"/>
            </a:pPr>
            <a:r>
              <a:rPr lang="en-US" dirty="0" smtClean="0"/>
              <a:t>Three Year Plan Due June 7, 2019</a:t>
            </a:r>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126343070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0">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443483" y="821055"/>
            <a:ext cx="8039100" cy="549783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p:cNvSpPr>
            <a:spLocks noGrp="1"/>
          </p:cNvSpPr>
          <p:nvPr>
            <p:ph type="subTitle" idx="1"/>
          </p:nvPr>
        </p:nvSpPr>
        <p:spPr>
          <a:xfrm>
            <a:off x="2362200" y="4114800"/>
            <a:ext cx="4191000" cy="1219200"/>
          </a:xfrm>
          <a:ln>
            <a:solidFill>
              <a:schemeClr val="accent1"/>
            </a:solidFill>
          </a:ln>
        </p:spPr>
        <p:txBody>
          <a:bodyPr/>
          <a:lstStyle/>
          <a:p>
            <a:r>
              <a:rPr lang="en-US" b="1" dirty="0" smtClean="0">
                <a:ln w="6600">
                  <a:solidFill>
                    <a:schemeClr val="accent2"/>
                  </a:solidFill>
                  <a:prstDash val="solid"/>
                </a:ln>
                <a:solidFill>
                  <a:schemeClr val="tx1"/>
                </a:solidFill>
                <a:effectLst>
                  <a:outerShdw dist="38100" dir="2700000" algn="tl" rotWithShape="0">
                    <a:schemeClr val="accent2"/>
                  </a:outerShdw>
                </a:effectLst>
              </a:rPr>
              <a:t>Spring 2019</a:t>
            </a:r>
            <a:endParaRPr lang="en-US" b="1" dirty="0">
              <a:ln w="6600">
                <a:solidFill>
                  <a:schemeClr val="accent2"/>
                </a:solidFill>
                <a:prstDash val="solid"/>
              </a:ln>
              <a:solidFill>
                <a:schemeClr val="tx1"/>
              </a:solidFill>
              <a:effectLst>
                <a:outerShdw dist="38100" dir="2700000" algn="tl" rotWithShape="0">
                  <a:schemeClr val="accent2"/>
                </a:outerShdw>
              </a:effectLst>
            </a:endParaRPr>
          </a:p>
        </p:txBody>
      </p:sp>
      <p:sp>
        <p:nvSpPr>
          <p:cNvPr id="2" name="Rectangle 1"/>
          <p:cNvSpPr/>
          <p:nvPr/>
        </p:nvSpPr>
        <p:spPr>
          <a:xfrm>
            <a:off x="729756" y="1175266"/>
            <a:ext cx="7455887" cy="2585323"/>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Using Data </a:t>
            </a:r>
            <a:endPar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to Improve </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Program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Performance</a:t>
            </a:r>
          </a:p>
        </p:txBody>
      </p:sp>
    </p:spTree>
    <p:extLst>
      <p:ext uri="{BB962C8B-B14F-4D97-AF65-F5344CB8AC3E}">
        <p14:creationId xmlns:p14="http://schemas.microsoft.com/office/powerpoint/2010/main" val="2514006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1280" y="1143000"/>
            <a:ext cx="8237767" cy="5190034"/>
          </a:xfrm>
          <a:solidFill>
            <a:schemeClr val="accent5">
              <a:lumMod val="40000"/>
              <a:lumOff val="60000"/>
            </a:schemeClr>
          </a:solidFill>
          <a:ln>
            <a:solidFill>
              <a:schemeClr val="accent1"/>
            </a:solidFill>
          </a:ln>
        </p:spPr>
        <p:txBody>
          <a:bodyPr>
            <a:normAutofit/>
          </a:bodyPr>
          <a:lstStyle/>
          <a:p>
            <a:pPr marL="0" indent="-274320" eaLnBrk="1" fontAlgn="auto" hangingPunct="1">
              <a:spcBef>
                <a:spcPts val="0"/>
              </a:spcBef>
              <a:spcAft>
                <a:spcPts val="0"/>
              </a:spcAft>
              <a:defRPr/>
            </a:pPr>
            <a:r>
              <a:rPr lang="en-US" sz="2800" dirty="0" smtClean="0">
                <a:solidFill>
                  <a:srgbClr val="000099"/>
                </a:solidFill>
                <a:latin typeface="Candara" pitchFamily="34" charset="0"/>
              </a:rPr>
              <a:t>Review: CAEP Reports in TE</a:t>
            </a:r>
          </a:p>
          <a:p>
            <a:pPr marL="0" indent="-274320" eaLnBrk="1" fontAlgn="auto" hangingPunct="1">
              <a:spcBef>
                <a:spcPts val="0"/>
              </a:spcBef>
              <a:spcAft>
                <a:spcPts val="0"/>
              </a:spcAft>
              <a:defRPr/>
            </a:pPr>
            <a:r>
              <a:rPr lang="en-US" sz="2800" dirty="0" smtClean="0">
                <a:solidFill>
                  <a:srgbClr val="000099"/>
                </a:solidFill>
                <a:latin typeface="Candara" pitchFamily="34" charset="0"/>
              </a:rPr>
              <a:t>Review: NRS Performance &amp; Persistence</a:t>
            </a:r>
          </a:p>
          <a:p>
            <a:pPr marL="284163" indent="-284163" eaLnBrk="1" fontAlgn="auto" hangingPunct="1">
              <a:spcBef>
                <a:spcPts val="0"/>
              </a:spcBef>
              <a:spcAft>
                <a:spcPts val="0"/>
              </a:spcAft>
              <a:defRPr/>
            </a:pPr>
            <a:r>
              <a:rPr lang="en-US" sz="2800" dirty="0" smtClean="0">
                <a:solidFill>
                  <a:srgbClr val="000099"/>
                </a:solidFill>
                <a:latin typeface="Candara" pitchFamily="34" charset="0"/>
              </a:rPr>
              <a:t>Applying NRS Performance and Persistence to CAEP Data Reporting</a:t>
            </a:r>
          </a:p>
          <a:p>
            <a:pPr marL="273050" indent="-273050" eaLnBrk="1" fontAlgn="auto" hangingPunct="1">
              <a:spcBef>
                <a:spcPts val="0"/>
              </a:spcBef>
              <a:spcAft>
                <a:spcPts val="0"/>
              </a:spcAft>
              <a:defRPr/>
            </a:pPr>
            <a:r>
              <a:rPr lang="en-US" sz="2800" dirty="0" smtClean="0">
                <a:solidFill>
                  <a:srgbClr val="000099"/>
                </a:solidFill>
                <a:latin typeface="Candara" pitchFamily="34" charset="0"/>
              </a:rPr>
              <a:t>Analyze Data: </a:t>
            </a:r>
          </a:p>
          <a:p>
            <a:pPr marL="673100" lvl="1" indent="-273050">
              <a:spcBef>
                <a:spcPts val="0"/>
              </a:spcBef>
              <a:defRPr/>
            </a:pPr>
            <a:r>
              <a:rPr lang="en-US" dirty="0" smtClean="0">
                <a:solidFill>
                  <a:srgbClr val="000099"/>
                </a:solidFill>
                <a:latin typeface="Candara" pitchFamily="34" charset="0"/>
              </a:rPr>
              <a:t>performance </a:t>
            </a:r>
            <a:r>
              <a:rPr lang="en-US" dirty="0">
                <a:solidFill>
                  <a:srgbClr val="000099"/>
                </a:solidFill>
                <a:latin typeface="Candara" pitchFamily="34" charset="0"/>
              </a:rPr>
              <a:t>&amp;</a:t>
            </a:r>
            <a:r>
              <a:rPr lang="en-US" dirty="0" smtClean="0">
                <a:solidFill>
                  <a:srgbClr val="000099"/>
                </a:solidFill>
                <a:latin typeface="Candara" pitchFamily="34" charset="0"/>
              </a:rPr>
              <a:t> persistence rates are low</a:t>
            </a:r>
          </a:p>
          <a:p>
            <a:pPr marL="673100" lvl="1" indent="-273050">
              <a:spcBef>
                <a:spcPts val="0"/>
              </a:spcBef>
              <a:defRPr/>
            </a:pPr>
            <a:r>
              <a:rPr lang="en-US" dirty="0" smtClean="0">
                <a:solidFill>
                  <a:srgbClr val="000099"/>
                </a:solidFill>
                <a:latin typeface="Candara" pitchFamily="34" charset="0"/>
              </a:rPr>
              <a:t>low </a:t>
            </a:r>
            <a:r>
              <a:rPr lang="en-US" dirty="0">
                <a:solidFill>
                  <a:srgbClr val="000099"/>
                </a:solidFill>
                <a:latin typeface="Candara" pitchFamily="34" charset="0"/>
              </a:rPr>
              <a:t>performance when persistence is high </a:t>
            </a:r>
            <a:endParaRPr lang="en-US" dirty="0" smtClean="0">
              <a:solidFill>
                <a:srgbClr val="000099"/>
              </a:solidFill>
              <a:latin typeface="Candara" pitchFamily="34" charset="0"/>
            </a:endParaRPr>
          </a:p>
          <a:p>
            <a:pPr marL="273050" lvl="0" indent="-273050">
              <a:spcBef>
                <a:spcPts val="0"/>
              </a:spcBef>
              <a:defRPr/>
            </a:pPr>
            <a:r>
              <a:rPr lang="en-US" sz="2800" dirty="0" smtClean="0">
                <a:solidFill>
                  <a:srgbClr val="000099"/>
                </a:solidFill>
                <a:latin typeface="Candara" pitchFamily="34" charset="0"/>
              </a:rPr>
              <a:t>Identify Strategies </a:t>
            </a:r>
            <a:r>
              <a:rPr lang="en-US" sz="2800" dirty="0">
                <a:solidFill>
                  <a:srgbClr val="000099"/>
                </a:solidFill>
                <a:latin typeface="Candara" pitchFamily="34" charset="0"/>
              </a:rPr>
              <a:t>for Improvement</a:t>
            </a:r>
            <a:endParaRPr lang="en-US" sz="2800" dirty="0" smtClean="0">
              <a:solidFill>
                <a:srgbClr val="000099"/>
              </a:solidFill>
              <a:latin typeface="Candara" pitchFamily="34" charset="0"/>
            </a:endParaRPr>
          </a:p>
          <a:p>
            <a:pPr marL="1073150" lvl="2" indent="-273050">
              <a:spcBef>
                <a:spcPts val="0"/>
              </a:spcBef>
              <a:defRPr/>
            </a:pPr>
            <a:r>
              <a:rPr lang="en-US" sz="2800" dirty="0" smtClean="0">
                <a:solidFill>
                  <a:srgbClr val="000099"/>
                </a:solidFill>
                <a:latin typeface="Candara" pitchFamily="34" charset="0"/>
              </a:rPr>
              <a:t>Agency Level</a:t>
            </a:r>
          </a:p>
          <a:p>
            <a:pPr marL="1073150" lvl="2" indent="-273050">
              <a:spcBef>
                <a:spcPts val="0"/>
              </a:spcBef>
              <a:defRPr/>
            </a:pPr>
            <a:r>
              <a:rPr lang="en-US" sz="2800" dirty="0" smtClean="0">
                <a:solidFill>
                  <a:srgbClr val="000099"/>
                </a:solidFill>
                <a:latin typeface="Candara" pitchFamily="34" charset="0"/>
              </a:rPr>
              <a:t>Student Level</a:t>
            </a:r>
            <a:endParaRPr lang="en-US" sz="2800" dirty="0">
              <a:solidFill>
                <a:srgbClr val="000099"/>
              </a:solidFill>
              <a:latin typeface="Candara" pitchFamily="34" charset="0"/>
            </a:endParaRPr>
          </a:p>
          <a:p>
            <a:pPr marL="273050" lvl="0" indent="-273050">
              <a:spcBef>
                <a:spcPts val="0"/>
              </a:spcBef>
              <a:defRPr/>
            </a:pPr>
            <a:r>
              <a:rPr lang="en-US" sz="2800" dirty="0" smtClean="0">
                <a:solidFill>
                  <a:srgbClr val="000099"/>
                </a:solidFill>
                <a:latin typeface="Candara" pitchFamily="34" charset="0"/>
              </a:rPr>
              <a:t>Identify Resources for Agency and Students </a:t>
            </a:r>
          </a:p>
          <a:p>
            <a:pPr marL="0" lvl="0" indent="0">
              <a:spcBef>
                <a:spcPts val="0"/>
              </a:spcBef>
              <a:buNone/>
              <a:defRPr/>
            </a:pPr>
            <a:endParaRPr lang="en-US" dirty="0">
              <a:solidFill>
                <a:srgbClr val="000099"/>
              </a:solidFill>
              <a:latin typeface="Candara" pitchFamily="34" charset="0"/>
            </a:endParaRPr>
          </a:p>
          <a:p>
            <a:pPr marL="0" indent="-274320" eaLnBrk="1" fontAlgn="auto" hangingPunct="1">
              <a:spcBef>
                <a:spcPts val="0"/>
              </a:spcBef>
              <a:spcAft>
                <a:spcPts val="0"/>
              </a:spcAft>
              <a:buFont typeface="Wingdings 2" pitchFamily="18" charset="2"/>
              <a:buNone/>
              <a:defRPr/>
            </a:pPr>
            <a:endParaRPr lang="en-US" dirty="0" smtClean="0">
              <a:solidFill>
                <a:srgbClr val="000099"/>
              </a:solidFill>
              <a:latin typeface="Candara" pitchFamily="34" charset="0"/>
            </a:endParaRPr>
          </a:p>
          <a:p>
            <a:pPr marL="557784" lvl="1" eaLnBrk="1" fontAlgn="auto" hangingPunct="1">
              <a:spcBef>
                <a:spcPts val="0"/>
              </a:spcBef>
              <a:spcAft>
                <a:spcPts val="0"/>
              </a:spcAft>
              <a:defRPr/>
            </a:pPr>
            <a:endParaRPr lang="en-US" dirty="0">
              <a:solidFill>
                <a:srgbClr val="000099"/>
              </a:solidFill>
              <a:latin typeface="Candara"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343400"/>
            <a:ext cx="1434460" cy="115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41280" y="236560"/>
            <a:ext cx="8229600" cy="685800"/>
          </a:xfrm>
          <a:ln>
            <a:solidFill>
              <a:schemeClr val="accent1"/>
            </a:solidFill>
          </a:ln>
        </p:spPr>
        <p:txBody>
          <a:bodyPr>
            <a:normAutofit fontScale="90000"/>
          </a:bodyPr>
          <a:lstStyle/>
          <a:p>
            <a:pPr eaLnBrk="1" fontAlgn="auto" hangingPunct="1">
              <a:spcBef>
                <a:spcPts val="0"/>
              </a:spcBef>
              <a:spcAft>
                <a:spcPts val="0"/>
              </a:spcAft>
              <a:defRPr/>
            </a:pPr>
            <a:r>
              <a:rPr dirty="0" smtClean="0">
                <a:solidFill>
                  <a:srgbClr val="000099"/>
                </a:solidFill>
              </a:rPr>
              <a:t>Agenda</a:t>
            </a:r>
            <a:endParaRPr dirty="0">
              <a:solidFill>
                <a:srgbClr val="000099"/>
              </a:solidFill>
            </a:endParaRPr>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289" y="3810000"/>
            <a:ext cx="461059" cy="3972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589"/>
          <a:stretch/>
        </p:blipFill>
        <p:spPr bwMode="auto">
          <a:xfrm>
            <a:off x="700289" y="3340739"/>
            <a:ext cx="461059" cy="3972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14</a:t>
            </a:fld>
            <a:endParaRPr lang="en-US" dirty="0"/>
          </a:p>
        </p:txBody>
      </p:sp>
    </p:spTree>
    <p:extLst>
      <p:ext uri="{BB962C8B-B14F-4D97-AF65-F5344CB8AC3E}">
        <p14:creationId xmlns:p14="http://schemas.microsoft.com/office/powerpoint/2010/main" val="1748074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86700" cy="1112807"/>
          </a:xfrm>
        </p:spPr>
        <p:txBody>
          <a:bodyPr>
            <a:normAutofit/>
          </a:bodyPr>
          <a:lstStyle/>
          <a:p>
            <a:r>
              <a:rPr lang="en-US" sz="2700" b="1" dirty="0" smtClean="0">
                <a:solidFill>
                  <a:srgbClr val="FF0000"/>
                </a:solidFill>
                <a:latin typeface="+mn-lt"/>
              </a:rPr>
              <a:t>CAEP </a:t>
            </a:r>
            <a:r>
              <a:rPr lang="en-US" sz="2700" b="1" dirty="0">
                <a:solidFill>
                  <a:srgbClr val="FF0000"/>
                </a:solidFill>
                <a:latin typeface="+mn-lt"/>
              </a:rPr>
              <a:t>Reports in TE  </a:t>
            </a:r>
            <a:r>
              <a:rPr lang="en-US" sz="2700" dirty="0">
                <a:latin typeface="+mn-lt"/>
              </a:rPr>
              <a:t>are located by going to Reports – State Reports – California</a:t>
            </a:r>
            <a:endParaRPr lang="en-US" dirty="0"/>
          </a:p>
        </p:txBody>
      </p:sp>
      <p:pic>
        <p:nvPicPr>
          <p:cNvPr id="3" name="Picture 2"/>
          <p:cNvPicPr>
            <a:picLocks noChangeAspect="1"/>
          </p:cNvPicPr>
          <p:nvPr/>
        </p:nvPicPr>
        <p:blipFill>
          <a:blip r:embed="rId2"/>
          <a:stretch>
            <a:fillRect/>
          </a:stretch>
        </p:blipFill>
        <p:spPr>
          <a:xfrm>
            <a:off x="974912" y="1752600"/>
            <a:ext cx="6920156" cy="3987886"/>
          </a:xfrm>
          <a:prstGeom prst="rect">
            <a:avLst/>
          </a:prstGeom>
        </p:spPr>
      </p:pic>
      <p:sp>
        <p:nvSpPr>
          <p:cNvPr id="4" name="Slide Number Placeholder 3"/>
          <p:cNvSpPr>
            <a:spLocks noGrp="1"/>
          </p:cNvSpPr>
          <p:nvPr>
            <p:ph type="sldNum" sz="quarter" idx="12"/>
          </p:nvPr>
        </p:nvSpPr>
        <p:spPr/>
        <p:txBody>
          <a:bodyPr/>
          <a:lstStyle/>
          <a:p>
            <a:pPr>
              <a:defRPr/>
            </a:pPr>
            <a:fld id="{F6D201B8-79DF-4A8E-BB90-AC31C58AD823}" type="slidenum">
              <a:rPr lang="en-US" smtClean="0"/>
              <a:pPr>
                <a:defRPr/>
              </a:pPr>
              <a:t>15</a:t>
            </a:fld>
            <a:endParaRPr lang="en-US" dirty="0"/>
          </a:p>
        </p:txBody>
      </p:sp>
    </p:spTree>
    <p:extLst>
      <p:ext uri="{BB962C8B-B14F-4D97-AF65-F5344CB8AC3E}">
        <p14:creationId xmlns:p14="http://schemas.microsoft.com/office/powerpoint/2010/main" val="1176470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676400"/>
            <a:ext cx="8286750" cy="4514850"/>
          </a:xfrm>
          <a:prstGeom prst="rect">
            <a:avLst/>
          </a:prstGeom>
          <a:ln>
            <a:solidFill>
              <a:schemeClr val="accent1"/>
            </a:solidFill>
          </a:ln>
        </p:spPr>
      </p:pic>
      <p:sp>
        <p:nvSpPr>
          <p:cNvPr id="4" name="Rectangle 3"/>
          <p:cNvSpPr/>
          <p:nvPr/>
        </p:nvSpPr>
        <p:spPr>
          <a:xfrm>
            <a:off x="5266426" y="1944179"/>
            <a:ext cx="2374421" cy="1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Box 2"/>
          <p:cNvSpPr txBox="1">
            <a:spLocks noChangeArrowheads="1"/>
          </p:cNvSpPr>
          <p:nvPr/>
        </p:nvSpPr>
        <p:spPr bwMode="auto">
          <a:xfrm>
            <a:off x="4282117" y="4226495"/>
            <a:ext cx="4495800" cy="2233783"/>
          </a:xfrm>
          <a:prstGeom prst="rect">
            <a:avLst/>
          </a:prstGeom>
          <a:solidFill>
            <a:srgbClr val="FFFFFF"/>
          </a:solidFill>
          <a:ln w="9525">
            <a:solidFill>
              <a:schemeClr val="accent1"/>
            </a:solidFill>
            <a:miter lim="800000"/>
            <a:headEnd/>
            <a:tailEnd/>
          </a:ln>
        </p:spPr>
        <p:txBody>
          <a:bodyPr rot="0" vert="horz" wrap="square" lIns="68580" tIns="34290" rIns="68580" bIns="34290" anchor="t" anchorCtr="0">
            <a:noAutofit/>
          </a:bodyPr>
          <a:lstStyle/>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Literacy Gains (Pre/Post) using NRS Table 4 guidelines</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CAEP Summary</a:t>
            </a:r>
            <a:endParaRPr lang="en-US" dirty="0"/>
          </a:p>
        </p:txBody>
      </p:sp>
      <p:sp>
        <p:nvSpPr>
          <p:cNvPr id="6" name="Slide Number Placeholder 5"/>
          <p:cNvSpPr>
            <a:spLocks noGrp="1"/>
          </p:cNvSpPr>
          <p:nvPr>
            <p:ph type="sldNum" sz="quarter" idx="12"/>
          </p:nvPr>
        </p:nvSpPr>
        <p:spPr>
          <a:xfrm>
            <a:off x="6574047" y="6450012"/>
            <a:ext cx="2133600" cy="365125"/>
          </a:xfrm>
        </p:spPr>
        <p:txBody>
          <a:bodyPr/>
          <a:lstStyle/>
          <a:p>
            <a:pPr>
              <a:defRPr/>
            </a:pPr>
            <a:fld id="{F6D201B8-79DF-4A8E-BB90-AC31C58AD823}" type="slidenum">
              <a:rPr lang="en-US" smtClean="0"/>
              <a:pPr>
                <a:defRPr/>
              </a:pPr>
              <a:t>16</a:t>
            </a:fld>
            <a:endParaRPr lang="en-US" dirty="0"/>
          </a:p>
        </p:txBody>
      </p:sp>
    </p:spTree>
    <p:extLst>
      <p:ext uri="{BB962C8B-B14F-4D97-AF65-F5344CB8AC3E}">
        <p14:creationId xmlns:p14="http://schemas.microsoft.com/office/powerpoint/2010/main" val="349520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2438400"/>
            <a:ext cx="6789904" cy="3918198"/>
          </a:xfrm>
          <a:prstGeom prst="rect">
            <a:avLst/>
          </a:prstGeom>
          <a:ln>
            <a:solidFill>
              <a:schemeClr val="accent1"/>
            </a:solidFill>
          </a:ln>
        </p:spPr>
      </p:pic>
      <p:sp>
        <p:nvSpPr>
          <p:cNvPr id="4" name="TextBox 3"/>
          <p:cNvSpPr txBox="1"/>
          <p:nvPr/>
        </p:nvSpPr>
        <p:spPr>
          <a:xfrm>
            <a:off x="304800" y="1143000"/>
            <a:ext cx="8708366" cy="692497"/>
          </a:xfrm>
          <a:prstGeom prst="rect">
            <a:avLst/>
          </a:prstGeom>
          <a:noFill/>
          <a:ln>
            <a:solidFill>
              <a:schemeClr val="accent1"/>
            </a:solidFill>
          </a:ln>
        </p:spPr>
        <p:txBody>
          <a:bodyPr wrap="square" rtlCol="0">
            <a:spAutoFit/>
          </a:bodyPr>
          <a:lstStyle/>
          <a:p>
            <a:r>
              <a:rPr lang="en-US" sz="2100" b="1" dirty="0">
                <a:solidFill>
                  <a:srgbClr val="FF0000"/>
                </a:solidFill>
              </a:rPr>
              <a:t>C</a:t>
            </a:r>
            <a:r>
              <a:rPr lang="en-US" sz="2100" b="1" dirty="0" smtClean="0">
                <a:solidFill>
                  <a:srgbClr val="FF0000"/>
                </a:solidFill>
              </a:rPr>
              <a:t>AEP </a:t>
            </a:r>
            <a:r>
              <a:rPr lang="en-US" sz="2100" b="1" dirty="0">
                <a:solidFill>
                  <a:srgbClr val="FF0000"/>
                </a:solidFill>
              </a:rPr>
              <a:t>Data Integrity </a:t>
            </a:r>
            <a:r>
              <a:rPr lang="en-US" dirty="0"/>
              <a:t>displays 27 different data elements related to the </a:t>
            </a:r>
            <a:r>
              <a:rPr lang="en-US" dirty="0" smtClean="0"/>
              <a:t>CAEP </a:t>
            </a:r>
            <a:r>
              <a:rPr lang="en-US" dirty="0"/>
              <a:t>instructional programs and outcomes.</a:t>
            </a:r>
          </a:p>
        </p:txBody>
      </p:sp>
      <p:sp>
        <p:nvSpPr>
          <p:cNvPr id="5" name="TextBox 4"/>
          <p:cNvSpPr txBox="1"/>
          <p:nvPr/>
        </p:nvSpPr>
        <p:spPr>
          <a:xfrm>
            <a:off x="5181600" y="1981200"/>
            <a:ext cx="3823658" cy="2446824"/>
          </a:xfrm>
          <a:prstGeom prst="rect">
            <a:avLst/>
          </a:prstGeom>
          <a:solidFill>
            <a:schemeClr val="bg1"/>
          </a:solidFill>
          <a:ln>
            <a:solidFill>
              <a:schemeClr val="accent1"/>
            </a:solidFill>
          </a:ln>
        </p:spPr>
        <p:txBody>
          <a:bodyPr wrap="square" rtlCol="0">
            <a:spAutoFit/>
          </a:bodyPr>
          <a:lstStyle/>
          <a:p>
            <a:r>
              <a:rPr lang="en-US" sz="1700" b="1" dirty="0"/>
              <a:t>Item Description </a:t>
            </a:r>
            <a:r>
              <a:rPr lang="en-US" sz="1700" dirty="0"/>
              <a:t>lists 27 data elements that may prevent or contribute to official </a:t>
            </a:r>
            <a:r>
              <a:rPr lang="en-US" sz="1700" dirty="0" smtClean="0"/>
              <a:t>CAEP </a:t>
            </a:r>
            <a:r>
              <a:rPr lang="en-US" sz="1700" dirty="0"/>
              <a:t>outcomes.</a:t>
            </a:r>
          </a:p>
          <a:p>
            <a:pPr marL="257175" indent="-257175">
              <a:buFont typeface="Arial" panose="020B0604020202020204" pitchFamily="34" charset="0"/>
              <a:buChar char="•"/>
            </a:pPr>
            <a:r>
              <a:rPr lang="en-US" sz="1700" dirty="0"/>
              <a:t>The DIR displays the item count and percentage for each listed item. </a:t>
            </a:r>
          </a:p>
          <a:p>
            <a:pPr marL="257175" indent="-257175">
              <a:buFont typeface="Arial" panose="020B0604020202020204" pitchFamily="34" charset="0"/>
              <a:buChar char="•"/>
            </a:pPr>
            <a:r>
              <a:rPr lang="en-US" sz="1700" b="1" i="1" dirty="0"/>
              <a:t>Item Percent = Item Count ÷ # of Students Enrolled in 7 </a:t>
            </a:r>
            <a:r>
              <a:rPr lang="en-US" sz="1700" b="1" i="1" dirty="0" smtClean="0"/>
              <a:t>CAEP </a:t>
            </a:r>
            <a:r>
              <a:rPr lang="en-US" sz="1700" b="1" i="1" dirty="0"/>
              <a:t>Programs</a:t>
            </a:r>
          </a:p>
        </p:txBody>
      </p:sp>
      <p:sp>
        <p:nvSpPr>
          <p:cNvPr id="3" name="Title 2"/>
          <p:cNvSpPr>
            <a:spLocks noGrp="1"/>
          </p:cNvSpPr>
          <p:nvPr>
            <p:ph type="title"/>
          </p:nvPr>
        </p:nvSpPr>
        <p:spPr>
          <a:xfrm>
            <a:off x="457200" y="274638"/>
            <a:ext cx="8229600" cy="792162"/>
          </a:xfrm>
        </p:spPr>
        <p:txBody>
          <a:bodyPr/>
          <a:lstStyle/>
          <a:p>
            <a:r>
              <a:rPr lang="en-US" dirty="0"/>
              <a:t>C</a:t>
            </a:r>
            <a:r>
              <a:rPr lang="en-US" dirty="0" smtClean="0"/>
              <a:t>AEP Data Integrity</a:t>
            </a:r>
            <a:endParaRPr lang="en-US" dirty="0"/>
          </a:p>
        </p:txBody>
      </p:sp>
      <p:sp>
        <p:nvSpPr>
          <p:cNvPr id="6" name="Slide Number Placeholder 5"/>
          <p:cNvSpPr>
            <a:spLocks noGrp="1"/>
          </p:cNvSpPr>
          <p:nvPr>
            <p:ph type="sldNum" sz="quarter" idx="12"/>
          </p:nvPr>
        </p:nvSpPr>
        <p:spPr/>
        <p:txBody>
          <a:bodyPr/>
          <a:lstStyle/>
          <a:p>
            <a:pPr>
              <a:defRPr/>
            </a:pPr>
            <a:fld id="{F6D201B8-79DF-4A8E-BB90-AC31C58AD823}" type="slidenum">
              <a:rPr lang="en-US" smtClean="0"/>
              <a:pPr>
                <a:defRPr/>
              </a:pPr>
              <a:t>17</a:t>
            </a:fld>
            <a:endParaRPr lang="en-US" dirty="0"/>
          </a:p>
        </p:txBody>
      </p:sp>
    </p:spTree>
    <p:extLst>
      <p:ext uri="{BB962C8B-B14F-4D97-AF65-F5344CB8AC3E}">
        <p14:creationId xmlns:p14="http://schemas.microsoft.com/office/powerpoint/2010/main" val="311528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3"/>
          <p:cNvSpPr txBox="1">
            <a:spLocks noChangeArrowheads="1"/>
          </p:cNvSpPr>
          <p:nvPr/>
        </p:nvSpPr>
        <p:spPr bwMode="auto">
          <a:xfrm>
            <a:off x="228600" y="4918437"/>
            <a:ext cx="8542600"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p:spPr>
        <p:txBody>
          <a:bodyPr wrap="square">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sz="2800" b="1" i="1" strike="noStrike" kern="1200" cap="none" spc="0" normalizeH="0" baseline="0" noProof="0" dirty="0" smtClean="0">
                <a:ln>
                  <a:noFill/>
                </a:ln>
                <a:solidFill>
                  <a:prstClr val="black"/>
                </a:solidFill>
                <a:effectLst/>
                <a:uLnTx/>
                <a:uFillTx/>
              </a:rPr>
              <a:t>Table </a:t>
            </a:r>
            <a:r>
              <a:rPr kumimoji="0" lang="en-US" sz="2800" b="1" i="1" strike="noStrike" kern="1200" cap="none" spc="0" normalizeH="0" baseline="0" noProof="0" dirty="0">
                <a:ln>
                  <a:noFill/>
                </a:ln>
                <a:solidFill>
                  <a:prstClr val="black"/>
                </a:solidFill>
                <a:effectLst/>
                <a:uLnTx/>
                <a:uFillTx/>
              </a:rPr>
              <a:t>4</a:t>
            </a:r>
            <a:r>
              <a:rPr kumimoji="0" lang="en-US" sz="2800" b="0" i="0" strike="noStrike" kern="1200" cap="none" spc="0" normalizeH="0" baseline="0" noProof="0" dirty="0">
                <a:ln>
                  <a:noFill/>
                </a:ln>
                <a:solidFill>
                  <a:prstClr val="black"/>
                </a:solidFill>
                <a:effectLst/>
                <a:uLnTx/>
                <a:uFillTx/>
              </a:rPr>
              <a:t> </a:t>
            </a:r>
            <a:r>
              <a:rPr lang="en-US" sz="2800" dirty="0" smtClean="0">
                <a:solidFill>
                  <a:prstClr val="black"/>
                </a:solidFill>
              </a:rPr>
              <a:t>= </a:t>
            </a:r>
            <a:r>
              <a:rPr kumimoji="0" lang="en-US" sz="2800" b="0" i="0" strike="noStrike" kern="1200" cap="none" spc="0" normalizeH="0" baseline="0" noProof="0" dirty="0" smtClean="0">
                <a:ln>
                  <a:noFill/>
                </a:ln>
                <a:solidFill>
                  <a:prstClr val="black"/>
                </a:solidFill>
                <a:effectLst/>
                <a:uLnTx/>
                <a:uFillTx/>
              </a:rPr>
              <a:t>Gains </a:t>
            </a:r>
            <a:r>
              <a:rPr kumimoji="0" lang="en-US" sz="2800" b="0" i="0" strike="noStrike" kern="1200" cap="none" spc="0" normalizeH="0" baseline="0" noProof="0" dirty="0">
                <a:ln>
                  <a:noFill/>
                </a:ln>
                <a:solidFill>
                  <a:prstClr val="black"/>
                </a:solidFill>
                <a:effectLst/>
                <a:uLnTx/>
                <a:uFillTx/>
              </a:rPr>
              <a:t>by </a:t>
            </a:r>
            <a:r>
              <a:rPr kumimoji="0" lang="en-US" sz="2800" b="0" i="0" strike="noStrike" kern="1200" cap="none" spc="0" normalizeH="0" baseline="0" noProof="0" dirty="0" smtClean="0">
                <a:ln>
                  <a:noFill/>
                </a:ln>
                <a:solidFill>
                  <a:prstClr val="black"/>
                </a:solidFill>
                <a:effectLst/>
                <a:uLnTx/>
                <a:uFillTx/>
              </a:rPr>
              <a:t>Educational </a:t>
            </a:r>
            <a:r>
              <a:rPr kumimoji="0" lang="en-US" sz="2800" b="0" i="0" strike="noStrike" kern="1200" cap="none" spc="0" normalizeH="0" baseline="0" noProof="0" dirty="0">
                <a:ln>
                  <a:noFill/>
                </a:ln>
                <a:solidFill>
                  <a:prstClr val="black"/>
                </a:solidFill>
                <a:effectLst/>
                <a:uLnTx/>
                <a:uFillTx/>
              </a:rPr>
              <a:t>Functioning </a:t>
            </a:r>
            <a:r>
              <a:rPr kumimoji="0" lang="en-US" sz="2800" b="0" i="0" strike="noStrike" kern="1200" cap="none" spc="0" normalizeH="0" baseline="0" noProof="0" dirty="0" smtClean="0">
                <a:ln>
                  <a:noFill/>
                </a:ln>
                <a:solidFill>
                  <a:prstClr val="black"/>
                </a:solidFill>
                <a:effectLst/>
                <a:uLnTx/>
                <a:uFillTx/>
              </a:rPr>
              <a:t>Level </a:t>
            </a:r>
            <a:r>
              <a:rPr lang="en-US" sz="2800" dirty="0" smtClean="0">
                <a:solidFill>
                  <a:prstClr val="black"/>
                </a:solidFill>
              </a:rPr>
              <a:t>R</a:t>
            </a:r>
            <a:r>
              <a:rPr kumimoji="0" lang="en-US" sz="2800" b="0" i="0" u="none" strike="noStrike" kern="1200" cap="none" spc="0" normalizeH="0" baseline="0" noProof="0" dirty="0" err="1" smtClean="0">
                <a:ln>
                  <a:noFill/>
                </a:ln>
                <a:solidFill>
                  <a:prstClr val="black"/>
                </a:solidFill>
                <a:effectLst/>
                <a:uLnTx/>
                <a:uFillTx/>
              </a:rPr>
              <a:t>eports</a:t>
            </a:r>
            <a:r>
              <a:rPr kumimoji="0" lang="en-US" sz="2800" b="0" i="0" u="none" strike="noStrike" kern="1200" cap="none" spc="0" normalizeH="0" baseline="0" noProof="0" dirty="0" smtClean="0">
                <a:ln>
                  <a:noFill/>
                </a:ln>
                <a:solidFill>
                  <a:prstClr val="black"/>
                </a:solidFill>
                <a:effectLst/>
                <a:uLnTx/>
                <a:uFillTx/>
              </a:rPr>
              <a:t> </a:t>
            </a:r>
            <a:r>
              <a:rPr kumimoji="0" lang="en-US" sz="2800" b="0" i="0" u="none" strike="noStrike" kern="1200" cap="none" spc="0" normalizeH="0" baseline="0" noProof="0" dirty="0">
                <a:ln>
                  <a:noFill/>
                </a:ln>
                <a:solidFill>
                  <a:prstClr val="black"/>
                </a:solidFill>
                <a:effectLst/>
                <a:uLnTx/>
                <a:uFillTx/>
              </a:rPr>
              <a:t>learners who entered program at one Instructional Level and finished the program year (June 30) at a higher level.</a:t>
            </a:r>
          </a:p>
        </p:txBody>
      </p:sp>
      <p:sp>
        <p:nvSpPr>
          <p:cNvPr id="62469" name="Rectangle 4"/>
          <p:cNvSpPr>
            <a:spLocks noGrp="1" noChangeArrowheads="1"/>
          </p:cNvSpPr>
          <p:nvPr>
            <p:ph type="title"/>
          </p:nvPr>
        </p:nvSpPr>
        <p:spPr>
          <a:xfrm>
            <a:off x="457200" y="118408"/>
            <a:ext cx="8229600" cy="657986"/>
          </a:xfrm>
        </p:spPr>
        <p:txBody>
          <a:bodyPr>
            <a:normAutofit fontScale="90000"/>
          </a:bodyPr>
          <a:lstStyle/>
          <a:p>
            <a:pPr eaLnBrk="1" hangingPunct="1"/>
            <a:r>
              <a:rPr lang="en-US" dirty="0" smtClean="0">
                <a:solidFill>
                  <a:srgbClr val="333399"/>
                </a:solidFill>
              </a:rPr>
              <a:t>Federal Table 4</a:t>
            </a:r>
          </a:p>
        </p:txBody>
      </p:sp>
      <p:sp>
        <p:nvSpPr>
          <p:cNvPr id="6" name="Slide Number Placeholder 5"/>
          <p:cNvSpPr>
            <a:spLocks noGrp="1"/>
          </p:cNvSpPr>
          <p:nvPr>
            <p:ph type="sldNum" sz="quarter" idx="12"/>
          </p:nvPr>
        </p:nvSpPr>
        <p:spPr/>
        <p:txBody>
          <a:bodyPr/>
          <a:lstStyle/>
          <a:p>
            <a:pPr>
              <a:defRPr/>
            </a:pPr>
            <a:fld id="{F6D201B8-79DF-4A8E-BB90-AC31C58AD823}" type="slidenum">
              <a:rPr lang="en-US" smtClean="0"/>
              <a:pPr>
                <a:defRPr/>
              </a:pPr>
              <a:t>18</a:t>
            </a:fld>
            <a:endParaRPr lang="en-US"/>
          </a:p>
        </p:txBody>
      </p:sp>
      <p:pic>
        <p:nvPicPr>
          <p:cNvPr id="5" name="Picture 4"/>
          <p:cNvPicPr>
            <a:picLocks noChangeAspect="1"/>
          </p:cNvPicPr>
          <p:nvPr/>
        </p:nvPicPr>
        <p:blipFill>
          <a:blip r:embed="rId2"/>
          <a:stretch>
            <a:fillRect/>
          </a:stretch>
        </p:blipFill>
        <p:spPr>
          <a:xfrm>
            <a:off x="965158" y="914400"/>
            <a:ext cx="7188938" cy="3921823"/>
          </a:xfrm>
          <a:prstGeom prst="rect">
            <a:avLst/>
          </a:prstGeom>
          <a:ln>
            <a:solidFill>
              <a:schemeClr val="accent1"/>
            </a:solidFill>
          </a:ln>
        </p:spPr>
      </p:pic>
    </p:spTree>
    <p:extLst>
      <p:ext uri="{BB962C8B-B14F-4D97-AF65-F5344CB8AC3E}">
        <p14:creationId xmlns:p14="http://schemas.microsoft.com/office/powerpoint/2010/main" val="382885745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3"/>
          <p:cNvSpPr txBox="1">
            <a:spLocks noChangeArrowheads="1"/>
          </p:cNvSpPr>
          <p:nvPr/>
        </p:nvSpPr>
        <p:spPr bwMode="auto">
          <a:xfrm>
            <a:off x="356807" y="4928302"/>
            <a:ext cx="8305800"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800" dirty="0" smtClean="0">
                <a:solidFill>
                  <a:prstClr val="black"/>
                </a:solidFill>
              </a:rPr>
              <a:t>Table 4B = S</a:t>
            </a:r>
            <a:r>
              <a:rPr kumimoji="0" lang="en-US" sz="2800" b="0" i="0" u="none" strike="noStrike" kern="1200" cap="none" spc="0" normalizeH="0" baseline="0" noProof="0" dirty="0" err="1" smtClean="0">
                <a:ln>
                  <a:noFill/>
                </a:ln>
                <a:solidFill>
                  <a:prstClr val="black"/>
                </a:solidFill>
                <a:effectLst/>
                <a:uLnTx/>
                <a:uFillTx/>
                <a:latin typeface="Arial" charset="0"/>
                <a:ea typeface="+mn-ea"/>
                <a:cs typeface="Arial" charset="0"/>
              </a:rPr>
              <a:t>ame</a:t>
            </a: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level advancement information as Table </a:t>
            </a: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4 (but without </a:t>
            </a:r>
            <a:r>
              <a:rPr kumimoji="0" lang="en-US" sz="2800" b="0" i="0" u="none" strike="noStrike" kern="1200" cap="none" spc="0" normalizeH="0" baseline="0" noProof="0" dirty="0" err="1" smtClean="0">
                <a:ln>
                  <a:noFill/>
                </a:ln>
                <a:solidFill>
                  <a:prstClr val="black"/>
                </a:solidFill>
                <a:effectLst/>
                <a:uLnTx/>
                <a:uFillTx/>
                <a:latin typeface="Arial" charset="0"/>
                <a:ea typeface="+mn-ea"/>
                <a:cs typeface="Arial" charset="0"/>
              </a:rPr>
              <a:t>PoPs</a:t>
            </a: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a:t>
            </a:r>
            <a:b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br>
            <a:r>
              <a:rPr lang="en-US" sz="2800" dirty="0" smtClean="0">
                <a:solidFill>
                  <a:prstClr val="black"/>
                </a:solidFill>
              </a:rPr>
              <a:t>O</a:t>
            </a:r>
            <a:r>
              <a:rPr kumimoji="0" lang="en-US" sz="2800" b="0" i="0" u="none" strike="noStrike" kern="1200" cap="none" spc="0" normalizeH="0" baseline="0" noProof="0" dirty="0" err="1" smtClean="0">
                <a:ln>
                  <a:noFill/>
                </a:ln>
                <a:solidFill>
                  <a:prstClr val="black"/>
                </a:solidFill>
                <a:effectLst/>
                <a:uLnTx/>
                <a:uFillTx/>
                <a:latin typeface="Arial" charset="0"/>
                <a:ea typeface="+mn-ea"/>
                <a:cs typeface="Arial" charset="0"/>
              </a:rPr>
              <a:t>nly</a:t>
            </a: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includes learners who completed a valid pre- and post-test.</a:t>
            </a:r>
          </a:p>
        </p:txBody>
      </p:sp>
      <p:sp>
        <p:nvSpPr>
          <p:cNvPr id="63493" name="Rectangle 4"/>
          <p:cNvSpPr>
            <a:spLocks noGrp="1" noChangeArrowheads="1"/>
          </p:cNvSpPr>
          <p:nvPr>
            <p:ph type="title"/>
          </p:nvPr>
        </p:nvSpPr>
        <p:spPr>
          <a:xfrm>
            <a:off x="457200" y="158620"/>
            <a:ext cx="8229600" cy="868362"/>
          </a:xfrm>
        </p:spPr>
        <p:txBody>
          <a:bodyPr>
            <a:normAutofit/>
          </a:bodyPr>
          <a:lstStyle/>
          <a:p>
            <a:pPr eaLnBrk="1" hangingPunct="1"/>
            <a:r>
              <a:rPr lang="en-US" sz="4000" dirty="0" smtClean="0">
                <a:solidFill>
                  <a:srgbClr val="333399"/>
                </a:solidFill>
              </a:rPr>
              <a:t>Federal Table 4B</a:t>
            </a:r>
          </a:p>
        </p:txBody>
      </p:sp>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19</a:t>
            </a:fld>
            <a:endParaRPr lang="en-US"/>
          </a:p>
        </p:txBody>
      </p:sp>
      <p:pic>
        <p:nvPicPr>
          <p:cNvPr id="4" name="Picture 3"/>
          <p:cNvPicPr>
            <a:picLocks noChangeAspect="1"/>
          </p:cNvPicPr>
          <p:nvPr/>
        </p:nvPicPr>
        <p:blipFill>
          <a:blip r:embed="rId2"/>
          <a:stretch>
            <a:fillRect/>
          </a:stretch>
        </p:blipFill>
        <p:spPr>
          <a:xfrm>
            <a:off x="457200" y="1143000"/>
            <a:ext cx="8108353" cy="3576633"/>
          </a:xfrm>
          <a:prstGeom prst="rect">
            <a:avLst/>
          </a:prstGeom>
          <a:ln>
            <a:solidFill>
              <a:schemeClr val="accent1"/>
            </a:solidFill>
          </a:ln>
        </p:spPr>
      </p:pic>
    </p:spTree>
    <p:extLst>
      <p:ext uri="{BB962C8B-B14F-4D97-AF65-F5344CB8AC3E}">
        <p14:creationId xmlns:p14="http://schemas.microsoft.com/office/powerpoint/2010/main" val="197334000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half" idx="1"/>
          </p:nvPr>
        </p:nvSpPr>
        <p:spPr>
          <a:xfrm>
            <a:off x="533400" y="2733005"/>
            <a:ext cx="7810500" cy="2529764"/>
          </a:xfrm>
        </p:spPr>
        <p:txBody>
          <a:bodyPr>
            <a:normAutofit/>
          </a:bodyPr>
          <a:lstStyle/>
          <a:p>
            <a:pPr marL="257175" indent="-257175">
              <a:buFont typeface="Arial" panose="020B0604020202020204" pitchFamily="34" charset="0"/>
              <a:buChar char="•"/>
            </a:pPr>
            <a:r>
              <a:rPr lang="en-US" dirty="0"/>
              <a:t>Statewide Data Numbers</a:t>
            </a:r>
          </a:p>
          <a:p>
            <a:pPr marL="257175" indent="-257175">
              <a:buFont typeface="Arial" panose="020B0604020202020204" pitchFamily="34" charset="0"/>
              <a:buChar char="•"/>
            </a:pPr>
            <a:r>
              <a:rPr lang="en-US" dirty="0" smtClean="0"/>
              <a:t>Adult Student Journey</a:t>
            </a:r>
          </a:p>
          <a:p>
            <a:pPr marL="257175" indent="-257175">
              <a:buFont typeface="Arial" panose="020B0604020202020204" pitchFamily="34" charset="0"/>
              <a:buChar char="•"/>
            </a:pPr>
            <a:r>
              <a:rPr lang="en-US" dirty="0" smtClean="0"/>
              <a:t>CAEP </a:t>
            </a:r>
            <a:r>
              <a:rPr lang="en-US" dirty="0"/>
              <a:t>Reports in TE</a:t>
            </a:r>
          </a:p>
          <a:p>
            <a:pPr marL="257175" indent="-257175">
              <a:buFont typeface="Arial" panose="020B0604020202020204" pitchFamily="34" charset="0"/>
              <a:buChar char="•"/>
            </a:pPr>
            <a:r>
              <a:rPr lang="en-US" dirty="0"/>
              <a:t>Review of TE Drill Down &amp; Supplemental Reports</a:t>
            </a:r>
          </a:p>
          <a:p>
            <a:pPr marL="257175" indent="-257175">
              <a:buFont typeface="Arial" panose="020B0604020202020204" pitchFamily="34" charset="0"/>
              <a:buChar char="•"/>
            </a:pPr>
            <a:r>
              <a:rPr lang="en-US" dirty="0"/>
              <a:t>Consortium level </a:t>
            </a:r>
            <a:r>
              <a:rPr lang="en-US" dirty="0" smtClean="0"/>
              <a:t>CAEP </a:t>
            </a:r>
            <a:r>
              <a:rPr lang="en-US" dirty="0"/>
              <a:t>Reports in TE</a:t>
            </a:r>
          </a:p>
          <a:p>
            <a:pPr marL="257175" indent="-257175">
              <a:buFont typeface="Arial" panose="020B0604020202020204" pitchFamily="34" charset="0"/>
              <a:buChar char="•"/>
            </a:pPr>
            <a:r>
              <a:rPr lang="en-US" dirty="0"/>
              <a:t>Agency Level Troubleshooting Examples</a:t>
            </a:r>
          </a:p>
          <a:p>
            <a:pPr marL="257175" indent="-257175">
              <a:buFont typeface="Arial" panose="020B0604020202020204" pitchFamily="34" charset="0"/>
              <a:buChar char="•"/>
            </a:pPr>
            <a:r>
              <a:rPr lang="en-US" dirty="0"/>
              <a:t>Consortium Level Troubleshooting Examples</a:t>
            </a:r>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140641794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2750" y="381000"/>
            <a:ext cx="8229600" cy="990600"/>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Bef>
                <a:spcPts val="0"/>
              </a:spcBef>
              <a:spcAft>
                <a:spcPts val="0"/>
              </a:spcAft>
              <a:defRPr/>
            </a:pPr>
            <a:r>
              <a:rPr lang="en-US" dirty="0" smtClean="0">
                <a:solidFill>
                  <a:srgbClr val="002060"/>
                </a:solidFill>
              </a:rPr>
              <a:t>NRS Persister Report</a:t>
            </a:r>
            <a:endParaRPr lang="en-US" dirty="0">
              <a:solidFill>
                <a:srgbClr val="002060"/>
              </a:solidFill>
            </a:endParaRPr>
          </a:p>
        </p:txBody>
      </p:sp>
      <p:sp>
        <p:nvSpPr>
          <p:cNvPr id="5" name="Slide Number Placeholder 4"/>
          <p:cNvSpPr>
            <a:spLocks noGrp="1"/>
          </p:cNvSpPr>
          <p:nvPr>
            <p:ph type="sldNum" sz="quarter" idx="12"/>
          </p:nvPr>
        </p:nvSpPr>
        <p:spPr/>
        <p:txBody>
          <a:bodyPr/>
          <a:lstStyle/>
          <a:p>
            <a:pPr>
              <a:defRPr/>
            </a:pPr>
            <a:fld id="{156687D7-378D-43EC-BBE6-06B5D0D55315}" type="slidenum">
              <a:rPr lang="en-US" smtClean="0"/>
              <a:pPr>
                <a:defRPr/>
              </a:pPr>
              <a:t>20</a:t>
            </a:fld>
            <a:endParaRPr lang="en-US"/>
          </a:p>
        </p:txBody>
      </p:sp>
      <p:pic>
        <p:nvPicPr>
          <p:cNvPr id="3" name="Picture 2"/>
          <p:cNvPicPr>
            <a:picLocks noChangeAspect="1"/>
          </p:cNvPicPr>
          <p:nvPr/>
        </p:nvPicPr>
        <p:blipFill>
          <a:blip r:embed="rId2"/>
          <a:stretch>
            <a:fillRect/>
          </a:stretch>
        </p:blipFill>
        <p:spPr>
          <a:xfrm>
            <a:off x="310157" y="1874972"/>
            <a:ext cx="8452843" cy="4263890"/>
          </a:xfrm>
          <a:prstGeom prst="rect">
            <a:avLst/>
          </a:prstGeom>
          <a:ln>
            <a:solidFill>
              <a:schemeClr val="accent1"/>
            </a:solidFill>
          </a:ln>
        </p:spPr>
      </p:pic>
    </p:spTree>
    <p:extLst>
      <p:ext uri="{BB962C8B-B14F-4D97-AF65-F5344CB8AC3E}">
        <p14:creationId xmlns:p14="http://schemas.microsoft.com/office/powerpoint/2010/main" val="2585034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2750" y="137160"/>
            <a:ext cx="8229600" cy="990600"/>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Bef>
                <a:spcPts val="0"/>
              </a:spcBef>
              <a:spcAft>
                <a:spcPts val="0"/>
              </a:spcAft>
              <a:defRPr/>
            </a:pPr>
            <a:r>
              <a:rPr lang="en-US" dirty="0" smtClean="0">
                <a:solidFill>
                  <a:srgbClr val="002060"/>
                </a:solidFill>
              </a:rPr>
              <a:t>NRS Persister Report</a:t>
            </a:r>
            <a:endParaRPr lang="en-US" dirty="0">
              <a:solidFill>
                <a:srgbClr val="002060"/>
              </a:solidFill>
            </a:endParaRPr>
          </a:p>
        </p:txBody>
      </p:sp>
      <p:sp>
        <p:nvSpPr>
          <p:cNvPr id="2" name="TextBox 1"/>
          <p:cNvSpPr txBox="1"/>
          <p:nvPr/>
        </p:nvSpPr>
        <p:spPr>
          <a:xfrm>
            <a:off x="533400" y="4553223"/>
            <a:ext cx="8610600" cy="2246769"/>
          </a:xfrm>
          <a:prstGeom prst="rect">
            <a:avLst/>
          </a:prstGeom>
          <a:noFill/>
        </p:spPr>
        <p:txBody>
          <a:bodyPr wrap="square" rtlCol="0">
            <a:spAutoFit/>
          </a:bodyPr>
          <a:lstStyle/>
          <a:p>
            <a:r>
              <a:rPr lang="en-US" sz="2800" dirty="0" smtClean="0"/>
              <a:t>The Persister looks at the percentage of Table 4 students who also qualify for Table 4B – (the percentage of qualified enrollees who have a pre/post-test pair).</a:t>
            </a:r>
          </a:p>
          <a:p>
            <a:r>
              <a:rPr lang="en-US" sz="2800" dirty="0"/>
              <a:t> </a:t>
            </a:r>
            <a:r>
              <a:rPr lang="en-US" sz="2800" dirty="0" smtClean="0"/>
              <a:t>   </a:t>
            </a:r>
            <a:r>
              <a:rPr lang="en-US" sz="2400" b="1" i="1" dirty="0" smtClean="0"/>
              <a:t>Column C ÷ Column B = Column D (% of Persister)</a:t>
            </a:r>
            <a:endParaRPr lang="en-US" sz="2400" b="1" i="1" dirty="0"/>
          </a:p>
        </p:txBody>
      </p:sp>
      <p:sp>
        <p:nvSpPr>
          <p:cNvPr id="5" name="Slide Number Placeholder 4"/>
          <p:cNvSpPr>
            <a:spLocks noGrp="1"/>
          </p:cNvSpPr>
          <p:nvPr>
            <p:ph type="sldNum" sz="quarter" idx="12"/>
          </p:nvPr>
        </p:nvSpPr>
        <p:spPr/>
        <p:txBody>
          <a:bodyPr/>
          <a:lstStyle/>
          <a:p>
            <a:pPr>
              <a:defRPr/>
            </a:pPr>
            <a:fld id="{156687D7-378D-43EC-BBE6-06B5D0D55315}" type="slidenum">
              <a:rPr lang="en-US" smtClean="0"/>
              <a:pPr>
                <a:defRPr/>
              </a:pPr>
              <a:t>21</a:t>
            </a:fld>
            <a:endParaRPr lang="en-US"/>
          </a:p>
        </p:txBody>
      </p:sp>
      <p:pic>
        <p:nvPicPr>
          <p:cNvPr id="3" name="Picture 2"/>
          <p:cNvPicPr>
            <a:picLocks noChangeAspect="1"/>
          </p:cNvPicPr>
          <p:nvPr/>
        </p:nvPicPr>
        <p:blipFill>
          <a:blip r:embed="rId2"/>
          <a:stretch>
            <a:fillRect/>
          </a:stretch>
        </p:blipFill>
        <p:spPr>
          <a:xfrm>
            <a:off x="2438400" y="1371600"/>
            <a:ext cx="4024377" cy="3111632"/>
          </a:xfrm>
          <a:prstGeom prst="rect">
            <a:avLst/>
          </a:prstGeom>
          <a:ln w="38100">
            <a:solidFill>
              <a:schemeClr val="tx1"/>
            </a:solidFill>
          </a:ln>
        </p:spPr>
      </p:pic>
    </p:spTree>
    <p:extLst>
      <p:ext uri="{BB962C8B-B14F-4D97-AF65-F5344CB8AC3E}">
        <p14:creationId xmlns:p14="http://schemas.microsoft.com/office/powerpoint/2010/main" val="2911733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40000"/>
              <a:lumOff val="60000"/>
            </a:schemeClr>
          </a:solidFill>
          <a:ln>
            <a:solidFill>
              <a:schemeClr val="accent1"/>
            </a:solidFill>
          </a:ln>
        </p:spPr>
        <p:txBody>
          <a:bodyPr/>
          <a:lstStyle/>
          <a:p>
            <a:r>
              <a:rPr lang="en-US" dirty="0" smtClean="0"/>
              <a:t>Measuring Persistence in CAEP</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Correspond NRS </a:t>
            </a:r>
            <a:r>
              <a:rPr lang="en-US" dirty="0" err="1" smtClean="0"/>
              <a:t>persister</a:t>
            </a:r>
            <a:r>
              <a:rPr lang="en-US" dirty="0" smtClean="0"/>
              <a:t> results using Literacy Gains section of CAEP Summary</a:t>
            </a:r>
          </a:p>
          <a:p>
            <a:r>
              <a:rPr lang="en-US" dirty="0" smtClean="0"/>
              <a:t>Compare students with program enrollment in Services section (Column L) with no enrollment</a:t>
            </a:r>
          </a:p>
          <a:p>
            <a:r>
              <a:rPr lang="en-US" dirty="0" smtClean="0"/>
              <a:t>Compare CAEP Outcomes (middle) section of CAEP Summary with Services (right) sections of CAEP Summary – Columns E and L</a:t>
            </a:r>
          </a:p>
          <a:p>
            <a:r>
              <a:rPr lang="en-US" dirty="0" smtClean="0"/>
              <a:t>Use CAEP Outcomes to compare total Enrollees with total number of students achieving outcomes</a:t>
            </a:r>
          </a:p>
          <a:p>
            <a:endParaRPr lang="en-US" dirty="0"/>
          </a:p>
        </p:txBody>
      </p:sp>
      <p:sp>
        <p:nvSpPr>
          <p:cNvPr id="2" name="Slide Number Placeholder 1"/>
          <p:cNvSpPr>
            <a:spLocks noGrp="1"/>
          </p:cNvSpPr>
          <p:nvPr>
            <p:ph type="sldNum" sz="quarter" idx="12"/>
          </p:nvPr>
        </p:nvSpPr>
        <p:spPr/>
        <p:txBody>
          <a:bodyPr/>
          <a:lstStyle/>
          <a:p>
            <a:pPr>
              <a:defRPr/>
            </a:pPr>
            <a:fld id="{472742ED-E5F3-4A84-9AF5-5CA8849FAEA9}" type="slidenum">
              <a:rPr lang="en-US" smtClean="0"/>
              <a:pPr>
                <a:defRPr/>
              </a:pPr>
              <a:t>22</a:t>
            </a:fld>
            <a:endParaRPr lang="en-US"/>
          </a:p>
        </p:txBody>
      </p:sp>
    </p:spTree>
    <p:extLst>
      <p:ext uri="{BB962C8B-B14F-4D97-AF65-F5344CB8AC3E}">
        <p14:creationId xmlns:p14="http://schemas.microsoft.com/office/powerpoint/2010/main" val="1890427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1" y="1349940"/>
            <a:ext cx="5791200" cy="2895600"/>
          </a:xfrm>
          <a:prstGeom prst="rect">
            <a:avLst/>
          </a:prstGeom>
        </p:spPr>
      </p:pic>
      <p:sp>
        <p:nvSpPr>
          <p:cNvPr id="5" name="TextBox 4"/>
          <p:cNvSpPr txBox="1"/>
          <p:nvPr/>
        </p:nvSpPr>
        <p:spPr>
          <a:xfrm>
            <a:off x="533400" y="4419600"/>
            <a:ext cx="8229600" cy="2308324"/>
          </a:xfrm>
          <a:prstGeom prst="rect">
            <a:avLst/>
          </a:prstGeom>
          <a:noFill/>
          <a:ln>
            <a:solidFill>
              <a:schemeClr val="accent1"/>
            </a:solidFill>
          </a:ln>
        </p:spPr>
        <p:txBody>
          <a:bodyPr wrap="square" rtlCol="0">
            <a:spAutoFit/>
          </a:bodyPr>
          <a:lstStyle/>
          <a:p>
            <a:r>
              <a:rPr lang="en-US" sz="2400" dirty="0" smtClean="0"/>
              <a:t>Refer to the Literacy Gains (Pre/Post) section of the TE CAEP Summary to determine your agency’s overall persistence rate, or your persistence by program.</a:t>
            </a:r>
          </a:p>
          <a:p>
            <a:r>
              <a:rPr lang="en-US" sz="2400" dirty="0" smtClean="0"/>
              <a:t>This employs the same concept as the NRS Persister – that is, it compares the number with a pre/post-test pair with total number of enrollees.</a:t>
            </a:r>
          </a:p>
        </p:txBody>
      </p:sp>
      <p:sp>
        <p:nvSpPr>
          <p:cNvPr id="6" name="Title 5"/>
          <p:cNvSpPr>
            <a:spLocks noGrp="1"/>
          </p:cNvSpPr>
          <p:nvPr>
            <p:ph type="title"/>
          </p:nvPr>
        </p:nvSpPr>
        <p:spPr>
          <a:xfrm>
            <a:off x="457200" y="274638"/>
            <a:ext cx="8229600" cy="868362"/>
          </a:xfrm>
          <a:solidFill>
            <a:schemeClr val="accent1">
              <a:lumMod val="40000"/>
              <a:lumOff val="60000"/>
            </a:schemeClr>
          </a:solidFill>
          <a:ln>
            <a:solidFill>
              <a:schemeClr val="accent1"/>
            </a:solidFill>
          </a:ln>
        </p:spPr>
        <p:txBody>
          <a:bodyPr/>
          <a:lstStyle/>
          <a:p>
            <a:r>
              <a:rPr lang="en-US" dirty="0" smtClean="0"/>
              <a:t>Measuring Persistence in CAEP</a:t>
            </a:r>
            <a:endParaRPr lang="en-US" dirty="0"/>
          </a:p>
        </p:txBody>
      </p:sp>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23</a:t>
            </a:fld>
            <a:endParaRPr lang="en-US"/>
          </a:p>
        </p:txBody>
      </p:sp>
    </p:spTree>
    <p:extLst>
      <p:ext uri="{BB962C8B-B14F-4D97-AF65-F5344CB8AC3E}">
        <p14:creationId xmlns:p14="http://schemas.microsoft.com/office/powerpoint/2010/main" val="3838824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1" y="1600200"/>
            <a:ext cx="5480303" cy="2740152"/>
          </a:xfrm>
          <a:prstGeom prst="rect">
            <a:avLst/>
          </a:prstGeom>
        </p:spPr>
      </p:pic>
      <p:sp>
        <p:nvSpPr>
          <p:cNvPr id="5" name="TextBox 4"/>
          <p:cNvSpPr txBox="1"/>
          <p:nvPr/>
        </p:nvSpPr>
        <p:spPr>
          <a:xfrm>
            <a:off x="542109" y="5200574"/>
            <a:ext cx="8068491" cy="1384995"/>
          </a:xfrm>
          <a:prstGeom prst="rect">
            <a:avLst/>
          </a:prstGeom>
          <a:noFill/>
          <a:ln>
            <a:solidFill>
              <a:schemeClr val="accent1"/>
            </a:solidFill>
          </a:ln>
        </p:spPr>
        <p:txBody>
          <a:bodyPr wrap="square" rtlCol="0">
            <a:spAutoFit/>
          </a:bodyPr>
          <a:lstStyle/>
          <a:p>
            <a:r>
              <a:rPr lang="en-US" sz="2800" b="1" i="1" dirty="0" smtClean="0"/>
              <a:t>Column  C ÷ Column B = Persistence Rate</a:t>
            </a:r>
          </a:p>
          <a:p>
            <a:endParaRPr lang="en-US" sz="2800" b="1" i="1" dirty="0"/>
          </a:p>
          <a:p>
            <a:r>
              <a:rPr lang="en-US" sz="2800" b="1" i="1" dirty="0" smtClean="0"/>
              <a:t>“Good persistence” = 70% or better</a:t>
            </a:r>
            <a:endParaRPr lang="en-US" sz="2800" b="1" i="1" dirty="0"/>
          </a:p>
        </p:txBody>
      </p:sp>
      <p:sp>
        <p:nvSpPr>
          <p:cNvPr id="6" name="Title 5"/>
          <p:cNvSpPr>
            <a:spLocks noGrp="1"/>
          </p:cNvSpPr>
          <p:nvPr>
            <p:ph type="title"/>
          </p:nvPr>
        </p:nvSpPr>
        <p:spPr>
          <a:xfrm>
            <a:off x="457200" y="274638"/>
            <a:ext cx="8229600" cy="868362"/>
          </a:xfrm>
          <a:solidFill>
            <a:schemeClr val="accent1">
              <a:lumMod val="40000"/>
              <a:lumOff val="60000"/>
            </a:schemeClr>
          </a:solidFill>
        </p:spPr>
        <p:txBody>
          <a:bodyPr/>
          <a:lstStyle/>
          <a:p>
            <a:r>
              <a:rPr lang="en-US" dirty="0" smtClean="0"/>
              <a:t>Measuring Persistence in CAEP</a:t>
            </a:r>
            <a:endParaRPr lang="en-US" dirty="0"/>
          </a:p>
        </p:txBody>
      </p:sp>
      <p:sp>
        <p:nvSpPr>
          <p:cNvPr id="7" name="TextBox 6"/>
          <p:cNvSpPr txBox="1"/>
          <p:nvPr/>
        </p:nvSpPr>
        <p:spPr>
          <a:xfrm>
            <a:off x="6172200" y="1676400"/>
            <a:ext cx="2743199" cy="2677656"/>
          </a:xfrm>
          <a:prstGeom prst="rect">
            <a:avLst/>
          </a:prstGeom>
          <a:noFill/>
          <a:ln>
            <a:solidFill>
              <a:schemeClr val="accent1"/>
            </a:solidFill>
          </a:ln>
        </p:spPr>
        <p:txBody>
          <a:bodyPr wrap="square" rtlCol="0">
            <a:spAutoFit/>
          </a:bodyPr>
          <a:lstStyle/>
          <a:p>
            <a:r>
              <a:rPr lang="en-US" sz="2800" dirty="0" smtClean="0"/>
              <a:t>To determine the persistence rate, divide the total in Column C by the total in Column B.</a:t>
            </a:r>
            <a:endParaRPr lang="en-US" dirty="0"/>
          </a:p>
        </p:txBody>
      </p:sp>
      <p:sp>
        <p:nvSpPr>
          <p:cNvPr id="3" name="Slide Number Placeholder 2"/>
          <p:cNvSpPr>
            <a:spLocks noGrp="1"/>
          </p:cNvSpPr>
          <p:nvPr>
            <p:ph type="sldNum" sz="quarter" idx="12"/>
          </p:nvPr>
        </p:nvSpPr>
        <p:spPr>
          <a:xfrm>
            <a:off x="6781799" y="6492875"/>
            <a:ext cx="2133600" cy="365125"/>
          </a:xfrm>
        </p:spPr>
        <p:txBody>
          <a:bodyPr/>
          <a:lstStyle/>
          <a:p>
            <a:pPr>
              <a:defRPr/>
            </a:pPr>
            <a:fld id="{F6D201B8-79DF-4A8E-BB90-AC31C58AD823}" type="slidenum">
              <a:rPr lang="en-US" smtClean="0"/>
              <a:pPr>
                <a:defRPr/>
              </a:pPr>
              <a:t>24</a:t>
            </a:fld>
            <a:endParaRPr lang="en-US" dirty="0"/>
          </a:p>
        </p:txBody>
      </p:sp>
    </p:spTree>
    <p:extLst>
      <p:ext uri="{BB962C8B-B14F-4D97-AF65-F5344CB8AC3E}">
        <p14:creationId xmlns:p14="http://schemas.microsoft.com/office/powerpoint/2010/main" val="1625017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68362"/>
          </a:xfrm>
          <a:solidFill>
            <a:schemeClr val="accent1">
              <a:lumMod val="40000"/>
              <a:lumOff val="60000"/>
            </a:schemeClr>
          </a:solidFill>
        </p:spPr>
        <p:txBody>
          <a:bodyPr>
            <a:normAutofit/>
          </a:bodyPr>
          <a:lstStyle/>
          <a:p>
            <a:r>
              <a:rPr lang="en-US" sz="3900" dirty="0" smtClean="0"/>
              <a:t>Measuring Program Enrollment in CAEP</a:t>
            </a:r>
            <a:endParaRPr lang="en-US" sz="3900" dirty="0"/>
          </a:p>
        </p:txBody>
      </p:sp>
      <p:sp>
        <p:nvSpPr>
          <p:cNvPr id="7" name="TextBox 6"/>
          <p:cNvSpPr txBox="1"/>
          <p:nvPr/>
        </p:nvSpPr>
        <p:spPr>
          <a:xfrm>
            <a:off x="6553199" y="1357605"/>
            <a:ext cx="2362199" cy="4093428"/>
          </a:xfrm>
          <a:prstGeom prst="rect">
            <a:avLst/>
          </a:prstGeom>
          <a:noFill/>
          <a:ln>
            <a:solidFill>
              <a:schemeClr val="accent1"/>
            </a:solidFill>
          </a:ln>
        </p:spPr>
        <p:txBody>
          <a:bodyPr wrap="square" rtlCol="0">
            <a:spAutoFit/>
          </a:bodyPr>
          <a:lstStyle/>
          <a:p>
            <a:pPr lvl="0"/>
            <a:r>
              <a:rPr lang="en-US" sz="2600" dirty="0"/>
              <a:t>How many adult education program students that </a:t>
            </a:r>
            <a:r>
              <a:rPr lang="en-US" sz="2600" dirty="0" smtClean="0"/>
              <a:t>participate </a:t>
            </a:r>
            <a:r>
              <a:rPr lang="en-US" sz="2600" dirty="0"/>
              <a:t>– actually make it into an instructional program? </a:t>
            </a:r>
          </a:p>
        </p:txBody>
      </p:sp>
      <p:pic>
        <p:nvPicPr>
          <p:cNvPr id="8" name="Picture 7"/>
          <p:cNvPicPr>
            <a:picLocks noChangeAspect="1"/>
          </p:cNvPicPr>
          <p:nvPr/>
        </p:nvPicPr>
        <p:blipFill rotWithShape="1">
          <a:blip r:embed="rId2"/>
          <a:srcRect t="-560" r="21224" b="8788"/>
          <a:stretch/>
        </p:blipFill>
        <p:spPr>
          <a:xfrm>
            <a:off x="304800" y="1600200"/>
            <a:ext cx="6067044" cy="3850833"/>
          </a:xfrm>
          <a:prstGeom prst="rect">
            <a:avLst/>
          </a:prstGeom>
          <a:ln>
            <a:solidFill>
              <a:schemeClr val="accent1"/>
            </a:solidFill>
          </a:ln>
        </p:spPr>
      </p:pic>
      <p:sp>
        <p:nvSpPr>
          <p:cNvPr id="9" name="TextBox 8"/>
          <p:cNvSpPr txBox="1"/>
          <p:nvPr/>
        </p:nvSpPr>
        <p:spPr>
          <a:xfrm>
            <a:off x="304800" y="5605862"/>
            <a:ext cx="8686800" cy="954107"/>
          </a:xfrm>
          <a:prstGeom prst="rect">
            <a:avLst/>
          </a:prstGeom>
          <a:noFill/>
          <a:ln>
            <a:solidFill>
              <a:schemeClr val="accent1"/>
            </a:solidFill>
          </a:ln>
        </p:spPr>
        <p:txBody>
          <a:bodyPr wrap="square" rtlCol="0">
            <a:spAutoFit/>
          </a:bodyPr>
          <a:lstStyle/>
          <a:p>
            <a:r>
              <a:rPr lang="en-US" sz="2800" b="1" i="1" dirty="0" smtClean="0"/>
              <a:t>Use Column L: (Total Unduplicated - No Program) </a:t>
            </a:r>
            <a:r>
              <a:rPr lang="en-US" sz="2800" b="1" i="1" dirty="0"/>
              <a:t>÷ </a:t>
            </a:r>
            <a:r>
              <a:rPr lang="en-US" sz="2800" b="1" i="1" dirty="0" smtClean="0"/>
              <a:t> Total Unduplicated = Program Persistence Rate</a:t>
            </a:r>
            <a:endParaRPr lang="en-US" sz="2800" b="1" i="1" dirty="0"/>
          </a:p>
        </p:txBody>
      </p:sp>
      <p:sp>
        <p:nvSpPr>
          <p:cNvPr id="2" name="Slide Number Placeholder 1"/>
          <p:cNvSpPr>
            <a:spLocks noGrp="1"/>
          </p:cNvSpPr>
          <p:nvPr>
            <p:ph type="sldNum" sz="quarter" idx="12"/>
          </p:nvPr>
        </p:nvSpPr>
        <p:spPr>
          <a:xfrm>
            <a:off x="6667499" y="6518754"/>
            <a:ext cx="2133600" cy="365125"/>
          </a:xfrm>
        </p:spPr>
        <p:txBody>
          <a:bodyPr/>
          <a:lstStyle/>
          <a:p>
            <a:pPr>
              <a:defRPr/>
            </a:pPr>
            <a:fld id="{F6D201B8-79DF-4A8E-BB90-AC31C58AD823}" type="slidenum">
              <a:rPr lang="en-US" smtClean="0"/>
              <a:pPr>
                <a:defRPr/>
              </a:pPr>
              <a:t>25</a:t>
            </a:fld>
            <a:endParaRPr lang="en-US" dirty="0"/>
          </a:p>
        </p:txBody>
      </p:sp>
    </p:spTree>
    <p:extLst>
      <p:ext uri="{BB962C8B-B14F-4D97-AF65-F5344CB8AC3E}">
        <p14:creationId xmlns:p14="http://schemas.microsoft.com/office/powerpoint/2010/main" val="2031334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68362"/>
          </a:xfrm>
          <a:solidFill>
            <a:schemeClr val="accent1">
              <a:lumMod val="40000"/>
              <a:lumOff val="60000"/>
            </a:schemeClr>
          </a:solidFill>
        </p:spPr>
        <p:txBody>
          <a:bodyPr>
            <a:normAutofit/>
          </a:bodyPr>
          <a:lstStyle/>
          <a:p>
            <a:r>
              <a:rPr lang="en-US" sz="3900" dirty="0" smtClean="0"/>
              <a:t>Measuring Program Enrollment in CAEP</a:t>
            </a:r>
            <a:endParaRPr lang="en-US" sz="3900" dirty="0"/>
          </a:p>
        </p:txBody>
      </p:sp>
      <p:sp>
        <p:nvSpPr>
          <p:cNvPr id="7" name="TextBox 6"/>
          <p:cNvSpPr txBox="1"/>
          <p:nvPr/>
        </p:nvSpPr>
        <p:spPr>
          <a:xfrm>
            <a:off x="4191000" y="1447800"/>
            <a:ext cx="4419600" cy="4401205"/>
          </a:xfrm>
          <a:prstGeom prst="rect">
            <a:avLst/>
          </a:prstGeom>
          <a:noFill/>
          <a:ln>
            <a:solidFill>
              <a:schemeClr val="accent1"/>
            </a:solidFill>
          </a:ln>
        </p:spPr>
        <p:txBody>
          <a:bodyPr wrap="square" rtlCol="0">
            <a:spAutoFit/>
          </a:bodyPr>
          <a:lstStyle/>
          <a:p>
            <a:pPr marL="457200" indent="-457200">
              <a:buFont typeface="Arial" panose="020B0604020202020204" pitchFamily="34" charset="0"/>
              <a:buChar char="•"/>
            </a:pPr>
            <a:r>
              <a:rPr lang="en-US" sz="2800" dirty="0"/>
              <a:t>Compare </a:t>
            </a:r>
            <a:r>
              <a:rPr lang="en-US" sz="2800" dirty="0" smtClean="0"/>
              <a:t>numbers of </a:t>
            </a:r>
            <a:r>
              <a:rPr lang="en-US" sz="2800" dirty="0"/>
              <a:t>Enrollees </a:t>
            </a:r>
            <a:r>
              <a:rPr lang="en-US" sz="2800" dirty="0" smtClean="0"/>
              <a:t>across Column L</a:t>
            </a:r>
            <a:endParaRPr lang="en-US" sz="2800" dirty="0"/>
          </a:p>
          <a:p>
            <a:pPr marL="457200" indent="-457200">
              <a:buFont typeface="Arial" panose="020B0604020202020204" pitchFamily="34" charset="0"/>
              <a:buChar char="•"/>
            </a:pPr>
            <a:r>
              <a:rPr lang="en-US" sz="2800" dirty="0" smtClean="0"/>
              <a:t>Subtract number in “No Designated Program” from “Total Unduplicated Students” </a:t>
            </a:r>
          </a:p>
          <a:p>
            <a:pPr marL="457200" indent="-457200">
              <a:buFont typeface="Arial" panose="020B0604020202020204" pitchFamily="34" charset="0"/>
              <a:buChar char="•"/>
            </a:pPr>
            <a:r>
              <a:rPr lang="en-US" sz="2800" dirty="0" smtClean="0"/>
              <a:t>Divide that result from number in Total unduplicated students.</a:t>
            </a:r>
            <a:endParaRPr lang="en-US" sz="2800" dirty="0"/>
          </a:p>
        </p:txBody>
      </p:sp>
      <p:pic>
        <p:nvPicPr>
          <p:cNvPr id="8" name="Picture 7"/>
          <p:cNvPicPr>
            <a:picLocks noChangeAspect="1"/>
          </p:cNvPicPr>
          <p:nvPr/>
        </p:nvPicPr>
        <p:blipFill rotWithShape="1">
          <a:blip r:embed="rId2"/>
          <a:srcRect l="67806" t="30723" r="21224" b="8787"/>
          <a:stretch/>
        </p:blipFill>
        <p:spPr>
          <a:xfrm>
            <a:off x="2581276" y="1600200"/>
            <a:ext cx="1398170" cy="4233542"/>
          </a:xfrm>
          <a:prstGeom prst="rect">
            <a:avLst/>
          </a:prstGeom>
          <a:ln>
            <a:solidFill>
              <a:schemeClr val="accent1"/>
            </a:solidFill>
          </a:ln>
        </p:spPr>
      </p:pic>
      <p:sp>
        <p:nvSpPr>
          <p:cNvPr id="9" name="TextBox 8"/>
          <p:cNvSpPr txBox="1"/>
          <p:nvPr/>
        </p:nvSpPr>
        <p:spPr>
          <a:xfrm>
            <a:off x="507521" y="5892195"/>
            <a:ext cx="7848600" cy="523220"/>
          </a:xfrm>
          <a:prstGeom prst="rect">
            <a:avLst/>
          </a:prstGeom>
          <a:noFill/>
          <a:ln>
            <a:solidFill>
              <a:schemeClr val="accent1"/>
            </a:solidFill>
          </a:ln>
        </p:spPr>
        <p:txBody>
          <a:bodyPr wrap="square" rtlCol="0">
            <a:spAutoFit/>
          </a:bodyPr>
          <a:lstStyle/>
          <a:p>
            <a:r>
              <a:rPr lang="en-US" sz="2800" b="1" i="1" dirty="0" smtClean="0"/>
              <a:t>Use Column L: (3240 – 1107)  </a:t>
            </a:r>
            <a:r>
              <a:rPr lang="en-US" sz="2800" b="1" i="1" dirty="0"/>
              <a:t>÷ </a:t>
            </a:r>
            <a:r>
              <a:rPr lang="en-US" sz="2800" b="1" i="1" dirty="0" smtClean="0"/>
              <a:t> 3240 = 65.8%</a:t>
            </a:r>
            <a:endParaRPr lang="en-US" sz="2800" b="1" i="1" dirty="0"/>
          </a:p>
        </p:txBody>
      </p:sp>
      <p:pic>
        <p:nvPicPr>
          <p:cNvPr id="10" name="Picture 9"/>
          <p:cNvPicPr>
            <a:picLocks noChangeAspect="1"/>
          </p:cNvPicPr>
          <p:nvPr/>
        </p:nvPicPr>
        <p:blipFill rotWithShape="1">
          <a:blip r:embed="rId2"/>
          <a:srcRect t="37802" r="81449" b="8788"/>
          <a:stretch/>
        </p:blipFill>
        <p:spPr>
          <a:xfrm>
            <a:off x="259401" y="2095499"/>
            <a:ext cx="2380371" cy="3733801"/>
          </a:xfrm>
          <a:prstGeom prst="rect">
            <a:avLst/>
          </a:prstGeom>
          <a:ln>
            <a:solidFill>
              <a:schemeClr val="accent1"/>
            </a:solidFill>
          </a:ln>
        </p:spPr>
      </p:pic>
      <p:sp>
        <p:nvSpPr>
          <p:cNvPr id="2" name="Slide Number Placeholder 1"/>
          <p:cNvSpPr>
            <a:spLocks noGrp="1"/>
          </p:cNvSpPr>
          <p:nvPr>
            <p:ph type="sldNum" sz="quarter" idx="12"/>
          </p:nvPr>
        </p:nvSpPr>
        <p:spPr/>
        <p:txBody>
          <a:bodyPr/>
          <a:lstStyle/>
          <a:p>
            <a:pPr>
              <a:defRPr/>
            </a:pPr>
            <a:fld id="{F6D201B8-79DF-4A8E-BB90-AC31C58AD823}" type="slidenum">
              <a:rPr lang="en-US" smtClean="0"/>
              <a:pPr>
                <a:defRPr/>
              </a:pPr>
              <a:t>26</a:t>
            </a:fld>
            <a:endParaRPr lang="en-US" dirty="0"/>
          </a:p>
        </p:txBody>
      </p:sp>
    </p:spTree>
    <p:extLst>
      <p:ext uri="{BB962C8B-B14F-4D97-AF65-F5344CB8AC3E}">
        <p14:creationId xmlns:p14="http://schemas.microsoft.com/office/powerpoint/2010/main" val="881935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5638800"/>
            <a:ext cx="6934200" cy="954107"/>
          </a:xfrm>
          <a:prstGeom prst="rect">
            <a:avLst/>
          </a:prstGeom>
          <a:noFill/>
          <a:ln>
            <a:solidFill>
              <a:schemeClr val="accent1"/>
            </a:solidFill>
          </a:ln>
        </p:spPr>
        <p:txBody>
          <a:bodyPr wrap="square" rtlCol="0">
            <a:spAutoFit/>
          </a:bodyPr>
          <a:lstStyle/>
          <a:p>
            <a:r>
              <a:rPr lang="en-US" sz="2800" b="1" i="1" dirty="0" smtClean="0"/>
              <a:t>Column  E ÷ (Column L- No Program) = Program Persistence Rate</a:t>
            </a:r>
            <a:endParaRPr lang="en-US" sz="2800" b="1" i="1" dirty="0"/>
          </a:p>
        </p:txBody>
      </p:sp>
      <p:sp>
        <p:nvSpPr>
          <p:cNvPr id="6" name="Title 5"/>
          <p:cNvSpPr>
            <a:spLocks noGrp="1"/>
          </p:cNvSpPr>
          <p:nvPr>
            <p:ph type="title"/>
          </p:nvPr>
        </p:nvSpPr>
        <p:spPr>
          <a:xfrm>
            <a:off x="457200" y="274638"/>
            <a:ext cx="8229600" cy="868362"/>
          </a:xfrm>
          <a:solidFill>
            <a:schemeClr val="accent1">
              <a:lumMod val="40000"/>
              <a:lumOff val="60000"/>
            </a:schemeClr>
          </a:solidFill>
        </p:spPr>
        <p:txBody>
          <a:bodyPr>
            <a:normAutofit/>
          </a:bodyPr>
          <a:lstStyle/>
          <a:p>
            <a:r>
              <a:rPr lang="en-US" sz="3800" dirty="0" smtClean="0"/>
              <a:t>Measuring Program Persistence in CAEP</a:t>
            </a:r>
            <a:endParaRPr lang="en-US" sz="3800" dirty="0"/>
          </a:p>
        </p:txBody>
      </p:sp>
      <p:sp>
        <p:nvSpPr>
          <p:cNvPr id="7" name="TextBox 6"/>
          <p:cNvSpPr txBox="1"/>
          <p:nvPr/>
        </p:nvSpPr>
        <p:spPr>
          <a:xfrm>
            <a:off x="4343401" y="1371600"/>
            <a:ext cx="4343400" cy="2246769"/>
          </a:xfrm>
          <a:prstGeom prst="rect">
            <a:avLst/>
          </a:prstGeom>
          <a:noFill/>
          <a:ln>
            <a:solidFill>
              <a:schemeClr val="accent1"/>
            </a:solidFill>
          </a:ln>
        </p:spPr>
        <p:txBody>
          <a:bodyPr wrap="square" rtlCol="0">
            <a:spAutoFit/>
          </a:bodyPr>
          <a:lstStyle/>
          <a:p>
            <a:r>
              <a:rPr lang="en-US" sz="2800" dirty="0" smtClean="0"/>
              <a:t>Of those who enroll in an CAEP program, how many stay long enough to accrue at least 12 hours of instruction?</a:t>
            </a:r>
            <a:endParaRPr lang="en-US" sz="2800" dirty="0"/>
          </a:p>
        </p:txBody>
      </p:sp>
      <p:pic>
        <p:nvPicPr>
          <p:cNvPr id="8" name="Picture 7"/>
          <p:cNvPicPr>
            <a:picLocks noChangeAspect="1"/>
          </p:cNvPicPr>
          <p:nvPr/>
        </p:nvPicPr>
        <p:blipFill>
          <a:blip r:embed="rId2"/>
          <a:stretch>
            <a:fillRect/>
          </a:stretch>
        </p:blipFill>
        <p:spPr>
          <a:xfrm>
            <a:off x="838200" y="1295400"/>
            <a:ext cx="3171825" cy="4066442"/>
          </a:xfrm>
          <a:prstGeom prst="rect">
            <a:avLst/>
          </a:prstGeom>
          <a:ln>
            <a:solidFill>
              <a:schemeClr val="accent1"/>
            </a:solidFill>
          </a:ln>
        </p:spPr>
      </p:pic>
      <p:sp>
        <p:nvSpPr>
          <p:cNvPr id="2" name="Slide Number Placeholder 1"/>
          <p:cNvSpPr>
            <a:spLocks noGrp="1"/>
          </p:cNvSpPr>
          <p:nvPr>
            <p:ph type="sldNum" sz="quarter" idx="12"/>
          </p:nvPr>
        </p:nvSpPr>
        <p:spPr/>
        <p:txBody>
          <a:bodyPr/>
          <a:lstStyle/>
          <a:p>
            <a:pPr>
              <a:defRPr/>
            </a:pPr>
            <a:fld id="{F6D201B8-79DF-4A8E-BB90-AC31C58AD823}" type="slidenum">
              <a:rPr lang="en-US" smtClean="0"/>
              <a:pPr>
                <a:defRPr/>
              </a:pPr>
              <a:t>27</a:t>
            </a:fld>
            <a:endParaRPr lang="en-US"/>
          </a:p>
        </p:txBody>
      </p:sp>
    </p:spTree>
    <p:extLst>
      <p:ext uri="{BB962C8B-B14F-4D97-AF65-F5344CB8AC3E}">
        <p14:creationId xmlns:p14="http://schemas.microsoft.com/office/powerpoint/2010/main" val="646163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5638800"/>
            <a:ext cx="6934200" cy="523220"/>
          </a:xfrm>
          <a:prstGeom prst="rect">
            <a:avLst/>
          </a:prstGeom>
          <a:noFill/>
          <a:ln>
            <a:solidFill>
              <a:schemeClr val="accent1"/>
            </a:solidFill>
          </a:ln>
        </p:spPr>
        <p:txBody>
          <a:bodyPr wrap="square" rtlCol="0">
            <a:spAutoFit/>
          </a:bodyPr>
          <a:lstStyle/>
          <a:p>
            <a:r>
              <a:rPr lang="en-US" sz="2800" b="1" i="1" dirty="0" smtClean="0"/>
              <a:t>1408 ÷ (3240-1107) = 66%</a:t>
            </a:r>
            <a:endParaRPr lang="en-US" sz="2800" b="1" i="1" dirty="0"/>
          </a:p>
        </p:txBody>
      </p:sp>
      <p:sp>
        <p:nvSpPr>
          <p:cNvPr id="6" name="Title 5"/>
          <p:cNvSpPr>
            <a:spLocks noGrp="1"/>
          </p:cNvSpPr>
          <p:nvPr>
            <p:ph type="title"/>
          </p:nvPr>
        </p:nvSpPr>
        <p:spPr>
          <a:xfrm>
            <a:off x="457200" y="274638"/>
            <a:ext cx="8229600" cy="868362"/>
          </a:xfrm>
          <a:solidFill>
            <a:schemeClr val="accent1">
              <a:lumMod val="40000"/>
              <a:lumOff val="60000"/>
            </a:schemeClr>
          </a:solidFill>
        </p:spPr>
        <p:txBody>
          <a:bodyPr>
            <a:normAutofit/>
          </a:bodyPr>
          <a:lstStyle/>
          <a:p>
            <a:r>
              <a:rPr lang="en-US" sz="3800" dirty="0" smtClean="0"/>
              <a:t>Measuring Program Persistence in CAEP</a:t>
            </a:r>
            <a:endParaRPr lang="en-US" sz="3800" dirty="0"/>
          </a:p>
        </p:txBody>
      </p:sp>
      <p:sp>
        <p:nvSpPr>
          <p:cNvPr id="7" name="TextBox 6"/>
          <p:cNvSpPr txBox="1"/>
          <p:nvPr/>
        </p:nvSpPr>
        <p:spPr>
          <a:xfrm>
            <a:off x="4343400" y="1371600"/>
            <a:ext cx="4571999" cy="3970318"/>
          </a:xfrm>
          <a:prstGeom prst="rect">
            <a:avLst/>
          </a:prstGeom>
          <a:noFill/>
          <a:ln>
            <a:solidFill>
              <a:schemeClr val="accent1"/>
            </a:solidFill>
          </a:ln>
        </p:spPr>
        <p:txBody>
          <a:bodyPr wrap="square" rtlCol="0">
            <a:spAutoFit/>
          </a:bodyPr>
          <a:lstStyle/>
          <a:p>
            <a:pPr marL="457200" indent="-457200">
              <a:buFont typeface="Arial" panose="020B0604020202020204" pitchFamily="34" charset="0"/>
              <a:buChar char="•"/>
            </a:pPr>
            <a:r>
              <a:rPr lang="en-US" sz="2800" dirty="0" smtClean="0"/>
              <a:t>Compare number of Enrollees in Columns E and L.</a:t>
            </a:r>
          </a:p>
          <a:p>
            <a:pPr marL="457200" indent="-457200">
              <a:buFont typeface="Arial" panose="020B0604020202020204" pitchFamily="34" charset="0"/>
              <a:buChar char="•"/>
            </a:pPr>
            <a:r>
              <a:rPr lang="en-US" sz="2800" dirty="0" smtClean="0"/>
              <a:t>For services students, subtract the number in No Designated Program.</a:t>
            </a:r>
          </a:p>
          <a:p>
            <a:pPr marL="457200" indent="-457200">
              <a:buFont typeface="Arial" panose="020B0604020202020204" pitchFamily="34" charset="0"/>
              <a:buChar char="•"/>
            </a:pPr>
            <a:r>
              <a:rPr lang="en-US" sz="2800" dirty="0" smtClean="0"/>
              <a:t>Divide the total in Column E with that result from Column L.</a:t>
            </a:r>
            <a:endParaRPr lang="en-US" dirty="0"/>
          </a:p>
        </p:txBody>
      </p:sp>
      <p:pic>
        <p:nvPicPr>
          <p:cNvPr id="8" name="Picture 7"/>
          <p:cNvPicPr>
            <a:picLocks noChangeAspect="1"/>
          </p:cNvPicPr>
          <p:nvPr/>
        </p:nvPicPr>
        <p:blipFill>
          <a:blip r:embed="rId2"/>
          <a:stretch>
            <a:fillRect/>
          </a:stretch>
        </p:blipFill>
        <p:spPr>
          <a:xfrm>
            <a:off x="838200" y="1295400"/>
            <a:ext cx="3171825" cy="4066442"/>
          </a:xfrm>
          <a:prstGeom prst="rect">
            <a:avLst/>
          </a:prstGeom>
          <a:ln>
            <a:solidFill>
              <a:schemeClr val="accent1"/>
            </a:solidFill>
          </a:ln>
        </p:spPr>
      </p:pic>
      <p:sp>
        <p:nvSpPr>
          <p:cNvPr id="2" name="Slide Number Placeholder 1"/>
          <p:cNvSpPr>
            <a:spLocks noGrp="1"/>
          </p:cNvSpPr>
          <p:nvPr>
            <p:ph type="sldNum" sz="quarter" idx="12"/>
          </p:nvPr>
        </p:nvSpPr>
        <p:spPr/>
        <p:txBody>
          <a:bodyPr/>
          <a:lstStyle/>
          <a:p>
            <a:pPr>
              <a:defRPr/>
            </a:pPr>
            <a:fld id="{F6D201B8-79DF-4A8E-BB90-AC31C58AD823}" type="slidenum">
              <a:rPr lang="en-US" smtClean="0"/>
              <a:pPr>
                <a:defRPr/>
              </a:pPr>
              <a:t>28</a:t>
            </a:fld>
            <a:endParaRPr lang="en-US"/>
          </a:p>
        </p:txBody>
      </p:sp>
    </p:spTree>
    <p:extLst>
      <p:ext uri="{BB962C8B-B14F-4D97-AF65-F5344CB8AC3E}">
        <p14:creationId xmlns:p14="http://schemas.microsoft.com/office/powerpoint/2010/main" val="2070621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839200" cy="868362"/>
          </a:xfrm>
          <a:solidFill>
            <a:schemeClr val="accent1">
              <a:lumMod val="40000"/>
              <a:lumOff val="60000"/>
            </a:schemeClr>
          </a:solidFill>
        </p:spPr>
        <p:txBody>
          <a:bodyPr>
            <a:normAutofit/>
          </a:bodyPr>
          <a:lstStyle/>
          <a:p>
            <a:r>
              <a:rPr lang="en-US" sz="3800" dirty="0" smtClean="0"/>
              <a:t>Measuring Outcomes Performance in CAEP</a:t>
            </a:r>
            <a:endParaRPr lang="en-US" sz="3800" dirty="0"/>
          </a:p>
        </p:txBody>
      </p:sp>
      <p:sp>
        <p:nvSpPr>
          <p:cNvPr id="7" name="TextBox 6"/>
          <p:cNvSpPr txBox="1"/>
          <p:nvPr/>
        </p:nvSpPr>
        <p:spPr>
          <a:xfrm>
            <a:off x="6400800" y="1295400"/>
            <a:ext cx="2514599" cy="4401205"/>
          </a:xfrm>
          <a:prstGeom prst="rect">
            <a:avLst/>
          </a:prstGeom>
          <a:noFill/>
          <a:ln>
            <a:solidFill>
              <a:schemeClr val="accent1"/>
            </a:solidFill>
          </a:ln>
        </p:spPr>
        <p:txBody>
          <a:bodyPr wrap="square" rtlCol="0">
            <a:spAutoFit/>
          </a:bodyPr>
          <a:lstStyle/>
          <a:p>
            <a:pPr lvl="0"/>
            <a:r>
              <a:rPr lang="en-US" sz="2800" dirty="0"/>
              <a:t>Of those students in an instructional program, how many are showing any progress as defined by </a:t>
            </a:r>
            <a:r>
              <a:rPr lang="en-US" sz="2800" dirty="0" smtClean="0"/>
              <a:t>AEBG/CAEP </a:t>
            </a:r>
            <a:r>
              <a:rPr lang="en-US" sz="2800" dirty="0"/>
              <a:t>metrics? </a:t>
            </a:r>
          </a:p>
        </p:txBody>
      </p:sp>
      <p:pic>
        <p:nvPicPr>
          <p:cNvPr id="8" name="Picture 7"/>
          <p:cNvPicPr>
            <a:picLocks noChangeAspect="1"/>
          </p:cNvPicPr>
          <p:nvPr/>
        </p:nvPicPr>
        <p:blipFill rotWithShape="1">
          <a:blip r:embed="rId2"/>
          <a:srcRect t="-560" r="31889" b="8788"/>
          <a:stretch/>
        </p:blipFill>
        <p:spPr>
          <a:xfrm>
            <a:off x="457200" y="1295400"/>
            <a:ext cx="5791200" cy="4251355"/>
          </a:xfrm>
          <a:prstGeom prst="rect">
            <a:avLst/>
          </a:prstGeom>
          <a:ln>
            <a:solidFill>
              <a:schemeClr val="accent1"/>
            </a:solidFill>
          </a:ln>
        </p:spPr>
      </p:pic>
      <p:sp>
        <p:nvSpPr>
          <p:cNvPr id="9" name="TextBox 8"/>
          <p:cNvSpPr txBox="1"/>
          <p:nvPr/>
        </p:nvSpPr>
        <p:spPr>
          <a:xfrm>
            <a:off x="457200" y="5791200"/>
            <a:ext cx="8077200" cy="954107"/>
          </a:xfrm>
          <a:prstGeom prst="rect">
            <a:avLst/>
          </a:prstGeom>
          <a:noFill/>
          <a:ln>
            <a:solidFill>
              <a:schemeClr val="accent1"/>
            </a:solidFill>
          </a:ln>
        </p:spPr>
        <p:txBody>
          <a:bodyPr wrap="square" rtlCol="0">
            <a:spAutoFit/>
          </a:bodyPr>
          <a:lstStyle/>
          <a:p>
            <a:r>
              <a:rPr lang="en-US" sz="2800" b="1" i="1" dirty="0" smtClean="0"/>
              <a:t>Sum of Columns F, G, H, I, J, </a:t>
            </a:r>
            <a:r>
              <a:rPr lang="en-US" sz="2800" b="1" i="1" dirty="0"/>
              <a:t>K </a:t>
            </a:r>
            <a:r>
              <a:rPr lang="en-US" sz="2800" b="1" i="1" dirty="0" smtClean="0"/>
              <a:t>÷ Column  </a:t>
            </a:r>
            <a:r>
              <a:rPr lang="en-US" sz="2800" b="1" i="1" dirty="0"/>
              <a:t>E </a:t>
            </a:r>
            <a:r>
              <a:rPr lang="en-US" sz="2800" b="1" i="1" dirty="0" smtClean="0"/>
              <a:t> = Outcomes Attainment Rate</a:t>
            </a:r>
            <a:endParaRPr lang="en-US" sz="2800" b="1" i="1" dirty="0"/>
          </a:p>
        </p:txBody>
      </p:sp>
      <p:sp>
        <p:nvSpPr>
          <p:cNvPr id="2" name="Slide Number Placeholder 1"/>
          <p:cNvSpPr>
            <a:spLocks noGrp="1"/>
          </p:cNvSpPr>
          <p:nvPr>
            <p:ph type="sldNum" sz="quarter" idx="12"/>
          </p:nvPr>
        </p:nvSpPr>
        <p:spPr>
          <a:xfrm>
            <a:off x="6781799" y="6380182"/>
            <a:ext cx="2133600" cy="365125"/>
          </a:xfrm>
        </p:spPr>
        <p:txBody>
          <a:bodyPr/>
          <a:lstStyle/>
          <a:p>
            <a:pPr>
              <a:defRPr/>
            </a:pPr>
            <a:fld id="{F6D201B8-79DF-4A8E-BB90-AC31C58AD823}" type="slidenum">
              <a:rPr lang="en-US" smtClean="0"/>
              <a:pPr>
                <a:defRPr/>
              </a:pPr>
              <a:t>29</a:t>
            </a:fld>
            <a:endParaRPr lang="en-US" dirty="0"/>
          </a:p>
        </p:txBody>
      </p:sp>
    </p:spTree>
    <p:extLst>
      <p:ext uri="{BB962C8B-B14F-4D97-AF65-F5344CB8AC3E}">
        <p14:creationId xmlns:p14="http://schemas.microsoft.com/office/powerpoint/2010/main" val="12524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Data Numbers</a:t>
            </a:r>
            <a:endParaRPr lang="en-US" dirty="0"/>
          </a:p>
        </p:txBody>
      </p:sp>
      <p:sp>
        <p:nvSpPr>
          <p:cNvPr id="3" name="Text Placeholder 2"/>
          <p:cNvSpPr>
            <a:spLocks noGrp="1"/>
          </p:cNvSpPr>
          <p:nvPr>
            <p:ph type="body" sz="half" idx="1"/>
          </p:nvPr>
        </p:nvSpPr>
        <p:spPr>
          <a:xfrm>
            <a:off x="533400" y="2733005"/>
            <a:ext cx="8478907" cy="2693760"/>
          </a:xfrm>
        </p:spPr>
        <p:txBody>
          <a:bodyPr>
            <a:normAutofit/>
          </a:bodyPr>
          <a:lstStyle/>
          <a:p>
            <a:pPr marL="257175" indent="-257175">
              <a:buFont typeface="Arial" panose="020B0604020202020204" pitchFamily="34" charset="0"/>
              <a:buChar char="•"/>
            </a:pPr>
            <a:r>
              <a:rPr lang="en-US" dirty="0" smtClean="0"/>
              <a:t>17-18 – Unduplicated student count is close to 800K.  Up 10% from the prior year.</a:t>
            </a:r>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r>
              <a:rPr lang="en-US" dirty="0" smtClean="0"/>
              <a:t>17-18 – Duplicated student count is close to 1M.</a:t>
            </a:r>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r>
              <a:rPr lang="en-US" dirty="0" smtClean="0"/>
              <a:t>Currently we have 378 </a:t>
            </a:r>
            <a:r>
              <a:rPr lang="en-US" dirty="0"/>
              <a:t>districts reporting student enrollment.  That’s a 23% increase in districts reporting from the prior </a:t>
            </a:r>
            <a:r>
              <a:rPr lang="en-US" dirty="0" smtClean="0"/>
              <a:t>year.</a:t>
            </a:r>
          </a:p>
        </p:txBody>
      </p:sp>
    </p:spTree>
    <p:extLst>
      <p:ext uri="{BB962C8B-B14F-4D97-AF65-F5344CB8AC3E}">
        <p14:creationId xmlns:p14="http://schemas.microsoft.com/office/powerpoint/2010/main" val="373814431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839200" cy="868362"/>
          </a:xfrm>
          <a:solidFill>
            <a:schemeClr val="accent1">
              <a:lumMod val="40000"/>
              <a:lumOff val="60000"/>
            </a:schemeClr>
          </a:solidFill>
        </p:spPr>
        <p:txBody>
          <a:bodyPr>
            <a:normAutofit/>
          </a:bodyPr>
          <a:lstStyle/>
          <a:p>
            <a:r>
              <a:rPr lang="en-US" sz="3800" dirty="0" smtClean="0"/>
              <a:t>Measuring Outcomes Performance in CAEP</a:t>
            </a:r>
            <a:endParaRPr lang="en-US" sz="3800" dirty="0"/>
          </a:p>
        </p:txBody>
      </p:sp>
      <p:sp>
        <p:nvSpPr>
          <p:cNvPr id="7" name="TextBox 6"/>
          <p:cNvSpPr txBox="1"/>
          <p:nvPr/>
        </p:nvSpPr>
        <p:spPr>
          <a:xfrm>
            <a:off x="5715000" y="1295400"/>
            <a:ext cx="3200399" cy="4401205"/>
          </a:xfrm>
          <a:prstGeom prst="rect">
            <a:avLst/>
          </a:prstGeom>
          <a:noFill/>
          <a:ln>
            <a:solidFill>
              <a:schemeClr val="accent1"/>
            </a:solidFill>
          </a:ln>
        </p:spPr>
        <p:txBody>
          <a:bodyPr wrap="square" rtlCol="0">
            <a:spAutoFit/>
          </a:bodyPr>
          <a:lstStyle/>
          <a:p>
            <a:pPr marL="457200" lvl="0" indent="-457200">
              <a:buFont typeface="Arial" panose="020B0604020202020204" pitchFamily="34" charset="0"/>
              <a:buChar char="•"/>
            </a:pPr>
            <a:r>
              <a:rPr lang="en-US" sz="2800" dirty="0" smtClean="0"/>
              <a:t>Add up total number of outcomes across the 6 CAEP outcomes areas</a:t>
            </a:r>
          </a:p>
          <a:p>
            <a:pPr marL="457200" lvl="0" indent="-457200">
              <a:buFont typeface="Arial" panose="020B0604020202020204" pitchFamily="34" charset="0"/>
              <a:buChar char="•"/>
            </a:pPr>
            <a:r>
              <a:rPr lang="en-US" sz="2800" dirty="0" smtClean="0"/>
              <a:t>Divide this total by total Enrollees in Column E </a:t>
            </a:r>
            <a:endParaRPr lang="en-US" sz="2800" dirty="0"/>
          </a:p>
        </p:txBody>
      </p:sp>
      <p:sp>
        <p:nvSpPr>
          <p:cNvPr id="9" name="TextBox 8"/>
          <p:cNvSpPr txBox="1"/>
          <p:nvPr/>
        </p:nvSpPr>
        <p:spPr>
          <a:xfrm>
            <a:off x="304800" y="6096000"/>
            <a:ext cx="7772400" cy="523220"/>
          </a:xfrm>
          <a:prstGeom prst="rect">
            <a:avLst/>
          </a:prstGeom>
          <a:noFill/>
          <a:ln>
            <a:solidFill>
              <a:schemeClr val="accent1"/>
            </a:solidFill>
          </a:ln>
        </p:spPr>
        <p:txBody>
          <a:bodyPr wrap="square" rtlCol="0">
            <a:spAutoFit/>
          </a:bodyPr>
          <a:lstStyle/>
          <a:p>
            <a:r>
              <a:rPr lang="en-US" sz="2800" b="1" i="1" dirty="0" smtClean="0"/>
              <a:t>(240 </a:t>
            </a:r>
            <a:r>
              <a:rPr lang="en-US" sz="2800" b="1" i="1" dirty="0"/>
              <a:t>+ 0 + </a:t>
            </a:r>
            <a:r>
              <a:rPr lang="en-US" sz="2800" b="1" i="1" dirty="0" smtClean="0"/>
              <a:t> 1 </a:t>
            </a:r>
            <a:r>
              <a:rPr lang="en-US" sz="2800" b="1" i="1" dirty="0"/>
              <a:t>+ </a:t>
            </a:r>
            <a:r>
              <a:rPr lang="en-US" sz="2800" b="1" i="1" dirty="0" smtClean="0"/>
              <a:t> 24 </a:t>
            </a:r>
            <a:r>
              <a:rPr lang="en-US" sz="2800" b="1" i="1" dirty="0"/>
              <a:t>+ </a:t>
            </a:r>
            <a:r>
              <a:rPr lang="en-US" sz="2800" b="1" i="1" dirty="0" smtClean="0"/>
              <a:t> 3 </a:t>
            </a:r>
            <a:r>
              <a:rPr lang="en-US" sz="2800" b="1" i="1" dirty="0"/>
              <a:t>+ </a:t>
            </a:r>
            <a:r>
              <a:rPr lang="en-US" sz="2800" b="1" i="1" dirty="0" smtClean="0"/>
              <a:t> 114) ÷ 1408  = 27%</a:t>
            </a:r>
            <a:endParaRPr lang="en-US" sz="2800" b="1" i="1" dirty="0"/>
          </a:p>
        </p:txBody>
      </p:sp>
      <p:pic>
        <p:nvPicPr>
          <p:cNvPr id="2" name="Picture 1"/>
          <p:cNvPicPr>
            <a:picLocks noChangeAspect="1"/>
          </p:cNvPicPr>
          <p:nvPr/>
        </p:nvPicPr>
        <p:blipFill>
          <a:blip r:embed="rId2"/>
          <a:stretch>
            <a:fillRect/>
          </a:stretch>
        </p:blipFill>
        <p:spPr>
          <a:xfrm>
            <a:off x="228600" y="1295400"/>
            <a:ext cx="5322984" cy="3438525"/>
          </a:xfrm>
          <a:prstGeom prst="rect">
            <a:avLst/>
          </a:prstGeom>
        </p:spPr>
      </p:pic>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30</a:t>
            </a:fld>
            <a:endParaRPr lang="en-US"/>
          </a:p>
        </p:txBody>
      </p:sp>
    </p:spTree>
    <p:extLst>
      <p:ext uri="{BB962C8B-B14F-4D97-AF65-F5344CB8AC3E}">
        <p14:creationId xmlns:p14="http://schemas.microsoft.com/office/powerpoint/2010/main" val="3236807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307428" y="1015258"/>
          <a:ext cx="8359666" cy="4902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Quad Arrow 3"/>
          <p:cNvSpPr/>
          <p:nvPr/>
        </p:nvSpPr>
        <p:spPr>
          <a:xfrm>
            <a:off x="957756" y="609600"/>
            <a:ext cx="6952592" cy="5638800"/>
          </a:xfrm>
          <a:prstGeom prst="quadArrow">
            <a:avLst>
              <a:gd name="adj1" fmla="val 2192"/>
              <a:gd name="adj2" fmla="val 2488"/>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94182" y="2994349"/>
            <a:ext cx="1856390" cy="369332"/>
          </a:xfrm>
          <a:prstGeom prst="rect">
            <a:avLst/>
          </a:prstGeom>
          <a:solidFill>
            <a:schemeClr val="bg1"/>
          </a:solidFill>
        </p:spPr>
        <p:txBody>
          <a:bodyPr wrap="square" rtlCol="0">
            <a:spAutoFit/>
          </a:bodyPr>
          <a:lstStyle/>
          <a:p>
            <a:r>
              <a:rPr lang="en-US" b="1" dirty="0"/>
              <a:t>Performance</a:t>
            </a:r>
            <a:r>
              <a:rPr lang="en-US" dirty="0" smtClean="0"/>
              <a:t> </a:t>
            </a:r>
            <a:endParaRPr lang="en-US" dirty="0"/>
          </a:p>
        </p:txBody>
      </p:sp>
      <p:sp>
        <p:nvSpPr>
          <p:cNvPr id="9" name="TextBox 8"/>
          <p:cNvSpPr txBox="1"/>
          <p:nvPr/>
        </p:nvSpPr>
        <p:spPr>
          <a:xfrm>
            <a:off x="3865419" y="1752600"/>
            <a:ext cx="461665" cy="1490027"/>
          </a:xfrm>
          <a:prstGeom prst="rect">
            <a:avLst/>
          </a:prstGeom>
          <a:noFill/>
        </p:spPr>
        <p:txBody>
          <a:bodyPr vert="vert270" wrap="square" rtlCol="0">
            <a:spAutoFit/>
          </a:bodyPr>
          <a:lstStyle/>
          <a:p>
            <a:r>
              <a:rPr lang="en-US" b="1" dirty="0"/>
              <a:t>Persistence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31</a:t>
            </a:fld>
            <a:endParaRPr lang="en-US"/>
          </a:p>
        </p:txBody>
      </p:sp>
    </p:spTree>
    <p:extLst>
      <p:ext uri="{BB962C8B-B14F-4D97-AF65-F5344CB8AC3E}">
        <p14:creationId xmlns:p14="http://schemas.microsoft.com/office/powerpoint/2010/main" val="2342264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990597"/>
            <a:ext cx="5105400"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5943" y="332583"/>
            <a:ext cx="8319407" cy="750402"/>
          </a:xfrm>
        </p:spPr>
        <p:txBody>
          <a:bodyPr>
            <a:noAutofit/>
          </a:bodyPr>
          <a:lstStyle/>
          <a:p>
            <a:r>
              <a:rPr lang="en-US" sz="3200" b="1" dirty="0" smtClean="0">
                <a:effectLst>
                  <a:outerShdw blurRad="38100" dist="38100" dir="2700000" algn="tl">
                    <a:srgbClr val="000000">
                      <a:alpha val="43137"/>
                    </a:srgbClr>
                  </a:outerShdw>
                </a:effectLst>
              </a:rPr>
              <a:t>When Performance and Persistence are High</a:t>
            </a:r>
            <a:endParaRPr lang="en-US" sz="3200" b="1" dirty="0">
              <a:effectLst>
                <a:outerShdw blurRad="38100" dist="38100" dir="2700000" algn="tl">
                  <a:srgbClr val="000000">
                    <a:alpha val="43137"/>
                  </a:srgbClr>
                </a:outerShdw>
              </a:effectLst>
            </a:endParaRPr>
          </a:p>
        </p:txBody>
      </p:sp>
      <p:sp>
        <p:nvSpPr>
          <p:cNvPr id="5" name="TextBox 4"/>
          <p:cNvSpPr txBox="1"/>
          <p:nvPr/>
        </p:nvSpPr>
        <p:spPr>
          <a:xfrm>
            <a:off x="533400" y="3990597"/>
            <a:ext cx="5105400" cy="1569660"/>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200" dirty="0"/>
              <a:t>If performance and persistence are both high, CONGRATULATIONS!!! </a:t>
            </a:r>
          </a:p>
        </p:txBody>
      </p:sp>
      <p:pic>
        <p:nvPicPr>
          <p:cNvPr id="3" name="Picture 2"/>
          <p:cNvPicPr>
            <a:picLocks noChangeAspect="1"/>
          </p:cNvPicPr>
          <p:nvPr/>
        </p:nvPicPr>
        <p:blipFill>
          <a:blip r:embed="rId2"/>
          <a:stretch>
            <a:fillRect/>
          </a:stretch>
        </p:blipFill>
        <p:spPr>
          <a:xfrm>
            <a:off x="4495801" y="1599016"/>
            <a:ext cx="4316228" cy="2985133"/>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32</a:t>
            </a:fld>
            <a:endParaRPr lang="en-US"/>
          </a:p>
        </p:txBody>
      </p:sp>
    </p:spTree>
    <p:extLst>
      <p:ext uri="{BB962C8B-B14F-4D97-AF65-F5344CB8AC3E}">
        <p14:creationId xmlns:p14="http://schemas.microsoft.com/office/powerpoint/2010/main" val="3082884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943" y="384577"/>
            <a:ext cx="8643257" cy="56336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effectLst>
                  <a:outerShdw blurRad="38100" dist="38100" dir="2700000" algn="tl">
                    <a:srgbClr val="000000">
                      <a:alpha val="43137"/>
                    </a:srgbClr>
                  </a:outerShdw>
                </a:effectLst>
              </a:rPr>
              <a:t>When Performance is High and Persistence is Low</a:t>
            </a:r>
          </a:p>
        </p:txBody>
      </p:sp>
      <p:sp>
        <p:nvSpPr>
          <p:cNvPr id="5" name="TextBox 4"/>
          <p:cNvSpPr txBox="1"/>
          <p:nvPr/>
        </p:nvSpPr>
        <p:spPr>
          <a:xfrm>
            <a:off x="381000" y="1143000"/>
            <a:ext cx="5105400" cy="3539430"/>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200" dirty="0" smtClean="0"/>
              <a:t>VERY UNUSUAL</a:t>
            </a:r>
          </a:p>
          <a:p>
            <a:pPr marL="214313" indent="-214313">
              <a:buFont typeface="Arial" panose="020B0604020202020204" pitchFamily="34" charset="0"/>
              <a:buChar char="•"/>
            </a:pPr>
            <a:endParaRPr lang="en-US" sz="3200" dirty="0" smtClean="0"/>
          </a:p>
          <a:p>
            <a:pPr marL="214313" indent="-214313">
              <a:buFont typeface="Arial" panose="020B0604020202020204" pitchFamily="34" charset="0"/>
              <a:buChar char="•"/>
            </a:pPr>
            <a:r>
              <a:rPr lang="en-US" sz="3200" dirty="0" smtClean="0"/>
              <a:t>But if so, the </a:t>
            </a:r>
            <a:r>
              <a:rPr lang="en-US" sz="3200" dirty="0"/>
              <a:t>agency </a:t>
            </a:r>
            <a:r>
              <a:rPr lang="en-US" sz="3200" dirty="0" smtClean="0"/>
              <a:t>should take steps to increase </a:t>
            </a:r>
            <a:r>
              <a:rPr lang="en-US" sz="3200" dirty="0"/>
              <a:t>the frequency of pre/post-testing rates for students. </a:t>
            </a:r>
          </a:p>
        </p:txBody>
      </p:sp>
      <p:pic>
        <p:nvPicPr>
          <p:cNvPr id="2" name="Picture 1"/>
          <p:cNvPicPr>
            <a:picLocks noChangeAspect="1"/>
          </p:cNvPicPr>
          <p:nvPr/>
        </p:nvPicPr>
        <p:blipFill>
          <a:blip r:embed="rId2"/>
          <a:stretch>
            <a:fillRect/>
          </a:stretch>
        </p:blipFill>
        <p:spPr>
          <a:xfrm>
            <a:off x="5060766" y="3614408"/>
            <a:ext cx="3966414" cy="2743200"/>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33</a:t>
            </a:fld>
            <a:endParaRPr lang="en-US"/>
          </a:p>
        </p:txBody>
      </p:sp>
    </p:spTree>
    <p:extLst>
      <p:ext uri="{BB962C8B-B14F-4D97-AF65-F5344CB8AC3E}">
        <p14:creationId xmlns:p14="http://schemas.microsoft.com/office/powerpoint/2010/main" val="1804402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77048" y="1078099"/>
            <a:ext cx="4874477" cy="517064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26328" y="230327"/>
            <a:ext cx="8775326" cy="70587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effectLst>
                  <a:outerShdw blurRad="38100" dist="38100" dir="2700000" algn="tl">
                    <a:srgbClr val="000000">
                      <a:alpha val="43137"/>
                    </a:srgbClr>
                  </a:outerShdw>
                </a:effectLst>
              </a:rPr>
              <a:t>When </a:t>
            </a:r>
            <a:r>
              <a:rPr lang="en-US" sz="3200" b="1" dirty="0">
                <a:effectLst>
                  <a:outerShdw blurRad="38100" dist="38100" dir="2700000" algn="tl">
                    <a:srgbClr val="000000">
                      <a:alpha val="43137"/>
                    </a:srgbClr>
                  </a:outerShdw>
                </a:effectLst>
              </a:rPr>
              <a:t>Performance and Persistence are Both Low</a:t>
            </a:r>
          </a:p>
        </p:txBody>
      </p:sp>
      <p:sp>
        <p:nvSpPr>
          <p:cNvPr id="3" name="TextBox 2"/>
          <p:cNvSpPr txBox="1"/>
          <p:nvPr/>
        </p:nvSpPr>
        <p:spPr>
          <a:xfrm>
            <a:off x="3977048" y="1078099"/>
            <a:ext cx="4874477" cy="5170646"/>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000" dirty="0" smtClean="0"/>
              <a:t>The agency should address basic data clean up first – that is, missing </a:t>
            </a:r>
            <a:r>
              <a:rPr lang="en-US" sz="3000" dirty="0"/>
              <a:t>student demographics </a:t>
            </a:r>
            <a:r>
              <a:rPr lang="en-US" sz="3000" dirty="0" smtClean="0"/>
              <a:t>or attendance hours.</a:t>
            </a:r>
          </a:p>
          <a:p>
            <a:pPr marL="214313" indent="-214313">
              <a:buFont typeface="Arial" panose="020B0604020202020204" pitchFamily="34" charset="0"/>
              <a:buChar char="•"/>
            </a:pPr>
            <a:endParaRPr lang="en-US" sz="3000" dirty="0" smtClean="0"/>
          </a:p>
          <a:p>
            <a:pPr marL="214313" indent="-214313">
              <a:buFont typeface="Arial" panose="020B0604020202020204" pitchFamily="34" charset="0"/>
              <a:buChar char="•"/>
            </a:pPr>
            <a:r>
              <a:rPr lang="en-US" sz="3000" dirty="0" smtClean="0"/>
              <a:t>Once basic clean up is complete, then start with the persistence side – specifically, student pre/post-testing </a:t>
            </a:r>
            <a:r>
              <a:rPr lang="en-US" sz="3000" dirty="0"/>
              <a:t>rates. </a:t>
            </a:r>
          </a:p>
        </p:txBody>
      </p:sp>
      <p:pic>
        <p:nvPicPr>
          <p:cNvPr id="2" name="Picture 1"/>
          <p:cNvPicPr>
            <a:picLocks noChangeAspect="1"/>
          </p:cNvPicPr>
          <p:nvPr/>
        </p:nvPicPr>
        <p:blipFill>
          <a:blip r:embed="rId2"/>
          <a:stretch>
            <a:fillRect/>
          </a:stretch>
        </p:blipFill>
        <p:spPr>
          <a:xfrm>
            <a:off x="253760" y="3733800"/>
            <a:ext cx="3636379" cy="2514945"/>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34</a:t>
            </a:fld>
            <a:endParaRPr lang="en-US"/>
          </a:p>
        </p:txBody>
      </p:sp>
    </p:spTree>
    <p:extLst>
      <p:ext uri="{BB962C8B-B14F-4D97-AF65-F5344CB8AC3E}">
        <p14:creationId xmlns:p14="http://schemas.microsoft.com/office/powerpoint/2010/main" val="6502037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24422" y="3940626"/>
            <a:ext cx="5429025"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77831" y="395626"/>
            <a:ext cx="8490857" cy="6791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effectLst>
                  <a:outerShdw blurRad="38100" dist="38100" dir="2700000" algn="tl">
                    <a:srgbClr val="000000">
                      <a:alpha val="43137"/>
                    </a:srgbClr>
                  </a:outerShdw>
                </a:effectLst>
              </a:rPr>
              <a:t>When Performance is Low and Persistence is High</a:t>
            </a:r>
          </a:p>
        </p:txBody>
      </p:sp>
      <p:sp>
        <p:nvSpPr>
          <p:cNvPr id="5" name="TextBox 4"/>
          <p:cNvSpPr txBox="1"/>
          <p:nvPr/>
        </p:nvSpPr>
        <p:spPr>
          <a:xfrm>
            <a:off x="3324422" y="3936997"/>
            <a:ext cx="5459505" cy="2554545"/>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200" dirty="0"/>
              <a:t>T</a:t>
            </a:r>
            <a:r>
              <a:rPr lang="en-US" sz="3200" dirty="0" smtClean="0"/>
              <a:t>he </a:t>
            </a:r>
            <a:r>
              <a:rPr lang="en-US" sz="3200" dirty="0"/>
              <a:t>agency is doing well with completing </a:t>
            </a:r>
            <a:r>
              <a:rPr lang="en-US" sz="3200" dirty="0" smtClean="0"/>
              <a:t>testing requirements, </a:t>
            </a:r>
            <a:r>
              <a:rPr lang="en-US" sz="3200" dirty="0"/>
              <a:t>but needs to address instruction in the classroom. </a:t>
            </a:r>
          </a:p>
        </p:txBody>
      </p:sp>
      <p:pic>
        <p:nvPicPr>
          <p:cNvPr id="2" name="Picture 1"/>
          <p:cNvPicPr>
            <a:picLocks noChangeAspect="1"/>
          </p:cNvPicPr>
          <p:nvPr/>
        </p:nvPicPr>
        <p:blipFill>
          <a:blip r:embed="rId2"/>
          <a:stretch>
            <a:fillRect/>
          </a:stretch>
        </p:blipFill>
        <p:spPr>
          <a:xfrm>
            <a:off x="380999" y="1320276"/>
            <a:ext cx="4038601" cy="3025533"/>
          </a:xfrm>
          <a:prstGeom prst="rect">
            <a:avLst/>
          </a:prstGeom>
        </p:spPr>
      </p:pic>
      <p:sp>
        <p:nvSpPr>
          <p:cNvPr id="7" name="Slide Number Placeholder 6"/>
          <p:cNvSpPr>
            <a:spLocks noGrp="1"/>
          </p:cNvSpPr>
          <p:nvPr>
            <p:ph type="sldNum" sz="quarter" idx="12"/>
          </p:nvPr>
        </p:nvSpPr>
        <p:spPr>
          <a:xfrm>
            <a:off x="6589655" y="6458474"/>
            <a:ext cx="2133600" cy="365125"/>
          </a:xfrm>
        </p:spPr>
        <p:txBody>
          <a:bodyPr/>
          <a:lstStyle/>
          <a:p>
            <a:pPr>
              <a:defRPr/>
            </a:pPr>
            <a:fld id="{F6D201B8-79DF-4A8E-BB90-AC31C58AD823}" type="slidenum">
              <a:rPr lang="en-US" smtClean="0"/>
              <a:pPr>
                <a:defRPr/>
              </a:pPr>
              <a:t>35</a:t>
            </a:fld>
            <a:endParaRPr lang="en-US" dirty="0"/>
          </a:p>
        </p:txBody>
      </p:sp>
    </p:spTree>
    <p:extLst>
      <p:ext uri="{BB962C8B-B14F-4D97-AF65-F5344CB8AC3E}">
        <p14:creationId xmlns:p14="http://schemas.microsoft.com/office/powerpoint/2010/main" val="4254018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Bef>
                <a:spcPts val="0"/>
              </a:spcBef>
              <a:spcAft>
                <a:spcPts val="0"/>
              </a:spcAft>
              <a:defRPr/>
            </a:pPr>
            <a:r>
              <a:rPr lang="en-US" dirty="0" smtClean="0">
                <a:solidFill>
                  <a:srgbClr val="002060"/>
                </a:solidFill>
              </a:rPr>
              <a:t>Improving Learner Persistence</a:t>
            </a:r>
            <a:endParaRPr dirty="0">
              <a:solidFill>
                <a:srgbClr val="002060"/>
              </a:solidFill>
            </a:endParaRPr>
          </a:p>
        </p:txBody>
      </p:sp>
      <p:sp>
        <p:nvSpPr>
          <p:cNvPr id="3" name="Content Placeholder 2"/>
          <p:cNvSpPr>
            <a:spLocks noGrp="1"/>
          </p:cNvSpPr>
          <p:nvPr>
            <p:ph idx="1"/>
          </p:nvPr>
        </p:nvSpPr>
        <p:spPr>
          <a:xfrm>
            <a:off x="2514600" y="3962400"/>
            <a:ext cx="6172200" cy="2362199"/>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spcBef>
                <a:spcPts val="0"/>
              </a:spcBef>
              <a:defRPr/>
            </a:pPr>
            <a:r>
              <a:rPr lang="en-US" sz="3600" dirty="0">
                <a:solidFill>
                  <a:schemeClr val="accent6">
                    <a:lumMod val="75000"/>
                  </a:schemeClr>
                </a:solidFill>
              </a:rPr>
              <a:t>T</a:t>
            </a:r>
            <a:r>
              <a:rPr lang="en-US" sz="3600" dirty="0" smtClean="0">
                <a:solidFill>
                  <a:schemeClr val="accent6">
                    <a:lumMod val="75000"/>
                  </a:schemeClr>
                </a:solidFill>
              </a:rPr>
              <a:t>here is a strong possibility the issue is with pre- and post-testing all of your agency’s students.</a:t>
            </a:r>
          </a:p>
          <a:p>
            <a:pPr indent="-342900" eaLnBrk="1" fontAlgn="auto" hangingPunct="1">
              <a:spcBef>
                <a:spcPts val="0"/>
              </a:spcBef>
              <a:spcAft>
                <a:spcPts val="0"/>
              </a:spcAft>
              <a:defRPr/>
            </a:pPr>
            <a:endParaRPr lang="en-US" dirty="0" smtClean="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096005"/>
            <a:ext cx="1509461" cy="157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1752601"/>
            <a:ext cx="2168522" cy="1639198"/>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4114800" y="1676400"/>
            <a:ext cx="4572000" cy="1828800"/>
          </a:xfrm>
          <a:prstGeom prst="wedgeRoundRectCallout">
            <a:avLst>
              <a:gd name="adj1" fmla="val -93414"/>
              <a:gd name="adj2" fmla="val -1775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What if my </a:t>
            </a:r>
            <a:r>
              <a:rPr lang="en-US" sz="2800" dirty="0" smtClean="0">
                <a:solidFill>
                  <a:srgbClr val="002060"/>
                </a:solidFill>
              </a:rPr>
              <a:t>agency’s  persistence rates are at or below the state averages?</a:t>
            </a:r>
            <a:endParaRPr lang="en-US" sz="2800" dirty="0">
              <a:solidFill>
                <a:srgbClr val="002060"/>
              </a:solidFill>
            </a:endParaRPr>
          </a:p>
        </p:txBody>
      </p:sp>
      <p:sp>
        <p:nvSpPr>
          <p:cNvPr id="7" name="Slide Number Placeholder 6"/>
          <p:cNvSpPr>
            <a:spLocks noGrp="1"/>
          </p:cNvSpPr>
          <p:nvPr>
            <p:ph type="sldNum" sz="quarter" idx="12"/>
          </p:nvPr>
        </p:nvSpPr>
        <p:spPr>
          <a:xfrm>
            <a:off x="6934200" y="6599236"/>
            <a:ext cx="2133600" cy="365125"/>
          </a:xfrm>
        </p:spPr>
        <p:txBody>
          <a:bodyPr/>
          <a:lstStyle/>
          <a:p>
            <a:pPr>
              <a:defRPr/>
            </a:pPr>
            <a:fld id="{472742ED-E5F3-4A84-9AF5-5CA8849FAEA9}" type="slidenum">
              <a:rPr lang="en-US" smtClean="0"/>
              <a:pPr>
                <a:defRPr/>
              </a:pPr>
              <a:t>36</a:t>
            </a:fld>
            <a:endParaRPr lang="en-US" dirty="0"/>
          </a:p>
        </p:txBody>
      </p:sp>
      <p:pic>
        <p:nvPicPr>
          <p:cNvPr id="8" name="Picture 7"/>
          <p:cNvPicPr>
            <a:picLocks noChangeAspect="1"/>
          </p:cNvPicPr>
          <p:nvPr/>
        </p:nvPicPr>
        <p:blipFill>
          <a:blip r:embed="rId4"/>
          <a:stretch>
            <a:fillRect/>
          </a:stretch>
        </p:blipFill>
        <p:spPr>
          <a:xfrm>
            <a:off x="115824" y="4648200"/>
            <a:ext cx="2314241" cy="1600545"/>
          </a:xfrm>
          <a:prstGeom prst="rect">
            <a:avLst/>
          </a:prstGeom>
        </p:spPr>
      </p:pic>
    </p:spTree>
    <p:extLst>
      <p:ext uri="{BB962C8B-B14F-4D97-AF65-F5344CB8AC3E}">
        <p14:creationId xmlns:p14="http://schemas.microsoft.com/office/powerpoint/2010/main" val="2987076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Bef>
                <a:spcPts val="0"/>
              </a:spcBef>
              <a:spcAft>
                <a:spcPts val="0"/>
              </a:spcAft>
              <a:defRPr/>
            </a:pPr>
            <a:r>
              <a:rPr lang="en-US" dirty="0" smtClean="0">
                <a:solidFill>
                  <a:srgbClr val="002060"/>
                </a:solidFill>
              </a:rPr>
              <a:t>Improving Learner Persistence</a:t>
            </a:r>
            <a:endParaRPr dirty="0">
              <a:solidFill>
                <a:srgbClr val="002060"/>
              </a:solidFill>
            </a:endParaRPr>
          </a:p>
        </p:txBody>
      </p:sp>
      <p:sp>
        <p:nvSpPr>
          <p:cNvPr id="3" name="Content Placeholder 2"/>
          <p:cNvSpPr>
            <a:spLocks noGrp="1"/>
          </p:cNvSpPr>
          <p:nvPr>
            <p:ph idx="1"/>
          </p:nvPr>
        </p:nvSpPr>
        <p:spPr>
          <a:xfrm>
            <a:off x="457200" y="1676401"/>
            <a:ext cx="6172200" cy="1600200"/>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spcBef>
                <a:spcPts val="0"/>
              </a:spcBef>
              <a:defRPr/>
            </a:pPr>
            <a:r>
              <a:rPr lang="en-US" dirty="0">
                <a:solidFill>
                  <a:schemeClr val="accent6">
                    <a:lumMod val="75000"/>
                  </a:schemeClr>
                </a:solidFill>
              </a:rPr>
              <a:t>T</a:t>
            </a:r>
            <a:r>
              <a:rPr lang="en-US" dirty="0" smtClean="0">
                <a:solidFill>
                  <a:schemeClr val="accent6">
                    <a:lumMod val="75000"/>
                  </a:schemeClr>
                </a:solidFill>
              </a:rPr>
              <a:t>here is a strong possibility the issue is with pre- and post-testing all of your agency’s students.</a:t>
            </a:r>
          </a:p>
          <a:p>
            <a:pPr indent="-342900" eaLnBrk="1" fontAlgn="auto" hangingPunct="1">
              <a:spcBef>
                <a:spcPts val="0"/>
              </a:spcBef>
              <a:spcAft>
                <a:spcPts val="0"/>
              </a:spcAft>
              <a:defRPr/>
            </a:pPr>
            <a:endParaRPr lang="en-US" dirty="0" smtClean="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5739" y="2692168"/>
            <a:ext cx="1509461" cy="157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37</a:t>
            </a:fld>
            <a:endParaRPr lang="en-US"/>
          </a:p>
        </p:txBody>
      </p:sp>
      <p:pic>
        <p:nvPicPr>
          <p:cNvPr id="8" name="Picture 7"/>
          <p:cNvPicPr>
            <a:picLocks noChangeAspect="1"/>
          </p:cNvPicPr>
          <p:nvPr/>
        </p:nvPicPr>
        <p:blipFill>
          <a:blip r:embed="rId3"/>
          <a:stretch>
            <a:fillRect/>
          </a:stretch>
        </p:blipFill>
        <p:spPr>
          <a:xfrm>
            <a:off x="115824" y="4648200"/>
            <a:ext cx="2314241" cy="1600545"/>
          </a:xfrm>
          <a:prstGeom prst="rect">
            <a:avLst/>
          </a:prstGeom>
        </p:spPr>
      </p:pic>
      <p:sp>
        <p:nvSpPr>
          <p:cNvPr id="9" name="Content Placeholder 2"/>
          <p:cNvSpPr txBox="1">
            <a:spLocks/>
          </p:cNvSpPr>
          <p:nvPr/>
        </p:nvSpPr>
        <p:spPr>
          <a:xfrm>
            <a:off x="2667000" y="4322653"/>
            <a:ext cx="5791200" cy="1920240"/>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fontAlgn="auto">
              <a:spcBef>
                <a:spcPts val="0"/>
              </a:spcBef>
              <a:spcAft>
                <a:spcPts val="0"/>
              </a:spcAft>
              <a:defRPr/>
            </a:pPr>
            <a:r>
              <a:rPr lang="en-US" sz="4000" dirty="0" smtClean="0">
                <a:solidFill>
                  <a:schemeClr val="accent6">
                    <a:lumMod val="75000"/>
                  </a:schemeClr>
                </a:solidFill>
              </a:rPr>
              <a:t>There are steps to address these issues at both the student and agency levels.</a:t>
            </a:r>
          </a:p>
          <a:p>
            <a:pPr fontAlgn="auto">
              <a:spcBef>
                <a:spcPts val="0"/>
              </a:spcBef>
              <a:spcAft>
                <a:spcPts val="0"/>
              </a:spcAft>
              <a:defRPr/>
            </a:pPr>
            <a:endParaRPr lang="en-US" dirty="0" smtClean="0">
              <a:solidFill>
                <a:schemeClr val="accent6">
                  <a:lumMod val="75000"/>
                </a:schemeClr>
              </a:solidFill>
            </a:endParaRPr>
          </a:p>
        </p:txBody>
      </p:sp>
    </p:spTree>
    <p:extLst>
      <p:ext uri="{BB962C8B-B14F-4D97-AF65-F5344CB8AC3E}">
        <p14:creationId xmlns:p14="http://schemas.microsoft.com/office/powerpoint/2010/main" val="1278443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5" y="184277"/>
            <a:ext cx="8229600" cy="1143000"/>
          </a:xfrm>
          <a:ln>
            <a:solidFill>
              <a:schemeClr val="accent1"/>
            </a:solidFill>
          </a:ln>
        </p:spPr>
        <p:txBody>
          <a:bodyPr>
            <a:noAutofit/>
          </a:bodyPr>
          <a:lstStyle/>
          <a:p>
            <a:r>
              <a:rPr lang="en-US" sz="3800" dirty="0" smtClean="0"/>
              <a:t>Student Level </a:t>
            </a:r>
            <a:r>
              <a:rPr lang="en-US" sz="3800" dirty="0"/>
              <a:t>Strategies for </a:t>
            </a:r>
            <a:r>
              <a:rPr lang="en-US" sz="3800" dirty="0" smtClean="0"/>
              <a:t>Obtaining Better Persistence</a:t>
            </a:r>
            <a:endParaRPr lang="en-US" sz="3800" dirty="0"/>
          </a:p>
        </p:txBody>
      </p:sp>
      <p:sp>
        <p:nvSpPr>
          <p:cNvPr id="3" name="Content Placeholder 2"/>
          <p:cNvSpPr>
            <a:spLocks noGrp="1"/>
          </p:cNvSpPr>
          <p:nvPr>
            <p:ph idx="1"/>
          </p:nvPr>
        </p:nvSpPr>
        <p:spPr>
          <a:xfrm>
            <a:off x="448781" y="1497751"/>
            <a:ext cx="5723419" cy="5181600"/>
          </a:xfrm>
          <a:solidFill>
            <a:schemeClr val="accent2">
              <a:lumMod val="40000"/>
              <a:lumOff val="60000"/>
            </a:schemeClr>
          </a:solidFill>
          <a:ln w="12700">
            <a:solidFill>
              <a:schemeClr val="tx1"/>
            </a:solidFill>
          </a:ln>
        </p:spPr>
        <p:txBody>
          <a:bodyPr>
            <a:noAutofit/>
          </a:bodyPr>
          <a:lstStyle/>
          <a:p>
            <a:r>
              <a:rPr lang="en-US" dirty="0">
                <a:effectLst>
                  <a:outerShdw blurRad="38100" dist="38100" dir="2700000" algn="tl">
                    <a:srgbClr val="000000">
                      <a:alpha val="43137"/>
                    </a:srgbClr>
                  </a:outerShdw>
                </a:effectLst>
              </a:rPr>
              <a:t>T</a:t>
            </a:r>
            <a:r>
              <a:rPr lang="en-US" dirty="0" smtClean="0">
                <a:effectLst>
                  <a:outerShdw blurRad="38100" dist="38100" dir="2700000" algn="tl">
                    <a:srgbClr val="000000">
                      <a:alpha val="43137"/>
                    </a:srgbClr>
                  </a:outerShdw>
                </a:effectLst>
              </a:rPr>
              <a:t>rack </a:t>
            </a:r>
            <a:r>
              <a:rPr lang="en-US" dirty="0">
                <a:effectLst>
                  <a:outerShdw blurRad="38100" dist="38100" dir="2700000" algn="tl">
                    <a:srgbClr val="000000">
                      <a:alpha val="43137"/>
                    </a:srgbClr>
                  </a:outerShdw>
                </a:effectLst>
              </a:rPr>
              <a:t>students’ </a:t>
            </a:r>
            <a:r>
              <a:rPr lang="en-US" dirty="0" smtClean="0">
                <a:effectLst>
                  <a:outerShdw blurRad="38100" dist="38100" dir="2700000" algn="tl">
                    <a:srgbClr val="000000">
                      <a:alpha val="43137"/>
                    </a:srgbClr>
                  </a:outerShdw>
                </a:effectLst>
              </a:rPr>
              <a:t>attendance</a:t>
            </a:r>
            <a:r>
              <a:rPr lang="en-US" sz="2800" dirty="0" smtClean="0"/>
              <a:t>. </a:t>
            </a:r>
            <a:endParaRPr lang="en-US" sz="2800" dirty="0"/>
          </a:p>
          <a:p>
            <a:pPr lvl="1"/>
            <a:r>
              <a:rPr lang="en-US" sz="3200" dirty="0" smtClean="0"/>
              <a:t>Follow </a:t>
            </a:r>
            <a:r>
              <a:rPr lang="en-US" sz="3200" dirty="0"/>
              <a:t>up on students who miss three+ days of class.</a:t>
            </a:r>
          </a:p>
          <a:p>
            <a:pPr lvl="1"/>
            <a:r>
              <a:rPr lang="en-US" sz="3200" dirty="0"/>
              <a:t>Provide a clear line of communication between teacher and students. </a:t>
            </a:r>
          </a:p>
          <a:p>
            <a:pPr lvl="1"/>
            <a:r>
              <a:rPr lang="en-US" sz="3200" dirty="0"/>
              <a:t>Tell students upon entry that they need to tell the teacher if they are leaving the class. </a:t>
            </a:r>
            <a:endParaRPr lang="en-US" sz="3200"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00460"/>
            <a:ext cx="1510164" cy="138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pPr>
              <a:defRPr/>
            </a:pPr>
            <a:fld id="{472742ED-E5F3-4A84-9AF5-5CA8849FAEA9}" type="slidenum">
              <a:rPr lang="en-US" smtClean="0"/>
              <a:pPr>
                <a:defRPr/>
              </a:pPr>
              <a:t>38</a:t>
            </a:fld>
            <a:endParaRPr lang="en-US"/>
          </a:p>
        </p:txBody>
      </p:sp>
      <p:pic>
        <p:nvPicPr>
          <p:cNvPr id="7" name="Picture 6"/>
          <p:cNvPicPr>
            <a:picLocks noChangeAspect="1"/>
          </p:cNvPicPr>
          <p:nvPr/>
        </p:nvPicPr>
        <p:blipFill>
          <a:blip r:embed="rId3"/>
          <a:stretch>
            <a:fillRect/>
          </a:stretch>
        </p:blipFill>
        <p:spPr>
          <a:xfrm>
            <a:off x="6553200" y="4419600"/>
            <a:ext cx="2314241" cy="1600545"/>
          </a:xfrm>
          <a:prstGeom prst="rect">
            <a:avLst/>
          </a:prstGeom>
        </p:spPr>
      </p:pic>
    </p:spTree>
    <p:extLst>
      <p:ext uri="{BB962C8B-B14F-4D97-AF65-F5344CB8AC3E}">
        <p14:creationId xmlns:p14="http://schemas.microsoft.com/office/powerpoint/2010/main" val="3574354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5" y="184277"/>
            <a:ext cx="8229600" cy="1143000"/>
          </a:xfrm>
          <a:ln>
            <a:solidFill>
              <a:schemeClr val="accent1"/>
            </a:solidFill>
          </a:ln>
        </p:spPr>
        <p:txBody>
          <a:bodyPr>
            <a:noAutofit/>
          </a:bodyPr>
          <a:lstStyle/>
          <a:p>
            <a:r>
              <a:rPr lang="en-US" sz="3800" dirty="0" smtClean="0"/>
              <a:t>Student Level </a:t>
            </a:r>
            <a:r>
              <a:rPr lang="en-US" sz="3800" dirty="0"/>
              <a:t>Strategies for </a:t>
            </a:r>
            <a:r>
              <a:rPr lang="en-US" sz="3800" dirty="0" smtClean="0"/>
              <a:t>Obtaining Better Persistence</a:t>
            </a:r>
            <a:endParaRPr lang="en-US" sz="3800" dirty="0"/>
          </a:p>
        </p:txBody>
      </p:sp>
      <p:sp>
        <p:nvSpPr>
          <p:cNvPr id="3" name="Content Placeholder 2"/>
          <p:cNvSpPr>
            <a:spLocks noGrp="1"/>
          </p:cNvSpPr>
          <p:nvPr>
            <p:ph idx="1"/>
          </p:nvPr>
        </p:nvSpPr>
        <p:spPr>
          <a:xfrm>
            <a:off x="448781" y="1497751"/>
            <a:ext cx="5723419" cy="5181600"/>
          </a:xfrm>
          <a:solidFill>
            <a:schemeClr val="accent2">
              <a:lumMod val="40000"/>
              <a:lumOff val="60000"/>
            </a:schemeClr>
          </a:solidFill>
          <a:ln w="12700">
            <a:solidFill>
              <a:schemeClr val="tx1"/>
            </a:solidFill>
          </a:ln>
        </p:spPr>
        <p:txBody>
          <a:bodyPr>
            <a:noAutofit/>
          </a:bodyPr>
          <a:lstStyle/>
          <a:p>
            <a:r>
              <a:rPr lang="en-US" dirty="0">
                <a:effectLst>
                  <a:outerShdw blurRad="38100" dist="38100" dir="2700000" algn="tl">
                    <a:srgbClr val="000000">
                      <a:alpha val="43137"/>
                    </a:srgbClr>
                  </a:outerShdw>
                </a:effectLst>
              </a:rPr>
              <a:t>T</a:t>
            </a:r>
            <a:r>
              <a:rPr lang="en-US" dirty="0" smtClean="0">
                <a:effectLst>
                  <a:outerShdw blurRad="38100" dist="38100" dir="2700000" algn="tl">
                    <a:srgbClr val="000000">
                      <a:alpha val="43137"/>
                    </a:srgbClr>
                  </a:outerShdw>
                </a:effectLst>
              </a:rPr>
              <a:t>rack </a:t>
            </a:r>
            <a:r>
              <a:rPr lang="en-US" dirty="0">
                <a:effectLst>
                  <a:outerShdw blurRad="38100" dist="38100" dir="2700000" algn="tl">
                    <a:srgbClr val="000000">
                      <a:alpha val="43137"/>
                    </a:srgbClr>
                  </a:outerShdw>
                </a:effectLst>
              </a:rPr>
              <a:t>students’ </a:t>
            </a:r>
            <a:r>
              <a:rPr lang="en-US" dirty="0" smtClean="0">
                <a:effectLst>
                  <a:outerShdw blurRad="38100" dist="38100" dir="2700000" algn="tl">
                    <a:srgbClr val="000000">
                      <a:alpha val="43137"/>
                    </a:srgbClr>
                  </a:outerShdw>
                </a:effectLst>
              </a:rPr>
              <a:t>attendance</a:t>
            </a:r>
            <a:r>
              <a:rPr lang="en-US" sz="2800" dirty="0" smtClean="0"/>
              <a:t>. </a:t>
            </a:r>
            <a:endParaRPr lang="en-US" sz="2800" dirty="0"/>
          </a:p>
          <a:p>
            <a:pPr lvl="1"/>
            <a:r>
              <a:rPr lang="en-US" sz="3200" dirty="0"/>
              <a:t>Review overall flexibility of schedule for students</a:t>
            </a:r>
          </a:p>
          <a:p>
            <a:pPr lvl="1"/>
            <a:r>
              <a:rPr lang="en-US" sz="3200" dirty="0" smtClean="0"/>
              <a:t>For learners who do not enroll in class, or who drop out early, review overall school schedule for availability of classes</a:t>
            </a:r>
          </a:p>
          <a:p>
            <a:pPr lvl="1"/>
            <a:r>
              <a:rPr lang="en-US" sz="3200" dirty="0" smtClean="0"/>
              <a:t>Investigate alternatives such as distance learning</a:t>
            </a:r>
            <a:endParaRPr lang="en-US" sz="3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00460"/>
            <a:ext cx="1510164" cy="138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pPr>
              <a:defRPr/>
            </a:pPr>
            <a:fld id="{472742ED-E5F3-4A84-9AF5-5CA8849FAEA9}" type="slidenum">
              <a:rPr lang="en-US" smtClean="0"/>
              <a:pPr>
                <a:defRPr/>
              </a:pPr>
              <a:t>39</a:t>
            </a:fld>
            <a:endParaRPr lang="en-US"/>
          </a:p>
        </p:txBody>
      </p:sp>
      <p:pic>
        <p:nvPicPr>
          <p:cNvPr id="7" name="Picture 6"/>
          <p:cNvPicPr>
            <a:picLocks noChangeAspect="1"/>
          </p:cNvPicPr>
          <p:nvPr/>
        </p:nvPicPr>
        <p:blipFill>
          <a:blip r:embed="rId3"/>
          <a:stretch>
            <a:fillRect/>
          </a:stretch>
        </p:blipFill>
        <p:spPr>
          <a:xfrm>
            <a:off x="6553200" y="4419600"/>
            <a:ext cx="2314241" cy="1600545"/>
          </a:xfrm>
          <a:prstGeom prst="rect">
            <a:avLst/>
          </a:prstGeom>
        </p:spPr>
      </p:pic>
    </p:spTree>
    <p:extLst>
      <p:ext uri="{BB962C8B-B14F-4D97-AF65-F5344CB8AC3E}">
        <p14:creationId xmlns:p14="http://schemas.microsoft.com/office/powerpoint/2010/main" val="3242357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Data Numbers</a:t>
            </a:r>
            <a:endParaRPr lang="en-US" dirty="0"/>
          </a:p>
        </p:txBody>
      </p:sp>
      <p:sp>
        <p:nvSpPr>
          <p:cNvPr id="3" name="Text Placeholder 2"/>
          <p:cNvSpPr>
            <a:spLocks noGrp="1"/>
          </p:cNvSpPr>
          <p:nvPr>
            <p:ph type="body" sz="half" idx="1"/>
          </p:nvPr>
        </p:nvSpPr>
        <p:spPr>
          <a:xfrm>
            <a:off x="533400" y="3063737"/>
            <a:ext cx="8478907" cy="1475961"/>
          </a:xfrm>
        </p:spPr>
        <p:txBody>
          <a:bodyPr>
            <a:normAutofit/>
          </a:bodyPr>
          <a:lstStyle/>
          <a:p>
            <a:pPr marL="257175" indent="-257175">
              <a:buFont typeface="Arial" panose="020B0604020202020204" pitchFamily="34" charset="0"/>
              <a:buChar char="•"/>
            </a:pPr>
            <a:r>
              <a:rPr lang="en-US" dirty="0" smtClean="0"/>
              <a:t>Overall CAEP cost </a:t>
            </a:r>
            <a:r>
              <a:rPr lang="en-US" dirty="0"/>
              <a:t>per participant for 17-18 was a little over $1,000 per student.  Nationwide the average cost per student for four-year colleges is $14,000, and for 2 year colleges it’s $9,000.</a:t>
            </a:r>
          </a:p>
        </p:txBody>
      </p:sp>
    </p:spTree>
    <p:extLst>
      <p:ext uri="{BB962C8B-B14F-4D97-AF65-F5344CB8AC3E}">
        <p14:creationId xmlns:p14="http://schemas.microsoft.com/office/powerpoint/2010/main" val="120296737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3576"/>
            <a:ext cx="8229600" cy="1143000"/>
          </a:xfrm>
          <a:ln>
            <a:solidFill>
              <a:schemeClr val="accent1"/>
            </a:solidFill>
          </a:ln>
        </p:spPr>
        <p:txBody>
          <a:bodyPr>
            <a:noAutofit/>
          </a:bodyPr>
          <a:lstStyle/>
          <a:p>
            <a:r>
              <a:rPr lang="en-US" sz="3800" dirty="0" smtClean="0"/>
              <a:t>Student Level Strategies </a:t>
            </a:r>
            <a:r>
              <a:rPr lang="en-US" sz="3800" dirty="0"/>
              <a:t>for Obtaining More </a:t>
            </a:r>
            <a:r>
              <a:rPr lang="en-US" sz="3800" dirty="0" smtClean="0"/>
              <a:t>Pre-</a:t>
            </a:r>
            <a:r>
              <a:rPr lang="en-US" sz="3800" dirty="0"/>
              <a:t>/Post-test Pairs</a:t>
            </a:r>
          </a:p>
        </p:txBody>
      </p:sp>
      <p:sp>
        <p:nvSpPr>
          <p:cNvPr id="3" name="Content Placeholder 2"/>
          <p:cNvSpPr>
            <a:spLocks noGrp="1"/>
          </p:cNvSpPr>
          <p:nvPr>
            <p:ph idx="1"/>
          </p:nvPr>
        </p:nvSpPr>
        <p:spPr>
          <a:xfrm>
            <a:off x="381000" y="1539241"/>
            <a:ext cx="5715000" cy="5166359"/>
          </a:xfrm>
          <a:solidFill>
            <a:schemeClr val="accent2">
              <a:lumMod val="40000"/>
              <a:lumOff val="60000"/>
            </a:schemeClr>
          </a:solidFill>
          <a:ln w="28575">
            <a:solidFill>
              <a:schemeClr val="accent1"/>
            </a:solidFill>
          </a:ln>
        </p:spPr>
        <p:txBody>
          <a:bodyPr>
            <a:normAutofit fontScale="92500" lnSpcReduction="20000"/>
          </a:bodyPr>
          <a:lstStyle/>
          <a:p>
            <a:r>
              <a:rPr lang="en-US" dirty="0"/>
              <a:t>Establish program that rewards students for obtaining pre-/post-test </a:t>
            </a:r>
            <a:r>
              <a:rPr lang="en-US" dirty="0" smtClean="0"/>
              <a:t>pairs</a:t>
            </a:r>
          </a:p>
          <a:p>
            <a:r>
              <a:rPr lang="en-US" dirty="0" smtClean="0"/>
              <a:t>Reduce </a:t>
            </a:r>
            <a:r>
              <a:rPr lang="en-US" dirty="0"/>
              <a:t>student “test anxiety”</a:t>
            </a:r>
          </a:p>
          <a:p>
            <a:r>
              <a:rPr lang="en-US" dirty="0"/>
              <a:t>Use </a:t>
            </a:r>
            <a:r>
              <a:rPr lang="en-US" dirty="0" err="1"/>
              <a:t>TOPSpro</a:t>
            </a:r>
            <a:r>
              <a:rPr lang="en-US" dirty="0"/>
              <a:t> Enterprise (TE) reports </a:t>
            </a:r>
            <a:r>
              <a:rPr lang="en-US" dirty="0" smtClean="0"/>
              <a:t>that display test results by date and form number (such as Students Gains, Learning Gains, or Student Test Summary.) </a:t>
            </a:r>
          </a:p>
          <a:p>
            <a:r>
              <a:rPr lang="en-US" dirty="0" smtClean="0"/>
              <a:t>Use TE reports and other resources to align assessment with instruction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606638"/>
            <a:ext cx="1644066" cy="150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40</a:t>
            </a:fld>
            <a:endParaRPr lang="en-US"/>
          </a:p>
        </p:txBody>
      </p:sp>
      <p:pic>
        <p:nvPicPr>
          <p:cNvPr id="8" name="Picture 7"/>
          <p:cNvPicPr>
            <a:picLocks noChangeAspect="1"/>
          </p:cNvPicPr>
          <p:nvPr/>
        </p:nvPicPr>
        <p:blipFill>
          <a:blip r:embed="rId3"/>
          <a:stretch>
            <a:fillRect/>
          </a:stretch>
        </p:blipFill>
        <p:spPr>
          <a:xfrm>
            <a:off x="6248400" y="4495800"/>
            <a:ext cx="2754455" cy="1905000"/>
          </a:xfrm>
          <a:prstGeom prst="rect">
            <a:avLst/>
          </a:prstGeom>
        </p:spPr>
      </p:pic>
    </p:spTree>
    <p:extLst>
      <p:ext uri="{BB962C8B-B14F-4D97-AF65-F5344CB8AC3E}">
        <p14:creationId xmlns:p14="http://schemas.microsoft.com/office/powerpoint/2010/main" val="63859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a:ln>
            <a:solidFill>
              <a:schemeClr val="accent1"/>
            </a:solidFill>
          </a:ln>
        </p:spPr>
        <p:txBody>
          <a:bodyPr>
            <a:noAutofit/>
          </a:bodyPr>
          <a:lstStyle/>
          <a:p>
            <a:r>
              <a:rPr lang="en-US" sz="3800" dirty="0" smtClean="0"/>
              <a:t>Agency Level Strategies </a:t>
            </a:r>
            <a:r>
              <a:rPr lang="en-US" sz="3800" dirty="0"/>
              <a:t>for </a:t>
            </a:r>
            <a:r>
              <a:rPr lang="en-US" sz="3800" dirty="0" smtClean="0"/>
              <a:t>Obtaining Better Persistence</a:t>
            </a:r>
            <a:endParaRPr lang="en-US" sz="3800" dirty="0"/>
          </a:p>
        </p:txBody>
      </p:sp>
      <p:sp>
        <p:nvSpPr>
          <p:cNvPr id="3" name="Content Placeholder 2"/>
          <p:cNvSpPr>
            <a:spLocks noGrp="1"/>
          </p:cNvSpPr>
          <p:nvPr>
            <p:ph idx="1"/>
          </p:nvPr>
        </p:nvSpPr>
        <p:spPr>
          <a:xfrm>
            <a:off x="457200" y="1381125"/>
            <a:ext cx="6400800" cy="5426075"/>
          </a:xfrm>
          <a:solidFill>
            <a:schemeClr val="accent2">
              <a:lumMod val="40000"/>
              <a:lumOff val="60000"/>
            </a:schemeClr>
          </a:solidFill>
          <a:ln w="19050">
            <a:solidFill>
              <a:schemeClr val="accent1"/>
            </a:solidFill>
          </a:ln>
        </p:spPr>
        <p:txBody>
          <a:bodyPr>
            <a:normAutofit fontScale="77500" lnSpcReduction="20000"/>
          </a:bodyPr>
          <a:lstStyle/>
          <a:p>
            <a:r>
              <a:rPr lang="en-US" sz="4000" b="0" dirty="0" smtClean="0">
                <a:effectLst>
                  <a:outerShdw blurRad="38100" dist="38100" dir="2700000" algn="tl">
                    <a:srgbClr val="000000">
                      <a:alpha val="43137"/>
                    </a:srgbClr>
                  </a:outerShdw>
                </a:effectLst>
              </a:rPr>
              <a:t>Maintain a clear line of communication among testing staff, teachers and administration.  </a:t>
            </a:r>
            <a:endParaRPr lang="en-US" sz="4000" b="0" dirty="0">
              <a:effectLst>
                <a:outerShdw blurRad="38100" dist="38100" dir="2700000" algn="tl">
                  <a:srgbClr val="000000">
                    <a:alpha val="43137"/>
                  </a:srgbClr>
                </a:outerShdw>
              </a:effectLst>
            </a:endParaRPr>
          </a:p>
          <a:p>
            <a:pPr lvl="1">
              <a:buFont typeface="Arial" charset="0"/>
              <a:buChar char="•"/>
            </a:pPr>
            <a:r>
              <a:rPr lang="en-US" sz="3300" dirty="0"/>
              <a:t>Discuss critical decisions with </a:t>
            </a:r>
            <a:r>
              <a:rPr lang="en-US" sz="3300" dirty="0" smtClean="0"/>
              <a:t>team:</a:t>
            </a:r>
            <a:endParaRPr lang="en-US" sz="3300" dirty="0"/>
          </a:p>
          <a:p>
            <a:pPr lvl="2">
              <a:buFont typeface="Arial" charset="0"/>
              <a:buChar char="•"/>
            </a:pPr>
            <a:r>
              <a:rPr lang="en-US" sz="3300" dirty="0" smtClean="0"/>
              <a:t>Which classes/programs to prioritize and when to schedule</a:t>
            </a:r>
          </a:p>
          <a:p>
            <a:pPr lvl="2">
              <a:buFont typeface="Arial" charset="0"/>
              <a:buChar char="•"/>
            </a:pPr>
            <a:r>
              <a:rPr lang="en-US" sz="3300" dirty="0" smtClean="0"/>
              <a:t>Which </a:t>
            </a:r>
            <a:r>
              <a:rPr lang="en-US" sz="3300" dirty="0"/>
              <a:t>assessments to </a:t>
            </a:r>
            <a:r>
              <a:rPr lang="en-US" sz="3300" dirty="0" smtClean="0"/>
              <a:t>administer for each class and program </a:t>
            </a:r>
            <a:endParaRPr lang="en-US" sz="3300" dirty="0"/>
          </a:p>
          <a:p>
            <a:pPr lvl="2">
              <a:buFont typeface="Arial" charset="0"/>
              <a:buChar char="•"/>
            </a:pPr>
            <a:r>
              <a:rPr lang="en-US" sz="3300" dirty="0" smtClean="0"/>
              <a:t>Time </a:t>
            </a:r>
            <a:r>
              <a:rPr lang="en-US" sz="3300" dirty="0"/>
              <a:t>between testing dates.</a:t>
            </a:r>
          </a:p>
          <a:p>
            <a:pPr lvl="1">
              <a:buFont typeface="Arial" charset="0"/>
              <a:buChar char="•"/>
            </a:pPr>
            <a:r>
              <a:rPr lang="en-US" sz="3300" dirty="0" smtClean="0"/>
              <a:t>Work </a:t>
            </a:r>
            <a:r>
              <a:rPr lang="en-US" sz="3300" dirty="0"/>
              <a:t>as a </a:t>
            </a:r>
            <a:r>
              <a:rPr lang="en-US" sz="3300" dirty="0" smtClean="0"/>
              <a:t>group </a:t>
            </a:r>
            <a:r>
              <a:rPr lang="en-US" sz="3300" dirty="0"/>
              <a:t>to </a:t>
            </a:r>
            <a:r>
              <a:rPr lang="en-US" sz="3300" dirty="0" smtClean="0"/>
              <a:t>determine: </a:t>
            </a:r>
          </a:p>
          <a:p>
            <a:pPr lvl="2"/>
            <a:r>
              <a:rPr lang="en-US" sz="3300" dirty="0" smtClean="0"/>
              <a:t>Who </a:t>
            </a:r>
            <a:r>
              <a:rPr lang="en-US" sz="3300" dirty="0"/>
              <a:t>does what?  </a:t>
            </a:r>
            <a:endParaRPr lang="en-US" sz="3300" dirty="0" smtClean="0"/>
          </a:p>
          <a:p>
            <a:pPr lvl="2"/>
            <a:r>
              <a:rPr lang="en-US" sz="3300" dirty="0" smtClean="0"/>
              <a:t>When </a:t>
            </a:r>
            <a:r>
              <a:rPr lang="en-US" sz="3300" dirty="0"/>
              <a:t>does it happen?  </a:t>
            </a:r>
            <a:endParaRPr lang="en-US" sz="3300" dirty="0" smtClean="0"/>
          </a:p>
          <a:p>
            <a:pPr lvl="2"/>
            <a:r>
              <a:rPr lang="en-US" sz="3300" dirty="0"/>
              <a:t>E</a:t>
            </a:r>
            <a:r>
              <a:rPr lang="en-US" sz="3300" dirty="0" smtClean="0"/>
              <a:t>ach </a:t>
            </a:r>
            <a:r>
              <a:rPr lang="en-US" sz="3300" dirty="0"/>
              <a:t>staff person’s responsibilities </a:t>
            </a:r>
            <a:r>
              <a:rPr lang="en-US" sz="3300" dirty="0" smtClean="0"/>
              <a:t>in completing testing? </a:t>
            </a:r>
          </a:p>
          <a:p>
            <a:pPr marL="0" indent="0">
              <a:buNone/>
            </a:pPr>
            <a:endParaRPr lang="en-US" dirty="0"/>
          </a:p>
        </p:txBody>
      </p:sp>
      <p:pic>
        <p:nvPicPr>
          <p:cNvPr id="5" name="Picture 4"/>
          <p:cNvPicPr>
            <a:picLocks noChangeAspect="1"/>
          </p:cNvPicPr>
          <p:nvPr/>
        </p:nvPicPr>
        <p:blipFill>
          <a:blip r:embed="rId2"/>
          <a:stretch>
            <a:fillRect/>
          </a:stretch>
        </p:blipFill>
        <p:spPr>
          <a:xfrm>
            <a:off x="6858000" y="4527550"/>
            <a:ext cx="2263031" cy="1828800"/>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868" y="2149543"/>
            <a:ext cx="1851743" cy="669857"/>
          </a:xfrm>
          <a:prstGeom prst="rect">
            <a:avLst/>
          </a:prstGeom>
          <a:noFill/>
          <a:ln w="9525">
            <a:solidFill>
              <a:schemeClr val="tx1"/>
            </a:solidFill>
            <a:miter lim="800000"/>
            <a:headEnd/>
            <a:tailEnd/>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sp>
        <p:nvSpPr>
          <p:cNvPr id="9" name="Slide Number Placeholder 8"/>
          <p:cNvSpPr>
            <a:spLocks noGrp="1"/>
          </p:cNvSpPr>
          <p:nvPr>
            <p:ph type="sldNum" sz="quarter" idx="12"/>
          </p:nvPr>
        </p:nvSpPr>
        <p:spPr/>
        <p:txBody>
          <a:bodyPr/>
          <a:lstStyle/>
          <a:p>
            <a:pPr>
              <a:defRPr/>
            </a:pPr>
            <a:fld id="{472742ED-E5F3-4A84-9AF5-5CA8849FAEA9}" type="slidenum">
              <a:rPr lang="en-US" smtClean="0"/>
              <a:pPr>
                <a:defRPr/>
              </a:pPr>
              <a:t>41</a:t>
            </a:fld>
            <a:endParaRPr lang="en-US"/>
          </a:p>
        </p:txBody>
      </p:sp>
    </p:spTree>
    <p:extLst>
      <p:ext uri="{BB962C8B-B14F-4D97-AF65-F5344CB8AC3E}">
        <p14:creationId xmlns:p14="http://schemas.microsoft.com/office/powerpoint/2010/main" val="245654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543676"/>
            <a:ext cx="8229600" cy="37141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581142"/>
            <a:ext cx="8229600" cy="48196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solidFill>
          </a:ln>
        </p:spPr>
        <p:txBody>
          <a:bodyPr>
            <a:normAutofit fontScale="90000"/>
          </a:bodyPr>
          <a:lstStyle/>
          <a:p>
            <a:r>
              <a:rPr lang="en-US" dirty="0" smtClean="0"/>
              <a:t>Agency Level Strategies for Obtaining </a:t>
            </a:r>
            <a:r>
              <a:rPr lang="en-US" sz="4200" dirty="0" smtClean="0"/>
              <a:t>More</a:t>
            </a:r>
            <a:r>
              <a:rPr lang="en-US" dirty="0" smtClean="0"/>
              <a:t> Pre-/Post-test Pairs</a:t>
            </a:r>
            <a:endParaRPr lang="en-US" dirty="0"/>
          </a:p>
        </p:txBody>
      </p:sp>
      <p:sp>
        <p:nvSpPr>
          <p:cNvPr id="3" name="Content Placeholder 2"/>
          <p:cNvSpPr>
            <a:spLocks noGrp="1"/>
          </p:cNvSpPr>
          <p:nvPr>
            <p:ph idx="1"/>
          </p:nvPr>
        </p:nvSpPr>
        <p:spPr>
          <a:xfrm>
            <a:off x="381000" y="1417638"/>
            <a:ext cx="8534400" cy="4983163"/>
          </a:xfrm>
        </p:spPr>
        <p:txBody>
          <a:bodyPr>
            <a:normAutofit/>
          </a:bodyPr>
          <a:lstStyle/>
          <a:p>
            <a:r>
              <a:rPr lang="en-US" b="0" dirty="0" smtClean="0"/>
              <a:t>Maintain </a:t>
            </a:r>
            <a:r>
              <a:rPr lang="en-US" b="0" dirty="0"/>
              <a:t>a calendar of the year’s testing dates. </a:t>
            </a:r>
          </a:p>
          <a:p>
            <a:pPr lvl="1"/>
            <a:r>
              <a:rPr lang="en-US" dirty="0"/>
              <a:t>Plan specific dates as “testing dates</a:t>
            </a:r>
            <a:r>
              <a:rPr lang="en-US" dirty="0" smtClean="0"/>
              <a:t>.”</a:t>
            </a:r>
          </a:p>
          <a:p>
            <a:pPr lvl="1"/>
            <a:r>
              <a:rPr lang="en-US" dirty="0"/>
              <a:t>Ensure those leaving programs early complete testing. </a:t>
            </a:r>
          </a:p>
          <a:p>
            <a:pPr lvl="1"/>
            <a:r>
              <a:rPr lang="en-US" dirty="0" smtClean="0"/>
              <a:t>Schedule </a:t>
            </a:r>
            <a:r>
              <a:rPr lang="en-US" dirty="0"/>
              <a:t>specific “make up” days for students who are absent. </a:t>
            </a:r>
            <a:endParaRPr lang="en-US" dirty="0" smtClean="0"/>
          </a:p>
          <a:p>
            <a:pPr lvl="1"/>
            <a:r>
              <a:rPr lang="en-US" dirty="0"/>
              <a:t>Ensure </a:t>
            </a:r>
            <a:r>
              <a:rPr lang="en-US" dirty="0" smtClean="0"/>
              <a:t>all students </a:t>
            </a:r>
            <a:r>
              <a:rPr lang="en-US" dirty="0"/>
              <a:t>are aware of testing dates and understand the importance of testing.</a:t>
            </a:r>
          </a:p>
          <a:p>
            <a:pPr marL="0" indent="0">
              <a:buNone/>
            </a:pPr>
            <a:endParaRPr lang="en-US" dirty="0"/>
          </a:p>
          <a:p>
            <a:pPr lvl="1"/>
            <a:endParaRPr lang="en-US" dirty="0"/>
          </a:p>
          <a:p>
            <a:pPr marL="0" indent="0">
              <a:buNone/>
            </a:pP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44" y="5378927"/>
            <a:ext cx="25542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42</a:t>
            </a:fld>
            <a:endParaRPr lang="en-US"/>
          </a:p>
        </p:txBody>
      </p:sp>
      <p:pic>
        <p:nvPicPr>
          <p:cNvPr id="9" name="Picture 8"/>
          <p:cNvPicPr>
            <a:picLocks noChangeAspect="1"/>
          </p:cNvPicPr>
          <p:nvPr/>
        </p:nvPicPr>
        <p:blipFill>
          <a:blip r:embed="rId3"/>
          <a:stretch>
            <a:fillRect/>
          </a:stretch>
        </p:blipFill>
        <p:spPr>
          <a:xfrm>
            <a:off x="6553200" y="4842598"/>
            <a:ext cx="2115421" cy="1463040"/>
          </a:xfrm>
          <a:prstGeom prst="rect">
            <a:avLst/>
          </a:prstGeom>
        </p:spPr>
      </p:pic>
    </p:spTree>
    <p:extLst>
      <p:ext uri="{BB962C8B-B14F-4D97-AF65-F5344CB8AC3E}">
        <p14:creationId xmlns:p14="http://schemas.microsoft.com/office/powerpoint/2010/main" val="105270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428736"/>
            <a:ext cx="8229600" cy="49276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85736"/>
            <a:ext cx="8229600" cy="1143000"/>
          </a:xfrm>
          <a:ln>
            <a:solidFill>
              <a:schemeClr val="accent1"/>
            </a:solidFill>
          </a:ln>
        </p:spPr>
        <p:txBody>
          <a:bodyPr>
            <a:noAutofit/>
          </a:bodyPr>
          <a:lstStyle/>
          <a:p>
            <a:r>
              <a:rPr lang="en-US" sz="3800" dirty="0" smtClean="0"/>
              <a:t>Agency Level Strategies </a:t>
            </a:r>
            <a:r>
              <a:rPr lang="en-US" sz="3800" dirty="0"/>
              <a:t>for Obtaining More </a:t>
            </a:r>
            <a:r>
              <a:rPr lang="en-US" sz="3800" dirty="0" smtClean="0"/>
              <a:t>Pre-</a:t>
            </a:r>
            <a:r>
              <a:rPr lang="en-US" sz="3800" dirty="0"/>
              <a:t>/Post-test Pairs</a:t>
            </a:r>
          </a:p>
        </p:txBody>
      </p:sp>
      <p:sp>
        <p:nvSpPr>
          <p:cNvPr id="3" name="Content Placeholder 2"/>
          <p:cNvSpPr>
            <a:spLocks noGrp="1"/>
          </p:cNvSpPr>
          <p:nvPr>
            <p:ph idx="1"/>
          </p:nvPr>
        </p:nvSpPr>
        <p:spPr>
          <a:xfrm>
            <a:off x="381000" y="1450072"/>
            <a:ext cx="8305800" cy="5026928"/>
          </a:xfrm>
        </p:spPr>
        <p:txBody>
          <a:bodyPr>
            <a:normAutofit/>
          </a:bodyPr>
          <a:lstStyle/>
          <a:p>
            <a:r>
              <a:rPr lang="en-US" sz="2600" b="1" dirty="0" smtClean="0"/>
              <a:t>*Use </a:t>
            </a:r>
            <a:r>
              <a:rPr lang="en-US" sz="2600" b="1" dirty="0"/>
              <a:t>State and Local Assessment </a:t>
            </a:r>
            <a:r>
              <a:rPr lang="en-US" sz="2600" b="1" dirty="0" smtClean="0"/>
              <a:t>Policies </a:t>
            </a:r>
            <a:r>
              <a:rPr lang="en-US" sz="2600" b="1" dirty="0"/>
              <a:t>to </a:t>
            </a:r>
            <a:r>
              <a:rPr lang="en-US" sz="2600" b="1" dirty="0" smtClean="0"/>
              <a:t>inform staff of local agency testing responsibilities*</a:t>
            </a:r>
          </a:p>
          <a:p>
            <a:r>
              <a:rPr lang="en-US" sz="2600" dirty="0"/>
              <a:t>Establish procedure for appropriate instructional  placement, and pre- and post-testing</a:t>
            </a:r>
          </a:p>
          <a:p>
            <a:r>
              <a:rPr lang="en-US" sz="2600" dirty="0" smtClean="0"/>
              <a:t>Specify times for testing</a:t>
            </a:r>
          </a:p>
          <a:p>
            <a:r>
              <a:rPr lang="en-US" sz="2600" dirty="0" smtClean="0"/>
              <a:t>Designate </a:t>
            </a:r>
            <a:r>
              <a:rPr lang="en-US" sz="2600" dirty="0"/>
              <a:t>person(s) responsible for </a:t>
            </a:r>
            <a:r>
              <a:rPr lang="en-US" sz="2600" dirty="0" smtClean="0"/>
              <a:t>coordinating testing/maintaining computer lab/paper booklets</a:t>
            </a:r>
            <a:endParaRPr lang="en-US" sz="2600" dirty="0"/>
          </a:p>
          <a:p>
            <a:r>
              <a:rPr lang="en-US" sz="2600" dirty="0"/>
              <a:t>Specify </a:t>
            </a:r>
            <a:r>
              <a:rPr lang="en-US" sz="2600" dirty="0" smtClean="0"/>
              <a:t>policies to ensure “hard to reach” students are tested, such as students with disabilities, distance learning students, high school recovery</a:t>
            </a:r>
            <a:endParaRPr lang="en-US" sz="2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95600"/>
            <a:ext cx="2282004" cy="838200"/>
          </a:xfrm>
          <a:prstGeom prst="rect">
            <a:avLst/>
          </a:prstGeom>
          <a:noFill/>
          <a:ln>
            <a:noFill/>
          </a:ln>
          <a:effectLst>
            <a:outerShdw dist="35921" dir="2700000" algn="ctr" rotWithShape="0">
              <a:schemeClr val="bg2"/>
            </a:outerShdw>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472742ED-E5F3-4A84-9AF5-5CA8849FAEA9}" type="slidenum">
              <a:rPr lang="en-US" smtClean="0"/>
              <a:pPr>
                <a:defRPr/>
              </a:pPr>
              <a:t>43</a:t>
            </a:fld>
            <a:endParaRPr lang="en-US"/>
          </a:p>
        </p:txBody>
      </p:sp>
    </p:spTree>
    <p:extLst>
      <p:ext uri="{BB962C8B-B14F-4D97-AF65-F5344CB8AC3E}">
        <p14:creationId xmlns:p14="http://schemas.microsoft.com/office/powerpoint/2010/main" val="222531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496976"/>
            <a:ext cx="8229600" cy="49276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85736"/>
            <a:ext cx="8229600" cy="1143000"/>
          </a:xfrm>
          <a:ln>
            <a:solidFill>
              <a:schemeClr val="accent1"/>
            </a:solidFill>
          </a:ln>
        </p:spPr>
        <p:txBody>
          <a:bodyPr>
            <a:noAutofit/>
          </a:bodyPr>
          <a:lstStyle/>
          <a:p>
            <a:r>
              <a:rPr lang="en-US" sz="3800" dirty="0" smtClean="0"/>
              <a:t>Agency Level Strategies </a:t>
            </a:r>
            <a:r>
              <a:rPr lang="en-US" sz="3800" dirty="0"/>
              <a:t>for Obtaining More </a:t>
            </a:r>
            <a:r>
              <a:rPr lang="en-US" sz="3800" dirty="0" smtClean="0"/>
              <a:t>Pre-</a:t>
            </a:r>
            <a:r>
              <a:rPr lang="en-US" sz="3800" dirty="0"/>
              <a:t>/Post-test Pairs</a:t>
            </a:r>
          </a:p>
        </p:txBody>
      </p:sp>
      <p:sp>
        <p:nvSpPr>
          <p:cNvPr id="3" name="Content Placeholder 2"/>
          <p:cNvSpPr>
            <a:spLocks noGrp="1"/>
          </p:cNvSpPr>
          <p:nvPr>
            <p:ph idx="1"/>
          </p:nvPr>
        </p:nvSpPr>
        <p:spPr>
          <a:xfrm>
            <a:off x="381000" y="1613848"/>
            <a:ext cx="8305800" cy="5026928"/>
          </a:xfrm>
        </p:spPr>
        <p:txBody>
          <a:bodyPr>
            <a:normAutofit lnSpcReduction="10000"/>
          </a:bodyPr>
          <a:lstStyle/>
          <a:p>
            <a:r>
              <a:rPr lang="en-US" sz="2900" b="1" dirty="0" smtClean="0"/>
              <a:t>*Use data reports to determine level of effort and to target specific groups for intervention*</a:t>
            </a:r>
          </a:p>
          <a:p>
            <a:r>
              <a:rPr lang="en-US" sz="2900" dirty="0" smtClean="0"/>
              <a:t>Identify specific groups of students who lack pre/post-test pairs – look for specific barriers to employment, programs, classes, Educational Functioning Levels (EFLs)</a:t>
            </a:r>
          </a:p>
          <a:p>
            <a:r>
              <a:rPr lang="en-US" sz="2900" dirty="0" smtClean="0"/>
              <a:t>Verify test selection meets state and federal requirements – look at test modality, levels, appropriate pre/post-test matches</a:t>
            </a:r>
          </a:p>
          <a:p>
            <a:r>
              <a:rPr lang="en-US" sz="2900" dirty="0" smtClean="0"/>
              <a:t>Use reports such as the Persister to target specific levels of ABE and ESL</a:t>
            </a:r>
          </a:p>
          <a:p>
            <a:endParaRPr lang="en-US" sz="29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280" y="5927680"/>
            <a:ext cx="2282004" cy="838200"/>
          </a:xfrm>
          <a:prstGeom prst="rect">
            <a:avLst/>
          </a:prstGeom>
          <a:noFill/>
          <a:ln w="9525">
            <a:solidFill>
              <a:schemeClr val="tx1"/>
            </a:solidFill>
            <a:miter lim="800000"/>
            <a:headEnd/>
            <a:tailEnd/>
          </a:ln>
          <a:effectLst>
            <a:outerShdw dist="35921" dir="2700000" algn="ctr" rotWithShape="0">
              <a:schemeClr val="bg2"/>
            </a:outerShdw>
            <a:softEdge rad="25400"/>
          </a:effectLst>
          <a:extLst>
            <a:ext uri="{909E8E84-426E-40DD-AFC4-6F175D3DCCD1}">
              <a14:hiddenFill xmlns:a14="http://schemas.microsoft.com/office/drawing/2010/main">
                <a:solidFill>
                  <a:schemeClr val="accent1"/>
                </a:solidFill>
              </a14:hiddenFill>
            </a:ext>
          </a:extLst>
        </p:spPr>
      </p:pic>
      <p:sp>
        <p:nvSpPr>
          <p:cNvPr id="8" name="Slide Number Placeholder 7"/>
          <p:cNvSpPr>
            <a:spLocks noGrp="1"/>
          </p:cNvSpPr>
          <p:nvPr>
            <p:ph type="sldNum" sz="quarter" idx="12"/>
          </p:nvPr>
        </p:nvSpPr>
        <p:spPr/>
        <p:txBody>
          <a:bodyPr/>
          <a:lstStyle/>
          <a:p>
            <a:pPr>
              <a:defRPr/>
            </a:pPr>
            <a:fld id="{472742ED-E5F3-4A84-9AF5-5CA8849FAEA9}" type="slidenum">
              <a:rPr lang="en-US" smtClean="0"/>
              <a:pPr>
                <a:defRPr/>
              </a:pPr>
              <a:t>44</a:t>
            </a:fld>
            <a:endParaRPr lang="en-US"/>
          </a:p>
        </p:txBody>
      </p:sp>
    </p:spTree>
    <p:extLst>
      <p:ext uri="{BB962C8B-B14F-4D97-AF65-F5344CB8AC3E}">
        <p14:creationId xmlns:p14="http://schemas.microsoft.com/office/powerpoint/2010/main" val="165748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Bef>
                <a:spcPts val="0"/>
              </a:spcBef>
              <a:spcAft>
                <a:spcPts val="0"/>
              </a:spcAft>
              <a:defRPr/>
            </a:pPr>
            <a:r>
              <a:rPr lang="en-US" dirty="0" smtClean="0">
                <a:solidFill>
                  <a:srgbClr val="002060"/>
                </a:solidFill>
              </a:rPr>
              <a:t>Improving Learner Performance</a:t>
            </a:r>
            <a:endParaRPr dirty="0">
              <a:solidFill>
                <a:srgbClr val="002060"/>
              </a:solidFill>
            </a:endParaRPr>
          </a:p>
        </p:txBody>
      </p:sp>
      <p:sp>
        <p:nvSpPr>
          <p:cNvPr id="3" name="Content Placeholder 2"/>
          <p:cNvSpPr>
            <a:spLocks noGrp="1"/>
          </p:cNvSpPr>
          <p:nvPr>
            <p:ph idx="1"/>
          </p:nvPr>
        </p:nvSpPr>
        <p:spPr>
          <a:xfrm>
            <a:off x="2895600" y="3733800"/>
            <a:ext cx="5795518" cy="2971800"/>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fontScale="92500"/>
          </a:bodyPr>
          <a:lstStyle/>
          <a:p>
            <a:pPr>
              <a:spcBef>
                <a:spcPts val="0"/>
              </a:spcBef>
              <a:defRPr/>
            </a:pPr>
            <a:r>
              <a:rPr lang="en-US" dirty="0" smtClean="0">
                <a:solidFill>
                  <a:schemeClr val="accent6">
                    <a:lumMod val="75000"/>
                  </a:schemeClr>
                </a:solidFill>
              </a:rPr>
              <a:t>If your agency’s </a:t>
            </a:r>
            <a:r>
              <a:rPr lang="en-US" b="1" i="1" dirty="0">
                <a:solidFill>
                  <a:schemeClr val="accent6">
                    <a:lumMod val="75000"/>
                  </a:schemeClr>
                </a:solidFill>
              </a:rPr>
              <a:t>Percentage of Persister </a:t>
            </a:r>
            <a:r>
              <a:rPr lang="en-US" dirty="0">
                <a:solidFill>
                  <a:schemeClr val="accent6">
                    <a:lumMod val="75000"/>
                  </a:schemeClr>
                </a:solidFill>
              </a:rPr>
              <a:t>is </a:t>
            </a:r>
            <a:r>
              <a:rPr lang="en-US" dirty="0" smtClean="0">
                <a:solidFill>
                  <a:schemeClr val="accent6">
                    <a:lumMod val="75000"/>
                  </a:schemeClr>
                </a:solidFill>
              </a:rPr>
              <a:t>average or better, but your performance remains low, </a:t>
            </a:r>
            <a:r>
              <a:rPr lang="en-US" dirty="0">
                <a:solidFill>
                  <a:schemeClr val="accent6">
                    <a:lumMod val="75000"/>
                  </a:schemeClr>
                </a:solidFill>
              </a:rPr>
              <a:t>then </a:t>
            </a:r>
            <a:r>
              <a:rPr lang="en-US" dirty="0" smtClean="0">
                <a:solidFill>
                  <a:schemeClr val="accent6">
                    <a:lumMod val="75000"/>
                  </a:schemeClr>
                </a:solidFill>
              </a:rPr>
              <a:t>there is a possibility the issue is </a:t>
            </a:r>
            <a:r>
              <a:rPr lang="en-US" b="1" dirty="0" smtClean="0">
                <a:solidFill>
                  <a:schemeClr val="accent6">
                    <a:lumMod val="75000"/>
                  </a:schemeClr>
                </a:solidFill>
              </a:rPr>
              <a:t>student</a:t>
            </a:r>
            <a:r>
              <a:rPr lang="en-US" dirty="0" smtClean="0">
                <a:solidFill>
                  <a:schemeClr val="accent6">
                    <a:lumMod val="75000"/>
                  </a:schemeClr>
                </a:solidFill>
              </a:rPr>
              <a:t> </a:t>
            </a:r>
            <a:r>
              <a:rPr lang="en-US" b="1" dirty="0" smtClean="0">
                <a:solidFill>
                  <a:schemeClr val="accent6">
                    <a:lumMod val="75000"/>
                  </a:schemeClr>
                </a:solidFill>
              </a:rPr>
              <a:t>performance</a:t>
            </a:r>
            <a:r>
              <a:rPr lang="en-US" dirty="0" smtClean="0">
                <a:solidFill>
                  <a:schemeClr val="accent6">
                    <a:lumMod val="75000"/>
                  </a:schemeClr>
                </a:solidFill>
              </a:rPr>
              <a:t> on the pre- and post-tests.</a:t>
            </a:r>
          </a:p>
          <a:p>
            <a:pPr marL="0" indent="0" eaLnBrk="1" fontAlgn="auto" hangingPunct="1">
              <a:spcBef>
                <a:spcPts val="0"/>
              </a:spcBef>
              <a:spcAft>
                <a:spcPts val="0"/>
              </a:spcAft>
              <a:buNone/>
              <a:defRPr/>
            </a:pPr>
            <a:endParaRPr lang="en-US" dirty="0" smtClean="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960" y="5413330"/>
            <a:ext cx="1204662" cy="12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05000"/>
            <a:ext cx="1981200" cy="1497600"/>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4114800" y="1676400"/>
            <a:ext cx="4572000" cy="1828800"/>
          </a:xfrm>
          <a:prstGeom prst="wedgeRoundRectCallout">
            <a:avLst>
              <a:gd name="adj1" fmla="val -93414"/>
              <a:gd name="adj2" fmla="val -1775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What if my </a:t>
            </a:r>
            <a:r>
              <a:rPr lang="en-US" sz="2800" dirty="0" smtClean="0">
                <a:solidFill>
                  <a:srgbClr val="002060"/>
                </a:solidFill>
              </a:rPr>
              <a:t>agency’s  persistence rates meet or exceed state averages but performance is still low?</a:t>
            </a:r>
            <a:endParaRPr lang="en-US" sz="2800" dirty="0">
              <a:solidFill>
                <a:srgbClr val="002060"/>
              </a:solidFill>
            </a:endParaRPr>
          </a:p>
        </p:txBody>
      </p:sp>
      <p:sp>
        <p:nvSpPr>
          <p:cNvPr id="7" name="Slide Number Placeholder 6"/>
          <p:cNvSpPr>
            <a:spLocks noGrp="1"/>
          </p:cNvSpPr>
          <p:nvPr>
            <p:ph type="sldNum" sz="quarter" idx="12"/>
          </p:nvPr>
        </p:nvSpPr>
        <p:spPr>
          <a:xfrm>
            <a:off x="6968022" y="6569075"/>
            <a:ext cx="2133600" cy="365125"/>
          </a:xfrm>
        </p:spPr>
        <p:txBody>
          <a:bodyPr/>
          <a:lstStyle/>
          <a:p>
            <a:pPr>
              <a:defRPr/>
            </a:pPr>
            <a:fld id="{472742ED-E5F3-4A84-9AF5-5CA8849FAEA9}" type="slidenum">
              <a:rPr lang="en-US" smtClean="0"/>
              <a:pPr>
                <a:defRPr/>
              </a:pPr>
              <a:t>45</a:t>
            </a:fld>
            <a:endParaRPr lang="en-US" dirty="0"/>
          </a:p>
        </p:txBody>
      </p:sp>
      <p:pic>
        <p:nvPicPr>
          <p:cNvPr id="8" name="Picture 7"/>
          <p:cNvPicPr>
            <a:picLocks noChangeAspect="1"/>
          </p:cNvPicPr>
          <p:nvPr/>
        </p:nvPicPr>
        <p:blipFill>
          <a:blip r:embed="rId4"/>
          <a:stretch>
            <a:fillRect/>
          </a:stretch>
        </p:blipFill>
        <p:spPr>
          <a:xfrm>
            <a:off x="94488" y="4572000"/>
            <a:ext cx="2578608" cy="1931774"/>
          </a:xfrm>
          <a:prstGeom prst="rect">
            <a:avLst/>
          </a:prstGeom>
        </p:spPr>
      </p:pic>
    </p:spTree>
    <p:extLst>
      <p:ext uri="{BB962C8B-B14F-4D97-AF65-F5344CB8AC3E}">
        <p14:creationId xmlns:p14="http://schemas.microsoft.com/office/powerpoint/2010/main" val="37796966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Bef>
                <a:spcPts val="0"/>
              </a:spcBef>
              <a:spcAft>
                <a:spcPts val="0"/>
              </a:spcAft>
              <a:defRPr/>
            </a:pPr>
            <a:r>
              <a:rPr lang="en-US" dirty="0" smtClean="0">
                <a:solidFill>
                  <a:srgbClr val="002060"/>
                </a:solidFill>
              </a:rPr>
              <a:t>Improving Learner Performance</a:t>
            </a:r>
            <a:endParaRPr dirty="0">
              <a:solidFill>
                <a:srgbClr val="002060"/>
              </a:solidFill>
            </a:endParaRPr>
          </a:p>
        </p:txBody>
      </p:sp>
      <p:sp>
        <p:nvSpPr>
          <p:cNvPr id="3" name="Content Placeholder 2"/>
          <p:cNvSpPr>
            <a:spLocks noGrp="1"/>
          </p:cNvSpPr>
          <p:nvPr>
            <p:ph idx="1"/>
          </p:nvPr>
        </p:nvSpPr>
        <p:spPr>
          <a:xfrm>
            <a:off x="432816" y="1447800"/>
            <a:ext cx="7315200" cy="2286000"/>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spcBef>
                <a:spcPts val="0"/>
              </a:spcBef>
              <a:defRPr/>
            </a:pPr>
            <a:r>
              <a:rPr lang="en-US" sz="2800" dirty="0" smtClean="0">
                <a:solidFill>
                  <a:schemeClr val="accent6">
                    <a:lumMod val="75000"/>
                  </a:schemeClr>
                </a:solidFill>
              </a:rPr>
              <a:t>If your agency’s </a:t>
            </a:r>
            <a:r>
              <a:rPr lang="en-US" sz="2800" b="1" i="1" dirty="0">
                <a:solidFill>
                  <a:schemeClr val="accent6">
                    <a:lumMod val="75000"/>
                  </a:schemeClr>
                </a:solidFill>
              </a:rPr>
              <a:t>Percentage of Persister </a:t>
            </a:r>
            <a:r>
              <a:rPr lang="en-US" sz="2800" dirty="0">
                <a:solidFill>
                  <a:schemeClr val="accent6">
                    <a:lumMod val="75000"/>
                  </a:schemeClr>
                </a:solidFill>
              </a:rPr>
              <a:t>is </a:t>
            </a:r>
            <a:r>
              <a:rPr lang="en-US" sz="2800" dirty="0" smtClean="0">
                <a:solidFill>
                  <a:schemeClr val="accent6">
                    <a:lumMod val="75000"/>
                  </a:schemeClr>
                </a:solidFill>
              </a:rPr>
              <a:t>average or better, but your performance remains low, </a:t>
            </a:r>
            <a:r>
              <a:rPr lang="en-US" sz="2800" dirty="0">
                <a:solidFill>
                  <a:schemeClr val="accent6">
                    <a:lumMod val="75000"/>
                  </a:schemeClr>
                </a:solidFill>
              </a:rPr>
              <a:t>then </a:t>
            </a:r>
            <a:r>
              <a:rPr lang="en-US" sz="2800" dirty="0" smtClean="0">
                <a:solidFill>
                  <a:schemeClr val="accent6">
                    <a:lumMod val="75000"/>
                  </a:schemeClr>
                </a:solidFill>
              </a:rPr>
              <a:t>there is a possibility the issue is </a:t>
            </a:r>
            <a:r>
              <a:rPr lang="en-US" sz="2800" b="1" dirty="0" smtClean="0">
                <a:solidFill>
                  <a:schemeClr val="accent6">
                    <a:lumMod val="75000"/>
                  </a:schemeClr>
                </a:solidFill>
              </a:rPr>
              <a:t>student</a:t>
            </a:r>
            <a:r>
              <a:rPr lang="en-US" sz="2800" dirty="0" smtClean="0">
                <a:solidFill>
                  <a:schemeClr val="accent6">
                    <a:lumMod val="75000"/>
                  </a:schemeClr>
                </a:solidFill>
              </a:rPr>
              <a:t> </a:t>
            </a:r>
            <a:r>
              <a:rPr lang="en-US" sz="2800" b="1" dirty="0" smtClean="0">
                <a:solidFill>
                  <a:schemeClr val="accent6">
                    <a:lumMod val="75000"/>
                  </a:schemeClr>
                </a:solidFill>
              </a:rPr>
              <a:t>performance</a:t>
            </a:r>
            <a:r>
              <a:rPr lang="en-US" sz="2800" dirty="0" smtClean="0">
                <a:solidFill>
                  <a:schemeClr val="accent6">
                    <a:lumMod val="75000"/>
                  </a:schemeClr>
                </a:solidFill>
              </a:rPr>
              <a:t> on the pre- and post-tests.</a:t>
            </a:r>
          </a:p>
          <a:p>
            <a:pPr marL="0" indent="0" eaLnBrk="1" fontAlgn="auto" hangingPunct="1">
              <a:spcBef>
                <a:spcPts val="0"/>
              </a:spcBef>
              <a:spcAft>
                <a:spcPts val="0"/>
              </a:spcAft>
              <a:buNone/>
              <a:defRPr/>
            </a:pPr>
            <a:endParaRPr lang="en-US" dirty="0" smtClean="0">
              <a:solidFill>
                <a:schemeClr val="accent6">
                  <a:lumMod val="75000"/>
                </a:schemeClr>
              </a:solidFill>
            </a:endParaRPr>
          </a:p>
        </p:txBody>
      </p:sp>
      <p:sp>
        <p:nvSpPr>
          <p:cNvPr id="7" name="Slide Number Placeholder 6"/>
          <p:cNvSpPr>
            <a:spLocks noGrp="1"/>
          </p:cNvSpPr>
          <p:nvPr>
            <p:ph type="sldNum" sz="quarter" idx="12"/>
          </p:nvPr>
        </p:nvSpPr>
        <p:spPr>
          <a:xfrm>
            <a:off x="7010400" y="6553200"/>
            <a:ext cx="2133600" cy="365125"/>
          </a:xfrm>
        </p:spPr>
        <p:txBody>
          <a:bodyPr/>
          <a:lstStyle/>
          <a:p>
            <a:pPr>
              <a:defRPr/>
            </a:pPr>
            <a:fld id="{472742ED-E5F3-4A84-9AF5-5CA8849FAEA9}" type="slidenum">
              <a:rPr lang="en-US" smtClean="0"/>
              <a:pPr>
                <a:defRPr/>
              </a:pPr>
              <a:t>46</a:t>
            </a:fld>
            <a:endParaRPr lang="en-US"/>
          </a:p>
        </p:txBody>
      </p:sp>
      <p:pic>
        <p:nvPicPr>
          <p:cNvPr id="8" name="Picture 7"/>
          <p:cNvPicPr>
            <a:picLocks noChangeAspect="1"/>
          </p:cNvPicPr>
          <p:nvPr/>
        </p:nvPicPr>
        <p:blipFill>
          <a:blip r:embed="rId2"/>
          <a:stretch>
            <a:fillRect/>
          </a:stretch>
        </p:blipFill>
        <p:spPr>
          <a:xfrm>
            <a:off x="94488" y="4572000"/>
            <a:ext cx="2578608" cy="1931774"/>
          </a:xfrm>
          <a:prstGeom prst="rect">
            <a:avLst/>
          </a:prstGeom>
        </p:spPr>
      </p:pic>
      <p:sp>
        <p:nvSpPr>
          <p:cNvPr id="9" name="Content Placeholder 2"/>
          <p:cNvSpPr txBox="1">
            <a:spLocks/>
          </p:cNvSpPr>
          <p:nvPr/>
        </p:nvSpPr>
        <p:spPr>
          <a:xfrm>
            <a:off x="3200400" y="4114800"/>
            <a:ext cx="5105400" cy="2362200"/>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fontAlgn="auto">
              <a:spcBef>
                <a:spcPts val="0"/>
              </a:spcBef>
              <a:spcAft>
                <a:spcPts val="0"/>
              </a:spcAft>
              <a:defRPr/>
            </a:pPr>
            <a:r>
              <a:rPr lang="en-US" sz="4000" dirty="0" smtClean="0">
                <a:solidFill>
                  <a:schemeClr val="accent6">
                    <a:lumMod val="75000"/>
                  </a:schemeClr>
                </a:solidFill>
              </a:rPr>
              <a:t>There are steps to address these issues at both the student and agency levels.</a:t>
            </a:r>
          </a:p>
          <a:p>
            <a:pPr fontAlgn="auto">
              <a:spcBef>
                <a:spcPts val="0"/>
              </a:spcBef>
              <a:spcAft>
                <a:spcPts val="0"/>
              </a:spcAft>
              <a:defRPr/>
            </a:pPr>
            <a:endParaRPr lang="en-US" dirty="0" smtClean="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407152"/>
            <a:ext cx="1204662" cy="12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518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95472" y="1295399"/>
            <a:ext cx="5215128" cy="51463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smtClean="0"/>
              <a:t>Student Focused Strategies for Improving Learner Performance</a:t>
            </a:r>
            <a:endParaRPr lang="en-US" sz="3800" dirty="0"/>
          </a:p>
        </p:txBody>
      </p:sp>
      <p:sp>
        <p:nvSpPr>
          <p:cNvPr id="3" name="Content Placeholder 2"/>
          <p:cNvSpPr>
            <a:spLocks noGrp="1"/>
          </p:cNvSpPr>
          <p:nvPr>
            <p:ph idx="1"/>
          </p:nvPr>
        </p:nvSpPr>
        <p:spPr>
          <a:xfrm>
            <a:off x="2971800" y="1295399"/>
            <a:ext cx="5910072" cy="5534025"/>
          </a:xfrm>
        </p:spPr>
        <p:txBody>
          <a:bodyPr>
            <a:normAutofit lnSpcReduction="10000"/>
          </a:bodyPr>
          <a:lstStyle/>
          <a:p>
            <a:r>
              <a:rPr lang="en-US" b="0" dirty="0" smtClean="0"/>
              <a:t>Assign appropriate student goals and review them regularly</a:t>
            </a:r>
          </a:p>
          <a:p>
            <a:r>
              <a:rPr lang="en-US" b="0" dirty="0" smtClean="0"/>
              <a:t>Align instructional materials/ lesson planning with local and statewide priorities</a:t>
            </a:r>
          </a:p>
          <a:p>
            <a:r>
              <a:rPr lang="en-US" b="0" dirty="0" smtClean="0"/>
              <a:t>Compare </a:t>
            </a:r>
            <a:r>
              <a:rPr lang="en-US" b="0" dirty="0"/>
              <a:t>placement level with learner’s assigned class, and verify whether it is consistent</a:t>
            </a:r>
          </a:p>
          <a:p>
            <a:r>
              <a:rPr lang="en-US" dirty="0"/>
              <a:t>Ensure learner expectations match what is actually presented in class</a:t>
            </a:r>
          </a:p>
          <a:p>
            <a:pPr marL="0" indent="0">
              <a:buNone/>
            </a:pPr>
            <a:endParaRPr lang="en-US" dirty="0"/>
          </a:p>
        </p:txBody>
      </p:sp>
      <p:pic>
        <p:nvPicPr>
          <p:cNvPr id="4" name="Picture 3"/>
          <p:cNvPicPr>
            <a:picLocks noChangeAspect="1"/>
          </p:cNvPicPr>
          <p:nvPr/>
        </p:nvPicPr>
        <p:blipFill>
          <a:blip r:embed="rId2"/>
          <a:stretch>
            <a:fillRect/>
          </a:stretch>
        </p:blipFill>
        <p:spPr>
          <a:xfrm>
            <a:off x="112777" y="1570717"/>
            <a:ext cx="2630423" cy="2087588"/>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1747879"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47</a:t>
            </a:fld>
            <a:endParaRPr lang="en-US"/>
          </a:p>
        </p:txBody>
      </p:sp>
    </p:spTree>
    <p:extLst>
      <p:ext uri="{BB962C8B-B14F-4D97-AF65-F5344CB8AC3E}">
        <p14:creationId xmlns:p14="http://schemas.microsoft.com/office/powerpoint/2010/main" val="319476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71800" y="1752600"/>
            <a:ext cx="5486400" cy="4572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solidFill>
          </a:ln>
        </p:spPr>
        <p:txBody>
          <a:bodyPr>
            <a:noAutofit/>
          </a:bodyPr>
          <a:lstStyle/>
          <a:p>
            <a:r>
              <a:rPr lang="en-US" sz="3800" dirty="0" smtClean="0"/>
              <a:t>Student Focused Strategies </a:t>
            </a:r>
            <a:r>
              <a:rPr lang="en-US" sz="3800" dirty="0"/>
              <a:t>for Improving Learner Performance</a:t>
            </a:r>
          </a:p>
        </p:txBody>
      </p:sp>
      <p:sp>
        <p:nvSpPr>
          <p:cNvPr id="3" name="Content Placeholder 2"/>
          <p:cNvSpPr>
            <a:spLocks noGrp="1"/>
          </p:cNvSpPr>
          <p:nvPr>
            <p:ph idx="1"/>
          </p:nvPr>
        </p:nvSpPr>
        <p:spPr>
          <a:xfrm>
            <a:off x="2971800" y="1752600"/>
            <a:ext cx="5791200" cy="4800600"/>
          </a:xfrm>
          <a:ln>
            <a:noFill/>
          </a:ln>
        </p:spPr>
        <p:txBody>
          <a:bodyPr>
            <a:normAutofit lnSpcReduction="10000"/>
          </a:bodyPr>
          <a:lstStyle/>
          <a:p>
            <a:r>
              <a:rPr lang="en-US" b="0" dirty="0" smtClean="0"/>
              <a:t>Recognize student accomplishments</a:t>
            </a:r>
          </a:p>
          <a:p>
            <a:r>
              <a:rPr lang="en-US" b="0" dirty="0" smtClean="0"/>
              <a:t>Review </a:t>
            </a:r>
            <a:r>
              <a:rPr lang="en-US" b="0" dirty="0"/>
              <a:t>“test taking skills” with students</a:t>
            </a:r>
          </a:p>
          <a:p>
            <a:r>
              <a:rPr lang="en-US" b="0" dirty="0" smtClean="0"/>
              <a:t>Individualize instruction</a:t>
            </a:r>
          </a:p>
          <a:p>
            <a:r>
              <a:rPr lang="en-US" dirty="0" smtClean="0"/>
              <a:t>“Review, review, review…”</a:t>
            </a:r>
            <a:endParaRPr lang="en-US" b="0" dirty="0"/>
          </a:p>
          <a:p>
            <a:r>
              <a:rPr lang="en-US" dirty="0"/>
              <a:t>Evaluate performance by student and identify best practices of top performers</a:t>
            </a:r>
          </a:p>
          <a:p>
            <a:pPr marL="0" indent="0">
              <a:buNone/>
            </a:pPr>
            <a:endParaRPr lang="en-US" dirty="0"/>
          </a:p>
        </p:txBody>
      </p:sp>
      <p:pic>
        <p:nvPicPr>
          <p:cNvPr id="5" name="Picture 4"/>
          <p:cNvPicPr>
            <a:picLocks noChangeAspect="1"/>
          </p:cNvPicPr>
          <p:nvPr/>
        </p:nvPicPr>
        <p:blipFill>
          <a:blip r:embed="rId2"/>
          <a:stretch>
            <a:fillRect/>
          </a:stretch>
        </p:blipFill>
        <p:spPr>
          <a:xfrm>
            <a:off x="0" y="1828800"/>
            <a:ext cx="2895601" cy="216925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44" y="4648200"/>
            <a:ext cx="1831111"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pPr>
              <a:defRPr/>
            </a:pPr>
            <a:fld id="{472742ED-E5F3-4A84-9AF5-5CA8849FAEA9}" type="slidenum">
              <a:rPr lang="en-US" smtClean="0"/>
              <a:pPr>
                <a:defRPr/>
              </a:pPr>
              <a:t>48</a:t>
            </a:fld>
            <a:endParaRPr lang="en-US"/>
          </a:p>
        </p:txBody>
      </p:sp>
    </p:spTree>
    <p:extLst>
      <p:ext uri="{BB962C8B-B14F-4D97-AF65-F5344CB8AC3E}">
        <p14:creationId xmlns:p14="http://schemas.microsoft.com/office/powerpoint/2010/main" val="88325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377696"/>
            <a:ext cx="8763000" cy="53542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smtClean="0"/>
              <a:t>Agency Focused Strategies for Improving Learner Performance</a:t>
            </a:r>
            <a:endParaRPr lang="en-US" sz="3800" dirty="0"/>
          </a:p>
        </p:txBody>
      </p:sp>
      <p:sp>
        <p:nvSpPr>
          <p:cNvPr id="3" name="Content Placeholder 2"/>
          <p:cNvSpPr>
            <a:spLocks noGrp="1"/>
          </p:cNvSpPr>
          <p:nvPr>
            <p:ph idx="1"/>
          </p:nvPr>
        </p:nvSpPr>
        <p:spPr>
          <a:xfrm>
            <a:off x="228600" y="1353565"/>
            <a:ext cx="8763000" cy="4892563"/>
          </a:xfrm>
        </p:spPr>
        <p:txBody>
          <a:bodyPr>
            <a:normAutofit lnSpcReduction="10000"/>
          </a:bodyPr>
          <a:lstStyle/>
          <a:p>
            <a:pPr marL="0" indent="0">
              <a:buNone/>
            </a:pPr>
            <a:r>
              <a:rPr lang="en-US" b="1" i="1" dirty="0" smtClean="0"/>
              <a:t>**Review agency-wide assessment performance and compare by class, level, and program**</a:t>
            </a:r>
          </a:p>
          <a:p>
            <a:r>
              <a:rPr lang="en-US" b="0" dirty="0" smtClean="0"/>
              <a:t>Generate TE Instructional Reports and disseminate to teachers promptly</a:t>
            </a:r>
          </a:p>
          <a:p>
            <a:r>
              <a:rPr lang="en-US" b="0" dirty="0" smtClean="0"/>
              <a:t>Monitor instructional hours to ensure there is enough time between test administrations</a:t>
            </a:r>
          </a:p>
          <a:p>
            <a:r>
              <a:rPr lang="en-US" b="0" dirty="0" smtClean="0"/>
              <a:t>Solicit constant feedback from both teachers and students</a:t>
            </a:r>
          </a:p>
          <a:p>
            <a:r>
              <a:rPr lang="en-US" b="0" dirty="0" smtClean="0"/>
              <a:t>Evaluate </a:t>
            </a:r>
            <a:r>
              <a:rPr lang="en-US" b="0" dirty="0"/>
              <a:t>performance by class and identify best practices of top </a:t>
            </a:r>
            <a:r>
              <a:rPr lang="en-US" b="0" dirty="0" smtClean="0"/>
              <a:t>performers</a:t>
            </a:r>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791200"/>
            <a:ext cx="2554287" cy="938213"/>
          </a:xfrm>
          <a:prstGeom prst="rect">
            <a:avLst/>
          </a:prstGeom>
          <a:noFill/>
          <a:ln w="9525">
            <a:solidFill>
              <a:schemeClr val="tx1"/>
            </a:solidFill>
            <a:miter lim="800000"/>
            <a:headEnd/>
            <a:tailEnd/>
          </a:ln>
          <a:effectLst>
            <a:outerShdw dist="35921" dir="2700000" algn="ctr" rotWithShape="0">
              <a:schemeClr val="bg2"/>
            </a:outerShdw>
            <a:softEdge rad="101600"/>
          </a:effectLst>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49</a:t>
            </a:fld>
            <a:endParaRPr lang="en-US"/>
          </a:p>
        </p:txBody>
      </p:sp>
    </p:spTree>
    <p:extLst>
      <p:ext uri="{BB962C8B-B14F-4D97-AF65-F5344CB8AC3E}">
        <p14:creationId xmlns:p14="http://schemas.microsoft.com/office/powerpoint/2010/main" val="996498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1224"/>
            <a:ext cx="7810500" cy="729258"/>
          </a:xfrm>
        </p:spPr>
        <p:txBody>
          <a:bodyPr>
            <a:normAutofit fontScale="90000"/>
          </a:bodyPr>
          <a:lstStyle/>
          <a:p>
            <a:r>
              <a:rPr lang="en-US" dirty="0" smtClean="0"/>
              <a:t>Statewide Enrollment</a:t>
            </a:r>
            <a:endParaRPr lang="en-US" dirty="0"/>
          </a:p>
        </p:txBody>
      </p:sp>
      <p:sp>
        <p:nvSpPr>
          <p:cNvPr id="3" name="Text Placeholder 2"/>
          <p:cNvSpPr>
            <a:spLocks noGrp="1"/>
          </p:cNvSpPr>
          <p:nvPr>
            <p:ph type="body" sz="half" idx="1"/>
          </p:nvPr>
        </p:nvSpPr>
        <p:spPr>
          <a:xfrm>
            <a:off x="533400" y="2590800"/>
            <a:ext cx="8758859" cy="2787744"/>
          </a:xfrm>
        </p:spPr>
        <p:txBody>
          <a:bodyPr>
            <a:normAutofit lnSpcReduction="10000"/>
          </a:bodyPr>
          <a:lstStyle/>
          <a:p>
            <a:pPr marL="257175" indent="-257175">
              <a:buFont typeface="Arial" panose="020B0604020202020204" pitchFamily="34" charset="0"/>
              <a:buChar char="•"/>
            </a:pPr>
            <a:r>
              <a:rPr lang="en-US" dirty="0"/>
              <a:t>Enrolled students that make it to 1 hour </a:t>
            </a:r>
            <a:r>
              <a:rPr lang="en-US" dirty="0" smtClean="0"/>
              <a:t>of instruction</a:t>
            </a:r>
          </a:p>
          <a:p>
            <a:pPr marL="257175" indent="-257175">
              <a:buFont typeface="Arial" panose="020B0604020202020204" pitchFamily="34" charset="0"/>
              <a:buChar char="•"/>
            </a:pPr>
            <a:r>
              <a:rPr lang="en-US" dirty="0" smtClean="0"/>
              <a:t>Statewide </a:t>
            </a:r>
            <a:r>
              <a:rPr lang="en-US" dirty="0"/>
              <a:t>percentage = 77</a:t>
            </a:r>
            <a:r>
              <a:rPr lang="en-US" dirty="0" smtClean="0"/>
              <a:t>%.</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Enrolled students that make it to </a:t>
            </a:r>
            <a:r>
              <a:rPr lang="en-US" dirty="0" smtClean="0"/>
              <a:t>12 hours </a:t>
            </a:r>
            <a:r>
              <a:rPr lang="en-US" dirty="0"/>
              <a:t>or more of instruction</a:t>
            </a:r>
          </a:p>
          <a:p>
            <a:pPr marL="257175" indent="-257175">
              <a:buFont typeface="Arial" panose="020B0604020202020204" pitchFamily="34" charset="0"/>
              <a:buChar char="•"/>
            </a:pPr>
            <a:r>
              <a:rPr lang="en-US" dirty="0"/>
              <a:t>Statewide percentage = </a:t>
            </a:r>
            <a:r>
              <a:rPr lang="en-US" dirty="0" smtClean="0"/>
              <a:t>63%.</a:t>
            </a:r>
            <a:endParaRPr lang="en-US" dirty="0"/>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smtClean="0"/>
              <a:t>What is happening to these students that come to the school site, enroll, but never make it to our 1-12 hours of instruction?</a:t>
            </a:r>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166605650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67968"/>
            <a:ext cx="8763000" cy="53542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smtClean="0"/>
              <a:t>Agency Focused Strategies for Improving Learner Performance</a:t>
            </a:r>
            <a:endParaRPr lang="en-US" sz="3800" dirty="0"/>
          </a:p>
        </p:txBody>
      </p:sp>
      <p:sp>
        <p:nvSpPr>
          <p:cNvPr id="3" name="Content Placeholder 2"/>
          <p:cNvSpPr>
            <a:spLocks noGrp="1"/>
          </p:cNvSpPr>
          <p:nvPr>
            <p:ph idx="1"/>
          </p:nvPr>
        </p:nvSpPr>
        <p:spPr>
          <a:xfrm>
            <a:off x="228600" y="1295400"/>
            <a:ext cx="8763000" cy="5141976"/>
          </a:xfrm>
        </p:spPr>
        <p:txBody>
          <a:bodyPr>
            <a:normAutofit fontScale="92500" lnSpcReduction="10000"/>
          </a:bodyPr>
          <a:lstStyle/>
          <a:p>
            <a:pPr marL="0" indent="0">
              <a:buNone/>
            </a:pPr>
            <a:r>
              <a:rPr lang="en-US" b="1" i="1" dirty="0" smtClean="0"/>
              <a:t>**Ensure assessment performance is in synch with local and statewide priorities**</a:t>
            </a:r>
          </a:p>
          <a:p>
            <a:r>
              <a:rPr lang="en-US" dirty="0"/>
              <a:t>Align instruction to agency-specific </a:t>
            </a:r>
            <a:r>
              <a:rPr lang="en-US" dirty="0" smtClean="0"/>
              <a:t>population</a:t>
            </a:r>
          </a:p>
          <a:p>
            <a:r>
              <a:rPr lang="en-US" dirty="0" smtClean="0"/>
              <a:t>Compare test performance with learner barriers to employment and demographics</a:t>
            </a:r>
          </a:p>
          <a:p>
            <a:r>
              <a:rPr lang="en-US" dirty="0" smtClean="0"/>
              <a:t>Identify potential external issues, such as the local economy, transportation, housing</a:t>
            </a:r>
            <a:endParaRPr lang="en-US" dirty="0"/>
          </a:p>
          <a:p>
            <a:r>
              <a:rPr lang="en-US" dirty="0"/>
              <a:t>Establish firm attendance/local assessment policy to ensure consistency – meeting minimum data standards does not guarantee success</a:t>
            </a:r>
          </a:p>
          <a:p>
            <a:r>
              <a:rPr lang="en-US" dirty="0"/>
              <a:t>Define and implement NRS Local Performance Goals</a:t>
            </a:r>
          </a:p>
          <a:p>
            <a:pPr marL="0" indent="0">
              <a:buNone/>
            </a:pPr>
            <a:endParaRPr lang="en-US" dirty="0"/>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50</a:t>
            </a:fld>
            <a:endParaRPr lang="en-US"/>
          </a:p>
        </p:txBody>
      </p:sp>
    </p:spTree>
    <p:extLst>
      <p:ext uri="{BB962C8B-B14F-4D97-AF65-F5344CB8AC3E}">
        <p14:creationId xmlns:p14="http://schemas.microsoft.com/office/powerpoint/2010/main" val="427923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377696"/>
            <a:ext cx="8763000" cy="53542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smtClean="0"/>
              <a:t>Agency Focused Strategies for Improving CAEP Learner Performance</a:t>
            </a:r>
            <a:endParaRPr lang="en-US" sz="3800" dirty="0"/>
          </a:p>
        </p:txBody>
      </p:sp>
      <p:sp>
        <p:nvSpPr>
          <p:cNvPr id="3" name="Content Placeholder 2"/>
          <p:cNvSpPr>
            <a:spLocks noGrp="1"/>
          </p:cNvSpPr>
          <p:nvPr>
            <p:ph idx="1"/>
          </p:nvPr>
        </p:nvSpPr>
        <p:spPr>
          <a:xfrm>
            <a:off x="228600" y="1258315"/>
            <a:ext cx="8763000" cy="4892563"/>
          </a:xfrm>
        </p:spPr>
        <p:txBody>
          <a:bodyPr>
            <a:normAutofit/>
          </a:bodyPr>
          <a:lstStyle/>
          <a:p>
            <a:pPr marL="0" indent="0">
              <a:buNone/>
            </a:pPr>
            <a:r>
              <a:rPr lang="en-US" b="1" i="1" dirty="0" smtClean="0"/>
              <a:t>**Compare qualified CAEP outcomes results to outcomes that do not qualify**</a:t>
            </a:r>
          </a:p>
          <a:p>
            <a:r>
              <a:rPr lang="en-US" dirty="0" smtClean="0"/>
              <a:t>Run CAEP Data Integrity and review items 23-27</a:t>
            </a:r>
            <a:endParaRPr lang="en-US" b="0" dirty="0" smtClean="0"/>
          </a:p>
          <a:p>
            <a:r>
              <a:rPr lang="en-US" b="0" dirty="0" smtClean="0"/>
              <a:t>Compare 23a – 27a with 23b – 27b</a:t>
            </a:r>
          </a:p>
          <a:p>
            <a:r>
              <a:rPr lang="en-US" dirty="0" smtClean="0"/>
              <a:t>23a – 27a lists qualified CAEP outcomes</a:t>
            </a:r>
          </a:p>
          <a:p>
            <a:r>
              <a:rPr lang="en-US" b="0" dirty="0" smtClean="0"/>
              <a:t>23b – 27b lists outcomes that were marked but that did not qualify due to some drop reason </a:t>
            </a:r>
          </a:p>
          <a:p>
            <a:pPr marL="0" indent="0">
              <a:buNone/>
            </a:pPr>
            <a:endParaRPr lang="en-US" dirty="0"/>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51</a:t>
            </a:fld>
            <a:endParaRPr lang="en-US"/>
          </a:p>
        </p:txBody>
      </p:sp>
      <p:pic>
        <p:nvPicPr>
          <p:cNvPr id="8" name="Picture 7"/>
          <p:cNvPicPr>
            <a:picLocks noChangeAspect="1"/>
          </p:cNvPicPr>
          <p:nvPr/>
        </p:nvPicPr>
        <p:blipFill>
          <a:blip r:embed="rId2"/>
          <a:stretch>
            <a:fillRect/>
          </a:stretch>
        </p:blipFill>
        <p:spPr>
          <a:xfrm>
            <a:off x="1295400" y="5181600"/>
            <a:ext cx="6542441" cy="1572489"/>
          </a:xfrm>
          <a:prstGeom prst="rect">
            <a:avLst/>
          </a:prstGeom>
        </p:spPr>
      </p:pic>
    </p:spTree>
    <p:extLst>
      <p:ext uri="{BB962C8B-B14F-4D97-AF65-F5344CB8AC3E}">
        <p14:creationId xmlns:p14="http://schemas.microsoft.com/office/powerpoint/2010/main" val="216820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Autofit/>
          </a:bodyPr>
          <a:lstStyle/>
          <a:p>
            <a:pPr eaLnBrk="1" fontAlgn="auto" hangingPunct="1">
              <a:spcBef>
                <a:spcPts val="0"/>
              </a:spcBef>
              <a:spcAft>
                <a:spcPts val="0"/>
              </a:spcAft>
              <a:defRPr/>
            </a:pPr>
            <a:r>
              <a:rPr lang="en-US" sz="3800" dirty="0" smtClean="0">
                <a:solidFill>
                  <a:srgbClr val="002060"/>
                </a:solidFill>
              </a:rPr>
              <a:t>Resources for Agency and </a:t>
            </a:r>
            <a:br>
              <a:rPr lang="en-US" sz="3800" dirty="0" smtClean="0">
                <a:solidFill>
                  <a:srgbClr val="002060"/>
                </a:solidFill>
              </a:rPr>
            </a:br>
            <a:r>
              <a:rPr lang="en-US" sz="3800" dirty="0" smtClean="0">
                <a:solidFill>
                  <a:srgbClr val="002060"/>
                </a:solidFill>
              </a:rPr>
              <a:t>Student Level Improvement</a:t>
            </a:r>
            <a:endParaRPr sz="3800" dirty="0">
              <a:solidFill>
                <a:srgbClr val="002060"/>
              </a:solidFill>
            </a:endParaRPr>
          </a:p>
        </p:txBody>
      </p:sp>
      <p:sp>
        <p:nvSpPr>
          <p:cNvPr id="3" name="Content Placeholder 2"/>
          <p:cNvSpPr>
            <a:spLocks noGrp="1"/>
          </p:cNvSpPr>
          <p:nvPr>
            <p:ph idx="1"/>
          </p:nvPr>
        </p:nvSpPr>
        <p:spPr>
          <a:xfrm>
            <a:off x="385318" y="4648200"/>
            <a:ext cx="8229600" cy="1543931"/>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lnSpcReduction="10000"/>
          </a:bodyPr>
          <a:lstStyle/>
          <a:p>
            <a:pPr>
              <a:spcBef>
                <a:spcPts val="0"/>
              </a:spcBef>
              <a:defRPr/>
            </a:pPr>
            <a:r>
              <a:rPr lang="en-US" dirty="0" smtClean="0">
                <a:solidFill>
                  <a:schemeClr val="accent6">
                    <a:lumMod val="75000"/>
                  </a:schemeClr>
                </a:solidFill>
              </a:rPr>
              <a:t>There are resources available at the state, local, and student levels to help improve learner performance and persistence.</a:t>
            </a:r>
          </a:p>
          <a:p>
            <a:pPr marL="0" indent="0" eaLnBrk="1" fontAlgn="auto" hangingPunct="1">
              <a:spcBef>
                <a:spcPts val="0"/>
              </a:spcBef>
              <a:spcAft>
                <a:spcPts val="0"/>
              </a:spcAft>
              <a:buNone/>
              <a:defRPr/>
            </a:pPr>
            <a:endParaRPr lang="en-US" dirty="0" smtClean="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8088" y="5413330"/>
            <a:ext cx="1204662" cy="12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82424"/>
            <a:ext cx="1814512"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4114800" y="1853824"/>
            <a:ext cx="4572000" cy="1828800"/>
          </a:xfrm>
          <a:prstGeom prst="wedgeRoundRectCallout">
            <a:avLst>
              <a:gd name="adj1" fmla="val -93414"/>
              <a:gd name="adj2" fmla="val -1775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What if my </a:t>
            </a:r>
            <a:r>
              <a:rPr lang="en-US" sz="2800" dirty="0" smtClean="0">
                <a:solidFill>
                  <a:srgbClr val="002060"/>
                </a:solidFill>
              </a:rPr>
              <a:t>agency’s  persistence AND performance need to improve???</a:t>
            </a:r>
            <a:endParaRPr lang="en-US" sz="2800" dirty="0">
              <a:solidFill>
                <a:srgbClr val="002060"/>
              </a:solidFill>
            </a:endParaRPr>
          </a:p>
        </p:txBody>
      </p:sp>
      <p:sp>
        <p:nvSpPr>
          <p:cNvPr id="7" name="Slide Number Placeholder 6"/>
          <p:cNvSpPr>
            <a:spLocks noGrp="1"/>
          </p:cNvSpPr>
          <p:nvPr>
            <p:ph type="sldNum" sz="quarter" idx="12"/>
          </p:nvPr>
        </p:nvSpPr>
        <p:spPr>
          <a:xfrm>
            <a:off x="6847712" y="6592136"/>
            <a:ext cx="2133600" cy="365125"/>
          </a:xfrm>
        </p:spPr>
        <p:txBody>
          <a:bodyPr/>
          <a:lstStyle/>
          <a:p>
            <a:pPr>
              <a:defRPr/>
            </a:pPr>
            <a:fld id="{472742ED-E5F3-4A84-9AF5-5CA8849FAEA9}" type="slidenum">
              <a:rPr lang="en-US" smtClean="0"/>
              <a:pPr>
                <a:defRPr/>
              </a:pPr>
              <a:t>52</a:t>
            </a:fld>
            <a:endParaRPr lang="en-US" dirty="0"/>
          </a:p>
        </p:txBody>
      </p:sp>
    </p:spTree>
    <p:extLst>
      <p:ext uri="{BB962C8B-B14F-4D97-AF65-F5344CB8AC3E}">
        <p14:creationId xmlns:p14="http://schemas.microsoft.com/office/powerpoint/2010/main" val="7485815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10626" y="1460662"/>
            <a:ext cx="5152374" cy="51377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8839200" cy="1020762"/>
          </a:xfrm>
          <a:ln>
            <a:solidFill>
              <a:schemeClr val="accent1"/>
            </a:solidFill>
          </a:ln>
        </p:spPr>
        <p:txBody>
          <a:bodyPr>
            <a:noAutofit/>
          </a:bodyPr>
          <a:lstStyle/>
          <a:p>
            <a:r>
              <a:rPr lang="en-US" sz="3800" dirty="0" smtClean="0"/>
              <a:t>Resources for Improving Learner Performance in the Classroom</a:t>
            </a:r>
            <a:endParaRPr lang="en-US" sz="3800" dirty="0"/>
          </a:p>
        </p:txBody>
      </p:sp>
      <p:sp>
        <p:nvSpPr>
          <p:cNvPr id="3" name="Content Placeholder 2"/>
          <p:cNvSpPr>
            <a:spLocks noGrp="1"/>
          </p:cNvSpPr>
          <p:nvPr>
            <p:ph idx="1"/>
          </p:nvPr>
        </p:nvSpPr>
        <p:spPr>
          <a:xfrm>
            <a:off x="3610626" y="1460662"/>
            <a:ext cx="5152373" cy="5137734"/>
          </a:xfrm>
          <a:ln>
            <a:solidFill>
              <a:schemeClr val="accent1"/>
            </a:solidFill>
          </a:ln>
        </p:spPr>
        <p:txBody>
          <a:bodyPr>
            <a:normAutofit/>
          </a:bodyPr>
          <a:lstStyle/>
          <a:p>
            <a:pPr marL="0" indent="0">
              <a:buNone/>
            </a:pPr>
            <a:r>
              <a:rPr lang="en-US" b="0" dirty="0" smtClean="0"/>
              <a:t>CAEP Web site </a:t>
            </a:r>
          </a:p>
          <a:p>
            <a:pPr marL="0" indent="0">
              <a:buNone/>
            </a:pPr>
            <a:r>
              <a:rPr lang="en-US" dirty="0" smtClean="0">
                <a:hlinkClick r:id="rId3"/>
              </a:rPr>
              <a:t>https</a:t>
            </a:r>
            <a:r>
              <a:rPr lang="en-US" dirty="0">
                <a:hlinkClick r:id="rId3"/>
              </a:rPr>
              <a:t>://</a:t>
            </a:r>
            <a:r>
              <a:rPr lang="en-US" dirty="0" smtClean="0">
                <a:hlinkClick r:id="rId3"/>
              </a:rPr>
              <a:t>caladulted.org/TAP</a:t>
            </a:r>
            <a:endParaRPr lang="en-US" dirty="0" smtClean="0"/>
          </a:p>
          <a:p>
            <a:r>
              <a:rPr lang="en-US" dirty="0" smtClean="0"/>
              <a:t>Resources for Students, Educators, and Administrators</a:t>
            </a:r>
          </a:p>
          <a:p>
            <a:r>
              <a:rPr lang="en-US" dirty="0" smtClean="0"/>
              <a:t>Student Success Stories</a:t>
            </a:r>
          </a:p>
          <a:p>
            <a:r>
              <a:rPr lang="en-US" dirty="0" smtClean="0"/>
              <a:t>Student Supports</a:t>
            </a:r>
          </a:p>
          <a:p>
            <a:r>
              <a:rPr lang="en-US" dirty="0" smtClean="0"/>
              <a:t>Practices with Promise</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 y="4572000"/>
            <a:ext cx="2605708" cy="193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 y="1460662"/>
            <a:ext cx="1567209" cy="14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53</a:t>
            </a:fld>
            <a:endParaRPr lang="en-US"/>
          </a:p>
        </p:txBody>
      </p:sp>
      <p:sp>
        <p:nvSpPr>
          <p:cNvPr id="4" name="TextBox 3"/>
          <p:cNvSpPr txBox="1"/>
          <p:nvPr/>
        </p:nvSpPr>
        <p:spPr>
          <a:xfrm>
            <a:off x="87084" y="3326297"/>
            <a:ext cx="3265716" cy="492443"/>
          </a:xfrm>
          <a:prstGeom prst="rect">
            <a:avLst/>
          </a:prstGeom>
          <a:noFill/>
        </p:spPr>
        <p:txBody>
          <a:bodyPr wrap="square" rtlCol="0">
            <a:spAutoFit/>
          </a:bodyPr>
          <a:lstStyle/>
          <a:p>
            <a:r>
              <a:rPr lang="en-US" sz="2600" i="1" u="sng" dirty="0" smtClean="0">
                <a:effectLst>
                  <a:outerShdw blurRad="38100" dist="38100" dir="2700000" algn="tl">
                    <a:srgbClr val="000000">
                      <a:alpha val="43137"/>
                    </a:srgbClr>
                  </a:outerShdw>
                </a:effectLst>
              </a:rPr>
              <a:t>www.caladulted.org</a:t>
            </a:r>
            <a:endParaRPr lang="en-US" sz="2600"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470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1175" y="1295400"/>
            <a:ext cx="5731825" cy="53029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8839200" cy="1020762"/>
          </a:xfrm>
          <a:ln>
            <a:solidFill>
              <a:schemeClr val="accent1"/>
            </a:solidFill>
          </a:ln>
        </p:spPr>
        <p:txBody>
          <a:bodyPr>
            <a:noAutofit/>
          </a:bodyPr>
          <a:lstStyle/>
          <a:p>
            <a:r>
              <a:rPr lang="en-US" sz="3800" dirty="0" smtClean="0"/>
              <a:t>Resources for Improving Learner Performance in the Classroom</a:t>
            </a:r>
            <a:endParaRPr lang="en-US" sz="3800" dirty="0"/>
          </a:p>
        </p:txBody>
      </p:sp>
      <p:sp>
        <p:nvSpPr>
          <p:cNvPr id="3" name="Content Placeholder 2"/>
          <p:cNvSpPr>
            <a:spLocks noGrp="1"/>
          </p:cNvSpPr>
          <p:nvPr>
            <p:ph idx="1"/>
          </p:nvPr>
        </p:nvSpPr>
        <p:spPr>
          <a:xfrm>
            <a:off x="3048000" y="1286494"/>
            <a:ext cx="5715000" cy="5311902"/>
          </a:xfrm>
          <a:ln>
            <a:solidFill>
              <a:schemeClr val="accent1"/>
            </a:solidFill>
          </a:ln>
        </p:spPr>
        <p:txBody>
          <a:bodyPr>
            <a:normAutofit lnSpcReduction="10000"/>
          </a:bodyPr>
          <a:lstStyle/>
          <a:p>
            <a:r>
              <a:rPr lang="en-US" b="0" dirty="0" smtClean="0"/>
              <a:t>CASAS Quick Search</a:t>
            </a:r>
          </a:p>
          <a:p>
            <a:r>
              <a:rPr lang="en-US" b="0" dirty="0" smtClean="0"/>
              <a:t>EL Civi</a:t>
            </a:r>
            <a:r>
              <a:rPr lang="en-US" dirty="0" smtClean="0"/>
              <a:t>cs Web site</a:t>
            </a:r>
          </a:p>
          <a:p>
            <a:r>
              <a:rPr lang="en-US" b="0" dirty="0" smtClean="0"/>
              <a:t>Alignment with CASAS Content Standards and CCR/CCSS</a:t>
            </a:r>
          </a:p>
          <a:p>
            <a:r>
              <a:rPr lang="en-US" b="0" dirty="0" smtClean="0"/>
              <a:t>TE Instructional Reports (Under Reports – Test Results):</a:t>
            </a:r>
          </a:p>
          <a:p>
            <a:pPr lvl="1"/>
            <a:r>
              <a:rPr lang="en-US" dirty="0" smtClean="0"/>
              <a:t>Competency Reports</a:t>
            </a:r>
          </a:p>
          <a:p>
            <a:pPr lvl="1"/>
            <a:r>
              <a:rPr lang="en-US" b="0" dirty="0" smtClean="0"/>
              <a:t>Content Standards</a:t>
            </a:r>
          </a:p>
          <a:p>
            <a:pPr lvl="1"/>
            <a:r>
              <a:rPr lang="en-US" b="0" dirty="0" smtClean="0"/>
              <a:t>Individual Skills Profile</a:t>
            </a:r>
          </a:p>
          <a:p>
            <a:pPr lvl="1"/>
            <a:r>
              <a:rPr lang="en-US" dirty="0" smtClean="0"/>
              <a:t>Learning Gains/Test History</a:t>
            </a:r>
            <a:endParaRPr lang="en-US" b="0" dirty="0" smtClean="0"/>
          </a:p>
          <a:p>
            <a:pPr lvl="1"/>
            <a:endParaRPr lang="en-US" b="0" dirty="0" smtClean="0"/>
          </a:p>
          <a:p>
            <a:pPr marL="0" indent="0">
              <a:buNone/>
            </a:pPr>
            <a:endParaRPr lang="en-US" dirty="0" smtClean="0"/>
          </a:p>
          <a:p>
            <a:pPr algn="ctr"/>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 y="4572000"/>
            <a:ext cx="2605708" cy="193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1460662"/>
            <a:ext cx="1567209" cy="14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54</a:t>
            </a:fld>
            <a:endParaRPr lang="en-US"/>
          </a:p>
        </p:txBody>
      </p:sp>
      <p:sp>
        <p:nvSpPr>
          <p:cNvPr id="4" name="TextBox 3"/>
          <p:cNvSpPr txBox="1"/>
          <p:nvPr/>
        </p:nvSpPr>
        <p:spPr>
          <a:xfrm>
            <a:off x="87084" y="3326297"/>
            <a:ext cx="2590800" cy="492443"/>
          </a:xfrm>
          <a:prstGeom prst="rect">
            <a:avLst/>
          </a:prstGeom>
          <a:noFill/>
        </p:spPr>
        <p:txBody>
          <a:bodyPr wrap="square" rtlCol="0">
            <a:spAutoFit/>
          </a:bodyPr>
          <a:lstStyle/>
          <a:p>
            <a:r>
              <a:rPr lang="en-US" sz="2600" i="1" u="sng" dirty="0" smtClean="0">
                <a:effectLst>
                  <a:outerShdw blurRad="38100" dist="38100" dir="2700000" algn="tl">
                    <a:srgbClr val="000000">
                      <a:alpha val="43137"/>
                    </a:srgbClr>
                  </a:outerShdw>
                </a:effectLst>
              </a:rPr>
              <a:t>www.casas.org</a:t>
            </a:r>
            <a:endParaRPr lang="en-US" sz="2600"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161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a:ln>
            <a:solidFill>
              <a:schemeClr val="accent1"/>
            </a:solidFill>
          </a:ln>
        </p:spPr>
        <p:txBody>
          <a:bodyPr/>
          <a:lstStyle/>
          <a:p>
            <a:r>
              <a:rPr lang="en-US" dirty="0" smtClean="0"/>
              <a:t>CAEP Web Site</a:t>
            </a:r>
            <a:endParaRPr lang="en-US" dirty="0"/>
          </a:p>
        </p:txBody>
      </p:sp>
      <p:sp>
        <p:nvSpPr>
          <p:cNvPr id="4" name="TextBox 3"/>
          <p:cNvSpPr txBox="1"/>
          <p:nvPr/>
        </p:nvSpPr>
        <p:spPr>
          <a:xfrm>
            <a:off x="457200" y="5398168"/>
            <a:ext cx="8220502" cy="830997"/>
          </a:xfrm>
          <a:prstGeom prst="rect">
            <a:avLst/>
          </a:prstGeom>
          <a:noFill/>
          <a:ln>
            <a:solidFill>
              <a:schemeClr val="accent1"/>
            </a:solidFill>
          </a:ln>
        </p:spPr>
        <p:txBody>
          <a:bodyPr wrap="square" rtlCol="0">
            <a:spAutoFit/>
          </a:bodyPr>
          <a:lstStyle/>
          <a:p>
            <a:r>
              <a:rPr lang="en-US" sz="2400" dirty="0" smtClean="0"/>
              <a:t>The CAEP Web site includes resources for students, teachers, and administrators.</a:t>
            </a:r>
            <a:endParaRPr lang="en-US" sz="2400" dirty="0"/>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55</a:t>
            </a:fld>
            <a:endParaRPr lang="en-US"/>
          </a:p>
        </p:txBody>
      </p:sp>
      <p:pic>
        <p:nvPicPr>
          <p:cNvPr id="2" name="Picture 1"/>
          <p:cNvPicPr>
            <a:picLocks noChangeAspect="1"/>
          </p:cNvPicPr>
          <p:nvPr/>
        </p:nvPicPr>
        <p:blipFill>
          <a:blip r:embed="rId2"/>
          <a:stretch>
            <a:fillRect/>
          </a:stretch>
        </p:blipFill>
        <p:spPr>
          <a:xfrm>
            <a:off x="1376504" y="1529688"/>
            <a:ext cx="6390993" cy="2514600"/>
          </a:xfrm>
          <a:prstGeom prst="rect">
            <a:avLst/>
          </a:prstGeom>
        </p:spPr>
      </p:pic>
      <p:sp>
        <p:nvSpPr>
          <p:cNvPr id="7" name="TextBox 6"/>
          <p:cNvSpPr txBox="1"/>
          <p:nvPr/>
        </p:nvSpPr>
        <p:spPr>
          <a:xfrm>
            <a:off x="2910176" y="4459618"/>
            <a:ext cx="3323649" cy="523220"/>
          </a:xfrm>
          <a:prstGeom prst="rect">
            <a:avLst/>
          </a:prstGeom>
          <a:noFill/>
        </p:spPr>
        <p:txBody>
          <a:bodyPr wrap="square" rtlCol="0">
            <a:spAutoFit/>
          </a:bodyPr>
          <a:lstStyle/>
          <a:p>
            <a:pPr algn="ctr"/>
            <a:r>
              <a:rPr lang="en-US" sz="2800" i="1" u="sng" dirty="0" smtClean="0">
                <a:effectLst>
                  <a:outerShdw blurRad="38100" dist="38100" dir="2700000" algn="tl">
                    <a:srgbClr val="000000">
                      <a:alpha val="43137"/>
                    </a:srgbClr>
                  </a:outerShdw>
                </a:effectLst>
              </a:rPr>
              <a:t>www.caladulted.org</a:t>
            </a:r>
            <a:endParaRPr lang="en-US" sz="2800"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60926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0174"/>
            <a:ext cx="8229600" cy="868362"/>
          </a:xfrm>
          <a:ln>
            <a:solidFill>
              <a:schemeClr val="accent1"/>
            </a:solidFill>
          </a:ln>
        </p:spPr>
        <p:txBody>
          <a:bodyPr/>
          <a:lstStyle/>
          <a:p>
            <a:r>
              <a:rPr lang="en-US" dirty="0" smtClean="0"/>
              <a:t>CASAS Quick Search</a:t>
            </a:r>
            <a:endParaRPr lang="en-US" dirty="0"/>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56</a:t>
            </a:fld>
            <a:endParaRPr lang="en-US"/>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rcRect r="13842" b="17855"/>
          <a:stretch/>
        </p:blipFill>
        <p:spPr>
          <a:xfrm>
            <a:off x="1066800" y="1533798"/>
            <a:ext cx="7086600" cy="3800510"/>
          </a:xfrm>
          <a:prstGeom prst="rect">
            <a:avLst/>
          </a:prstGeom>
          <a:ln w="19050">
            <a:solidFill>
              <a:schemeClr val="accent1"/>
            </a:solidFill>
          </a:ln>
        </p:spPr>
      </p:pic>
      <p:sp>
        <p:nvSpPr>
          <p:cNvPr id="4" name="TextBox 3"/>
          <p:cNvSpPr txBox="1"/>
          <p:nvPr/>
        </p:nvSpPr>
        <p:spPr>
          <a:xfrm>
            <a:off x="429984" y="5587925"/>
            <a:ext cx="8305800" cy="830997"/>
          </a:xfrm>
          <a:prstGeom prst="rect">
            <a:avLst/>
          </a:prstGeom>
          <a:noFill/>
          <a:ln>
            <a:solidFill>
              <a:schemeClr val="accent1"/>
            </a:solidFill>
          </a:ln>
        </p:spPr>
        <p:txBody>
          <a:bodyPr wrap="square" rtlCol="0">
            <a:spAutoFit/>
          </a:bodyPr>
          <a:lstStyle/>
          <a:p>
            <a:r>
              <a:rPr lang="en-US" sz="2400" dirty="0" smtClean="0"/>
              <a:t>CASAS Quick Search enables selection of over 2,300 instructional materials from an online database.</a:t>
            </a:r>
            <a:endParaRPr lang="en-US" sz="2400" dirty="0"/>
          </a:p>
        </p:txBody>
      </p:sp>
    </p:spTree>
    <p:extLst>
      <p:ext uri="{BB962C8B-B14F-4D97-AF65-F5344CB8AC3E}">
        <p14:creationId xmlns:p14="http://schemas.microsoft.com/office/powerpoint/2010/main" val="33953840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a:ln>
            <a:solidFill>
              <a:schemeClr val="accent1"/>
            </a:solidFill>
          </a:ln>
        </p:spPr>
        <p:txBody>
          <a:bodyPr/>
          <a:lstStyle/>
          <a:p>
            <a:r>
              <a:rPr lang="en-US" dirty="0" smtClean="0"/>
              <a:t>EL Civics Web Site</a:t>
            </a:r>
            <a:endParaRPr lang="en-US" dirty="0"/>
          </a:p>
        </p:txBody>
      </p:sp>
      <p:sp>
        <p:nvSpPr>
          <p:cNvPr id="4" name="TextBox 3"/>
          <p:cNvSpPr txBox="1"/>
          <p:nvPr/>
        </p:nvSpPr>
        <p:spPr>
          <a:xfrm>
            <a:off x="228600" y="5116275"/>
            <a:ext cx="8648361" cy="1569660"/>
          </a:xfrm>
          <a:prstGeom prst="rect">
            <a:avLst/>
          </a:prstGeom>
          <a:noFill/>
          <a:ln>
            <a:solidFill>
              <a:schemeClr val="accent1"/>
            </a:solidFill>
          </a:ln>
        </p:spPr>
        <p:txBody>
          <a:bodyPr wrap="square" rtlCol="0">
            <a:spAutoFit/>
          </a:bodyPr>
          <a:lstStyle/>
          <a:p>
            <a:r>
              <a:rPr lang="en-US" sz="2400" dirty="0" smtClean="0"/>
              <a:t>The EL Civics section of the CASAS Web site includes 53 civic objectives that address community integration skills for all levels of ESL, as well as many resources for both ESL instruction and citizenship preparation.</a:t>
            </a:r>
            <a:endParaRPr lang="en-US" sz="2400" dirty="0"/>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57</a:t>
            </a:fld>
            <a:endParaRPr lang="en-US"/>
          </a:p>
        </p:txBody>
      </p:sp>
      <p:pic>
        <p:nvPicPr>
          <p:cNvPr id="6" name="Picture 5"/>
          <p:cNvPicPr>
            <a:picLocks noChangeAspect="1"/>
          </p:cNvPicPr>
          <p:nvPr/>
        </p:nvPicPr>
        <p:blipFill>
          <a:blip r:embed="rId2">
            <a:lum bright="-1000" contrast="1000"/>
          </a:blip>
          <a:stretch>
            <a:fillRect/>
          </a:stretch>
        </p:blipFill>
        <p:spPr>
          <a:xfrm>
            <a:off x="426780" y="1532020"/>
            <a:ext cx="8214360" cy="3334692"/>
          </a:xfrm>
          <a:prstGeom prst="rect">
            <a:avLst/>
          </a:prstGeom>
          <a:ln>
            <a:solidFill>
              <a:schemeClr val="accent1"/>
            </a:solidFill>
          </a:ln>
        </p:spPr>
      </p:pic>
    </p:spTree>
    <p:extLst>
      <p:ext uri="{BB962C8B-B14F-4D97-AF65-F5344CB8AC3E}">
        <p14:creationId xmlns:p14="http://schemas.microsoft.com/office/powerpoint/2010/main" val="6631920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7554"/>
            <a:ext cx="8229600" cy="1020762"/>
          </a:xfrm>
          <a:ln>
            <a:solidFill>
              <a:schemeClr val="accent1"/>
            </a:solidFill>
          </a:ln>
        </p:spPr>
        <p:txBody>
          <a:bodyPr>
            <a:normAutofit fontScale="90000"/>
          </a:bodyPr>
          <a:lstStyle/>
          <a:p>
            <a:r>
              <a:rPr lang="en-US" dirty="0" smtClean="0"/>
              <a:t>Alignment of CASAS Content </a:t>
            </a:r>
            <a:br>
              <a:rPr lang="en-US" dirty="0" smtClean="0"/>
            </a:br>
            <a:r>
              <a:rPr lang="en-US" dirty="0" smtClean="0"/>
              <a:t>Standards to CCR/CCSS</a:t>
            </a:r>
            <a:endParaRPr lang="en-US" dirty="0"/>
          </a:p>
        </p:txBody>
      </p:sp>
      <p:sp>
        <p:nvSpPr>
          <p:cNvPr id="4" name="TextBox 3"/>
          <p:cNvSpPr txBox="1"/>
          <p:nvPr/>
        </p:nvSpPr>
        <p:spPr>
          <a:xfrm>
            <a:off x="525441" y="5478887"/>
            <a:ext cx="8305800" cy="830997"/>
          </a:xfrm>
          <a:prstGeom prst="rect">
            <a:avLst/>
          </a:prstGeom>
          <a:noFill/>
          <a:ln>
            <a:solidFill>
              <a:schemeClr val="accent1"/>
            </a:solidFill>
          </a:ln>
        </p:spPr>
        <p:txBody>
          <a:bodyPr wrap="square" rtlCol="0">
            <a:spAutoFit/>
          </a:bodyPr>
          <a:lstStyle/>
          <a:p>
            <a:r>
              <a:rPr lang="en-US" sz="2400" dirty="0" smtClean="0"/>
              <a:t>CASAS has developed crosswalk documents that align CASAS content standards to CCR/CCSS.</a:t>
            </a:r>
            <a:endParaRPr lang="en-US" sz="2400" dirty="0"/>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58</a:t>
            </a:fld>
            <a:endParaRPr lang="en-US"/>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rcRect r="35714" b="24950"/>
          <a:stretch/>
        </p:blipFill>
        <p:spPr>
          <a:xfrm>
            <a:off x="1407858" y="1466839"/>
            <a:ext cx="5878313" cy="3860182"/>
          </a:xfrm>
          <a:prstGeom prst="rect">
            <a:avLst/>
          </a:prstGeom>
          <a:ln w="12700">
            <a:solidFill>
              <a:schemeClr val="accent1"/>
            </a:solidFill>
          </a:ln>
        </p:spPr>
      </p:pic>
    </p:spTree>
    <p:extLst>
      <p:ext uri="{BB962C8B-B14F-4D97-AF65-F5344CB8AC3E}">
        <p14:creationId xmlns:p14="http://schemas.microsoft.com/office/powerpoint/2010/main" val="24507558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20762"/>
          </a:xfrm>
          <a:ln>
            <a:solidFill>
              <a:schemeClr val="accent1"/>
            </a:solidFill>
          </a:ln>
        </p:spPr>
        <p:txBody>
          <a:bodyPr>
            <a:normAutofit fontScale="90000"/>
          </a:bodyPr>
          <a:lstStyle/>
          <a:p>
            <a:r>
              <a:rPr lang="en-US" dirty="0" smtClean="0"/>
              <a:t>Resources for Improving Agency </a:t>
            </a:r>
            <a:br>
              <a:rPr lang="en-US" dirty="0" smtClean="0"/>
            </a:br>
            <a:r>
              <a:rPr lang="en-US" dirty="0" smtClean="0"/>
              <a:t>Level Performance </a:t>
            </a:r>
            <a:endParaRPr lang="en-US" dirty="0"/>
          </a:p>
        </p:txBody>
      </p:sp>
      <p:sp>
        <p:nvSpPr>
          <p:cNvPr id="3" name="Content Placeholder 2"/>
          <p:cNvSpPr>
            <a:spLocks noGrp="1"/>
          </p:cNvSpPr>
          <p:nvPr>
            <p:ph idx="1"/>
          </p:nvPr>
        </p:nvSpPr>
        <p:spPr>
          <a:xfrm>
            <a:off x="3429000" y="1402275"/>
            <a:ext cx="5486400" cy="5227125"/>
          </a:xfrm>
          <a:solidFill>
            <a:schemeClr val="accent2">
              <a:lumMod val="40000"/>
              <a:lumOff val="60000"/>
            </a:schemeClr>
          </a:solidFill>
          <a:ln>
            <a:solidFill>
              <a:schemeClr val="accent1"/>
            </a:solidFill>
          </a:ln>
        </p:spPr>
        <p:txBody>
          <a:bodyPr>
            <a:normAutofit fontScale="92500"/>
          </a:bodyPr>
          <a:lstStyle/>
          <a:p>
            <a:r>
              <a:rPr lang="en-US" b="0" dirty="0" smtClean="0"/>
              <a:t>CASAS Data Portal</a:t>
            </a:r>
          </a:p>
          <a:p>
            <a:r>
              <a:rPr lang="en-US" dirty="0" smtClean="0"/>
              <a:t>American </a:t>
            </a:r>
            <a:r>
              <a:rPr lang="en-US" dirty="0"/>
              <a:t>Community Survey </a:t>
            </a:r>
            <a:r>
              <a:rPr lang="en-US" dirty="0">
                <a:hlinkClick r:id="rId2"/>
              </a:rPr>
              <a:t>https://www.census.gov/programs-surveys/acs</a:t>
            </a:r>
            <a:r>
              <a:rPr lang="en-US" dirty="0" smtClean="0">
                <a:hlinkClick r:id="rId2"/>
              </a:rPr>
              <a:t>/</a:t>
            </a:r>
            <a:endParaRPr lang="en-US" dirty="0" smtClean="0"/>
          </a:p>
          <a:p>
            <a:r>
              <a:rPr lang="en-US" dirty="0" smtClean="0"/>
              <a:t>Promising Practices</a:t>
            </a:r>
            <a:endParaRPr lang="en-US" b="0" dirty="0"/>
          </a:p>
          <a:p>
            <a:r>
              <a:rPr lang="en-US" b="0" dirty="0" smtClean="0"/>
              <a:t>TE Dat</a:t>
            </a:r>
            <a:r>
              <a:rPr lang="en-US" dirty="0" smtClean="0"/>
              <a:t>a Management </a:t>
            </a:r>
            <a:r>
              <a:rPr lang="en-US" b="0" dirty="0" smtClean="0"/>
              <a:t>Reports:</a:t>
            </a:r>
          </a:p>
          <a:p>
            <a:pPr lvl="1"/>
            <a:r>
              <a:rPr lang="en-US" dirty="0" smtClean="0"/>
              <a:t>Demographics Summary</a:t>
            </a:r>
          </a:p>
          <a:p>
            <a:pPr lvl="1"/>
            <a:r>
              <a:rPr lang="en-US" dirty="0" smtClean="0"/>
              <a:t>Enrollment/Update Summary</a:t>
            </a:r>
          </a:p>
          <a:p>
            <a:pPr lvl="1"/>
            <a:r>
              <a:rPr lang="en-US" b="0" dirty="0" smtClean="0"/>
              <a:t>Data Integrity Report</a:t>
            </a:r>
          </a:p>
          <a:p>
            <a:pPr lvl="1"/>
            <a:r>
              <a:rPr lang="en-US" dirty="0" smtClean="0"/>
              <a:t>NRS Reports</a:t>
            </a:r>
            <a:endParaRPr lang="en-US" b="0" dirty="0" smtClean="0"/>
          </a:p>
          <a:p>
            <a:pPr lvl="1"/>
            <a:endParaRPr lang="en-US" b="0" dirty="0" smtClean="0"/>
          </a:p>
          <a:p>
            <a:pPr marL="0" indent="0">
              <a:buNone/>
            </a:pPr>
            <a:endParaRPr lang="en-US" dirty="0" smtClean="0"/>
          </a:p>
          <a:p>
            <a:pPr algn="ctr"/>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56" y="4267200"/>
            <a:ext cx="2684986" cy="185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68" y="1496506"/>
            <a:ext cx="2214230" cy="81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472742ED-E5F3-4A84-9AF5-5CA8849FAEA9}" type="slidenum">
              <a:rPr lang="en-US" smtClean="0"/>
              <a:pPr>
                <a:defRPr/>
              </a:pPr>
              <a:t>59</a:t>
            </a:fld>
            <a:endParaRPr lang="en-US"/>
          </a:p>
        </p:txBody>
      </p:sp>
      <p:sp>
        <p:nvSpPr>
          <p:cNvPr id="9" name="TextBox 8"/>
          <p:cNvSpPr txBox="1"/>
          <p:nvPr/>
        </p:nvSpPr>
        <p:spPr>
          <a:xfrm>
            <a:off x="87084" y="3326297"/>
            <a:ext cx="2590800" cy="492443"/>
          </a:xfrm>
          <a:prstGeom prst="rect">
            <a:avLst/>
          </a:prstGeom>
          <a:noFill/>
        </p:spPr>
        <p:txBody>
          <a:bodyPr wrap="square" rtlCol="0">
            <a:spAutoFit/>
          </a:bodyPr>
          <a:lstStyle/>
          <a:p>
            <a:r>
              <a:rPr lang="en-US" sz="2600" i="1" u="sng" dirty="0" smtClean="0">
                <a:effectLst>
                  <a:outerShdw blurRad="38100" dist="38100" dir="2700000" algn="tl">
                    <a:srgbClr val="000000">
                      <a:alpha val="43137"/>
                    </a:srgbClr>
                  </a:outerShdw>
                </a:effectLst>
              </a:rPr>
              <a:t>www.casas.org</a:t>
            </a:r>
            <a:endParaRPr lang="en-US" sz="2600" i="1" u="sng" dirty="0">
              <a:effectLst>
                <a:outerShdw blurRad="38100" dist="38100" dir="2700000" algn="tl">
                  <a:srgbClr val="000000">
                    <a:alpha val="43137"/>
                  </a:srgbClr>
                </a:outerShdw>
              </a:effectLst>
            </a:endParaRPr>
          </a:p>
        </p:txBody>
      </p:sp>
      <p:sp>
        <p:nvSpPr>
          <p:cNvPr id="8" name="TextBox 7"/>
          <p:cNvSpPr txBox="1"/>
          <p:nvPr/>
        </p:nvSpPr>
        <p:spPr>
          <a:xfrm>
            <a:off x="87084" y="2633157"/>
            <a:ext cx="3265716" cy="492443"/>
          </a:xfrm>
          <a:prstGeom prst="rect">
            <a:avLst/>
          </a:prstGeom>
          <a:noFill/>
        </p:spPr>
        <p:txBody>
          <a:bodyPr wrap="square" rtlCol="0">
            <a:spAutoFit/>
          </a:bodyPr>
          <a:lstStyle/>
          <a:p>
            <a:r>
              <a:rPr lang="en-US" sz="2600" i="1" u="sng" dirty="0" smtClean="0">
                <a:effectLst>
                  <a:outerShdw blurRad="38100" dist="38100" dir="2700000" algn="tl">
                    <a:srgbClr val="000000">
                      <a:alpha val="43137"/>
                    </a:srgbClr>
                  </a:outerShdw>
                </a:effectLst>
              </a:rPr>
              <a:t>www.caladulted.org</a:t>
            </a:r>
            <a:endParaRPr lang="en-US" sz="2600"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961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Reasons</a:t>
            </a:r>
            <a:endParaRPr lang="en-US" dirty="0"/>
          </a:p>
        </p:txBody>
      </p:sp>
      <p:sp>
        <p:nvSpPr>
          <p:cNvPr id="3" name="Text Placeholder 2"/>
          <p:cNvSpPr>
            <a:spLocks noGrp="1"/>
          </p:cNvSpPr>
          <p:nvPr>
            <p:ph type="body" sz="half" idx="1"/>
          </p:nvPr>
        </p:nvSpPr>
        <p:spPr>
          <a:xfrm>
            <a:off x="609601" y="2590800"/>
            <a:ext cx="8382000" cy="2787745"/>
          </a:xfrm>
        </p:spPr>
        <p:txBody>
          <a:bodyPr>
            <a:normAutofit fontScale="92500"/>
          </a:bodyPr>
          <a:lstStyle/>
          <a:p>
            <a:pPr marL="257175" indent="-257175">
              <a:buFont typeface="Arial" panose="020B0604020202020204" pitchFamily="34" charset="0"/>
              <a:buChar char="•"/>
            </a:pPr>
            <a:r>
              <a:rPr lang="en-US" dirty="0" smtClean="0"/>
              <a:t>Student is accessing services and doesn’t need classroom instruction.</a:t>
            </a:r>
          </a:p>
          <a:p>
            <a:pPr marL="257175" indent="-257175">
              <a:buFont typeface="Arial" panose="020B0604020202020204" pitchFamily="34" charset="0"/>
              <a:buChar char="•"/>
            </a:pPr>
            <a:r>
              <a:rPr lang="en-US" dirty="0" smtClean="0"/>
              <a:t>Data systems are not picking up the student for the instructional hours.</a:t>
            </a:r>
          </a:p>
          <a:p>
            <a:pPr marL="257175" indent="-257175">
              <a:buFont typeface="Arial" panose="020B0604020202020204" pitchFamily="34" charset="0"/>
              <a:buChar char="•"/>
            </a:pPr>
            <a:r>
              <a:rPr lang="en-US" dirty="0" smtClean="0"/>
              <a:t>Student may be working one or more jobs that makes it difficult to attend.</a:t>
            </a:r>
          </a:p>
          <a:p>
            <a:pPr marL="257175" indent="-257175">
              <a:buFont typeface="Arial" panose="020B0604020202020204" pitchFamily="34" charset="0"/>
              <a:buChar char="•"/>
            </a:pPr>
            <a:r>
              <a:rPr lang="en-US" dirty="0" smtClean="0"/>
              <a:t>Is your placement/appraisal process working effectively? Is it complex?</a:t>
            </a:r>
          </a:p>
          <a:p>
            <a:pPr marL="257175" indent="-257175">
              <a:buFont typeface="Arial" panose="020B0604020202020204" pitchFamily="34" charset="0"/>
              <a:buChar char="•"/>
            </a:pPr>
            <a:r>
              <a:rPr lang="en-US" dirty="0" smtClean="0"/>
              <a:t>Fees for classes are too much. Or if free, other fees are too much.</a:t>
            </a:r>
          </a:p>
          <a:p>
            <a:pPr marL="257175" indent="-257175">
              <a:buFont typeface="Arial" panose="020B0604020202020204" pitchFamily="34" charset="0"/>
              <a:buChar char="•"/>
            </a:pPr>
            <a:r>
              <a:rPr lang="en-US" dirty="0" smtClean="0"/>
              <a:t>Childcare is not available or too expensive.</a:t>
            </a:r>
          </a:p>
          <a:p>
            <a:pPr marL="257175" indent="-257175">
              <a:buFont typeface="Arial" panose="020B0604020202020204" pitchFamily="34" charset="0"/>
              <a:buChar char="•"/>
            </a:pPr>
            <a:r>
              <a:rPr lang="en-US" dirty="0" smtClean="0"/>
              <a:t>Difficult to balance family and school.</a:t>
            </a:r>
          </a:p>
          <a:p>
            <a:pPr marL="257175" indent="-257175">
              <a:buFont typeface="Arial" panose="020B0604020202020204" pitchFamily="34" charset="0"/>
              <a:buChar char="•"/>
            </a:pPr>
            <a:r>
              <a:rPr lang="en-US" dirty="0" smtClean="0"/>
              <a:t>Transportation issues.</a:t>
            </a:r>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975483925"/>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4910"/>
            <a:ext cx="8229600" cy="1020762"/>
          </a:xfrm>
          <a:ln>
            <a:solidFill>
              <a:schemeClr val="accent1"/>
            </a:solidFill>
          </a:ln>
        </p:spPr>
        <p:txBody>
          <a:bodyPr/>
          <a:lstStyle/>
          <a:p>
            <a:r>
              <a:rPr lang="en-US" dirty="0" smtClean="0"/>
              <a:t>CASAS Data Portal</a:t>
            </a:r>
            <a:endParaRPr lang="en-US" dirty="0"/>
          </a:p>
        </p:txBody>
      </p:sp>
      <p:sp>
        <p:nvSpPr>
          <p:cNvPr id="4" name="TextBox 3"/>
          <p:cNvSpPr txBox="1"/>
          <p:nvPr/>
        </p:nvSpPr>
        <p:spPr>
          <a:xfrm>
            <a:off x="556846" y="4082722"/>
            <a:ext cx="8305800" cy="2677656"/>
          </a:xfrm>
          <a:prstGeom prst="rect">
            <a:avLst/>
          </a:prstGeom>
          <a:noFill/>
          <a:ln>
            <a:solidFill>
              <a:schemeClr val="accent1"/>
            </a:solidFill>
          </a:ln>
        </p:spPr>
        <p:txBody>
          <a:bodyPr wrap="square" rtlCol="0">
            <a:spAutoFit/>
          </a:bodyPr>
          <a:lstStyle/>
          <a:p>
            <a:r>
              <a:rPr lang="en-US" sz="2400" dirty="0" smtClean="0"/>
              <a:t>The CASAS Data Portal allows comparison of NRS performance and persistence results by agency, region, provider type, and statewide.</a:t>
            </a:r>
          </a:p>
          <a:p>
            <a:r>
              <a:rPr lang="en-US" sz="2400" dirty="0" smtClean="0"/>
              <a:t>This feature only includes results for WIOA II funded agencies – but includes </a:t>
            </a:r>
            <a:r>
              <a:rPr lang="en-US" sz="2400" dirty="0"/>
              <a:t>references helpful to all </a:t>
            </a:r>
            <a:r>
              <a:rPr lang="en-US" sz="2400" dirty="0" smtClean="0"/>
              <a:t>agencies, such as statewide goals and averages for both performance and persistence, dating back to PY 2004-05</a:t>
            </a:r>
            <a:endParaRPr lang="en-US" sz="2400" dirty="0"/>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60</a:t>
            </a:fld>
            <a:endParaRPr lang="en-US" dirty="0"/>
          </a:p>
        </p:txBody>
      </p:sp>
      <p:pic>
        <p:nvPicPr>
          <p:cNvPr id="2" name="Picture 1"/>
          <p:cNvPicPr>
            <a:picLocks noChangeAspect="1"/>
          </p:cNvPicPr>
          <p:nvPr/>
        </p:nvPicPr>
        <p:blipFill>
          <a:blip r:embed="rId2"/>
          <a:stretch>
            <a:fillRect/>
          </a:stretch>
        </p:blipFill>
        <p:spPr>
          <a:xfrm>
            <a:off x="556846" y="1353795"/>
            <a:ext cx="3253154" cy="2570845"/>
          </a:xfrm>
          <a:prstGeom prst="rect">
            <a:avLst/>
          </a:prstGeom>
          <a:ln>
            <a:solidFill>
              <a:schemeClr val="tx1"/>
            </a:solidFill>
          </a:ln>
        </p:spPr>
      </p:pic>
    </p:spTree>
    <p:extLst>
      <p:ext uri="{BB962C8B-B14F-4D97-AF65-F5344CB8AC3E}">
        <p14:creationId xmlns:p14="http://schemas.microsoft.com/office/powerpoint/2010/main" val="32576302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ln>
            <a:solidFill>
              <a:schemeClr val="tx1"/>
            </a:solidFill>
          </a:ln>
        </p:spPr>
        <p:txBody>
          <a:bodyPr/>
          <a:lstStyle/>
          <a:p>
            <a:r>
              <a:rPr lang="en-US" dirty="0" smtClean="0"/>
              <a:t>CASAS Data Portal</a:t>
            </a:r>
            <a:endParaRPr lang="en-US" dirty="0"/>
          </a:p>
        </p:txBody>
      </p:sp>
      <p:sp>
        <p:nvSpPr>
          <p:cNvPr id="3" name="Content Placeholder 2"/>
          <p:cNvSpPr>
            <a:spLocks noGrp="1"/>
          </p:cNvSpPr>
          <p:nvPr>
            <p:ph idx="1"/>
          </p:nvPr>
        </p:nvSpPr>
        <p:spPr>
          <a:xfrm>
            <a:off x="5410200" y="1524001"/>
            <a:ext cx="3505200" cy="1752600"/>
          </a:xfrm>
          <a:ln/>
        </p:spPr>
        <p:style>
          <a:lnRef idx="1">
            <a:schemeClr val="accent6"/>
          </a:lnRef>
          <a:fillRef idx="2">
            <a:schemeClr val="accent6"/>
          </a:fillRef>
          <a:effectRef idx="1">
            <a:schemeClr val="accent6"/>
          </a:effectRef>
          <a:fontRef idx="minor">
            <a:schemeClr val="dk1"/>
          </a:fontRef>
        </p:style>
        <p:txBody>
          <a:bodyPr>
            <a:normAutofit fontScale="92500"/>
          </a:bodyPr>
          <a:lstStyle/>
          <a:p>
            <a:r>
              <a:rPr lang="en-US" b="1" dirty="0" smtClean="0">
                <a:solidFill>
                  <a:schemeClr val="tx1"/>
                </a:solidFill>
                <a:effectLst>
                  <a:outerShdw blurRad="38100" dist="38100" dir="2700000" algn="tl">
                    <a:srgbClr val="000000">
                      <a:alpha val="43137"/>
                    </a:srgbClr>
                  </a:outerShdw>
                </a:effectLst>
                <a:latin typeface="Candara" pitchFamily="34" charset="0"/>
              </a:rPr>
              <a:t>Go to </a:t>
            </a:r>
            <a:r>
              <a:rPr lang="en-US" b="1" dirty="0" smtClean="0">
                <a:solidFill>
                  <a:schemeClr val="tx1"/>
                </a:solidFill>
                <a:effectLst>
                  <a:outerShdw blurRad="38100" dist="38100" dir="2700000" algn="tl">
                    <a:srgbClr val="000000">
                      <a:alpha val="43137"/>
                    </a:srgbClr>
                  </a:outerShdw>
                </a:effectLst>
                <a:latin typeface="Candara" pitchFamily="34" charset="0"/>
                <a:hlinkClick r:id="rId2" invalidUrl="http://www.casas.org/CA Accountability"/>
              </a:rPr>
              <a:t>www.casas.org/ CA Accountability</a:t>
            </a:r>
            <a:endParaRPr lang="en-US" b="1" dirty="0">
              <a:solidFill>
                <a:schemeClr val="tx1"/>
              </a:solidFill>
              <a:effectLst>
                <a:outerShdw blurRad="38100" dist="38100" dir="2700000" algn="tl">
                  <a:srgbClr val="000000">
                    <a:alpha val="43137"/>
                  </a:srgbClr>
                </a:outerShdw>
              </a:effectLst>
              <a:latin typeface="Candara"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24" t="8789" r="49048" b="6250"/>
          <a:stretch/>
        </p:blipFill>
        <p:spPr bwMode="auto">
          <a:xfrm>
            <a:off x="457200" y="1524000"/>
            <a:ext cx="4800601" cy="4845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04800" y="5334000"/>
            <a:ext cx="2209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nt Arrow 5"/>
          <p:cNvSpPr/>
          <p:nvPr/>
        </p:nvSpPr>
        <p:spPr>
          <a:xfrm rot="10800000">
            <a:off x="3181065" y="3276600"/>
            <a:ext cx="3352800" cy="2971800"/>
          </a:xfrm>
          <a:prstGeom prst="ben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61</a:t>
            </a:fld>
            <a:endParaRPr lang="en-US"/>
          </a:p>
        </p:txBody>
      </p:sp>
    </p:spTree>
    <p:extLst>
      <p:ext uri="{BB962C8B-B14F-4D97-AF65-F5344CB8AC3E}">
        <p14:creationId xmlns:p14="http://schemas.microsoft.com/office/powerpoint/2010/main" val="35823785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j028693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72000" y="2209800"/>
            <a:ext cx="4127500" cy="4191000"/>
          </a:xfrm>
        </p:spPr>
      </p:pic>
      <p:pic>
        <p:nvPicPr>
          <p:cNvPr id="55299" name="Picture 3" descr="CASASlogoOrig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04800"/>
            <a:ext cx="1447800"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1EDD557E-5B35-47DF-BA02-6BF94AF15243}" type="slidenum">
              <a:rPr lang="uk-UA" smtClean="0"/>
              <a:pPr>
                <a:defRPr/>
              </a:pPr>
              <a:t>62</a:t>
            </a:fld>
            <a:endParaRPr lang="uk-UA"/>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Instructional Hours</a:t>
            </a:r>
            <a:endParaRPr lang="en-US" dirty="0"/>
          </a:p>
        </p:txBody>
      </p:sp>
      <p:sp>
        <p:nvSpPr>
          <p:cNvPr id="3" name="Text Placeholder 2"/>
          <p:cNvSpPr>
            <a:spLocks noGrp="1"/>
          </p:cNvSpPr>
          <p:nvPr>
            <p:ph type="body" sz="half" idx="1"/>
          </p:nvPr>
        </p:nvSpPr>
        <p:spPr>
          <a:xfrm>
            <a:off x="533400" y="2733005"/>
            <a:ext cx="8478907" cy="2693760"/>
          </a:xfrm>
        </p:spPr>
        <p:txBody>
          <a:bodyPr>
            <a:normAutofit fontScale="92500" lnSpcReduction="10000"/>
          </a:bodyPr>
          <a:lstStyle/>
          <a:p>
            <a:pPr marL="257175" indent="-257175">
              <a:buFont typeface="Arial" panose="020B0604020202020204" pitchFamily="34" charset="0"/>
              <a:buChar char="•"/>
            </a:pPr>
            <a:r>
              <a:rPr lang="en-US" dirty="0" smtClean="0"/>
              <a:t>Students with 1 </a:t>
            </a:r>
            <a:r>
              <a:rPr lang="en-US" dirty="0"/>
              <a:t>hour </a:t>
            </a:r>
            <a:r>
              <a:rPr lang="en-US" dirty="0" smtClean="0"/>
              <a:t>of instruction make it to 12 hours of instruction (and the CAEP outcome pool).</a:t>
            </a:r>
          </a:p>
          <a:p>
            <a:pPr marL="257175" indent="-257175">
              <a:buFont typeface="Arial" panose="020B0604020202020204" pitchFamily="34" charset="0"/>
              <a:buChar char="•"/>
            </a:pPr>
            <a:r>
              <a:rPr lang="en-US" dirty="0" smtClean="0"/>
              <a:t>Statewide </a:t>
            </a:r>
            <a:r>
              <a:rPr lang="en-US" dirty="0"/>
              <a:t>percentage = </a:t>
            </a:r>
            <a:r>
              <a:rPr lang="en-US" dirty="0" smtClean="0"/>
              <a:t>82%.</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r>
              <a:rPr lang="en-US" dirty="0" smtClean="0"/>
              <a:t>Seems like once the student gets into the classroom, the chances of them getting to 12 hours or more is likely.</a:t>
            </a:r>
          </a:p>
          <a:p>
            <a:endParaRPr lang="en-US" dirty="0" smtClean="0"/>
          </a:p>
          <a:p>
            <a:pPr marL="257175" indent="-257175">
              <a:buFont typeface="Arial" panose="020B0604020202020204" pitchFamily="34" charset="0"/>
              <a:buChar char="•"/>
            </a:pPr>
            <a:r>
              <a:rPr lang="en-US" dirty="0" smtClean="0"/>
              <a:t>Jay will review persister reports, and other ways to track student retention.</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39991292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08495"/>
            <a:ext cx="7810500" cy="729258"/>
          </a:xfrm>
        </p:spPr>
        <p:txBody>
          <a:bodyPr>
            <a:normAutofit fontScale="90000"/>
          </a:bodyPr>
          <a:lstStyle/>
          <a:p>
            <a:r>
              <a:rPr lang="en-US" dirty="0" smtClean="0"/>
              <a:t>Adult Education Journey</a:t>
            </a:r>
            <a:endParaRPr lang="en-US" dirty="0"/>
          </a:p>
        </p:txBody>
      </p:sp>
      <p:sp>
        <p:nvSpPr>
          <p:cNvPr id="3" name="Text Placeholder 2"/>
          <p:cNvSpPr>
            <a:spLocks noGrp="1"/>
          </p:cNvSpPr>
          <p:nvPr>
            <p:ph type="body" sz="half" idx="1"/>
          </p:nvPr>
        </p:nvSpPr>
        <p:spPr>
          <a:xfrm>
            <a:off x="533400" y="2639020"/>
            <a:ext cx="8501270" cy="2780291"/>
          </a:xfrm>
        </p:spPr>
        <p:txBody>
          <a:bodyPr>
            <a:normAutofit lnSpcReduction="10000"/>
          </a:bodyPr>
          <a:lstStyle/>
          <a:p>
            <a:pPr marL="257175" indent="-257175">
              <a:buFont typeface="Arial" panose="020B0604020202020204" pitchFamily="34" charset="0"/>
              <a:buChar char="•"/>
            </a:pPr>
            <a:r>
              <a:rPr lang="en-US" dirty="0"/>
              <a:t>The adult education journey is a non-traditional journey that is different from the traditional high school to college journey</a:t>
            </a:r>
            <a:r>
              <a:rPr lang="en-US" dirty="0" smtClean="0"/>
              <a:t>.</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Adult education students come from a variety of different life pathways or journeys</a:t>
            </a:r>
            <a:r>
              <a:rPr lang="en-US" dirty="0" smtClean="0"/>
              <a:t>.</a:t>
            </a:r>
          </a:p>
          <a:p>
            <a:endParaRPr lang="en-US" dirty="0"/>
          </a:p>
          <a:p>
            <a:pPr marL="257175" indent="-257175">
              <a:buFont typeface="Arial" panose="020B0604020202020204" pitchFamily="34" charset="0"/>
              <a:buChar char="•"/>
            </a:pPr>
            <a:r>
              <a:rPr lang="en-US" dirty="0"/>
              <a:t>These students’ journeys have different destinations and </a:t>
            </a:r>
            <a:r>
              <a:rPr lang="en-US" dirty="0" smtClean="0"/>
              <a:t>milestones, </a:t>
            </a:r>
            <a:r>
              <a:rPr lang="en-US" dirty="0"/>
              <a:t>they have different goals such as </a:t>
            </a:r>
            <a:r>
              <a:rPr lang="en-US" dirty="0" smtClean="0"/>
              <a:t>college, work </a:t>
            </a:r>
            <a:r>
              <a:rPr lang="en-US" dirty="0"/>
              <a:t>and family/life enrichment.</a:t>
            </a:r>
          </a:p>
          <a:p>
            <a:endParaRPr lang="en-US" dirty="0"/>
          </a:p>
        </p:txBody>
      </p:sp>
    </p:spTree>
    <p:extLst>
      <p:ext uri="{BB962C8B-B14F-4D97-AF65-F5344CB8AC3E}">
        <p14:creationId xmlns:p14="http://schemas.microsoft.com/office/powerpoint/2010/main" val="39489588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26497"/>
            <a:ext cx="7810500" cy="729258"/>
          </a:xfrm>
        </p:spPr>
        <p:txBody>
          <a:bodyPr>
            <a:normAutofit fontScale="90000"/>
          </a:bodyPr>
          <a:lstStyle/>
          <a:p>
            <a:r>
              <a:rPr lang="en-US" dirty="0" smtClean="0"/>
              <a:t>Program Areas</a:t>
            </a:r>
            <a:endParaRPr lang="en-US" dirty="0"/>
          </a:p>
        </p:txBody>
      </p:sp>
      <p:sp>
        <p:nvSpPr>
          <p:cNvPr id="3" name="Text Placeholder 2"/>
          <p:cNvSpPr>
            <a:spLocks noGrp="1"/>
          </p:cNvSpPr>
          <p:nvPr>
            <p:ph type="body" sz="half" idx="1"/>
          </p:nvPr>
        </p:nvSpPr>
        <p:spPr>
          <a:xfrm>
            <a:off x="533400" y="2497206"/>
            <a:ext cx="8501270" cy="2922105"/>
          </a:xfrm>
        </p:spPr>
        <p:txBody>
          <a:bodyPr>
            <a:normAutofit fontScale="92500"/>
          </a:bodyPr>
          <a:lstStyle/>
          <a:p>
            <a:pPr marL="257175" indent="-257175">
              <a:buFont typeface="Arial" panose="020B0604020202020204" pitchFamily="34" charset="0"/>
              <a:buChar char="•"/>
            </a:pPr>
            <a:r>
              <a:rPr lang="en-US" dirty="0"/>
              <a:t>Some students never finish elementary school and have literacy/reading comprehension issues.  These students may have issues such as incarceration, mental health issues, or drug/alcohol dependency</a:t>
            </a:r>
            <a:r>
              <a:rPr lang="en-US" dirty="0" smtClean="0"/>
              <a:t>.</a:t>
            </a:r>
          </a:p>
          <a:p>
            <a:endParaRPr lang="en-US" dirty="0"/>
          </a:p>
          <a:p>
            <a:pPr marL="257175" indent="-257175">
              <a:buFont typeface="Arial" panose="020B0604020202020204" pitchFamily="34" charset="0"/>
              <a:buChar char="•"/>
            </a:pPr>
            <a:r>
              <a:rPr lang="en-US" dirty="0"/>
              <a:t>Some students have severe learning disabilities, but do not have their K12 district support mechanism, despite the need for life and learning skills</a:t>
            </a:r>
            <a:r>
              <a:rPr lang="en-US" dirty="0" smtClean="0"/>
              <a:t>.</a:t>
            </a:r>
          </a:p>
          <a:p>
            <a:endParaRPr lang="en-US" dirty="0"/>
          </a:p>
          <a:p>
            <a:pPr marL="257175" indent="-257175">
              <a:buFont typeface="Arial" panose="020B0604020202020204" pitchFamily="34" charset="0"/>
              <a:buChar char="•"/>
            </a:pPr>
            <a:r>
              <a:rPr lang="en-US" dirty="0"/>
              <a:t>Other students are high school dropouts coming back to school for a diploma or their HS Equivalency.</a:t>
            </a:r>
          </a:p>
          <a:p>
            <a:pPr marL="257175" indent="-257175">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24336733"/>
      </p:ext>
    </p:extLst>
  </p:cSld>
  <p:clrMapOvr>
    <a:masterClrMapping/>
  </p:clrMapOvr>
  <p:transition spd="med"/>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C55BC7-26AC-4A05-B13E-4AA2114BBC3F}"/>
</file>

<file path=customXml/itemProps2.xml><?xml version="1.0" encoding="utf-8"?>
<ds:datastoreItem xmlns:ds="http://schemas.openxmlformats.org/officeDocument/2006/customXml" ds:itemID="{3192A0D9-69B0-4105-BE7F-A53FBB0DB9A4}"/>
</file>

<file path=customXml/itemProps3.xml><?xml version="1.0" encoding="utf-8"?>
<ds:datastoreItem xmlns:ds="http://schemas.openxmlformats.org/officeDocument/2006/customXml" ds:itemID="{04C086D0-B340-4930-A868-3614F082FF3C}"/>
</file>

<file path=docProps/app.xml><?xml version="1.0" encoding="utf-8"?>
<Properties xmlns="http://schemas.openxmlformats.org/officeDocument/2006/extended-properties" xmlns:vt="http://schemas.openxmlformats.org/officeDocument/2006/docPropsVTypes">
  <Template>TM03457452[[fn=Celestial]]</Template>
  <TotalTime>10946</TotalTime>
  <Words>2790</Words>
  <Application>Microsoft Office PowerPoint</Application>
  <PresentationFormat>On-screen Show (4:3)</PresentationFormat>
  <Paragraphs>361</Paragraphs>
  <Slides>62</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Arial</vt:lpstr>
      <vt:lpstr>Calibri</vt:lpstr>
      <vt:lpstr>Candara</vt:lpstr>
      <vt:lpstr>Helvetica Neue</vt:lpstr>
      <vt:lpstr>Helvetica Neue Light</vt:lpstr>
      <vt:lpstr>Helvetica Neue Medium</vt:lpstr>
      <vt:lpstr>Times New Roman</vt:lpstr>
      <vt:lpstr>Wingdings 2</vt:lpstr>
      <vt:lpstr>Office Theme</vt:lpstr>
      <vt:lpstr>White</vt:lpstr>
      <vt:lpstr>PowerPoint Presentation</vt:lpstr>
      <vt:lpstr>Agenda</vt:lpstr>
      <vt:lpstr>Statewide Data Numbers</vt:lpstr>
      <vt:lpstr>Statewide Data Numbers</vt:lpstr>
      <vt:lpstr>Statewide Enrollment</vt:lpstr>
      <vt:lpstr>Possible Reasons</vt:lpstr>
      <vt:lpstr>Statewide Instructional Hours</vt:lpstr>
      <vt:lpstr>Adult Education Journey</vt:lpstr>
      <vt:lpstr>Program Areas</vt:lpstr>
      <vt:lpstr>Program Areas (cont.1)</vt:lpstr>
      <vt:lpstr>Program Areas (cont.)</vt:lpstr>
      <vt:lpstr>CAEP Update</vt:lpstr>
      <vt:lpstr>PowerPoint Presentation</vt:lpstr>
      <vt:lpstr>Agenda</vt:lpstr>
      <vt:lpstr>CAEP Reports in TE  are located by going to Reports – State Reports – California</vt:lpstr>
      <vt:lpstr>CAEP Summary</vt:lpstr>
      <vt:lpstr>CAEP Data Integrity</vt:lpstr>
      <vt:lpstr>Federal Table 4</vt:lpstr>
      <vt:lpstr>Federal Table 4B</vt:lpstr>
      <vt:lpstr>PowerPoint Presentation</vt:lpstr>
      <vt:lpstr>PowerPoint Presentation</vt:lpstr>
      <vt:lpstr>Measuring Persistence in CAEP</vt:lpstr>
      <vt:lpstr>Measuring Persistence in CAEP</vt:lpstr>
      <vt:lpstr>Measuring Persistence in CAEP</vt:lpstr>
      <vt:lpstr>Measuring Program Enrollment in CAEP</vt:lpstr>
      <vt:lpstr>Measuring Program Enrollment in CAEP</vt:lpstr>
      <vt:lpstr>Measuring Program Persistence in CAEP</vt:lpstr>
      <vt:lpstr>Measuring Program Persistence in CAEP</vt:lpstr>
      <vt:lpstr>Measuring Outcomes Performance in CAEP</vt:lpstr>
      <vt:lpstr>Measuring Outcomes Performance in CAEP</vt:lpstr>
      <vt:lpstr>PowerPoint Presentation</vt:lpstr>
      <vt:lpstr>When Performance and Persistence are High</vt:lpstr>
      <vt:lpstr>PowerPoint Presentation</vt:lpstr>
      <vt:lpstr>PowerPoint Presentation</vt:lpstr>
      <vt:lpstr>PowerPoint Presentation</vt:lpstr>
      <vt:lpstr>Improving Learner Persistence</vt:lpstr>
      <vt:lpstr>Improving Learner Persistence</vt:lpstr>
      <vt:lpstr>Student Level Strategies for Obtaining Better Persistence</vt:lpstr>
      <vt:lpstr>Student Level Strategies for Obtaining Better Persistence</vt:lpstr>
      <vt:lpstr>Student Level Strategies for Obtaining More Pre-/Post-test Pairs</vt:lpstr>
      <vt:lpstr>Agency Level Strategies for Obtaining Better Persistence</vt:lpstr>
      <vt:lpstr>Agency Level Strategies for Obtaining More Pre-/Post-test Pairs</vt:lpstr>
      <vt:lpstr>Agency Level Strategies for Obtaining More Pre-/Post-test Pairs</vt:lpstr>
      <vt:lpstr>Agency Level Strategies for Obtaining More Pre-/Post-test Pairs</vt:lpstr>
      <vt:lpstr>Improving Learner Performance</vt:lpstr>
      <vt:lpstr>Improving Learner Performance</vt:lpstr>
      <vt:lpstr>Student Focused Strategies for Improving Learner Performance</vt:lpstr>
      <vt:lpstr>Student Focused Strategies for Improving Learner Performance</vt:lpstr>
      <vt:lpstr>Agency Focused Strategies for Improving Learner Performance</vt:lpstr>
      <vt:lpstr>Agency Focused Strategies for Improving Learner Performance</vt:lpstr>
      <vt:lpstr>Agency Focused Strategies for Improving CAEP Learner Performance</vt:lpstr>
      <vt:lpstr>Resources for Agency and  Student Level Improvement</vt:lpstr>
      <vt:lpstr>Resources for Improving Learner Performance in the Classroom</vt:lpstr>
      <vt:lpstr>Resources for Improving Learner Performance in the Classroom</vt:lpstr>
      <vt:lpstr>CAEP Web Site</vt:lpstr>
      <vt:lpstr>CASAS Quick Search</vt:lpstr>
      <vt:lpstr>EL Civics Web Site</vt:lpstr>
      <vt:lpstr>Alignment of CASAS Content  Standards to CCR/CCSS</vt:lpstr>
      <vt:lpstr>Resources for Improving Agency  Level Performance </vt:lpstr>
      <vt:lpstr>CASAS Data Portal</vt:lpstr>
      <vt:lpstr>CASAS Data Portal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aevans</dc:creator>
  <cp:lastModifiedBy>Veronica Parker</cp:lastModifiedBy>
  <cp:revision>685</cp:revision>
  <dcterms:created xsi:type="dcterms:W3CDTF">2008-02-08T22:36:51Z</dcterms:created>
  <dcterms:modified xsi:type="dcterms:W3CDTF">2019-02-20T22:38:08Z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