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4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25.xml" ContentType="application/vnd.openxmlformats-officedocument.presentationml.slide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66" r:id="rId5"/>
    <p:sldId id="259" r:id="rId6"/>
    <p:sldId id="287" r:id="rId7"/>
    <p:sldId id="268" r:id="rId8"/>
    <p:sldId id="269" r:id="rId9"/>
    <p:sldId id="270" r:id="rId10"/>
    <p:sldId id="271" r:id="rId11"/>
    <p:sldId id="272" r:id="rId12"/>
    <p:sldId id="274" r:id="rId13"/>
    <p:sldId id="275" r:id="rId14"/>
    <p:sldId id="276" r:id="rId15"/>
    <p:sldId id="277" r:id="rId16"/>
    <p:sldId id="281" r:id="rId17"/>
    <p:sldId id="278" r:id="rId18"/>
    <p:sldId id="279" r:id="rId19"/>
    <p:sldId id="280" r:id="rId20"/>
    <p:sldId id="282" r:id="rId21"/>
    <p:sldId id="286" r:id="rId22"/>
    <p:sldId id="283" r:id="rId23"/>
    <p:sldId id="284" r:id="rId24"/>
    <p:sldId id="285" r:id="rId25"/>
    <p:sldId id="273" r:id="rId2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/>
    <p:restoredTop sz="94652"/>
  </p:normalViewPr>
  <p:slideViewPr>
    <p:cSldViewPr snapToGrid="0">
      <p:cViewPr varScale="1">
        <p:scale>
          <a:sx n="45" d="100"/>
          <a:sy n="45" d="100"/>
        </p:scale>
        <p:origin x="67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" name="Shape 2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422400" y="2806700"/>
            <a:ext cx="20828000" cy="1944688"/>
          </a:xfrm>
          <a:prstGeom prst="rect">
            <a:avLst/>
          </a:prstGeom>
        </p:spPr>
        <p:txBody>
          <a:bodyPr anchor="t"/>
          <a:lstStyle>
            <a:lvl1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422400" y="5002014"/>
            <a:ext cx="20828000" cy="416738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SzTx/>
              <a:buNone/>
              <a:defRPr sz="5400">
                <a:solidFill>
                  <a:srgbClr val="5E5E5E"/>
                </a:solidFill>
              </a:defRPr>
            </a:lvl1pPr>
            <a:lvl2pPr marL="0" indent="0">
              <a:spcBef>
                <a:spcPts val="0"/>
              </a:spcBef>
              <a:buSzTx/>
              <a:buNone/>
              <a:defRPr sz="5400">
                <a:solidFill>
                  <a:srgbClr val="5E5E5E"/>
                </a:solidFill>
              </a:defRPr>
            </a:lvl2pPr>
            <a:lvl3pPr marL="0" indent="0">
              <a:spcBef>
                <a:spcPts val="0"/>
              </a:spcBef>
              <a:buSzTx/>
              <a:buNone/>
              <a:defRPr sz="5400">
                <a:solidFill>
                  <a:srgbClr val="5E5E5E"/>
                </a:solidFill>
              </a:defRPr>
            </a:lvl3pPr>
            <a:lvl4pPr marL="0" indent="0">
              <a:spcBef>
                <a:spcPts val="0"/>
              </a:spcBef>
              <a:buSzTx/>
              <a:buNone/>
              <a:defRPr sz="5400">
                <a:solidFill>
                  <a:srgbClr val="5E5E5E"/>
                </a:solidFill>
              </a:defRPr>
            </a:lvl4pPr>
            <a:lvl5pPr marL="0" indent="0">
              <a:spcBef>
                <a:spcPts val="0"/>
              </a:spcBef>
              <a:buSzTx/>
              <a:buNone/>
              <a:defRPr sz="5400">
                <a:solidFill>
                  <a:srgbClr val="5E5E5E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3" name="AEBG_PowerPoint20182.png" descr="AEBG_PowerPoint2018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AEBG_PowerPoint2018.png" descr="AEBG_PowerPoint201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1182" y="4913312"/>
            <a:ext cx="20828000" cy="1944688"/>
          </a:xfrm>
        </p:spPr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CAEP Webinar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78000" y="10746831"/>
            <a:ext cx="20828000" cy="2770386"/>
          </a:xfrm>
        </p:spPr>
        <p:txBody>
          <a:bodyPr>
            <a:noAutofit/>
          </a:bodyPr>
          <a:lstStyle/>
          <a:p>
            <a:r>
              <a:rPr lang="en-US" sz="6000" dirty="0">
                <a:solidFill>
                  <a:srgbClr val="FF6600"/>
                </a:solidFill>
                <a:latin typeface="+mn-lt"/>
                <a:ea typeface="+mn-ea"/>
                <a:cs typeface="+mn-cs"/>
                <a:sym typeface="Helvetica Neue Medium"/>
              </a:rPr>
              <a:t>Closing Out 16-17 Adult Education Funds in NOVA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Closing Out in NOVA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42108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by Step Process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82810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25694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56022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01372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32490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47454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2568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23445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92781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422400" y="5002014"/>
            <a:ext cx="20828000" cy="6746038"/>
          </a:xfrm>
        </p:spPr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CAEP Funding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Current Status of Spending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Targets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Cycle / Timeline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What to do if you still have 16-17 funds unspent?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Closing Out in NOVA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Step by Step Process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Technical Assistance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Forecasts in NOVA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903644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by Step Process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94572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38299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441404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88153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Assistance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17872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CAEP Funding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422399" y="5002014"/>
            <a:ext cx="22610418" cy="7183360"/>
          </a:xfrm>
        </p:spPr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19-20 Governor’s Budget - $18M COLA proposed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Total CAEP Base Funding  - $539,607,000 (proposed)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Look for May Revise for any additional changes.</a:t>
            </a:r>
          </a:p>
        </p:txBody>
      </p:sp>
    </p:spTree>
    <p:extLst>
      <p:ext uri="{BB962C8B-B14F-4D97-AF65-F5344CB8AC3E}">
        <p14:creationId xmlns:p14="http://schemas.microsoft.com/office/powerpoint/2010/main" val="359860626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CAEP Spending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422399" y="5883964"/>
            <a:ext cx="22610418" cy="5983358"/>
          </a:xfrm>
        </p:spPr>
        <p:txBody>
          <a:bodyPr>
            <a:normAutofit/>
          </a:bodyPr>
          <a:lstStyle/>
          <a:p>
            <a:r>
              <a:rPr lang="en-US" dirty="0"/>
              <a:t>Using the FIFO in NOVA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15-16 – 100% spent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16-17 – 100% spent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17-18 -  92% spent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Note – this is statewide, your consortia may vary.  Need to check.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45100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400" y="2170596"/>
            <a:ext cx="20828000" cy="1944688"/>
          </a:xfrm>
        </p:spPr>
        <p:txBody>
          <a:bodyPr/>
          <a:lstStyle/>
          <a:p>
            <a:r>
              <a:rPr lang="en-US" dirty="0"/>
              <a:t>CAEP Target Guidelines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75861" y="4751388"/>
            <a:ext cx="23356956" cy="7433985"/>
          </a:xfrm>
        </p:spPr>
        <p:txBody>
          <a:bodyPr>
            <a:normAutofit lnSpcReduction="10000"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Base funding starts July 1 with the governor’s signing of the budget.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Allocated funds have a target of two years to spend.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For example:  17-18 funds were approved on July 1, 2017.  Target to spent these funds is by June 30, 2019.  2 years.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If you can’t meet the target of 2 years to spend the funds, you can complete a corrective action plan in NOVA to allow an additional six months. Final date to cease activities would be extended to 12/31/19.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86179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400" y="1951935"/>
            <a:ext cx="20828000" cy="1944688"/>
          </a:xfrm>
        </p:spPr>
        <p:txBody>
          <a:bodyPr/>
          <a:lstStyle/>
          <a:p>
            <a:r>
              <a:rPr lang="en-US" dirty="0"/>
              <a:t>CAEP Target Guidelines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36104" y="4274310"/>
            <a:ext cx="23356956" cy="7433985"/>
          </a:xfrm>
        </p:spPr>
        <p:txBody>
          <a:bodyPr>
            <a:normAutofit fontScale="92500" lnSpcReduction="20000"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Monitoring your funds at certain intervals – 1 yr., 18 months, 2 yr. – allows consortium to move funds around if members cannot spend their allocation.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Hitting your 2 year target is important in order to keep the first in / first out flow of funding.</a:t>
            </a:r>
          </a:p>
          <a:p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Starting this year in NOVA – each March 1</a:t>
            </a:r>
            <a:r>
              <a:rPr lang="en-US" baseline="30000" dirty="0"/>
              <a:t>st</a:t>
            </a:r>
            <a:r>
              <a:rPr lang="en-US" dirty="0"/>
              <a:t> members will certify a close out report for funds issued 30 months prior.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16-17 funds ended 12/31/18 and will be closed out 3/1/19.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17-18 funds will end 12/31/19 and will be closed out 3/1/20.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18-19 funds will end 12/31/19 and will be closed out 3/1/21.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04564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400" y="2170596"/>
            <a:ext cx="20828000" cy="1944688"/>
          </a:xfrm>
        </p:spPr>
        <p:txBody>
          <a:bodyPr/>
          <a:lstStyle/>
          <a:p>
            <a:r>
              <a:rPr lang="en-US" dirty="0"/>
              <a:t>Cycle / Timeline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75861" y="4751388"/>
            <a:ext cx="23356956" cy="7433985"/>
          </a:xfrm>
        </p:spPr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dirty="0"/>
              <a:t>Funds issued on July 1</a:t>
            </a:r>
            <a:r>
              <a:rPr lang="en-US" sz="6000" baseline="30000" dirty="0"/>
              <a:t>st</a:t>
            </a:r>
            <a:endParaRPr lang="en-US" sz="60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dirty="0"/>
              <a:t>Target spending within 2 years – June 30</a:t>
            </a:r>
            <a:r>
              <a:rPr lang="en-US" sz="6000" baseline="30000" dirty="0"/>
              <a:t>th</a:t>
            </a:r>
            <a:r>
              <a:rPr lang="en-US" sz="6000" dirty="0"/>
              <a:t>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dirty="0"/>
              <a:t>With corrective action plan in NOVA – receive an additional 6 months.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dirty="0"/>
              <a:t>Activities must cease within 2 years 6 months – December 31</a:t>
            </a:r>
            <a:r>
              <a:rPr lang="en-US" sz="6000" baseline="30000" dirty="0"/>
              <a:t>st</a:t>
            </a:r>
            <a:r>
              <a:rPr lang="en-US" sz="6000" dirty="0"/>
              <a:t>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dirty="0"/>
              <a:t>Close out for funds in NOVA – March 1</a:t>
            </a:r>
            <a:r>
              <a:rPr lang="en-US" sz="6000" baseline="30000" dirty="0"/>
              <a:t>st</a:t>
            </a:r>
            <a:r>
              <a:rPr lang="en-US" sz="6000" dirty="0"/>
              <a:t> – member report.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dirty="0"/>
              <a:t>Certification in NOVA – March 31</a:t>
            </a:r>
            <a:r>
              <a:rPr lang="en-US" sz="6000" baseline="30000" dirty="0"/>
              <a:t>st</a:t>
            </a:r>
            <a:r>
              <a:rPr lang="en-US" sz="6000" dirty="0"/>
              <a:t> – consortium level.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22727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400" y="2170596"/>
            <a:ext cx="20828000" cy="1944688"/>
          </a:xfrm>
        </p:spPr>
        <p:txBody>
          <a:bodyPr>
            <a:normAutofit/>
          </a:bodyPr>
          <a:lstStyle/>
          <a:p>
            <a:r>
              <a:rPr lang="en-US" sz="7200" dirty="0"/>
              <a:t>What to do if you still have 16-17 funds unspent?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75861" y="4751388"/>
            <a:ext cx="23356956" cy="7433985"/>
          </a:xfrm>
        </p:spPr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dirty="0"/>
              <a:t>Activities must cease within 2 years 6 months – December 31</a:t>
            </a:r>
            <a:r>
              <a:rPr lang="en-US" sz="6000" baseline="30000" dirty="0"/>
              <a:t>st</a:t>
            </a:r>
            <a:r>
              <a:rPr lang="en-US" sz="6000" dirty="0"/>
              <a:t>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i="1" dirty="0"/>
              <a:t>But you have 60 days to finalize expenses.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dirty="0"/>
              <a:t>Close out for funds in NOVA – March 1</a:t>
            </a:r>
            <a:r>
              <a:rPr lang="en-US" sz="6000" baseline="30000" dirty="0"/>
              <a:t>st</a:t>
            </a:r>
            <a:r>
              <a:rPr lang="en-US" sz="6000" dirty="0"/>
              <a:t> – member report.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i="1" dirty="0"/>
              <a:t>But you could work with your consortium director or certifier to finalize expenses during March (prior to certification)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dirty="0"/>
              <a:t>Certification in NOVA – March 31</a:t>
            </a:r>
            <a:r>
              <a:rPr lang="en-US" sz="6000" baseline="30000" dirty="0"/>
              <a:t>st</a:t>
            </a:r>
            <a:r>
              <a:rPr lang="en-US" sz="6000" dirty="0"/>
              <a:t> – consortium level.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11338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400" y="2170596"/>
            <a:ext cx="20828000" cy="1944688"/>
          </a:xfrm>
        </p:spPr>
        <p:txBody>
          <a:bodyPr>
            <a:normAutofit/>
          </a:bodyPr>
          <a:lstStyle/>
          <a:p>
            <a:r>
              <a:rPr lang="en-US" sz="7200" dirty="0"/>
              <a:t>What to do if you still have 16-17 funds unspent?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75861" y="3816626"/>
            <a:ext cx="23356956" cy="8368748"/>
          </a:xfrm>
        </p:spPr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dirty="0"/>
              <a:t>If all that fails and you still have unspent 16-17 funds by March – then the state will invoice your district to return/pay back funds.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dirty="0"/>
              <a:t>However, the funds are not reallocated – the state will send the funds to the general funds. 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dirty="0"/>
              <a:t>Work with your members to hit the 2 year target. 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dirty="0"/>
              <a:t>Monitor NOVA more closely.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dirty="0"/>
              <a:t>Set up member reallocation processes via member amendment process.  </a:t>
            </a:r>
          </a:p>
          <a:p>
            <a:endParaRPr lang="en-US" sz="6000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52359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91ECA77-5A54-4F90-8BA6-AD0F16753224}"/>
</file>

<file path=customXml/itemProps2.xml><?xml version="1.0" encoding="utf-8"?>
<ds:datastoreItem xmlns:ds="http://schemas.openxmlformats.org/officeDocument/2006/customXml" ds:itemID="{112926F2-CAED-4129-8D9E-6F77F09E3F46}"/>
</file>

<file path=customXml/itemProps3.xml><?xml version="1.0" encoding="utf-8"?>
<ds:datastoreItem xmlns:ds="http://schemas.openxmlformats.org/officeDocument/2006/customXml" ds:itemID="{DB7E9E2A-A5D3-450C-9018-9E6AB34C2FD4}"/>
</file>

<file path=docProps/app.xml><?xml version="1.0" encoding="utf-8"?>
<Properties xmlns="http://schemas.openxmlformats.org/officeDocument/2006/extended-properties" xmlns:vt="http://schemas.openxmlformats.org/officeDocument/2006/docPropsVTypes">
  <TotalTime>997</TotalTime>
  <Words>561</Words>
  <Application>Microsoft Macintosh PowerPoint</Application>
  <PresentationFormat>Custom</PresentationFormat>
  <Paragraphs>69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Helvetica Neue</vt:lpstr>
      <vt:lpstr>Helvetica Neue Light</vt:lpstr>
      <vt:lpstr>Helvetica Neue Medium</vt:lpstr>
      <vt:lpstr>White</vt:lpstr>
      <vt:lpstr>CAEP Webinar</vt:lpstr>
      <vt:lpstr>Agenda</vt:lpstr>
      <vt:lpstr>CAEP Funding</vt:lpstr>
      <vt:lpstr>CAEP Spending</vt:lpstr>
      <vt:lpstr>CAEP Target Guidelines</vt:lpstr>
      <vt:lpstr>CAEP Target Guidelines (cont.)</vt:lpstr>
      <vt:lpstr>Cycle / Timeline</vt:lpstr>
      <vt:lpstr>What to do if you still have 16-17 funds unspent?</vt:lpstr>
      <vt:lpstr>What to do if you still have 16-17 funds unspent?</vt:lpstr>
      <vt:lpstr>Closing Out in NOVA</vt:lpstr>
      <vt:lpstr>Step by Step Process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Budget Forecasts in NOVA</vt:lpstr>
      <vt:lpstr>Step by Step Process</vt:lpstr>
      <vt:lpstr>PowerPoint Presentation</vt:lpstr>
      <vt:lpstr>PowerPoint Presentation</vt:lpstr>
      <vt:lpstr>PowerPoint Presentation</vt:lpstr>
      <vt:lpstr>Technical Assistance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CAEP Webinar</dc:title>
  <dc:creator>Kelly, Neil</dc:creator>
  <cp:lastModifiedBy>Liberty Van Natten</cp:lastModifiedBy>
  <cp:revision>23</cp:revision>
  <dcterms:modified xsi:type="dcterms:W3CDTF">2019-02-15T19:57:12Z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