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6"/>
  </p:notesMasterIdLst>
  <p:sldIdLst>
    <p:sldId id="448" r:id="rId2"/>
    <p:sldId id="645" r:id="rId3"/>
    <p:sldId id="694" r:id="rId4"/>
    <p:sldId id="671" r:id="rId5"/>
    <p:sldId id="693" r:id="rId6"/>
    <p:sldId id="690" r:id="rId7"/>
    <p:sldId id="701" r:id="rId8"/>
    <p:sldId id="689" r:id="rId9"/>
    <p:sldId id="706" r:id="rId10"/>
    <p:sldId id="708" r:id="rId11"/>
    <p:sldId id="703" r:id="rId12"/>
    <p:sldId id="678" r:id="rId13"/>
    <p:sldId id="262" r:id="rId14"/>
    <p:sldId id="685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3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20C"/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7" autoAdjust="0"/>
    <p:restoredTop sz="77592" autoAdjust="0"/>
  </p:normalViewPr>
  <p:slideViewPr>
    <p:cSldViewPr snapToGrid="0">
      <p:cViewPr varScale="1">
        <p:scale>
          <a:sx n="64" d="100"/>
          <a:sy n="64" d="100"/>
        </p:scale>
        <p:origin x="1938" y="84"/>
      </p:cViewPr>
      <p:guideLst>
        <p:guide orient="horz" pos="3072"/>
        <p:guide pos="4096"/>
      </p:guideLst>
    </p:cSldViewPr>
  </p:slideViewPr>
  <p:notesTextViewPr>
    <p:cViewPr>
      <p:scale>
        <a:sx n="90" d="100"/>
        <a:sy n="9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6:04:51.401" idx="3">
    <p:pos x="4090" y="1682"/>
    <p:text>Celina - for branding is Neil going with Cal AEP ? There was some question whether to go with Cal AEP or just AEP for the program name.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D2660-59D3-AB4D-95EC-CDF9FB35F268}" type="doc">
      <dgm:prSet loTypeId="urn:microsoft.com/office/officeart/2005/8/layout/vProcess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226437-3B1D-0146-9CE1-FDD047A4027D}">
      <dgm:prSet phldrT="[Text]" custT="1"/>
      <dgm:spPr/>
      <dgm:t>
        <a:bodyPr/>
        <a:lstStyle/>
        <a:p>
          <a:r>
            <a:rPr lang="en-US" sz="2000" b="1" dirty="0"/>
            <a:t>Pre-Planning Assessment</a:t>
          </a:r>
        </a:p>
      </dgm:t>
    </dgm:pt>
    <dgm:pt modelId="{8C5014BE-0993-6C4B-B9B1-7D2872B1E6D9}" type="parTrans" cxnId="{4559FD88-0D36-2042-B0DC-28802B4E297C}">
      <dgm:prSet/>
      <dgm:spPr/>
      <dgm:t>
        <a:bodyPr/>
        <a:lstStyle/>
        <a:p>
          <a:endParaRPr lang="en-US" sz="1800"/>
        </a:p>
      </dgm:t>
    </dgm:pt>
    <dgm:pt modelId="{20D689FA-9EC7-3046-AAEA-D770AD18B87F}" type="sibTrans" cxnId="{4559FD88-0D36-2042-B0DC-28802B4E297C}">
      <dgm:prSet custT="1"/>
      <dgm:spPr/>
      <dgm:t>
        <a:bodyPr/>
        <a:lstStyle/>
        <a:p>
          <a:endParaRPr lang="en-US" sz="1800"/>
        </a:p>
      </dgm:t>
    </dgm:pt>
    <dgm:pt modelId="{3BE80A8B-DAF0-584B-8122-3A4ED67DCDE0}">
      <dgm:prSet phldrT="[Text]" custT="1"/>
      <dgm:spPr/>
      <dgm:t>
        <a:bodyPr/>
        <a:lstStyle/>
        <a:p>
          <a:r>
            <a:rPr lang="en-US" sz="1800" dirty="0"/>
            <a:t>Evaluation of your consortium capacity, identify your key partners and alignment with other regional planning processes</a:t>
          </a:r>
        </a:p>
      </dgm:t>
    </dgm:pt>
    <dgm:pt modelId="{E94CA09B-DD23-8247-A2F8-F6AFD41A7459}" type="parTrans" cxnId="{F5F2352A-F964-9141-9D38-266E368A8E2B}">
      <dgm:prSet/>
      <dgm:spPr/>
      <dgm:t>
        <a:bodyPr/>
        <a:lstStyle/>
        <a:p>
          <a:endParaRPr lang="en-US" sz="1800"/>
        </a:p>
      </dgm:t>
    </dgm:pt>
    <dgm:pt modelId="{80B4D149-9162-5E44-B024-4AEAA15A4EA8}" type="sibTrans" cxnId="{F5F2352A-F964-9141-9D38-266E368A8E2B}">
      <dgm:prSet/>
      <dgm:spPr/>
      <dgm:t>
        <a:bodyPr/>
        <a:lstStyle/>
        <a:p>
          <a:endParaRPr lang="en-US" sz="1800"/>
        </a:p>
      </dgm:t>
    </dgm:pt>
    <dgm:pt modelId="{DD8745E9-4F58-F94E-A921-D47B013FDB82}">
      <dgm:prSet phldrT="[Text]" custT="1"/>
      <dgm:spPr/>
      <dgm:t>
        <a:bodyPr/>
        <a:lstStyle/>
        <a:p>
          <a:r>
            <a:rPr lang="en-US" sz="2000" b="1" dirty="0"/>
            <a:t>Community Needs and Customers</a:t>
          </a:r>
        </a:p>
      </dgm:t>
    </dgm:pt>
    <dgm:pt modelId="{53E1D36C-C3AA-5741-9B8C-02DFF0069752}" type="parTrans" cxnId="{921C89DB-57D5-FD4F-ABC5-D2AD35F92045}">
      <dgm:prSet/>
      <dgm:spPr/>
      <dgm:t>
        <a:bodyPr/>
        <a:lstStyle/>
        <a:p>
          <a:endParaRPr lang="en-US" sz="1800"/>
        </a:p>
      </dgm:t>
    </dgm:pt>
    <dgm:pt modelId="{80B277DE-9EB8-EF4C-9064-F49370180157}" type="sibTrans" cxnId="{921C89DB-57D5-FD4F-ABC5-D2AD35F92045}">
      <dgm:prSet custT="1"/>
      <dgm:spPr/>
      <dgm:t>
        <a:bodyPr/>
        <a:lstStyle/>
        <a:p>
          <a:endParaRPr lang="en-US" sz="1800"/>
        </a:p>
      </dgm:t>
    </dgm:pt>
    <dgm:pt modelId="{B64149D3-FA07-244C-BA63-CB28163E0EEA}">
      <dgm:prSet phldrT="[Text]" custT="1"/>
      <dgm:spPr/>
      <dgm:t>
        <a:bodyPr/>
        <a:lstStyle/>
        <a:p>
          <a:r>
            <a:rPr lang="en-US" sz="1800" dirty="0"/>
            <a:t>Understanding the needs of your community, your current customers, and regional labor market opportunities</a:t>
          </a:r>
        </a:p>
      </dgm:t>
    </dgm:pt>
    <dgm:pt modelId="{96FE7456-0157-C94B-901E-0D162DF8177B}" type="parTrans" cxnId="{6C727C3A-2C1F-644F-A43A-BD0648360C40}">
      <dgm:prSet/>
      <dgm:spPr/>
      <dgm:t>
        <a:bodyPr/>
        <a:lstStyle/>
        <a:p>
          <a:endParaRPr lang="en-US" sz="1800"/>
        </a:p>
      </dgm:t>
    </dgm:pt>
    <dgm:pt modelId="{D58D30F6-8D32-144B-A161-DDA8EF008A90}" type="sibTrans" cxnId="{6C727C3A-2C1F-644F-A43A-BD0648360C40}">
      <dgm:prSet/>
      <dgm:spPr/>
      <dgm:t>
        <a:bodyPr/>
        <a:lstStyle/>
        <a:p>
          <a:endParaRPr lang="en-US" sz="1800"/>
        </a:p>
      </dgm:t>
    </dgm:pt>
    <dgm:pt modelId="{D32FE2F4-7208-CE46-99F5-66B5922FFE7A}">
      <dgm:prSet phldrT="[Text]" custT="1"/>
      <dgm:spPr/>
      <dgm:t>
        <a:bodyPr/>
        <a:lstStyle/>
        <a:p>
          <a:r>
            <a:rPr lang="en-US" sz="2000" b="1" dirty="0"/>
            <a:t>Identifying Goals and Strategies</a:t>
          </a:r>
        </a:p>
      </dgm:t>
    </dgm:pt>
    <dgm:pt modelId="{FEECFAE9-0DFF-EA40-B69E-3D006C346B3C}" type="parTrans" cxnId="{94AA4A83-099B-0645-B761-66249B98DC94}">
      <dgm:prSet/>
      <dgm:spPr/>
      <dgm:t>
        <a:bodyPr/>
        <a:lstStyle/>
        <a:p>
          <a:endParaRPr lang="en-US" sz="1800"/>
        </a:p>
      </dgm:t>
    </dgm:pt>
    <dgm:pt modelId="{E9A2B2C5-C03C-8A4B-A3DF-B03DF331B5FD}" type="sibTrans" cxnId="{94AA4A83-099B-0645-B761-66249B98DC94}">
      <dgm:prSet custT="1"/>
      <dgm:spPr/>
      <dgm:t>
        <a:bodyPr/>
        <a:lstStyle/>
        <a:p>
          <a:endParaRPr lang="en-US" sz="1800"/>
        </a:p>
      </dgm:t>
    </dgm:pt>
    <dgm:pt modelId="{82DE8422-3174-1E40-AA6C-0C3C639510F7}">
      <dgm:prSet phldrT="[Text]" custT="1"/>
      <dgm:spPr/>
      <dgm:t>
        <a:bodyPr/>
        <a:lstStyle/>
        <a:p>
          <a:r>
            <a:rPr lang="en-US" sz="1800" dirty="0"/>
            <a:t>How and where the consortium will improve programs and services, and the strategies, activities, and expected outputs to get there</a:t>
          </a:r>
        </a:p>
      </dgm:t>
    </dgm:pt>
    <dgm:pt modelId="{ED49AC59-4EBD-0249-B22A-7CCE36698A61}" type="parTrans" cxnId="{0B89AF35-580A-8140-B26A-3D048253FAC3}">
      <dgm:prSet/>
      <dgm:spPr/>
      <dgm:t>
        <a:bodyPr/>
        <a:lstStyle/>
        <a:p>
          <a:endParaRPr lang="en-US" sz="1800"/>
        </a:p>
      </dgm:t>
    </dgm:pt>
    <dgm:pt modelId="{8B260385-2F25-2A41-9171-D6AC80DBCFD5}" type="sibTrans" cxnId="{0B89AF35-580A-8140-B26A-3D048253FAC3}">
      <dgm:prSet/>
      <dgm:spPr/>
      <dgm:t>
        <a:bodyPr/>
        <a:lstStyle/>
        <a:p>
          <a:endParaRPr lang="en-US" sz="1800"/>
        </a:p>
      </dgm:t>
    </dgm:pt>
    <dgm:pt modelId="{0024BFBA-126F-E74A-B61C-E608505F4258}">
      <dgm:prSet phldrT="[Text]" custT="1"/>
      <dgm:spPr/>
      <dgm:t>
        <a:bodyPr/>
        <a:lstStyle/>
        <a:p>
          <a:r>
            <a:rPr lang="en-US" sz="2000" b="1" dirty="0"/>
            <a:t>Piloting and Implementation</a:t>
          </a:r>
        </a:p>
      </dgm:t>
    </dgm:pt>
    <dgm:pt modelId="{0132180A-BB54-9840-A90F-426A2103AFC0}" type="parTrans" cxnId="{7ACBB8EC-8BDC-E041-B7EB-C866CB449713}">
      <dgm:prSet/>
      <dgm:spPr/>
      <dgm:t>
        <a:bodyPr/>
        <a:lstStyle/>
        <a:p>
          <a:endParaRPr lang="en-US" sz="1800"/>
        </a:p>
      </dgm:t>
    </dgm:pt>
    <dgm:pt modelId="{88ED2A32-9DDB-1C40-A7E1-BB5AA191D0EF}" type="sibTrans" cxnId="{7ACBB8EC-8BDC-E041-B7EB-C866CB449713}">
      <dgm:prSet/>
      <dgm:spPr/>
      <dgm:t>
        <a:bodyPr/>
        <a:lstStyle/>
        <a:p>
          <a:endParaRPr lang="en-US" sz="1800"/>
        </a:p>
      </dgm:t>
    </dgm:pt>
    <dgm:pt modelId="{C6219D3F-CFAC-E942-8722-9F2E4467122F}">
      <dgm:prSet phldrT="[Text]" custT="1"/>
      <dgm:spPr/>
      <dgm:t>
        <a:bodyPr/>
        <a:lstStyle/>
        <a:p>
          <a:r>
            <a:rPr lang="en-US" sz="1800" b="0" i="0" u="none" dirty="0"/>
            <a:t>How you will pilot new strategies, evaluate them, and scale them for full implementation</a:t>
          </a:r>
          <a:endParaRPr lang="en-US" sz="1800" i="0" dirty="0"/>
        </a:p>
      </dgm:t>
    </dgm:pt>
    <dgm:pt modelId="{ED0E75DB-40E0-774F-A510-7F8BCE219EFA}" type="parTrans" cxnId="{F0831AD7-E5B7-8545-8F9E-B0A27BDACF55}">
      <dgm:prSet/>
      <dgm:spPr/>
      <dgm:t>
        <a:bodyPr/>
        <a:lstStyle/>
        <a:p>
          <a:endParaRPr lang="en-US" sz="1800"/>
        </a:p>
      </dgm:t>
    </dgm:pt>
    <dgm:pt modelId="{DBECA865-0FAB-1941-8E08-51B3EDD931DA}" type="sibTrans" cxnId="{F0831AD7-E5B7-8545-8F9E-B0A27BDACF55}">
      <dgm:prSet/>
      <dgm:spPr/>
      <dgm:t>
        <a:bodyPr/>
        <a:lstStyle/>
        <a:p>
          <a:endParaRPr lang="en-US" sz="1800"/>
        </a:p>
      </dgm:t>
    </dgm:pt>
    <dgm:pt modelId="{A112FF0A-EC53-CB41-BA7B-4068B73B0C93}" type="pres">
      <dgm:prSet presAssocID="{0E1D2660-59D3-AB4D-95EC-CDF9FB35F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F4D1AB-8F19-014B-8D65-F904D2F11A9F}" type="pres">
      <dgm:prSet presAssocID="{0E1D2660-59D3-AB4D-95EC-CDF9FB35F268}" presName="dummyMaxCanvas" presStyleCnt="0">
        <dgm:presLayoutVars/>
      </dgm:prSet>
      <dgm:spPr/>
    </dgm:pt>
    <dgm:pt modelId="{6B3F3D87-F2E3-EC47-A0B7-C89C39CC8F40}" type="pres">
      <dgm:prSet presAssocID="{0E1D2660-59D3-AB4D-95EC-CDF9FB35F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7B688-65B9-CC49-BA55-981AF1F72BA0}" type="pres">
      <dgm:prSet presAssocID="{0E1D2660-59D3-AB4D-95EC-CDF9FB35F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88AA3-4C10-7E4B-BB82-F5F4739571D7}" type="pres">
      <dgm:prSet presAssocID="{0E1D2660-59D3-AB4D-95EC-CDF9FB35F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DBA4-AE2C-1D47-B19C-BAA0B8EB1F0C}" type="pres">
      <dgm:prSet presAssocID="{0E1D2660-59D3-AB4D-95EC-CDF9FB35F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A5D6-7944-4549-873D-83182080B36C}" type="pres">
      <dgm:prSet presAssocID="{0E1D2660-59D3-AB4D-95EC-CDF9FB35F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18A8D-9062-F049-8323-02BCAAE259E9}" type="pres">
      <dgm:prSet presAssocID="{0E1D2660-59D3-AB4D-95EC-CDF9FB35F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126B-AE0B-8F44-8FDF-51C75AD69F46}" type="pres">
      <dgm:prSet presAssocID="{0E1D2660-59D3-AB4D-95EC-CDF9FB35F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63BA5-614D-D241-B1B6-ADCD3E408166}" type="pres">
      <dgm:prSet presAssocID="{0E1D2660-59D3-AB4D-95EC-CDF9FB35F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07F8E-6120-EF46-869A-D6CF741D1750}" type="pres">
      <dgm:prSet presAssocID="{0E1D2660-59D3-AB4D-95EC-CDF9FB35F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CD2F3-88CF-FA44-8B3E-908C67D8BE57}" type="pres">
      <dgm:prSet presAssocID="{0E1D2660-59D3-AB4D-95EC-CDF9FB35F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6D9C2-0703-B443-8EC4-BFA16594AE46}" type="pres">
      <dgm:prSet presAssocID="{0E1D2660-59D3-AB4D-95EC-CDF9FB35F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BB8EC-8BDC-E041-B7EB-C866CB449713}" srcId="{0E1D2660-59D3-AB4D-95EC-CDF9FB35F268}" destId="{0024BFBA-126F-E74A-B61C-E608505F4258}" srcOrd="3" destOrd="0" parTransId="{0132180A-BB54-9840-A90F-426A2103AFC0}" sibTransId="{88ED2A32-9DDB-1C40-A7E1-BB5AA191D0EF}"/>
    <dgm:cxn modelId="{3F49E154-AF51-5149-B06D-B2D425B3267E}" type="presOf" srcId="{C6219D3F-CFAC-E942-8722-9F2E4467122F}" destId="{7401DBA4-AE2C-1D47-B19C-BAA0B8EB1F0C}" srcOrd="0" destOrd="1" presId="urn:microsoft.com/office/officeart/2005/8/layout/vProcess5"/>
    <dgm:cxn modelId="{6C2A3B5E-9FFE-724B-91F5-13340395B9D2}" type="presOf" srcId="{82DE8422-3174-1E40-AA6C-0C3C639510F7}" destId="{BCECD2F3-88CF-FA44-8B3E-908C67D8BE57}" srcOrd="1" destOrd="1" presId="urn:microsoft.com/office/officeart/2005/8/layout/vProcess5"/>
    <dgm:cxn modelId="{F5F2352A-F964-9141-9D38-266E368A8E2B}" srcId="{EA226437-3B1D-0146-9CE1-FDD047A4027D}" destId="{3BE80A8B-DAF0-584B-8122-3A4ED67DCDE0}" srcOrd="0" destOrd="0" parTransId="{E94CA09B-DD23-8247-A2F8-F6AFD41A7459}" sibTransId="{80B4D149-9162-5E44-B024-4AEAA15A4EA8}"/>
    <dgm:cxn modelId="{50309765-B989-EF49-A490-BF2541DC7013}" type="presOf" srcId="{D32FE2F4-7208-CE46-99F5-66B5922FFE7A}" destId="{BCECD2F3-88CF-FA44-8B3E-908C67D8BE57}" srcOrd="1" destOrd="0" presId="urn:microsoft.com/office/officeart/2005/8/layout/vProcess5"/>
    <dgm:cxn modelId="{4559FD88-0D36-2042-B0DC-28802B4E297C}" srcId="{0E1D2660-59D3-AB4D-95EC-CDF9FB35F268}" destId="{EA226437-3B1D-0146-9CE1-FDD047A4027D}" srcOrd="0" destOrd="0" parTransId="{8C5014BE-0993-6C4B-B9B1-7D2872B1E6D9}" sibTransId="{20D689FA-9EC7-3046-AAEA-D770AD18B87F}"/>
    <dgm:cxn modelId="{1C83C0FE-144C-A84C-833B-C921056C937D}" type="presOf" srcId="{82DE8422-3174-1E40-AA6C-0C3C639510F7}" destId="{3E988AA3-4C10-7E4B-BB82-F5F4739571D7}" srcOrd="0" destOrd="1" presId="urn:microsoft.com/office/officeart/2005/8/layout/vProcess5"/>
    <dgm:cxn modelId="{DF19CB97-4F5A-3A45-92FA-C76F454B5F6F}" type="presOf" srcId="{DD8745E9-4F58-F94E-A921-D47B013FDB82}" destId="{7F107F8E-6120-EF46-869A-D6CF741D1750}" srcOrd="1" destOrd="0" presId="urn:microsoft.com/office/officeart/2005/8/layout/vProcess5"/>
    <dgm:cxn modelId="{F6C18C1F-B1A3-7549-8A58-B7DAFFC793DA}" type="presOf" srcId="{0024BFBA-126F-E74A-B61C-E608505F4258}" destId="{DDD6D9C2-0703-B443-8EC4-BFA16594AE46}" srcOrd="1" destOrd="0" presId="urn:microsoft.com/office/officeart/2005/8/layout/vProcess5"/>
    <dgm:cxn modelId="{73C9801D-E051-DC45-84DB-BE8054E0AAC3}" type="presOf" srcId="{B64149D3-FA07-244C-BA63-CB28163E0EEA}" destId="{7F107F8E-6120-EF46-869A-D6CF741D1750}" srcOrd="1" destOrd="1" presId="urn:microsoft.com/office/officeart/2005/8/layout/vProcess5"/>
    <dgm:cxn modelId="{9B8F1001-64F9-2E4C-B168-F2D2B1A7C9DE}" type="presOf" srcId="{3BE80A8B-DAF0-584B-8122-3A4ED67DCDE0}" destId="{6B3F3D87-F2E3-EC47-A0B7-C89C39CC8F40}" srcOrd="0" destOrd="1" presId="urn:microsoft.com/office/officeart/2005/8/layout/vProcess5"/>
    <dgm:cxn modelId="{F0831AD7-E5B7-8545-8F9E-B0A27BDACF55}" srcId="{0024BFBA-126F-E74A-B61C-E608505F4258}" destId="{C6219D3F-CFAC-E942-8722-9F2E4467122F}" srcOrd="0" destOrd="0" parTransId="{ED0E75DB-40E0-774F-A510-7F8BCE219EFA}" sibTransId="{DBECA865-0FAB-1941-8E08-51B3EDD931DA}"/>
    <dgm:cxn modelId="{D9B7DAF0-68C4-4942-B130-BB3DC2989979}" type="presOf" srcId="{0E1D2660-59D3-AB4D-95EC-CDF9FB35F268}" destId="{A112FF0A-EC53-CB41-BA7B-4068B73B0C93}" srcOrd="0" destOrd="0" presId="urn:microsoft.com/office/officeart/2005/8/layout/vProcess5"/>
    <dgm:cxn modelId="{16524D1A-FBD2-4C4C-B451-9CECDFAD98BA}" type="presOf" srcId="{C6219D3F-CFAC-E942-8722-9F2E4467122F}" destId="{DDD6D9C2-0703-B443-8EC4-BFA16594AE46}" srcOrd="1" destOrd="1" presId="urn:microsoft.com/office/officeart/2005/8/layout/vProcess5"/>
    <dgm:cxn modelId="{921C89DB-57D5-FD4F-ABC5-D2AD35F92045}" srcId="{0E1D2660-59D3-AB4D-95EC-CDF9FB35F268}" destId="{DD8745E9-4F58-F94E-A921-D47B013FDB82}" srcOrd="1" destOrd="0" parTransId="{53E1D36C-C3AA-5741-9B8C-02DFF0069752}" sibTransId="{80B277DE-9EB8-EF4C-9064-F49370180157}"/>
    <dgm:cxn modelId="{0B89AF35-580A-8140-B26A-3D048253FAC3}" srcId="{D32FE2F4-7208-CE46-99F5-66B5922FFE7A}" destId="{82DE8422-3174-1E40-AA6C-0C3C639510F7}" srcOrd="0" destOrd="0" parTransId="{ED49AC59-4EBD-0249-B22A-7CCE36698A61}" sibTransId="{8B260385-2F25-2A41-9171-D6AC80DBCFD5}"/>
    <dgm:cxn modelId="{CA06E71A-1EE0-1847-9E0A-642F384692D2}" type="presOf" srcId="{20D689FA-9EC7-3046-AAEA-D770AD18B87F}" destId="{9922A5D6-7944-4549-873D-83182080B36C}" srcOrd="0" destOrd="0" presId="urn:microsoft.com/office/officeart/2005/8/layout/vProcess5"/>
    <dgm:cxn modelId="{77984509-9E3E-6F45-BA84-C69082C2233D}" type="presOf" srcId="{EA226437-3B1D-0146-9CE1-FDD047A4027D}" destId="{6B3F3D87-F2E3-EC47-A0B7-C89C39CC8F40}" srcOrd="0" destOrd="0" presId="urn:microsoft.com/office/officeart/2005/8/layout/vProcess5"/>
    <dgm:cxn modelId="{A7FBBD93-2BF7-214E-A66B-8BB767D8C787}" type="presOf" srcId="{EA226437-3B1D-0146-9CE1-FDD047A4027D}" destId="{90D63BA5-614D-D241-B1B6-ADCD3E408166}" srcOrd="1" destOrd="0" presId="urn:microsoft.com/office/officeart/2005/8/layout/vProcess5"/>
    <dgm:cxn modelId="{28B9A436-B532-CE47-8D6D-D829763B7A3A}" type="presOf" srcId="{D32FE2F4-7208-CE46-99F5-66B5922FFE7A}" destId="{3E988AA3-4C10-7E4B-BB82-F5F4739571D7}" srcOrd="0" destOrd="0" presId="urn:microsoft.com/office/officeart/2005/8/layout/vProcess5"/>
    <dgm:cxn modelId="{0042824D-D275-B948-99D4-E161851081A1}" type="presOf" srcId="{3BE80A8B-DAF0-584B-8122-3A4ED67DCDE0}" destId="{90D63BA5-614D-D241-B1B6-ADCD3E408166}" srcOrd="1" destOrd="1" presId="urn:microsoft.com/office/officeart/2005/8/layout/vProcess5"/>
    <dgm:cxn modelId="{185EAB28-8E95-9F47-9072-5D0A47BF1335}" type="presOf" srcId="{B64149D3-FA07-244C-BA63-CB28163E0EEA}" destId="{4D07B688-65B9-CC49-BA55-981AF1F72BA0}" srcOrd="0" destOrd="1" presId="urn:microsoft.com/office/officeart/2005/8/layout/vProcess5"/>
    <dgm:cxn modelId="{94AA4A83-099B-0645-B761-66249B98DC94}" srcId="{0E1D2660-59D3-AB4D-95EC-CDF9FB35F268}" destId="{D32FE2F4-7208-CE46-99F5-66B5922FFE7A}" srcOrd="2" destOrd="0" parTransId="{FEECFAE9-0DFF-EA40-B69E-3D006C346B3C}" sibTransId="{E9A2B2C5-C03C-8A4B-A3DF-B03DF331B5FD}"/>
    <dgm:cxn modelId="{8E9A7AEF-1699-C14E-9037-FB859B8BD554}" type="presOf" srcId="{0024BFBA-126F-E74A-B61C-E608505F4258}" destId="{7401DBA4-AE2C-1D47-B19C-BAA0B8EB1F0C}" srcOrd="0" destOrd="0" presId="urn:microsoft.com/office/officeart/2005/8/layout/vProcess5"/>
    <dgm:cxn modelId="{E8F8EBB0-EA6B-B246-A583-824BA6873CCA}" type="presOf" srcId="{E9A2B2C5-C03C-8A4B-A3DF-B03DF331B5FD}" destId="{1403126B-AE0B-8F44-8FDF-51C75AD69F46}" srcOrd="0" destOrd="0" presId="urn:microsoft.com/office/officeart/2005/8/layout/vProcess5"/>
    <dgm:cxn modelId="{1A8D1731-019B-B842-9431-36EBA1CBD8E9}" type="presOf" srcId="{DD8745E9-4F58-F94E-A921-D47B013FDB82}" destId="{4D07B688-65B9-CC49-BA55-981AF1F72BA0}" srcOrd="0" destOrd="0" presId="urn:microsoft.com/office/officeart/2005/8/layout/vProcess5"/>
    <dgm:cxn modelId="{5FFBC0AE-4A1E-A042-B587-56B4F5450B24}" type="presOf" srcId="{80B277DE-9EB8-EF4C-9064-F49370180157}" destId="{70F18A8D-9062-F049-8323-02BCAAE259E9}" srcOrd="0" destOrd="0" presId="urn:microsoft.com/office/officeart/2005/8/layout/vProcess5"/>
    <dgm:cxn modelId="{6C727C3A-2C1F-644F-A43A-BD0648360C40}" srcId="{DD8745E9-4F58-F94E-A921-D47B013FDB82}" destId="{B64149D3-FA07-244C-BA63-CB28163E0EEA}" srcOrd="0" destOrd="0" parTransId="{96FE7456-0157-C94B-901E-0D162DF8177B}" sibTransId="{D58D30F6-8D32-144B-A161-DDA8EF008A90}"/>
    <dgm:cxn modelId="{44C50942-1FF9-5D49-A15D-BCD3544EB222}" type="presParOf" srcId="{A112FF0A-EC53-CB41-BA7B-4068B73B0C93}" destId="{04F4D1AB-8F19-014B-8D65-F904D2F11A9F}" srcOrd="0" destOrd="0" presId="urn:microsoft.com/office/officeart/2005/8/layout/vProcess5"/>
    <dgm:cxn modelId="{A56AF9BE-D490-504F-AD32-9140FF6736DB}" type="presParOf" srcId="{A112FF0A-EC53-CB41-BA7B-4068B73B0C93}" destId="{6B3F3D87-F2E3-EC47-A0B7-C89C39CC8F40}" srcOrd="1" destOrd="0" presId="urn:microsoft.com/office/officeart/2005/8/layout/vProcess5"/>
    <dgm:cxn modelId="{1E14B6C8-41D9-C84B-B83A-F3697684B435}" type="presParOf" srcId="{A112FF0A-EC53-CB41-BA7B-4068B73B0C93}" destId="{4D07B688-65B9-CC49-BA55-981AF1F72BA0}" srcOrd="2" destOrd="0" presId="urn:microsoft.com/office/officeart/2005/8/layout/vProcess5"/>
    <dgm:cxn modelId="{BD366916-E610-9849-919E-3A87C4CCE9D4}" type="presParOf" srcId="{A112FF0A-EC53-CB41-BA7B-4068B73B0C93}" destId="{3E988AA3-4C10-7E4B-BB82-F5F4739571D7}" srcOrd="3" destOrd="0" presId="urn:microsoft.com/office/officeart/2005/8/layout/vProcess5"/>
    <dgm:cxn modelId="{5522B580-C52E-7742-B6A0-6D36C97A6341}" type="presParOf" srcId="{A112FF0A-EC53-CB41-BA7B-4068B73B0C93}" destId="{7401DBA4-AE2C-1D47-B19C-BAA0B8EB1F0C}" srcOrd="4" destOrd="0" presId="urn:microsoft.com/office/officeart/2005/8/layout/vProcess5"/>
    <dgm:cxn modelId="{5601BE02-7048-5A43-BFFA-CA134F14D2F0}" type="presParOf" srcId="{A112FF0A-EC53-CB41-BA7B-4068B73B0C93}" destId="{9922A5D6-7944-4549-873D-83182080B36C}" srcOrd="5" destOrd="0" presId="urn:microsoft.com/office/officeart/2005/8/layout/vProcess5"/>
    <dgm:cxn modelId="{79192F4F-001E-2C4F-94FD-ECECDF8B6999}" type="presParOf" srcId="{A112FF0A-EC53-CB41-BA7B-4068B73B0C93}" destId="{70F18A8D-9062-F049-8323-02BCAAE259E9}" srcOrd="6" destOrd="0" presId="urn:microsoft.com/office/officeart/2005/8/layout/vProcess5"/>
    <dgm:cxn modelId="{1D285913-8562-2A48-8D29-2F29A47DACD3}" type="presParOf" srcId="{A112FF0A-EC53-CB41-BA7B-4068B73B0C93}" destId="{1403126B-AE0B-8F44-8FDF-51C75AD69F46}" srcOrd="7" destOrd="0" presId="urn:microsoft.com/office/officeart/2005/8/layout/vProcess5"/>
    <dgm:cxn modelId="{38C7DE25-A5D9-E448-B1DE-A1B9A11684C9}" type="presParOf" srcId="{A112FF0A-EC53-CB41-BA7B-4068B73B0C93}" destId="{90D63BA5-614D-D241-B1B6-ADCD3E408166}" srcOrd="8" destOrd="0" presId="urn:microsoft.com/office/officeart/2005/8/layout/vProcess5"/>
    <dgm:cxn modelId="{A7043772-6A17-DE43-8198-26695E82B907}" type="presParOf" srcId="{A112FF0A-EC53-CB41-BA7B-4068B73B0C93}" destId="{7F107F8E-6120-EF46-869A-D6CF741D1750}" srcOrd="9" destOrd="0" presId="urn:microsoft.com/office/officeart/2005/8/layout/vProcess5"/>
    <dgm:cxn modelId="{2282DDCC-76B9-6445-A3C5-A0C1B449539D}" type="presParOf" srcId="{A112FF0A-EC53-CB41-BA7B-4068B73B0C93}" destId="{BCECD2F3-88CF-FA44-8B3E-908C67D8BE57}" srcOrd="10" destOrd="0" presId="urn:microsoft.com/office/officeart/2005/8/layout/vProcess5"/>
    <dgm:cxn modelId="{A6B7C95F-7001-194B-B527-5D00C4F118C8}" type="presParOf" srcId="{A112FF0A-EC53-CB41-BA7B-4068B73B0C93}" destId="{DDD6D9C2-0703-B443-8EC4-BFA16594AE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1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3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3757231"/>
            <a:ext cx="12848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Tools &amp; Self-Assessment November 28, 2018</a:t>
            </a:r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198A9A-D6B8-B446-B4A2-854CA56F8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30" y="2060944"/>
            <a:ext cx="11996737" cy="1119685"/>
          </a:xfrm>
        </p:spPr>
        <p:txBody>
          <a:bodyPr/>
          <a:lstStyle/>
          <a:p>
            <a:r>
              <a:rPr lang="en-US" dirty="0"/>
              <a:t>Anatomy of the Self-Assessment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7D8DDA5-551F-3F45-B189-B20A706E7D1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6" y="3569125"/>
            <a:ext cx="10918827" cy="4469520"/>
          </a:xfr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3587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1FF1CFF-384C-2646-8E7C-E3B579CCD3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Using the Self-Assessment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FB893A-1C3A-2542-9B90-5D634E34212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42950" indent="-742950" algn="l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Determine areas for assessment and form self-assessment team(s)</a:t>
            </a:r>
          </a:p>
          <a:p>
            <a:pPr marL="742950" indent="-742950" algn="l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Conduct self-assessment &amp; share results with key stakeholders and planning teams</a:t>
            </a:r>
          </a:p>
          <a:p>
            <a:pPr marL="742950" indent="-742950" algn="l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Identify areas for improvement and develop action plan </a:t>
            </a:r>
          </a:p>
          <a:p>
            <a:pPr marL="742950" indent="-742950" algn="l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Evaluate success of the action plans and intended results</a:t>
            </a:r>
          </a:p>
        </p:txBody>
      </p:sp>
    </p:spTree>
    <p:extLst>
      <p:ext uri="{BB962C8B-B14F-4D97-AF65-F5344CB8AC3E}">
        <p14:creationId xmlns:p14="http://schemas.microsoft.com/office/powerpoint/2010/main" val="4735354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8337399-1AE4-8A45-8F19-361534F50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200523"/>
          </a:xfrm>
        </p:spPr>
        <p:txBody>
          <a:bodyPr/>
          <a:lstStyle/>
          <a:p>
            <a:r>
              <a:rPr lang="en-US" b="1" dirty="0"/>
              <a:t>Upcoming Webinars &amp;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51527-BD02-104F-9D04-501F6BE310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9218" y="2680346"/>
            <a:ext cx="12695582" cy="6162261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4000" b="1" dirty="0"/>
              <a:t>This Month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b="1" dirty="0"/>
              <a:t>Regional Data Unlocked Workshops </a:t>
            </a:r>
            <a:r>
              <a:rPr lang="en-US" sz="3700" dirty="0"/>
              <a:t>– Anaheim,11/29 </a:t>
            </a:r>
          </a:p>
          <a:p>
            <a:pPr marL="457200" lvl="3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b="1" dirty="0"/>
              <a:t>Logic Modeling Webinar </a:t>
            </a:r>
            <a:r>
              <a:rPr lang="en-US" sz="3700" dirty="0"/>
              <a:t>– 11/30</a:t>
            </a:r>
          </a:p>
          <a:p>
            <a:pPr lvl="3" algn="l">
              <a:spcBef>
                <a:spcPts val="1200"/>
              </a:spcBef>
              <a:spcAft>
                <a:spcPts val="600"/>
              </a:spcAft>
            </a:pPr>
            <a:r>
              <a:rPr lang="en-US" sz="4000" b="1" dirty="0"/>
              <a:t>Coming Soon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en-US" sz="3700" dirty="0"/>
              <a:t>Mid-January 2019 – mini webinar series to review 3 year planning tools &amp; best practices.  TBA.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en-US" sz="3700" dirty="0"/>
              <a:t>Planning consultation – contact TAP.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endParaRPr lang="en-US" sz="3700" dirty="0"/>
          </a:p>
          <a:p>
            <a:pPr marL="457200" lvl="3" indent="-457200" algn="l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79982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00C225-73BB-41EB-AD85-DF8C9992C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BFBE1-F7BD-48C9-90DB-F5E6C397C5D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9EF812-073A-4316-9097-F400E46BEA3D}"/>
              </a:ext>
            </a:extLst>
          </p:cNvPr>
          <p:cNvSpPr txBox="1">
            <a:spLocks/>
          </p:cNvSpPr>
          <p:nvPr/>
        </p:nvSpPr>
        <p:spPr>
          <a:xfrm>
            <a:off x="1057835" y="2834641"/>
            <a:ext cx="10972800" cy="520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Onboarding Tool Kit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guide and web-</a:t>
            </a:r>
            <a:r>
              <a:rPr lang="en-US" sz="4000" dirty="0">
                <a:solidFill>
                  <a:sysClr val="windowText" lastClr="000000"/>
                </a:solidFill>
                <a:latin typeface="Calibri" panose="020F0502020204030204"/>
              </a:rPr>
              <a:t>based tool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new consortium staff and members.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you need to get started with the CA Adult Education Program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tutorials, to-do lists, essential resource lists and much more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Resource Tool Kit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one-stop shop for all you need for student data, fiscal and economic data.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886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chemeClr val="accent5"/>
                </a:solidFill>
              </a:rPr>
              <a:t>AEBG TAP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sz="4400" dirty="0"/>
              <a:t>The AEBG Technical Assistance Program (TAP) provides professional development resources for all AEBG agencies statewide.</a:t>
            </a:r>
          </a:p>
          <a:p>
            <a:pPr algn="l"/>
            <a:endParaRPr lang="en-US" sz="44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60" y="6245113"/>
            <a:ext cx="7915244" cy="217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1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126" y="1958795"/>
            <a:ext cx="11996737" cy="946965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233530"/>
            <a:ext cx="11964298" cy="5581857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Overview / Purpose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Brief Review of Planning Guidance &amp; Toolkit + Health Check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Overview of Self-Assessment Tool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Upcoming Webinars &amp; Workshops</a:t>
            </a:r>
            <a:endParaRPr lang="en-US" dirty="0"/>
          </a:p>
          <a:p>
            <a:pPr lvl="4" algn="l"/>
            <a:endParaRPr lang="en-US" sz="4800" dirty="0"/>
          </a:p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48398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63DAA9-2A6A-5244-906A-94DC4D8B2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Three-Year Plan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9A0EA-FE25-7342-B597-8EA2BB6853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Guidelines &amp; Templates are available on </a:t>
            </a:r>
            <a:r>
              <a:rPr lang="en-US" dirty="0" err="1">
                <a:solidFill>
                  <a:srgbClr val="000000"/>
                </a:solidFill>
              </a:rPr>
              <a:t>caladulted.org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Four</a:t>
            </a:r>
            <a:r>
              <a:rPr lang="en-US" dirty="0">
                <a:solidFill>
                  <a:srgbClr val="000000"/>
                </a:solidFill>
              </a:rPr>
              <a:t> main sections plus an </a:t>
            </a:r>
            <a:r>
              <a:rPr lang="en-US" b="1" dirty="0">
                <a:solidFill>
                  <a:srgbClr val="000000"/>
                </a:solidFill>
              </a:rPr>
              <a:t>Executive Summary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Three</a:t>
            </a:r>
            <a:r>
              <a:rPr lang="en-US" dirty="0"/>
              <a:t> required tables:</a:t>
            </a:r>
          </a:p>
          <a:p>
            <a:pPr marL="1220788" lvl="7" indent="-598488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Regional Service Providers</a:t>
            </a:r>
          </a:p>
          <a:p>
            <a:pPr marL="1220788" lvl="7" indent="-598488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Progress Indicators</a:t>
            </a:r>
          </a:p>
          <a:p>
            <a:pPr marL="1220788" lvl="7" indent="-598488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Sources of Funding</a:t>
            </a:r>
          </a:p>
          <a:p>
            <a:pPr marL="4572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Plus a </a:t>
            </a:r>
            <a:r>
              <a:rPr lang="en-US" b="1" dirty="0"/>
              <a:t>Logic Model</a:t>
            </a:r>
          </a:p>
          <a:p>
            <a:pPr marL="4572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Narrative is limited to 35pp (single-spaced) or 21k words</a:t>
            </a:r>
          </a:p>
          <a:p>
            <a:pPr marL="4572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Final plans must be submitted in MS Word and PDF formats by no later than </a:t>
            </a:r>
            <a:r>
              <a:rPr lang="en-US" b="1" dirty="0"/>
              <a:t>June 7, 2019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18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5041ACA7-806C-BC4A-BA92-1F683E702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529659"/>
              </p:ext>
            </p:extLst>
          </p:nvPr>
        </p:nvGraphicFramePr>
        <p:xfrm>
          <a:off x="3680523" y="2169183"/>
          <a:ext cx="8652889" cy="628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B76EBD64-9A6D-E44F-B1F8-4E16EA9EC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17964"/>
            <a:ext cx="3373055" cy="7280563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Three-Year Plan Approach</a:t>
            </a:r>
          </a:p>
        </p:txBody>
      </p:sp>
    </p:spTree>
    <p:extLst>
      <p:ext uri="{BB962C8B-B14F-4D97-AF65-F5344CB8AC3E}">
        <p14:creationId xmlns:p14="http://schemas.microsoft.com/office/powerpoint/2010/main" val="38212283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38B036-359C-924D-ACAD-A6EE33B8B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31" y="1915056"/>
            <a:ext cx="11996737" cy="812602"/>
          </a:xfrm>
        </p:spPr>
        <p:txBody>
          <a:bodyPr/>
          <a:lstStyle/>
          <a:p>
            <a:r>
              <a:rPr lang="en-US" dirty="0"/>
              <a:t>Planning Guidance and Templates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416F64E-6BA4-C84E-9984-D224602FF37C}"/>
              </a:ext>
            </a:extLst>
          </p:cNvPr>
          <p:cNvGrpSpPr/>
          <p:nvPr/>
        </p:nvGrpSpPr>
        <p:grpSpPr>
          <a:xfrm>
            <a:off x="1578075" y="3713311"/>
            <a:ext cx="2861687" cy="3672445"/>
            <a:chOff x="918066" y="2834640"/>
            <a:chExt cx="2861687" cy="3672445"/>
          </a:xfrm>
        </p:grpSpPr>
        <p:pic>
          <p:nvPicPr>
            <p:cNvPr id="5" name="Picture 4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xmlns="" id="{C91575B3-08F7-DD4F-B197-1DC6CC86B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798" y="2834640"/>
              <a:ext cx="2538224" cy="329184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126CB8-EFA2-9C4E-95BE-3DB46B9A9E9E}"/>
                </a:ext>
              </a:extLst>
            </p:cNvPr>
            <p:cNvSpPr txBox="1"/>
            <p:nvPr/>
          </p:nvSpPr>
          <p:spPr>
            <a:xfrm>
              <a:off x="918066" y="6158272"/>
              <a:ext cx="286168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US" sz="1600" dirty="0"/>
                <a:t>Three-Year Plan Guidance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D15FD0D-AD1A-0E4A-BB20-A2624E9DF1F5}"/>
              </a:ext>
            </a:extLst>
          </p:cNvPr>
          <p:cNvGrpSpPr/>
          <p:nvPr/>
        </p:nvGrpSpPr>
        <p:grpSpPr>
          <a:xfrm>
            <a:off x="4649494" y="3730027"/>
            <a:ext cx="2760105" cy="3655729"/>
            <a:chOff x="4453718" y="2849716"/>
            <a:chExt cx="2760105" cy="3655729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FF3DC311-0291-864F-ABE5-E11EA3E0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544" y="2849716"/>
              <a:ext cx="2524651" cy="329184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AF91DC9-FE3A-3C4C-8CE2-751AC96B5B06}"/>
                </a:ext>
              </a:extLst>
            </p:cNvPr>
            <p:cNvSpPr txBox="1"/>
            <p:nvPr/>
          </p:nvSpPr>
          <p:spPr>
            <a:xfrm>
              <a:off x="4453718" y="6156632"/>
              <a:ext cx="2760105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Plan Template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B3F87C1-CFB7-9B49-9C1E-C5011F1020A9}"/>
              </a:ext>
            </a:extLst>
          </p:cNvPr>
          <p:cNvGrpSpPr/>
          <p:nvPr/>
        </p:nvGrpSpPr>
        <p:grpSpPr>
          <a:xfrm>
            <a:off x="8303479" y="3654641"/>
            <a:ext cx="3115178" cy="3640654"/>
            <a:chOff x="7568693" y="3458693"/>
            <a:chExt cx="3115178" cy="364065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37941A1-5F02-CA44-93B1-0B539A945CCA}"/>
                </a:ext>
              </a:extLst>
            </p:cNvPr>
            <p:cNvGrpSpPr/>
            <p:nvPr/>
          </p:nvGrpSpPr>
          <p:grpSpPr>
            <a:xfrm>
              <a:off x="7568693" y="3458693"/>
              <a:ext cx="3115178" cy="3291841"/>
              <a:chOff x="8031717" y="2834640"/>
              <a:chExt cx="4371531" cy="5364024"/>
            </a:xfrm>
          </p:grpSpPr>
          <p:pic>
            <p:nvPicPr>
              <p:cNvPr id="11" name="Picture 10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xmlns="" id="{6FE336B4-0ED9-B34F-A445-45323AA26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1717" y="2834640"/>
                <a:ext cx="3480407" cy="2664823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xmlns="" id="{8DBDC6B1-99BD-A54B-A2DB-34759C374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71920" y="3588633"/>
                <a:ext cx="2501908" cy="2664824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xmlns="" id="{06DD6F2C-CF50-5D4C-A2A4-D95622BA78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3992" y="4553640"/>
                <a:ext cx="3214491" cy="2453810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 descr="A screenshot of a social media post&#10;&#10;Description automatically generated">
                <a:extLst>
                  <a:ext uri="{FF2B5EF4-FFF2-40B4-BE49-F238E27FC236}">
                    <a16:creationId xmlns:a16="http://schemas.microsoft.com/office/drawing/2014/main" xmlns="" id="{DEE2E45B-038E-1C48-B9E7-9E732C0C6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88756" y="5639257"/>
                <a:ext cx="3214492" cy="2559407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BA6308B-D43B-7746-9768-223A46A92F26}"/>
                </a:ext>
              </a:extLst>
            </p:cNvPr>
            <p:cNvSpPr txBox="1"/>
            <p:nvPr/>
          </p:nvSpPr>
          <p:spPr>
            <a:xfrm>
              <a:off x="7938274" y="6750534"/>
              <a:ext cx="2200621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US" sz="1600" dirty="0">
                  <a:solidFill>
                    <a:srgbClr val="000000"/>
                  </a:solidFill>
                </a:rPr>
                <a:t>Template Tables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5" name="Left Brace 24">
            <a:extLst>
              <a:ext uri="{FF2B5EF4-FFF2-40B4-BE49-F238E27FC236}">
                <a16:creationId xmlns:a16="http://schemas.microsoft.com/office/drawing/2014/main" xmlns="" id="{2699E39C-B637-CA4C-94C8-363554C631AA}"/>
              </a:ext>
            </a:extLst>
          </p:cNvPr>
          <p:cNvSpPr/>
          <p:nvPr/>
        </p:nvSpPr>
        <p:spPr>
          <a:xfrm>
            <a:off x="7447239" y="3454539"/>
            <a:ext cx="873322" cy="3746482"/>
          </a:xfrm>
          <a:prstGeom prst="leftBrace">
            <a:avLst/>
          </a:prstGeom>
          <a:noFill/>
          <a:ln w="25400" cap="flat">
            <a:solidFill>
              <a:schemeClr val="accent4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4673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Needs Data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3060EA7-A642-BB46-A225-3678EA74C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60" y="2597352"/>
            <a:ext cx="8059479" cy="62422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568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D5B9671-028C-934D-B1ED-E707426F0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31" y="3757115"/>
            <a:ext cx="11996737" cy="1119685"/>
          </a:xfrm>
        </p:spPr>
        <p:txBody>
          <a:bodyPr/>
          <a:lstStyle/>
          <a:p>
            <a:r>
              <a:rPr lang="en-US" b="1" dirty="0"/>
              <a:t>Health Check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3BA05A-D888-8F4C-9FFC-F0F80390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20" y="4876800"/>
            <a:ext cx="2477288" cy="29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8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E42FC18-46D5-4148-8A1D-FC5D805F46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3325">
            <a:off x="5818888" y="3405771"/>
            <a:ext cx="4309607" cy="5486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DD5917B-FE77-9643-BC1F-72F2988ECA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1043">
            <a:off x="4491177" y="3116889"/>
            <a:ext cx="4227481" cy="5486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xmlns="" id="{E6D8B6AE-8F3A-914B-8D6F-A263E6F22A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338">
            <a:off x="3819073" y="2918122"/>
            <a:ext cx="4216756" cy="5486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16A95C0-F015-2A4F-8E9E-6ECD0CC495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9262">
            <a:off x="2600692" y="2946250"/>
            <a:ext cx="4632583" cy="5486400"/>
          </a:xfr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Self-Assessment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1606639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33BF4EB-9B63-5A4A-8054-068F198BC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5BC47-5996-5F4B-AB98-9168112881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823" y="2678945"/>
            <a:ext cx="11996738" cy="5852732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Self-Assessment Tool helps consortia / members analyze the quality of their programs currently and serves as a roadmap for program improvement in relation to the following areas: </a:t>
            </a:r>
          </a:p>
          <a:p>
            <a:pPr marL="1147763" lvl="0" indent="-538163" algn="l">
              <a:spcBef>
                <a:spcPts val="1200"/>
              </a:spcBef>
              <a:buFont typeface="+mj-lt"/>
              <a:buAutoNum type="arabicPeriod"/>
            </a:pPr>
            <a:r>
              <a:rPr lang="en-US" sz="2200" b="1" dirty="0"/>
              <a:t>Capacity</a:t>
            </a:r>
          </a:p>
          <a:p>
            <a:pPr marL="1147763" lvl="0" indent="-538163" algn="l">
              <a:buFont typeface="+mj-lt"/>
              <a:buAutoNum type="arabicPeriod"/>
            </a:pPr>
            <a:r>
              <a:rPr lang="en-US" sz="2200" b="1" dirty="0"/>
              <a:t>Connection</a:t>
            </a:r>
          </a:p>
          <a:p>
            <a:pPr marL="1147763" lvl="0" indent="-538163" algn="l">
              <a:buFont typeface="+mj-lt"/>
              <a:buAutoNum type="arabicPeriod"/>
            </a:pPr>
            <a:r>
              <a:rPr lang="en-US" sz="2200" b="1" dirty="0"/>
              <a:t>Entry</a:t>
            </a:r>
          </a:p>
          <a:p>
            <a:pPr marL="1147763" lvl="0" indent="-538163" algn="l">
              <a:buFont typeface="+mj-lt"/>
              <a:buAutoNum type="arabicPeriod"/>
            </a:pPr>
            <a:r>
              <a:rPr lang="en-US" sz="2200" b="1" dirty="0"/>
              <a:t>Progress</a:t>
            </a:r>
          </a:p>
          <a:p>
            <a:pPr marL="1147763" lvl="0" indent="-538163" algn="l">
              <a:buFont typeface="+mj-lt"/>
              <a:buAutoNum type="arabicPeriod"/>
            </a:pPr>
            <a:r>
              <a:rPr lang="en-US" sz="2200" b="1" dirty="0"/>
              <a:t>Completion/Transition</a:t>
            </a:r>
            <a:endParaRPr lang="en-US" sz="22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It is designed to help consortia / members with</a:t>
            </a:r>
          </a:p>
          <a:p>
            <a:pPr marL="927100" indent="-4635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Engaging</a:t>
            </a:r>
            <a:r>
              <a:rPr lang="en-US" sz="2200" dirty="0">
                <a:solidFill>
                  <a:schemeClr val="tx1"/>
                </a:solidFill>
              </a:rPr>
              <a:t> key stakeholders in conversations about program quality and continuous improvement and </a:t>
            </a:r>
            <a:r>
              <a:rPr lang="en-US" sz="2200" b="1" dirty="0">
                <a:solidFill>
                  <a:schemeClr val="tx1"/>
                </a:solidFill>
              </a:rPr>
              <a:t>encouraging </a:t>
            </a:r>
            <a:r>
              <a:rPr lang="en-US" sz="2200" dirty="0">
                <a:solidFill>
                  <a:schemeClr val="tx1"/>
                </a:solidFill>
              </a:rPr>
              <a:t>them to consider ways they might support AE programs and services</a:t>
            </a:r>
          </a:p>
          <a:p>
            <a:pPr marL="927100" indent="-4635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Generating</a:t>
            </a:r>
            <a:r>
              <a:rPr lang="en-US" sz="2200" dirty="0">
                <a:solidFill>
                  <a:schemeClr val="tx1"/>
                </a:solidFill>
              </a:rPr>
              <a:t> action plans to identify professional development and technical assistance support</a:t>
            </a:r>
          </a:p>
          <a:p>
            <a:pPr marL="927100" indent="-4635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Creating</a:t>
            </a:r>
            <a:r>
              <a:rPr lang="en-US" sz="2200" dirty="0">
                <a:solidFill>
                  <a:schemeClr val="tx1"/>
                </a:solidFill>
              </a:rPr>
              <a:t> opportunities for more open and </a:t>
            </a:r>
            <a:r>
              <a:rPr lang="en-US" sz="2200" dirty="0"/>
              <a:t>meaningful partnerships among agencies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572363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F4B783-8D94-4BF5-BC60-69F4906213C6}"/>
</file>

<file path=customXml/itemProps2.xml><?xml version="1.0" encoding="utf-8"?>
<ds:datastoreItem xmlns:ds="http://schemas.openxmlformats.org/officeDocument/2006/customXml" ds:itemID="{8FB6F801-1C47-4BD6-B3D5-844822E78FD6}"/>
</file>

<file path=customXml/itemProps3.xml><?xml version="1.0" encoding="utf-8"?>
<ds:datastoreItem xmlns:ds="http://schemas.openxmlformats.org/officeDocument/2006/customXml" ds:itemID="{FA613150-571A-41F8-9E3D-4DDC55B118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</TotalTime>
  <Words>460</Words>
  <Application>Microsoft Office PowerPoint</Application>
  <PresentationFormat>Custom</PresentationFormat>
  <Paragraphs>66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Veronica Parker</cp:lastModifiedBy>
  <cp:revision>426</cp:revision>
  <dcterms:created xsi:type="dcterms:W3CDTF">2015-10-20T12:37:10Z</dcterms:created>
  <dcterms:modified xsi:type="dcterms:W3CDTF">2018-11-28T17:34:55Z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