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s/slide43.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9.xml" ContentType="application/vnd.openxmlformats-officedocument.presentationml.slide+xml"/>
  <Override PartName="/ppt/slides/slide46.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5.xml" ContentType="application/vnd.openxmlformats-officedocument.presentationml.slide+xml"/>
  <Override PartName="/ppt/slides/slide44.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42.xml" ContentType="application/vnd.openxmlformats-officedocument.presentationml.slide+xml"/>
  <Override PartName="/ppt/slides/slide10.xml" ContentType="application/vnd.openxmlformats-officedocument.presentationml.slide+xml"/>
  <Override PartName="/ppt/slides/slide8.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9.xml" ContentType="application/vnd.openxmlformats-officedocument.presentationml.slide+xml"/>
  <Override PartName="/ppt/slides/slide5.xml" ContentType="application/vnd.openxmlformats-officedocument.presentationml.slide+xml"/>
  <Override PartName="/ppt/slides/slide7.xml" ContentType="application/vnd.openxmlformats-officedocument.presentationml.slide+xml"/>
  <Override PartName="/ppt/slides/slide4.xml" ContentType="application/vnd.openxmlformats-officedocument.presentationml.slide+xml"/>
  <Override PartName="/ppt/slides/slide6.xml" ContentType="application/vnd.openxmlformats-officedocument.presentationml.slide+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1.xml" ContentType="application/vnd.openxmlformats-officedocument.presentationml.notesSlide+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16.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7.xml" ContentType="application/vnd.openxmlformats-officedocument.presentationml.notesSlide+xml"/>
  <Override PartName="/ppt/notesSlides/notesSlide12.xml" ContentType="application/vnd.openxmlformats-officedocument.presentationml.notesSlide+xml"/>
  <Override PartName="/ppt/theme/theme3.xml" ContentType="application/vnd.openxmlformats-officedocument.theme+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bookmarkIdSeed="5">
  <p:sldMasterIdLst>
    <p:sldMasterId id="2147483648" r:id="rId1"/>
    <p:sldMasterId id="2147483669" r:id="rId2"/>
  </p:sldMasterIdLst>
  <p:notesMasterIdLst>
    <p:notesMasterId r:id="rId49"/>
  </p:notesMasterIdLst>
  <p:sldIdLst>
    <p:sldId id="448" r:id="rId3"/>
    <p:sldId id="504" r:id="rId4"/>
    <p:sldId id="758" r:id="rId5"/>
    <p:sldId id="783" r:id="rId6"/>
    <p:sldId id="707" r:id="rId7"/>
    <p:sldId id="762" r:id="rId8"/>
    <p:sldId id="793" r:id="rId9"/>
    <p:sldId id="785" r:id="rId10"/>
    <p:sldId id="708" r:id="rId11"/>
    <p:sldId id="766" r:id="rId12"/>
    <p:sldId id="764" r:id="rId13"/>
    <p:sldId id="709" r:id="rId14"/>
    <p:sldId id="710" r:id="rId15"/>
    <p:sldId id="711" r:id="rId16"/>
    <p:sldId id="626" r:id="rId17"/>
    <p:sldId id="672" r:id="rId18"/>
    <p:sldId id="776" r:id="rId19"/>
    <p:sldId id="777" r:id="rId20"/>
    <p:sldId id="778" r:id="rId21"/>
    <p:sldId id="779" r:id="rId22"/>
    <p:sldId id="780" r:id="rId23"/>
    <p:sldId id="781" r:id="rId24"/>
    <p:sldId id="782" r:id="rId25"/>
    <p:sldId id="789" r:id="rId26"/>
    <p:sldId id="765" r:id="rId27"/>
    <p:sldId id="790" r:id="rId28"/>
    <p:sldId id="770" r:id="rId29"/>
    <p:sldId id="769" r:id="rId30"/>
    <p:sldId id="792" r:id="rId31"/>
    <p:sldId id="674" r:id="rId32"/>
    <p:sldId id="787" r:id="rId33"/>
    <p:sldId id="788" r:id="rId34"/>
    <p:sldId id="749" r:id="rId35"/>
    <p:sldId id="676" r:id="rId36"/>
    <p:sldId id="757" r:id="rId37"/>
    <p:sldId id="751" r:id="rId38"/>
    <p:sldId id="743" r:id="rId39"/>
    <p:sldId id="746" r:id="rId40"/>
    <p:sldId id="744" r:id="rId41"/>
    <p:sldId id="745" r:id="rId42"/>
    <p:sldId id="677" r:id="rId43"/>
    <p:sldId id="773" r:id="rId44"/>
    <p:sldId id="784" r:id="rId45"/>
    <p:sldId id="786" r:id="rId46"/>
    <p:sldId id="424" r:id="rId47"/>
    <p:sldId id="491" r:id="rId48"/>
  </p:sldIdLst>
  <p:sldSz cx="13004800" cy="9753600"/>
  <p:notesSz cx="6858000" cy="9144000"/>
  <p:defaultTextStyle>
    <a:lvl1pPr algn="ctr" defTabSz="584200">
      <a:defRPr sz="3600">
        <a:latin typeface="+mn-lt"/>
        <a:ea typeface="+mn-ea"/>
        <a:cs typeface="+mn-cs"/>
        <a:sym typeface="Helvetica"/>
      </a:defRPr>
    </a:lvl1pPr>
    <a:lvl2pPr algn="ctr" defTabSz="584200">
      <a:defRPr sz="3600">
        <a:latin typeface="+mn-lt"/>
        <a:ea typeface="+mn-ea"/>
        <a:cs typeface="+mn-cs"/>
        <a:sym typeface="Helvetica"/>
      </a:defRPr>
    </a:lvl2pPr>
    <a:lvl3pPr algn="ctr" defTabSz="584200">
      <a:defRPr sz="3600">
        <a:latin typeface="+mn-lt"/>
        <a:ea typeface="+mn-ea"/>
        <a:cs typeface="+mn-cs"/>
        <a:sym typeface="Helvetica"/>
      </a:defRPr>
    </a:lvl3pPr>
    <a:lvl4pPr algn="ctr" defTabSz="584200">
      <a:defRPr sz="3600">
        <a:latin typeface="+mn-lt"/>
        <a:ea typeface="+mn-ea"/>
        <a:cs typeface="+mn-cs"/>
        <a:sym typeface="Helvetica"/>
      </a:defRPr>
    </a:lvl4pPr>
    <a:lvl5pPr algn="ctr" defTabSz="584200">
      <a:defRPr sz="3600">
        <a:latin typeface="+mn-lt"/>
        <a:ea typeface="+mn-ea"/>
        <a:cs typeface="+mn-cs"/>
        <a:sym typeface="Helvetica"/>
      </a:defRPr>
    </a:lvl5pPr>
    <a:lvl6pPr algn="ctr" defTabSz="584200">
      <a:defRPr sz="3600">
        <a:latin typeface="+mn-lt"/>
        <a:ea typeface="+mn-ea"/>
        <a:cs typeface="+mn-cs"/>
        <a:sym typeface="Helvetica"/>
      </a:defRPr>
    </a:lvl6pPr>
    <a:lvl7pPr algn="ctr" defTabSz="584200">
      <a:defRPr sz="3600">
        <a:latin typeface="+mn-lt"/>
        <a:ea typeface="+mn-ea"/>
        <a:cs typeface="+mn-cs"/>
        <a:sym typeface="Helvetica"/>
      </a:defRPr>
    </a:lvl7pPr>
    <a:lvl8pPr algn="ctr" defTabSz="584200">
      <a:defRPr sz="3600">
        <a:latin typeface="+mn-lt"/>
        <a:ea typeface="+mn-ea"/>
        <a:cs typeface="+mn-cs"/>
        <a:sym typeface="Helvetica"/>
      </a:defRPr>
    </a:lvl8pPr>
    <a:lvl9pPr algn="ctr" defTabSz="584200">
      <a:defRPr sz="3600">
        <a:latin typeface="+mn-lt"/>
        <a:ea typeface="+mn-ea"/>
        <a:cs typeface="+mn-cs"/>
        <a:sym typeface="Helvetica"/>
      </a:defRPr>
    </a:lvl9pPr>
  </p:defaultTextStyle>
  <p:extLst>
    <p:ext uri="{EFAFB233-063F-42B5-8137-9DF3F51BA10A}">
      <p15:sldGuideLst xmlns:p15="http://schemas.microsoft.com/office/powerpoint/2012/main">
        <p15:guide id="1" orient="horz" pos="3072">
          <p15:clr>
            <a:srgbClr val="A4A3A4"/>
          </p15:clr>
        </p15:guide>
        <p15:guide id="2" pos="40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98B4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Ref idx="min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D2E8"/>
          </a:solidFill>
        </a:fill>
      </a:tcStyle>
    </a:wholeTbl>
    <a:band2H>
      <a:tcTxStyle/>
      <a:tcStyle>
        <a:tcBdr/>
        <a:fill>
          <a:solidFill>
            <a:srgbClr val="E6EAF4"/>
          </a:solidFill>
        </a:fill>
      </a:tcStyle>
    </a:band2H>
    <a:firstCol>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365C0"/>
          </a:solidFill>
        </a:fill>
      </a:tcStyle>
    </a:firstCol>
    <a:la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365C0"/>
          </a:solidFill>
        </a:fill>
      </a:tcStyle>
    </a:lastRow>
    <a:fir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365C0"/>
          </a:solidFill>
        </a:fill>
      </a:tcStyle>
    </a:firstRow>
  </a:tblStyle>
  <a:tblStyle styleId="{C7B018BB-80A7-4F77-B60F-C8B233D01FF8}" styleName="">
    <a:tblBg/>
    <a:wholeTbl>
      <a:tcTxStyle b="on" i="on">
        <a:fontRef idx="min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2E7CB"/>
          </a:solidFill>
        </a:fill>
      </a:tcStyle>
    </a:wholeTbl>
    <a:band2H>
      <a:tcTxStyle/>
      <a:tcStyle>
        <a:tcBdr/>
        <a:fill>
          <a:solidFill>
            <a:srgbClr val="F8F4E7"/>
          </a:solidFill>
        </a:fill>
      </a:tcStyle>
    </a:band2H>
    <a:firstCol>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CBD23"/>
          </a:solidFill>
        </a:fill>
      </a:tcStyle>
    </a:firstCol>
    <a:la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CBD23"/>
          </a:solidFill>
        </a:fill>
      </a:tcStyle>
    </a:lastRow>
    <a:fir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CBD23"/>
          </a:solidFill>
        </a:fill>
      </a:tcStyle>
    </a:firstRow>
  </a:tblStyle>
  <a:tblStyle styleId="{EEE7283C-3CF3-47DC-8721-378D4A62B228}" styleName="">
    <a:tblBg/>
    <a:wholeTbl>
      <a:tcTxStyle b="on" i="on">
        <a:fontRef idx="min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5CDDE"/>
          </a:solidFill>
        </a:fill>
      </a:tcStyle>
    </a:wholeTbl>
    <a:band2H>
      <a:tcTxStyle/>
      <a:tcStyle>
        <a:tcBdr/>
        <a:fill>
          <a:solidFill>
            <a:srgbClr val="EBE8EF"/>
          </a:solidFill>
        </a:fill>
      </a:tcStyle>
    </a:band2H>
    <a:firstCol>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773F9B"/>
          </a:solidFill>
        </a:fill>
      </a:tcStyle>
    </a:firstCol>
    <a:la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773F9B"/>
          </a:solidFill>
        </a:fill>
      </a:tcStyle>
    </a:lastRow>
    <a:fir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773F9B"/>
          </a:solidFill>
        </a:fill>
      </a:tcStyle>
    </a:firstRow>
  </a:tblStyle>
  <a:tblStyle styleId="{CF821DB8-F4EB-4A41-A1BA-3FCAFE7338EE}" styleName="">
    <a:tblBg/>
    <a:wholeTbl>
      <a:tcTxStyle b="on" i="on">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n">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365C0"/>
          </a:solidFill>
        </a:fill>
      </a:tcStyle>
    </a:firstCol>
    <a:lastRow>
      <a:tcTxStyle b="on" i="on">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0365C0"/>
          </a:solidFill>
        </a:fill>
      </a:tcStyle>
    </a:firstRow>
  </a:tblStyle>
  <a:tblStyle styleId="{33BA23B1-9221-436E-865A-0063620EA4FD}" styleName="">
    <a:tblBg/>
    <a:wholeTbl>
      <a:tcTxStyle b="on" i="on">
        <a:fontRef idx="min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a:tcStyle>
        <a:tcBdr/>
        <a:fill>
          <a:solidFill>
            <a:srgbClr val="E6E6E6"/>
          </a:solidFill>
        </a:fill>
      </a:tcStyle>
    </a:band2H>
    <a:firstCol>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2708684C-4D16-4618-839F-0558EEFCDFE6}" styleName="">
    <a:tblBg/>
    <a:wholeTbl>
      <a:tcTxStyle b="on" i="on">
        <a:fontRef idx="minor">
          <a:srgbClr val="000000"/>
        </a:fontRef>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a:tcStyle>
        <a:tcBdr/>
        <a:fill>
          <a:solidFill>
            <a:srgbClr val="FFFFFF"/>
          </a:solidFill>
        </a:fill>
      </a:tcStyle>
    </a:band2H>
    <a:firstCol>
      <a:tcTxStyle b="on" i="on">
        <a:fontRef idx="minor">
          <a:srgbClr val="000000"/>
        </a:fontRef>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Ref idx="minor">
          <a:srgbClr val="000000"/>
        </a:fontRef>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Ref idx="minor">
          <a:srgbClr val="000000"/>
        </a:fontRef>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123" autoAdjust="0"/>
    <p:restoredTop sz="79607" autoAdjust="0"/>
  </p:normalViewPr>
  <p:slideViewPr>
    <p:cSldViewPr snapToGrid="0">
      <p:cViewPr varScale="1">
        <p:scale>
          <a:sx n="63" d="100"/>
          <a:sy n="63" d="100"/>
        </p:scale>
        <p:origin x="1554" y="66"/>
      </p:cViewPr>
      <p:guideLst>
        <p:guide orient="horz" pos="3072"/>
        <p:guide pos="4096"/>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presProps" Target="presProps.xml"/><Relationship Id="rId55" Type="http://schemas.openxmlformats.org/officeDocument/2006/relationships/customXml" Target="../customXml/item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customXml" Target="../customXml/item3.xml"/><Relationship Id="rId8" Type="http://schemas.openxmlformats.org/officeDocument/2006/relationships/slide" Target="slides/slide6.xml"/><Relationship Id="rId51"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hape 7"/>
          <p:cNvSpPr>
            <a:spLocks noGrp="1" noRot="1" noChangeAspect="1"/>
          </p:cNvSpPr>
          <p:nvPr>
            <p:ph type="sldImg"/>
          </p:nvPr>
        </p:nvSpPr>
        <p:spPr>
          <a:xfrm>
            <a:off x="1143000" y="685800"/>
            <a:ext cx="4572000" cy="3429000"/>
          </a:xfrm>
          <a:prstGeom prst="rect">
            <a:avLst/>
          </a:prstGeom>
        </p:spPr>
        <p:txBody>
          <a:bodyPr/>
          <a:lstStyle/>
          <a:p>
            <a:pPr lvl="0"/>
            <a:endParaRPr dirty="0"/>
          </a:p>
        </p:txBody>
      </p:sp>
      <p:sp>
        <p:nvSpPr>
          <p:cNvPr id="8" name="Shape 8"/>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832513199"/>
      </p:ext>
    </p:extLst>
  </p:cSld>
  <p:clrMap bg1="lt1" tx1="dk1" bg2="lt2" tx2="dk2" accent1="accent1" accent2="accent2" accent3="accent3" accent4="accent4" accent5="accent5" accent6="accent6" hlink="hlink" folHlink="folHlink"/>
  <p:notesStyle>
    <a:lvl1pPr defTabSz="457200">
      <a:lnSpc>
        <a:spcPct val="117999"/>
      </a:lnSpc>
      <a:defRPr sz="2200">
        <a:latin typeface="+mj-lt"/>
        <a:ea typeface="+mj-ea"/>
        <a:cs typeface="+mj-cs"/>
        <a:sym typeface="Helvetica Neue"/>
      </a:defRPr>
    </a:lvl1pPr>
    <a:lvl2pPr indent="228600" defTabSz="457200">
      <a:lnSpc>
        <a:spcPct val="117999"/>
      </a:lnSpc>
      <a:defRPr sz="2200">
        <a:latin typeface="+mj-lt"/>
        <a:ea typeface="+mj-ea"/>
        <a:cs typeface="+mj-cs"/>
        <a:sym typeface="Helvetica Neue"/>
      </a:defRPr>
    </a:lvl2pPr>
    <a:lvl3pPr indent="457200" defTabSz="457200">
      <a:lnSpc>
        <a:spcPct val="117999"/>
      </a:lnSpc>
      <a:defRPr sz="2200">
        <a:latin typeface="+mj-lt"/>
        <a:ea typeface="+mj-ea"/>
        <a:cs typeface="+mj-cs"/>
        <a:sym typeface="Helvetica Neue"/>
      </a:defRPr>
    </a:lvl3pPr>
    <a:lvl4pPr indent="685800" defTabSz="457200">
      <a:lnSpc>
        <a:spcPct val="117999"/>
      </a:lnSpc>
      <a:defRPr sz="2200">
        <a:latin typeface="+mj-lt"/>
        <a:ea typeface="+mj-ea"/>
        <a:cs typeface="+mj-cs"/>
        <a:sym typeface="Helvetica Neue"/>
      </a:defRPr>
    </a:lvl4pPr>
    <a:lvl5pPr indent="914400" defTabSz="457200">
      <a:lnSpc>
        <a:spcPct val="117999"/>
      </a:lnSpc>
      <a:defRPr sz="2200">
        <a:latin typeface="+mj-lt"/>
        <a:ea typeface="+mj-ea"/>
        <a:cs typeface="+mj-cs"/>
        <a:sym typeface="Helvetica Neue"/>
      </a:defRPr>
    </a:lvl5pPr>
    <a:lvl6pPr indent="1143000" defTabSz="457200">
      <a:lnSpc>
        <a:spcPct val="117999"/>
      </a:lnSpc>
      <a:defRPr sz="2200">
        <a:latin typeface="+mj-lt"/>
        <a:ea typeface="+mj-ea"/>
        <a:cs typeface="+mj-cs"/>
        <a:sym typeface="Helvetica Neue"/>
      </a:defRPr>
    </a:lvl6pPr>
    <a:lvl7pPr indent="1371600" defTabSz="457200">
      <a:lnSpc>
        <a:spcPct val="117999"/>
      </a:lnSpc>
      <a:defRPr sz="2200">
        <a:latin typeface="+mj-lt"/>
        <a:ea typeface="+mj-ea"/>
        <a:cs typeface="+mj-cs"/>
        <a:sym typeface="Helvetica Neue"/>
      </a:defRPr>
    </a:lvl7pPr>
    <a:lvl8pPr indent="1600200" defTabSz="457200">
      <a:lnSpc>
        <a:spcPct val="117999"/>
      </a:lnSpc>
      <a:defRPr sz="2200">
        <a:latin typeface="+mj-lt"/>
        <a:ea typeface="+mj-ea"/>
        <a:cs typeface="+mj-cs"/>
        <a:sym typeface="Helvetica Neue"/>
      </a:defRPr>
    </a:lvl8pPr>
    <a:lvl9pPr indent="1828800" defTabSz="457200">
      <a:lnSpc>
        <a:spcPct val="117999"/>
      </a:lnSpc>
      <a:defRPr sz="2200">
        <a:latin typeface="+mj-lt"/>
        <a:ea typeface="+mj-ea"/>
        <a:cs typeface="+mj-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we release NOVA system updates, the</a:t>
            </a:r>
            <a:r>
              <a:rPr lang="en-US" baseline="0" dirty="0" smtClean="0"/>
              <a:t> version number will be updated. You can click on this link to view the Release Notes, which will provide information related to system enhancements and bug fixes. </a:t>
            </a:r>
            <a:endParaRPr lang="en-US" dirty="0"/>
          </a:p>
        </p:txBody>
      </p:sp>
    </p:spTree>
    <p:extLst>
      <p:ext uri="{BB962C8B-B14F-4D97-AF65-F5344CB8AC3E}">
        <p14:creationId xmlns:p14="http://schemas.microsoft.com/office/powerpoint/2010/main" val="4326044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Tree>
    <p:extLst>
      <p:ext uri="{BB962C8B-B14F-4D97-AF65-F5344CB8AC3E}">
        <p14:creationId xmlns:p14="http://schemas.microsoft.com/office/powerpoint/2010/main" val="26499907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673204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615122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644062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kumimoji="0" lang="en-US" sz="1200" b="0" i="0" u="none" strike="noStrike" kern="0" cap="none" spc="0" normalizeH="0" baseline="0" noProof="0" dirty="0" smtClean="0">
                <a:ln>
                  <a:noFill/>
                </a:ln>
                <a:solidFill>
                  <a:sysClr val="windowText" lastClr="000000"/>
                </a:solidFill>
                <a:effectLst/>
                <a:uLnTx/>
                <a:uFillTx/>
                <a:latin typeface="+mj-lt"/>
                <a:sym typeface="Helvetica Neue"/>
              </a:rPr>
              <a:t>-Once the consortium primary contact has completed all of the sections of the annual plan, they should navigate to the Preview section to perform a final review and click on the submit button, which is located on the top right side of the screen.</a:t>
            </a:r>
          </a:p>
          <a:p>
            <a:pPr marL="0" marR="0" lvl="0" indent="0" defTabSz="457200" eaLnBrk="1" fontAlgn="auto" latinLnBrk="0" hangingPunct="1">
              <a:lnSpc>
                <a:spcPct val="117999"/>
              </a:lnSpc>
              <a:spcBef>
                <a:spcPts val="0"/>
              </a:spcBef>
              <a:spcAft>
                <a:spcPts val="0"/>
              </a:spcAft>
              <a:buClrTx/>
              <a:buSzTx/>
              <a:buFontTx/>
              <a:buNone/>
              <a:tabLst/>
              <a:defRPr/>
            </a:pPr>
            <a:r>
              <a:rPr kumimoji="0" lang="en-US" sz="1200" b="0" i="0" u="none" strike="noStrike" kern="0" cap="none" spc="0" normalizeH="0" baseline="0" noProof="0" dirty="0" smtClean="0">
                <a:ln>
                  <a:noFill/>
                </a:ln>
                <a:solidFill>
                  <a:sysClr val="windowText" lastClr="000000"/>
                </a:solidFill>
                <a:effectLst/>
                <a:uLnTx/>
                <a:uFillTx/>
                <a:latin typeface="+mj-lt"/>
                <a:sym typeface="Helvetica Neue"/>
              </a:rPr>
              <a:t>-Once the annual plan is submitted, the member representatives will receive an email notifying them that the annual plan is ready for their review and approval. There will be a link in the email that will direct the member representative to the preview section of the annual plan.  </a:t>
            </a:r>
          </a:p>
          <a:p>
            <a:pPr marL="0" marR="0" lvl="0" indent="0" defTabSz="457200" eaLnBrk="1" fontAlgn="auto" latinLnBrk="0" hangingPunct="1">
              <a:lnSpc>
                <a:spcPct val="117999"/>
              </a:lnSpc>
              <a:spcBef>
                <a:spcPts val="0"/>
              </a:spcBef>
              <a:spcAft>
                <a:spcPts val="0"/>
              </a:spcAft>
              <a:buClrTx/>
              <a:buSzTx/>
              <a:buFontTx/>
              <a:buNone/>
              <a:tabLst/>
              <a:defRPr/>
            </a:pPr>
            <a:endParaRPr kumimoji="0" lang="en-US" sz="2200" b="0" i="0" u="none" strike="noStrike" kern="0" cap="none" spc="0" normalizeH="0" baseline="0" noProof="0" dirty="0" smtClean="0">
              <a:ln>
                <a:noFill/>
              </a:ln>
              <a:solidFill>
                <a:sysClr val="windowText" lastClr="000000"/>
              </a:solidFill>
              <a:effectLst/>
              <a:uLnTx/>
              <a:uFillTx/>
              <a:latin typeface="+mj-lt"/>
              <a:sym typeface="Helvetica Neue"/>
            </a:endParaRPr>
          </a:p>
          <a:p>
            <a:endParaRPr lang="en-US" dirty="0"/>
          </a:p>
        </p:txBody>
      </p:sp>
    </p:spTree>
    <p:extLst>
      <p:ext uri="{BB962C8B-B14F-4D97-AF65-F5344CB8AC3E}">
        <p14:creationId xmlns:p14="http://schemas.microsoft.com/office/powerpoint/2010/main" val="10786154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kumimoji="0" lang="en-US" sz="1200" b="0" i="0" u="none" strike="noStrike" kern="0" cap="none" spc="0" normalizeH="0" baseline="0" noProof="0" dirty="0" smtClean="0">
                <a:ln>
                  <a:noFill/>
                </a:ln>
                <a:solidFill>
                  <a:sysClr val="windowText" lastClr="000000"/>
                </a:solidFill>
                <a:effectLst/>
                <a:uLnTx/>
                <a:uFillTx/>
                <a:latin typeface="+mj-lt"/>
                <a:sym typeface="Helvetica Neue"/>
              </a:rPr>
              <a:t>-Once the member representative navigates to the preview section of the annual plan, they will see their name listed and options to either approve or reject the annual plan – as shown here. </a:t>
            </a:r>
          </a:p>
          <a:p>
            <a:pPr marL="0" marR="0" lvl="0" indent="0" defTabSz="457200" eaLnBrk="1" fontAlgn="auto" latinLnBrk="0" hangingPunct="1">
              <a:lnSpc>
                <a:spcPct val="117999"/>
              </a:lnSpc>
              <a:spcBef>
                <a:spcPts val="0"/>
              </a:spcBef>
              <a:spcAft>
                <a:spcPts val="0"/>
              </a:spcAft>
              <a:buClrTx/>
              <a:buSzTx/>
              <a:buFontTx/>
              <a:buNone/>
              <a:tabLst/>
              <a:defRPr/>
            </a:pPr>
            <a:r>
              <a:rPr kumimoji="0" lang="en-US" sz="1200" b="0" i="0" u="none" strike="noStrike" kern="0" cap="none" spc="0" normalizeH="0" baseline="0" noProof="0" dirty="0" smtClean="0">
                <a:ln>
                  <a:noFill/>
                </a:ln>
                <a:solidFill>
                  <a:sysClr val="windowText" lastClr="000000"/>
                </a:solidFill>
                <a:effectLst/>
                <a:uLnTx/>
                <a:uFillTx/>
                <a:latin typeface="+mj-lt"/>
                <a:sym typeface="Helvetica Neue"/>
              </a:rPr>
              <a:t>-If a member representative chooses to reject the annual plan, a pop-up window will appear for them to provide any comments regarding their rejection, which will be sent to the consortium primary contact and the other member representatives. </a:t>
            </a:r>
          </a:p>
          <a:p>
            <a:endParaRPr lang="en-US" dirty="0"/>
          </a:p>
        </p:txBody>
      </p:sp>
    </p:spTree>
    <p:extLst>
      <p:ext uri="{BB962C8B-B14F-4D97-AF65-F5344CB8AC3E}">
        <p14:creationId xmlns:p14="http://schemas.microsoft.com/office/powerpoint/2010/main" val="16561933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kumimoji="0" lang="en-US" sz="1200" b="0" i="0" u="none" strike="noStrike" kern="0" cap="none" spc="0" normalizeH="0" baseline="0" noProof="0" dirty="0" smtClean="0">
                <a:ln>
                  <a:noFill/>
                </a:ln>
                <a:solidFill>
                  <a:sysClr val="windowText" lastClr="000000"/>
                </a:solidFill>
                <a:effectLst/>
                <a:uLnTx/>
                <a:uFillTx/>
                <a:latin typeface="+mj-lt"/>
                <a:sym typeface="Helvetica Neue"/>
              </a:rPr>
              <a:t>-This screenshot shows a member representative that has rejected the annual plan. </a:t>
            </a:r>
          </a:p>
          <a:p>
            <a:pPr marL="0" marR="0" lvl="0" indent="0" defTabSz="457200" eaLnBrk="1" fontAlgn="auto" latinLnBrk="0" hangingPunct="1">
              <a:lnSpc>
                <a:spcPct val="117999"/>
              </a:lnSpc>
              <a:spcBef>
                <a:spcPts val="0"/>
              </a:spcBef>
              <a:spcAft>
                <a:spcPts val="0"/>
              </a:spcAft>
              <a:buClrTx/>
              <a:buSzTx/>
              <a:buFontTx/>
              <a:buNone/>
              <a:tabLst/>
              <a:defRPr/>
            </a:pPr>
            <a:r>
              <a:rPr kumimoji="0" lang="en-US" sz="1200" b="0" i="0" u="none" strike="noStrike" kern="0" cap="none" spc="0" normalizeH="0" baseline="0" noProof="0" dirty="0" smtClean="0">
                <a:ln>
                  <a:noFill/>
                </a:ln>
                <a:solidFill>
                  <a:sysClr val="windowText" lastClr="000000"/>
                </a:solidFill>
                <a:effectLst/>
                <a:uLnTx/>
                <a:uFillTx/>
                <a:latin typeface="+mj-lt"/>
                <a:sym typeface="Helvetica Neue"/>
              </a:rPr>
              <a:t>-If the annual plan is rejected by a member representative, then it is reverted to draft status for the consortium primary contact to make the necessary edits and to re-submit and go through the review and approval process with all members again. </a:t>
            </a:r>
          </a:p>
          <a:p>
            <a:endParaRPr lang="en-US" dirty="0"/>
          </a:p>
        </p:txBody>
      </p:sp>
    </p:spTree>
    <p:extLst>
      <p:ext uri="{BB962C8B-B14F-4D97-AF65-F5344CB8AC3E}">
        <p14:creationId xmlns:p14="http://schemas.microsoft.com/office/powerpoint/2010/main" val="23190904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kumimoji="0" lang="en-US" sz="1200" b="0" i="0" u="none" strike="noStrike" kern="0" cap="none" spc="0" normalizeH="0" baseline="0" noProof="0" dirty="0" smtClean="0">
                <a:ln>
                  <a:noFill/>
                </a:ln>
                <a:solidFill>
                  <a:sysClr val="windowText" lastClr="000000"/>
                </a:solidFill>
                <a:effectLst/>
                <a:uLnTx/>
                <a:uFillTx/>
                <a:latin typeface="+mj-lt"/>
                <a:sym typeface="Helvetica Neue"/>
              </a:rPr>
              <a:t>-This screenshot shows a member representative that has not reviewed the annual plan. There is an option for the consortium primary contact to send a reminder directly from the system. </a:t>
            </a:r>
          </a:p>
          <a:p>
            <a:pPr marL="0" marR="0" lvl="0" indent="0" defTabSz="457200" eaLnBrk="1" fontAlgn="auto" latinLnBrk="0" hangingPunct="1">
              <a:lnSpc>
                <a:spcPct val="117999"/>
              </a:lnSpc>
              <a:spcBef>
                <a:spcPts val="0"/>
              </a:spcBef>
              <a:spcAft>
                <a:spcPts val="0"/>
              </a:spcAft>
              <a:buClrTx/>
              <a:buSzTx/>
              <a:buFontTx/>
              <a:buNone/>
              <a:tabLst/>
              <a:defRPr/>
            </a:pPr>
            <a:r>
              <a:rPr kumimoji="0" lang="en-US" sz="1200" b="0" i="0" u="none" strike="noStrike" kern="0" cap="none" spc="0" normalizeH="0" baseline="0" noProof="0" dirty="0" smtClean="0">
                <a:ln>
                  <a:noFill/>
                </a:ln>
                <a:solidFill>
                  <a:sysClr val="windowText" lastClr="000000"/>
                </a:solidFill>
                <a:effectLst/>
                <a:uLnTx/>
                <a:uFillTx/>
                <a:latin typeface="+mj-lt"/>
                <a:sym typeface="Helvetica Neue"/>
              </a:rPr>
              <a:t>-Once all member representatives have approved the annual plan, the status will change to Member Approved and will be considered as officially submitted. </a:t>
            </a:r>
          </a:p>
          <a:p>
            <a:endParaRPr lang="en-US" dirty="0"/>
          </a:p>
        </p:txBody>
      </p:sp>
    </p:spTree>
    <p:extLst>
      <p:ext uri="{BB962C8B-B14F-4D97-AF65-F5344CB8AC3E}">
        <p14:creationId xmlns:p14="http://schemas.microsoft.com/office/powerpoint/2010/main" val="19387579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t>-This screenshot shows</a:t>
            </a:r>
            <a:r>
              <a:rPr lang="en-US" sz="1100" baseline="0" dirty="0" smtClean="0"/>
              <a:t> the Release Notes page.  </a:t>
            </a:r>
          </a:p>
          <a:p>
            <a:r>
              <a:rPr lang="en-US" sz="1100" baseline="0" dirty="0" smtClean="0"/>
              <a:t>Bug Fixes include:</a:t>
            </a:r>
            <a:endParaRPr lang="en-US" sz="1100" dirty="0" smtClean="0"/>
          </a:p>
          <a:p>
            <a:r>
              <a:rPr lang="en-US" sz="1100" dirty="0" smtClean="0"/>
              <a:t>-Password reset functionality</a:t>
            </a:r>
          </a:p>
          <a:p>
            <a:r>
              <a:rPr lang="en-US" sz="1100" dirty="0" smtClean="0"/>
              <a:t>-Q4</a:t>
            </a:r>
            <a:r>
              <a:rPr lang="en-US" sz="1100" baseline="0" dirty="0" smtClean="0"/>
              <a:t> report refresh error message</a:t>
            </a:r>
          </a:p>
          <a:p>
            <a:r>
              <a:rPr lang="en-US" sz="1100" baseline="0" dirty="0" smtClean="0"/>
              <a:t>-Budget revision issue</a:t>
            </a:r>
          </a:p>
          <a:p>
            <a:r>
              <a:rPr lang="en-US" sz="1100" baseline="0" dirty="0" smtClean="0"/>
              <a:t>Updates:</a:t>
            </a:r>
          </a:p>
          <a:p>
            <a:r>
              <a:rPr lang="en-US" sz="1100" baseline="0" dirty="0" smtClean="0"/>
              <a:t>-Annual plan strategy button limits and character limits</a:t>
            </a:r>
          </a:p>
          <a:p>
            <a:endParaRPr lang="en-US" dirty="0"/>
          </a:p>
        </p:txBody>
      </p:sp>
    </p:spTree>
    <p:extLst>
      <p:ext uri="{BB962C8B-B14F-4D97-AF65-F5344CB8AC3E}">
        <p14:creationId xmlns:p14="http://schemas.microsoft.com/office/powerpoint/2010/main" val="39330693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kumimoji="0" lang="en-US" sz="1200" b="0" i="0" u="none" strike="noStrike" kern="0" cap="none" spc="0" normalizeH="0" baseline="0" noProof="0" dirty="0" smtClean="0">
                <a:ln>
                  <a:noFill/>
                </a:ln>
                <a:solidFill>
                  <a:sysClr val="windowText" lastClr="000000"/>
                </a:solidFill>
                <a:effectLst/>
                <a:uLnTx/>
                <a:uFillTx/>
                <a:latin typeface="+mj-lt"/>
                <a:sym typeface="Helvetica Neue"/>
              </a:rPr>
              <a:t>-In these next few slides, I am going to go over how to complete the expenditure report in NOVA. </a:t>
            </a:r>
          </a:p>
          <a:p>
            <a:pPr marL="0" marR="0" lvl="0" indent="0" defTabSz="457200" eaLnBrk="1" fontAlgn="auto" latinLnBrk="0" hangingPunct="1">
              <a:lnSpc>
                <a:spcPct val="117999"/>
              </a:lnSpc>
              <a:spcBef>
                <a:spcPts val="0"/>
              </a:spcBef>
              <a:spcAft>
                <a:spcPts val="0"/>
              </a:spcAft>
              <a:buClrTx/>
              <a:buSzTx/>
              <a:buFontTx/>
              <a:buNone/>
              <a:tabLst/>
              <a:defRPr/>
            </a:pPr>
            <a:r>
              <a:rPr kumimoji="0" lang="en-US" sz="1200" b="0" i="0" u="none" strike="noStrike" kern="0" cap="none" spc="0" normalizeH="0" baseline="0" noProof="0" dirty="0" smtClean="0">
                <a:ln>
                  <a:noFill/>
                </a:ln>
                <a:solidFill>
                  <a:sysClr val="windowText" lastClr="000000"/>
                </a:solidFill>
                <a:effectLst/>
                <a:uLnTx/>
                <a:uFillTx/>
                <a:latin typeface="+mj-lt"/>
                <a:sym typeface="Helvetica Neue"/>
              </a:rPr>
              <a:t>-To access the expenditure reports, once you log into NOVA, select AEBG under funds, and then click on Fiscal Reporting located on the left blue navigation pane. </a:t>
            </a:r>
          </a:p>
          <a:p>
            <a:pPr marL="0" marR="0" lvl="0" indent="0" defTabSz="457200" eaLnBrk="1" fontAlgn="auto" latinLnBrk="0" hangingPunct="1">
              <a:lnSpc>
                <a:spcPct val="117999"/>
              </a:lnSpc>
              <a:spcBef>
                <a:spcPts val="0"/>
              </a:spcBef>
              <a:spcAft>
                <a:spcPts val="0"/>
              </a:spcAft>
              <a:buClrTx/>
              <a:buSzTx/>
              <a:buFontTx/>
              <a:buNone/>
              <a:tabLst/>
              <a:defRPr/>
            </a:pPr>
            <a:r>
              <a:rPr kumimoji="0" lang="en-US" sz="1200" b="0" i="0" u="none" strike="noStrike" kern="0" cap="none" spc="0" normalizeH="0" baseline="0" noProof="0" dirty="0" smtClean="0">
                <a:ln>
                  <a:noFill/>
                </a:ln>
                <a:solidFill>
                  <a:sysClr val="windowText" lastClr="000000"/>
                </a:solidFill>
                <a:effectLst/>
                <a:uLnTx/>
                <a:uFillTx/>
                <a:latin typeface="+mj-lt"/>
                <a:sym typeface="Helvetica Neue"/>
              </a:rPr>
              <a:t>-This will bring you to the Fiscal Reporting dashboard. From here you can scroll through the list to find your consortium, or use the filter located at the top of the screen. </a:t>
            </a:r>
          </a:p>
          <a:p>
            <a:pPr marL="0" marR="0" lvl="0" indent="0" defTabSz="457200" eaLnBrk="1" fontAlgn="auto" latinLnBrk="0" hangingPunct="1">
              <a:lnSpc>
                <a:spcPct val="117999"/>
              </a:lnSpc>
              <a:spcBef>
                <a:spcPts val="0"/>
              </a:spcBef>
              <a:spcAft>
                <a:spcPts val="0"/>
              </a:spcAft>
              <a:buClrTx/>
              <a:buSzTx/>
              <a:buFontTx/>
              <a:buNone/>
              <a:tabLst/>
              <a:defRPr/>
            </a:pPr>
            <a:r>
              <a:rPr kumimoji="0" lang="en-US" sz="1200" b="0" i="0" u="none" strike="noStrike" kern="0" cap="none" spc="0" normalizeH="0" baseline="0" noProof="0" dirty="0" smtClean="0">
                <a:ln>
                  <a:noFill/>
                </a:ln>
                <a:solidFill>
                  <a:sysClr val="windowText" lastClr="000000"/>
                </a:solidFill>
                <a:effectLst/>
                <a:uLnTx/>
                <a:uFillTx/>
                <a:latin typeface="+mj-lt"/>
                <a:sym typeface="Helvetica Neue"/>
              </a:rPr>
              <a:t>-You can also search for previously submitted reports by using the Fiscal Year and Period filters at the top of the screen. </a:t>
            </a:r>
          </a:p>
          <a:p>
            <a:pPr marL="0" marR="0" lvl="0" indent="0" defTabSz="457200" eaLnBrk="1" fontAlgn="auto" latinLnBrk="0" hangingPunct="1">
              <a:lnSpc>
                <a:spcPct val="117999"/>
              </a:lnSpc>
              <a:spcBef>
                <a:spcPts val="0"/>
              </a:spcBef>
              <a:spcAft>
                <a:spcPts val="0"/>
              </a:spcAft>
              <a:buClrTx/>
              <a:buSzTx/>
              <a:buFontTx/>
              <a:buNone/>
              <a:tabLst/>
              <a:defRPr/>
            </a:pPr>
            <a:r>
              <a:rPr kumimoji="0" lang="en-US" sz="1200" b="0" i="0" u="none" strike="noStrike" kern="0" cap="none" spc="0" normalizeH="0" baseline="0" noProof="0" dirty="0" smtClean="0">
                <a:ln>
                  <a:noFill/>
                </a:ln>
                <a:solidFill>
                  <a:sysClr val="windowText" lastClr="000000"/>
                </a:solidFill>
                <a:effectLst/>
                <a:uLnTx/>
                <a:uFillTx/>
                <a:latin typeface="+mj-lt"/>
                <a:sym typeface="Helvetica Neue"/>
              </a:rPr>
              <a:t>-Before you click into your consortium to complete your report, be sure that Quarter 4 is selected under the Period filter.   </a:t>
            </a:r>
          </a:p>
          <a:p>
            <a:endParaRPr lang="en-US" sz="1200" dirty="0"/>
          </a:p>
        </p:txBody>
      </p:sp>
    </p:spTree>
    <p:extLst>
      <p:ext uri="{BB962C8B-B14F-4D97-AF65-F5344CB8AC3E}">
        <p14:creationId xmlns:p14="http://schemas.microsoft.com/office/powerpoint/2010/main" val="38873837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kumimoji="0" lang="en-US" sz="1200" b="0" i="0" u="none" strike="noStrike" kern="0" cap="none" spc="0" normalizeH="0" baseline="0" noProof="0" dirty="0" smtClean="0">
                <a:ln>
                  <a:noFill/>
                </a:ln>
                <a:solidFill>
                  <a:sysClr val="windowText" lastClr="000000"/>
                </a:solidFill>
                <a:effectLst/>
                <a:uLnTx/>
                <a:uFillTx/>
                <a:latin typeface="+mj-lt"/>
                <a:sym typeface="Helvetica Neue"/>
              </a:rPr>
              <a:t>-Once you click on your consortium, it will direct you to this page where you will find all of your member agencies quarterly reporting templates.</a:t>
            </a:r>
          </a:p>
          <a:p>
            <a:pPr marL="0" marR="0" lvl="0" indent="0" defTabSz="457200" eaLnBrk="1" fontAlgn="auto" latinLnBrk="0" hangingPunct="1">
              <a:lnSpc>
                <a:spcPct val="117999"/>
              </a:lnSpc>
              <a:spcBef>
                <a:spcPts val="0"/>
              </a:spcBef>
              <a:spcAft>
                <a:spcPts val="0"/>
              </a:spcAft>
              <a:buClrTx/>
              <a:buSzTx/>
              <a:buFontTx/>
              <a:buNone/>
              <a:tabLst/>
              <a:defRPr/>
            </a:pPr>
            <a:r>
              <a:rPr kumimoji="0" lang="en-US" sz="1200" b="0" i="0" u="none" strike="noStrike" kern="0" cap="none" spc="0" normalizeH="0" baseline="0" noProof="0" dirty="0" smtClean="0">
                <a:ln>
                  <a:noFill/>
                </a:ln>
                <a:solidFill>
                  <a:sysClr val="windowText" lastClr="000000"/>
                </a:solidFill>
                <a:effectLst/>
                <a:uLnTx/>
                <a:uFillTx/>
                <a:latin typeface="+mj-lt"/>
                <a:sym typeface="Helvetica Neue"/>
              </a:rPr>
              <a:t>-You will notice that at the top of this page a summary is displayed, which shows the submittal status of prior quarters and the certification status of the current reporting period.  </a:t>
            </a:r>
          </a:p>
          <a:p>
            <a:pPr marL="0" marR="0" lvl="0" indent="0" defTabSz="457200" eaLnBrk="1" fontAlgn="auto" latinLnBrk="0" hangingPunct="1">
              <a:lnSpc>
                <a:spcPct val="117999"/>
              </a:lnSpc>
              <a:spcBef>
                <a:spcPts val="0"/>
              </a:spcBef>
              <a:spcAft>
                <a:spcPts val="0"/>
              </a:spcAft>
              <a:buClrTx/>
              <a:buSzTx/>
              <a:buFontTx/>
              <a:buNone/>
              <a:tabLst/>
              <a:defRPr/>
            </a:pPr>
            <a:endParaRPr kumimoji="0" lang="en-US" sz="1200" b="0" i="0" u="none" strike="noStrike" kern="0" cap="none" spc="0" normalizeH="0" baseline="0" noProof="0" dirty="0" smtClean="0">
              <a:ln>
                <a:noFill/>
              </a:ln>
              <a:solidFill>
                <a:sysClr val="windowText" lastClr="000000"/>
              </a:solidFill>
              <a:effectLst/>
              <a:uLnTx/>
              <a:uFillTx/>
              <a:latin typeface="+mj-lt"/>
              <a:sym typeface="Helvetica Neue"/>
            </a:endParaRPr>
          </a:p>
          <a:p>
            <a:endParaRPr lang="en-US" sz="1200" dirty="0"/>
          </a:p>
        </p:txBody>
      </p:sp>
    </p:spTree>
    <p:extLst>
      <p:ext uri="{BB962C8B-B14F-4D97-AF65-F5344CB8AC3E}">
        <p14:creationId xmlns:p14="http://schemas.microsoft.com/office/powerpoint/2010/main" val="22023605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t>-As you scroll through this screen you will find all of the member agency expenditure reporting templates. </a:t>
            </a:r>
          </a:p>
          <a:p>
            <a:r>
              <a:rPr lang="en-US" sz="1100" dirty="0" smtClean="0"/>
              <a:t>-Only the Member Representative will have the ability to submit information for their agency. </a:t>
            </a:r>
          </a:p>
          <a:p>
            <a:r>
              <a:rPr lang="en-US" sz="1100" dirty="0" smtClean="0"/>
              <a:t>-For the quarter 4 report, enter your expenditure information under the Q4 tab, under the column labeled, “Year to Date Expenditure”. </a:t>
            </a:r>
          </a:p>
          <a:p>
            <a:r>
              <a:rPr lang="en-US" sz="1100" dirty="0" smtClean="0"/>
              <a:t>-I am going to quickly review the other columns shown here.   </a:t>
            </a:r>
          </a:p>
          <a:p>
            <a:r>
              <a:rPr lang="en-US" sz="1100" dirty="0" smtClean="0"/>
              <a:t>-The Year to Date Forecast column is a new concept that we are introducing for AEBG for fiscal year 18-19. This is intended to serve as a planning tool. For fiscal year 18-19 this tool will be a part of the budget submission process. We will have more information to share in the coming weeks, and will host a webinar to provide more detailed information. For now, the Forecast column has been pre-populated with the spending targets for that quarter, which for quarter 4 is 60%.  </a:t>
            </a:r>
          </a:p>
          <a:p>
            <a:r>
              <a:rPr lang="en-US" sz="1100" dirty="0" smtClean="0"/>
              <a:t>-The remaining columns show the percentage of expenditures in relation to the forecast and to the overall budget, as well as the remaining budget amount.</a:t>
            </a:r>
          </a:p>
          <a:p>
            <a:r>
              <a:rPr lang="en-US" sz="1100" dirty="0" smtClean="0"/>
              <a:t>-If your expenditures fall below the spending targets, you will be required to enter an explanation before the report can be submitted. </a:t>
            </a:r>
          </a:p>
          <a:p>
            <a:r>
              <a:rPr lang="en-US" sz="1100" dirty="0" smtClean="0"/>
              <a:t>-Upon submission of the report you will need to check the box that states that “I have complied with the Academic Expenditure Clause”. There will be a link that will pull up a PDF once you click on it. This box is to certify that this report has been prepared in accordance with the applicable State regulations, that information in this report is accurate and true to the best of your knowledge, and that any information is supported by documentation on file at the District/College. </a:t>
            </a:r>
          </a:p>
          <a:p>
            <a:r>
              <a:rPr lang="en-US" sz="1100" dirty="0" smtClean="0"/>
              <a:t>-There is also a field for you to provide a brief summary of activities in this quarter.  </a:t>
            </a:r>
          </a:p>
          <a:p>
            <a:endParaRPr lang="en-US" sz="1100" dirty="0" smtClean="0"/>
          </a:p>
          <a:p>
            <a:endParaRPr lang="en-US" sz="1100" dirty="0"/>
          </a:p>
        </p:txBody>
      </p:sp>
    </p:spTree>
    <p:extLst>
      <p:ext uri="{BB962C8B-B14F-4D97-AF65-F5344CB8AC3E}">
        <p14:creationId xmlns:p14="http://schemas.microsoft.com/office/powerpoint/2010/main" val="2367768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kumimoji="0" lang="en-US" sz="1200" b="0" i="0" u="none" strike="noStrike" kern="0" cap="none" spc="0" normalizeH="0" baseline="0" noProof="0" dirty="0" smtClean="0">
                <a:ln>
                  <a:noFill/>
                </a:ln>
                <a:solidFill>
                  <a:sysClr val="windowText" lastClr="000000"/>
                </a:solidFill>
                <a:effectLst/>
                <a:uLnTx/>
                <a:uFillTx/>
                <a:latin typeface="+mj-lt"/>
                <a:sym typeface="Helvetica Neue"/>
              </a:rPr>
              <a:t>-When the expenditure report is ready to be submitted, the Member Representative should click on the Submit Quarter 4 Report button, which is located on the bottom right side of the screen in their reporting card. </a:t>
            </a:r>
          </a:p>
          <a:p>
            <a:pPr marL="0" marR="0" lvl="0" indent="0" defTabSz="457200" eaLnBrk="1" fontAlgn="auto" latinLnBrk="0" hangingPunct="1">
              <a:lnSpc>
                <a:spcPct val="117999"/>
              </a:lnSpc>
              <a:spcBef>
                <a:spcPts val="0"/>
              </a:spcBef>
              <a:spcAft>
                <a:spcPts val="0"/>
              </a:spcAft>
              <a:buClrTx/>
              <a:buSzTx/>
              <a:buFontTx/>
              <a:buNone/>
              <a:tabLst/>
              <a:defRPr/>
            </a:pPr>
            <a:r>
              <a:rPr kumimoji="0" lang="en-US" sz="1200" b="0" i="0" u="none" strike="noStrike" kern="0" cap="none" spc="0" normalizeH="0" baseline="0" noProof="0" dirty="0" smtClean="0">
                <a:ln>
                  <a:noFill/>
                </a:ln>
                <a:solidFill>
                  <a:sysClr val="windowText" lastClr="000000"/>
                </a:solidFill>
                <a:effectLst/>
                <a:uLnTx/>
                <a:uFillTx/>
                <a:latin typeface="+mj-lt"/>
                <a:sym typeface="Helvetica Neue"/>
              </a:rPr>
              <a:t>-The Member Representative is the only user role that can submit the expenditure reports. The Member Contact has the ability to enter and edit information, but only the Member Rep can submit.  </a:t>
            </a:r>
          </a:p>
          <a:p>
            <a:pPr marL="171450" marR="0" lvl="0" indent="-171450" defTabSz="457200" eaLnBrk="1" fontAlgn="auto" latinLnBrk="0" hangingPunct="1">
              <a:lnSpc>
                <a:spcPct val="117999"/>
              </a:lnSpc>
              <a:spcBef>
                <a:spcPts val="0"/>
              </a:spcBef>
              <a:spcAft>
                <a:spcPts val="0"/>
              </a:spcAft>
              <a:buClrTx/>
              <a:buSzTx/>
              <a:buFontTx/>
              <a:buChar char="-"/>
              <a:tabLst/>
              <a:defRPr/>
            </a:pPr>
            <a:r>
              <a:rPr kumimoji="0" lang="en-US" sz="1200" b="0" i="0" u="none" strike="noStrike" kern="0" cap="none" spc="0" normalizeH="0" baseline="0" noProof="0" dirty="0" smtClean="0">
                <a:ln>
                  <a:noFill/>
                </a:ln>
                <a:solidFill>
                  <a:sysClr val="windowText" lastClr="000000"/>
                </a:solidFill>
                <a:effectLst/>
                <a:uLnTx/>
                <a:uFillTx/>
                <a:latin typeface="+mj-lt"/>
                <a:sym typeface="Helvetica Neue"/>
              </a:rPr>
              <a:t>Also, just a quick note that budgets must be in Certified status before the expenditure report can be submitted. </a:t>
            </a:r>
          </a:p>
          <a:p>
            <a:pPr marL="171450" marR="0" lvl="0" indent="-171450" defTabSz="457200" eaLnBrk="1" fontAlgn="auto" latinLnBrk="0" hangingPunct="1">
              <a:lnSpc>
                <a:spcPct val="117999"/>
              </a:lnSpc>
              <a:spcBef>
                <a:spcPts val="0"/>
              </a:spcBef>
              <a:spcAft>
                <a:spcPts val="0"/>
              </a:spcAft>
              <a:buClrTx/>
              <a:buSzTx/>
              <a:buFontTx/>
              <a:buChar char="-"/>
              <a:tabLst/>
              <a:defRPr/>
            </a:pPr>
            <a:endParaRPr kumimoji="0" lang="en-US" sz="1200" b="0" i="0" u="none" strike="noStrike" kern="0" cap="none" spc="0" normalizeH="0" baseline="0" noProof="0" dirty="0" smtClean="0">
              <a:ln>
                <a:noFill/>
              </a:ln>
              <a:solidFill>
                <a:sysClr val="windowText" lastClr="000000"/>
              </a:solidFill>
              <a:effectLst/>
              <a:uLnTx/>
              <a:uFillTx/>
              <a:latin typeface="+mj-lt"/>
              <a:sym typeface="Helvetica Neue"/>
            </a:endParaRPr>
          </a:p>
          <a:p>
            <a:pPr marL="0" marR="0" lvl="0" indent="0" defTabSz="457200" eaLnBrk="1" fontAlgn="auto" latinLnBrk="0" hangingPunct="1">
              <a:lnSpc>
                <a:spcPct val="117999"/>
              </a:lnSpc>
              <a:spcBef>
                <a:spcPts val="0"/>
              </a:spcBef>
              <a:spcAft>
                <a:spcPts val="0"/>
              </a:spcAft>
              <a:buClrTx/>
              <a:buSzTx/>
              <a:buFontTx/>
              <a:buNone/>
              <a:tabLst/>
              <a:defRPr/>
            </a:pPr>
            <a:r>
              <a:rPr kumimoji="0" lang="en-US" sz="1200" b="0" i="0" u="none" strike="noStrike" kern="0" cap="none" spc="0" normalizeH="0" baseline="0" noProof="0" dirty="0" smtClean="0">
                <a:ln>
                  <a:noFill/>
                </a:ln>
                <a:solidFill>
                  <a:sysClr val="windowText" lastClr="000000"/>
                </a:solidFill>
                <a:effectLst/>
                <a:uLnTx/>
                <a:uFillTx/>
                <a:latin typeface="+mj-lt"/>
                <a:sym typeface="Helvetica Neue"/>
              </a:rPr>
              <a:t>(The Member Representative must submit the budget before the Consortium Primary Contact can certify.) </a:t>
            </a:r>
          </a:p>
          <a:p>
            <a:endParaRPr lang="en-US" sz="1200" dirty="0"/>
          </a:p>
        </p:txBody>
      </p:sp>
    </p:spTree>
    <p:extLst>
      <p:ext uri="{BB962C8B-B14F-4D97-AF65-F5344CB8AC3E}">
        <p14:creationId xmlns:p14="http://schemas.microsoft.com/office/powerpoint/2010/main" val="25176391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kumimoji="0" lang="en-US" sz="1200" b="0" i="0" u="none" strike="noStrike" kern="0" cap="none" spc="0" normalizeH="0" baseline="0" noProof="0" dirty="0" smtClean="0">
                <a:ln>
                  <a:noFill/>
                </a:ln>
                <a:solidFill>
                  <a:sysClr val="windowText" lastClr="000000"/>
                </a:solidFill>
                <a:effectLst/>
                <a:uLnTx/>
                <a:uFillTx/>
                <a:latin typeface="+mj-lt"/>
                <a:sym typeface="Helvetica Neue"/>
              </a:rPr>
              <a:t>-Once the member representative submits their report, the status will change to “Submitted”, as you can see on the lower right side of the screen. </a:t>
            </a:r>
          </a:p>
          <a:p>
            <a:pPr marL="0" marR="0" lvl="0" indent="0" defTabSz="457200" eaLnBrk="1" fontAlgn="auto" latinLnBrk="0" hangingPunct="1">
              <a:lnSpc>
                <a:spcPct val="117999"/>
              </a:lnSpc>
              <a:spcBef>
                <a:spcPts val="0"/>
              </a:spcBef>
              <a:spcAft>
                <a:spcPts val="0"/>
              </a:spcAft>
              <a:buClrTx/>
              <a:buSzTx/>
              <a:buFontTx/>
              <a:buNone/>
              <a:tabLst/>
              <a:defRPr/>
            </a:pPr>
            <a:r>
              <a:rPr kumimoji="0" lang="en-US" sz="1200" b="0" i="0" u="none" strike="noStrike" kern="0" cap="none" spc="0" normalizeH="0" baseline="0" noProof="0" dirty="0" smtClean="0">
                <a:ln>
                  <a:noFill/>
                </a:ln>
                <a:solidFill>
                  <a:sysClr val="windowText" lastClr="000000"/>
                </a:solidFill>
                <a:effectLst/>
                <a:uLnTx/>
                <a:uFillTx/>
                <a:latin typeface="+mj-lt"/>
                <a:sym typeface="Helvetica Neue"/>
              </a:rPr>
              <a:t>-Once the report is submitted, the submit button then changes to display </a:t>
            </a:r>
            <a:r>
              <a:rPr kumimoji="0" lang="en-US" sz="1200" b="0" i="0" u="none" strike="noStrike" kern="0" cap="none" spc="0" normalizeH="0" baseline="0" noProof="0" dirty="0" err="1" smtClean="0">
                <a:ln>
                  <a:noFill/>
                </a:ln>
                <a:solidFill>
                  <a:sysClr val="windowText" lastClr="000000"/>
                </a:solidFill>
                <a:effectLst/>
                <a:uLnTx/>
                <a:uFillTx/>
                <a:latin typeface="+mj-lt"/>
                <a:sym typeface="Helvetica Neue"/>
              </a:rPr>
              <a:t>Unsubmit</a:t>
            </a:r>
            <a:r>
              <a:rPr kumimoji="0" lang="en-US" sz="1200" b="0" i="0" u="none" strike="noStrike" kern="0" cap="none" spc="0" normalizeH="0" baseline="0" noProof="0" dirty="0" smtClean="0">
                <a:ln>
                  <a:noFill/>
                </a:ln>
                <a:solidFill>
                  <a:sysClr val="windowText" lastClr="000000"/>
                </a:solidFill>
                <a:effectLst/>
                <a:uLnTx/>
                <a:uFillTx/>
                <a:latin typeface="+mj-lt"/>
                <a:sym typeface="Helvetica Neue"/>
              </a:rPr>
              <a:t> Quarter 4 Report. Member Representatives can un-submit and revise their report up until the time that the consortium primary contact certifies the expenditure reports. </a:t>
            </a:r>
          </a:p>
          <a:p>
            <a:pPr marL="0" marR="0" lvl="0" indent="0" defTabSz="457200" eaLnBrk="1" fontAlgn="auto" latinLnBrk="0" hangingPunct="1">
              <a:lnSpc>
                <a:spcPct val="117999"/>
              </a:lnSpc>
              <a:spcBef>
                <a:spcPts val="0"/>
              </a:spcBef>
              <a:spcAft>
                <a:spcPts val="0"/>
              </a:spcAft>
              <a:buClrTx/>
              <a:buSzTx/>
              <a:buFontTx/>
              <a:buNone/>
              <a:tabLst/>
              <a:defRPr/>
            </a:pPr>
            <a:r>
              <a:rPr kumimoji="0" lang="en-US" sz="1200" b="0" i="0" u="none" strike="noStrike" kern="0" cap="none" spc="0" normalizeH="0" baseline="0" noProof="0" dirty="0" smtClean="0">
                <a:ln>
                  <a:noFill/>
                </a:ln>
                <a:solidFill>
                  <a:sysClr val="windowText" lastClr="000000"/>
                </a:solidFill>
                <a:effectLst/>
                <a:uLnTx/>
                <a:uFillTx/>
                <a:latin typeface="+mj-lt"/>
                <a:sym typeface="Helvetica Neue"/>
              </a:rPr>
              <a:t>-If an adjustment needs to be made to a report after it has been certified, the consortium primary contact will need to </a:t>
            </a:r>
            <a:r>
              <a:rPr kumimoji="0" lang="en-US" sz="1200" b="0" i="0" u="none" strike="noStrike" kern="0" cap="none" spc="0" normalizeH="0" baseline="0" noProof="0" dirty="0" err="1" smtClean="0">
                <a:ln>
                  <a:noFill/>
                </a:ln>
                <a:solidFill>
                  <a:sysClr val="windowText" lastClr="000000"/>
                </a:solidFill>
                <a:effectLst/>
                <a:uLnTx/>
                <a:uFillTx/>
                <a:latin typeface="+mj-lt"/>
                <a:sym typeface="Helvetica Neue"/>
              </a:rPr>
              <a:t>uncertify</a:t>
            </a:r>
            <a:r>
              <a:rPr kumimoji="0" lang="en-US" sz="1200" b="0" i="0" u="none" strike="noStrike" kern="0" cap="none" spc="0" normalizeH="0" baseline="0" noProof="0" dirty="0" smtClean="0">
                <a:ln>
                  <a:noFill/>
                </a:ln>
                <a:solidFill>
                  <a:sysClr val="windowText" lastClr="000000"/>
                </a:solidFill>
                <a:effectLst/>
                <a:uLnTx/>
                <a:uFillTx/>
                <a:latin typeface="+mj-lt"/>
                <a:sym typeface="Helvetica Neue"/>
              </a:rPr>
              <a:t> the reports first before the report can be </a:t>
            </a:r>
            <a:r>
              <a:rPr kumimoji="0" lang="en-US" sz="1200" b="0" i="0" u="none" strike="noStrike" kern="0" cap="none" spc="0" normalizeH="0" baseline="0" noProof="0" dirty="0" err="1" smtClean="0">
                <a:ln>
                  <a:noFill/>
                </a:ln>
                <a:solidFill>
                  <a:sysClr val="windowText" lastClr="000000"/>
                </a:solidFill>
                <a:effectLst/>
                <a:uLnTx/>
                <a:uFillTx/>
                <a:latin typeface="+mj-lt"/>
                <a:sym typeface="Helvetica Neue"/>
              </a:rPr>
              <a:t>unsubmitted</a:t>
            </a:r>
            <a:r>
              <a:rPr kumimoji="0" lang="en-US" sz="1200" b="0" i="0" u="none" strike="noStrike" kern="0" cap="none" spc="0" normalizeH="0" baseline="0" noProof="0" dirty="0" smtClean="0">
                <a:ln>
                  <a:noFill/>
                </a:ln>
                <a:solidFill>
                  <a:sysClr val="windowText" lastClr="000000"/>
                </a:solidFill>
                <a:effectLst/>
                <a:uLnTx/>
                <a:uFillTx/>
                <a:latin typeface="+mj-lt"/>
                <a:sym typeface="Helvetica Neue"/>
              </a:rPr>
              <a:t>. We will go over this in the slides to follow. </a:t>
            </a:r>
          </a:p>
          <a:p>
            <a:endParaRPr lang="en-US" sz="1200" dirty="0"/>
          </a:p>
        </p:txBody>
      </p:sp>
    </p:spTree>
    <p:extLst>
      <p:ext uri="{BB962C8B-B14F-4D97-AF65-F5344CB8AC3E}">
        <p14:creationId xmlns:p14="http://schemas.microsoft.com/office/powerpoint/2010/main" val="25794751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-Once all of the member reports are submitted, the Consortium Primary Contact will be able to Certify by clicking on the Certify Quarter 4 Report button located at the top right side of the screen, as shown in this screenshot. </a:t>
            </a:r>
          </a:p>
          <a:p>
            <a:r>
              <a:rPr lang="en-US" sz="1200" dirty="0" smtClean="0"/>
              <a:t>-The NOVA system will not allow the reports to be certified until all of the expenditure reports have been submitted by all member agencies. </a:t>
            </a:r>
          </a:p>
          <a:p>
            <a:r>
              <a:rPr lang="en-US" sz="1200" dirty="0" smtClean="0"/>
              <a:t>-The primary contact only needs to certify once for the entire consortium. </a:t>
            </a:r>
            <a:endParaRPr lang="en-US" sz="1200" dirty="0"/>
          </a:p>
        </p:txBody>
      </p:sp>
    </p:spTree>
    <p:extLst>
      <p:ext uri="{BB962C8B-B14F-4D97-AF65-F5344CB8AC3E}">
        <p14:creationId xmlns:p14="http://schemas.microsoft.com/office/powerpoint/2010/main" val="5426393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-This screenshot shows the expenditure reports certified at the consortium level. You will notice that the Certify button has changed to display </a:t>
            </a:r>
            <a:r>
              <a:rPr lang="en-US" sz="1200" dirty="0" err="1" smtClean="0"/>
              <a:t>Uncertify</a:t>
            </a:r>
            <a:r>
              <a:rPr lang="en-US" sz="1200" dirty="0" smtClean="0"/>
              <a:t> Quarter 4 Report.</a:t>
            </a:r>
          </a:p>
          <a:p>
            <a:r>
              <a:rPr lang="en-US" sz="1200" dirty="0" smtClean="0"/>
              <a:t>-If a report needs to be adjusted after it has been submitted and certified, the consortium primary contact will need to click on the </a:t>
            </a:r>
            <a:r>
              <a:rPr lang="en-US" sz="1200" dirty="0" err="1" smtClean="0"/>
              <a:t>uncertify</a:t>
            </a:r>
            <a:r>
              <a:rPr lang="en-US" sz="1200" dirty="0" smtClean="0"/>
              <a:t> button to be able to </a:t>
            </a:r>
            <a:r>
              <a:rPr lang="en-US" sz="1200" dirty="0" err="1" smtClean="0"/>
              <a:t>unsubmit</a:t>
            </a:r>
            <a:r>
              <a:rPr lang="en-US" sz="1200" dirty="0" smtClean="0"/>
              <a:t> and revise a report. </a:t>
            </a:r>
          </a:p>
          <a:p>
            <a:r>
              <a:rPr lang="en-US" sz="1200" dirty="0" smtClean="0"/>
              <a:t>-This completes the expenditure reporting for today’s presentation – just checking if there are any questions. </a:t>
            </a:r>
            <a:endParaRPr lang="en-US" sz="1200" dirty="0"/>
          </a:p>
        </p:txBody>
      </p:sp>
    </p:spTree>
    <p:extLst>
      <p:ext uri="{BB962C8B-B14F-4D97-AF65-F5344CB8AC3E}">
        <p14:creationId xmlns:p14="http://schemas.microsoft.com/office/powerpoint/2010/main" val="9584885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amp; Subtitle">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2012188" y="3108960"/>
            <a:ext cx="9253538" cy="2432304"/>
          </a:xfrm>
          <a:prstGeom prst="rect">
            <a:avLst/>
          </a:prstGeom>
        </p:spPr>
        <p:txBody>
          <a:bodyPr/>
          <a:lstStyle>
            <a:lvl1pPr>
              <a:defRPr sz="4800" b="1">
                <a:solidFill>
                  <a:schemeClr val="bg1"/>
                </a:solidFill>
              </a:defRPr>
            </a:lvl1pPr>
            <a:lvl2pPr>
              <a:defRPr sz="3600" b="1" baseline="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style</a:t>
            </a:r>
          </a:p>
        </p:txBody>
      </p:sp>
      <p:sp>
        <p:nvSpPr>
          <p:cNvPr id="7" name="Slide Number Placeholder 6"/>
          <p:cNvSpPr>
            <a:spLocks noGrp="1"/>
          </p:cNvSpPr>
          <p:nvPr>
            <p:ph type="sldNum" sz="quarter" idx="11"/>
          </p:nvPr>
        </p:nvSpPr>
        <p:spPr/>
        <p:txBody>
          <a:bodyPr/>
          <a:lstStyle/>
          <a:p>
            <a:fld id="{34361B7A-31FA-4206-8E4E-60BFC11378D7}" type="slidenum">
              <a:rPr lang="en-US" smtClean="0"/>
              <a:pPr/>
              <a:t>‹#›</a:t>
            </a:fld>
            <a:endParaRPr lang="en-US" dirty="0"/>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3_Photo - Horizontal">
    <p:spTree>
      <p:nvGrpSpPr>
        <p:cNvPr id="1" name=""/>
        <p:cNvGrpSpPr/>
        <p:nvPr/>
      </p:nvGrpSpPr>
      <p:grpSpPr>
        <a:xfrm>
          <a:off x="0" y="0"/>
          <a:ext cx="0" cy="0"/>
          <a:chOff x="0" y="0"/>
          <a:chExt cx="0" cy="0"/>
        </a:xfrm>
      </p:grpSpPr>
      <p:pic>
        <p:nvPicPr>
          <p:cNvPr id="5" name="image2.jpeg"/>
          <p:cNvPicPr/>
          <p:nvPr/>
        </p:nvPicPr>
        <p:blipFill>
          <a:blip r:embed="rId2" cstate="print">
            <a:extLst/>
          </a:blip>
          <a:stretch>
            <a:fillRect/>
          </a:stretch>
        </p:blipFill>
        <p:spPr>
          <a:xfrm>
            <a:off x="0" y="9005458"/>
            <a:ext cx="13004800" cy="751218"/>
          </a:xfrm>
          <a:prstGeom prst="rect">
            <a:avLst/>
          </a:prstGeom>
          <a:ln w="12700">
            <a:miter lim="400000"/>
          </a:ln>
        </p:spPr>
      </p:pic>
      <p:pic>
        <p:nvPicPr>
          <p:cNvPr id="6" name="image3.jpeg"/>
          <p:cNvPicPr/>
          <p:nvPr/>
        </p:nvPicPr>
        <p:blipFill>
          <a:blip r:embed="rId3" cstate="print">
            <a:extLst/>
          </a:blip>
          <a:stretch>
            <a:fillRect/>
          </a:stretch>
        </p:blipFill>
        <p:spPr>
          <a:xfrm>
            <a:off x="-3" y="-21622"/>
            <a:ext cx="13004805" cy="1736577"/>
          </a:xfrm>
          <a:prstGeom prst="rect">
            <a:avLst/>
          </a:prstGeom>
          <a:ln w="12700">
            <a:miter lim="400000"/>
          </a:ln>
        </p:spPr>
      </p:pic>
      <p:sp>
        <p:nvSpPr>
          <p:cNvPr id="3" name="Text Placeholder 2"/>
          <p:cNvSpPr>
            <a:spLocks noGrp="1"/>
          </p:cNvSpPr>
          <p:nvPr>
            <p:ph type="body" sz="quarter" idx="10"/>
          </p:nvPr>
        </p:nvSpPr>
        <p:spPr>
          <a:xfrm>
            <a:off x="365825" y="1714955"/>
            <a:ext cx="2852864" cy="7100433"/>
          </a:xfrm>
          <a:prstGeom prst="rect">
            <a:avLst/>
          </a:prstGeom>
        </p:spPr>
        <p:txBody>
          <a:bodyPr/>
          <a:lstStyle>
            <a:lvl1pPr>
              <a:defRPr sz="4800"/>
            </a:lvl1pPr>
          </a:lstStyle>
          <a:p>
            <a:pPr lvl="0"/>
            <a:r>
              <a:rPr lang="en-US" smtClean="0"/>
              <a:t>Click to edit Master text styles</a:t>
            </a:r>
          </a:p>
        </p:txBody>
      </p:sp>
      <p:sp>
        <p:nvSpPr>
          <p:cNvPr id="7" name="Content Placeholder 6"/>
          <p:cNvSpPr>
            <a:spLocks noGrp="1"/>
          </p:cNvSpPr>
          <p:nvPr>
            <p:ph sz="quarter" idx="11"/>
          </p:nvPr>
        </p:nvSpPr>
        <p:spPr>
          <a:xfrm>
            <a:off x="3474719" y="1905025"/>
            <a:ext cx="8887143" cy="69103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Slide Number Placeholder 1"/>
          <p:cNvSpPr>
            <a:spLocks noGrp="1"/>
          </p:cNvSpPr>
          <p:nvPr>
            <p:ph type="sldNum" sz="quarter" idx="12"/>
          </p:nvPr>
        </p:nvSpPr>
        <p:spPr/>
        <p:txBody>
          <a:bodyPr/>
          <a:lstStyle>
            <a:lvl1pPr>
              <a:defRPr sz="1800">
                <a:solidFill>
                  <a:schemeClr val="bg1"/>
                </a:solidFill>
              </a:defRPr>
            </a:lvl1pPr>
          </a:lstStyle>
          <a:p>
            <a:fld id="{34361B7A-31FA-4206-8E4E-60BFC11378D7}" type="slidenum">
              <a:rPr lang="en-US" smtClean="0"/>
              <a:pPr/>
              <a:t>‹#›</a:t>
            </a:fld>
            <a:endParaRPr lang="en-US" dirty="0"/>
          </a:p>
        </p:txBody>
      </p:sp>
    </p:spTree>
    <p:extLst>
      <p:ext uri="{BB962C8B-B14F-4D97-AF65-F5344CB8AC3E}">
        <p14:creationId xmlns:p14="http://schemas.microsoft.com/office/powerpoint/2010/main" val="1177021837"/>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Photo - Horizontal">
    <p:spTree>
      <p:nvGrpSpPr>
        <p:cNvPr id="1" name=""/>
        <p:cNvGrpSpPr/>
        <p:nvPr/>
      </p:nvGrpSpPr>
      <p:grpSpPr>
        <a:xfrm>
          <a:off x="0" y="0"/>
          <a:ext cx="0" cy="0"/>
          <a:chOff x="0" y="0"/>
          <a:chExt cx="0" cy="0"/>
        </a:xfrm>
      </p:grpSpPr>
      <p:pic>
        <p:nvPicPr>
          <p:cNvPr id="5" name="image2.jpeg"/>
          <p:cNvPicPr/>
          <p:nvPr/>
        </p:nvPicPr>
        <p:blipFill>
          <a:blip r:embed="rId2" cstate="print">
            <a:extLst/>
          </a:blip>
          <a:stretch>
            <a:fillRect/>
          </a:stretch>
        </p:blipFill>
        <p:spPr>
          <a:xfrm>
            <a:off x="0" y="9005458"/>
            <a:ext cx="13004800" cy="751218"/>
          </a:xfrm>
          <a:prstGeom prst="rect">
            <a:avLst/>
          </a:prstGeom>
          <a:ln w="12700">
            <a:miter lim="400000"/>
          </a:ln>
        </p:spPr>
      </p:pic>
      <p:pic>
        <p:nvPicPr>
          <p:cNvPr id="6" name="image3.jpeg"/>
          <p:cNvPicPr/>
          <p:nvPr/>
        </p:nvPicPr>
        <p:blipFill>
          <a:blip r:embed="rId3" cstate="print">
            <a:extLst/>
          </a:blip>
          <a:stretch>
            <a:fillRect/>
          </a:stretch>
        </p:blipFill>
        <p:spPr>
          <a:xfrm>
            <a:off x="-3" y="-21622"/>
            <a:ext cx="13004805" cy="1736577"/>
          </a:xfrm>
          <a:prstGeom prst="rect">
            <a:avLst/>
          </a:prstGeom>
          <a:ln w="12700">
            <a:miter lim="400000"/>
          </a:ln>
        </p:spPr>
      </p:pic>
      <p:sp>
        <p:nvSpPr>
          <p:cNvPr id="3" name="Text Placeholder 2"/>
          <p:cNvSpPr>
            <a:spLocks noGrp="1"/>
          </p:cNvSpPr>
          <p:nvPr>
            <p:ph type="body" sz="quarter" idx="10"/>
          </p:nvPr>
        </p:nvSpPr>
        <p:spPr>
          <a:xfrm>
            <a:off x="327914" y="7790738"/>
            <a:ext cx="11996737" cy="1119685"/>
          </a:xfrm>
          <a:prstGeom prst="rect">
            <a:avLst/>
          </a:prstGeom>
        </p:spPr>
        <p:txBody>
          <a:bodyPr/>
          <a:lstStyle>
            <a:lvl1pPr>
              <a:defRPr sz="4800"/>
            </a:lvl1pPr>
          </a:lstStyle>
          <a:p>
            <a:pPr lvl="0"/>
            <a:r>
              <a:rPr lang="en-US" smtClean="0"/>
              <a:t>Click to edit Master text styles</a:t>
            </a:r>
          </a:p>
        </p:txBody>
      </p:sp>
      <p:sp>
        <p:nvSpPr>
          <p:cNvPr id="7" name="Content Placeholder 6"/>
          <p:cNvSpPr>
            <a:spLocks noGrp="1"/>
          </p:cNvSpPr>
          <p:nvPr>
            <p:ph sz="quarter" idx="11"/>
          </p:nvPr>
        </p:nvSpPr>
        <p:spPr>
          <a:xfrm>
            <a:off x="327913" y="1890489"/>
            <a:ext cx="11996738" cy="585273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Slide Number Placeholder 1"/>
          <p:cNvSpPr>
            <a:spLocks noGrp="1"/>
          </p:cNvSpPr>
          <p:nvPr>
            <p:ph type="sldNum" sz="quarter" idx="12"/>
          </p:nvPr>
        </p:nvSpPr>
        <p:spPr/>
        <p:txBody>
          <a:bodyPr/>
          <a:lstStyle>
            <a:lvl1pPr>
              <a:defRPr sz="1800">
                <a:solidFill>
                  <a:schemeClr val="bg1"/>
                </a:solidFill>
              </a:defRPr>
            </a:lvl1pPr>
          </a:lstStyle>
          <a:p>
            <a:fld id="{34361B7A-31FA-4206-8E4E-60BFC11378D7}" type="slidenum">
              <a:rPr lang="en-US" smtClean="0"/>
              <a:pPr/>
              <a:t>‹#›</a:t>
            </a:fld>
            <a:endParaRPr lang="en-US" dirty="0"/>
          </a:p>
        </p:txBody>
      </p:sp>
    </p:spTree>
    <p:extLst>
      <p:ext uri="{BB962C8B-B14F-4D97-AF65-F5344CB8AC3E}">
        <p14:creationId xmlns:p14="http://schemas.microsoft.com/office/powerpoint/2010/main" val="3071346543"/>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Photo - Horizontal">
    <p:spTree>
      <p:nvGrpSpPr>
        <p:cNvPr id="1" name=""/>
        <p:cNvGrpSpPr/>
        <p:nvPr/>
      </p:nvGrpSpPr>
      <p:grpSpPr>
        <a:xfrm>
          <a:off x="0" y="0"/>
          <a:ext cx="0" cy="0"/>
          <a:chOff x="0" y="0"/>
          <a:chExt cx="0" cy="0"/>
        </a:xfrm>
      </p:grpSpPr>
      <p:pic>
        <p:nvPicPr>
          <p:cNvPr id="5" name="image2.jpeg"/>
          <p:cNvPicPr/>
          <p:nvPr/>
        </p:nvPicPr>
        <p:blipFill>
          <a:blip r:embed="rId2" cstate="print">
            <a:extLst/>
          </a:blip>
          <a:stretch>
            <a:fillRect/>
          </a:stretch>
        </p:blipFill>
        <p:spPr>
          <a:xfrm>
            <a:off x="0" y="9005458"/>
            <a:ext cx="13004800" cy="751218"/>
          </a:xfrm>
          <a:prstGeom prst="rect">
            <a:avLst/>
          </a:prstGeom>
          <a:ln w="12700">
            <a:miter lim="400000"/>
          </a:ln>
        </p:spPr>
      </p:pic>
      <p:pic>
        <p:nvPicPr>
          <p:cNvPr id="6" name="image3.jpeg"/>
          <p:cNvPicPr/>
          <p:nvPr/>
        </p:nvPicPr>
        <p:blipFill>
          <a:blip r:embed="rId3" cstate="print">
            <a:extLst/>
          </a:blip>
          <a:stretch>
            <a:fillRect/>
          </a:stretch>
        </p:blipFill>
        <p:spPr>
          <a:xfrm>
            <a:off x="-3" y="-21622"/>
            <a:ext cx="13004805" cy="1736577"/>
          </a:xfrm>
          <a:prstGeom prst="rect">
            <a:avLst/>
          </a:prstGeom>
          <a:ln w="12700">
            <a:miter lim="400000"/>
          </a:ln>
        </p:spPr>
      </p:pic>
      <p:sp>
        <p:nvSpPr>
          <p:cNvPr id="3" name="Text Placeholder 2"/>
          <p:cNvSpPr>
            <a:spLocks noGrp="1"/>
          </p:cNvSpPr>
          <p:nvPr>
            <p:ph type="body" sz="quarter" idx="10"/>
          </p:nvPr>
        </p:nvSpPr>
        <p:spPr>
          <a:xfrm>
            <a:off x="365824" y="1714955"/>
            <a:ext cx="11996737" cy="1119685"/>
          </a:xfrm>
          <a:prstGeom prst="rect">
            <a:avLst/>
          </a:prstGeom>
        </p:spPr>
        <p:txBody>
          <a:bodyPr/>
          <a:lstStyle>
            <a:lvl1pPr>
              <a:defRPr sz="4800"/>
            </a:lvl1pPr>
          </a:lstStyle>
          <a:p>
            <a:pPr lvl="0"/>
            <a:r>
              <a:rPr lang="en-US" smtClean="0"/>
              <a:t>Click to edit Master text styles</a:t>
            </a:r>
          </a:p>
        </p:txBody>
      </p:sp>
      <p:sp>
        <p:nvSpPr>
          <p:cNvPr id="4" name="Content Placeholder 3"/>
          <p:cNvSpPr>
            <a:spLocks noGrp="1"/>
          </p:cNvSpPr>
          <p:nvPr>
            <p:ph sz="quarter" idx="11"/>
          </p:nvPr>
        </p:nvSpPr>
        <p:spPr>
          <a:xfrm>
            <a:off x="365125" y="2835275"/>
            <a:ext cx="6035675" cy="617061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2"/>
          </p:nvPr>
        </p:nvSpPr>
        <p:spPr>
          <a:xfrm>
            <a:off x="6381750" y="2835275"/>
            <a:ext cx="5980113" cy="617061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Slide Number Placeholder 9"/>
          <p:cNvSpPr>
            <a:spLocks noGrp="1"/>
          </p:cNvSpPr>
          <p:nvPr>
            <p:ph type="sldNum" sz="quarter" idx="13"/>
          </p:nvPr>
        </p:nvSpPr>
        <p:spPr/>
        <p:txBody>
          <a:bodyPr/>
          <a:lstStyle>
            <a:lvl1pPr>
              <a:defRPr sz="1800">
                <a:solidFill>
                  <a:schemeClr val="bg1"/>
                </a:solidFill>
              </a:defRPr>
            </a:lvl1pPr>
          </a:lstStyle>
          <a:p>
            <a:fld id="{34361B7A-31FA-4206-8E4E-60BFC11378D7}" type="slidenum">
              <a:rPr lang="en-US" smtClean="0"/>
              <a:pPr/>
              <a:t>‹#›</a:t>
            </a:fld>
            <a:endParaRPr lang="en-US" dirty="0"/>
          </a:p>
        </p:txBody>
      </p:sp>
    </p:spTree>
    <p:extLst>
      <p:ext uri="{BB962C8B-B14F-4D97-AF65-F5344CB8AC3E}">
        <p14:creationId xmlns:p14="http://schemas.microsoft.com/office/powerpoint/2010/main" val="3935749541"/>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Photo - Horizontal">
    <p:spTree>
      <p:nvGrpSpPr>
        <p:cNvPr id="1" name=""/>
        <p:cNvGrpSpPr/>
        <p:nvPr/>
      </p:nvGrpSpPr>
      <p:grpSpPr>
        <a:xfrm>
          <a:off x="0" y="0"/>
          <a:ext cx="0" cy="0"/>
          <a:chOff x="0" y="0"/>
          <a:chExt cx="0" cy="0"/>
        </a:xfrm>
      </p:grpSpPr>
      <p:pic>
        <p:nvPicPr>
          <p:cNvPr id="5" name="image2.jpeg"/>
          <p:cNvPicPr/>
          <p:nvPr/>
        </p:nvPicPr>
        <p:blipFill>
          <a:blip r:embed="rId2" cstate="print">
            <a:extLst/>
          </a:blip>
          <a:stretch>
            <a:fillRect/>
          </a:stretch>
        </p:blipFill>
        <p:spPr>
          <a:xfrm>
            <a:off x="0" y="9005458"/>
            <a:ext cx="13004800" cy="751218"/>
          </a:xfrm>
          <a:prstGeom prst="rect">
            <a:avLst/>
          </a:prstGeom>
          <a:ln w="12700">
            <a:miter lim="400000"/>
          </a:ln>
        </p:spPr>
      </p:pic>
      <p:pic>
        <p:nvPicPr>
          <p:cNvPr id="6" name="image3.jpeg"/>
          <p:cNvPicPr/>
          <p:nvPr/>
        </p:nvPicPr>
        <p:blipFill>
          <a:blip r:embed="rId3" cstate="print">
            <a:extLst/>
          </a:blip>
          <a:stretch>
            <a:fillRect/>
          </a:stretch>
        </p:blipFill>
        <p:spPr>
          <a:xfrm>
            <a:off x="-3" y="-21622"/>
            <a:ext cx="13004805" cy="1736577"/>
          </a:xfrm>
          <a:prstGeom prst="rect">
            <a:avLst/>
          </a:prstGeom>
          <a:ln w="12700">
            <a:miter lim="400000"/>
          </a:ln>
        </p:spPr>
      </p:pic>
      <p:sp>
        <p:nvSpPr>
          <p:cNvPr id="3" name="Text Placeholder 2"/>
          <p:cNvSpPr>
            <a:spLocks noGrp="1"/>
          </p:cNvSpPr>
          <p:nvPr>
            <p:ph type="body" sz="quarter" idx="10"/>
          </p:nvPr>
        </p:nvSpPr>
        <p:spPr>
          <a:xfrm>
            <a:off x="365824" y="1714955"/>
            <a:ext cx="11996737" cy="1119685"/>
          </a:xfrm>
          <a:prstGeom prst="rect">
            <a:avLst/>
          </a:prstGeom>
        </p:spPr>
        <p:txBody>
          <a:bodyPr/>
          <a:lstStyle>
            <a:lvl1pPr>
              <a:defRPr sz="4800"/>
            </a:lvl1pPr>
          </a:lstStyle>
          <a:p>
            <a:pPr lvl="0"/>
            <a:r>
              <a:rPr lang="en-US" smtClean="0"/>
              <a:t>Click to edit Master text styles</a:t>
            </a:r>
          </a:p>
        </p:txBody>
      </p:sp>
      <p:sp>
        <p:nvSpPr>
          <p:cNvPr id="7" name="Content Placeholder 6"/>
          <p:cNvSpPr>
            <a:spLocks noGrp="1"/>
          </p:cNvSpPr>
          <p:nvPr>
            <p:ph sz="quarter" idx="11"/>
          </p:nvPr>
        </p:nvSpPr>
        <p:spPr>
          <a:xfrm>
            <a:off x="365125" y="2962656"/>
            <a:ext cx="11996738" cy="585273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7"/>
          <p:cNvSpPr>
            <a:spLocks noGrp="1"/>
          </p:cNvSpPr>
          <p:nvPr>
            <p:ph type="sldNum" sz="quarter" idx="12"/>
          </p:nvPr>
        </p:nvSpPr>
        <p:spPr/>
        <p:txBody>
          <a:bodyPr/>
          <a:lstStyle>
            <a:lvl1pPr>
              <a:defRPr sz="1800">
                <a:solidFill>
                  <a:schemeClr val="bg1"/>
                </a:solidFill>
              </a:defRPr>
            </a:lvl1pPr>
          </a:lstStyle>
          <a:p>
            <a:fld id="{34361B7A-31FA-4206-8E4E-60BFC11378D7}"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534523789"/>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amp; Subtitle">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2012188" y="3108960"/>
            <a:ext cx="9253538" cy="2432304"/>
          </a:xfrm>
          <a:prstGeom prst="rect">
            <a:avLst/>
          </a:prstGeom>
        </p:spPr>
        <p:txBody>
          <a:bodyPr/>
          <a:lstStyle>
            <a:lvl1pPr>
              <a:defRPr sz="4800" b="1">
                <a:solidFill>
                  <a:schemeClr val="bg1"/>
                </a:solidFill>
              </a:defRPr>
            </a:lvl1pPr>
            <a:lvl2pPr>
              <a:defRPr sz="3600" b="1" baseline="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style</a:t>
            </a:r>
          </a:p>
        </p:txBody>
      </p:sp>
      <p:sp>
        <p:nvSpPr>
          <p:cNvPr id="7" name="Slide Number Placeholder 6"/>
          <p:cNvSpPr>
            <a:spLocks noGrp="1"/>
          </p:cNvSpPr>
          <p:nvPr>
            <p:ph type="sldNum" sz="quarter" idx="11"/>
          </p:nvPr>
        </p:nvSpPr>
        <p:spPr/>
        <p:txBody>
          <a:bodyPr/>
          <a:lstStyle/>
          <a:p>
            <a:fld id="{34361B7A-31FA-4206-8E4E-60BFC11378D7}"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1315037556"/>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5_Photo - Horizontal">
    <p:spTree>
      <p:nvGrpSpPr>
        <p:cNvPr id="1" name=""/>
        <p:cNvGrpSpPr/>
        <p:nvPr/>
      </p:nvGrpSpPr>
      <p:grpSpPr>
        <a:xfrm>
          <a:off x="0" y="0"/>
          <a:ext cx="0" cy="0"/>
          <a:chOff x="0" y="0"/>
          <a:chExt cx="0" cy="0"/>
        </a:xfrm>
      </p:grpSpPr>
      <p:pic>
        <p:nvPicPr>
          <p:cNvPr id="5" name="image2.jpeg"/>
          <p:cNvPicPr/>
          <p:nvPr/>
        </p:nvPicPr>
        <p:blipFill>
          <a:blip r:embed="rId2" cstate="print">
            <a:extLst/>
          </a:blip>
          <a:stretch>
            <a:fillRect/>
          </a:stretch>
        </p:blipFill>
        <p:spPr>
          <a:xfrm>
            <a:off x="0" y="9005458"/>
            <a:ext cx="13004800" cy="751218"/>
          </a:xfrm>
          <a:prstGeom prst="rect">
            <a:avLst/>
          </a:prstGeom>
          <a:ln w="12700">
            <a:miter lim="400000"/>
          </a:ln>
        </p:spPr>
      </p:pic>
      <p:pic>
        <p:nvPicPr>
          <p:cNvPr id="6" name="image3.jpeg"/>
          <p:cNvPicPr/>
          <p:nvPr/>
        </p:nvPicPr>
        <p:blipFill>
          <a:blip r:embed="rId3" cstate="print">
            <a:extLst/>
          </a:blip>
          <a:stretch>
            <a:fillRect/>
          </a:stretch>
        </p:blipFill>
        <p:spPr>
          <a:xfrm>
            <a:off x="-3" y="-21622"/>
            <a:ext cx="13004805" cy="1736577"/>
          </a:xfrm>
          <a:prstGeom prst="rect">
            <a:avLst/>
          </a:prstGeom>
          <a:ln w="12700">
            <a:miter lim="400000"/>
          </a:ln>
        </p:spPr>
      </p:pic>
      <p:sp>
        <p:nvSpPr>
          <p:cNvPr id="3" name="Text Placeholder 2"/>
          <p:cNvSpPr>
            <a:spLocks noGrp="1"/>
          </p:cNvSpPr>
          <p:nvPr>
            <p:ph type="body" sz="quarter" idx="10"/>
          </p:nvPr>
        </p:nvSpPr>
        <p:spPr>
          <a:xfrm>
            <a:off x="365825" y="1714955"/>
            <a:ext cx="2852864" cy="7100433"/>
          </a:xfrm>
          <a:prstGeom prst="rect">
            <a:avLst/>
          </a:prstGeom>
        </p:spPr>
        <p:txBody>
          <a:bodyPr/>
          <a:lstStyle>
            <a:lvl1pPr>
              <a:defRPr sz="4800"/>
            </a:lvl1pPr>
          </a:lstStyle>
          <a:p>
            <a:pPr lvl="0"/>
            <a:r>
              <a:rPr lang="en-US" smtClean="0"/>
              <a:t>Click to edit Master text styles</a:t>
            </a:r>
          </a:p>
        </p:txBody>
      </p:sp>
      <p:sp>
        <p:nvSpPr>
          <p:cNvPr id="7" name="Content Placeholder 6"/>
          <p:cNvSpPr>
            <a:spLocks noGrp="1"/>
          </p:cNvSpPr>
          <p:nvPr>
            <p:ph sz="quarter" idx="11"/>
          </p:nvPr>
        </p:nvSpPr>
        <p:spPr>
          <a:xfrm>
            <a:off x="3474719" y="1905025"/>
            <a:ext cx="8887143" cy="69103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Slide Number Placeholder 1"/>
          <p:cNvSpPr>
            <a:spLocks noGrp="1"/>
          </p:cNvSpPr>
          <p:nvPr>
            <p:ph type="sldNum" sz="quarter" idx="12"/>
          </p:nvPr>
        </p:nvSpPr>
        <p:spPr/>
        <p:txBody>
          <a:bodyPr/>
          <a:lstStyle>
            <a:lvl1pPr>
              <a:defRPr sz="1800">
                <a:solidFill>
                  <a:schemeClr val="bg1"/>
                </a:solidFill>
              </a:defRPr>
            </a:lvl1pPr>
          </a:lstStyle>
          <a:p>
            <a:fld id="{34361B7A-31FA-4206-8E4E-60BFC11378D7}"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4255604818"/>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6_Photo - Horizontal">
    <p:spTree>
      <p:nvGrpSpPr>
        <p:cNvPr id="1" name=""/>
        <p:cNvGrpSpPr/>
        <p:nvPr/>
      </p:nvGrpSpPr>
      <p:grpSpPr>
        <a:xfrm>
          <a:off x="0" y="0"/>
          <a:ext cx="0" cy="0"/>
          <a:chOff x="0" y="0"/>
          <a:chExt cx="0" cy="0"/>
        </a:xfrm>
      </p:grpSpPr>
      <p:pic>
        <p:nvPicPr>
          <p:cNvPr id="5" name="image2.jpeg"/>
          <p:cNvPicPr/>
          <p:nvPr/>
        </p:nvPicPr>
        <p:blipFill>
          <a:blip r:embed="rId2" cstate="print">
            <a:extLst/>
          </a:blip>
          <a:stretch>
            <a:fillRect/>
          </a:stretch>
        </p:blipFill>
        <p:spPr>
          <a:xfrm>
            <a:off x="0" y="9005458"/>
            <a:ext cx="13004800" cy="751218"/>
          </a:xfrm>
          <a:prstGeom prst="rect">
            <a:avLst/>
          </a:prstGeom>
          <a:ln w="12700">
            <a:miter lim="400000"/>
          </a:ln>
        </p:spPr>
      </p:pic>
      <p:pic>
        <p:nvPicPr>
          <p:cNvPr id="6" name="image3.jpeg"/>
          <p:cNvPicPr/>
          <p:nvPr/>
        </p:nvPicPr>
        <p:blipFill>
          <a:blip r:embed="rId3" cstate="print">
            <a:extLst/>
          </a:blip>
          <a:stretch>
            <a:fillRect/>
          </a:stretch>
        </p:blipFill>
        <p:spPr>
          <a:xfrm>
            <a:off x="-3" y="-21622"/>
            <a:ext cx="13004805" cy="1736577"/>
          </a:xfrm>
          <a:prstGeom prst="rect">
            <a:avLst/>
          </a:prstGeom>
          <a:ln w="12700">
            <a:miter lim="400000"/>
          </a:ln>
        </p:spPr>
      </p:pic>
      <p:sp>
        <p:nvSpPr>
          <p:cNvPr id="3" name="Text Placeholder 2"/>
          <p:cNvSpPr>
            <a:spLocks noGrp="1"/>
          </p:cNvSpPr>
          <p:nvPr>
            <p:ph type="body" sz="quarter" idx="10"/>
          </p:nvPr>
        </p:nvSpPr>
        <p:spPr>
          <a:xfrm>
            <a:off x="327914" y="7790738"/>
            <a:ext cx="11996737" cy="1119685"/>
          </a:xfrm>
          <a:prstGeom prst="rect">
            <a:avLst/>
          </a:prstGeom>
        </p:spPr>
        <p:txBody>
          <a:bodyPr/>
          <a:lstStyle>
            <a:lvl1pPr>
              <a:defRPr sz="4800"/>
            </a:lvl1pPr>
          </a:lstStyle>
          <a:p>
            <a:pPr lvl="0"/>
            <a:r>
              <a:rPr lang="en-US" smtClean="0"/>
              <a:t>Click to edit Master text styles</a:t>
            </a:r>
          </a:p>
        </p:txBody>
      </p:sp>
      <p:sp>
        <p:nvSpPr>
          <p:cNvPr id="7" name="Content Placeholder 6"/>
          <p:cNvSpPr>
            <a:spLocks noGrp="1"/>
          </p:cNvSpPr>
          <p:nvPr>
            <p:ph sz="quarter" idx="11"/>
          </p:nvPr>
        </p:nvSpPr>
        <p:spPr>
          <a:xfrm>
            <a:off x="327913" y="1890489"/>
            <a:ext cx="11996738" cy="585273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Slide Number Placeholder 1"/>
          <p:cNvSpPr>
            <a:spLocks noGrp="1"/>
          </p:cNvSpPr>
          <p:nvPr>
            <p:ph type="sldNum" sz="quarter" idx="12"/>
          </p:nvPr>
        </p:nvSpPr>
        <p:spPr/>
        <p:txBody>
          <a:bodyPr/>
          <a:lstStyle>
            <a:lvl1pPr>
              <a:defRPr sz="1800">
                <a:solidFill>
                  <a:schemeClr val="bg1"/>
                </a:solidFill>
              </a:defRPr>
            </a:lvl1pPr>
          </a:lstStyle>
          <a:p>
            <a:fld id="{34361B7A-31FA-4206-8E4E-60BFC11378D7}"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877701671"/>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7_Photo - Horizontal">
    <p:spTree>
      <p:nvGrpSpPr>
        <p:cNvPr id="1" name=""/>
        <p:cNvGrpSpPr/>
        <p:nvPr/>
      </p:nvGrpSpPr>
      <p:grpSpPr>
        <a:xfrm>
          <a:off x="0" y="0"/>
          <a:ext cx="0" cy="0"/>
          <a:chOff x="0" y="0"/>
          <a:chExt cx="0" cy="0"/>
        </a:xfrm>
      </p:grpSpPr>
      <p:pic>
        <p:nvPicPr>
          <p:cNvPr id="5" name="image2.jpeg"/>
          <p:cNvPicPr/>
          <p:nvPr/>
        </p:nvPicPr>
        <p:blipFill>
          <a:blip r:embed="rId2" cstate="print">
            <a:extLst/>
          </a:blip>
          <a:stretch>
            <a:fillRect/>
          </a:stretch>
        </p:blipFill>
        <p:spPr>
          <a:xfrm>
            <a:off x="0" y="9005458"/>
            <a:ext cx="13004800" cy="751218"/>
          </a:xfrm>
          <a:prstGeom prst="rect">
            <a:avLst/>
          </a:prstGeom>
          <a:ln w="12700">
            <a:miter lim="400000"/>
          </a:ln>
        </p:spPr>
      </p:pic>
      <p:pic>
        <p:nvPicPr>
          <p:cNvPr id="6" name="image3.jpeg"/>
          <p:cNvPicPr/>
          <p:nvPr/>
        </p:nvPicPr>
        <p:blipFill>
          <a:blip r:embed="rId3" cstate="print">
            <a:extLst/>
          </a:blip>
          <a:stretch>
            <a:fillRect/>
          </a:stretch>
        </p:blipFill>
        <p:spPr>
          <a:xfrm>
            <a:off x="-3" y="-21622"/>
            <a:ext cx="13004805" cy="1736577"/>
          </a:xfrm>
          <a:prstGeom prst="rect">
            <a:avLst/>
          </a:prstGeom>
          <a:ln w="12700">
            <a:miter lim="400000"/>
          </a:ln>
        </p:spPr>
      </p:pic>
      <p:sp>
        <p:nvSpPr>
          <p:cNvPr id="3" name="Text Placeholder 2"/>
          <p:cNvSpPr>
            <a:spLocks noGrp="1"/>
          </p:cNvSpPr>
          <p:nvPr>
            <p:ph type="body" sz="quarter" idx="10"/>
          </p:nvPr>
        </p:nvSpPr>
        <p:spPr>
          <a:xfrm>
            <a:off x="365824" y="1714955"/>
            <a:ext cx="11996737" cy="1119685"/>
          </a:xfrm>
          <a:prstGeom prst="rect">
            <a:avLst/>
          </a:prstGeom>
        </p:spPr>
        <p:txBody>
          <a:bodyPr/>
          <a:lstStyle>
            <a:lvl1pPr>
              <a:defRPr sz="4800"/>
            </a:lvl1pPr>
          </a:lstStyle>
          <a:p>
            <a:pPr lvl="0"/>
            <a:r>
              <a:rPr lang="en-US" smtClean="0"/>
              <a:t>Click to edit Master text styles</a:t>
            </a:r>
          </a:p>
        </p:txBody>
      </p:sp>
      <p:sp>
        <p:nvSpPr>
          <p:cNvPr id="4" name="Content Placeholder 3"/>
          <p:cNvSpPr>
            <a:spLocks noGrp="1"/>
          </p:cNvSpPr>
          <p:nvPr>
            <p:ph sz="quarter" idx="11"/>
          </p:nvPr>
        </p:nvSpPr>
        <p:spPr>
          <a:xfrm>
            <a:off x="365125" y="2835275"/>
            <a:ext cx="6035675" cy="617061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2"/>
          </p:nvPr>
        </p:nvSpPr>
        <p:spPr>
          <a:xfrm>
            <a:off x="6381750" y="2835275"/>
            <a:ext cx="5980113" cy="617061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Slide Number Placeholder 9"/>
          <p:cNvSpPr>
            <a:spLocks noGrp="1"/>
          </p:cNvSpPr>
          <p:nvPr>
            <p:ph type="sldNum" sz="quarter" idx="13"/>
          </p:nvPr>
        </p:nvSpPr>
        <p:spPr/>
        <p:txBody>
          <a:bodyPr/>
          <a:lstStyle>
            <a:lvl1pPr>
              <a:defRPr sz="1800">
                <a:solidFill>
                  <a:schemeClr val="bg1"/>
                </a:solidFill>
              </a:defRPr>
            </a:lvl1pPr>
          </a:lstStyle>
          <a:p>
            <a:fld id="{34361B7A-31FA-4206-8E4E-60BFC11378D7}"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316854632"/>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AB86_PPT.jpg"/>
          <p:cNvPicPr/>
          <p:nvPr/>
        </p:nvPicPr>
        <p:blipFill>
          <a:blip r:embed="rId11" cstate="print">
            <a:extLst/>
          </a:blip>
          <a:stretch>
            <a:fillRect/>
          </a:stretch>
        </p:blipFill>
        <p:spPr>
          <a:xfrm>
            <a:off x="1625" y="0"/>
            <a:ext cx="13001550" cy="9753600"/>
          </a:xfrm>
          <a:prstGeom prst="rect">
            <a:avLst/>
          </a:prstGeom>
          <a:ln w="12700">
            <a:miter lim="400000"/>
          </a:ln>
        </p:spPr>
      </p:pic>
      <p:sp>
        <p:nvSpPr>
          <p:cNvPr id="3" name="Slide Number Placeholder 2"/>
          <p:cNvSpPr>
            <a:spLocks noGrp="1"/>
          </p:cNvSpPr>
          <p:nvPr>
            <p:ph type="sldNum" sz="quarter" idx="4"/>
          </p:nvPr>
        </p:nvSpPr>
        <p:spPr>
          <a:xfrm>
            <a:off x="9185275" y="9040813"/>
            <a:ext cx="2925763" cy="519112"/>
          </a:xfrm>
          <a:prstGeom prst="rect">
            <a:avLst/>
          </a:prstGeom>
        </p:spPr>
        <p:txBody>
          <a:bodyPr vert="horz" lIns="91440" tIns="45720" rIns="91440" bIns="45720" rtlCol="0" anchor="ctr"/>
          <a:lstStyle>
            <a:lvl1pPr algn="r">
              <a:defRPr sz="1200">
                <a:solidFill>
                  <a:schemeClr val="tx1">
                    <a:tint val="75000"/>
                  </a:schemeClr>
                </a:solidFill>
              </a:defRPr>
            </a:lvl1pPr>
          </a:lstStyle>
          <a:p>
            <a:fld id="{34361B7A-31FA-4206-8E4E-60BFC11378D7}"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3" r:id="rId2"/>
    <p:sldLayoutId id="2147483652" r:id="rId3"/>
    <p:sldLayoutId id="2147483651" r:id="rId4"/>
    <p:sldLayoutId id="2147483668" r:id="rId5"/>
    <p:sldLayoutId id="2147483660" r:id="rId6"/>
    <p:sldLayoutId id="2147483662" r:id="rId7"/>
    <p:sldLayoutId id="2147483663" r:id="rId8"/>
    <p:sldLayoutId id="2147483664" r:id="rId9"/>
  </p:sldLayoutIdLst>
  <p:transition spd="med"/>
  <p:hf hdr="0" ftr="0" dt="0"/>
  <p:txStyles>
    <p:titleStyle>
      <a:lvl1pPr algn="ctr" defTabSz="584200" eaLnBrk="1" hangingPunct="1">
        <a:defRPr sz="8000">
          <a:latin typeface="Helvetica Light"/>
          <a:ea typeface="Helvetica Light"/>
          <a:cs typeface="Helvetica Light"/>
          <a:sym typeface="Helvetica Light"/>
        </a:defRPr>
      </a:lvl1pPr>
      <a:lvl2pPr algn="ctr" defTabSz="584200" eaLnBrk="1" hangingPunct="1">
        <a:defRPr sz="8000">
          <a:latin typeface="Helvetica Light"/>
          <a:ea typeface="Helvetica Light"/>
          <a:cs typeface="Helvetica Light"/>
          <a:sym typeface="Helvetica Light"/>
        </a:defRPr>
      </a:lvl2pPr>
      <a:lvl3pPr algn="ctr" defTabSz="584200" eaLnBrk="1" hangingPunct="1">
        <a:defRPr sz="8000">
          <a:latin typeface="Helvetica Light"/>
          <a:ea typeface="Helvetica Light"/>
          <a:cs typeface="Helvetica Light"/>
          <a:sym typeface="Helvetica Light"/>
        </a:defRPr>
      </a:lvl3pPr>
      <a:lvl4pPr algn="ctr" defTabSz="584200" eaLnBrk="1" hangingPunct="1">
        <a:defRPr sz="8000">
          <a:latin typeface="Helvetica Light"/>
          <a:ea typeface="Helvetica Light"/>
          <a:cs typeface="Helvetica Light"/>
          <a:sym typeface="Helvetica Light"/>
        </a:defRPr>
      </a:lvl4pPr>
      <a:lvl5pPr algn="ctr" defTabSz="584200" eaLnBrk="1" hangingPunct="1">
        <a:defRPr sz="8000">
          <a:latin typeface="Helvetica Light"/>
          <a:ea typeface="Helvetica Light"/>
          <a:cs typeface="Helvetica Light"/>
          <a:sym typeface="Helvetica Light"/>
        </a:defRPr>
      </a:lvl5pPr>
      <a:lvl6pPr algn="ctr" defTabSz="584200" eaLnBrk="1" hangingPunct="1">
        <a:defRPr sz="8000">
          <a:latin typeface="Helvetica Light"/>
          <a:ea typeface="Helvetica Light"/>
          <a:cs typeface="Helvetica Light"/>
          <a:sym typeface="Helvetica Light"/>
        </a:defRPr>
      </a:lvl6pPr>
      <a:lvl7pPr algn="ctr" defTabSz="584200" eaLnBrk="1" hangingPunct="1">
        <a:defRPr sz="8000">
          <a:latin typeface="Helvetica Light"/>
          <a:ea typeface="Helvetica Light"/>
          <a:cs typeface="Helvetica Light"/>
          <a:sym typeface="Helvetica Light"/>
        </a:defRPr>
      </a:lvl7pPr>
      <a:lvl8pPr algn="ctr" defTabSz="584200" eaLnBrk="1" hangingPunct="1">
        <a:defRPr sz="8000">
          <a:latin typeface="Helvetica Light"/>
          <a:ea typeface="Helvetica Light"/>
          <a:cs typeface="Helvetica Light"/>
          <a:sym typeface="Helvetica Light"/>
        </a:defRPr>
      </a:lvl8pPr>
      <a:lvl9pPr algn="ctr" defTabSz="584200" eaLnBrk="1" hangingPunct="1">
        <a:defRPr sz="8000">
          <a:latin typeface="Helvetica Light"/>
          <a:ea typeface="Helvetica Light"/>
          <a:cs typeface="Helvetica Light"/>
          <a:sym typeface="Helvetica Light"/>
        </a:defRPr>
      </a:lvl9pPr>
    </p:titleStyle>
    <p:bodyStyle>
      <a:lvl1pPr algn="ctr" defTabSz="584200" eaLnBrk="1" hangingPunct="1">
        <a:defRPr sz="3200">
          <a:latin typeface="Helvetica Light"/>
          <a:ea typeface="Helvetica Light"/>
          <a:cs typeface="Helvetica Light"/>
          <a:sym typeface="Helvetica Light"/>
        </a:defRPr>
      </a:lvl1pPr>
      <a:lvl2pPr algn="ctr" defTabSz="584200" eaLnBrk="1" hangingPunct="1">
        <a:defRPr sz="3200">
          <a:latin typeface="Helvetica Light"/>
          <a:ea typeface="Helvetica Light"/>
          <a:cs typeface="Helvetica Light"/>
          <a:sym typeface="Helvetica Light"/>
        </a:defRPr>
      </a:lvl2pPr>
      <a:lvl3pPr algn="ctr" defTabSz="584200" eaLnBrk="1" hangingPunct="1">
        <a:defRPr sz="3200">
          <a:latin typeface="Helvetica Light"/>
          <a:ea typeface="Helvetica Light"/>
          <a:cs typeface="Helvetica Light"/>
          <a:sym typeface="Helvetica Light"/>
        </a:defRPr>
      </a:lvl3pPr>
      <a:lvl4pPr algn="ctr" defTabSz="584200" eaLnBrk="1" hangingPunct="1">
        <a:defRPr sz="3200">
          <a:latin typeface="Helvetica Light"/>
          <a:ea typeface="Helvetica Light"/>
          <a:cs typeface="Helvetica Light"/>
          <a:sym typeface="Helvetica Light"/>
        </a:defRPr>
      </a:lvl4pPr>
      <a:lvl5pPr algn="ctr" defTabSz="584200" eaLnBrk="1" hangingPunct="1">
        <a:defRPr sz="3200">
          <a:latin typeface="Helvetica Light"/>
          <a:ea typeface="Helvetica Light"/>
          <a:cs typeface="Helvetica Light"/>
          <a:sym typeface="Helvetica Light"/>
        </a:defRPr>
      </a:lvl5pPr>
      <a:lvl6pPr algn="ctr" defTabSz="584200" eaLnBrk="1" hangingPunct="1">
        <a:defRPr sz="3200">
          <a:latin typeface="Helvetica Light"/>
          <a:ea typeface="Helvetica Light"/>
          <a:cs typeface="Helvetica Light"/>
          <a:sym typeface="Helvetica Light"/>
        </a:defRPr>
      </a:lvl6pPr>
      <a:lvl7pPr algn="ctr" defTabSz="584200" eaLnBrk="1" hangingPunct="1">
        <a:defRPr sz="3200">
          <a:latin typeface="Helvetica Light"/>
          <a:ea typeface="Helvetica Light"/>
          <a:cs typeface="Helvetica Light"/>
          <a:sym typeface="Helvetica Light"/>
        </a:defRPr>
      </a:lvl7pPr>
      <a:lvl8pPr algn="ctr" defTabSz="584200" eaLnBrk="1" hangingPunct="1">
        <a:defRPr sz="3200">
          <a:latin typeface="Helvetica Light"/>
          <a:ea typeface="Helvetica Light"/>
          <a:cs typeface="Helvetica Light"/>
          <a:sym typeface="Helvetica Light"/>
        </a:defRPr>
      </a:lvl8pPr>
      <a:lvl9pPr algn="ctr" defTabSz="584200" eaLnBrk="1" hangingPunct="1">
        <a:defRPr sz="3200">
          <a:latin typeface="Helvetica Light"/>
          <a:ea typeface="Helvetica Light"/>
          <a:cs typeface="Helvetica Light"/>
          <a:sym typeface="Helvetica Light"/>
        </a:defRPr>
      </a:lvl9pPr>
    </p:bodyStyle>
    <p:otherStyle>
      <a:lvl1pPr algn="r" defTabSz="584200" eaLnBrk="1" hangingPunct="1">
        <a:defRPr sz="1200">
          <a:solidFill>
            <a:schemeClr val="tx1"/>
          </a:solidFill>
          <a:latin typeface="+mn-lt"/>
          <a:ea typeface="+mn-ea"/>
          <a:cs typeface="+mn-cs"/>
          <a:sym typeface="Helvetica Light"/>
        </a:defRPr>
      </a:lvl1pPr>
      <a:lvl2pPr algn="r" defTabSz="584200" eaLnBrk="1" hangingPunct="1">
        <a:defRPr sz="1200">
          <a:solidFill>
            <a:schemeClr val="tx1"/>
          </a:solidFill>
          <a:latin typeface="+mn-lt"/>
          <a:ea typeface="+mn-ea"/>
          <a:cs typeface="+mn-cs"/>
          <a:sym typeface="Helvetica Light"/>
        </a:defRPr>
      </a:lvl2pPr>
      <a:lvl3pPr algn="r" defTabSz="584200" eaLnBrk="1" hangingPunct="1">
        <a:defRPr sz="1200">
          <a:solidFill>
            <a:schemeClr val="tx1"/>
          </a:solidFill>
          <a:latin typeface="+mn-lt"/>
          <a:ea typeface="+mn-ea"/>
          <a:cs typeface="+mn-cs"/>
          <a:sym typeface="Helvetica Light"/>
        </a:defRPr>
      </a:lvl3pPr>
      <a:lvl4pPr algn="r" defTabSz="584200" eaLnBrk="1" hangingPunct="1">
        <a:defRPr sz="1200">
          <a:solidFill>
            <a:schemeClr val="tx1"/>
          </a:solidFill>
          <a:latin typeface="+mn-lt"/>
          <a:ea typeface="+mn-ea"/>
          <a:cs typeface="+mn-cs"/>
          <a:sym typeface="Helvetica Light"/>
        </a:defRPr>
      </a:lvl4pPr>
      <a:lvl5pPr algn="r" defTabSz="584200" eaLnBrk="1" hangingPunct="1">
        <a:defRPr sz="1200">
          <a:solidFill>
            <a:schemeClr val="tx1"/>
          </a:solidFill>
          <a:latin typeface="+mn-lt"/>
          <a:ea typeface="+mn-ea"/>
          <a:cs typeface="+mn-cs"/>
          <a:sym typeface="Helvetica Light"/>
        </a:defRPr>
      </a:lvl5pPr>
      <a:lvl6pPr algn="r" defTabSz="584200" eaLnBrk="1" hangingPunct="1">
        <a:defRPr sz="1200">
          <a:solidFill>
            <a:schemeClr val="tx1"/>
          </a:solidFill>
          <a:latin typeface="+mn-lt"/>
          <a:ea typeface="+mn-ea"/>
          <a:cs typeface="+mn-cs"/>
          <a:sym typeface="Helvetica Light"/>
        </a:defRPr>
      </a:lvl6pPr>
      <a:lvl7pPr algn="r" defTabSz="584200" eaLnBrk="1" hangingPunct="1">
        <a:defRPr sz="1200">
          <a:solidFill>
            <a:schemeClr val="tx1"/>
          </a:solidFill>
          <a:latin typeface="+mn-lt"/>
          <a:ea typeface="+mn-ea"/>
          <a:cs typeface="+mn-cs"/>
          <a:sym typeface="Helvetica Light"/>
        </a:defRPr>
      </a:lvl7pPr>
      <a:lvl8pPr algn="r" defTabSz="584200" eaLnBrk="1" hangingPunct="1">
        <a:defRPr sz="1200">
          <a:solidFill>
            <a:schemeClr val="tx1"/>
          </a:solidFill>
          <a:latin typeface="+mn-lt"/>
          <a:ea typeface="+mn-ea"/>
          <a:cs typeface="+mn-cs"/>
          <a:sym typeface="Helvetica Light"/>
        </a:defRPr>
      </a:lvl8pPr>
      <a:lvl9pPr algn="r" defTabSz="584200" eaLnBrk="1" hangingPunct="1">
        <a:defRPr sz="1200">
          <a:solidFill>
            <a:schemeClr val="tx1"/>
          </a:solidFill>
          <a:latin typeface="+mn-lt"/>
          <a:ea typeface="+mn-ea"/>
          <a:cs typeface="+mn-cs"/>
          <a:sym typeface="Helvetica Light"/>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4080" y="519290"/>
            <a:ext cx="11216640" cy="188524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94080" y="2596444"/>
            <a:ext cx="11216640" cy="618857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94080" y="9040143"/>
            <a:ext cx="2926080" cy="519289"/>
          </a:xfrm>
          <a:prstGeom prst="rect">
            <a:avLst/>
          </a:prstGeom>
        </p:spPr>
        <p:txBody>
          <a:bodyPr vert="horz" lIns="91440" tIns="45720" rIns="91440" bIns="45720" rtlCol="0" anchor="ctr"/>
          <a:lstStyle>
            <a:lvl1pPr algn="l">
              <a:defRPr sz="1707">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307840" y="9040143"/>
            <a:ext cx="4389120" cy="519289"/>
          </a:xfrm>
          <a:prstGeom prst="rect">
            <a:avLst/>
          </a:prstGeom>
        </p:spPr>
        <p:txBody>
          <a:bodyPr vert="horz" lIns="91440" tIns="45720" rIns="91440" bIns="45720" rtlCol="0" anchor="ctr"/>
          <a:lstStyle>
            <a:lvl1pPr algn="ctr">
              <a:defRPr sz="1707">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184640" y="9040143"/>
            <a:ext cx="2926080" cy="519289"/>
          </a:xfrm>
          <a:prstGeom prst="rect">
            <a:avLst/>
          </a:prstGeom>
        </p:spPr>
        <p:txBody>
          <a:bodyPr vert="horz" lIns="91440" tIns="45720" rIns="91440" bIns="45720" rtlCol="0" anchor="ctr"/>
          <a:lstStyle>
            <a:lvl1pPr algn="r">
              <a:defRPr sz="1707">
                <a:solidFill>
                  <a:schemeClr val="tx1">
                    <a:tint val="75000"/>
                  </a:schemeClr>
                </a:solidFill>
              </a:defRPr>
            </a:lvl1pPr>
          </a:lstStyle>
          <a:p>
            <a:fld id="{C86EDDA2-A385-4D53-9944-861446547DDE}" type="slidenum">
              <a:rPr lang="en-US" smtClean="0"/>
              <a:t>‹#›</a:t>
            </a:fld>
            <a:endParaRPr lang="en-US"/>
          </a:p>
        </p:txBody>
      </p:sp>
    </p:spTree>
    <p:extLst>
      <p:ext uri="{BB962C8B-B14F-4D97-AF65-F5344CB8AC3E}">
        <p14:creationId xmlns:p14="http://schemas.microsoft.com/office/powerpoint/2010/main" val="4085005028"/>
      </p:ext>
    </p:extLst>
  </p:cSld>
  <p:clrMap bg1="lt1" tx1="dk1" bg2="lt2" tx2="dk2" accent1="accent1" accent2="accent2" accent3="accent3" accent4="accent4" accent5="accent5" accent6="accent6" hlink="hlink" folHlink="folHlink"/>
  <p:hf hdr="0" ftr="0" dt="0"/>
  <p:txStyles>
    <p:titleStyle>
      <a:lvl1pPr algn="l" defTabSz="1300460" rtl="0" eaLnBrk="1" latinLnBrk="0" hangingPunct="1">
        <a:lnSpc>
          <a:spcPct val="90000"/>
        </a:lnSpc>
        <a:spcBef>
          <a:spcPct val="0"/>
        </a:spcBef>
        <a:buNone/>
        <a:defRPr sz="6258" kern="1200">
          <a:solidFill>
            <a:schemeClr val="tx1"/>
          </a:solidFill>
          <a:latin typeface="+mj-lt"/>
          <a:ea typeface="+mj-ea"/>
          <a:cs typeface="+mj-cs"/>
        </a:defRPr>
      </a:lvl1pPr>
    </p:titleStyle>
    <p:bodyStyle>
      <a:lvl1pPr marL="325115" indent="-325115" algn="l" defTabSz="1300460" rtl="0" eaLnBrk="1" latinLnBrk="0" hangingPunct="1">
        <a:lnSpc>
          <a:spcPct val="90000"/>
        </a:lnSpc>
        <a:spcBef>
          <a:spcPts val="1422"/>
        </a:spcBef>
        <a:buFont typeface="Arial" panose="020B0604020202020204" pitchFamily="34" charset="0"/>
        <a:buChar char="•"/>
        <a:defRPr sz="3982" kern="1200">
          <a:solidFill>
            <a:schemeClr val="tx1"/>
          </a:solidFill>
          <a:latin typeface="+mn-lt"/>
          <a:ea typeface="+mn-ea"/>
          <a:cs typeface="+mn-cs"/>
        </a:defRPr>
      </a:lvl1pPr>
      <a:lvl2pPr marL="975345" indent="-325115" algn="l" defTabSz="1300460" rtl="0" eaLnBrk="1" latinLnBrk="0" hangingPunct="1">
        <a:lnSpc>
          <a:spcPct val="90000"/>
        </a:lnSpc>
        <a:spcBef>
          <a:spcPts val="711"/>
        </a:spcBef>
        <a:buFont typeface="Arial" panose="020B0604020202020204" pitchFamily="34" charset="0"/>
        <a:buChar char="•"/>
        <a:defRPr sz="3413" kern="1200">
          <a:solidFill>
            <a:schemeClr val="tx1"/>
          </a:solidFill>
          <a:latin typeface="+mn-lt"/>
          <a:ea typeface="+mn-ea"/>
          <a:cs typeface="+mn-cs"/>
        </a:defRPr>
      </a:lvl2pPr>
      <a:lvl3pPr marL="1625575" indent="-325115" algn="l" defTabSz="1300460" rtl="0" eaLnBrk="1" latinLnBrk="0" hangingPunct="1">
        <a:lnSpc>
          <a:spcPct val="90000"/>
        </a:lnSpc>
        <a:spcBef>
          <a:spcPts val="711"/>
        </a:spcBef>
        <a:buFont typeface="Arial" panose="020B0604020202020204" pitchFamily="34" charset="0"/>
        <a:buChar char="•"/>
        <a:defRPr sz="2844" kern="1200">
          <a:solidFill>
            <a:schemeClr val="tx1"/>
          </a:solidFill>
          <a:latin typeface="+mn-lt"/>
          <a:ea typeface="+mn-ea"/>
          <a:cs typeface="+mn-cs"/>
        </a:defRPr>
      </a:lvl3pPr>
      <a:lvl4pPr marL="227580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4pPr>
      <a:lvl5pPr marL="292603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5pPr>
      <a:lvl6pPr marL="357626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6pPr>
      <a:lvl7pPr marL="422649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7pPr>
      <a:lvl8pPr marL="487672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8pPr>
      <a:lvl9pPr marL="552695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9pPr>
    </p:bodyStyle>
    <p:otherStyle>
      <a:defPPr>
        <a:defRPr lang="en-US"/>
      </a:defPPr>
      <a:lvl1pPr marL="0" algn="l" defTabSz="1300460" rtl="0" eaLnBrk="1" latinLnBrk="0" hangingPunct="1">
        <a:defRPr sz="2560" kern="1200">
          <a:solidFill>
            <a:schemeClr val="tx1"/>
          </a:solidFill>
          <a:latin typeface="+mn-lt"/>
          <a:ea typeface="+mn-ea"/>
          <a:cs typeface="+mn-cs"/>
        </a:defRPr>
      </a:lvl1pPr>
      <a:lvl2pPr marL="650230" algn="l" defTabSz="1300460" rtl="0" eaLnBrk="1" latinLnBrk="0" hangingPunct="1">
        <a:defRPr sz="2560" kern="1200">
          <a:solidFill>
            <a:schemeClr val="tx1"/>
          </a:solidFill>
          <a:latin typeface="+mn-lt"/>
          <a:ea typeface="+mn-ea"/>
          <a:cs typeface="+mn-cs"/>
        </a:defRPr>
      </a:lvl2pPr>
      <a:lvl3pPr marL="1300460" algn="l" defTabSz="1300460" rtl="0" eaLnBrk="1" latinLnBrk="0" hangingPunct="1">
        <a:defRPr sz="2560" kern="1200">
          <a:solidFill>
            <a:schemeClr val="tx1"/>
          </a:solidFill>
          <a:latin typeface="+mn-lt"/>
          <a:ea typeface="+mn-ea"/>
          <a:cs typeface="+mn-cs"/>
        </a:defRPr>
      </a:lvl3pPr>
      <a:lvl4pPr marL="1950690" algn="l" defTabSz="1300460" rtl="0" eaLnBrk="1" latinLnBrk="0" hangingPunct="1">
        <a:defRPr sz="2560" kern="1200">
          <a:solidFill>
            <a:schemeClr val="tx1"/>
          </a:solidFill>
          <a:latin typeface="+mn-lt"/>
          <a:ea typeface="+mn-ea"/>
          <a:cs typeface="+mn-cs"/>
        </a:defRPr>
      </a:lvl4pPr>
      <a:lvl5pPr marL="2600919" algn="l" defTabSz="1300460" rtl="0" eaLnBrk="1" latinLnBrk="0" hangingPunct="1">
        <a:defRPr sz="2560" kern="1200">
          <a:solidFill>
            <a:schemeClr val="tx1"/>
          </a:solidFill>
          <a:latin typeface="+mn-lt"/>
          <a:ea typeface="+mn-ea"/>
          <a:cs typeface="+mn-cs"/>
        </a:defRPr>
      </a:lvl5pPr>
      <a:lvl6pPr marL="3251149" algn="l" defTabSz="1300460" rtl="0" eaLnBrk="1" latinLnBrk="0" hangingPunct="1">
        <a:defRPr sz="2560" kern="1200">
          <a:solidFill>
            <a:schemeClr val="tx1"/>
          </a:solidFill>
          <a:latin typeface="+mn-lt"/>
          <a:ea typeface="+mn-ea"/>
          <a:cs typeface="+mn-cs"/>
        </a:defRPr>
      </a:lvl6pPr>
      <a:lvl7pPr marL="3901379" algn="l" defTabSz="1300460" rtl="0" eaLnBrk="1" latinLnBrk="0" hangingPunct="1">
        <a:defRPr sz="2560" kern="1200">
          <a:solidFill>
            <a:schemeClr val="tx1"/>
          </a:solidFill>
          <a:latin typeface="+mn-lt"/>
          <a:ea typeface="+mn-ea"/>
          <a:cs typeface="+mn-cs"/>
        </a:defRPr>
      </a:lvl7pPr>
      <a:lvl8pPr marL="4551609" algn="l" defTabSz="1300460" rtl="0" eaLnBrk="1" latinLnBrk="0" hangingPunct="1">
        <a:defRPr sz="2560" kern="1200">
          <a:solidFill>
            <a:schemeClr val="tx1"/>
          </a:solidFill>
          <a:latin typeface="+mn-lt"/>
          <a:ea typeface="+mn-ea"/>
          <a:cs typeface="+mn-cs"/>
        </a:defRPr>
      </a:lvl8pPr>
      <a:lvl9pPr marL="5201839" algn="l" defTabSz="1300460" rtl="0" eaLnBrk="1" latinLnBrk="0" hangingPunct="1">
        <a:defRPr sz="25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5.xml"/><Relationship Id="rId1" Type="http://schemas.openxmlformats.org/officeDocument/2006/relationships/vmlDrawing" Target="../drawings/vmlDrawing1.vml"/><Relationship Id="rId4" Type="http://schemas.openxmlformats.org/officeDocument/2006/relationships/image" Target="../media/image19.emf"/></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8" Type="http://schemas.openxmlformats.org/officeDocument/2006/relationships/hyperlink" Target="https://www.youtube.com/channel/UCbnKxCuUjTq1eKNWZRPpbsA" TargetMode="External"/><Relationship Id="rId3" Type="http://schemas.openxmlformats.org/officeDocument/2006/relationships/hyperlink" Target="https://caladulted.org/DownloadFile/489?utm_source=June+6,+2018+eNewsletter+&amp;utm_campaign=10.25+newsletter&amp;utm_medium=email" TargetMode="External"/><Relationship Id="rId7" Type="http://schemas.openxmlformats.org/officeDocument/2006/relationships/hyperlink" Target="https://www.youtube.com/watch?v=0rh64UOp8m8&amp;index=3&amp;t=0s&amp;list=PLR5eKEjUxz97finYn_R0KkySUQLhqE9Hy"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hyperlink" Target="https://caladulted.org/DownloadFile/484?utm_source=June+6,+2018+eNewsletter+&amp;utm_campaign=10.25+newsletter&amp;utm_medium=email" TargetMode="External"/><Relationship Id="rId5" Type="http://schemas.openxmlformats.org/officeDocument/2006/relationships/hyperlink" Target="https://caladulted.org/DownloadFile/483?utm_source=June+6,+2018+eNewsletter+&amp;utm_campaign=10.25+newsletter&amp;utm_medium=email" TargetMode="External"/><Relationship Id="rId4" Type="http://schemas.openxmlformats.org/officeDocument/2006/relationships/hyperlink" Target="https://www.youtube.com/channel/UCbnKxCuUjTq1eKNWZRPpbsA/playlists?sort=dd&amp;shelf_id=3&amp;view=50"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caladulted.org/" TargetMode="Externa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56411" y="2683042"/>
            <a:ext cx="12848389" cy="2308324"/>
          </a:xfrm>
          <a:prstGeom prst="rect">
            <a:avLst/>
          </a:prstGeom>
        </p:spPr>
        <p:txBody>
          <a:bodyPr wrap="square">
            <a:spAutoFit/>
          </a:bodyPr>
          <a:lstStyle/>
          <a:p>
            <a:r>
              <a:rPr lang="en-US" sz="4800" b="1" dirty="0">
                <a:solidFill>
                  <a:schemeClr val="bg1"/>
                </a:solidFill>
                <a:effectLst>
                  <a:outerShdw blurRad="38100" dist="38100" dir="2700000" algn="tl">
                    <a:srgbClr val="000000">
                      <a:alpha val="43137"/>
                    </a:srgbClr>
                  </a:outerShdw>
                </a:effectLst>
              </a:rPr>
              <a:t>AEBG </a:t>
            </a:r>
            <a:r>
              <a:rPr lang="en-US" sz="4800" b="1" dirty="0" smtClean="0">
                <a:solidFill>
                  <a:schemeClr val="bg1"/>
                </a:solidFill>
                <a:effectLst>
                  <a:outerShdw blurRad="38100" dist="38100" dir="2700000" algn="tl">
                    <a:srgbClr val="000000">
                      <a:alpha val="43137"/>
                    </a:srgbClr>
                  </a:outerShdw>
                </a:effectLst>
              </a:rPr>
              <a:t>NOVA Webinar</a:t>
            </a:r>
          </a:p>
          <a:p>
            <a:r>
              <a:rPr lang="en-US" sz="4800" b="1" dirty="0" smtClean="0">
                <a:solidFill>
                  <a:schemeClr val="bg1"/>
                </a:solidFill>
                <a:effectLst>
                  <a:outerShdw blurRad="38100" dist="38100" dir="2700000" algn="tl">
                    <a:srgbClr val="000000">
                      <a:alpha val="43137"/>
                    </a:srgbClr>
                  </a:outerShdw>
                </a:effectLst>
              </a:rPr>
              <a:t>2017-18 &amp; 2018-19</a:t>
            </a:r>
            <a:endParaRPr lang="en-US" sz="4800" b="1" dirty="0">
              <a:solidFill>
                <a:schemeClr val="bg1"/>
              </a:solidFill>
              <a:effectLst>
                <a:outerShdw blurRad="38100" dist="38100" dir="2700000" algn="tl">
                  <a:srgbClr val="000000">
                    <a:alpha val="43137"/>
                  </a:srgbClr>
                </a:outerShdw>
              </a:effectLst>
            </a:endParaRPr>
          </a:p>
          <a:p>
            <a:r>
              <a:rPr lang="en-US" sz="4800" dirty="0" smtClean="0">
                <a:solidFill>
                  <a:schemeClr val="bg1"/>
                </a:solidFill>
              </a:rPr>
              <a:t>August 24, 2018</a:t>
            </a:r>
            <a:endParaRPr lang="en-US" sz="4800" dirty="0">
              <a:solidFill>
                <a:schemeClr val="bg1"/>
              </a:solidFill>
            </a:endParaRPr>
          </a:p>
        </p:txBody>
      </p:sp>
      <p:sp>
        <p:nvSpPr>
          <p:cNvPr id="2" name="Slide Number Placeholder 1"/>
          <p:cNvSpPr>
            <a:spLocks noGrp="1"/>
          </p:cNvSpPr>
          <p:nvPr>
            <p:ph type="sldNum" sz="quarter" idx="11"/>
          </p:nvPr>
        </p:nvSpPr>
        <p:spPr/>
        <p:txBody>
          <a:bodyPr/>
          <a:lstStyle/>
          <a:p>
            <a:fld id="{34361B7A-31FA-4206-8E4E-60BFC11378D7}" type="slidenum">
              <a:rPr lang="en-US" smtClean="0"/>
              <a:pPr/>
              <a:t>1</a:t>
            </a:fld>
            <a:endParaRPr lang="en-US" dirty="0"/>
          </a:p>
        </p:txBody>
      </p:sp>
    </p:spTree>
    <p:extLst>
      <p:ext uri="{BB962C8B-B14F-4D97-AF65-F5344CB8AC3E}">
        <p14:creationId xmlns:p14="http://schemas.microsoft.com/office/powerpoint/2010/main" val="3508330343"/>
      </p:ext>
    </p:extLst>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278296" y="3097763"/>
            <a:ext cx="12616069" cy="6036343"/>
          </a:xfrm>
          <a:prstGeom prst="rect">
            <a:avLst/>
          </a:prstGeom>
        </p:spPr>
        <p:txBody>
          <a:bodyPr vert="horz" lIns="91440" tIns="45720" rIns="91440" bIns="45720" rtlCol="0">
            <a:normAutofit/>
          </a:bodyPr>
          <a:lstStyle>
            <a:lvl1pPr marL="487672" indent="-487672" algn="l" defTabSz="1300460" rtl="0" eaLnBrk="1" latinLnBrk="0" hangingPunct="1">
              <a:spcBef>
                <a:spcPct val="20000"/>
              </a:spcBef>
              <a:buFont typeface="Arial" pitchFamily="34" charset="0"/>
              <a:buChar char="•"/>
              <a:defRPr sz="4551" kern="1200" baseline="0">
                <a:solidFill>
                  <a:schemeClr val="tx1"/>
                </a:solidFill>
                <a:latin typeface="Calibri" pitchFamily="34" charset="0"/>
                <a:ea typeface="+mn-ea"/>
                <a:cs typeface="+mn-cs"/>
              </a:defRPr>
            </a:lvl1pPr>
            <a:lvl2pPr marL="1056623" indent="-406394" algn="l" defTabSz="1300460" rtl="0" eaLnBrk="1" latinLnBrk="0" hangingPunct="1">
              <a:spcBef>
                <a:spcPct val="20000"/>
              </a:spcBef>
              <a:buFont typeface="Arial" pitchFamily="34" charset="0"/>
              <a:buChar char="–"/>
              <a:defRPr sz="3982" kern="1200" baseline="0">
                <a:solidFill>
                  <a:schemeClr val="tx1"/>
                </a:solidFill>
                <a:latin typeface="Calibri" pitchFamily="34" charset="0"/>
                <a:ea typeface="+mn-ea"/>
                <a:cs typeface="+mn-cs"/>
              </a:defRPr>
            </a:lvl2pPr>
            <a:lvl3pPr marL="1625575" indent="-325115" algn="l" defTabSz="1300460" rtl="0" eaLnBrk="1" latinLnBrk="0" hangingPunct="1">
              <a:spcBef>
                <a:spcPct val="20000"/>
              </a:spcBef>
              <a:buFont typeface="Arial" pitchFamily="34" charset="0"/>
              <a:buChar char="•"/>
              <a:defRPr sz="3413" kern="1200" baseline="0">
                <a:solidFill>
                  <a:schemeClr val="tx1"/>
                </a:solidFill>
                <a:latin typeface="Calibri" pitchFamily="34" charset="0"/>
                <a:ea typeface="+mn-ea"/>
                <a:cs typeface="+mn-cs"/>
              </a:defRPr>
            </a:lvl3pPr>
            <a:lvl4pPr marL="2275804" indent="-325115" algn="l" defTabSz="1300460" rtl="0" eaLnBrk="1" latinLnBrk="0" hangingPunct="1">
              <a:spcBef>
                <a:spcPct val="20000"/>
              </a:spcBef>
              <a:buFont typeface="Arial" pitchFamily="34" charset="0"/>
              <a:buChar char="–"/>
              <a:defRPr sz="2844" kern="1200" baseline="0">
                <a:solidFill>
                  <a:schemeClr val="tx1"/>
                </a:solidFill>
                <a:latin typeface="Calibri" pitchFamily="34" charset="0"/>
                <a:ea typeface="+mn-ea"/>
                <a:cs typeface="+mn-cs"/>
              </a:defRPr>
            </a:lvl4pPr>
            <a:lvl5pPr marL="2926034" indent="-325115" algn="l" defTabSz="1300460" rtl="0" eaLnBrk="1" latinLnBrk="0" hangingPunct="1">
              <a:spcBef>
                <a:spcPct val="20000"/>
              </a:spcBef>
              <a:buFont typeface="Arial" pitchFamily="34" charset="0"/>
              <a:buChar char="»"/>
              <a:defRPr sz="2844" kern="1200" baseline="0">
                <a:solidFill>
                  <a:schemeClr val="tx1"/>
                </a:solidFill>
                <a:latin typeface="Calibri" pitchFamily="34" charset="0"/>
                <a:ea typeface="+mn-ea"/>
                <a:cs typeface="+mn-cs"/>
              </a:defRPr>
            </a:lvl5pPr>
            <a:lvl6pPr marL="3576264" indent="-325115" algn="l" defTabSz="1300460" rtl="0" eaLnBrk="1" latinLnBrk="0" hangingPunct="1">
              <a:spcBef>
                <a:spcPct val="20000"/>
              </a:spcBef>
              <a:buFont typeface="Arial" pitchFamily="34" charset="0"/>
              <a:buChar char="•"/>
              <a:defRPr sz="2844" kern="1200">
                <a:solidFill>
                  <a:schemeClr val="tx1"/>
                </a:solidFill>
                <a:latin typeface="+mn-lt"/>
                <a:ea typeface="+mn-ea"/>
                <a:cs typeface="+mn-cs"/>
              </a:defRPr>
            </a:lvl6pPr>
            <a:lvl7pPr marL="4226494" indent="-325115" algn="l" defTabSz="1300460" rtl="0" eaLnBrk="1" latinLnBrk="0" hangingPunct="1">
              <a:spcBef>
                <a:spcPct val="20000"/>
              </a:spcBef>
              <a:buFont typeface="Arial" pitchFamily="34" charset="0"/>
              <a:buChar char="•"/>
              <a:defRPr sz="2844" kern="1200">
                <a:solidFill>
                  <a:schemeClr val="tx1"/>
                </a:solidFill>
                <a:latin typeface="+mn-lt"/>
                <a:ea typeface="+mn-ea"/>
                <a:cs typeface="+mn-cs"/>
              </a:defRPr>
            </a:lvl7pPr>
            <a:lvl8pPr marL="4876724" indent="-325115" algn="l" defTabSz="1300460" rtl="0" eaLnBrk="1" latinLnBrk="0" hangingPunct="1">
              <a:spcBef>
                <a:spcPct val="20000"/>
              </a:spcBef>
              <a:buFont typeface="Arial" pitchFamily="34" charset="0"/>
              <a:buChar char="•"/>
              <a:defRPr sz="2844" kern="1200">
                <a:solidFill>
                  <a:schemeClr val="tx1"/>
                </a:solidFill>
                <a:latin typeface="+mn-lt"/>
                <a:ea typeface="+mn-ea"/>
                <a:cs typeface="+mn-cs"/>
              </a:defRPr>
            </a:lvl8pPr>
            <a:lvl9pPr marL="5526954" indent="-325115" algn="l" defTabSz="1300460" rtl="0" eaLnBrk="1" latinLnBrk="0" hangingPunct="1">
              <a:spcBef>
                <a:spcPct val="20000"/>
              </a:spcBef>
              <a:buFont typeface="Arial" pitchFamily="34" charset="0"/>
              <a:buChar char="•"/>
              <a:defRPr sz="2844" kern="1200">
                <a:solidFill>
                  <a:schemeClr val="tx1"/>
                </a:solidFill>
                <a:latin typeface="+mn-lt"/>
                <a:ea typeface="+mn-ea"/>
                <a:cs typeface="+mn-cs"/>
              </a:defRPr>
            </a:lvl9pPr>
          </a:lstStyle>
          <a:p>
            <a:pPr>
              <a:defRPr/>
            </a:pPr>
            <a:endParaRPr lang="en-US" sz="4800" dirty="0">
              <a:solidFill>
                <a:sysClr val="windowText" lastClr="000000"/>
              </a:solidFill>
            </a:endParaRPr>
          </a:p>
          <a:p>
            <a:pPr marL="0" lvl="0" indent="0">
              <a:buNone/>
              <a:defRPr/>
            </a:pPr>
            <a:endParaRPr lang="en-US" sz="4000" dirty="0">
              <a:solidFill>
                <a:sysClr val="windowText" lastClr="000000"/>
              </a:solidFill>
            </a:endParaRPr>
          </a:p>
          <a:p>
            <a:pPr marL="0" lvl="0" indent="0">
              <a:buNone/>
              <a:defRPr/>
            </a:pPr>
            <a:endParaRPr lang="en-US" sz="4000" dirty="0">
              <a:solidFill>
                <a:sysClr val="windowText" lastClr="000000"/>
              </a:solidFill>
            </a:endParaRPr>
          </a:p>
          <a:p>
            <a:pPr lvl="0">
              <a:defRPr/>
            </a:pPr>
            <a:endParaRPr lang="en-US" sz="4000" dirty="0">
              <a:solidFill>
                <a:sysClr val="windowText" lastClr="000000"/>
              </a:solidFill>
            </a:endParaRPr>
          </a:p>
          <a:p>
            <a:pPr lvl="0">
              <a:defRPr/>
            </a:pPr>
            <a:endParaRPr lang="en-US" sz="4000" dirty="0">
              <a:solidFill>
                <a:sysClr val="windowText" lastClr="000000"/>
              </a:solidFill>
            </a:endParaRPr>
          </a:p>
          <a:p>
            <a:pPr lvl="0">
              <a:defRPr/>
            </a:pPr>
            <a:endParaRPr lang="en-US" sz="3200" dirty="0">
              <a:solidFill>
                <a:sysClr val="windowText" lastClr="000000"/>
              </a:solidFill>
            </a:endParaRPr>
          </a:p>
          <a:p>
            <a:pPr marL="487672" marR="0" lvl="0" indent="-487672" algn="l" defTabSz="1300460" rtl="0" eaLnBrk="1" fontAlgn="auto" latinLnBrk="0" hangingPunct="1">
              <a:lnSpc>
                <a:spcPct val="100000"/>
              </a:lnSpc>
              <a:spcBef>
                <a:spcPct val="20000"/>
              </a:spcBef>
              <a:spcAft>
                <a:spcPts val="0"/>
              </a:spcAft>
              <a:buClrTx/>
              <a:buSzTx/>
              <a:buFont typeface="Arial" pitchFamily="34" charset="0"/>
              <a:buChar char="•"/>
              <a:tabLst/>
              <a:defRPr/>
            </a:pPr>
            <a:endParaRPr kumimoji="0" lang="en-US" sz="4551" b="0" i="0" u="none" strike="noStrike" kern="1200" cap="none" spc="0" normalizeH="0" baseline="0" noProof="0" dirty="0">
              <a:ln>
                <a:noFill/>
              </a:ln>
              <a:solidFill>
                <a:sysClr val="windowText" lastClr="000000"/>
              </a:solidFill>
              <a:effectLst/>
              <a:uLnTx/>
              <a:uFillTx/>
              <a:latin typeface="Calibri" pitchFamily="34" charset="0"/>
              <a:ea typeface="+mn-ea"/>
              <a:cs typeface="+mn-cs"/>
            </a:endParaRPr>
          </a:p>
        </p:txBody>
      </p:sp>
      <p:sp>
        <p:nvSpPr>
          <p:cNvPr id="6" name="TextBox 5">
            <a:extLst>
              <a:ext uri="{FF2B5EF4-FFF2-40B4-BE49-F238E27FC236}">
                <a16:creationId xmlns:a16="http://schemas.microsoft.com/office/drawing/2014/main" xmlns="" id="{26310208-E609-48F3-88EB-3E2C3BBF9B83}"/>
              </a:ext>
            </a:extLst>
          </p:cNvPr>
          <p:cNvSpPr txBox="1"/>
          <p:nvPr/>
        </p:nvSpPr>
        <p:spPr>
          <a:xfrm>
            <a:off x="495559" y="1901974"/>
            <a:ext cx="10914743" cy="77970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sz="4400" b="1" i="0" u="none" strike="noStrike" cap="none" spc="0" normalizeH="0" baseline="0" dirty="0" smtClean="0">
                <a:ln>
                  <a:noFill/>
                </a:ln>
                <a:solidFill>
                  <a:srgbClr val="000000"/>
                </a:solidFill>
                <a:effectLst/>
                <a:uFillTx/>
                <a:latin typeface="+mn-lt"/>
                <a:ea typeface="+mn-ea"/>
                <a:cs typeface="+mn-cs"/>
                <a:sym typeface="Helvetica"/>
              </a:rPr>
              <a:t>Budget</a:t>
            </a:r>
            <a:r>
              <a:rPr kumimoji="0" lang="en-US" sz="4400" b="1" i="0" u="none" strike="noStrike" cap="none" spc="0" normalizeH="0" dirty="0" smtClean="0">
                <a:ln>
                  <a:noFill/>
                </a:ln>
                <a:solidFill>
                  <a:srgbClr val="000000"/>
                </a:solidFill>
                <a:effectLst/>
                <a:uFillTx/>
                <a:latin typeface="+mn-lt"/>
                <a:ea typeface="+mn-ea"/>
                <a:cs typeface="+mn-cs"/>
                <a:sym typeface="Helvetica"/>
              </a:rPr>
              <a:t> Revisions 17/18</a:t>
            </a:r>
            <a:endParaRPr kumimoji="0" lang="en-US" sz="4400" b="1" i="0" u="none" strike="noStrike" cap="none" spc="0" normalizeH="0" baseline="0" dirty="0">
              <a:ln>
                <a:noFill/>
              </a:ln>
              <a:solidFill>
                <a:srgbClr val="000000"/>
              </a:solidFill>
              <a:effectLst/>
              <a:uFillTx/>
              <a:latin typeface="+mn-lt"/>
              <a:ea typeface="+mn-ea"/>
              <a:cs typeface="+mn-cs"/>
              <a:sym typeface="Helvetica"/>
            </a:endParaRPr>
          </a:p>
        </p:txBody>
      </p:sp>
      <p:sp>
        <p:nvSpPr>
          <p:cNvPr id="2" name="Rectangle 1"/>
          <p:cNvSpPr/>
          <p:nvPr/>
        </p:nvSpPr>
        <p:spPr>
          <a:xfrm>
            <a:off x="1156995" y="3168640"/>
            <a:ext cx="11402009" cy="5016758"/>
          </a:xfrm>
          <a:prstGeom prst="rect">
            <a:avLst/>
          </a:prstGeom>
        </p:spPr>
        <p:txBody>
          <a:bodyPr wrap="square">
            <a:spAutoFit/>
          </a:bodyPr>
          <a:lstStyle/>
          <a:p>
            <a:pPr marL="571500" indent="-571500" algn="l">
              <a:buFont typeface="Arial" panose="020B0604020202020204" pitchFamily="34" charset="0"/>
              <a:buChar char="•"/>
            </a:pPr>
            <a:r>
              <a:rPr lang="en-US" sz="4000" dirty="0" smtClean="0"/>
              <a:t>In the process of fixing an </a:t>
            </a:r>
            <a:r>
              <a:rPr lang="en-US" sz="4000" dirty="0"/>
              <a:t>issue with NOVA not allowing budgets to be un-certified without having to un-submit and un-certify all of the expenditure reports for that fiscal year. </a:t>
            </a:r>
            <a:endParaRPr lang="en-US" sz="4000" dirty="0" smtClean="0"/>
          </a:p>
          <a:p>
            <a:pPr algn="l"/>
            <a:endParaRPr lang="en-US" sz="4000" dirty="0" smtClean="0"/>
          </a:p>
          <a:p>
            <a:pPr marL="571500" indent="-571500" algn="l">
              <a:buFont typeface="Arial" panose="020B0604020202020204" pitchFamily="34" charset="0"/>
              <a:buChar char="•"/>
            </a:pPr>
            <a:r>
              <a:rPr lang="en-US" sz="4000" dirty="0" smtClean="0"/>
              <a:t>Should be fixed soon.</a:t>
            </a:r>
          </a:p>
          <a:p>
            <a:pPr algn="l"/>
            <a:endParaRPr lang="en-US" sz="4000" dirty="0" smtClean="0"/>
          </a:p>
          <a:p>
            <a:pPr marL="571500" indent="-571500" algn="l">
              <a:buFont typeface="Arial" panose="020B0604020202020204" pitchFamily="34" charset="0"/>
              <a:buChar char="•"/>
            </a:pPr>
            <a:r>
              <a:rPr lang="en-US" sz="4000" dirty="0" smtClean="0"/>
              <a:t>Please bear with us!!!</a:t>
            </a:r>
            <a:endParaRPr lang="en-US" sz="4000" dirty="0"/>
          </a:p>
        </p:txBody>
      </p:sp>
      <p:sp>
        <p:nvSpPr>
          <p:cNvPr id="3" name="Slide Number Placeholder 2"/>
          <p:cNvSpPr>
            <a:spLocks noGrp="1"/>
          </p:cNvSpPr>
          <p:nvPr>
            <p:ph type="sldNum" sz="quarter" idx="12"/>
          </p:nvPr>
        </p:nvSpPr>
        <p:spPr/>
        <p:txBody>
          <a:bodyPr/>
          <a:lstStyle/>
          <a:p>
            <a:fld id="{34361B7A-31FA-4206-8E4E-60BFC11378D7}" type="slidenum">
              <a:rPr lang="en-US" smtClean="0">
                <a:solidFill>
                  <a:srgbClr val="FFFFFF"/>
                </a:solidFill>
              </a:rPr>
              <a:pPr/>
              <a:t>10</a:t>
            </a:fld>
            <a:endParaRPr lang="en-US" dirty="0">
              <a:solidFill>
                <a:srgbClr val="FFFFFF"/>
              </a:solidFill>
            </a:endParaRPr>
          </a:p>
        </p:txBody>
      </p:sp>
    </p:spTree>
    <p:extLst>
      <p:ext uri="{BB962C8B-B14F-4D97-AF65-F5344CB8AC3E}">
        <p14:creationId xmlns:p14="http://schemas.microsoft.com/office/powerpoint/2010/main" val="2331083603"/>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26310208-E609-48F3-88EB-3E2C3BBF9B83}"/>
              </a:ext>
            </a:extLst>
          </p:cNvPr>
          <p:cNvSpPr txBox="1"/>
          <p:nvPr/>
        </p:nvSpPr>
        <p:spPr>
          <a:xfrm>
            <a:off x="551543" y="1901974"/>
            <a:ext cx="10914743" cy="77970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sz="4400" b="1" i="0" u="none" strike="noStrike" cap="none" spc="0" normalizeH="0" baseline="0" dirty="0" smtClean="0">
                <a:ln>
                  <a:noFill/>
                </a:ln>
                <a:solidFill>
                  <a:srgbClr val="000000"/>
                </a:solidFill>
                <a:effectLst/>
                <a:uFillTx/>
                <a:latin typeface="+mn-lt"/>
                <a:ea typeface="+mn-ea"/>
                <a:cs typeface="+mn-cs"/>
                <a:sym typeface="Helvetica"/>
              </a:rPr>
              <a:t>Indirect</a:t>
            </a:r>
            <a:endParaRPr kumimoji="0" lang="en-US" sz="4400" b="1" i="0" u="none" strike="noStrike" cap="none" spc="0" normalizeH="0" baseline="0" dirty="0">
              <a:ln>
                <a:noFill/>
              </a:ln>
              <a:solidFill>
                <a:srgbClr val="000000"/>
              </a:solidFill>
              <a:effectLst/>
              <a:uFillTx/>
              <a:latin typeface="+mn-lt"/>
              <a:ea typeface="+mn-ea"/>
              <a:cs typeface="+mn-cs"/>
              <a:sym typeface="Helvetica"/>
            </a:endParaRPr>
          </a:p>
        </p:txBody>
      </p:sp>
      <p:pic>
        <p:nvPicPr>
          <p:cNvPr id="2" name="Picture 1" descr="&lt;strong&gt;Indirect&lt;/strong&gt; Free Kick #5 | Flickr - Photo Shar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2024" y="3135474"/>
            <a:ext cx="8733454" cy="4571611"/>
          </a:xfrm>
          <a:prstGeom prst="rect">
            <a:avLst/>
          </a:prstGeom>
        </p:spPr>
      </p:pic>
      <p:sp>
        <p:nvSpPr>
          <p:cNvPr id="3" name="Slide Number Placeholder 2"/>
          <p:cNvSpPr>
            <a:spLocks noGrp="1"/>
          </p:cNvSpPr>
          <p:nvPr>
            <p:ph type="sldNum" sz="quarter" idx="12"/>
          </p:nvPr>
        </p:nvSpPr>
        <p:spPr/>
        <p:txBody>
          <a:bodyPr/>
          <a:lstStyle/>
          <a:p>
            <a:fld id="{34361B7A-31FA-4206-8E4E-60BFC11378D7}" type="slidenum">
              <a:rPr lang="en-US" smtClean="0">
                <a:solidFill>
                  <a:srgbClr val="FFFFFF"/>
                </a:solidFill>
              </a:rPr>
              <a:pPr/>
              <a:t>11</a:t>
            </a:fld>
            <a:endParaRPr lang="en-US" dirty="0">
              <a:solidFill>
                <a:srgbClr val="FFFFFF"/>
              </a:solidFill>
            </a:endParaRPr>
          </a:p>
        </p:txBody>
      </p:sp>
    </p:spTree>
    <p:extLst>
      <p:ext uri="{BB962C8B-B14F-4D97-AF65-F5344CB8AC3E}">
        <p14:creationId xmlns:p14="http://schemas.microsoft.com/office/powerpoint/2010/main" val="1330440216"/>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65824" y="1714955"/>
            <a:ext cx="11996737" cy="953089"/>
          </a:xfrm>
        </p:spPr>
        <p:txBody>
          <a:bodyPr/>
          <a:lstStyle/>
          <a:p>
            <a:r>
              <a:rPr lang="en-US" dirty="0" smtClean="0"/>
              <a:t>Indirect for 17/18 Expense Reporting</a:t>
            </a:r>
            <a:endParaRPr lang="en-US" dirty="0"/>
          </a:p>
        </p:txBody>
      </p:sp>
      <p:sp>
        <p:nvSpPr>
          <p:cNvPr id="3" name="Content Placeholder 2"/>
          <p:cNvSpPr>
            <a:spLocks noGrp="1"/>
          </p:cNvSpPr>
          <p:nvPr>
            <p:ph sz="quarter" idx="11"/>
          </p:nvPr>
        </p:nvSpPr>
        <p:spPr>
          <a:xfrm>
            <a:off x="397565" y="2668044"/>
            <a:ext cx="11964298" cy="6147343"/>
          </a:xfrm>
        </p:spPr>
        <p:txBody>
          <a:bodyPr/>
          <a:lstStyle/>
          <a:p>
            <a:pPr marL="571500" indent="-571500" algn="l">
              <a:buFont typeface="Arial" panose="020B0604020202020204" pitchFamily="34" charset="0"/>
              <a:buChar char="•"/>
            </a:pPr>
            <a:r>
              <a:rPr lang="en-US" sz="3600" dirty="0" smtClean="0"/>
              <a:t>Members must report their indirect (as defined in your accounting manual) on the indirect line in NOVA.</a:t>
            </a:r>
          </a:p>
          <a:p>
            <a:pPr marL="571500" indent="-571500" algn="l">
              <a:buFont typeface="Arial" panose="020B0604020202020204" pitchFamily="34" charset="0"/>
              <a:buChar char="•"/>
            </a:pPr>
            <a:r>
              <a:rPr lang="en-US" sz="3600" dirty="0" smtClean="0"/>
              <a:t>Operational costs are not indirect costs.</a:t>
            </a:r>
          </a:p>
          <a:p>
            <a:pPr marL="571500" indent="-571500" algn="l">
              <a:buFont typeface="Arial" panose="020B0604020202020204" pitchFamily="34" charset="0"/>
              <a:buChar char="•"/>
            </a:pPr>
            <a:r>
              <a:rPr lang="en-US" sz="3600" dirty="0" smtClean="0"/>
              <a:t>Indirect costs CANNOT be reported in object code 7000. </a:t>
            </a:r>
          </a:p>
          <a:p>
            <a:pPr marL="571500" indent="-571500" algn="l">
              <a:buFont typeface="Arial" panose="020B0604020202020204" pitchFamily="34" charset="0"/>
              <a:buChar char="•"/>
            </a:pPr>
            <a:r>
              <a:rPr lang="en-US" sz="3600" dirty="0" smtClean="0"/>
              <a:t>Indirect rate for 17-18 is the CDE approved rate for K12/COEs and the negotiated rate for Community Colleges. </a:t>
            </a:r>
          </a:p>
          <a:p>
            <a:pPr marL="571500" indent="-571500" algn="l">
              <a:buFont typeface="Arial" panose="020B0604020202020204" pitchFamily="34" charset="0"/>
              <a:buChar char="•"/>
            </a:pPr>
            <a:r>
              <a:rPr lang="en-US" sz="3600" dirty="0"/>
              <a:t>If your 17-18 indirect rate in NOVA is red – please ignore for now.  This was programmed for the 18-19 school year.</a:t>
            </a:r>
          </a:p>
          <a:p>
            <a:pPr marL="571500" indent="-571500" algn="l">
              <a:buFont typeface="Arial" panose="020B0604020202020204" pitchFamily="34" charset="0"/>
              <a:buChar char="•"/>
            </a:pPr>
            <a:endParaRPr lang="en-US" sz="4000" dirty="0" smtClean="0"/>
          </a:p>
          <a:p>
            <a:pPr algn="l"/>
            <a:r>
              <a:rPr lang="en-US" sz="3600" dirty="0" smtClean="0"/>
              <a:t/>
            </a:r>
            <a:br>
              <a:rPr lang="en-US" sz="3600" dirty="0" smtClean="0"/>
            </a:br>
            <a:endParaRPr lang="en-US" sz="3600" dirty="0" smtClean="0"/>
          </a:p>
          <a:p>
            <a:pPr lvl="1" algn="l"/>
            <a:endParaRPr lang="en-US" sz="4000" dirty="0"/>
          </a:p>
          <a:p>
            <a:pPr lvl="1" algn="l"/>
            <a:endParaRPr lang="en-US" sz="4000" dirty="0" smtClean="0"/>
          </a:p>
          <a:p>
            <a:pPr marL="685800" indent="-685800" algn="l">
              <a:buFont typeface="Arial" panose="020B0604020202020204" pitchFamily="34" charset="0"/>
              <a:buChar char="•"/>
            </a:pPr>
            <a:endParaRPr lang="en-US" sz="4000" dirty="0" smtClean="0"/>
          </a:p>
          <a:p>
            <a:pPr algn="l"/>
            <a:endParaRPr lang="en-US" sz="4800" dirty="0"/>
          </a:p>
        </p:txBody>
      </p:sp>
      <p:sp>
        <p:nvSpPr>
          <p:cNvPr id="4" name="Slide Number Placeholder 3"/>
          <p:cNvSpPr>
            <a:spLocks noGrp="1"/>
          </p:cNvSpPr>
          <p:nvPr>
            <p:ph type="sldNum" sz="quarter" idx="12"/>
          </p:nvPr>
        </p:nvSpPr>
        <p:spPr/>
        <p:txBody>
          <a:bodyPr/>
          <a:lstStyle/>
          <a:p>
            <a:fld id="{34361B7A-31FA-4206-8E4E-60BFC11378D7}" type="slidenum">
              <a:rPr lang="en-US" smtClean="0">
                <a:solidFill>
                  <a:srgbClr val="FFFFFF"/>
                </a:solidFill>
              </a:rPr>
              <a:pPr/>
              <a:t>12</a:t>
            </a:fld>
            <a:endParaRPr lang="en-US" dirty="0">
              <a:solidFill>
                <a:srgbClr val="FFFFFF"/>
              </a:solidFill>
            </a:endParaRPr>
          </a:p>
        </p:txBody>
      </p:sp>
    </p:spTree>
    <p:extLst>
      <p:ext uri="{BB962C8B-B14F-4D97-AF65-F5344CB8AC3E}">
        <p14:creationId xmlns:p14="http://schemas.microsoft.com/office/powerpoint/2010/main" val="3403612525"/>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65824" y="1714955"/>
            <a:ext cx="11996737" cy="953089"/>
          </a:xfrm>
        </p:spPr>
        <p:txBody>
          <a:bodyPr/>
          <a:lstStyle/>
          <a:p>
            <a:r>
              <a:rPr lang="en-US" dirty="0" smtClean="0"/>
              <a:t>Indirect for 18/19 Budget &amp; Expenses</a:t>
            </a:r>
            <a:endParaRPr lang="en-US" dirty="0"/>
          </a:p>
        </p:txBody>
      </p:sp>
      <p:sp>
        <p:nvSpPr>
          <p:cNvPr id="3" name="Content Placeholder 2"/>
          <p:cNvSpPr>
            <a:spLocks noGrp="1"/>
          </p:cNvSpPr>
          <p:nvPr>
            <p:ph sz="quarter" idx="11"/>
          </p:nvPr>
        </p:nvSpPr>
        <p:spPr>
          <a:xfrm>
            <a:off x="397565" y="3004457"/>
            <a:ext cx="11964298" cy="5810930"/>
          </a:xfrm>
        </p:spPr>
        <p:txBody>
          <a:bodyPr/>
          <a:lstStyle/>
          <a:p>
            <a:pPr marL="571500" indent="-571500" algn="l">
              <a:buFont typeface="Arial" panose="020B0604020202020204" pitchFamily="34" charset="0"/>
              <a:buChar char="•"/>
            </a:pPr>
            <a:r>
              <a:rPr lang="en-US" sz="4000" dirty="0" smtClean="0"/>
              <a:t>For 18-19 </a:t>
            </a:r>
            <a:r>
              <a:rPr lang="en-US" sz="4000" dirty="0"/>
              <a:t>- K12/COE – use the CDE approved indirect </a:t>
            </a:r>
            <a:r>
              <a:rPr lang="en-US" sz="4000" dirty="0" smtClean="0"/>
              <a:t>rate or 5% whichever is less.  </a:t>
            </a:r>
            <a:r>
              <a:rPr lang="en-US" sz="4000" dirty="0"/>
              <a:t>CCDs use the </a:t>
            </a:r>
            <a:r>
              <a:rPr lang="en-US" sz="4000" dirty="0" smtClean="0"/>
              <a:t>agreed </a:t>
            </a:r>
            <a:r>
              <a:rPr lang="en-US" sz="4000" dirty="0"/>
              <a:t>upon indirect </a:t>
            </a:r>
            <a:r>
              <a:rPr lang="en-US" sz="4000" dirty="0" smtClean="0"/>
              <a:t>rate or 5% whichever is less.</a:t>
            </a:r>
          </a:p>
          <a:p>
            <a:pPr marL="571500" indent="-571500" algn="l">
              <a:buFont typeface="Arial" panose="020B0604020202020204" pitchFamily="34" charset="0"/>
              <a:buChar char="•"/>
            </a:pPr>
            <a:r>
              <a:rPr lang="en-US" sz="4000" dirty="0" smtClean="0"/>
              <a:t>See legislative trailer bill language via the link in the 18-19 CFAD Approval letter.</a:t>
            </a:r>
          </a:p>
          <a:p>
            <a:pPr algn="l"/>
            <a:r>
              <a:rPr lang="en-US" sz="3600" dirty="0" smtClean="0"/>
              <a:t/>
            </a:r>
            <a:br>
              <a:rPr lang="en-US" sz="3600" dirty="0" smtClean="0"/>
            </a:br>
            <a:endParaRPr lang="en-US" sz="3600" dirty="0" smtClean="0"/>
          </a:p>
          <a:p>
            <a:pPr lvl="1" algn="l"/>
            <a:endParaRPr lang="en-US" sz="4000" dirty="0"/>
          </a:p>
          <a:p>
            <a:pPr lvl="1" algn="l"/>
            <a:endParaRPr lang="en-US" sz="4000" dirty="0" smtClean="0"/>
          </a:p>
          <a:p>
            <a:pPr marL="685800" indent="-685800" algn="l">
              <a:buFont typeface="Arial" panose="020B0604020202020204" pitchFamily="34" charset="0"/>
              <a:buChar char="•"/>
            </a:pPr>
            <a:endParaRPr lang="en-US" sz="4000" dirty="0" smtClean="0"/>
          </a:p>
          <a:p>
            <a:pPr algn="l"/>
            <a:endParaRPr lang="en-US" sz="4800" dirty="0"/>
          </a:p>
        </p:txBody>
      </p:sp>
      <p:sp>
        <p:nvSpPr>
          <p:cNvPr id="4" name="Slide Number Placeholder 3"/>
          <p:cNvSpPr>
            <a:spLocks noGrp="1"/>
          </p:cNvSpPr>
          <p:nvPr>
            <p:ph type="sldNum" sz="quarter" idx="12"/>
          </p:nvPr>
        </p:nvSpPr>
        <p:spPr/>
        <p:txBody>
          <a:bodyPr/>
          <a:lstStyle/>
          <a:p>
            <a:fld id="{34361B7A-31FA-4206-8E4E-60BFC11378D7}" type="slidenum">
              <a:rPr lang="en-US" smtClean="0">
                <a:solidFill>
                  <a:srgbClr val="FFFFFF"/>
                </a:solidFill>
              </a:rPr>
              <a:pPr/>
              <a:t>13</a:t>
            </a:fld>
            <a:endParaRPr lang="en-US" dirty="0">
              <a:solidFill>
                <a:srgbClr val="FFFFFF"/>
              </a:solidFill>
            </a:endParaRPr>
          </a:p>
        </p:txBody>
      </p:sp>
    </p:spTree>
    <p:extLst>
      <p:ext uri="{BB962C8B-B14F-4D97-AF65-F5344CB8AC3E}">
        <p14:creationId xmlns:p14="http://schemas.microsoft.com/office/powerpoint/2010/main" val="499604382"/>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65824" y="1714955"/>
            <a:ext cx="11996737" cy="953089"/>
          </a:xfrm>
        </p:spPr>
        <p:txBody>
          <a:bodyPr/>
          <a:lstStyle/>
          <a:p>
            <a:r>
              <a:rPr lang="en-US" dirty="0" smtClean="0"/>
              <a:t>Indirect 18/19 (cont. 1)</a:t>
            </a:r>
            <a:endParaRPr lang="en-US" dirty="0"/>
          </a:p>
        </p:txBody>
      </p:sp>
      <p:sp>
        <p:nvSpPr>
          <p:cNvPr id="3" name="Content Placeholder 2"/>
          <p:cNvSpPr>
            <a:spLocks noGrp="1"/>
          </p:cNvSpPr>
          <p:nvPr>
            <p:ph sz="quarter" idx="11"/>
          </p:nvPr>
        </p:nvSpPr>
        <p:spPr>
          <a:xfrm>
            <a:off x="397565" y="3158836"/>
            <a:ext cx="11964298" cy="5656551"/>
          </a:xfrm>
        </p:spPr>
        <p:txBody>
          <a:bodyPr/>
          <a:lstStyle/>
          <a:p>
            <a:pPr marL="571500" indent="-571500" algn="l">
              <a:buFont typeface="Arial" panose="020B0604020202020204" pitchFamily="34" charset="0"/>
              <a:buChar char="•"/>
            </a:pPr>
            <a:r>
              <a:rPr lang="en-US" sz="4000" dirty="0" smtClean="0"/>
              <a:t>Don’t confuse the indirect for members with the consortia level administrative 5% cap.</a:t>
            </a:r>
          </a:p>
          <a:p>
            <a:pPr algn="l"/>
            <a:endParaRPr lang="en-US" sz="4000" dirty="0" smtClean="0"/>
          </a:p>
          <a:p>
            <a:pPr algn="l"/>
            <a:r>
              <a:rPr lang="en-US" sz="3600" dirty="0" smtClean="0"/>
              <a:t/>
            </a:r>
            <a:br>
              <a:rPr lang="en-US" sz="3600" dirty="0" smtClean="0"/>
            </a:br>
            <a:endParaRPr lang="en-US" sz="3600" dirty="0" smtClean="0"/>
          </a:p>
          <a:p>
            <a:pPr lvl="1" algn="l"/>
            <a:endParaRPr lang="en-US" sz="4000" dirty="0"/>
          </a:p>
          <a:p>
            <a:pPr lvl="1" algn="l"/>
            <a:endParaRPr lang="en-US" sz="4000" dirty="0" smtClean="0"/>
          </a:p>
          <a:p>
            <a:pPr marL="685800" indent="-685800" algn="l">
              <a:buFont typeface="Arial" panose="020B0604020202020204" pitchFamily="34" charset="0"/>
              <a:buChar char="•"/>
            </a:pPr>
            <a:endParaRPr lang="en-US" sz="4000" dirty="0" smtClean="0"/>
          </a:p>
          <a:p>
            <a:pPr algn="l"/>
            <a:endParaRPr lang="en-US" sz="4800" dirty="0"/>
          </a:p>
        </p:txBody>
      </p:sp>
      <p:sp>
        <p:nvSpPr>
          <p:cNvPr id="4" name="Slide Number Placeholder 3"/>
          <p:cNvSpPr>
            <a:spLocks noGrp="1"/>
          </p:cNvSpPr>
          <p:nvPr>
            <p:ph type="sldNum" sz="quarter" idx="12"/>
          </p:nvPr>
        </p:nvSpPr>
        <p:spPr/>
        <p:txBody>
          <a:bodyPr/>
          <a:lstStyle/>
          <a:p>
            <a:fld id="{34361B7A-31FA-4206-8E4E-60BFC11378D7}" type="slidenum">
              <a:rPr lang="en-US" smtClean="0">
                <a:solidFill>
                  <a:srgbClr val="FFFFFF"/>
                </a:solidFill>
              </a:rPr>
              <a:pPr/>
              <a:t>14</a:t>
            </a:fld>
            <a:endParaRPr lang="en-US" dirty="0">
              <a:solidFill>
                <a:srgbClr val="FFFFFF"/>
              </a:solidFill>
            </a:endParaRPr>
          </a:p>
        </p:txBody>
      </p:sp>
    </p:spTree>
    <p:extLst>
      <p:ext uri="{BB962C8B-B14F-4D97-AF65-F5344CB8AC3E}">
        <p14:creationId xmlns:p14="http://schemas.microsoft.com/office/powerpoint/2010/main" val="2769040023"/>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97565" y="2346192"/>
            <a:ext cx="11996737" cy="1012829"/>
          </a:xfrm>
        </p:spPr>
        <p:txBody>
          <a:bodyPr/>
          <a:lstStyle/>
          <a:p>
            <a:r>
              <a:rPr lang="en-US" sz="5400" dirty="0" smtClean="0"/>
              <a:t>Expense Reporting</a:t>
            </a:r>
          </a:p>
        </p:txBody>
      </p:sp>
      <p:sp>
        <p:nvSpPr>
          <p:cNvPr id="3" name="Content Placeholder 2"/>
          <p:cNvSpPr>
            <a:spLocks noGrp="1"/>
          </p:cNvSpPr>
          <p:nvPr>
            <p:ph sz="quarter" idx="11"/>
          </p:nvPr>
        </p:nvSpPr>
        <p:spPr>
          <a:xfrm>
            <a:off x="3578087" y="7010400"/>
            <a:ext cx="9170504" cy="1804988"/>
          </a:xfrm>
        </p:spPr>
        <p:txBody>
          <a:bodyPr/>
          <a:lstStyle/>
          <a:p>
            <a:pPr marL="685800" indent="-685800" algn="l">
              <a:buFont typeface="Arial" panose="020B0604020202020204" pitchFamily="34" charset="0"/>
              <a:buChar char="•"/>
            </a:pPr>
            <a:endParaRPr lang="en-US" sz="4000" dirty="0" smtClean="0"/>
          </a:p>
          <a:p>
            <a:pPr algn="l"/>
            <a:endParaRPr lang="en-US" sz="4800" dirty="0" smtClean="0"/>
          </a:p>
          <a:p>
            <a:pPr algn="l"/>
            <a:endParaRPr lang="en-US" sz="4800" dirty="0"/>
          </a:p>
        </p:txBody>
      </p:sp>
      <p:pic>
        <p:nvPicPr>
          <p:cNvPr id="4" name="Picture 3" descr="Imposte comunali 2014 : bene progressività e semplificazione procedure » La Gazzetta di Lucc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4865" y="3486149"/>
            <a:ext cx="9946433" cy="4388887"/>
          </a:xfrm>
          <a:prstGeom prst="rect">
            <a:avLst/>
          </a:prstGeom>
        </p:spPr>
      </p:pic>
      <p:sp>
        <p:nvSpPr>
          <p:cNvPr id="5" name="Slide Number Placeholder 4"/>
          <p:cNvSpPr>
            <a:spLocks noGrp="1"/>
          </p:cNvSpPr>
          <p:nvPr>
            <p:ph type="sldNum" sz="quarter" idx="12"/>
          </p:nvPr>
        </p:nvSpPr>
        <p:spPr/>
        <p:txBody>
          <a:bodyPr/>
          <a:lstStyle/>
          <a:p>
            <a:fld id="{34361B7A-31FA-4206-8E4E-60BFC11378D7}" type="slidenum">
              <a:rPr lang="en-US" smtClean="0">
                <a:solidFill>
                  <a:srgbClr val="FFFFFF"/>
                </a:solidFill>
              </a:rPr>
              <a:pPr/>
              <a:t>15</a:t>
            </a:fld>
            <a:endParaRPr lang="en-US" dirty="0">
              <a:solidFill>
                <a:srgbClr val="FFFFFF"/>
              </a:solidFill>
            </a:endParaRPr>
          </a:p>
        </p:txBody>
      </p:sp>
    </p:spTree>
    <p:extLst>
      <p:ext uri="{BB962C8B-B14F-4D97-AF65-F5344CB8AC3E}">
        <p14:creationId xmlns:p14="http://schemas.microsoft.com/office/powerpoint/2010/main" val="3697423765"/>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65824" y="1714955"/>
            <a:ext cx="11996737" cy="1054749"/>
          </a:xfrm>
        </p:spPr>
        <p:txBody>
          <a:bodyPr/>
          <a:lstStyle/>
          <a:p>
            <a:r>
              <a:rPr lang="en-US" dirty="0" smtClean="0"/>
              <a:t>Expense Due Dates -  2017-2018</a:t>
            </a:r>
            <a:endParaRPr lang="en-US" dirty="0"/>
          </a:p>
        </p:txBody>
      </p:sp>
      <p:sp>
        <p:nvSpPr>
          <p:cNvPr id="3" name="Content Placeholder 2"/>
          <p:cNvSpPr>
            <a:spLocks noGrp="1"/>
          </p:cNvSpPr>
          <p:nvPr>
            <p:ph sz="quarter" idx="11"/>
          </p:nvPr>
        </p:nvSpPr>
        <p:spPr>
          <a:xfrm>
            <a:off x="397565" y="3060440"/>
            <a:ext cx="12351026" cy="5754947"/>
          </a:xfrm>
        </p:spPr>
        <p:txBody>
          <a:bodyPr/>
          <a:lstStyle/>
          <a:p>
            <a:pPr marL="685800" indent="-685800" algn="l">
              <a:buFont typeface="Arial" panose="020B0604020202020204" pitchFamily="34" charset="0"/>
              <a:buChar char="•"/>
            </a:pPr>
            <a:r>
              <a:rPr lang="en-US" sz="4000" dirty="0" smtClean="0"/>
              <a:t>September 1</a:t>
            </a:r>
            <a:r>
              <a:rPr lang="en-US" sz="4000" baseline="30000" dirty="0" smtClean="0"/>
              <a:t>st</a:t>
            </a:r>
            <a:r>
              <a:rPr lang="en-US" sz="4000" dirty="0" smtClean="0"/>
              <a:t> - Member 4Q expense report due</a:t>
            </a:r>
          </a:p>
          <a:p>
            <a:pPr algn="l"/>
            <a:endParaRPr lang="en-US" sz="4000" dirty="0" smtClean="0"/>
          </a:p>
          <a:p>
            <a:pPr marL="685800" indent="-685800" algn="l">
              <a:buFont typeface="Arial" panose="020B0604020202020204" pitchFamily="34" charset="0"/>
              <a:buChar char="•"/>
            </a:pPr>
            <a:r>
              <a:rPr lang="en-US" sz="4000" dirty="0" smtClean="0"/>
              <a:t>September 30</a:t>
            </a:r>
            <a:r>
              <a:rPr lang="en-US" sz="4000" baseline="30000" dirty="0" smtClean="0"/>
              <a:t>th</a:t>
            </a:r>
            <a:r>
              <a:rPr lang="en-US" sz="4000" dirty="0" smtClean="0"/>
              <a:t> - Consortium Certification </a:t>
            </a:r>
          </a:p>
          <a:p>
            <a:pPr marL="685800" indent="-685800" algn="l">
              <a:buFont typeface="Arial" panose="020B0604020202020204" pitchFamily="34" charset="0"/>
              <a:buChar char="•"/>
            </a:pPr>
            <a:endParaRPr lang="en-US" sz="4000" dirty="0"/>
          </a:p>
          <a:p>
            <a:pPr marL="685800" indent="-685800" algn="l">
              <a:buFont typeface="Arial" panose="020B0604020202020204" pitchFamily="34" charset="0"/>
              <a:buChar char="•"/>
            </a:pPr>
            <a:r>
              <a:rPr lang="en-US" sz="4000" dirty="0" smtClean="0"/>
              <a:t>Must be positive numbers – no negatives…..</a:t>
            </a:r>
          </a:p>
          <a:p>
            <a:pPr marL="685800" indent="-685800" algn="l">
              <a:buFont typeface="Arial" panose="020B0604020202020204" pitchFamily="34" charset="0"/>
              <a:buChar char="•"/>
            </a:pPr>
            <a:endParaRPr lang="en-US" sz="4000" dirty="0"/>
          </a:p>
          <a:p>
            <a:pPr marL="571500" indent="-571500" algn="l">
              <a:buFont typeface="Arial" panose="020B0604020202020204" pitchFamily="34" charset="0"/>
              <a:buChar char="•"/>
            </a:pPr>
            <a:r>
              <a:rPr lang="en-US" sz="4000" dirty="0" smtClean="0"/>
              <a:t>Expenditure </a:t>
            </a:r>
            <a:r>
              <a:rPr lang="en-US" sz="4000" dirty="0"/>
              <a:t>report cannot be submitted if expenditures exceed the allocated amount for a given object code (no negative balances).</a:t>
            </a:r>
          </a:p>
          <a:p>
            <a:pPr marL="685800" indent="-685800" algn="l">
              <a:buFont typeface="Arial" panose="020B0604020202020204" pitchFamily="34" charset="0"/>
              <a:buChar char="•"/>
            </a:pPr>
            <a:endParaRPr lang="en-US" sz="4000" dirty="0" smtClean="0"/>
          </a:p>
          <a:p>
            <a:pPr marL="685800" indent="-685800" algn="l">
              <a:buFont typeface="Arial" panose="020B0604020202020204" pitchFamily="34" charset="0"/>
              <a:buChar char="•"/>
            </a:pPr>
            <a:endParaRPr lang="en-US" sz="4000" dirty="0" smtClean="0"/>
          </a:p>
          <a:p>
            <a:pPr algn="l"/>
            <a:endParaRPr lang="en-US" sz="4800" dirty="0"/>
          </a:p>
        </p:txBody>
      </p:sp>
      <p:sp>
        <p:nvSpPr>
          <p:cNvPr id="4" name="Slide Number Placeholder 3"/>
          <p:cNvSpPr>
            <a:spLocks noGrp="1"/>
          </p:cNvSpPr>
          <p:nvPr>
            <p:ph type="sldNum" sz="quarter" idx="12"/>
          </p:nvPr>
        </p:nvSpPr>
        <p:spPr/>
        <p:txBody>
          <a:bodyPr/>
          <a:lstStyle/>
          <a:p>
            <a:fld id="{34361B7A-31FA-4206-8E4E-60BFC11378D7}" type="slidenum">
              <a:rPr lang="en-US" smtClean="0">
                <a:solidFill>
                  <a:srgbClr val="FFFFFF"/>
                </a:solidFill>
              </a:rPr>
              <a:pPr/>
              <a:t>16</a:t>
            </a:fld>
            <a:endParaRPr lang="en-US" dirty="0">
              <a:solidFill>
                <a:srgbClr val="FFFFFF"/>
              </a:solidFill>
            </a:endParaRPr>
          </a:p>
        </p:txBody>
      </p:sp>
    </p:spTree>
    <p:extLst>
      <p:ext uri="{BB962C8B-B14F-4D97-AF65-F5344CB8AC3E}">
        <p14:creationId xmlns:p14="http://schemas.microsoft.com/office/powerpoint/2010/main" val="2008183092"/>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 Placeholder 1"/>
          <p:cNvSpPr>
            <a:spLocks noGrp="1"/>
          </p:cNvSpPr>
          <p:nvPr>
            <p:ph type="body" sz="quarter" idx="10"/>
          </p:nvPr>
        </p:nvSpPr>
        <p:spPr>
          <a:xfrm>
            <a:off x="416038" y="0"/>
            <a:ext cx="11996737" cy="652464"/>
          </a:xfrm>
        </p:spPr>
        <p:txBody>
          <a:bodyPr/>
          <a:lstStyle/>
          <a:p>
            <a:r>
              <a:rPr lang="en-US" sz="4000" dirty="0" smtClean="0"/>
              <a:t>Expenditure Reporting</a:t>
            </a:r>
          </a:p>
          <a:p>
            <a:r>
              <a:rPr lang="en-US" sz="4000" dirty="0" smtClean="0"/>
              <a:t> </a:t>
            </a:r>
          </a:p>
        </p:txBody>
      </p:sp>
      <p:sp>
        <p:nvSpPr>
          <p:cNvPr id="2" name="Slide Number Placeholder 1"/>
          <p:cNvSpPr>
            <a:spLocks noGrp="1"/>
          </p:cNvSpPr>
          <p:nvPr>
            <p:ph type="sldNum" sz="quarter" idx="12"/>
          </p:nvPr>
        </p:nvSpPr>
        <p:spPr/>
        <p:txBody>
          <a:bodyPr/>
          <a:lstStyle/>
          <a:p>
            <a:fld id="{34361B7A-31FA-4206-8E4E-60BFC11378D7}" type="slidenum">
              <a:rPr lang="en-US" smtClean="0">
                <a:solidFill>
                  <a:srgbClr val="FFFFFF"/>
                </a:solidFill>
              </a:rPr>
              <a:pPr/>
              <a:t>17</a:t>
            </a:fld>
            <a:endParaRPr lang="en-US" dirty="0">
              <a:solidFill>
                <a:srgbClr val="FFFFFF"/>
              </a:solidFill>
            </a:endParaRPr>
          </a:p>
        </p:txBody>
      </p:sp>
      <p:pic>
        <p:nvPicPr>
          <p:cNvPr id="3" name="Picture 2"/>
          <p:cNvPicPr>
            <a:picLocks noChangeAspect="1"/>
          </p:cNvPicPr>
          <p:nvPr/>
        </p:nvPicPr>
        <p:blipFill>
          <a:blip r:embed="rId3"/>
          <a:stretch>
            <a:fillRect/>
          </a:stretch>
        </p:blipFill>
        <p:spPr>
          <a:xfrm>
            <a:off x="43959" y="822960"/>
            <a:ext cx="12960841" cy="8930640"/>
          </a:xfrm>
          <a:prstGeom prst="rect">
            <a:avLst/>
          </a:prstGeom>
        </p:spPr>
      </p:pic>
      <p:sp>
        <p:nvSpPr>
          <p:cNvPr id="7" name="TextBox 6"/>
          <p:cNvSpPr txBox="1"/>
          <p:nvPr/>
        </p:nvSpPr>
        <p:spPr>
          <a:xfrm>
            <a:off x="11978640" y="9204895"/>
            <a:ext cx="792480" cy="37959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sz="1800" b="1" i="0" u="none" strike="noStrike" cap="none" spc="0" normalizeH="0" baseline="0" dirty="0" smtClean="0">
                <a:ln>
                  <a:noFill/>
                </a:ln>
                <a:solidFill>
                  <a:srgbClr val="000000"/>
                </a:solidFill>
                <a:effectLst/>
                <a:uFillTx/>
                <a:latin typeface="+mn-lt"/>
                <a:ea typeface="+mn-ea"/>
                <a:cs typeface="+mn-cs"/>
                <a:sym typeface="Helvetica"/>
              </a:rPr>
              <a:t>17</a:t>
            </a:r>
            <a:endParaRPr kumimoji="0" lang="en-US" sz="1800" b="1" i="0" u="none" strike="noStrike" cap="none" spc="0" normalizeH="0" baseline="0" dirty="0">
              <a:ln>
                <a:noFill/>
              </a:ln>
              <a:solidFill>
                <a:srgbClr val="000000"/>
              </a:solidFill>
              <a:effectLst/>
              <a:uFillTx/>
              <a:latin typeface="+mn-lt"/>
              <a:ea typeface="+mn-ea"/>
              <a:cs typeface="+mn-cs"/>
              <a:sym typeface="Helvetica"/>
            </a:endParaRPr>
          </a:p>
        </p:txBody>
      </p:sp>
    </p:spTree>
    <p:extLst>
      <p:ext uri="{BB962C8B-B14F-4D97-AF65-F5344CB8AC3E}">
        <p14:creationId xmlns:p14="http://schemas.microsoft.com/office/powerpoint/2010/main" val="2266221301"/>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 Placeholder 1"/>
          <p:cNvSpPr>
            <a:spLocks noGrp="1"/>
          </p:cNvSpPr>
          <p:nvPr>
            <p:ph type="body" sz="quarter" idx="10"/>
          </p:nvPr>
        </p:nvSpPr>
        <p:spPr>
          <a:xfrm>
            <a:off x="329914" y="0"/>
            <a:ext cx="11996737" cy="652464"/>
          </a:xfrm>
        </p:spPr>
        <p:txBody>
          <a:bodyPr/>
          <a:lstStyle/>
          <a:p>
            <a:r>
              <a:rPr lang="en-US" sz="4000" dirty="0" smtClean="0"/>
              <a:t>Expenditure Reporting</a:t>
            </a:r>
          </a:p>
          <a:p>
            <a:r>
              <a:rPr lang="en-US" sz="4000" dirty="0" smtClean="0"/>
              <a:t> </a:t>
            </a:r>
          </a:p>
        </p:txBody>
      </p:sp>
      <p:sp>
        <p:nvSpPr>
          <p:cNvPr id="3" name="Slide Number Placeholder 2"/>
          <p:cNvSpPr>
            <a:spLocks noGrp="1"/>
          </p:cNvSpPr>
          <p:nvPr>
            <p:ph type="sldNum" sz="quarter" idx="12"/>
          </p:nvPr>
        </p:nvSpPr>
        <p:spPr/>
        <p:txBody>
          <a:bodyPr/>
          <a:lstStyle/>
          <a:p>
            <a:fld id="{34361B7A-31FA-4206-8E4E-60BFC11378D7}" type="slidenum">
              <a:rPr lang="en-US" smtClean="0">
                <a:solidFill>
                  <a:srgbClr val="FFFFFF"/>
                </a:solidFill>
              </a:rPr>
              <a:pPr/>
              <a:t>18</a:t>
            </a:fld>
            <a:endParaRPr lang="en-US" dirty="0">
              <a:solidFill>
                <a:srgbClr val="FFFFFF"/>
              </a:solidFill>
            </a:endParaRPr>
          </a:p>
        </p:txBody>
      </p:sp>
      <p:pic>
        <p:nvPicPr>
          <p:cNvPr id="4" name="Picture 3"/>
          <p:cNvPicPr>
            <a:picLocks noChangeAspect="1"/>
          </p:cNvPicPr>
          <p:nvPr/>
        </p:nvPicPr>
        <p:blipFill>
          <a:blip r:embed="rId3"/>
          <a:stretch>
            <a:fillRect/>
          </a:stretch>
        </p:blipFill>
        <p:spPr>
          <a:xfrm>
            <a:off x="53788" y="777240"/>
            <a:ext cx="12951011" cy="8976360"/>
          </a:xfrm>
          <a:prstGeom prst="rect">
            <a:avLst/>
          </a:prstGeom>
        </p:spPr>
      </p:pic>
      <p:sp>
        <p:nvSpPr>
          <p:cNvPr id="6" name="TextBox 5"/>
          <p:cNvSpPr txBox="1"/>
          <p:nvPr/>
        </p:nvSpPr>
        <p:spPr>
          <a:xfrm>
            <a:off x="11978640" y="9204895"/>
            <a:ext cx="792480" cy="37959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sz="1800" b="1" i="0" u="none" strike="noStrike" cap="none" spc="0" normalizeH="0" baseline="0" dirty="0" smtClean="0">
                <a:ln>
                  <a:noFill/>
                </a:ln>
                <a:solidFill>
                  <a:srgbClr val="000000"/>
                </a:solidFill>
                <a:effectLst/>
                <a:uFillTx/>
                <a:latin typeface="+mn-lt"/>
                <a:ea typeface="+mn-ea"/>
                <a:cs typeface="+mn-cs"/>
                <a:sym typeface="Helvetica"/>
              </a:rPr>
              <a:t>18</a:t>
            </a:r>
            <a:endParaRPr kumimoji="0" lang="en-US" sz="1800" b="1" i="0" u="none" strike="noStrike" cap="none" spc="0" normalizeH="0" baseline="0" dirty="0">
              <a:ln>
                <a:noFill/>
              </a:ln>
              <a:solidFill>
                <a:srgbClr val="000000"/>
              </a:solidFill>
              <a:effectLst/>
              <a:uFillTx/>
              <a:latin typeface="+mn-lt"/>
              <a:ea typeface="+mn-ea"/>
              <a:cs typeface="+mn-cs"/>
              <a:sym typeface="Helvetica"/>
            </a:endParaRPr>
          </a:p>
        </p:txBody>
      </p:sp>
    </p:spTree>
    <p:extLst>
      <p:ext uri="{BB962C8B-B14F-4D97-AF65-F5344CB8AC3E}">
        <p14:creationId xmlns:p14="http://schemas.microsoft.com/office/powerpoint/2010/main" val="942596647"/>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 Placeholder 1"/>
          <p:cNvSpPr>
            <a:spLocks noGrp="1"/>
          </p:cNvSpPr>
          <p:nvPr>
            <p:ph type="body" sz="quarter" idx="10"/>
          </p:nvPr>
        </p:nvSpPr>
        <p:spPr>
          <a:xfrm>
            <a:off x="538028" y="119139"/>
            <a:ext cx="11996737" cy="652464"/>
          </a:xfrm>
        </p:spPr>
        <p:txBody>
          <a:bodyPr/>
          <a:lstStyle/>
          <a:p>
            <a:r>
              <a:rPr lang="en-US" sz="4000" dirty="0" smtClean="0"/>
              <a:t>Expenditure Reporting</a:t>
            </a:r>
          </a:p>
          <a:p>
            <a:r>
              <a:rPr lang="en-US" sz="4000" dirty="0" smtClean="0"/>
              <a:t> </a:t>
            </a:r>
          </a:p>
        </p:txBody>
      </p:sp>
      <p:sp>
        <p:nvSpPr>
          <p:cNvPr id="2" name="Slide Number Placeholder 1"/>
          <p:cNvSpPr>
            <a:spLocks noGrp="1"/>
          </p:cNvSpPr>
          <p:nvPr>
            <p:ph type="sldNum" sz="quarter" idx="12"/>
          </p:nvPr>
        </p:nvSpPr>
        <p:spPr/>
        <p:txBody>
          <a:bodyPr/>
          <a:lstStyle/>
          <a:p>
            <a:fld id="{34361B7A-31FA-4206-8E4E-60BFC11378D7}" type="slidenum">
              <a:rPr lang="en-US" smtClean="0">
                <a:solidFill>
                  <a:srgbClr val="FFFFFF"/>
                </a:solidFill>
              </a:rPr>
              <a:pPr/>
              <a:t>19</a:t>
            </a:fld>
            <a:endParaRPr lang="en-US" dirty="0">
              <a:solidFill>
                <a:srgbClr val="FFFFFF"/>
              </a:solidFill>
            </a:endParaRPr>
          </a:p>
        </p:txBody>
      </p:sp>
      <p:pic>
        <p:nvPicPr>
          <p:cNvPr id="4" name="Picture 3"/>
          <p:cNvPicPr>
            <a:picLocks noChangeAspect="1"/>
          </p:cNvPicPr>
          <p:nvPr/>
        </p:nvPicPr>
        <p:blipFill>
          <a:blip r:embed="rId3"/>
          <a:stretch>
            <a:fillRect/>
          </a:stretch>
        </p:blipFill>
        <p:spPr>
          <a:xfrm>
            <a:off x="0" y="883920"/>
            <a:ext cx="13004800" cy="8869679"/>
          </a:xfrm>
          <a:prstGeom prst="rect">
            <a:avLst/>
          </a:prstGeom>
        </p:spPr>
      </p:pic>
      <p:sp>
        <p:nvSpPr>
          <p:cNvPr id="6" name="TextBox 5"/>
          <p:cNvSpPr txBox="1"/>
          <p:nvPr/>
        </p:nvSpPr>
        <p:spPr>
          <a:xfrm>
            <a:off x="11978640" y="9204895"/>
            <a:ext cx="792480" cy="37959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sz="1800" b="1" i="0" u="none" strike="noStrike" cap="none" spc="0" normalizeH="0" baseline="0" dirty="0" smtClean="0">
                <a:ln>
                  <a:noFill/>
                </a:ln>
                <a:solidFill>
                  <a:srgbClr val="000000"/>
                </a:solidFill>
                <a:effectLst/>
                <a:uFillTx/>
                <a:latin typeface="+mn-lt"/>
                <a:ea typeface="+mn-ea"/>
                <a:cs typeface="+mn-cs"/>
                <a:sym typeface="Helvetica"/>
              </a:rPr>
              <a:t>19</a:t>
            </a:r>
            <a:endParaRPr kumimoji="0" lang="en-US" sz="1800" b="1" i="0" u="none" strike="noStrike" cap="none" spc="0" normalizeH="0" baseline="0" dirty="0">
              <a:ln>
                <a:noFill/>
              </a:ln>
              <a:solidFill>
                <a:srgbClr val="000000"/>
              </a:solidFill>
              <a:effectLst/>
              <a:uFillTx/>
              <a:latin typeface="+mn-lt"/>
              <a:ea typeface="+mn-ea"/>
              <a:cs typeface="+mn-cs"/>
              <a:sym typeface="Helvetica"/>
            </a:endParaRPr>
          </a:p>
        </p:txBody>
      </p:sp>
    </p:spTree>
    <p:extLst>
      <p:ext uri="{BB962C8B-B14F-4D97-AF65-F5344CB8AC3E}">
        <p14:creationId xmlns:p14="http://schemas.microsoft.com/office/powerpoint/2010/main" val="3344561838"/>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278296" y="2773063"/>
            <a:ext cx="12616069" cy="6361043"/>
          </a:xfrm>
          <a:prstGeom prst="rect">
            <a:avLst/>
          </a:prstGeom>
        </p:spPr>
        <p:txBody>
          <a:bodyPr vert="horz" lIns="91440" tIns="45720" rIns="91440" bIns="45720" rtlCol="0">
            <a:normAutofit/>
          </a:bodyPr>
          <a:lstStyle>
            <a:lvl1pPr marL="487672" indent="-487672" algn="l" defTabSz="1300460" rtl="0" eaLnBrk="1" latinLnBrk="0" hangingPunct="1">
              <a:spcBef>
                <a:spcPct val="20000"/>
              </a:spcBef>
              <a:buFont typeface="Arial" pitchFamily="34" charset="0"/>
              <a:buChar char="•"/>
              <a:defRPr sz="4551" kern="1200" baseline="0">
                <a:solidFill>
                  <a:schemeClr val="tx1"/>
                </a:solidFill>
                <a:latin typeface="Calibri" pitchFamily="34" charset="0"/>
                <a:ea typeface="+mn-ea"/>
                <a:cs typeface="+mn-cs"/>
              </a:defRPr>
            </a:lvl1pPr>
            <a:lvl2pPr marL="1056623" indent="-406394" algn="l" defTabSz="1300460" rtl="0" eaLnBrk="1" latinLnBrk="0" hangingPunct="1">
              <a:spcBef>
                <a:spcPct val="20000"/>
              </a:spcBef>
              <a:buFont typeface="Arial" pitchFamily="34" charset="0"/>
              <a:buChar char="–"/>
              <a:defRPr sz="3982" kern="1200" baseline="0">
                <a:solidFill>
                  <a:schemeClr val="tx1"/>
                </a:solidFill>
                <a:latin typeface="Calibri" pitchFamily="34" charset="0"/>
                <a:ea typeface="+mn-ea"/>
                <a:cs typeface="+mn-cs"/>
              </a:defRPr>
            </a:lvl2pPr>
            <a:lvl3pPr marL="1625575" indent="-325115" algn="l" defTabSz="1300460" rtl="0" eaLnBrk="1" latinLnBrk="0" hangingPunct="1">
              <a:spcBef>
                <a:spcPct val="20000"/>
              </a:spcBef>
              <a:buFont typeface="Arial" pitchFamily="34" charset="0"/>
              <a:buChar char="•"/>
              <a:defRPr sz="3413" kern="1200" baseline="0">
                <a:solidFill>
                  <a:schemeClr val="tx1"/>
                </a:solidFill>
                <a:latin typeface="Calibri" pitchFamily="34" charset="0"/>
                <a:ea typeface="+mn-ea"/>
                <a:cs typeface="+mn-cs"/>
              </a:defRPr>
            </a:lvl3pPr>
            <a:lvl4pPr marL="2275804" indent="-325115" algn="l" defTabSz="1300460" rtl="0" eaLnBrk="1" latinLnBrk="0" hangingPunct="1">
              <a:spcBef>
                <a:spcPct val="20000"/>
              </a:spcBef>
              <a:buFont typeface="Arial" pitchFamily="34" charset="0"/>
              <a:buChar char="–"/>
              <a:defRPr sz="2844" kern="1200" baseline="0">
                <a:solidFill>
                  <a:schemeClr val="tx1"/>
                </a:solidFill>
                <a:latin typeface="Calibri" pitchFamily="34" charset="0"/>
                <a:ea typeface="+mn-ea"/>
                <a:cs typeface="+mn-cs"/>
              </a:defRPr>
            </a:lvl4pPr>
            <a:lvl5pPr marL="2926034" indent="-325115" algn="l" defTabSz="1300460" rtl="0" eaLnBrk="1" latinLnBrk="0" hangingPunct="1">
              <a:spcBef>
                <a:spcPct val="20000"/>
              </a:spcBef>
              <a:buFont typeface="Arial" pitchFamily="34" charset="0"/>
              <a:buChar char="»"/>
              <a:defRPr sz="2844" kern="1200" baseline="0">
                <a:solidFill>
                  <a:schemeClr val="tx1"/>
                </a:solidFill>
                <a:latin typeface="Calibri" pitchFamily="34" charset="0"/>
                <a:ea typeface="+mn-ea"/>
                <a:cs typeface="+mn-cs"/>
              </a:defRPr>
            </a:lvl5pPr>
            <a:lvl6pPr marL="3576264" indent="-325115" algn="l" defTabSz="1300460" rtl="0" eaLnBrk="1" latinLnBrk="0" hangingPunct="1">
              <a:spcBef>
                <a:spcPct val="20000"/>
              </a:spcBef>
              <a:buFont typeface="Arial" pitchFamily="34" charset="0"/>
              <a:buChar char="•"/>
              <a:defRPr sz="2844" kern="1200">
                <a:solidFill>
                  <a:schemeClr val="tx1"/>
                </a:solidFill>
                <a:latin typeface="+mn-lt"/>
                <a:ea typeface="+mn-ea"/>
                <a:cs typeface="+mn-cs"/>
              </a:defRPr>
            </a:lvl6pPr>
            <a:lvl7pPr marL="4226494" indent="-325115" algn="l" defTabSz="1300460" rtl="0" eaLnBrk="1" latinLnBrk="0" hangingPunct="1">
              <a:spcBef>
                <a:spcPct val="20000"/>
              </a:spcBef>
              <a:buFont typeface="Arial" pitchFamily="34" charset="0"/>
              <a:buChar char="•"/>
              <a:defRPr sz="2844" kern="1200">
                <a:solidFill>
                  <a:schemeClr val="tx1"/>
                </a:solidFill>
                <a:latin typeface="+mn-lt"/>
                <a:ea typeface="+mn-ea"/>
                <a:cs typeface="+mn-cs"/>
              </a:defRPr>
            </a:lvl7pPr>
            <a:lvl8pPr marL="4876724" indent="-325115" algn="l" defTabSz="1300460" rtl="0" eaLnBrk="1" latinLnBrk="0" hangingPunct="1">
              <a:spcBef>
                <a:spcPct val="20000"/>
              </a:spcBef>
              <a:buFont typeface="Arial" pitchFamily="34" charset="0"/>
              <a:buChar char="•"/>
              <a:defRPr sz="2844" kern="1200">
                <a:solidFill>
                  <a:schemeClr val="tx1"/>
                </a:solidFill>
                <a:latin typeface="+mn-lt"/>
                <a:ea typeface="+mn-ea"/>
                <a:cs typeface="+mn-cs"/>
              </a:defRPr>
            </a:lvl8pPr>
            <a:lvl9pPr marL="5526954" indent="-325115" algn="l" defTabSz="1300460" rtl="0" eaLnBrk="1" latinLnBrk="0" hangingPunct="1">
              <a:spcBef>
                <a:spcPct val="20000"/>
              </a:spcBef>
              <a:buFont typeface="Arial" pitchFamily="34" charset="0"/>
              <a:buChar char="•"/>
              <a:defRPr sz="2844" kern="1200">
                <a:solidFill>
                  <a:schemeClr val="tx1"/>
                </a:solidFill>
                <a:latin typeface="+mn-lt"/>
                <a:ea typeface="+mn-ea"/>
                <a:cs typeface="+mn-cs"/>
              </a:defRPr>
            </a:lvl9pPr>
          </a:lstStyle>
          <a:p>
            <a:pPr lvl="0">
              <a:defRPr/>
            </a:pPr>
            <a:r>
              <a:rPr lang="en-US" sz="4400" dirty="0" smtClean="0">
                <a:solidFill>
                  <a:sysClr val="windowText" lastClr="000000"/>
                </a:solidFill>
                <a:latin typeface="+mn-lt"/>
              </a:rPr>
              <a:t>AEP/AEBG Update</a:t>
            </a:r>
          </a:p>
          <a:p>
            <a:pPr lvl="0">
              <a:defRPr/>
            </a:pPr>
            <a:r>
              <a:rPr lang="en-US" sz="4400" dirty="0" smtClean="0">
                <a:solidFill>
                  <a:sysClr val="windowText" lastClr="000000"/>
                </a:solidFill>
                <a:latin typeface="+mn-lt"/>
              </a:rPr>
              <a:t>Technical Update / NOVA</a:t>
            </a:r>
          </a:p>
          <a:p>
            <a:pPr lvl="0">
              <a:defRPr/>
            </a:pPr>
            <a:r>
              <a:rPr lang="en-US" sz="4400" dirty="0" smtClean="0">
                <a:solidFill>
                  <a:sysClr val="windowText" lastClr="000000"/>
                </a:solidFill>
                <a:latin typeface="+mn-lt"/>
              </a:rPr>
              <a:t>4Q Expense reporting </a:t>
            </a:r>
          </a:p>
          <a:p>
            <a:pPr lvl="0">
              <a:defRPr/>
            </a:pPr>
            <a:r>
              <a:rPr lang="en-US" sz="4400" dirty="0" smtClean="0">
                <a:solidFill>
                  <a:sysClr val="windowText" lastClr="000000"/>
                </a:solidFill>
                <a:latin typeface="+mn-lt"/>
              </a:rPr>
              <a:t>Additional Reporting</a:t>
            </a:r>
          </a:p>
          <a:p>
            <a:pPr lvl="0">
              <a:defRPr/>
            </a:pPr>
            <a:r>
              <a:rPr lang="en-US" sz="4400" dirty="0" smtClean="0">
                <a:solidFill>
                  <a:sysClr val="windowText" lastClr="000000"/>
                </a:solidFill>
                <a:latin typeface="+mn-lt"/>
              </a:rPr>
              <a:t>Targets &amp; Close Out</a:t>
            </a:r>
          </a:p>
          <a:p>
            <a:pPr lvl="0">
              <a:defRPr/>
            </a:pPr>
            <a:r>
              <a:rPr lang="en-US" sz="4400" dirty="0" smtClean="0">
                <a:solidFill>
                  <a:sysClr val="windowText" lastClr="000000"/>
                </a:solidFill>
                <a:latin typeface="+mn-lt"/>
              </a:rPr>
              <a:t>Annual Plan </a:t>
            </a:r>
          </a:p>
          <a:p>
            <a:pPr lvl="0">
              <a:defRPr/>
            </a:pPr>
            <a:r>
              <a:rPr lang="en-US" sz="4400" dirty="0" smtClean="0">
                <a:solidFill>
                  <a:sysClr val="windowText" lastClr="000000"/>
                </a:solidFill>
                <a:latin typeface="+mn-lt"/>
              </a:rPr>
              <a:t>18-19 Updated Changes in NOVA</a:t>
            </a:r>
          </a:p>
          <a:p>
            <a:pPr>
              <a:defRPr/>
            </a:pPr>
            <a:endParaRPr lang="en-US" sz="4800" dirty="0">
              <a:solidFill>
                <a:sysClr val="windowText" lastClr="000000"/>
              </a:solidFill>
            </a:endParaRPr>
          </a:p>
          <a:p>
            <a:pPr marL="0" lvl="0" indent="0">
              <a:buNone/>
              <a:defRPr/>
            </a:pPr>
            <a:endParaRPr lang="en-US" sz="4000" dirty="0">
              <a:solidFill>
                <a:sysClr val="windowText" lastClr="000000"/>
              </a:solidFill>
            </a:endParaRPr>
          </a:p>
          <a:p>
            <a:pPr marL="0" lvl="0" indent="0">
              <a:buNone/>
              <a:defRPr/>
            </a:pPr>
            <a:endParaRPr lang="en-US" sz="4000" dirty="0">
              <a:solidFill>
                <a:sysClr val="windowText" lastClr="000000"/>
              </a:solidFill>
            </a:endParaRPr>
          </a:p>
          <a:p>
            <a:pPr lvl="0">
              <a:defRPr/>
            </a:pPr>
            <a:endParaRPr lang="en-US" sz="4000" dirty="0">
              <a:solidFill>
                <a:sysClr val="windowText" lastClr="000000"/>
              </a:solidFill>
            </a:endParaRPr>
          </a:p>
          <a:p>
            <a:pPr lvl="0">
              <a:defRPr/>
            </a:pPr>
            <a:endParaRPr lang="en-US" sz="4000" dirty="0">
              <a:solidFill>
                <a:sysClr val="windowText" lastClr="000000"/>
              </a:solidFill>
            </a:endParaRPr>
          </a:p>
          <a:p>
            <a:pPr lvl="0">
              <a:defRPr/>
            </a:pPr>
            <a:endParaRPr lang="en-US" sz="3200" dirty="0">
              <a:solidFill>
                <a:sysClr val="windowText" lastClr="000000"/>
              </a:solidFill>
            </a:endParaRPr>
          </a:p>
          <a:p>
            <a:pPr marL="487672" marR="0" lvl="0" indent="-487672" algn="l" defTabSz="1300460" rtl="0" eaLnBrk="1" fontAlgn="auto" latinLnBrk="0" hangingPunct="1">
              <a:lnSpc>
                <a:spcPct val="100000"/>
              </a:lnSpc>
              <a:spcBef>
                <a:spcPct val="20000"/>
              </a:spcBef>
              <a:spcAft>
                <a:spcPts val="0"/>
              </a:spcAft>
              <a:buClrTx/>
              <a:buSzTx/>
              <a:buFont typeface="Arial" pitchFamily="34" charset="0"/>
              <a:buChar char="•"/>
              <a:tabLst/>
              <a:defRPr/>
            </a:pPr>
            <a:endParaRPr kumimoji="0" lang="en-US" sz="4551" b="0" i="0" u="none" strike="noStrike" kern="1200" cap="none" spc="0" normalizeH="0" baseline="0" noProof="0" dirty="0">
              <a:ln>
                <a:noFill/>
              </a:ln>
              <a:solidFill>
                <a:sysClr val="windowText" lastClr="000000"/>
              </a:solidFill>
              <a:effectLst/>
              <a:uLnTx/>
              <a:uFillTx/>
              <a:latin typeface="Calibri" pitchFamily="34" charset="0"/>
              <a:ea typeface="+mn-ea"/>
              <a:cs typeface="+mn-cs"/>
            </a:endParaRPr>
          </a:p>
        </p:txBody>
      </p:sp>
      <p:sp>
        <p:nvSpPr>
          <p:cNvPr id="6" name="TextBox 5">
            <a:extLst>
              <a:ext uri="{FF2B5EF4-FFF2-40B4-BE49-F238E27FC236}">
                <a16:creationId xmlns:a16="http://schemas.microsoft.com/office/drawing/2014/main" xmlns="" id="{26310208-E609-48F3-88EB-3E2C3BBF9B83}"/>
              </a:ext>
            </a:extLst>
          </p:cNvPr>
          <p:cNvSpPr txBox="1"/>
          <p:nvPr/>
        </p:nvSpPr>
        <p:spPr>
          <a:xfrm>
            <a:off x="551543" y="1901974"/>
            <a:ext cx="10914743" cy="77970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sz="4400" b="1" i="0" u="none" strike="noStrike" cap="none" spc="0" normalizeH="0" baseline="0" dirty="0" smtClean="0">
                <a:ln>
                  <a:noFill/>
                </a:ln>
                <a:solidFill>
                  <a:srgbClr val="000000"/>
                </a:solidFill>
                <a:effectLst/>
                <a:uFillTx/>
                <a:latin typeface="+mn-lt"/>
                <a:ea typeface="+mn-ea"/>
                <a:cs typeface="+mn-cs"/>
                <a:sym typeface="Helvetica"/>
              </a:rPr>
              <a:t>Agenda</a:t>
            </a:r>
            <a:endParaRPr kumimoji="0" lang="en-US" sz="4400" b="1" i="0" u="none" strike="noStrike" cap="none" spc="0" normalizeH="0" baseline="0" dirty="0">
              <a:ln>
                <a:noFill/>
              </a:ln>
              <a:solidFill>
                <a:srgbClr val="000000"/>
              </a:solidFill>
              <a:effectLst/>
              <a:uFillTx/>
              <a:latin typeface="+mn-lt"/>
              <a:ea typeface="+mn-ea"/>
              <a:cs typeface="+mn-cs"/>
              <a:sym typeface="Helvetica"/>
            </a:endParaRPr>
          </a:p>
        </p:txBody>
      </p:sp>
      <p:sp>
        <p:nvSpPr>
          <p:cNvPr id="2" name="Slide Number Placeholder 1"/>
          <p:cNvSpPr>
            <a:spLocks noGrp="1"/>
          </p:cNvSpPr>
          <p:nvPr>
            <p:ph type="sldNum" sz="quarter" idx="12"/>
          </p:nvPr>
        </p:nvSpPr>
        <p:spPr/>
        <p:txBody>
          <a:bodyPr/>
          <a:lstStyle/>
          <a:p>
            <a:fld id="{34361B7A-31FA-4206-8E4E-60BFC11378D7}" type="slidenum">
              <a:rPr lang="en-US" smtClean="0">
                <a:solidFill>
                  <a:srgbClr val="FFFFFF"/>
                </a:solidFill>
              </a:rPr>
              <a:pPr/>
              <a:t>2</a:t>
            </a:fld>
            <a:endParaRPr lang="en-US" dirty="0">
              <a:solidFill>
                <a:srgbClr val="FFFFFF"/>
              </a:solidFill>
            </a:endParaRPr>
          </a:p>
        </p:txBody>
      </p:sp>
    </p:spTree>
    <p:extLst>
      <p:ext uri="{BB962C8B-B14F-4D97-AF65-F5344CB8AC3E}">
        <p14:creationId xmlns:p14="http://schemas.microsoft.com/office/powerpoint/2010/main" val="1573318351"/>
      </p:ext>
    </p:extLst>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 Placeholder 1"/>
          <p:cNvSpPr>
            <a:spLocks noGrp="1"/>
          </p:cNvSpPr>
          <p:nvPr>
            <p:ph type="body" sz="quarter" idx="10"/>
          </p:nvPr>
        </p:nvSpPr>
        <p:spPr>
          <a:xfrm>
            <a:off x="506947" y="0"/>
            <a:ext cx="11996737" cy="652464"/>
          </a:xfrm>
        </p:spPr>
        <p:txBody>
          <a:bodyPr/>
          <a:lstStyle/>
          <a:p>
            <a:r>
              <a:rPr lang="en-US" sz="4000" dirty="0" smtClean="0"/>
              <a:t>Expenditure Reporting</a:t>
            </a:r>
          </a:p>
          <a:p>
            <a:r>
              <a:rPr lang="en-US" sz="4000" dirty="0" smtClean="0"/>
              <a:t> </a:t>
            </a:r>
          </a:p>
        </p:txBody>
      </p:sp>
      <p:sp>
        <p:nvSpPr>
          <p:cNvPr id="3" name="Slide Number Placeholder 2"/>
          <p:cNvSpPr>
            <a:spLocks noGrp="1"/>
          </p:cNvSpPr>
          <p:nvPr>
            <p:ph type="sldNum" sz="quarter" idx="12"/>
          </p:nvPr>
        </p:nvSpPr>
        <p:spPr/>
        <p:txBody>
          <a:bodyPr/>
          <a:lstStyle/>
          <a:p>
            <a:fld id="{34361B7A-31FA-4206-8E4E-60BFC11378D7}" type="slidenum">
              <a:rPr lang="en-US" smtClean="0">
                <a:solidFill>
                  <a:srgbClr val="FFFFFF"/>
                </a:solidFill>
              </a:rPr>
              <a:pPr/>
              <a:t>20</a:t>
            </a:fld>
            <a:endParaRPr lang="en-US" dirty="0">
              <a:solidFill>
                <a:srgbClr val="FFFFFF"/>
              </a:solidFill>
            </a:endParaRPr>
          </a:p>
        </p:txBody>
      </p:sp>
      <p:pic>
        <p:nvPicPr>
          <p:cNvPr id="4" name="Picture 3"/>
          <p:cNvPicPr>
            <a:picLocks noChangeAspect="1"/>
          </p:cNvPicPr>
          <p:nvPr/>
        </p:nvPicPr>
        <p:blipFill>
          <a:blip r:embed="rId3"/>
          <a:stretch>
            <a:fillRect/>
          </a:stretch>
        </p:blipFill>
        <p:spPr>
          <a:xfrm>
            <a:off x="2915" y="773360"/>
            <a:ext cx="13004800" cy="8976360"/>
          </a:xfrm>
          <a:prstGeom prst="rect">
            <a:avLst/>
          </a:prstGeom>
        </p:spPr>
      </p:pic>
      <p:sp>
        <p:nvSpPr>
          <p:cNvPr id="6" name="TextBox 5"/>
          <p:cNvSpPr txBox="1"/>
          <p:nvPr/>
        </p:nvSpPr>
        <p:spPr>
          <a:xfrm>
            <a:off x="11963400" y="9370129"/>
            <a:ext cx="792480" cy="37959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lang="en-US" sz="1800" b="1" dirty="0" smtClean="0">
                <a:solidFill>
                  <a:srgbClr val="000000"/>
                </a:solidFill>
              </a:rPr>
              <a:t>20</a:t>
            </a:r>
            <a:endParaRPr kumimoji="0" lang="en-US" sz="1800" b="1" i="0" u="none" strike="noStrike" cap="none" spc="0" normalizeH="0" baseline="0" dirty="0">
              <a:ln>
                <a:noFill/>
              </a:ln>
              <a:solidFill>
                <a:srgbClr val="000000"/>
              </a:solidFill>
              <a:effectLst/>
              <a:uFillTx/>
              <a:latin typeface="+mn-lt"/>
              <a:ea typeface="+mn-ea"/>
              <a:cs typeface="+mn-cs"/>
              <a:sym typeface="Helvetica"/>
            </a:endParaRPr>
          </a:p>
        </p:txBody>
      </p:sp>
    </p:spTree>
    <p:extLst>
      <p:ext uri="{BB962C8B-B14F-4D97-AF65-F5344CB8AC3E}">
        <p14:creationId xmlns:p14="http://schemas.microsoft.com/office/powerpoint/2010/main" val="1060872515"/>
      </p:ext>
    </p:extLst>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 Placeholder 1"/>
          <p:cNvSpPr>
            <a:spLocks noGrp="1"/>
          </p:cNvSpPr>
          <p:nvPr>
            <p:ph type="body" sz="quarter" idx="10"/>
          </p:nvPr>
        </p:nvSpPr>
        <p:spPr>
          <a:xfrm>
            <a:off x="375634" y="0"/>
            <a:ext cx="11996737" cy="652464"/>
          </a:xfrm>
        </p:spPr>
        <p:txBody>
          <a:bodyPr/>
          <a:lstStyle/>
          <a:p>
            <a:r>
              <a:rPr lang="en-US" sz="4000" dirty="0" smtClean="0"/>
              <a:t>Expenditure Reporting</a:t>
            </a:r>
          </a:p>
          <a:p>
            <a:r>
              <a:rPr lang="en-US" sz="4000" dirty="0" smtClean="0"/>
              <a:t> </a:t>
            </a:r>
          </a:p>
        </p:txBody>
      </p:sp>
      <p:sp>
        <p:nvSpPr>
          <p:cNvPr id="3" name="Slide Number Placeholder 2"/>
          <p:cNvSpPr>
            <a:spLocks noGrp="1"/>
          </p:cNvSpPr>
          <p:nvPr>
            <p:ph type="sldNum" sz="quarter" idx="12"/>
          </p:nvPr>
        </p:nvSpPr>
        <p:spPr/>
        <p:txBody>
          <a:bodyPr/>
          <a:lstStyle/>
          <a:p>
            <a:fld id="{34361B7A-31FA-4206-8E4E-60BFC11378D7}" type="slidenum">
              <a:rPr lang="en-US" smtClean="0">
                <a:solidFill>
                  <a:srgbClr val="FFFFFF"/>
                </a:solidFill>
              </a:rPr>
              <a:pPr/>
              <a:t>21</a:t>
            </a:fld>
            <a:endParaRPr lang="en-US" dirty="0">
              <a:solidFill>
                <a:srgbClr val="FFFFFF"/>
              </a:solidFill>
            </a:endParaRPr>
          </a:p>
        </p:txBody>
      </p:sp>
      <p:pic>
        <p:nvPicPr>
          <p:cNvPr id="4" name="Picture 3"/>
          <p:cNvPicPr>
            <a:picLocks noChangeAspect="1"/>
          </p:cNvPicPr>
          <p:nvPr/>
        </p:nvPicPr>
        <p:blipFill>
          <a:blip r:embed="rId3"/>
          <a:stretch>
            <a:fillRect/>
          </a:stretch>
        </p:blipFill>
        <p:spPr>
          <a:xfrm>
            <a:off x="0" y="708438"/>
            <a:ext cx="13016766" cy="9045162"/>
          </a:xfrm>
          <a:prstGeom prst="rect">
            <a:avLst/>
          </a:prstGeom>
        </p:spPr>
      </p:pic>
      <p:sp>
        <p:nvSpPr>
          <p:cNvPr id="6" name="TextBox 5"/>
          <p:cNvSpPr txBox="1"/>
          <p:nvPr/>
        </p:nvSpPr>
        <p:spPr>
          <a:xfrm>
            <a:off x="11976131" y="9110573"/>
            <a:ext cx="792480" cy="37959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lang="en-US" sz="1800" b="1" dirty="0" smtClean="0">
                <a:solidFill>
                  <a:srgbClr val="000000"/>
                </a:solidFill>
              </a:rPr>
              <a:t>21</a:t>
            </a:r>
            <a:endParaRPr kumimoji="0" lang="en-US" sz="1800" b="1" i="0" u="none" strike="noStrike" cap="none" spc="0" normalizeH="0" baseline="0" dirty="0">
              <a:ln>
                <a:noFill/>
              </a:ln>
              <a:solidFill>
                <a:srgbClr val="000000"/>
              </a:solidFill>
              <a:effectLst/>
              <a:uFillTx/>
              <a:latin typeface="+mn-lt"/>
              <a:ea typeface="+mn-ea"/>
              <a:cs typeface="+mn-cs"/>
              <a:sym typeface="Helvetica"/>
            </a:endParaRPr>
          </a:p>
        </p:txBody>
      </p:sp>
    </p:spTree>
    <p:extLst>
      <p:ext uri="{BB962C8B-B14F-4D97-AF65-F5344CB8AC3E}">
        <p14:creationId xmlns:p14="http://schemas.microsoft.com/office/powerpoint/2010/main" val="790648672"/>
      </p:ext>
    </p:extLst>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 Placeholder 1"/>
          <p:cNvSpPr>
            <a:spLocks noGrp="1"/>
          </p:cNvSpPr>
          <p:nvPr>
            <p:ph type="body" sz="quarter" idx="10"/>
          </p:nvPr>
        </p:nvSpPr>
        <p:spPr>
          <a:xfrm>
            <a:off x="515986" y="0"/>
            <a:ext cx="11996737" cy="652464"/>
          </a:xfrm>
        </p:spPr>
        <p:txBody>
          <a:bodyPr/>
          <a:lstStyle/>
          <a:p>
            <a:r>
              <a:rPr lang="en-US" sz="4000" dirty="0" smtClean="0"/>
              <a:t>Expenditure Reporting</a:t>
            </a:r>
          </a:p>
          <a:p>
            <a:r>
              <a:rPr lang="en-US" sz="4000" dirty="0" smtClean="0"/>
              <a:t> </a:t>
            </a:r>
          </a:p>
        </p:txBody>
      </p:sp>
      <p:sp>
        <p:nvSpPr>
          <p:cNvPr id="3" name="Slide Number Placeholder 2"/>
          <p:cNvSpPr>
            <a:spLocks noGrp="1"/>
          </p:cNvSpPr>
          <p:nvPr>
            <p:ph type="sldNum" sz="quarter" idx="12"/>
          </p:nvPr>
        </p:nvSpPr>
        <p:spPr/>
        <p:txBody>
          <a:bodyPr/>
          <a:lstStyle/>
          <a:p>
            <a:fld id="{34361B7A-31FA-4206-8E4E-60BFC11378D7}" type="slidenum">
              <a:rPr lang="en-US" smtClean="0">
                <a:solidFill>
                  <a:srgbClr val="FFFFFF"/>
                </a:solidFill>
              </a:rPr>
              <a:pPr/>
              <a:t>22</a:t>
            </a:fld>
            <a:endParaRPr lang="en-US" dirty="0">
              <a:solidFill>
                <a:srgbClr val="FFFFFF"/>
              </a:solidFill>
            </a:endParaRPr>
          </a:p>
        </p:txBody>
      </p:sp>
      <p:pic>
        <p:nvPicPr>
          <p:cNvPr id="6" name="Picture 5"/>
          <p:cNvPicPr>
            <a:picLocks noChangeAspect="1"/>
          </p:cNvPicPr>
          <p:nvPr/>
        </p:nvPicPr>
        <p:blipFill>
          <a:blip r:embed="rId3"/>
          <a:stretch>
            <a:fillRect/>
          </a:stretch>
        </p:blipFill>
        <p:spPr>
          <a:xfrm>
            <a:off x="0" y="807720"/>
            <a:ext cx="13004800" cy="8945880"/>
          </a:xfrm>
          <a:prstGeom prst="rect">
            <a:avLst/>
          </a:prstGeom>
        </p:spPr>
      </p:pic>
      <p:sp>
        <p:nvSpPr>
          <p:cNvPr id="7" name="TextBox 6"/>
          <p:cNvSpPr txBox="1"/>
          <p:nvPr/>
        </p:nvSpPr>
        <p:spPr>
          <a:xfrm>
            <a:off x="11795919" y="9110573"/>
            <a:ext cx="792480" cy="37959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lang="en-US" sz="1800" b="1" dirty="0" smtClean="0">
                <a:solidFill>
                  <a:srgbClr val="000000"/>
                </a:solidFill>
              </a:rPr>
              <a:t>22</a:t>
            </a:r>
            <a:endParaRPr kumimoji="0" lang="en-US" sz="1800" b="1" i="0" u="none" strike="noStrike" cap="none" spc="0" normalizeH="0" baseline="0" dirty="0">
              <a:ln>
                <a:noFill/>
              </a:ln>
              <a:solidFill>
                <a:srgbClr val="000000"/>
              </a:solidFill>
              <a:effectLst/>
              <a:uFillTx/>
              <a:latin typeface="+mn-lt"/>
              <a:ea typeface="+mn-ea"/>
              <a:cs typeface="+mn-cs"/>
              <a:sym typeface="Helvetica"/>
            </a:endParaRPr>
          </a:p>
        </p:txBody>
      </p:sp>
    </p:spTree>
    <p:extLst>
      <p:ext uri="{BB962C8B-B14F-4D97-AF65-F5344CB8AC3E}">
        <p14:creationId xmlns:p14="http://schemas.microsoft.com/office/powerpoint/2010/main" val="3898123725"/>
      </p:ext>
    </p:extLst>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 Placeholder 1"/>
          <p:cNvSpPr>
            <a:spLocks noGrp="1"/>
          </p:cNvSpPr>
          <p:nvPr>
            <p:ph type="body" sz="quarter" idx="10"/>
          </p:nvPr>
        </p:nvSpPr>
        <p:spPr>
          <a:xfrm>
            <a:off x="545865" y="0"/>
            <a:ext cx="11996737" cy="652464"/>
          </a:xfrm>
        </p:spPr>
        <p:txBody>
          <a:bodyPr/>
          <a:lstStyle/>
          <a:p>
            <a:r>
              <a:rPr lang="en-US" sz="4000" dirty="0" smtClean="0"/>
              <a:t>Expenditure Reporting</a:t>
            </a:r>
          </a:p>
          <a:p>
            <a:r>
              <a:rPr lang="en-US" sz="4000" dirty="0" smtClean="0"/>
              <a:t> </a:t>
            </a:r>
          </a:p>
        </p:txBody>
      </p:sp>
      <p:sp>
        <p:nvSpPr>
          <p:cNvPr id="2" name="Slide Number Placeholder 1"/>
          <p:cNvSpPr>
            <a:spLocks noGrp="1"/>
          </p:cNvSpPr>
          <p:nvPr>
            <p:ph type="sldNum" sz="quarter" idx="12"/>
          </p:nvPr>
        </p:nvSpPr>
        <p:spPr/>
        <p:txBody>
          <a:bodyPr/>
          <a:lstStyle/>
          <a:p>
            <a:fld id="{34361B7A-31FA-4206-8E4E-60BFC11378D7}" type="slidenum">
              <a:rPr lang="en-US" smtClean="0">
                <a:solidFill>
                  <a:srgbClr val="FFFFFF"/>
                </a:solidFill>
              </a:rPr>
              <a:pPr/>
              <a:t>23</a:t>
            </a:fld>
            <a:endParaRPr lang="en-US" dirty="0">
              <a:solidFill>
                <a:srgbClr val="FFFFFF"/>
              </a:solidFill>
            </a:endParaRPr>
          </a:p>
        </p:txBody>
      </p:sp>
      <p:pic>
        <p:nvPicPr>
          <p:cNvPr id="3" name="Picture 2"/>
          <p:cNvPicPr>
            <a:picLocks noChangeAspect="1"/>
          </p:cNvPicPr>
          <p:nvPr/>
        </p:nvPicPr>
        <p:blipFill>
          <a:blip r:embed="rId3"/>
          <a:stretch>
            <a:fillRect/>
          </a:stretch>
        </p:blipFill>
        <p:spPr>
          <a:xfrm>
            <a:off x="0" y="762000"/>
            <a:ext cx="13004799" cy="8991600"/>
          </a:xfrm>
          <a:prstGeom prst="rect">
            <a:avLst/>
          </a:prstGeom>
        </p:spPr>
      </p:pic>
      <p:sp>
        <p:nvSpPr>
          <p:cNvPr id="6" name="TextBox 5"/>
          <p:cNvSpPr txBox="1"/>
          <p:nvPr/>
        </p:nvSpPr>
        <p:spPr>
          <a:xfrm>
            <a:off x="11902440" y="9180334"/>
            <a:ext cx="792480" cy="37959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lang="en-US" sz="1800" b="1" dirty="0" smtClean="0">
                <a:solidFill>
                  <a:srgbClr val="000000"/>
                </a:solidFill>
              </a:rPr>
              <a:t>23</a:t>
            </a:r>
            <a:endParaRPr kumimoji="0" lang="en-US" sz="1800" b="1" i="0" u="none" strike="noStrike" cap="none" spc="0" normalizeH="0" baseline="0" dirty="0">
              <a:ln>
                <a:noFill/>
              </a:ln>
              <a:solidFill>
                <a:srgbClr val="000000"/>
              </a:solidFill>
              <a:effectLst/>
              <a:uFillTx/>
              <a:latin typeface="+mn-lt"/>
              <a:ea typeface="+mn-ea"/>
              <a:cs typeface="+mn-cs"/>
              <a:sym typeface="Helvetica"/>
            </a:endParaRPr>
          </a:p>
        </p:txBody>
      </p:sp>
    </p:spTree>
    <p:extLst>
      <p:ext uri="{BB962C8B-B14F-4D97-AF65-F5344CB8AC3E}">
        <p14:creationId xmlns:p14="http://schemas.microsoft.com/office/powerpoint/2010/main" val="288854734"/>
      </p:ext>
    </p:extLst>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Extra Reporting???</a:t>
            </a:r>
            <a:endParaRPr lang="en-US" dirty="0"/>
          </a:p>
        </p:txBody>
      </p:sp>
      <p:sp>
        <p:nvSpPr>
          <p:cNvPr id="4" name="Slide Number Placeholder 3"/>
          <p:cNvSpPr>
            <a:spLocks noGrp="1"/>
          </p:cNvSpPr>
          <p:nvPr>
            <p:ph type="sldNum" sz="quarter" idx="12"/>
          </p:nvPr>
        </p:nvSpPr>
        <p:spPr/>
        <p:txBody>
          <a:bodyPr/>
          <a:lstStyle/>
          <a:p>
            <a:fld id="{34361B7A-31FA-4206-8E4E-60BFC11378D7}" type="slidenum">
              <a:rPr lang="en-US" smtClean="0">
                <a:solidFill>
                  <a:srgbClr val="FFFFFF"/>
                </a:solidFill>
              </a:rPr>
              <a:pPr/>
              <a:t>24</a:t>
            </a:fld>
            <a:endParaRPr lang="en-US" dirty="0">
              <a:solidFill>
                <a:srgbClr val="FFFFFF"/>
              </a:solidFill>
            </a:endParaRPr>
          </a:p>
        </p:txBody>
      </p:sp>
      <p:pic>
        <p:nvPicPr>
          <p:cNvPr id="5" name="Picture 4" descr="Crushed by &lt;strong&gt;too much work&lt;/strong&gt;! No post today, sorry :( | Eating At Joe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8069" y="3081130"/>
            <a:ext cx="9064487" cy="4933122"/>
          </a:xfrm>
          <a:prstGeom prst="rect">
            <a:avLst/>
          </a:prstGeom>
        </p:spPr>
      </p:pic>
    </p:spTree>
    <p:extLst>
      <p:ext uri="{BB962C8B-B14F-4D97-AF65-F5344CB8AC3E}">
        <p14:creationId xmlns:p14="http://schemas.microsoft.com/office/powerpoint/2010/main" val="3579203469"/>
      </p:ext>
    </p:extLst>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65824" y="1714955"/>
            <a:ext cx="11996737" cy="1054749"/>
          </a:xfrm>
        </p:spPr>
        <p:txBody>
          <a:bodyPr/>
          <a:lstStyle/>
          <a:p>
            <a:r>
              <a:rPr lang="en-US" dirty="0" smtClean="0"/>
              <a:t>Additional Reporting for 2017-2018???</a:t>
            </a:r>
            <a:endParaRPr lang="en-US" dirty="0"/>
          </a:p>
        </p:txBody>
      </p:sp>
      <p:sp>
        <p:nvSpPr>
          <p:cNvPr id="3" name="Content Placeholder 2"/>
          <p:cNvSpPr>
            <a:spLocks noGrp="1"/>
          </p:cNvSpPr>
          <p:nvPr>
            <p:ph sz="quarter" idx="11"/>
          </p:nvPr>
        </p:nvSpPr>
        <p:spPr>
          <a:xfrm>
            <a:off x="397565" y="2769704"/>
            <a:ext cx="12351026" cy="6262329"/>
          </a:xfrm>
        </p:spPr>
        <p:txBody>
          <a:bodyPr/>
          <a:lstStyle/>
          <a:p>
            <a:pPr marL="685800" indent="-685800" algn="l">
              <a:buFont typeface="Arial" panose="020B0604020202020204" pitchFamily="34" charset="0"/>
              <a:buChar char="•"/>
            </a:pPr>
            <a:r>
              <a:rPr lang="en-US" sz="4000" dirty="0" smtClean="0"/>
              <a:t>Due to other state mandates, and programming costs – there will only be a Q4 report for 17-18.</a:t>
            </a:r>
          </a:p>
          <a:p>
            <a:pPr algn="l"/>
            <a:endParaRPr lang="en-US" sz="4000" dirty="0" smtClean="0"/>
          </a:p>
          <a:p>
            <a:pPr marL="685800" indent="-685800" algn="l">
              <a:buFont typeface="Arial" panose="020B0604020202020204" pitchFamily="34" charset="0"/>
              <a:buChar char="•"/>
            </a:pPr>
            <a:r>
              <a:rPr lang="en-US" sz="4000" dirty="0" smtClean="0"/>
              <a:t>There will not be an extra “final report”.  </a:t>
            </a:r>
          </a:p>
          <a:p>
            <a:pPr marL="685800" indent="-685800" algn="l">
              <a:buFont typeface="Arial" panose="020B0604020202020204" pitchFamily="34" charset="0"/>
              <a:buChar char="•"/>
            </a:pPr>
            <a:endParaRPr lang="en-US" sz="4000" dirty="0" smtClean="0"/>
          </a:p>
          <a:p>
            <a:pPr marL="685800" indent="-685800" algn="l">
              <a:buFont typeface="Arial" panose="020B0604020202020204" pitchFamily="34" charset="0"/>
              <a:buChar char="•"/>
            </a:pPr>
            <a:r>
              <a:rPr lang="en-US" sz="4000" dirty="0" smtClean="0"/>
              <a:t>The Q4 will be the final report for 17-18.</a:t>
            </a:r>
            <a:endParaRPr lang="en-US" sz="4000" dirty="0"/>
          </a:p>
          <a:p>
            <a:pPr marL="685800" indent="-685800" algn="l">
              <a:buFont typeface="Arial" panose="020B0604020202020204" pitchFamily="34" charset="0"/>
              <a:buChar char="•"/>
            </a:pPr>
            <a:endParaRPr lang="en-US" sz="4000" dirty="0" smtClean="0"/>
          </a:p>
          <a:p>
            <a:pPr marL="685800" indent="-685800" algn="l">
              <a:buFont typeface="Arial" panose="020B0604020202020204" pitchFamily="34" charset="0"/>
              <a:buChar char="•"/>
            </a:pPr>
            <a:r>
              <a:rPr lang="en-US" sz="4000" dirty="0" smtClean="0"/>
              <a:t>But we still have legislative mandated reporting required by member, by program area.</a:t>
            </a:r>
          </a:p>
          <a:p>
            <a:pPr marL="685800" indent="-685800" algn="l">
              <a:buFont typeface="Arial" panose="020B0604020202020204" pitchFamily="34" charset="0"/>
              <a:buChar char="•"/>
            </a:pPr>
            <a:endParaRPr lang="en-US" sz="4000" dirty="0" smtClean="0"/>
          </a:p>
          <a:p>
            <a:pPr marL="685800" indent="-685800" algn="l">
              <a:buFont typeface="Arial" panose="020B0604020202020204" pitchFamily="34" charset="0"/>
              <a:buChar char="•"/>
            </a:pPr>
            <a:endParaRPr lang="en-US" sz="4000" dirty="0" smtClean="0"/>
          </a:p>
          <a:p>
            <a:pPr marL="685800" indent="-685800" algn="l">
              <a:buFont typeface="Arial" panose="020B0604020202020204" pitchFamily="34" charset="0"/>
              <a:buChar char="•"/>
            </a:pPr>
            <a:endParaRPr lang="en-US" sz="4000" dirty="0" smtClean="0"/>
          </a:p>
          <a:p>
            <a:pPr algn="l"/>
            <a:endParaRPr lang="en-US" sz="4800" dirty="0"/>
          </a:p>
        </p:txBody>
      </p:sp>
      <p:sp>
        <p:nvSpPr>
          <p:cNvPr id="4" name="Slide Number Placeholder 3"/>
          <p:cNvSpPr>
            <a:spLocks noGrp="1"/>
          </p:cNvSpPr>
          <p:nvPr>
            <p:ph type="sldNum" sz="quarter" idx="12"/>
          </p:nvPr>
        </p:nvSpPr>
        <p:spPr/>
        <p:txBody>
          <a:bodyPr/>
          <a:lstStyle/>
          <a:p>
            <a:fld id="{34361B7A-31FA-4206-8E4E-60BFC11378D7}" type="slidenum">
              <a:rPr lang="en-US" smtClean="0">
                <a:solidFill>
                  <a:srgbClr val="FFFFFF"/>
                </a:solidFill>
              </a:rPr>
              <a:pPr/>
              <a:t>25</a:t>
            </a:fld>
            <a:endParaRPr lang="en-US" dirty="0">
              <a:solidFill>
                <a:srgbClr val="FFFFFF"/>
              </a:solidFill>
            </a:endParaRPr>
          </a:p>
        </p:txBody>
      </p:sp>
    </p:spTree>
    <p:extLst>
      <p:ext uri="{BB962C8B-B14F-4D97-AF65-F5344CB8AC3E}">
        <p14:creationId xmlns:p14="http://schemas.microsoft.com/office/powerpoint/2010/main" val="349609798"/>
      </p:ext>
    </p:extLst>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65824" y="1928191"/>
            <a:ext cx="11996737" cy="1053548"/>
          </a:xfrm>
        </p:spPr>
        <p:txBody>
          <a:bodyPr/>
          <a:lstStyle/>
          <a:p>
            <a:r>
              <a:rPr lang="en-US" sz="5400" dirty="0" smtClean="0"/>
              <a:t>Can we celebrate now??</a:t>
            </a:r>
            <a:endParaRPr lang="en-US" sz="5400" dirty="0"/>
          </a:p>
        </p:txBody>
      </p:sp>
      <p:pic>
        <p:nvPicPr>
          <p:cNvPr id="5" name="Content Placeholder 4" descr="Kaetrin's Musings: 20 Followers &lt;strong&gt;Celebration&lt;/strong&gt; Giveaway!!"/>
          <p:cNvPicPr>
            <a:picLocks noGrp="1" noChangeAspect="1"/>
          </p:cNvPicPr>
          <p:nvPr>
            <p:ph sz="quarter" idx="11"/>
          </p:nvPr>
        </p:nvPicPr>
        <p:blipFill>
          <a:blip r:embed="rId2">
            <a:extLst>
              <a:ext uri="{28A0092B-C50C-407E-A947-70E740481C1C}">
                <a14:useLocalDpi xmlns:a14="http://schemas.microsoft.com/office/drawing/2010/main" val="0"/>
              </a:ext>
            </a:extLst>
          </a:blip>
          <a:stretch>
            <a:fillRect/>
          </a:stretch>
        </p:blipFill>
        <p:spPr>
          <a:xfrm>
            <a:off x="2941983" y="3399183"/>
            <a:ext cx="8010939" cy="3927923"/>
          </a:xfrm>
        </p:spPr>
      </p:pic>
      <p:sp>
        <p:nvSpPr>
          <p:cNvPr id="4" name="Slide Number Placeholder 3"/>
          <p:cNvSpPr>
            <a:spLocks noGrp="1"/>
          </p:cNvSpPr>
          <p:nvPr>
            <p:ph type="sldNum" sz="quarter" idx="12"/>
          </p:nvPr>
        </p:nvSpPr>
        <p:spPr/>
        <p:txBody>
          <a:bodyPr/>
          <a:lstStyle/>
          <a:p>
            <a:fld id="{34361B7A-31FA-4206-8E4E-60BFC11378D7}" type="slidenum">
              <a:rPr lang="en-US" smtClean="0">
                <a:solidFill>
                  <a:srgbClr val="FFFFFF"/>
                </a:solidFill>
              </a:rPr>
              <a:pPr/>
              <a:t>26</a:t>
            </a:fld>
            <a:endParaRPr lang="en-US" dirty="0">
              <a:solidFill>
                <a:srgbClr val="FFFFFF"/>
              </a:solidFill>
            </a:endParaRPr>
          </a:p>
        </p:txBody>
      </p:sp>
    </p:spTree>
    <p:extLst>
      <p:ext uri="{BB962C8B-B14F-4D97-AF65-F5344CB8AC3E}">
        <p14:creationId xmlns:p14="http://schemas.microsoft.com/office/powerpoint/2010/main" val="714422791"/>
      </p:ext>
    </p:extLst>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65824" y="1714956"/>
            <a:ext cx="11996737" cy="1117892"/>
          </a:xfrm>
        </p:spPr>
        <p:txBody>
          <a:bodyPr/>
          <a:lstStyle/>
          <a:p>
            <a:r>
              <a:rPr lang="en-US" dirty="0" smtClean="0"/>
              <a:t>New Required Reporting -  2017-2018</a:t>
            </a:r>
            <a:endParaRPr lang="en-US" dirty="0"/>
          </a:p>
        </p:txBody>
      </p:sp>
      <p:sp>
        <p:nvSpPr>
          <p:cNvPr id="3" name="Content Placeholder 2"/>
          <p:cNvSpPr>
            <a:spLocks noGrp="1"/>
          </p:cNvSpPr>
          <p:nvPr>
            <p:ph sz="quarter" idx="11"/>
          </p:nvPr>
        </p:nvSpPr>
        <p:spPr>
          <a:xfrm>
            <a:off x="397565" y="2832848"/>
            <a:ext cx="12351026" cy="6199185"/>
          </a:xfrm>
        </p:spPr>
        <p:txBody>
          <a:bodyPr/>
          <a:lstStyle/>
          <a:p>
            <a:pPr marL="685800" indent="-685800" algn="l">
              <a:buFont typeface="Arial" panose="020B0604020202020204" pitchFamily="34" charset="0"/>
              <a:buChar char="•"/>
            </a:pPr>
            <a:r>
              <a:rPr lang="en-US" sz="4000" dirty="0" smtClean="0"/>
              <a:t>Rolling out in early Spring (we hope)….</a:t>
            </a:r>
          </a:p>
          <a:p>
            <a:pPr algn="l"/>
            <a:endParaRPr lang="en-US" sz="4000" dirty="0" smtClean="0"/>
          </a:p>
          <a:p>
            <a:pPr marL="685800" indent="-685800" algn="l">
              <a:buFont typeface="Arial" panose="020B0604020202020204" pitchFamily="34" charset="0"/>
              <a:buChar char="•"/>
            </a:pPr>
            <a:r>
              <a:rPr lang="en-US" sz="4000" dirty="0" smtClean="0"/>
              <a:t>Members will be required to submit via NOVA - the total 17/18 expenses by program area. This includes all adult education fund sources including fees.</a:t>
            </a:r>
          </a:p>
          <a:p>
            <a:pPr marL="685800" indent="-685800" algn="l">
              <a:buFont typeface="Arial" panose="020B0604020202020204" pitchFamily="34" charset="0"/>
              <a:buChar char="•"/>
            </a:pPr>
            <a:endParaRPr lang="en-US" sz="4000" dirty="0"/>
          </a:p>
          <a:p>
            <a:pPr marL="685800" indent="-685800" algn="l">
              <a:buFont typeface="Arial" panose="020B0604020202020204" pitchFamily="34" charset="0"/>
              <a:buChar char="•"/>
            </a:pPr>
            <a:r>
              <a:rPr lang="en-US" sz="4000" dirty="0" smtClean="0"/>
              <a:t>Members will also be required to report hours of instruction by program area in NOVA.</a:t>
            </a:r>
          </a:p>
          <a:p>
            <a:pPr marL="685800" indent="-685800" algn="l">
              <a:buFont typeface="Arial" panose="020B0604020202020204" pitchFamily="34" charset="0"/>
              <a:buChar char="•"/>
            </a:pPr>
            <a:endParaRPr lang="en-US" sz="4000" dirty="0" smtClean="0"/>
          </a:p>
          <a:p>
            <a:pPr marL="685800" indent="-685800" algn="l">
              <a:buFont typeface="Arial" panose="020B0604020202020204" pitchFamily="34" charset="0"/>
              <a:buChar char="•"/>
            </a:pPr>
            <a:endParaRPr lang="en-US" sz="4000" dirty="0" smtClean="0"/>
          </a:p>
          <a:p>
            <a:pPr algn="l"/>
            <a:endParaRPr lang="en-US" sz="4800" dirty="0"/>
          </a:p>
        </p:txBody>
      </p:sp>
      <p:sp>
        <p:nvSpPr>
          <p:cNvPr id="4" name="Slide Number Placeholder 3"/>
          <p:cNvSpPr>
            <a:spLocks noGrp="1"/>
          </p:cNvSpPr>
          <p:nvPr>
            <p:ph type="sldNum" sz="quarter" idx="12"/>
          </p:nvPr>
        </p:nvSpPr>
        <p:spPr/>
        <p:txBody>
          <a:bodyPr/>
          <a:lstStyle/>
          <a:p>
            <a:fld id="{34361B7A-31FA-4206-8E4E-60BFC11378D7}" type="slidenum">
              <a:rPr lang="en-US" smtClean="0">
                <a:solidFill>
                  <a:srgbClr val="FFFFFF"/>
                </a:solidFill>
              </a:rPr>
              <a:pPr/>
              <a:t>27</a:t>
            </a:fld>
            <a:endParaRPr lang="en-US" dirty="0">
              <a:solidFill>
                <a:srgbClr val="FFFFFF"/>
              </a:solidFill>
            </a:endParaRPr>
          </a:p>
        </p:txBody>
      </p:sp>
    </p:spTree>
    <p:extLst>
      <p:ext uri="{BB962C8B-B14F-4D97-AF65-F5344CB8AC3E}">
        <p14:creationId xmlns:p14="http://schemas.microsoft.com/office/powerpoint/2010/main" val="2616535955"/>
      </p:ext>
    </p:extLst>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65824" y="1714955"/>
            <a:ext cx="11996737" cy="878955"/>
          </a:xfrm>
        </p:spPr>
        <p:txBody>
          <a:bodyPr/>
          <a:lstStyle/>
          <a:p>
            <a:r>
              <a:rPr lang="en-US" dirty="0" smtClean="0"/>
              <a:t>Crude Visual by Program Area</a:t>
            </a:r>
            <a:endParaRPr lang="en-US" dirty="0"/>
          </a:p>
        </p:txBody>
      </p:sp>
      <p:sp>
        <p:nvSpPr>
          <p:cNvPr id="3" name="Content Placeholder 2"/>
          <p:cNvSpPr>
            <a:spLocks noGrp="1"/>
          </p:cNvSpPr>
          <p:nvPr>
            <p:ph sz="quarter" idx="11"/>
          </p:nvPr>
        </p:nvSpPr>
        <p:spPr>
          <a:xfrm>
            <a:off x="397565" y="2593910"/>
            <a:ext cx="12351026" cy="6438123"/>
          </a:xfrm>
        </p:spPr>
        <p:txBody>
          <a:bodyPr/>
          <a:lstStyle/>
          <a:p>
            <a:pPr algn="l"/>
            <a:endParaRPr lang="en-US" sz="4000" dirty="0" smtClean="0"/>
          </a:p>
          <a:p>
            <a:pPr marL="685800" indent="-685800" algn="l">
              <a:buFont typeface="Arial" panose="020B0604020202020204" pitchFamily="34" charset="0"/>
              <a:buChar char="•"/>
            </a:pPr>
            <a:endParaRPr lang="en-US" sz="4000" dirty="0"/>
          </a:p>
          <a:p>
            <a:pPr algn="l"/>
            <a:endParaRPr lang="en-US" sz="4000" dirty="0" smtClean="0"/>
          </a:p>
          <a:p>
            <a:pPr algn="l"/>
            <a:endParaRPr lang="en-US" sz="4000" dirty="0" smtClean="0"/>
          </a:p>
          <a:p>
            <a:pPr algn="l"/>
            <a:endParaRPr lang="en-US" sz="4800" dirty="0"/>
          </a:p>
        </p:txBody>
      </p:sp>
      <p:sp>
        <p:nvSpPr>
          <p:cNvPr id="5" name="Slide Number Placeholder 4"/>
          <p:cNvSpPr>
            <a:spLocks noGrp="1"/>
          </p:cNvSpPr>
          <p:nvPr>
            <p:ph type="sldNum" sz="quarter" idx="12"/>
          </p:nvPr>
        </p:nvSpPr>
        <p:spPr/>
        <p:txBody>
          <a:bodyPr/>
          <a:lstStyle/>
          <a:p>
            <a:fld id="{34361B7A-31FA-4206-8E4E-60BFC11378D7}" type="slidenum">
              <a:rPr lang="en-US" smtClean="0">
                <a:solidFill>
                  <a:srgbClr val="FFFFFF"/>
                </a:solidFill>
              </a:rPr>
              <a:pPr/>
              <a:t>28</a:t>
            </a:fld>
            <a:endParaRPr lang="en-US" dirty="0">
              <a:solidFill>
                <a:srgbClr val="FFFFFF"/>
              </a:solidFill>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148016990"/>
              </p:ext>
            </p:extLst>
          </p:nvPr>
        </p:nvGraphicFramePr>
        <p:xfrm>
          <a:off x="460707" y="2743199"/>
          <a:ext cx="12224741" cy="5845379"/>
        </p:xfrm>
        <a:graphic>
          <a:graphicData uri="http://schemas.openxmlformats.org/presentationml/2006/ole">
            <mc:AlternateContent xmlns:mc="http://schemas.openxmlformats.org/markup-compatibility/2006">
              <mc:Choice xmlns:v="urn:schemas-microsoft-com:vml" Requires="v">
                <p:oleObj spid="_x0000_s1045" name="Worksheet" r:id="rId3" imgW="9867886" imgH="1705001" progId="Excel.Sheet.12">
                  <p:embed/>
                </p:oleObj>
              </mc:Choice>
              <mc:Fallback>
                <p:oleObj name="Worksheet" r:id="rId3" imgW="9867886" imgH="1705001" progId="Excel.Sheet.12">
                  <p:embed/>
                  <p:pic>
                    <p:nvPicPr>
                      <p:cNvPr id="0" name=""/>
                      <p:cNvPicPr/>
                      <p:nvPr/>
                    </p:nvPicPr>
                    <p:blipFill>
                      <a:blip r:embed="rId4"/>
                      <a:stretch>
                        <a:fillRect/>
                      </a:stretch>
                    </p:blipFill>
                    <p:spPr>
                      <a:xfrm>
                        <a:off x="460707" y="2743199"/>
                        <a:ext cx="12224741" cy="5845379"/>
                      </a:xfrm>
                      <a:prstGeom prst="rect">
                        <a:avLst/>
                      </a:prstGeom>
                    </p:spPr>
                  </p:pic>
                </p:oleObj>
              </mc:Fallback>
            </mc:AlternateContent>
          </a:graphicData>
        </a:graphic>
      </p:graphicFrame>
    </p:spTree>
    <p:extLst>
      <p:ext uri="{BB962C8B-B14F-4D97-AF65-F5344CB8AC3E}">
        <p14:creationId xmlns:p14="http://schemas.microsoft.com/office/powerpoint/2010/main" val="3224407914"/>
      </p:ext>
    </p:extLst>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NOVA Targets</a:t>
            </a:r>
            <a:endParaRPr lang="en-US" dirty="0"/>
          </a:p>
        </p:txBody>
      </p:sp>
      <p:pic>
        <p:nvPicPr>
          <p:cNvPr id="5" name="Content Placeholder 4" descr="icon for &quot;learning &lt;strong&gt;targets&lt;/strong&gt;&quot; | Common core and Learning &lt;strong&gt;targets&lt;/strong&gt; | Pinterest | &lt;strong&gt;Target&lt;/strong&gt;, Learning ..."/>
          <p:cNvPicPr>
            <a:picLocks noGrp="1" noChangeAspect="1"/>
          </p:cNvPicPr>
          <p:nvPr>
            <p:ph sz="quarter" idx="11"/>
          </p:nvPr>
        </p:nvPicPr>
        <p:blipFill>
          <a:blip r:embed="rId2">
            <a:extLst>
              <a:ext uri="{28A0092B-C50C-407E-A947-70E740481C1C}">
                <a14:useLocalDpi xmlns:a14="http://schemas.microsoft.com/office/drawing/2010/main" val="0"/>
              </a:ext>
            </a:extLst>
          </a:blip>
          <a:stretch>
            <a:fillRect/>
          </a:stretch>
        </p:blipFill>
        <p:spPr>
          <a:xfrm>
            <a:off x="1556448" y="2962275"/>
            <a:ext cx="5853113" cy="5853113"/>
          </a:xfrm>
        </p:spPr>
      </p:pic>
      <p:sp>
        <p:nvSpPr>
          <p:cNvPr id="4" name="Slide Number Placeholder 3"/>
          <p:cNvSpPr>
            <a:spLocks noGrp="1"/>
          </p:cNvSpPr>
          <p:nvPr>
            <p:ph type="sldNum" sz="quarter" idx="12"/>
          </p:nvPr>
        </p:nvSpPr>
        <p:spPr/>
        <p:txBody>
          <a:bodyPr/>
          <a:lstStyle/>
          <a:p>
            <a:fld id="{34361B7A-31FA-4206-8E4E-60BFC11378D7}" type="slidenum">
              <a:rPr lang="en-US" smtClean="0">
                <a:solidFill>
                  <a:srgbClr val="FFFFFF"/>
                </a:solidFill>
              </a:rPr>
              <a:pPr/>
              <a:t>29</a:t>
            </a:fld>
            <a:endParaRPr lang="en-US" dirty="0">
              <a:solidFill>
                <a:srgbClr val="FFFFFF"/>
              </a:solidFill>
            </a:endParaRPr>
          </a:p>
        </p:txBody>
      </p:sp>
      <p:pic>
        <p:nvPicPr>
          <p:cNvPr id="6" name="Picture 5" descr="Maisto 1970 Chevy &lt;strong&gt;Nova&lt;/strong&gt; SS Coupe 1:18 : &lt;strong&gt;Target&lt;/strong&g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9561" y="3990023"/>
            <a:ext cx="4953000" cy="4953000"/>
          </a:xfrm>
          <a:prstGeom prst="rect">
            <a:avLst/>
          </a:prstGeom>
        </p:spPr>
      </p:pic>
    </p:spTree>
    <p:extLst>
      <p:ext uri="{BB962C8B-B14F-4D97-AF65-F5344CB8AC3E}">
        <p14:creationId xmlns:p14="http://schemas.microsoft.com/office/powerpoint/2010/main" val="2534620554"/>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4361B7A-31FA-4206-8E4E-60BFC11378D7}" type="slidenum">
              <a:rPr lang="en-US" smtClean="0">
                <a:solidFill>
                  <a:srgbClr val="FFFFFF"/>
                </a:solidFill>
              </a:rPr>
              <a:pPr/>
              <a:t>3</a:t>
            </a:fld>
            <a:endParaRPr lang="en-US" dirty="0">
              <a:solidFill>
                <a:srgbClr val="FFFFFF"/>
              </a:solidFill>
            </a:endParaRPr>
          </a:p>
        </p:txBody>
      </p:sp>
      <p:pic>
        <p:nvPicPr>
          <p:cNvPr id="4" name="Picture 3" descr="2 Simple Rules for Dealing With Lots of Tex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56329" y="2259106"/>
            <a:ext cx="8337177" cy="6096000"/>
          </a:xfrm>
          <a:prstGeom prst="rect">
            <a:avLst/>
          </a:prstGeom>
        </p:spPr>
      </p:pic>
    </p:spTree>
    <p:extLst>
      <p:ext uri="{BB962C8B-B14F-4D97-AF65-F5344CB8AC3E}">
        <p14:creationId xmlns:p14="http://schemas.microsoft.com/office/powerpoint/2010/main" val="3741145250"/>
      </p:ext>
    </p:extLst>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65824" y="1714955"/>
            <a:ext cx="11996737" cy="1054749"/>
          </a:xfrm>
        </p:spPr>
        <p:txBody>
          <a:bodyPr/>
          <a:lstStyle/>
          <a:p>
            <a:r>
              <a:rPr lang="en-US" dirty="0" smtClean="0"/>
              <a:t>NOVA Targets</a:t>
            </a:r>
            <a:endParaRPr lang="en-US" dirty="0"/>
          </a:p>
        </p:txBody>
      </p:sp>
      <p:sp>
        <p:nvSpPr>
          <p:cNvPr id="3" name="Content Placeholder 2"/>
          <p:cNvSpPr>
            <a:spLocks noGrp="1"/>
          </p:cNvSpPr>
          <p:nvPr>
            <p:ph sz="quarter" idx="11"/>
          </p:nvPr>
        </p:nvSpPr>
        <p:spPr>
          <a:xfrm>
            <a:off x="397565" y="2918564"/>
            <a:ext cx="12351026" cy="6087650"/>
          </a:xfrm>
        </p:spPr>
        <p:txBody>
          <a:bodyPr/>
          <a:lstStyle/>
          <a:p>
            <a:pPr marL="685800" indent="-685800" algn="l">
              <a:buFont typeface="Arial" panose="020B0604020202020204" pitchFamily="34" charset="0"/>
              <a:buChar char="•"/>
            </a:pPr>
            <a:r>
              <a:rPr lang="en-US" sz="3600" dirty="0" smtClean="0"/>
              <a:t>To continue to spend down 16-17 carry over funds to 12-31-18 – you will need a corrective action plan. Same will apply to 17-18 carry over for June 30, 2019.</a:t>
            </a:r>
          </a:p>
          <a:p>
            <a:pPr marL="685800" indent="-685800" algn="l">
              <a:buFont typeface="Arial" panose="020B0604020202020204" pitchFamily="34" charset="0"/>
              <a:buChar char="•"/>
            </a:pPr>
            <a:endParaRPr lang="en-US" sz="3600" dirty="0" smtClean="0"/>
          </a:p>
          <a:p>
            <a:pPr marL="685800" indent="-685800" algn="l">
              <a:buFont typeface="Arial" panose="020B0604020202020204" pitchFamily="34" charset="0"/>
              <a:buChar char="•"/>
            </a:pPr>
            <a:r>
              <a:rPr lang="en-US" sz="3600" dirty="0" smtClean="0"/>
              <a:t>This is completed via the narrative </a:t>
            </a:r>
            <a:r>
              <a:rPr lang="en-US" sz="3600" dirty="0"/>
              <a:t>field for corrective action </a:t>
            </a:r>
            <a:r>
              <a:rPr lang="en-US" sz="3600" dirty="0" smtClean="0"/>
              <a:t>plan in the Q4 expenditure report. </a:t>
            </a:r>
          </a:p>
          <a:p>
            <a:pPr algn="l"/>
            <a:endParaRPr lang="en-US" sz="3600" dirty="0" smtClean="0"/>
          </a:p>
          <a:p>
            <a:pPr marL="685800" indent="-685800" algn="l">
              <a:buFont typeface="Arial" panose="020B0604020202020204" pitchFamily="34" charset="0"/>
              <a:buChar char="•"/>
            </a:pPr>
            <a:r>
              <a:rPr lang="en-US" sz="3600" dirty="0" smtClean="0"/>
              <a:t>Header </a:t>
            </a:r>
            <a:r>
              <a:rPr lang="en-US" sz="3600" dirty="0"/>
              <a:t>title: “Corrective Action Plan: Expenditures fall below target. Please provide the action steps that will be taken to address this issue</a:t>
            </a:r>
            <a:r>
              <a:rPr lang="en-US" sz="3600" dirty="0" smtClean="0"/>
              <a:t>.”</a:t>
            </a:r>
          </a:p>
          <a:p>
            <a:pPr marL="685800" indent="-685800" algn="l">
              <a:buFont typeface="Arial" panose="020B0604020202020204" pitchFamily="34" charset="0"/>
              <a:buChar char="•"/>
            </a:pPr>
            <a:endParaRPr lang="en-US" sz="3600" dirty="0" smtClean="0"/>
          </a:p>
          <a:p>
            <a:pPr marL="685800" indent="-685800" algn="l">
              <a:buFont typeface="Arial" panose="020B0604020202020204" pitchFamily="34" charset="0"/>
              <a:buChar char="•"/>
            </a:pPr>
            <a:endParaRPr lang="en-US" sz="4000" dirty="0" smtClean="0"/>
          </a:p>
          <a:p>
            <a:pPr algn="l"/>
            <a:endParaRPr lang="en-US" sz="4800" dirty="0"/>
          </a:p>
        </p:txBody>
      </p:sp>
      <p:sp>
        <p:nvSpPr>
          <p:cNvPr id="4" name="Slide Number Placeholder 3"/>
          <p:cNvSpPr>
            <a:spLocks noGrp="1"/>
          </p:cNvSpPr>
          <p:nvPr>
            <p:ph type="sldNum" sz="quarter" idx="12"/>
          </p:nvPr>
        </p:nvSpPr>
        <p:spPr/>
        <p:txBody>
          <a:bodyPr/>
          <a:lstStyle/>
          <a:p>
            <a:fld id="{34361B7A-31FA-4206-8E4E-60BFC11378D7}" type="slidenum">
              <a:rPr lang="en-US" smtClean="0">
                <a:solidFill>
                  <a:srgbClr val="FFFFFF"/>
                </a:solidFill>
              </a:rPr>
              <a:pPr/>
              <a:t>30</a:t>
            </a:fld>
            <a:endParaRPr lang="en-US" dirty="0">
              <a:solidFill>
                <a:srgbClr val="FFFFFF"/>
              </a:solidFill>
            </a:endParaRPr>
          </a:p>
        </p:txBody>
      </p:sp>
    </p:spTree>
    <p:extLst>
      <p:ext uri="{BB962C8B-B14F-4D97-AF65-F5344CB8AC3E}">
        <p14:creationId xmlns:p14="http://schemas.microsoft.com/office/powerpoint/2010/main" val="2584134138"/>
      </p:ext>
    </p:extLst>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65824" y="1714955"/>
            <a:ext cx="11996737" cy="1054749"/>
          </a:xfrm>
        </p:spPr>
        <p:txBody>
          <a:bodyPr/>
          <a:lstStyle/>
          <a:p>
            <a:r>
              <a:rPr lang="en-US" dirty="0" smtClean="0"/>
              <a:t>NOVA Close Out</a:t>
            </a:r>
            <a:endParaRPr lang="en-US" dirty="0"/>
          </a:p>
        </p:txBody>
      </p:sp>
      <p:sp>
        <p:nvSpPr>
          <p:cNvPr id="3" name="Content Placeholder 2"/>
          <p:cNvSpPr>
            <a:spLocks noGrp="1"/>
          </p:cNvSpPr>
          <p:nvPr>
            <p:ph sz="quarter" idx="11"/>
          </p:nvPr>
        </p:nvSpPr>
        <p:spPr>
          <a:xfrm>
            <a:off x="397564" y="2918564"/>
            <a:ext cx="12607236" cy="6087650"/>
          </a:xfrm>
        </p:spPr>
        <p:txBody>
          <a:bodyPr/>
          <a:lstStyle/>
          <a:p>
            <a:pPr marL="685800" indent="-685800" algn="l">
              <a:buFont typeface="Arial" panose="020B0604020202020204" pitchFamily="34" charset="0"/>
              <a:buChar char="•"/>
            </a:pPr>
            <a:r>
              <a:rPr lang="en-US" sz="3800" dirty="0" smtClean="0"/>
              <a:t>Keep in mind – AEBG/AEP funds still have a shelf life, they do expire, and we will be closing out every year.</a:t>
            </a:r>
          </a:p>
          <a:p>
            <a:pPr algn="l"/>
            <a:endParaRPr lang="en-US" sz="3800" dirty="0" smtClean="0"/>
          </a:p>
          <a:p>
            <a:pPr marL="685800" indent="-685800" algn="l">
              <a:buFont typeface="Arial" panose="020B0604020202020204" pitchFamily="34" charset="0"/>
              <a:buChar char="•"/>
            </a:pPr>
            <a:r>
              <a:rPr lang="en-US" sz="3800" dirty="0" smtClean="0"/>
              <a:t>For example: 16-17 funding.</a:t>
            </a:r>
          </a:p>
          <a:p>
            <a:pPr marL="685800" indent="-685800" algn="l">
              <a:buFont typeface="Arial" panose="020B0604020202020204" pitchFamily="34" charset="0"/>
              <a:buChar char="•"/>
            </a:pPr>
            <a:endParaRPr lang="en-US" sz="3800" dirty="0"/>
          </a:p>
          <a:p>
            <a:pPr marL="685800" indent="-685800" algn="l">
              <a:buFont typeface="Arial" panose="020B0604020202020204" pitchFamily="34" charset="0"/>
              <a:buChar char="•"/>
            </a:pPr>
            <a:r>
              <a:rPr lang="en-US" sz="3800" dirty="0" smtClean="0"/>
              <a:t>Target spending June 30, 2018 – fully expended</a:t>
            </a:r>
          </a:p>
          <a:p>
            <a:pPr marL="685800" indent="-685800" algn="l">
              <a:buFont typeface="Arial" panose="020B0604020202020204" pitchFamily="34" charset="0"/>
              <a:buChar char="•"/>
            </a:pPr>
            <a:r>
              <a:rPr lang="en-US" sz="3800" dirty="0" smtClean="0"/>
              <a:t>With a corrective action plan – can extend to 12/31/18.</a:t>
            </a:r>
          </a:p>
          <a:p>
            <a:pPr marL="685800" indent="-685800" algn="l">
              <a:buFont typeface="Arial" panose="020B0604020202020204" pitchFamily="34" charset="0"/>
              <a:buChar char="•"/>
            </a:pPr>
            <a:r>
              <a:rPr lang="en-US" sz="3800" dirty="0" smtClean="0"/>
              <a:t>All activities related to 16/17 funds must cease by 12/31/18 (which is the end of the 2</a:t>
            </a:r>
            <a:r>
              <a:rPr lang="en-US" sz="3800" baseline="30000" dirty="0" smtClean="0"/>
              <a:t>nd</a:t>
            </a:r>
            <a:r>
              <a:rPr lang="en-US" sz="3800" dirty="0" smtClean="0"/>
              <a:t> quarter of the SFY).</a:t>
            </a:r>
          </a:p>
          <a:p>
            <a:pPr algn="l"/>
            <a:r>
              <a:rPr lang="en-US" sz="3800" dirty="0" smtClean="0"/>
              <a:t> </a:t>
            </a:r>
          </a:p>
          <a:p>
            <a:pPr marL="685800" indent="-685800" algn="l">
              <a:buFont typeface="Arial" panose="020B0604020202020204" pitchFamily="34" charset="0"/>
              <a:buChar char="•"/>
            </a:pPr>
            <a:endParaRPr lang="en-US" sz="3800" dirty="0" smtClean="0"/>
          </a:p>
          <a:p>
            <a:pPr marL="685800" indent="-685800" algn="l">
              <a:buFont typeface="Arial" panose="020B0604020202020204" pitchFamily="34" charset="0"/>
              <a:buChar char="•"/>
            </a:pPr>
            <a:endParaRPr lang="en-US" sz="3800" dirty="0" smtClean="0"/>
          </a:p>
          <a:p>
            <a:pPr algn="l"/>
            <a:endParaRPr lang="en-US" sz="3800" dirty="0"/>
          </a:p>
        </p:txBody>
      </p:sp>
      <p:sp>
        <p:nvSpPr>
          <p:cNvPr id="4" name="Slide Number Placeholder 3"/>
          <p:cNvSpPr>
            <a:spLocks noGrp="1"/>
          </p:cNvSpPr>
          <p:nvPr>
            <p:ph type="sldNum" sz="quarter" idx="12"/>
          </p:nvPr>
        </p:nvSpPr>
        <p:spPr/>
        <p:txBody>
          <a:bodyPr/>
          <a:lstStyle/>
          <a:p>
            <a:fld id="{34361B7A-31FA-4206-8E4E-60BFC11378D7}" type="slidenum">
              <a:rPr lang="en-US" smtClean="0">
                <a:solidFill>
                  <a:srgbClr val="FFFFFF"/>
                </a:solidFill>
              </a:rPr>
              <a:pPr/>
              <a:t>31</a:t>
            </a:fld>
            <a:endParaRPr lang="en-US" dirty="0">
              <a:solidFill>
                <a:srgbClr val="FFFFFF"/>
              </a:solidFill>
            </a:endParaRPr>
          </a:p>
        </p:txBody>
      </p:sp>
    </p:spTree>
    <p:extLst>
      <p:ext uri="{BB962C8B-B14F-4D97-AF65-F5344CB8AC3E}">
        <p14:creationId xmlns:p14="http://schemas.microsoft.com/office/powerpoint/2010/main" val="3909354292"/>
      </p:ext>
    </p:extLst>
  </p:cSld>
  <p:clrMapOvr>
    <a:masterClrMapping/>
  </p:clrMapOvr>
  <p:transition spd="med"/>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65824" y="1714955"/>
            <a:ext cx="11996737" cy="1054749"/>
          </a:xfrm>
        </p:spPr>
        <p:txBody>
          <a:bodyPr/>
          <a:lstStyle/>
          <a:p>
            <a:r>
              <a:rPr lang="en-US" dirty="0" smtClean="0"/>
              <a:t>NOVA Close Out (cont.)</a:t>
            </a:r>
            <a:endParaRPr lang="en-US" dirty="0"/>
          </a:p>
        </p:txBody>
      </p:sp>
      <p:sp>
        <p:nvSpPr>
          <p:cNvPr id="3" name="Content Placeholder 2"/>
          <p:cNvSpPr>
            <a:spLocks noGrp="1"/>
          </p:cNvSpPr>
          <p:nvPr>
            <p:ph sz="quarter" idx="11"/>
          </p:nvPr>
        </p:nvSpPr>
        <p:spPr>
          <a:xfrm>
            <a:off x="397564" y="2918564"/>
            <a:ext cx="12607236" cy="6087650"/>
          </a:xfrm>
        </p:spPr>
        <p:txBody>
          <a:bodyPr/>
          <a:lstStyle/>
          <a:p>
            <a:pPr marL="685800" indent="-685800" algn="l">
              <a:buFont typeface="Arial" panose="020B0604020202020204" pitchFamily="34" charset="0"/>
              <a:buChar char="•"/>
            </a:pPr>
            <a:r>
              <a:rPr lang="en-US" sz="3800" dirty="0" smtClean="0"/>
              <a:t>Q2 expense reports are due 3/1/19 with consortium approval due by 3/31/19.</a:t>
            </a:r>
          </a:p>
          <a:p>
            <a:pPr marL="685800" indent="-685800" algn="l">
              <a:buFont typeface="Arial" panose="020B0604020202020204" pitchFamily="34" charset="0"/>
              <a:buChar char="•"/>
            </a:pPr>
            <a:r>
              <a:rPr lang="en-US" sz="3800" dirty="0" smtClean="0"/>
              <a:t>NOVA will close out 16-17 funds in April of 2019.  Each member will certify their close out.</a:t>
            </a:r>
          </a:p>
          <a:p>
            <a:pPr marL="685800" indent="-685800" algn="l">
              <a:buFont typeface="Arial" panose="020B0604020202020204" pitchFamily="34" charset="0"/>
              <a:buChar char="•"/>
            </a:pPr>
            <a:r>
              <a:rPr lang="en-US" sz="3800" dirty="0" smtClean="0"/>
              <a:t>Remaining 16-17 funds will be invoiced by the state and paid back by the member to the general fund.</a:t>
            </a:r>
          </a:p>
          <a:p>
            <a:pPr marL="685800" indent="-685800" algn="l">
              <a:buFont typeface="Arial" panose="020B0604020202020204" pitchFamily="34" charset="0"/>
              <a:buChar char="•"/>
            </a:pPr>
            <a:r>
              <a:rPr lang="en-US" sz="3800" dirty="0" smtClean="0"/>
              <a:t>The invoice process will take place in late April/May 2019.</a:t>
            </a:r>
          </a:p>
          <a:p>
            <a:pPr marL="685800" indent="-685800" algn="l">
              <a:buFont typeface="Arial" panose="020B0604020202020204" pitchFamily="34" charset="0"/>
              <a:buChar char="•"/>
            </a:pPr>
            <a:r>
              <a:rPr lang="en-US" sz="3800" dirty="0" smtClean="0"/>
              <a:t>State Accounting Offices will close the books on AEBG/AEP 16-17 funding in June 2019.</a:t>
            </a:r>
          </a:p>
          <a:p>
            <a:pPr marL="685800" indent="-685800" algn="l">
              <a:buFont typeface="Arial" panose="020B0604020202020204" pitchFamily="34" charset="0"/>
              <a:buChar char="•"/>
            </a:pPr>
            <a:endParaRPr lang="en-US" sz="3800" dirty="0" smtClean="0"/>
          </a:p>
          <a:p>
            <a:pPr marL="685800" indent="-685800" algn="l">
              <a:buFont typeface="Arial" panose="020B0604020202020204" pitchFamily="34" charset="0"/>
              <a:buChar char="•"/>
            </a:pPr>
            <a:endParaRPr lang="en-US" sz="3800" dirty="0" smtClean="0"/>
          </a:p>
          <a:p>
            <a:pPr algn="l"/>
            <a:endParaRPr lang="en-US" sz="3800" dirty="0"/>
          </a:p>
        </p:txBody>
      </p:sp>
      <p:sp>
        <p:nvSpPr>
          <p:cNvPr id="4" name="Slide Number Placeholder 3"/>
          <p:cNvSpPr>
            <a:spLocks noGrp="1"/>
          </p:cNvSpPr>
          <p:nvPr>
            <p:ph type="sldNum" sz="quarter" idx="12"/>
          </p:nvPr>
        </p:nvSpPr>
        <p:spPr/>
        <p:txBody>
          <a:bodyPr/>
          <a:lstStyle/>
          <a:p>
            <a:fld id="{34361B7A-31FA-4206-8E4E-60BFC11378D7}" type="slidenum">
              <a:rPr lang="en-US" smtClean="0">
                <a:solidFill>
                  <a:srgbClr val="FFFFFF"/>
                </a:solidFill>
              </a:rPr>
              <a:pPr/>
              <a:t>32</a:t>
            </a:fld>
            <a:endParaRPr lang="en-US" dirty="0">
              <a:solidFill>
                <a:srgbClr val="FFFFFF"/>
              </a:solidFill>
            </a:endParaRPr>
          </a:p>
        </p:txBody>
      </p:sp>
    </p:spTree>
    <p:extLst>
      <p:ext uri="{BB962C8B-B14F-4D97-AF65-F5344CB8AC3E}">
        <p14:creationId xmlns:p14="http://schemas.microsoft.com/office/powerpoint/2010/main" val="3574460192"/>
      </p:ext>
    </p:extLst>
  </p:cSld>
  <p:clrMapOvr>
    <a:masterClrMapping/>
  </p:clrMapOvr>
  <p:transition spd="med"/>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p:cNvSpPr>
            <a:spLocks noGrp="1"/>
          </p:cNvSpPr>
          <p:nvPr>
            <p:ph type="body" sz="quarter" idx="10"/>
          </p:nvPr>
        </p:nvSpPr>
        <p:spPr>
          <a:xfrm>
            <a:off x="390873" y="1893074"/>
            <a:ext cx="11996737" cy="1092721"/>
          </a:xfrm>
        </p:spPr>
        <p:txBody>
          <a:bodyPr/>
          <a:lstStyle/>
          <a:p>
            <a:r>
              <a:rPr lang="en-US" dirty="0" smtClean="0"/>
              <a:t>Annual Plan</a:t>
            </a:r>
          </a:p>
          <a:p>
            <a:endParaRPr lang="en-US" sz="4000" dirty="0" smtClean="0"/>
          </a:p>
          <a:p>
            <a:r>
              <a:rPr lang="en-US" sz="4000" dirty="0" smtClean="0"/>
              <a:t> </a:t>
            </a:r>
          </a:p>
        </p:txBody>
      </p:sp>
      <p:sp>
        <p:nvSpPr>
          <p:cNvPr id="6" name="Content Placeholder 2"/>
          <p:cNvSpPr>
            <a:spLocks noGrp="1"/>
          </p:cNvSpPr>
          <p:nvPr>
            <p:ph sz="quarter" idx="11"/>
          </p:nvPr>
        </p:nvSpPr>
        <p:spPr>
          <a:xfrm>
            <a:off x="213728" y="2685482"/>
            <a:ext cx="12351026" cy="6087650"/>
          </a:xfrm>
        </p:spPr>
        <p:txBody>
          <a:bodyPr/>
          <a:lstStyle/>
          <a:p>
            <a:pPr algn="l"/>
            <a:r>
              <a:rPr lang="en-US" sz="3600" dirty="0" smtClean="0"/>
              <a:t>  </a:t>
            </a:r>
          </a:p>
          <a:p>
            <a:pPr marL="685800" indent="-685800" algn="l">
              <a:buFont typeface="Arial" panose="020B0604020202020204" pitchFamily="34" charset="0"/>
              <a:buChar char="•"/>
            </a:pPr>
            <a:endParaRPr lang="en-US" sz="3600" dirty="0" smtClean="0"/>
          </a:p>
          <a:p>
            <a:pPr marL="685800" indent="-685800" algn="l">
              <a:buFont typeface="Arial" panose="020B0604020202020204" pitchFamily="34" charset="0"/>
              <a:buChar char="•"/>
            </a:pPr>
            <a:endParaRPr lang="en-US" sz="3600" dirty="0" smtClean="0"/>
          </a:p>
          <a:p>
            <a:pPr marL="685800" indent="-685800" algn="l">
              <a:buFont typeface="Arial" panose="020B0604020202020204" pitchFamily="34" charset="0"/>
              <a:buChar char="•"/>
            </a:pPr>
            <a:endParaRPr lang="en-US" sz="4000" dirty="0" smtClean="0"/>
          </a:p>
          <a:p>
            <a:pPr algn="l"/>
            <a:endParaRPr lang="en-US" sz="4800" dirty="0"/>
          </a:p>
        </p:txBody>
      </p:sp>
      <p:pic>
        <p:nvPicPr>
          <p:cNvPr id="2" name="Picture 1" descr="How To Diet Slowly - Natural and Effective Way step by step - Simple Daily Health ~ Healthy Tips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01616" y="3448050"/>
            <a:ext cx="6027576" cy="4296358"/>
          </a:xfrm>
          <a:prstGeom prst="rect">
            <a:avLst/>
          </a:prstGeom>
        </p:spPr>
      </p:pic>
      <p:sp>
        <p:nvSpPr>
          <p:cNvPr id="3" name="Slide Number Placeholder 2"/>
          <p:cNvSpPr>
            <a:spLocks noGrp="1"/>
          </p:cNvSpPr>
          <p:nvPr>
            <p:ph type="sldNum" sz="quarter" idx="12"/>
          </p:nvPr>
        </p:nvSpPr>
        <p:spPr/>
        <p:txBody>
          <a:bodyPr/>
          <a:lstStyle/>
          <a:p>
            <a:fld id="{34361B7A-31FA-4206-8E4E-60BFC11378D7}" type="slidenum">
              <a:rPr lang="en-US" smtClean="0">
                <a:solidFill>
                  <a:srgbClr val="FFFFFF"/>
                </a:solidFill>
              </a:rPr>
              <a:pPr/>
              <a:t>33</a:t>
            </a:fld>
            <a:endParaRPr lang="en-US" dirty="0">
              <a:solidFill>
                <a:srgbClr val="FFFFFF"/>
              </a:solidFill>
            </a:endParaRPr>
          </a:p>
        </p:txBody>
      </p:sp>
    </p:spTree>
    <p:extLst>
      <p:ext uri="{BB962C8B-B14F-4D97-AF65-F5344CB8AC3E}">
        <p14:creationId xmlns:p14="http://schemas.microsoft.com/office/powerpoint/2010/main" val="2352110021"/>
      </p:ext>
    </p:extLst>
  </p:cSld>
  <p:clrMapOvr>
    <a:masterClrMapping/>
  </p:clrMapOvr>
  <p:transition spd="med"/>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Annual Plans</a:t>
            </a:r>
            <a:endParaRPr lang="en-US" dirty="0"/>
          </a:p>
        </p:txBody>
      </p:sp>
      <p:sp>
        <p:nvSpPr>
          <p:cNvPr id="3" name="Content Placeholder 2"/>
          <p:cNvSpPr>
            <a:spLocks noGrp="1"/>
          </p:cNvSpPr>
          <p:nvPr>
            <p:ph sz="quarter" idx="11"/>
          </p:nvPr>
        </p:nvSpPr>
        <p:spPr>
          <a:xfrm>
            <a:off x="365125" y="2649894"/>
            <a:ext cx="11996738" cy="6165494"/>
          </a:xfrm>
        </p:spPr>
        <p:txBody>
          <a:bodyPr/>
          <a:lstStyle/>
          <a:p>
            <a:pPr marL="457200" indent="-457200" algn="l">
              <a:buFont typeface="Arial" panose="020B0604020202020204" pitchFamily="34" charset="0"/>
              <a:buChar char="•"/>
            </a:pPr>
            <a:r>
              <a:rPr lang="en-US" dirty="0" smtClean="0"/>
              <a:t>Consortia must submit by August 15, 2018.</a:t>
            </a:r>
          </a:p>
          <a:p>
            <a:pPr marL="457200" indent="-457200" algn="l">
              <a:buFont typeface="Arial" panose="020B0604020202020204" pitchFamily="34" charset="0"/>
              <a:buChar char="•"/>
            </a:pPr>
            <a:endParaRPr lang="en-US" dirty="0" smtClean="0"/>
          </a:p>
          <a:p>
            <a:pPr marL="457200" indent="-457200" algn="l">
              <a:buFont typeface="Arial" panose="020B0604020202020204" pitchFamily="34" charset="0"/>
              <a:buChar char="•"/>
            </a:pPr>
            <a:r>
              <a:rPr lang="en-US" dirty="0" smtClean="0"/>
              <a:t>Based on current 3 year plan (which is being extended to June 30, 2019).</a:t>
            </a:r>
          </a:p>
          <a:p>
            <a:pPr marL="457200" indent="-457200" algn="l">
              <a:buFont typeface="Arial" panose="020B0604020202020204" pitchFamily="34" charset="0"/>
              <a:buChar char="•"/>
            </a:pPr>
            <a:endParaRPr lang="en-US" dirty="0" smtClean="0"/>
          </a:p>
          <a:p>
            <a:pPr marL="457200" indent="-457200" algn="l">
              <a:buFont typeface="Arial" panose="020B0604020202020204" pitchFamily="34" charset="0"/>
              <a:buChar char="•"/>
            </a:pPr>
            <a:r>
              <a:rPr lang="en-US" dirty="0" smtClean="0"/>
              <a:t>Submitted by the consortium lead (primary) with approval of all members.</a:t>
            </a:r>
          </a:p>
          <a:p>
            <a:pPr marL="457200" indent="-457200" algn="l">
              <a:buFont typeface="Arial" panose="020B0604020202020204" pitchFamily="34" charset="0"/>
              <a:buChar char="•"/>
            </a:pPr>
            <a:endParaRPr lang="en-US" dirty="0" smtClean="0"/>
          </a:p>
          <a:p>
            <a:pPr marL="457200" lvl="2" indent="-457200" algn="l">
              <a:buFont typeface="Arial" panose="020B0604020202020204" pitchFamily="34" charset="0"/>
              <a:buChar char="•"/>
            </a:pPr>
            <a:r>
              <a:rPr lang="en-US" dirty="0" smtClean="0"/>
              <a:t> Annual plan will drive the member work plans and budget which are due in NOVA by September 30, 2018. Consortium leads certify member work plans and budget by October 30, 2018.</a:t>
            </a:r>
            <a:endParaRPr lang="en-US" dirty="0"/>
          </a:p>
        </p:txBody>
      </p:sp>
      <p:sp>
        <p:nvSpPr>
          <p:cNvPr id="4" name="Slide Number Placeholder 3"/>
          <p:cNvSpPr>
            <a:spLocks noGrp="1"/>
          </p:cNvSpPr>
          <p:nvPr>
            <p:ph type="sldNum" sz="quarter" idx="12"/>
          </p:nvPr>
        </p:nvSpPr>
        <p:spPr/>
        <p:txBody>
          <a:bodyPr/>
          <a:lstStyle/>
          <a:p>
            <a:fld id="{34361B7A-31FA-4206-8E4E-60BFC11378D7}" type="slidenum">
              <a:rPr lang="en-US" smtClean="0">
                <a:solidFill>
                  <a:srgbClr val="FFFFFF"/>
                </a:solidFill>
              </a:rPr>
              <a:pPr/>
              <a:t>34</a:t>
            </a:fld>
            <a:endParaRPr lang="en-US" dirty="0">
              <a:solidFill>
                <a:srgbClr val="FFFFFF"/>
              </a:solidFill>
            </a:endParaRPr>
          </a:p>
        </p:txBody>
      </p:sp>
    </p:spTree>
    <p:extLst>
      <p:ext uri="{BB962C8B-B14F-4D97-AF65-F5344CB8AC3E}">
        <p14:creationId xmlns:p14="http://schemas.microsoft.com/office/powerpoint/2010/main" val="602690629"/>
      </p:ext>
    </p:extLst>
  </p:cSld>
  <p:clrMapOvr>
    <a:masterClrMapping/>
  </p:clrMapOvr>
  <p:transition spd="med"/>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Annual Plans (cont.1)</a:t>
            </a:r>
            <a:endParaRPr lang="en-US" dirty="0"/>
          </a:p>
        </p:txBody>
      </p:sp>
      <p:sp>
        <p:nvSpPr>
          <p:cNvPr id="3" name="Content Placeholder 2"/>
          <p:cNvSpPr>
            <a:spLocks noGrp="1"/>
          </p:cNvSpPr>
          <p:nvPr>
            <p:ph sz="quarter" idx="11"/>
          </p:nvPr>
        </p:nvSpPr>
        <p:spPr/>
        <p:txBody>
          <a:bodyPr/>
          <a:lstStyle/>
          <a:p>
            <a:pPr marL="457200" indent="-457200" algn="l">
              <a:buFont typeface="Arial" panose="020B0604020202020204" pitchFamily="34" charset="0"/>
              <a:buChar char="•"/>
            </a:pPr>
            <a:r>
              <a:rPr lang="en-US" dirty="0"/>
              <a:t>The strategies in the member work plan must tie directly to the member’s budget for 18-19.  </a:t>
            </a:r>
            <a:endParaRPr lang="en-US" dirty="0" smtClean="0"/>
          </a:p>
          <a:p>
            <a:pPr algn="l"/>
            <a:endParaRPr lang="en-US" dirty="0" smtClean="0"/>
          </a:p>
          <a:p>
            <a:pPr marL="457200" indent="-457200" algn="l">
              <a:buFont typeface="Arial" panose="020B0604020202020204" pitchFamily="34" charset="0"/>
              <a:buChar char="•"/>
            </a:pPr>
            <a:r>
              <a:rPr lang="en-US" dirty="0" smtClean="0"/>
              <a:t>This </a:t>
            </a:r>
            <a:r>
              <a:rPr lang="en-US" dirty="0"/>
              <a:t>budget includes carry over and new funds. </a:t>
            </a:r>
            <a:endParaRPr lang="en-US" dirty="0" smtClean="0"/>
          </a:p>
          <a:p>
            <a:pPr algn="l"/>
            <a:endParaRPr lang="en-US" dirty="0" smtClean="0"/>
          </a:p>
          <a:p>
            <a:pPr marL="457200" indent="-457200" algn="l">
              <a:buFont typeface="Arial" panose="020B0604020202020204" pitchFamily="34" charset="0"/>
              <a:buChar char="•"/>
            </a:pPr>
            <a:r>
              <a:rPr lang="en-US" dirty="0" smtClean="0"/>
              <a:t>Although </a:t>
            </a:r>
            <a:r>
              <a:rPr lang="en-US" dirty="0"/>
              <a:t>the State AEBG Office does not require a member tactical or activity plan to show who is doing what and when, the consortium may require that members follow up with such a plan and share at a public meeting.  </a:t>
            </a:r>
          </a:p>
          <a:p>
            <a:pPr marL="457200" indent="-457200" algn="l">
              <a:buFont typeface="Arial" panose="020B0604020202020204" pitchFamily="34" charset="0"/>
              <a:buChar char="•"/>
            </a:pPr>
            <a:endParaRPr lang="en-US" dirty="0"/>
          </a:p>
        </p:txBody>
      </p:sp>
      <p:sp>
        <p:nvSpPr>
          <p:cNvPr id="4" name="Slide Number Placeholder 3"/>
          <p:cNvSpPr>
            <a:spLocks noGrp="1"/>
          </p:cNvSpPr>
          <p:nvPr>
            <p:ph type="sldNum" sz="quarter" idx="12"/>
          </p:nvPr>
        </p:nvSpPr>
        <p:spPr/>
        <p:txBody>
          <a:bodyPr/>
          <a:lstStyle/>
          <a:p>
            <a:fld id="{34361B7A-31FA-4206-8E4E-60BFC11378D7}" type="slidenum">
              <a:rPr lang="en-US" smtClean="0">
                <a:solidFill>
                  <a:srgbClr val="FFFFFF"/>
                </a:solidFill>
              </a:rPr>
              <a:pPr/>
              <a:t>35</a:t>
            </a:fld>
            <a:endParaRPr lang="en-US" dirty="0">
              <a:solidFill>
                <a:srgbClr val="FFFFFF"/>
              </a:solidFill>
            </a:endParaRPr>
          </a:p>
        </p:txBody>
      </p:sp>
    </p:spTree>
    <p:extLst>
      <p:ext uri="{BB962C8B-B14F-4D97-AF65-F5344CB8AC3E}">
        <p14:creationId xmlns:p14="http://schemas.microsoft.com/office/powerpoint/2010/main" val="4165290246"/>
      </p:ext>
    </p:extLst>
  </p:cSld>
  <p:clrMapOvr>
    <a:masterClrMapping/>
  </p:clrMapOvr>
  <p:transition spd="med"/>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Annual Plans Tools</a:t>
            </a:r>
            <a:endParaRPr lang="en-US" dirty="0"/>
          </a:p>
        </p:txBody>
      </p:sp>
      <p:sp>
        <p:nvSpPr>
          <p:cNvPr id="3" name="Content Placeholder 2"/>
          <p:cNvSpPr>
            <a:spLocks noGrp="1"/>
          </p:cNvSpPr>
          <p:nvPr>
            <p:ph sz="quarter" idx="11"/>
          </p:nvPr>
        </p:nvSpPr>
        <p:spPr/>
        <p:txBody>
          <a:bodyPr/>
          <a:lstStyle/>
          <a:p>
            <a:r>
              <a:rPr lang="en-US" b="1" dirty="0"/>
              <a:t>For more information, please access the following resources</a:t>
            </a:r>
            <a:r>
              <a:rPr lang="en-US" b="1" dirty="0" smtClean="0"/>
              <a:t>:</a:t>
            </a:r>
            <a:r>
              <a:rPr lang="en-US" dirty="0"/>
              <a:t> </a:t>
            </a:r>
          </a:p>
          <a:p>
            <a:r>
              <a:rPr lang="en-US" dirty="0"/>
              <a:t> </a:t>
            </a:r>
          </a:p>
          <a:p>
            <a:pPr algn="l"/>
            <a:r>
              <a:rPr lang="en-US" b="1" u="sng" dirty="0">
                <a:hlinkClick r:id="rId3"/>
              </a:rPr>
              <a:t>Annual Plan Tips Guide</a:t>
            </a:r>
            <a:endParaRPr lang="en-US" dirty="0"/>
          </a:p>
          <a:p>
            <a:pPr algn="l"/>
            <a:r>
              <a:rPr lang="en-US" dirty="0"/>
              <a:t> </a:t>
            </a:r>
          </a:p>
          <a:p>
            <a:pPr algn="l"/>
            <a:r>
              <a:rPr lang="en-US" dirty="0"/>
              <a:t> </a:t>
            </a:r>
          </a:p>
          <a:p>
            <a:pPr algn="l"/>
            <a:r>
              <a:rPr lang="en-US" b="1" dirty="0"/>
              <a:t>NOVA Technical Assistance Tools</a:t>
            </a:r>
            <a:endParaRPr lang="en-US" dirty="0"/>
          </a:p>
          <a:p>
            <a:pPr lvl="0" algn="l"/>
            <a:r>
              <a:rPr lang="en-US" b="1" u="sng" dirty="0">
                <a:hlinkClick r:id="rId4"/>
              </a:rPr>
              <a:t>NOVA AEBG Functionality YouTube Page</a:t>
            </a:r>
            <a:endParaRPr lang="en-US" dirty="0"/>
          </a:p>
          <a:p>
            <a:pPr lvl="0" algn="l"/>
            <a:r>
              <a:rPr lang="en-US" b="1" u="sng" dirty="0">
                <a:hlinkClick r:id="rId5"/>
              </a:rPr>
              <a:t>NOVA AEBG User Manual</a:t>
            </a:r>
            <a:endParaRPr lang="en-US" dirty="0"/>
          </a:p>
          <a:p>
            <a:pPr lvl="0" algn="l"/>
            <a:r>
              <a:rPr lang="en-US" b="1" u="sng" dirty="0">
                <a:hlinkClick r:id="rId6"/>
              </a:rPr>
              <a:t>NOVA Webinar Questions and Answers</a:t>
            </a:r>
            <a:endParaRPr lang="en-US" dirty="0"/>
          </a:p>
          <a:p>
            <a:pPr lvl="0" algn="l"/>
            <a:r>
              <a:rPr lang="en-US" b="1" u="sng" dirty="0">
                <a:hlinkClick r:id="rId7"/>
              </a:rPr>
              <a:t>NOVA You Tube Annual Plan Video</a:t>
            </a:r>
            <a:r>
              <a:rPr lang="en-US" dirty="0"/>
              <a:t> </a:t>
            </a:r>
          </a:p>
          <a:p>
            <a:pPr algn="l"/>
            <a:r>
              <a:rPr lang="en-US" b="1" u="sng" dirty="0">
                <a:hlinkClick r:id="rId8"/>
              </a:rPr>
              <a:t>Other NOVA videos</a:t>
            </a:r>
            <a:endParaRPr lang="en-US" dirty="0"/>
          </a:p>
        </p:txBody>
      </p:sp>
      <p:sp>
        <p:nvSpPr>
          <p:cNvPr id="4" name="Slide Number Placeholder 3"/>
          <p:cNvSpPr>
            <a:spLocks noGrp="1"/>
          </p:cNvSpPr>
          <p:nvPr>
            <p:ph type="sldNum" sz="quarter" idx="12"/>
          </p:nvPr>
        </p:nvSpPr>
        <p:spPr/>
        <p:txBody>
          <a:bodyPr/>
          <a:lstStyle/>
          <a:p>
            <a:fld id="{34361B7A-31FA-4206-8E4E-60BFC11378D7}" type="slidenum">
              <a:rPr lang="en-US" smtClean="0">
                <a:solidFill>
                  <a:srgbClr val="FFFFFF"/>
                </a:solidFill>
              </a:rPr>
              <a:pPr/>
              <a:t>36</a:t>
            </a:fld>
            <a:endParaRPr lang="en-US" dirty="0">
              <a:solidFill>
                <a:srgbClr val="FFFFFF"/>
              </a:solidFill>
            </a:endParaRPr>
          </a:p>
        </p:txBody>
      </p:sp>
    </p:spTree>
    <p:extLst>
      <p:ext uri="{BB962C8B-B14F-4D97-AF65-F5344CB8AC3E}">
        <p14:creationId xmlns:p14="http://schemas.microsoft.com/office/powerpoint/2010/main" val="208528837"/>
      </p:ext>
    </p:extLst>
  </p:cSld>
  <p:clrMapOvr>
    <a:masterClrMapping/>
  </p:clrMapOvr>
  <p:transition spd="med"/>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 Placeholder 1"/>
          <p:cNvSpPr>
            <a:spLocks noGrp="1"/>
          </p:cNvSpPr>
          <p:nvPr>
            <p:ph type="body" sz="quarter" idx="10"/>
          </p:nvPr>
        </p:nvSpPr>
        <p:spPr>
          <a:xfrm>
            <a:off x="566784" y="0"/>
            <a:ext cx="11996737" cy="652464"/>
          </a:xfrm>
        </p:spPr>
        <p:txBody>
          <a:bodyPr/>
          <a:lstStyle/>
          <a:p>
            <a:r>
              <a:rPr lang="en-US" sz="4000" dirty="0" smtClean="0"/>
              <a:t>Annual Plan – Preview &amp; Submit</a:t>
            </a:r>
          </a:p>
          <a:p>
            <a:r>
              <a:rPr lang="en-US" sz="4000" dirty="0" smtClean="0"/>
              <a:t> </a:t>
            </a:r>
          </a:p>
        </p:txBody>
      </p:sp>
      <p:pic>
        <p:nvPicPr>
          <p:cNvPr id="5" name="Picture 4"/>
          <p:cNvPicPr>
            <a:picLocks noChangeAspect="1"/>
          </p:cNvPicPr>
          <p:nvPr/>
        </p:nvPicPr>
        <p:blipFill>
          <a:blip r:embed="rId3"/>
          <a:stretch>
            <a:fillRect/>
          </a:stretch>
        </p:blipFill>
        <p:spPr>
          <a:xfrm>
            <a:off x="0" y="652464"/>
            <a:ext cx="13004800" cy="9101136"/>
          </a:xfrm>
          <a:prstGeom prst="rect">
            <a:avLst/>
          </a:prstGeom>
        </p:spPr>
      </p:pic>
      <p:sp>
        <p:nvSpPr>
          <p:cNvPr id="2" name="Slide Number Placeholder 1"/>
          <p:cNvSpPr>
            <a:spLocks noGrp="1"/>
          </p:cNvSpPr>
          <p:nvPr>
            <p:ph type="sldNum" sz="quarter" idx="12"/>
          </p:nvPr>
        </p:nvSpPr>
        <p:spPr/>
        <p:txBody>
          <a:bodyPr/>
          <a:lstStyle/>
          <a:p>
            <a:fld id="{34361B7A-31FA-4206-8E4E-60BFC11378D7}" type="slidenum">
              <a:rPr lang="en-US" smtClean="0">
                <a:solidFill>
                  <a:srgbClr val="FFFFFF"/>
                </a:solidFill>
              </a:rPr>
              <a:pPr/>
              <a:t>37</a:t>
            </a:fld>
            <a:endParaRPr lang="en-US" dirty="0">
              <a:solidFill>
                <a:srgbClr val="FFFFFF"/>
              </a:solidFill>
            </a:endParaRPr>
          </a:p>
        </p:txBody>
      </p:sp>
      <p:sp>
        <p:nvSpPr>
          <p:cNvPr id="6" name="TextBox 5"/>
          <p:cNvSpPr txBox="1"/>
          <p:nvPr/>
        </p:nvSpPr>
        <p:spPr>
          <a:xfrm>
            <a:off x="11993880" y="9253498"/>
            <a:ext cx="792480" cy="37959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lang="en-US" sz="1800" b="1" dirty="0" smtClean="0">
                <a:solidFill>
                  <a:srgbClr val="000000"/>
                </a:solidFill>
              </a:rPr>
              <a:t>38</a:t>
            </a:r>
            <a:endParaRPr kumimoji="0" lang="en-US" sz="1800" b="1" i="0" u="none" strike="noStrike" cap="none" spc="0" normalizeH="0" baseline="0" dirty="0">
              <a:ln>
                <a:noFill/>
              </a:ln>
              <a:solidFill>
                <a:srgbClr val="000000"/>
              </a:solidFill>
              <a:effectLst/>
              <a:uFillTx/>
              <a:latin typeface="+mn-lt"/>
              <a:ea typeface="+mn-ea"/>
              <a:cs typeface="+mn-cs"/>
              <a:sym typeface="Helvetica"/>
            </a:endParaRPr>
          </a:p>
        </p:txBody>
      </p:sp>
    </p:spTree>
    <p:extLst>
      <p:ext uri="{BB962C8B-B14F-4D97-AF65-F5344CB8AC3E}">
        <p14:creationId xmlns:p14="http://schemas.microsoft.com/office/powerpoint/2010/main" val="194258736"/>
      </p:ext>
    </p:extLst>
  </p:cSld>
  <p:clrMapOvr>
    <a:masterClrMapping/>
  </p:clrMapOvr>
  <p:transition spd="med"/>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 Placeholder 1"/>
          <p:cNvSpPr>
            <a:spLocks noGrp="1"/>
          </p:cNvSpPr>
          <p:nvPr>
            <p:ph type="body" sz="quarter" idx="10"/>
          </p:nvPr>
        </p:nvSpPr>
        <p:spPr>
          <a:xfrm>
            <a:off x="593570" y="0"/>
            <a:ext cx="11996737" cy="652464"/>
          </a:xfrm>
        </p:spPr>
        <p:txBody>
          <a:bodyPr/>
          <a:lstStyle/>
          <a:p>
            <a:r>
              <a:rPr lang="en-US" sz="4000" dirty="0" smtClean="0"/>
              <a:t>Annual Plan – Member Review &amp; Approval</a:t>
            </a:r>
          </a:p>
          <a:p>
            <a:r>
              <a:rPr lang="en-US" sz="4000" dirty="0" smtClean="0"/>
              <a:t> </a:t>
            </a:r>
          </a:p>
        </p:txBody>
      </p:sp>
      <p:pic>
        <p:nvPicPr>
          <p:cNvPr id="3" name="Picture 2"/>
          <p:cNvPicPr>
            <a:picLocks noChangeAspect="1"/>
          </p:cNvPicPr>
          <p:nvPr/>
        </p:nvPicPr>
        <p:blipFill>
          <a:blip r:embed="rId3"/>
          <a:stretch>
            <a:fillRect/>
          </a:stretch>
        </p:blipFill>
        <p:spPr>
          <a:xfrm>
            <a:off x="0" y="652464"/>
            <a:ext cx="13004800" cy="9101136"/>
          </a:xfrm>
          <a:prstGeom prst="rect">
            <a:avLst/>
          </a:prstGeom>
        </p:spPr>
      </p:pic>
      <p:sp>
        <p:nvSpPr>
          <p:cNvPr id="2" name="Slide Number Placeholder 1"/>
          <p:cNvSpPr>
            <a:spLocks noGrp="1"/>
          </p:cNvSpPr>
          <p:nvPr>
            <p:ph type="sldNum" sz="quarter" idx="12"/>
          </p:nvPr>
        </p:nvSpPr>
        <p:spPr/>
        <p:txBody>
          <a:bodyPr/>
          <a:lstStyle/>
          <a:p>
            <a:fld id="{34361B7A-31FA-4206-8E4E-60BFC11378D7}" type="slidenum">
              <a:rPr lang="en-US" smtClean="0">
                <a:solidFill>
                  <a:srgbClr val="FFFFFF"/>
                </a:solidFill>
              </a:rPr>
              <a:pPr/>
              <a:t>38</a:t>
            </a:fld>
            <a:endParaRPr lang="en-US" dirty="0">
              <a:solidFill>
                <a:srgbClr val="FFFFFF"/>
              </a:solidFill>
            </a:endParaRPr>
          </a:p>
        </p:txBody>
      </p:sp>
    </p:spTree>
    <p:extLst>
      <p:ext uri="{BB962C8B-B14F-4D97-AF65-F5344CB8AC3E}">
        <p14:creationId xmlns:p14="http://schemas.microsoft.com/office/powerpoint/2010/main" val="262751745"/>
      </p:ext>
    </p:extLst>
  </p:cSld>
  <p:clrMapOvr>
    <a:masterClrMapping/>
  </p:clrMapOvr>
  <p:transition spd="med"/>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 Placeholder 1"/>
          <p:cNvSpPr>
            <a:spLocks noGrp="1"/>
          </p:cNvSpPr>
          <p:nvPr>
            <p:ph type="body" sz="quarter" idx="10"/>
          </p:nvPr>
        </p:nvSpPr>
        <p:spPr>
          <a:xfrm>
            <a:off x="518973" y="119139"/>
            <a:ext cx="11996737" cy="652464"/>
          </a:xfrm>
        </p:spPr>
        <p:txBody>
          <a:bodyPr/>
          <a:lstStyle/>
          <a:p>
            <a:r>
              <a:rPr lang="en-US" sz="4000" dirty="0" smtClean="0"/>
              <a:t>Annual Plan – Member Review &amp; Approval</a:t>
            </a:r>
          </a:p>
          <a:p>
            <a:r>
              <a:rPr lang="en-US" sz="4000" dirty="0" smtClean="0"/>
              <a:t> </a:t>
            </a:r>
          </a:p>
        </p:txBody>
      </p:sp>
      <p:pic>
        <p:nvPicPr>
          <p:cNvPr id="2" name="Picture 1"/>
          <p:cNvPicPr>
            <a:picLocks noChangeAspect="1"/>
          </p:cNvPicPr>
          <p:nvPr/>
        </p:nvPicPr>
        <p:blipFill>
          <a:blip r:embed="rId3"/>
          <a:stretch>
            <a:fillRect/>
          </a:stretch>
        </p:blipFill>
        <p:spPr>
          <a:xfrm>
            <a:off x="0" y="771603"/>
            <a:ext cx="13004800" cy="8981997"/>
          </a:xfrm>
          <a:prstGeom prst="rect">
            <a:avLst/>
          </a:prstGeom>
        </p:spPr>
      </p:pic>
      <p:sp>
        <p:nvSpPr>
          <p:cNvPr id="3" name="Slide Number Placeholder 2"/>
          <p:cNvSpPr>
            <a:spLocks noGrp="1"/>
          </p:cNvSpPr>
          <p:nvPr>
            <p:ph type="sldNum" sz="quarter" idx="12"/>
          </p:nvPr>
        </p:nvSpPr>
        <p:spPr/>
        <p:txBody>
          <a:bodyPr/>
          <a:lstStyle/>
          <a:p>
            <a:fld id="{34361B7A-31FA-4206-8E4E-60BFC11378D7}" type="slidenum">
              <a:rPr lang="en-US" smtClean="0">
                <a:solidFill>
                  <a:srgbClr val="FFFFFF"/>
                </a:solidFill>
              </a:rPr>
              <a:pPr/>
              <a:t>39</a:t>
            </a:fld>
            <a:endParaRPr lang="en-US" dirty="0">
              <a:solidFill>
                <a:srgbClr val="FFFFFF"/>
              </a:solidFill>
            </a:endParaRPr>
          </a:p>
        </p:txBody>
      </p:sp>
    </p:spTree>
    <p:extLst>
      <p:ext uri="{BB962C8B-B14F-4D97-AF65-F5344CB8AC3E}">
        <p14:creationId xmlns:p14="http://schemas.microsoft.com/office/powerpoint/2010/main" val="2276942825"/>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AEBG/AEP</a:t>
            </a:r>
            <a:endParaRPr lang="en-US" dirty="0"/>
          </a:p>
        </p:txBody>
      </p:sp>
      <p:sp>
        <p:nvSpPr>
          <p:cNvPr id="3" name="Content Placeholder 2"/>
          <p:cNvSpPr>
            <a:spLocks noGrp="1"/>
          </p:cNvSpPr>
          <p:nvPr>
            <p:ph sz="quarter" idx="11"/>
          </p:nvPr>
        </p:nvSpPr>
        <p:spPr/>
        <p:txBody>
          <a:bodyPr/>
          <a:lstStyle/>
          <a:p>
            <a:pPr marL="457200" indent="-457200" algn="l">
              <a:buFont typeface="Arial" panose="020B0604020202020204" pitchFamily="34" charset="0"/>
              <a:buChar char="•"/>
            </a:pPr>
            <a:r>
              <a:rPr lang="en-US" sz="4000" dirty="0" smtClean="0"/>
              <a:t>Name Change</a:t>
            </a:r>
          </a:p>
          <a:p>
            <a:pPr marL="457200" indent="-457200" algn="l">
              <a:buFont typeface="Arial" panose="020B0604020202020204" pitchFamily="34" charset="0"/>
              <a:buChar char="•"/>
            </a:pPr>
            <a:r>
              <a:rPr lang="en-US" sz="4000" dirty="0" smtClean="0"/>
              <a:t>3 Year Planning Process</a:t>
            </a:r>
          </a:p>
          <a:p>
            <a:pPr marL="457200" indent="-457200" algn="l">
              <a:buFont typeface="Arial" panose="020B0604020202020204" pitchFamily="34" charset="0"/>
              <a:buChar char="•"/>
            </a:pPr>
            <a:r>
              <a:rPr lang="en-US" sz="4000" dirty="0" smtClean="0"/>
              <a:t>Indirect change</a:t>
            </a:r>
          </a:p>
          <a:p>
            <a:pPr marL="457200" indent="-457200" algn="l">
              <a:buFont typeface="Arial" panose="020B0604020202020204" pitchFamily="34" charset="0"/>
              <a:buChar char="•"/>
            </a:pPr>
            <a:r>
              <a:rPr lang="en-US" sz="4000" dirty="0" smtClean="0"/>
              <a:t>Collecting Data by Program Area</a:t>
            </a:r>
          </a:p>
          <a:p>
            <a:pPr marL="457200" lvl="1" indent="-457200">
              <a:buFont typeface="Arial" panose="020B0604020202020204" pitchFamily="34" charset="0"/>
              <a:buChar char="•"/>
            </a:pPr>
            <a:r>
              <a:rPr lang="en-US" sz="4000" dirty="0" smtClean="0"/>
              <a:t>Hours of Instructions by AEP Program Area</a:t>
            </a:r>
          </a:p>
          <a:p>
            <a:pPr marL="457200" lvl="1" indent="-457200">
              <a:buFont typeface="Arial" panose="020B0604020202020204" pitchFamily="34" charset="0"/>
              <a:buChar char="•"/>
            </a:pPr>
            <a:r>
              <a:rPr lang="en-US" sz="4000" dirty="0" smtClean="0"/>
              <a:t>Expenditures Program Area (includes fees)</a:t>
            </a:r>
          </a:p>
          <a:p>
            <a:pPr marL="571500" indent="-571500" algn="l">
              <a:buFont typeface="Arial" panose="020B0604020202020204" pitchFamily="34" charset="0"/>
              <a:buChar char="•"/>
            </a:pPr>
            <a:r>
              <a:rPr lang="en-US" sz="4000" dirty="0" smtClean="0"/>
              <a:t>Using the SSID for students that don’t have one</a:t>
            </a:r>
          </a:p>
          <a:p>
            <a:pPr marL="571500" indent="-571500" algn="l">
              <a:buFont typeface="Arial" panose="020B0604020202020204" pitchFamily="34" charset="0"/>
              <a:buChar char="•"/>
            </a:pPr>
            <a:r>
              <a:rPr lang="en-US" sz="4000" dirty="0" smtClean="0"/>
              <a:t>Immigrant Integration</a:t>
            </a:r>
          </a:p>
          <a:p>
            <a:pPr marL="571500" indent="-571500" algn="l">
              <a:buFont typeface="Arial" panose="020B0604020202020204" pitchFamily="34" charset="0"/>
              <a:buChar char="•"/>
            </a:pPr>
            <a:r>
              <a:rPr lang="en-US" sz="4000" dirty="0" smtClean="0"/>
              <a:t>Field Team Recommendations</a:t>
            </a:r>
          </a:p>
          <a:p>
            <a:pPr marL="457200" lvl="4" indent="-457200" algn="l">
              <a:buFont typeface="Arial" panose="020B0604020202020204" pitchFamily="34" charset="0"/>
              <a:buChar char="•"/>
            </a:pPr>
            <a:endParaRPr lang="en-US" sz="4000" dirty="0"/>
          </a:p>
        </p:txBody>
      </p:sp>
      <p:sp>
        <p:nvSpPr>
          <p:cNvPr id="4" name="Slide Number Placeholder 3"/>
          <p:cNvSpPr>
            <a:spLocks noGrp="1"/>
          </p:cNvSpPr>
          <p:nvPr>
            <p:ph type="sldNum" sz="quarter" idx="12"/>
          </p:nvPr>
        </p:nvSpPr>
        <p:spPr/>
        <p:txBody>
          <a:bodyPr/>
          <a:lstStyle/>
          <a:p>
            <a:fld id="{34361B7A-31FA-4206-8E4E-60BFC11378D7}" type="slidenum">
              <a:rPr lang="en-US" smtClean="0">
                <a:solidFill>
                  <a:srgbClr val="FFFFFF"/>
                </a:solidFill>
              </a:rPr>
              <a:pPr/>
              <a:t>4</a:t>
            </a:fld>
            <a:endParaRPr lang="en-US" dirty="0">
              <a:solidFill>
                <a:srgbClr val="FFFFFF"/>
              </a:solidFill>
            </a:endParaRPr>
          </a:p>
        </p:txBody>
      </p:sp>
    </p:spTree>
    <p:extLst>
      <p:ext uri="{BB962C8B-B14F-4D97-AF65-F5344CB8AC3E}">
        <p14:creationId xmlns:p14="http://schemas.microsoft.com/office/powerpoint/2010/main" val="2002167038"/>
      </p:ext>
    </p:extLst>
  </p:cSld>
  <p:clrMapOvr>
    <a:masterClrMapping/>
  </p:clrMapOvr>
  <p:transition spd="med"/>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 Placeholder 1"/>
          <p:cNvSpPr>
            <a:spLocks noGrp="1"/>
          </p:cNvSpPr>
          <p:nvPr>
            <p:ph type="body" sz="quarter" idx="10"/>
          </p:nvPr>
        </p:nvSpPr>
        <p:spPr>
          <a:xfrm>
            <a:off x="470088" y="119139"/>
            <a:ext cx="11996737" cy="652464"/>
          </a:xfrm>
        </p:spPr>
        <p:txBody>
          <a:bodyPr/>
          <a:lstStyle/>
          <a:p>
            <a:r>
              <a:rPr lang="en-US" sz="4000" dirty="0" smtClean="0"/>
              <a:t>Annual Plan – Member Review &amp; Approval</a:t>
            </a:r>
          </a:p>
          <a:p>
            <a:r>
              <a:rPr lang="en-US" sz="4000" dirty="0" smtClean="0"/>
              <a:t> </a:t>
            </a:r>
          </a:p>
        </p:txBody>
      </p:sp>
      <p:pic>
        <p:nvPicPr>
          <p:cNvPr id="3" name="Picture 2"/>
          <p:cNvPicPr>
            <a:picLocks noChangeAspect="1"/>
          </p:cNvPicPr>
          <p:nvPr/>
        </p:nvPicPr>
        <p:blipFill>
          <a:blip r:embed="rId3"/>
          <a:stretch>
            <a:fillRect/>
          </a:stretch>
        </p:blipFill>
        <p:spPr>
          <a:xfrm>
            <a:off x="117386" y="771603"/>
            <a:ext cx="12887414" cy="8981997"/>
          </a:xfrm>
          <a:prstGeom prst="rect">
            <a:avLst/>
          </a:prstGeom>
        </p:spPr>
      </p:pic>
      <p:sp>
        <p:nvSpPr>
          <p:cNvPr id="2" name="Slide Number Placeholder 1"/>
          <p:cNvSpPr>
            <a:spLocks noGrp="1"/>
          </p:cNvSpPr>
          <p:nvPr>
            <p:ph type="sldNum" sz="quarter" idx="12"/>
          </p:nvPr>
        </p:nvSpPr>
        <p:spPr/>
        <p:txBody>
          <a:bodyPr/>
          <a:lstStyle/>
          <a:p>
            <a:fld id="{34361B7A-31FA-4206-8E4E-60BFC11378D7}" type="slidenum">
              <a:rPr lang="en-US" smtClean="0">
                <a:solidFill>
                  <a:srgbClr val="FFFFFF"/>
                </a:solidFill>
              </a:rPr>
              <a:pPr/>
              <a:t>40</a:t>
            </a:fld>
            <a:endParaRPr lang="en-US" dirty="0">
              <a:solidFill>
                <a:srgbClr val="FFFFFF"/>
              </a:solidFill>
            </a:endParaRPr>
          </a:p>
        </p:txBody>
      </p:sp>
    </p:spTree>
    <p:extLst>
      <p:ext uri="{BB962C8B-B14F-4D97-AF65-F5344CB8AC3E}">
        <p14:creationId xmlns:p14="http://schemas.microsoft.com/office/powerpoint/2010/main" val="724452926"/>
      </p:ext>
    </p:extLst>
  </p:cSld>
  <p:clrMapOvr>
    <a:masterClrMapping/>
  </p:clrMapOvr>
  <p:transition spd="med"/>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Update on 18-19 Changes in NOVA</a:t>
            </a:r>
            <a:endParaRPr lang="en-US" dirty="0"/>
          </a:p>
        </p:txBody>
      </p:sp>
      <p:sp>
        <p:nvSpPr>
          <p:cNvPr id="3" name="Slide Number Placeholder 2"/>
          <p:cNvSpPr>
            <a:spLocks noGrp="1"/>
          </p:cNvSpPr>
          <p:nvPr>
            <p:ph type="sldNum" sz="quarter" idx="12"/>
          </p:nvPr>
        </p:nvSpPr>
        <p:spPr/>
        <p:txBody>
          <a:bodyPr/>
          <a:lstStyle/>
          <a:p>
            <a:fld id="{34361B7A-31FA-4206-8E4E-60BFC11378D7}" type="slidenum">
              <a:rPr lang="en-US" smtClean="0">
                <a:solidFill>
                  <a:srgbClr val="FFFFFF"/>
                </a:solidFill>
              </a:rPr>
              <a:pPr/>
              <a:t>41</a:t>
            </a:fld>
            <a:endParaRPr lang="en-US" dirty="0">
              <a:solidFill>
                <a:srgbClr val="FFFFFF"/>
              </a:solidFill>
            </a:endParaRPr>
          </a:p>
        </p:txBody>
      </p:sp>
      <p:pic>
        <p:nvPicPr>
          <p:cNvPr id="4" name="Picture 3" descr="&lt;strong&gt;Double Take&lt;/strong&gt; (TV series) - Wikipedi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29050" y="3378200"/>
            <a:ext cx="5346700" cy="2997200"/>
          </a:xfrm>
          <a:prstGeom prst="rect">
            <a:avLst/>
          </a:prstGeom>
        </p:spPr>
      </p:pic>
    </p:spTree>
    <p:extLst>
      <p:ext uri="{BB962C8B-B14F-4D97-AF65-F5344CB8AC3E}">
        <p14:creationId xmlns:p14="http://schemas.microsoft.com/office/powerpoint/2010/main" val="463702533"/>
      </p:ext>
    </p:extLst>
  </p:cSld>
  <p:clrMapOvr>
    <a:masterClrMapping/>
  </p:clrMapOvr>
  <p:transition spd="med"/>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Short Term 18-19 Changes in NOVA</a:t>
            </a:r>
            <a:endParaRPr lang="en-US" dirty="0"/>
          </a:p>
        </p:txBody>
      </p:sp>
      <p:sp>
        <p:nvSpPr>
          <p:cNvPr id="3" name="Content Placeholder 2"/>
          <p:cNvSpPr>
            <a:spLocks noGrp="1"/>
          </p:cNvSpPr>
          <p:nvPr>
            <p:ph sz="quarter" idx="11"/>
          </p:nvPr>
        </p:nvSpPr>
        <p:spPr>
          <a:xfrm>
            <a:off x="365125" y="3209731"/>
            <a:ext cx="11996738" cy="5605657"/>
          </a:xfrm>
        </p:spPr>
        <p:txBody>
          <a:bodyPr/>
          <a:lstStyle/>
          <a:p>
            <a:pPr marL="457200" indent="-457200" algn="l">
              <a:buFont typeface="Arial" panose="020B0604020202020204" pitchFamily="34" charset="0"/>
              <a:buChar char="•"/>
            </a:pPr>
            <a:r>
              <a:rPr lang="en-US" sz="4400" dirty="0" smtClean="0"/>
              <a:t>16-17 Close out Process and annual close out process in NOVA for AEBG/AEP funds.</a:t>
            </a:r>
          </a:p>
          <a:p>
            <a:pPr marL="457200" indent="-457200" algn="l">
              <a:buFont typeface="Arial" panose="020B0604020202020204" pitchFamily="34" charset="0"/>
              <a:buChar char="•"/>
            </a:pPr>
            <a:r>
              <a:rPr lang="en-US" sz="4400" dirty="0" smtClean="0"/>
              <a:t>17-18 Hours &amp; Expenses by Program Area</a:t>
            </a:r>
          </a:p>
          <a:p>
            <a:pPr marL="457200" indent="-457200" algn="l">
              <a:buFont typeface="Arial" panose="020B0604020202020204" pitchFamily="34" charset="0"/>
              <a:buChar char="•"/>
            </a:pPr>
            <a:r>
              <a:rPr lang="en-US" sz="4400" dirty="0" smtClean="0"/>
              <a:t>3 years plans will be uploaded and certified in NOVA.</a:t>
            </a:r>
          </a:p>
          <a:p>
            <a:pPr marL="457200" indent="-457200" algn="l">
              <a:buFont typeface="Arial" panose="020B0604020202020204" pitchFamily="34" charset="0"/>
              <a:buChar char="•"/>
            </a:pPr>
            <a:r>
              <a:rPr lang="en-US" sz="4400" dirty="0" smtClean="0"/>
              <a:t>19-20 Annual Plan connecting to the new 3 year plan</a:t>
            </a:r>
          </a:p>
          <a:p>
            <a:pPr marL="457200" indent="-457200" algn="l">
              <a:buFont typeface="Arial" panose="020B0604020202020204" pitchFamily="34" charset="0"/>
              <a:buChar char="•"/>
            </a:pPr>
            <a:endParaRPr lang="en-US" sz="4400" dirty="0" smtClean="0"/>
          </a:p>
          <a:p>
            <a:pPr marL="571500" lvl="2" indent="-571500" algn="l">
              <a:buFont typeface="Arial" panose="020B0604020202020204" pitchFamily="34" charset="0"/>
              <a:buChar char="•"/>
            </a:pPr>
            <a:endParaRPr lang="en-US" sz="4400" dirty="0"/>
          </a:p>
          <a:p>
            <a:pPr marL="457200" indent="-457200" algn="l">
              <a:buFont typeface="Arial" panose="020B0604020202020204" pitchFamily="34" charset="0"/>
              <a:buChar char="•"/>
            </a:pPr>
            <a:endParaRPr lang="en-US" sz="4400" dirty="0"/>
          </a:p>
        </p:txBody>
      </p:sp>
      <p:sp>
        <p:nvSpPr>
          <p:cNvPr id="4" name="Slide Number Placeholder 3"/>
          <p:cNvSpPr>
            <a:spLocks noGrp="1"/>
          </p:cNvSpPr>
          <p:nvPr>
            <p:ph type="sldNum" sz="quarter" idx="12"/>
          </p:nvPr>
        </p:nvSpPr>
        <p:spPr/>
        <p:txBody>
          <a:bodyPr/>
          <a:lstStyle/>
          <a:p>
            <a:fld id="{34361B7A-31FA-4206-8E4E-60BFC11378D7}" type="slidenum">
              <a:rPr lang="en-US" smtClean="0">
                <a:solidFill>
                  <a:srgbClr val="FFFFFF"/>
                </a:solidFill>
              </a:rPr>
              <a:pPr/>
              <a:t>42</a:t>
            </a:fld>
            <a:endParaRPr lang="en-US" dirty="0">
              <a:solidFill>
                <a:srgbClr val="FFFFFF"/>
              </a:solidFill>
            </a:endParaRPr>
          </a:p>
        </p:txBody>
      </p:sp>
    </p:spTree>
    <p:extLst>
      <p:ext uri="{BB962C8B-B14F-4D97-AF65-F5344CB8AC3E}">
        <p14:creationId xmlns:p14="http://schemas.microsoft.com/office/powerpoint/2010/main" val="3790638027"/>
      </p:ext>
    </p:extLst>
  </p:cSld>
  <p:clrMapOvr>
    <a:masterClrMapping/>
  </p:clrMapOvr>
  <p:transition spd="med"/>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NOVA Changes later in 18-19</a:t>
            </a:r>
            <a:endParaRPr lang="en-US" dirty="0"/>
          </a:p>
        </p:txBody>
      </p:sp>
      <p:sp>
        <p:nvSpPr>
          <p:cNvPr id="3" name="Content Placeholder 2"/>
          <p:cNvSpPr>
            <a:spLocks noGrp="1"/>
          </p:cNvSpPr>
          <p:nvPr>
            <p:ph sz="quarter" idx="11"/>
          </p:nvPr>
        </p:nvSpPr>
        <p:spPr>
          <a:xfrm>
            <a:off x="365125" y="3160643"/>
            <a:ext cx="11996738" cy="5654746"/>
          </a:xfrm>
        </p:spPr>
        <p:txBody>
          <a:bodyPr/>
          <a:lstStyle/>
          <a:p>
            <a:pPr marL="571500" lvl="0" indent="-571500" algn="l">
              <a:buFont typeface="Arial" panose="020B0604020202020204" pitchFamily="34" charset="0"/>
              <a:buChar char="•"/>
            </a:pPr>
            <a:r>
              <a:rPr lang="en-US" sz="4000" dirty="0" smtClean="0"/>
              <a:t>Text box add-ons for certifying expense reports.</a:t>
            </a:r>
          </a:p>
          <a:p>
            <a:pPr lvl="0" algn="l"/>
            <a:endParaRPr lang="en-US" sz="4000" dirty="0" smtClean="0"/>
          </a:p>
          <a:p>
            <a:pPr marL="571500" lvl="0" indent="-571500" algn="l">
              <a:buFont typeface="Arial" panose="020B0604020202020204" pitchFamily="34" charset="0"/>
              <a:buChar char="•"/>
            </a:pPr>
            <a:r>
              <a:rPr lang="en-US" sz="4000" dirty="0" smtClean="0"/>
              <a:t>Member certification required for all allocation amendments.</a:t>
            </a:r>
          </a:p>
          <a:p>
            <a:pPr marL="571500" lvl="0" indent="-571500" algn="l">
              <a:buFont typeface="Arial" panose="020B0604020202020204" pitchFamily="34" charset="0"/>
              <a:buChar char="•"/>
            </a:pPr>
            <a:endParaRPr lang="en-US" sz="4000" dirty="0"/>
          </a:p>
          <a:p>
            <a:pPr marL="571500" lvl="0" indent="-571500" algn="l">
              <a:buFont typeface="Arial" panose="020B0604020202020204" pitchFamily="34" charset="0"/>
              <a:buChar char="•"/>
            </a:pPr>
            <a:r>
              <a:rPr lang="en-US" sz="4000" dirty="0" smtClean="0"/>
              <a:t>Adding the option to have multiple certifiers</a:t>
            </a:r>
          </a:p>
          <a:p>
            <a:pPr marL="571500" lvl="0" indent="-571500" algn="l">
              <a:buFont typeface="Arial" panose="020B0604020202020204" pitchFamily="34" charset="0"/>
              <a:buChar char="•"/>
            </a:pPr>
            <a:endParaRPr lang="en-US" sz="4000" dirty="0"/>
          </a:p>
          <a:p>
            <a:pPr marL="571500" lvl="0" indent="-571500" algn="l">
              <a:buFont typeface="Arial" panose="020B0604020202020204" pitchFamily="34" charset="0"/>
              <a:buChar char="•"/>
            </a:pPr>
            <a:endParaRPr lang="en-US" sz="4000" dirty="0" smtClean="0"/>
          </a:p>
          <a:p>
            <a:pPr marL="571500" lvl="2" indent="-571500" algn="l">
              <a:buFont typeface="Arial" panose="020B0604020202020204" pitchFamily="34" charset="0"/>
              <a:buChar char="•"/>
            </a:pPr>
            <a:endParaRPr lang="en-US" sz="4400" dirty="0"/>
          </a:p>
          <a:p>
            <a:pPr marL="457200" indent="-457200" algn="l">
              <a:buFont typeface="Arial" panose="020B0604020202020204" pitchFamily="34" charset="0"/>
              <a:buChar char="•"/>
            </a:pPr>
            <a:endParaRPr lang="en-US" sz="4400" dirty="0"/>
          </a:p>
        </p:txBody>
      </p:sp>
      <p:sp>
        <p:nvSpPr>
          <p:cNvPr id="4" name="Slide Number Placeholder 3"/>
          <p:cNvSpPr>
            <a:spLocks noGrp="1"/>
          </p:cNvSpPr>
          <p:nvPr>
            <p:ph type="sldNum" sz="quarter" idx="12"/>
          </p:nvPr>
        </p:nvSpPr>
        <p:spPr/>
        <p:txBody>
          <a:bodyPr/>
          <a:lstStyle/>
          <a:p>
            <a:fld id="{34361B7A-31FA-4206-8E4E-60BFC11378D7}" type="slidenum">
              <a:rPr lang="en-US" smtClean="0">
                <a:solidFill>
                  <a:srgbClr val="FFFFFF"/>
                </a:solidFill>
              </a:rPr>
              <a:pPr/>
              <a:t>43</a:t>
            </a:fld>
            <a:endParaRPr lang="en-US" dirty="0">
              <a:solidFill>
                <a:srgbClr val="FFFFFF"/>
              </a:solidFill>
            </a:endParaRPr>
          </a:p>
        </p:txBody>
      </p:sp>
    </p:spTree>
    <p:extLst>
      <p:ext uri="{BB962C8B-B14F-4D97-AF65-F5344CB8AC3E}">
        <p14:creationId xmlns:p14="http://schemas.microsoft.com/office/powerpoint/2010/main" val="2010969803"/>
      </p:ext>
    </p:extLst>
  </p:cSld>
  <p:clrMapOvr>
    <a:masterClrMapping/>
  </p:clrMapOvr>
  <p:transition spd="med"/>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Future Changes in NOVA</a:t>
            </a:r>
            <a:endParaRPr lang="en-US" dirty="0"/>
          </a:p>
        </p:txBody>
      </p:sp>
      <p:sp>
        <p:nvSpPr>
          <p:cNvPr id="3" name="Content Placeholder 2"/>
          <p:cNvSpPr>
            <a:spLocks noGrp="1"/>
          </p:cNvSpPr>
          <p:nvPr>
            <p:ph sz="quarter" idx="11"/>
          </p:nvPr>
        </p:nvSpPr>
        <p:spPr>
          <a:xfrm>
            <a:off x="365125" y="2834641"/>
            <a:ext cx="11996738" cy="5980748"/>
          </a:xfrm>
        </p:spPr>
        <p:txBody>
          <a:bodyPr/>
          <a:lstStyle/>
          <a:p>
            <a:pPr marL="571500" indent="-571500" algn="l">
              <a:buFont typeface="Arial" panose="020B0604020202020204" pitchFamily="34" charset="0"/>
              <a:buChar char="•"/>
            </a:pPr>
            <a:r>
              <a:rPr lang="en-US" sz="4000" dirty="0"/>
              <a:t>FY 18-19 consortium level reporting for administrative budget &amp; </a:t>
            </a:r>
            <a:r>
              <a:rPr lang="en-US" sz="4000" dirty="0" smtClean="0"/>
              <a:t>expenditures.</a:t>
            </a:r>
          </a:p>
          <a:p>
            <a:pPr algn="l"/>
            <a:endParaRPr lang="en-US" sz="4000" dirty="0" smtClean="0"/>
          </a:p>
          <a:p>
            <a:pPr marL="571500" lvl="0" indent="-571500" algn="l">
              <a:buFont typeface="Arial" panose="020B0604020202020204" pitchFamily="34" charset="0"/>
              <a:buChar char="•"/>
            </a:pPr>
            <a:r>
              <a:rPr lang="en-US" sz="4000" dirty="0"/>
              <a:t>Develop Community Services reporting in NOVA for all member agencies. </a:t>
            </a:r>
          </a:p>
          <a:p>
            <a:pPr marL="571500" indent="-571500" algn="l">
              <a:buFont typeface="Arial" panose="020B0604020202020204" pitchFamily="34" charset="0"/>
              <a:buChar char="•"/>
            </a:pPr>
            <a:endParaRPr lang="en-US" sz="3600" dirty="0"/>
          </a:p>
          <a:p>
            <a:pPr marL="571500" lvl="0" indent="-571500" algn="l">
              <a:buFont typeface="Arial" panose="020B0604020202020204" pitchFamily="34" charset="0"/>
              <a:buChar char="•"/>
            </a:pPr>
            <a:endParaRPr lang="en-US" sz="3600" dirty="0" smtClean="0"/>
          </a:p>
          <a:p>
            <a:pPr marL="571500" lvl="2" indent="-571500" algn="l">
              <a:buFont typeface="Arial" panose="020B0604020202020204" pitchFamily="34" charset="0"/>
              <a:buChar char="•"/>
            </a:pPr>
            <a:endParaRPr lang="en-US" sz="4400" dirty="0"/>
          </a:p>
          <a:p>
            <a:pPr marL="457200" indent="-457200" algn="l">
              <a:buFont typeface="Arial" panose="020B0604020202020204" pitchFamily="34" charset="0"/>
              <a:buChar char="•"/>
            </a:pPr>
            <a:endParaRPr lang="en-US" sz="4400" dirty="0"/>
          </a:p>
        </p:txBody>
      </p:sp>
      <p:sp>
        <p:nvSpPr>
          <p:cNvPr id="4" name="Slide Number Placeholder 3"/>
          <p:cNvSpPr>
            <a:spLocks noGrp="1"/>
          </p:cNvSpPr>
          <p:nvPr>
            <p:ph type="sldNum" sz="quarter" idx="12"/>
          </p:nvPr>
        </p:nvSpPr>
        <p:spPr/>
        <p:txBody>
          <a:bodyPr/>
          <a:lstStyle/>
          <a:p>
            <a:fld id="{34361B7A-31FA-4206-8E4E-60BFC11378D7}" type="slidenum">
              <a:rPr lang="en-US" smtClean="0">
                <a:solidFill>
                  <a:srgbClr val="FFFFFF"/>
                </a:solidFill>
              </a:rPr>
              <a:pPr/>
              <a:t>44</a:t>
            </a:fld>
            <a:endParaRPr lang="en-US" dirty="0">
              <a:solidFill>
                <a:srgbClr val="FFFFFF"/>
              </a:solidFill>
            </a:endParaRPr>
          </a:p>
        </p:txBody>
      </p:sp>
    </p:spTree>
    <p:extLst>
      <p:ext uri="{BB962C8B-B14F-4D97-AF65-F5344CB8AC3E}">
        <p14:creationId xmlns:p14="http://schemas.microsoft.com/office/powerpoint/2010/main" val="341120997"/>
      </p:ext>
    </p:extLst>
  </p:cSld>
  <p:clrMapOvr>
    <a:masterClrMapping/>
  </p:clrMapOvr>
  <p:transition spd="med"/>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l"/>
            <a:r>
              <a:rPr lang="en-US" sz="4400" u="sng" dirty="0" smtClean="0">
                <a:solidFill>
                  <a:schemeClr val="accent5"/>
                </a:solidFill>
              </a:rPr>
              <a:t>AEBG Web Site</a:t>
            </a:r>
            <a:endParaRPr lang="en-US" sz="4400" u="sng" dirty="0">
              <a:solidFill>
                <a:schemeClr val="accent5"/>
              </a:solidFill>
            </a:endParaRPr>
          </a:p>
        </p:txBody>
      </p:sp>
      <p:sp>
        <p:nvSpPr>
          <p:cNvPr id="3" name="Rectangle 2"/>
          <p:cNvSpPr/>
          <p:nvPr/>
        </p:nvSpPr>
        <p:spPr>
          <a:xfrm>
            <a:off x="2638771" y="8155818"/>
            <a:ext cx="6228138" cy="1200329"/>
          </a:xfrm>
          <a:prstGeom prst="rect">
            <a:avLst/>
          </a:prstGeom>
        </p:spPr>
        <p:txBody>
          <a:bodyPr wrap="square">
            <a:spAutoFit/>
          </a:bodyPr>
          <a:lstStyle/>
          <a:p>
            <a:r>
              <a:rPr lang="en-US" dirty="0">
                <a:hlinkClick r:id="rId2"/>
              </a:rPr>
              <a:t>https://caladulted.org</a:t>
            </a:r>
            <a:r>
              <a:rPr lang="en-US" dirty="0" smtClean="0">
                <a:hlinkClick r:id="rId2"/>
              </a:rPr>
              <a:t>/</a:t>
            </a:r>
            <a:endParaRPr lang="en-US" dirty="0" smtClean="0"/>
          </a:p>
          <a:p>
            <a:endParaRPr lang="en-US" dirty="0"/>
          </a:p>
        </p:txBody>
      </p:sp>
      <p:pic>
        <p:nvPicPr>
          <p:cNvPr id="6" name="Picture 5"/>
          <p:cNvPicPr>
            <a:picLocks noChangeAspect="1"/>
          </p:cNvPicPr>
          <p:nvPr/>
        </p:nvPicPr>
        <p:blipFill>
          <a:blip r:embed="rId3"/>
          <a:stretch>
            <a:fillRect/>
          </a:stretch>
        </p:blipFill>
        <p:spPr>
          <a:xfrm>
            <a:off x="1108364" y="2608301"/>
            <a:ext cx="9878291" cy="5389235"/>
          </a:xfrm>
          <a:prstGeom prst="rect">
            <a:avLst/>
          </a:prstGeom>
        </p:spPr>
      </p:pic>
      <p:sp>
        <p:nvSpPr>
          <p:cNvPr id="4" name="Slide Number Placeholder 3"/>
          <p:cNvSpPr>
            <a:spLocks noGrp="1"/>
          </p:cNvSpPr>
          <p:nvPr>
            <p:ph type="sldNum" sz="quarter" idx="12"/>
          </p:nvPr>
        </p:nvSpPr>
        <p:spPr/>
        <p:txBody>
          <a:bodyPr/>
          <a:lstStyle/>
          <a:p>
            <a:fld id="{34361B7A-31FA-4206-8E4E-60BFC11378D7}" type="slidenum">
              <a:rPr lang="en-US" smtClean="0">
                <a:solidFill>
                  <a:srgbClr val="FFFFFF"/>
                </a:solidFill>
              </a:rPr>
              <a:pPr/>
              <a:t>45</a:t>
            </a:fld>
            <a:endParaRPr lang="en-US" dirty="0">
              <a:solidFill>
                <a:srgbClr val="FFFFFF"/>
              </a:solidFill>
            </a:endParaRPr>
          </a:p>
        </p:txBody>
      </p:sp>
    </p:spTree>
    <p:extLst>
      <p:ext uri="{BB962C8B-B14F-4D97-AF65-F5344CB8AC3E}">
        <p14:creationId xmlns:p14="http://schemas.microsoft.com/office/powerpoint/2010/main" val="4210525725"/>
      </p:ext>
    </p:extLst>
  </p:cSld>
  <p:clrMapOvr>
    <a:masterClrMapping/>
  </p:clrMapOvr>
  <p:transition spd="med"/>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l"/>
            <a:r>
              <a:rPr lang="en-US" b="1" u="sng" dirty="0" smtClean="0">
                <a:solidFill>
                  <a:schemeClr val="accent5"/>
                </a:solidFill>
              </a:rPr>
              <a:t>AEBG TAP</a:t>
            </a:r>
            <a:endParaRPr lang="en-US" b="1" u="sng" dirty="0">
              <a:solidFill>
                <a:schemeClr val="accent5"/>
              </a:solidFill>
            </a:endParaRPr>
          </a:p>
          <a:p>
            <a:endParaRPr lang="en-US" dirty="0"/>
          </a:p>
        </p:txBody>
      </p:sp>
      <p:sp>
        <p:nvSpPr>
          <p:cNvPr id="3" name="Content Placeholder 2"/>
          <p:cNvSpPr>
            <a:spLocks noGrp="1"/>
          </p:cNvSpPr>
          <p:nvPr>
            <p:ph sz="quarter" idx="11"/>
          </p:nvPr>
        </p:nvSpPr>
        <p:spPr/>
        <p:txBody>
          <a:bodyPr/>
          <a:lstStyle/>
          <a:p>
            <a:pPr algn="l"/>
            <a:r>
              <a:rPr lang="en-US" sz="4400" dirty="0" smtClean="0"/>
              <a:t>The AEBG Technical Assistance Program (TAP) provides professional development resources for all AEBG agencies statewide.</a:t>
            </a:r>
          </a:p>
          <a:p>
            <a:pPr algn="l"/>
            <a:endParaRPr lang="en-US" sz="4400" dirty="0"/>
          </a:p>
          <a:p>
            <a:pPr algn="l"/>
            <a:endParaRPr lang="en-US" dirty="0"/>
          </a:p>
        </p:txBody>
      </p:sp>
      <p:pic>
        <p:nvPicPr>
          <p:cNvPr id="4" name="Picture 3"/>
          <p:cNvPicPr>
            <a:picLocks noChangeAspect="1"/>
          </p:cNvPicPr>
          <p:nvPr/>
        </p:nvPicPr>
        <p:blipFill>
          <a:blip r:embed="rId2"/>
          <a:stretch>
            <a:fillRect/>
          </a:stretch>
        </p:blipFill>
        <p:spPr>
          <a:xfrm>
            <a:off x="4770660" y="6245113"/>
            <a:ext cx="7915244" cy="2177670"/>
          </a:xfrm>
          <a:prstGeom prst="rect">
            <a:avLst/>
          </a:prstGeom>
          <a:ln>
            <a:solidFill>
              <a:schemeClr val="accent1"/>
            </a:solidFill>
          </a:ln>
        </p:spPr>
      </p:pic>
      <p:sp>
        <p:nvSpPr>
          <p:cNvPr id="5" name="Slide Number Placeholder 4"/>
          <p:cNvSpPr>
            <a:spLocks noGrp="1"/>
          </p:cNvSpPr>
          <p:nvPr>
            <p:ph type="sldNum" sz="quarter" idx="12"/>
          </p:nvPr>
        </p:nvSpPr>
        <p:spPr/>
        <p:txBody>
          <a:bodyPr/>
          <a:lstStyle/>
          <a:p>
            <a:fld id="{34361B7A-31FA-4206-8E4E-60BFC11378D7}" type="slidenum">
              <a:rPr lang="en-US" smtClean="0">
                <a:solidFill>
                  <a:srgbClr val="FFFFFF"/>
                </a:solidFill>
              </a:rPr>
              <a:pPr/>
              <a:t>46</a:t>
            </a:fld>
            <a:endParaRPr lang="en-US" dirty="0">
              <a:solidFill>
                <a:srgbClr val="FFFFFF"/>
              </a:solidFill>
            </a:endParaRPr>
          </a:p>
        </p:txBody>
      </p:sp>
    </p:spTree>
    <p:extLst>
      <p:ext uri="{BB962C8B-B14F-4D97-AF65-F5344CB8AC3E}">
        <p14:creationId xmlns:p14="http://schemas.microsoft.com/office/powerpoint/2010/main" val="3887178016"/>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26310208-E609-48F3-88EB-3E2C3BBF9B83}"/>
              </a:ext>
            </a:extLst>
          </p:cNvPr>
          <p:cNvSpPr txBox="1"/>
          <p:nvPr/>
        </p:nvSpPr>
        <p:spPr>
          <a:xfrm>
            <a:off x="839755" y="1901974"/>
            <a:ext cx="10914743" cy="77970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sz="4400" b="1" i="0" u="none" strike="noStrike" cap="none" spc="0" normalizeH="0" baseline="0" dirty="0" smtClean="0">
                <a:ln>
                  <a:noFill/>
                </a:ln>
                <a:solidFill>
                  <a:srgbClr val="000000"/>
                </a:solidFill>
                <a:effectLst/>
                <a:uFillTx/>
                <a:latin typeface="+mn-lt"/>
                <a:ea typeface="+mn-ea"/>
                <a:cs typeface="+mn-cs"/>
                <a:sym typeface="Helvetica"/>
              </a:rPr>
              <a:t>Current NOVA Efforts</a:t>
            </a:r>
            <a:endParaRPr kumimoji="0" lang="en-US" sz="4400" b="1" i="0" u="none" strike="noStrike" cap="none" spc="0" normalizeH="0" baseline="0" dirty="0">
              <a:ln>
                <a:noFill/>
              </a:ln>
              <a:solidFill>
                <a:srgbClr val="000000"/>
              </a:solidFill>
              <a:effectLst/>
              <a:uFillTx/>
              <a:latin typeface="+mn-lt"/>
              <a:ea typeface="+mn-ea"/>
              <a:cs typeface="+mn-cs"/>
              <a:sym typeface="Helvetica"/>
            </a:endParaRPr>
          </a:p>
        </p:txBody>
      </p:sp>
      <p:pic>
        <p:nvPicPr>
          <p:cNvPr id="2" name="Picture 1" descr="File:69-72 &lt;strong&gt;Chevrolet&lt;/strong&gt; &lt;strong&gt;Nova&lt;/strong&gt; coupe.jpg - Wikimedia Common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0007" y="3143898"/>
            <a:ext cx="9794240" cy="4622800"/>
          </a:xfrm>
          <a:prstGeom prst="rect">
            <a:avLst/>
          </a:prstGeom>
        </p:spPr>
      </p:pic>
      <p:sp>
        <p:nvSpPr>
          <p:cNvPr id="3" name="Slide Number Placeholder 2"/>
          <p:cNvSpPr>
            <a:spLocks noGrp="1"/>
          </p:cNvSpPr>
          <p:nvPr>
            <p:ph type="sldNum" sz="quarter" idx="12"/>
          </p:nvPr>
        </p:nvSpPr>
        <p:spPr/>
        <p:txBody>
          <a:bodyPr/>
          <a:lstStyle/>
          <a:p>
            <a:fld id="{34361B7A-31FA-4206-8E4E-60BFC11378D7}" type="slidenum">
              <a:rPr lang="en-US" smtClean="0">
                <a:solidFill>
                  <a:srgbClr val="FFFFFF"/>
                </a:solidFill>
              </a:rPr>
              <a:pPr/>
              <a:t>5</a:t>
            </a:fld>
            <a:endParaRPr lang="en-US" dirty="0">
              <a:solidFill>
                <a:srgbClr val="FFFFFF"/>
              </a:solidFill>
            </a:endParaRPr>
          </a:p>
        </p:txBody>
      </p:sp>
    </p:spTree>
    <p:extLst>
      <p:ext uri="{BB962C8B-B14F-4D97-AF65-F5344CB8AC3E}">
        <p14:creationId xmlns:p14="http://schemas.microsoft.com/office/powerpoint/2010/main" val="2871441753"/>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4361B7A-31FA-4206-8E4E-60BFC11378D7}" type="slidenum">
              <a:rPr lang="en-US" smtClean="0">
                <a:solidFill>
                  <a:srgbClr val="FFFFFF"/>
                </a:solidFill>
              </a:rPr>
              <a:pPr/>
              <a:t>6</a:t>
            </a:fld>
            <a:endParaRPr lang="en-US" dirty="0">
              <a:solidFill>
                <a:srgbClr val="FFFFFF"/>
              </a:solidFill>
            </a:endParaRPr>
          </a:p>
        </p:txBody>
      </p:sp>
      <p:pic>
        <p:nvPicPr>
          <p:cNvPr id="7" name="Picture 6"/>
          <p:cNvPicPr>
            <a:picLocks noChangeAspect="1"/>
          </p:cNvPicPr>
          <p:nvPr/>
        </p:nvPicPr>
        <p:blipFill>
          <a:blip r:embed="rId3"/>
          <a:stretch>
            <a:fillRect/>
          </a:stretch>
        </p:blipFill>
        <p:spPr>
          <a:xfrm>
            <a:off x="203269" y="1967864"/>
            <a:ext cx="12801531" cy="6929755"/>
          </a:xfrm>
          <a:prstGeom prst="rect">
            <a:avLst/>
          </a:prstGeom>
        </p:spPr>
      </p:pic>
    </p:spTree>
    <p:extLst>
      <p:ext uri="{BB962C8B-B14F-4D97-AF65-F5344CB8AC3E}">
        <p14:creationId xmlns:p14="http://schemas.microsoft.com/office/powerpoint/2010/main" val="2330683844"/>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4361B7A-31FA-4206-8E4E-60BFC11378D7}" type="slidenum">
              <a:rPr lang="en-US" smtClean="0">
                <a:solidFill>
                  <a:srgbClr val="FFFFFF"/>
                </a:solidFill>
              </a:rPr>
              <a:pPr/>
              <a:t>7</a:t>
            </a:fld>
            <a:endParaRPr lang="en-US" dirty="0">
              <a:solidFill>
                <a:srgbClr val="FFFFFF"/>
              </a:solidFill>
            </a:endParaRPr>
          </a:p>
        </p:txBody>
      </p:sp>
      <p:pic>
        <p:nvPicPr>
          <p:cNvPr id="3" name="Picture 2"/>
          <p:cNvPicPr>
            <a:picLocks noChangeAspect="1"/>
          </p:cNvPicPr>
          <p:nvPr/>
        </p:nvPicPr>
        <p:blipFill>
          <a:blip r:embed="rId3"/>
          <a:stretch>
            <a:fillRect/>
          </a:stretch>
        </p:blipFill>
        <p:spPr>
          <a:xfrm>
            <a:off x="0" y="652464"/>
            <a:ext cx="13018825" cy="8991600"/>
          </a:xfrm>
          <a:prstGeom prst="rect">
            <a:avLst/>
          </a:prstGeom>
        </p:spPr>
      </p:pic>
      <p:sp>
        <p:nvSpPr>
          <p:cNvPr id="5" name="Text Placeholder 1"/>
          <p:cNvSpPr>
            <a:spLocks noGrp="1"/>
          </p:cNvSpPr>
          <p:nvPr>
            <p:ph type="body" sz="quarter" idx="10"/>
          </p:nvPr>
        </p:nvSpPr>
        <p:spPr>
          <a:xfrm>
            <a:off x="506947" y="0"/>
            <a:ext cx="11996737" cy="652464"/>
          </a:xfrm>
        </p:spPr>
        <p:txBody>
          <a:bodyPr/>
          <a:lstStyle/>
          <a:p>
            <a:r>
              <a:rPr lang="en-US" sz="4000" dirty="0" smtClean="0"/>
              <a:t>NOVA Release Notes</a:t>
            </a:r>
          </a:p>
          <a:p>
            <a:r>
              <a:rPr lang="en-US" sz="4000" dirty="0" smtClean="0"/>
              <a:t> </a:t>
            </a:r>
          </a:p>
        </p:txBody>
      </p:sp>
    </p:spTree>
    <p:extLst>
      <p:ext uri="{BB962C8B-B14F-4D97-AF65-F5344CB8AC3E}">
        <p14:creationId xmlns:p14="http://schemas.microsoft.com/office/powerpoint/2010/main" val="3126412680"/>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278296" y="3452327"/>
            <a:ext cx="12616069" cy="5681779"/>
          </a:xfrm>
          <a:prstGeom prst="rect">
            <a:avLst/>
          </a:prstGeom>
        </p:spPr>
        <p:txBody>
          <a:bodyPr vert="horz" lIns="91440" tIns="45720" rIns="91440" bIns="45720" rtlCol="0">
            <a:normAutofit/>
          </a:bodyPr>
          <a:lstStyle>
            <a:lvl1pPr marL="487672" indent="-487672" algn="l" defTabSz="1300460" rtl="0" eaLnBrk="1" latinLnBrk="0" hangingPunct="1">
              <a:spcBef>
                <a:spcPct val="20000"/>
              </a:spcBef>
              <a:buFont typeface="Arial" pitchFamily="34" charset="0"/>
              <a:buChar char="•"/>
              <a:defRPr sz="4551" kern="1200" baseline="0">
                <a:solidFill>
                  <a:schemeClr val="tx1"/>
                </a:solidFill>
                <a:latin typeface="Calibri" pitchFamily="34" charset="0"/>
                <a:ea typeface="+mn-ea"/>
                <a:cs typeface="+mn-cs"/>
              </a:defRPr>
            </a:lvl1pPr>
            <a:lvl2pPr marL="1056623" indent="-406394" algn="l" defTabSz="1300460" rtl="0" eaLnBrk="1" latinLnBrk="0" hangingPunct="1">
              <a:spcBef>
                <a:spcPct val="20000"/>
              </a:spcBef>
              <a:buFont typeface="Arial" pitchFamily="34" charset="0"/>
              <a:buChar char="–"/>
              <a:defRPr sz="3982" kern="1200" baseline="0">
                <a:solidFill>
                  <a:schemeClr val="tx1"/>
                </a:solidFill>
                <a:latin typeface="Calibri" pitchFamily="34" charset="0"/>
                <a:ea typeface="+mn-ea"/>
                <a:cs typeface="+mn-cs"/>
              </a:defRPr>
            </a:lvl2pPr>
            <a:lvl3pPr marL="1625575" indent="-325115" algn="l" defTabSz="1300460" rtl="0" eaLnBrk="1" latinLnBrk="0" hangingPunct="1">
              <a:spcBef>
                <a:spcPct val="20000"/>
              </a:spcBef>
              <a:buFont typeface="Arial" pitchFamily="34" charset="0"/>
              <a:buChar char="•"/>
              <a:defRPr sz="3413" kern="1200" baseline="0">
                <a:solidFill>
                  <a:schemeClr val="tx1"/>
                </a:solidFill>
                <a:latin typeface="Calibri" pitchFamily="34" charset="0"/>
                <a:ea typeface="+mn-ea"/>
                <a:cs typeface="+mn-cs"/>
              </a:defRPr>
            </a:lvl3pPr>
            <a:lvl4pPr marL="2275804" indent="-325115" algn="l" defTabSz="1300460" rtl="0" eaLnBrk="1" latinLnBrk="0" hangingPunct="1">
              <a:spcBef>
                <a:spcPct val="20000"/>
              </a:spcBef>
              <a:buFont typeface="Arial" pitchFamily="34" charset="0"/>
              <a:buChar char="–"/>
              <a:defRPr sz="2844" kern="1200" baseline="0">
                <a:solidFill>
                  <a:schemeClr val="tx1"/>
                </a:solidFill>
                <a:latin typeface="Calibri" pitchFamily="34" charset="0"/>
                <a:ea typeface="+mn-ea"/>
                <a:cs typeface="+mn-cs"/>
              </a:defRPr>
            </a:lvl4pPr>
            <a:lvl5pPr marL="2926034" indent="-325115" algn="l" defTabSz="1300460" rtl="0" eaLnBrk="1" latinLnBrk="0" hangingPunct="1">
              <a:spcBef>
                <a:spcPct val="20000"/>
              </a:spcBef>
              <a:buFont typeface="Arial" pitchFamily="34" charset="0"/>
              <a:buChar char="»"/>
              <a:defRPr sz="2844" kern="1200" baseline="0">
                <a:solidFill>
                  <a:schemeClr val="tx1"/>
                </a:solidFill>
                <a:latin typeface="Calibri" pitchFamily="34" charset="0"/>
                <a:ea typeface="+mn-ea"/>
                <a:cs typeface="+mn-cs"/>
              </a:defRPr>
            </a:lvl5pPr>
            <a:lvl6pPr marL="3576264" indent="-325115" algn="l" defTabSz="1300460" rtl="0" eaLnBrk="1" latinLnBrk="0" hangingPunct="1">
              <a:spcBef>
                <a:spcPct val="20000"/>
              </a:spcBef>
              <a:buFont typeface="Arial" pitchFamily="34" charset="0"/>
              <a:buChar char="•"/>
              <a:defRPr sz="2844" kern="1200">
                <a:solidFill>
                  <a:schemeClr val="tx1"/>
                </a:solidFill>
                <a:latin typeface="+mn-lt"/>
                <a:ea typeface="+mn-ea"/>
                <a:cs typeface="+mn-cs"/>
              </a:defRPr>
            </a:lvl6pPr>
            <a:lvl7pPr marL="4226494" indent="-325115" algn="l" defTabSz="1300460" rtl="0" eaLnBrk="1" latinLnBrk="0" hangingPunct="1">
              <a:spcBef>
                <a:spcPct val="20000"/>
              </a:spcBef>
              <a:buFont typeface="Arial" pitchFamily="34" charset="0"/>
              <a:buChar char="•"/>
              <a:defRPr sz="2844" kern="1200">
                <a:solidFill>
                  <a:schemeClr val="tx1"/>
                </a:solidFill>
                <a:latin typeface="+mn-lt"/>
                <a:ea typeface="+mn-ea"/>
                <a:cs typeface="+mn-cs"/>
              </a:defRPr>
            </a:lvl7pPr>
            <a:lvl8pPr marL="4876724" indent="-325115" algn="l" defTabSz="1300460" rtl="0" eaLnBrk="1" latinLnBrk="0" hangingPunct="1">
              <a:spcBef>
                <a:spcPct val="20000"/>
              </a:spcBef>
              <a:buFont typeface="Arial" pitchFamily="34" charset="0"/>
              <a:buChar char="•"/>
              <a:defRPr sz="2844" kern="1200">
                <a:solidFill>
                  <a:schemeClr val="tx1"/>
                </a:solidFill>
                <a:latin typeface="+mn-lt"/>
                <a:ea typeface="+mn-ea"/>
                <a:cs typeface="+mn-cs"/>
              </a:defRPr>
            </a:lvl8pPr>
            <a:lvl9pPr marL="5526954" indent="-325115" algn="l" defTabSz="1300460" rtl="0" eaLnBrk="1" latinLnBrk="0" hangingPunct="1">
              <a:spcBef>
                <a:spcPct val="20000"/>
              </a:spcBef>
              <a:buFont typeface="Arial" pitchFamily="34" charset="0"/>
              <a:buChar char="•"/>
              <a:defRPr sz="2844" kern="1200">
                <a:solidFill>
                  <a:schemeClr val="tx1"/>
                </a:solidFill>
                <a:latin typeface="+mn-lt"/>
                <a:ea typeface="+mn-ea"/>
                <a:cs typeface="+mn-cs"/>
              </a:defRPr>
            </a:lvl9pPr>
          </a:lstStyle>
          <a:p>
            <a:pPr>
              <a:defRPr/>
            </a:pPr>
            <a:r>
              <a:rPr lang="en-US" sz="4800" dirty="0" smtClean="0">
                <a:solidFill>
                  <a:sysClr val="windowText" lastClr="000000"/>
                </a:solidFill>
              </a:rPr>
              <a:t>Consortia confirmed that they have documentation reconciling the two systems (in case of an audit).</a:t>
            </a:r>
            <a:endParaRPr lang="en-US" sz="4800" dirty="0">
              <a:solidFill>
                <a:sysClr val="windowText" lastClr="000000"/>
              </a:solidFill>
            </a:endParaRPr>
          </a:p>
          <a:p>
            <a:pPr marL="0" lvl="0" indent="0">
              <a:buNone/>
              <a:defRPr/>
            </a:pPr>
            <a:endParaRPr lang="en-US" sz="4000" dirty="0">
              <a:solidFill>
                <a:sysClr val="windowText" lastClr="000000"/>
              </a:solidFill>
            </a:endParaRPr>
          </a:p>
          <a:p>
            <a:pPr marL="0" lvl="0" indent="0">
              <a:buNone/>
              <a:defRPr/>
            </a:pPr>
            <a:endParaRPr lang="en-US" sz="4000" dirty="0">
              <a:solidFill>
                <a:sysClr val="windowText" lastClr="000000"/>
              </a:solidFill>
            </a:endParaRPr>
          </a:p>
          <a:p>
            <a:pPr lvl="0">
              <a:defRPr/>
            </a:pPr>
            <a:endParaRPr lang="en-US" sz="4000" dirty="0">
              <a:solidFill>
                <a:sysClr val="windowText" lastClr="000000"/>
              </a:solidFill>
            </a:endParaRPr>
          </a:p>
          <a:p>
            <a:pPr lvl="0">
              <a:defRPr/>
            </a:pPr>
            <a:endParaRPr lang="en-US" sz="4000" dirty="0">
              <a:solidFill>
                <a:sysClr val="windowText" lastClr="000000"/>
              </a:solidFill>
            </a:endParaRPr>
          </a:p>
          <a:p>
            <a:pPr lvl="0">
              <a:defRPr/>
            </a:pPr>
            <a:endParaRPr lang="en-US" sz="3200" dirty="0">
              <a:solidFill>
                <a:sysClr val="windowText" lastClr="000000"/>
              </a:solidFill>
            </a:endParaRPr>
          </a:p>
          <a:p>
            <a:pPr marL="487672" marR="0" lvl="0" indent="-487672" algn="l" defTabSz="1300460" rtl="0" eaLnBrk="1" fontAlgn="auto" latinLnBrk="0" hangingPunct="1">
              <a:lnSpc>
                <a:spcPct val="100000"/>
              </a:lnSpc>
              <a:spcBef>
                <a:spcPct val="20000"/>
              </a:spcBef>
              <a:spcAft>
                <a:spcPts val="0"/>
              </a:spcAft>
              <a:buClrTx/>
              <a:buSzTx/>
              <a:buFont typeface="Arial" pitchFamily="34" charset="0"/>
              <a:buChar char="•"/>
              <a:tabLst/>
              <a:defRPr/>
            </a:pPr>
            <a:endParaRPr kumimoji="0" lang="en-US" sz="4551" b="0" i="0" u="none" strike="noStrike" kern="1200" cap="none" spc="0" normalizeH="0" baseline="0" noProof="0" dirty="0">
              <a:ln>
                <a:noFill/>
              </a:ln>
              <a:solidFill>
                <a:sysClr val="windowText" lastClr="000000"/>
              </a:solidFill>
              <a:effectLst/>
              <a:uLnTx/>
              <a:uFillTx/>
              <a:latin typeface="Calibri" pitchFamily="34" charset="0"/>
              <a:ea typeface="+mn-ea"/>
              <a:cs typeface="+mn-cs"/>
            </a:endParaRPr>
          </a:p>
        </p:txBody>
      </p:sp>
      <p:sp>
        <p:nvSpPr>
          <p:cNvPr id="6" name="TextBox 5">
            <a:extLst>
              <a:ext uri="{FF2B5EF4-FFF2-40B4-BE49-F238E27FC236}">
                <a16:creationId xmlns:a16="http://schemas.microsoft.com/office/drawing/2014/main" xmlns="" id="{26310208-E609-48F3-88EB-3E2C3BBF9B83}"/>
              </a:ext>
            </a:extLst>
          </p:cNvPr>
          <p:cNvSpPr txBox="1"/>
          <p:nvPr/>
        </p:nvSpPr>
        <p:spPr>
          <a:xfrm>
            <a:off x="551543" y="1901974"/>
            <a:ext cx="10914743" cy="77970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sz="4400" b="1" i="0" u="none" strike="noStrike" cap="none" spc="0" normalizeH="0" baseline="0" dirty="0" smtClean="0">
                <a:ln>
                  <a:noFill/>
                </a:ln>
                <a:solidFill>
                  <a:srgbClr val="000000"/>
                </a:solidFill>
                <a:effectLst/>
                <a:uFillTx/>
                <a:latin typeface="+mn-lt"/>
                <a:ea typeface="+mn-ea"/>
                <a:cs typeface="+mn-cs"/>
                <a:sym typeface="Helvetica"/>
              </a:rPr>
              <a:t>Reconciliation</a:t>
            </a:r>
            <a:endParaRPr kumimoji="0" lang="en-US" sz="4400" b="1" i="0" u="none" strike="noStrike" cap="none" spc="0" normalizeH="0" baseline="0" dirty="0">
              <a:ln>
                <a:noFill/>
              </a:ln>
              <a:solidFill>
                <a:srgbClr val="000000"/>
              </a:solidFill>
              <a:effectLst/>
              <a:uFillTx/>
              <a:latin typeface="+mn-lt"/>
              <a:ea typeface="+mn-ea"/>
              <a:cs typeface="+mn-cs"/>
              <a:sym typeface="Helvetica"/>
            </a:endParaRPr>
          </a:p>
        </p:txBody>
      </p:sp>
      <p:sp>
        <p:nvSpPr>
          <p:cNvPr id="2" name="Slide Number Placeholder 1"/>
          <p:cNvSpPr>
            <a:spLocks noGrp="1"/>
          </p:cNvSpPr>
          <p:nvPr>
            <p:ph type="sldNum" sz="quarter" idx="12"/>
          </p:nvPr>
        </p:nvSpPr>
        <p:spPr/>
        <p:txBody>
          <a:bodyPr/>
          <a:lstStyle/>
          <a:p>
            <a:fld id="{34361B7A-31FA-4206-8E4E-60BFC11378D7}" type="slidenum">
              <a:rPr lang="en-US" smtClean="0">
                <a:solidFill>
                  <a:srgbClr val="FFFFFF"/>
                </a:solidFill>
              </a:rPr>
              <a:pPr/>
              <a:t>8</a:t>
            </a:fld>
            <a:endParaRPr lang="en-US" dirty="0">
              <a:solidFill>
                <a:srgbClr val="FFFFFF"/>
              </a:solidFill>
            </a:endParaRPr>
          </a:p>
        </p:txBody>
      </p:sp>
    </p:spTree>
    <p:extLst>
      <p:ext uri="{BB962C8B-B14F-4D97-AF65-F5344CB8AC3E}">
        <p14:creationId xmlns:p14="http://schemas.microsoft.com/office/powerpoint/2010/main" val="2446245892"/>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278296" y="3097763"/>
            <a:ext cx="12616069" cy="6036343"/>
          </a:xfrm>
          <a:prstGeom prst="rect">
            <a:avLst/>
          </a:prstGeom>
        </p:spPr>
        <p:txBody>
          <a:bodyPr vert="horz" lIns="91440" tIns="45720" rIns="91440" bIns="45720" rtlCol="0">
            <a:normAutofit/>
          </a:bodyPr>
          <a:lstStyle>
            <a:lvl1pPr marL="487672" indent="-487672" algn="l" defTabSz="1300460" rtl="0" eaLnBrk="1" latinLnBrk="0" hangingPunct="1">
              <a:spcBef>
                <a:spcPct val="20000"/>
              </a:spcBef>
              <a:buFont typeface="Arial" pitchFamily="34" charset="0"/>
              <a:buChar char="•"/>
              <a:defRPr sz="4551" kern="1200" baseline="0">
                <a:solidFill>
                  <a:schemeClr val="tx1"/>
                </a:solidFill>
                <a:latin typeface="Calibri" pitchFamily="34" charset="0"/>
                <a:ea typeface="+mn-ea"/>
                <a:cs typeface="+mn-cs"/>
              </a:defRPr>
            </a:lvl1pPr>
            <a:lvl2pPr marL="1056623" indent="-406394" algn="l" defTabSz="1300460" rtl="0" eaLnBrk="1" latinLnBrk="0" hangingPunct="1">
              <a:spcBef>
                <a:spcPct val="20000"/>
              </a:spcBef>
              <a:buFont typeface="Arial" pitchFamily="34" charset="0"/>
              <a:buChar char="–"/>
              <a:defRPr sz="3982" kern="1200" baseline="0">
                <a:solidFill>
                  <a:schemeClr val="tx1"/>
                </a:solidFill>
                <a:latin typeface="Calibri" pitchFamily="34" charset="0"/>
                <a:ea typeface="+mn-ea"/>
                <a:cs typeface="+mn-cs"/>
              </a:defRPr>
            </a:lvl2pPr>
            <a:lvl3pPr marL="1625575" indent="-325115" algn="l" defTabSz="1300460" rtl="0" eaLnBrk="1" latinLnBrk="0" hangingPunct="1">
              <a:spcBef>
                <a:spcPct val="20000"/>
              </a:spcBef>
              <a:buFont typeface="Arial" pitchFamily="34" charset="0"/>
              <a:buChar char="•"/>
              <a:defRPr sz="3413" kern="1200" baseline="0">
                <a:solidFill>
                  <a:schemeClr val="tx1"/>
                </a:solidFill>
                <a:latin typeface="Calibri" pitchFamily="34" charset="0"/>
                <a:ea typeface="+mn-ea"/>
                <a:cs typeface="+mn-cs"/>
              </a:defRPr>
            </a:lvl3pPr>
            <a:lvl4pPr marL="2275804" indent="-325115" algn="l" defTabSz="1300460" rtl="0" eaLnBrk="1" latinLnBrk="0" hangingPunct="1">
              <a:spcBef>
                <a:spcPct val="20000"/>
              </a:spcBef>
              <a:buFont typeface="Arial" pitchFamily="34" charset="0"/>
              <a:buChar char="–"/>
              <a:defRPr sz="2844" kern="1200" baseline="0">
                <a:solidFill>
                  <a:schemeClr val="tx1"/>
                </a:solidFill>
                <a:latin typeface="Calibri" pitchFamily="34" charset="0"/>
                <a:ea typeface="+mn-ea"/>
                <a:cs typeface="+mn-cs"/>
              </a:defRPr>
            </a:lvl4pPr>
            <a:lvl5pPr marL="2926034" indent="-325115" algn="l" defTabSz="1300460" rtl="0" eaLnBrk="1" latinLnBrk="0" hangingPunct="1">
              <a:spcBef>
                <a:spcPct val="20000"/>
              </a:spcBef>
              <a:buFont typeface="Arial" pitchFamily="34" charset="0"/>
              <a:buChar char="»"/>
              <a:defRPr sz="2844" kern="1200" baseline="0">
                <a:solidFill>
                  <a:schemeClr val="tx1"/>
                </a:solidFill>
                <a:latin typeface="Calibri" pitchFamily="34" charset="0"/>
                <a:ea typeface="+mn-ea"/>
                <a:cs typeface="+mn-cs"/>
              </a:defRPr>
            </a:lvl5pPr>
            <a:lvl6pPr marL="3576264" indent="-325115" algn="l" defTabSz="1300460" rtl="0" eaLnBrk="1" latinLnBrk="0" hangingPunct="1">
              <a:spcBef>
                <a:spcPct val="20000"/>
              </a:spcBef>
              <a:buFont typeface="Arial" pitchFamily="34" charset="0"/>
              <a:buChar char="•"/>
              <a:defRPr sz="2844" kern="1200">
                <a:solidFill>
                  <a:schemeClr val="tx1"/>
                </a:solidFill>
                <a:latin typeface="+mn-lt"/>
                <a:ea typeface="+mn-ea"/>
                <a:cs typeface="+mn-cs"/>
              </a:defRPr>
            </a:lvl6pPr>
            <a:lvl7pPr marL="4226494" indent="-325115" algn="l" defTabSz="1300460" rtl="0" eaLnBrk="1" latinLnBrk="0" hangingPunct="1">
              <a:spcBef>
                <a:spcPct val="20000"/>
              </a:spcBef>
              <a:buFont typeface="Arial" pitchFamily="34" charset="0"/>
              <a:buChar char="•"/>
              <a:defRPr sz="2844" kern="1200">
                <a:solidFill>
                  <a:schemeClr val="tx1"/>
                </a:solidFill>
                <a:latin typeface="+mn-lt"/>
                <a:ea typeface="+mn-ea"/>
                <a:cs typeface="+mn-cs"/>
              </a:defRPr>
            </a:lvl7pPr>
            <a:lvl8pPr marL="4876724" indent="-325115" algn="l" defTabSz="1300460" rtl="0" eaLnBrk="1" latinLnBrk="0" hangingPunct="1">
              <a:spcBef>
                <a:spcPct val="20000"/>
              </a:spcBef>
              <a:buFont typeface="Arial" pitchFamily="34" charset="0"/>
              <a:buChar char="•"/>
              <a:defRPr sz="2844" kern="1200">
                <a:solidFill>
                  <a:schemeClr val="tx1"/>
                </a:solidFill>
                <a:latin typeface="+mn-lt"/>
                <a:ea typeface="+mn-ea"/>
                <a:cs typeface="+mn-cs"/>
              </a:defRPr>
            </a:lvl8pPr>
            <a:lvl9pPr marL="5526954" indent="-325115" algn="l" defTabSz="1300460" rtl="0" eaLnBrk="1" latinLnBrk="0" hangingPunct="1">
              <a:spcBef>
                <a:spcPct val="20000"/>
              </a:spcBef>
              <a:buFont typeface="Arial" pitchFamily="34" charset="0"/>
              <a:buChar char="•"/>
              <a:defRPr sz="2844" kern="1200">
                <a:solidFill>
                  <a:schemeClr val="tx1"/>
                </a:solidFill>
                <a:latin typeface="+mn-lt"/>
                <a:ea typeface="+mn-ea"/>
                <a:cs typeface="+mn-cs"/>
              </a:defRPr>
            </a:lvl9pPr>
          </a:lstStyle>
          <a:p>
            <a:pPr>
              <a:defRPr/>
            </a:pPr>
            <a:r>
              <a:rPr lang="en-US" sz="4800" dirty="0" smtClean="0">
                <a:solidFill>
                  <a:sysClr val="windowText" lastClr="000000"/>
                </a:solidFill>
              </a:rPr>
              <a:t>Department of Finance has made a slight adjustment to the AEBG COLA.</a:t>
            </a:r>
          </a:p>
          <a:p>
            <a:pPr>
              <a:defRPr/>
            </a:pPr>
            <a:r>
              <a:rPr lang="en-US" sz="4800" dirty="0" smtClean="0">
                <a:solidFill>
                  <a:sysClr val="windowText" lastClr="000000"/>
                </a:solidFill>
              </a:rPr>
              <a:t>AEBG Office is working with consortia leads on adjusting totals.</a:t>
            </a:r>
            <a:endParaRPr lang="en-US" sz="4800" dirty="0">
              <a:solidFill>
                <a:sysClr val="windowText" lastClr="000000"/>
              </a:solidFill>
            </a:endParaRPr>
          </a:p>
          <a:p>
            <a:pPr marL="0" lvl="0" indent="0">
              <a:buNone/>
              <a:defRPr/>
            </a:pPr>
            <a:endParaRPr lang="en-US" sz="4000" dirty="0">
              <a:solidFill>
                <a:sysClr val="windowText" lastClr="000000"/>
              </a:solidFill>
            </a:endParaRPr>
          </a:p>
          <a:p>
            <a:pPr marL="0" lvl="0" indent="0">
              <a:buNone/>
              <a:defRPr/>
            </a:pPr>
            <a:endParaRPr lang="en-US" sz="4000" dirty="0">
              <a:solidFill>
                <a:sysClr val="windowText" lastClr="000000"/>
              </a:solidFill>
            </a:endParaRPr>
          </a:p>
          <a:p>
            <a:pPr lvl="0">
              <a:defRPr/>
            </a:pPr>
            <a:endParaRPr lang="en-US" sz="4000" dirty="0">
              <a:solidFill>
                <a:sysClr val="windowText" lastClr="000000"/>
              </a:solidFill>
            </a:endParaRPr>
          </a:p>
          <a:p>
            <a:pPr lvl="0">
              <a:defRPr/>
            </a:pPr>
            <a:endParaRPr lang="en-US" sz="4000" dirty="0">
              <a:solidFill>
                <a:sysClr val="windowText" lastClr="000000"/>
              </a:solidFill>
            </a:endParaRPr>
          </a:p>
          <a:p>
            <a:pPr lvl="0">
              <a:defRPr/>
            </a:pPr>
            <a:endParaRPr lang="en-US" sz="3200" dirty="0">
              <a:solidFill>
                <a:sysClr val="windowText" lastClr="000000"/>
              </a:solidFill>
            </a:endParaRPr>
          </a:p>
          <a:p>
            <a:pPr marL="487672" marR="0" lvl="0" indent="-487672" algn="l" defTabSz="1300460" rtl="0" eaLnBrk="1" fontAlgn="auto" latinLnBrk="0" hangingPunct="1">
              <a:lnSpc>
                <a:spcPct val="100000"/>
              </a:lnSpc>
              <a:spcBef>
                <a:spcPct val="20000"/>
              </a:spcBef>
              <a:spcAft>
                <a:spcPts val="0"/>
              </a:spcAft>
              <a:buClrTx/>
              <a:buSzTx/>
              <a:buFont typeface="Arial" pitchFamily="34" charset="0"/>
              <a:buChar char="•"/>
              <a:tabLst/>
              <a:defRPr/>
            </a:pPr>
            <a:endParaRPr kumimoji="0" lang="en-US" sz="4551" b="0" i="0" u="none" strike="noStrike" kern="1200" cap="none" spc="0" normalizeH="0" baseline="0" noProof="0" dirty="0">
              <a:ln>
                <a:noFill/>
              </a:ln>
              <a:solidFill>
                <a:sysClr val="windowText" lastClr="000000"/>
              </a:solidFill>
              <a:effectLst/>
              <a:uLnTx/>
              <a:uFillTx/>
              <a:latin typeface="Calibri" pitchFamily="34" charset="0"/>
              <a:ea typeface="+mn-ea"/>
              <a:cs typeface="+mn-cs"/>
            </a:endParaRPr>
          </a:p>
        </p:txBody>
      </p:sp>
      <p:sp>
        <p:nvSpPr>
          <p:cNvPr id="6" name="TextBox 5">
            <a:extLst>
              <a:ext uri="{FF2B5EF4-FFF2-40B4-BE49-F238E27FC236}">
                <a16:creationId xmlns:a16="http://schemas.microsoft.com/office/drawing/2014/main" xmlns="" id="{26310208-E609-48F3-88EB-3E2C3BBF9B83}"/>
              </a:ext>
            </a:extLst>
          </p:cNvPr>
          <p:cNvSpPr txBox="1"/>
          <p:nvPr/>
        </p:nvSpPr>
        <p:spPr>
          <a:xfrm>
            <a:off x="551543" y="1901974"/>
            <a:ext cx="10914743" cy="77970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sz="4400" b="1" i="0" u="none" strike="noStrike" cap="none" spc="0" normalizeH="0" baseline="0" dirty="0" smtClean="0">
                <a:ln>
                  <a:noFill/>
                </a:ln>
                <a:solidFill>
                  <a:srgbClr val="000000"/>
                </a:solidFill>
                <a:effectLst/>
                <a:uFillTx/>
                <a:latin typeface="+mn-lt"/>
                <a:ea typeface="+mn-ea"/>
                <a:cs typeface="+mn-cs"/>
                <a:sym typeface="Helvetica"/>
              </a:rPr>
              <a:t>18-19 COLA/Additional Funding</a:t>
            </a:r>
            <a:endParaRPr kumimoji="0" lang="en-US" sz="4400" b="1" i="0" u="none" strike="noStrike" cap="none" spc="0" normalizeH="0" baseline="0" dirty="0">
              <a:ln>
                <a:noFill/>
              </a:ln>
              <a:solidFill>
                <a:srgbClr val="000000"/>
              </a:solidFill>
              <a:effectLst/>
              <a:uFillTx/>
              <a:latin typeface="+mn-lt"/>
              <a:ea typeface="+mn-ea"/>
              <a:cs typeface="+mn-cs"/>
              <a:sym typeface="Helvetica"/>
            </a:endParaRPr>
          </a:p>
        </p:txBody>
      </p:sp>
      <p:sp>
        <p:nvSpPr>
          <p:cNvPr id="2" name="Slide Number Placeholder 1"/>
          <p:cNvSpPr>
            <a:spLocks noGrp="1"/>
          </p:cNvSpPr>
          <p:nvPr>
            <p:ph type="sldNum" sz="quarter" idx="12"/>
          </p:nvPr>
        </p:nvSpPr>
        <p:spPr/>
        <p:txBody>
          <a:bodyPr/>
          <a:lstStyle/>
          <a:p>
            <a:fld id="{34361B7A-31FA-4206-8E4E-60BFC11378D7}" type="slidenum">
              <a:rPr lang="en-US" smtClean="0">
                <a:solidFill>
                  <a:srgbClr val="FFFFFF"/>
                </a:solidFill>
              </a:rPr>
              <a:pPr/>
              <a:t>9</a:t>
            </a:fld>
            <a:endParaRPr lang="en-US" dirty="0">
              <a:solidFill>
                <a:srgbClr val="FFFFFF"/>
              </a:solidFill>
            </a:endParaRPr>
          </a:p>
        </p:txBody>
      </p:sp>
    </p:spTree>
    <p:extLst>
      <p:ext uri="{BB962C8B-B14F-4D97-AF65-F5344CB8AC3E}">
        <p14:creationId xmlns:p14="http://schemas.microsoft.com/office/powerpoint/2010/main" val="271307861"/>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Default">
  <a:themeElements>
    <a:clrScheme name="Default">
      <a:dk1>
        <a:srgbClr val="000000"/>
      </a:dk1>
      <a:lt1>
        <a:srgbClr val="FFFFFF"/>
      </a:lt1>
      <a:dk2>
        <a:srgbClr val="A7A7A7"/>
      </a:dk2>
      <a:lt2>
        <a:srgbClr val="535353"/>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Default">
      <a:majorFont>
        <a:latin typeface="Helvetica Neue"/>
        <a:ea typeface="Helvetica Neue"/>
        <a:cs typeface="Helvetica Neue"/>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38100" dist="25400" dir="54000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0365C0"/>
          </a:solidFill>
          <a:prstDash val="solid"/>
          <a:bevel/>
        </a:ln>
        <a:effectLst>
          <a:outerShdw blurRad="38100" dist="25400" dir="54000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365C0"/>
          </a:solidFill>
          <a:prstDash val="solid"/>
          <a:bevel/>
        </a:ln>
        <a:effectLst>
          <a:outerShdw blurRad="38100" dist="25400" dir="5400000" rotWithShape="0">
            <a:srgbClr val="000000">
              <a:alpha val="50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Presentation1" id="{D7EC5B69-16A0-412B-ABC8-A0499507A0AF}" vid="{6E4C4138-2140-4438-9A2C-123D12A425A0}"/>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Default">
  <a:themeElements>
    <a:clrScheme name="Default">
      <a:dk1>
        <a:srgbClr val="000000"/>
      </a:dk1>
      <a:lt1>
        <a:srgbClr val="FFFFFF"/>
      </a:lt1>
      <a:dk2>
        <a:srgbClr val="A7A7A7"/>
      </a:dk2>
      <a:lt2>
        <a:srgbClr val="535353"/>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Default">
      <a:majorFont>
        <a:latin typeface="Helvetica Neue"/>
        <a:ea typeface="Helvetica Neue"/>
        <a:cs typeface="Helvetica Neue"/>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38100" dist="25400" dir="54000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0365C0"/>
          </a:solidFill>
          <a:prstDash val="solid"/>
          <a:bevel/>
        </a:ln>
        <a:effectLst>
          <a:outerShdw blurRad="38100" dist="25400" dir="54000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365C0"/>
          </a:solidFill>
          <a:prstDash val="solid"/>
          <a:bevel/>
        </a:ln>
        <a:effectLst>
          <a:outerShdw blurRad="38100" dist="25400" dir="5400000" rotWithShape="0">
            <a:srgbClr val="000000">
              <a:alpha val="50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914E7CC524621418951E798A26C1086" ma:contentTypeVersion="9" ma:contentTypeDescription="Create a new document." ma:contentTypeScope="" ma:versionID="2288787c61babe554b90495c3789d7c5">
  <xsd:schema xmlns:xsd="http://www.w3.org/2001/XMLSchema" xmlns:xs="http://www.w3.org/2001/XMLSchema" xmlns:p="http://schemas.microsoft.com/office/2006/metadata/properties" xmlns:ns2="9682fde2-0d99-4585-8154-fdea48568b58" targetNamespace="http://schemas.microsoft.com/office/2006/metadata/properties" ma:root="true" ma:fieldsID="850a857e7bd06a26625db0263e2b387c" ns2:_="">
    <xsd:import namespace="9682fde2-0d99-4585-8154-fdea48568b5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82fde2-0d99-4585-8154-fdea48568b5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1DFABA7-530F-4947-9BD4-8D03B5EA35CF}"/>
</file>

<file path=customXml/itemProps2.xml><?xml version="1.0" encoding="utf-8"?>
<ds:datastoreItem xmlns:ds="http://schemas.openxmlformats.org/officeDocument/2006/customXml" ds:itemID="{4AB60232-5A19-4D73-AD12-7E7B50FFBC4F}"/>
</file>

<file path=customXml/itemProps3.xml><?xml version="1.0" encoding="utf-8"?>
<ds:datastoreItem xmlns:ds="http://schemas.openxmlformats.org/officeDocument/2006/customXml" ds:itemID="{FFDCEEDC-8AE7-4040-82B9-B3E19B8F7389}"/>
</file>

<file path=docProps/app.xml><?xml version="1.0" encoding="utf-8"?>
<Properties xmlns="http://schemas.openxmlformats.org/officeDocument/2006/extended-properties" xmlns:vt="http://schemas.openxmlformats.org/officeDocument/2006/docPropsVTypes">
  <Template/>
  <TotalTime>7263</TotalTime>
  <Words>2469</Words>
  <Application>Microsoft Office PowerPoint</Application>
  <PresentationFormat>Custom</PresentationFormat>
  <Paragraphs>314</Paragraphs>
  <Slides>46</Slides>
  <Notes>17</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46</vt:i4>
      </vt:variant>
    </vt:vector>
  </HeadingPairs>
  <TitlesOfParts>
    <vt:vector size="55" baseType="lpstr">
      <vt:lpstr>Arial</vt:lpstr>
      <vt:lpstr>Calibri</vt:lpstr>
      <vt:lpstr>Calibri Light</vt:lpstr>
      <vt:lpstr>Helvetica</vt:lpstr>
      <vt:lpstr>Helvetica Light</vt:lpstr>
      <vt:lpstr>Helvetica Neue</vt:lpstr>
      <vt:lpstr>Default</vt:lpstr>
      <vt:lpstr>Custom Design</vt:lpstr>
      <vt:lpstr>Worksheet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Kay McGriff</dc:creator>
  <cp:lastModifiedBy>Veronica Parker</cp:lastModifiedBy>
  <cp:revision>421</cp:revision>
  <dcterms:created xsi:type="dcterms:W3CDTF">2015-10-20T12:37:10Z</dcterms:created>
  <dcterms:modified xsi:type="dcterms:W3CDTF">2018-08-24T20:44:25Z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0x010100D914E7CC524621418951E798A26C1086</vt:lpwstr>
  </property>
</Properties>
</file>