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2.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99.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iagrams/layout4.xml" ContentType="application/vnd.openxmlformats-officedocument.drawingml.diagramLayout+xml"/>
  <Override PartName="/ppt/diagrams/colors3.xml" ContentType="application/vnd.openxmlformats-officedocument.drawingml.diagramColors+xml"/>
  <Override PartName="/ppt/theme/theme2.xml" ContentType="application/vnd.openxmlformats-officedocument.theme+xml"/>
  <Override PartName="/ppt/diagrams/quickStyle3.xml" ContentType="application/vnd.openxmlformats-officedocument.drawingml.diagramStyle+xml"/>
  <Override PartName="/ppt/theme/theme3.xml" ContentType="application/vnd.openxmlformats-officedocument.theme+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layout2.xml" ContentType="application/vnd.openxmlformats-officedocument.drawingml.diagram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102"/>
  </p:notesMasterIdLst>
  <p:sldIdLst>
    <p:sldId id="448" r:id="rId3"/>
    <p:sldId id="504" r:id="rId4"/>
    <p:sldId id="610" r:id="rId5"/>
    <p:sldId id="611" r:id="rId6"/>
    <p:sldId id="505" r:id="rId7"/>
    <p:sldId id="598" r:id="rId8"/>
    <p:sldId id="599" r:id="rId9"/>
    <p:sldId id="600" r:id="rId10"/>
    <p:sldId id="601" r:id="rId11"/>
    <p:sldId id="602" r:id="rId12"/>
    <p:sldId id="603" r:id="rId13"/>
    <p:sldId id="604" r:id="rId14"/>
    <p:sldId id="605" r:id="rId15"/>
    <p:sldId id="606" r:id="rId16"/>
    <p:sldId id="607" r:id="rId17"/>
    <p:sldId id="618" r:id="rId18"/>
    <p:sldId id="597" r:id="rId19"/>
    <p:sldId id="608" r:id="rId20"/>
    <p:sldId id="609" r:id="rId21"/>
    <p:sldId id="514" r:id="rId22"/>
    <p:sldId id="515" r:id="rId23"/>
    <p:sldId id="516" r:id="rId24"/>
    <p:sldId id="576" r:id="rId25"/>
    <p:sldId id="577" r:id="rId26"/>
    <p:sldId id="518" r:id="rId27"/>
    <p:sldId id="519" r:id="rId28"/>
    <p:sldId id="589" r:id="rId29"/>
    <p:sldId id="524" r:id="rId30"/>
    <p:sldId id="525" r:id="rId31"/>
    <p:sldId id="526" r:id="rId32"/>
    <p:sldId id="527" r:id="rId33"/>
    <p:sldId id="521" r:id="rId34"/>
    <p:sldId id="528" r:id="rId35"/>
    <p:sldId id="425" r:id="rId36"/>
    <p:sldId id="377" r:id="rId37"/>
    <p:sldId id="492" r:id="rId38"/>
    <p:sldId id="398" r:id="rId39"/>
    <p:sldId id="397" r:id="rId40"/>
    <p:sldId id="399" r:id="rId41"/>
    <p:sldId id="559" r:id="rId42"/>
    <p:sldId id="591" r:id="rId43"/>
    <p:sldId id="592" r:id="rId44"/>
    <p:sldId id="593" r:id="rId45"/>
    <p:sldId id="529" r:id="rId46"/>
    <p:sldId id="530" r:id="rId47"/>
    <p:sldId id="464" r:id="rId48"/>
    <p:sldId id="430" r:id="rId49"/>
    <p:sldId id="537" r:id="rId50"/>
    <p:sldId id="538" r:id="rId51"/>
    <p:sldId id="539" r:id="rId52"/>
    <p:sldId id="540" r:id="rId53"/>
    <p:sldId id="595" r:id="rId54"/>
    <p:sldId id="542" r:id="rId55"/>
    <p:sldId id="547" r:id="rId56"/>
    <p:sldId id="543" r:id="rId57"/>
    <p:sldId id="534" r:id="rId58"/>
    <p:sldId id="544" r:id="rId59"/>
    <p:sldId id="546" r:id="rId60"/>
    <p:sldId id="555" r:id="rId61"/>
    <p:sldId id="596" r:id="rId62"/>
    <p:sldId id="549" r:id="rId63"/>
    <p:sldId id="550" r:id="rId64"/>
    <p:sldId id="551" r:id="rId65"/>
    <p:sldId id="552" r:id="rId66"/>
    <p:sldId id="553" r:id="rId67"/>
    <p:sldId id="554" r:id="rId68"/>
    <p:sldId id="556" r:id="rId69"/>
    <p:sldId id="590" r:id="rId70"/>
    <p:sldId id="557" r:id="rId71"/>
    <p:sldId id="558" r:id="rId72"/>
    <p:sldId id="478" r:id="rId73"/>
    <p:sldId id="479" r:id="rId74"/>
    <p:sldId id="480" r:id="rId75"/>
    <p:sldId id="440" r:id="rId76"/>
    <p:sldId id="467" r:id="rId77"/>
    <p:sldId id="568" r:id="rId78"/>
    <p:sldId id="569" r:id="rId79"/>
    <p:sldId id="502" r:id="rId80"/>
    <p:sldId id="572" r:id="rId81"/>
    <p:sldId id="612" r:id="rId82"/>
    <p:sldId id="613" r:id="rId83"/>
    <p:sldId id="614" r:id="rId84"/>
    <p:sldId id="571" r:id="rId85"/>
    <p:sldId id="561" r:id="rId86"/>
    <p:sldId id="562" r:id="rId87"/>
    <p:sldId id="565" r:id="rId88"/>
    <p:sldId id="564" r:id="rId89"/>
    <p:sldId id="615" r:id="rId90"/>
    <p:sldId id="566" r:id="rId91"/>
    <p:sldId id="616" r:id="rId92"/>
    <p:sldId id="617" r:id="rId93"/>
    <p:sldId id="573" r:id="rId94"/>
    <p:sldId id="496" r:id="rId95"/>
    <p:sldId id="575" r:id="rId96"/>
    <p:sldId id="501" r:id="rId97"/>
    <p:sldId id="424" r:id="rId98"/>
    <p:sldId id="421" r:id="rId99"/>
    <p:sldId id="491" r:id="rId100"/>
    <p:sldId id="422" r:id="rId101"/>
  </p:sldIdLst>
  <p:sldSz cx="13004800" cy="9753600"/>
  <p:notesSz cx="6858000" cy="9144000"/>
  <p:defaultTextStyle>
    <a:lvl1pPr algn="ctr" defTabSz="584200">
      <a:defRPr sz="3600">
        <a:latin typeface="+mn-lt"/>
        <a:ea typeface="+mn-ea"/>
        <a:cs typeface="+mn-cs"/>
        <a:sym typeface="Helvetica"/>
      </a:defRPr>
    </a:lvl1pPr>
    <a:lvl2pPr algn="ctr" defTabSz="584200">
      <a:defRPr sz="3600">
        <a:latin typeface="+mn-lt"/>
        <a:ea typeface="+mn-ea"/>
        <a:cs typeface="+mn-cs"/>
        <a:sym typeface="Helvetica"/>
      </a:defRPr>
    </a:lvl2pPr>
    <a:lvl3pPr algn="ctr" defTabSz="584200">
      <a:defRPr sz="3600">
        <a:latin typeface="+mn-lt"/>
        <a:ea typeface="+mn-ea"/>
        <a:cs typeface="+mn-cs"/>
        <a:sym typeface="Helvetica"/>
      </a:defRPr>
    </a:lvl3pPr>
    <a:lvl4pPr algn="ctr" defTabSz="584200">
      <a:defRPr sz="3600">
        <a:latin typeface="+mn-lt"/>
        <a:ea typeface="+mn-ea"/>
        <a:cs typeface="+mn-cs"/>
        <a:sym typeface="Helvetica"/>
      </a:defRPr>
    </a:lvl4pPr>
    <a:lvl5pPr algn="ctr" defTabSz="584200">
      <a:defRPr sz="3600">
        <a:latin typeface="+mn-lt"/>
        <a:ea typeface="+mn-ea"/>
        <a:cs typeface="+mn-cs"/>
        <a:sym typeface="Helvetica"/>
      </a:defRPr>
    </a:lvl5pPr>
    <a:lvl6pPr algn="ctr" defTabSz="584200">
      <a:defRPr sz="3600">
        <a:latin typeface="+mn-lt"/>
        <a:ea typeface="+mn-ea"/>
        <a:cs typeface="+mn-cs"/>
        <a:sym typeface="Helvetica"/>
      </a:defRPr>
    </a:lvl6pPr>
    <a:lvl7pPr algn="ctr" defTabSz="584200">
      <a:defRPr sz="3600">
        <a:latin typeface="+mn-lt"/>
        <a:ea typeface="+mn-ea"/>
        <a:cs typeface="+mn-cs"/>
        <a:sym typeface="Helvetica"/>
      </a:defRPr>
    </a:lvl7pPr>
    <a:lvl8pPr algn="ctr" defTabSz="584200">
      <a:defRPr sz="3600">
        <a:latin typeface="+mn-lt"/>
        <a:ea typeface="+mn-ea"/>
        <a:cs typeface="+mn-cs"/>
        <a:sym typeface="Helvetica"/>
      </a:defRPr>
    </a:lvl8pPr>
    <a:lvl9pPr algn="ctr" defTabSz="584200">
      <a:defRPr sz="3600">
        <a:latin typeface="+mn-lt"/>
        <a:ea typeface="+mn-ea"/>
        <a:cs typeface="+mn-cs"/>
        <a:sym typeface="Helvetic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8B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55" autoAdjust="0"/>
    <p:restoredTop sz="93837" autoAdjust="0"/>
  </p:normalViewPr>
  <p:slideViewPr>
    <p:cSldViewPr snapToGrid="0">
      <p:cViewPr varScale="1">
        <p:scale>
          <a:sx n="78" d="100"/>
          <a:sy n="78" d="100"/>
        </p:scale>
        <p:origin x="960"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customXml" Target="../customXml/item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108" Type="http://schemas.openxmlformats.org/officeDocument/2006/relationships/customXml" Target="../customXml/item2.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customXml" Target="../customXml/item3.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a:solidFill>
          <a:srgbClr val="FF6600"/>
        </a:solidFill>
      </dgm:spPr>
      <dgm:t>
        <a:bodyPr/>
        <a:lstStyle/>
        <a:p>
          <a:r>
            <a:rPr lang="en-US" dirty="0" smtClean="0">
              <a:effectLst>
                <a:outerShdw blurRad="38100" dist="38100" dir="2700000" algn="tl">
                  <a:srgbClr val="000000">
                    <a:alpha val="43137"/>
                  </a:srgbClr>
                </a:outerShdw>
              </a:effectLst>
            </a:rPr>
            <a:t>Literacy Gains</a:t>
          </a:r>
          <a:endParaRPr lang="en-US" dirty="0">
            <a:effectLst>
              <a:outerShdw blurRad="38100" dist="38100" dir="2700000" algn="tl">
                <a:srgbClr val="000000">
                  <a:alpha val="43137"/>
                </a:srgbClr>
              </a:outerShdw>
            </a:effectLst>
          </a:endParaRP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a:solidFill>
          <a:schemeClr val="bg1">
            <a:lumMod val="50000"/>
          </a:schemeClr>
        </a:solidFill>
      </dgm:spPr>
      <dgm:t>
        <a:bodyPr/>
        <a:lstStyle/>
        <a:p>
          <a:r>
            <a:rPr lang="en-US" dirty="0" smtClean="0">
              <a:effectLst>
                <a:outerShdw blurRad="38100" dist="38100" dir="2700000" algn="tl">
                  <a:srgbClr val="000000">
                    <a:alpha val="43137"/>
                  </a:srgbClr>
                </a:outerShdw>
              </a:effectLst>
            </a:rPr>
            <a:t>HSE/HS Diploma</a:t>
          </a:r>
          <a:endParaRPr lang="en-US" dirty="0">
            <a:effectLst>
              <a:outerShdw blurRad="38100" dist="38100" dir="2700000" algn="tl">
                <a:srgbClr val="000000">
                  <a:alpha val="43137"/>
                </a:srgbClr>
              </a:outerShdw>
            </a:effectLst>
          </a:endParaRPr>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3">
            <a:lumMod val="75000"/>
          </a:schemeClr>
        </a:solidFill>
      </dgm:spPr>
      <dgm:t>
        <a:bodyPr/>
        <a:lstStyle/>
        <a:p>
          <a:r>
            <a:rPr lang="en-US" dirty="0" smtClean="0">
              <a:effectLst>
                <a:outerShdw blurRad="38100" dist="38100" dir="2700000" algn="tl">
                  <a:srgbClr val="000000">
                    <a:alpha val="43137"/>
                  </a:srgbClr>
                </a:outerShdw>
              </a:effectLst>
            </a:rPr>
            <a:t>Post-Secondary</a:t>
          </a:r>
          <a:endParaRPr lang="en-US" dirty="0">
            <a:effectLst>
              <a:outerShdw blurRad="38100" dist="38100" dir="2700000" algn="tl">
                <a:srgbClr val="000000">
                  <a:alpha val="43137"/>
                </a:srgbClr>
              </a:outerShdw>
            </a:effectLst>
          </a:endParaRP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a:solidFill>
          <a:srgbClr val="0070C0"/>
        </a:solidFill>
      </dgm:spPr>
      <dgm:t>
        <a:bodyPr/>
        <a:lstStyle/>
        <a:p>
          <a:r>
            <a:rPr lang="en-US" dirty="0" smtClean="0">
              <a:effectLst>
                <a:outerShdw blurRad="38100" dist="38100" dir="2700000" algn="tl">
                  <a:srgbClr val="000000">
                    <a:alpha val="43137"/>
                  </a:srgbClr>
                </a:outerShdw>
              </a:effectLst>
            </a:rPr>
            <a:t>Enter Employment</a:t>
          </a:r>
          <a:endParaRPr lang="en-US" dirty="0">
            <a:effectLst>
              <a:outerShdw blurRad="38100" dist="38100" dir="2700000" algn="tl">
                <a:srgbClr val="000000">
                  <a:alpha val="43137"/>
                </a:srgbClr>
              </a:outerShdw>
            </a:effectLst>
          </a:endParaRPr>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a:solidFill>
          <a:srgbClr val="00B050"/>
        </a:solidFill>
      </dgm:spPr>
      <dgm:t>
        <a:bodyPr/>
        <a:lstStyle/>
        <a:p>
          <a:r>
            <a:rPr lang="en-US" dirty="0" smtClean="0">
              <a:effectLst>
                <a:outerShdw blurRad="38100" dist="38100" dir="2700000" algn="tl">
                  <a:srgbClr val="000000">
                    <a:alpha val="43137"/>
                  </a:srgbClr>
                </a:outerShdw>
              </a:effectLst>
            </a:rPr>
            <a:t>Increase Wages</a:t>
          </a:r>
          <a:endParaRPr lang="en-US" dirty="0">
            <a:effectLst>
              <a:outerShdw blurRad="38100" dist="38100" dir="2700000" algn="tl">
                <a:srgbClr val="000000">
                  <a:alpha val="43137"/>
                </a:srgbClr>
              </a:outerShdw>
            </a:effectLst>
          </a:endParaRP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smtClean="0">
              <a:effectLst>
                <a:outerShdw blurRad="38100" dist="38100" dir="2700000" algn="tl">
                  <a:srgbClr val="000000">
                    <a:alpha val="43137"/>
                  </a:srgbClr>
                </a:outerShdw>
              </a:effectLst>
            </a:rPr>
            <a:t>Transition Post-Sec</a:t>
          </a:r>
          <a:endParaRPr lang="en-US" dirty="0">
            <a:effectLst>
              <a:outerShdw blurRad="38100" dist="38100" dir="2700000" algn="tl">
                <a:srgbClr val="000000">
                  <a:alpha val="43137"/>
                </a:srgbClr>
              </a:outerShdw>
            </a:effectLst>
          </a:endParaRP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6">
        <dgm:presLayoutVars>
          <dgm:bulletEnabled val="1"/>
        </dgm:presLayoutVars>
      </dgm:prSet>
      <dgm:spPr/>
      <dgm:t>
        <a:bodyPr/>
        <a:lstStyle/>
        <a:p>
          <a:endParaRPr lang="en-US"/>
        </a:p>
      </dgm:t>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dgm:presLayoutVars>
          <dgm:bulletEnabled val="1"/>
        </dgm:presLayoutVars>
      </dgm:prSet>
      <dgm:spPr/>
      <dgm:t>
        <a:bodyPr/>
        <a:lstStyle/>
        <a:p>
          <a:endParaRPr lang="en-US"/>
        </a:p>
      </dgm:t>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dgm:presLayoutVars>
          <dgm:bulletEnabled val="1"/>
        </dgm:presLayoutVars>
      </dgm:prSet>
      <dgm:spPr/>
      <dgm:t>
        <a:bodyPr/>
        <a:lstStyle/>
        <a:p>
          <a:endParaRPr lang="en-US"/>
        </a:p>
      </dgm:t>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dgm:presLayoutVars>
          <dgm:bulletEnabled val="1"/>
        </dgm:presLayoutVars>
      </dgm:prSet>
      <dgm:spPr/>
      <dgm:t>
        <a:bodyPr/>
        <a:lstStyle/>
        <a:p>
          <a:endParaRPr lang="en-US"/>
        </a:p>
      </dgm:t>
    </dgm:pt>
  </dgm:ptLst>
  <dgm:cxnLst>
    <dgm:cxn modelId="{401D81B1-B838-4833-9101-D05D613DC38A}" type="presOf" srcId="{5D275C60-CCA1-41F8-A9EA-678C61F09B80}" destId="{7F0345D2-78B0-4243-9FA6-7D146E870178}" srcOrd="0" destOrd="0" presId="urn:microsoft.com/office/officeart/2005/8/layout/default"/>
    <dgm:cxn modelId="{A3B7A900-76BC-4224-8961-A509FB05153F}" type="presOf" srcId="{81A44736-A976-4AAA-B439-7EF072CD8FB3}" destId="{D0557916-BA6E-4A5D-A9CB-F6558D6385F4}" srcOrd="0" destOrd="0" presId="urn:microsoft.com/office/officeart/2005/8/layout/default"/>
    <dgm:cxn modelId="{89AFA2C0-0F87-4243-B354-822903C183C6}" type="presOf" srcId="{F2B9BF7C-04ED-4AF2-BC3B-EEAAB000390C}" destId="{D117BF28-B3F7-4E3B-B083-43BC2A6E9767}" srcOrd="0" destOrd="0" presId="urn:microsoft.com/office/officeart/2005/8/layout/default"/>
    <dgm:cxn modelId="{85584AF6-B8DC-4613-BAC5-199A6490CFF8}" srcId="{24C80DE3-A03E-424E-9773-63BE4D657489}" destId="{F2B9BF7C-04ED-4AF2-BC3B-EEAAB000390C}" srcOrd="3" destOrd="0" parTransId="{52CD791C-1303-4A9C-BAF0-F387A26CA7AF}" sibTransId="{AD55BD5B-0F26-4F30-A57B-A2772E0B101F}"/>
    <dgm:cxn modelId="{ED4CE227-D2F6-441A-B985-5751150A50C1}" srcId="{24C80DE3-A03E-424E-9773-63BE4D657489}" destId="{5D275C60-CCA1-41F8-A9EA-678C61F09B80}" srcOrd="1" destOrd="0" parTransId="{8FED4B3C-D6F4-40B0-B8AE-B45F00A9FBD2}" sibTransId="{508CFF85-D7EA-49AD-933C-21CF872EAE43}"/>
    <dgm:cxn modelId="{3D677B34-4D5E-453E-9E25-ADA654F1B131}" type="presOf" srcId="{A70F260D-43B2-4B57-B92A-160602DD1764}" destId="{565CA8FF-369D-4EB8-BF7A-9D66D1F6F7F6}" srcOrd="0" destOrd="0" presId="urn:microsoft.com/office/officeart/2005/8/layout/default"/>
    <dgm:cxn modelId="{5542CD9B-44EB-447E-9A1B-FFC4D2900EDB}" type="presOf" srcId="{DB6E580F-7BC6-4F04-BA13-B021AC6B2EE4}" destId="{88D8DF11-C416-4642-A7D9-8DF5EF240186}"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7B3FA3F8-2110-4C38-A706-FAD98A3CD078}" srcId="{24C80DE3-A03E-424E-9773-63BE4D657489}" destId="{81A44736-A976-4AAA-B439-7EF072CD8FB3}" srcOrd="2" destOrd="0" parTransId="{974BA200-230F-4FF4-9BB3-1DA38AAA3901}" sibTransId="{9F9786F5-5DE6-4195-9431-A05C3654CA04}"/>
    <dgm:cxn modelId="{4674D623-F892-48E9-805A-EEE48191EFE3}" type="presOf" srcId="{9A388ACC-B305-494E-9412-F7682693BA23}" destId="{A942D91C-A410-4FFE-8163-C7B8B44CB2F3}" srcOrd="0" destOrd="0" presId="urn:microsoft.com/office/officeart/2005/8/layout/default"/>
    <dgm:cxn modelId="{18AD4433-7427-4DD4-84CB-4B41650296ED}" type="presOf" srcId="{24C80DE3-A03E-424E-9773-63BE4D657489}" destId="{A327DEBB-2764-43C8-BD6D-20DCD03BE172}"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98C5E155-23AB-4A8A-BF7A-9DB4F4C0D469}" srcId="{24C80DE3-A03E-424E-9773-63BE4D657489}" destId="{9A388ACC-B305-494E-9412-F7682693BA23}" srcOrd="4" destOrd="0" parTransId="{F7532BD2-0DA4-422C-B4B7-14DDFF9878A6}" sibTransId="{EE93F87B-DD0C-4348-93E4-6434D95BDA0A}"/>
    <dgm:cxn modelId="{271AE8F1-0693-4ED4-96BC-D96300B08A99}" type="presParOf" srcId="{A327DEBB-2764-43C8-BD6D-20DCD03BE172}" destId="{565CA8FF-369D-4EB8-BF7A-9D66D1F6F7F6}" srcOrd="0" destOrd="0" presId="urn:microsoft.com/office/officeart/2005/8/layout/default"/>
    <dgm:cxn modelId="{877E7F02-08CC-4E16-8A72-D3F5112798F9}" type="presParOf" srcId="{A327DEBB-2764-43C8-BD6D-20DCD03BE172}" destId="{EBEE9CD0-74F2-4BAC-8E4B-95D7B7FA58DA}" srcOrd="1" destOrd="0" presId="urn:microsoft.com/office/officeart/2005/8/layout/default"/>
    <dgm:cxn modelId="{A8790589-7C8D-4C5C-BAC3-C6575B4D759F}" type="presParOf" srcId="{A327DEBB-2764-43C8-BD6D-20DCD03BE172}" destId="{7F0345D2-78B0-4243-9FA6-7D146E870178}" srcOrd="2" destOrd="0" presId="urn:microsoft.com/office/officeart/2005/8/layout/default"/>
    <dgm:cxn modelId="{43E56409-B7C6-44AE-A521-405A41FF4A57}" type="presParOf" srcId="{A327DEBB-2764-43C8-BD6D-20DCD03BE172}" destId="{10A49A3F-A39B-44DE-B01B-B17E853C6D5A}" srcOrd="3" destOrd="0" presId="urn:microsoft.com/office/officeart/2005/8/layout/default"/>
    <dgm:cxn modelId="{79BEA00F-FCB3-4823-878C-50E1410C8F4A}" type="presParOf" srcId="{A327DEBB-2764-43C8-BD6D-20DCD03BE172}" destId="{D0557916-BA6E-4A5D-A9CB-F6558D6385F4}" srcOrd="4" destOrd="0" presId="urn:microsoft.com/office/officeart/2005/8/layout/default"/>
    <dgm:cxn modelId="{5F6D105E-C8A3-491A-9176-20E0874C9AE6}" type="presParOf" srcId="{A327DEBB-2764-43C8-BD6D-20DCD03BE172}" destId="{AC478407-71A2-4CC7-9DE4-0CEE777F698F}" srcOrd="5" destOrd="0" presId="urn:microsoft.com/office/officeart/2005/8/layout/default"/>
    <dgm:cxn modelId="{186E4B5E-F3F3-47D2-AB71-0F14E7209478}" type="presParOf" srcId="{A327DEBB-2764-43C8-BD6D-20DCD03BE172}" destId="{D117BF28-B3F7-4E3B-B083-43BC2A6E9767}" srcOrd="6" destOrd="0" presId="urn:microsoft.com/office/officeart/2005/8/layout/default"/>
    <dgm:cxn modelId="{99EF7E8C-B13B-4D58-A741-0B67C49BCBBC}" type="presParOf" srcId="{A327DEBB-2764-43C8-BD6D-20DCD03BE172}" destId="{C2EC87AE-8894-4EC0-8772-740C01A2DE59}" srcOrd="7" destOrd="0" presId="urn:microsoft.com/office/officeart/2005/8/layout/default"/>
    <dgm:cxn modelId="{17A14CAB-161E-4785-AB64-C1B6A9076348}" type="presParOf" srcId="{A327DEBB-2764-43C8-BD6D-20DCD03BE172}" destId="{A942D91C-A410-4FFE-8163-C7B8B44CB2F3}" srcOrd="8" destOrd="0" presId="urn:microsoft.com/office/officeart/2005/8/layout/default"/>
    <dgm:cxn modelId="{C14F49DA-EB7B-48B6-A847-5AA46BE8DB78}" type="presParOf" srcId="{A327DEBB-2764-43C8-BD6D-20DCD03BE172}" destId="{76DE486B-1AE3-43C8-9E55-DFDFA22D117B}" srcOrd="9" destOrd="0" presId="urn:microsoft.com/office/officeart/2005/8/layout/default"/>
    <dgm:cxn modelId="{50ADC174-C1CD-4216-B4EB-0484817B1FFA}"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54B8D-E097-4B51-9CFE-B776BF7F0CC4}" type="doc">
      <dgm:prSet loTypeId="urn:microsoft.com/office/officeart/2005/8/layout/venn1" loCatId="relationship" qsTypeId="urn:microsoft.com/office/officeart/2005/8/quickstyle/simple1" qsCatId="simple" csTypeId="urn:microsoft.com/office/officeart/2005/8/colors/colorful2" csCatId="colorful" phldr="1"/>
      <dgm:spPr/>
    </dgm:pt>
    <dgm:pt modelId="{B9658D8E-5DE1-4773-9ADE-EF61EBB8B147}">
      <dgm:prSet phldrT="[Text]"/>
      <dgm:spPr>
        <a:solidFill>
          <a:schemeClr val="accent6">
            <a:lumMod val="75000"/>
            <a:alpha val="50000"/>
          </a:schemeClr>
        </a:solidFill>
      </dgm:spPr>
      <dgm:t>
        <a:bodyPr/>
        <a:lstStyle/>
        <a:p>
          <a:r>
            <a:rPr lang="en-US" dirty="0" smtClean="0"/>
            <a:t>Data Match</a:t>
          </a:r>
          <a:endParaRPr lang="en-US" dirty="0"/>
        </a:p>
      </dgm:t>
    </dgm:pt>
    <dgm:pt modelId="{26B91491-DE59-4A4B-B02D-42089EBED693}" type="parTrans" cxnId="{ECD6F6DA-1EE9-428F-BA10-EC300BE5F95E}">
      <dgm:prSet/>
      <dgm:spPr/>
      <dgm:t>
        <a:bodyPr/>
        <a:lstStyle/>
        <a:p>
          <a:endParaRPr lang="en-US"/>
        </a:p>
      </dgm:t>
    </dgm:pt>
    <dgm:pt modelId="{64392D08-C4EF-401D-A930-B339DF41DA3A}" type="sibTrans" cxnId="{ECD6F6DA-1EE9-428F-BA10-EC300BE5F95E}">
      <dgm:prSet/>
      <dgm:spPr/>
      <dgm:t>
        <a:bodyPr/>
        <a:lstStyle/>
        <a:p>
          <a:endParaRPr lang="en-US"/>
        </a:p>
      </dgm:t>
    </dgm:pt>
    <dgm:pt modelId="{7F1A4C42-0F85-4857-9C20-D725C6CCABE1}">
      <dgm:prSet phldrT="[Text]"/>
      <dgm:spPr>
        <a:solidFill>
          <a:schemeClr val="accent3">
            <a:lumMod val="75000"/>
            <a:alpha val="50000"/>
          </a:schemeClr>
        </a:solidFill>
      </dgm:spPr>
      <dgm:t>
        <a:bodyPr/>
        <a:lstStyle/>
        <a:p>
          <a:r>
            <a:rPr lang="en-US" dirty="0" smtClean="0"/>
            <a:t>TE only</a:t>
          </a:r>
          <a:endParaRPr lang="en-US" dirty="0"/>
        </a:p>
      </dgm:t>
    </dgm:pt>
    <dgm:pt modelId="{C5BCDE45-AA83-4A7C-A18B-EE381D68030E}" type="parTrans" cxnId="{EC1D05F5-11EC-4F32-963E-8A99E4A01FF5}">
      <dgm:prSet/>
      <dgm:spPr/>
      <dgm:t>
        <a:bodyPr/>
        <a:lstStyle/>
        <a:p>
          <a:endParaRPr lang="en-US"/>
        </a:p>
      </dgm:t>
    </dgm:pt>
    <dgm:pt modelId="{2D045884-60D7-423D-B101-39986C23F5EA}" type="sibTrans" cxnId="{EC1D05F5-11EC-4F32-963E-8A99E4A01FF5}">
      <dgm:prSet/>
      <dgm:spPr/>
      <dgm:t>
        <a:bodyPr/>
        <a:lstStyle/>
        <a:p>
          <a:endParaRPr lang="en-US"/>
        </a:p>
      </dgm:t>
    </dgm:pt>
    <dgm:pt modelId="{5375819D-5C9E-47DF-B133-751E623EA7BF}" type="pres">
      <dgm:prSet presAssocID="{78854B8D-E097-4B51-9CFE-B776BF7F0CC4}" presName="compositeShape" presStyleCnt="0">
        <dgm:presLayoutVars>
          <dgm:chMax val="7"/>
          <dgm:dir/>
          <dgm:resizeHandles val="exact"/>
        </dgm:presLayoutVars>
      </dgm:prSet>
      <dgm:spPr/>
    </dgm:pt>
    <dgm:pt modelId="{81C3C8CE-93E4-4617-8305-7AD2BC445F4F}" type="pres">
      <dgm:prSet presAssocID="{B9658D8E-5DE1-4773-9ADE-EF61EBB8B147}" presName="circ1" presStyleLbl="vennNode1" presStyleIdx="0" presStyleCnt="2" custScaleX="138834" custScaleY="123950"/>
      <dgm:spPr/>
      <dgm:t>
        <a:bodyPr/>
        <a:lstStyle/>
        <a:p>
          <a:endParaRPr lang="en-US"/>
        </a:p>
      </dgm:t>
    </dgm:pt>
    <dgm:pt modelId="{8B7E6598-1037-454B-9507-AC1961050F05}" type="pres">
      <dgm:prSet presAssocID="{B9658D8E-5DE1-4773-9ADE-EF61EBB8B147}" presName="circ1Tx" presStyleLbl="revTx" presStyleIdx="0" presStyleCnt="0">
        <dgm:presLayoutVars>
          <dgm:chMax val="0"/>
          <dgm:chPref val="0"/>
          <dgm:bulletEnabled val="1"/>
        </dgm:presLayoutVars>
      </dgm:prSet>
      <dgm:spPr/>
      <dgm:t>
        <a:bodyPr/>
        <a:lstStyle/>
        <a:p>
          <a:endParaRPr lang="en-US"/>
        </a:p>
      </dgm:t>
    </dgm:pt>
    <dgm:pt modelId="{7DE8671A-8016-4C00-ACDC-6E53AE09CF07}" type="pres">
      <dgm:prSet presAssocID="{7F1A4C42-0F85-4857-9C20-D725C6CCABE1}" presName="circ2" presStyleLbl="vennNode1" presStyleIdx="1" presStyleCnt="2" custScaleX="122753" custScaleY="121483"/>
      <dgm:spPr/>
      <dgm:t>
        <a:bodyPr/>
        <a:lstStyle/>
        <a:p>
          <a:endParaRPr lang="en-US"/>
        </a:p>
      </dgm:t>
    </dgm:pt>
    <dgm:pt modelId="{95E6F696-2DA1-47AB-90BB-74DE8757EC5B}" type="pres">
      <dgm:prSet presAssocID="{7F1A4C42-0F85-4857-9C20-D725C6CCABE1}" presName="circ2Tx" presStyleLbl="revTx" presStyleIdx="0" presStyleCnt="0">
        <dgm:presLayoutVars>
          <dgm:chMax val="0"/>
          <dgm:chPref val="0"/>
          <dgm:bulletEnabled val="1"/>
        </dgm:presLayoutVars>
      </dgm:prSet>
      <dgm:spPr/>
      <dgm:t>
        <a:bodyPr/>
        <a:lstStyle/>
        <a:p>
          <a:endParaRPr lang="en-US"/>
        </a:p>
      </dgm:t>
    </dgm:pt>
  </dgm:ptLst>
  <dgm:cxnLst>
    <dgm:cxn modelId="{74CDBAA1-CE4F-4A98-807B-165D3F759348}" type="presOf" srcId="{78854B8D-E097-4B51-9CFE-B776BF7F0CC4}" destId="{5375819D-5C9E-47DF-B133-751E623EA7BF}" srcOrd="0" destOrd="0" presId="urn:microsoft.com/office/officeart/2005/8/layout/venn1"/>
    <dgm:cxn modelId="{5CB32BEB-7BE6-4494-A152-FE82A002C95B}" type="presOf" srcId="{7F1A4C42-0F85-4857-9C20-D725C6CCABE1}" destId="{7DE8671A-8016-4C00-ACDC-6E53AE09CF07}" srcOrd="0" destOrd="0" presId="urn:microsoft.com/office/officeart/2005/8/layout/venn1"/>
    <dgm:cxn modelId="{ECD6F6DA-1EE9-428F-BA10-EC300BE5F95E}" srcId="{78854B8D-E097-4B51-9CFE-B776BF7F0CC4}" destId="{B9658D8E-5DE1-4773-9ADE-EF61EBB8B147}" srcOrd="0" destOrd="0" parTransId="{26B91491-DE59-4A4B-B02D-42089EBED693}" sibTransId="{64392D08-C4EF-401D-A930-B339DF41DA3A}"/>
    <dgm:cxn modelId="{0AC5B67E-90C5-4FFF-883B-8A633EC612C5}" type="presOf" srcId="{B9658D8E-5DE1-4773-9ADE-EF61EBB8B147}" destId="{81C3C8CE-93E4-4617-8305-7AD2BC445F4F}" srcOrd="0" destOrd="0" presId="urn:microsoft.com/office/officeart/2005/8/layout/venn1"/>
    <dgm:cxn modelId="{C4516B5E-954D-435E-942D-3EDB293C6687}" type="presOf" srcId="{B9658D8E-5DE1-4773-9ADE-EF61EBB8B147}" destId="{8B7E6598-1037-454B-9507-AC1961050F05}" srcOrd="1" destOrd="0" presId="urn:microsoft.com/office/officeart/2005/8/layout/venn1"/>
    <dgm:cxn modelId="{7C0CF3AD-8834-400E-8654-727EB954FF39}" type="presOf" srcId="{7F1A4C42-0F85-4857-9C20-D725C6CCABE1}" destId="{95E6F696-2DA1-47AB-90BB-74DE8757EC5B}" srcOrd="1" destOrd="0" presId="urn:microsoft.com/office/officeart/2005/8/layout/venn1"/>
    <dgm:cxn modelId="{EC1D05F5-11EC-4F32-963E-8A99E4A01FF5}" srcId="{78854B8D-E097-4B51-9CFE-B776BF7F0CC4}" destId="{7F1A4C42-0F85-4857-9C20-D725C6CCABE1}" srcOrd="1" destOrd="0" parTransId="{C5BCDE45-AA83-4A7C-A18B-EE381D68030E}" sibTransId="{2D045884-60D7-423D-B101-39986C23F5EA}"/>
    <dgm:cxn modelId="{4AB1C02D-3031-4306-9926-E643DF2C349E}" type="presParOf" srcId="{5375819D-5C9E-47DF-B133-751E623EA7BF}" destId="{81C3C8CE-93E4-4617-8305-7AD2BC445F4F}" srcOrd="0" destOrd="0" presId="urn:microsoft.com/office/officeart/2005/8/layout/venn1"/>
    <dgm:cxn modelId="{DDE07D91-5B11-4782-A4E5-1959F366E314}" type="presParOf" srcId="{5375819D-5C9E-47DF-B133-751E623EA7BF}" destId="{8B7E6598-1037-454B-9507-AC1961050F05}" srcOrd="1" destOrd="0" presId="urn:microsoft.com/office/officeart/2005/8/layout/venn1"/>
    <dgm:cxn modelId="{57E595CC-E963-4439-8245-FBE8E1AEBCD1}" type="presParOf" srcId="{5375819D-5C9E-47DF-B133-751E623EA7BF}" destId="{7DE8671A-8016-4C00-ACDC-6E53AE09CF07}" srcOrd="2" destOrd="0" presId="urn:microsoft.com/office/officeart/2005/8/layout/venn1"/>
    <dgm:cxn modelId="{346200F5-C062-48EC-B8AD-4712C8F01930}" type="presParOf" srcId="{5375819D-5C9E-47DF-B133-751E623EA7BF}" destId="{95E6F696-2DA1-47AB-90BB-74DE8757EC5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54B8D-E097-4B51-9CFE-B776BF7F0CC4}" type="doc">
      <dgm:prSet loTypeId="urn:microsoft.com/office/officeart/2005/8/layout/venn1" loCatId="relationship" qsTypeId="urn:microsoft.com/office/officeart/2005/8/quickstyle/simple1" qsCatId="simple" csTypeId="urn:microsoft.com/office/officeart/2005/8/colors/colorful2" csCatId="colorful" phldr="1"/>
      <dgm:spPr/>
    </dgm:pt>
    <dgm:pt modelId="{B9658D8E-5DE1-4773-9ADE-EF61EBB8B147}">
      <dgm:prSet phldrT="[Text]"/>
      <dgm:spPr>
        <a:solidFill>
          <a:schemeClr val="accent6">
            <a:lumMod val="75000"/>
            <a:alpha val="50000"/>
          </a:schemeClr>
        </a:solidFill>
      </dgm:spPr>
      <dgm:t>
        <a:bodyPr/>
        <a:lstStyle/>
        <a:p>
          <a:r>
            <a:rPr lang="en-US" dirty="0" smtClean="0"/>
            <a:t>Data Match</a:t>
          </a:r>
          <a:endParaRPr lang="en-US" dirty="0"/>
        </a:p>
      </dgm:t>
    </dgm:pt>
    <dgm:pt modelId="{26B91491-DE59-4A4B-B02D-42089EBED693}" type="parTrans" cxnId="{ECD6F6DA-1EE9-428F-BA10-EC300BE5F95E}">
      <dgm:prSet/>
      <dgm:spPr/>
      <dgm:t>
        <a:bodyPr/>
        <a:lstStyle/>
        <a:p>
          <a:endParaRPr lang="en-US"/>
        </a:p>
      </dgm:t>
    </dgm:pt>
    <dgm:pt modelId="{64392D08-C4EF-401D-A930-B339DF41DA3A}" type="sibTrans" cxnId="{ECD6F6DA-1EE9-428F-BA10-EC300BE5F95E}">
      <dgm:prSet/>
      <dgm:spPr/>
      <dgm:t>
        <a:bodyPr/>
        <a:lstStyle/>
        <a:p>
          <a:endParaRPr lang="en-US"/>
        </a:p>
      </dgm:t>
    </dgm:pt>
    <dgm:pt modelId="{7F1A4C42-0F85-4857-9C20-D725C6CCABE1}">
      <dgm:prSet phldrT="[Text]"/>
      <dgm:spPr>
        <a:solidFill>
          <a:schemeClr val="accent3">
            <a:lumMod val="75000"/>
            <a:alpha val="50000"/>
          </a:schemeClr>
        </a:solidFill>
      </dgm:spPr>
      <dgm:t>
        <a:bodyPr/>
        <a:lstStyle/>
        <a:p>
          <a:r>
            <a:rPr lang="en-US" dirty="0" smtClean="0"/>
            <a:t>TE only</a:t>
          </a:r>
          <a:endParaRPr lang="en-US" dirty="0"/>
        </a:p>
      </dgm:t>
    </dgm:pt>
    <dgm:pt modelId="{C5BCDE45-AA83-4A7C-A18B-EE381D68030E}" type="parTrans" cxnId="{EC1D05F5-11EC-4F32-963E-8A99E4A01FF5}">
      <dgm:prSet/>
      <dgm:spPr/>
      <dgm:t>
        <a:bodyPr/>
        <a:lstStyle/>
        <a:p>
          <a:endParaRPr lang="en-US"/>
        </a:p>
      </dgm:t>
    </dgm:pt>
    <dgm:pt modelId="{2D045884-60D7-423D-B101-39986C23F5EA}" type="sibTrans" cxnId="{EC1D05F5-11EC-4F32-963E-8A99E4A01FF5}">
      <dgm:prSet/>
      <dgm:spPr/>
      <dgm:t>
        <a:bodyPr/>
        <a:lstStyle/>
        <a:p>
          <a:endParaRPr lang="en-US"/>
        </a:p>
      </dgm:t>
    </dgm:pt>
    <dgm:pt modelId="{5375819D-5C9E-47DF-B133-751E623EA7BF}" type="pres">
      <dgm:prSet presAssocID="{78854B8D-E097-4B51-9CFE-B776BF7F0CC4}" presName="compositeShape" presStyleCnt="0">
        <dgm:presLayoutVars>
          <dgm:chMax val="7"/>
          <dgm:dir/>
          <dgm:resizeHandles val="exact"/>
        </dgm:presLayoutVars>
      </dgm:prSet>
      <dgm:spPr/>
    </dgm:pt>
    <dgm:pt modelId="{81C3C8CE-93E4-4617-8305-7AD2BC445F4F}" type="pres">
      <dgm:prSet presAssocID="{B9658D8E-5DE1-4773-9ADE-EF61EBB8B147}" presName="circ1" presStyleLbl="vennNode1" presStyleIdx="0" presStyleCnt="2" custScaleX="138834" custScaleY="123950"/>
      <dgm:spPr/>
      <dgm:t>
        <a:bodyPr/>
        <a:lstStyle/>
        <a:p>
          <a:endParaRPr lang="en-US"/>
        </a:p>
      </dgm:t>
    </dgm:pt>
    <dgm:pt modelId="{8B7E6598-1037-454B-9507-AC1961050F05}" type="pres">
      <dgm:prSet presAssocID="{B9658D8E-5DE1-4773-9ADE-EF61EBB8B147}" presName="circ1Tx" presStyleLbl="revTx" presStyleIdx="0" presStyleCnt="0">
        <dgm:presLayoutVars>
          <dgm:chMax val="0"/>
          <dgm:chPref val="0"/>
          <dgm:bulletEnabled val="1"/>
        </dgm:presLayoutVars>
      </dgm:prSet>
      <dgm:spPr/>
      <dgm:t>
        <a:bodyPr/>
        <a:lstStyle/>
        <a:p>
          <a:endParaRPr lang="en-US"/>
        </a:p>
      </dgm:t>
    </dgm:pt>
    <dgm:pt modelId="{7DE8671A-8016-4C00-ACDC-6E53AE09CF07}" type="pres">
      <dgm:prSet presAssocID="{7F1A4C42-0F85-4857-9C20-D725C6CCABE1}" presName="circ2" presStyleLbl="vennNode1" presStyleIdx="1" presStyleCnt="2" custScaleX="122753" custScaleY="121483"/>
      <dgm:spPr/>
      <dgm:t>
        <a:bodyPr/>
        <a:lstStyle/>
        <a:p>
          <a:endParaRPr lang="en-US"/>
        </a:p>
      </dgm:t>
    </dgm:pt>
    <dgm:pt modelId="{95E6F696-2DA1-47AB-90BB-74DE8757EC5B}" type="pres">
      <dgm:prSet presAssocID="{7F1A4C42-0F85-4857-9C20-D725C6CCABE1}" presName="circ2Tx" presStyleLbl="revTx" presStyleIdx="0" presStyleCnt="0">
        <dgm:presLayoutVars>
          <dgm:chMax val="0"/>
          <dgm:chPref val="0"/>
          <dgm:bulletEnabled val="1"/>
        </dgm:presLayoutVars>
      </dgm:prSet>
      <dgm:spPr/>
      <dgm:t>
        <a:bodyPr/>
        <a:lstStyle/>
        <a:p>
          <a:endParaRPr lang="en-US"/>
        </a:p>
      </dgm:t>
    </dgm:pt>
  </dgm:ptLst>
  <dgm:cxnLst>
    <dgm:cxn modelId="{74CDBAA1-CE4F-4A98-807B-165D3F759348}" type="presOf" srcId="{78854B8D-E097-4B51-9CFE-B776BF7F0CC4}" destId="{5375819D-5C9E-47DF-B133-751E623EA7BF}" srcOrd="0" destOrd="0" presId="urn:microsoft.com/office/officeart/2005/8/layout/venn1"/>
    <dgm:cxn modelId="{5CB32BEB-7BE6-4494-A152-FE82A002C95B}" type="presOf" srcId="{7F1A4C42-0F85-4857-9C20-D725C6CCABE1}" destId="{7DE8671A-8016-4C00-ACDC-6E53AE09CF07}" srcOrd="0" destOrd="0" presId="urn:microsoft.com/office/officeart/2005/8/layout/venn1"/>
    <dgm:cxn modelId="{ECD6F6DA-1EE9-428F-BA10-EC300BE5F95E}" srcId="{78854B8D-E097-4B51-9CFE-B776BF7F0CC4}" destId="{B9658D8E-5DE1-4773-9ADE-EF61EBB8B147}" srcOrd="0" destOrd="0" parTransId="{26B91491-DE59-4A4B-B02D-42089EBED693}" sibTransId="{64392D08-C4EF-401D-A930-B339DF41DA3A}"/>
    <dgm:cxn modelId="{0AC5B67E-90C5-4FFF-883B-8A633EC612C5}" type="presOf" srcId="{B9658D8E-5DE1-4773-9ADE-EF61EBB8B147}" destId="{81C3C8CE-93E4-4617-8305-7AD2BC445F4F}" srcOrd="0" destOrd="0" presId="urn:microsoft.com/office/officeart/2005/8/layout/venn1"/>
    <dgm:cxn modelId="{C4516B5E-954D-435E-942D-3EDB293C6687}" type="presOf" srcId="{B9658D8E-5DE1-4773-9ADE-EF61EBB8B147}" destId="{8B7E6598-1037-454B-9507-AC1961050F05}" srcOrd="1" destOrd="0" presId="urn:microsoft.com/office/officeart/2005/8/layout/venn1"/>
    <dgm:cxn modelId="{7C0CF3AD-8834-400E-8654-727EB954FF39}" type="presOf" srcId="{7F1A4C42-0F85-4857-9C20-D725C6CCABE1}" destId="{95E6F696-2DA1-47AB-90BB-74DE8757EC5B}" srcOrd="1" destOrd="0" presId="urn:microsoft.com/office/officeart/2005/8/layout/venn1"/>
    <dgm:cxn modelId="{EC1D05F5-11EC-4F32-963E-8A99E4A01FF5}" srcId="{78854B8D-E097-4B51-9CFE-B776BF7F0CC4}" destId="{7F1A4C42-0F85-4857-9C20-D725C6CCABE1}" srcOrd="1" destOrd="0" parTransId="{C5BCDE45-AA83-4A7C-A18B-EE381D68030E}" sibTransId="{2D045884-60D7-423D-B101-39986C23F5EA}"/>
    <dgm:cxn modelId="{4AB1C02D-3031-4306-9926-E643DF2C349E}" type="presParOf" srcId="{5375819D-5C9E-47DF-B133-751E623EA7BF}" destId="{81C3C8CE-93E4-4617-8305-7AD2BC445F4F}" srcOrd="0" destOrd="0" presId="urn:microsoft.com/office/officeart/2005/8/layout/venn1"/>
    <dgm:cxn modelId="{DDE07D91-5B11-4782-A4E5-1959F366E314}" type="presParOf" srcId="{5375819D-5C9E-47DF-B133-751E623EA7BF}" destId="{8B7E6598-1037-454B-9507-AC1961050F05}" srcOrd="1" destOrd="0" presId="urn:microsoft.com/office/officeart/2005/8/layout/venn1"/>
    <dgm:cxn modelId="{57E595CC-E963-4439-8245-FBE8E1AEBCD1}" type="presParOf" srcId="{5375819D-5C9E-47DF-B133-751E623EA7BF}" destId="{7DE8671A-8016-4C00-ACDC-6E53AE09CF07}" srcOrd="2" destOrd="0" presId="urn:microsoft.com/office/officeart/2005/8/layout/venn1"/>
    <dgm:cxn modelId="{346200F5-C062-48EC-B8AD-4712C8F01930}" type="presParOf" srcId="{5375819D-5C9E-47DF-B133-751E623EA7BF}" destId="{95E6F696-2DA1-47AB-90BB-74DE8757EC5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smtClean="0"/>
            <a:t>Literacy Gains</a:t>
          </a:r>
          <a:endParaRPr lang="en-US" dirty="0"/>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smtClean="0"/>
            <a:t>HSE/HS Diploma</a:t>
          </a:r>
          <a:endParaRPr lang="en-US" dirty="0"/>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smtClean="0"/>
            <a:t>Post-Secondary</a:t>
          </a:r>
          <a:endParaRPr lang="en-US" dirty="0"/>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smtClean="0"/>
            <a:t>Enter Employment</a:t>
          </a:r>
          <a:endParaRPr lang="en-US" dirty="0"/>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smtClean="0"/>
            <a:t>Increase Wages</a:t>
          </a:r>
          <a:endParaRPr lang="en-US" dirty="0"/>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smtClean="0"/>
            <a:t>Transition Post-Sec</a:t>
          </a:r>
          <a:endParaRPr lang="en-US" dirty="0"/>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6" custScaleX="19264" custScaleY="13415" custLinFactNeighborX="-8734" custLinFactNeighborY="-20551">
        <dgm:presLayoutVars>
          <dgm:bulletEnabled val="1"/>
        </dgm:presLayoutVars>
      </dgm:prSet>
      <dgm:spPr/>
      <dgm:t>
        <a:bodyPr/>
        <a:lstStyle/>
        <a:p>
          <a:endParaRPr lang="en-US"/>
        </a:p>
      </dgm:t>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t>
        <a:bodyPr/>
        <a:lstStyle/>
        <a:p>
          <a:endParaRPr lang="en-US"/>
        </a:p>
      </dgm:t>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4466" custLinFactNeighborY="-5875">
        <dgm:presLayoutVars>
          <dgm:bulletEnabled val="1"/>
        </dgm:presLayoutVars>
      </dgm:prSet>
      <dgm:spPr/>
      <dgm:t>
        <a:bodyPr/>
        <a:lstStyle/>
        <a:p>
          <a:endParaRPr lang="en-US"/>
        </a:p>
      </dgm:t>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977" custLinFactNeighborY="-5478">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7340" custLinFactNeighborY="-5461">
        <dgm:presLayoutVars>
          <dgm:bulletEnabled val="1"/>
        </dgm:presLayoutVars>
      </dgm:prSet>
      <dgm:spPr/>
      <dgm:t>
        <a:bodyPr/>
        <a:lstStyle/>
        <a:p>
          <a:endParaRPr lang="en-US"/>
        </a:p>
      </dgm:t>
    </dgm:pt>
  </dgm:ptLst>
  <dgm:cxnLst>
    <dgm:cxn modelId="{832B874B-3D65-4AFD-8E59-11AD74D49DBF}" srcId="{24C80DE3-A03E-424E-9773-63BE4D657489}" destId="{A70F260D-43B2-4B57-B92A-160602DD1764}" srcOrd="0" destOrd="0" parTransId="{D72B88D4-019F-44D1-8D75-C75E50F98E0A}" sibTransId="{32B5D89C-BC59-4D20-B294-76ACA26778E0}"/>
    <dgm:cxn modelId="{7B3FA3F8-2110-4C38-A706-FAD98A3CD078}" srcId="{24C80DE3-A03E-424E-9773-63BE4D657489}" destId="{81A44736-A976-4AAA-B439-7EF072CD8FB3}" srcOrd="2" destOrd="0" parTransId="{974BA200-230F-4FF4-9BB3-1DA38AAA3901}" sibTransId="{9F9786F5-5DE6-4195-9431-A05C3654CA04}"/>
    <dgm:cxn modelId="{D84C14E1-D00D-473B-BE09-2AEBC440D13A}" type="presOf" srcId="{DB6E580F-7BC6-4F04-BA13-B021AC6B2EE4}" destId="{88D8DF11-C416-4642-A7D9-8DF5EF240186}" srcOrd="0" destOrd="0" presId="urn:microsoft.com/office/officeart/2005/8/layout/default"/>
    <dgm:cxn modelId="{ED4CE227-D2F6-441A-B985-5751150A50C1}" srcId="{24C80DE3-A03E-424E-9773-63BE4D657489}" destId="{5D275C60-CCA1-41F8-A9EA-678C61F09B80}" srcOrd="1" destOrd="0" parTransId="{8FED4B3C-D6F4-40B0-B8AE-B45F00A9FBD2}" sibTransId="{508CFF85-D7EA-49AD-933C-21CF872EAE43}"/>
    <dgm:cxn modelId="{4A90EB4A-A63A-4728-8AFE-2DA5AF370A15}" type="presOf" srcId="{5D275C60-CCA1-41F8-A9EA-678C61F09B80}" destId="{7F0345D2-78B0-4243-9FA6-7D146E870178}"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B141C48-3EE0-4236-B241-F3D03F50F854}" type="presOf" srcId="{F2B9BF7C-04ED-4AF2-BC3B-EEAAB000390C}" destId="{D117BF28-B3F7-4E3B-B083-43BC2A6E9767}"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85584AF6-B8DC-4613-BAC5-199A6490CFF8}" srcId="{24C80DE3-A03E-424E-9773-63BE4D657489}" destId="{F2B9BF7C-04ED-4AF2-BC3B-EEAAB000390C}" srcOrd="3" destOrd="0" parTransId="{52CD791C-1303-4A9C-BAF0-F387A26CA7AF}" sibTransId="{AD55BD5B-0F26-4F30-A57B-A2772E0B101F}"/>
    <dgm:cxn modelId="{9F6D2659-2115-4A24-AF3C-A8157A08DE70}" type="presOf" srcId="{A70F260D-43B2-4B57-B92A-160602DD1764}" destId="{565CA8FF-369D-4EB8-BF7A-9D66D1F6F7F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E7FF6072-3B09-4ABD-9FB3-1643EC41B052}" type="presOf" srcId="{9A388ACC-B305-494E-9412-F7682693BA23}" destId="{A942D91C-A410-4FFE-8163-C7B8B44CB2F3}"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3251319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CASAS 2010</a:t>
            </a:r>
            <a:endParaRPr lang="en-US"/>
          </a:p>
        </p:txBody>
      </p:sp>
      <p:sp>
        <p:nvSpPr>
          <p:cNvPr id="5" name="Slide Number Placeholder 4"/>
          <p:cNvSpPr>
            <a:spLocks noGrp="1"/>
          </p:cNvSpPr>
          <p:nvPr>
            <p:ph type="sldNum" sz="quarter" idx="11"/>
          </p:nvPr>
        </p:nvSpPr>
        <p:spPr/>
        <p:txBody>
          <a:bodyPr/>
          <a:lstStyle/>
          <a:p>
            <a:pPr>
              <a:defRPr/>
            </a:pPr>
            <a:fld id="{1B6F0C87-5BFC-48AF-A56F-709598CF344F}" type="slidenum">
              <a:rPr lang="en-US" smtClean="0"/>
              <a:pPr>
                <a:defRPr/>
              </a:pPr>
              <a:t>37</a:t>
            </a:fld>
            <a:endParaRPr lang="en-US"/>
          </a:p>
        </p:txBody>
      </p:sp>
    </p:spTree>
    <p:extLst>
      <p:ext uri="{BB962C8B-B14F-4D97-AF65-F5344CB8AC3E}">
        <p14:creationId xmlns:p14="http://schemas.microsoft.com/office/powerpoint/2010/main" val="234241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3C5BB986-81F4-4563-A056-06DEA1A4BB14}" type="slidenum">
              <a:rPr lang="en-US" smtClean="0">
                <a:latin typeface="Arial" pitchFamily="34" charset="0"/>
              </a:rPr>
              <a:pPr>
                <a:defRPr/>
              </a:pPr>
              <a:t>38</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a:xfrm>
            <a:off x="1119188" y="696913"/>
            <a:ext cx="4648200" cy="3486150"/>
          </a:xfrm>
          <a:ln/>
        </p:spPr>
      </p:sp>
      <p:sp>
        <p:nvSpPr>
          <p:cNvPr id="78852" name="Rectangle 3"/>
          <p:cNvSpPr>
            <a:spLocks noGrp="1" noChangeArrowheads="1"/>
          </p:cNvSpPr>
          <p:nvPr>
            <p:ph type="body" idx="1"/>
          </p:nvPr>
        </p:nvSpPr>
        <p:spPr>
          <a:noFill/>
          <a:ln/>
        </p:spPr>
        <p:txBody>
          <a:bodyPr/>
          <a:lstStyle/>
          <a:p>
            <a:pPr eaLnBrk="1" hangingPunct="1"/>
            <a:r>
              <a:rPr lang="en-US" smtClean="0"/>
              <a:t>Probe for familiarity with Core Perf, Inst Questionnaire, WIA Survey</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extLst>
      <p:ext uri="{BB962C8B-B14F-4D97-AF65-F5344CB8AC3E}">
        <p14:creationId xmlns:p14="http://schemas.microsoft.com/office/powerpoint/2010/main" val="141065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BF3CDFA5-80C2-4821-BF94-C646E389E52F}" type="slidenum">
              <a:rPr lang="en-US" smtClean="0">
                <a:latin typeface="Arial" pitchFamily="34" charset="0"/>
              </a:rPr>
              <a:pPr>
                <a:defRPr/>
              </a:pPr>
              <a:t>41</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xfrm>
            <a:off x="1117600" y="696913"/>
            <a:ext cx="4648200" cy="3486150"/>
          </a:xfrm>
          <a:ln/>
        </p:spPr>
      </p:sp>
      <p:sp>
        <p:nvSpPr>
          <p:cNvPr id="80900" name="Rectangle 3"/>
          <p:cNvSpPr>
            <a:spLocks noGrp="1" noChangeArrowheads="1"/>
          </p:cNvSpPr>
          <p:nvPr>
            <p:ph type="body" idx="1"/>
          </p:nvPr>
        </p:nvSpPr>
        <p:spPr>
          <a:xfrm>
            <a:off x="916979" y="4416099"/>
            <a:ext cx="5047858" cy="4182458"/>
          </a:xfrm>
          <a:noFill/>
          <a:ln/>
        </p:spPr>
        <p:txBody>
          <a:bodyPr lIns="90275" tIns="45139" rIns="90275" bIns="45139"/>
          <a:lstStyle/>
          <a:p>
            <a:pPr eaLnBrk="1" hangingPunct="1"/>
            <a:endParaRPr lang="en-US" dirty="0" smtClean="0"/>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extLst>
      <p:ext uri="{BB962C8B-B14F-4D97-AF65-F5344CB8AC3E}">
        <p14:creationId xmlns:p14="http://schemas.microsoft.com/office/powerpoint/2010/main" val="351412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770167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168546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US"/>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364986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390600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US"/>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70B538-9B8B-498C-93AD-75015718C0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748475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0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36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70B538-9B8B-498C-93AD-75015718C06C}"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302564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70B538-9B8B-498C-93AD-75015718C06C}" type="datetimeFigureOut">
              <a:rPr lang="en-US" smtClean="0"/>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962394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70B538-9B8B-498C-93AD-75015718C06C}" type="datetimeFigureOut">
              <a:rPr lang="en-US" smtClean="0"/>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772646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0B538-9B8B-498C-93AD-75015718C06C}" type="datetimeFigureOut">
              <a:rPr lang="en-US" smtClean="0"/>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4289736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D270B538-9B8B-498C-93AD-75015718C06C}"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15640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117702183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D270B538-9B8B-498C-93AD-75015718C06C}"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10416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4000527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306318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0713465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93574954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240" y="2275841"/>
            <a:ext cx="11704320" cy="64369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240" y="9040143"/>
            <a:ext cx="3034453" cy="519289"/>
          </a:xfrm>
          <a:prstGeom prst="rect">
            <a:avLst/>
          </a:prstGeom>
        </p:spPr>
        <p:txBody>
          <a:bodyPr/>
          <a:lstStyle/>
          <a:p>
            <a:fld id="{FE27CBB8-5BA5-4EDC-B0D5-8EFD78685E76}" type="datetimeFigureOut">
              <a:rPr lang="en-US" smtClean="0"/>
              <a:pPr/>
              <a:t>6/1/2018</a:t>
            </a:fld>
            <a:endParaRPr lang="en-US" dirty="0"/>
          </a:p>
        </p:txBody>
      </p:sp>
      <p:sp>
        <p:nvSpPr>
          <p:cNvPr id="5" name="Footer Placeholder 4"/>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E507D8-6DC6-4D2C-8233-08C18F3EF4D6}" type="slidenum">
              <a:rPr lang="en-US" smtClean="0"/>
              <a:pPr/>
              <a:t>‹#›</a:t>
            </a:fld>
            <a:endParaRPr lang="en-US" dirty="0"/>
          </a:p>
        </p:txBody>
      </p:sp>
    </p:spTree>
    <p:extLst>
      <p:ext uri="{BB962C8B-B14F-4D97-AF65-F5344CB8AC3E}">
        <p14:creationId xmlns:p14="http://schemas.microsoft.com/office/powerpoint/2010/main" val="24753775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65125" y="2962656"/>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3452378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150375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65125" y="2962656"/>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8753712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560481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B86_PPT.jpg"/>
          <p:cNvPicPr/>
          <p:nvPr/>
        </p:nvPicPr>
        <p:blipFill>
          <a:blip r:embed="rId13" cstate="print">
            <a:extLst/>
          </a:blip>
          <a:stretch>
            <a:fillRect/>
          </a:stretch>
        </p:blipFill>
        <p:spPr>
          <a:xfrm>
            <a:off x="1625" y="0"/>
            <a:ext cx="13001550" cy="9753600"/>
          </a:xfrm>
          <a:prstGeom prst="rect">
            <a:avLst/>
          </a:prstGeom>
          <a:ln w="12700">
            <a:miter lim="400000"/>
          </a:ln>
        </p:spPr>
      </p:pic>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4361B7A-31FA-4206-8E4E-60BFC11378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1" r:id="rId4"/>
    <p:sldLayoutId id="2147483658" r:id="rId5"/>
    <p:sldLayoutId id="2147483668" r:id="rId6"/>
    <p:sldLayoutId id="2147483660" r:id="rId7"/>
    <p:sldLayoutId id="2147483661" r:id="rId8"/>
    <p:sldLayoutId id="2147483662" r:id="rId9"/>
    <p:sldLayoutId id="2147483663" r:id="rId10"/>
    <p:sldLayoutId id="2147483664" r:id="rId11"/>
  </p:sldLayoutIdLst>
  <p:transition spd="med"/>
  <p:txStyles>
    <p:title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p:titleStyle>
    <p:bodyStyle>
      <a:lvl1pPr algn="ctr" defTabSz="584200" eaLnBrk="1" hangingPunct="1">
        <a:defRPr sz="32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p:bodyStyle>
    <p:otherStyle>
      <a:lvl1pPr algn="r" defTabSz="584200" eaLnBrk="1" hangingPunct="1">
        <a:defRPr sz="1200">
          <a:solidFill>
            <a:schemeClr val="tx1"/>
          </a:solidFill>
          <a:latin typeface="+mn-lt"/>
          <a:ea typeface="+mn-ea"/>
          <a:cs typeface="+mn-cs"/>
          <a:sym typeface="Helvetica Light"/>
        </a:defRPr>
      </a:lvl1pPr>
      <a:lvl2pPr algn="r" defTabSz="584200" eaLnBrk="1" hangingPunct="1">
        <a:defRPr sz="1200">
          <a:solidFill>
            <a:schemeClr val="tx1"/>
          </a:solidFill>
          <a:latin typeface="+mn-lt"/>
          <a:ea typeface="+mn-ea"/>
          <a:cs typeface="+mn-cs"/>
          <a:sym typeface="Helvetica Light"/>
        </a:defRPr>
      </a:lvl2pPr>
      <a:lvl3pPr algn="r" defTabSz="584200" eaLnBrk="1" hangingPunct="1">
        <a:defRPr sz="1200">
          <a:solidFill>
            <a:schemeClr val="tx1"/>
          </a:solidFill>
          <a:latin typeface="+mn-lt"/>
          <a:ea typeface="+mn-ea"/>
          <a:cs typeface="+mn-cs"/>
          <a:sym typeface="Helvetica Light"/>
        </a:defRPr>
      </a:lvl3pPr>
      <a:lvl4pPr algn="r" defTabSz="584200" eaLnBrk="1" hangingPunct="1">
        <a:defRPr sz="1200">
          <a:solidFill>
            <a:schemeClr val="tx1"/>
          </a:solidFill>
          <a:latin typeface="+mn-lt"/>
          <a:ea typeface="+mn-ea"/>
          <a:cs typeface="+mn-cs"/>
          <a:sym typeface="Helvetica Light"/>
        </a:defRPr>
      </a:lvl4pPr>
      <a:lvl5pPr algn="r" defTabSz="584200" eaLnBrk="1" hangingPunct="1">
        <a:defRPr sz="1200">
          <a:solidFill>
            <a:schemeClr val="tx1"/>
          </a:solidFill>
          <a:latin typeface="+mn-lt"/>
          <a:ea typeface="+mn-ea"/>
          <a:cs typeface="+mn-cs"/>
          <a:sym typeface="Helvetica Light"/>
        </a:defRPr>
      </a:lvl5pPr>
      <a:lvl6pPr algn="r" defTabSz="584200" eaLnBrk="1" hangingPunct="1">
        <a:defRPr sz="1200">
          <a:solidFill>
            <a:schemeClr val="tx1"/>
          </a:solidFill>
          <a:latin typeface="+mn-lt"/>
          <a:ea typeface="+mn-ea"/>
          <a:cs typeface="+mn-cs"/>
          <a:sym typeface="Helvetica Light"/>
        </a:defRPr>
      </a:lvl6pPr>
      <a:lvl7pPr algn="r" defTabSz="584200" eaLnBrk="1" hangingPunct="1">
        <a:defRPr sz="1200">
          <a:solidFill>
            <a:schemeClr val="tx1"/>
          </a:solidFill>
          <a:latin typeface="+mn-lt"/>
          <a:ea typeface="+mn-ea"/>
          <a:cs typeface="+mn-cs"/>
          <a:sym typeface="Helvetica Light"/>
        </a:defRPr>
      </a:lvl7pPr>
      <a:lvl8pPr algn="r" defTabSz="584200" eaLnBrk="1" hangingPunct="1">
        <a:defRPr sz="1200">
          <a:solidFill>
            <a:schemeClr val="tx1"/>
          </a:solidFill>
          <a:latin typeface="+mn-lt"/>
          <a:ea typeface="+mn-ea"/>
          <a:cs typeface="+mn-cs"/>
          <a:sym typeface="Helvetica Light"/>
        </a:defRPr>
      </a:lvl8pPr>
      <a:lvl9pPr algn="r" defTabSz="584200" eaLnBrk="1" hangingPunct="1">
        <a:defRPr sz="12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D270B538-9B8B-498C-93AD-75015718C06C}" type="datetimeFigureOut">
              <a:rPr lang="en-US" smtClean="0"/>
              <a:t>6/1/2018</a:t>
            </a:fld>
            <a:endParaRPr lang="en-US"/>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AE92E9AD-09EE-48B3-A1E6-4FBAB907CD3D}" type="slidenum">
              <a:rPr lang="en-US" smtClean="0"/>
              <a:t>‹#›</a:t>
            </a:fld>
            <a:endParaRPr lang="en-US"/>
          </a:p>
        </p:txBody>
      </p:sp>
    </p:spTree>
    <p:extLst>
      <p:ext uri="{BB962C8B-B14F-4D97-AF65-F5344CB8AC3E}">
        <p14:creationId xmlns:p14="http://schemas.microsoft.com/office/powerpoint/2010/main" val="3008564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s://www.federalregister.gov/documents/2016/12/13/2016-29899/tests-determined-to-be-suitable-for-use-in-the-national-reporting-system-for-adult-education"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www.nrsweb.org/"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calpassplus.org/launchboard/home.aspx" TargetMode="Externa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aebg.cccco.edu/Home" TargetMode="External"/><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asas.org/"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tap@aebg.org" TargetMode="Externa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mailto:capm@casas.org" TargetMode="External"/><Relationship Id="rId2" Type="http://schemas.openxmlformats.org/officeDocument/2006/relationships/image" Target="../media/image35.wmf"/><Relationship Id="rId1" Type="http://schemas.openxmlformats.org/officeDocument/2006/relationships/slideLayout" Target="../slideLayouts/slideLayout6.xml"/><Relationship Id="rId5" Type="http://schemas.openxmlformats.org/officeDocument/2006/relationships/hyperlink" Target="mailto:aebg@casas.org" TargetMode="External"/><Relationship Id="rId4" Type="http://schemas.openxmlformats.org/officeDocument/2006/relationships/hyperlink" Target="mailto:techsupport@casa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411" y="2683042"/>
            <a:ext cx="12848389" cy="3046988"/>
          </a:xfrm>
          <a:prstGeom prst="rect">
            <a:avLst/>
          </a:prstGeom>
        </p:spPr>
        <p:txBody>
          <a:bodyPr wrap="square">
            <a:spAutoFit/>
          </a:bodyPr>
          <a:lstStyle/>
          <a:p>
            <a:r>
              <a:rPr lang="en-US" sz="4800" b="1" dirty="0">
                <a:solidFill>
                  <a:schemeClr val="bg1"/>
                </a:solidFill>
                <a:effectLst>
                  <a:outerShdw blurRad="38100" dist="38100" dir="2700000" algn="tl">
                    <a:srgbClr val="000000">
                      <a:alpha val="43137"/>
                    </a:srgbClr>
                  </a:outerShdw>
                </a:effectLst>
              </a:rPr>
              <a:t>AEBG </a:t>
            </a:r>
            <a:r>
              <a:rPr lang="en-US" sz="4800" b="1" dirty="0" smtClean="0">
                <a:solidFill>
                  <a:schemeClr val="bg1"/>
                </a:solidFill>
                <a:effectLst>
                  <a:outerShdw blurRad="38100" dist="38100" dir="2700000" algn="tl">
                    <a:srgbClr val="000000">
                      <a:alpha val="43137"/>
                    </a:srgbClr>
                  </a:outerShdw>
                </a:effectLst>
              </a:rPr>
              <a:t>Accountability Training</a:t>
            </a:r>
          </a:p>
          <a:p>
            <a:r>
              <a:rPr lang="en-US" sz="4800" b="1" dirty="0" smtClean="0">
                <a:solidFill>
                  <a:schemeClr val="bg1"/>
                </a:solidFill>
                <a:effectLst>
                  <a:outerShdw blurRad="38100" dist="38100" dir="2700000" algn="tl">
                    <a:srgbClr val="000000">
                      <a:alpha val="43137"/>
                    </a:srgbClr>
                  </a:outerShdw>
                </a:effectLst>
              </a:rPr>
              <a:t>Refresher 2018</a:t>
            </a:r>
            <a:endParaRPr lang="en-US" sz="4800" b="1" dirty="0">
              <a:solidFill>
                <a:schemeClr val="bg1"/>
              </a:solidFill>
              <a:effectLst>
                <a:outerShdw blurRad="38100" dist="38100" dir="2700000" algn="tl">
                  <a:srgbClr val="000000">
                    <a:alpha val="43137"/>
                  </a:srgbClr>
                </a:outerShdw>
              </a:effectLst>
            </a:endParaRPr>
          </a:p>
          <a:p>
            <a:r>
              <a:rPr lang="en-US" sz="4800" b="1" dirty="0" smtClean="0">
                <a:solidFill>
                  <a:schemeClr val="bg1"/>
                </a:solidFill>
                <a:effectLst>
                  <a:outerShdw blurRad="38100" dist="38100" dir="2700000" algn="tl">
                    <a:srgbClr val="000000">
                      <a:alpha val="43137"/>
                    </a:srgbClr>
                  </a:outerShdw>
                </a:effectLst>
              </a:rPr>
              <a:t>2017-18</a:t>
            </a:r>
            <a:endParaRPr lang="en-US" sz="4800" b="1" dirty="0">
              <a:solidFill>
                <a:schemeClr val="bg1"/>
              </a:solidFill>
              <a:effectLst>
                <a:outerShdw blurRad="38100" dist="38100" dir="2700000" algn="tl">
                  <a:srgbClr val="000000">
                    <a:alpha val="43137"/>
                  </a:srgbClr>
                </a:outerShdw>
              </a:effectLst>
            </a:endParaRPr>
          </a:p>
          <a:p>
            <a:r>
              <a:rPr lang="en-US" sz="4800" smtClean="0">
                <a:solidFill>
                  <a:schemeClr val="bg1"/>
                </a:solidFill>
              </a:rPr>
              <a:t>Feb-March 2018</a:t>
            </a:r>
            <a:endParaRPr lang="en-US" sz="4800" dirty="0">
              <a:solidFill>
                <a:schemeClr val="bg1"/>
              </a:solidFill>
            </a:endParaRPr>
          </a:p>
        </p:txBody>
      </p:sp>
    </p:spTree>
    <p:extLst>
      <p:ext uri="{BB962C8B-B14F-4D97-AF65-F5344CB8AC3E}">
        <p14:creationId xmlns:p14="http://schemas.microsoft.com/office/powerpoint/2010/main" val="350833034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2409004" cy="6757366"/>
          </a:xfrm>
        </p:spPr>
        <p:txBody>
          <a:bodyPr/>
          <a:lstStyle/>
          <a:p>
            <a:pPr algn="l" eaLnBrk="1" hangingPunct="1"/>
            <a:r>
              <a:rPr lang="en-US" sz="4000" dirty="0" smtClean="0">
                <a:solidFill>
                  <a:schemeClr val="tx1"/>
                </a:solidFill>
              </a:rPr>
              <a:t>AB104 Legislation: Evaluation of Plans</a:t>
            </a:r>
            <a:endParaRPr lang="en-US" sz="3982" dirty="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r>
              <a:rPr lang="en-US" sz="4000" dirty="0"/>
              <a:t>84906. </a:t>
            </a:r>
            <a:r>
              <a:rPr lang="en-US" sz="4000" dirty="0" smtClean="0"/>
              <a:t>(</a:t>
            </a:r>
            <a:r>
              <a:rPr lang="en-US" sz="4000" dirty="0"/>
              <a:t>b)  An adult education plan shall include all of the following: (1)  An evaluation of the educational needs of adults in the </a:t>
            </a:r>
            <a:r>
              <a:rPr lang="en-US" sz="4000" dirty="0" smtClean="0"/>
              <a:t>region.</a:t>
            </a:r>
          </a:p>
          <a:p>
            <a:pPr marL="571500" indent="-571500" algn="l">
              <a:buFont typeface="Arial" panose="020B0604020202020204" pitchFamily="34" charset="0"/>
              <a:buChar char="•"/>
            </a:pPr>
            <a:r>
              <a:rPr lang="en-US" sz="4000" dirty="0" smtClean="0">
                <a:solidFill>
                  <a:schemeClr val="tx1"/>
                </a:solidFill>
              </a:rPr>
              <a:t>A list of adult education providers</a:t>
            </a:r>
          </a:p>
          <a:p>
            <a:pPr marL="571500" indent="-571500" algn="l">
              <a:buFont typeface="Arial" panose="020B0604020202020204" pitchFamily="34" charset="0"/>
              <a:buChar char="•"/>
            </a:pPr>
            <a:r>
              <a:rPr lang="en-US" sz="4000" dirty="0" smtClean="0">
                <a:solidFill>
                  <a:schemeClr val="tx1"/>
                </a:solidFill>
              </a:rPr>
              <a:t>A description of services</a:t>
            </a:r>
          </a:p>
          <a:p>
            <a:pPr marL="571500" indent="-571500" algn="l">
              <a:buFont typeface="Arial" panose="020B0604020202020204" pitchFamily="34" charset="0"/>
              <a:buChar char="•"/>
            </a:pPr>
            <a:r>
              <a:rPr lang="en-US" sz="4000" dirty="0" smtClean="0">
                <a:solidFill>
                  <a:schemeClr val="tx1"/>
                </a:solidFill>
              </a:rPr>
              <a:t>An evaluation of current levels &amp; types of services</a:t>
            </a:r>
          </a:p>
          <a:p>
            <a:pPr marL="571500" indent="-571500" algn="l">
              <a:buFont typeface="Arial" panose="020B0604020202020204" pitchFamily="34" charset="0"/>
              <a:buChar char="•"/>
            </a:pPr>
            <a:r>
              <a:rPr lang="en-US" sz="4000" dirty="0" smtClean="0">
                <a:solidFill>
                  <a:schemeClr val="tx1"/>
                </a:solidFill>
              </a:rPr>
              <a:t>An evaluation of all funds available to members to serve adults.</a:t>
            </a:r>
          </a:p>
          <a:p>
            <a:pPr algn="l"/>
            <a:endParaRPr lang="en-US" sz="3982" dirty="0" smtClean="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10</a:t>
            </a:fld>
            <a:endParaRPr lang="en-US" smtClean="0">
              <a:latin typeface="Arial" pitchFamily="34" charset="0"/>
            </a:endParaRPr>
          </a:p>
        </p:txBody>
      </p:sp>
    </p:spTree>
    <p:extLst>
      <p:ext uri="{BB962C8B-B14F-4D97-AF65-F5344CB8AC3E}">
        <p14:creationId xmlns:p14="http://schemas.microsoft.com/office/powerpoint/2010/main" val="45215188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2409004" cy="6757366"/>
          </a:xfrm>
        </p:spPr>
        <p:txBody>
          <a:bodyPr/>
          <a:lstStyle/>
          <a:p>
            <a:pPr algn="l" eaLnBrk="1" hangingPunct="1"/>
            <a:r>
              <a:rPr lang="en-US" sz="4000" dirty="0" smtClean="0">
                <a:solidFill>
                  <a:schemeClr val="tx1"/>
                </a:solidFill>
              </a:rPr>
              <a:t>AB104 Legislation: Evaluation of Plans</a:t>
            </a:r>
            <a:endParaRPr lang="en-US" sz="3982" dirty="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r>
              <a:rPr lang="en-US" sz="3600" dirty="0"/>
              <a:t>84906. </a:t>
            </a:r>
            <a:r>
              <a:rPr lang="en-US" sz="3600" dirty="0" smtClean="0"/>
              <a:t>(b)(6</a:t>
            </a:r>
            <a:r>
              <a:rPr lang="en-US" sz="3600" dirty="0"/>
              <a:t>) Actions that the members of the consortium will take to address the educational </a:t>
            </a:r>
            <a:r>
              <a:rPr lang="en-US" sz="3600" dirty="0" smtClean="0"/>
              <a:t>needs.</a:t>
            </a:r>
          </a:p>
          <a:p>
            <a:pPr marL="571500" indent="-571500" algn="l">
              <a:buFont typeface="Arial" panose="020B0604020202020204" pitchFamily="34" charset="0"/>
              <a:buChar char="•"/>
            </a:pPr>
            <a:r>
              <a:rPr lang="en-US" sz="3600" dirty="0" smtClean="0">
                <a:solidFill>
                  <a:schemeClr val="tx1"/>
                </a:solidFill>
              </a:rPr>
              <a:t>Actions to improve member effectiveness</a:t>
            </a:r>
          </a:p>
          <a:p>
            <a:pPr marL="571500" indent="-571500" algn="l">
              <a:buFont typeface="Arial" panose="020B0604020202020204" pitchFamily="34" charset="0"/>
              <a:buChar char="•"/>
            </a:pPr>
            <a:r>
              <a:rPr lang="en-US" sz="3600" dirty="0" smtClean="0">
                <a:solidFill>
                  <a:schemeClr val="tx1"/>
                </a:solidFill>
              </a:rPr>
              <a:t>Actions to improve integration of services</a:t>
            </a:r>
          </a:p>
          <a:p>
            <a:pPr marL="571500" indent="-571500" algn="l">
              <a:buFont typeface="Arial" panose="020B0604020202020204" pitchFamily="34" charset="0"/>
              <a:buChar char="•"/>
            </a:pPr>
            <a:r>
              <a:rPr lang="en-US" sz="3600" dirty="0" smtClean="0">
                <a:solidFill>
                  <a:schemeClr val="tx1"/>
                </a:solidFill>
              </a:rPr>
              <a:t>Actions to improve transition to post-secondary &amp; workforce.</a:t>
            </a:r>
          </a:p>
          <a:p>
            <a:pPr marL="571500" indent="-571500" algn="l">
              <a:buFont typeface="Arial" panose="020B0604020202020204" pitchFamily="34" charset="0"/>
              <a:buChar char="•"/>
            </a:pPr>
            <a:r>
              <a:rPr lang="en-US" sz="3600" dirty="0" smtClean="0">
                <a:solidFill>
                  <a:schemeClr val="tx1"/>
                </a:solidFill>
              </a:rPr>
              <a:t>Description of the alignment of adult education services with WIOA programs</a:t>
            </a:r>
          </a:p>
          <a:p>
            <a:pPr marL="571500" indent="-571500" algn="l">
              <a:buFont typeface="Arial" panose="020B0604020202020204" pitchFamily="34" charset="0"/>
              <a:buChar char="•"/>
            </a:pPr>
            <a:r>
              <a:rPr lang="en-US" sz="3600" dirty="0" smtClean="0">
                <a:solidFill>
                  <a:schemeClr val="tx1"/>
                </a:solidFill>
              </a:rPr>
              <a:t>Description of how service providers contributed to the development of the adult education plan.</a:t>
            </a: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11</a:t>
            </a:fld>
            <a:endParaRPr lang="en-US" smtClean="0">
              <a:latin typeface="Arial" pitchFamily="34" charset="0"/>
            </a:endParaRPr>
          </a:p>
        </p:txBody>
      </p:sp>
    </p:spTree>
    <p:extLst>
      <p:ext uri="{BB962C8B-B14F-4D97-AF65-F5344CB8AC3E}">
        <p14:creationId xmlns:p14="http://schemas.microsoft.com/office/powerpoint/2010/main" val="366017991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2409004" cy="6757366"/>
          </a:xfrm>
        </p:spPr>
        <p:txBody>
          <a:bodyPr/>
          <a:lstStyle/>
          <a:p>
            <a:pPr algn="l" eaLnBrk="1" hangingPunct="1"/>
            <a:r>
              <a:rPr lang="en-US" sz="4000" dirty="0" smtClean="0">
                <a:solidFill>
                  <a:schemeClr val="tx1"/>
                </a:solidFill>
              </a:rPr>
              <a:t>Consortium Administrative Function</a:t>
            </a:r>
            <a:endParaRPr lang="en-US" sz="3982" dirty="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eaLnBrk="1" hangingPunct="1">
              <a:buFont typeface="Arial" panose="020B0604020202020204" pitchFamily="34" charset="0"/>
              <a:buChar char="•"/>
            </a:pPr>
            <a:r>
              <a:rPr lang="en-US" sz="3982" dirty="0" smtClean="0">
                <a:solidFill>
                  <a:schemeClr val="tx1"/>
                </a:solidFill>
              </a:rPr>
              <a:t>Consortia oversight is required of member’s budgets &amp; expenditure reporting as it pertains to the 3 year and annual plans.</a:t>
            </a:r>
          </a:p>
          <a:p>
            <a:pPr marL="571500" indent="-571500" algn="l" eaLnBrk="1" hangingPunct="1">
              <a:buFont typeface="Arial" panose="020B0604020202020204" pitchFamily="34" charset="0"/>
              <a:buChar char="•"/>
            </a:pPr>
            <a:r>
              <a:rPr lang="en-US" sz="3982" dirty="0" smtClean="0">
                <a:solidFill>
                  <a:schemeClr val="tx1"/>
                </a:solidFill>
              </a:rPr>
              <a:t>Consortia may use up to 5% administrative cap to pay for the oversight activities.</a:t>
            </a:r>
          </a:p>
          <a:p>
            <a:pPr marL="571500" indent="-571500" algn="l" eaLnBrk="1" hangingPunct="1">
              <a:buFont typeface="Arial" panose="020B0604020202020204" pitchFamily="34" charset="0"/>
              <a:buChar char="•"/>
            </a:pPr>
            <a:r>
              <a:rPr lang="en-US" sz="3982" dirty="0" smtClean="0">
                <a:solidFill>
                  <a:schemeClr val="tx1"/>
                </a:solidFill>
              </a:rPr>
              <a:t>Applies to fiscal agent and direct funded consortia.</a:t>
            </a:r>
          </a:p>
          <a:p>
            <a:pPr marL="571500" indent="-571500" algn="l">
              <a:buFont typeface="Arial" panose="020B0604020202020204" pitchFamily="34" charset="0"/>
              <a:buChar char="•"/>
            </a:pPr>
            <a:r>
              <a:rPr lang="en-US" sz="3982" dirty="0" smtClean="0">
                <a:solidFill>
                  <a:schemeClr val="tx1"/>
                </a:solidFill>
              </a:rPr>
              <a:t>Oversight option must be agreed to and approved by consortium membership.</a:t>
            </a: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12</a:t>
            </a:fld>
            <a:endParaRPr lang="en-US" smtClean="0">
              <a:latin typeface="Arial" pitchFamily="34" charset="0"/>
            </a:endParaRPr>
          </a:p>
        </p:txBody>
      </p:sp>
    </p:spTree>
    <p:extLst>
      <p:ext uri="{BB962C8B-B14F-4D97-AF65-F5344CB8AC3E}">
        <p14:creationId xmlns:p14="http://schemas.microsoft.com/office/powerpoint/2010/main" val="215937285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2409004" cy="7316788"/>
          </a:xfrm>
        </p:spPr>
        <p:txBody>
          <a:bodyPr/>
          <a:lstStyle/>
          <a:p>
            <a:pPr algn="l" eaLnBrk="1" hangingPunct="1"/>
            <a:r>
              <a:rPr lang="en-US" sz="4000" dirty="0" smtClean="0">
                <a:solidFill>
                  <a:schemeClr val="tx1"/>
                </a:solidFill>
              </a:rPr>
              <a:t>Consortium Oversight Consists of an </a:t>
            </a:r>
            <a:r>
              <a:rPr lang="en-US" sz="4000" b="1" dirty="0" smtClean="0">
                <a:solidFill>
                  <a:schemeClr val="tx1"/>
                </a:solidFill>
              </a:rPr>
              <a:t>assessment</a:t>
            </a:r>
            <a:r>
              <a:rPr lang="en-US" sz="4000" dirty="0" smtClean="0">
                <a:solidFill>
                  <a:schemeClr val="tx1"/>
                </a:solidFill>
              </a:rPr>
              <a:t> of each member:</a:t>
            </a:r>
          </a:p>
          <a:p>
            <a:pPr algn="l" eaLnBrk="1" hangingPunct="1"/>
            <a:endParaRPr lang="en-US" sz="3982" dirty="0" smtClean="0">
              <a:solidFill>
                <a:schemeClr val="tx1"/>
              </a:solidFill>
            </a:endParaRPr>
          </a:p>
          <a:p>
            <a:pPr marL="571500" indent="-571500" algn="l">
              <a:buFont typeface="Arial" panose="020B0604020202020204" pitchFamily="34" charset="0"/>
              <a:buChar char="•"/>
            </a:pPr>
            <a:r>
              <a:rPr lang="en-US" sz="3600" dirty="0" smtClean="0">
                <a:solidFill>
                  <a:schemeClr val="tx1"/>
                </a:solidFill>
              </a:rPr>
              <a:t>Assessment of the member’s ability to meet the AEBG requirements. </a:t>
            </a:r>
          </a:p>
          <a:p>
            <a:pPr marL="571500" indent="-571500" algn="l">
              <a:buFont typeface="Arial" panose="020B0604020202020204" pitchFamily="34" charset="0"/>
              <a:buChar char="•"/>
            </a:pPr>
            <a:r>
              <a:rPr lang="en-US" sz="3600" dirty="0" smtClean="0">
                <a:solidFill>
                  <a:schemeClr val="tx1"/>
                </a:solidFill>
              </a:rPr>
              <a:t>Review general assurances (basic member requirements) signed off by each member as part of the annual plan process.</a:t>
            </a:r>
          </a:p>
          <a:p>
            <a:pPr marL="571500" indent="-571500" algn="l">
              <a:buFont typeface="Arial" panose="020B0604020202020204" pitchFamily="34" charset="0"/>
              <a:buChar char="•"/>
            </a:pPr>
            <a:r>
              <a:rPr lang="en-US" sz="3600" dirty="0" smtClean="0">
                <a:solidFill>
                  <a:schemeClr val="tx1"/>
                </a:solidFill>
              </a:rPr>
              <a:t>Review bylaws, charters, and governance for additional member requirements.</a:t>
            </a:r>
          </a:p>
          <a:p>
            <a:pPr marL="571500" indent="-571500" algn="l">
              <a:buFont typeface="Arial" panose="020B0604020202020204" pitchFamily="34" charset="0"/>
              <a:buChar char="•"/>
            </a:pPr>
            <a:endParaRPr lang="en-US" sz="3600" dirty="0" smtClean="0">
              <a:solidFill>
                <a:schemeClr val="tx1"/>
              </a:solidFill>
            </a:endParaRP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13</a:t>
            </a:fld>
            <a:endParaRPr lang="en-US" smtClean="0">
              <a:latin typeface="Arial" pitchFamily="34" charset="0"/>
            </a:endParaRPr>
          </a:p>
        </p:txBody>
      </p:sp>
    </p:spTree>
    <p:extLst>
      <p:ext uri="{BB962C8B-B14F-4D97-AF65-F5344CB8AC3E}">
        <p14:creationId xmlns:p14="http://schemas.microsoft.com/office/powerpoint/2010/main" val="234879685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299" y="1724025"/>
            <a:ext cx="12621039" cy="7316788"/>
          </a:xfrm>
        </p:spPr>
        <p:txBody>
          <a:bodyPr/>
          <a:lstStyle/>
          <a:p>
            <a:pPr algn="l" eaLnBrk="1" hangingPunct="1"/>
            <a:r>
              <a:rPr lang="en-US" sz="4000" dirty="0" smtClean="0">
                <a:solidFill>
                  <a:schemeClr val="tx1"/>
                </a:solidFill>
              </a:rPr>
              <a:t>Consortium Oversight Consists of an </a:t>
            </a:r>
            <a:r>
              <a:rPr lang="en-US" sz="4000" b="1" dirty="0" smtClean="0">
                <a:solidFill>
                  <a:schemeClr val="tx1"/>
                </a:solidFill>
              </a:rPr>
              <a:t>evaluation</a:t>
            </a:r>
            <a:r>
              <a:rPr lang="en-US" sz="4000" dirty="0" smtClean="0">
                <a:solidFill>
                  <a:schemeClr val="tx1"/>
                </a:solidFill>
              </a:rPr>
              <a:t> of each member:</a:t>
            </a:r>
          </a:p>
          <a:p>
            <a:pPr algn="l" eaLnBrk="1" hangingPunct="1"/>
            <a:endParaRPr lang="en-US" sz="3982" dirty="0" smtClean="0">
              <a:solidFill>
                <a:schemeClr val="tx1"/>
              </a:solidFill>
            </a:endParaRPr>
          </a:p>
          <a:p>
            <a:pPr algn="l"/>
            <a:r>
              <a:rPr lang="en-US" sz="3600" dirty="0" smtClean="0">
                <a:solidFill>
                  <a:schemeClr val="tx1"/>
                </a:solidFill>
              </a:rPr>
              <a:t>Using the 3 year plan, annual plan, AEBG student data, and other resources available– evaluate the following:</a:t>
            </a:r>
          </a:p>
          <a:p>
            <a:pPr algn="l"/>
            <a:endParaRPr lang="en-US" sz="3600" dirty="0" smtClean="0">
              <a:solidFill>
                <a:schemeClr val="tx1"/>
              </a:solidFill>
            </a:endParaRPr>
          </a:p>
          <a:p>
            <a:pPr marL="571500" indent="-571500" algn="l">
              <a:buFont typeface="Arial" panose="020B0604020202020204" pitchFamily="34" charset="0"/>
              <a:buChar char="•"/>
            </a:pPr>
            <a:r>
              <a:rPr lang="en-US" sz="3600" dirty="0" smtClean="0">
                <a:solidFill>
                  <a:schemeClr val="tx1"/>
                </a:solidFill>
              </a:rPr>
              <a:t>Evaluation of program needs as identified to meet the needs of the community (needs based)</a:t>
            </a:r>
          </a:p>
          <a:p>
            <a:pPr marL="571500" indent="-571500" algn="l">
              <a:buFont typeface="Arial" panose="020B0604020202020204" pitchFamily="34" charset="0"/>
              <a:buChar char="•"/>
            </a:pPr>
            <a:r>
              <a:rPr lang="en-US" sz="3600" dirty="0" smtClean="0">
                <a:solidFill>
                  <a:schemeClr val="tx1"/>
                </a:solidFill>
              </a:rPr>
              <a:t>Evaluation of current levels &amp; types of services (enrollment, outcomes)</a:t>
            </a:r>
          </a:p>
          <a:p>
            <a:pPr marL="571500" indent="-571500" algn="l">
              <a:buFont typeface="Arial" panose="020B0604020202020204" pitchFamily="34" charset="0"/>
              <a:buChar char="•"/>
            </a:pPr>
            <a:r>
              <a:rPr lang="en-US" sz="3600" dirty="0" smtClean="0">
                <a:solidFill>
                  <a:schemeClr val="tx1"/>
                </a:solidFill>
              </a:rPr>
              <a:t>Evaluation of funds provided to members (cost effective)</a:t>
            </a:r>
          </a:p>
          <a:p>
            <a:pPr marL="571500" indent="-571500" algn="l">
              <a:buFont typeface="Arial" panose="020B0604020202020204" pitchFamily="34" charset="0"/>
              <a:buChar char="•"/>
            </a:pPr>
            <a:r>
              <a:rPr lang="en-US" sz="3600" dirty="0" smtClean="0">
                <a:solidFill>
                  <a:schemeClr val="tx1"/>
                </a:solidFill>
              </a:rPr>
              <a:t>Evaluation of member effectiveness (overall effectiveness)</a:t>
            </a:r>
          </a:p>
          <a:p>
            <a:pPr marL="571500" indent="-571500" algn="l">
              <a:buFont typeface="Arial" panose="020B0604020202020204" pitchFamily="34" charset="0"/>
              <a:buChar char="•"/>
            </a:pPr>
            <a:endParaRPr lang="en-US" sz="2800" dirty="0" smtClean="0">
              <a:solidFill>
                <a:schemeClr val="tx1"/>
              </a:solidFill>
            </a:endParaRPr>
          </a:p>
          <a:p>
            <a:pPr algn="l"/>
            <a:endParaRPr lang="en-US" sz="2800" dirty="0" smtClean="0">
              <a:solidFill>
                <a:schemeClr val="tx1"/>
              </a:solidFill>
            </a:endParaRPr>
          </a:p>
          <a:p>
            <a:pPr marL="571500" indent="-571500" algn="l">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14</a:t>
            </a:fld>
            <a:endParaRPr lang="en-US" smtClean="0">
              <a:latin typeface="Arial" pitchFamily="34" charset="0"/>
            </a:endParaRPr>
          </a:p>
        </p:txBody>
      </p:sp>
    </p:spTree>
    <p:extLst>
      <p:ext uri="{BB962C8B-B14F-4D97-AF65-F5344CB8AC3E}">
        <p14:creationId xmlns:p14="http://schemas.microsoft.com/office/powerpoint/2010/main" val="153419098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2409004" cy="7316788"/>
          </a:xfrm>
        </p:spPr>
        <p:txBody>
          <a:bodyPr/>
          <a:lstStyle/>
          <a:p>
            <a:pPr algn="l" eaLnBrk="1" hangingPunct="1"/>
            <a:r>
              <a:rPr lang="en-US" sz="4000" dirty="0" smtClean="0">
                <a:solidFill>
                  <a:schemeClr val="tx1"/>
                </a:solidFill>
              </a:rPr>
              <a:t>Questions to ask…..</a:t>
            </a:r>
            <a:endParaRPr lang="en-US" sz="4000" dirty="0">
              <a:solidFill>
                <a:schemeClr val="tx1"/>
              </a:solidFill>
            </a:endParaRPr>
          </a:p>
          <a:p>
            <a:pPr algn="l" eaLnBrk="1" hangingPunct="1"/>
            <a:endParaRPr lang="en-US" sz="3600" dirty="0" smtClean="0">
              <a:solidFill>
                <a:schemeClr val="tx1"/>
              </a:solidFill>
            </a:endParaRPr>
          </a:p>
          <a:p>
            <a:pPr marL="571500" lvl="2" indent="-571500" algn="l">
              <a:buFont typeface="Arial" panose="020B0604020202020204" pitchFamily="34" charset="0"/>
              <a:buChar char="•"/>
            </a:pPr>
            <a:r>
              <a:rPr lang="en-US" sz="3600" dirty="0" smtClean="0">
                <a:solidFill>
                  <a:schemeClr val="tx1"/>
                </a:solidFill>
              </a:rPr>
              <a:t>How do you know your member is being effective?</a:t>
            </a:r>
          </a:p>
          <a:p>
            <a:pPr marL="571500" lvl="2" indent="-571500" algn="l">
              <a:buFont typeface="Arial" panose="020B0604020202020204" pitchFamily="34" charset="0"/>
              <a:buChar char="•"/>
            </a:pPr>
            <a:r>
              <a:rPr lang="en-US" sz="3600" dirty="0" smtClean="0">
                <a:solidFill>
                  <a:schemeClr val="tx1"/>
                </a:solidFill>
              </a:rPr>
              <a:t>How do you know your member is making a difference?</a:t>
            </a:r>
          </a:p>
          <a:p>
            <a:pPr marL="571500" lvl="2" indent="-571500" algn="l">
              <a:buFont typeface="Arial" panose="020B0604020202020204" pitchFamily="34" charset="0"/>
              <a:buChar char="•"/>
            </a:pPr>
            <a:r>
              <a:rPr lang="en-US" sz="3600" dirty="0" smtClean="0">
                <a:solidFill>
                  <a:schemeClr val="tx1"/>
                </a:solidFill>
              </a:rPr>
              <a:t>How do you know your member is doing what they said they would do?</a:t>
            </a:r>
          </a:p>
          <a:p>
            <a:pPr marL="571500" lvl="2" indent="-571500" algn="l">
              <a:buFont typeface="Arial" panose="020B0604020202020204" pitchFamily="34" charset="0"/>
              <a:buChar char="•"/>
            </a:pPr>
            <a:r>
              <a:rPr lang="en-US" sz="3600" dirty="0" smtClean="0">
                <a:solidFill>
                  <a:schemeClr val="tx1"/>
                </a:solidFill>
              </a:rPr>
              <a:t>How do you </a:t>
            </a:r>
            <a:r>
              <a:rPr lang="en-US" sz="3600" dirty="0">
                <a:solidFill>
                  <a:schemeClr val="tx1"/>
                </a:solidFill>
              </a:rPr>
              <a:t>know that </a:t>
            </a:r>
            <a:r>
              <a:rPr lang="en-US" sz="3600" dirty="0" smtClean="0">
                <a:solidFill>
                  <a:schemeClr val="tx1"/>
                </a:solidFill>
              </a:rPr>
              <a:t>your member’s actions are addressing </a:t>
            </a:r>
            <a:r>
              <a:rPr lang="en-US" sz="3600" dirty="0">
                <a:solidFill>
                  <a:schemeClr val="tx1"/>
                </a:solidFill>
              </a:rPr>
              <a:t>those educational </a:t>
            </a:r>
            <a:r>
              <a:rPr lang="en-US" sz="3600" dirty="0" smtClean="0">
                <a:solidFill>
                  <a:schemeClr val="tx1"/>
                </a:solidFill>
              </a:rPr>
              <a:t>needs?</a:t>
            </a:r>
          </a:p>
          <a:p>
            <a:pPr marL="571500" lvl="2" indent="-571500" algn="l">
              <a:buFont typeface="Arial" panose="020B0604020202020204" pitchFamily="34" charset="0"/>
              <a:buChar char="•"/>
            </a:pPr>
            <a:r>
              <a:rPr lang="en-US" sz="3600" dirty="0" smtClean="0">
                <a:solidFill>
                  <a:schemeClr val="tx1"/>
                </a:solidFill>
              </a:rPr>
              <a:t>How do you know your member is meeting any enrollment or outcome targets agreed upon within the consortium?</a:t>
            </a:r>
          </a:p>
          <a:p>
            <a:pPr marL="571500" indent="-571500" algn="l">
              <a:buFont typeface="Arial" panose="020B0604020202020204" pitchFamily="34" charset="0"/>
              <a:buChar char="•"/>
            </a:pPr>
            <a:endParaRPr lang="en-US" sz="3600" dirty="0" smtClean="0">
              <a:solidFill>
                <a:schemeClr val="tx1"/>
              </a:solidFill>
            </a:endParaRPr>
          </a:p>
          <a:p>
            <a:pPr algn="l"/>
            <a:endParaRPr lang="en-US" sz="3600" dirty="0" smtClean="0">
              <a:solidFill>
                <a:schemeClr val="tx1"/>
              </a:solidFill>
            </a:endParaRPr>
          </a:p>
          <a:p>
            <a:pPr marL="571500" indent="-571500" algn="l">
              <a:buFont typeface="Arial" panose="020B0604020202020204" pitchFamily="34" charset="0"/>
              <a:buChar char="•"/>
            </a:pPr>
            <a:endParaRPr lang="en-US" sz="3600"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15</a:t>
            </a:fld>
            <a:endParaRPr lang="en-US" smtClean="0">
              <a:latin typeface="Arial" pitchFamily="34" charset="0"/>
            </a:endParaRPr>
          </a:p>
        </p:txBody>
      </p:sp>
    </p:spTree>
    <p:extLst>
      <p:ext uri="{BB962C8B-B14F-4D97-AF65-F5344CB8AC3E}">
        <p14:creationId xmlns:p14="http://schemas.microsoft.com/office/powerpoint/2010/main" val="165628492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Field Teams are Ready to Roll!</a:t>
            </a:r>
            <a:endParaRPr lang="en-US" dirty="0"/>
          </a:p>
        </p:txBody>
      </p:sp>
      <p:sp>
        <p:nvSpPr>
          <p:cNvPr id="3" name="Content Placeholder 2"/>
          <p:cNvSpPr>
            <a:spLocks noGrp="1"/>
          </p:cNvSpPr>
          <p:nvPr>
            <p:ph sz="quarter" idx="11"/>
          </p:nvPr>
        </p:nvSpPr>
        <p:spPr/>
        <p:txBody>
          <a:bodyPr/>
          <a:lstStyle/>
          <a:p>
            <a:pPr marL="457200" indent="-457200" algn="l">
              <a:buFont typeface="Arial" panose="020B0604020202020204" pitchFamily="34" charset="0"/>
              <a:buChar char="•"/>
            </a:pPr>
            <a:r>
              <a:rPr lang="en-US" sz="4000" dirty="0" smtClean="0"/>
              <a:t>AEBG Field Teams start March 6</a:t>
            </a:r>
            <a:r>
              <a:rPr lang="en-US" sz="4000" baseline="30000" dirty="0" smtClean="0"/>
              <a:t>th</a:t>
            </a:r>
            <a:r>
              <a:rPr lang="en-US" sz="4000" dirty="0" smtClean="0"/>
              <a:t>.</a:t>
            </a:r>
          </a:p>
          <a:p>
            <a:pPr marL="457200" indent="-457200" algn="l">
              <a:buFont typeface="Arial" panose="020B0604020202020204" pitchFamily="34" charset="0"/>
              <a:buChar char="•"/>
            </a:pPr>
            <a:r>
              <a:rPr lang="en-US" sz="4000" dirty="0" smtClean="0"/>
              <a:t>Will meet on a regular basis – at first, and then as needed later on.</a:t>
            </a:r>
          </a:p>
          <a:p>
            <a:pPr marL="457200" indent="-457200" algn="l">
              <a:buFont typeface="Arial" panose="020B0604020202020204" pitchFamily="34" charset="0"/>
              <a:buChar char="•"/>
            </a:pPr>
            <a:r>
              <a:rPr lang="en-US" sz="4000" dirty="0" smtClean="0"/>
              <a:t>Close to 60 volunteers, plus experts, and partner agencies will be involved.</a:t>
            </a:r>
          </a:p>
          <a:p>
            <a:pPr marL="457200" indent="-457200" algn="l">
              <a:buFont typeface="Arial" panose="020B0604020202020204" pitchFamily="34" charset="0"/>
              <a:buChar char="•"/>
            </a:pPr>
            <a:r>
              <a:rPr lang="en-US" sz="4000" dirty="0" smtClean="0"/>
              <a:t>Teams will look at consortia effectiveness &amp; evaluation, data &amp; accountability, regional collaboration, integrated education &amp; training, and professional development.</a:t>
            </a:r>
          </a:p>
          <a:p>
            <a:pPr marL="457200" indent="-457200" algn="l">
              <a:buFont typeface="Arial" panose="020B0604020202020204" pitchFamily="34" charset="0"/>
              <a:buChar char="•"/>
            </a:pPr>
            <a:endParaRPr lang="en-US" sz="4000" dirty="0"/>
          </a:p>
        </p:txBody>
      </p:sp>
    </p:spTree>
    <p:extLst>
      <p:ext uri="{BB962C8B-B14F-4D97-AF65-F5344CB8AC3E}">
        <p14:creationId xmlns:p14="http://schemas.microsoft.com/office/powerpoint/2010/main" val="391323691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smtClean="0">
                <a:solidFill>
                  <a:schemeClr val="accent2">
                    <a:lumMod val="75000"/>
                  </a:schemeClr>
                </a:solidFill>
                <a:latin typeface="Helvetica" panose="020B0604020202020204" pitchFamily="34" charset="0"/>
                <a:cs typeface="Helvetica" panose="020B0604020202020204" pitchFamily="34" charset="0"/>
              </a:rPr>
              <a:t>Reporting Issues for 2018</a:t>
            </a:r>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449943" y="3659523"/>
            <a:ext cx="11684000" cy="3627468"/>
          </a:xfrm>
          <a:prstGeom prst="rect">
            <a:avLst/>
          </a:prstGeom>
        </p:spPr>
        <p:txBody>
          <a:bodyPr wrap="square">
            <a:spAutoFit/>
          </a:bodyPr>
          <a:lstStyle/>
          <a:p>
            <a:pPr marL="914400" marR="0" lvl="0" indent="-449263" algn="l" defTabSz="798513">
              <a:lnSpc>
                <a:spcPct val="107000"/>
              </a:lnSpc>
              <a:spcBef>
                <a:spcPts val="3600"/>
              </a:spcBef>
              <a:spcAft>
                <a:spcPts val="0"/>
              </a:spcAft>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Members need to do a better job on reporting basic student identifiers.</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Members need to identify AEBG program areas and services.</a:t>
            </a:r>
            <a:endParaRPr lang="en-US" sz="4000" dirty="0">
              <a:ea typeface="Calibri" panose="020F0502020204030204" pitchFamily="34" charset="0"/>
              <a:cs typeface="Calibri Light" panose="020F0302020204030204" pitchFamily="34" charset="0"/>
            </a:endParaRPr>
          </a:p>
          <a:p>
            <a:pPr marL="914400" lvl="2" indent="-449263" algn="l" defTabSz="798513">
              <a:lnSpc>
                <a:spcPct val="107000"/>
              </a:lnSpc>
              <a:spcBef>
                <a:spcPts val="1200"/>
              </a:spcBef>
              <a:buClr>
                <a:srgbClr val="2F5496"/>
              </a:buClr>
              <a:buSzPct val="140000"/>
              <a:buFont typeface="Arial" panose="020B0604020202020204" pitchFamily="34" charset="0"/>
              <a:buChar char="•"/>
            </a:pPr>
            <a:endParaRPr lang="en-US"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39357315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smtClean="0">
                <a:solidFill>
                  <a:schemeClr val="accent2">
                    <a:lumMod val="75000"/>
                  </a:schemeClr>
                </a:solidFill>
                <a:latin typeface="Helvetica" panose="020B0604020202020204" pitchFamily="34" charset="0"/>
                <a:cs typeface="Helvetica" panose="020B0604020202020204" pitchFamily="34" charset="0"/>
              </a:rPr>
              <a:t>Reporting Issues  - Student Identifiers</a:t>
            </a:r>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449943" y="3659523"/>
            <a:ext cx="11684000" cy="5055551"/>
          </a:xfrm>
          <a:prstGeom prst="rect">
            <a:avLst/>
          </a:prstGeom>
        </p:spPr>
        <p:txBody>
          <a:bodyPr wrap="square">
            <a:spAutoFit/>
          </a:bodyPr>
          <a:lstStyle/>
          <a:p>
            <a:pPr marL="914400" marR="0" lvl="0" indent="-449263" algn="l" defTabSz="798513">
              <a:lnSpc>
                <a:spcPct val="107000"/>
              </a:lnSpc>
              <a:spcBef>
                <a:spcPts val="3600"/>
              </a:spcBef>
              <a:spcAft>
                <a:spcPts val="0"/>
              </a:spcAft>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No student gender listed.</a:t>
            </a:r>
          </a:p>
          <a:p>
            <a:pPr marL="914400" marR="0" lvl="0" indent="-449263" algn="l" defTabSz="798513">
              <a:lnSpc>
                <a:spcPct val="107000"/>
              </a:lnSpc>
              <a:spcBef>
                <a:spcPts val="3600"/>
              </a:spcBef>
              <a:spcAft>
                <a:spcPts val="0"/>
              </a:spcAft>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No student DOB listed.</a:t>
            </a:r>
          </a:p>
          <a:p>
            <a:pPr marL="914400" marR="0" lvl="0" indent="-449263" algn="l" defTabSz="798513">
              <a:lnSpc>
                <a:spcPct val="107000"/>
              </a:lnSpc>
              <a:spcBef>
                <a:spcPts val="3600"/>
              </a:spcBef>
              <a:spcAft>
                <a:spcPts val="0"/>
              </a:spcAft>
              <a:buClr>
                <a:srgbClr val="2F5496"/>
              </a:buClr>
              <a:buSzPct val="140000"/>
              <a:buFont typeface="Arial" panose="020B0604020202020204" pitchFamily="34" charset="0"/>
              <a:buChar char="•"/>
            </a:pPr>
            <a:r>
              <a:rPr lang="en-US" sz="4000" dirty="0">
                <a:ea typeface="Calibri" panose="020F0502020204030204" pitchFamily="34" charset="0"/>
                <a:cs typeface="Calibri Light" panose="020F0302020204030204" pitchFamily="34" charset="0"/>
              </a:rPr>
              <a:t>Collect complete identifiers from all students including those who are ‘service only’ </a:t>
            </a:r>
            <a:r>
              <a:rPr lang="en-US" sz="4000" dirty="0" smtClean="0">
                <a:ea typeface="Calibri" panose="020F0502020204030204" pitchFamily="34" charset="0"/>
                <a:cs typeface="Calibri Light" panose="020F0302020204030204" pitchFamily="34" charset="0"/>
              </a:rPr>
              <a:t>students.</a:t>
            </a:r>
            <a:endParaRPr lang="en-US" sz="4000" dirty="0">
              <a:ea typeface="Calibri" panose="020F0502020204030204" pitchFamily="34" charset="0"/>
              <a:cs typeface="Calibri Light" panose="020F0302020204030204" pitchFamily="34" charset="0"/>
            </a:endParaRPr>
          </a:p>
          <a:p>
            <a:pPr marL="465137" lvl="2" algn="l" defTabSz="798513">
              <a:lnSpc>
                <a:spcPct val="107000"/>
              </a:lnSpc>
              <a:spcBef>
                <a:spcPts val="1200"/>
              </a:spcBef>
              <a:buClr>
                <a:srgbClr val="2F5496"/>
              </a:buClr>
              <a:buSzPct val="140000"/>
            </a:pPr>
            <a:endParaRPr lang="en-US"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72412184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smtClean="0">
                <a:solidFill>
                  <a:schemeClr val="accent2">
                    <a:lumMod val="75000"/>
                  </a:schemeClr>
                </a:solidFill>
                <a:latin typeface="Helvetica" panose="020B0604020202020204" pitchFamily="34" charset="0"/>
                <a:cs typeface="Helvetica" panose="020B0604020202020204" pitchFamily="34" charset="0"/>
              </a:rPr>
              <a:t>Reporting Issues  - AEBG Program Areas</a:t>
            </a:r>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449943" y="3659523"/>
            <a:ext cx="11684000" cy="6877588"/>
          </a:xfrm>
          <a:prstGeom prst="rect">
            <a:avLst/>
          </a:prstGeom>
        </p:spPr>
        <p:txBody>
          <a:bodyPr wrap="square">
            <a:spAutoFit/>
          </a:bodyPr>
          <a:lstStyle/>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AEBG students have to be 18 years and older.</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AEBG students have to identify an AEBG Program area.</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Or if no connection to a program area – than at least indicate that they are receiving services.</a:t>
            </a:r>
          </a:p>
          <a:p>
            <a:pPr marL="914400" lvl="3" indent="-449263" algn="l" defTabSz="798513">
              <a:lnSpc>
                <a:spcPct val="107000"/>
              </a:lnSpc>
              <a:spcBef>
                <a:spcPts val="1200"/>
              </a:spcBef>
              <a:buClr>
                <a:srgbClr val="2F5496"/>
              </a:buClr>
              <a:buSzPct val="140000"/>
              <a:buFont typeface="Arial" panose="020B0604020202020204" pitchFamily="34" charset="0"/>
              <a:buChar char="•"/>
            </a:pPr>
            <a:endParaRPr lang="en-US" sz="4000" dirty="0" smtClean="0">
              <a:ea typeface="Calibri" panose="020F0502020204030204" pitchFamily="34" charset="0"/>
              <a:cs typeface="Calibri Light" panose="020F0302020204030204" pitchFamily="34" charset="0"/>
            </a:endParaRPr>
          </a:p>
          <a:p>
            <a:pPr marL="914400" lvl="3" indent="-449263" algn="l" defTabSz="798513">
              <a:lnSpc>
                <a:spcPct val="107000"/>
              </a:lnSpc>
              <a:spcBef>
                <a:spcPts val="1200"/>
              </a:spcBef>
              <a:buClr>
                <a:srgbClr val="2F5496"/>
              </a:buClr>
              <a:buSzPct val="140000"/>
              <a:buFont typeface="Arial" panose="020B0604020202020204" pitchFamily="34" charset="0"/>
              <a:buChar char="•"/>
            </a:pPr>
            <a:endParaRPr lang="en-US" sz="4000" dirty="0" smtClean="0">
              <a:ea typeface="Calibri" panose="020F0502020204030204" pitchFamily="34" charset="0"/>
              <a:cs typeface="Calibri Light" panose="020F0302020204030204" pitchFamily="34" charset="0"/>
            </a:endParaRPr>
          </a:p>
          <a:p>
            <a:pPr marL="914400" lvl="3" indent="-449263" algn="l" defTabSz="798513">
              <a:lnSpc>
                <a:spcPct val="107000"/>
              </a:lnSpc>
              <a:spcBef>
                <a:spcPts val="1200"/>
              </a:spcBef>
              <a:buClr>
                <a:srgbClr val="2F5496"/>
              </a:buClr>
              <a:buSzPct val="140000"/>
              <a:buFont typeface="Arial" panose="020B0604020202020204" pitchFamily="34" charset="0"/>
              <a:buChar char="•"/>
            </a:pPr>
            <a:endParaRPr lang="en-US" sz="4000" dirty="0">
              <a:ea typeface="Calibri" panose="020F0502020204030204" pitchFamily="34" charset="0"/>
              <a:cs typeface="Calibri Light" panose="020F0302020204030204" pitchFamily="34" charset="0"/>
            </a:endParaRPr>
          </a:p>
          <a:p>
            <a:pPr marL="914400" lvl="2" indent="-449263" algn="l" defTabSz="798513">
              <a:lnSpc>
                <a:spcPct val="107000"/>
              </a:lnSpc>
              <a:spcBef>
                <a:spcPts val="1200"/>
              </a:spcBef>
              <a:buClr>
                <a:srgbClr val="2F5496"/>
              </a:buClr>
              <a:buSzPct val="140000"/>
              <a:buFont typeface="Arial" panose="020B0604020202020204" pitchFamily="34" charset="0"/>
              <a:buChar char="•"/>
            </a:pPr>
            <a:endParaRPr lang="en-US"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69633524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01148" y="2773063"/>
            <a:ext cx="11343861" cy="6361043"/>
          </a:xfrm>
          <a:prstGeom prst="rect">
            <a:avLst/>
          </a:prstGeom>
        </p:spPr>
        <p:txBody>
          <a:bodyPr vert="horz" lIns="91440" tIns="45720" rIns="91440" bIns="45720" rtlCol="0">
            <a:normAutofit lnSpcReduction="10000"/>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lvl="0">
              <a:defRPr/>
            </a:pPr>
            <a:r>
              <a:rPr lang="en-US" sz="4400" dirty="0" smtClean="0">
                <a:solidFill>
                  <a:sysClr val="windowText" lastClr="000000"/>
                </a:solidFill>
                <a:latin typeface="+mn-lt"/>
              </a:rPr>
              <a:t>AEBG Structure</a:t>
            </a:r>
          </a:p>
          <a:p>
            <a:pPr lvl="0">
              <a:defRPr/>
            </a:pPr>
            <a:r>
              <a:rPr lang="en-US" sz="4400" dirty="0" smtClean="0">
                <a:solidFill>
                  <a:sysClr val="windowText" lastClr="000000"/>
                </a:solidFill>
                <a:latin typeface="+mn-lt"/>
              </a:rPr>
              <a:t>Policy Update</a:t>
            </a:r>
            <a:endParaRPr lang="en-US" sz="4400" dirty="0">
              <a:solidFill>
                <a:sysClr val="windowText" lastClr="000000"/>
              </a:solidFill>
              <a:latin typeface="+mn-lt"/>
            </a:endParaRPr>
          </a:p>
          <a:p>
            <a:pPr lvl="0">
              <a:defRPr/>
            </a:pPr>
            <a:r>
              <a:rPr lang="en-US" sz="4400" dirty="0" smtClean="0">
                <a:solidFill>
                  <a:sysClr val="windowText" lastClr="000000"/>
                </a:solidFill>
                <a:latin typeface="+mn-lt"/>
              </a:rPr>
              <a:t>Reporting Requirements 17/18</a:t>
            </a:r>
          </a:p>
          <a:p>
            <a:pPr lvl="0">
              <a:defRPr/>
            </a:pPr>
            <a:r>
              <a:rPr lang="en-US" sz="4400" dirty="0" smtClean="0">
                <a:solidFill>
                  <a:sysClr val="windowText" lastClr="000000"/>
                </a:solidFill>
                <a:latin typeface="+mn-lt"/>
              </a:rPr>
              <a:t>AEBG Adult </a:t>
            </a:r>
            <a:r>
              <a:rPr lang="en-US" sz="4400" dirty="0">
                <a:solidFill>
                  <a:sysClr val="windowText" lastClr="000000"/>
                </a:solidFill>
                <a:latin typeface="+mn-lt"/>
              </a:rPr>
              <a:t>Education </a:t>
            </a:r>
            <a:r>
              <a:rPr lang="en-US" sz="4400" dirty="0" smtClean="0">
                <a:solidFill>
                  <a:sysClr val="windowText" lastClr="000000"/>
                </a:solidFill>
                <a:latin typeface="+mn-lt"/>
              </a:rPr>
              <a:t>Programs</a:t>
            </a:r>
          </a:p>
          <a:p>
            <a:pPr lvl="0">
              <a:defRPr/>
            </a:pPr>
            <a:r>
              <a:rPr lang="en-US" sz="4400" dirty="0" smtClean="0">
                <a:solidFill>
                  <a:sysClr val="windowText" lastClr="000000"/>
                </a:solidFill>
                <a:latin typeface="+mn-lt"/>
              </a:rPr>
              <a:t>Data Collection Guidelines</a:t>
            </a:r>
            <a:endParaRPr lang="en-US" sz="4400" dirty="0">
              <a:solidFill>
                <a:sysClr val="windowText" lastClr="000000"/>
              </a:solidFill>
              <a:latin typeface="+mn-lt"/>
            </a:endParaRPr>
          </a:p>
          <a:p>
            <a:pPr>
              <a:defRPr/>
            </a:pPr>
            <a:r>
              <a:rPr lang="en-US" sz="4400" dirty="0" smtClean="0">
                <a:solidFill>
                  <a:sysClr val="windowText" lastClr="000000"/>
                </a:solidFill>
                <a:latin typeface="+mn-lt"/>
              </a:rPr>
              <a:t>Reporting Elements - Outcomes</a:t>
            </a:r>
          </a:p>
          <a:p>
            <a:pPr>
              <a:defRPr/>
            </a:pPr>
            <a:r>
              <a:rPr lang="en-US" sz="4400" dirty="0" smtClean="0">
                <a:solidFill>
                  <a:sysClr val="windowText" lastClr="000000"/>
                </a:solidFill>
                <a:latin typeface="+mn-lt"/>
              </a:rPr>
              <a:t>Future changes and analysis</a:t>
            </a:r>
          </a:p>
          <a:p>
            <a:pPr>
              <a:defRPr/>
            </a:pPr>
            <a:r>
              <a:rPr lang="en-US" sz="4400" dirty="0" smtClean="0">
                <a:solidFill>
                  <a:sysClr val="windowText" lastClr="000000"/>
                </a:solidFill>
                <a:latin typeface="+mn-lt"/>
              </a:rPr>
              <a:t>Resources</a:t>
            </a:r>
          </a:p>
          <a:p>
            <a:pPr>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6" name="TextBox 5">
            <a:extLst>
              <a:ext uri="{FF2B5EF4-FFF2-40B4-BE49-F238E27FC236}">
                <a16:creationId xmlns="" xmlns:a16="http://schemas.microsoft.com/office/drawing/2014/main" id="{26310208-E609-48F3-88EB-3E2C3BBF9B83}"/>
              </a:ext>
            </a:extLst>
          </p:cNvPr>
          <p:cNvSpPr txBox="1"/>
          <p:nvPr/>
        </p:nvSpPr>
        <p:spPr>
          <a:xfrm>
            <a:off x="551543" y="1901974"/>
            <a:ext cx="10914743"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000000"/>
                </a:solidFill>
                <a:effectLst/>
                <a:uFillTx/>
                <a:latin typeface="+mn-lt"/>
                <a:ea typeface="+mn-ea"/>
                <a:cs typeface="+mn-cs"/>
                <a:sym typeface="Helvetica"/>
              </a:rPr>
              <a:t>Agenda</a:t>
            </a:r>
            <a:endParaRPr kumimoji="0" lang="en-US" sz="44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57331835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D94A5D8-D21A-4A44-9A35-8EB34BB2C8A6}"/>
              </a:ext>
            </a:extLst>
          </p:cNvPr>
          <p:cNvSpPr>
            <a:spLocks noGrp="1"/>
          </p:cNvSpPr>
          <p:nvPr>
            <p:ph type="body" sz="quarter" idx="10"/>
          </p:nvPr>
        </p:nvSpPr>
        <p:spPr>
          <a:xfrm>
            <a:off x="0" y="4051755"/>
            <a:ext cx="13004800" cy="2584176"/>
          </a:xfrm>
        </p:spPr>
        <p:txBody>
          <a:bodyPr/>
          <a:lstStyle/>
          <a:p>
            <a:r>
              <a:rPr lang="en-US" b="1" dirty="0" smtClean="0">
                <a:solidFill>
                  <a:srgbClr val="C00000"/>
                </a:solidFill>
                <a:latin typeface="Helvetica" panose="020B0604020202020204" pitchFamily="34" charset="0"/>
                <a:cs typeface="Helvetica" panose="020B0604020202020204" pitchFamily="34" charset="0"/>
              </a:rPr>
              <a:t> 17/18 Reporting </a:t>
            </a:r>
            <a:r>
              <a:rPr lang="en-US" b="1" dirty="0">
                <a:solidFill>
                  <a:srgbClr val="C00000"/>
                </a:solidFill>
                <a:latin typeface="Helvetica" panose="020B0604020202020204" pitchFamily="34" charset="0"/>
                <a:cs typeface="Helvetica" panose="020B0604020202020204" pitchFamily="34" charset="0"/>
              </a:rPr>
              <a:t>Requirements</a:t>
            </a:r>
          </a:p>
          <a:p>
            <a:r>
              <a:rPr lang="en-US" b="1" dirty="0">
                <a:solidFill>
                  <a:srgbClr val="C00000"/>
                </a:solidFill>
                <a:latin typeface="Helvetica" panose="020B0604020202020204" pitchFamily="34" charset="0"/>
                <a:cs typeface="Helvetica" panose="020B0604020202020204" pitchFamily="34" charset="0"/>
              </a:rPr>
              <a:t>and Systems</a:t>
            </a:r>
          </a:p>
        </p:txBody>
      </p:sp>
    </p:spTree>
    <p:extLst>
      <p:ext uri="{BB962C8B-B14F-4D97-AF65-F5344CB8AC3E}">
        <p14:creationId xmlns:p14="http://schemas.microsoft.com/office/powerpoint/2010/main" val="74910811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2017/2018 Reporting Requirements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304800" y="2866571"/>
            <a:ext cx="12395200" cy="5647700"/>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b="1" dirty="0">
                <a:solidFill>
                  <a:srgbClr val="0070C0"/>
                </a:solidFill>
                <a:ea typeface="Calibri" panose="020F0502020204030204" pitchFamily="34" charset="0"/>
                <a:cs typeface="Calibri Light" panose="020F0302020204030204" pitchFamily="34" charset="0"/>
              </a:rPr>
              <a:t>Population: </a:t>
            </a:r>
            <a:r>
              <a:rPr lang="en-US" dirty="0">
                <a:ea typeface="Calibri" panose="020F0502020204030204" pitchFamily="34" charset="0"/>
                <a:cs typeface="Calibri Light" panose="020F0302020204030204" pitchFamily="34" charset="0"/>
              </a:rPr>
              <a:t>All adult education students enrolled in ABE, ASE, ESL, or CTE programs enrolled at a:</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K12 adult education school</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Community college </a:t>
            </a:r>
            <a:r>
              <a:rPr lang="en-US" dirty="0" smtClean="0">
                <a:ea typeface="Calibri" panose="020F0502020204030204" pitchFamily="34" charset="0"/>
                <a:cs typeface="Calibri Light" panose="020F0302020204030204" pitchFamily="34" charset="0"/>
              </a:rPr>
              <a:t>noncredit </a:t>
            </a:r>
            <a:r>
              <a:rPr lang="en-US" dirty="0">
                <a:ea typeface="Calibri" panose="020F0502020204030204" pitchFamily="34" charset="0"/>
                <a:cs typeface="Calibri Light" panose="020F0302020204030204" pitchFamily="34" charset="0"/>
              </a:rPr>
              <a:t>program</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Third party provider supported by a consortium for the purposes of providing training or supportive services</a:t>
            </a:r>
          </a:p>
          <a:p>
            <a:pPr marL="174625" marR="0" lvl="0" algn="l" defTabSz="798513">
              <a:lnSpc>
                <a:spcPct val="107000"/>
              </a:lnSpc>
              <a:spcBef>
                <a:spcPts val="1200"/>
              </a:spcBef>
              <a:spcAft>
                <a:spcPts val="0"/>
              </a:spcAft>
              <a:buClr>
                <a:srgbClr val="2F5496"/>
              </a:buClr>
              <a:buSzPct val="140000"/>
            </a:pPr>
            <a:r>
              <a:rPr lang="en-US" sz="2800" dirty="0">
                <a:ea typeface="Calibri" panose="020F0502020204030204" pitchFamily="34" charset="0"/>
                <a:cs typeface="Calibri Light" panose="020F0302020204030204" pitchFamily="34" charset="0"/>
              </a:rPr>
              <a:t>This includes all students regardless of funding source including  AEBG, </a:t>
            </a:r>
            <a:r>
              <a:rPr lang="en-US" sz="2800" dirty="0" smtClean="0">
                <a:ea typeface="Calibri" panose="020F0502020204030204" pitchFamily="34" charset="0"/>
                <a:cs typeface="Calibri Light" panose="020F0302020204030204" pitchFamily="34" charset="0"/>
              </a:rPr>
              <a:t>Noncredit, Perkins</a:t>
            </a:r>
            <a:r>
              <a:rPr lang="en-US" sz="2800" dirty="0">
                <a:ea typeface="Calibri" panose="020F0502020204030204" pitchFamily="34" charset="0"/>
                <a:cs typeface="Calibri Light" panose="020F0302020204030204" pitchFamily="34" charset="0"/>
              </a:rPr>
              <a:t>, </a:t>
            </a:r>
            <a:r>
              <a:rPr lang="en-US" sz="2800" dirty="0" smtClean="0">
                <a:ea typeface="Calibri" panose="020F0502020204030204" pitchFamily="34" charset="0"/>
                <a:cs typeface="Calibri Light" panose="020F0302020204030204" pitchFamily="34" charset="0"/>
              </a:rPr>
              <a:t>WIOA II, </a:t>
            </a:r>
            <a:r>
              <a:rPr lang="en-US" sz="2800" dirty="0" err="1" smtClean="0">
                <a:ea typeface="Calibri" panose="020F0502020204030204" pitchFamily="34" charset="0"/>
                <a:cs typeface="Calibri Light" panose="020F0302020204030204" pitchFamily="34" charset="0"/>
              </a:rPr>
              <a:t>CalWORKS</a:t>
            </a:r>
            <a:r>
              <a:rPr lang="en-US" sz="2800" dirty="0" smtClean="0">
                <a:ea typeface="Calibri" panose="020F0502020204030204" pitchFamily="34" charset="0"/>
                <a:cs typeface="Calibri Light" panose="020F0302020204030204" pitchFamily="34" charset="0"/>
              </a:rPr>
              <a:t>, Adults on Correctional Facilities, Strong Workforce (noncredit programs), LCFF, etc.</a:t>
            </a:r>
            <a:endParaRPr lang="en-US" sz="2800"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85752009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2017/2018 Reporting Systems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638630" y="2811234"/>
            <a:ext cx="11858171" cy="5823133"/>
          </a:xfrm>
          <a:prstGeom prst="rect">
            <a:avLst/>
          </a:prstGeom>
        </p:spPr>
        <p:txBody>
          <a:bodyPr wrap="square">
            <a:spAutoFit/>
          </a:bodyPr>
          <a:lstStyle/>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b="1" u="sng" dirty="0">
                <a:solidFill>
                  <a:srgbClr val="C00000"/>
                </a:solidFill>
                <a:ea typeface="Calibri" panose="020F0502020204030204" pitchFamily="34" charset="0"/>
                <a:cs typeface="Calibri Light" panose="020F0302020204030204" pitchFamily="34" charset="0"/>
              </a:rPr>
              <a:t>All AEBG consortia members </a:t>
            </a:r>
            <a:r>
              <a:rPr lang="en-US" sz="4000" dirty="0">
                <a:ea typeface="Calibri" panose="020F0502020204030204" pitchFamily="34" charset="0"/>
                <a:cs typeface="Calibri Light" panose="020F0302020204030204" pitchFamily="34" charset="0"/>
              </a:rPr>
              <a:t>and providers will use </a:t>
            </a:r>
            <a:r>
              <a:rPr lang="en-US" sz="4000" b="1" u="sng" dirty="0" err="1">
                <a:solidFill>
                  <a:srgbClr val="C00000"/>
                </a:solidFill>
                <a:ea typeface="Calibri" panose="020F0502020204030204" pitchFamily="34" charset="0"/>
                <a:cs typeface="Calibri Light" panose="020F0302020204030204" pitchFamily="34" charset="0"/>
              </a:rPr>
              <a:t>TOPSPro</a:t>
            </a:r>
            <a:r>
              <a:rPr lang="en-US" sz="4000" b="1" u="sng" dirty="0">
                <a:solidFill>
                  <a:srgbClr val="C00000"/>
                </a:solidFill>
                <a:ea typeface="Calibri" panose="020F0502020204030204" pitchFamily="34" charset="0"/>
                <a:cs typeface="Calibri Light" panose="020F0302020204030204" pitchFamily="34" charset="0"/>
              </a:rPr>
              <a:t> Enterprise</a:t>
            </a:r>
          </a:p>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b="1" u="sng" dirty="0">
                <a:solidFill>
                  <a:srgbClr val="C00000"/>
                </a:solidFill>
                <a:ea typeface="Calibri" panose="020F0502020204030204" pitchFamily="34" charset="0"/>
                <a:cs typeface="Calibri Light" panose="020F0302020204030204" pitchFamily="34" charset="0"/>
              </a:rPr>
              <a:t>Quarterly</a:t>
            </a:r>
            <a:r>
              <a:rPr lang="en-US" sz="4000" dirty="0">
                <a:ea typeface="Calibri" panose="020F0502020204030204" pitchFamily="34" charset="0"/>
                <a:cs typeface="Calibri Light" panose="020F0302020204030204" pitchFamily="34" charset="0"/>
              </a:rPr>
              <a:t> reporting of enrollment and outcomes</a:t>
            </a:r>
          </a:p>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dirty="0">
                <a:ea typeface="Calibri" panose="020F0502020204030204" pitchFamily="34" charset="0"/>
                <a:cs typeface="Calibri Light" panose="020F0302020204030204" pitchFamily="34" charset="0"/>
              </a:rPr>
              <a:t>K12 adult school, community college noncredit, 3</a:t>
            </a:r>
            <a:r>
              <a:rPr lang="en-US" sz="4000" baseline="30000" dirty="0">
                <a:ea typeface="Calibri" panose="020F0502020204030204" pitchFamily="34" charset="0"/>
                <a:cs typeface="Calibri Light" panose="020F0302020204030204" pitchFamily="34" charset="0"/>
              </a:rPr>
              <a:t>rd</a:t>
            </a:r>
            <a:r>
              <a:rPr lang="en-US" sz="4000" dirty="0">
                <a:ea typeface="Calibri" panose="020F0502020204030204" pitchFamily="34" charset="0"/>
                <a:cs typeface="Calibri Light" panose="020F0302020204030204" pitchFamily="34" charset="0"/>
              </a:rPr>
              <a:t> party providers supported by consortia</a:t>
            </a:r>
          </a:p>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dirty="0">
                <a:ea typeface="Calibri" panose="020F0502020204030204" pitchFamily="34" charset="0"/>
                <a:cs typeface="Calibri Light" panose="020F0302020204030204" pitchFamily="34" charset="0"/>
              </a:rPr>
              <a:t>AEBG Office will use </a:t>
            </a:r>
            <a:r>
              <a:rPr lang="en-US" sz="4000" b="1" u="sng" dirty="0">
                <a:solidFill>
                  <a:srgbClr val="C00000"/>
                </a:solidFill>
                <a:ea typeface="Calibri" panose="020F0502020204030204" pitchFamily="34" charset="0"/>
                <a:cs typeface="Calibri Light" panose="020F0302020204030204" pitchFamily="34" charset="0"/>
              </a:rPr>
              <a:t>LaunchBoard</a:t>
            </a:r>
            <a:r>
              <a:rPr lang="en-US" sz="4000" dirty="0">
                <a:ea typeface="Calibri" panose="020F0502020204030204" pitchFamily="34" charset="0"/>
                <a:cs typeface="Calibri Light" panose="020F0302020204030204" pitchFamily="34" charset="0"/>
              </a:rPr>
              <a:t> to match AE student data with MIS, EDD wage file, HS equivalency testing data</a:t>
            </a:r>
          </a:p>
        </p:txBody>
      </p:sp>
    </p:spTree>
    <p:extLst>
      <p:ext uri="{BB962C8B-B14F-4D97-AF65-F5344CB8AC3E}">
        <p14:creationId xmlns:p14="http://schemas.microsoft.com/office/powerpoint/2010/main" val="160810470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4"/>
            <a:ext cx="12363587" cy="7197771"/>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Annual Plan General Assurances</a:t>
            </a:r>
          </a:p>
          <a:p>
            <a:pPr algn="l"/>
            <a:endParaRPr lang="en-US" sz="3200" b="1" dirty="0" smtClean="0"/>
          </a:p>
          <a:p>
            <a:pPr algn="l"/>
            <a:r>
              <a:rPr lang="en-US" sz="3200" b="1" dirty="0" smtClean="0"/>
              <a:t>Member Effectiveness:</a:t>
            </a:r>
          </a:p>
          <a:p>
            <a:pPr algn="l"/>
            <a:endParaRPr lang="en-US" sz="3200" b="1" dirty="0"/>
          </a:p>
          <a:p>
            <a:pPr marL="514350" indent="-514350" algn="l">
              <a:buFont typeface="+mj-lt"/>
              <a:buAutoNum type="arabicPeriod"/>
            </a:pPr>
            <a:r>
              <a:rPr lang="en-US" sz="3200" b="1" dirty="0" smtClean="0"/>
              <a:t>Participation in planning processes (annual, 3 year).</a:t>
            </a:r>
          </a:p>
          <a:p>
            <a:pPr marL="514350" indent="-514350" algn="l">
              <a:buFont typeface="+mj-lt"/>
              <a:buAutoNum type="arabicPeriod"/>
            </a:pPr>
            <a:r>
              <a:rPr lang="en-US" sz="3200" b="1" dirty="0" smtClean="0"/>
              <a:t>Spending funds within the AEBG program areas.</a:t>
            </a:r>
          </a:p>
          <a:p>
            <a:pPr marL="514350" indent="-514350" algn="l">
              <a:buFont typeface="+mj-lt"/>
              <a:buAutoNum type="arabicPeriod"/>
            </a:pPr>
            <a:r>
              <a:rPr lang="en-US" sz="3200" b="1" dirty="0" smtClean="0"/>
              <a:t>Members must participate in public meetings &amp; decision making.</a:t>
            </a:r>
          </a:p>
          <a:p>
            <a:pPr marL="514350" indent="-514350" algn="l">
              <a:buFont typeface="+mj-lt"/>
              <a:buAutoNum type="arabicPeriod"/>
            </a:pPr>
            <a:r>
              <a:rPr lang="en-US" sz="3200" b="1" dirty="0" smtClean="0">
                <a:solidFill>
                  <a:srgbClr val="FF0000"/>
                </a:solidFill>
              </a:rPr>
              <a:t>Reporting student data in TE.</a:t>
            </a:r>
          </a:p>
          <a:p>
            <a:pPr marL="514350" indent="-514350" algn="l">
              <a:buFont typeface="+mj-lt"/>
              <a:buAutoNum type="arabicPeriod"/>
            </a:pPr>
            <a:r>
              <a:rPr lang="en-US" sz="3200" b="1" dirty="0" smtClean="0"/>
              <a:t>Sharing info on other resources being used to serve adults.</a:t>
            </a:r>
          </a:p>
          <a:p>
            <a:pPr marL="514350" indent="-514350" algn="l">
              <a:buFont typeface="+mj-lt"/>
              <a:buAutoNum type="arabicPeriod"/>
            </a:pPr>
            <a:r>
              <a:rPr lang="en-US" sz="3200" b="1" dirty="0" smtClean="0"/>
              <a:t>Sharing </a:t>
            </a:r>
            <a:r>
              <a:rPr lang="en-US" sz="3200" b="1" dirty="0"/>
              <a:t>financial expenditure and progress reports with the </a:t>
            </a:r>
            <a:r>
              <a:rPr lang="en-US" sz="3200" b="1" dirty="0" smtClean="0"/>
              <a:t>regional consortium.</a:t>
            </a:r>
          </a:p>
          <a:p>
            <a:pPr marL="514350" indent="-514350" algn="l">
              <a:buFont typeface="+mj-lt"/>
              <a:buAutoNum type="arabicPeriod"/>
            </a:pPr>
            <a:r>
              <a:rPr lang="en-US" sz="3200" b="1" dirty="0" smtClean="0"/>
              <a:t>Providing </a:t>
            </a:r>
            <a:r>
              <a:rPr lang="en-US" sz="3200" b="1" dirty="0"/>
              <a:t>services that address the needs identified in the adult </a:t>
            </a:r>
            <a:r>
              <a:rPr lang="en-US" sz="3200" b="1" dirty="0" smtClean="0"/>
              <a:t>education plan</a:t>
            </a:r>
          </a:p>
          <a:p>
            <a:pPr marL="514350" indent="-514350" algn="l">
              <a:buFont typeface="+mj-lt"/>
              <a:buAutoNum type="arabicPeriod"/>
            </a:pPr>
            <a:endParaRPr lang="en-US" sz="3200" b="1" dirty="0" smtClean="0"/>
          </a:p>
          <a:p>
            <a:pPr marL="457200" indent="-457200" algn="l">
              <a:buFont typeface="Arial" panose="020B0604020202020204" pitchFamily="34" charset="0"/>
              <a:buChar char="•"/>
            </a:pPr>
            <a:endParaRPr lang="en-US" sz="3200" b="1" dirty="0" smtClean="0"/>
          </a:p>
          <a:p>
            <a:pPr marL="457200" lvl="3" indent="-457200" algn="l">
              <a:buFont typeface="Arial" panose="020B0604020202020204" pitchFamily="34" charset="0"/>
              <a:buChar char="•"/>
            </a:pPr>
            <a:endParaRPr lang="en-US" sz="1600" b="1" dirty="0"/>
          </a:p>
        </p:txBody>
      </p:sp>
      <p:sp>
        <p:nvSpPr>
          <p:cNvPr id="4" name="Content Placeholder 2"/>
          <p:cNvSpPr txBox="1">
            <a:spLocks/>
          </p:cNvSpPr>
          <p:nvPr/>
        </p:nvSpPr>
        <p:spPr>
          <a:xfrm>
            <a:off x="274321" y="2769326"/>
            <a:ext cx="12455090" cy="6143400"/>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83798956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Member Reduction in Funding</a:t>
            </a:r>
          </a:p>
        </p:txBody>
      </p:sp>
      <p:sp>
        <p:nvSpPr>
          <p:cNvPr id="4" name="Content Placeholder 2"/>
          <p:cNvSpPr txBox="1">
            <a:spLocks/>
          </p:cNvSpPr>
          <p:nvPr/>
        </p:nvSpPr>
        <p:spPr>
          <a:xfrm>
            <a:off x="365824" y="2612571"/>
            <a:ext cx="12638976" cy="6692041"/>
          </a:xfrm>
          <a:prstGeom prst="rect">
            <a:avLst/>
          </a:prstGeom>
        </p:spPr>
        <p:txBody>
          <a:bodyPr vert="horz" lIns="91440" tIns="45720" rIns="91440" bIns="45720" rtlCol="0">
            <a:normAutofit fontScale="92500"/>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defRPr/>
            </a:pPr>
            <a:r>
              <a:rPr lang="en-US" sz="3600" dirty="0" smtClean="0">
                <a:solidFill>
                  <a:sysClr val="windowText" lastClr="000000"/>
                </a:solidFill>
              </a:rPr>
              <a:t>The </a:t>
            </a:r>
            <a:r>
              <a:rPr lang="en-US" sz="3600" dirty="0">
                <a:solidFill>
                  <a:sysClr val="windowText" lastClr="000000"/>
                </a:solidFill>
              </a:rPr>
              <a:t>amount of funds to be distributed to a member of that consortium shall be equal to or greater than the amount distributed in the prior fiscal year, unless the consortium makes at least one of the following findings related to the member for which the distribution would be reduced</a:t>
            </a:r>
            <a:r>
              <a:rPr lang="en-US" sz="3600" dirty="0" smtClean="0">
                <a:solidFill>
                  <a:sysClr val="windowText" lastClr="000000"/>
                </a:solidFill>
              </a:rPr>
              <a:t>:</a:t>
            </a:r>
            <a:endParaRPr lang="en-US" sz="3600" dirty="0">
              <a:solidFill>
                <a:sysClr val="windowText" lastClr="000000"/>
              </a:solidFill>
            </a:endParaRPr>
          </a:p>
          <a:p>
            <a:pPr marL="0" indent="0">
              <a:buNone/>
              <a:defRPr/>
            </a:pPr>
            <a:r>
              <a:rPr lang="en-US" sz="3600" dirty="0" smtClean="0">
                <a:solidFill>
                  <a:sysClr val="windowText" lastClr="000000"/>
                </a:solidFill>
              </a:rPr>
              <a:t>(A) The </a:t>
            </a:r>
            <a:r>
              <a:rPr lang="en-US" sz="3600" dirty="0">
                <a:solidFill>
                  <a:sysClr val="windowText" lastClr="000000"/>
                </a:solidFill>
              </a:rPr>
              <a:t>member no longer wishes to provide services consistent </a:t>
            </a:r>
            <a:r>
              <a:rPr lang="en-US" sz="3600" dirty="0" smtClean="0">
                <a:solidFill>
                  <a:sysClr val="windowText" lastClr="000000"/>
                </a:solidFill>
              </a:rPr>
              <a:t>with </a:t>
            </a:r>
            <a:r>
              <a:rPr lang="en-US" sz="3600" dirty="0">
                <a:solidFill>
                  <a:sysClr val="windowText" lastClr="000000"/>
                </a:solidFill>
              </a:rPr>
              <a:t>the adult education plan.</a:t>
            </a:r>
          </a:p>
          <a:p>
            <a:pPr marL="0" indent="0">
              <a:buNone/>
              <a:defRPr/>
            </a:pPr>
            <a:r>
              <a:rPr lang="en-US" sz="3600" dirty="0">
                <a:solidFill>
                  <a:sysClr val="windowText" lastClr="000000"/>
                </a:solidFill>
              </a:rPr>
              <a:t>(</a:t>
            </a:r>
            <a:r>
              <a:rPr lang="en-US" sz="3600" dirty="0" smtClean="0">
                <a:solidFill>
                  <a:sysClr val="windowText" lastClr="000000"/>
                </a:solidFill>
              </a:rPr>
              <a:t>B) The </a:t>
            </a:r>
            <a:r>
              <a:rPr lang="en-US" sz="3600" dirty="0">
                <a:solidFill>
                  <a:sysClr val="windowText" lastClr="000000"/>
                </a:solidFill>
              </a:rPr>
              <a:t>member cannot provide services that address the needs identified in the adult education plan.</a:t>
            </a:r>
          </a:p>
          <a:p>
            <a:pPr marL="0" indent="0">
              <a:buNone/>
              <a:defRPr/>
            </a:pPr>
            <a:r>
              <a:rPr lang="en-US" sz="3600" dirty="0">
                <a:solidFill>
                  <a:sysClr val="windowText" lastClr="000000"/>
                </a:solidFill>
              </a:rPr>
              <a:t>(</a:t>
            </a:r>
            <a:r>
              <a:rPr lang="en-US" sz="3600" dirty="0" smtClean="0">
                <a:solidFill>
                  <a:sysClr val="windowText" lastClr="000000"/>
                </a:solidFill>
              </a:rPr>
              <a:t>C) </a:t>
            </a:r>
            <a:r>
              <a:rPr lang="en-US" sz="3600" b="1" dirty="0" smtClean="0">
                <a:solidFill>
                  <a:srgbClr val="FF0000"/>
                </a:solidFill>
              </a:rPr>
              <a:t>The </a:t>
            </a:r>
            <a:r>
              <a:rPr lang="en-US" sz="3600" b="1" dirty="0">
                <a:solidFill>
                  <a:srgbClr val="FF0000"/>
                </a:solidFill>
              </a:rPr>
              <a:t>member has been consistently ineffective in providing services that address the needs identified in the adult education plan and reasonable interventions have not resulted in improvements</a:t>
            </a:r>
            <a:r>
              <a:rPr lang="en-US" sz="3600" dirty="0">
                <a:solidFill>
                  <a:sysClr val="windowText" lastClr="000000"/>
                </a:solidFill>
              </a:rPr>
              <a:t>.</a:t>
            </a:r>
          </a:p>
          <a:p>
            <a:pPr marL="0" indent="0">
              <a:buNone/>
              <a:defRPr/>
            </a:pPr>
            <a:endParaRPr lang="en-US" sz="3600" dirty="0">
              <a:solidFill>
                <a:sysClr val="windowText" lastClr="000000"/>
              </a:solidFill>
            </a:endParaRPr>
          </a:p>
          <a:p>
            <a:pPr marL="0" indent="0">
              <a:buNone/>
              <a:defRPr/>
            </a:pPr>
            <a:endParaRPr lang="en-US" sz="3600" dirty="0">
              <a:solidFill>
                <a:sysClr val="windowText" lastClr="000000"/>
              </a:solidFill>
            </a:endParaRPr>
          </a:p>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18577108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D94A5D8-D21A-4A44-9A35-8EB34BB2C8A6}"/>
              </a:ext>
            </a:extLst>
          </p:cNvPr>
          <p:cNvSpPr>
            <a:spLocks noGrp="1"/>
          </p:cNvSpPr>
          <p:nvPr>
            <p:ph type="body" sz="quarter" idx="10"/>
          </p:nvPr>
        </p:nvSpPr>
        <p:spPr>
          <a:xfrm>
            <a:off x="0" y="4051755"/>
            <a:ext cx="13004800" cy="1119685"/>
          </a:xfrm>
        </p:spPr>
        <p:txBody>
          <a:bodyPr/>
          <a:lstStyle/>
          <a:p>
            <a:r>
              <a:rPr lang="en-US" b="1" dirty="0">
                <a:solidFill>
                  <a:srgbClr val="C00000"/>
                </a:solidFill>
                <a:latin typeface="Helvetica" panose="020B0604020202020204" pitchFamily="34" charset="0"/>
                <a:cs typeface="Helvetica" panose="020B0604020202020204" pitchFamily="34" charset="0"/>
              </a:rPr>
              <a:t>AEBG </a:t>
            </a:r>
            <a:r>
              <a:rPr lang="en-US" b="1" dirty="0" smtClean="0">
                <a:solidFill>
                  <a:srgbClr val="C00000"/>
                </a:solidFill>
                <a:latin typeface="Helvetica" panose="020B0604020202020204" pitchFamily="34" charset="0"/>
                <a:cs typeface="Helvetica" panose="020B0604020202020204" pitchFamily="34" charset="0"/>
              </a:rPr>
              <a:t>Programs for 17/18</a:t>
            </a:r>
            <a:endParaRPr lang="en-US" b="1" dirty="0">
              <a:solidFill>
                <a:srgbClr val="C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0636792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1977174"/>
            <a:ext cx="10331203"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Adult Education Programs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6307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42" name="Rectangle: Rounded Corners 41">
            <a:extLst>
              <a:ext uri="{FF2B5EF4-FFF2-40B4-BE49-F238E27FC236}">
                <a16:creationId xmlns="" xmlns:a16="http://schemas.microsoft.com/office/drawing/2014/main" id="{4889C81D-210E-4FAD-A986-97C941FA8552}"/>
              </a:ext>
            </a:extLst>
          </p:cNvPr>
          <p:cNvSpPr/>
          <p:nvPr/>
        </p:nvSpPr>
        <p:spPr>
          <a:xfrm>
            <a:off x="1558541" y="2918333"/>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43" name="Group 42">
            <a:extLst>
              <a:ext uri="{FF2B5EF4-FFF2-40B4-BE49-F238E27FC236}">
                <a16:creationId xmlns="" xmlns:a16="http://schemas.microsoft.com/office/drawing/2014/main" id="{4422CB3F-7966-4FBA-BAE9-1DB376040558}"/>
              </a:ext>
            </a:extLst>
          </p:cNvPr>
          <p:cNvGrpSpPr/>
          <p:nvPr/>
        </p:nvGrpSpPr>
        <p:grpSpPr>
          <a:xfrm>
            <a:off x="1674052" y="3091651"/>
            <a:ext cx="4696534" cy="2675498"/>
            <a:chOff x="7010331" y="1933778"/>
            <a:chExt cx="3374919" cy="1859693"/>
          </a:xfrm>
          <a:solidFill>
            <a:srgbClr val="0070C0"/>
          </a:solidFill>
        </p:grpSpPr>
        <p:sp>
          <p:nvSpPr>
            <p:cNvPr id="44" name="Rectangle: Rounded Corners 43">
              <a:extLst>
                <a:ext uri="{FF2B5EF4-FFF2-40B4-BE49-F238E27FC236}">
                  <a16:creationId xmlns=""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ectangle: Rounded Corners 7">
              <a:extLst>
                <a:ext uri="{FF2B5EF4-FFF2-40B4-BE49-F238E27FC236}">
                  <a16:creationId xmlns="" xmlns:a16="http://schemas.microsoft.com/office/drawing/2014/main" id="{AD4C3D39-AF46-4FD3-8C3F-A09B91B2BFFB}"/>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600" b="1" kern="1200" dirty="0">
                  <a:solidFill>
                    <a:schemeClr val="accent3">
                      <a:lumMod val="20000"/>
                      <a:lumOff val="80000"/>
                    </a:schemeClr>
                  </a:solidFill>
                </a:rPr>
                <a:t> Adult Basic Education</a:t>
              </a:r>
            </a:p>
            <a:p>
              <a:pPr marL="114300" lvl="0" algn="l" defTabSz="711200">
                <a:lnSpc>
                  <a:spcPct val="90000"/>
                </a:lnSpc>
                <a:spcBef>
                  <a:spcPts val="600"/>
                </a:spcBef>
                <a:buNone/>
              </a:pPr>
              <a:r>
                <a:rPr lang="en-US" sz="2000" dirty="0">
                  <a:solidFill>
                    <a:schemeClr val="bg1"/>
                  </a:solidFill>
                </a:rPr>
                <a:t>Foundational academic skills, such as reading, writing, and basic mathematics, as well as learning skills and study skills. Includes courses below Low Adult Secondary Education/9</a:t>
              </a:r>
              <a:r>
                <a:rPr lang="en-US" sz="2000" baseline="30000" dirty="0">
                  <a:solidFill>
                    <a:schemeClr val="bg1"/>
                  </a:solidFill>
                </a:rPr>
                <a:t>th</a:t>
              </a:r>
              <a:r>
                <a:rPr lang="en-US" sz="2000" dirty="0">
                  <a:solidFill>
                    <a:schemeClr val="bg1"/>
                  </a:solidFill>
                </a:rPr>
                <a:t> grade level</a:t>
              </a:r>
              <a:r>
                <a:rPr lang="en-US" sz="2000" b="1" kern="1200" dirty="0">
                  <a:solidFill>
                    <a:schemeClr val="bg1"/>
                  </a:solidFill>
                </a:rPr>
                <a:t> </a:t>
              </a:r>
            </a:p>
          </p:txBody>
        </p:sp>
      </p:grpSp>
      <p:sp>
        <p:nvSpPr>
          <p:cNvPr id="36" name="Rectangle: Rounded Corners 35">
            <a:extLst>
              <a:ext uri="{FF2B5EF4-FFF2-40B4-BE49-F238E27FC236}">
                <a16:creationId xmlns="" xmlns:a16="http://schemas.microsoft.com/office/drawing/2014/main" id="{785B61FA-47D2-4CF3-898D-B2CA535F02A4}"/>
              </a:ext>
            </a:extLst>
          </p:cNvPr>
          <p:cNvSpPr/>
          <p:nvPr/>
        </p:nvSpPr>
        <p:spPr>
          <a:xfrm>
            <a:off x="6638541" y="2918333"/>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37" name="Group 36">
            <a:extLst>
              <a:ext uri="{FF2B5EF4-FFF2-40B4-BE49-F238E27FC236}">
                <a16:creationId xmlns="" xmlns:a16="http://schemas.microsoft.com/office/drawing/2014/main" id="{1CBFA606-246A-4D15-9C8D-2D1D1159FACE}"/>
              </a:ext>
            </a:extLst>
          </p:cNvPr>
          <p:cNvGrpSpPr/>
          <p:nvPr/>
        </p:nvGrpSpPr>
        <p:grpSpPr>
          <a:xfrm>
            <a:off x="6754052" y="3091651"/>
            <a:ext cx="4696534" cy="2675498"/>
            <a:chOff x="7010331" y="1933778"/>
            <a:chExt cx="3374919" cy="1859693"/>
          </a:xfrm>
          <a:solidFill>
            <a:srgbClr val="00922D"/>
          </a:solidFill>
        </p:grpSpPr>
        <p:sp>
          <p:nvSpPr>
            <p:cNvPr id="50" name="Rectangle: Rounded Corners 49">
              <a:extLst>
                <a:ext uri="{FF2B5EF4-FFF2-40B4-BE49-F238E27FC236}">
                  <a16:creationId xmlns="" xmlns:a16="http://schemas.microsoft.com/office/drawing/2014/main" id="{6239E465-F6C4-4E83-A41D-757BE3D31BBC}"/>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Rectangle: Rounded Corners 7">
              <a:extLst>
                <a:ext uri="{FF2B5EF4-FFF2-40B4-BE49-F238E27FC236}">
                  <a16:creationId xmlns="" xmlns:a16="http://schemas.microsoft.com/office/drawing/2014/main" id="{5F3574F2-712C-4F8C-923D-12465888192B}"/>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600" b="1" kern="1200" dirty="0">
                  <a:solidFill>
                    <a:schemeClr val="accent3">
                      <a:lumMod val="20000"/>
                      <a:lumOff val="80000"/>
                    </a:schemeClr>
                  </a:solidFill>
                </a:rPr>
                <a:t> Adult Secondary Education</a:t>
              </a:r>
            </a:p>
            <a:p>
              <a:pPr marL="114300" lvl="0" algn="l" defTabSz="711200">
                <a:lnSpc>
                  <a:spcPct val="90000"/>
                </a:lnSpc>
                <a:spcBef>
                  <a:spcPts val="600"/>
                </a:spcBef>
                <a:buNone/>
              </a:pPr>
              <a:r>
                <a:rPr lang="en-US" sz="2000" dirty="0">
                  <a:solidFill>
                    <a:schemeClr val="bg1"/>
                  </a:solidFill>
                </a:rPr>
                <a:t>Foundational academic skills and learning/study skills. Includes courses at Low Adult Secondary Education/9</a:t>
              </a:r>
              <a:r>
                <a:rPr lang="en-US" sz="2000" baseline="30000" dirty="0">
                  <a:solidFill>
                    <a:schemeClr val="bg1"/>
                  </a:solidFill>
                </a:rPr>
                <a:t>th</a:t>
              </a:r>
              <a:r>
                <a:rPr lang="en-US" sz="2000" dirty="0">
                  <a:solidFill>
                    <a:schemeClr val="bg1"/>
                  </a:solidFill>
                </a:rPr>
                <a:t> grade level &amp; above, and/or leading to a diploma, GED, or high school equivalency certificate</a:t>
              </a:r>
              <a:endParaRPr lang="en-US" sz="2000" b="1" kern="1200" dirty="0">
                <a:solidFill>
                  <a:schemeClr val="bg1"/>
                </a:solidFill>
              </a:endParaRPr>
            </a:p>
          </p:txBody>
        </p:sp>
      </p:grpSp>
      <p:sp>
        <p:nvSpPr>
          <p:cNvPr id="52" name="Rectangle: Rounded Corners 51">
            <a:extLst>
              <a:ext uri="{FF2B5EF4-FFF2-40B4-BE49-F238E27FC236}">
                <a16:creationId xmlns="" xmlns:a16="http://schemas.microsoft.com/office/drawing/2014/main" id="{7DFD552E-7C76-4FEC-8795-BBCFBE782972}"/>
              </a:ext>
            </a:extLst>
          </p:cNvPr>
          <p:cNvSpPr/>
          <p:nvPr/>
        </p:nvSpPr>
        <p:spPr>
          <a:xfrm>
            <a:off x="1558541" y="5944529"/>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53" name="Group 52">
            <a:extLst>
              <a:ext uri="{FF2B5EF4-FFF2-40B4-BE49-F238E27FC236}">
                <a16:creationId xmlns="" xmlns:a16="http://schemas.microsoft.com/office/drawing/2014/main" id="{C93BF295-5DD8-492B-B0EF-642C12AB9D5E}"/>
              </a:ext>
            </a:extLst>
          </p:cNvPr>
          <p:cNvGrpSpPr/>
          <p:nvPr/>
        </p:nvGrpSpPr>
        <p:grpSpPr>
          <a:xfrm>
            <a:off x="1674052" y="6068133"/>
            <a:ext cx="4696534" cy="2675498"/>
            <a:chOff x="7010331" y="1933778"/>
            <a:chExt cx="3374919" cy="1859693"/>
          </a:xfrm>
          <a:solidFill>
            <a:srgbClr val="C00000"/>
          </a:solidFill>
        </p:grpSpPr>
        <p:sp>
          <p:nvSpPr>
            <p:cNvPr id="54" name="Rectangle: Rounded Corners 53">
              <a:extLst>
                <a:ext uri="{FF2B5EF4-FFF2-40B4-BE49-F238E27FC236}">
                  <a16:creationId xmlns=""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Rectangle: Rounded Corners 7">
              <a:extLst>
                <a:ext uri="{FF2B5EF4-FFF2-40B4-BE49-F238E27FC236}">
                  <a16:creationId xmlns="" xmlns:a16="http://schemas.microsoft.com/office/drawing/2014/main" id="{DCE9EFDA-AB95-4F3F-8891-123446E71EF3}"/>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000" b="1" kern="1200" dirty="0">
                  <a:solidFill>
                    <a:schemeClr val="accent3">
                      <a:lumMod val="20000"/>
                      <a:lumOff val="80000"/>
                    </a:schemeClr>
                  </a:solidFill>
                </a:rPr>
                <a:t> </a:t>
              </a:r>
              <a:r>
                <a:rPr lang="en-US" sz="2600" b="1" kern="1200" dirty="0">
                  <a:solidFill>
                    <a:schemeClr val="accent3">
                      <a:lumMod val="20000"/>
                      <a:lumOff val="80000"/>
                    </a:schemeClr>
                  </a:solidFill>
                </a:rPr>
                <a:t>English as 2nd Language</a:t>
              </a:r>
            </a:p>
            <a:p>
              <a:pPr marL="114300" lvl="0" algn="l" defTabSz="711200">
                <a:lnSpc>
                  <a:spcPct val="90000"/>
                </a:lnSpc>
                <a:spcBef>
                  <a:spcPts val="600"/>
                </a:spcBef>
                <a:buNone/>
              </a:pPr>
              <a:r>
                <a:rPr lang="en-US" sz="2000" dirty="0">
                  <a:solidFill>
                    <a:schemeClr val="bg1"/>
                  </a:solidFill>
                </a:rPr>
                <a:t>Instruction in the English Language to adult non-native English speakers with varied academic, vocational, citizenship, and personal goals</a:t>
              </a:r>
              <a:endParaRPr lang="en-US" sz="2000" b="1" kern="1200" dirty="0">
                <a:solidFill>
                  <a:schemeClr val="accent3">
                    <a:lumMod val="20000"/>
                    <a:lumOff val="80000"/>
                  </a:schemeClr>
                </a:solidFill>
              </a:endParaRPr>
            </a:p>
          </p:txBody>
        </p:sp>
      </p:grpSp>
      <p:sp>
        <p:nvSpPr>
          <p:cNvPr id="56" name="Rectangle: Rounded Corners 55">
            <a:extLst>
              <a:ext uri="{FF2B5EF4-FFF2-40B4-BE49-F238E27FC236}">
                <a16:creationId xmlns="" xmlns:a16="http://schemas.microsoft.com/office/drawing/2014/main" id="{996ADFC7-3D4F-4C3A-8B22-F20EA9849732}"/>
              </a:ext>
            </a:extLst>
          </p:cNvPr>
          <p:cNvSpPr/>
          <p:nvPr/>
        </p:nvSpPr>
        <p:spPr>
          <a:xfrm>
            <a:off x="6638541" y="5944529"/>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57" name="Group 56">
            <a:extLst>
              <a:ext uri="{FF2B5EF4-FFF2-40B4-BE49-F238E27FC236}">
                <a16:creationId xmlns="" xmlns:a16="http://schemas.microsoft.com/office/drawing/2014/main" id="{1030D1F6-F962-4FA7-9071-E3FC8CDCBE50}"/>
              </a:ext>
            </a:extLst>
          </p:cNvPr>
          <p:cNvGrpSpPr/>
          <p:nvPr/>
        </p:nvGrpSpPr>
        <p:grpSpPr>
          <a:xfrm>
            <a:off x="6754052" y="6068133"/>
            <a:ext cx="4696534" cy="2675498"/>
            <a:chOff x="7010331" y="1933778"/>
            <a:chExt cx="3374919" cy="1859693"/>
          </a:xfrm>
          <a:solidFill>
            <a:srgbClr val="FFFF00"/>
          </a:solidFill>
        </p:grpSpPr>
        <p:sp>
          <p:nvSpPr>
            <p:cNvPr id="58" name="Rectangle: Rounded Corners 57">
              <a:extLst>
                <a:ext uri="{FF2B5EF4-FFF2-40B4-BE49-F238E27FC236}">
                  <a16:creationId xmlns="" xmlns:a16="http://schemas.microsoft.com/office/drawing/2014/main" id="{635E9149-C0F3-42CA-B16A-C5BE72C78F65}"/>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9" name="Rectangle: Rounded Corners 7">
              <a:extLst>
                <a:ext uri="{FF2B5EF4-FFF2-40B4-BE49-F238E27FC236}">
                  <a16:creationId xmlns="" xmlns:a16="http://schemas.microsoft.com/office/drawing/2014/main" id="{80459C54-2131-4ED3-A5E5-028C441B8237}"/>
                </a:ext>
              </a:extLst>
            </p:cNvPr>
            <p:cNvSpPr txBox="1"/>
            <p:nvPr/>
          </p:nvSpPr>
          <p:spPr>
            <a:xfrm>
              <a:off x="7064800" y="1988247"/>
              <a:ext cx="3265981" cy="1750755"/>
            </a:xfrm>
            <a:prstGeom prst="rect">
              <a:avLst/>
            </a:prstGeom>
            <a:solidFill>
              <a:srgbClr val="F7FFAB"/>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000" b="1" kern="1200" dirty="0">
                  <a:solidFill>
                    <a:schemeClr val="tx1">
                      <a:lumMod val="65000"/>
                      <a:lumOff val="35000"/>
                    </a:schemeClr>
                  </a:solidFill>
                </a:rPr>
                <a:t> </a:t>
              </a:r>
              <a:r>
                <a:rPr lang="en-US" sz="2600" b="1" kern="1200" dirty="0">
                  <a:solidFill>
                    <a:schemeClr val="tx1">
                      <a:lumMod val="65000"/>
                      <a:lumOff val="35000"/>
                    </a:schemeClr>
                  </a:solidFill>
                </a:rPr>
                <a:t>Short Term CTE</a:t>
              </a:r>
            </a:p>
            <a:p>
              <a:pPr marL="114300" lvl="0" algn="l" defTabSz="711200">
                <a:lnSpc>
                  <a:spcPct val="90000"/>
                </a:lnSpc>
                <a:spcBef>
                  <a:spcPts val="600"/>
                </a:spcBef>
                <a:buNone/>
              </a:pPr>
              <a:r>
                <a:rPr lang="en-US" sz="2000" kern="1200" dirty="0">
                  <a:solidFill>
                    <a:schemeClr val="tx1">
                      <a:lumMod val="65000"/>
                      <a:lumOff val="35000"/>
                    </a:schemeClr>
                  </a:solidFill>
                </a:rPr>
                <a:t>Education and training that prepares adult learners to enter the workforce or improve their occupation or earnings in a a year or less</a:t>
              </a:r>
            </a:p>
          </p:txBody>
        </p:sp>
      </p:grpSp>
    </p:spTree>
    <p:extLst>
      <p:ext uri="{BB962C8B-B14F-4D97-AF65-F5344CB8AC3E}">
        <p14:creationId xmlns:p14="http://schemas.microsoft.com/office/powerpoint/2010/main" val="200234614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rgbClr val="0070C0"/>
                </a:solidFill>
                <a:ea typeface="Calibri" panose="020F0502020204030204" pitchFamily="34" charset="0"/>
                <a:cs typeface="Calibri Light" panose="020F0302020204030204" pitchFamily="34" charset="0"/>
              </a:rPr>
              <a:t>Adults w Disabilities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774700" y="3094717"/>
            <a:ext cx="11061700" cy="642035"/>
          </a:xfrm>
          <a:prstGeom prst="rect">
            <a:avLst/>
          </a:prstGeom>
        </p:spPr>
        <p:txBody>
          <a:bodyPr wrap="square">
            <a:spAutoFit/>
          </a:bodyPr>
          <a:lstStyle/>
          <a:p>
            <a:pPr marL="174625" marR="0" lvl="0" algn="l" defTabSz="798513">
              <a:lnSpc>
                <a:spcPct val="107000"/>
              </a:lnSpc>
              <a:spcBef>
                <a:spcPts val="1200"/>
              </a:spcBef>
              <a:spcAft>
                <a:spcPts val="0"/>
              </a:spcAft>
              <a:buClr>
                <a:srgbClr val="2F5496"/>
              </a:buClr>
              <a:buSzPct val="140000"/>
            </a:pPr>
            <a:endParaRPr lang="en-US" dirty="0">
              <a:ea typeface="Calibri" panose="020F0502020204030204" pitchFamily="34" charset="0"/>
              <a:cs typeface="Calibri Light" panose="020F0302020204030204" pitchFamily="34" charset="0"/>
            </a:endParaRPr>
          </a:p>
        </p:txBody>
      </p:sp>
      <p:sp>
        <p:nvSpPr>
          <p:cNvPr id="3" name="Rectangle 2"/>
          <p:cNvSpPr/>
          <p:nvPr/>
        </p:nvSpPr>
        <p:spPr>
          <a:xfrm>
            <a:off x="449943" y="2963377"/>
            <a:ext cx="11780157" cy="5632311"/>
          </a:xfrm>
          <a:prstGeom prst="rect">
            <a:avLst/>
          </a:prstGeom>
        </p:spPr>
        <p:txBody>
          <a:bodyPr wrap="square">
            <a:spAutoFit/>
          </a:bodyPr>
          <a:lstStyle/>
          <a:p>
            <a:pPr marL="571500" indent="-571500" algn="l">
              <a:buFont typeface="Arial" panose="020B0604020202020204" pitchFamily="34" charset="0"/>
              <a:buChar char="•"/>
            </a:pPr>
            <a:r>
              <a:rPr lang="en-US" dirty="0" smtClean="0"/>
              <a:t>Mark </a:t>
            </a:r>
            <a:r>
              <a:rPr lang="en-US" dirty="0"/>
              <a:t>instructional program = Adults with Disabilities </a:t>
            </a:r>
            <a:r>
              <a:rPr lang="en-US" dirty="0" smtClean="0"/>
              <a:t>if the </a:t>
            </a:r>
            <a:r>
              <a:rPr lang="en-US" dirty="0"/>
              <a:t>participant is enrolled in a specialized program designed specifically for adults with intellectual/ developmental disabilities. </a:t>
            </a:r>
            <a:endParaRPr lang="en-US" dirty="0" smtClean="0"/>
          </a:p>
          <a:p>
            <a:pPr algn="l"/>
            <a:endParaRPr lang="en-US" dirty="0"/>
          </a:p>
          <a:p>
            <a:pPr marL="571500" indent="-571500" algn="l">
              <a:buFont typeface="Arial" panose="020B0604020202020204" pitchFamily="34" charset="0"/>
              <a:buChar char="•"/>
            </a:pPr>
            <a:r>
              <a:rPr lang="en-US" dirty="0" smtClean="0"/>
              <a:t>For </a:t>
            </a:r>
            <a:r>
              <a:rPr lang="en-US" dirty="0"/>
              <a:t>participants with disabilities who are enrolling in other adult education programs, mark “Disabled” under Barriers to Employment in combination with the appropriate instructional program.</a:t>
            </a:r>
          </a:p>
          <a:p>
            <a:pPr algn="l"/>
            <a:r>
              <a:rPr lang="en-US" dirty="0" smtClean="0"/>
              <a:t>.</a:t>
            </a:r>
            <a:endParaRPr lang="en-US" dirty="0"/>
          </a:p>
        </p:txBody>
      </p:sp>
    </p:spTree>
    <p:extLst>
      <p:ext uri="{BB962C8B-B14F-4D97-AF65-F5344CB8AC3E}">
        <p14:creationId xmlns:p14="http://schemas.microsoft.com/office/powerpoint/2010/main" val="195590214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Adults w Disabilities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774700" y="3094717"/>
            <a:ext cx="11061700" cy="642035"/>
          </a:xfrm>
          <a:prstGeom prst="rect">
            <a:avLst/>
          </a:prstGeom>
        </p:spPr>
        <p:txBody>
          <a:bodyPr wrap="square">
            <a:spAutoFit/>
          </a:bodyPr>
          <a:lstStyle/>
          <a:p>
            <a:pPr marL="174625" marR="0" lvl="0" algn="l" defTabSz="798513">
              <a:lnSpc>
                <a:spcPct val="107000"/>
              </a:lnSpc>
              <a:spcBef>
                <a:spcPts val="1200"/>
              </a:spcBef>
              <a:spcAft>
                <a:spcPts val="0"/>
              </a:spcAft>
              <a:buClr>
                <a:srgbClr val="2F5496"/>
              </a:buClr>
              <a:buSzPct val="140000"/>
            </a:pPr>
            <a:endParaRPr lang="en-US" dirty="0">
              <a:ea typeface="Calibri" panose="020F0502020204030204" pitchFamily="34" charset="0"/>
              <a:cs typeface="Calibri Light" panose="020F0302020204030204" pitchFamily="34" charset="0"/>
            </a:endParaRPr>
          </a:p>
        </p:txBody>
      </p:sp>
      <p:sp>
        <p:nvSpPr>
          <p:cNvPr id="3" name="Rectangle 2"/>
          <p:cNvSpPr/>
          <p:nvPr/>
        </p:nvSpPr>
        <p:spPr>
          <a:xfrm>
            <a:off x="449943" y="3386817"/>
            <a:ext cx="11780157" cy="2862322"/>
          </a:xfrm>
          <a:prstGeom prst="rect">
            <a:avLst/>
          </a:prstGeom>
        </p:spPr>
        <p:txBody>
          <a:bodyPr wrap="square">
            <a:spAutoFit/>
          </a:bodyPr>
          <a:lstStyle/>
          <a:p>
            <a:pPr algn="l"/>
            <a:r>
              <a:rPr lang="en-US" dirty="0" smtClean="0"/>
              <a:t>In CCCCO MIS</a:t>
            </a:r>
            <a:r>
              <a:rPr lang="en-US" dirty="0"/>
              <a:t>: Flag courses in specialized AWD programs using CB22 code E for “courses for persons with substantial disabilities.” Use DSPS enrollment flags to identify AWD participants enrolled in other noncredit community college programs.</a:t>
            </a:r>
          </a:p>
        </p:txBody>
      </p:sp>
    </p:spTree>
    <p:extLst>
      <p:ext uri="{BB962C8B-B14F-4D97-AF65-F5344CB8AC3E}">
        <p14:creationId xmlns:p14="http://schemas.microsoft.com/office/powerpoint/2010/main" val="116583670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Entering or re-entering workforce</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7" name="Rectangle 6"/>
          <p:cNvSpPr/>
          <p:nvPr/>
        </p:nvSpPr>
        <p:spPr>
          <a:xfrm>
            <a:off x="449944" y="2964494"/>
            <a:ext cx="12104913" cy="4945456"/>
          </a:xfrm>
          <a:prstGeom prst="rect">
            <a:avLst/>
          </a:prstGeom>
        </p:spPr>
        <p:txBody>
          <a:bodyPr wrap="square">
            <a:spAutoFit/>
          </a:bodyPr>
          <a:lstStyle/>
          <a:p>
            <a:pPr marR="0" lvl="0" algn="l">
              <a:lnSpc>
                <a:spcPct val="107000"/>
              </a:lnSpc>
              <a:spcBef>
                <a:spcPts val="600"/>
              </a:spcBef>
              <a:spcAft>
                <a:spcPts val="0"/>
              </a:spcAft>
              <a:buClr>
                <a:srgbClr val="595959"/>
              </a:buClr>
              <a:buSzPts val="1200"/>
            </a:pPr>
            <a:r>
              <a:rPr lang="en-US" dirty="0">
                <a:ea typeface="Times New Roman" panose="02020603050405020304" pitchFamily="18" charset="0"/>
                <a:cs typeface="Times New Roman" panose="02020603050405020304" pitchFamily="18" charset="0"/>
              </a:rPr>
              <a:t>AEBG defines this program area as populations with systemic barriers to economic success who enroll in CTE programs. AEBG will extract data using population flags that are </a:t>
            </a:r>
            <a:r>
              <a:rPr lang="en-US" dirty="0" smtClean="0">
                <a:ea typeface="Times New Roman" panose="02020603050405020304" pitchFamily="18" charset="0"/>
                <a:cs typeface="Times New Roman" panose="02020603050405020304" pitchFamily="18" charset="0"/>
              </a:rPr>
              <a:t>enrolled in short term CTE and aligned </a:t>
            </a:r>
            <a:r>
              <a:rPr lang="en-US" dirty="0">
                <a:ea typeface="Times New Roman" panose="02020603050405020304" pitchFamily="18" charset="0"/>
                <a:cs typeface="Times New Roman" panose="02020603050405020304" pitchFamily="18" charset="0"/>
              </a:rPr>
              <a:t>with the WIOA “barriers to employment</a:t>
            </a:r>
            <a:r>
              <a:rPr lang="en-US" dirty="0" smtClean="0">
                <a:ea typeface="Times New Roman" panose="02020603050405020304" pitchFamily="18" charset="0"/>
                <a:cs typeface="Times New Roman" panose="02020603050405020304" pitchFamily="18" charset="0"/>
              </a:rPr>
              <a:t>”</a:t>
            </a:r>
          </a:p>
          <a:p>
            <a:pPr marR="0" lvl="0" algn="l">
              <a:lnSpc>
                <a:spcPct val="107000"/>
              </a:lnSpc>
              <a:spcBef>
                <a:spcPts val="600"/>
              </a:spcBef>
              <a:spcAft>
                <a:spcPts val="0"/>
              </a:spcAft>
              <a:buClr>
                <a:srgbClr val="595959"/>
              </a:buClr>
              <a:buSzPts val="1200"/>
            </a:pPr>
            <a:endParaRPr lang="en-US" dirty="0">
              <a:effectLst/>
              <a:ea typeface="Calibri" panose="020F0502020204030204" pitchFamily="34" charset="0"/>
              <a:cs typeface="Times New Roman" panose="02020603050405020304" pitchFamily="18" charset="0"/>
            </a:endParaRPr>
          </a:p>
          <a:p>
            <a:pPr marR="0" lvl="0" algn="l">
              <a:lnSpc>
                <a:spcPct val="107000"/>
              </a:lnSpc>
              <a:spcBef>
                <a:spcPts val="600"/>
              </a:spcBef>
              <a:spcAft>
                <a:spcPts val="0"/>
              </a:spcAft>
              <a:buClr>
                <a:srgbClr val="595959"/>
              </a:buClr>
              <a:buSzPts val="1200"/>
            </a:pPr>
            <a:r>
              <a:rPr lang="en-US" dirty="0" smtClean="0">
                <a:ea typeface="Calibri" panose="020F0502020204030204" pitchFamily="34" charset="0"/>
                <a:cs typeface="Times New Roman" panose="02020603050405020304" pitchFamily="18" charset="0"/>
              </a:rPr>
              <a:t>Mark “Workforce Readiness” on TE Entry/Update Record to designate students in this program</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91437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518575"/>
          </a:xfrm>
        </p:spPr>
        <p:txBody>
          <a:bodyPr/>
          <a:lstStyle/>
          <a:p>
            <a:r>
              <a:rPr lang="en-US" dirty="0" smtClean="0"/>
              <a:t>AEBG Structure</a:t>
            </a:r>
            <a:endParaRPr lang="en-US" dirty="0"/>
          </a:p>
        </p:txBody>
      </p:sp>
      <p:sp>
        <p:nvSpPr>
          <p:cNvPr id="3" name="Content Placeholder 2"/>
          <p:cNvSpPr>
            <a:spLocks noGrp="1"/>
          </p:cNvSpPr>
          <p:nvPr>
            <p:ph sz="quarter" idx="11"/>
          </p:nvPr>
        </p:nvSpPr>
        <p:spPr>
          <a:xfrm>
            <a:off x="397565" y="2687782"/>
            <a:ext cx="11964298" cy="6127605"/>
          </a:xfrm>
        </p:spPr>
        <p:txBody>
          <a:bodyPr/>
          <a:lstStyle/>
          <a:p>
            <a:pPr marL="685800" indent="-685800" algn="l">
              <a:buFont typeface="Arial" panose="020B0604020202020204" pitchFamily="34" charset="0"/>
              <a:buChar char="•"/>
            </a:pPr>
            <a:r>
              <a:rPr lang="en-US" sz="4800" dirty="0" smtClean="0"/>
              <a:t>AB86 Planning</a:t>
            </a:r>
          </a:p>
          <a:p>
            <a:pPr marL="685800" indent="-685800" algn="l">
              <a:buFont typeface="Arial" panose="020B0604020202020204" pitchFamily="34" charset="0"/>
              <a:buChar char="•"/>
            </a:pPr>
            <a:r>
              <a:rPr lang="en-US" sz="4800" dirty="0" smtClean="0"/>
              <a:t>Stakeholder Input</a:t>
            </a:r>
          </a:p>
          <a:p>
            <a:pPr marL="685800" indent="-685800" algn="l">
              <a:buFont typeface="Arial" panose="020B0604020202020204" pitchFamily="34" charset="0"/>
              <a:buChar char="•"/>
            </a:pPr>
            <a:r>
              <a:rPr lang="en-US" sz="4800" dirty="0" smtClean="0"/>
              <a:t>Regional Structure</a:t>
            </a:r>
          </a:p>
          <a:p>
            <a:pPr marL="685800" indent="-685800" algn="l">
              <a:buFont typeface="Arial" panose="020B0604020202020204" pitchFamily="34" charset="0"/>
              <a:buChar char="•"/>
            </a:pPr>
            <a:r>
              <a:rPr lang="en-US" sz="4800" dirty="0" smtClean="0"/>
              <a:t>Aligning two adult education systems</a:t>
            </a:r>
          </a:p>
          <a:p>
            <a:pPr marL="685800" indent="-685800" algn="l">
              <a:buFont typeface="Arial" panose="020B0604020202020204" pitchFamily="34" charset="0"/>
              <a:buChar char="•"/>
            </a:pPr>
            <a:r>
              <a:rPr lang="en-US" sz="4800" dirty="0" smtClean="0"/>
              <a:t>3 year vision / plan</a:t>
            </a:r>
          </a:p>
          <a:p>
            <a:pPr marL="685800" indent="-685800" algn="l">
              <a:buFont typeface="Arial" panose="020B0604020202020204" pitchFamily="34" charset="0"/>
              <a:buChar char="•"/>
            </a:pPr>
            <a:r>
              <a:rPr lang="en-US" sz="4800" dirty="0" smtClean="0"/>
              <a:t>Annual planning</a:t>
            </a:r>
          </a:p>
          <a:p>
            <a:pPr marL="685800" indent="-685800" algn="l">
              <a:buFont typeface="Arial" panose="020B0604020202020204" pitchFamily="34" charset="0"/>
              <a:buChar char="•"/>
            </a:pPr>
            <a:r>
              <a:rPr lang="en-US" sz="4800" dirty="0" smtClean="0"/>
              <a:t>Student Data Collection</a:t>
            </a:r>
          </a:p>
          <a:p>
            <a:pPr marL="685800" indent="-685800" algn="l">
              <a:buFont typeface="Arial" panose="020B0604020202020204" pitchFamily="34" charset="0"/>
              <a:buChar char="•"/>
            </a:pPr>
            <a:r>
              <a:rPr lang="en-US" sz="4800" dirty="0" smtClean="0"/>
              <a:t>Alignment on Student Progress</a:t>
            </a:r>
          </a:p>
          <a:p>
            <a:pPr marL="685800" indent="-685800" algn="l">
              <a:buFont typeface="Arial" panose="020B0604020202020204" pitchFamily="34" charset="0"/>
              <a:buChar char="•"/>
            </a:pPr>
            <a:endParaRPr lang="en-US" sz="4800" dirty="0" smtClean="0"/>
          </a:p>
          <a:p>
            <a:pPr algn="l"/>
            <a:endParaRPr lang="en-US" sz="4800" dirty="0"/>
          </a:p>
        </p:txBody>
      </p:sp>
    </p:spTree>
    <p:extLst>
      <p:ext uri="{BB962C8B-B14F-4D97-AF65-F5344CB8AC3E}">
        <p14:creationId xmlns:p14="http://schemas.microsoft.com/office/powerpoint/2010/main" val="126958183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Entering or re-entering workforce</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4" name="Rectangle 3"/>
          <p:cNvSpPr/>
          <p:nvPr/>
        </p:nvSpPr>
        <p:spPr>
          <a:xfrm>
            <a:off x="449943" y="3207026"/>
            <a:ext cx="12338405" cy="4524315"/>
          </a:xfrm>
          <a:prstGeom prst="rect">
            <a:avLst/>
          </a:prstGeom>
        </p:spPr>
        <p:txBody>
          <a:bodyPr wrap="square">
            <a:spAutoFit/>
          </a:bodyPr>
          <a:lstStyle/>
          <a:p>
            <a:pPr algn="l"/>
            <a:r>
              <a:rPr lang="en-US" dirty="0"/>
              <a:t>In addition, this program area will include participants who are 55 years or older, based on their date of birth. </a:t>
            </a:r>
            <a:endParaRPr lang="en-US" dirty="0" smtClean="0"/>
          </a:p>
          <a:p>
            <a:pPr algn="l"/>
            <a:endParaRPr lang="en-US" dirty="0"/>
          </a:p>
          <a:p>
            <a:pPr algn="l"/>
            <a:r>
              <a:rPr lang="en-US" dirty="0"/>
              <a:t>To ensure that this program area can be populated, all adult education providers should pay special attention to capturing barriers to employment status and date of birth at intake or at the time of the participants’ first course enrollment. </a:t>
            </a:r>
          </a:p>
        </p:txBody>
      </p:sp>
    </p:spTree>
    <p:extLst>
      <p:ext uri="{BB962C8B-B14F-4D97-AF65-F5344CB8AC3E}">
        <p14:creationId xmlns:p14="http://schemas.microsoft.com/office/powerpoint/2010/main" val="163709339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Preapprenticeship (DOL Quality Elements)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266700" y="2980417"/>
            <a:ext cx="11836400" cy="4524315"/>
          </a:xfrm>
          <a:prstGeom prst="rect">
            <a:avLst/>
          </a:prstGeom>
        </p:spPr>
        <p:txBody>
          <a:bodyPr wrap="square">
            <a:spAutoFit/>
          </a:bodyPr>
          <a:lstStyle/>
          <a:p>
            <a:pPr marL="457200" lvl="1" algn="l" defTabSz="914400">
              <a:spcBef>
                <a:spcPts val="600"/>
              </a:spcBef>
              <a:buClr>
                <a:srgbClr val="0070C0"/>
              </a:buClr>
              <a:buSzPct val="145000"/>
            </a:pPr>
            <a:r>
              <a:rPr lang="en-US" dirty="0"/>
              <a:t>Adult education providers should only </a:t>
            </a:r>
            <a:r>
              <a:rPr lang="en-US" dirty="0" smtClean="0"/>
              <a:t>enroll students in the pre-apprenticeship instructional program if </a:t>
            </a:r>
            <a:r>
              <a:rPr lang="en-US" dirty="0"/>
              <a:t>participants are enrolled in programs that meet </a:t>
            </a:r>
            <a:r>
              <a:rPr lang="en-US" dirty="0" smtClean="0"/>
              <a:t>DOL Quality Elements criteria</a:t>
            </a:r>
            <a:r>
              <a:rPr lang="en-US" dirty="0"/>
              <a:t>, including ensuring that that courses are offered in coordination with one or more apprenticeship programs approved by the Division of Apprenticeship Standards through an MOU or formal </a:t>
            </a:r>
            <a:r>
              <a:rPr lang="en-US" dirty="0" smtClean="0"/>
              <a:t>agreement.</a:t>
            </a:r>
            <a:endParaRPr lang="en-US" sz="2800"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77412183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Preapprenticeship (DOL Quality Elements)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266700" y="2980417"/>
            <a:ext cx="11836400" cy="5447645"/>
          </a:xfrm>
          <a:prstGeom prst="rect">
            <a:avLst/>
          </a:prstGeom>
        </p:spPr>
        <p:txBody>
          <a:bodyPr wrap="square">
            <a:spAutoFit/>
          </a:bodyPr>
          <a:lstStyle/>
          <a:p>
            <a:pPr marL="1028700" lvl="1" indent="-571500" algn="l" defTabSz="914400">
              <a:spcBef>
                <a:spcPts val="600"/>
              </a:spcBef>
              <a:buClr>
                <a:srgbClr val="0070C0"/>
              </a:buClr>
              <a:buSzPct val="145000"/>
              <a:buFont typeface="Arial" panose="020B0604020202020204" pitchFamily="34" charset="0"/>
              <a:buChar char="•"/>
            </a:pPr>
            <a:r>
              <a:rPr lang="en-US" sz="2800" dirty="0"/>
              <a:t>Approved training and curriculum based on industry standards and approved by a documented registered apprenticeship partner</a:t>
            </a:r>
          </a:p>
          <a:p>
            <a:pPr marL="1028700" lvl="1" indent="-571500" algn="l" defTabSz="914400">
              <a:spcBef>
                <a:spcPts val="1200"/>
              </a:spcBef>
              <a:buClr>
                <a:srgbClr val="0070C0"/>
              </a:buClr>
              <a:buSzPct val="145000"/>
              <a:buFont typeface="Arial" panose="020B0604020202020204" pitchFamily="34" charset="0"/>
              <a:buChar char="•"/>
            </a:pPr>
            <a:r>
              <a:rPr lang="en-US" sz="2800" dirty="0"/>
              <a:t>Recruitment, educational, and pre-vocational strategies that prepare under-represented, disadvantaged, or low-income individuals to meet the entry requirements of one or more registered apprenticeship programs</a:t>
            </a:r>
          </a:p>
          <a:p>
            <a:pPr marL="1028700" lvl="1" indent="-571500" algn="l" defTabSz="914400">
              <a:spcBef>
                <a:spcPts val="1200"/>
              </a:spcBef>
              <a:buClr>
                <a:srgbClr val="0070C0"/>
              </a:buClr>
              <a:buSzPct val="145000"/>
              <a:buFont typeface="Arial" panose="020B0604020202020204" pitchFamily="34" charset="0"/>
              <a:buChar char="•"/>
            </a:pPr>
            <a:r>
              <a:rPr lang="en-US" sz="2800" dirty="0"/>
              <a:t>Access to appropriate support services</a:t>
            </a:r>
          </a:p>
          <a:p>
            <a:pPr marL="1028700" lvl="1" indent="-571500" algn="l" defTabSz="914400">
              <a:spcBef>
                <a:spcPts val="1200"/>
              </a:spcBef>
              <a:buClr>
                <a:srgbClr val="0070C0"/>
              </a:buClr>
              <a:buSzPct val="145000"/>
              <a:buFont typeface="Arial" panose="020B0604020202020204" pitchFamily="34" charset="0"/>
              <a:buChar char="•"/>
            </a:pPr>
            <a:r>
              <a:rPr lang="en-US" sz="2800" dirty="0"/>
              <a:t>Meaningful hands-on training that does not displace existing paid employees</a:t>
            </a:r>
          </a:p>
          <a:p>
            <a:pPr marL="1028700" indent="-571500" algn="l" defTabSz="914400">
              <a:spcBef>
                <a:spcPts val="1200"/>
              </a:spcBef>
              <a:buClr>
                <a:srgbClr val="0070C0"/>
              </a:buClr>
              <a:buSzPct val="145000"/>
              <a:buFont typeface="Arial" panose="020B0604020202020204" pitchFamily="34" charset="0"/>
              <a:buChar char="•"/>
            </a:pPr>
            <a:r>
              <a:rPr lang="en-US" sz="2800" b="1" i="1" dirty="0"/>
              <a:t>Formal direct entry or articulation agreements with its registered apprenticeship partners</a:t>
            </a:r>
            <a:endParaRPr lang="en-US" sz="2800" b="1" i="1"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470965405"/>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1808318" cy="839559"/>
          </a:xfrm>
        </p:spPr>
        <p:txBody>
          <a:bodyPr/>
          <a:lstStyle/>
          <a:p>
            <a:pPr algn="l"/>
            <a:r>
              <a:rPr lang="en-US" sz="3600" b="1" dirty="0">
                <a:solidFill>
                  <a:schemeClr val="accent2">
                    <a:lumMod val="75000"/>
                  </a:schemeClr>
                </a:solidFill>
                <a:latin typeface="Helvetica" panose="020B0604020202020204" pitchFamily="34" charset="0"/>
                <a:cs typeface="Helvetica" panose="020B0604020202020204" pitchFamily="34" charset="0"/>
              </a:rPr>
              <a:t>Adults Training to Support Child School Success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322942" y="2866571"/>
            <a:ext cx="11640457" cy="3570208"/>
          </a:xfrm>
          <a:prstGeom prst="rect">
            <a:avLst/>
          </a:prstGeom>
        </p:spPr>
        <p:txBody>
          <a:bodyPr wrap="square">
            <a:spAutoFit/>
          </a:bodyPr>
          <a:lstStyle/>
          <a:p>
            <a:pPr marL="457200" lvl="1" algn="l" defTabSz="914400">
              <a:spcBef>
                <a:spcPts val="600"/>
              </a:spcBef>
              <a:buClr>
                <a:srgbClr val="0070C0"/>
              </a:buClr>
              <a:buSzPct val="145000"/>
            </a:pPr>
            <a:r>
              <a:rPr lang="en-US" dirty="0" smtClean="0"/>
              <a:t>AEBG </a:t>
            </a:r>
            <a:r>
              <a:rPr lang="en-US" dirty="0"/>
              <a:t>defines this program as providing education and training to adults, typically parents and-or community members, to help school-aged children succeed in school. </a:t>
            </a:r>
            <a:endParaRPr lang="en-US" dirty="0" smtClean="0"/>
          </a:p>
          <a:p>
            <a:pPr marL="457200" lvl="1" algn="l" defTabSz="914400">
              <a:spcBef>
                <a:spcPts val="600"/>
              </a:spcBef>
              <a:buClr>
                <a:srgbClr val="0070C0"/>
              </a:buClr>
              <a:buSzPct val="145000"/>
            </a:pPr>
            <a:endParaRPr lang="en-US" dirty="0"/>
          </a:p>
          <a:p>
            <a:pPr marL="457200" lvl="1" algn="l" defTabSz="914400">
              <a:spcBef>
                <a:spcPts val="600"/>
              </a:spcBef>
              <a:buClr>
                <a:srgbClr val="0070C0"/>
              </a:buClr>
              <a:buSzPct val="145000"/>
            </a:pPr>
            <a:r>
              <a:rPr lang="en-US" dirty="0" smtClean="0"/>
              <a:t>Mark “Adults </a:t>
            </a:r>
            <a:r>
              <a:rPr lang="en-US" dirty="0"/>
              <a:t>supporting K12 student success</a:t>
            </a:r>
            <a:r>
              <a:rPr lang="en-US" dirty="0" smtClean="0"/>
              <a:t>”</a:t>
            </a:r>
            <a:endParaRPr lang="en-US" dirty="0"/>
          </a:p>
        </p:txBody>
      </p:sp>
    </p:spTree>
    <p:extLst>
      <p:ext uri="{BB962C8B-B14F-4D97-AF65-F5344CB8AC3E}">
        <p14:creationId xmlns:p14="http://schemas.microsoft.com/office/powerpoint/2010/main" val="413092295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069" y="112294"/>
            <a:ext cx="7411452" cy="1065701"/>
          </a:xfrm>
        </p:spPr>
        <p:txBody>
          <a:bodyPr/>
          <a:lstStyle/>
          <a:p>
            <a:r>
              <a:rPr lang="en-US" sz="6600" dirty="0" smtClean="0">
                <a:solidFill>
                  <a:schemeClr val="accent5"/>
                </a:solidFill>
                <a:effectLst>
                  <a:outerShdw blurRad="38100" dist="38100" dir="2700000" algn="tl">
                    <a:srgbClr val="000000">
                      <a:alpha val="43137"/>
                    </a:srgbClr>
                  </a:outerShdw>
                </a:effectLst>
              </a:rPr>
              <a:t>Data Collection Guidelines</a:t>
            </a:r>
            <a:endParaRPr lang="en-US" sz="6600" dirty="0">
              <a:solidFill>
                <a:schemeClr val="accent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29455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3524" y="2027248"/>
            <a:ext cx="12614275" cy="5852732"/>
          </a:xfrm>
        </p:spPr>
        <p:txBody>
          <a:bodyPr>
            <a:normAutofit/>
          </a:bodyPr>
          <a:lstStyle/>
          <a:p>
            <a:pPr algn="l">
              <a:lnSpc>
                <a:spcPct val="150000"/>
              </a:lnSpc>
            </a:pPr>
            <a:r>
              <a:rPr lang="en-US" sz="4000" dirty="0"/>
              <a:t>WIOA Title I:  Adult, Dislocated Worker, and Youth </a:t>
            </a:r>
            <a:r>
              <a:rPr lang="en-US" sz="4000" dirty="0" smtClean="0"/>
              <a:t/>
            </a:r>
            <a:br>
              <a:rPr lang="en-US" sz="4000" dirty="0" smtClean="0"/>
            </a:br>
            <a:r>
              <a:rPr lang="en-US" sz="4000" dirty="0" smtClean="0"/>
              <a:t>WIOA </a:t>
            </a:r>
            <a:r>
              <a:rPr lang="en-US" sz="4000" dirty="0"/>
              <a:t>Title II: Adult Education and Literacy (AEFLA)</a:t>
            </a:r>
          </a:p>
          <a:p>
            <a:pPr algn="l">
              <a:lnSpc>
                <a:spcPct val="150000"/>
              </a:lnSpc>
            </a:pPr>
            <a:r>
              <a:rPr lang="en-US" sz="4000" dirty="0"/>
              <a:t>WIOA Title III: Wagner-</a:t>
            </a:r>
            <a:r>
              <a:rPr lang="en-US" sz="4000" dirty="0" err="1"/>
              <a:t>Peyser</a:t>
            </a:r>
            <a:r>
              <a:rPr lang="en-US" sz="4000" dirty="0"/>
              <a:t>/One-stops </a:t>
            </a:r>
          </a:p>
          <a:p>
            <a:pPr algn="l">
              <a:lnSpc>
                <a:spcPct val="150000"/>
              </a:lnSpc>
            </a:pPr>
            <a:r>
              <a:rPr lang="en-US" sz="4000" dirty="0"/>
              <a:t>WIOA Title IV: Vocational Rehabilitation </a:t>
            </a:r>
          </a:p>
        </p:txBody>
      </p:sp>
      <p:pic>
        <p:nvPicPr>
          <p:cNvPr id="5" name="Picture 4"/>
          <p:cNvPicPr>
            <a:picLocks noChangeAspect="1"/>
          </p:cNvPicPr>
          <p:nvPr/>
        </p:nvPicPr>
        <p:blipFill>
          <a:blip r:embed="rId2" cstate="print"/>
          <a:stretch>
            <a:fillRect/>
          </a:stretch>
        </p:blipFill>
        <p:spPr>
          <a:xfrm>
            <a:off x="165101" y="6223847"/>
            <a:ext cx="12712698" cy="2492587"/>
          </a:xfrm>
          <a:prstGeom prst="rect">
            <a:avLst/>
          </a:prstGeom>
          <a:ln>
            <a:solidFill>
              <a:schemeClr val="tx1"/>
            </a:solidFill>
          </a:ln>
        </p:spPr>
      </p:pic>
    </p:spTree>
    <p:extLst>
      <p:ext uri="{BB962C8B-B14F-4D97-AF65-F5344CB8AC3E}">
        <p14:creationId xmlns:p14="http://schemas.microsoft.com/office/powerpoint/2010/main" val="2927802246"/>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rgbClr val="C00000"/>
                </a:solidFill>
              </a:rPr>
              <a:t>Measurable </a:t>
            </a:r>
            <a:r>
              <a:rPr lang="en-US" dirty="0">
                <a:solidFill>
                  <a:srgbClr val="C00000"/>
                </a:solidFill>
              </a:rPr>
              <a:t>Skills Gain (MSG)</a:t>
            </a:r>
          </a:p>
          <a:p>
            <a:endParaRPr lang="en-US" dirty="0"/>
          </a:p>
        </p:txBody>
      </p:sp>
      <p:sp>
        <p:nvSpPr>
          <p:cNvPr id="3" name="Content Placeholder 2"/>
          <p:cNvSpPr>
            <a:spLocks noGrp="1"/>
          </p:cNvSpPr>
          <p:nvPr>
            <p:ph sz="quarter" idx="11"/>
          </p:nvPr>
        </p:nvSpPr>
        <p:spPr>
          <a:xfrm>
            <a:off x="513002" y="2436030"/>
            <a:ext cx="12250660" cy="6170613"/>
          </a:xfrm>
        </p:spPr>
        <p:txBody>
          <a:bodyPr/>
          <a:lstStyle/>
          <a:p>
            <a:pPr algn="l"/>
            <a:r>
              <a:rPr lang="en-US" dirty="0" smtClean="0"/>
              <a:t>The WIOA Performance Indicators, along with the 5 types of MSG, comprise the framework for the six AB 104 outcomes:</a:t>
            </a:r>
            <a:endParaRPr lang="en-US" dirty="0"/>
          </a:p>
        </p:txBody>
      </p:sp>
      <p:sp>
        <p:nvSpPr>
          <p:cNvPr id="5" name="Content Placeholder 4"/>
          <p:cNvSpPr>
            <a:spLocks noGrp="1"/>
          </p:cNvSpPr>
          <p:nvPr>
            <p:ph sz="quarter" idx="12"/>
          </p:nvPr>
        </p:nvSpPr>
        <p:spPr>
          <a:xfrm>
            <a:off x="122617" y="3798491"/>
            <a:ext cx="5980113" cy="6170613"/>
          </a:xfrm>
        </p:spPr>
        <p:txBody>
          <a:bodyPr/>
          <a:lstStyle/>
          <a:p>
            <a:pPr algn="l"/>
            <a:r>
              <a:rPr lang="en-US" dirty="0" smtClean="0">
                <a:solidFill>
                  <a:srgbClr val="FF0000"/>
                </a:solidFill>
              </a:rPr>
              <a:t>Indicators:</a:t>
            </a:r>
          </a:p>
          <a:p>
            <a:pPr marL="514350" indent="-514350" algn="l">
              <a:buFont typeface="+mj-lt"/>
              <a:buAutoNum type="arabicPeriod"/>
            </a:pPr>
            <a:r>
              <a:rPr lang="en-US" dirty="0" smtClean="0"/>
              <a:t>Employment</a:t>
            </a:r>
          </a:p>
          <a:p>
            <a:pPr marL="514350" indent="-514350" algn="l">
              <a:buFont typeface="+mj-lt"/>
              <a:buAutoNum type="arabicPeriod"/>
            </a:pPr>
            <a:r>
              <a:rPr lang="en-US" dirty="0" smtClean="0"/>
              <a:t>Wages</a:t>
            </a:r>
          </a:p>
          <a:p>
            <a:pPr algn="l"/>
            <a:endParaRPr lang="en-US" dirty="0"/>
          </a:p>
          <a:p>
            <a:pPr algn="l"/>
            <a:r>
              <a:rPr lang="en-US" dirty="0" smtClean="0">
                <a:solidFill>
                  <a:srgbClr val="FF0000"/>
                </a:solidFill>
              </a:rPr>
              <a:t>MSGs:</a:t>
            </a:r>
            <a:endParaRPr lang="en-US" dirty="0">
              <a:solidFill>
                <a:srgbClr val="FF0000"/>
              </a:solidFill>
            </a:endParaRPr>
          </a:p>
          <a:p>
            <a:pPr marL="514350" indent="-514350" algn="l">
              <a:buFont typeface="+mj-lt"/>
              <a:buAutoNum type="arabicPeriod"/>
            </a:pPr>
            <a:r>
              <a:rPr lang="en-US" dirty="0" smtClean="0"/>
              <a:t>Literacy gain</a:t>
            </a:r>
          </a:p>
          <a:p>
            <a:pPr marL="514350" indent="-514350" algn="l">
              <a:buFont typeface="+mj-lt"/>
              <a:buAutoNum type="arabicPeriod"/>
            </a:pPr>
            <a:r>
              <a:rPr lang="en-US" dirty="0" smtClean="0"/>
              <a:t>Secondary</a:t>
            </a:r>
          </a:p>
          <a:p>
            <a:pPr marL="514350" indent="-514350" algn="l">
              <a:buFont typeface="+mj-lt"/>
              <a:buAutoNum type="arabicPeriod"/>
            </a:pPr>
            <a:r>
              <a:rPr lang="en-US" dirty="0" smtClean="0"/>
              <a:t>Post-Secondary</a:t>
            </a:r>
          </a:p>
          <a:p>
            <a:pPr marL="514350" indent="-514350" algn="l">
              <a:buFont typeface="+mj-lt"/>
              <a:buAutoNum type="arabicPeriod"/>
            </a:pPr>
            <a:r>
              <a:rPr lang="en-US" dirty="0" smtClean="0"/>
              <a:t>Training Milestone</a:t>
            </a:r>
          </a:p>
          <a:p>
            <a:pPr marL="514350" indent="-514350" algn="l">
              <a:buFont typeface="+mj-lt"/>
              <a:buAutoNum type="arabicPeriod"/>
            </a:pPr>
            <a:r>
              <a:rPr lang="en-US" dirty="0" smtClean="0"/>
              <a:t>Skills Progression</a:t>
            </a:r>
            <a:endParaRPr lang="en-US" dirty="0"/>
          </a:p>
        </p:txBody>
      </p:sp>
      <p:sp>
        <p:nvSpPr>
          <p:cNvPr id="4" name="Rectangle 3"/>
          <p:cNvSpPr/>
          <p:nvPr/>
        </p:nvSpPr>
        <p:spPr>
          <a:xfrm>
            <a:off x="6516710" y="3965918"/>
            <a:ext cx="6246952" cy="5643596"/>
          </a:xfrm>
          <a:prstGeom prst="rect">
            <a:avLst/>
          </a:prstGeom>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200" kern="1200" dirty="0" smtClean="0">
                <a:solidFill>
                  <a:srgbClr val="FF0000"/>
                </a:solidFill>
              </a:rPr>
              <a:t>AB 104 Outcomes: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kern="1200" dirty="0" smtClean="0">
                <a:solidFill>
                  <a:prstClr val="black"/>
                </a:solidFill>
              </a:rPr>
              <a:t>Improved </a:t>
            </a:r>
            <a:r>
              <a:rPr lang="en-US" sz="3200" kern="1200" dirty="0">
                <a:solidFill>
                  <a:prstClr val="black"/>
                </a:solidFill>
              </a:rPr>
              <a:t>literacy </a:t>
            </a:r>
            <a:r>
              <a:rPr lang="en-US" sz="3200" kern="1200" dirty="0" smtClean="0">
                <a:solidFill>
                  <a:prstClr val="black"/>
                </a:solidFill>
              </a:rPr>
              <a:t>skills</a:t>
            </a:r>
            <a:r>
              <a:rPr lang="en-US" sz="3200" i="1" kern="1200" dirty="0" smtClean="0">
                <a:solidFill>
                  <a:prstClr val="black"/>
                </a:solidFill>
              </a:rPr>
              <a:t> </a:t>
            </a:r>
            <a:endParaRPr lang="en-US" sz="3200" i="1" kern="1200" dirty="0">
              <a:solidFill>
                <a:prstClr val="black"/>
              </a:solidFill>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kern="1200" dirty="0">
                <a:solidFill>
                  <a:prstClr val="black"/>
                </a:solidFill>
              </a:rPr>
              <a:t>Completion of high school diplomas or their recognized </a:t>
            </a:r>
            <a:r>
              <a:rPr lang="en-US" sz="3200" kern="1200" dirty="0" smtClean="0">
                <a:solidFill>
                  <a:prstClr val="black"/>
                </a:solidFill>
              </a:rPr>
              <a:t>equivalents</a:t>
            </a:r>
            <a:endParaRPr lang="en-US" sz="3200" i="1" kern="1200" dirty="0">
              <a:solidFill>
                <a:prstClr val="black"/>
              </a:solidFill>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kern="1200" dirty="0">
                <a:solidFill>
                  <a:prstClr val="black"/>
                </a:solidFill>
              </a:rPr>
              <a:t>Completion of </a:t>
            </a:r>
            <a:r>
              <a:rPr lang="en-US" sz="3200" kern="1200" dirty="0" smtClean="0">
                <a:solidFill>
                  <a:prstClr val="black"/>
                </a:solidFill>
              </a:rPr>
              <a:t>postsecondary</a:t>
            </a:r>
            <a:r>
              <a:rPr lang="en-US" sz="3200" i="1" kern="1200" dirty="0" smtClean="0">
                <a:solidFill>
                  <a:prstClr val="black"/>
                </a:solidFill>
              </a:rPr>
              <a:t> </a:t>
            </a:r>
            <a:endParaRPr lang="en-US" sz="3200" kern="1200" dirty="0">
              <a:solidFill>
                <a:prstClr val="black"/>
              </a:solidFill>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kern="1200" dirty="0">
                <a:solidFill>
                  <a:prstClr val="black"/>
                </a:solidFill>
              </a:rPr>
              <a:t>Placement into </a:t>
            </a:r>
            <a:r>
              <a:rPr lang="en-US" sz="3200" kern="1200" dirty="0" smtClean="0">
                <a:solidFill>
                  <a:prstClr val="black"/>
                </a:solidFill>
              </a:rPr>
              <a:t>jobs</a:t>
            </a:r>
            <a:endParaRPr lang="en-US" sz="3200" kern="1200" dirty="0">
              <a:solidFill>
                <a:prstClr val="black"/>
              </a:solidFill>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kern="1200" dirty="0">
                <a:solidFill>
                  <a:prstClr val="black"/>
                </a:solidFill>
              </a:rPr>
              <a:t>Improved wages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3200" i="1" kern="1200" dirty="0">
                <a:solidFill>
                  <a:prstClr val="black"/>
                </a:solidFill>
              </a:rPr>
              <a:t>Post Secondary </a:t>
            </a:r>
            <a:r>
              <a:rPr lang="en-US" sz="3200" i="1" kern="1200" dirty="0" smtClean="0">
                <a:solidFill>
                  <a:prstClr val="black"/>
                </a:solidFill>
              </a:rPr>
              <a:t>Transition</a:t>
            </a:r>
          </a:p>
          <a:p>
            <a:pPr marR="0" lvl="0" algn="l" defTabSz="914400" rtl="0" eaLnBrk="1" fontAlgn="auto" latinLnBrk="0" hangingPunct="1">
              <a:lnSpc>
                <a:spcPct val="90000"/>
              </a:lnSpc>
              <a:spcBef>
                <a:spcPts val="1000"/>
              </a:spcBef>
              <a:spcAft>
                <a:spcPts val="0"/>
              </a:spcAft>
              <a:buClrTx/>
              <a:buSzTx/>
              <a:tabLst/>
              <a:defRPr/>
            </a:pPr>
            <a:endParaRPr lang="en-US" kern="1200" dirty="0">
              <a:solidFill>
                <a:prstClr val="black"/>
              </a:solidFill>
              <a:latin typeface="Calibri"/>
            </a:endParaRPr>
          </a:p>
        </p:txBody>
      </p:sp>
      <p:sp>
        <p:nvSpPr>
          <p:cNvPr id="6" name="Left-Right Arrow 5"/>
          <p:cNvSpPr/>
          <p:nvPr/>
        </p:nvSpPr>
        <p:spPr>
          <a:xfrm>
            <a:off x="3786389" y="5731099"/>
            <a:ext cx="2316341" cy="528033"/>
          </a:xfrm>
          <a:prstGeom prst="leftRightArrow">
            <a:avLst/>
          </a:prstGeom>
          <a:solidFill>
            <a:schemeClr val="accent5">
              <a:lumMod val="75000"/>
            </a:schemeClr>
          </a:solidFill>
          <a:ln w="25400" cap="flat">
            <a:solidFill>
              <a:srgbClr val="0365C0"/>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4167943365"/>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p:txBody>
          <a:bodyPr/>
          <a:lstStyle/>
          <a:p>
            <a:pPr>
              <a:defRPr/>
            </a:pPr>
            <a:fld id="{7D8A352D-E9F8-473F-B26C-AE6F49765E03}" type="slidenum">
              <a:rPr lang="en-US" smtClean="0">
                <a:latin typeface="Arial" pitchFamily="34" charset="0"/>
              </a:rPr>
              <a:pPr>
                <a:defRPr/>
              </a:pPr>
              <a:t>37</a:t>
            </a:fld>
            <a:endParaRPr lang="en-US" smtClean="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41088035"/>
              </p:ext>
            </p:extLst>
          </p:nvPr>
        </p:nvGraphicFramePr>
        <p:xfrm>
          <a:off x="635001" y="2705099"/>
          <a:ext cx="11798300" cy="4876800"/>
        </p:xfrm>
        <a:graphic>
          <a:graphicData uri="http://schemas.openxmlformats.org/drawingml/2006/table">
            <a:tbl>
              <a:tblPr firstRow="1" firstCol="1" bandRow="1"/>
              <a:tblGrid>
                <a:gridCol w="4427436">
                  <a:extLst>
                    <a:ext uri="{9D8B030D-6E8A-4147-A177-3AD203B41FA5}">
                      <a16:colId xmlns="" xmlns:a16="http://schemas.microsoft.com/office/drawing/2014/main" val="880788402"/>
                    </a:ext>
                  </a:extLst>
                </a:gridCol>
                <a:gridCol w="3684612">
                  <a:extLst>
                    <a:ext uri="{9D8B030D-6E8A-4147-A177-3AD203B41FA5}">
                      <a16:colId xmlns="" xmlns:a16="http://schemas.microsoft.com/office/drawing/2014/main" val="3641898757"/>
                    </a:ext>
                  </a:extLst>
                </a:gridCol>
                <a:gridCol w="3686252">
                  <a:extLst>
                    <a:ext uri="{9D8B030D-6E8A-4147-A177-3AD203B41FA5}">
                      <a16:colId xmlns="" xmlns:a16="http://schemas.microsoft.com/office/drawing/2014/main" val="570953232"/>
                    </a:ext>
                  </a:extLst>
                </a:gridCol>
              </a:tblGrid>
              <a:tr h="812800">
                <a:tc gridSpan="3">
                  <a:txBody>
                    <a:bodyPr/>
                    <a:lstStyle/>
                    <a:p>
                      <a:pPr marL="0" marR="0" algn="ctr">
                        <a:lnSpc>
                          <a:spcPct val="107000"/>
                        </a:lnSpc>
                        <a:spcBef>
                          <a:spcPts val="0"/>
                        </a:spcBef>
                        <a:spcAft>
                          <a:spcPts val="0"/>
                        </a:spcAft>
                      </a:pPr>
                      <a:r>
                        <a:rPr lang="en-US" sz="3200" b="1"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AEBG Program Year Reporting</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180941166"/>
                  </a:ext>
                </a:extLst>
              </a:tr>
              <a:tr h="812800">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Date Range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Reporting Deadline</a:t>
                      </a:r>
                      <a:endParaRPr lang="en-U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36950256"/>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First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Sept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October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31, 2017</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9697898"/>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Second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July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1 – Dec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January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31, 2018</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4269874"/>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Third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July 1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Mar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April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30, 2018</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7388169"/>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Fourth </a:t>
                      </a:r>
                      <a:r>
                        <a:rPr lang="en-US" sz="3200" b="1"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Quarter-EOY</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July 1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June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August</a:t>
                      </a:r>
                      <a:r>
                        <a:rPr lang="en-US" sz="3200" b="1" baseline="0" dirty="0" smtClean="0">
                          <a:effectLst/>
                          <a:latin typeface="Calibri" panose="020F0502020204030204" pitchFamily="34" charset="0"/>
                          <a:ea typeface="Calibri" panose="020F0502020204030204" pitchFamily="34" charset="0"/>
                          <a:cs typeface="Times New Roman" panose="02020603050405020304" pitchFamily="18" charset="0"/>
                        </a:rPr>
                        <a:t> 1, 2018</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0370159"/>
                  </a:ext>
                </a:extLst>
              </a:tr>
            </a:tbl>
          </a:graphicData>
        </a:graphic>
      </p:graphicFrame>
    </p:spTree>
    <p:extLst>
      <p:ext uri="{BB962C8B-B14F-4D97-AF65-F5344CB8AC3E}">
        <p14:creationId xmlns:p14="http://schemas.microsoft.com/office/powerpoint/2010/main" val="118759316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sz="quarter" idx="10"/>
          </p:nvPr>
        </p:nvSpPr>
        <p:spPr>
          <a:xfrm>
            <a:off x="353124" y="2146755"/>
            <a:ext cx="11996737" cy="1119685"/>
          </a:xfrm>
        </p:spPr>
        <p:txBody>
          <a:bodyPr/>
          <a:lstStyle/>
          <a:p>
            <a:pPr marL="724736" indent="-641199" algn="l">
              <a:lnSpc>
                <a:spcPct val="90000"/>
              </a:lnSpc>
            </a:pPr>
            <a:r>
              <a:rPr lang="en-US" sz="3982" dirty="0">
                <a:solidFill>
                  <a:srgbClr val="333399"/>
                </a:solidFill>
              </a:rPr>
              <a:t>Quarterly </a:t>
            </a:r>
            <a:r>
              <a:rPr lang="en-US" sz="3982" dirty="0" err="1">
                <a:solidFill>
                  <a:srgbClr val="333399"/>
                </a:solidFill>
              </a:rPr>
              <a:t>TOPSpro</a:t>
            </a:r>
            <a:r>
              <a:rPr lang="en-US" sz="3982" dirty="0">
                <a:solidFill>
                  <a:srgbClr val="333399"/>
                </a:solidFill>
              </a:rPr>
              <a:t> Enterprise data </a:t>
            </a:r>
            <a:r>
              <a:rPr lang="en-US" sz="3982" dirty="0" smtClean="0">
                <a:solidFill>
                  <a:srgbClr val="333399"/>
                </a:solidFill>
              </a:rPr>
              <a:t>reporting</a:t>
            </a:r>
            <a:r>
              <a:rPr lang="en-US" sz="2844" dirty="0"/>
              <a:t>	</a:t>
            </a:r>
          </a:p>
          <a:p>
            <a:pPr marL="1344492" lvl="1" indent="-457200" algn="l">
              <a:lnSpc>
                <a:spcPts val="3700"/>
              </a:lnSpc>
              <a:buFont typeface="Arial" panose="020B0604020202020204" pitchFamily="34" charset="0"/>
              <a:buChar char="•"/>
            </a:pPr>
            <a:r>
              <a:rPr lang="en-US" sz="2800" dirty="0"/>
              <a:t>Submit </a:t>
            </a:r>
            <a:r>
              <a:rPr lang="en-US" sz="2800" dirty="0" err="1"/>
              <a:t>TOPSpro</a:t>
            </a:r>
            <a:r>
              <a:rPr lang="en-US" sz="2800" dirty="0"/>
              <a:t> Enterprise export to CASAS via Internet</a:t>
            </a:r>
          </a:p>
          <a:p>
            <a:pPr marL="1344492" lvl="1" indent="-457200" algn="l">
              <a:lnSpc>
                <a:spcPts val="3700"/>
              </a:lnSpc>
              <a:buFont typeface="Arial" panose="020B0604020202020204" pitchFamily="34" charset="0"/>
              <a:buChar char="•"/>
            </a:pPr>
            <a:r>
              <a:rPr lang="en-US" sz="2800" dirty="0" smtClean="0">
                <a:solidFill>
                  <a:schemeClr val="tx1"/>
                </a:solidFill>
              </a:rPr>
              <a:t>Data Integrity Report</a:t>
            </a:r>
          </a:p>
          <a:p>
            <a:pPr marL="1300460" lvl="1" indent="-413168" algn="l">
              <a:lnSpc>
                <a:spcPct val="90000"/>
              </a:lnSpc>
            </a:pPr>
            <a:endParaRPr lang="en-US" sz="2800" i="1" dirty="0" smtClean="0">
              <a:solidFill>
                <a:srgbClr val="FF0000"/>
              </a:solidFill>
            </a:endParaRPr>
          </a:p>
          <a:p>
            <a:pPr marL="724736" indent="-641199" algn="l">
              <a:lnSpc>
                <a:spcPct val="90000"/>
              </a:lnSpc>
            </a:pPr>
            <a:r>
              <a:rPr lang="en-US" sz="3982" dirty="0">
                <a:solidFill>
                  <a:srgbClr val="333399"/>
                </a:solidFill>
              </a:rPr>
              <a:t>End of Year Data Submission</a:t>
            </a:r>
          </a:p>
          <a:p>
            <a:pPr marL="1344492" lvl="1" indent="-457200" algn="l">
              <a:lnSpc>
                <a:spcPts val="3700"/>
              </a:lnSpc>
              <a:buFont typeface="Arial" panose="020B0604020202020204" pitchFamily="34" charset="0"/>
              <a:buChar char="•"/>
            </a:pPr>
            <a:r>
              <a:rPr lang="en-US" sz="2800" dirty="0" smtClean="0"/>
              <a:t>Submit </a:t>
            </a:r>
            <a:r>
              <a:rPr lang="en-US" sz="2800" dirty="0" err="1" smtClean="0"/>
              <a:t>TOPSpro</a:t>
            </a:r>
            <a:r>
              <a:rPr lang="en-US" sz="2800" dirty="0" smtClean="0"/>
              <a:t> Enterprise export to CASAS via Internet</a:t>
            </a:r>
          </a:p>
          <a:p>
            <a:pPr marL="1344492" lvl="1" indent="-457200" algn="l">
              <a:lnSpc>
                <a:spcPts val="3700"/>
              </a:lnSpc>
              <a:buFont typeface="Arial" panose="020B0604020202020204" pitchFamily="34" charset="0"/>
              <a:buChar char="•"/>
            </a:pPr>
            <a:r>
              <a:rPr lang="en-US" sz="2800" dirty="0" smtClean="0"/>
              <a:t>AEBG Summary</a:t>
            </a:r>
          </a:p>
          <a:p>
            <a:pPr marL="1344492" lvl="1" indent="-457200" algn="l">
              <a:lnSpc>
                <a:spcPts val="3700"/>
              </a:lnSpc>
              <a:buFont typeface="Arial" panose="020B0604020202020204" pitchFamily="34" charset="0"/>
              <a:buChar char="•"/>
            </a:pPr>
            <a:r>
              <a:rPr lang="en-US" sz="2800" dirty="0" smtClean="0"/>
              <a:t>Data Integrity Report</a:t>
            </a:r>
          </a:p>
          <a:p>
            <a:pPr marL="1300460" lvl="1" indent="-413168" algn="l">
              <a:lnSpc>
                <a:spcPct val="90000"/>
              </a:lnSpc>
              <a:spcBef>
                <a:spcPct val="0"/>
              </a:spcBef>
            </a:pPr>
            <a:endParaRPr lang="en-US" sz="2800" dirty="0" smtClean="0">
              <a:ea typeface="Times New Roman" pitchFamily="18" charset="0"/>
              <a:cs typeface="Arial" charset="0"/>
            </a:endParaRPr>
          </a:p>
          <a:p>
            <a:pPr marL="724736" indent="-641199" algn="l">
              <a:lnSpc>
                <a:spcPct val="90000"/>
              </a:lnSpc>
            </a:pPr>
            <a:r>
              <a:rPr lang="en-US" sz="3982" dirty="0">
                <a:solidFill>
                  <a:srgbClr val="333399"/>
                </a:solidFill>
              </a:rPr>
              <a:t>Data Sharing Requirements with </a:t>
            </a:r>
            <a:r>
              <a:rPr lang="en-US" sz="3982" dirty="0" smtClean="0">
                <a:solidFill>
                  <a:srgbClr val="333399"/>
                </a:solidFill>
              </a:rPr>
              <a:t>CCCCO/EDD </a:t>
            </a:r>
            <a:r>
              <a:rPr lang="en-US" sz="3982" dirty="0">
                <a:solidFill>
                  <a:srgbClr val="333399"/>
                </a:solidFill>
              </a:rPr>
              <a:t>-- TBD</a:t>
            </a:r>
          </a:p>
          <a:p>
            <a:pPr marL="1300460" lvl="1" indent="-413168" algn="l">
              <a:lnSpc>
                <a:spcPct val="90000"/>
              </a:lnSpc>
              <a:spcBef>
                <a:spcPct val="0"/>
              </a:spcBef>
            </a:pPr>
            <a:endParaRPr lang="en-US" dirty="0" smtClean="0">
              <a:ea typeface="Times New Roman" pitchFamily="18" charset="0"/>
              <a:cs typeface="Arial" charset="0"/>
            </a:endParaRPr>
          </a:p>
        </p:txBody>
      </p:sp>
      <p:sp>
        <p:nvSpPr>
          <p:cNvPr id="16386" name="Slide Number Placeholder 3"/>
          <p:cNvSpPr>
            <a:spLocks noGrp="1"/>
          </p:cNvSpPr>
          <p:nvPr>
            <p:ph type="sldNum" sz="quarter" idx="12"/>
          </p:nvPr>
        </p:nvSpPr>
        <p:spPr/>
        <p:txBody>
          <a:bodyPr/>
          <a:lstStyle/>
          <a:p>
            <a:pPr>
              <a:defRPr/>
            </a:pPr>
            <a:fld id="{701CB0DF-F72E-40DA-8235-32F7BD60737F}" type="slidenum">
              <a:rPr lang="en-US" smtClean="0">
                <a:latin typeface="Arial" pitchFamily="34" charset="0"/>
              </a:rPr>
              <a:pPr>
                <a:defRPr/>
              </a:pPr>
              <a:t>38</a:t>
            </a:fld>
            <a:endParaRPr lang="en-US" smtClean="0">
              <a:latin typeface="Arial" pitchFamily="34" charset="0"/>
            </a:endParaRPr>
          </a:p>
        </p:txBody>
      </p:sp>
    </p:spTree>
    <p:extLst>
      <p:ext uri="{BB962C8B-B14F-4D97-AF65-F5344CB8AC3E}">
        <p14:creationId xmlns:p14="http://schemas.microsoft.com/office/powerpoint/2010/main" val="110302850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sz="quarter" idx="10"/>
          </p:nvPr>
        </p:nvSpPr>
        <p:spPr>
          <a:xfrm>
            <a:off x="454724" y="2413455"/>
            <a:ext cx="11996737" cy="1119685"/>
          </a:xfrm>
          <a:ln>
            <a:noFill/>
          </a:ln>
        </p:spPr>
        <p:txBody>
          <a:bodyPr/>
          <a:lstStyle/>
          <a:p>
            <a:pPr marL="571500" indent="-571500" algn="l" eaLnBrk="1" hangingPunct="1">
              <a:buFont typeface="Arial" panose="020B0604020202020204" pitchFamily="34" charset="0"/>
              <a:buChar char="•"/>
            </a:pPr>
            <a:r>
              <a:rPr lang="en-US" sz="4400" dirty="0">
                <a:solidFill>
                  <a:schemeClr val="tx1"/>
                </a:solidFill>
              </a:rPr>
              <a:t>Document enrollment for all </a:t>
            </a:r>
            <a:r>
              <a:rPr lang="en-US" sz="4400" dirty="0" smtClean="0">
                <a:solidFill>
                  <a:schemeClr val="tx1"/>
                </a:solidFill>
              </a:rPr>
              <a:t>learners in AEBG programs upon </a:t>
            </a:r>
            <a:r>
              <a:rPr lang="en-US" sz="4400" dirty="0">
                <a:solidFill>
                  <a:schemeClr val="tx1"/>
                </a:solidFill>
              </a:rPr>
              <a:t>entry into class</a:t>
            </a:r>
          </a:p>
          <a:p>
            <a:pPr marL="571500" indent="-571500" algn="l" eaLnBrk="1" hangingPunct="1">
              <a:buFont typeface="Arial" panose="020B0604020202020204" pitchFamily="34" charset="0"/>
              <a:buChar char="•"/>
            </a:pPr>
            <a:r>
              <a:rPr lang="en-US" sz="4400" dirty="0">
                <a:solidFill>
                  <a:schemeClr val="tx1"/>
                </a:solidFill>
              </a:rPr>
              <a:t>Provide Update information for all </a:t>
            </a:r>
            <a:r>
              <a:rPr lang="en-US" sz="4400" dirty="0" smtClean="0">
                <a:solidFill>
                  <a:schemeClr val="tx1"/>
                </a:solidFill>
              </a:rPr>
              <a:t>AEBG learners </a:t>
            </a:r>
            <a:r>
              <a:rPr lang="en-US" sz="4400" dirty="0">
                <a:solidFill>
                  <a:schemeClr val="tx1"/>
                </a:solidFill>
              </a:rPr>
              <a:t>who attend 12 or more hours of instruction</a:t>
            </a:r>
          </a:p>
          <a:p>
            <a:pPr marL="571500" indent="-571500" algn="l" eaLnBrk="1" hangingPunct="1">
              <a:buFont typeface="Arial" panose="020B0604020202020204" pitchFamily="34" charset="0"/>
              <a:buChar char="•"/>
            </a:pPr>
            <a:r>
              <a:rPr lang="en-US" sz="4400" dirty="0">
                <a:solidFill>
                  <a:schemeClr val="tx1"/>
                </a:solidFill>
              </a:rPr>
              <a:t>Test all </a:t>
            </a:r>
            <a:r>
              <a:rPr lang="en-US" sz="4400" dirty="0" smtClean="0">
                <a:solidFill>
                  <a:schemeClr val="tx1"/>
                </a:solidFill>
              </a:rPr>
              <a:t>AEBG learners in WIOA Title </a:t>
            </a:r>
            <a:r>
              <a:rPr lang="en-US" sz="4400" dirty="0">
                <a:solidFill>
                  <a:schemeClr val="tx1"/>
                </a:solidFill>
              </a:rPr>
              <a:t>II </a:t>
            </a:r>
            <a:r>
              <a:rPr lang="en-US" sz="4400" dirty="0" smtClean="0">
                <a:solidFill>
                  <a:schemeClr val="tx1"/>
                </a:solidFill>
              </a:rPr>
              <a:t>programs (ABE</a:t>
            </a:r>
            <a:r>
              <a:rPr lang="en-US" sz="4400" dirty="0">
                <a:solidFill>
                  <a:schemeClr val="tx1"/>
                </a:solidFill>
              </a:rPr>
              <a:t>, ESL, ASE</a:t>
            </a:r>
            <a:r>
              <a:rPr lang="en-US" sz="4400" dirty="0" smtClean="0">
                <a:solidFill>
                  <a:schemeClr val="tx1"/>
                </a:solidFill>
              </a:rPr>
              <a:t>)</a:t>
            </a:r>
            <a:endParaRPr lang="en-US" sz="4400" dirty="0">
              <a:solidFill>
                <a:schemeClr val="tx1"/>
              </a:solidFill>
            </a:endParaRPr>
          </a:p>
        </p:txBody>
      </p:sp>
      <p:sp>
        <p:nvSpPr>
          <p:cNvPr id="25602" name="Slide Number Placeholder 3"/>
          <p:cNvSpPr>
            <a:spLocks noGrp="1"/>
          </p:cNvSpPr>
          <p:nvPr>
            <p:ph type="sldNum" sz="quarter" idx="12"/>
          </p:nvPr>
        </p:nvSpPr>
        <p:spPr/>
        <p:txBody>
          <a:bodyPr/>
          <a:lstStyle/>
          <a:p>
            <a:pPr>
              <a:defRPr/>
            </a:pPr>
            <a:fld id="{E0202DF7-23B9-40C1-8F2C-AC3E221F2D69}" type="slidenum">
              <a:rPr lang="en-US" smtClean="0">
                <a:latin typeface="Arial" pitchFamily="34" charset="0"/>
              </a:rPr>
              <a:pPr>
                <a:defRPr/>
              </a:pPr>
              <a:t>39</a:t>
            </a:fld>
            <a:endParaRPr lang="en-US" smtClean="0">
              <a:latin typeface="Arial" pitchFamily="34" charset="0"/>
            </a:endParaRPr>
          </a:p>
        </p:txBody>
      </p:sp>
    </p:spTree>
    <p:extLst>
      <p:ext uri="{BB962C8B-B14F-4D97-AF65-F5344CB8AC3E}">
        <p14:creationId xmlns:p14="http://schemas.microsoft.com/office/powerpoint/2010/main" val="107654411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AEBG Structure (cont.)</a:t>
            </a:r>
            <a:endParaRPr lang="en-US" dirty="0"/>
          </a:p>
        </p:txBody>
      </p:sp>
      <p:sp>
        <p:nvSpPr>
          <p:cNvPr id="3" name="Content Placeholder 2"/>
          <p:cNvSpPr>
            <a:spLocks noGrp="1"/>
          </p:cNvSpPr>
          <p:nvPr>
            <p:ph sz="quarter" idx="11"/>
          </p:nvPr>
        </p:nvSpPr>
        <p:spPr>
          <a:xfrm>
            <a:off x="397565" y="2769704"/>
            <a:ext cx="11964298" cy="6045683"/>
          </a:xfrm>
        </p:spPr>
        <p:txBody>
          <a:bodyPr/>
          <a:lstStyle/>
          <a:p>
            <a:pPr marL="685800" indent="-685800" algn="l">
              <a:buFont typeface="Arial" panose="020B0604020202020204" pitchFamily="34" charset="0"/>
              <a:buChar char="•"/>
            </a:pPr>
            <a:r>
              <a:rPr lang="en-US" sz="4400" dirty="0" smtClean="0"/>
              <a:t>Types &amp; levels of service – 7 program areas</a:t>
            </a:r>
          </a:p>
          <a:p>
            <a:pPr marL="685800" indent="-685800" algn="l">
              <a:buFont typeface="Arial" panose="020B0604020202020204" pitchFamily="34" charset="0"/>
              <a:buChar char="•"/>
            </a:pPr>
            <a:r>
              <a:rPr lang="en-US" sz="4400" dirty="0" smtClean="0"/>
              <a:t>Adult Education / Noncredit</a:t>
            </a:r>
          </a:p>
          <a:p>
            <a:pPr marL="685800" indent="-685800" algn="l">
              <a:buFont typeface="Arial" panose="020B0604020202020204" pitchFamily="34" charset="0"/>
              <a:buChar char="•"/>
            </a:pPr>
            <a:r>
              <a:rPr lang="en-US" sz="4400" dirty="0" smtClean="0"/>
              <a:t>18 years or older</a:t>
            </a:r>
          </a:p>
          <a:p>
            <a:pPr marL="685800" indent="-685800" algn="l">
              <a:buFont typeface="Arial" panose="020B0604020202020204" pitchFamily="34" charset="0"/>
              <a:buChar char="•"/>
            </a:pPr>
            <a:r>
              <a:rPr lang="en-US" sz="4400" dirty="0" smtClean="0"/>
              <a:t>Six Common Metrics</a:t>
            </a:r>
          </a:p>
          <a:p>
            <a:pPr marL="685800" indent="-685800" algn="l">
              <a:buFont typeface="Arial" panose="020B0604020202020204" pitchFamily="34" charset="0"/>
              <a:buChar char="•"/>
            </a:pPr>
            <a:r>
              <a:rPr lang="en-US" sz="4400" dirty="0" smtClean="0"/>
              <a:t>Aligned to WIOA</a:t>
            </a:r>
          </a:p>
          <a:p>
            <a:pPr marL="685800" indent="-685800" algn="l">
              <a:buFont typeface="Arial" panose="020B0604020202020204" pitchFamily="34" charset="0"/>
              <a:buChar char="•"/>
            </a:pPr>
            <a:r>
              <a:rPr lang="en-US" sz="4400" dirty="0" smtClean="0"/>
              <a:t>Outcomes = 12 hours or more of instruction</a:t>
            </a:r>
          </a:p>
          <a:p>
            <a:pPr marL="685800" indent="-685800" algn="l">
              <a:buFont typeface="Arial" panose="020B0604020202020204" pitchFamily="34" charset="0"/>
              <a:buChar char="•"/>
            </a:pPr>
            <a:r>
              <a:rPr lang="en-US" sz="4400" dirty="0" smtClean="0"/>
              <a:t>Regional consortia = CCD boundaries</a:t>
            </a:r>
          </a:p>
          <a:p>
            <a:pPr marL="685800" indent="-685800" algn="l">
              <a:buFont typeface="Arial" panose="020B0604020202020204" pitchFamily="34" charset="0"/>
              <a:buChar char="•"/>
            </a:pPr>
            <a:r>
              <a:rPr lang="en-US" sz="4400" dirty="0" smtClean="0"/>
              <a:t>Membership – adult education providers</a:t>
            </a:r>
          </a:p>
          <a:p>
            <a:pPr marL="685800" indent="-685800" algn="l">
              <a:buFont typeface="Arial" panose="020B0604020202020204" pitchFamily="34" charset="0"/>
              <a:buChar char="•"/>
            </a:pPr>
            <a:r>
              <a:rPr lang="en-US" sz="4400" dirty="0" smtClean="0"/>
              <a:t>Consortia Governance Model</a:t>
            </a:r>
          </a:p>
          <a:p>
            <a:pPr marL="685800" indent="-685800" algn="l">
              <a:buFont typeface="Arial" panose="020B0604020202020204" pitchFamily="34" charset="0"/>
              <a:buChar char="•"/>
            </a:pPr>
            <a:endParaRPr lang="en-US" sz="4800" dirty="0" smtClean="0"/>
          </a:p>
          <a:p>
            <a:pPr algn="l"/>
            <a:endParaRPr lang="en-US" sz="4800" dirty="0"/>
          </a:p>
        </p:txBody>
      </p:sp>
    </p:spTree>
    <p:extLst>
      <p:ext uri="{BB962C8B-B14F-4D97-AF65-F5344CB8AC3E}">
        <p14:creationId xmlns:p14="http://schemas.microsoft.com/office/powerpoint/2010/main" val="10291646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body" sz="quarter" idx="10"/>
          </p:nvPr>
        </p:nvSpPr>
        <p:spPr/>
        <p:txBody>
          <a:bodyPr/>
          <a:lstStyle/>
          <a:p>
            <a:pPr marL="758601" indent="-758601" algn="l"/>
            <a:r>
              <a:rPr lang="en-US" sz="4551" dirty="0" smtClean="0">
                <a:solidFill>
                  <a:srgbClr val="FF0000"/>
                </a:solidFill>
              </a:rPr>
              <a:t>Short Term Services</a:t>
            </a:r>
          </a:p>
          <a:p>
            <a:pPr marL="758601" indent="-758601" algn="l"/>
            <a:endParaRPr lang="en-US" sz="3982" dirty="0">
              <a:solidFill>
                <a:schemeClr val="tx1"/>
              </a:solidFill>
            </a:endParaRPr>
          </a:p>
          <a:p>
            <a:pPr marL="11113" indent="-11113" algn="l">
              <a:tabLst>
                <a:tab pos="914400" algn="l"/>
              </a:tabLst>
            </a:pPr>
            <a:r>
              <a:rPr lang="en-US" sz="3982" dirty="0" smtClean="0">
                <a:solidFill>
                  <a:schemeClr val="tx1"/>
                </a:solidFill>
              </a:rPr>
              <a:t>Record short term services to students such as counseling or mentorship that may be received outside of the classroom. </a:t>
            </a:r>
          </a:p>
          <a:p>
            <a:pPr marL="757238" indent="-588963" algn="l">
              <a:buFont typeface="Arial" panose="020B0604020202020204" pitchFamily="34" charset="0"/>
              <a:buChar char="•"/>
            </a:pPr>
            <a:r>
              <a:rPr lang="en-US" sz="3982" dirty="0" smtClean="0">
                <a:solidFill>
                  <a:schemeClr val="tx1"/>
                </a:solidFill>
              </a:rPr>
              <a:t>Supportive Services</a:t>
            </a:r>
          </a:p>
          <a:p>
            <a:pPr marL="757238" indent="-588963" algn="l">
              <a:buFont typeface="Arial" panose="020B0604020202020204" pitchFamily="34" charset="0"/>
              <a:buChar char="•"/>
            </a:pPr>
            <a:r>
              <a:rPr lang="en-US" sz="3982" dirty="0" smtClean="0">
                <a:solidFill>
                  <a:schemeClr val="tx1"/>
                </a:solidFill>
              </a:rPr>
              <a:t>Training </a:t>
            </a:r>
            <a:r>
              <a:rPr lang="en-US" sz="3982" dirty="0">
                <a:solidFill>
                  <a:schemeClr val="tx1"/>
                </a:solidFill>
              </a:rPr>
              <a:t>Services</a:t>
            </a:r>
          </a:p>
          <a:p>
            <a:pPr marL="757238" indent="-588963" algn="l">
              <a:buFont typeface="Arial" panose="020B0604020202020204" pitchFamily="34" charset="0"/>
              <a:buChar char="•"/>
            </a:pPr>
            <a:r>
              <a:rPr lang="en-US" sz="3982" dirty="0">
                <a:solidFill>
                  <a:schemeClr val="tx1"/>
                </a:solidFill>
              </a:rPr>
              <a:t>Transition </a:t>
            </a:r>
            <a:r>
              <a:rPr lang="en-US" sz="3982" dirty="0" smtClean="0">
                <a:solidFill>
                  <a:schemeClr val="tx1"/>
                </a:solidFill>
              </a:rPr>
              <a:t>Services</a:t>
            </a:r>
          </a:p>
          <a:p>
            <a:pPr marL="168275" algn="l"/>
            <a:r>
              <a:rPr lang="en-US" sz="3982" dirty="0" smtClean="0">
                <a:solidFill>
                  <a:schemeClr val="tx1"/>
                </a:solidFill>
              </a:rPr>
              <a:t/>
            </a:r>
            <a:br>
              <a:rPr lang="en-US" sz="3982" dirty="0" smtClean="0">
                <a:solidFill>
                  <a:schemeClr val="tx1"/>
                </a:solidFill>
              </a:rPr>
            </a:br>
            <a:r>
              <a:rPr lang="en-US" sz="3982" dirty="0" smtClean="0">
                <a:solidFill>
                  <a:schemeClr val="tx1"/>
                </a:solidFill>
              </a:rPr>
              <a:t>Enter in TE in Records – Students –</a:t>
            </a:r>
          </a:p>
          <a:p>
            <a:pPr marL="168275" algn="l"/>
            <a:r>
              <a:rPr lang="en-US" sz="3982" dirty="0" smtClean="0">
                <a:solidFill>
                  <a:schemeClr val="tx1"/>
                </a:solidFill>
              </a:rPr>
              <a:t>In Program Years  -OR- use Update Record field #8</a:t>
            </a:r>
            <a:endParaRPr lang="en-US" sz="3982" dirty="0">
              <a:solidFill>
                <a:schemeClr val="tx1"/>
              </a:solidFill>
            </a:endParaRPr>
          </a:p>
        </p:txBody>
      </p:sp>
      <p:sp>
        <p:nvSpPr>
          <p:cNvPr id="30722" name="Slide Number Placeholder 3"/>
          <p:cNvSpPr>
            <a:spLocks noGrp="1"/>
          </p:cNvSpPr>
          <p:nvPr>
            <p:ph type="sldNum" sz="quarter" idx="12"/>
          </p:nvPr>
        </p:nvSpPr>
        <p:spPr/>
        <p:txBody>
          <a:bodyPr/>
          <a:lstStyle/>
          <a:p>
            <a:pPr>
              <a:defRPr/>
            </a:pPr>
            <a:fld id="{4DE3AD30-8356-48C3-A67A-C485840600EF}" type="slidenum">
              <a:rPr lang="en-US" smtClean="0">
                <a:latin typeface="Arial" pitchFamily="34" charset="0"/>
              </a:rPr>
              <a:pPr>
                <a:defRPr/>
              </a:pPr>
              <a:t>40</a:t>
            </a:fld>
            <a:endParaRPr lang="en-US" smtClean="0">
              <a:latin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2917" y="4620125"/>
            <a:ext cx="2719335" cy="25874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997109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body" sz="quarter" idx="10"/>
          </p:nvPr>
        </p:nvSpPr>
        <p:spPr>
          <a:xfrm>
            <a:off x="530924" y="1757723"/>
            <a:ext cx="11996737" cy="715021"/>
          </a:xfrm>
        </p:spPr>
        <p:txBody>
          <a:bodyPr/>
          <a:lstStyle/>
          <a:p>
            <a:pPr algn="l" eaLnBrk="1" hangingPunct="1"/>
            <a:r>
              <a:rPr lang="en-US" sz="3982" dirty="0" smtClean="0">
                <a:solidFill>
                  <a:schemeClr val="accent5"/>
                </a:solidFill>
              </a:rPr>
              <a:t>Pre- and Post-Testing</a:t>
            </a:r>
          </a:p>
          <a:p>
            <a:pPr marL="571500" indent="-571500" algn="l" eaLnBrk="1" hangingPunct="1">
              <a:buFont typeface="Arial" panose="020B0604020202020204" pitchFamily="34" charset="0"/>
              <a:buChar char="•"/>
            </a:pPr>
            <a:r>
              <a:rPr lang="en-US" sz="3982" dirty="0" smtClean="0">
                <a:solidFill>
                  <a:schemeClr val="tx1"/>
                </a:solidFill>
              </a:rPr>
              <a:t>The AEBG Office requires AEBG agencies </a:t>
            </a:r>
            <a:r>
              <a:rPr lang="en-US" sz="3982" dirty="0">
                <a:solidFill>
                  <a:schemeClr val="tx1"/>
                </a:solidFill>
              </a:rPr>
              <a:t>to test all students enrolled in ABE, ESL, and ASE instructional programs. </a:t>
            </a:r>
            <a:endParaRPr lang="en-US" sz="3982" dirty="0" smtClean="0">
              <a:solidFill>
                <a:schemeClr val="tx1"/>
              </a:solidFill>
            </a:endParaRPr>
          </a:p>
          <a:p>
            <a:pPr marL="571500" indent="-571500" algn="l" eaLnBrk="1" hangingPunct="1">
              <a:buFont typeface="Arial" panose="020B0604020202020204" pitchFamily="34" charset="0"/>
              <a:buChar char="•"/>
            </a:pPr>
            <a:r>
              <a:rPr lang="en-US" sz="3982" dirty="0" smtClean="0">
                <a:solidFill>
                  <a:schemeClr val="tx1"/>
                </a:solidFill>
              </a:rPr>
              <a:t>Can use any federally approved assessment tool.</a:t>
            </a:r>
            <a:endParaRPr lang="en-US" sz="3982" dirty="0">
              <a:solidFill>
                <a:schemeClr val="tx1"/>
              </a:solidFill>
            </a:endParaRPr>
          </a:p>
          <a:p>
            <a:pPr marL="571500" indent="-571500" algn="l" eaLnBrk="1" hangingPunct="1">
              <a:buFont typeface="Arial" panose="020B0604020202020204" pitchFamily="34" charset="0"/>
              <a:buChar char="•"/>
            </a:pPr>
            <a:r>
              <a:rPr lang="en-US" sz="3982" dirty="0">
                <a:solidFill>
                  <a:schemeClr val="tx1"/>
                </a:solidFill>
              </a:rPr>
              <a:t>Pretests are recommended as soon as the student enrolls in the program </a:t>
            </a:r>
          </a:p>
          <a:p>
            <a:pPr marL="571500" indent="-571500" algn="l" eaLnBrk="1" hangingPunct="1">
              <a:buFont typeface="Arial" panose="020B0604020202020204" pitchFamily="34" charset="0"/>
              <a:buChar char="•"/>
            </a:pPr>
            <a:r>
              <a:rPr lang="en-US" sz="3982" dirty="0">
                <a:solidFill>
                  <a:schemeClr val="tx1"/>
                </a:solidFill>
              </a:rPr>
              <a:t>Post-tests are recommended at the end of each quarter, semester, or term to document continuous learner improvement –</a:t>
            </a:r>
            <a:r>
              <a:rPr lang="en-US" sz="3982" dirty="0">
                <a:solidFill>
                  <a:srgbClr val="333399"/>
                </a:solidFill>
              </a:rPr>
              <a:t> </a:t>
            </a:r>
            <a:r>
              <a:rPr lang="en-US" sz="3982" dirty="0">
                <a:solidFill>
                  <a:srgbClr val="FF0000"/>
                </a:solidFill>
              </a:rPr>
              <a:t>after approximately 70-100 hours of instruction</a:t>
            </a:r>
            <a:r>
              <a:rPr lang="en-US" sz="3982" dirty="0">
                <a:solidFill>
                  <a:srgbClr val="333399"/>
                </a:solidFill>
              </a:rPr>
              <a:t>.</a:t>
            </a:r>
          </a:p>
          <a:p>
            <a:pPr eaLnBrk="1" hangingPunct="1">
              <a:buFont typeface="Wingdings" pitchFamily="2" charset="2"/>
              <a:buNone/>
            </a:pPr>
            <a:endParaRPr lang="en-US" b="0" dirty="0" smtClean="0">
              <a:solidFill>
                <a:srgbClr val="333399"/>
              </a:solidFill>
            </a:endParaRPr>
          </a:p>
        </p:txBody>
      </p:sp>
      <p:sp>
        <p:nvSpPr>
          <p:cNvPr id="33794" name="Slide Number Placeholder 3"/>
          <p:cNvSpPr>
            <a:spLocks noGrp="1"/>
          </p:cNvSpPr>
          <p:nvPr>
            <p:ph type="sldNum" sz="quarter" idx="12"/>
          </p:nvPr>
        </p:nvSpPr>
        <p:spPr/>
        <p:txBody>
          <a:bodyPr/>
          <a:lstStyle/>
          <a:p>
            <a:pPr>
              <a:defRPr/>
            </a:pPr>
            <a:fld id="{634C509D-6D2C-4C9A-A26F-5895A74AA5EF}" type="slidenum">
              <a:rPr lang="en-US" smtClean="0">
                <a:latin typeface="Arial" pitchFamily="34" charset="0"/>
              </a:rPr>
              <a:pPr>
                <a:defRPr/>
              </a:pPr>
              <a:t>41</a:t>
            </a:fld>
            <a:endParaRPr lang="en-US" smtClean="0">
              <a:latin typeface="Arial" pitchFamily="34" charset="0"/>
            </a:endParaRPr>
          </a:p>
        </p:txBody>
      </p:sp>
      <p:sp>
        <p:nvSpPr>
          <p:cNvPr id="28676" name="Text Box 3"/>
          <p:cNvSpPr txBox="1">
            <a:spLocks noChangeArrowheads="1"/>
          </p:cNvSpPr>
          <p:nvPr/>
        </p:nvSpPr>
        <p:spPr bwMode="auto">
          <a:xfrm>
            <a:off x="3050879" y="1140182"/>
            <a:ext cx="184730" cy="617541"/>
          </a:xfrm>
          <a:prstGeom prst="rect">
            <a:avLst/>
          </a:prstGeom>
          <a:noFill/>
          <a:ln w="9525">
            <a:noFill/>
            <a:miter lim="800000"/>
            <a:headEnd/>
            <a:tailEnd/>
          </a:ln>
        </p:spPr>
        <p:txBody>
          <a:bodyPr wrap="none">
            <a:spAutoFit/>
          </a:bodyPr>
          <a:lstStyle/>
          <a:p>
            <a:pPr eaLnBrk="0" hangingPunct="0"/>
            <a:endParaRPr lang="en-US" sz="3413"/>
          </a:p>
        </p:txBody>
      </p:sp>
    </p:spTree>
    <p:extLst>
      <p:ext uri="{BB962C8B-B14F-4D97-AF65-F5344CB8AC3E}">
        <p14:creationId xmlns:p14="http://schemas.microsoft.com/office/powerpoint/2010/main" val="1101182496"/>
      </p:ext>
    </p:extLst>
  </p:cSld>
  <p:clrMapOvr>
    <a:masterClrMapping/>
  </p:clrMapOvr>
  <p:transition>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dirty="0">
                <a:solidFill>
                  <a:schemeClr val="accent5"/>
                </a:solidFill>
              </a:rPr>
              <a:t>Pre- and Post-Testing</a:t>
            </a:r>
          </a:p>
          <a:p>
            <a:endParaRPr lang="en-US" dirty="0"/>
          </a:p>
        </p:txBody>
      </p:sp>
      <p:sp>
        <p:nvSpPr>
          <p:cNvPr id="3" name="Content Placeholder 2"/>
          <p:cNvSpPr>
            <a:spLocks noGrp="1"/>
          </p:cNvSpPr>
          <p:nvPr>
            <p:ph sz="quarter" idx="11"/>
          </p:nvPr>
        </p:nvSpPr>
        <p:spPr/>
        <p:txBody>
          <a:bodyPr/>
          <a:lstStyle/>
          <a:p>
            <a:pPr marL="457200" indent="-457200" algn="l">
              <a:buFont typeface="Arial" panose="020B0604020202020204" pitchFamily="34" charset="0"/>
              <a:buChar char="•"/>
            </a:pPr>
            <a:r>
              <a:rPr lang="en-US" sz="3600" dirty="0" smtClean="0"/>
              <a:t>AEBG only allows NRS approved assessments to meet pre and post-testing requirements for AEBG reporting</a:t>
            </a:r>
          </a:p>
          <a:p>
            <a:pPr marL="457200" indent="-457200" algn="l">
              <a:buFont typeface="Arial" panose="020B0604020202020204" pitchFamily="34" charset="0"/>
              <a:buChar char="•"/>
            </a:pPr>
            <a:r>
              <a:rPr lang="en-US" sz="3600" dirty="0" smtClean="0"/>
              <a:t>For information about which test publishers are approved, please refer to the Federal Register:</a:t>
            </a:r>
          </a:p>
          <a:p>
            <a:pPr algn="l"/>
            <a:endParaRPr lang="en-US" dirty="0" smtClean="0"/>
          </a:p>
          <a:p>
            <a:pPr algn="l"/>
            <a:r>
              <a:rPr lang="en-US" dirty="0">
                <a:hlinkClick r:id="rId2"/>
              </a:rPr>
              <a:t>https://</a:t>
            </a:r>
            <a:r>
              <a:rPr lang="en-US" dirty="0" smtClean="0">
                <a:hlinkClick r:id="rId2"/>
              </a:rPr>
              <a:t>www.federalregister.gov/documents/2016/12/13/2016-29899/tests-determined-to-be-suitable-for-use-in-the-national-reporting-system-for-adult-education</a:t>
            </a:r>
            <a:endParaRPr lang="en-US" dirty="0" smtClean="0"/>
          </a:p>
          <a:p>
            <a:pPr algn="l"/>
            <a:r>
              <a:rPr lang="en-US" dirty="0" smtClean="0"/>
              <a:t> </a:t>
            </a:r>
            <a:endParaRPr lang="en-US" dirty="0"/>
          </a:p>
        </p:txBody>
      </p:sp>
    </p:spTree>
    <p:extLst>
      <p:ext uri="{BB962C8B-B14F-4D97-AF65-F5344CB8AC3E}">
        <p14:creationId xmlns:p14="http://schemas.microsoft.com/office/powerpoint/2010/main" val="2268960908"/>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body" sz="quarter" idx="10"/>
          </p:nvPr>
        </p:nvSpPr>
        <p:spPr/>
        <p:txBody>
          <a:bodyPr/>
          <a:lstStyle/>
          <a:p>
            <a:pPr eaLnBrk="1" hangingPunct="1"/>
            <a:r>
              <a:rPr lang="en-US" sz="4551" dirty="0">
                <a:solidFill>
                  <a:srgbClr val="FF0000"/>
                </a:solidFill>
              </a:rPr>
              <a:t>ABE/ASE:</a:t>
            </a:r>
            <a:r>
              <a:rPr lang="en-US" sz="4551" dirty="0">
                <a:solidFill>
                  <a:srgbClr val="333399"/>
                </a:solidFill>
              </a:rPr>
              <a:t> Use Reading or Math</a:t>
            </a:r>
          </a:p>
          <a:p>
            <a:pPr eaLnBrk="1" hangingPunct="1">
              <a:buFont typeface="Wingdings" pitchFamily="2" charset="2"/>
              <a:buNone/>
            </a:pPr>
            <a:endParaRPr lang="en-US" sz="4551" dirty="0">
              <a:solidFill>
                <a:srgbClr val="333399"/>
              </a:solidFill>
            </a:endParaRPr>
          </a:p>
          <a:p>
            <a:pPr eaLnBrk="1" hangingPunct="1">
              <a:buFont typeface="Wingdings" pitchFamily="2" charset="2"/>
              <a:buNone/>
            </a:pPr>
            <a:endParaRPr lang="en-US" sz="4551" dirty="0">
              <a:solidFill>
                <a:srgbClr val="333399"/>
              </a:solidFill>
            </a:endParaRPr>
          </a:p>
          <a:p>
            <a:pPr eaLnBrk="1" hangingPunct="1"/>
            <a:endParaRPr lang="en-US" sz="4551" dirty="0" smtClean="0">
              <a:solidFill>
                <a:srgbClr val="FF0000"/>
              </a:solidFill>
            </a:endParaRPr>
          </a:p>
          <a:p>
            <a:pPr eaLnBrk="1" hangingPunct="1"/>
            <a:r>
              <a:rPr lang="en-US" sz="4551" dirty="0" smtClean="0">
                <a:solidFill>
                  <a:srgbClr val="FF0000"/>
                </a:solidFill>
              </a:rPr>
              <a:t>ESL</a:t>
            </a:r>
            <a:r>
              <a:rPr lang="en-US" sz="4551" dirty="0">
                <a:solidFill>
                  <a:srgbClr val="FF0000"/>
                </a:solidFill>
              </a:rPr>
              <a:t>:</a:t>
            </a:r>
            <a:r>
              <a:rPr lang="en-US" sz="4551" dirty="0">
                <a:solidFill>
                  <a:srgbClr val="333399"/>
                </a:solidFill>
              </a:rPr>
              <a:t> Use Reading or Listening</a:t>
            </a:r>
          </a:p>
          <a:p>
            <a:pPr eaLnBrk="1" hangingPunct="1"/>
            <a:endParaRPr lang="en-US" dirty="0" smtClean="0">
              <a:solidFill>
                <a:srgbClr val="333399"/>
              </a:solidFill>
            </a:endParaRPr>
          </a:p>
          <a:p>
            <a:pPr eaLnBrk="1" hangingPunct="1">
              <a:buFont typeface="Wingdings" pitchFamily="2" charset="2"/>
              <a:buNone/>
            </a:pPr>
            <a:endParaRPr lang="en-US" dirty="0" smtClean="0">
              <a:solidFill>
                <a:srgbClr val="333399"/>
              </a:solidFill>
            </a:endParaRPr>
          </a:p>
          <a:p>
            <a:pPr eaLnBrk="1" hangingPunct="1">
              <a:buFont typeface="Wingdings" pitchFamily="2" charset="2"/>
              <a:buNone/>
            </a:pPr>
            <a:endParaRPr lang="en-US" dirty="0" smtClean="0">
              <a:solidFill>
                <a:srgbClr val="333399"/>
              </a:solidFill>
            </a:endParaRPr>
          </a:p>
          <a:p>
            <a:pPr eaLnBrk="1" hangingPunct="1"/>
            <a:endParaRPr lang="en-US" dirty="0" smtClean="0">
              <a:solidFill>
                <a:srgbClr val="333399"/>
              </a:solidFill>
            </a:endParaRPr>
          </a:p>
        </p:txBody>
      </p:sp>
      <p:sp>
        <p:nvSpPr>
          <p:cNvPr id="38914" name="Slide Number Placeholder 3"/>
          <p:cNvSpPr>
            <a:spLocks noGrp="1"/>
          </p:cNvSpPr>
          <p:nvPr>
            <p:ph type="sldNum" sz="quarter" idx="12"/>
          </p:nvPr>
        </p:nvSpPr>
        <p:spPr/>
        <p:txBody>
          <a:bodyPr/>
          <a:lstStyle/>
          <a:p>
            <a:pPr>
              <a:defRPr/>
            </a:pPr>
            <a:fld id="{94952722-5104-46FB-9A22-A30CE38A4526}" type="slidenum">
              <a:rPr lang="en-US" smtClean="0">
                <a:latin typeface="Arial" pitchFamily="34" charset="0"/>
              </a:rPr>
              <a:pPr>
                <a:defRPr/>
              </a:pPr>
              <a:t>43</a:t>
            </a:fld>
            <a:endParaRPr lang="en-US" smtClean="0">
              <a:latin typeface="Arial" pitchFamily="34" charset="0"/>
            </a:endParaRPr>
          </a:p>
        </p:txBody>
      </p:sp>
      <p:pic>
        <p:nvPicPr>
          <p:cNvPr id="32773" name="Picture 6"/>
          <p:cNvPicPr>
            <a:picLocks noChangeAspect="1" noChangeArrowheads="1"/>
          </p:cNvPicPr>
          <p:nvPr/>
        </p:nvPicPr>
        <p:blipFill>
          <a:blip r:embed="rId2" cstate="print"/>
          <a:srcRect/>
          <a:stretch>
            <a:fillRect/>
          </a:stretch>
        </p:blipFill>
        <p:spPr bwMode="auto">
          <a:xfrm>
            <a:off x="2817707" y="2541283"/>
            <a:ext cx="2718364" cy="1842347"/>
          </a:xfrm>
          <a:prstGeom prst="rect">
            <a:avLst/>
          </a:prstGeom>
          <a:noFill/>
          <a:ln w="9525">
            <a:noFill/>
            <a:miter lim="800000"/>
            <a:headEnd/>
            <a:tailEnd/>
          </a:ln>
        </p:spPr>
      </p:pic>
      <p:pic>
        <p:nvPicPr>
          <p:cNvPr id="32775" name="Picture 8"/>
          <p:cNvPicPr>
            <a:picLocks noChangeAspect="1" noChangeArrowheads="1"/>
          </p:cNvPicPr>
          <p:nvPr/>
        </p:nvPicPr>
        <p:blipFill>
          <a:blip r:embed="rId3" cstate="print"/>
          <a:srcRect/>
          <a:stretch>
            <a:fillRect/>
          </a:stretch>
        </p:blipFill>
        <p:spPr bwMode="auto">
          <a:xfrm>
            <a:off x="2768036" y="5214946"/>
            <a:ext cx="2817707" cy="1853636"/>
          </a:xfrm>
          <a:prstGeom prst="rect">
            <a:avLst/>
          </a:prstGeom>
          <a:noFill/>
          <a:ln w="9525">
            <a:noFill/>
            <a:miter lim="800000"/>
            <a:headEnd/>
            <a:tailEnd/>
          </a:ln>
        </p:spPr>
      </p:pic>
      <p:grpSp>
        <p:nvGrpSpPr>
          <p:cNvPr id="4" name="Group 3"/>
          <p:cNvGrpSpPr/>
          <p:nvPr/>
        </p:nvGrpSpPr>
        <p:grpSpPr>
          <a:xfrm>
            <a:off x="7509408" y="2604663"/>
            <a:ext cx="3351733" cy="1715585"/>
            <a:chOff x="4830076" y="1810435"/>
            <a:chExt cx="3494773" cy="1923781"/>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076" y="1810436"/>
              <a:ext cx="1913086" cy="191308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1068" y="1810435"/>
              <a:ext cx="1923781" cy="1923781"/>
            </a:xfrm>
            <a:prstGeom prst="rect">
              <a:avLst/>
            </a:prstGeom>
          </p:spPr>
        </p:pic>
      </p:gr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1195" y="5213727"/>
            <a:ext cx="3100011" cy="1901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462120" y="7369392"/>
            <a:ext cx="12246187" cy="1317925"/>
          </a:xfrm>
          <a:prstGeom prst="rect">
            <a:avLst/>
          </a:prstGeom>
        </p:spPr>
        <p:txBody>
          <a:bodyPr wrap="square">
            <a:spAutoFit/>
          </a:bodyPr>
          <a:lstStyle/>
          <a:p>
            <a:pPr marL="650230" indent="-650230">
              <a:buFont typeface="Arial" panose="020B0604020202020204" pitchFamily="34" charset="0"/>
              <a:buChar char="•"/>
            </a:pPr>
            <a:r>
              <a:rPr lang="en-US" sz="3982" dirty="0">
                <a:solidFill>
                  <a:srgbClr val="333399"/>
                </a:solidFill>
              </a:rPr>
              <a:t>Pre- and post-test pairs must always be from the same test modality.</a:t>
            </a:r>
          </a:p>
        </p:txBody>
      </p:sp>
    </p:spTree>
    <p:extLst>
      <p:ext uri="{BB962C8B-B14F-4D97-AF65-F5344CB8AC3E}">
        <p14:creationId xmlns:p14="http://schemas.microsoft.com/office/powerpoint/2010/main" val="1559821189"/>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D94A5D8-D21A-4A44-9A35-8EB34BB2C8A6}"/>
              </a:ext>
            </a:extLst>
          </p:cNvPr>
          <p:cNvSpPr>
            <a:spLocks noGrp="1"/>
          </p:cNvSpPr>
          <p:nvPr>
            <p:ph type="body" sz="quarter" idx="10"/>
          </p:nvPr>
        </p:nvSpPr>
        <p:spPr>
          <a:xfrm>
            <a:off x="0" y="4051755"/>
            <a:ext cx="13004800" cy="2892384"/>
          </a:xfrm>
        </p:spPr>
        <p:txBody>
          <a:bodyPr/>
          <a:lstStyle/>
          <a:p>
            <a:r>
              <a:rPr lang="en-US" b="1" dirty="0">
                <a:solidFill>
                  <a:srgbClr val="C00000"/>
                </a:solidFill>
                <a:latin typeface="Helvetica" panose="020B0604020202020204" pitchFamily="34" charset="0"/>
                <a:cs typeface="Helvetica" panose="020B0604020202020204" pitchFamily="34" charset="0"/>
              </a:rPr>
              <a:t>Reporting </a:t>
            </a:r>
            <a:r>
              <a:rPr lang="en-US" b="1" dirty="0" smtClean="0">
                <a:solidFill>
                  <a:srgbClr val="C00000"/>
                </a:solidFill>
                <a:latin typeface="Helvetica" panose="020B0604020202020204" pitchFamily="34" charset="0"/>
                <a:cs typeface="Helvetica" panose="020B0604020202020204" pitchFamily="34" charset="0"/>
              </a:rPr>
              <a:t>Elements</a:t>
            </a:r>
          </a:p>
          <a:p>
            <a:r>
              <a:rPr lang="en-US" b="1" dirty="0" smtClean="0">
                <a:solidFill>
                  <a:srgbClr val="C00000"/>
                </a:solidFill>
                <a:latin typeface="Helvetica" panose="020B0604020202020204" pitchFamily="34" charset="0"/>
                <a:cs typeface="Helvetica" panose="020B0604020202020204" pitchFamily="34" charset="0"/>
              </a:rPr>
              <a:t>Outcomes</a:t>
            </a:r>
            <a:endParaRPr lang="en-US" b="1" dirty="0">
              <a:solidFill>
                <a:srgbClr val="C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93011099"/>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Population Definitions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723900" y="2866571"/>
            <a:ext cx="11239499" cy="6124754"/>
          </a:xfrm>
          <a:prstGeom prst="rect">
            <a:avLst/>
          </a:prstGeom>
        </p:spPr>
        <p:txBody>
          <a:bodyPr wrap="square">
            <a:spAutoFit/>
          </a:bodyPr>
          <a:lstStyle/>
          <a:p>
            <a:pPr marL="342900" lvl="0" indent="-342900" algn="l">
              <a:buClr>
                <a:srgbClr val="0070C0"/>
              </a:buClr>
              <a:buSzPct val="135000"/>
              <a:buFont typeface="Arial" panose="020B0604020202020204" pitchFamily="34" charset="0"/>
              <a:buChar char="•"/>
            </a:pPr>
            <a:r>
              <a:rPr lang="en-US" sz="3200" b="1" dirty="0">
                <a:solidFill>
                  <a:srgbClr val="0070C0"/>
                </a:solidFill>
              </a:rPr>
              <a:t>Number of adults served by the consortium </a:t>
            </a:r>
            <a:r>
              <a:rPr lang="en-US" sz="3200" dirty="0"/>
              <a:t>– Aligned to WIOA reportable individual definition. 1 or more contact hour of instruction or participation in self directed or information only activities</a:t>
            </a:r>
          </a:p>
          <a:p>
            <a:pPr marL="342900" lvl="0" indent="-342900" algn="l">
              <a:spcBef>
                <a:spcPts val="1200"/>
              </a:spcBef>
              <a:buClr>
                <a:srgbClr val="0070C0"/>
              </a:buClr>
              <a:buSzPct val="135000"/>
              <a:buFont typeface="Arial" panose="020B0604020202020204" pitchFamily="34" charset="0"/>
              <a:buChar char="•"/>
            </a:pPr>
            <a:r>
              <a:rPr lang="en-US" sz="3200" b="1" dirty="0">
                <a:solidFill>
                  <a:srgbClr val="0070C0"/>
                </a:solidFill>
              </a:rPr>
              <a:t>Adults who attain milestones or outcomes</a:t>
            </a:r>
            <a:r>
              <a:rPr lang="en-US" sz="3200" dirty="0"/>
              <a:t> – Aligned to WIOA definition of a participant under AEFLA WIOA Title II. 12 or more contact hours of instruction in ABE, ASE, ESL or CTE.</a:t>
            </a:r>
          </a:p>
          <a:p>
            <a:pPr marL="342900" lvl="0" algn="l">
              <a:spcBef>
                <a:spcPts val="1800"/>
              </a:spcBef>
              <a:buClr>
                <a:srgbClr val="0070C0"/>
              </a:buClr>
              <a:buSzPct val="135000"/>
            </a:pPr>
            <a:r>
              <a:rPr lang="en-US" sz="2600" dirty="0"/>
              <a:t>AEBG will analyze outcomes for reportable individuals using the supplemental data report but not include that data in the primary report to the legislature for 17/18</a:t>
            </a:r>
          </a:p>
          <a:p>
            <a:pPr lvl="0"/>
            <a:endParaRPr lang="en-US" sz="3300" dirty="0"/>
          </a:p>
        </p:txBody>
      </p:sp>
    </p:spTree>
    <p:extLst>
      <p:ext uri="{BB962C8B-B14F-4D97-AF65-F5344CB8AC3E}">
        <p14:creationId xmlns:p14="http://schemas.microsoft.com/office/powerpoint/2010/main" val="1293597378"/>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365823" y="2038805"/>
            <a:ext cx="11996737" cy="1119685"/>
          </a:xfrm>
          <a:prstGeom prst="rect">
            <a:avLst/>
          </a:prstGeom>
          <a:solidFill>
            <a:schemeClr val="bg1"/>
          </a:solidFill>
        </p:spPr>
        <p:txBody>
          <a:bodyPr/>
          <a:lstStyle>
            <a:lvl1pPr algn="ctr" defTabSz="584200" eaLnBrk="1" hangingPunct="1">
              <a:defRPr sz="48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a:lstStyle>
          <a:p>
            <a:r>
              <a:rPr lang="en-US" dirty="0" smtClean="0">
                <a:solidFill>
                  <a:schemeClr val="accent5"/>
                </a:solidFill>
              </a:rPr>
              <a:t>AEBG Outcomes</a:t>
            </a:r>
            <a:endParaRPr lang="en-US" dirty="0">
              <a:solidFill>
                <a:schemeClr val="accent5"/>
              </a:solidFill>
            </a:endParaRPr>
          </a:p>
        </p:txBody>
      </p:sp>
      <p:graphicFrame>
        <p:nvGraphicFramePr>
          <p:cNvPr id="6" name="Diagram 5"/>
          <p:cNvGraphicFramePr/>
          <p:nvPr>
            <p:extLst>
              <p:ext uri="{D42A27DB-BD31-4B8C-83A1-F6EECF244321}">
                <p14:modId xmlns:p14="http://schemas.microsoft.com/office/powerpoint/2010/main" val="2981309294"/>
              </p:ext>
            </p:extLst>
          </p:nvPr>
        </p:nvGraphicFramePr>
        <p:xfrm>
          <a:off x="2226491" y="3290808"/>
          <a:ext cx="7739017" cy="498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19852"/>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400" b="1" dirty="0" smtClean="0">
                <a:solidFill>
                  <a:schemeClr val="accent2">
                    <a:lumMod val="75000"/>
                  </a:schemeClr>
                </a:solidFill>
                <a:latin typeface="Helvetica" panose="020B0604020202020204" pitchFamily="34" charset="0"/>
                <a:cs typeface="Helvetica" panose="020B0604020202020204" pitchFamily="34" charset="0"/>
              </a:rPr>
              <a:t>AEBG Outcomes</a:t>
            </a:r>
            <a:endParaRPr lang="en-US" sz="4400" b="1" dirty="0">
              <a:solidFill>
                <a:schemeClr val="accent2">
                  <a:lumMod val="75000"/>
                </a:schemeClr>
              </a:solidFill>
              <a:latin typeface="Helvetica" panose="020B0604020202020204" pitchFamily="34" charset="0"/>
              <a:cs typeface="Helvetica" panose="020B0604020202020204" pitchFamily="34" charset="0"/>
            </a:endParaRPr>
          </a:p>
        </p:txBody>
      </p:sp>
      <p:sp>
        <p:nvSpPr>
          <p:cNvPr id="3" name="Content Placeholder 2"/>
          <p:cNvSpPr>
            <a:spLocks noGrp="1"/>
          </p:cNvSpPr>
          <p:nvPr>
            <p:ph sz="quarter" idx="11"/>
          </p:nvPr>
        </p:nvSpPr>
        <p:spPr/>
        <p:txBody>
          <a:bodyPr/>
          <a:lstStyle/>
          <a:p>
            <a:pPr marL="685800" indent="-685800" algn="l">
              <a:buFont typeface="+mj-lt"/>
              <a:buAutoNum type="arabicPeriod"/>
            </a:pPr>
            <a:r>
              <a:rPr lang="en-US" sz="4800" dirty="0" smtClean="0"/>
              <a:t>Improved Literacy Skills</a:t>
            </a:r>
          </a:p>
          <a:p>
            <a:pPr marL="685800" indent="-685800" algn="l">
              <a:buFont typeface="+mj-lt"/>
              <a:buAutoNum type="arabicPeriod"/>
            </a:pPr>
            <a:r>
              <a:rPr lang="en-US" sz="4800" dirty="0" smtClean="0"/>
              <a:t>High School Diploma/HSE</a:t>
            </a:r>
          </a:p>
          <a:p>
            <a:pPr marL="685800" indent="-685800" algn="l">
              <a:buFont typeface="+mj-lt"/>
              <a:buAutoNum type="arabicPeriod"/>
            </a:pPr>
            <a:r>
              <a:rPr lang="en-US" sz="4800" dirty="0" smtClean="0"/>
              <a:t>Post-Secondary</a:t>
            </a:r>
          </a:p>
          <a:p>
            <a:pPr marL="685800" indent="-685800" algn="l">
              <a:buFont typeface="+mj-lt"/>
              <a:buAutoNum type="arabicPeriod"/>
            </a:pPr>
            <a:r>
              <a:rPr lang="en-US" sz="4800" dirty="0" smtClean="0"/>
              <a:t>Job Placement</a:t>
            </a:r>
          </a:p>
          <a:p>
            <a:pPr marL="685800" indent="-685800" algn="l">
              <a:buFont typeface="+mj-lt"/>
              <a:buAutoNum type="arabicPeriod"/>
            </a:pPr>
            <a:r>
              <a:rPr lang="en-US" sz="4800" dirty="0" smtClean="0"/>
              <a:t>Improved Wages</a:t>
            </a:r>
          </a:p>
          <a:p>
            <a:pPr marL="685800" indent="-685800" algn="l">
              <a:buFont typeface="+mj-lt"/>
              <a:buAutoNum type="arabicPeriod"/>
            </a:pPr>
            <a:r>
              <a:rPr lang="en-US" sz="4800" dirty="0" smtClean="0"/>
              <a:t>Transition to Post-Secondary</a:t>
            </a:r>
            <a:endParaRPr lang="en-US" sz="4800" dirty="0"/>
          </a:p>
        </p:txBody>
      </p:sp>
    </p:spTree>
    <p:extLst>
      <p:ext uri="{BB962C8B-B14F-4D97-AF65-F5344CB8AC3E}">
        <p14:creationId xmlns:p14="http://schemas.microsoft.com/office/powerpoint/2010/main" val="1026568335"/>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400" b="1" dirty="0" smtClean="0">
                <a:solidFill>
                  <a:schemeClr val="accent2">
                    <a:lumMod val="75000"/>
                  </a:schemeClr>
                </a:solidFill>
                <a:latin typeface="Helvetica" panose="020B0604020202020204" pitchFamily="34" charset="0"/>
                <a:cs typeface="Helvetica" panose="020B0604020202020204" pitchFamily="34" charset="0"/>
              </a:rPr>
              <a:t>AEBG Outcomes</a:t>
            </a:r>
            <a:endParaRPr lang="en-US" sz="4400" b="1" dirty="0">
              <a:solidFill>
                <a:schemeClr val="accent2">
                  <a:lumMod val="75000"/>
                </a:schemeClr>
              </a:solidFill>
              <a:latin typeface="Helvetica" panose="020B0604020202020204" pitchFamily="34" charset="0"/>
              <a:cs typeface="Helvetica" panose="020B0604020202020204" pitchFamily="34" charset="0"/>
            </a:endParaRPr>
          </a:p>
        </p:txBody>
      </p:sp>
      <p:sp>
        <p:nvSpPr>
          <p:cNvPr id="3" name="Content Placeholder 2"/>
          <p:cNvSpPr>
            <a:spLocks noGrp="1"/>
          </p:cNvSpPr>
          <p:nvPr>
            <p:ph sz="quarter" idx="11"/>
          </p:nvPr>
        </p:nvSpPr>
        <p:spPr>
          <a:xfrm>
            <a:off x="365823" y="2763078"/>
            <a:ext cx="5180212" cy="5703393"/>
          </a:xfrm>
        </p:spPr>
        <p:txBody>
          <a:bodyPr/>
          <a:lstStyle/>
          <a:p>
            <a:pPr algn="l"/>
            <a:r>
              <a:rPr lang="en-US" sz="4800" dirty="0" smtClean="0"/>
              <a:t>AEBG will use a combination of self-reported outcomes in TE and data match for state level reporting.</a:t>
            </a:r>
          </a:p>
          <a:p>
            <a:pPr algn="l"/>
            <a:endParaRPr lang="en-US" sz="4000" dirty="0"/>
          </a:p>
          <a:p>
            <a:pPr algn="l"/>
            <a:endParaRPr lang="en-US" sz="4000" dirty="0" smtClean="0"/>
          </a:p>
          <a:p>
            <a:pPr algn="l"/>
            <a:endParaRPr lang="en-US" sz="4000" dirty="0"/>
          </a:p>
        </p:txBody>
      </p:sp>
      <p:graphicFrame>
        <p:nvGraphicFramePr>
          <p:cNvPr id="4" name="Diagram 3"/>
          <p:cNvGraphicFramePr/>
          <p:nvPr>
            <p:extLst/>
          </p:nvPr>
        </p:nvGraphicFramePr>
        <p:xfrm>
          <a:off x="6321287" y="3975652"/>
          <a:ext cx="5808133" cy="4989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11584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Improved Literacy Skills</a:t>
            </a:r>
          </a:p>
        </p:txBody>
      </p:sp>
      <p:sp>
        <p:nvSpPr>
          <p:cNvPr id="3" name="Content Placeholder 2"/>
          <p:cNvSpPr>
            <a:spLocks noGrp="1"/>
          </p:cNvSpPr>
          <p:nvPr>
            <p:ph sz="quarter" idx="11"/>
          </p:nvPr>
        </p:nvSpPr>
        <p:spPr>
          <a:xfrm>
            <a:off x="579549" y="2834640"/>
            <a:ext cx="11782314" cy="5813322"/>
          </a:xfrm>
        </p:spPr>
        <p:txBody>
          <a:bodyPr/>
          <a:lstStyle/>
          <a:p>
            <a:pPr marL="457200" lvl="1" indent="-457200" algn="l">
              <a:buFont typeface="Arial" panose="020B0604020202020204" pitchFamily="34" charset="0"/>
              <a:buChar char="•"/>
            </a:pPr>
            <a:r>
              <a:rPr lang="en-US" sz="4400" dirty="0"/>
              <a:t>For </a:t>
            </a:r>
            <a:r>
              <a:rPr lang="en-US" sz="4400" dirty="0" smtClean="0"/>
              <a:t>ABE/ESL/ASE </a:t>
            </a:r>
            <a:r>
              <a:rPr lang="en-US" sz="4400" dirty="0"/>
              <a:t>programs, measured by </a:t>
            </a:r>
            <a:r>
              <a:rPr lang="en-US" sz="4400" dirty="0" smtClean="0"/>
              <a:t>pre/post learning gains</a:t>
            </a:r>
          </a:p>
          <a:p>
            <a:pPr marL="457200" lvl="1" indent="-457200" algn="l">
              <a:buFont typeface="Arial" panose="020B0604020202020204" pitchFamily="34" charset="0"/>
              <a:buChar char="•"/>
            </a:pPr>
            <a:r>
              <a:rPr lang="en-US" sz="4400" dirty="0" smtClean="0"/>
              <a:t>ABE/ESL/ASE: Career </a:t>
            </a:r>
            <a:r>
              <a:rPr lang="en-US" sz="4400" dirty="0"/>
              <a:t>Development and College Preparation (CDCP) certificate</a:t>
            </a:r>
            <a:endParaRPr lang="en-US" sz="4400" dirty="0" smtClean="0"/>
          </a:p>
          <a:p>
            <a:pPr marL="457200" lvl="1" indent="-457200" algn="l">
              <a:buFont typeface="Arial" panose="020B0604020202020204" pitchFamily="34" charset="0"/>
              <a:buChar char="•"/>
            </a:pPr>
            <a:r>
              <a:rPr lang="en-US" sz="4400" dirty="0" smtClean="0"/>
              <a:t>HS Diploma can report gains through achieving high school credits/Carnegie Units</a:t>
            </a:r>
          </a:p>
          <a:p>
            <a:pPr marL="457200" lvl="1" indent="-457200" algn="l">
              <a:buFont typeface="Arial" panose="020B0604020202020204" pitchFamily="34" charset="0"/>
              <a:buChar char="•"/>
            </a:pPr>
            <a:r>
              <a:rPr lang="en-US" sz="4400" dirty="0" smtClean="0"/>
              <a:t>Occupational Skills gain</a:t>
            </a:r>
          </a:p>
          <a:p>
            <a:pPr marL="457200" lvl="1" indent="-457200" algn="l">
              <a:buFont typeface="Arial" panose="020B0604020202020204" pitchFamily="34" charset="0"/>
              <a:buChar char="•"/>
            </a:pPr>
            <a:r>
              <a:rPr lang="en-US" sz="4400" dirty="0" smtClean="0"/>
              <a:t>Workforce Readiness Milestone </a:t>
            </a:r>
            <a:endParaRPr lang="en-US" sz="4400" dirty="0"/>
          </a:p>
          <a:p>
            <a:pPr lvl="1" algn="l"/>
            <a:endParaRPr lang="en-US" sz="4400" dirty="0"/>
          </a:p>
          <a:p>
            <a:pPr marL="517525" lvl="4" algn="l"/>
            <a:endParaRPr lang="en-US" sz="4400" dirty="0"/>
          </a:p>
          <a:p>
            <a:pPr marL="517525"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03099249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smtClean="0">
                <a:solidFill>
                  <a:schemeClr val="accent2">
                    <a:lumMod val="75000"/>
                  </a:schemeClr>
                </a:solidFill>
                <a:latin typeface="Helvetica" panose="020B0604020202020204" pitchFamily="34" charset="0"/>
                <a:cs typeface="Helvetica" panose="020B0604020202020204" pitchFamily="34" charset="0"/>
              </a:rPr>
              <a:t>Policy Update for 2018</a:t>
            </a:r>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449943" y="3659523"/>
            <a:ext cx="11684000" cy="4593886"/>
          </a:xfrm>
          <a:prstGeom prst="rect">
            <a:avLst/>
          </a:prstGeom>
        </p:spPr>
        <p:txBody>
          <a:bodyPr wrap="square">
            <a:spAutoFit/>
          </a:bodyPr>
          <a:lstStyle/>
          <a:p>
            <a:pPr marL="914400" marR="0" lvl="0" indent="-449263" algn="l" defTabSz="798513">
              <a:lnSpc>
                <a:spcPct val="107000"/>
              </a:lnSpc>
              <a:spcBef>
                <a:spcPts val="3600"/>
              </a:spcBef>
              <a:spcAft>
                <a:spcPts val="0"/>
              </a:spcAft>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Brown Act </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AEBG Fees Policy</a:t>
            </a:r>
            <a:endParaRPr lang="en-US" sz="4000" dirty="0">
              <a:ea typeface="Calibri" panose="020F0502020204030204" pitchFamily="34" charset="0"/>
              <a:cs typeface="Calibri Light" panose="020F0302020204030204" pitchFamily="34" charset="0"/>
            </a:endParaRPr>
          </a:p>
          <a:p>
            <a:pPr marL="914400"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Administrative Oversight of Consortium &amp; 3 year planning</a:t>
            </a:r>
          </a:p>
          <a:p>
            <a:pPr marL="914400"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Field Teams start 3/6/18</a:t>
            </a:r>
            <a:endParaRPr lang="en-US" sz="4000" dirty="0">
              <a:ea typeface="Calibri" panose="020F0502020204030204" pitchFamily="34" charset="0"/>
              <a:cs typeface="Calibri Light" panose="020F0302020204030204" pitchFamily="34" charset="0"/>
            </a:endParaRPr>
          </a:p>
          <a:p>
            <a:pPr marL="914400" lvl="2" indent="-449263" algn="l" defTabSz="798513">
              <a:lnSpc>
                <a:spcPct val="107000"/>
              </a:lnSpc>
              <a:spcBef>
                <a:spcPts val="1200"/>
              </a:spcBef>
              <a:buClr>
                <a:srgbClr val="2F5496"/>
              </a:buClr>
              <a:buSzPct val="140000"/>
              <a:buFont typeface="Arial" panose="020B0604020202020204" pitchFamily="34" charset="0"/>
              <a:buChar char="•"/>
            </a:pPr>
            <a:endParaRPr lang="en-US"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811953808"/>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0"/>
          </p:nvPr>
        </p:nvSpPr>
        <p:spPr>
          <a:xfrm>
            <a:off x="115911" y="1714955"/>
            <a:ext cx="12762963" cy="1119685"/>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Improved Literacy Skills – NRS Assessments</a:t>
            </a:r>
          </a:p>
          <a:p>
            <a:endParaRPr lang="en-US" dirty="0"/>
          </a:p>
        </p:txBody>
      </p:sp>
      <p:sp>
        <p:nvSpPr>
          <p:cNvPr id="3" name="Content Placeholder 2"/>
          <p:cNvSpPr>
            <a:spLocks noGrp="1"/>
          </p:cNvSpPr>
          <p:nvPr>
            <p:ph sz="quarter" idx="11"/>
          </p:nvPr>
        </p:nvSpPr>
        <p:spPr>
          <a:xfrm>
            <a:off x="365125" y="2834640"/>
            <a:ext cx="11996738" cy="5119151"/>
          </a:xfrm>
        </p:spPr>
        <p:txBody>
          <a:bodyPr/>
          <a:lstStyle/>
          <a:p>
            <a:pPr marL="457200" lvl="4" indent="-457200" algn="l">
              <a:buFont typeface="Arial" panose="020B0604020202020204" pitchFamily="34" charset="0"/>
              <a:buChar char="•"/>
            </a:pPr>
            <a:r>
              <a:rPr lang="en-US" sz="4000" dirty="0" smtClean="0"/>
              <a:t>Achieved when a learner makes enough progress from pretest to post-test to move up one Educational Functioning Level (EFL) on the federal/NRS chart.</a:t>
            </a:r>
          </a:p>
          <a:p>
            <a:pPr marL="457200" lvl="4" indent="-457200" algn="l">
              <a:buFont typeface="Arial" panose="020B0604020202020204" pitchFamily="34" charset="0"/>
              <a:buChar char="•"/>
            </a:pPr>
            <a:r>
              <a:rPr lang="en-US" sz="4000" dirty="0" smtClean="0"/>
              <a:t>Must use pre/post-test assessment instruments approved by the National Reporting System (NRS).</a:t>
            </a:r>
            <a:endParaRPr lang="en-US" sz="4000" dirty="0"/>
          </a:p>
          <a:p>
            <a:pPr marL="166688" lvl="3" algn="l"/>
            <a:endParaRPr lang="en-US" dirty="0"/>
          </a:p>
          <a:p>
            <a:pPr marL="623888" lvl="3" indent="-457200" algn="l">
              <a:buFont typeface="Arial" panose="020B0604020202020204" pitchFamily="34" charset="0"/>
              <a:buChar char="•"/>
            </a:pPr>
            <a:endParaRPr lang="en-US" dirty="0"/>
          </a:p>
          <a:p>
            <a:pPr marL="517525" lvl="4" algn="l"/>
            <a:endParaRPr lang="en-US" sz="4400" dirty="0"/>
          </a:p>
          <a:p>
            <a:pPr marL="115888"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2302253797"/>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5911" y="1714955"/>
            <a:ext cx="12762963" cy="1119685"/>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Improved Literacy Skills – NRS Assessments</a:t>
            </a:r>
          </a:p>
          <a:p>
            <a:endParaRPr lang="en-US" dirty="0"/>
          </a:p>
        </p:txBody>
      </p:sp>
      <p:pic>
        <p:nvPicPr>
          <p:cNvPr id="4" name="Content Placeholder 3"/>
          <p:cNvPicPr>
            <a:picLocks noGrp="1" noChangeAspect="1"/>
          </p:cNvPicPr>
          <p:nvPr>
            <p:ph sz="quarter" idx="11"/>
          </p:nvPr>
        </p:nvPicPr>
        <p:blipFill>
          <a:blip r:embed="rId2" cstate="print"/>
          <a:stretch>
            <a:fillRect/>
          </a:stretch>
        </p:blipFill>
        <p:spPr>
          <a:xfrm>
            <a:off x="2839453" y="2834641"/>
            <a:ext cx="7086600" cy="5226532"/>
          </a:xfrm>
          <a:prstGeom prst="rect">
            <a:avLst/>
          </a:prstGeom>
        </p:spPr>
      </p:pic>
      <p:sp>
        <p:nvSpPr>
          <p:cNvPr id="5" name="TextBox 4"/>
          <p:cNvSpPr txBox="1"/>
          <p:nvPr/>
        </p:nvSpPr>
        <p:spPr>
          <a:xfrm>
            <a:off x="365824" y="8347871"/>
            <a:ext cx="12219208"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ea typeface="+mn-ea"/>
                <a:cs typeface="+mn-cs"/>
                <a:sym typeface="Helvetica"/>
              </a:rPr>
              <a:t>For NRS relationship with other test publishers, go to </a:t>
            </a:r>
            <a:r>
              <a:rPr kumimoji="0" lang="en-US" sz="2800" b="0" i="0" u="none" strike="noStrike" cap="none" spc="0" normalizeH="0" baseline="0" dirty="0" smtClean="0">
                <a:ln>
                  <a:noFill/>
                </a:ln>
                <a:solidFill>
                  <a:srgbClr val="000000"/>
                </a:solidFill>
                <a:effectLst/>
                <a:uFillTx/>
                <a:latin typeface="+mn-lt"/>
                <a:ea typeface="+mn-ea"/>
                <a:cs typeface="+mn-cs"/>
                <a:sym typeface="Helvetica"/>
                <a:hlinkClick r:id="rId3"/>
              </a:rPr>
              <a:t>www.nrsweb.org</a:t>
            </a:r>
            <a:r>
              <a:rPr kumimoji="0" lang="en-US" sz="2800" b="0" i="0" u="none" strike="noStrike" cap="none" spc="0" normalizeH="0" dirty="0" smtClean="0">
                <a:ln>
                  <a:noFill/>
                </a:ln>
                <a:solidFill>
                  <a:srgbClr val="000000"/>
                </a:solidFill>
                <a:effectLst/>
                <a:uFillTx/>
                <a:latin typeface="+mn-lt"/>
                <a:ea typeface="+mn-ea"/>
                <a:cs typeface="+mn-cs"/>
                <a:sym typeface="Helvetica"/>
              </a:rPr>
              <a:t> </a:t>
            </a:r>
            <a:endParaRPr kumimoji="0" lang="en-US" sz="2800" b="0" i="0" u="none" strike="noStrike" cap="none" spc="0" normalizeH="0" baseline="0" dirty="0">
              <a:ln>
                <a:noFill/>
              </a:ln>
              <a:solidFill>
                <a:srgbClr val="000000"/>
              </a:solidFill>
              <a:effectLst/>
              <a:uFillTx/>
              <a:latin typeface="+mn-lt"/>
              <a:ea typeface="+mn-ea"/>
              <a:cs typeface="+mn-cs"/>
              <a:sym typeface="Helvetica"/>
            </a:endParaRPr>
          </a:p>
        </p:txBody>
      </p:sp>
      <p:grpSp>
        <p:nvGrpSpPr>
          <p:cNvPr id="6" name="Group 5"/>
          <p:cNvGrpSpPr/>
          <p:nvPr/>
        </p:nvGrpSpPr>
        <p:grpSpPr>
          <a:xfrm>
            <a:off x="10476802" y="292583"/>
            <a:ext cx="1885061" cy="1043457"/>
            <a:chOff x="1254756" y="1526"/>
            <a:chExt cx="2490240" cy="1506872"/>
          </a:xfrm>
        </p:grpSpPr>
        <p:sp>
          <p:nvSpPr>
            <p:cNvPr id="7" name="Rectangle 6"/>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8" name="TextBox 7"/>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858900211"/>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1843" y="18492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Adults With Improved Literacy &amp; Basic Skills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11843" y="24910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844550" y="3006271"/>
            <a:ext cx="11239499" cy="3354765"/>
          </a:xfrm>
          <a:prstGeom prst="rect">
            <a:avLst/>
          </a:prstGeom>
        </p:spPr>
        <p:txBody>
          <a:bodyPr wrap="square">
            <a:spAutoFit/>
          </a:bodyPr>
          <a:lstStyle/>
          <a:p>
            <a:pPr marL="228600" lvl="0" algn="l">
              <a:spcBef>
                <a:spcPts val="2400"/>
              </a:spcBef>
              <a:buClr>
                <a:srgbClr val="0070C0"/>
              </a:buClr>
              <a:buSzPct val="135000"/>
            </a:pPr>
            <a:r>
              <a:rPr lang="en-US" sz="3200" dirty="0" smtClean="0"/>
              <a:t>Attainment </a:t>
            </a:r>
            <a:r>
              <a:rPr lang="en-US" sz="3200" dirty="0"/>
              <a:t>of a functional level tied to completion of a course or a Career Development and College Preparation (CDCP) certificate using a crosswalk of the National Reporting System EFLs and the community college CB21 course rubric for levels below </a:t>
            </a:r>
            <a:r>
              <a:rPr lang="en-US" sz="3200" dirty="0" smtClean="0"/>
              <a:t>transfer</a:t>
            </a:r>
            <a:endParaRPr lang="en-US" sz="3200" dirty="0"/>
          </a:p>
          <a:p>
            <a:pPr marL="228600" lvl="0" algn="l">
              <a:spcBef>
                <a:spcPts val="2400"/>
              </a:spcBef>
              <a:buClr>
                <a:srgbClr val="0070C0"/>
              </a:buClr>
              <a:buSzPct val="135000"/>
            </a:pPr>
            <a:endParaRPr lang="en-US" sz="3200" dirty="0"/>
          </a:p>
        </p:txBody>
      </p:sp>
      <p:pic>
        <p:nvPicPr>
          <p:cNvPr id="3" name="Picture 2"/>
          <p:cNvPicPr>
            <a:picLocks noChangeAspect="1"/>
          </p:cNvPicPr>
          <p:nvPr/>
        </p:nvPicPr>
        <p:blipFill rotWithShape="1">
          <a:blip r:embed="rId2"/>
          <a:srcRect l="3217" b="6311"/>
          <a:stretch/>
        </p:blipFill>
        <p:spPr>
          <a:xfrm>
            <a:off x="9420447" y="5409126"/>
            <a:ext cx="2502614" cy="3150083"/>
          </a:xfrm>
          <a:prstGeom prst="rect">
            <a:avLst/>
          </a:prstGeom>
          <a:ln>
            <a:solidFill>
              <a:schemeClr val="accent1"/>
            </a:solidFill>
          </a:ln>
        </p:spPr>
      </p:pic>
      <p:sp>
        <p:nvSpPr>
          <p:cNvPr id="4" name="TextBox 3"/>
          <p:cNvSpPr txBox="1"/>
          <p:nvPr/>
        </p:nvSpPr>
        <p:spPr>
          <a:xfrm>
            <a:off x="1150606" y="6361036"/>
            <a:ext cx="7963786" cy="16414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rtl="0" latinLnBrk="1" hangingPunct="0"/>
            <a:r>
              <a:rPr lang="en-US" sz="3200" dirty="0"/>
              <a:t>Mark “Mastered Course Competencies on Update field #9 (Education): </a:t>
            </a:r>
          </a:p>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986344276"/>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3600" b="1" dirty="0">
                <a:solidFill>
                  <a:schemeClr val="accent2">
                    <a:lumMod val="75000"/>
                  </a:schemeClr>
                </a:solidFill>
                <a:latin typeface="Helvetica" panose="020B0604020202020204" pitchFamily="34" charset="0"/>
                <a:cs typeface="Helvetica" panose="020B0604020202020204" pitchFamily="34" charset="0"/>
              </a:rPr>
              <a:t>Improved Literacy Skills – HS Diploma</a:t>
            </a:r>
          </a:p>
        </p:txBody>
      </p:sp>
      <p:sp>
        <p:nvSpPr>
          <p:cNvPr id="3" name="Content Placeholder 2"/>
          <p:cNvSpPr>
            <a:spLocks noGrp="1"/>
          </p:cNvSpPr>
          <p:nvPr>
            <p:ph sz="quarter" idx="11"/>
          </p:nvPr>
        </p:nvSpPr>
        <p:spPr>
          <a:xfrm>
            <a:off x="365125" y="2724150"/>
            <a:ext cx="11996738" cy="6091238"/>
          </a:xfrm>
        </p:spPr>
        <p:txBody>
          <a:bodyPr/>
          <a:lstStyle/>
          <a:p>
            <a:pPr marL="166688" lvl="3" algn="l"/>
            <a:r>
              <a:rPr lang="en-US" sz="3600" b="1" dirty="0">
                <a:solidFill>
                  <a:schemeClr val="tx1">
                    <a:lumMod val="65000"/>
                    <a:lumOff val="35000"/>
                  </a:schemeClr>
                </a:solidFill>
              </a:rPr>
              <a:t>Progress towards Diploma </a:t>
            </a:r>
            <a:r>
              <a:rPr lang="en-US" sz="3600" b="1" dirty="0">
                <a:solidFill>
                  <a:srgbClr val="FF0000"/>
                </a:solidFill>
              </a:rPr>
              <a:t>(New) </a:t>
            </a:r>
            <a:r>
              <a:rPr lang="en-US" sz="3600" b="1" dirty="0">
                <a:solidFill>
                  <a:schemeClr val="tx1">
                    <a:lumMod val="65000"/>
                    <a:lumOff val="35000"/>
                  </a:schemeClr>
                </a:solidFill>
              </a:rPr>
              <a:t>– </a:t>
            </a:r>
            <a:r>
              <a:rPr lang="en-US" dirty="0" smtClean="0"/>
              <a:t>Participants who improved from ASE low to ASE high on the NRS-approved assessment– or, who completed enough high school credits to advance from ASE Low (9</a:t>
            </a:r>
            <a:r>
              <a:rPr lang="en-US" baseline="30000" dirty="0" smtClean="0"/>
              <a:t>th</a:t>
            </a:r>
            <a:r>
              <a:rPr lang="en-US" dirty="0" smtClean="0"/>
              <a:t>/10</a:t>
            </a:r>
            <a:r>
              <a:rPr lang="en-US" baseline="30000" dirty="0" smtClean="0"/>
              <a:t>th</a:t>
            </a:r>
            <a:r>
              <a:rPr lang="en-US" dirty="0" smtClean="0"/>
              <a:t> grade) to ASE High (11</a:t>
            </a:r>
            <a:r>
              <a:rPr lang="en-US" baseline="30000" dirty="0" smtClean="0"/>
              <a:t>th</a:t>
            </a:r>
            <a:r>
              <a:rPr lang="en-US" dirty="0" smtClean="0"/>
              <a:t>/12</a:t>
            </a:r>
            <a:r>
              <a:rPr lang="en-US" baseline="30000" dirty="0" smtClean="0"/>
              <a:t>th</a:t>
            </a:r>
            <a:r>
              <a:rPr lang="en-US" dirty="0" smtClean="0"/>
              <a:t> grade) levels.</a:t>
            </a:r>
          </a:p>
          <a:p>
            <a:pPr marL="623888" lvl="3" indent="-457200" algn="l">
              <a:buFont typeface="Arial" panose="020B0604020202020204" pitchFamily="34" charset="0"/>
              <a:buChar char="•"/>
            </a:pPr>
            <a:r>
              <a:rPr lang="en-US" dirty="0" smtClean="0"/>
              <a:t>Instructional Program = HS Diploma</a:t>
            </a:r>
          </a:p>
          <a:p>
            <a:pPr marL="623888" lvl="3" indent="-457200" algn="l">
              <a:buFont typeface="Arial" panose="020B0604020202020204" pitchFamily="34" charset="0"/>
              <a:buChar char="•"/>
            </a:pPr>
            <a:r>
              <a:rPr lang="en-US" dirty="0" smtClean="0"/>
              <a:t>Instructional Level = ASE Low or ASE High – either through pretest or self-report (Entry Record field 18)</a:t>
            </a:r>
          </a:p>
          <a:p>
            <a:pPr marL="623888" lvl="3" indent="-457200" algn="l">
              <a:buFont typeface="Arial" panose="020B0604020202020204" pitchFamily="34" charset="0"/>
              <a:buChar char="•"/>
            </a:pPr>
            <a:r>
              <a:rPr lang="en-US" dirty="0" smtClean="0"/>
              <a:t>If ASE Low – learner achieves outcome by marking self-report ASE High, or earn HS diploma</a:t>
            </a:r>
          </a:p>
          <a:p>
            <a:pPr marL="623888" lvl="3" indent="-457200" algn="l">
              <a:buFont typeface="Arial" panose="020B0604020202020204" pitchFamily="34" charset="0"/>
              <a:buChar char="•"/>
            </a:pPr>
            <a:r>
              <a:rPr lang="en-US" dirty="0" smtClean="0"/>
              <a:t>If ASE High – learner achieves outcome by marking earn HS diploma</a:t>
            </a:r>
          </a:p>
          <a:p>
            <a:pPr marL="623888" lvl="3" indent="-457200" algn="l">
              <a:buFont typeface="Arial" panose="020B0604020202020204" pitchFamily="34" charset="0"/>
              <a:buChar char="•"/>
            </a:pPr>
            <a:endParaRPr lang="en-US" dirty="0"/>
          </a:p>
          <a:p>
            <a:pPr marL="517525" lvl="4" algn="l"/>
            <a:endParaRPr lang="en-US" sz="4400" dirty="0"/>
          </a:p>
          <a:p>
            <a:pPr marL="115888"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072720180"/>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b="1" dirty="0">
                <a:solidFill>
                  <a:schemeClr val="accent2">
                    <a:lumMod val="75000"/>
                  </a:schemeClr>
                </a:solidFill>
                <a:latin typeface="Helvetica" panose="020B0604020202020204" pitchFamily="34" charset="0"/>
                <a:cs typeface="Helvetica" panose="020B0604020202020204" pitchFamily="34" charset="0"/>
              </a:rPr>
              <a:t>High School Diploma/HSE</a:t>
            </a:r>
          </a:p>
        </p:txBody>
      </p:sp>
      <p:sp>
        <p:nvSpPr>
          <p:cNvPr id="3" name="Content Placeholder 2"/>
          <p:cNvSpPr>
            <a:spLocks noGrp="1"/>
          </p:cNvSpPr>
          <p:nvPr>
            <p:ph sz="quarter" idx="11"/>
          </p:nvPr>
        </p:nvSpPr>
        <p:spPr/>
        <p:txBody>
          <a:bodyPr/>
          <a:lstStyle/>
          <a:p>
            <a:pPr algn="l"/>
            <a:r>
              <a:rPr lang="en-US" sz="4400" i="1" dirty="0"/>
              <a:t>Field 9 Education</a:t>
            </a:r>
            <a:r>
              <a:rPr lang="en-US" sz="4400" dirty="0"/>
              <a:t> – </a:t>
            </a:r>
          </a:p>
          <a:p>
            <a:pPr marL="571500" lvl="1" indent="-571500" algn="l">
              <a:buFont typeface="Arial" panose="020B0604020202020204" pitchFamily="34" charset="0"/>
              <a:buChar char="•"/>
            </a:pPr>
            <a:r>
              <a:rPr lang="en-US" sz="4400" dirty="0"/>
              <a:t>Earned high school diploma</a:t>
            </a:r>
          </a:p>
          <a:p>
            <a:pPr marL="571500" indent="-571500" algn="l">
              <a:buFont typeface="Arial" panose="020B0604020202020204" pitchFamily="34" charset="0"/>
              <a:buChar char="•"/>
            </a:pPr>
            <a:r>
              <a:rPr lang="en-US" sz="4400" dirty="0"/>
              <a:t>Passed </a:t>
            </a:r>
            <a:r>
              <a:rPr lang="en-US" sz="4400" dirty="0" smtClean="0"/>
              <a:t>GED</a:t>
            </a:r>
          </a:p>
          <a:p>
            <a:pPr marL="571500" indent="-571500" algn="l">
              <a:buFont typeface="Arial" panose="020B0604020202020204" pitchFamily="34" charset="0"/>
              <a:buChar char="•"/>
            </a:pPr>
            <a:r>
              <a:rPr lang="en-US" sz="4400" dirty="0" smtClean="0"/>
              <a:t>Passed </a:t>
            </a:r>
            <a:r>
              <a:rPr lang="en-US" sz="4400" dirty="0" err="1" smtClean="0"/>
              <a:t>HiSET</a:t>
            </a:r>
            <a:endParaRPr lang="en-US" sz="4400" dirty="0"/>
          </a:p>
          <a:p>
            <a:pPr marL="571500" indent="-571500" algn="l">
              <a:buFont typeface="Arial" panose="020B0604020202020204" pitchFamily="34" charset="0"/>
              <a:buChar char="•"/>
            </a:pPr>
            <a:r>
              <a:rPr lang="en-US" sz="4400" dirty="0" smtClean="0"/>
              <a:t>Passed TASC</a:t>
            </a:r>
            <a:endParaRPr lang="en-US" sz="4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3494" y="5359400"/>
            <a:ext cx="5164855" cy="1979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3"/>
          <a:stretch>
            <a:fillRect/>
          </a:stretch>
        </p:blipFill>
        <p:spPr>
          <a:xfrm>
            <a:off x="10401113" y="93887"/>
            <a:ext cx="2505673" cy="1518036"/>
          </a:xfrm>
          <a:prstGeom prst="rect">
            <a:avLst/>
          </a:prstGeom>
        </p:spPr>
      </p:pic>
    </p:spTree>
    <p:extLst>
      <p:ext uri="{BB962C8B-B14F-4D97-AF65-F5344CB8AC3E}">
        <p14:creationId xmlns:p14="http://schemas.microsoft.com/office/powerpoint/2010/main" val="888548422"/>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b="1" dirty="0">
                <a:solidFill>
                  <a:schemeClr val="accent2">
                    <a:lumMod val="75000"/>
                  </a:schemeClr>
                </a:solidFill>
                <a:latin typeface="Helvetica" panose="020B0604020202020204" pitchFamily="34" charset="0"/>
                <a:cs typeface="Helvetica" panose="020B0604020202020204" pitchFamily="34" charset="0"/>
              </a:rPr>
              <a:t>Improved Literacy Skills – Adults with Disabilities</a:t>
            </a:r>
          </a:p>
        </p:txBody>
      </p:sp>
      <p:sp>
        <p:nvSpPr>
          <p:cNvPr id="3" name="Content Placeholder 2"/>
          <p:cNvSpPr>
            <a:spLocks noGrp="1"/>
          </p:cNvSpPr>
          <p:nvPr>
            <p:ph sz="quarter" idx="11"/>
          </p:nvPr>
        </p:nvSpPr>
        <p:spPr>
          <a:xfrm>
            <a:off x="365824" y="3554568"/>
            <a:ext cx="11996738" cy="4968719"/>
          </a:xfrm>
        </p:spPr>
        <p:txBody>
          <a:bodyPr/>
          <a:lstStyle/>
          <a:p>
            <a:pPr marL="457200" lvl="1" indent="-457200" algn="l">
              <a:buFont typeface="Arial" panose="020B0604020202020204" pitchFamily="34" charset="0"/>
              <a:buChar char="•"/>
            </a:pPr>
            <a:r>
              <a:rPr lang="en-US" sz="3600" dirty="0"/>
              <a:t>For </a:t>
            </a:r>
            <a:r>
              <a:rPr lang="en-US" sz="3600" dirty="0" smtClean="0"/>
              <a:t>learners with developmental/intellectual disabilities, agencies can use the AA-AAAAA Adult Life Skills series or the POWER performance based assessment to measure pre/post gains for intellectual disabilities.</a:t>
            </a:r>
          </a:p>
          <a:p>
            <a:pPr marL="457200" lvl="1" indent="-457200" algn="l">
              <a:buFont typeface="Arial" panose="020B0604020202020204" pitchFamily="34" charset="0"/>
              <a:buChar char="•"/>
            </a:pPr>
            <a:r>
              <a:rPr lang="en-US" sz="3600" dirty="0" smtClean="0"/>
              <a:t>For students with learning and physical disabilities, agencies can use any approved assessment and provide approved testing accommodations.</a:t>
            </a:r>
            <a:endParaRPr lang="en-US" sz="3600" dirty="0"/>
          </a:p>
          <a:p>
            <a:pPr marL="517525"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81628696"/>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1843" y="18492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Other CTE-Related Skills Gains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11843" y="24910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558801" y="2815771"/>
            <a:ext cx="11239499" cy="4262705"/>
          </a:xfrm>
          <a:prstGeom prst="rect">
            <a:avLst/>
          </a:prstGeom>
        </p:spPr>
        <p:txBody>
          <a:bodyPr wrap="square">
            <a:spAutoFit/>
          </a:bodyPr>
          <a:lstStyle/>
          <a:p>
            <a:pPr marL="228600" lvl="0" algn="l">
              <a:spcBef>
                <a:spcPts val="600"/>
              </a:spcBef>
              <a:buClr>
                <a:srgbClr val="0070C0"/>
              </a:buClr>
              <a:buSzPct val="135000"/>
            </a:pPr>
            <a:r>
              <a:rPr lang="en-US" sz="3200" b="1" dirty="0">
                <a:solidFill>
                  <a:schemeClr val="tx1">
                    <a:lumMod val="65000"/>
                    <a:lumOff val="35000"/>
                  </a:schemeClr>
                </a:solidFill>
              </a:rPr>
              <a:t>Occupational Skills Gain – </a:t>
            </a:r>
            <a:r>
              <a:rPr lang="en-US" sz="3200" dirty="0"/>
              <a:t>Participants who achieve milestones in CTE programs, but who do not complete their credential or certificate because they obtain employment or realize a shorter-term goal related to occupational advancement. </a:t>
            </a:r>
          </a:p>
          <a:p>
            <a:pPr marL="228600" lvl="0" algn="l">
              <a:spcBef>
                <a:spcPts val="1800"/>
              </a:spcBef>
              <a:buClr>
                <a:srgbClr val="0070C0"/>
              </a:buClr>
              <a:buSzPct val="135000"/>
            </a:pPr>
            <a:r>
              <a:rPr lang="en-US" sz="3200" b="1" dirty="0">
                <a:solidFill>
                  <a:schemeClr val="tx1">
                    <a:lumMod val="65000"/>
                    <a:lumOff val="35000"/>
                  </a:schemeClr>
                </a:solidFill>
              </a:rPr>
              <a:t>Workforce Preparation Milestone – </a:t>
            </a:r>
            <a:r>
              <a:rPr lang="en-US" sz="3200" dirty="0">
                <a:solidFill>
                  <a:schemeClr val="tx1">
                    <a:lumMod val="65000"/>
                    <a:lumOff val="35000"/>
                  </a:schemeClr>
                </a:solidFill>
              </a:rPr>
              <a:t>Participants who complete workforce preparation courses or certificates. This is an exploratory metric </a:t>
            </a:r>
            <a:r>
              <a:rPr lang="en-US" sz="3200" dirty="0" smtClean="0">
                <a:solidFill>
                  <a:schemeClr val="tx1">
                    <a:lumMod val="65000"/>
                    <a:lumOff val="35000"/>
                  </a:schemeClr>
                </a:solidFill>
              </a:rPr>
              <a:t>for AEBG in PY 2017-18.</a:t>
            </a:r>
            <a:endParaRPr lang="en-US" sz="3200" b="1" dirty="0">
              <a:solidFill>
                <a:schemeClr val="tx1">
                  <a:lumMod val="65000"/>
                  <a:lumOff val="35000"/>
                </a:schemeClr>
              </a:solidFill>
            </a:endParaRPr>
          </a:p>
        </p:txBody>
      </p:sp>
      <p:grpSp>
        <p:nvGrpSpPr>
          <p:cNvPr id="7" name="Group 6"/>
          <p:cNvGrpSpPr/>
          <p:nvPr/>
        </p:nvGrpSpPr>
        <p:grpSpPr>
          <a:xfrm>
            <a:off x="10476802" y="292583"/>
            <a:ext cx="1885061" cy="1043457"/>
            <a:chOff x="1254756" y="1526"/>
            <a:chExt cx="2490240" cy="1506872"/>
          </a:xfrm>
        </p:grpSpPr>
        <p:sp>
          <p:nvSpPr>
            <p:cNvPr id="8" name="Rectangle 7"/>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776403290"/>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828800"/>
            <a:ext cx="11996737" cy="1005840"/>
          </a:xfrm>
        </p:spPr>
        <p:txBody>
          <a:bodyPr/>
          <a:lstStyle/>
          <a:p>
            <a:pPr algn="l"/>
            <a:r>
              <a:rPr lang="en-US" sz="3600" b="1" dirty="0" smtClean="0">
                <a:solidFill>
                  <a:schemeClr val="accent2">
                    <a:lumMod val="75000"/>
                  </a:schemeClr>
                </a:solidFill>
                <a:latin typeface="Helvetica" panose="020B0604020202020204" pitchFamily="34" charset="0"/>
                <a:cs typeface="Helvetica" panose="020B0604020202020204" pitchFamily="34" charset="0"/>
              </a:rPr>
              <a:t>Occupational </a:t>
            </a:r>
            <a:r>
              <a:rPr lang="en-US" sz="3600" b="1" dirty="0">
                <a:solidFill>
                  <a:schemeClr val="accent2">
                    <a:lumMod val="75000"/>
                  </a:schemeClr>
                </a:solidFill>
                <a:latin typeface="Helvetica" panose="020B0604020202020204" pitchFamily="34" charset="0"/>
                <a:cs typeface="Helvetica" panose="020B0604020202020204" pitchFamily="34" charset="0"/>
              </a:rPr>
              <a:t>Skills Gain</a:t>
            </a:r>
          </a:p>
        </p:txBody>
      </p:sp>
      <p:sp>
        <p:nvSpPr>
          <p:cNvPr id="3" name="Content Placeholder 2"/>
          <p:cNvSpPr>
            <a:spLocks noGrp="1"/>
          </p:cNvSpPr>
          <p:nvPr>
            <p:ph sz="quarter" idx="11"/>
          </p:nvPr>
        </p:nvSpPr>
        <p:spPr>
          <a:xfrm>
            <a:off x="365125" y="2724150"/>
            <a:ext cx="11996738" cy="6091238"/>
          </a:xfrm>
        </p:spPr>
        <p:txBody>
          <a:bodyPr/>
          <a:lstStyle/>
          <a:p>
            <a:pPr lvl="1" algn="l"/>
            <a:r>
              <a:rPr lang="en-US" sz="3600" dirty="0" smtClean="0"/>
              <a:t>Participants </a:t>
            </a:r>
            <a:r>
              <a:rPr lang="en-US" sz="3600" dirty="0"/>
              <a:t>who achieve milestones in CTE programs, but who do not complete their credential or certificate because they obtain employment or realize a shorter-term goal related to occupational </a:t>
            </a:r>
            <a:r>
              <a:rPr lang="en-US" sz="3600" dirty="0" smtClean="0"/>
              <a:t>advancement. </a:t>
            </a:r>
          </a:p>
          <a:p>
            <a:pPr lvl="1" algn="l"/>
            <a:endParaRPr lang="en-US" dirty="0" smtClean="0"/>
          </a:p>
          <a:p>
            <a:pPr algn="l"/>
            <a:r>
              <a:rPr lang="en-US" sz="3600" i="1" dirty="0"/>
              <a:t>Field 9 Work</a:t>
            </a:r>
            <a:endParaRPr lang="en-US" sz="3600" dirty="0"/>
          </a:p>
          <a:p>
            <a:pPr marL="457200" lvl="1" indent="-457200" algn="l">
              <a:buFont typeface="Arial" panose="020B0604020202020204" pitchFamily="34" charset="0"/>
              <a:buChar char="•"/>
            </a:pPr>
            <a:r>
              <a:rPr lang="en-US" dirty="0" smtClean="0"/>
              <a:t>Met </a:t>
            </a:r>
            <a:r>
              <a:rPr lang="en-US" dirty="0"/>
              <a:t>work based project </a:t>
            </a:r>
            <a:r>
              <a:rPr lang="en-US" dirty="0" smtClean="0"/>
              <a:t>goal</a:t>
            </a:r>
          </a:p>
          <a:p>
            <a:pPr marL="457200" lvl="1" indent="-457200" algn="l">
              <a:buFont typeface="Arial" panose="020B0604020202020204" pitchFamily="34" charset="0"/>
              <a:buChar char="•"/>
            </a:pPr>
            <a:r>
              <a:rPr lang="en-US" dirty="0" smtClean="0"/>
              <a:t>Training milestone</a:t>
            </a:r>
            <a:endParaRPr lang="en-US" sz="4400" dirty="0"/>
          </a:p>
          <a:p>
            <a:pPr marL="517525" lvl="4" algn="l"/>
            <a:endParaRPr lang="en-US" sz="4400" dirty="0"/>
          </a:p>
          <a:p>
            <a:pPr marL="517525"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8"/>
          <a:stretch/>
        </p:blipFill>
        <p:spPr bwMode="auto">
          <a:xfrm>
            <a:off x="9963234" y="5267459"/>
            <a:ext cx="2027533" cy="3229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550388"/>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918952"/>
            <a:ext cx="11996737" cy="915688"/>
          </a:xfrm>
        </p:spPr>
        <p:txBody>
          <a:bodyPr/>
          <a:lstStyle/>
          <a:p>
            <a:pPr algn="l"/>
            <a:r>
              <a:rPr lang="en-US" sz="3600" b="1" dirty="0" smtClean="0">
                <a:solidFill>
                  <a:schemeClr val="accent2">
                    <a:lumMod val="75000"/>
                  </a:schemeClr>
                </a:solidFill>
                <a:latin typeface="Helvetica" panose="020B0604020202020204" pitchFamily="34" charset="0"/>
                <a:cs typeface="Helvetica" panose="020B0604020202020204" pitchFamily="34" charset="0"/>
              </a:rPr>
              <a:t>Workforce </a:t>
            </a:r>
            <a:r>
              <a:rPr lang="en-US" sz="3600" b="1" dirty="0">
                <a:solidFill>
                  <a:schemeClr val="accent2">
                    <a:lumMod val="75000"/>
                  </a:schemeClr>
                </a:solidFill>
                <a:latin typeface="Helvetica" panose="020B0604020202020204" pitchFamily="34" charset="0"/>
                <a:cs typeface="Helvetica" panose="020B0604020202020204" pitchFamily="34" charset="0"/>
              </a:rPr>
              <a:t>Preparation Milestone</a:t>
            </a:r>
          </a:p>
        </p:txBody>
      </p:sp>
      <p:sp>
        <p:nvSpPr>
          <p:cNvPr id="3" name="Content Placeholder 2"/>
          <p:cNvSpPr>
            <a:spLocks noGrp="1"/>
          </p:cNvSpPr>
          <p:nvPr>
            <p:ph sz="quarter" idx="11"/>
          </p:nvPr>
        </p:nvSpPr>
        <p:spPr>
          <a:xfrm>
            <a:off x="365824" y="2834640"/>
            <a:ext cx="8959179" cy="5980748"/>
          </a:xfrm>
        </p:spPr>
        <p:txBody>
          <a:bodyPr/>
          <a:lstStyle/>
          <a:p>
            <a:pPr algn="l"/>
            <a:r>
              <a:rPr lang="en-US" sz="3600" dirty="0" smtClean="0"/>
              <a:t>Participants </a:t>
            </a:r>
            <a:r>
              <a:rPr lang="en-US" sz="3600" dirty="0"/>
              <a:t>who complete workforce preparation courses and certificates</a:t>
            </a:r>
            <a:r>
              <a:rPr lang="en-US" sz="3600" dirty="0" smtClean="0"/>
              <a:t>. </a:t>
            </a:r>
            <a:r>
              <a:rPr lang="en-US" sz="3600" dirty="0"/>
              <a:t>Data on this metric will be collected in two ways</a:t>
            </a:r>
            <a:r>
              <a:rPr lang="en-US" sz="3600" dirty="0" smtClean="0"/>
              <a:t>:</a:t>
            </a:r>
          </a:p>
          <a:p>
            <a:pPr algn="l"/>
            <a:endParaRPr lang="en-US" sz="3600" dirty="0"/>
          </a:p>
          <a:p>
            <a:pPr marL="457200" lvl="0" indent="-457200" algn="l">
              <a:buFont typeface="Arial" panose="020B0604020202020204" pitchFamily="34" charset="0"/>
              <a:buChar char="•"/>
            </a:pPr>
            <a:r>
              <a:rPr lang="en-US" dirty="0" smtClean="0"/>
              <a:t>Marking Workforce Readiness on Entry Record</a:t>
            </a:r>
          </a:p>
          <a:p>
            <a:pPr marL="457200" lvl="0" indent="-457200" algn="l">
              <a:buFont typeface="Arial" panose="020B0604020202020204" pitchFamily="34" charset="0"/>
              <a:buChar char="•"/>
            </a:pPr>
            <a:r>
              <a:rPr lang="en-US" dirty="0" smtClean="0"/>
              <a:t>Marking either Training Milestone or Acquired Workforce Readiness Skills on the Update Record (field #9 – Work)</a:t>
            </a:r>
            <a:endParaRPr lang="en-US" dirty="0"/>
          </a:p>
          <a:p>
            <a:pPr marL="457200" lvl="0" indent="-457200" algn="l">
              <a:buFont typeface="Arial" panose="020B0604020202020204" pitchFamily="34" charset="0"/>
              <a:buChar char="•"/>
            </a:pPr>
            <a:r>
              <a:rPr lang="en-US" dirty="0"/>
              <a:t>Starting in 2018-19, </a:t>
            </a:r>
            <a:r>
              <a:rPr lang="en-US" dirty="0" smtClean="0"/>
              <a:t>CDCP </a:t>
            </a:r>
            <a:r>
              <a:rPr lang="en-US" dirty="0"/>
              <a:t>certificates coded as workforce </a:t>
            </a:r>
            <a:r>
              <a:rPr lang="en-US" dirty="0" smtClean="0"/>
              <a:t>preparation</a:t>
            </a:r>
            <a:endParaRPr lang="en-US" dirty="0"/>
          </a:p>
          <a:p>
            <a:r>
              <a:rPr lang="en-US" dirty="0"/>
              <a:t> </a:t>
            </a:r>
          </a:p>
          <a:p>
            <a:pPr marL="517525" lvl="4" algn="l"/>
            <a:endParaRPr lang="en-US" sz="4400" dirty="0"/>
          </a:p>
          <a:p>
            <a:pPr marL="517525"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8"/>
          <a:stretch/>
        </p:blipFill>
        <p:spPr bwMode="auto">
          <a:xfrm>
            <a:off x="9963234" y="5267459"/>
            <a:ext cx="2027533" cy="3229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1071613"/>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9443" y="1773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Postsecondary Credential Completion</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259443" y="24148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558801" y="2815771"/>
            <a:ext cx="11683999" cy="5678478"/>
          </a:xfrm>
          <a:prstGeom prst="rect">
            <a:avLst/>
          </a:prstGeom>
        </p:spPr>
        <p:txBody>
          <a:bodyPr wrap="square">
            <a:spAutoFit/>
          </a:bodyPr>
          <a:lstStyle/>
          <a:p>
            <a:pPr lvl="4" algn="l"/>
            <a:r>
              <a:rPr lang="en-US" sz="3200" b="1" dirty="0">
                <a:solidFill>
                  <a:schemeClr val="tx1"/>
                </a:solidFill>
              </a:rPr>
              <a:t>For K12 community college CTE programs </a:t>
            </a:r>
            <a:r>
              <a:rPr lang="en-US" sz="3200" b="1" dirty="0">
                <a:solidFill>
                  <a:schemeClr val="tx1">
                    <a:lumMod val="65000"/>
                    <a:lumOff val="35000"/>
                  </a:schemeClr>
                </a:solidFill>
              </a:rPr>
              <a:t>-</a:t>
            </a:r>
            <a:r>
              <a:rPr lang="en-US" sz="3200" dirty="0"/>
              <a:t> Completion of a credential that leads to employment in a clearly-defined occupation including, but not necessarily limited to:</a:t>
            </a:r>
          </a:p>
          <a:p>
            <a:pPr marL="685800" lvl="5" indent="-457200" algn="l">
              <a:spcBef>
                <a:spcPts val="600"/>
              </a:spcBef>
              <a:buClr>
                <a:srgbClr val="0070C0"/>
              </a:buClr>
              <a:buSzPct val="135000"/>
              <a:buFont typeface="Arial" panose="020B0604020202020204" pitchFamily="34" charset="0"/>
              <a:buChar char="•"/>
            </a:pPr>
            <a:r>
              <a:rPr lang="en-US" sz="2800" dirty="0"/>
              <a:t>Locally approved certificates eligible for inclusion on the Eligible Training Provider List (ETPL)</a:t>
            </a:r>
          </a:p>
          <a:p>
            <a:pPr marL="685800" lvl="5" indent="-457200" algn="l">
              <a:spcBef>
                <a:spcPts val="600"/>
              </a:spcBef>
              <a:buClr>
                <a:srgbClr val="0070C0"/>
              </a:buClr>
              <a:buSzPct val="135000"/>
              <a:buFont typeface="Arial" panose="020B0604020202020204" pitchFamily="34" charset="0"/>
              <a:buChar char="•"/>
            </a:pPr>
            <a:r>
              <a:rPr lang="en-US" sz="2800" dirty="0"/>
              <a:t>CDCP CTE certificates with more than 48 instructional contact hours </a:t>
            </a:r>
          </a:p>
          <a:p>
            <a:pPr marL="685800" lvl="5" indent="-457200" algn="l">
              <a:spcBef>
                <a:spcPts val="600"/>
              </a:spcBef>
              <a:buClr>
                <a:srgbClr val="0070C0"/>
              </a:buClr>
              <a:buSzPct val="135000"/>
              <a:buFont typeface="Arial" panose="020B0604020202020204" pitchFamily="34" charset="0"/>
              <a:buChar char="•"/>
            </a:pPr>
            <a:r>
              <a:rPr lang="en-US" sz="2800" dirty="0"/>
              <a:t>Certificates that meet the minimum threshold for inclusion under Perkins</a:t>
            </a:r>
          </a:p>
          <a:p>
            <a:pPr marL="685800" lvl="5" indent="-457200" algn="l">
              <a:spcBef>
                <a:spcPts val="600"/>
              </a:spcBef>
              <a:buClr>
                <a:srgbClr val="0070C0"/>
              </a:buClr>
              <a:buSzPct val="135000"/>
              <a:buFont typeface="Arial" panose="020B0604020202020204" pitchFamily="34" charset="0"/>
              <a:buChar char="•"/>
            </a:pPr>
            <a:r>
              <a:rPr lang="en-US" sz="2800" dirty="0"/>
              <a:t>Certificates that meet the threshold for Title IV federal student aid</a:t>
            </a:r>
          </a:p>
          <a:p>
            <a:pPr marL="63500" lvl="5" indent="-63500" algn="l">
              <a:spcBef>
                <a:spcPts val="1800"/>
              </a:spcBef>
              <a:buClr>
                <a:srgbClr val="0070C0"/>
              </a:buClr>
              <a:buSzPct val="135000"/>
            </a:pPr>
            <a:r>
              <a:rPr lang="en-US" sz="3200" b="1" dirty="0" smtClean="0">
                <a:solidFill>
                  <a:schemeClr val="tx1"/>
                </a:solidFill>
              </a:rPr>
              <a:t>Completion </a:t>
            </a:r>
            <a:r>
              <a:rPr lang="en-US" sz="3200" b="1" dirty="0">
                <a:solidFill>
                  <a:schemeClr val="tx1"/>
                </a:solidFill>
              </a:rPr>
              <a:t>of any degree or for credit certificate over 6 units</a:t>
            </a:r>
          </a:p>
        </p:txBody>
      </p:sp>
      <p:sp>
        <p:nvSpPr>
          <p:cNvPr id="7" name="TextBox 6"/>
          <p:cNvSpPr txBox="1"/>
          <p:nvPr/>
        </p:nvSpPr>
        <p:spPr>
          <a:xfrm>
            <a:off x="10382536" y="49361"/>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 name="Group 7"/>
          <p:cNvGrpSpPr/>
          <p:nvPr/>
        </p:nvGrpSpPr>
        <p:grpSpPr>
          <a:xfrm>
            <a:off x="10400780" y="148239"/>
            <a:ext cx="2490240" cy="1494144"/>
            <a:chOff x="1254756" y="1744694"/>
            <a:chExt cx="2490240" cy="1494144"/>
          </a:xfrm>
        </p:grpSpPr>
        <p:sp>
          <p:nvSpPr>
            <p:cNvPr id="9" name="Rectangle 8"/>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10" name="TextBox 9"/>
            <p:cNvSpPr txBox="1"/>
            <p:nvPr/>
          </p:nvSpPr>
          <p:spPr>
            <a:xfrm>
              <a:off x="1254756"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71599414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smtClean="0">
                <a:solidFill>
                  <a:schemeClr val="accent2">
                    <a:lumMod val="75000"/>
                  </a:schemeClr>
                </a:solidFill>
                <a:latin typeface="Helvetica" panose="020B0604020202020204" pitchFamily="34" charset="0"/>
                <a:cs typeface="Helvetica" panose="020B0604020202020204" pitchFamily="34" charset="0"/>
              </a:rPr>
              <a:t>Policy Changes for 2018 – Brown ACT</a:t>
            </a:r>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449943" y="3331108"/>
            <a:ext cx="12365512" cy="6569812"/>
          </a:xfrm>
          <a:prstGeom prst="rect">
            <a:avLst/>
          </a:prstGeom>
        </p:spPr>
        <p:txBody>
          <a:bodyPr wrap="square">
            <a:spAutoFit/>
          </a:bodyPr>
          <a:lstStyle/>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The State has determined </a:t>
            </a:r>
            <a:r>
              <a:rPr lang="en-US" sz="4000" dirty="0">
                <a:ea typeface="Calibri" panose="020F0502020204030204" pitchFamily="34" charset="0"/>
                <a:cs typeface="Calibri Light" panose="020F0302020204030204" pitchFamily="34" charset="0"/>
              </a:rPr>
              <a:t>that the Brown Act applies </a:t>
            </a:r>
            <a:r>
              <a:rPr lang="en-US" sz="4000" dirty="0" smtClean="0">
                <a:ea typeface="Calibri" panose="020F0502020204030204" pitchFamily="34" charset="0"/>
                <a:cs typeface="Calibri Light" panose="020F0302020204030204" pitchFamily="34" charset="0"/>
              </a:rPr>
              <a:t>to the </a:t>
            </a:r>
            <a:r>
              <a:rPr lang="en-US" sz="4000" dirty="0">
                <a:ea typeface="Calibri" panose="020F0502020204030204" pitchFamily="34" charset="0"/>
                <a:cs typeface="Calibri Light" panose="020F0302020204030204" pitchFamily="34" charset="0"/>
              </a:rPr>
              <a:t>AEBG consortia as the Brown Act applies to the governing body of any “local body created </a:t>
            </a:r>
            <a:r>
              <a:rPr lang="en-US" sz="4000" dirty="0" smtClean="0">
                <a:ea typeface="Calibri" panose="020F0502020204030204" pitchFamily="34" charset="0"/>
                <a:cs typeface="Calibri Light" panose="020F0302020204030204" pitchFamily="34" charset="0"/>
              </a:rPr>
              <a:t>by state </a:t>
            </a:r>
            <a:r>
              <a:rPr lang="en-US" sz="4000" dirty="0">
                <a:ea typeface="Calibri" panose="020F0502020204030204" pitchFamily="34" charset="0"/>
                <a:cs typeface="Calibri Light" panose="020F0302020204030204" pitchFamily="34" charset="0"/>
              </a:rPr>
              <a:t>or federal </a:t>
            </a:r>
            <a:r>
              <a:rPr lang="en-US" sz="4000" dirty="0" smtClean="0">
                <a:ea typeface="Calibri" panose="020F0502020204030204" pitchFamily="34" charset="0"/>
                <a:cs typeface="Calibri Light" panose="020F0302020204030204" pitchFamily="34" charset="0"/>
              </a:rPr>
              <a:t>statute”.</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a:ea typeface="Calibri" panose="020F0502020204030204" pitchFamily="34" charset="0"/>
                <a:cs typeface="Calibri Light" panose="020F0302020204030204" pitchFamily="34" charset="0"/>
              </a:rPr>
              <a:t>Memo to Members on AEBG website under guidance</a:t>
            </a:r>
            <a:r>
              <a:rPr lang="en-US" sz="4000" dirty="0" smtClean="0">
                <a:ea typeface="Calibri" panose="020F0502020204030204" pitchFamily="34" charset="0"/>
                <a:cs typeface="Calibri Light" panose="020F0302020204030204" pitchFamily="34" charset="0"/>
              </a:rPr>
              <a:t>.</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This goes into effect immediately.</a:t>
            </a:r>
            <a:endParaRPr lang="en-US" sz="4000" dirty="0">
              <a:ea typeface="Calibri" panose="020F0502020204030204" pitchFamily="34" charset="0"/>
              <a:cs typeface="Calibri Light" panose="020F0302020204030204" pitchFamily="34" charset="0"/>
            </a:endParaRPr>
          </a:p>
          <a:p>
            <a:pPr marL="914400" lvl="3" indent="-449263" algn="l" defTabSz="798513">
              <a:lnSpc>
                <a:spcPct val="107000"/>
              </a:lnSpc>
              <a:spcBef>
                <a:spcPts val="1200"/>
              </a:spcBef>
              <a:buClr>
                <a:srgbClr val="2F5496"/>
              </a:buClr>
              <a:buSzPct val="140000"/>
              <a:buFont typeface="Arial" panose="020B0604020202020204" pitchFamily="34" charset="0"/>
              <a:buChar char="•"/>
            </a:pPr>
            <a:endParaRPr lang="en-US" sz="4000" dirty="0" smtClean="0">
              <a:ea typeface="Calibri" panose="020F0502020204030204" pitchFamily="34" charset="0"/>
              <a:cs typeface="Calibri Light" panose="020F0302020204030204" pitchFamily="34" charset="0"/>
            </a:endParaRPr>
          </a:p>
          <a:p>
            <a:pPr marL="914400" lvl="2" indent="-449263" algn="l" defTabSz="798513">
              <a:lnSpc>
                <a:spcPct val="107000"/>
              </a:lnSpc>
              <a:spcBef>
                <a:spcPts val="1200"/>
              </a:spcBef>
              <a:buClr>
                <a:srgbClr val="2F5496"/>
              </a:buClr>
              <a:buSzPct val="140000"/>
              <a:buFont typeface="Arial" panose="020B0604020202020204" pitchFamily="34" charset="0"/>
              <a:buChar char="•"/>
            </a:pPr>
            <a:endParaRPr lang="en-US"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925020060"/>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9443" y="1773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Postsecondary Credential Completion</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259443" y="24148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558801" y="2815771"/>
            <a:ext cx="11683999" cy="4555093"/>
          </a:xfrm>
          <a:prstGeom prst="rect">
            <a:avLst/>
          </a:prstGeom>
        </p:spPr>
        <p:txBody>
          <a:bodyPr wrap="square">
            <a:spAutoFit/>
          </a:bodyPr>
          <a:lstStyle/>
          <a:p>
            <a:pPr marL="228600" lvl="4" algn="l">
              <a:spcBef>
                <a:spcPts val="600"/>
              </a:spcBef>
              <a:buClr>
                <a:srgbClr val="0070C0"/>
              </a:buClr>
              <a:buSzPct val="135000"/>
            </a:pPr>
            <a:r>
              <a:rPr lang="en-US" sz="4000" dirty="0" smtClean="0"/>
              <a:t>Workforce preparation (work readiness) or occupational safety certificates (e.g. OSHA or </a:t>
            </a:r>
            <a:r>
              <a:rPr lang="en-US" sz="4000" dirty="0" err="1" smtClean="0"/>
              <a:t>Safeserve</a:t>
            </a:r>
            <a:r>
              <a:rPr lang="en-US" sz="4000" dirty="0" smtClean="0"/>
              <a:t>) </a:t>
            </a:r>
            <a:r>
              <a:rPr lang="en-US" sz="4000" b="1" dirty="0" smtClean="0"/>
              <a:t>ARE NOT</a:t>
            </a:r>
            <a:r>
              <a:rPr lang="en-US" sz="4000" dirty="0" smtClean="0"/>
              <a:t> counted for completion under this metric</a:t>
            </a:r>
          </a:p>
          <a:p>
            <a:pPr marL="228600" lvl="4" algn="l">
              <a:spcBef>
                <a:spcPts val="600"/>
              </a:spcBef>
              <a:buClr>
                <a:srgbClr val="0070C0"/>
              </a:buClr>
              <a:buSzPct val="135000"/>
            </a:pPr>
            <a:endParaRPr lang="en-US" sz="4000" dirty="0"/>
          </a:p>
          <a:p>
            <a:pPr marL="228600" lvl="4" algn="l">
              <a:spcBef>
                <a:spcPts val="600"/>
              </a:spcBef>
              <a:buClr>
                <a:srgbClr val="0070C0"/>
              </a:buClr>
              <a:buSzPct val="135000"/>
            </a:pPr>
            <a:r>
              <a:rPr lang="en-US" sz="4000" dirty="0" smtClean="0"/>
              <a:t>These outcomes should count as short term services, not Post-Secondary outcomes</a:t>
            </a:r>
          </a:p>
        </p:txBody>
      </p:sp>
      <p:sp>
        <p:nvSpPr>
          <p:cNvPr id="7" name="TextBox 6"/>
          <p:cNvSpPr txBox="1"/>
          <p:nvPr/>
        </p:nvSpPr>
        <p:spPr>
          <a:xfrm>
            <a:off x="10382536" y="49361"/>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 name="Group 7"/>
          <p:cNvGrpSpPr/>
          <p:nvPr/>
        </p:nvGrpSpPr>
        <p:grpSpPr>
          <a:xfrm>
            <a:off x="10400780" y="148239"/>
            <a:ext cx="2490240" cy="1494144"/>
            <a:chOff x="1254756" y="1744694"/>
            <a:chExt cx="2490240" cy="1494144"/>
          </a:xfrm>
        </p:grpSpPr>
        <p:sp>
          <p:nvSpPr>
            <p:cNvPr id="9" name="Rectangle 8"/>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10" name="TextBox 9"/>
            <p:cNvSpPr txBox="1"/>
            <p:nvPr/>
          </p:nvSpPr>
          <p:spPr>
            <a:xfrm>
              <a:off x="1254756"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2586628417"/>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b="1" dirty="0">
                <a:solidFill>
                  <a:schemeClr val="accent2">
                    <a:lumMod val="75000"/>
                  </a:schemeClr>
                </a:solidFill>
                <a:latin typeface="Helvetica" panose="020B0604020202020204" pitchFamily="34" charset="0"/>
                <a:cs typeface="Helvetica" panose="020B0604020202020204" pitchFamily="34" charset="0"/>
              </a:rPr>
              <a:t>Completion of Post-Secondary certificates, degrees, or training programs</a:t>
            </a:r>
            <a:r>
              <a:rPr lang="en-US" dirty="0" smtClean="0">
                <a:solidFill>
                  <a:schemeClr val="accent5"/>
                </a:solidFill>
              </a:rPr>
              <a:t>.</a:t>
            </a:r>
            <a:endParaRPr lang="en-US" dirty="0">
              <a:solidFill>
                <a:schemeClr val="accent5"/>
              </a:solidFill>
            </a:endParaRPr>
          </a:p>
        </p:txBody>
      </p:sp>
      <p:sp>
        <p:nvSpPr>
          <p:cNvPr id="3" name="Content Placeholder 2"/>
          <p:cNvSpPr>
            <a:spLocks noGrp="1"/>
          </p:cNvSpPr>
          <p:nvPr>
            <p:ph sz="quarter" idx="11"/>
          </p:nvPr>
        </p:nvSpPr>
        <p:spPr>
          <a:xfrm>
            <a:off x="365125" y="3549316"/>
            <a:ext cx="11996738" cy="5266072"/>
          </a:xfrm>
        </p:spPr>
        <p:txBody>
          <a:bodyPr/>
          <a:lstStyle/>
          <a:p>
            <a:pPr algn="l"/>
            <a:r>
              <a:rPr lang="en-US" sz="3600" i="1" dirty="0"/>
              <a:t>Field 9 Work</a:t>
            </a:r>
            <a:endParaRPr lang="en-US" sz="3600" dirty="0"/>
          </a:p>
          <a:p>
            <a:pPr marL="571500" lvl="1" indent="-571500" algn="l">
              <a:buFont typeface="Arial" panose="020B0604020202020204" pitchFamily="34" charset="0"/>
              <a:buChar char="•"/>
            </a:pPr>
            <a:r>
              <a:rPr lang="en-US" sz="3600" dirty="0" smtClean="0"/>
              <a:t>Entered </a:t>
            </a:r>
            <a:r>
              <a:rPr lang="en-US" sz="3600" dirty="0"/>
              <a:t>apprenticeship</a:t>
            </a:r>
          </a:p>
          <a:p>
            <a:pPr algn="l"/>
            <a:endParaRPr lang="en-US" sz="3600" i="1" dirty="0" smtClean="0"/>
          </a:p>
          <a:p>
            <a:pPr algn="l"/>
            <a:r>
              <a:rPr lang="en-US" sz="3600" i="1" dirty="0" smtClean="0"/>
              <a:t>Field </a:t>
            </a:r>
            <a:r>
              <a:rPr lang="en-US" sz="3600" i="1" dirty="0"/>
              <a:t>9 Education</a:t>
            </a:r>
            <a:endParaRPr lang="en-US" sz="3600" dirty="0"/>
          </a:p>
          <a:p>
            <a:pPr marL="571500" lvl="1" indent="-571500" algn="l">
              <a:buFont typeface="Arial" panose="020B0604020202020204" pitchFamily="34" charset="0"/>
              <a:buChar char="•"/>
            </a:pPr>
            <a:r>
              <a:rPr lang="en-US" sz="3600" dirty="0" smtClean="0"/>
              <a:t>Attained </a:t>
            </a:r>
            <a:r>
              <a:rPr lang="en-US" sz="3600" dirty="0"/>
              <a:t>credential</a:t>
            </a:r>
          </a:p>
          <a:p>
            <a:pPr marL="571500" lvl="1" indent="-571500" algn="l">
              <a:buFont typeface="Arial" panose="020B0604020202020204" pitchFamily="34" charset="0"/>
              <a:buChar char="•"/>
            </a:pPr>
            <a:r>
              <a:rPr lang="en-US" sz="3600" dirty="0"/>
              <a:t>Attained AA/AS/BA/BS</a:t>
            </a:r>
          </a:p>
          <a:p>
            <a:pPr marL="571500" lvl="1" indent="-571500" algn="l">
              <a:buFont typeface="Arial" panose="020B0604020202020204" pitchFamily="34" charset="0"/>
              <a:buChar char="•"/>
            </a:pPr>
            <a:r>
              <a:rPr lang="en-US" sz="3600" dirty="0"/>
              <a:t>Graduate/post-graduate studies</a:t>
            </a:r>
          </a:p>
          <a:p>
            <a:pPr marL="571500" lvl="1" indent="-571500" algn="l">
              <a:buFont typeface="Arial" panose="020B0604020202020204" pitchFamily="34" charset="0"/>
              <a:buChar char="•"/>
            </a:pPr>
            <a:r>
              <a:rPr lang="en-US" sz="3600" dirty="0"/>
              <a:t>Occupational licensure/certificate</a:t>
            </a:r>
          </a:p>
          <a:p>
            <a:pPr algn="l"/>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86"/>
          <a:stretch/>
        </p:blipFill>
        <p:spPr bwMode="auto">
          <a:xfrm>
            <a:off x="8213725" y="5529263"/>
            <a:ext cx="4486275" cy="3114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0382536" y="49361"/>
            <a:ext cx="2490240" cy="1494144"/>
            <a:chOff x="1254756" y="1744694"/>
            <a:chExt cx="2490240" cy="1494144"/>
          </a:xfrm>
        </p:grpSpPr>
        <p:sp>
          <p:nvSpPr>
            <p:cNvPr id="6" name="Rectangle 5"/>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7" name="TextBox 6"/>
            <p:cNvSpPr txBox="1"/>
            <p:nvPr/>
          </p:nvSpPr>
          <p:spPr>
            <a:xfrm>
              <a:off x="1254756"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957572266"/>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b="1" dirty="0">
                <a:solidFill>
                  <a:schemeClr val="accent2">
                    <a:lumMod val="75000"/>
                  </a:schemeClr>
                </a:solidFill>
                <a:latin typeface="Helvetica" panose="020B0604020202020204" pitchFamily="34" charset="0"/>
                <a:cs typeface="Helvetica" panose="020B0604020202020204" pitchFamily="34" charset="0"/>
              </a:rPr>
              <a:t>Employment and Wages</a:t>
            </a:r>
          </a:p>
        </p:txBody>
      </p:sp>
      <p:sp>
        <p:nvSpPr>
          <p:cNvPr id="3" name="Content Placeholder 2"/>
          <p:cNvSpPr>
            <a:spLocks noGrp="1"/>
          </p:cNvSpPr>
          <p:nvPr>
            <p:ph sz="quarter" idx="11"/>
          </p:nvPr>
        </p:nvSpPr>
        <p:spPr>
          <a:xfrm>
            <a:off x="365824" y="2525546"/>
            <a:ext cx="11996738" cy="5852732"/>
          </a:xfrm>
        </p:spPr>
        <p:txBody>
          <a:bodyPr/>
          <a:lstStyle/>
          <a:p>
            <a:pPr lvl="1" algn="l"/>
            <a:r>
              <a:rPr lang="en-US" dirty="0"/>
              <a:t>AEBG will primarily capture and report data elements related to employment and wages after participant exit, using a data match with the EDD wage file.</a:t>
            </a:r>
          </a:p>
          <a:p>
            <a:pPr lvl="1" algn="l"/>
            <a:endParaRPr lang="en-US" dirty="0" smtClean="0"/>
          </a:p>
          <a:p>
            <a:pPr lvl="1" algn="l"/>
            <a:r>
              <a:rPr lang="en-US" dirty="0" smtClean="0"/>
              <a:t>WIOA II related follow up employment outcomes:</a:t>
            </a:r>
            <a:endParaRPr lang="en-US" dirty="0"/>
          </a:p>
          <a:p>
            <a:pPr marL="457200" lvl="4" indent="-457200" algn="l">
              <a:buFont typeface="Arial" panose="020B0604020202020204" pitchFamily="34" charset="0"/>
              <a:buChar char="•"/>
            </a:pPr>
            <a:r>
              <a:rPr lang="en-US" dirty="0"/>
              <a:t>Entrance into unsubsidized employment two quarters after exit</a:t>
            </a:r>
          </a:p>
          <a:p>
            <a:pPr marL="457200" lvl="4" indent="-457200" algn="l">
              <a:buFont typeface="Arial" panose="020B0604020202020204" pitchFamily="34" charset="0"/>
              <a:buChar char="•"/>
            </a:pPr>
            <a:r>
              <a:rPr lang="en-US" dirty="0"/>
              <a:t>Entrance into unsubsidized employment four quarters after exit</a:t>
            </a:r>
          </a:p>
          <a:p>
            <a:pPr marL="457200" lvl="4" indent="-457200" algn="l">
              <a:buFont typeface="Arial" panose="020B0604020202020204" pitchFamily="34" charset="0"/>
              <a:buChar char="•"/>
            </a:pPr>
            <a:r>
              <a:rPr lang="en-US" dirty="0"/>
              <a:t>Median earnings two quarters after </a:t>
            </a:r>
            <a:r>
              <a:rPr lang="en-US" dirty="0" smtClean="0"/>
              <a:t>exit</a:t>
            </a:r>
          </a:p>
          <a:p>
            <a:pPr lvl="4" algn="l"/>
            <a:endParaRPr lang="en-US" dirty="0" smtClean="0"/>
          </a:p>
          <a:p>
            <a:pPr lvl="4" algn="l"/>
            <a:r>
              <a:rPr lang="en-US" dirty="0" smtClean="0"/>
              <a:t>AEBG follow up outcomes not related to WIOA II:</a:t>
            </a:r>
            <a:endParaRPr lang="en-US" dirty="0"/>
          </a:p>
          <a:p>
            <a:pPr marL="457200" lvl="4" indent="-457200" algn="l">
              <a:buFont typeface="Arial" panose="020B0604020202020204" pitchFamily="34" charset="0"/>
              <a:buChar char="•"/>
            </a:pPr>
            <a:r>
              <a:rPr lang="en-US" dirty="0"/>
              <a:t>Change in earnings  from one year before to one year after </a:t>
            </a:r>
            <a:r>
              <a:rPr lang="en-US" dirty="0" smtClean="0"/>
              <a:t>exit</a:t>
            </a:r>
          </a:p>
          <a:p>
            <a:pPr marL="457200" lvl="4" indent="-457200" algn="l">
              <a:buFont typeface="Arial" panose="020B0604020202020204" pitchFamily="34" charset="0"/>
              <a:buChar char="•"/>
            </a:pPr>
            <a:r>
              <a:rPr lang="en-US" dirty="0" smtClean="0"/>
              <a:t>Attainment </a:t>
            </a:r>
            <a:r>
              <a:rPr lang="en-US" dirty="0"/>
              <a:t>of regional living wage</a:t>
            </a:r>
          </a:p>
          <a:p>
            <a:pPr marL="457200" lvl="4" indent="-457200" algn="l">
              <a:buFont typeface="Arial" panose="020B0604020202020204" pitchFamily="34" charset="0"/>
              <a:buChar char="•"/>
            </a:pPr>
            <a:r>
              <a:rPr lang="en-US" dirty="0"/>
              <a:t>Employment in field of study (starting in 2018-19)</a:t>
            </a:r>
          </a:p>
          <a:p>
            <a:pPr algn="l"/>
            <a:endParaRPr lang="en-US" sz="4400" dirty="0"/>
          </a:p>
        </p:txBody>
      </p:sp>
      <p:grpSp>
        <p:nvGrpSpPr>
          <p:cNvPr id="7" name="Group 6"/>
          <p:cNvGrpSpPr/>
          <p:nvPr/>
        </p:nvGrpSpPr>
        <p:grpSpPr>
          <a:xfrm>
            <a:off x="10393804" y="77274"/>
            <a:ext cx="2490240" cy="1494144"/>
            <a:chOff x="3994020" y="1744694"/>
            <a:chExt cx="2490240" cy="1494144"/>
          </a:xfrm>
        </p:grpSpPr>
        <p:sp>
          <p:nvSpPr>
            <p:cNvPr id="8" name="Rectangle 7"/>
            <p:cNvSpPr/>
            <p:nvPr/>
          </p:nvSpPr>
          <p:spPr>
            <a:xfrm>
              <a:off x="3994020" y="1744694"/>
              <a:ext cx="2490240" cy="149414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3994020"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Enter Employment</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742456896"/>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b="1" dirty="0">
                <a:solidFill>
                  <a:schemeClr val="accent2">
                    <a:lumMod val="75000"/>
                  </a:schemeClr>
                </a:solidFill>
                <a:latin typeface="Helvetica" panose="020B0604020202020204" pitchFamily="34" charset="0"/>
                <a:cs typeface="Helvetica" panose="020B0604020202020204" pitchFamily="34" charset="0"/>
              </a:rPr>
              <a:t>Employment and Wages</a:t>
            </a:r>
          </a:p>
        </p:txBody>
      </p:sp>
      <p:sp>
        <p:nvSpPr>
          <p:cNvPr id="3" name="Content Placeholder 2"/>
          <p:cNvSpPr>
            <a:spLocks noGrp="1"/>
          </p:cNvSpPr>
          <p:nvPr>
            <p:ph sz="quarter" idx="11"/>
          </p:nvPr>
        </p:nvSpPr>
        <p:spPr>
          <a:xfrm>
            <a:off x="365824" y="2692973"/>
            <a:ext cx="11996738" cy="5852732"/>
          </a:xfrm>
        </p:spPr>
        <p:txBody>
          <a:bodyPr/>
          <a:lstStyle/>
          <a:p>
            <a:pPr lvl="1" algn="l"/>
            <a:r>
              <a:rPr lang="en-US" sz="3600" dirty="0" smtClean="0"/>
              <a:t>Given that a large number of students will likely not have SSN, AEBG will use other methods to collect employment data:</a:t>
            </a:r>
          </a:p>
          <a:p>
            <a:pPr marL="457200" lvl="1" indent="-457200" algn="l">
              <a:buFont typeface="Arial" panose="020B0604020202020204" pitchFamily="34" charset="0"/>
              <a:buChar char="•"/>
            </a:pPr>
            <a:r>
              <a:rPr lang="en-US" sz="3600" dirty="0" smtClean="0"/>
              <a:t>Self report through TE</a:t>
            </a:r>
          </a:p>
          <a:p>
            <a:pPr marL="457200" lvl="1" indent="-457200" algn="l">
              <a:buFont typeface="Arial" panose="020B0604020202020204" pitchFamily="34" charset="0"/>
              <a:buChar char="•"/>
            </a:pPr>
            <a:r>
              <a:rPr lang="en-US" sz="3600" dirty="0" smtClean="0"/>
              <a:t>Self report through survey (specifics to be developed and discussed over the course of PY 2017-18.)</a:t>
            </a:r>
          </a:p>
          <a:p>
            <a:pPr lvl="1" algn="l"/>
            <a:endParaRPr lang="en-US" dirty="0" smtClean="0"/>
          </a:p>
          <a:p>
            <a:pPr algn="l"/>
            <a:endParaRPr lang="en-US" sz="4400" dirty="0"/>
          </a:p>
        </p:txBody>
      </p:sp>
      <p:grpSp>
        <p:nvGrpSpPr>
          <p:cNvPr id="7" name="Group 6"/>
          <p:cNvGrpSpPr/>
          <p:nvPr/>
        </p:nvGrpSpPr>
        <p:grpSpPr>
          <a:xfrm>
            <a:off x="10393804" y="77274"/>
            <a:ext cx="2490240" cy="1494144"/>
            <a:chOff x="3994020" y="1744694"/>
            <a:chExt cx="2490240" cy="1494144"/>
          </a:xfrm>
        </p:grpSpPr>
        <p:sp>
          <p:nvSpPr>
            <p:cNvPr id="8" name="Rectangle 7"/>
            <p:cNvSpPr/>
            <p:nvPr/>
          </p:nvSpPr>
          <p:spPr>
            <a:xfrm>
              <a:off x="3994020" y="1744694"/>
              <a:ext cx="2490240" cy="149414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3994020"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Enter Employment</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674211688"/>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b="1" dirty="0">
                <a:solidFill>
                  <a:schemeClr val="accent2">
                    <a:lumMod val="75000"/>
                  </a:schemeClr>
                </a:solidFill>
                <a:latin typeface="Helvetica" panose="020B0604020202020204" pitchFamily="34" charset="0"/>
                <a:cs typeface="Helvetica" panose="020B0604020202020204" pitchFamily="34" charset="0"/>
              </a:rPr>
              <a:t>Enter Employment</a:t>
            </a:r>
          </a:p>
        </p:txBody>
      </p:sp>
      <p:sp>
        <p:nvSpPr>
          <p:cNvPr id="3" name="Content Placeholder 2"/>
          <p:cNvSpPr>
            <a:spLocks noGrp="1"/>
          </p:cNvSpPr>
          <p:nvPr>
            <p:ph sz="quarter" idx="11"/>
          </p:nvPr>
        </p:nvSpPr>
        <p:spPr/>
        <p:txBody>
          <a:bodyPr/>
          <a:lstStyle/>
          <a:p>
            <a:pPr algn="l"/>
            <a:r>
              <a:rPr lang="en-US" sz="4400" i="1" dirty="0"/>
              <a:t>Field 9 work</a:t>
            </a:r>
            <a:endParaRPr lang="en-US" sz="4400" dirty="0"/>
          </a:p>
          <a:p>
            <a:pPr marL="571500" lvl="1" indent="-571500" algn="l">
              <a:buFont typeface="Arial" panose="020B0604020202020204" pitchFamily="34" charset="0"/>
              <a:buChar char="•"/>
            </a:pPr>
            <a:r>
              <a:rPr lang="en-US" sz="4400" dirty="0"/>
              <a:t>Got a job</a:t>
            </a:r>
          </a:p>
          <a:p>
            <a:pPr marL="571500" lvl="1" indent="-571500" algn="l">
              <a:buFont typeface="Arial" panose="020B0604020202020204" pitchFamily="34" charset="0"/>
              <a:buChar char="•"/>
            </a:pPr>
            <a:r>
              <a:rPr lang="en-US" sz="4400" dirty="0"/>
              <a:t>Retained job</a:t>
            </a:r>
          </a:p>
          <a:p>
            <a:pPr marL="571500" indent="-571500" algn="l">
              <a:buFont typeface="Arial" panose="020B0604020202020204" pitchFamily="34" charset="0"/>
              <a:buChar char="•"/>
            </a:pPr>
            <a:r>
              <a:rPr lang="en-US" sz="4400" dirty="0"/>
              <a:t>Entered military</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8"/>
          <a:stretch/>
        </p:blipFill>
        <p:spPr bwMode="auto">
          <a:xfrm>
            <a:off x="8066088" y="3670300"/>
            <a:ext cx="2868612" cy="4568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10393804" y="77274"/>
            <a:ext cx="2490240" cy="1494144"/>
            <a:chOff x="3994020" y="1744694"/>
            <a:chExt cx="2490240" cy="1494144"/>
          </a:xfrm>
        </p:grpSpPr>
        <p:sp>
          <p:nvSpPr>
            <p:cNvPr id="8" name="Rectangle 7"/>
            <p:cNvSpPr/>
            <p:nvPr/>
          </p:nvSpPr>
          <p:spPr>
            <a:xfrm>
              <a:off x="3994020" y="1744694"/>
              <a:ext cx="2490240" cy="149414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3994020"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Enter Employment</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2825637798"/>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b="1" dirty="0">
                <a:solidFill>
                  <a:schemeClr val="accent2">
                    <a:lumMod val="75000"/>
                  </a:schemeClr>
                </a:solidFill>
                <a:latin typeface="Helvetica" panose="020B0604020202020204" pitchFamily="34" charset="0"/>
                <a:cs typeface="Helvetica" panose="020B0604020202020204" pitchFamily="34" charset="0"/>
              </a:rPr>
              <a:t>Improved Wages</a:t>
            </a:r>
          </a:p>
        </p:txBody>
      </p:sp>
      <p:sp>
        <p:nvSpPr>
          <p:cNvPr id="3" name="Content Placeholder 2"/>
          <p:cNvSpPr>
            <a:spLocks noGrp="1"/>
          </p:cNvSpPr>
          <p:nvPr>
            <p:ph sz="quarter" idx="11"/>
          </p:nvPr>
        </p:nvSpPr>
        <p:spPr/>
        <p:txBody>
          <a:bodyPr/>
          <a:lstStyle/>
          <a:p>
            <a:pPr algn="l"/>
            <a:r>
              <a:rPr lang="en-US" sz="4400" i="1" dirty="0"/>
              <a:t>Field 9 work</a:t>
            </a:r>
            <a:endParaRPr lang="en-US" sz="4400" dirty="0"/>
          </a:p>
          <a:p>
            <a:pPr marL="571500" lvl="1" indent="-571500" algn="l">
              <a:buFont typeface="Arial" panose="020B0604020202020204" pitchFamily="34" charset="0"/>
              <a:buChar char="•"/>
            </a:pPr>
            <a:r>
              <a:rPr lang="en-US" sz="4400" dirty="0"/>
              <a:t>Increased wages</a:t>
            </a:r>
          </a:p>
          <a:p>
            <a:pPr marL="571500" indent="-571500" algn="l">
              <a:buFont typeface="Arial" panose="020B0604020202020204" pitchFamily="34" charset="0"/>
              <a:buChar char="•"/>
            </a:pPr>
            <a:r>
              <a:rPr lang="en-US" sz="4400" dirty="0"/>
              <a:t>Got a better job</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8"/>
          <a:stretch/>
        </p:blipFill>
        <p:spPr bwMode="auto">
          <a:xfrm>
            <a:off x="8066088" y="3670300"/>
            <a:ext cx="2868612" cy="4568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0400356" y="79142"/>
            <a:ext cx="2490240" cy="1494144"/>
            <a:chOff x="1254756" y="3487862"/>
            <a:chExt cx="2490240" cy="1494144"/>
          </a:xfrm>
        </p:grpSpPr>
        <p:sp>
          <p:nvSpPr>
            <p:cNvPr id="6" name="Rectangle 5"/>
            <p:cNvSpPr/>
            <p:nvPr/>
          </p:nvSpPr>
          <p:spPr>
            <a:xfrm>
              <a:off x="1254756" y="3487862"/>
              <a:ext cx="2490240" cy="1494144"/>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7" name="TextBox 6"/>
            <p:cNvSpPr txBox="1"/>
            <p:nvPr/>
          </p:nvSpPr>
          <p:spPr>
            <a:xfrm>
              <a:off x="1254756"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Increase Wages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688946907"/>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Transition</a:t>
            </a:r>
            <a:endParaRPr lang="en-US" dirty="0">
              <a:solidFill>
                <a:schemeClr val="accent5"/>
              </a:solidFill>
            </a:endParaRPr>
          </a:p>
        </p:txBody>
      </p:sp>
      <p:sp>
        <p:nvSpPr>
          <p:cNvPr id="3" name="Content Placeholder 2"/>
          <p:cNvSpPr>
            <a:spLocks noGrp="1"/>
          </p:cNvSpPr>
          <p:nvPr>
            <p:ph sz="quarter" idx="11"/>
          </p:nvPr>
        </p:nvSpPr>
        <p:spPr>
          <a:xfrm>
            <a:off x="365125" y="2835276"/>
            <a:ext cx="12230413" cy="6051148"/>
          </a:xfrm>
        </p:spPr>
        <p:txBody>
          <a:bodyPr/>
          <a:lstStyle/>
          <a:p>
            <a:pPr marL="457200" indent="-457200" algn="l">
              <a:buFont typeface="Arial" panose="020B0604020202020204" pitchFamily="34" charset="0"/>
              <a:buChar char="•"/>
            </a:pPr>
            <a:r>
              <a:rPr lang="en-US" sz="3600" b="1" dirty="0" smtClean="0"/>
              <a:t>Transition </a:t>
            </a:r>
            <a:r>
              <a:rPr lang="en-US" sz="3600" b="1" dirty="0"/>
              <a:t>to ASE: </a:t>
            </a:r>
            <a:r>
              <a:rPr lang="en-US" sz="3600" dirty="0"/>
              <a:t>AEBG will track transitions from ABE to ASE or ESL to </a:t>
            </a:r>
            <a:r>
              <a:rPr lang="en-US" sz="3600" dirty="0" smtClean="0"/>
              <a:t>ASE. </a:t>
            </a:r>
            <a:endParaRPr lang="en-US" sz="3600" dirty="0"/>
          </a:p>
          <a:p>
            <a:pPr marL="457200" indent="-457200" algn="l">
              <a:buFont typeface="Arial" panose="020B0604020202020204" pitchFamily="34" charset="0"/>
              <a:buChar char="•"/>
            </a:pPr>
            <a:r>
              <a:rPr lang="en-US" sz="3600" b="1" dirty="0"/>
              <a:t>Transition into Post-secondary</a:t>
            </a:r>
            <a:r>
              <a:rPr lang="en-US" sz="3600" b="1" dirty="0" smtClean="0"/>
              <a:t>:</a:t>
            </a:r>
            <a:r>
              <a:rPr lang="en-US" sz="3600" dirty="0" smtClean="0"/>
              <a:t> Applies to </a:t>
            </a:r>
            <a:r>
              <a:rPr lang="en-US" sz="3600" dirty="0"/>
              <a:t>participants transitioning into </a:t>
            </a:r>
            <a:r>
              <a:rPr lang="en-US" sz="3600" dirty="0" smtClean="0"/>
              <a:t>1) Any </a:t>
            </a:r>
            <a:r>
              <a:rPr lang="en-US" sz="3600" dirty="0"/>
              <a:t>K12 adult education or community college CTE program </a:t>
            </a:r>
            <a:r>
              <a:rPr lang="en-US" sz="3600" dirty="0" smtClean="0"/>
              <a:t>or 2) Community </a:t>
            </a:r>
            <a:r>
              <a:rPr lang="en-US" sz="3600" dirty="0"/>
              <a:t>college for-credit coursework that is not developmental. </a:t>
            </a:r>
          </a:p>
          <a:p>
            <a:pPr lvl="1" algn="l"/>
            <a:endParaRPr lang="en-US" sz="3600" dirty="0"/>
          </a:p>
        </p:txBody>
      </p:sp>
      <p:grpSp>
        <p:nvGrpSpPr>
          <p:cNvPr id="6" name="Group 5"/>
          <p:cNvGrpSpPr/>
          <p:nvPr/>
        </p:nvGrpSpPr>
        <p:grpSpPr>
          <a:xfrm>
            <a:off x="10325816" y="78831"/>
            <a:ext cx="2490240" cy="1494144"/>
            <a:chOff x="3994020" y="3487862"/>
            <a:chExt cx="2490240" cy="1494144"/>
          </a:xfrm>
        </p:grpSpPr>
        <p:sp>
          <p:nvSpPr>
            <p:cNvPr id="7" name="Rectangle 6"/>
            <p:cNvSpPr/>
            <p:nvPr/>
          </p:nvSpPr>
          <p:spPr>
            <a:xfrm>
              <a:off x="3994020" y="3487862"/>
              <a:ext cx="2490240" cy="149414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p:spPr>
        </p:sp>
        <p:sp>
          <p:nvSpPr>
            <p:cNvPr id="8" name="TextBox 7"/>
            <p:cNvSpPr txBox="1"/>
            <p:nvPr/>
          </p:nvSpPr>
          <p:spPr>
            <a:xfrm>
              <a:off x="3994020"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07287350"/>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Transition to Post-Secondary</a:t>
            </a:r>
            <a:endParaRPr lang="en-US" dirty="0">
              <a:solidFill>
                <a:schemeClr val="accent5"/>
              </a:solidFill>
            </a:endParaRPr>
          </a:p>
        </p:txBody>
      </p:sp>
      <p:sp>
        <p:nvSpPr>
          <p:cNvPr id="3" name="Content Placeholder 2"/>
          <p:cNvSpPr>
            <a:spLocks noGrp="1"/>
          </p:cNvSpPr>
          <p:nvPr>
            <p:ph sz="quarter" idx="11"/>
          </p:nvPr>
        </p:nvSpPr>
        <p:spPr>
          <a:xfrm>
            <a:off x="365824" y="2706486"/>
            <a:ext cx="12230413" cy="6170613"/>
          </a:xfrm>
        </p:spPr>
        <p:txBody>
          <a:bodyPr/>
          <a:lstStyle/>
          <a:p>
            <a:pPr marL="457200" indent="-457200" algn="l">
              <a:buFont typeface="Arial" panose="020B0604020202020204" pitchFamily="34" charset="0"/>
              <a:buChar char="•"/>
            </a:pPr>
            <a:r>
              <a:rPr lang="en-US" b="1" dirty="0" smtClean="0"/>
              <a:t>Transition </a:t>
            </a:r>
            <a:r>
              <a:rPr lang="en-US" b="1" dirty="0"/>
              <a:t>into Post-secondary</a:t>
            </a:r>
            <a:r>
              <a:rPr lang="en-US" b="1" dirty="0" smtClean="0"/>
              <a:t>: </a:t>
            </a:r>
            <a:r>
              <a:rPr lang="en-US" dirty="0" smtClean="0"/>
              <a:t>Specific student based scenarios that qualify for the AEBG transition outcome:</a:t>
            </a:r>
          </a:p>
          <a:p>
            <a:pPr marL="457200" indent="-457200" algn="l">
              <a:buFont typeface="Arial" panose="020B0604020202020204" pitchFamily="34" charset="0"/>
              <a:buChar char="•"/>
            </a:pPr>
            <a:endParaRPr lang="en-US" dirty="0" smtClean="0"/>
          </a:p>
          <a:p>
            <a:pPr marL="1030287" lvl="4" indent="-514350" algn="l">
              <a:buFont typeface="+mj-lt"/>
              <a:buAutoNum type="arabicPeriod"/>
            </a:pPr>
            <a:r>
              <a:rPr lang="en-US" dirty="0" smtClean="0"/>
              <a:t>K12 Adult </a:t>
            </a:r>
            <a:r>
              <a:rPr lang="en-US" dirty="0"/>
              <a:t>Education or community college noncredit ABE, ASE or ESL participant who enrolls in a K12 adult education CTE course</a:t>
            </a:r>
          </a:p>
          <a:p>
            <a:pPr marL="1030287" lvl="4" indent="-514350" algn="l">
              <a:buFont typeface="+mj-lt"/>
              <a:buAutoNum type="arabicPeriod"/>
            </a:pPr>
            <a:r>
              <a:rPr lang="en-US" dirty="0" smtClean="0"/>
              <a:t>K12 Adult </a:t>
            </a:r>
            <a:r>
              <a:rPr lang="en-US" dirty="0"/>
              <a:t>Education </a:t>
            </a:r>
            <a:r>
              <a:rPr lang="en-US" dirty="0" smtClean="0"/>
              <a:t>or community </a:t>
            </a:r>
            <a:r>
              <a:rPr lang="en-US" dirty="0"/>
              <a:t>college noncredit ABE, ASE or ESL participant who enrolls in a noncredit community college CTE course </a:t>
            </a:r>
          </a:p>
          <a:p>
            <a:pPr marL="515937" lvl="4" algn="l"/>
            <a:endParaRPr lang="en-US" dirty="0"/>
          </a:p>
        </p:txBody>
      </p:sp>
      <p:grpSp>
        <p:nvGrpSpPr>
          <p:cNvPr id="6" name="Group 5"/>
          <p:cNvGrpSpPr/>
          <p:nvPr/>
        </p:nvGrpSpPr>
        <p:grpSpPr>
          <a:xfrm>
            <a:off x="10325816" y="78831"/>
            <a:ext cx="2490240" cy="1494144"/>
            <a:chOff x="3994020" y="3487862"/>
            <a:chExt cx="2490240" cy="1494144"/>
          </a:xfrm>
        </p:grpSpPr>
        <p:sp>
          <p:nvSpPr>
            <p:cNvPr id="7" name="Rectangle 6"/>
            <p:cNvSpPr/>
            <p:nvPr/>
          </p:nvSpPr>
          <p:spPr>
            <a:xfrm>
              <a:off x="3994020" y="3487862"/>
              <a:ext cx="2490240" cy="149414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p:spPr>
        </p:sp>
        <p:sp>
          <p:nvSpPr>
            <p:cNvPr id="8" name="TextBox 7"/>
            <p:cNvSpPr txBox="1"/>
            <p:nvPr/>
          </p:nvSpPr>
          <p:spPr>
            <a:xfrm>
              <a:off x="3994020"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297178060"/>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solidFill>
                  <a:schemeClr val="accent5"/>
                </a:solidFill>
              </a:rPr>
              <a:t>Transition to Post-Secondary</a:t>
            </a:r>
          </a:p>
          <a:p>
            <a:endParaRPr lang="en-US" dirty="0"/>
          </a:p>
        </p:txBody>
      </p:sp>
      <p:sp>
        <p:nvSpPr>
          <p:cNvPr id="8" name="Content Placeholder 7"/>
          <p:cNvSpPr>
            <a:spLocks noGrp="1"/>
          </p:cNvSpPr>
          <p:nvPr>
            <p:ph sz="quarter" idx="11"/>
          </p:nvPr>
        </p:nvSpPr>
        <p:spPr/>
        <p:txBody>
          <a:bodyPr/>
          <a:lstStyle/>
          <a:p>
            <a:pPr marL="515937" lvl="4" algn="l"/>
            <a:r>
              <a:rPr lang="en-US" b="1" dirty="0"/>
              <a:t>Transition into Post-secondary: </a:t>
            </a:r>
            <a:r>
              <a:rPr lang="en-US" dirty="0"/>
              <a:t>Specific student based scenarios that qualify for the AEBG transition outcome:</a:t>
            </a:r>
          </a:p>
          <a:p>
            <a:pPr marL="515937" lvl="4" algn="l"/>
            <a:endParaRPr lang="en-US" dirty="0" smtClean="0"/>
          </a:p>
          <a:p>
            <a:pPr marL="1030287" lvl="4" indent="-514350" algn="l">
              <a:buFont typeface="+mj-lt"/>
              <a:buAutoNum type="arabicPeriod" startAt="3"/>
            </a:pPr>
            <a:r>
              <a:rPr lang="en-US" dirty="0" smtClean="0"/>
              <a:t>A </a:t>
            </a:r>
            <a:r>
              <a:rPr lang="en-US" dirty="0"/>
              <a:t>K12 adult education ABE, ASE or ESL participant who enrolls in a community college credit course that is not developmental (including both CTE and non-CTE courses)</a:t>
            </a:r>
          </a:p>
          <a:p>
            <a:pPr marL="1030287" lvl="4" indent="-514350" algn="l">
              <a:buFont typeface="+mj-lt"/>
              <a:buAutoNum type="arabicPeriod" startAt="3"/>
            </a:pPr>
            <a:r>
              <a:rPr lang="en-US" dirty="0"/>
              <a:t>A community college noncredit ABE, ASE or ESL participant who enrolls in a college credit course that is not developmental (including both CTE and non-CTE courses)</a:t>
            </a:r>
          </a:p>
          <a:p>
            <a:pPr marL="515937" lvl="4" algn="l"/>
            <a:endParaRPr lang="en-US" dirty="0"/>
          </a:p>
        </p:txBody>
      </p:sp>
      <p:sp>
        <p:nvSpPr>
          <p:cNvPr id="13" name="TextBox 12"/>
          <p:cNvSpPr txBox="1"/>
          <p:nvPr/>
        </p:nvSpPr>
        <p:spPr>
          <a:xfrm>
            <a:off x="10325816" y="78831"/>
            <a:ext cx="2490240" cy="1494144"/>
          </a:xfrm>
          <a:prstGeom prst="rect">
            <a:avLst/>
          </a:prstGeom>
          <a:solidFill>
            <a:srgbClr val="FF0000"/>
          </a:solid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91200480"/>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Transition to Post-Secondary</a:t>
            </a:r>
            <a:endParaRPr lang="en-US" dirty="0">
              <a:solidFill>
                <a:schemeClr val="accent5"/>
              </a:solidFill>
            </a:endParaRPr>
          </a:p>
        </p:txBody>
      </p:sp>
      <p:sp>
        <p:nvSpPr>
          <p:cNvPr id="3" name="Content Placeholder 2"/>
          <p:cNvSpPr>
            <a:spLocks noGrp="1"/>
          </p:cNvSpPr>
          <p:nvPr>
            <p:ph sz="quarter" idx="11"/>
          </p:nvPr>
        </p:nvSpPr>
        <p:spPr/>
        <p:txBody>
          <a:bodyPr/>
          <a:lstStyle/>
          <a:p>
            <a:pPr algn="l"/>
            <a:r>
              <a:rPr lang="en-US" sz="3600" i="1" dirty="0"/>
              <a:t>Field 9 Work</a:t>
            </a:r>
            <a:endParaRPr lang="en-US" sz="3600" dirty="0"/>
          </a:p>
          <a:p>
            <a:pPr marL="457200" lvl="1" indent="-457200" algn="l">
              <a:buFont typeface="Arial" panose="020B0604020202020204" pitchFamily="34" charset="0"/>
              <a:buChar char="•"/>
            </a:pPr>
            <a:r>
              <a:rPr lang="en-US" sz="3600" dirty="0"/>
              <a:t>Entered job training</a:t>
            </a:r>
          </a:p>
          <a:p>
            <a:pPr marL="457200" lvl="1" indent="-457200" algn="l">
              <a:buFont typeface="Arial" panose="020B0604020202020204" pitchFamily="34" charset="0"/>
              <a:buChar char="•"/>
            </a:pPr>
            <a:r>
              <a:rPr lang="en-US" sz="3600" dirty="0"/>
              <a:t>Entered training program</a:t>
            </a:r>
          </a:p>
          <a:p>
            <a:pPr algn="l"/>
            <a:endParaRPr lang="en-US" sz="3600" i="1" dirty="0" smtClean="0"/>
          </a:p>
          <a:p>
            <a:pPr algn="l"/>
            <a:r>
              <a:rPr lang="en-US" sz="3600" i="1" dirty="0" smtClean="0"/>
              <a:t>Field </a:t>
            </a:r>
            <a:r>
              <a:rPr lang="en-US" sz="3600" i="1" dirty="0"/>
              <a:t>9 Education</a:t>
            </a:r>
            <a:endParaRPr lang="en-US" sz="3600" dirty="0"/>
          </a:p>
          <a:p>
            <a:pPr marL="457200" lvl="1" indent="-457200" algn="l">
              <a:buFont typeface="Arial" panose="020B0604020202020204" pitchFamily="34" charset="0"/>
              <a:buChar char="•"/>
            </a:pPr>
            <a:r>
              <a:rPr lang="en-US" sz="3600" dirty="0" smtClean="0"/>
              <a:t>Transitioned </a:t>
            </a:r>
            <a:r>
              <a:rPr lang="en-US" sz="3600" dirty="0"/>
              <a:t>to credit</a:t>
            </a:r>
          </a:p>
          <a:p>
            <a:pPr lvl="1" algn="l"/>
            <a:endParaRPr lang="en-US" sz="3600" dirty="0"/>
          </a:p>
        </p:txBody>
      </p:sp>
      <p:sp>
        <p:nvSpPr>
          <p:cNvPr id="4" name="Content Placeholder 3"/>
          <p:cNvSpPr>
            <a:spLocks noGrp="1"/>
          </p:cNvSpPr>
          <p:nvPr>
            <p:ph sz="quarter" idx="12"/>
          </p:nvPr>
        </p:nvSpPr>
        <p:spPr/>
        <p:txBody>
          <a:bodyPr/>
          <a:lstStyle/>
          <a:p>
            <a:pPr algn="l"/>
            <a:r>
              <a:rPr lang="en-US" sz="3600" i="1" dirty="0"/>
              <a:t>Field 12</a:t>
            </a:r>
            <a:endParaRPr lang="en-US" sz="3600" dirty="0"/>
          </a:p>
          <a:p>
            <a:pPr marL="457200" lvl="1" indent="-457200" algn="l">
              <a:buFont typeface="Arial" panose="020B0604020202020204" pitchFamily="34" charset="0"/>
              <a:buChar char="•"/>
            </a:pPr>
            <a:r>
              <a:rPr lang="en-US" sz="3600" dirty="0"/>
              <a:t>Enrolled in Education</a:t>
            </a:r>
          </a:p>
          <a:p>
            <a:pPr marL="457200" lvl="1" indent="-457200" algn="l">
              <a:buFont typeface="Arial" panose="020B0604020202020204" pitchFamily="34" charset="0"/>
              <a:buChar char="•"/>
            </a:pPr>
            <a:r>
              <a:rPr lang="en-US" sz="3600" dirty="0"/>
              <a:t>Enrolled in Training</a:t>
            </a:r>
          </a:p>
          <a:p>
            <a:pPr algn="l"/>
            <a:endParaRPr lang="en-US" sz="3600" i="1" dirty="0" smtClean="0"/>
          </a:p>
          <a:p>
            <a:pPr algn="l"/>
            <a:r>
              <a:rPr lang="en-US" sz="3600" i="1" dirty="0" smtClean="0"/>
              <a:t>Field </a:t>
            </a:r>
            <a:r>
              <a:rPr lang="en-US" sz="3600" i="1" dirty="0"/>
              <a:t>14</a:t>
            </a:r>
            <a:endParaRPr lang="en-US" sz="3600" dirty="0"/>
          </a:p>
          <a:p>
            <a:pPr marL="457200" lvl="1" indent="-457200" algn="l">
              <a:buFont typeface="Arial" panose="020B0604020202020204" pitchFamily="34" charset="0"/>
              <a:buChar char="•"/>
            </a:pPr>
            <a:r>
              <a:rPr lang="en-US" sz="3600" dirty="0"/>
              <a:t>Enrolled in Education</a:t>
            </a:r>
          </a:p>
          <a:p>
            <a:pPr marL="457200" indent="-457200" algn="l">
              <a:buFont typeface="Arial" panose="020B0604020202020204" pitchFamily="34" charset="0"/>
              <a:buChar char="•"/>
            </a:pPr>
            <a:r>
              <a:rPr lang="en-US" sz="3600" dirty="0"/>
              <a:t>Enrolled in Training</a:t>
            </a:r>
          </a:p>
          <a:p>
            <a:pPr marL="457200" indent="-457200">
              <a:buFont typeface="Arial" panose="020B0604020202020204" pitchFamily="34" charset="0"/>
              <a:buChar char="•"/>
            </a:pP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5063" y="6846888"/>
            <a:ext cx="3038475" cy="195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p:cNvGrpSpPr/>
          <p:nvPr/>
        </p:nvGrpSpPr>
        <p:grpSpPr>
          <a:xfrm>
            <a:off x="10325816" y="78831"/>
            <a:ext cx="2490240" cy="1494144"/>
            <a:chOff x="3994020" y="3487862"/>
            <a:chExt cx="2490240" cy="1494144"/>
          </a:xfrm>
        </p:grpSpPr>
        <p:sp>
          <p:nvSpPr>
            <p:cNvPr id="7" name="Rectangle 6"/>
            <p:cNvSpPr/>
            <p:nvPr/>
          </p:nvSpPr>
          <p:spPr>
            <a:xfrm>
              <a:off x="3994020" y="3487862"/>
              <a:ext cx="2490240" cy="149414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p:spPr>
        </p:sp>
        <p:sp>
          <p:nvSpPr>
            <p:cNvPr id="8" name="TextBox 7"/>
            <p:cNvSpPr txBox="1"/>
            <p:nvPr/>
          </p:nvSpPr>
          <p:spPr>
            <a:xfrm>
              <a:off x="3994020"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402669045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smtClean="0">
                <a:solidFill>
                  <a:schemeClr val="accent2">
                    <a:lumMod val="75000"/>
                  </a:schemeClr>
                </a:solidFill>
                <a:latin typeface="Helvetica" panose="020B0604020202020204" pitchFamily="34" charset="0"/>
                <a:cs typeface="Helvetica" panose="020B0604020202020204" pitchFamily="34" charset="0"/>
              </a:rPr>
              <a:t>Policy Changes – AEBG Fees</a:t>
            </a:r>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332509" y="2866571"/>
            <a:ext cx="12482946" cy="7536230"/>
          </a:xfrm>
          <a:prstGeom prst="rect">
            <a:avLst/>
          </a:prstGeom>
        </p:spPr>
        <p:txBody>
          <a:bodyPr wrap="square">
            <a:spAutoFit/>
          </a:bodyPr>
          <a:lstStyle/>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Proposed AEBG Fees policy on the AEBG website </a:t>
            </a:r>
            <a:r>
              <a:rPr lang="en-US" sz="4000" dirty="0">
                <a:ea typeface="Calibri" panose="020F0502020204030204" pitchFamily="34" charset="0"/>
                <a:cs typeface="Calibri Light" panose="020F0302020204030204" pitchFamily="34" charset="0"/>
              </a:rPr>
              <a:t>under guidance</a:t>
            </a:r>
            <a:r>
              <a:rPr lang="en-US" sz="4000" dirty="0" smtClean="0">
                <a:ea typeface="Calibri" panose="020F0502020204030204" pitchFamily="34" charset="0"/>
                <a:cs typeface="Calibri Light" panose="020F0302020204030204" pitchFamily="34" charset="0"/>
              </a:rPr>
              <a:t>.</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This goes into effect July 1, 2018.</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Confirms the current fee structure. No fees for community college noncredit. No fees for K12 adult ASE/ABE, ESL, AWD, &amp; K12 Success.</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Allows fees for K12 CTE courses to continue.</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Does not effect community service courses.</a:t>
            </a:r>
            <a:endParaRPr lang="en-US" sz="4000" dirty="0">
              <a:ea typeface="Calibri" panose="020F0502020204030204" pitchFamily="34" charset="0"/>
              <a:cs typeface="Calibri Light" panose="020F0302020204030204" pitchFamily="34" charset="0"/>
            </a:endParaRPr>
          </a:p>
          <a:p>
            <a:pPr marL="914400" lvl="3" indent="-449263" algn="l" defTabSz="798513">
              <a:lnSpc>
                <a:spcPct val="107000"/>
              </a:lnSpc>
              <a:spcBef>
                <a:spcPts val="1200"/>
              </a:spcBef>
              <a:buClr>
                <a:srgbClr val="2F5496"/>
              </a:buClr>
              <a:buSzPct val="140000"/>
              <a:buFont typeface="Arial" panose="020B0604020202020204" pitchFamily="34" charset="0"/>
              <a:buChar char="•"/>
            </a:pPr>
            <a:endParaRPr lang="en-US" sz="4000" dirty="0" smtClean="0">
              <a:ea typeface="Calibri" panose="020F0502020204030204" pitchFamily="34" charset="0"/>
              <a:cs typeface="Calibri Light" panose="020F0302020204030204" pitchFamily="34" charset="0"/>
            </a:endParaRPr>
          </a:p>
          <a:p>
            <a:pPr marL="914400" lvl="2" indent="-449263" algn="l" defTabSz="798513">
              <a:lnSpc>
                <a:spcPct val="107000"/>
              </a:lnSpc>
              <a:spcBef>
                <a:spcPts val="1200"/>
              </a:spcBef>
              <a:buClr>
                <a:srgbClr val="2F5496"/>
              </a:buClr>
              <a:buSzPct val="140000"/>
              <a:buFont typeface="Arial" panose="020B0604020202020204" pitchFamily="34" charset="0"/>
              <a:buChar char="•"/>
            </a:pPr>
            <a:endParaRPr lang="en-US"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266672348"/>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840417" y="7990349"/>
            <a:ext cx="276225" cy="219075"/>
          </a:xfrm>
          <a:prstGeom prst="rect">
            <a:avLst/>
          </a:prstGeom>
        </p:spPr>
      </p:pic>
      <p:pic>
        <p:nvPicPr>
          <p:cNvPr id="11" name="Picture 10"/>
          <p:cNvPicPr>
            <a:picLocks noChangeAspect="1"/>
          </p:cNvPicPr>
          <p:nvPr/>
        </p:nvPicPr>
        <p:blipFill>
          <a:blip r:embed="rId3"/>
          <a:stretch>
            <a:fillRect/>
          </a:stretch>
        </p:blipFill>
        <p:spPr>
          <a:xfrm>
            <a:off x="1826129" y="8497096"/>
            <a:ext cx="333375" cy="247650"/>
          </a:xfrm>
          <a:prstGeom prst="rect">
            <a:avLst/>
          </a:prstGeom>
        </p:spPr>
      </p:pic>
      <p:pic>
        <p:nvPicPr>
          <p:cNvPr id="13" name="Picture 12"/>
          <p:cNvPicPr>
            <a:picLocks noChangeAspect="1"/>
          </p:cNvPicPr>
          <p:nvPr/>
        </p:nvPicPr>
        <p:blipFill>
          <a:blip r:embed="rId4"/>
          <a:stretch>
            <a:fillRect/>
          </a:stretch>
        </p:blipFill>
        <p:spPr>
          <a:xfrm>
            <a:off x="7998078" y="7976062"/>
            <a:ext cx="257175" cy="247650"/>
          </a:xfrm>
          <a:prstGeom prst="rect">
            <a:avLst/>
          </a:prstGeom>
        </p:spPr>
      </p:pic>
      <p:pic>
        <p:nvPicPr>
          <p:cNvPr id="14" name="Picture 13"/>
          <p:cNvPicPr>
            <a:picLocks noChangeAspect="1"/>
          </p:cNvPicPr>
          <p:nvPr/>
        </p:nvPicPr>
        <p:blipFill>
          <a:blip r:embed="rId5"/>
          <a:stretch>
            <a:fillRect/>
          </a:stretch>
        </p:blipFill>
        <p:spPr>
          <a:xfrm>
            <a:off x="7921878" y="8497096"/>
            <a:ext cx="333375" cy="190500"/>
          </a:xfrm>
          <a:prstGeom prst="rect">
            <a:avLst/>
          </a:prstGeom>
        </p:spPr>
      </p:pic>
      <p:sp>
        <p:nvSpPr>
          <p:cNvPr id="16" name="TextBox 15"/>
          <p:cNvSpPr txBox="1"/>
          <p:nvPr/>
        </p:nvSpPr>
        <p:spPr>
          <a:xfrm>
            <a:off x="2410414" y="7910089"/>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Secondary</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17" name="TextBox 16"/>
          <p:cNvSpPr txBox="1"/>
          <p:nvPr/>
        </p:nvSpPr>
        <p:spPr>
          <a:xfrm>
            <a:off x="2410414" y="8415235"/>
            <a:ext cx="185929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Post-Secondary</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19" name="TextBox 18"/>
          <p:cNvSpPr txBox="1"/>
          <p:nvPr/>
        </p:nvSpPr>
        <p:spPr>
          <a:xfrm>
            <a:off x="8518441" y="7910090"/>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Wages</a:t>
            </a:r>
            <a:endParaRPr kumimoji="0" lang="en-US" sz="1800" b="1" i="0" u="none" strike="noStrike" cap="none" spc="0" normalizeH="0" baseline="0" dirty="0">
              <a:ln>
                <a:noFill/>
              </a:ln>
              <a:solidFill>
                <a:srgbClr val="000000"/>
              </a:solidFill>
              <a:effectLst/>
              <a:uFillTx/>
              <a:sym typeface="Helvetica"/>
            </a:endParaRPr>
          </a:p>
        </p:txBody>
      </p:sp>
      <p:sp>
        <p:nvSpPr>
          <p:cNvPr id="20" name="TextBox 19"/>
          <p:cNvSpPr txBox="1"/>
          <p:nvPr/>
        </p:nvSpPr>
        <p:spPr>
          <a:xfrm>
            <a:off x="8478340" y="8354273"/>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Transition</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grpSp>
        <p:nvGrpSpPr>
          <p:cNvPr id="2" name="Group 1"/>
          <p:cNvGrpSpPr/>
          <p:nvPr/>
        </p:nvGrpSpPr>
        <p:grpSpPr>
          <a:xfrm>
            <a:off x="1098968" y="2004762"/>
            <a:ext cx="10282906" cy="5824344"/>
            <a:chOff x="1098968" y="2004762"/>
            <a:chExt cx="10282906" cy="5824344"/>
          </a:xfrm>
        </p:grpSpPr>
        <p:pic>
          <p:nvPicPr>
            <p:cNvPr id="4" name="Picture 3"/>
            <p:cNvPicPr>
              <a:picLocks noChangeAspect="1"/>
            </p:cNvPicPr>
            <p:nvPr/>
          </p:nvPicPr>
          <p:blipFill rotWithShape="1">
            <a:blip r:embed="rId6"/>
            <a:srcRect r="26209"/>
            <a:stretch/>
          </p:blipFill>
          <p:spPr>
            <a:xfrm>
              <a:off x="1098968" y="2004762"/>
              <a:ext cx="10282906" cy="5238750"/>
            </a:xfrm>
            <a:prstGeom prst="rect">
              <a:avLst/>
            </a:prstGeom>
          </p:spPr>
        </p:pic>
        <p:pic>
          <p:nvPicPr>
            <p:cNvPr id="9" name="Picture 8"/>
            <p:cNvPicPr>
              <a:picLocks noChangeAspect="1"/>
            </p:cNvPicPr>
            <p:nvPr/>
          </p:nvPicPr>
          <p:blipFill>
            <a:blip r:embed="rId7"/>
            <a:stretch>
              <a:fillRect/>
            </a:stretch>
          </p:blipFill>
          <p:spPr>
            <a:xfrm>
              <a:off x="1854705" y="7498242"/>
              <a:ext cx="247650" cy="190500"/>
            </a:xfrm>
            <a:prstGeom prst="rect">
              <a:avLst/>
            </a:prstGeom>
          </p:spPr>
        </p:pic>
        <p:pic>
          <p:nvPicPr>
            <p:cNvPr id="12" name="Picture 11"/>
            <p:cNvPicPr>
              <a:picLocks noChangeAspect="1"/>
            </p:cNvPicPr>
            <p:nvPr/>
          </p:nvPicPr>
          <p:blipFill>
            <a:blip r:embed="rId8"/>
            <a:stretch>
              <a:fillRect/>
            </a:stretch>
          </p:blipFill>
          <p:spPr>
            <a:xfrm>
              <a:off x="7998079" y="7464904"/>
              <a:ext cx="257175" cy="257175"/>
            </a:xfrm>
            <a:prstGeom prst="rect">
              <a:avLst/>
            </a:prstGeom>
          </p:spPr>
        </p:pic>
        <p:sp>
          <p:nvSpPr>
            <p:cNvPr id="15" name="TextBox 14"/>
            <p:cNvSpPr txBox="1"/>
            <p:nvPr/>
          </p:nvSpPr>
          <p:spPr>
            <a:xfrm>
              <a:off x="2410414" y="7395860"/>
              <a:ext cx="169235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Literacy Gains</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18" name="TextBox 17"/>
            <p:cNvSpPr txBox="1"/>
            <p:nvPr/>
          </p:nvSpPr>
          <p:spPr>
            <a:xfrm>
              <a:off x="8518441" y="744951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Employment</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21" name="Picture 20"/>
            <p:cNvPicPr>
              <a:picLocks noChangeAspect="1"/>
            </p:cNvPicPr>
            <p:nvPr/>
          </p:nvPicPr>
          <p:blipFill>
            <a:blip r:embed="rId7"/>
            <a:stretch>
              <a:fillRect/>
            </a:stretch>
          </p:blipFill>
          <p:spPr>
            <a:xfrm>
              <a:off x="4516339" y="4793989"/>
              <a:ext cx="247650" cy="190500"/>
            </a:xfrm>
            <a:prstGeom prst="rect">
              <a:avLst/>
            </a:prstGeom>
          </p:spPr>
        </p:pic>
        <p:pic>
          <p:nvPicPr>
            <p:cNvPr id="22" name="Picture 21"/>
            <p:cNvPicPr>
              <a:picLocks noChangeAspect="1"/>
            </p:cNvPicPr>
            <p:nvPr/>
          </p:nvPicPr>
          <p:blipFill>
            <a:blip r:embed="rId7"/>
            <a:stretch>
              <a:fillRect/>
            </a:stretch>
          </p:blipFill>
          <p:spPr>
            <a:xfrm>
              <a:off x="4516339" y="6000000"/>
              <a:ext cx="247650" cy="190500"/>
            </a:xfrm>
            <a:prstGeom prst="rect">
              <a:avLst/>
            </a:prstGeom>
          </p:spPr>
        </p:pic>
      </p:grpSp>
    </p:spTree>
    <p:extLst>
      <p:ext uri="{BB962C8B-B14F-4D97-AF65-F5344CB8AC3E}">
        <p14:creationId xmlns:p14="http://schemas.microsoft.com/office/powerpoint/2010/main" val="1447042744"/>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AEBG Outcomes</a:t>
            </a:r>
            <a:endParaRPr lang="en-US" dirty="0">
              <a:solidFill>
                <a:schemeClr val="accent5"/>
              </a:solidFill>
            </a:endParaRPr>
          </a:p>
        </p:txBody>
      </p:sp>
      <p:sp>
        <p:nvSpPr>
          <p:cNvPr id="3" name="Content Placeholder 2"/>
          <p:cNvSpPr>
            <a:spLocks noGrp="1"/>
          </p:cNvSpPr>
          <p:nvPr>
            <p:ph sz="quarter" idx="11"/>
          </p:nvPr>
        </p:nvSpPr>
        <p:spPr>
          <a:xfrm>
            <a:off x="365823" y="2763078"/>
            <a:ext cx="5180212" cy="5703393"/>
          </a:xfrm>
        </p:spPr>
        <p:txBody>
          <a:bodyPr/>
          <a:lstStyle/>
          <a:p>
            <a:pPr algn="l"/>
            <a:r>
              <a:rPr lang="en-US" sz="4800" dirty="0" smtClean="0"/>
              <a:t>AEBG will use a combination of self-reported outcomes in TE and data match for state level reporting.</a:t>
            </a:r>
          </a:p>
          <a:p>
            <a:pPr algn="l"/>
            <a:endParaRPr lang="en-US" sz="4000" dirty="0"/>
          </a:p>
          <a:p>
            <a:pPr algn="l"/>
            <a:endParaRPr lang="en-US" sz="4000" dirty="0" smtClean="0"/>
          </a:p>
          <a:p>
            <a:pPr algn="l"/>
            <a:endParaRPr lang="en-US" sz="4000" dirty="0"/>
          </a:p>
        </p:txBody>
      </p:sp>
      <p:graphicFrame>
        <p:nvGraphicFramePr>
          <p:cNvPr id="4" name="Diagram 3"/>
          <p:cNvGraphicFramePr/>
          <p:nvPr>
            <p:extLst/>
          </p:nvPr>
        </p:nvGraphicFramePr>
        <p:xfrm>
          <a:off x="6321287" y="3975652"/>
          <a:ext cx="5808133" cy="4989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687862"/>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AEBG Outcomes</a:t>
            </a:r>
            <a:endParaRPr lang="en-US" dirty="0">
              <a:solidFill>
                <a:schemeClr val="accent5"/>
              </a:solidFill>
            </a:endParaRPr>
          </a:p>
        </p:txBody>
      </p:sp>
      <p:sp>
        <p:nvSpPr>
          <p:cNvPr id="3" name="Content Placeholder 2"/>
          <p:cNvSpPr>
            <a:spLocks noGrp="1"/>
          </p:cNvSpPr>
          <p:nvPr>
            <p:ph sz="quarter" idx="11"/>
          </p:nvPr>
        </p:nvSpPr>
        <p:spPr>
          <a:xfrm>
            <a:off x="365823" y="2613740"/>
            <a:ext cx="11996738" cy="5852732"/>
          </a:xfrm>
        </p:spPr>
        <p:txBody>
          <a:bodyPr/>
          <a:lstStyle/>
          <a:p>
            <a:pPr algn="l"/>
            <a:r>
              <a:rPr lang="en-US" sz="4400" dirty="0" smtClean="0"/>
              <a:t>Reported data through TE only:</a:t>
            </a:r>
          </a:p>
          <a:p>
            <a:pPr marL="685800" indent="-685800" algn="l">
              <a:buFont typeface="+mj-lt"/>
              <a:buAutoNum type="arabicPeriod"/>
            </a:pPr>
            <a:r>
              <a:rPr lang="en-US" sz="4400" dirty="0" smtClean="0"/>
              <a:t>Improved Literacy Skills (pre and post testing)</a:t>
            </a:r>
          </a:p>
          <a:p>
            <a:pPr marL="685800" indent="-685800" algn="l">
              <a:buFont typeface="+mj-lt"/>
              <a:buAutoNum type="arabicPeriod"/>
            </a:pPr>
            <a:r>
              <a:rPr lang="en-US" sz="4400" dirty="0" smtClean="0"/>
              <a:t>High School Diploma</a:t>
            </a:r>
            <a:r>
              <a:rPr lang="en-US" sz="4400" dirty="0"/>
              <a:t> </a:t>
            </a:r>
            <a:r>
              <a:rPr lang="en-US" sz="4400" dirty="0" smtClean="0"/>
              <a:t>(Local Board approved)</a:t>
            </a:r>
          </a:p>
          <a:p>
            <a:pPr algn="l"/>
            <a:endParaRPr lang="en-US" sz="4400" dirty="0" smtClean="0"/>
          </a:p>
          <a:p>
            <a:pPr algn="l"/>
            <a:endParaRPr lang="en-US" sz="4000" dirty="0"/>
          </a:p>
        </p:txBody>
      </p:sp>
      <p:grpSp>
        <p:nvGrpSpPr>
          <p:cNvPr id="4" name="Group 3"/>
          <p:cNvGrpSpPr/>
          <p:nvPr/>
        </p:nvGrpSpPr>
        <p:grpSpPr>
          <a:xfrm>
            <a:off x="9872321" y="6883428"/>
            <a:ext cx="2490240" cy="1494144"/>
            <a:chOff x="3994020" y="1526"/>
            <a:chExt cx="2490240" cy="1494144"/>
          </a:xfrm>
        </p:grpSpPr>
        <p:sp>
          <p:nvSpPr>
            <p:cNvPr id="5" name="Rectangle 4"/>
            <p:cNvSpPr/>
            <p:nvPr/>
          </p:nvSpPr>
          <p:spPr>
            <a:xfrm>
              <a:off x="3994020" y="1526"/>
              <a:ext cx="2490240" cy="1494144"/>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3994020" y="1526"/>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HSE/HS Diploma</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 name="Group 6"/>
          <p:cNvGrpSpPr/>
          <p:nvPr/>
        </p:nvGrpSpPr>
        <p:grpSpPr>
          <a:xfrm>
            <a:off x="6811621" y="6883428"/>
            <a:ext cx="2490240" cy="1494144"/>
            <a:chOff x="1254756" y="1526"/>
            <a:chExt cx="2490240" cy="1494144"/>
          </a:xfrm>
        </p:grpSpPr>
        <p:sp>
          <p:nvSpPr>
            <p:cNvPr id="8" name="Rectangle 7"/>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1254756" y="1526"/>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2459661782"/>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Data Match Outcomes</a:t>
            </a:r>
            <a:endParaRPr lang="en-US" dirty="0">
              <a:solidFill>
                <a:schemeClr val="accent5"/>
              </a:solidFill>
            </a:endParaRPr>
          </a:p>
        </p:txBody>
      </p:sp>
      <p:sp>
        <p:nvSpPr>
          <p:cNvPr id="3" name="Content Placeholder 2"/>
          <p:cNvSpPr>
            <a:spLocks noGrp="1"/>
          </p:cNvSpPr>
          <p:nvPr>
            <p:ph sz="quarter" idx="11"/>
          </p:nvPr>
        </p:nvSpPr>
        <p:spPr>
          <a:xfrm>
            <a:off x="365823" y="2613740"/>
            <a:ext cx="11996738" cy="5852732"/>
          </a:xfrm>
        </p:spPr>
        <p:txBody>
          <a:bodyPr/>
          <a:lstStyle/>
          <a:p>
            <a:pPr algn="l"/>
            <a:r>
              <a:rPr lang="en-US" sz="4000" dirty="0" smtClean="0"/>
              <a:t>A combination of self reported data through TE </a:t>
            </a:r>
            <a:r>
              <a:rPr lang="en-US" sz="4000" b="1" i="1" dirty="0" smtClean="0"/>
              <a:t>and </a:t>
            </a:r>
            <a:r>
              <a:rPr lang="en-US" sz="4000" dirty="0" smtClean="0"/>
              <a:t>data match:</a:t>
            </a:r>
          </a:p>
          <a:p>
            <a:pPr marL="685800" indent="-685800" algn="l">
              <a:buFont typeface="+mj-lt"/>
              <a:buAutoNum type="arabicPeriod"/>
            </a:pPr>
            <a:r>
              <a:rPr lang="en-US" sz="4000" dirty="0" smtClean="0"/>
              <a:t>High School Equivalency (HSE)</a:t>
            </a:r>
          </a:p>
          <a:p>
            <a:pPr marL="685800" indent="-685800" algn="l">
              <a:buFont typeface="+mj-lt"/>
              <a:buAutoNum type="arabicPeriod"/>
            </a:pPr>
            <a:r>
              <a:rPr lang="en-US" sz="4000" dirty="0" smtClean="0"/>
              <a:t>Post-Secondary</a:t>
            </a:r>
            <a:endParaRPr lang="en-US" sz="4000" dirty="0"/>
          </a:p>
          <a:p>
            <a:pPr marL="685800" indent="-685800" algn="l">
              <a:buFont typeface="+mj-lt"/>
              <a:buAutoNum type="arabicPeriod"/>
            </a:pPr>
            <a:r>
              <a:rPr lang="en-US" sz="4000" dirty="0"/>
              <a:t>Job Placement</a:t>
            </a:r>
          </a:p>
          <a:p>
            <a:pPr marL="685800" indent="-685800" algn="l">
              <a:buFont typeface="+mj-lt"/>
              <a:buAutoNum type="arabicPeriod"/>
            </a:pPr>
            <a:r>
              <a:rPr lang="en-US" sz="4000" dirty="0"/>
              <a:t>Improved Wages</a:t>
            </a:r>
          </a:p>
          <a:p>
            <a:pPr marL="685800" indent="-685800" algn="l">
              <a:buFont typeface="+mj-lt"/>
              <a:buAutoNum type="arabicPeriod"/>
            </a:pPr>
            <a:r>
              <a:rPr lang="en-US" sz="4000" dirty="0"/>
              <a:t>Transition to Post-Secondary</a:t>
            </a:r>
          </a:p>
          <a:p>
            <a:pPr algn="l"/>
            <a:endParaRPr lang="en-US" sz="4000" dirty="0"/>
          </a:p>
        </p:txBody>
      </p:sp>
      <p:grpSp>
        <p:nvGrpSpPr>
          <p:cNvPr id="4" name="Group 3"/>
          <p:cNvGrpSpPr/>
          <p:nvPr/>
        </p:nvGrpSpPr>
        <p:grpSpPr>
          <a:xfrm>
            <a:off x="4493321" y="7315228"/>
            <a:ext cx="2490241" cy="1494144"/>
            <a:chOff x="3994019" y="1526"/>
            <a:chExt cx="2490241" cy="1494144"/>
          </a:xfrm>
        </p:grpSpPr>
        <p:sp>
          <p:nvSpPr>
            <p:cNvPr id="5" name="Rectangle 4"/>
            <p:cNvSpPr/>
            <p:nvPr/>
          </p:nvSpPr>
          <p:spPr>
            <a:xfrm>
              <a:off x="3994020" y="1526"/>
              <a:ext cx="2490240" cy="1494144"/>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3994019" y="1526"/>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HSE/HS Diploma</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 name="Group 6"/>
          <p:cNvGrpSpPr/>
          <p:nvPr/>
        </p:nvGrpSpPr>
        <p:grpSpPr>
          <a:xfrm>
            <a:off x="7124180" y="7315228"/>
            <a:ext cx="2490240" cy="1494144"/>
            <a:chOff x="1254756" y="1744694"/>
            <a:chExt cx="2490240" cy="1494144"/>
          </a:xfrm>
        </p:grpSpPr>
        <p:sp>
          <p:nvSpPr>
            <p:cNvPr id="8" name="Rectangle 7"/>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1254756"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0" name="Group 9"/>
          <p:cNvGrpSpPr/>
          <p:nvPr/>
        </p:nvGrpSpPr>
        <p:grpSpPr>
          <a:xfrm>
            <a:off x="9851178" y="3974725"/>
            <a:ext cx="2511383" cy="1560184"/>
            <a:chOff x="3994020" y="1678654"/>
            <a:chExt cx="2511383" cy="1560184"/>
          </a:xfrm>
        </p:grpSpPr>
        <p:sp>
          <p:nvSpPr>
            <p:cNvPr id="11" name="Rectangle 10"/>
            <p:cNvSpPr/>
            <p:nvPr/>
          </p:nvSpPr>
          <p:spPr>
            <a:xfrm>
              <a:off x="3994020" y="1744694"/>
              <a:ext cx="2490240" cy="149414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2" name="TextBox 11"/>
            <p:cNvSpPr txBox="1"/>
            <p:nvPr/>
          </p:nvSpPr>
          <p:spPr>
            <a:xfrm>
              <a:off x="4015163" y="16786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Enter Employment</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3" name="Group 12"/>
          <p:cNvGrpSpPr/>
          <p:nvPr/>
        </p:nvGrpSpPr>
        <p:grpSpPr>
          <a:xfrm>
            <a:off x="9872321" y="5617884"/>
            <a:ext cx="2490240" cy="1494144"/>
            <a:chOff x="1254756" y="3487862"/>
            <a:chExt cx="2490240" cy="1494144"/>
          </a:xfrm>
        </p:grpSpPr>
        <p:sp>
          <p:nvSpPr>
            <p:cNvPr id="14" name="Rectangle 13"/>
            <p:cNvSpPr/>
            <p:nvPr/>
          </p:nvSpPr>
          <p:spPr>
            <a:xfrm>
              <a:off x="1254756" y="3487862"/>
              <a:ext cx="2490240" cy="1494144"/>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5" name="TextBox 14"/>
            <p:cNvSpPr txBox="1"/>
            <p:nvPr/>
          </p:nvSpPr>
          <p:spPr>
            <a:xfrm>
              <a:off x="1254756"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Increase Wages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6" name="Group 15"/>
          <p:cNvGrpSpPr/>
          <p:nvPr/>
        </p:nvGrpSpPr>
        <p:grpSpPr>
          <a:xfrm>
            <a:off x="9872321" y="7315228"/>
            <a:ext cx="2490240" cy="1494144"/>
            <a:chOff x="3994020" y="3487862"/>
            <a:chExt cx="2490240" cy="1494144"/>
          </a:xfrm>
        </p:grpSpPr>
        <p:sp>
          <p:nvSpPr>
            <p:cNvPr id="17" name="Rectangle 16"/>
            <p:cNvSpPr/>
            <p:nvPr/>
          </p:nvSpPr>
          <p:spPr>
            <a:xfrm>
              <a:off x="3994020" y="3487862"/>
              <a:ext cx="2490240" cy="149414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p:spPr>
        </p:sp>
        <p:sp>
          <p:nvSpPr>
            <p:cNvPr id="18" name="TextBox 17"/>
            <p:cNvSpPr txBox="1"/>
            <p:nvPr/>
          </p:nvSpPr>
          <p:spPr>
            <a:xfrm>
              <a:off x="3994020"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 Post-Sec</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851190551"/>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Data Match Outcomes</a:t>
            </a:r>
            <a:endParaRPr lang="en-US" dirty="0">
              <a:solidFill>
                <a:schemeClr val="accent5"/>
              </a:solidFill>
            </a:endParaRPr>
          </a:p>
        </p:txBody>
      </p:sp>
      <p:sp>
        <p:nvSpPr>
          <p:cNvPr id="3" name="Content Placeholder 2"/>
          <p:cNvSpPr>
            <a:spLocks noGrp="1"/>
          </p:cNvSpPr>
          <p:nvPr>
            <p:ph sz="quarter" idx="11"/>
          </p:nvPr>
        </p:nvSpPr>
        <p:spPr>
          <a:xfrm>
            <a:off x="365823" y="2613740"/>
            <a:ext cx="11996738" cy="5852732"/>
          </a:xfrm>
        </p:spPr>
        <p:txBody>
          <a:bodyPr/>
          <a:lstStyle/>
          <a:p>
            <a:pPr algn="l"/>
            <a:r>
              <a:rPr lang="en-US" sz="4000" dirty="0" smtClean="0"/>
              <a:t>AEBG will use a combination of self-reported outcomes and data match for state level reporting.</a:t>
            </a:r>
          </a:p>
          <a:p>
            <a:pPr algn="l"/>
            <a:endParaRPr lang="en-US" sz="4000" dirty="0"/>
          </a:p>
          <a:p>
            <a:pPr algn="l"/>
            <a:r>
              <a:rPr lang="en-US" sz="4000" dirty="0" smtClean="0"/>
              <a:t>Two separate data matches will be conducted, 1) EDD for employment, 2) CCCCO for post-secondary </a:t>
            </a:r>
          </a:p>
          <a:p>
            <a:pPr marL="685800" indent="-685800" algn="l">
              <a:buFont typeface="+mj-lt"/>
              <a:buAutoNum type="arabicPeriod"/>
            </a:pPr>
            <a:r>
              <a:rPr lang="en-US" sz="4000" dirty="0" smtClean="0"/>
              <a:t>Post-Secondary – CCCCO </a:t>
            </a:r>
            <a:endParaRPr lang="en-US" sz="4000" dirty="0"/>
          </a:p>
          <a:p>
            <a:pPr marL="685800" indent="-685800" algn="l">
              <a:buFont typeface="+mj-lt"/>
              <a:buAutoNum type="arabicPeriod"/>
            </a:pPr>
            <a:r>
              <a:rPr lang="en-US" sz="4000" dirty="0"/>
              <a:t>Job </a:t>
            </a:r>
            <a:r>
              <a:rPr lang="en-US" sz="4000" dirty="0" smtClean="0"/>
              <a:t>Placement - EDD</a:t>
            </a:r>
            <a:endParaRPr lang="en-US" sz="4000" dirty="0"/>
          </a:p>
          <a:p>
            <a:pPr marL="685800" indent="-685800" algn="l">
              <a:buFont typeface="+mj-lt"/>
              <a:buAutoNum type="arabicPeriod"/>
            </a:pPr>
            <a:r>
              <a:rPr lang="en-US" sz="4000" dirty="0"/>
              <a:t>Improved </a:t>
            </a:r>
            <a:r>
              <a:rPr lang="en-US" sz="4000" dirty="0" smtClean="0"/>
              <a:t>Wages - EDD</a:t>
            </a:r>
            <a:endParaRPr lang="en-US" sz="4000" dirty="0"/>
          </a:p>
          <a:p>
            <a:pPr marL="685800" indent="-685800" algn="l">
              <a:buFont typeface="+mj-lt"/>
              <a:buAutoNum type="arabicPeriod"/>
            </a:pPr>
            <a:r>
              <a:rPr lang="en-US" sz="4000" dirty="0"/>
              <a:t>Transition to </a:t>
            </a:r>
            <a:r>
              <a:rPr lang="en-US" sz="4000" dirty="0" smtClean="0"/>
              <a:t>Post-Secondary - CCCCO</a:t>
            </a:r>
            <a:endParaRPr lang="en-US" sz="4000" dirty="0"/>
          </a:p>
          <a:p>
            <a:pPr algn="l"/>
            <a:endParaRPr lang="en-US" sz="4000" dirty="0"/>
          </a:p>
        </p:txBody>
      </p:sp>
    </p:spTree>
    <p:extLst>
      <p:ext uri="{BB962C8B-B14F-4D97-AF65-F5344CB8AC3E}">
        <p14:creationId xmlns:p14="http://schemas.microsoft.com/office/powerpoint/2010/main" val="2608061601"/>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8194" name="Picture 2"/>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rcRect/>
          <a:stretch>
            <a:fillRect/>
          </a:stretch>
        </p:blipFill>
        <p:spPr bwMode="auto">
          <a:xfrm>
            <a:off x="-41540" y="1689652"/>
            <a:ext cx="13046340" cy="727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573730"/>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tretch>
            <a:fillRect/>
          </a:stretch>
        </p:blipFill>
        <p:spPr bwMode="auto">
          <a:xfrm>
            <a:off x="127360" y="1811996"/>
            <a:ext cx="12609845" cy="709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36044"/>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tretch>
            <a:fillRect/>
          </a:stretch>
        </p:blipFill>
        <p:spPr bwMode="auto">
          <a:xfrm>
            <a:off x="90151" y="1777286"/>
            <a:ext cx="12853286" cy="722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30660"/>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81046798"/>
              </p:ext>
            </p:extLst>
          </p:nvPr>
        </p:nvGraphicFramePr>
        <p:xfrm>
          <a:off x="613084" y="2025610"/>
          <a:ext cx="11857590" cy="64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52422" y="3357834"/>
            <a:ext cx="3176886" cy="1569660"/>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Pre/Post Level Completion</a:t>
            </a:r>
          </a:p>
          <a:p>
            <a:pPr marL="304810" indent="-304810" algn="l" defTabSz="975390" rtl="0">
              <a:buFont typeface="Arial" panose="020B0604020202020204" pitchFamily="34" charset="0"/>
              <a:buChar char="•"/>
            </a:pPr>
            <a:r>
              <a:rPr lang="en-US" sz="1920" kern="1200" dirty="0">
                <a:solidFill>
                  <a:schemeClr val="tx1"/>
                </a:solidFill>
                <a:latin typeface="Calibri" panose="020F0502020204030204"/>
              </a:rPr>
              <a:t>Carnegie Units </a:t>
            </a:r>
            <a:r>
              <a:rPr lang="en-US" sz="1920" kern="1200" dirty="0" smtClean="0">
                <a:solidFill>
                  <a:schemeClr val="tx1"/>
                </a:solidFill>
                <a:latin typeface="Calibri" panose="020F0502020204030204"/>
              </a:rPr>
              <a:t>/HS Credits</a:t>
            </a:r>
          </a:p>
          <a:p>
            <a:pPr marL="304810" indent="-304810" algn="l" defTabSz="975390" rtl="0">
              <a:buFont typeface="Arial" panose="020B0604020202020204" pitchFamily="34" charset="0"/>
              <a:buChar char="•"/>
            </a:pPr>
            <a:r>
              <a:rPr lang="en-US" sz="1920" kern="1200" dirty="0" smtClean="0">
                <a:solidFill>
                  <a:schemeClr val="tx1"/>
                </a:solidFill>
                <a:latin typeface="Calibri" panose="020F0502020204030204"/>
              </a:rPr>
              <a:t>CDCP Certificate</a:t>
            </a:r>
          </a:p>
          <a:p>
            <a:pPr marL="304810" indent="-304810" algn="l" defTabSz="975390" rtl="0">
              <a:buFont typeface="Arial" panose="020B0604020202020204" pitchFamily="34" charset="0"/>
              <a:buChar char="•"/>
            </a:pPr>
            <a:r>
              <a:rPr lang="en-US" sz="1920" kern="1200" dirty="0" smtClean="0">
                <a:solidFill>
                  <a:schemeClr val="tx1"/>
                </a:solidFill>
                <a:latin typeface="Calibri" panose="020F0502020204030204"/>
              </a:rPr>
              <a:t>Occupational Skills Gain</a:t>
            </a:r>
          </a:p>
          <a:p>
            <a:pPr marL="304810" indent="-304810" algn="l" defTabSz="975390" rtl="0">
              <a:buFont typeface="Arial" panose="020B0604020202020204" pitchFamily="34" charset="0"/>
              <a:buChar char="•"/>
            </a:pPr>
            <a:r>
              <a:rPr lang="en-US" sz="1920" kern="1200" dirty="0" smtClean="0">
                <a:solidFill>
                  <a:schemeClr val="tx1"/>
                </a:solidFill>
                <a:latin typeface="Calibri" panose="020F0502020204030204"/>
              </a:rPr>
              <a:t>Workforce Preparation</a:t>
            </a:r>
            <a:endParaRPr lang="en-US" sz="1920" kern="1200" dirty="0">
              <a:solidFill>
                <a:schemeClr val="tx1"/>
              </a:solidFill>
              <a:latin typeface="Calibri" panose="020F0502020204030204"/>
            </a:endParaRPr>
          </a:p>
        </p:txBody>
      </p:sp>
      <p:sp>
        <p:nvSpPr>
          <p:cNvPr id="5" name="TextBox 4"/>
          <p:cNvSpPr txBox="1"/>
          <p:nvPr/>
        </p:nvSpPr>
        <p:spPr>
          <a:xfrm>
            <a:off x="4502913" y="3363900"/>
            <a:ext cx="3176886" cy="1274195"/>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High School Diploma</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Passed GED</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Passed </a:t>
            </a:r>
            <a:r>
              <a:rPr lang="en-US" sz="1920" kern="1200" dirty="0" err="1">
                <a:solidFill>
                  <a:prstClr val="black"/>
                </a:solidFill>
                <a:latin typeface="Calibri" panose="020F0502020204030204"/>
              </a:rPr>
              <a:t>HiSET</a:t>
            </a:r>
            <a:endParaRPr lang="en-US" sz="1920" kern="1200" dirty="0">
              <a:solidFill>
                <a:prstClr val="black"/>
              </a:solidFill>
              <a:latin typeface="Calibri" panose="020F0502020204030204"/>
            </a:endParaRP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Passed TASC</a:t>
            </a:r>
          </a:p>
        </p:txBody>
      </p:sp>
      <p:sp>
        <p:nvSpPr>
          <p:cNvPr id="6" name="TextBox 5"/>
          <p:cNvSpPr txBox="1"/>
          <p:nvPr/>
        </p:nvSpPr>
        <p:spPr>
          <a:xfrm>
            <a:off x="8392741" y="3300662"/>
            <a:ext cx="4328153" cy="1569660"/>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College Degree – AA, AS, BA, BS</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Graduate Studies</a:t>
            </a:r>
          </a:p>
          <a:p>
            <a:pPr marL="304810" indent="-304810" algn="l" defTabSz="975390" rtl="0">
              <a:buFont typeface="Arial" panose="020B0604020202020204" pitchFamily="34" charset="0"/>
              <a:buChar char="•"/>
            </a:pPr>
            <a:r>
              <a:rPr lang="en-US" sz="1920" kern="1200">
                <a:solidFill>
                  <a:prstClr val="black"/>
                </a:solidFill>
                <a:latin typeface="Calibri" panose="020F0502020204030204"/>
              </a:rPr>
              <a:t>Training </a:t>
            </a:r>
            <a:r>
              <a:rPr lang="en-US" sz="1920" kern="1200" smtClean="0">
                <a:solidFill>
                  <a:prstClr val="black"/>
                </a:solidFill>
                <a:latin typeface="Calibri" panose="020F0502020204030204"/>
              </a:rPr>
              <a:t>Credential</a:t>
            </a:r>
            <a:endParaRPr lang="en-US" sz="1920" kern="1200" dirty="0">
              <a:solidFill>
                <a:prstClr val="black"/>
              </a:solidFill>
              <a:latin typeface="Calibri" panose="020F0502020204030204"/>
            </a:endParaRP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Occupational Licensure/Certificate</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Apprenticeship</a:t>
            </a:r>
          </a:p>
        </p:txBody>
      </p:sp>
      <p:sp>
        <p:nvSpPr>
          <p:cNvPr id="7" name="TextBox 6"/>
          <p:cNvSpPr txBox="1"/>
          <p:nvPr/>
        </p:nvSpPr>
        <p:spPr>
          <a:xfrm>
            <a:off x="1458396" y="6681837"/>
            <a:ext cx="3176886" cy="978729"/>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Get a Job</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Retain a Job</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Enter Military</a:t>
            </a:r>
          </a:p>
        </p:txBody>
      </p:sp>
      <p:sp>
        <p:nvSpPr>
          <p:cNvPr id="8" name="TextBox 7"/>
          <p:cNvSpPr txBox="1"/>
          <p:nvPr/>
        </p:nvSpPr>
        <p:spPr>
          <a:xfrm>
            <a:off x="5376091" y="6700539"/>
            <a:ext cx="3176886" cy="683264"/>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Increase Wages</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Get a Better Job</a:t>
            </a:r>
          </a:p>
        </p:txBody>
      </p:sp>
      <p:sp>
        <p:nvSpPr>
          <p:cNvPr id="9" name="TextBox 8"/>
          <p:cNvSpPr txBox="1"/>
          <p:nvPr/>
        </p:nvSpPr>
        <p:spPr>
          <a:xfrm>
            <a:off x="9293788" y="6695383"/>
            <a:ext cx="3427105" cy="1569660"/>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smtClean="0">
                <a:solidFill>
                  <a:prstClr val="black"/>
                </a:solidFill>
                <a:latin typeface="Calibri" panose="020F0502020204030204"/>
              </a:rPr>
              <a:t>Transition to ASE</a:t>
            </a:r>
            <a:endParaRPr lang="en-US" sz="1920" kern="1200" dirty="0">
              <a:solidFill>
                <a:prstClr val="black"/>
              </a:solidFill>
              <a:latin typeface="Calibri" panose="020F0502020204030204"/>
            </a:endParaRPr>
          </a:p>
          <a:p>
            <a:pPr marL="304810" indent="-304810" algn="l" defTabSz="975390" rtl="0">
              <a:buFont typeface="Arial" panose="020B0604020202020204" pitchFamily="34" charset="0"/>
              <a:buChar char="•"/>
            </a:pPr>
            <a:r>
              <a:rPr lang="en-US" sz="1920" kern="1200" dirty="0" smtClean="0">
                <a:solidFill>
                  <a:prstClr val="black"/>
                </a:solidFill>
                <a:latin typeface="Calibri" panose="020F0502020204030204"/>
              </a:rPr>
              <a:t>Transition to Post-Secondary/CTE</a:t>
            </a:r>
            <a:endParaRPr lang="en-US" sz="1920" kern="1200" dirty="0">
              <a:solidFill>
                <a:prstClr val="black"/>
              </a:solidFill>
              <a:latin typeface="Calibri" panose="020F0502020204030204"/>
            </a:endParaRP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Transition to </a:t>
            </a:r>
            <a:r>
              <a:rPr lang="en-US" sz="1920" kern="1200" dirty="0" smtClean="0">
                <a:solidFill>
                  <a:prstClr val="black"/>
                </a:solidFill>
                <a:latin typeface="Calibri" panose="020F0502020204030204"/>
              </a:rPr>
              <a:t>Post-Secondary/College</a:t>
            </a:r>
            <a:endParaRPr lang="en-US" sz="1920" kern="1200" dirty="0">
              <a:solidFill>
                <a:prstClr val="black"/>
              </a:solidFill>
              <a:latin typeface="Calibri" panose="020F0502020204030204"/>
            </a:endParaRPr>
          </a:p>
        </p:txBody>
      </p:sp>
      <p:sp>
        <p:nvSpPr>
          <p:cNvPr id="2" name="Title 1"/>
          <p:cNvSpPr>
            <a:spLocks noGrp="1"/>
          </p:cNvSpPr>
          <p:nvPr>
            <p:ph type="title"/>
          </p:nvPr>
        </p:nvSpPr>
        <p:spPr>
          <a:xfrm>
            <a:off x="752422" y="506281"/>
            <a:ext cx="11216640" cy="711820"/>
          </a:xfrm>
        </p:spPr>
        <p:txBody>
          <a:bodyPr>
            <a:noAutofit/>
          </a:bodyPr>
          <a:lstStyle/>
          <a:p>
            <a:r>
              <a:rPr lang="en-US" sz="5400" b="1" dirty="0" smtClean="0">
                <a:solidFill>
                  <a:srgbClr val="C00000"/>
                </a:solidFill>
              </a:rPr>
              <a:t>AEBG Outcomes</a:t>
            </a:r>
            <a:endParaRPr lang="en-US" sz="5400" b="1" dirty="0">
              <a:solidFill>
                <a:srgbClr val="C00000"/>
              </a:solidFill>
            </a:endParaRPr>
          </a:p>
        </p:txBody>
      </p:sp>
    </p:spTree>
    <p:extLst>
      <p:ext uri="{BB962C8B-B14F-4D97-AF65-F5344CB8AC3E}">
        <p14:creationId xmlns:p14="http://schemas.microsoft.com/office/powerpoint/2010/main" val="36962102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3583" y="3947946"/>
            <a:ext cx="12192001" cy="3261237"/>
          </a:xfrm>
        </p:spPr>
        <p:txBody>
          <a:bodyPr/>
          <a:lstStyle/>
          <a:p>
            <a:r>
              <a:rPr lang="en-US" sz="5400" b="1" dirty="0" smtClean="0">
                <a:solidFill>
                  <a:schemeClr val="accent2">
                    <a:lumMod val="75000"/>
                  </a:schemeClr>
                </a:solidFill>
                <a:latin typeface="Helvetica" panose="020B0604020202020204" pitchFamily="34" charset="0"/>
                <a:cs typeface="Helvetica" panose="020B0604020202020204" pitchFamily="34" charset="0"/>
              </a:rPr>
              <a:t>Future changes &amp; analysis</a:t>
            </a:r>
            <a:endParaRPr lang="en-US" sz="5400" b="1" dirty="0">
              <a:solidFill>
                <a:schemeClr val="accent2">
                  <a:lumMod val="7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1121570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1534239" cy="839559"/>
          </a:xfrm>
        </p:spPr>
        <p:txBody>
          <a:bodyPr/>
          <a:lstStyle/>
          <a:p>
            <a:pPr algn="l"/>
            <a:r>
              <a:rPr lang="en-US" sz="4000" b="1" dirty="0" smtClean="0">
                <a:solidFill>
                  <a:schemeClr val="accent2">
                    <a:lumMod val="75000"/>
                  </a:schemeClr>
                </a:solidFill>
                <a:latin typeface="Helvetica" panose="020B0604020202020204" pitchFamily="34" charset="0"/>
                <a:cs typeface="Helvetica" panose="020B0604020202020204" pitchFamily="34" charset="0"/>
              </a:rPr>
              <a:t>Policy Changes – Administrative Oversight</a:t>
            </a:r>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332509" y="2866571"/>
            <a:ext cx="12482946" cy="6877588"/>
          </a:xfrm>
          <a:prstGeom prst="rect">
            <a:avLst/>
          </a:prstGeom>
        </p:spPr>
        <p:txBody>
          <a:bodyPr wrap="square">
            <a:spAutoFit/>
          </a:bodyPr>
          <a:lstStyle/>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Defines the role of the consortium level for determining member effectiveness.</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Clarifies the consortium level role in NOVA.</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Will connect with a targeted technical assistance process for ineffective members.</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AEBG TAP will facilitate the process.</a:t>
            </a:r>
          </a:p>
          <a:p>
            <a:pPr marL="914400" lvl="3" indent="-449263" algn="l" defTabSz="798513">
              <a:lnSpc>
                <a:spcPct val="107000"/>
              </a:lnSpc>
              <a:spcBef>
                <a:spcPts val="1200"/>
              </a:spcBef>
              <a:buClr>
                <a:srgbClr val="2F5496"/>
              </a:buClr>
              <a:buSzPct val="140000"/>
              <a:buFont typeface="Arial" panose="020B0604020202020204" pitchFamily="34" charset="0"/>
              <a:buChar char="•"/>
            </a:pPr>
            <a:r>
              <a:rPr lang="en-US" sz="4000" dirty="0" smtClean="0">
                <a:ea typeface="Calibri" panose="020F0502020204030204" pitchFamily="34" charset="0"/>
                <a:cs typeface="Calibri Light" panose="020F0302020204030204" pitchFamily="34" charset="0"/>
              </a:rPr>
              <a:t>Could lead to a reduction in member funding.</a:t>
            </a:r>
            <a:endParaRPr lang="en-US" sz="4000" dirty="0">
              <a:ea typeface="Calibri" panose="020F0502020204030204" pitchFamily="34" charset="0"/>
              <a:cs typeface="Calibri Light" panose="020F0302020204030204" pitchFamily="34" charset="0"/>
            </a:endParaRPr>
          </a:p>
          <a:p>
            <a:pPr marL="914400" lvl="3" indent="-449263" algn="l" defTabSz="798513">
              <a:lnSpc>
                <a:spcPct val="107000"/>
              </a:lnSpc>
              <a:spcBef>
                <a:spcPts val="1200"/>
              </a:spcBef>
              <a:buClr>
                <a:srgbClr val="2F5496"/>
              </a:buClr>
              <a:buSzPct val="140000"/>
              <a:buFont typeface="Arial" panose="020B0604020202020204" pitchFamily="34" charset="0"/>
              <a:buChar char="•"/>
            </a:pPr>
            <a:endParaRPr lang="en-US" sz="4000" dirty="0" smtClean="0">
              <a:ea typeface="Calibri" panose="020F0502020204030204" pitchFamily="34" charset="0"/>
              <a:cs typeface="Calibri Light" panose="020F0302020204030204" pitchFamily="34" charset="0"/>
            </a:endParaRPr>
          </a:p>
          <a:p>
            <a:pPr marL="914400" lvl="2" indent="-449263" algn="l" defTabSz="798513">
              <a:lnSpc>
                <a:spcPct val="107000"/>
              </a:lnSpc>
              <a:spcBef>
                <a:spcPts val="1200"/>
              </a:spcBef>
              <a:buClr>
                <a:srgbClr val="2F5496"/>
              </a:buClr>
              <a:buSzPct val="140000"/>
              <a:buFont typeface="Arial" panose="020B0604020202020204" pitchFamily="34" charset="0"/>
              <a:buChar char="•"/>
            </a:pPr>
            <a:endParaRPr lang="en-US"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116726018"/>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Future Changes</a:t>
            </a:r>
            <a:endParaRPr lang="en-US" dirty="0"/>
          </a:p>
        </p:txBody>
      </p:sp>
      <p:sp>
        <p:nvSpPr>
          <p:cNvPr id="3" name="Content Placeholder 2"/>
          <p:cNvSpPr>
            <a:spLocks noGrp="1"/>
          </p:cNvSpPr>
          <p:nvPr>
            <p:ph sz="quarter" idx="11"/>
          </p:nvPr>
        </p:nvSpPr>
        <p:spPr>
          <a:xfrm>
            <a:off x="397565" y="2663688"/>
            <a:ext cx="12205252" cy="6151700"/>
          </a:xfrm>
        </p:spPr>
        <p:txBody>
          <a:bodyPr/>
          <a:lstStyle/>
          <a:p>
            <a:pPr marL="685800" indent="-685800" algn="l">
              <a:buFont typeface="Arial" panose="020B0604020202020204" pitchFamily="34" charset="0"/>
              <a:buChar char="•"/>
            </a:pPr>
            <a:r>
              <a:rPr lang="en-US" sz="4000" dirty="0" smtClean="0"/>
              <a:t>Release the AEBG Annual Report.</a:t>
            </a:r>
          </a:p>
          <a:p>
            <a:pPr marL="685800" indent="-685800" algn="l">
              <a:buFont typeface="Arial" panose="020B0604020202020204" pitchFamily="34" charset="0"/>
              <a:buChar char="•"/>
            </a:pPr>
            <a:r>
              <a:rPr lang="en-US" sz="4000" dirty="0" smtClean="0"/>
              <a:t>Begin drafting the AEBG Supplemental Report.</a:t>
            </a:r>
          </a:p>
          <a:p>
            <a:pPr marL="685800" indent="-685800" algn="l">
              <a:buFont typeface="Arial" panose="020B0604020202020204" pitchFamily="34" charset="0"/>
              <a:buChar char="•"/>
            </a:pPr>
            <a:r>
              <a:rPr lang="en-US" sz="4000" dirty="0" smtClean="0"/>
              <a:t>Prepare for the release of Launchboard Adult Ed tab.</a:t>
            </a:r>
          </a:p>
          <a:p>
            <a:pPr marL="685800" indent="-685800" algn="l">
              <a:buFont typeface="Arial" panose="020B0604020202020204" pitchFamily="34" charset="0"/>
              <a:buChar char="•"/>
            </a:pPr>
            <a:r>
              <a:rPr lang="en-US" sz="4000" dirty="0" smtClean="0"/>
              <a:t>Finish up the AEBG Crosswalk work on CB21 course completion for MSG.</a:t>
            </a:r>
          </a:p>
          <a:p>
            <a:pPr marL="685800" indent="-685800" algn="l">
              <a:buFont typeface="Arial" panose="020B0604020202020204" pitchFamily="34" charset="0"/>
              <a:buChar char="•"/>
            </a:pPr>
            <a:r>
              <a:rPr lang="en-US" sz="4000" dirty="0" smtClean="0"/>
              <a:t>CCDs will begin reporting in MIS for AEBG 18-19.</a:t>
            </a:r>
          </a:p>
          <a:p>
            <a:pPr marL="685800" indent="-685800" algn="l">
              <a:buFont typeface="Arial" panose="020B0604020202020204" pitchFamily="34" charset="0"/>
              <a:buChar char="•"/>
            </a:pPr>
            <a:r>
              <a:rPr lang="en-US" sz="4000" dirty="0" smtClean="0"/>
              <a:t>Full implementation of NOVA for AEBG.</a:t>
            </a:r>
          </a:p>
          <a:p>
            <a:pPr marL="685800" indent="-685800" algn="l">
              <a:buFont typeface="Arial" panose="020B0604020202020204" pitchFamily="34" charset="0"/>
              <a:buChar char="•"/>
            </a:pPr>
            <a:r>
              <a:rPr lang="en-US" sz="4000" dirty="0" smtClean="0"/>
              <a:t>Explore student survey models for wage/job metrics.</a:t>
            </a:r>
          </a:p>
          <a:p>
            <a:pPr marL="685800" indent="-685800" algn="l">
              <a:buFont typeface="Arial" panose="020B0604020202020204" pitchFamily="34" charset="0"/>
              <a:buChar char="•"/>
            </a:pPr>
            <a:endParaRPr lang="en-US" sz="3600" dirty="0" smtClean="0"/>
          </a:p>
          <a:p>
            <a:pPr algn="l"/>
            <a:endParaRPr lang="en-US" sz="4800" dirty="0"/>
          </a:p>
        </p:txBody>
      </p:sp>
    </p:spTree>
    <p:extLst>
      <p:ext uri="{BB962C8B-B14F-4D97-AF65-F5344CB8AC3E}">
        <p14:creationId xmlns:p14="http://schemas.microsoft.com/office/powerpoint/2010/main" val="1347433252"/>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Release of the AEBG Annual Report </a:t>
            </a:r>
            <a:endParaRPr lang="en-US" dirty="0"/>
          </a:p>
        </p:txBody>
      </p:sp>
      <p:sp>
        <p:nvSpPr>
          <p:cNvPr id="3" name="Content Placeholder 2"/>
          <p:cNvSpPr>
            <a:spLocks noGrp="1"/>
          </p:cNvSpPr>
          <p:nvPr>
            <p:ph sz="quarter" idx="11"/>
          </p:nvPr>
        </p:nvSpPr>
        <p:spPr>
          <a:xfrm>
            <a:off x="397565" y="2769704"/>
            <a:ext cx="12205252" cy="6045683"/>
          </a:xfrm>
        </p:spPr>
        <p:txBody>
          <a:bodyPr/>
          <a:lstStyle/>
          <a:p>
            <a:pPr marL="685800" indent="-685800" algn="l">
              <a:buFont typeface="Arial" panose="020B0604020202020204" pitchFamily="34" charset="0"/>
              <a:buChar char="•"/>
            </a:pPr>
            <a:r>
              <a:rPr lang="en-US" sz="4000" dirty="0" smtClean="0"/>
              <a:t>Scheduled to be released beginning of March</a:t>
            </a:r>
          </a:p>
          <a:p>
            <a:pPr marL="685800" indent="-685800" algn="l">
              <a:buFont typeface="Arial" panose="020B0604020202020204" pitchFamily="34" charset="0"/>
              <a:buChar char="•"/>
            </a:pPr>
            <a:r>
              <a:rPr lang="en-US" sz="4000" dirty="0" smtClean="0"/>
              <a:t>Shows first year of AEBG student data collection using TOPSPro.</a:t>
            </a:r>
          </a:p>
          <a:p>
            <a:pPr marL="685800" indent="-685800" algn="l">
              <a:buFont typeface="Arial" panose="020B0604020202020204" pitchFamily="34" charset="0"/>
              <a:buChar char="•"/>
            </a:pPr>
            <a:r>
              <a:rPr lang="en-US" sz="4000" dirty="0" smtClean="0"/>
              <a:t>Initial year for WIOA alignment</a:t>
            </a:r>
          </a:p>
          <a:p>
            <a:pPr marL="685800" indent="-685800" algn="l">
              <a:buFont typeface="Arial" panose="020B0604020202020204" pitchFamily="34" charset="0"/>
              <a:buChar char="•"/>
            </a:pPr>
            <a:r>
              <a:rPr lang="en-US" sz="4000" dirty="0" smtClean="0"/>
              <a:t>Will also have the first round of data matching – MIS (post secondary), and EDD (wages, jobs).</a:t>
            </a:r>
          </a:p>
          <a:p>
            <a:pPr marL="685800" indent="-685800" algn="l">
              <a:buFont typeface="Arial" panose="020B0604020202020204" pitchFamily="34" charset="0"/>
              <a:buChar char="•"/>
            </a:pPr>
            <a:r>
              <a:rPr lang="en-US" sz="4000" dirty="0" smtClean="0"/>
              <a:t>However – data based on AEBG funding only.</a:t>
            </a:r>
          </a:p>
          <a:p>
            <a:pPr marL="685800" indent="-685800" algn="l">
              <a:buFont typeface="Arial" panose="020B0604020202020204" pitchFamily="34" charset="0"/>
              <a:buChar char="•"/>
            </a:pPr>
            <a:r>
              <a:rPr lang="en-US" sz="4000" dirty="0" smtClean="0"/>
              <a:t>Shows that 17-18 will be a better more reliable baseline.</a:t>
            </a:r>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1050084061"/>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Drafting the AEBG Supplemental Report </a:t>
            </a:r>
            <a:endParaRPr lang="en-US" dirty="0"/>
          </a:p>
        </p:txBody>
      </p:sp>
      <p:sp>
        <p:nvSpPr>
          <p:cNvPr id="3" name="Content Placeholder 2"/>
          <p:cNvSpPr>
            <a:spLocks noGrp="1"/>
          </p:cNvSpPr>
          <p:nvPr>
            <p:ph sz="quarter" idx="11"/>
          </p:nvPr>
        </p:nvSpPr>
        <p:spPr>
          <a:xfrm>
            <a:off x="397565" y="2769704"/>
            <a:ext cx="12205252" cy="6045683"/>
          </a:xfrm>
        </p:spPr>
        <p:txBody>
          <a:bodyPr/>
          <a:lstStyle/>
          <a:p>
            <a:pPr marL="685800" indent="-685800" algn="l">
              <a:buFont typeface="Arial" panose="020B0604020202020204" pitchFamily="34" charset="0"/>
              <a:buChar char="•"/>
            </a:pPr>
            <a:r>
              <a:rPr lang="en-US" sz="4400" dirty="0" smtClean="0"/>
              <a:t>What is happening to AEBG student with less than 12 hours of instruction?</a:t>
            </a:r>
          </a:p>
          <a:p>
            <a:pPr marL="685800" indent="-685800" algn="l">
              <a:buFont typeface="Arial" panose="020B0604020202020204" pitchFamily="34" charset="0"/>
              <a:buChar char="•"/>
            </a:pPr>
            <a:r>
              <a:rPr lang="en-US" sz="4400" dirty="0" smtClean="0"/>
              <a:t>How are credit community colleges (with no noncredit programming) working with AEBG students (or those in developmental education)? </a:t>
            </a:r>
          </a:p>
          <a:p>
            <a:pPr marL="685800" indent="-685800" algn="l">
              <a:buFont typeface="Arial" panose="020B0604020202020204" pitchFamily="34" charset="0"/>
              <a:buChar char="•"/>
            </a:pPr>
            <a:r>
              <a:rPr lang="en-US" sz="4400" dirty="0" smtClean="0"/>
              <a:t>What does the student data look like for program using integrated education and training models?</a:t>
            </a:r>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1498916677"/>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1519461"/>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LaunchBoard Adult Education Tab</a:t>
            </a:r>
          </a:p>
          <a:p>
            <a:pPr algn="l">
              <a:spcBef>
                <a:spcPts val="2400"/>
              </a:spcBef>
            </a:pPr>
            <a:r>
              <a:rPr lang="en-US" sz="2400" dirty="0">
                <a:solidFill>
                  <a:schemeClr val="accent2">
                    <a:lumMod val="75000"/>
                  </a:schemeClr>
                </a:solidFill>
                <a:latin typeface="Helvetica" panose="020B0604020202020204" pitchFamily="34" charset="0"/>
                <a:cs typeface="Helvetica" panose="020B0604020202020204" pitchFamily="34" charset="0"/>
              </a:rPr>
              <a:t>General info: </a:t>
            </a:r>
            <a:r>
              <a:rPr lang="en-US" sz="2400" dirty="0">
                <a:solidFill>
                  <a:schemeClr val="accent2">
                    <a:lumMod val="75000"/>
                  </a:schemeClr>
                </a:solidFill>
                <a:latin typeface="Helvetica" panose="020B0604020202020204" pitchFamily="34" charset="0"/>
                <a:cs typeface="Helvetica" panose="020B0604020202020204" pitchFamily="34" charset="0"/>
                <a:hlinkClick r:id="rId2"/>
              </a:rPr>
              <a:t>http://calpassplus.org/launchboard/home.aspx</a:t>
            </a:r>
            <a:r>
              <a:rPr lang="en-US" sz="2400" dirty="0">
                <a:solidFill>
                  <a:schemeClr val="accent2">
                    <a:lumMod val="75000"/>
                  </a:schemeClr>
                </a:solidFill>
                <a:latin typeface="Helvetica" panose="020B0604020202020204" pitchFamily="34" charset="0"/>
                <a:cs typeface="Helvetica" panose="020B0604020202020204" pitchFamily="34" charset="0"/>
              </a:rPr>
              <a:t> </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pic>
        <p:nvPicPr>
          <p:cNvPr id="7" name="Shape 141">
            <a:extLst>
              <a:ext uri="{FF2B5EF4-FFF2-40B4-BE49-F238E27FC236}">
                <a16:creationId xmlns="" xmlns:a16="http://schemas.microsoft.com/office/drawing/2014/main" id="{A5A3FF6B-AAAF-479D-9598-50FAE574A410}"/>
              </a:ext>
            </a:extLst>
          </p:cNvPr>
          <p:cNvPicPr preferRelativeResize="0"/>
          <p:nvPr/>
        </p:nvPicPr>
        <p:blipFill rotWithShape="1">
          <a:blip r:embed="rId3">
            <a:alphaModFix/>
          </a:blip>
          <a:srcRect l="19160" t="14031" r="19387" b="44333"/>
          <a:stretch/>
        </p:blipFill>
        <p:spPr>
          <a:xfrm>
            <a:off x="609599" y="3546473"/>
            <a:ext cx="11756571" cy="4479926"/>
          </a:xfrm>
          <a:prstGeom prst="rect">
            <a:avLst/>
          </a:prstGeom>
          <a:noFill/>
          <a:ln>
            <a:noFill/>
          </a:ln>
        </p:spPr>
      </p:pic>
    </p:spTree>
    <p:extLst>
      <p:ext uri="{BB962C8B-B14F-4D97-AF65-F5344CB8AC3E}">
        <p14:creationId xmlns:p14="http://schemas.microsoft.com/office/powerpoint/2010/main" val="4002266980"/>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LaunchBoard Data Sources</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861787" y="2862034"/>
            <a:ext cx="11165113" cy="4813625"/>
          </a:xfrm>
          <a:prstGeom prst="rect">
            <a:avLst/>
          </a:prstGeom>
        </p:spPr>
        <p:txBody>
          <a:bodyPr wrap="square">
            <a:spAutoFit/>
          </a:bodyPr>
          <a:lstStyle/>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Student Demographics</a:t>
            </a:r>
            <a:r>
              <a:rPr lang="en-US" b="1" dirty="0">
                <a:solidFill>
                  <a:schemeClr val="tx1"/>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(MIS/</a:t>
            </a:r>
            <a:r>
              <a:rPr lang="en-US" sz="3200" dirty="0" err="1">
                <a:solidFill>
                  <a:schemeClr val="tx1"/>
                </a:solidFill>
                <a:ea typeface="Calibri" panose="020F0502020204030204" pitchFamily="34" charset="0"/>
                <a:cs typeface="Calibri Light" panose="020F0302020204030204" pitchFamily="34" charset="0"/>
              </a:rPr>
              <a:t>TOPSPro</a:t>
            </a:r>
            <a:r>
              <a:rPr lang="en-US" sz="3200" dirty="0">
                <a:solidFill>
                  <a:schemeClr val="tx1"/>
                </a:solidFill>
                <a:ea typeface="Calibri" panose="020F0502020204030204" pitchFamily="34" charset="0"/>
                <a:cs typeface="Calibri Light" panose="020F0302020204030204" pitchFamily="34" charset="0"/>
              </a:rPr>
              <a:t>)</a:t>
            </a:r>
            <a:endParaRPr lang="en-US" sz="3200" b="1" dirty="0">
              <a:solidFill>
                <a:schemeClr val="tx1"/>
              </a:solidFill>
              <a:ea typeface="Calibri" panose="020F0502020204030204" pitchFamily="34" charset="0"/>
              <a:cs typeface="Calibri Light" panose="020F0302020204030204" pitchFamily="34" charset="0"/>
            </a:endParaRP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err="1">
                <a:solidFill>
                  <a:srgbClr val="C00000"/>
                </a:solidFill>
                <a:ea typeface="Calibri" panose="020F0502020204030204" pitchFamily="34" charset="0"/>
                <a:cs typeface="Calibri Light" panose="020F0302020204030204" pitchFamily="34" charset="0"/>
              </a:rPr>
              <a:t>Coursetaking</a:t>
            </a:r>
            <a:r>
              <a:rPr lang="en-US" sz="4000" b="1" dirty="0">
                <a:solidFill>
                  <a:srgbClr val="C00000"/>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(MIS/</a:t>
            </a:r>
            <a:r>
              <a:rPr lang="en-US" sz="3200" dirty="0" err="1">
                <a:solidFill>
                  <a:schemeClr val="tx1"/>
                </a:solidFill>
                <a:ea typeface="Calibri" panose="020F0502020204030204" pitchFamily="34" charset="0"/>
                <a:cs typeface="Calibri Light" panose="020F0302020204030204" pitchFamily="34" charset="0"/>
              </a:rPr>
              <a:t>TOPSPro</a:t>
            </a:r>
            <a:r>
              <a:rPr lang="en-US" sz="3200" dirty="0">
                <a:solidFill>
                  <a:schemeClr val="tx1"/>
                </a:solidFill>
                <a:ea typeface="Calibri" panose="020F0502020204030204" pitchFamily="34" charset="0"/>
                <a:cs typeface="Calibri Light" panose="020F0302020204030204" pitchFamily="34" charset="0"/>
              </a:rPr>
              <a:t>)</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Completion </a:t>
            </a:r>
            <a:r>
              <a:rPr lang="en-US" sz="3200" dirty="0">
                <a:solidFill>
                  <a:schemeClr val="tx1"/>
                </a:solidFill>
                <a:ea typeface="Calibri" panose="020F0502020204030204" pitchFamily="34" charset="0"/>
                <a:cs typeface="Calibri Light" panose="020F0302020204030204" pitchFamily="34" charset="0"/>
              </a:rPr>
              <a:t>(MIS/</a:t>
            </a:r>
            <a:r>
              <a:rPr lang="en-US" sz="3200" dirty="0" err="1">
                <a:solidFill>
                  <a:schemeClr val="tx1"/>
                </a:solidFill>
                <a:ea typeface="Calibri" panose="020F0502020204030204" pitchFamily="34" charset="0"/>
                <a:cs typeface="Calibri Light" panose="020F0302020204030204" pitchFamily="34" charset="0"/>
              </a:rPr>
              <a:t>TOPSPro</a:t>
            </a:r>
            <a:r>
              <a:rPr lang="en-US" sz="3200" dirty="0">
                <a:solidFill>
                  <a:schemeClr val="tx1"/>
                </a:solidFill>
                <a:ea typeface="Calibri" panose="020F0502020204030204" pitchFamily="34" charset="0"/>
                <a:cs typeface="Calibri Light" panose="020F0302020204030204" pitchFamily="34" charset="0"/>
              </a:rPr>
              <a:t>/GED/TASC/</a:t>
            </a:r>
            <a:r>
              <a:rPr lang="en-US" sz="3200" dirty="0" err="1">
                <a:solidFill>
                  <a:schemeClr val="tx1"/>
                </a:solidFill>
                <a:ea typeface="Calibri" panose="020F0502020204030204" pitchFamily="34" charset="0"/>
                <a:cs typeface="Calibri Light" panose="020F0302020204030204" pitchFamily="34" charset="0"/>
              </a:rPr>
              <a:t>HiSet</a:t>
            </a:r>
            <a:r>
              <a:rPr lang="en-US" sz="3200" dirty="0">
                <a:solidFill>
                  <a:schemeClr val="tx1"/>
                </a:solidFill>
                <a:ea typeface="Calibri" panose="020F0502020204030204" pitchFamily="34" charset="0"/>
                <a:cs typeface="Calibri Light" panose="020F0302020204030204" pitchFamily="34" charset="0"/>
              </a:rPr>
              <a:t>)</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Transfer</a:t>
            </a:r>
            <a:r>
              <a:rPr lang="en-US" sz="4000" b="1" dirty="0">
                <a:solidFill>
                  <a:srgbClr val="C00000"/>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(National Student Clearinghouse)</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Employment</a:t>
            </a:r>
            <a:r>
              <a:rPr lang="en-US" sz="4000" b="1" dirty="0">
                <a:solidFill>
                  <a:srgbClr val="C00000"/>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(EDD Wage File, CTE Outcomes Survey)</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 b="1" dirty="0">
                <a:solidFill>
                  <a:srgbClr val="C00000"/>
                </a:solidFill>
              </a:rPr>
              <a:t>Labor market information </a:t>
            </a:r>
            <a:r>
              <a:rPr lang="en" sz="4000" dirty="0"/>
              <a:t>(EMSI)</a:t>
            </a:r>
          </a:p>
        </p:txBody>
      </p:sp>
    </p:spTree>
    <p:extLst>
      <p:ext uri="{BB962C8B-B14F-4D97-AF65-F5344CB8AC3E}">
        <p14:creationId xmlns:p14="http://schemas.microsoft.com/office/powerpoint/2010/main" val="1431379707"/>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2192001"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LaunchBoard Adult Ed Tab Scope/Timeline</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673100" y="2706914"/>
            <a:ext cx="11823701" cy="5961440"/>
          </a:xfrm>
          <a:prstGeom prst="rect">
            <a:avLst/>
          </a:prstGeom>
        </p:spPr>
        <p:txBody>
          <a:bodyPr wrap="square">
            <a:spAutoFit/>
          </a:bodyPr>
          <a:lstStyle/>
          <a:p>
            <a:pPr marL="685800" marR="0" lvl="0" indent="-685800" algn="l">
              <a:lnSpc>
                <a:spcPct val="107000"/>
              </a:lnSpc>
              <a:spcBef>
                <a:spcPts val="1200"/>
              </a:spcBef>
              <a:spcAft>
                <a:spcPts val="0"/>
              </a:spcAft>
              <a:buClr>
                <a:srgbClr val="2F5496"/>
              </a:buClr>
              <a:buSzPct val="140000"/>
              <a:buFont typeface="Arial" panose="020B0604020202020204" pitchFamily="34" charset="0"/>
              <a:buChar char="•"/>
            </a:pPr>
            <a:r>
              <a:rPr lang="en-US" dirty="0">
                <a:latin typeface="Helvetica Light"/>
                <a:ea typeface="Helvetica Light"/>
                <a:cs typeface="Helvetica Light"/>
                <a:sym typeface="Helvetica Light"/>
              </a:rPr>
              <a:t>Comprehensive consortium &amp; member data</a:t>
            </a:r>
          </a:p>
          <a:p>
            <a:pPr marL="685800" marR="0" lvl="0" indent="-685800" algn="l">
              <a:lnSpc>
                <a:spcPct val="107000"/>
              </a:lnSpc>
              <a:spcBef>
                <a:spcPts val="900"/>
              </a:spcBef>
              <a:spcAft>
                <a:spcPts val="0"/>
              </a:spcAft>
              <a:buClr>
                <a:srgbClr val="2F5496"/>
              </a:buClr>
              <a:buSzPct val="140000"/>
              <a:buFont typeface="Arial" panose="020B0604020202020204" pitchFamily="34" charset="0"/>
              <a:buChar char="•"/>
            </a:pPr>
            <a:r>
              <a:rPr lang="en-US" dirty="0">
                <a:latin typeface="Helvetica Light"/>
                <a:ea typeface="Helvetica Light"/>
                <a:cs typeface="Helvetica Light"/>
                <a:sym typeface="Helvetica Light"/>
              </a:rPr>
              <a:t>Disaggregated program, demographics, barriers and other criteria</a:t>
            </a:r>
          </a:p>
          <a:p>
            <a:pPr marL="685800" marR="0" lvl="0" indent="-685800" algn="l">
              <a:lnSpc>
                <a:spcPct val="107000"/>
              </a:lnSpc>
              <a:spcBef>
                <a:spcPts val="900"/>
              </a:spcBef>
              <a:spcAft>
                <a:spcPts val="0"/>
              </a:spcAft>
              <a:buClr>
                <a:srgbClr val="2F5496"/>
              </a:buClr>
              <a:buSzPct val="140000"/>
              <a:buFont typeface="Arial" panose="020B0604020202020204" pitchFamily="34" charset="0"/>
              <a:buChar char="•"/>
            </a:pPr>
            <a:r>
              <a:rPr lang="en-US" dirty="0">
                <a:latin typeface="Helvetica Light"/>
                <a:ea typeface="Helvetica Light"/>
                <a:cs typeface="Helvetica Light"/>
                <a:sym typeface="Helvetica Light"/>
              </a:rPr>
              <a:t>Current build includes 57 student, course taking &amp; outcome metrics</a:t>
            </a:r>
          </a:p>
          <a:p>
            <a:pPr marL="685800" marR="0" lvl="0" indent="-685800" algn="l">
              <a:lnSpc>
                <a:spcPct val="107000"/>
              </a:lnSpc>
              <a:spcBef>
                <a:spcPts val="900"/>
              </a:spcBef>
              <a:spcAft>
                <a:spcPts val="0"/>
              </a:spcAft>
              <a:buClr>
                <a:srgbClr val="2F5496"/>
              </a:buClr>
              <a:buSzPct val="140000"/>
              <a:buFont typeface="Arial" panose="020B0604020202020204" pitchFamily="34" charset="0"/>
              <a:buChar char="•"/>
            </a:pPr>
            <a:r>
              <a:rPr lang="en-US" dirty="0">
                <a:latin typeface="Helvetica Light"/>
                <a:ea typeface="Helvetica Light"/>
                <a:cs typeface="Helvetica Light"/>
                <a:sym typeface="Helvetica Light"/>
              </a:rPr>
              <a:t>Conducting test matching of TE, MIS and other data sources Fall 2017</a:t>
            </a:r>
          </a:p>
          <a:p>
            <a:pPr marL="685800" marR="0" lvl="0" indent="-685800" algn="l">
              <a:lnSpc>
                <a:spcPct val="107000"/>
              </a:lnSpc>
              <a:spcBef>
                <a:spcPts val="900"/>
              </a:spcBef>
              <a:spcAft>
                <a:spcPts val="0"/>
              </a:spcAft>
              <a:buClr>
                <a:srgbClr val="2F5496"/>
              </a:buClr>
              <a:buSzPct val="140000"/>
              <a:buFont typeface="Arial" panose="020B0604020202020204" pitchFamily="34" charset="0"/>
              <a:buChar char="•"/>
            </a:pPr>
            <a:r>
              <a:rPr lang="en-US" dirty="0">
                <a:latin typeface="Helvetica Light"/>
                <a:ea typeface="Helvetica Light"/>
                <a:cs typeface="Helvetica Light"/>
                <a:sym typeface="Helvetica Light"/>
              </a:rPr>
              <a:t>Available to consortia Spring 2018</a:t>
            </a:r>
          </a:p>
          <a:p>
            <a:pPr marL="685800" marR="0" lvl="0" indent="-685800" algn="l">
              <a:lnSpc>
                <a:spcPct val="107000"/>
              </a:lnSpc>
              <a:spcBef>
                <a:spcPts val="900"/>
              </a:spcBef>
              <a:spcAft>
                <a:spcPts val="0"/>
              </a:spcAft>
              <a:buClr>
                <a:srgbClr val="2F5496"/>
              </a:buClr>
              <a:buSzPct val="140000"/>
              <a:buFont typeface="Arial" panose="020B0604020202020204" pitchFamily="34" charset="0"/>
              <a:buChar char="•"/>
            </a:pPr>
            <a:r>
              <a:rPr lang="en-US" dirty="0">
                <a:latin typeface="Helvetica Light"/>
                <a:ea typeface="Helvetica Light"/>
                <a:cs typeface="Helvetica Light"/>
                <a:sym typeface="Helvetica Light"/>
              </a:rPr>
              <a:t>Regional training on tools and how to use the data</a:t>
            </a:r>
          </a:p>
        </p:txBody>
      </p:sp>
    </p:spTree>
    <p:extLst>
      <p:ext uri="{BB962C8B-B14F-4D97-AF65-F5344CB8AC3E}">
        <p14:creationId xmlns:p14="http://schemas.microsoft.com/office/powerpoint/2010/main" val="3899774850"/>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dirty="0"/>
              <a:t>Adult Education Crosswalk for MSG</a:t>
            </a:r>
          </a:p>
          <a:p>
            <a:pPr algn="l"/>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430894" y="2980871"/>
            <a:ext cx="11684906" cy="7031733"/>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b="1" dirty="0">
                <a:solidFill>
                  <a:srgbClr val="0070C0"/>
                </a:solidFill>
                <a:ea typeface="Calibri" panose="020F0502020204030204" pitchFamily="34" charset="0"/>
                <a:cs typeface="Calibri Light" panose="020F0302020204030204" pitchFamily="34" charset="0"/>
              </a:rPr>
              <a:t>Basic Skills Crosswalk:</a:t>
            </a:r>
            <a:endParaRPr lang="en-US" dirty="0">
              <a:ea typeface="Calibri" panose="020F0502020204030204" pitchFamily="34" charset="0"/>
              <a:cs typeface="Calibri Light" panose="020F0302020204030204" pitchFamily="34" charset="0"/>
            </a:endParaRP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AEBG (</a:t>
            </a:r>
            <a:r>
              <a:rPr lang="en-US" sz="3200" dirty="0" err="1">
                <a:ea typeface="Calibri" panose="020F0502020204030204" pitchFamily="34" charset="0"/>
                <a:cs typeface="Calibri Light" panose="020F0302020204030204" pitchFamily="34" charset="0"/>
              </a:rPr>
              <a:t>WestEd</a:t>
            </a:r>
            <a:r>
              <a:rPr lang="en-US" sz="3200" dirty="0">
                <a:ea typeface="Calibri" panose="020F0502020204030204" pitchFamily="34" charset="0"/>
                <a:cs typeface="Calibri Light" panose="020F0302020204030204" pitchFamily="34" charset="0"/>
              </a:rPr>
              <a:t>) </a:t>
            </a:r>
            <a:r>
              <a:rPr lang="en-US" sz="3200" dirty="0" smtClean="0">
                <a:ea typeface="Calibri" panose="020F0502020204030204" pitchFamily="34" charset="0"/>
                <a:cs typeface="Calibri Light" panose="020F0302020204030204" pitchFamily="34" charset="0"/>
              </a:rPr>
              <a:t>convened </a:t>
            </a:r>
            <a:r>
              <a:rPr lang="en-US" sz="3200" dirty="0">
                <a:ea typeface="Calibri" panose="020F0502020204030204" pitchFamily="34" charset="0"/>
                <a:cs typeface="Calibri Light" panose="020F0302020204030204" pitchFamily="34" charset="0"/>
              </a:rPr>
              <a:t>faculty and leadership to build a crosswalk of the National Reporting System Educational Functioning Levels and the CB21 levels below transfer</a:t>
            </a:r>
            <a:r>
              <a:rPr lang="en-US" sz="3200" dirty="0" smtClean="0">
                <a:ea typeface="Calibri" panose="020F0502020204030204" pitchFamily="34" charset="0"/>
                <a:cs typeface="Calibri Light" panose="020F0302020204030204" pitchFamily="34" charset="0"/>
              </a:rPr>
              <a:t>.</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Three teams of faculty &amp; </a:t>
            </a:r>
            <a:r>
              <a:rPr lang="en-US" sz="3200" dirty="0" smtClean="0">
                <a:ea typeface="Calibri" panose="020F0502020204030204" pitchFamily="34" charset="0"/>
                <a:cs typeface="Calibri Light" panose="020F0302020204030204" pitchFamily="34" charset="0"/>
              </a:rPr>
              <a:t>teachers (close to 30 in all)</a:t>
            </a:r>
            <a:endParaRPr lang="en-US" sz="3200" dirty="0">
              <a:ea typeface="Calibri" panose="020F0502020204030204" pitchFamily="34" charset="0"/>
              <a:cs typeface="Calibri Light" panose="020F0302020204030204" pitchFamily="34" charset="0"/>
            </a:endParaRP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ESL, Math &amp; English</a:t>
            </a:r>
            <a:r>
              <a:rPr lang="en-US" sz="3200" dirty="0" smtClean="0">
                <a:ea typeface="Calibri" panose="020F0502020204030204" pitchFamily="34" charset="0"/>
                <a:cs typeface="Calibri Light" panose="020F0302020204030204" pitchFamily="34" charset="0"/>
              </a:rPr>
              <a:t>.</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In the process of finalizing recommendations.</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Will discuss with field team prior to issuing final policy for usage in the 18-19 school year.</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endParaRPr lang="en-US" sz="3200" dirty="0">
              <a:ea typeface="Calibri" panose="020F0502020204030204" pitchFamily="34" charset="0"/>
              <a:cs typeface="Calibri Light" panose="020F0302020204030204" pitchFamily="34" charset="0"/>
            </a:endParaRP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endParaRPr lang="en-US" sz="3200"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007402186"/>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dirty="0"/>
              <a:t>AEBG Reporting in MIS for 18-19</a:t>
            </a:r>
          </a:p>
          <a:p>
            <a:pPr algn="l"/>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430894" y="2980871"/>
            <a:ext cx="11684906" cy="4154535"/>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b="1" dirty="0">
                <a:solidFill>
                  <a:srgbClr val="0070C0"/>
                </a:solidFill>
                <a:ea typeface="Calibri" panose="020F0502020204030204" pitchFamily="34" charset="0"/>
                <a:cs typeface="Calibri Light" panose="020F0302020204030204" pitchFamily="34" charset="0"/>
              </a:rPr>
              <a:t>Changes to MIS &amp; CCC Apply:</a:t>
            </a:r>
            <a:endParaRPr lang="en-US" dirty="0">
              <a:ea typeface="Calibri" panose="020F0502020204030204" pitchFamily="34" charset="0"/>
              <a:cs typeface="Calibri Light" panose="020F0302020204030204" pitchFamily="34" charset="0"/>
            </a:endParaRP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Add MIS data elements to align MIS with adult education reporting requirements (missing population flags, preapprenticeship, diploma, </a:t>
            </a:r>
            <a:r>
              <a:rPr lang="en-US" sz="3200" dirty="0" err="1">
                <a:ea typeface="Calibri" panose="020F0502020204030204" pitchFamily="34" charset="0"/>
                <a:cs typeface="Calibri Light" panose="020F0302020204030204" pitchFamily="34" charset="0"/>
              </a:rPr>
              <a:t>etc</a:t>
            </a:r>
            <a:r>
              <a:rPr lang="en-US" sz="3200" dirty="0">
                <a:ea typeface="Calibri" panose="020F0502020204030204" pitchFamily="34" charset="0"/>
                <a:cs typeface="Calibri Light" panose="020F0302020204030204" pitchFamily="34" charset="0"/>
              </a:rPr>
              <a:t>…)</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Convene process to make CCC Apply more useful for enrollment and data capture for noncredit and AE students</a:t>
            </a:r>
          </a:p>
        </p:txBody>
      </p:sp>
    </p:spTree>
    <p:extLst>
      <p:ext uri="{BB962C8B-B14F-4D97-AF65-F5344CB8AC3E}">
        <p14:creationId xmlns:p14="http://schemas.microsoft.com/office/powerpoint/2010/main" val="264293520"/>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AEBG Reporting in MIS for 18-19</a:t>
            </a:r>
            <a:endParaRPr lang="en-US" dirty="0"/>
          </a:p>
        </p:txBody>
      </p:sp>
      <p:sp>
        <p:nvSpPr>
          <p:cNvPr id="3" name="Content Placeholder 2"/>
          <p:cNvSpPr>
            <a:spLocks noGrp="1"/>
          </p:cNvSpPr>
          <p:nvPr>
            <p:ph sz="quarter" idx="11"/>
          </p:nvPr>
        </p:nvSpPr>
        <p:spPr>
          <a:xfrm>
            <a:off x="397565" y="2756452"/>
            <a:ext cx="12205252" cy="6058935"/>
          </a:xfrm>
        </p:spPr>
        <p:txBody>
          <a:bodyPr/>
          <a:lstStyle/>
          <a:p>
            <a:pPr marL="685800" indent="-685800" algn="l">
              <a:buFont typeface="Arial" panose="020B0604020202020204" pitchFamily="34" charset="0"/>
              <a:buChar char="•"/>
            </a:pPr>
            <a:r>
              <a:rPr lang="en-US" sz="4000" dirty="0" smtClean="0"/>
              <a:t>Effective July 1, 2018.</a:t>
            </a:r>
          </a:p>
          <a:p>
            <a:pPr marL="685800" indent="-685800" algn="l">
              <a:buFont typeface="Arial" panose="020B0604020202020204" pitchFamily="34" charset="0"/>
              <a:buChar char="•"/>
            </a:pPr>
            <a:r>
              <a:rPr lang="en-US" sz="4000" dirty="0" smtClean="0"/>
              <a:t>Chancellor’s Office will release technical details by next week.</a:t>
            </a:r>
          </a:p>
          <a:p>
            <a:pPr marL="685800" indent="-685800" algn="l">
              <a:buFont typeface="Arial" panose="020B0604020202020204" pitchFamily="34" charset="0"/>
              <a:buChar char="•"/>
            </a:pPr>
            <a:r>
              <a:rPr lang="en-US" sz="4000" dirty="0" smtClean="0"/>
              <a:t>Webinars to follow  - by Chancellor’s Office tech staff (Digital Innovation &amp; Infrastructure).</a:t>
            </a:r>
          </a:p>
          <a:p>
            <a:pPr marL="685800" indent="-685800" algn="l">
              <a:buFont typeface="Arial" panose="020B0604020202020204" pitchFamily="34" charset="0"/>
              <a:buChar char="•"/>
            </a:pPr>
            <a:r>
              <a:rPr lang="en-US" sz="4000" dirty="0"/>
              <a:t>Community colleges will use MIS to report students in noncredit ABE, ASE, ESL, and CTE </a:t>
            </a:r>
            <a:r>
              <a:rPr lang="en-US" sz="4000" dirty="0" smtClean="0"/>
              <a:t>programs.</a:t>
            </a:r>
            <a:endParaRPr lang="en-US" sz="4000" dirty="0"/>
          </a:p>
          <a:p>
            <a:pPr marL="685800" indent="-685800" algn="l">
              <a:buFont typeface="Arial" panose="020B0604020202020204" pitchFamily="34" charset="0"/>
              <a:buChar char="•"/>
            </a:pPr>
            <a:r>
              <a:rPr lang="en-US" sz="4000" dirty="0"/>
              <a:t>K12 adult schools will continue to report all ABE, ASE, ESL and CTE students in </a:t>
            </a:r>
            <a:r>
              <a:rPr lang="en-US" sz="4000" dirty="0" smtClean="0"/>
              <a:t>TOPSPro.</a:t>
            </a:r>
            <a:endParaRPr lang="en-US" sz="4000" dirty="0"/>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1235773880"/>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Reporting in 2018/2019</a:t>
            </a:r>
          </a:p>
        </p:txBody>
      </p:sp>
      <p:cxnSp>
        <p:nvCxnSpPr>
          <p:cNvPr id="5" name="Straight Connector 4">
            <a:extLst>
              <a:ext uri="{FF2B5EF4-FFF2-40B4-BE49-F238E27FC236}">
                <a16:creationId xmlns=""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 xmlns:a16="http://schemas.microsoft.com/office/drawing/2014/main" id="{AF9B71CB-150A-4094-8FA7-6D1323F6E5BD}"/>
              </a:ext>
            </a:extLst>
          </p:cNvPr>
          <p:cNvSpPr/>
          <p:nvPr/>
        </p:nvSpPr>
        <p:spPr>
          <a:xfrm>
            <a:off x="762000" y="3117052"/>
            <a:ext cx="11480800" cy="2617383"/>
          </a:xfrm>
          <a:prstGeom prst="rect">
            <a:avLst/>
          </a:prstGeom>
        </p:spPr>
        <p:txBody>
          <a:bodyPr wrap="square">
            <a:spAutoFit/>
          </a:bodyPr>
          <a:lstStyle/>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smtClean="0">
                <a:ea typeface="Calibri" panose="020F0502020204030204" pitchFamily="34" charset="0"/>
                <a:cs typeface="Calibri Light" panose="020F0302020204030204" pitchFamily="34" charset="0"/>
              </a:rPr>
              <a:t>WIOA </a:t>
            </a:r>
            <a:r>
              <a:rPr lang="en-US" dirty="0">
                <a:ea typeface="Calibri" panose="020F0502020204030204" pitchFamily="34" charset="0"/>
                <a:cs typeface="Calibri Light" panose="020F0302020204030204" pitchFamily="34" charset="0"/>
              </a:rPr>
              <a:t>Title II funded programs will still report quarterly data using TOPSPro</a:t>
            </a: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Pre and post testing using CASAS will still apply to </a:t>
            </a:r>
            <a:r>
              <a:rPr lang="en-US" i="1" dirty="0">
                <a:ea typeface="Calibri" panose="020F0502020204030204" pitchFamily="34" charset="0"/>
                <a:cs typeface="Calibri Light" panose="020F0302020204030204" pitchFamily="34" charset="0"/>
              </a:rPr>
              <a:t>ALL </a:t>
            </a:r>
            <a:r>
              <a:rPr lang="en-US" dirty="0">
                <a:ea typeface="Calibri" panose="020F0502020204030204" pitchFamily="34" charset="0"/>
                <a:cs typeface="Calibri Light" panose="020F0302020204030204" pitchFamily="34" charset="0"/>
              </a:rPr>
              <a:t>WIOA AEFLA Title II Funded Student</a:t>
            </a:r>
          </a:p>
        </p:txBody>
      </p:sp>
    </p:spTree>
    <p:extLst>
      <p:ext uri="{BB962C8B-B14F-4D97-AF65-F5344CB8AC3E}">
        <p14:creationId xmlns:p14="http://schemas.microsoft.com/office/powerpoint/2010/main" val="156567080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2409004" cy="6757366"/>
          </a:xfrm>
        </p:spPr>
        <p:txBody>
          <a:bodyPr/>
          <a:lstStyle/>
          <a:p>
            <a:pPr algn="l" eaLnBrk="1" hangingPunct="1"/>
            <a:r>
              <a:rPr lang="en-US" sz="4000" dirty="0" smtClean="0">
                <a:solidFill>
                  <a:schemeClr val="tx1"/>
                </a:solidFill>
              </a:rPr>
              <a:t>AB104 Legislation: Administrative Oversight</a:t>
            </a:r>
          </a:p>
          <a:p>
            <a:pPr algn="l" eaLnBrk="1" hangingPunct="1"/>
            <a:endParaRPr lang="en-US" sz="4000" dirty="0">
              <a:solidFill>
                <a:schemeClr val="tx1"/>
              </a:solidFill>
            </a:endParaRPr>
          </a:p>
          <a:p>
            <a:pPr algn="l"/>
            <a:r>
              <a:rPr lang="en-US" sz="4000" dirty="0" smtClean="0"/>
              <a:t>84905 - Consortium rules </a:t>
            </a:r>
            <a:r>
              <a:rPr lang="en-US" sz="4000" dirty="0"/>
              <a:t>and </a:t>
            </a:r>
            <a:r>
              <a:rPr lang="en-US" sz="4000" dirty="0" smtClean="0"/>
              <a:t>procedures</a:t>
            </a:r>
          </a:p>
          <a:p>
            <a:pPr algn="l"/>
            <a:r>
              <a:rPr lang="en-US" sz="4000" dirty="0" smtClean="0"/>
              <a:t>84905 (d)(2) – a decision includes approval of the adult education plan.</a:t>
            </a:r>
          </a:p>
          <a:p>
            <a:pPr algn="l"/>
            <a:r>
              <a:rPr lang="en-US" sz="4000" dirty="0"/>
              <a:t>84906. (a)  As a condition of receipt of an apportionment of funds from this program for a fiscal year, the members of a consortium shall have approved an adult education plan that addresses that fiscal year</a:t>
            </a:r>
            <a:endParaRPr lang="en-US" sz="4000" dirty="0" smtClean="0"/>
          </a:p>
          <a:p>
            <a:pPr algn="l"/>
            <a:endParaRPr lang="en-US" sz="4000" dirty="0" smtClean="0"/>
          </a:p>
          <a:p>
            <a:pPr algn="l"/>
            <a:endParaRPr lang="en-US" sz="3982" dirty="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9</a:t>
            </a:fld>
            <a:endParaRPr lang="en-US" smtClean="0">
              <a:latin typeface="Arial" pitchFamily="34" charset="0"/>
            </a:endParaRPr>
          </a:p>
        </p:txBody>
      </p:sp>
    </p:spTree>
    <p:extLst>
      <p:ext uri="{BB962C8B-B14F-4D97-AF65-F5344CB8AC3E}">
        <p14:creationId xmlns:p14="http://schemas.microsoft.com/office/powerpoint/2010/main" val="4170143716"/>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NOVA for 2018</a:t>
            </a:r>
            <a:endParaRPr lang="en-US" dirty="0"/>
          </a:p>
        </p:txBody>
      </p:sp>
      <p:sp>
        <p:nvSpPr>
          <p:cNvPr id="3" name="Content Placeholder 2"/>
          <p:cNvSpPr>
            <a:spLocks noGrp="1"/>
          </p:cNvSpPr>
          <p:nvPr>
            <p:ph sz="quarter" idx="11"/>
          </p:nvPr>
        </p:nvSpPr>
        <p:spPr>
          <a:xfrm>
            <a:off x="397565" y="2531166"/>
            <a:ext cx="12351026" cy="6284222"/>
          </a:xfrm>
        </p:spPr>
        <p:txBody>
          <a:bodyPr/>
          <a:lstStyle/>
          <a:p>
            <a:pPr marL="685800" indent="-685800" algn="l">
              <a:buFont typeface="Arial" panose="020B0604020202020204" pitchFamily="34" charset="0"/>
              <a:buChar char="•"/>
            </a:pPr>
            <a:r>
              <a:rPr lang="en-US" sz="4000" dirty="0" smtClean="0"/>
              <a:t>Currently working on programming.</a:t>
            </a:r>
          </a:p>
          <a:p>
            <a:pPr marL="685800" indent="-685800" algn="l">
              <a:buFont typeface="Arial" panose="020B0604020202020204" pitchFamily="34" charset="0"/>
              <a:buChar char="•"/>
            </a:pPr>
            <a:r>
              <a:rPr lang="en-US" sz="4000" dirty="0" smtClean="0"/>
              <a:t>18-19 CFADs will be reported into NOVA – by 5/2.</a:t>
            </a:r>
          </a:p>
          <a:p>
            <a:pPr marL="685800" indent="-685800" algn="l">
              <a:buFont typeface="Arial" panose="020B0604020202020204" pitchFamily="34" charset="0"/>
              <a:buChar char="•"/>
            </a:pPr>
            <a:r>
              <a:rPr lang="en-US" sz="4000" dirty="0" smtClean="0"/>
              <a:t>Member expenses reports &amp; budget changes – Q1, Q2, &amp; Q3 – all due by June 1</a:t>
            </a:r>
            <a:r>
              <a:rPr lang="en-US" sz="4000" baseline="30000" dirty="0" smtClean="0"/>
              <a:t>st</a:t>
            </a:r>
            <a:r>
              <a:rPr lang="en-US" sz="4000" dirty="0" smtClean="0"/>
              <a:t> .</a:t>
            </a:r>
          </a:p>
          <a:p>
            <a:pPr marL="685800" indent="-685800" algn="l">
              <a:buFont typeface="Arial" panose="020B0604020202020204" pitchFamily="34" charset="0"/>
              <a:buChar char="•"/>
            </a:pPr>
            <a:r>
              <a:rPr lang="en-US" sz="4000" dirty="0" smtClean="0"/>
              <a:t>18-19 Annual plans in NOVA by August 15</a:t>
            </a:r>
            <a:r>
              <a:rPr lang="en-US" sz="4000" baseline="30000" dirty="0" smtClean="0"/>
              <a:t>th</a:t>
            </a:r>
            <a:endParaRPr lang="en-US" sz="4000" dirty="0" smtClean="0"/>
          </a:p>
          <a:p>
            <a:pPr marL="685800" indent="-685800" algn="l">
              <a:buFont typeface="Arial" panose="020B0604020202020204" pitchFamily="34" charset="0"/>
              <a:buChar char="•"/>
            </a:pPr>
            <a:r>
              <a:rPr lang="en-US" sz="4000" dirty="0" smtClean="0"/>
              <a:t>Member end of the year Financial Reports  - due September 1</a:t>
            </a:r>
            <a:r>
              <a:rPr lang="en-US" sz="4000" baseline="30000" dirty="0" smtClean="0"/>
              <a:t>st</a:t>
            </a:r>
            <a:r>
              <a:rPr lang="en-US" sz="4000" dirty="0" smtClean="0"/>
              <a:t>. </a:t>
            </a:r>
          </a:p>
          <a:p>
            <a:pPr marL="685800" indent="-685800" algn="l">
              <a:buFont typeface="Arial" panose="020B0604020202020204" pitchFamily="34" charset="0"/>
              <a:buChar char="•"/>
            </a:pPr>
            <a:r>
              <a:rPr lang="en-US" sz="4000" dirty="0" smtClean="0"/>
              <a:t>18-19 Member work plans &amp; budgets due by 9/30</a:t>
            </a:r>
          </a:p>
          <a:p>
            <a:pPr marL="685800" indent="-685800" algn="l">
              <a:buFont typeface="Arial" panose="020B0604020202020204" pitchFamily="34" charset="0"/>
              <a:buChar char="•"/>
            </a:pPr>
            <a:r>
              <a:rPr lang="en-US" sz="4000" dirty="0" smtClean="0"/>
              <a:t>Webinars to begin in March through November.</a:t>
            </a:r>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342878522"/>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Student CTE Survey Models</a:t>
            </a:r>
            <a:endParaRPr lang="en-US" dirty="0"/>
          </a:p>
        </p:txBody>
      </p:sp>
      <p:sp>
        <p:nvSpPr>
          <p:cNvPr id="3" name="Content Placeholder 2"/>
          <p:cNvSpPr>
            <a:spLocks noGrp="1"/>
          </p:cNvSpPr>
          <p:nvPr>
            <p:ph sz="quarter" idx="11"/>
          </p:nvPr>
        </p:nvSpPr>
        <p:spPr>
          <a:xfrm>
            <a:off x="397565" y="3167270"/>
            <a:ext cx="12351026" cy="5648118"/>
          </a:xfrm>
        </p:spPr>
        <p:txBody>
          <a:bodyPr/>
          <a:lstStyle/>
          <a:p>
            <a:pPr marL="685800" indent="-685800" algn="l">
              <a:buFont typeface="Arial" panose="020B0604020202020204" pitchFamily="34" charset="0"/>
              <a:buChar char="•"/>
            </a:pPr>
            <a:r>
              <a:rPr lang="en-US" sz="4000" dirty="0"/>
              <a:t>The reporting elements </a:t>
            </a:r>
            <a:r>
              <a:rPr lang="en-US" sz="4000" dirty="0" smtClean="0"/>
              <a:t>for student </a:t>
            </a:r>
            <a:r>
              <a:rPr lang="en-US" sz="4000" dirty="0"/>
              <a:t>surveying are </a:t>
            </a:r>
            <a:r>
              <a:rPr lang="en-US" sz="4000" dirty="0" smtClean="0"/>
              <a:t>for job </a:t>
            </a:r>
            <a:r>
              <a:rPr lang="en-US" sz="4000" dirty="0"/>
              <a:t>placement and improved </a:t>
            </a:r>
            <a:r>
              <a:rPr lang="en-US" sz="4000" dirty="0" smtClean="0"/>
              <a:t>wages.</a:t>
            </a:r>
            <a:endParaRPr lang="en-US" sz="4000" dirty="0"/>
          </a:p>
          <a:p>
            <a:pPr marL="685800" indent="-685800" algn="l">
              <a:buFont typeface="Arial" panose="020B0604020202020204" pitchFamily="34" charset="0"/>
              <a:buChar char="•"/>
            </a:pPr>
            <a:r>
              <a:rPr lang="en-US" sz="4000" dirty="0" smtClean="0"/>
              <a:t>Currently the use of SSNs has produced poor results.</a:t>
            </a:r>
          </a:p>
          <a:p>
            <a:pPr marL="685800" indent="-685800" algn="l">
              <a:buFont typeface="Arial" panose="020B0604020202020204" pitchFamily="34" charset="0"/>
              <a:buChar char="•"/>
            </a:pPr>
            <a:r>
              <a:rPr lang="en-US" sz="4000" dirty="0" smtClean="0"/>
              <a:t>Will explore options used in the CTE survey and other models.</a:t>
            </a:r>
          </a:p>
          <a:p>
            <a:pPr marL="685800" indent="-685800" algn="l">
              <a:buFont typeface="Arial" panose="020B0604020202020204" pitchFamily="34" charset="0"/>
              <a:buChar char="•"/>
            </a:pPr>
            <a:r>
              <a:rPr lang="en-US" sz="4000" dirty="0" smtClean="0"/>
              <a:t>Pending the Governor’s Budget proposal.</a:t>
            </a:r>
          </a:p>
          <a:p>
            <a:pPr marL="685800" indent="-685800" algn="l">
              <a:buFont typeface="Arial" panose="020B0604020202020204" pitchFamily="34" charset="0"/>
              <a:buChar char="•"/>
            </a:pPr>
            <a:endParaRPr lang="en-US" sz="4800" dirty="0"/>
          </a:p>
        </p:txBody>
      </p:sp>
    </p:spTree>
    <p:extLst>
      <p:ext uri="{BB962C8B-B14F-4D97-AF65-F5344CB8AC3E}">
        <p14:creationId xmlns:p14="http://schemas.microsoft.com/office/powerpoint/2010/main" val="3070731282"/>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247" y="512612"/>
            <a:ext cx="7411452" cy="1065701"/>
          </a:xfrm>
        </p:spPr>
        <p:txBody>
          <a:bodyPr/>
          <a:lstStyle/>
          <a:p>
            <a:r>
              <a:rPr lang="en-US" sz="6600" dirty="0" smtClean="0">
                <a:solidFill>
                  <a:schemeClr val="accent5"/>
                </a:solidFill>
              </a:rPr>
              <a:t>Resources</a:t>
            </a:r>
            <a:endParaRPr lang="en-US" sz="6600" dirty="0">
              <a:solidFill>
                <a:schemeClr val="accent5"/>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85025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27914" y="2743201"/>
            <a:ext cx="12354416" cy="6167224"/>
          </a:xfrm>
        </p:spPr>
        <p:txBody>
          <a:bodyPr/>
          <a:lstStyle/>
          <a:p>
            <a:pPr marL="914400" indent="-914400" algn="l">
              <a:buFont typeface="+mj-lt"/>
              <a:buAutoNum type="arabicPeriod"/>
            </a:pPr>
            <a:r>
              <a:rPr lang="en-US" dirty="0" smtClean="0"/>
              <a:t>AEBG Beginning of the Year Letter</a:t>
            </a:r>
          </a:p>
          <a:p>
            <a:pPr marL="914400" indent="-914400" algn="l">
              <a:buFont typeface="+mj-lt"/>
              <a:buAutoNum type="arabicPeriod"/>
            </a:pPr>
            <a:r>
              <a:rPr lang="en-US" dirty="0" smtClean="0"/>
              <a:t>AEBG Program Guidance</a:t>
            </a:r>
          </a:p>
          <a:p>
            <a:pPr marL="914400" indent="-914400" algn="l">
              <a:buFont typeface="+mj-lt"/>
              <a:buAutoNum type="arabicPeriod"/>
            </a:pPr>
            <a:r>
              <a:rPr lang="en-US" dirty="0" smtClean="0"/>
              <a:t>AEBG Policy Report to the Legislature</a:t>
            </a:r>
          </a:p>
          <a:p>
            <a:pPr marL="914400" indent="-914400" algn="l">
              <a:buFont typeface="+mj-lt"/>
              <a:buAutoNum type="arabicPeriod"/>
            </a:pPr>
            <a:r>
              <a:rPr lang="en-US" dirty="0" smtClean="0"/>
              <a:t>AEBG Supplemental policy guidance</a:t>
            </a:r>
          </a:p>
          <a:p>
            <a:pPr marL="914400" indent="-914400" algn="l">
              <a:buFont typeface="+mj-lt"/>
              <a:buAutoNum type="arabicPeriod"/>
            </a:pPr>
            <a:r>
              <a:rPr lang="en-US" dirty="0" smtClean="0"/>
              <a:t>Field Team White Papers</a:t>
            </a:r>
          </a:p>
          <a:p>
            <a:pPr marL="914400" indent="-914400" algn="l">
              <a:buFont typeface="+mj-lt"/>
              <a:buAutoNum type="arabicPeriod"/>
            </a:pPr>
            <a:r>
              <a:rPr lang="en-US" dirty="0" smtClean="0"/>
              <a:t>Data Dictionary</a:t>
            </a:r>
          </a:p>
          <a:p>
            <a:pPr marL="914400" indent="-914400" algn="l">
              <a:buFont typeface="+mj-lt"/>
              <a:buAutoNum type="arabicPeriod"/>
            </a:pPr>
            <a:r>
              <a:rPr lang="en-US" dirty="0" smtClean="0"/>
              <a:t>Data &amp; Accountability Extension Letter</a:t>
            </a:r>
          </a:p>
          <a:p>
            <a:pPr marL="914400" indent="-914400" algn="l">
              <a:buFont typeface="+mj-lt"/>
              <a:buAutoNum type="arabicPeriod"/>
            </a:pPr>
            <a:r>
              <a:rPr lang="en-US" dirty="0" smtClean="0"/>
              <a:t>AEBG TAP – training, PD, &amp; TA</a:t>
            </a:r>
            <a:endParaRPr lang="en-US" dirty="0"/>
          </a:p>
        </p:txBody>
      </p:sp>
      <p:sp>
        <p:nvSpPr>
          <p:cNvPr id="2" name="Title 1"/>
          <p:cNvSpPr>
            <a:spLocks noGrp="1"/>
          </p:cNvSpPr>
          <p:nvPr>
            <p:ph type="title" idx="4294967295"/>
          </p:nvPr>
        </p:nvSpPr>
        <p:spPr>
          <a:xfrm>
            <a:off x="327914" y="1843800"/>
            <a:ext cx="11703050" cy="1193902"/>
          </a:xfrm>
          <a:prstGeom prst="rect">
            <a:avLst/>
          </a:prstGeom>
        </p:spPr>
        <p:txBody>
          <a:bodyPr/>
          <a:lstStyle/>
          <a:p>
            <a:pPr algn="l"/>
            <a:r>
              <a:rPr lang="en-US" sz="4800" dirty="0" smtClean="0">
                <a:solidFill>
                  <a:srgbClr val="C00000"/>
                </a:solidFill>
              </a:rPr>
              <a:t>AEBG Resources</a:t>
            </a:r>
            <a:endParaRPr lang="en-US" sz="4800" dirty="0">
              <a:solidFill>
                <a:srgbClr val="C00000"/>
              </a:solidFill>
            </a:endParaRPr>
          </a:p>
        </p:txBody>
      </p:sp>
    </p:spTree>
    <p:extLst>
      <p:ext uri="{BB962C8B-B14F-4D97-AF65-F5344CB8AC3E}">
        <p14:creationId xmlns:p14="http://schemas.microsoft.com/office/powerpoint/2010/main" val="14189634"/>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endParaRPr lang="en-US"/>
          </a:p>
        </p:txBody>
      </p:sp>
      <p:pic>
        <p:nvPicPr>
          <p:cNvPr id="4" name="Content Placeholder 3"/>
          <p:cNvPicPr>
            <a:picLocks noGrp="1" noChangeAspect="1"/>
          </p:cNvPicPr>
          <p:nvPr>
            <p:ph sz="quarter" idx="11"/>
          </p:nvPr>
        </p:nvPicPr>
        <p:blipFill rotWithShape="1">
          <a:blip r:embed="rId2"/>
          <a:stretch/>
        </p:blipFill>
        <p:spPr>
          <a:xfrm>
            <a:off x="328613" y="3130228"/>
            <a:ext cx="11996737" cy="3374082"/>
          </a:xfrm>
          <a:prstGeom prst="rect">
            <a:avLst/>
          </a:prstGeom>
          <a:ln w="28575">
            <a:solidFill>
              <a:schemeClr val="tx2">
                <a:lumMod val="50000"/>
              </a:schemeClr>
            </a:solidFill>
          </a:ln>
        </p:spPr>
      </p:pic>
      <p:sp>
        <p:nvSpPr>
          <p:cNvPr id="2" name="Title 1"/>
          <p:cNvSpPr>
            <a:spLocks noGrp="1"/>
          </p:cNvSpPr>
          <p:nvPr>
            <p:ph type="title" idx="4294967295"/>
          </p:nvPr>
        </p:nvSpPr>
        <p:spPr>
          <a:xfrm>
            <a:off x="327914" y="1843800"/>
            <a:ext cx="11703050" cy="1193902"/>
          </a:xfrm>
          <a:prstGeom prst="rect">
            <a:avLst/>
          </a:prstGeom>
        </p:spPr>
        <p:txBody>
          <a:bodyPr/>
          <a:lstStyle/>
          <a:p>
            <a:pPr algn="l"/>
            <a:r>
              <a:rPr lang="en-US" sz="4800" dirty="0" smtClean="0">
                <a:solidFill>
                  <a:srgbClr val="C00000"/>
                </a:solidFill>
              </a:rPr>
              <a:t>AEBG Tables</a:t>
            </a:r>
            <a:endParaRPr lang="en-US" sz="4800" dirty="0">
              <a:solidFill>
                <a:srgbClr val="C00000"/>
              </a:solidFill>
            </a:endParaRPr>
          </a:p>
        </p:txBody>
      </p:sp>
      <p:pic>
        <p:nvPicPr>
          <p:cNvPr id="5" name="Picture 4"/>
          <p:cNvPicPr>
            <a:picLocks noChangeAspect="1"/>
          </p:cNvPicPr>
          <p:nvPr/>
        </p:nvPicPr>
        <p:blipFill rotWithShape="1">
          <a:blip r:embed="rId3"/>
          <a:srcRect l="1043" t="333" r="72552" b="55940"/>
          <a:stretch/>
        </p:blipFill>
        <p:spPr>
          <a:xfrm>
            <a:off x="5986915" y="3931384"/>
            <a:ext cx="4645792" cy="4327659"/>
          </a:xfrm>
          <a:prstGeom prst="rect">
            <a:avLst/>
          </a:prstGeom>
          <a:ln w="28575">
            <a:solidFill>
              <a:schemeClr val="tx2">
                <a:lumMod val="50000"/>
              </a:schemeClr>
            </a:solidFill>
          </a:ln>
        </p:spPr>
      </p:pic>
      <p:sp>
        <p:nvSpPr>
          <p:cNvPr id="6" name="Right Arrow 5"/>
          <p:cNvSpPr/>
          <p:nvPr/>
        </p:nvSpPr>
        <p:spPr>
          <a:xfrm>
            <a:off x="4196617" y="7462788"/>
            <a:ext cx="1790299" cy="69301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840"/>
          </a:p>
        </p:txBody>
      </p:sp>
      <p:sp>
        <p:nvSpPr>
          <p:cNvPr id="7" name="Right Arrow 6"/>
          <p:cNvSpPr/>
          <p:nvPr/>
        </p:nvSpPr>
        <p:spPr>
          <a:xfrm rot="10800000">
            <a:off x="9935413" y="6476732"/>
            <a:ext cx="1790299" cy="69301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840"/>
          </a:p>
        </p:txBody>
      </p:sp>
      <p:pic>
        <p:nvPicPr>
          <p:cNvPr id="12" name="Content Placeholder 3"/>
          <p:cNvPicPr>
            <a:picLocks noChangeAspect="1"/>
          </p:cNvPicPr>
          <p:nvPr/>
        </p:nvPicPr>
        <p:blipFill rotWithShape="1">
          <a:blip r:embed="rId2"/>
          <a:srcRect l="51052" r="28098" b="58564"/>
          <a:stretch/>
        </p:blipFill>
        <p:spPr>
          <a:xfrm>
            <a:off x="327914" y="3082735"/>
            <a:ext cx="7119709" cy="3979475"/>
          </a:xfrm>
          <a:prstGeom prst="rect">
            <a:avLst/>
          </a:prstGeom>
          <a:ln w="28575">
            <a:solidFill>
              <a:schemeClr val="tx2">
                <a:lumMod val="50000"/>
              </a:schemeClr>
            </a:solidFill>
          </a:ln>
        </p:spPr>
      </p:pic>
    </p:spTree>
    <p:extLst>
      <p:ext uri="{BB962C8B-B14F-4D97-AF65-F5344CB8AC3E}">
        <p14:creationId xmlns:p14="http://schemas.microsoft.com/office/powerpoint/2010/main" val="2872541073"/>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7914" y="1805729"/>
            <a:ext cx="11703050" cy="1193902"/>
          </a:xfrm>
          <a:prstGeom prst="rect">
            <a:avLst/>
          </a:prstGeom>
        </p:spPr>
        <p:txBody>
          <a:bodyPr/>
          <a:lst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a:lstStyle>
          <a:p>
            <a:pPr algn="l"/>
            <a:r>
              <a:rPr lang="en-US" sz="4800" dirty="0" smtClean="0">
                <a:solidFill>
                  <a:srgbClr val="C00000"/>
                </a:solidFill>
              </a:rPr>
              <a:t>AEBG Summary</a:t>
            </a:r>
            <a:endParaRPr lang="en-US" sz="4800" dirty="0">
              <a:solidFill>
                <a:srgbClr val="C00000"/>
              </a:solidFill>
            </a:endParaRPr>
          </a:p>
        </p:txBody>
      </p:sp>
      <p:pic>
        <p:nvPicPr>
          <p:cNvPr id="9" name="Picture 8"/>
          <p:cNvPicPr>
            <a:picLocks noChangeAspect="1"/>
          </p:cNvPicPr>
          <p:nvPr/>
        </p:nvPicPr>
        <p:blipFill>
          <a:blip r:embed="rId2"/>
          <a:stretch>
            <a:fillRect/>
          </a:stretch>
        </p:blipFill>
        <p:spPr>
          <a:xfrm>
            <a:off x="327914" y="2715628"/>
            <a:ext cx="8386010" cy="4586331"/>
          </a:xfrm>
          <a:prstGeom prst="rect">
            <a:avLst/>
          </a:prstGeom>
          <a:ln>
            <a:solidFill>
              <a:schemeClr val="accent1"/>
            </a:solidFill>
          </a:ln>
        </p:spPr>
      </p:pic>
      <p:sp>
        <p:nvSpPr>
          <p:cNvPr id="4" name="Text Box 2"/>
          <p:cNvSpPr txBox="1">
            <a:spLocks noChangeArrowheads="1"/>
          </p:cNvSpPr>
          <p:nvPr/>
        </p:nvSpPr>
        <p:spPr bwMode="auto">
          <a:xfrm>
            <a:off x="6693568" y="5321066"/>
            <a:ext cx="5994400" cy="33947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l">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and HSE/HSD using 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self-reported via Update Record using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872123"/>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400" u="sng" dirty="0" smtClean="0">
                <a:solidFill>
                  <a:schemeClr val="accent5"/>
                </a:solidFill>
              </a:rPr>
              <a:t>AEBG Web Site</a:t>
            </a:r>
            <a:endParaRPr lang="en-US" sz="4400" u="sng" dirty="0">
              <a:solidFill>
                <a:schemeClr val="accent5"/>
              </a:solidFill>
            </a:endParaRPr>
          </a:p>
        </p:txBody>
      </p:sp>
      <p:pic>
        <p:nvPicPr>
          <p:cNvPr id="4" name="Picture 3"/>
          <p:cNvPicPr>
            <a:picLocks noChangeAspect="1"/>
          </p:cNvPicPr>
          <p:nvPr/>
        </p:nvPicPr>
        <p:blipFill>
          <a:blip r:embed="rId2" cstate="print"/>
          <a:stretch>
            <a:fillRect/>
          </a:stretch>
        </p:blipFill>
        <p:spPr>
          <a:xfrm>
            <a:off x="621006" y="2713419"/>
            <a:ext cx="11903784" cy="3266390"/>
          </a:xfrm>
          <a:prstGeom prst="rect">
            <a:avLst/>
          </a:prstGeom>
        </p:spPr>
      </p:pic>
      <p:sp>
        <p:nvSpPr>
          <p:cNvPr id="5" name="Rectangle 4"/>
          <p:cNvSpPr/>
          <p:nvPr/>
        </p:nvSpPr>
        <p:spPr>
          <a:xfrm>
            <a:off x="2964378" y="6699973"/>
            <a:ext cx="7217039" cy="1446550"/>
          </a:xfrm>
          <a:prstGeom prst="rect">
            <a:avLst/>
          </a:prstGeom>
        </p:spPr>
        <p:txBody>
          <a:bodyPr wrap="none">
            <a:spAutoFit/>
          </a:bodyPr>
          <a:lstStyle/>
          <a:p>
            <a:r>
              <a:rPr lang="en-US" sz="4400" dirty="0">
                <a:solidFill>
                  <a:schemeClr val="accent5"/>
                </a:solidFill>
                <a:hlinkClick r:id="rId3"/>
              </a:rPr>
              <a:t>http://</a:t>
            </a:r>
            <a:r>
              <a:rPr lang="en-US" sz="4400" dirty="0" smtClean="0">
                <a:solidFill>
                  <a:schemeClr val="accent5"/>
                </a:solidFill>
                <a:hlinkClick r:id="rId3"/>
              </a:rPr>
              <a:t>aebg.cccco.edu/Home</a:t>
            </a:r>
            <a:endParaRPr lang="en-US" sz="4400" dirty="0" smtClean="0">
              <a:solidFill>
                <a:schemeClr val="accent5"/>
              </a:solidFill>
            </a:endParaRPr>
          </a:p>
          <a:p>
            <a:endParaRPr lang="en-US" sz="4400" dirty="0">
              <a:solidFill>
                <a:schemeClr val="accent5"/>
              </a:solidFill>
            </a:endParaRPr>
          </a:p>
        </p:txBody>
      </p:sp>
    </p:spTree>
    <p:extLst>
      <p:ext uri="{BB962C8B-B14F-4D97-AF65-F5344CB8AC3E}">
        <p14:creationId xmlns:p14="http://schemas.microsoft.com/office/powerpoint/2010/main" val="4210525725"/>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3"/>
          <p:cNvSpPr>
            <a:spLocks noGrp="1" noChangeArrowheads="1"/>
          </p:cNvSpPr>
          <p:nvPr>
            <p:ph type="body" sz="quarter" idx="10"/>
          </p:nvPr>
        </p:nvSpPr>
        <p:spPr/>
        <p:txBody>
          <a:bodyPr/>
          <a:lstStyle/>
          <a:p>
            <a:pPr algn="l" eaLnBrk="1" hangingPunct="1">
              <a:lnSpc>
                <a:spcPct val="90000"/>
              </a:lnSpc>
              <a:buFont typeface="Wingdings" pitchFamily="2" charset="2"/>
              <a:buNone/>
            </a:pPr>
            <a:r>
              <a:rPr lang="en-US" b="1" u="sng" dirty="0" smtClean="0">
                <a:solidFill>
                  <a:schemeClr val="accent5"/>
                </a:solidFill>
              </a:rPr>
              <a:t>CASAS Web Site </a:t>
            </a:r>
          </a:p>
          <a:p>
            <a:pPr algn="l" eaLnBrk="1" hangingPunct="1">
              <a:lnSpc>
                <a:spcPct val="90000"/>
              </a:lnSpc>
              <a:buFont typeface="Wingdings" pitchFamily="2" charset="2"/>
              <a:buNone/>
            </a:pPr>
            <a:endParaRPr lang="en-US" b="1" u="sng" dirty="0" smtClean="0">
              <a:solidFill>
                <a:srgbClr val="005596"/>
              </a:solidFill>
            </a:endParaRPr>
          </a:p>
          <a:p>
            <a:pPr marL="457200" indent="-457200" algn="l" eaLnBrk="1" hangingPunct="1">
              <a:lnSpc>
                <a:spcPct val="90000"/>
              </a:lnSpc>
              <a:buFont typeface="Arial" panose="020B0604020202020204" pitchFamily="34" charset="0"/>
              <a:buChar char="•"/>
            </a:pPr>
            <a:r>
              <a:rPr lang="en-US" sz="4400" dirty="0">
                <a:solidFill>
                  <a:schemeClr val="tx1"/>
                </a:solidFill>
              </a:rPr>
              <a:t>What’s New</a:t>
            </a:r>
          </a:p>
          <a:p>
            <a:pPr marL="457200" indent="-457200" algn="l" eaLnBrk="1" hangingPunct="1">
              <a:lnSpc>
                <a:spcPct val="90000"/>
              </a:lnSpc>
              <a:buFont typeface="Arial" panose="020B0604020202020204" pitchFamily="34" charset="0"/>
              <a:buChar char="•"/>
            </a:pPr>
            <a:r>
              <a:rPr lang="en-US" sz="4400" dirty="0">
                <a:solidFill>
                  <a:schemeClr val="tx1"/>
                </a:solidFill>
              </a:rPr>
              <a:t>Online Registration</a:t>
            </a:r>
          </a:p>
          <a:p>
            <a:pPr marL="457200" indent="-457200" algn="l" eaLnBrk="1" hangingPunct="1">
              <a:lnSpc>
                <a:spcPct val="90000"/>
              </a:lnSpc>
              <a:buFont typeface="Arial" panose="020B0604020202020204" pitchFamily="34" charset="0"/>
              <a:buChar char="•"/>
            </a:pPr>
            <a:r>
              <a:rPr lang="en-US" sz="4400" dirty="0">
                <a:solidFill>
                  <a:schemeClr val="tx1"/>
                </a:solidFill>
              </a:rPr>
              <a:t>California </a:t>
            </a:r>
            <a:r>
              <a:rPr lang="en-US" sz="4400" dirty="0" smtClean="0">
                <a:solidFill>
                  <a:schemeClr val="tx1"/>
                </a:solidFill>
              </a:rPr>
              <a:t>Accountability</a:t>
            </a:r>
          </a:p>
          <a:p>
            <a:pPr marL="457200" indent="-457200" algn="l" eaLnBrk="1" hangingPunct="1">
              <a:lnSpc>
                <a:spcPct val="90000"/>
              </a:lnSpc>
              <a:buFont typeface="Arial" panose="020B0604020202020204" pitchFamily="34" charset="0"/>
              <a:buChar char="•"/>
            </a:pPr>
            <a:r>
              <a:rPr lang="en-US" sz="4400" dirty="0" smtClean="0">
                <a:solidFill>
                  <a:schemeClr val="tx1"/>
                </a:solidFill>
              </a:rPr>
              <a:t>AEBG Web page</a:t>
            </a:r>
            <a:endParaRPr lang="en-US" sz="4400" dirty="0">
              <a:solidFill>
                <a:schemeClr val="tx1"/>
              </a:solidFill>
            </a:endParaRPr>
          </a:p>
          <a:p>
            <a:pPr marL="457200" indent="-457200" algn="l" eaLnBrk="1" hangingPunct="1">
              <a:lnSpc>
                <a:spcPct val="90000"/>
              </a:lnSpc>
              <a:buFont typeface="Arial" panose="020B0604020202020204" pitchFamily="34" charset="0"/>
              <a:buChar char="•"/>
            </a:pPr>
            <a:r>
              <a:rPr lang="en-US" sz="4400" dirty="0" smtClean="0">
                <a:solidFill>
                  <a:schemeClr val="tx1"/>
                </a:solidFill>
              </a:rPr>
              <a:t>CASAS </a:t>
            </a:r>
            <a:r>
              <a:rPr lang="en-US" sz="4400" dirty="0">
                <a:solidFill>
                  <a:schemeClr val="tx1"/>
                </a:solidFill>
              </a:rPr>
              <a:t>Forums</a:t>
            </a:r>
          </a:p>
          <a:p>
            <a:pPr marL="457200" indent="-457200" algn="l" eaLnBrk="1" hangingPunct="1">
              <a:lnSpc>
                <a:spcPct val="90000"/>
              </a:lnSpc>
              <a:buFont typeface="Arial" panose="020B0604020202020204" pitchFamily="34" charset="0"/>
              <a:buChar char="•"/>
            </a:pPr>
            <a:r>
              <a:rPr lang="en-US" sz="4400" dirty="0">
                <a:solidFill>
                  <a:schemeClr val="tx1"/>
                </a:solidFill>
              </a:rPr>
              <a:t>Download Centers</a:t>
            </a:r>
          </a:p>
        </p:txBody>
      </p:sp>
      <p:sp>
        <p:nvSpPr>
          <p:cNvPr id="69634" name="Slide Number Placeholder 3"/>
          <p:cNvSpPr>
            <a:spLocks noGrp="1"/>
          </p:cNvSpPr>
          <p:nvPr>
            <p:ph type="sldNum" sz="quarter" idx="12"/>
          </p:nvPr>
        </p:nvSpPr>
        <p:spPr/>
        <p:txBody>
          <a:bodyPr/>
          <a:lstStyle/>
          <a:p>
            <a:pPr>
              <a:defRPr/>
            </a:pPr>
            <a:fld id="{1C02ACAE-77A0-46B8-B917-2FA5BBCB4335}" type="slidenum">
              <a:rPr lang="en-US" smtClean="0">
                <a:latin typeface="Arial" pitchFamily="34" charset="0"/>
              </a:rPr>
              <a:pPr>
                <a:defRPr/>
              </a:pPr>
              <a:t>97</a:t>
            </a:fld>
            <a:endParaRPr lang="en-US" smtClean="0">
              <a:latin typeface="Arial" pitchFamily="34" charset="0"/>
            </a:endParaRPr>
          </a:p>
        </p:txBody>
      </p:sp>
      <p:sp>
        <p:nvSpPr>
          <p:cNvPr id="71686" name="Text Box 5"/>
          <p:cNvSpPr txBox="1">
            <a:spLocks noChangeArrowheads="1"/>
          </p:cNvSpPr>
          <p:nvPr/>
        </p:nvSpPr>
        <p:spPr bwMode="auto">
          <a:xfrm>
            <a:off x="2492587" y="8236383"/>
            <a:ext cx="7911253" cy="1274195"/>
          </a:xfrm>
          <a:prstGeom prst="rect">
            <a:avLst/>
          </a:prstGeom>
          <a:solidFill>
            <a:schemeClr val="bg1"/>
          </a:solidFill>
          <a:ln w="9525">
            <a:solidFill>
              <a:schemeClr val="tx1"/>
            </a:solidFill>
            <a:miter lim="800000"/>
            <a:headEnd/>
            <a:tailEnd/>
          </a:ln>
        </p:spPr>
        <p:txBody>
          <a:bodyPr>
            <a:spAutoFit/>
          </a:bodyPr>
          <a:lstStyle/>
          <a:p>
            <a:r>
              <a:rPr lang="en-US" sz="7680" b="1" dirty="0">
                <a:solidFill>
                  <a:schemeClr val="accent5"/>
                </a:solidFill>
                <a:hlinkClick r:id="rId2"/>
              </a:rPr>
              <a:t>www.casas.org</a:t>
            </a:r>
            <a:endParaRPr lang="en-US" sz="5120" dirty="0">
              <a:solidFill>
                <a:schemeClr val="accent5"/>
              </a:solidFill>
            </a:endParaRPr>
          </a:p>
        </p:txBody>
      </p:sp>
      <p:pic>
        <p:nvPicPr>
          <p:cNvPr id="296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772" t="6828" r="13076" b="8315"/>
          <a:stretch/>
        </p:blipFill>
        <p:spPr bwMode="auto">
          <a:xfrm>
            <a:off x="7201650" y="3072809"/>
            <a:ext cx="5482612" cy="4612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182723"/>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b="1" u="sng" dirty="0" smtClean="0">
                <a:solidFill>
                  <a:schemeClr val="accent5"/>
                </a:solidFill>
              </a:rPr>
              <a:t>AEBG TAP</a:t>
            </a:r>
            <a:endParaRPr lang="en-US" b="1" u="sng" dirty="0">
              <a:solidFill>
                <a:schemeClr val="accent5"/>
              </a:solidFill>
            </a:endParaRPr>
          </a:p>
          <a:p>
            <a:endParaRPr lang="en-US" dirty="0"/>
          </a:p>
        </p:txBody>
      </p:sp>
      <p:sp>
        <p:nvSpPr>
          <p:cNvPr id="3" name="Content Placeholder 2"/>
          <p:cNvSpPr>
            <a:spLocks noGrp="1"/>
          </p:cNvSpPr>
          <p:nvPr>
            <p:ph sz="quarter" idx="11"/>
          </p:nvPr>
        </p:nvSpPr>
        <p:spPr/>
        <p:txBody>
          <a:bodyPr/>
          <a:lstStyle/>
          <a:p>
            <a:pPr algn="l"/>
            <a:r>
              <a:rPr lang="en-US" sz="4400" dirty="0" smtClean="0"/>
              <a:t>The AEBG Technical Assistance Program (TAP) provides professional development resources for all AEBG agencies statewide.</a:t>
            </a:r>
          </a:p>
          <a:p>
            <a:pPr algn="l"/>
            <a:endParaRPr lang="en-US" sz="4400" dirty="0"/>
          </a:p>
          <a:p>
            <a:pPr algn="l"/>
            <a:r>
              <a:rPr lang="en-US" sz="4400" dirty="0" smtClean="0">
                <a:hlinkClick r:id="rId2"/>
              </a:rPr>
              <a:t>tap@aebg.org</a:t>
            </a:r>
            <a:endParaRPr lang="en-US" sz="4400" dirty="0" smtClean="0"/>
          </a:p>
          <a:p>
            <a:pPr algn="l"/>
            <a:endParaRPr lang="en-US" dirty="0"/>
          </a:p>
        </p:txBody>
      </p:sp>
      <p:pic>
        <p:nvPicPr>
          <p:cNvPr id="4" name="Picture 3"/>
          <p:cNvPicPr>
            <a:picLocks noChangeAspect="1"/>
          </p:cNvPicPr>
          <p:nvPr/>
        </p:nvPicPr>
        <p:blipFill>
          <a:blip r:embed="rId3"/>
          <a:stretch>
            <a:fillRect/>
          </a:stretch>
        </p:blipFill>
        <p:spPr>
          <a:xfrm>
            <a:off x="4770660" y="6245113"/>
            <a:ext cx="7915244" cy="2177670"/>
          </a:xfrm>
          <a:prstGeom prst="rect">
            <a:avLst/>
          </a:prstGeom>
          <a:ln>
            <a:solidFill>
              <a:schemeClr val="accent1"/>
            </a:solidFill>
          </a:ln>
        </p:spPr>
      </p:pic>
    </p:spTree>
    <p:extLst>
      <p:ext uri="{BB962C8B-B14F-4D97-AF65-F5344CB8AC3E}">
        <p14:creationId xmlns:p14="http://schemas.microsoft.com/office/powerpoint/2010/main" val="3887178016"/>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3"/>
          <p:cNvSpPr>
            <a:spLocks noGrp="1" noChangeArrowheads="1"/>
          </p:cNvSpPr>
          <p:nvPr>
            <p:ph type="body" sz="quarter" idx="10"/>
          </p:nvPr>
        </p:nvSpPr>
        <p:spPr/>
        <p:txBody>
          <a:bodyPr/>
          <a:lstStyle/>
          <a:p>
            <a:pPr algn="l" eaLnBrk="1" hangingPunct="1">
              <a:buFont typeface="Wingdings" pitchFamily="2" charset="2"/>
              <a:buNone/>
            </a:pPr>
            <a:r>
              <a:rPr lang="en-US" sz="4400" dirty="0">
                <a:solidFill>
                  <a:schemeClr val="accent5"/>
                </a:solidFill>
              </a:rPr>
              <a:t>CASAS Technical Support:</a:t>
            </a:r>
          </a:p>
          <a:p>
            <a:pPr algn="l" eaLnBrk="1" hangingPunct="1">
              <a:buFont typeface="Wingdings" pitchFamily="2" charset="2"/>
              <a:buChar char="Ø"/>
            </a:pPr>
            <a:r>
              <a:rPr lang="en-US" sz="4400" dirty="0">
                <a:solidFill>
                  <a:srgbClr val="333399"/>
                </a:solidFill>
              </a:rPr>
              <a:t>1-800-255-1036</a:t>
            </a:r>
          </a:p>
          <a:p>
            <a:pPr algn="l" eaLnBrk="1" hangingPunct="1">
              <a:buFont typeface="Wingdings" pitchFamily="2" charset="2"/>
              <a:buNone/>
            </a:pPr>
            <a:r>
              <a:rPr lang="en-US" sz="4400" dirty="0">
                <a:solidFill>
                  <a:srgbClr val="333399"/>
                </a:solidFill>
              </a:rPr>
              <a:t>CASAS Fax #:</a:t>
            </a:r>
          </a:p>
          <a:p>
            <a:pPr algn="l" eaLnBrk="1" hangingPunct="1">
              <a:buFont typeface="Wingdings" pitchFamily="2" charset="2"/>
              <a:buChar char="Ø"/>
            </a:pPr>
            <a:r>
              <a:rPr lang="en-US" sz="4400" dirty="0">
                <a:solidFill>
                  <a:srgbClr val="333399"/>
                </a:solidFill>
              </a:rPr>
              <a:t>1-858-292-2910</a:t>
            </a:r>
          </a:p>
          <a:p>
            <a:pPr eaLnBrk="1" hangingPunct="1">
              <a:buFont typeface="Wingdings" pitchFamily="2" charset="2"/>
              <a:buNone/>
            </a:pPr>
            <a:endParaRPr lang="en-US" sz="5120" dirty="0">
              <a:solidFill>
                <a:srgbClr val="333399"/>
              </a:solidFill>
            </a:endParaRPr>
          </a:p>
          <a:p>
            <a:pPr eaLnBrk="1" hangingPunct="1"/>
            <a:endParaRPr lang="en-US" sz="5120" dirty="0">
              <a:solidFill>
                <a:srgbClr val="333399"/>
              </a:solidFill>
            </a:endParaRPr>
          </a:p>
          <a:p>
            <a:pPr eaLnBrk="1" hangingPunct="1">
              <a:buFont typeface="Wingdings" pitchFamily="2" charset="2"/>
              <a:buNone/>
            </a:pPr>
            <a:endParaRPr lang="en-US" sz="5120" dirty="0"/>
          </a:p>
          <a:p>
            <a:pPr eaLnBrk="1" hangingPunct="1">
              <a:buFont typeface="Wingdings" pitchFamily="2" charset="2"/>
              <a:buNone/>
            </a:pPr>
            <a:endParaRPr lang="en-US" sz="5120" dirty="0"/>
          </a:p>
        </p:txBody>
      </p:sp>
      <p:sp>
        <p:nvSpPr>
          <p:cNvPr id="70658" name="Slide Number Placeholder 3"/>
          <p:cNvSpPr>
            <a:spLocks noGrp="1"/>
          </p:cNvSpPr>
          <p:nvPr>
            <p:ph type="sldNum" sz="quarter" idx="12"/>
          </p:nvPr>
        </p:nvSpPr>
        <p:spPr/>
        <p:txBody>
          <a:bodyPr/>
          <a:lstStyle/>
          <a:p>
            <a:pPr>
              <a:defRPr/>
            </a:pPr>
            <a:fld id="{9A443B45-8C5B-451A-8F8A-3B6EDAFA4D4F}" type="slidenum">
              <a:rPr lang="en-US" smtClean="0">
                <a:latin typeface="Arial" pitchFamily="34" charset="0"/>
              </a:rPr>
              <a:pPr>
                <a:defRPr/>
              </a:pPr>
              <a:t>99</a:t>
            </a:fld>
            <a:endParaRPr lang="en-US" smtClean="0">
              <a:latin typeface="Arial" pitchFamily="34" charset="0"/>
            </a:endParaRPr>
          </a:p>
        </p:txBody>
      </p:sp>
      <p:pic>
        <p:nvPicPr>
          <p:cNvPr id="72709" name="Picture 4" descr="bd19644_"/>
          <p:cNvPicPr>
            <a:picLocks noChangeAspect="1" noChangeArrowheads="1"/>
          </p:cNvPicPr>
          <p:nvPr/>
        </p:nvPicPr>
        <p:blipFill>
          <a:blip r:embed="rId2" cstate="print"/>
          <a:srcRect/>
          <a:stretch>
            <a:fillRect/>
          </a:stretch>
        </p:blipFill>
        <p:spPr bwMode="auto">
          <a:xfrm>
            <a:off x="9103365" y="2275840"/>
            <a:ext cx="2957689" cy="3576320"/>
          </a:xfrm>
          <a:prstGeom prst="rect">
            <a:avLst/>
          </a:prstGeom>
          <a:noFill/>
          <a:ln w="9525">
            <a:noFill/>
            <a:miter lim="800000"/>
            <a:headEnd/>
            <a:tailEnd/>
          </a:ln>
        </p:spPr>
      </p:pic>
      <p:sp>
        <p:nvSpPr>
          <p:cNvPr id="72710" name="Text Box 6"/>
          <p:cNvSpPr txBox="1">
            <a:spLocks noChangeArrowheads="1"/>
          </p:cNvSpPr>
          <p:nvPr/>
        </p:nvSpPr>
        <p:spPr bwMode="auto">
          <a:xfrm>
            <a:off x="365824" y="5386131"/>
            <a:ext cx="8236373" cy="2800767"/>
          </a:xfrm>
          <a:prstGeom prst="rect">
            <a:avLst/>
          </a:prstGeom>
          <a:noFill/>
          <a:ln w="9525">
            <a:noFill/>
            <a:miter lim="800000"/>
            <a:headEnd/>
            <a:tailEnd/>
          </a:ln>
        </p:spPr>
        <p:txBody>
          <a:bodyPr wrap="square">
            <a:spAutoFit/>
          </a:bodyPr>
          <a:lstStyle/>
          <a:p>
            <a:pPr algn="l"/>
            <a:r>
              <a:rPr lang="en-US" sz="4400" dirty="0">
                <a:solidFill>
                  <a:schemeClr val="accent5"/>
                </a:solidFill>
              </a:rPr>
              <a:t>E-mail:</a:t>
            </a:r>
          </a:p>
          <a:p>
            <a:pPr algn="l">
              <a:buClr>
                <a:srgbClr val="333399"/>
              </a:buClr>
              <a:buFont typeface="Wingdings" pitchFamily="2" charset="2"/>
              <a:buChar char="Ø"/>
            </a:pPr>
            <a:r>
              <a:rPr lang="en-US" sz="4400" dirty="0">
                <a:solidFill>
                  <a:srgbClr val="008080"/>
                </a:solidFill>
              </a:rPr>
              <a:t> </a:t>
            </a:r>
            <a:r>
              <a:rPr lang="en-US" sz="4400" dirty="0">
                <a:solidFill>
                  <a:srgbClr val="008080"/>
                </a:solidFill>
                <a:hlinkClick r:id="rId3"/>
              </a:rPr>
              <a:t>capm@casas.org</a:t>
            </a:r>
            <a:endParaRPr lang="en-US" sz="4400" dirty="0">
              <a:solidFill>
                <a:srgbClr val="008080"/>
              </a:solidFill>
            </a:endParaRPr>
          </a:p>
          <a:p>
            <a:pPr algn="l">
              <a:buClr>
                <a:srgbClr val="333399"/>
              </a:buClr>
              <a:buFont typeface="Wingdings" pitchFamily="2" charset="2"/>
              <a:buChar char="Ø"/>
            </a:pPr>
            <a:r>
              <a:rPr lang="en-US" sz="4400" dirty="0">
                <a:solidFill>
                  <a:srgbClr val="008080"/>
                </a:solidFill>
                <a:hlinkClick r:id="rId4"/>
              </a:rPr>
              <a:t> </a:t>
            </a:r>
            <a:r>
              <a:rPr lang="en-US" sz="4400" dirty="0" smtClean="0">
                <a:solidFill>
                  <a:srgbClr val="008080"/>
                </a:solidFill>
                <a:hlinkClick r:id="rId4"/>
              </a:rPr>
              <a:t>techsupport@casas.org</a:t>
            </a:r>
            <a:endParaRPr lang="en-US" sz="4400" dirty="0">
              <a:solidFill>
                <a:srgbClr val="008080"/>
              </a:solidFill>
            </a:endParaRPr>
          </a:p>
          <a:p>
            <a:pPr algn="l">
              <a:buClr>
                <a:srgbClr val="333399"/>
              </a:buClr>
              <a:buFont typeface="Wingdings" pitchFamily="2" charset="2"/>
              <a:buChar char="Ø"/>
            </a:pPr>
            <a:r>
              <a:rPr lang="en-US" sz="4400">
                <a:solidFill>
                  <a:srgbClr val="008080"/>
                </a:solidFill>
                <a:hlinkClick r:id="rId5"/>
              </a:rPr>
              <a:t> </a:t>
            </a:r>
            <a:r>
              <a:rPr lang="en-US" sz="4400" smtClean="0">
                <a:solidFill>
                  <a:srgbClr val="008080"/>
                </a:solidFill>
                <a:hlinkClick r:id="rId5"/>
              </a:rPr>
              <a:t>aebg@casas.org</a:t>
            </a:r>
            <a:r>
              <a:rPr lang="en-US" sz="4400" smtClean="0">
                <a:solidFill>
                  <a:srgbClr val="008080"/>
                </a:solidFill>
              </a:rPr>
              <a:t> </a:t>
            </a:r>
          </a:p>
        </p:txBody>
      </p:sp>
    </p:spTree>
    <p:extLst>
      <p:ext uri="{BB962C8B-B14F-4D97-AF65-F5344CB8AC3E}">
        <p14:creationId xmlns:p14="http://schemas.microsoft.com/office/powerpoint/2010/main" val="423252686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D7EC5B69-16A0-412B-ABC8-A0499507A0AF}" vid="{6E4C4138-2140-4438-9A2C-123D12A42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79CC7F-70CB-411F-9E4E-42F62D370A66}"/>
</file>

<file path=customXml/itemProps2.xml><?xml version="1.0" encoding="utf-8"?>
<ds:datastoreItem xmlns:ds="http://schemas.openxmlformats.org/officeDocument/2006/customXml" ds:itemID="{246E5314-C689-4ADF-8A05-53BE8744E744}"/>
</file>

<file path=customXml/itemProps3.xml><?xml version="1.0" encoding="utf-8"?>
<ds:datastoreItem xmlns:ds="http://schemas.openxmlformats.org/officeDocument/2006/customXml" ds:itemID="{68CD3A28-A895-4E2E-B580-E6790DD0537E}"/>
</file>

<file path=docProps/app.xml><?xml version="1.0" encoding="utf-8"?>
<Properties xmlns="http://schemas.openxmlformats.org/officeDocument/2006/extended-properties" xmlns:vt="http://schemas.openxmlformats.org/officeDocument/2006/docPropsVTypes">
  <Template/>
  <TotalTime>5840</TotalTime>
  <Words>4415</Words>
  <Application>Microsoft Office PowerPoint</Application>
  <PresentationFormat>Custom</PresentationFormat>
  <Paragraphs>665</Paragraphs>
  <Slides>99</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99</vt:i4>
      </vt:variant>
    </vt:vector>
  </HeadingPairs>
  <TitlesOfParts>
    <vt:vector size="109" baseType="lpstr">
      <vt:lpstr>Arial</vt:lpstr>
      <vt:lpstr>Calibri</vt:lpstr>
      <vt:lpstr>Calibri Light</vt:lpstr>
      <vt:lpstr>Helvetica</vt:lpstr>
      <vt:lpstr>Helvetica Light</vt:lpstr>
      <vt:lpstr>Helvetica Neue</vt:lpstr>
      <vt:lpstr>Times New Roman</vt:lpstr>
      <vt:lpstr>Wingdings</vt:lpstr>
      <vt:lpstr>Default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Collection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AEBG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AEBG Resources</vt:lpstr>
      <vt:lpstr>AEBG Tables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McGriff</dc:creator>
  <cp:lastModifiedBy>Veronica Parker</cp:lastModifiedBy>
  <cp:revision>308</cp:revision>
  <dcterms:created xsi:type="dcterms:W3CDTF">2015-10-20T12:37:10Z</dcterms:created>
  <dcterms:modified xsi:type="dcterms:W3CDTF">2018-06-01T22:47:05Z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