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diagrams/data1.xml" ContentType="application/vnd.openxmlformats-officedocument.drawingml.diagramData+xml"/>
  <Override PartName="/ppt/diagrams/data4.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76.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84.xml" ContentType="application/vnd.openxmlformats-officedocument.presentationml.slide+xml"/>
  <Override PartName="/ppt/slides/slide83.xml" ContentType="application/vnd.openxmlformats-officedocument.presentationml.slide+xml"/>
  <Override PartName="/ppt/slides/slide82.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74.xml" ContentType="application/vnd.openxmlformats-officedocument.presentationml.slide+xml"/>
  <Override PartName="/ppt/slides/slide73.xml" ContentType="application/vnd.openxmlformats-officedocument.presentationml.slide+xml"/>
  <Override PartName="/ppt/slides/slide101.xml" ContentType="application/vnd.openxmlformats-officedocument.presentationml.slide+xml"/>
  <Override PartName="/ppt/slides/slide72.xml" ContentType="application/vnd.openxmlformats-officedocument.presentationml.slide+xml"/>
  <Override PartName="/ppt/slides/slide71.xml" ContentType="application/vnd.openxmlformats-officedocument.presentationml.slide+xml"/>
  <Override PartName="/ppt/slides/slide100.xml" ContentType="application/vnd.openxmlformats-officedocument.presentationml.slide+xml"/>
  <Override PartName="/ppt/slides/slide99.xml" ContentType="application/vnd.openxmlformats-officedocument.presentationml.slide+xml"/>
  <Override PartName="/ppt/slides/slide98.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75.xml" ContentType="application/vnd.openxmlformats-officedocument.presentationml.slide+xml"/>
  <Override PartName="/ppt/slides/slide37.xml" ContentType="application/vnd.openxmlformats-officedocument.presentationml.slide+xml"/>
  <Override PartName="/ppt/slides/slide3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3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7.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28.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7.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5.xml" ContentType="application/vnd.openxmlformats-officedocument.presentationml.slide+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22.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4.xml" ContentType="application/vnd.openxmlformats-officedocument.presentationml.notesSlide+xml"/>
  <Override PartName="/ppt/theme/theme3.xml" ContentType="application/vnd.openxmlformats-officedocument.theme+xml"/>
  <Override PartName="/ppt/theme/theme2.xml" ContentType="application/vnd.openxmlformats-officedocument.theme+xml"/>
  <Override PartName="/ppt/diagrams/drawing3.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layout4.xml" ContentType="application/vnd.openxmlformats-officedocument.drawingml.diagramLayout+xml"/>
  <Override PartName="/ppt/diagrams/quickStyle4.xml" ContentType="application/vnd.openxmlformats-officedocument.drawingml.diagramStyle+xml"/>
  <Override PartName="/ppt/notesMasters/notesMaster1.xml" ContentType="application/vnd.openxmlformats-officedocument.presentationml.notesMaster+xml"/>
  <Override PartName="/ppt/diagrams/colors4.xml" ContentType="application/vnd.openxmlformats-officedocument.drawingml.diagramColors+xml"/>
  <Override PartName="/ppt/diagrams/drawing4.xml" ContentType="application/vnd.ms-office.drawingml.diagramDrawing+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theme/theme1.xml" ContentType="application/vnd.openxmlformats-officedocument.theme+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9" r:id="rId2"/>
  </p:sldMasterIdLst>
  <p:notesMasterIdLst>
    <p:notesMasterId r:id="rId104"/>
  </p:notesMasterIdLst>
  <p:sldIdLst>
    <p:sldId id="448" r:id="rId3"/>
    <p:sldId id="504" r:id="rId4"/>
    <p:sldId id="505" r:id="rId5"/>
    <p:sldId id="506" r:id="rId6"/>
    <p:sldId id="508" r:id="rId7"/>
    <p:sldId id="509" r:id="rId8"/>
    <p:sldId id="510" r:id="rId9"/>
    <p:sldId id="511" r:id="rId10"/>
    <p:sldId id="512" r:id="rId11"/>
    <p:sldId id="513" r:id="rId12"/>
    <p:sldId id="514" r:id="rId13"/>
    <p:sldId id="515" r:id="rId14"/>
    <p:sldId id="516" r:id="rId15"/>
    <p:sldId id="576" r:id="rId16"/>
    <p:sldId id="577" r:id="rId17"/>
    <p:sldId id="518" r:id="rId18"/>
    <p:sldId id="519" r:id="rId19"/>
    <p:sldId id="589" r:id="rId20"/>
    <p:sldId id="524" r:id="rId21"/>
    <p:sldId id="525" r:id="rId22"/>
    <p:sldId id="526" r:id="rId23"/>
    <p:sldId id="527" r:id="rId24"/>
    <p:sldId id="521" r:id="rId25"/>
    <p:sldId id="528" r:id="rId26"/>
    <p:sldId id="425" r:id="rId27"/>
    <p:sldId id="375" r:id="rId28"/>
    <p:sldId id="376" r:id="rId29"/>
    <p:sldId id="377" r:id="rId30"/>
    <p:sldId id="492" r:id="rId31"/>
    <p:sldId id="426" r:id="rId32"/>
    <p:sldId id="398" r:id="rId33"/>
    <p:sldId id="397" r:id="rId34"/>
    <p:sldId id="399" r:id="rId35"/>
    <p:sldId id="400" r:id="rId36"/>
    <p:sldId id="401" r:id="rId37"/>
    <p:sldId id="402" r:id="rId38"/>
    <p:sldId id="403" r:id="rId39"/>
    <p:sldId id="404" r:id="rId40"/>
    <p:sldId id="405" r:id="rId41"/>
    <p:sldId id="559" r:id="rId42"/>
    <p:sldId id="447" r:id="rId43"/>
    <p:sldId id="591" r:id="rId44"/>
    <p:sldId id="592" r:id="rId45"/>
    <p:sldId id="593" r:id="rId46"/>
    <p:sldId id="594" r:id="rId47"/>
    <p:sldId id="529" r:id="rId48"/>
    <p:sldId id="530" r:id="rId49"/>
    <p:sldId id="464" r:id="rId50"/>
    <p:sldId id="430" r:id="rId51"/>
    <p:sldId id="537" r:id="rId52"/>
    <p:sldId id="538" r:id="rId53"/>
    <p:sldId id="539" r:id="rId54"/>
    <p:sldId id="540" r:id="rId55"/>
    <p:sldId id="595" r:id="rId56"/>
    <p:sldId id="542" r:id="rId57"/>
    <p:sldId id="547" r:id="rId58"/>
    <p:sldId id="543" r:id="rId59"/>
    <p:sldId id="534" r:id="rId60"/>
    <p:sldId id="544" r:id="rId61"/>
    <p:sldId id="546" r:id="rId62"/>
    <p:sldId id="555" r:id="rId63"/>
    <p:sldId id="596" r:id="rId64"/>
    <p:sldId id="549" r:id="rId65"/>
    <p:sldId id="550" r:id="rId66"/>
    <p:sldId id="551" r:id="rId67"/>
    <p:sldId id="552" r:id="rId68"/>
    <p:sldId id="553" r:id="rId69"/>
    <p:sldId id="554" r:id="rId70"/>
    <p:sldId id="556" r:id="rId71"/>
    <p:sldId id="590" r:id="rId72"/>
    <p:sldId id="557" r:id="rId73"/>
    <p:sldId id="558" r:id="rId74"/>
    <p:sldId id="478" r:id="rId75"/>
    <p:sldId id="479" r:id="rId76"/>
    <p:sldId id="480" r:id="rId77"/>
    <p:sldId id="440" r:id="rId78"/>
    <p:sldId id="442" r:id="rId79"/>
    <p:sldId id="443" r:id="rId80"/>
    <p:sldId id="467" r:id="rId81"/>
    <p:sldId id="568" r:id="rId82"/>
    <p:sldId id="569" r:id="rId83"/>
    <p:sldId id="502" r:id="rId84"/>
    <p:sldId id="560" r:id="rId85"/>
    <p:sldId id="571" r:id="rId86"/>
    <p:sldId id="561" r:id="rId87"/>
    <p:sldId id="562" r:id="rId88"/>
    <p:sldId id="572" r:id="rId89"/>
    <p:sldId id="563" r:id="rId90"/>
    <p:sldId id="564" r:id="rId91"/>
    <p:sldId id="565" r:id="rId92"/>
    <p:sldId id="566" r:id="rId93"/>
    <p:sldId id="567" r:id="rId94"/>
    <p:sldId id="573" r:id="rId95"/>
    <p:sldId id="496" r:id="rId96"/>
    <p:sldId id="575" r:id="rId97"/>
    <p:sldId id="500" r:id="rId98"/>
    <p:sldId id="501" r:id="rId99"/>
    <p:sldId id="424" r:id="rId100"/>
    <p:sldId id="421" r:id="rId101"/>
    <p:sldId id="491" r:id="rId102"/>
    <p:sldId id="422" r:id="rId103"/>
  </p:sldIdLst>
  <p:sldSz cx="13004800" cy="9753600"/>
  <p:notesSz cx="6858000" cy="9144000"/>
  <p:defaultTextStyle>
    <a:lvl1pPr algn="ctr" defTabSz="584200">
      <a:defRPr sz="3600">
        <a:latin typeface="+mn-lt"/>
        <a:ea typeface="+mn-ea"/>
        <a:cs typeface="+mn-cs"/>
        <a:sym typeface="Helvetica"/>
      </a:defRPr>
    </a:lvl1pPr>
    <a:lvl2pPr algn="ctr" defTabSz="584200">
      <a:defRPr sz="3600">
        <a:latin typeface="+mn-lt"/>
        <a:ea typeface="+mn-ea"/>
        <a:cs typeface="+mn-cs"/>
        <a:sym typeface="Helvetica"/>
      </a:defRPr>
    </a:lvl2pPr>
    <a:lvl3pPr algn="ctr" defTabSz="584200">
      <a:defRPr sz="3600">
        <a:latin typeface="+mn-lt"/>
        <a:ea typeface="+mn-ea"/>
        <a:cs typeface="+mn-cs"/>
        <a:sym typeface="Helvetica"/>
      </a:defRPr>
    </a:lvl3pPr>
    <a:lvl4pPr algn="ctr" defTabSz="584200">
      <a:defRPr sz="3600">
        <a:latin typeface="+mn-lt"/>
        <a:ea typeface="+mn-ea"/>
        <a:cs typeface="+mn-cs"/>
        <a:sym typeface="Helvetica"/>
      </a:defRPr>
    </a:lvl4pPr>
    <a:lvl5pPr algn="ctr" defTabSz="584200">
      <a:defRPr sz="3600">
        <a:latin typeface="+mn-lt"/>
        <a:ea typeface="+mn-ea"/>
        <a:cs typeface="+mn-cs"/>
        <a:sym typeface="Helvetica"/>
      </a:defRPr>
    </a:lvl5pPr>
    <a:lvl6pPr algn="ctr" defTabSz="584200">
      <a:defRPr sz="3600">
        <a:latin typeface="+mn-lt"/>
        <a:ea typeface="+mn-ea"/>
        <a:cs typeface="+mn-cs"/>
        <a:sym typeface="Helvetica"/>
      </a:defRPr>
    </a:lvl6pPr>
    <a:lvl7pPr algn="ctr" defTabSz="584200">
      <a:defRPr sz="3600">
        <a:latin typeface="+mn-lt"/>
        <a:ea typeface="+mn-ea"/>
        <a:cs typeface="+mn-cs"/>
        <a:sym typeface="Helvetica"/>
      </a:defRPr>
    </a:lvl7pPr>
    <a:lvl8pPr algn="ctr" defTabSz="584200">
      <a:defRPr sz="3600">
        <a:latin typeface="+mn-lt"/>
        <a:ea typeface="+mn-ea"/>
        <a:cs typeface="+mn-cs"/>
        <a:sym typeface="Helvetica"/>
      </a:defRPr>
    </a:lvl8pPr>
    <a:lvl9pPr algn="ctr" defTabSz="584200">
      <a:defRPr sz="3600">
        <a:latin typeface="+mn-lt"/>
        <a:ea typeface="+mn-ea"/>
        <a:cs typeface="+mn-cs"/>
        <a:sym typeface="Helvetica"/>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98B4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2E8"/>
          </a:solidFill>
        </a:fill>
      </a:tcStyle>
    </a:wholeTbl>
    <a:band2H>
      <a:tcTxStyle/>
      <a:tcStyle>
        <a:tcBdr/>
        <a:fill>
          <a:solidFill>
            <a:srgbClr val="E6EA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2E7CB"/>
          </a:solidFill>
        </a:fill>
      </a:tcStyle>
    </a:wholeTbl>
    <a:band2H>
      <a:tcTxStyle/>
      <a:tcStyle>
        <a:tcBdr/>
        <a:fill>
          <a:solidFill>
            <a:srgbClr val="F8F4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5CDDE"/>
          </a:solidFill>
        </a:fill>
      </a:tcStyle>
    </a:wholeTbl>
    <a:band2H>
      <a:tcTxStyle/>
      <a:tcStyle>
        <a:tcBdr/>
        <a:fill>
          <a:solidFill>
            <a:srgbClr val="EBE8EF"/>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0365C0"/>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055" autoAdjust="0"/>
    <p:restoredTop sz="93837" autoAdjust="0"/>
  </p:normalViewPr>
  <p:slideViewPr>
    <p:cSldViewPr snapToGrid="0">
      <p:cViewPr varScale="1">
        <p:scale>
          <a:sx n="78" d="100"/>
          <a:sy n="78" d="100"/>
        </p:scale>
        <p:origin x="960" y="108"/>
      </p:cViewPr>
      <p:guideLst>
        <p:guide orient="horz" pos="3072"/>
        <p:guide pos="40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07" Type="http://schemas.openxmlformats.org/officeDocument/2006/relationships/theme" Target="theme/theme1.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tableStyles" Target="tableStyles.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customXml" Target="../customXml/item1.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customXml" Target="../customXml/item2.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a:solidFill>
          <a:srgbClr val="FF6600"/>
        </a:solidFill>
      </dgm:spPr>
      <dgm:t>
        <a:bodyPr/>
        <a:lstStyle/>
        <a:p>
          <a:r>
            <a:rPr lang="en-US" dirty="0" smtClean="0">
              <a:effectLst>
                <a:outerShdw blurRad="38100" dist="38100" dir="2700000" algn="tl">
                  <a:srgbClr val="000000">
                    <a:alpha val="43137"/>
                  </a:srgbClr>
                </a:outerShdw>
              </a:effectLst>
            </a:rPr>
            <a:t>Literacy Gains</a:t>
          </a:r>
          <a:endParaRPr lang="en-US" dirty="0">
            <a:effectLst>
              <a:outerShdw blurRad="38100" dist="38100" dir="2700000" algn="tl">
                <a:srgbClr val="000000">
                  <a:alpha val="43137"/>
                </a:srgbClr>
              </a:outerShdw>
            </a:effectLst>
          </a:endParaRP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a:solidFill>
          <a:schemeClr val="bg1">
            <a:lumMod val="50000"/>
          </a:schemeClr>
        </a:solidFill>
      </dgm:spPr>
      <dgm:t>
        <a:bodyPr/>
        <a:lstStyle/>
        <a:p>
          <a:r>
            <a:rPr lang="en-US" dirty="0" smtClean="0">
              <a:effectLst>
                <a:outerShdw blurRad="38100" dist="38100" dir="2700000" algn="tl">
                  <a:srgbClr val="000000">
                    <a:alpha val="43137"/>
                  </a:srgbClr>
                </a:outerShdw>
              </a:effectLst>
            </a:rPr>
            <a:t>HSE/HS Diploma</a:t>
          </a:r>
          <a:endParaRPr lang="en-US" dirty="0">
            <a:effectLst>
              <a:outerShdw blurRad="38100" dist="38100" dir="2700000" algn="tl">
                <a:srgbClr val="000000">
                  <a:alpha val="43137"/>
                </a:srgbClr>
              </a:outerShdw>
            </a:effectLst>
          </a:endParaRPr>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3">
            <a:lumMod val="75000"/>
          </a:schemeClr>
        </a:solidFill>
      </dgm:spPr>
      <dgm:t>
        <a:bodyPr/>
        <a:lstStyle/>
        <a:p>
          <a:r>
            <a:rPr lang="en-US" dirty="0" smtClean="0">
              <a:effectLst>
                <a:outerShdw blurRad="38100" dist="38100" dir="2700000" algn="tl">
                  <a:srgbClr val="000000">
                    <a:alpha val="43137"/>
                  </a:srgbClr>
                </a:outerShdw>
              </a:effectLst>
            </a:rPr>
            <a:t>Post-Secondary</a:t>
          </a:r>
          <a:endParaRPr lang="en-US" dirty="0">
            <a:effectLst>
              <a:outerShdw blurRad="38100" dist="38100" dir="2700000" algn="tl">
                <a:srgbClr val="000000">
                  <a:alpha val="43137"/>
                </a:srgbClr>
              </a:outerShdw>
            </a:effectLst>
          </a:endParaRP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a:solidFill>
          <a:srgbClr val="0070C0"/>
        </a:solidFill>
      </dgm:spPr>
      <dgm:t>
        <a:bodyPr/>
        <a:lstStyle/>
        <a:p>
          <a:r>
            <a:rPr lang="en-US" dirty="0" smtClean="0">
              <a:effectLst>
                <a:outerShdw blurRad="38100" dist="38100" dir="2700000" algn="tl">
                  <a:srgbClr val="000000">
                    <a:alpha val="43137"/>
                  </a:srgbClr>
                </a:outerShdw>
              </a:effectLst>
            </a:rPr>
            <a:t>Enter Employment</a:t>
          </a:r>
          <a:endParaRPr lang="en-US" dirty="0">
            <a:effectLst>
              <a:outerShdw blurRad="38100" dist="38100" dir="2700000" algn="tl">
                <a:srgbClr val="000000">
                  <a:alpha val="43137"/>
                </a:srgbClr>
              </a:outerShdw>
            </a:effectLst>
          </a:endParaRPr>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a:solidFill>
          <a:srgbClr val="00B050"/>
        </a:solidFill>
      </dgm:spPr>
      <dgm:t>
        <a:bodyPr/>
        <a:lstStyle/>
        <a:p>
          <a:r>
            <a:rPr lang="en-US" dirty="0" smtClean="0">
              <a:effectLst>
                <a:outerShdw blurRad="38100" dist="38100" dir="2700000" algn="tl">
                  <a:srgbClr val="000000">
                    <a:alpha val="43137"/>
                  </a:srgbClr>
                </a:outerShdw>
              </a:effectLst>
            </a:rPr>
            <a:t>Increase Wages</a:t>
          </a:r>
          <a:endParaRPr lang="en-US" dirty="0">
            <a:effectLst>
              <a:outerShdw blurRad="38100" dist="38100" dir="2700000" algn="tl">
                <a:srgbClr val="000000">
                  <a:alpha val="43137"/>
                </a:srgbClr>
              </a:outerShdw>
            </a:effectLst>
          </a:endParaRP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smtClean="0">
              <a:effectLst>
                <a:outerShdw blurRad="38100" dist="38100" dir="2700000" algn="tl">
                  <a:srgbClr val="000000">
                    <a:alpha val="43137"/>
                  </a:srgbClr>
                </a:outerShdw>
              </a:effectLst>
            </a:rPr>
            <a:t>Transition Post-Sec</a:t>
          </a:r>
          <a:endParaRPr lang="en-US" dirty="0">
            <a:effectLst>
              <a:outerShdw blurRad="38100" dist="38100" dir="2700000" algn="tl">
                <a:srgbClr val="000000">
                  <a:alpha val="43137"/>
                </a:srgbClr>
              </a:outerShdw>
            </a:effectLst>
          </a:endParaRP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6">
        <dgm:presLayoutVars>
          <dgm:bulletEnabled val="1"/>
        </dgm:presLayoutVars>
      </dgm:prSet>
      <dgm:spPr/>
      <dgm:t>
        <a:bodyPr/>
        <a:lstStyle/>
        <a:p>
          <a:endParaRPr lang="en-US"/>
        </a:p>
      </dgm:t>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dgm:presLayoutVars>
          <dgm:bulletEnabled val="1"/>
        </dgm:presLayoutVars>
      </dgm:prSet>
      <dgm:spPr/>
      <dgm:t>
        <a:bodyPr/>
        <a:lstStyle/>
        <a:p>
          <a:endParaRPr lang="en-US"/>
        </a:p>
      </dgm:t>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dgm:presLayoutVars>
          <dgm:bulletEnabled val="1"/>
        </dgm:presLayoutVars>
      </dgm:prSet>
      <dgm:spPr/>
      <dgm:t>
        <a:bodyPr/>
        <a:lstStyle/>
        <a:p>
          <a:endParaRPr lang="en-US"/>
        </a:p>
      </dgm:t>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dgm:presLayoutVars>
          <dgm:bulletEnabled val="1"/>
        </dgm:presLayoutVars>
      </dgm:prSet>
      <dgm:spPr/>
      <dgm:t>
        <a:bodyPr/>
        <a:lstStyle/>
        <a:p>
          <a:endParaRPr lang="en-US"/>
        </a:p>
      </dgm:t>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dgm:presLayoutVars>
          <dgm:bulletEnabled val="1"/>
        </dgm:presLayoutVars>
      </dgm:prSet>
      <dgm:spPr/>
      <dgm:t>
        <a:bodyPr/>
        <a:lstStyle/>
        <a:p>
          <a:endParaRPr lang="en-US"/>
        </a:p>
      </dgm:t>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dgm:presLayoutVars>
          <dgm:bulletEnabled val="1"/>
        </dgm:presLayoutVars>
      </dgm:prSet>
      <dgm:spPr/>
      <dgm:t>
        <a:bodyPr/>
        <a:lstStyle/>
        <a:p>
          <a:endParaRPr lang="en-US"/>
        </a:p>
      </dgm:t>
    </dgm:pt>
  </dgm:ptLst>
  <dgm:cxnLst>
    <dgm:cxn modelId="{832B874B-3D65-4AFD-8E59-11AD74D49DBF}" srcId="{24C80DE3-A03E-424E-9773-63BE4D657489}" destId="{A70F260D-43B2-4B57-B92A-160602DD1764}" srcOrd="0" destOrd="0" parTransId="{D72B88D4-019F-44D1-8D75-C75E50F98E0A}" sibTransId="{32B5D89C-BC59-4D20-B294-76ACA26778E0}"/>
    <dgm:cxn modelId="{7B3FA3F8-2110-4C38-A706-FAD98A3CD078}" srcId="{24C80DE3-A03E-424E-9773-63BE4D657489}" destId="{81A44736-A976-4AAA-B439-7EF072CD8FB3}" srcOrd="2" destOrd="0" parTransId="{974BA200-230F-4FF4-9BB3-1DA38AAA3901}" sibTransId="{9F9786F5-5DE6-4195-9431-A05C3654CA04}"/>
    <dgm:cxn modelId="{ED4CE227-D2F6-441A-B985-5751150A50C1}" srcId="{24C80DE3-A03E-424E-9773-63BE4D657489}" destId="{5D275C60-CCA1-41F8-A9EA-678C61F09B80}" srcOrd="1" destOrd="0" parTransId="{8FED4B3C-D6F4-40B0-B8AE-B45F00A9FBD2}" sibTransId="{508CFF85-D7EA-49AD-933C-21CF872EAE43}"/>
    <dgm:cxn modelId="{5542CD9B-44EB-447E-9A1B-FFC4D2900EDB}" type="presOf" srcId="{DB6E580F-7BC6-4F04-BA13-B021AC6B2EE4}" destId="{88D8DF11-C416-4642-A7D9-8DF5EF240186}"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98C5E155-23AB-4A8A-BF7A-9DB4F4C0D469}" srcId="{24C80DE3-A03E-424E-9773-63BE4D657489}" destId="{9A388ACC-B305-494E-9412-F7682693BA23}" srcOrd="4" destOrd="0" parTransId="{F7532BD2-0DA4-422C-B4B7-14DDFF9878A6}" sibTransId="{EE93F87B-DD0C-4348-93E4-6434D95BDA0A}"/>
    <dgm:cxn modelId="{4674D623-F892-48E9-805A-EEE48191EFE3}" type="presOf" srcId="{9A388ACC-B305-494E-9412-F7682693BA23}" destId="{A942D91C-A410-4FFE-8163-C7B8B44CB2F3}" srcOrd="0" destOrd="0" presId="urn:microsoft.com/office/officeart/2005/8/layout/default"/>
    <dgm:cxn modelId="{18AD4433-7427-4DD4-84CB-4B41650296ED}" type="presOf" srcId="{24C80DE3-A03E-424E-9773-63BE4D657489}" destId="{A327DEBB-2764-43C8-BD6D-20DCD03BE172}" srcOrd="0" destOrd="0" presId="urn:microsoft.com/office/officeart/2005/8/layout/default"/>
    <dgm:cxn modelId="{89AFA2C0-0F87-4243-B354-822903C183C6}" type="presOf" srcId="{F2B9BF7C-04ED-4AF2-BC3B-EEAAB000390C}" destId="{D117BF28-B3F7-4E3B-B083-43BC2A6E9767}" srcOrd="0" destOrd="0" presId="urn:microsoft.com/office/officeart/2005/8/layout/default"/>
    <dgm:cxn modelId="{3D677B34-4D5E-453E-9E25-ADA654F1B131}" type="presOf" srcId="{A70F260D-43B2-4B57-B92A-160602DD1764}" destId="{565CA8FF-369D-4EB8-BF7A-9D66D1F6F7F6}" srcOrd="0" destOrd="0" presId="urn:microsoft.com/office/officeart/2005/8/layout/default"/>
    <dgm:cxn modelId="{85584AF6-B8DC-4613-BAC5-199A6490CFF8}" srcId="{24C80DE3-A03E-424E-9773-63BE4D657489}" destId="{F2B9BF7C-04ED-4AF2-BC3B-EEAAB000390C}" srcOrd="3" destOrd="0" parTransId="{52CD791C-1303-4A9C-BAF0-F387A26CA7AF}" sibTransId="{AD55BD5B-0F26-4F30-A57B-A2772E0B101F}"/>
    <dgm:cxn modelId="{A3B7A900-76BC-4224-8961-A509FB05153F}" type="presOf" srcId="{81A44736-A976-4AAA-B439-7EF072CD8FB3}" destId="{D0557916-BA6E-4A5D-A9CB-F6558D6385F4}" srcOrd="0" destOrd="0" presId="urn:microsoft.com/office/officeart/2005/8/layout/default"/>
    <dgm:cxn modelId="{401D81B1-B838-4833-9101-D05D613DC38A}" type="presOf" srcId="{5D275C60-CCA1-41F8-A9EA-678C61F09B80}" destId="{7F0345D2-78B0-4243-9FA6-7D146E870178}" srcOrd="0" destOrd="0" presId="urn:microsoft.com/office/officeart/2005/8/layout/default"/>
    <dgm:cxn modelId="{271AE8F1-0693-4ED4-96BC-D96300B08A99}" type="presParOf" srcId="{A327DEBB-2764-43C8-BD6D-20DCD03BE172}" destId="{565CA8FF-369D-4EB8-BF7A-9D66D1F6F7F6}" srcOrd="0" destOrd="0" presId="urn:microsoft.com/office/officeart/2005/8/layout/default"/>
    <dgm:cxn modelId="{877E7F02-08CC-4E16-8A72-D3F5112798F9}" type="presParOf" srcId="{A327DEBB-2764-43C8-BD6D-20DCD03BE172}" destId="{EBEE9CD0-74F2-4BAC-8E4B-95D7B7FA58DA}" srcOrd="1" destOrd="0" presId="urn:microsoft.com/office/officeart/2005/8/layout/default"/>
    <dgm:cxn modelId="{A8790589-7C8D-4C5C-BAC3-C6575B4D759F}" type="presParOf" srcId="{A327DEBB-2764-43C8-BD6D-20DCD03BE172}" destId="{7F0345D2-78B0-4243-9FA6-7D146E870178}" srcOrd="2" destOrd="0" presId="urn:microsoft.com/office/officeart/2005/8/layout/default"/>
    <dgm:cxn modelId="{43E56409-B7C6-44AE-A521-405A41FF4A57}" type="presParOf" srcId="{A327DEBB-2764-43C8-BD6D-20DCD03BE172}" destId="{10A49A3F-A39B-44DE-B01B-B17E853C6D5A}" srcOrd="3" destOrd="0" presId="urn:microsoft.com/office/officeart/2005/8/layout/default"/>
    <dgm:cxn modelId="{79BEA00F-FCB3-4823-878C-50E1410C8F4A}" type="presParOf" srcId="{A327DEBB-2764-43C8-BD6D-20DCD03BE172}" destId="{D0557916-BA6E-4A5D-A9CB-F6558D6385F4}" srcOrd="4" destOrd="0" presId="urn:microsoft.com/office/officeart/2005/8/layout/default"/>
    <dgm:cxn modelId="{5F6D105E-C8A3-491A-9176-20E0874C9AE6}" type="presParOf" srcId="{A327DEBB-2764-43C8-BD6D-20DCD03BE172}" destId="{AC478407-71A2-4CC7-9DE4-0CEE777F698F}" srcOrd="5" destOrd="0" presId="urn:microsoft.com/office/officeart/2005/8/layout/default"/>
    <dgm:cxn modelId="{186E4B5E-F3F3-47D2-AB71-0F14E7209478}" type="presParOf" srcId="{A327DEBB-2764-43C8-BD6D-20DCD03BE172}" destId="{D117BF28-B3F7-4E3B-B083-43BC2A6E9767}" srcOrd="6" destOrd="0" presId="urn:microsoft.com/office/officeart/2005/8/layout/default"/>
    <dgm:cxn modelId="{99EF7E8C-B13B-4D58-A741-0B67C49BCBBC}" type="presParOf" srcId="{A327DEBB-2764-43C8-BD6D-20DCD03BE172}" destId="{C2EC87AE-8894-4EC0-8772-740C01A2DE59}" srcOrd="7" destOrd="0" presId="urn:microsoft.com/office/officeart/2005/8/layout/default"/>
    <dgm:cxn modelId="{17A14CAB-161E-4785-AB64-C1B6A9076348}" type="presParOf" srcId="{A327DEBB-2764-43C8-BD6D-20DCD03BE172}" destId="{A942D91C-A410-4FFE-8163-C7B8B44CB2F3}" srcOrd="8" destOrd="0" presId="urn:microsoft.com/office/officeart/2005/8/layout/default"/>
    <dgm:cxn modelId="{C14F49DA-EB7B-48B6-A847-5AA46BE8DB78}" type="presParOf" srcId="{A327DEBB-2764-43C8-BD6D-20DCD03BE172}" destId="{76DE486B-1AE3-43C8-9E55-DFDFA22D117B}" srcOrd="9" destOrd="0" presId="urn:microsoft.com/office/officeart/2005/8/layout/default"/>
    <dgm:cxn modelId="{50ADC174-C1CD-4216-B4EB-0484817B1FFA}"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854B8D-E097-4B51-9CFE-B776BF7F0CC4}" type="doc">
      <dgm:prSet loTypeId="urn:microsoft.com/office/officeart/2005/8/layout/venn1" loCatId="relationship" qsTypeId="urn:microsoft.com/office/officeart/2005/8/quickstyle/simple1" qsCatId="simple" csTypeId="urn:microsoft.com/office/officeart/2005/8/colors/colorful2" csCatId="colorful" phldr="1"/>
      <dgm:spPr/>
    </dgm:pt>
    <dgm:pt modelId="{B9658D8E-5DE1-4773-9ADE-EF61EBB8B147}">
      <dgm:prSet phldrT="[Text]"/>
      <dgm:spPr>
        <a:solidFill>
          <a:schemeClr val="accent6">
            <a:lumMod val="75000"/>
            <a:alpha val="50000"/>
          </a:schemeClr>
        </a:solidFill>
      </dgm:spPr>
      <dgm:t>
        <a:bodyPr/>
        <a:lstStyle/>
        <a:p>
          <a:r>
            <a:rPr lang="en-US" dirty="0" smtClean="0"/>
            <a:t>Data Match</a:t>
          </a:r>
          <a:endParaRPr lang="en-US" dirty="0"/>
        </a:p>
      </dgm:t>
    </dgm:pt>
    <dgm:pt modelId="{26B91491-DE59-4A4B-B02D-42089EBED693}" type="parTrans" cxnId="{ECD6F6DA-1EE9-428F-BA10-EC300BE5F95E}">
      <dgm:prSet/>
      <dgm:spPr/>
      <dgm:t>
        <a:bodyPr/>
        <a:lstStyle/>
        <a:p>
          <a:endParaRPr lang="en-US"/>
        </a:p>
      </dgm:t>
    </dgm:pt>
    <dgm:pt modelId="{64392D08-C4EF-401D-A930-B339DF41DA3A}" type="sibTrans" cxnId="{ECD6F6DA-1EE9-428F-BA10-EC300BE5F95E}">
      <dgm:prSet/>
      <dgm:spPr/>
      <dgm:t>
        <a:bodyPr/>
        <a:lstStyle/>
        <a:p>
          <a:endParaRPr lang="en-US"/>
        </a:p>
      </dgm:t>
    </dgm:pt>
    <dgm:pt modelId="{7F1A4C42-0F85-4857-9C20-D725C6CCABE1}">
      <dgm:prSet phldrT="[Text]"/>
      <dgm:spPr>
        <a:solidFill>
          <a:schemeClr val="accent3">
            <a:lumMod val="75000"/>
            <a:alpha val="50000"/>
          </a:schemeClr>
        </a:solidFill>
      </dgm:spPr>
      <dgm:t>
        <a:bodyPr/>
        <a:lstStyle/>
        <a:p>
          <a:r>
            <a:rPr lang="en-US" dirty="0" smtClean="0"/>
            <a:t>TE only</a:t>
          </a:r>
          <a:endParaRPr lang="en-US" dirty="0"/>
        </a:p>
      </dgm:t>
    </dgm:pt>
    <dgm:pt modelId="{C5BCDE45-AA83-4A7C-A18B-EE381D68030E}" type="parTrans" cxnId="{EC1D05F5-11EC-4F32-963E-8A99E4A01FF5}">
      <dgm:prSet/>
      <dgm:spPr/>
      <dgm:t>
        <a:bodyPr/>
        <a:lstStyle/>
        <a:p>
          <a:endParaRPr lang="en-US"/>
        </a:p>
      </dgm:t>
    </dgm:pt>
    <dgm:pt modelId="{2D045884-60D7-423D-B101-39986C23F5EA}" type="sibTrans" cxnId="{EC1D05F5-11EC-4F32-963E-8A99E4A01FF5}">
      <dgm:prSet/>
      <dgm:spPr/>
      <dgm:t>
        <a:bodyPr/>
        <a:lstStyle/>
        <a:p>
          <a:endParaRPr lang="en-US"/>
        </a:p>
      </dgm:t>
    </dgm:pt>
    <dgm:pt modelId="{5375819D-5C9E-47DF-B133-751E623EA7BF}" type="pres">
      <dgm:prSet presAssocID="{78854B8D-E097-4B51-9CFE-B776BF7F0CC4}" presName="compositeShape" presStyleCnt="0">
        <dgm:presLayoutVars>
          <dgm:chMax val="7"/>
          <dgm:dir/>
          <dgm:resizeHandles val="exact"/>
        </dgm:presLayoutVars>
      </dgm:prSet>
      <dgm:spPr/>
    </dgm:pt>
    <dgm:pt modelId="{81C3C8CE-93E4-4617-8305-7AD2BC445F4F}" type="pres">
      <dgm:prSet presAssocID="{B9658D8E-5DE1-4773-9ADE-EF61EBB8B147}" presName="circ1" presStyleLbl="vennNode1" presStyleIdx="0" presStyleCnt="2" custScaleX="138834" custScaleY="123950"/>
      <dgm:spPr/>
      <dgm:t>
        <a:bodyPr/>
        <a:lstStyle/>
        <a:p>
          <a:endParaRPr lang="en-US"/>
        </a:p>
      </dgm:t>
    </dgm:pt>
    <dgm:pt modelId="{8B7E6598-1037-454B-9507-AC1961050F05}" type="pres">
      <dgm:prSet presAssocID="{B9658D8E-5DE1-4773-9ADE-EF61EBB8B147}" presName="circ1Tx" presStyleLbl="revTx" presStyleIdx="0" presStyleCnt="0">
        <dgm:presLayoutVars>
          <dgm:chMax val="0"/>
          <dgm:chPref val="0"/>
          <dgm:bulletEnabled val="1"/>
        </dgm:presLayoutVars>
      </dgm:prSet>
      <dgm:spPr/>
      <dgm:t>
        <a:bodyPr/>
        <a:lstStyle/>
        <a:p>
          <a:endParaRPr lang="en-US"/>
        </a:p>
      </dgm:t>
    </dgm:pt>
    <dgm:pt modelId="{7DE8671A-8016-4C00-ACDC-6E53AE09CF07}" type="pres">
      <dgm:prSet presAssocID="{7F1A4C42-0F85-4857-9C20-D725C6CCABE1}" presName="circ2" presStyleLbl="vennNode1" presStyleIdx="1" presStyleCnt="2" custScaleX="122753" custScaleY="121483"/>
      <dgm:spPr/>
      <dgm:t>
        <a:bodyPr/>
        <a:lstStyle/>
        <a:p>
          <a:endParaRPr lang="en-US"/>
        </a:p>
      </dgm:t>
    </dgm:pt>
    <dgm:pt modelId="{95E6F696-2DA1-47AB-90BB-74DE8757EC5B}" type="pres">
      <dgm:prSet presAssocID="{7F1A4C42-0F85-4857-9C20-D725C6CCABE1}" presName="circ2Tx" presStyleLbl="revTx" presStyleIdx="0" presStyleCnt="0">
        <dgm:presLayoutVars>
          <dgm:chMax val="0"/>
          <dgm:chPref val="0"/>
          <dgm:bulletEnabled val="1"/>
        </dgm:presLayoutVars>
      </dgm:prSet>
      <dgm:spPr/>
      <dgm:t>
        <a:bodyPr/>
        <a:lstStyle/>
        <a:p>
          <a:endParaRPr lang="en-US"/>
        </a:p>
      </dgm:t>
    </dgm:pt>
  </dgm:ptLst>
  <dgm:cxnLst>
    <dgm:cxn modelId="{74CDBAA1-CE4F-4A98-807B-165D3F759348}" type="presOf" srcId="{78854B8D-E097-4B51-9CFE-B776BF7F0CC4}" destId="{5375819D-5C9E-47DF-B133-751E623EA7BF}" srcOrd="0" destOrd="0" presId="urn:microsoft.com/office/officeart/2005/8/layout/venn1"/>
    <dgm:cxn modelId="{5CB32BEB-7BE6-4494-A152-FE82A002C95B}" type="presOf" srcId="{7F1A4C42-0F85-4857-9C20-D725C6CCABE1}" destId="{7DE8671A-8016-4C00-ACDC-6E53AE09CF07}" srcOrd="0" destOrd="0" presId="urn:microsoft.com/office/officeart/2005/8/layout/venn1"/>
    <dgm:cxn modelId="{ECD6F6DA-1EE9-428F-BA10-EC300BE5F95E}" srcId="{78854B8D-E097-4B51-9CFE-B776BF7F0CC4}" destId="{B9658D8E-5DE1-4773-9ADE-EF61EBB8B147}" srcOrd="0" destOrd="0" parTransId="{26B91491-DE59-4A4B-B02D-42089EBED693}" sibTransId="{64392D08-C4EF-401D-A930-B339DF41DA3A}"/>
    <dgm:cxn modelId="{0AC5B67E-90C5-4FFF-883B-8A633EC612C5}" type="presOf" srcId="{B9658D8E-5DE1-4773-9ADE-EF61EBB8B147}" destId="{81C3C8CE-93E4-4617-8305-7AD2BC445F4F}" srcOrd="0" destOrd="0" presId="urn:microsoft.com/office/officeart/2005/8/layout/venn1"/>
    <dgm:cxn modelId="{7C0CF3AD-8834-400E-8654-727EB954FF39}" type="presOf" srcId="{7F1A4C42-0F85-4857-9C20-D725C6CCABE1}" destId="{95E6F696-2DA1-47AB-90BB-74DE8757EC5B}" srcOrd="1" destOrd="0" presId="urn:microsoft.com/office/officeart/2005/8/layout/venn1"/>
    <dgm:cxn modelId="{C4516B5E-954D-435E-942D-3EDB293C6687}" type="presOf" srcId="{B9658D8E-5DE1-4773-9ADE-EF61EBB8B147}" destId="{8B7E6598-1037-454B-9507-AC1961050F05}" srcOrd="1" destOrd="0" presId="urn:microsoft.com/office/officeart/2005/8/layout/venn1"/>
    <dgm:cxn modelId="{EC1D05F5-11EC-4F32-963E-8A99E4A01FF5}" srcId="{78854B8D-E097-4B51-9CFE-B776BF7F0CC4}" destId="{7F1A4C42-0F85-4857-9C20-D725C6CCABE1}" srcOrd="1" destOrd="0" parTransId="{C5BCDE45-AA83-4A7C-A18B-EE381D68030E}" sibTransId="{2D045884-60D7-423D-B101-39986C23F5EA}"/>
    <dgm:cxn modelId="{4AB1C02D-3031-4306-9926-E643DF2C349E}" type="presParOf" srcId="{5375819D-5C9E-47DF-B133-751E623EA7BF}" destId="{81C3C8CE-93E4-4617-8305-7AD2BC445F4F}" srcOrd="0" destOrd="0" presId="urn:microsoft.com/office/officeart/2005/8/layout/venn1"/>
    <dgm:cxn modelId="{DDE07D91-5B11-4782-A4E5-1959F366E314}" type="presParOf" srcId="{5375819D-5C9E-47DF-B133-751E623EA7BF}" destId="{8B7E6598-1037-454B-9507-AC1961050F05}" srcOrd="1" destOrd="0" presId="urn:microsoft.com/office/officeart/2005/8/layout/venn1"/>
    <dgm:cxn modelId="{57E595CC-E963-4439-8245-FBE8E1AEBCD1}" type="presParOf" srcId="{5375819D-5C9E-47DF-B133-751E623EA7BF}" destId="{7DE8671A-8016-4C00-ACDC-6E53AE09CF07}" srcOrd="2" destOrd="0" presId="urn:microsoft.com/office/officeart/2005/8/layout/venn1"/>
    <dgm:cxn modelId="{346200F5-C062-48EC-B8AD-4712C8F01930}" type="presParOf" srcId="{5375819D-5C9E-47DF-B133-751E623EA7BF}" destId="{95E6F696-2DA1-47AB-90BB-74DE8757EC5B}"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854B8D-E097-4B51-9CFE-B776BF7F0CC4}" type="doc">
      <dgm:prSet loTypeId="urn:microsoft.com/office/officeart/2005/8/layout/venn1" loCatId="relationship" qsTypeId="urn:microsoft.com/office/officeart/2005/8/quickstyle/simple1" qsCatId="simple" csTypeId="urn:microsoft.com/office/officeart/2005/8/colors/colorful2" csCatId="colorful" phldr="1"/>
      <dgm:spPr/>
    </dgm:pt>
    <dgm:pt modelId="{B9658D8E-5DE1-4773-9ADE-EF61EBB8B147}">
      <dgm:prSet phldrT="[Text]"/>
      <dgm:spPr>
        <a:solidFill>
          <a:schemeClr val="accent6">
            <a:lumMod val="75000"/>
            <a:alpha val="50000"/>
          </a:schemeClr>
        </a:solidFill>
      </dgm:spPr>
      <dgm:t>
        <a:bodyPr/>
        <a:lstStyle/>
        <a:p>
          <a:r>
            <a:rPr lang="en-US" dirty="0" smtClean="0"/>
            <a:t>Data Match</a:t>
          </a:r>
          <a:endParaRPr lang="en-US" dirty="0"/>
        </a:p>
      </dgm:t>
    </dgm:pt>
    <dgm:pt modelId="{26B91491-DE59-4A4B-B02D-42089EBED693}" type="parTrans" cxnId="{ECD6F6DA-1EE9-428F-BA10-EC300BE5F95E}">
      <dgm:prSet/>
      <dgm:spPr/>
      <dgm:t>
        <a:bodyPr/>
        <a:lstStyle/>
        <a:p>
          <a:endParaRPr lang="en-US"/>
        </a:p>
      </dgm:t>
    </dgm:pt>
    <dgm:pt modelId="{64392D08-C4EF-401D-A930-B339DF41DA3A}" type="sibTrans" cxnId="{ECD6F6DA-1EE9-428F-BA10-EC300BE5F95E}">
      <dgm:prSet/>
      <dgm:spPr/>
      <dgm:t>
        <a:bodyPr/>
        <a:lstStyle/>
        <a:p>
          <a:endParaRPr lang="en-US"/>
        </a:p>
      </dgm:t>
    </dgm:pt>
    <dgm:pt modelId="{7F1A4C42-0F85-4857-9C20-D725C6CCABE1}">
      <dgm:prSet phldrT="[Text]"/>
      <dgm:spPr>
        <a:solidFill>
          <a:schemeClr val="accent3">
            <a:lumMod val="75000"/>
            <a:alpha val="50000"/>
          </a:schemeClr>
        </a:solidFill>
      </dgm:spPr>
      <dgm:t>
        <a:bodyPr/>
        <a:lstStyle/>
        <a:p>
          <a:r>
            <a:rPr lang="en-US" dirty="0" smtClean="0"/>
            <a:t>TE only</a:t>
          </a:r>
          <a:endParaRPr lang="en-US" dirty="0"/>
        </a:p>
      </dgm:t>
    </dgm:pt>
    <dgm:pt modelId="{C5BCDE45-AA83-4A7C-A18B-EE381D68030E}" type="parTrans" cxnId="{EC1D05F5-11EC-4F32-963E-8A99E4A01FF5}">
      <dgm:prSet/>
      <dgm:spPr/>
      <dgm:t>
        <a:bodyPr/>
        <a:lstStyle/>
        <a:p>
          <a:endParaRPr lang="en-US"/>
        </a:p>
      </dgm:t>
    </dgm:pt>
    <dgm:pt modelId="{2D045884-60D7-423D-B101-39986C23F5EA}" type="sibTrans" cxnId="{EC1D05F5-11EC-4F32-963E-8A99E4A01FF5}">
      <dgm:prSet/>
      <dgm:spPr/>
      <dgm:t>
        <a:bodyPr/>
        <a:lstStyle/>
        <a:p>
          <a:endParaRPr lang="en-US"/>
        </a:p>
      </dgm:t>
    </dgm:pt>
    <dgm:pt modelId="{5375819D-5C9E-47DF-B133-751E623EA7BF}" type="pres">
      <dgm:prSet presAssocID="{78854B8D-E097-4B51-9CFE-B776BF7F0CC4}" presName="compositeShape" presStyleCnt="0">
        <dgm:presLayoutVars>
          <dgm:chMax val="7"/>
          <dgm:dir/>
          <dgm:resizeHandles val="exact"/>
        </dgm:presLayoutVars>
      </dgm:prSet>
      <dgm:spPr/>
    </dgm:pt>
    <dgm:pt modelId="{81C3C8CE-93E4-4617-8305-7AD2BC445F4F}" type="pres">
      <dgm:prSet presAssocID="{B9658D8E-5DE1-4773-9ADE-EF61EBB8B147}" presName="circ1" presStyleLbl="vennNode1" presStyleIdx="0" presStyleCnt="2" custScaleX="138834" custScaleY="123950"/>
      <dgm:spPr/>
      <dgm:t>
        <a:bodyPr/>
        <a:lstStyle/>
        <a:p>
          <a:endParaRPr lang="en-US"/>
        </a:p>
      </dgm:t>
    </dgm:pt>
    <dgm:pt modelId="{8B7E6598-1037-454B-9507-AC1961050F05}" type="pres">
      <dgm:prSet presAssocID="{B9658D8E-5DE1-4773-9ADE-EF61EBB8B147}" presName="circ1Tx" presStyleLbl="revTx" presStyleIdx="0" presStyleCnt="0">
        <dgm:presLayoutVars>
          <dgm:chMax val="0"/>
          <dgm:chPref val="0"/>
          <dgm:bulletEnabled val="1"/>
        </dgm:presLayoutVars>
      </dgm:prSet>
      <dgm:spPr/>
      <dgm:t>
        <a:bodyPr/>
        <a:lstStyle/>
        <a:p>
          <a:endParaRPr lang="en-US"/>
        </a:p>
      </dgm:t>
    </dgm:pt>
    <dgm:pt modelId="{7DE8671A-8016-4C00-ACDC-6E53AE09CF07}" type="pres">
      <dgm:prSet presAssocID="{7F1A4C42-0F85-4857-9C20-D725C6CCABE1}" presName="circ2" presStyleLbl="vennNode1" presStyleIdx="1" presStyleCnt="2" custScaleX="122753" custScaleY="121483"/>
      <dgm:spPr/>
      <dgm:t>
        <a:bodyPr/>
        <a:lstStyle/>
        <a:p>
          <a:endParaRPr lang="en-US"/>
        </a:p>
      </dgm:t>
    </dgm:pt>
    <dgm:pt modelId="{95E6F696-2DA1-47AB-90BB-74DE8757EC5B}" type="pres">
      <dgm:prSet presAssocID="{7F1A4C42-0F85-4857-9C20-D725C6CCABE1}" presName="circ2Tx" presStyleLbl="revTx" presStyleIdx="0" presStyleCnt="0">
        <dgm:presLayoutVars>
          <dgm:chMax val="0"/>
          <dgm:chPref val="0"/>
          <dgm:bulletEnabled val="1"/>
        </dgm:presLayoutVars>
      </dgm:prSet>
      <dgm:spPr/>
      <dgm:t>
        <a:bodyPr/>
        <a:lstStyle/>
        <a:p>
          <a:endParaRPr lang="en-US"/>
        </a:p>
      </dgm:t>
    </dgm:pt>
  </dgm:ptLst>
  <dgm:cxnLst>
    <dgm:cxn modelId="{74CDBAA1-CE4F-4A98-807B-165D3F759348}" type="presOf" srcId="{78854B8D-E097-4B51-9CFE-B776BF7F0CC4}" destId="{5375819D-5C9E-47DF-B133-751E623EA7BF}" srcOrd="0" destOrd="0" presId="urn:microsoft.com/office/officeart/2005/8/layout/venn1"/>
    <dgm:cxn modelId="{5CB32BEB-7BE6-4494-A152-FE82A002C95B}" type="presOf" srcId="{7F1A4C42-0F85-4857-9C20-D725C6CCABE1}" destId="{7DE8671A-8016-4C00-ACDC-6E53AE09CF07}" srcOrd="0" destOrd="0" presId="urn:microsoft.com/office/officeart/2005/8/layout/venn1"/>
    <dgm:cxn modelId="{ECD6F6DA-1EE9-428F-BA10-EC300BE5F95E}" srcId="{78854B8D-E097-4B51-9CFE-B776BF7F0CC4}" destId="{B9658D8E-5DE1-4773-9ADE-EF61EBB8B147}" srcOrd="0" destOrd="0" parTransId="{26B91491-DE59-4A4B-B02D-42089EBED693}" sibTransId="{64392D08-C4EF-401D-A930-B339DF41DA3A}"/>
    <dgm:cxn modelId="{0AC5B67E-90C5-4FFF-883B-8A633EC612C5}" type="presOf" srcId="{B9658D8E-5DE1-4773-9ADE-EF61EBB8B147}" destId="{81C3C8CE-93E4-4617-8305-7AD2BC445F4F}" srcOrd="0" destOrd="0" presId="urn:microsoft.com/office/officeart/2005/8/layout/venn1"/>
    <dgm:cxn modelId="{7C0CF3AD-8834-400E-8654-727EB954FF39}" type="presOf" srcId="{7F1A4C42-0F85-4857-9C20-D725C6CCABE1}" destId="{95E6F696-2DA1-47AB-90BB-74DE8757EC5B}" srcOrd="1" destOrd="0" presId="urn:microsoft.com/office/officeart/2005/8/layout/venn1"/>
    <dgm:cxn modelId="{C4516B5E-954D-435E-942D-3EDB293C6687}" type="presOf" srcId="{B9658D8E-5DE1-4773-9ADE-EF61EBB8B147}" destId="{8B7E6598-1037-454B-9507-AC1961050F05}" srcOrd="1" destOrd="0" presId="urn:microsoft.com/office/officeart/2005/8/layout/venn1"/>
    <dgm:cxn modelId="{EC1D05F5-11EC-4F32-963E-8A99E4A01FF5}" srcId="{78854B8D-E097-4B51-9CFE-B776BF7F0CC4}" destId="{7F1A4C42-0F85-4857-9C20-D725C6CCABE1}" srcOrd="1" destOrd="0" parTransId="{C5BCDE45-AA83-4A7C-A18B-EE381D68030E}" sibTransId="{2D045884-60D7-423D-B101-39986C23F5EA}"/>
    <dgm:cxn modelId="{4AB1C02D-3031-4306-9926-E643DF2C349E}" type="presParOf" srcId="{5375819D-5C9E-47DF-B133-751E623EA7BF}" destId="{81C3C8CE-93E4-4617-8305-7AD2BC445F4F}" srcOrd="0" destOrd="0" presId="urn:microsoft.com/office/officeart/2005/8/layout/venn1"/>
    <dgm:cxn modelId="{DDE07D91-5B11-4782-A4E5-1959F366E314}" type="presParOf" srcId="{5375819D-5C9E-47DF-B133-751E623EA7BF}" destId="{8B7E6598-1037-454B-9507-AC1961050F05}" srcOrd="1" destOrd="0" presId="urn:microsoft.com/office/officeart/2005/8/layout/venn1"/>
    <dgm:cxn modelId="{57E595CC-E963-4439-8245-FBE8E1AEBCD1}" type="presParOf" srcId="{5375819D-5C9E-47DF-B133-751E623EA7BF}" destId="{7DE8671A-8016-4C00-ACDC-6E53AE09CF07}" srcOrd="2" destOrd="0" presId="urn:microsoft.com/office/officeart/2005/8/layout/venn1"/>
    <dgm:cxn modelId="{346200F5-C062-48EC-B8AD-4712C8F01930}" type="presParOf" srcId="{5375819D-5C9E-47DF-B133-751E623EA7BF}" destId="{95E6F696-2DA1-47AB-90BB-74DE8757EC5B}"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smtClean="0"/>
            <a:t>Literacy Gains</a:t>
          </a:r>
          <a:endParaRPr lang="en-US" dirty="0"/>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smtClean="0"/>
            <a:t>HSE/HS Diploma</a:t>
          </a:r>
          <a:endParaRPr lang="en-US" dirty="0"/>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4">
            <a:lumMod val="75000"/>
          </a:schemeClr>
        </a:solidFill>
      </dgm:spPr>
      <dgm:t>
        <a:bodyPr/>
        <a:lstStyle/>
        <a:p>
          <a:r>
            <a:rPr lang="en-US" dirty="0" smtClean="0"/>
            <a:t>Post-Secondary</a:t>
          </a:r>
          <a:endParaRPr lang="en-US" dirty="0"/>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smtClean="0"/>
            <a:t>Enter Employment</a:t>
          </a:r>
          <a:endParaRPr lang="en-US" dirty="0"/>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smtClean="0"/>
            <a:t>Increase Wages</a:t>
          </a:r>
          <a:endParaRPr lang="en-US" dirty="0"/>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smtClean="0"/>
            <a:t>Transition Post-Sec</a:t>
          </a:r>
          <a:endParaRPr lang="en-US" dirty="0"/>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6" custScaleX="19264" custScaleY="13415" custLinFactNeighborX="-8734" custLinFactNeighborY="-20551">
        <dgm:presLayoutVars>
          <dgm:bulletEnabled val="1"/>
        </dgm:presLayoutVars>
      </dgm:prSet>
      <dgm:spPr/>
      <dgm:t>
        <a:bodyPr/>
        <a:lstStyle/>
        <a:p>
          <a:endParaRPr lang="en-US"/>
        </a:p>
      </dgm:t>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t>
        <a:bodyPr/>
        <a:lstStyle/>
        <a:p>
          <a:endParaRPr lang="en-US"/>
        </a:p>
      </dgm:t>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t>
        <a:bodyPr/>
        <a:lstStyle/>
        <a:p>
          <a:endParaRPr lang="en-US"/>
        </a:p>
      </dgm:t>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4466" custLinFactNeighborY="-5875">
        <dgm:presLayoutVars>
          <dgm:bulletEnabled val="1"/>
        </dgm:presLayoutVars>
      </dgm:prSet>
      <dgm:spPr/>
      <dgm:t>
        <a:bodyPr/>
        <a:lstStyle/>
        <a:p>
          <a:endParaRPr lang="en-US"/>
        </a:p>
      </dgm:t>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977" custLinFactNeighborY="-5478">
        <dgm:presLayoutVars>
          <dgm:bulletEnabled val="1"/>
        </dgm:presLayoutVars>
      </dgm:prSet>
      <dgm:spPr/>
      <dgm:t>
        <a:bodyPr/>
        <a:lstStyle/>
        <a:p>
          <a:endParaRPr lang="en-US"/>
        </a:p>
      </dgm:t>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7340" custLinFactNeighborY="-5461">
        <dgm:presLayoutVars>
          <dgm:bulletEnabled val="1"/>
        </dgm:presLayoutVars>
      </dgm:prSet>
      <dgm:spPr/>
      <dgm:t>
        <a:bodyPr/>
        <a:lstStyle/>
        <a:p>
          <a:endParaRPr lang="en-US"/>
        </a:p>
      </dgm:t>
    </dgm:pt>
  </dgm:ptLst>
  <dgm:cxnLst>
    <dgm:cxn modelId="{832B874B-3D65-4AFD-8E59-11AD74D49DBF}" srcId="{24C80DE3-A03E-424E-9773-63BE4D657489}" destId="{A70F260D-43B2-4B57-B92A-160602DD1764}" srcOrd="0" destOrd="0" parTransId="{D72B88D4-019F-44D1-8D75-C75E50F98E0A}" sibTransId="{32B5D89C-BC59-4D20-B294-76ACA26778E0}"/>
    <dgm:cxn modelId="{7B3FA3F8-2110-4C38-A706-FAD98A3CD078}" srcId="{24C80DE3-A03E-424E-9773-63BE4D657489}" destId="{81A44736-A976-4AAA-B439-7EF072CD8FB3}" srcOrd="2" destOrd="0" parTransId="{974BA200-230F-4FF4-9BB3-1DA38AAA3901}" sibTransId="{9F9786F5-5DE6-4195-9431-A05C3654CA04}"/>
    <dgm:cxn modelId="{D84C14E1-D00D-473B-BE09-2AEBC440D13A}" type="presOf" srcId="{DB6E580F-7BC6-4F04-BA13-B021AC6B2EE4}" destId="{88D8DF11-C416-4642-A7D9-8DF5EF240186}" srcOrd="0" destOrd="0" presId="urn:microsoft.com/office/officeart/2005/8/layout/default"/>
    <dgm:cxn modelId="{ED4CE227-D2F6-441A-B985-5751150A50C1}" srcId="{24C80DE3-A03E-424E-9773-63BE4D657489}" destId="{5D275C60-CCA1-41F8-A9EA-678C61F09B80}" srcOrd="1" destOrd="0" parTransId="{8FED4B3C-D6F4-40B0-B8AE-B45F00A9FBD2}" sibTransId="{508CFF85-D7EA-49AD-933C-21CF872EAE43}"/>
    <dgm:cxn modelId="{4A90EB4A-A63A-4728-8AFE-2DA5AF370A15}" type="presOf" srcId="{5D275C60-CCA1-41F8-A9EA-678C61F09B80}" destId="{7F0345D2-78B0-4243-9FA6-7D146E870178}"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B141C48-3EE0-4236-B241-F3D03F50F854}" type="presOf" srcId="{F2B9BF7C-04ED-4AF2-BC3B-EEAAB000390C}" destId="{D117BF28-B3F7-4E3B-B083-43BC2A6E9767}"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85584AF6-B8DC-4613-BAC5-199A6490CFF8}" srcId="{24C80DE3-A03E-424E-9773-63BE4D657489}" destId="{F2B9BF7C-04ED-4AF2-BC3B-EEAAB000390C}" srcOrd="3" destOrd="0" parTransId="{52CD791C-1303-4A9C-BAF0-F387A26CA7AF}" sibTransId="{AD55BD5B-0F26-4F30-A57B-A2772E0B101F}"/>
    <dgm:cxn modelId="{9F6D2659-2115-4A24-AF3C-A8157A08DE70}" type="presOf" srcId="{A70F260D-43B2-4B57-B92A-160602DD1764}" destId="{565CA8FF-369D-4EB8-BF7A-9D66D1F6F7F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E7FF6072-3B09-4ABD-9FB3-1643EC41B052}" type="presOf" srcId="{9A388ACC-B305-494E-9412-F7682693BA23}" destId="{A942D91C-A410-4FFE-8163-C7B8B44CB2F3}"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hape 7"/>
          <p:cNvSpPr>
            <a:spLocks noGrp="1" noRot="1" noChangeAspect="1"/>
          </p:cNvSpPr>
          <p:nvPr>
            <p:ph type="sldImg"/>
          </p:nvPr>
        </p:nvSpPr>
        <p:spPr>
          <a:xfrm>
            <a:off x="1143000" y="685800"/>
            <a:ext cx="4572000" cy="3429000"/>
          </a:xfrm>
          <a:prstGeom prst="rect">
            <a:avLst/>
          </a:prstGeom>
        </p:spPr>
        <p:txBody>
          <a:bodyPr/>
          <a:lstStyle/>
          <a:p>
            <a:pPr lvl="0"/>
            <a:endParaRPr dirty="0"/>
          </a:p>
        </p:txBody>
      </p:sp>
      <p:sp>
        <p:nvSpPr>
          <p:cNvPr id="8" name="Shape 8"/>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832513199"/>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CASAS 2010</a:t>
            </a:r>
            <a:endParaRPr lang="en-US"/>
          </a:p>
        </p:txBody>
      </p:sp>
      <p:sp>
        <p:nvSpPr>
          <p:cNvPr id="5" name="Slide Number Placeholder 4"/>
          <p:cNvSpPr>
            <a:spLocks noGrp="1"/>
          </p:cNvSpPr>
          <p:nvPr>
            <p:ph type="sldNum" sz="quarter" idx="11"/>
          </p:nvPr>
        </p:nvSpPr>
        <p:spPr/>
        <p:txBody>
          <a:bodyPr/>
          <a:lstStyle/>
          <a:p>
            <a:pPr>
              <a:defRPr/>
            </a:pPr>
            <a:fld id="{1B6F0C87-5BFC-48AF-A56F-709598CF344F}" type="slidenum">
              <a:rPr lang="en-US" smtClean="0"/>
              <a:pPr>
                <a:defRPr/>
              </a:pPr>
              <a:t>31</a:t>
            </a:fld>
            <a:endParaRPr lang="en-US"/>
          </a:p>
        </p:txBody>
      </p:sp>
    </p:spTree>
    <p:extLst>
      <p:ext uri="{BB962C8B-B14F-4D97-AF65-F5344CB8AC3E}">
        <p14:creationId xmlns:p14="http://schemas.microsoft.com/office/powerpoint/2010/main" val="2342411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p:txBody>
          <a:bodyPr/>
          <a:lstStyle/>
          <a:p>
            <a:pPr>
              <a:defRPr/>
            </a:pPr>
            <a:fld id="{3C5BB986-81F4-4563-A056-06DEA1A4BB14}" type="slidenum">
              <a:rPr lang="en-US" smtClean="0">
                <a:latin typeface="Arial" pitchFamily="34" charset="0"/>
              </a:rPr>
              <a:pPr>
                <a:defRPr/>
              </a:pPr>
              <a:t>32</a:t>
            </a:fld>
            <a:endParaRPr lang="en-US" smtClean="0">
              <a:latin typeface="Arial" pitchFamily="34" charset="0"/>
            </a:endParaRPr>
          </a:p>
        </p:txBody>
      </p:sp>
      <p:sp>
        <p:nvSpPr>
          <p:cNvPr id="78851" name="Rectangle 2"/>
          <p:cNvSpPr>
            <a:spLocks noGrp="1" noRot="1" noChangeAspect="1" noChangeArrowheads="1" noTextEdit="1"/>
          </p:cNvSpPr>
          <p:nvPr>
            <p:ph type="sldImg"/>
          </p:nvPr>
        </p:nvSpPr>
        <p:spPr>
          <a:xfrm>
            <a:off x="1119188" y="696913"/>
            <a:ext cx="4648200" cy="3486150"/>
          </a:xfrm>
          <a:ln/>
        </p:spPr>
      </p:sp>
      <p:sp>
        <p:nvSpPr>
          <p:cNvPr id="78852" name="Rectangle 3"/>
          <p:cNvSpPr>
            <a:spLocks noGrp="1" noChangeArrowheads="1"/>
          </p:cNvSpPr>
          <p:nvPr>
            <p:ph type="body" idx="1"/>
          </p:nvPr>
        </p:nvSpPr>
        <p:spPr>
          <a:noFill/>
          <a:ln/>
        </p:spPr>
        <p:txBody>
          <a:bodyPr/>
          <a:lstStyle/>
          <a:p>
            <a:pPr eaLnBrk="1" hangingPunct="1"/>
            <a:r>
              <a:rPr lang="en-US" smtClean="0"/>
              <a:t>Probe for familiarity with Core Perf, Inst Questionnaire, WIA Survey</a:t>
            </a:r>
          </a:p>
        </p:txBody>
      </p:sp>
      <p:sp>
        <p:nvSpPr>
          <p:cNvPr id="5" name="Footer Placeholder 4"/>
          <p:cNvSpPr>
            <a:spLocks noGrp="1"/>
          </p:cNvSpPr>
          <p:nvPr>
            <p:ph type="ftr" sz="quarter" idx="4"/>
          </p:nvPr>
        </p:nvSpPr>
        <p:spPr/>
        <p:txBody>
          <a:bodyPr/>
          <a:lstStyle/>
          <a:p>
            <a:pPr>
              <a:defRPr/>
            </a:pPr>
            <a:r>
              <a:rPr lang="en-US" smtClean="0"/>
              <a:t>CASAS 2010</a:t>
            </a:r>
            <a:endParaRPr lang="en-US"/>
          </a:p>
        </p:txBody>
      </p:sp>
    </p:spTree>
    <p:extLst>
      <p:ext uri="{BB962C8B-B14F-4D97-AF65-F5344CB8AC3E}">
        <p14:creationId xmlns:p14="http://schemas.microsoft.com/office/powerpoint/2010/main" val="1410658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p:txBody>
          <a:bodyPr/>
          <a:lstStyle/>
          <a:p>
            <a:pPr>
              <a:defRPr/>
            </a:pPr>
            <a:fld id="{50F5FC73-5348-43A1-94E3-791BE83D3ABF}" type="slidenum">
              <a:rPr lang="en-US" smtClean="0">
                <a:latin typeface="Arial" pitchFamily="34" charset="0"/>
              </a:rPr>
              <a:pPr>
                <a:defRPr/>
              </a:pPr>
              <a:t>34</a:t>
            </a:fld>
            <a:endParaRPr lang="en-US" smtClean="0">
              <a:latin typeface="Arial" pitchFamily="34" charset="0"/>
            </a:endParaRPr>
          </a:p>
        </p:txBody>
      </p:sp>
      <p:sp>
        <p:nvSpPr>
          <p:cNvPr id="79875" name="Rectangle 2"/>
          <p:cNvSpPr>
            <a:spLocks noGrp="1" noRot="1" noChangeAspect="1" noChangeArrowheads="1" noTextEdit="1"/>
          </p:cNvSpPr>
          <p:nvPr>
            <p:ph type="sldImg"/>
          </p:nvPr>
        </p:nvSpPr>
        <p:spPr>
          <a:xfrm>
            <a:off x="1117600" y="696913"/>
            <a:ext cx="4648200" cy="3486150"/>
          </a:xfrm>
          <a:ln/>
        </p:spPr>
      </p:sp>
      <p:sp>
        <p:nvSpPr>
          <p:cNvPr id="79876" name="Rectangle 3"/>
          <p:cNvSpPr>
            <a:spLocks noGrp="1" noChangeArrowheads="1"/>
          </p:cNvSpPr>
          <p:nvPr>
            <p:ph type="body" idx="1"/>
          </p:nvPr>
        </p:nvSpPr>
        <p:spPr>
          <a:noFill/>
          <a:ln/>
        </p:spPr>
        <p:txBody>
          <a:bodyPr/>
          <a:lstStyle/>
          <a:p>
            <a:pPr eaLnBrk="1" hangingPunct="1"/>
            <a:r>
              <a:rPr lang="en-US" smtClean="0"/>
              <a:t>Note starred fields</a:t>
            </a:r>
          </a:p>
        </p:txBody>
      </p:sp>
      <p:sp>
        <p:nvSpPr>
          <p:cNvPr id="5" name="Footer Placeholder 4"/>
          <p:cNvSpPr>
            <a:spLocks noGrp="1"/>
          </p:cNvSpPr>
          <p:nvPr>
            <p:ph type="ftr" sz="quarter" idx="4"/>
          </p:nvPr>
        </p:nvSpPr>
        <p:spPr/>
        <p:txBody>
          <a:bodyPr/>
          <a:lstStyle/>
          <a:p>
            <a:pPr>
              <a:defRPr/>
            </a:pPr>
            <a:r>
              <a:rPr lang="en-US" smtClean="0"/>
              <a:t>CASAS 2010</a:t>
            </a:r>
            <a:endParaRPr lang="en-US"/>
          </a:p>
        </p:txBody>
      </p:sp>
    </p:spTree>
    <p:extLst>
      <p:ext uri="{BB962C8B-B14F-4D97-AF65-F5344CB8AC3E}">
        <p14:creationId xmlns:p14="http://schemas.microsoft.com/office/powerpoint/2010/main" val="2068546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p:txBody>
          <a:bodyPr/>
          <a:lstStyle/>
          <a:p>
            <a:pPr>
              <a:defRPr/>
            </a:pPr>
            <a:fld id="{BF3CDFA5-80C2-4821-BF94-C646E389E52F}" type="slidenum">
              <a:rPr lang="en-US" smtClean="0">
                <a:latin typeface="Arial" pitchFamily="34" charset="0"/>
              </a:rPr>
              <a:pPr>
                <a:defRPr/>
              </a:pPr>
              <a:t>42</a:t>
            </a:fld>
            <a:endParaRPr lang="en-US" smtClean="0">
              <a:latin typeface="Arial" pitchFamily="34" charset="0"/>
            </a:endParaRPr>
          </a:p>
        </p:txBody>
      </p:sp>
      <p:sp>
        <p:nvSpPr>
          <p:cNvPr id="80899" name="Rectangle 2"/>
          <p:cNvSpPr>
            <a:spLocks noGrp="1" noRot="1" noChangeAspect="1" noChangeArrowheads="1" noTextEdit="1"/>
          </p:cNvSpPr>
          <p:nvPr>
            <p:ph type="sldImg"/>
          </p:nvPr>
        </p:nvSpPr>
        <p:spPr>
          <a:xfrm>
            <a:off x="1117600" y="696913"/>
            <a:ext cx="4648200" cy="3486150"/>
          </a:xfrm>
          <a:ln/>
        </p:spPr>
      </p:sp>
      <p:sp>
        <p:nvSpPr>
          <p:cNvPr id="80900" name="Rectangle 3"/>
          <p:cNvSpPr>
            <a:spLocks noGrp="1" noChangeArrowheads="1"/>
          </p:cNvSpPr>
          <p:nvPr>
            <p:ph type="body" idx="1"/>
          </p:nvPr>
        </p:nvSpPr>
        <p:spPr>
          <a:xfrm>
            <a:off x="916979" y="4416099"/>
            <a:ext cx="5047858" cy="4182458"/>
          </a:xfrm>
          <a:noFill/>
          <a:ln/>
        </p:spPr>
        <p:txBody>
          <a:bodyPr lIns="90275" tIns="45139" rIns="90275" bIns="45139"/>
          <a:lstStyle/>
          <a:p>
            <a:pPr eaLnBrk="1" hangingPunct="1"/>
            <a:endParaRPr lang="en-US" dirty="0" smtClean="0"/>
          </a:p>
        </p:txBody>
      </p:sp>
      <p:sp>
        <p:nvSpPr>
          <p:cNvPr id="5" name="Footer Placeholder 4"/>
          <p:cNvSpPr>
            <a:spLocks noGrp="1"/>
          </p:cNvSpPr>
          <p:nvPr>
            <p:ph type="ftr" sz="quarter" idx="4"/>
          </p:nvPr>
        </p:nvSpPr>
        <p:spPr/>
        <p:txBody>
          <a:bodyPr/>
          <a:lstStyle/>
          <a:p>
            <a:pPr>
              <a:defRPr/>
            </a:pPr>
            <a:r>
              <a:rPr lang="en-US" smtClean="0"/>
              <a:t>CASAS 2010</a:t>
            </a:r>
            <a:endParaRPr lang="en-US"/>
          </a:p>
        </p:txBody>
      </p:sp>
    </p:spTree>
    <p:extLst>
      <p:ext uri="{BB962C8B-B14F-4D97-AF65-F5344CB8AC3E}">
        <p14:creationId xmlns:p14="http://schemas.microsoft.com/office/powerpoint/2010/main" val="3514120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pPr/>
              <a:t>‹#›</a:t>
            </a:fld>
            <a:endParaRPr lang="en-US"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87770167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7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16854632"/>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1596249"/>
            <a:ext cx="9753600" cy="3395698"/>
          </a:xfrm>
        </p:spPr>
        <p:txBody>
          <a:bodyPr anchor="b"/>
          <a:lstStyle>
            <a:lvl1pPr algn="ctr">
              <a:defRPr sz="6400"/>
            </a:lvl1pPr>
          </a:lstStyle>
          <a:p>
            <a:r>
              <a:rPr lang="en-US" smtClean="0"/>
              <a:t>Click to edit Master title style</a:t>
            </a:r>
            <a:endParaRPr lang="en-US"/>
          </a:p>
        </p:txBody>
      </p:sp>
      <p:sp>
        <p:nvSpPr>
          <p:cNvPr id="3" name="Subtitle 2"/>
          <p:cNvSpPr>
            <a:spLocks noGrp="1"/>
          </p:cNvSpPr>
          <p:nvPr>
            <p:ph type="subTitle" idx="1"/>
          </p:nvPr>
        </p:nvSpPr>
        <p:spPr>
          <a:xfrm>
            <a:off x="1625600" y="5122898"/>
            <a:ext cx="9753600"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270B538-9B8B-498C-93AD-75015718C06C}" type="datetimeFigureOut">
              <a:rPr lang="en-US" smtClean="0"/>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3649864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70B538-9B8B-498C-93AD-75015718C06C}" type="datetimeFigureOut">
              <a:rPr lang="en-US" smtClean="0"/>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39060021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87307" y="2431628"/>
            <a:ext cx="11216640" cy="4057226"/>
          </a:xfrm>
        </p:spPr>
        <p:txBody>
          <a:bodyPr anchor="b"/>
          <a:lstStyle>
            <a:lvl1pPr>
              <a:defRPr sz="6400"/>
            </a:lvl1pPr>
          </a:lstStyle>
          <a:p>
            <a:r>
              <a:rPr lang="en-US" smtClean="0"/>
              <a:t>Click to edit Master title style</a:t>
            </a:r>
            <a:endParaRPr lang="en-US"/>
          </a:p>
        </p:txBody>
      </p:sp>
      <p:sp>
        <p:nvSpPr>
          <p:cNvPr id="3" name="Text Placeholder 2"/>
          <p:cNvSpPr>
            <a:spLocks noGrp="1"/>
          </p:cNvSpPr>
          <p:nvPr>
            <p:ph type="body" idx="1"/>
          </p:nvPr>
        </p:nvSpPr>
        <p:spPr>
          <a:xfrm>
            <a:off x="887307" y="6527237"/>
            <a:ext cx="11216640" cy="21335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270B538-9B8B-498C-93AD-75015718C06C}" type="datetimeFigureOut">
              <a:rPr lang="en-US" smtClean="0"/>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748475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94080" y="2596444"/>
            <a:ext cx="5527040" cy="61885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83680" y="2596444"/>
            <a:ext cx="5527040" cy="61885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70B538-9B8B-498C-93AD-75015718C06C}" type="datetimeFigureOut">
              <a:rPr lang="en-US" smtClean="0"/>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2302564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95774" y="519290"/>
            <a:ext cx="11216640" cy="1885245"/>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95775" y="2390987"/>
            <a:ext cx="5501639"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smtClean="0"/>
              <a:t>Edit Master text styles</a:t>
            </a:r>
          </a:p>
        </p:txBody>
      </p:sp>
      <p:sp>
        <p:nvSpPr>
          <p:cNvPr id="4" name="Content Placeholder 3"/>
          <p:cNvSpPr>
            <a:spLocks noGrp="1"/>
          </p:cNvSpPr>
          <p:nvPr>
            <p:ph sz="half" idx="2"/>
          </p:nvPr>
        </p:nvSpPr>
        <p:spPr>
          <a:xfrm>
            <a:off x="895775" y="3562773"/>
            <a:ext cx="5501639" cy="524030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83680" y="2390987"/>
            <a:ext cx="5528734"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smtClean="0"/>
              <a:t>Edit Master text styles</a:t>
            </a:r>
          </a:p>
        </p:txBody>
      </p:sp>
      <p:sp>
        <p:nvSpPr>
          <p:cNvPr id="6" name="Content Placeholder 5"/>
          <p:cNvSpPr>
            <a:spLocks noGrp="1"/>
          </p:cNvSpPr>
          <p:nvPr>
            <p:ph sz="quarter" idx="4"/>
          </p:nvPr>
        </p:nvSpPr>
        <p:spPr>
          <a:xfrm>
            <a:off x="6583680" y="3562773"/>
            <a:ext cx="5528734" cy="524030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70B538-9B8B-498C-93AD-75015718C06C}" type="datetimeFigureOut">
              <a:rPr lang="en-US" smtClean="0"/>
              <a:t>6/1/2018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2962394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70B538-9B8B-498C-93AD-75015718C06C}" type="datetimeFigureOut">
              <a:rPr lang="en-US" smtClean="0"/>
              <a:t>6/1/2018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2772646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0B538-9B8B-498C-93AD-75015718C06C}" type="datetimeFigureOut">
              <a:rPr lang="en-US" smtClean="0"/>
              <a:t>6/1/2018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4289736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3413"/>
            </a:lvl1pPr>
          </a:lstStyle>
          <a:p>
            <a:r>
              <a:rPr lang="en-US" smtClean="0"/>
              <a:t>Click to edit Master title style</a:t>
            </a:r>
            <a:endParaRPr lang="en-US"/>
          </a:p>
        </p:txBody>
      </p:sp>
      <p:sp>
        <p:nvSpPr>
          <p:cNvPr id="3" name="Content Placeholder 2"/>
          <p:cNvSpPr>
            <a:spLocks noGrp="1"/>
          </p:cNvSpPr>
          <p:nvPr>
            <p:ph idx="1"/>
          </p:nvPr>
        </p:nvSpPr>
        <p:spPr>
          <a:xfrm>
            <a:off x="5528734" y="1404338"/>
            <a:ext cx="6583680" cy="6931378"/>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smtClean="0"/>
              <a:t>Edit Master text styles</a:t>
            </a:r>
          </a:p>
        </p:txBody>
      </p:sp>
      <p:sp>
        <p:nvSpPr>
          <p:cNvPr id="5" name="Date Placeholder 4"/>
          <p:cNvSpPr>
            <a:spLocks noGrp="1"/>
          </p:cNvSpPr>
          <p:nvPr>
            <p:ph type="dt" sz="half" idx="10"/>
          </p:nvPr>
        </p:nvSpPr>
        <p:spPr/>
        <p:txBody>
          <a:bodyPr/>
          <a:lstStyle/>
          <a:p>
            <a:fld id="{D270B538-9B8B-498C-93AD-75015718C06C}" type="datetimeFigureOut">
              <a:rPr lang="en-US" smtClean="0"/>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2156402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1177021837"/>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3413"/>
            </a:lvl1pPr>
          </a:lstStyle>
          <a:p>
            <a:r>
              <a:rPr lang="en-US" smtClean="0"/>
              <a:t>Click to edit Master title style</a:t>
            </a:r>
            <a:endParaRPr lang="en-US"/>
          </a:p>
        </p:txBody>
      </p:sp>
      <p:sp>
        <p:nvSpPr>
          <p:cNvPr id="3" name="Picture Placeholder 2"/>
          <p:cNvSpPr>
            <a:spLocks noGrp="1"/>
          </p:cNvSpPr>
          <p:nvPr>
            <p:ph type="pic" idx="1"/>
          </p:nvPr>
        </p:nvSpPr>
        <p:spPr>
          <a:xfrm>
            <a:off x="5528734" y="1404338"/>
            <a:ext cx="6583680" cy="6931378"/>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en-US"/>
          </a:p>
        </p:txBody>
      </p:sp>
      <p:sp>
        <p:nvSpPr>
          <p:cNvPr id="4" name="Text Placeholder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smtClean="0"/>
              <a:t>Edit Master text styles</a:t>
            </a:r>
          </a:p>
        </p:txBody>
      </p:sp>
      <p:sp>
        <p:nvSpPr>
          <p:cNvPr id="5" name="Date Placeholder 4"/>
          <p:cNvSpPr>
            <a:spLocks noGrp="1"/>
          </p:cNvSpPr>
          <p:nvPr>
            <p:ph type="dt" sz="half" idx="10"/>
          </p:nvPr>
        </p:nvSpPr>
        <p:spPr/>
        <p:txBody>
          <a:bodyPr/>
          <a:lstStyle/>
          <a:p>
            <a:fld id="{D270B538-9B8B-498C-93AD-75015718C06C}" type="datetimeFigureOut">
              <a:rPr lang="en-US" smtClean="0"/>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104167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70B538-9B8B-498C-93AD-75015718C06C}" type="datetimeFigureOut">
              <a:rPr lang="en-US" smtClean="0"/>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40005274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560" y="519289"/>
            <a:ext cx="2804160" cy="82657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94080" y="519289"/>
            <a:ext cx="8249920" cy="82657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70B538-9B8B-498C-93AD-75015718C06C}" type="datetimeFigureOut">
              <a:rPr lang="en-US" smtClean="0"/>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3063180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07134654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93574954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240" y="390596"/>
            <a:ext cx="11704320" cy="16256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50240" y="2275841"/>
            <a:ext cx="11704320" cy="64369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50240" y="9040143"/>
            <a:ext cx="3034453" cy="519289"/>
          </a:xfrm>
          <a:prstGeom prst="rect">
            <a:avLst/>
          </a:prstGeom>
        </p:spPr>
        <p:txBody>
          <a:bodyPr/>
          <a:lstStyle/>
          <a:p>
            <a:fld id="{FE27CBB8-5BA5-4EDC-B0D5-8EFD78685E76}" type="datetimeFigureOut">
              <a:rPr lang="en-US" smtClean="0"/>
              <a:pPr/>
              <a:t>6/1/2018</a:t>
            </a:fld>
            <a:endParaRPr lang="en-US" dirty="0"/>
          </a:p>
        </p:txBody>
      </p:sp>
      <p:sp>
        <p:nvSpPr>
          <p:cNvPr id="5" name="Footer Placeholder 4"/>
          <p:cNvSpPr>
            <a:spLocks noGrp="1"/>
          </p:cNvSpPr>
          <p:nvPr>
            <p:ph type="ftr" sz="quarter" idx="11"/>
          </p:nvPr>
        </p:nvSpPr>
        <p:spPr>
          <a:xfrm>
            <a:off x="4443307" y="9040143"/>
            <a:ext cx="4118187" cy="519289"/>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5E507D8-6DC6-4D2C-8233-08C18F3EF4D6}" type="slidenum">
              <a:rPr lang="en-US" smtClean="0"/>
              <a:pPr/>
              <a:t>‹#›</a:t>
            </a:fld>
            <a:endParaRPr lang="en-US" dirty="0"/>
          </a:p>
        </p:txBody>
      </p:sp>
    </p:spTree>
    <p:extLst>
      <p:ext uri="{BB962C8B-B14F-4D97-AF65-F5344CB8AC3E}">
        <p14:creationId xmlns:p14="http://schemas.microsoft.com/office/powerpoint/2010/main" val="247537755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65125" y="2962656"/>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3452378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31503755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4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65125" y="2962656"/>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48753712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5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5560481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AB86_PPT.jpg"/>
          <p:cNvPicPr/>
          <p:nvPr/>
        </p:nvPicPr>
        <p:blipFill>
          <a:blip r:embed="rId13" cstate="print">
            <a:extLst/>
          </a:blip>
          <a:stretch>
            <a:fillRect/>
          </a:stretch>
        </p:blipFill>
        <p:spPr>
          <a:xfrm>
            <a:off x="1625" y="0"/>
            <a:ext cx="13001550" cy="9753600"/>
          </a:xfrm>
          <a:prstGeom prst="rect">
            <a:avLst/>
          </a:prstGeom>
          <a:ln w="12700">
            <a:miter lim="400000"/>
          </a:ln>
        </p:spPr>
      </p:pic>
      <p:sp>
        <p:nvSpPr>
          <p:cNvPr id="3" name="Slide Number Placeholder 2"/>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34361B7A-31FA-4206-8E4E-60BFC11378D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1" r:id="rId4"/>
    <p:sldLayoutId id="2147483658" r:id="rId5"/>
    <p:sldLayoutId id="2147483668" r:id="rId6"/>
    <p:sldLayoutId id="2147483660" r:id="rId7"/>
    <p:sldLayoutId id="2147483661" r:id="rId8"/>
    <p:sldLayoutId id="2147483662" r:id="rId9"/>
    <p:sldLayoutId id="2147483663" r:id="rId10"/>
    <p:sldLayoutId id="2147483664" r:id="rId11"/>
  </p:sldLayoutIdLst>
  <p:transition spd="med"/>
  <p:txStyles>
    <p:title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p:titleStyle>
    <p:bodyStyle>
      <a:lvl1pPr algn="ctr" defTabSz="584200" eaLnBrk="1" hangingPunct="1">
        <a:defRPr sz="32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p:bodyStyle>
    <p:otherStyle>
      <a:lvl1pPr algn="r" defTabSz="584200" eaLnBrk="1" hangingPunct="1">
        <a:defRPr sz="1200">
          <a:solidFill>
            <a:schemeClr val="tx1"/>
          </a:solidFill>
          <a:latin typeface="+mn-lt"/>
          <a:ea typeface="+mn-ea"/>
          <a:cs typeface="+mn-cs"/>
          <a:sym typeface="Helvetica Light"/>
        </a:defRPr>
      </a:lvl1pPr>
      <a:lvl2pPr algn="r" defTabSz="584200" eaLnBrk="1" hangingPunct="1">
        <a:defRPr sz="1200">
          <a:solidFill>
            <a:schemeClr val="tx1"/>
          </a:solidFill>
          <a:latin typeface="+mn-lt"/>
          <a:ea typeface="+mn-ea"/>
          <a:cs typeface="+mn-cs"/>
          <a:sym typeface="Helvetica Light"/>
        </a:defRPr>
      </a:lvl2pPr>
      <a:lvl3pPr algn="r" defTabSz="584200" eaLnBrk="1" hangingPunct="1">
        <a:defRPr sz="1200">
          <a:solidFill>
            <a:schemeClr val="tx1"/>
          </a:solidFill>
          <a:latin typeface="+mn-lt"/>
          <a:ea typeface="+mn-ea"/>
          <a:cs typeface="+mn-cs"/>
          <a:sym typeface="Helvetica Light"/>
        </a:defRPr>
      </a:lvl3pPr>
      <a:lvl4pPr algn="r" defTabSz="584200" eaLnBrk="1" hangingPunct="1">
        <a:defRPr sz="1200">
          <a:solidFill>
            <a:schemeClr val="tx1"/>
          </a:solidFill>
          <a:latin typeface="+mn-lt"/>
          <a:ea typeface="+mn-ea"/>
          <a:cs typeface="+mn-cs"/>
          <a:sym typeface="Helvetica Light"/>
        </a:defRPr>
      </a:lvl4pPr>
      <a:lvl5pPr algn="r" defTabSz="584200" eaLnBrk="1" hangingPunct="1">
        <a:defRPr sz="1200">
          <a:solidFill>
            <a:schemeClr val="tx1"/>
          </a:solidFill>
          <a:latin typeface="+mn-lt"/>
          <a:ea typeface="+mn-ea"/>
          <a:cs typeface="+mn-cs"/>
          <a:sym typeface="Helvetica Light"/>
        </a:defRPr>
      </a:lvl5pPr>
      <a:lvl6pPr algn="r" defTabSz="584200" eaLnBrk="1" hangingPunct="1">
        <a:defRPr sz="1200">
          <a:solidFill>
            <a:schemeClr val="tx1"/>
          </a:solidFill>
          <a:latin typeface="+mn-lt"/>
          <a:ea typeface="+mn-ea"/>
          <a:cs typeface="+mn-cs"/>
          <a:sym typeface="Helvetica Light"/>
        </a:defRPr>
      </a:lvl6pPr>
      <a:lvl7pPr algn="r" defTabSz="584200" eaLnBrk="1" hangingPunct="1">
        <a:defRPr sz="1200">
          <a:solidFill>
            <a:schemeClr val="tx1"/>
          </a:solidFill>
          <a:latin typeface="+mn-lt"/>
          <a:ea typeface="+mn-ea"/>
          <a:cs typeface="+mn-cs"/>
          <a:sym typeface="Helvetica Light"/>
        </a:defRPr>
      </a:lvl7pPr>
      <a:lvl8pPr algn="r" defTabSz="584200" eaLnBrk="1" hangingPunct="1">
        <a:defRPr sz="1200">
          <a:solidFill>
            <a:schemeClr val="tx1"/>
          </a:solidFill>
          <a:latin typeface="+mn-lt"/>
          <a:ea typeface="+mn-ea"/>
          <a:cs typeface="+mn-cs"/>
          <a:sym typeface="Helvetica Light"/>
        </a:defRPr>
      </a:lvl8pPr>
      <a:lvl9pPr algn="r" defTabSz="584200" eaLnBrk="1" hangingPunct="1">
        <a:defRPr sz="1200">
          <a:solidFill>
            <a:schemeClr val="tx1"/>
          </a:solidFill>
          <a:latin typeface="+mn-lt"/>
          <a:ea typeface="+mn-ea"/>
          <a:cs typeface="+mn-cs"/>
          <a:sym typeface="Helvetica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280">
                <a:solidFill>
                  <a:schemeClr val="tx1">
                    <a:tint val="75000"/>
                  </a:schemeClr>
                </a:solidFill>
              </a:defRPr>
            </a:lvl1pPr>
          </a:lstStyle>
          <a:p>
            <a:fld id="{D270B538-9B8B-498C-93AD-75015718C06C}" type="datetimeFigureOut">
              <a:rPr lang="en-US" smtClean="0"/>
              <a:t>6/1/2018</a:t>
            </a:fld>
            <a:endParaRPr lang="en-US"/>
          </a:p>
        </p:txBody>
      </p:sp>
      <p:sp>
        <p:nvSpPr>
          <p:cNvPr id="5" name="Footer Placeholder 4"/>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AE92E9AD-09EE-48B3-A1E6-4FBAB907CD3D}" type="slidenum">
              <a:rPr lang="en-US" smtClean="0"/>
              <a:t>‹#›</a:t>
            </a:fld>
            <a:endParaRPr lang="en-US"/>
          </a:p>
        </p:txBody>
      </p:sp>
    </p:spTree>
    <p:extLst>
      <p:ext uri="{BB962C8B-B14F-4D97-AF65-F5344CB8AC3E}">
        <p14:creationId xmlns:p14="http://schemas.microsoft.com/office/powerpoint/2010/main" val="30085649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aebg.cccco.edu/About/Adult-Ed-Block-Grant-Framework/AEBG-Field-Teams" TargetMode="External"/><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mailto:tap@aebg.org" TargetMode="External"/><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hyperlink" Target="mailto:capm@casas.org" TargetMode="External"/><Relationship Id="rId2" Type="http://schemas.openxmlformats.org/officeDocument/2006/relationships/image" Target="../media/image49.wmf"/><Relationship Id="rId1" Type="http://schemas.openxmlformats.org/officeDocument/2006/relationships/slideLayout" Target="../slideLayouts/slideLayout6.xml"/><Relationship Id="rId5" Type="http://schemas.openxmlformats.org/officeDocument/2006/relationships/hyperlink" Target="mailto:aebg@casas.org" TargetMode="External"/><Relationship Id="rId4" Type="http://schemas.openxmlformats.org/officeDocument/2006/relationships/hyperlink" Target="mailto:techsupport@casas.or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hyperlink" Target="https://www.doleta.gov/wioa/" TargetMode="External"/><Relationship Id="rId2" Type="http://schemas.openxmlformats.org/officeDocument/2006/relationships/hyperlink" Target="http://www.nrsweb.org/" TargetMode="Externa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hyperlink" Target="https://www.federalregister.gov/documents/2016/12/13/2016-29899/tests-determined-to-be-suitable-for-use-in-the-national-reporting-system-for-adult-education" TargetMode="Externa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hyperlink" Target="http://www.nrsweb.org/" TargetMode="External"/><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calpassplus.org/launchboard/home.aspx" TargetMode="Externa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aebg.cccco.edu/Home" TargetMode="External"/><Relationship Id="rId2" Type="http://schemas.openxmlformats.org/officeDocument/2006/relationships/image" Target="../media/image46.emf"/><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www.casas.org/"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6411" y="2683042"/>
            <a:ext cx="12848389" cy="2308324"/>
          </a:xfrm>
          <a:prstGeom prst="rect">
            <a:avLst/>
          </a:prstGeom>
        </p:spPr>
        <p:txBody>
          <a:bodyPr wrap="square">
            <a:spAutoFit/>
          </a:bodyPr>
          <a:lstStyle/>
          <a:p>
            <a:r>
              <a:rPr lang="en-US" sz="4800" b="1" dirty="0">
                <a:solidFill>
                  <a:schemeClr val="bg1"/>
                </a:solidFill>
                <a:effectLst>
                  <a:outerShdw blurRad="38100" dist="38100" dir="2700000" algn="tl">
                    <a:srgbClr val="000000">
                      <a:alpha val="43137"/>
                    </a:srgbClr>
                  </a:outerShdw>
                </a:effectLst>
              </a:rPr>
              <a:t>AEBG </a:t>
            </a:r>
            <a:r>
              <a:rPr lang="en-US" sz="4800" b="1" dirty="0" smtClean="0">
                <a:solidFill>
                  <a:schemeClr val="bg1"/>
                </a:solidFill>
                <a:effectLst>
                  <a:outerShdw blurRad="38100" dist="38100" dir="2700000" algn="tl">
                    <a:srgbClr val="000000">
                      <a:alpha val="43137"/>
                    </a:srgbClr>
                  </a:outerShdw>
                </a:effectLst>
              </a:rPr>
              <a:t>Accountability Training</a:t>
            </a:r>
            <a:endParaRPr lang="en-US" sz="4800" b="1" dirty="0">
              <a:solidFill>
                <a:schemeClr val="bg1"/>
              </a:solidFill>
              <a:effectLst>
                <a:outerShdw blurRad="38100" dist="38100" dir="2700000" algn="tl">
                  <a:srgbClr val="000000">
                    <a:alpha val="43137"/>
                  </a:srgbClr>
                </a:outerShdw>
              </a:effectLst>
            </a:endParaRPr>
          </a:p>
          <a:p>
            <a:r>
              <a:rPr lang="en-US" sz="4800" b="1" dirty="0" smtClean="0">
                <a:solidFill>
                  <a:schemeClr val="bg1"/>
                </a:solidFill>
                <a:effectLst>
                  <a:outerShdw blurRad="38100" dist="38100" dir="2700000" algn="tl">
                    <a:srgbClr val="000000">
                      <a:alpha val="43137"/>
                    </a:srgbClr>
                  </a:outerShdw>
                </a:effectLst>
              </a:rPr>
              <a:t>2017-18</a:t>
            </a:r>
            <a:endParaRPr lang="en-US" sz="4800" b="1" dirty="0">
              <a:solidFill>
                <a:schemeClr val="bg1"/>
              </a:solidFill>
              <a:effectLst>
                <a:outerShdw blurRad="38100" dist="38100" dir="2700000" algn="tl">
                  <a:srgbClr val="000000">
                    <a:alpha val="43137"/>
                  </a:srgbClr>
                </a:outerShdw>
              </a:effectLst>
            </a:endParaRPr>
          </a:p>
          <a:p>
            <a:endParaRPr lang="en-US" sz="4800" dirty="0">
              <a:solidFill>
                <a:schemeClr val="bg1"/>
              </a:solidFill>
            </a:endParaRPr>
          </a:p>
        </p:txBody>
      </p:sp>
    </p:spTree>
    <p:extLst>
      <p:ext uri="{BB962C8B-B14F-4D97-AF65-F5344CB8AC3E}">
        <p14:creationId xmlns:p14="http://schemas.microsoft.com/office/powerpoint/2010/main" val="3508330343"/>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80000AD9-1D9B-48A0-B346-EF94F3B6717F}"/>
              </a:ext>
            </a:extLst>
          </p:cNvPr>
          <p:cNvPicPr>
            <a:picLocks noChangeAspect="1"/>
          </p:cNvPicPr>
          <p:nvPr/>
        </p:nvPicPr>
        <p:blipFill rotWithShape="1">
          <a:blip r:embed="rId2"/>
          <a:srcRect l="9227" t="9683" r="8973" b="15092"/>
          <a:stretch/>
        </p:blipFill>
        <p:spPr>
          <a:xfrm>
            <a:off x="918476" y="2714766"/>
            <a:ext cx="10997753" cy="5689005"/>
          </a:xfrm>
          <a:prstGeom prst="rect">
            <a:avLst/>
          </a:prstGeom>
        </p:spPr>
      </p:pic>
      <p:sp>
        <p:nvSpPr>
          <p:cNvPr id="8" name="Rectangle 7">
            <a:extLst>
              <a:ext uri="{FF2B5EF4-FFF2-40B4-BE49-F238E27FC236}">
                <a16:creationId xmlns="" xmlns:a16="http://schemas.microsoft.com/office/drawing/2014/main" id="{BCC4C352-3D15-4826-A4B1-01FA5CAC3FE8}"/>
              </a:ext>
            </a:extLst>
          </p:cNvPr>
          <p:cNvSpPr/>
          <p:nvPr/>
        </p:nvSpPr>
        <p:spPr>
          <a:xfrm>
            <a:off x="817381" y="1874316"/>
            <a:ext cx="9261653" cy="461665"/>
          </a:xfrm>
          <a:prstGeom prst="rect">
            <a:avLst/>
          </a:prstGeom>
        </p:spPr>
        <p:txBody>
          <a:bodyPr wrap="square">
            <a:spAutoFit/>
          </a:bodyPr>
          <a:lstStyle/>
          <a:p>
            <a:pPr algn="l"/>
            <a:r>
              <a:rPr lang="en-US" sz="2400" dirty="0"/>
              <a:t>AEBG Data and Accountability Field Team Site</a:t>
            </a:r>
          </a:p>
        </p:txBody>
      </p:sp>
      <p:sp>
        <p:nvSpPr>
          <p:cNvPr id="9" name="Rectangle 8">
            <a:extLst>
              <a:ext uri="{FF2B5EF4-FFF2-40B4-BE49-F238E27FC236}">
                <a16:creationId xmlns="" xmlns:a16="http://schemas.microsoft.com/office/drawing/2014/main" id="{AC5DA581-C6A4-455E-B47B-0B7810800DA3}"/>
              </a:ext>
            </a:extLst>
          </p:cNvPr>
          <p:cNvSpPr/>
          <p:nvPr/>
        </p:nvSpPr>
        <p:spPr>
          <a:xfrm>
            <a:off x="817382" y="2253100"/>
            <a:ext cx="10894334" cy="830997"/>
          </a:xfrm>
          <a:prstGeom prst="rect">
            <a:avLst/>
          </a:prstGeom>
        </p:spPr>
        <p:txBody>
          <a:bodyPr wrap="square">
            <a:spAutoFit/>
          </a:bodyPr>
          <a:lstStyle/>
          <a:p>
            <a:pPr algn="l"/>
            <a:r>
              <a:rPr lang="en-US" sz="2400" dirty="0">
                <a:solidFill>
                  <a:schemeClr val="tx2">
                    <a:lumMod val="75000"/>
                  </a:schemeClr>
                </a:solidFill>
                <a:hlinkClick r:id="rId3"/>
              </a:rPr>
              <a:t>http://aebg.cccco.edu/About/Adult-Ed-Block-Grant-Framework/AEBG-Field-Teams</a:t>
            </a:r>
            <a:r>
              <a:rPr lang="en-US" sz="2400" dirty="0">
                <a:solidFill>
                  <a:schemeClr val="tx2">
                    <a:lumMod val="75000"/>
                  </a:schemeClr>
                </a:solidFill>
              </a:rPr>
              <a:t> </a:t>
            </a:r>
          </a:p>
        </p:txBody>
      </p:sp>
    </p:spTree>
    <p:extLst>
      <p:ext uri="{BB962C8B-B14F-4D97-AF65-F5344CB8AC3E}">
        <p14:creationId xmlns:p14="http://schemas.microsoft.com/office/powerpoint/2010/main" val="2175340477"/>
      </p:ext>
    </p:extLst>
  </p:cSld>
  <p:clrMapOvr>
    <a:masterClrMapping/>
  </p:clrMapOvr>
  <p:transition spd="med"/>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b="1" u="sng" dirty="0" smtClean="0">
                <a:solidFill>
                  <a:schemeClr val="accent5"/>
                </a:solidFill>
              </a:rPr>
              <a:t>AEBG TAP</a:t>
            </a:r>
            <a:endParaRPr lang="en-US" b="1" u="sng" dirty="0">
              <a:solidFill>
                <a:schemeClr val="accent5"/>
              </a:solidFill>
            </a:endParaRPr>
          </a:p>
          <a:p>
            <a:endParaRPr lang="en-US" dirty="0"/>
          </a:p>
        </p:txBody>
      </p:sp>
      <p:sp>
        <p:nvSpPr>
          <p:cNvPr id="3" name="Content Placeholder 2"/>
          <p:cNvSpPr>
            <a:spLocks noGrp="1"/>
          </p:cNvSpPr>
          <p:nvPr>
            <p:ph sz="quarter" idx="11"/>
          </p:nvPr>
        </p:nvSpPr>
        <p:spPr/>
        <p:txBody>
          <a:bodyPr/>
          <a:lstStyle/>
          <a:p>
            <a:pPr algn="l"/>
            <a:r>
              <a:rPr lang="en-US" sz="4400" dirty="0" smtClean="0"/>
              <a:t>The AEBG Technical Assistance Program (TAP) provides professional development resources for all AEBG agencies statewide.</a:t>
            </a:r>
          </a:p>
          <a:p>
            <a:pPr algn="l"/>
            <a:endParaRPr lang="en-US" sz="4400" dirty="0"/>
          </a:p>
          <a:p>
            <a:pPr algn="l"/>
            <a:r>
              <a:rPr lang="en-US" sz="4400" dirty="0" smtClean="0">
                <a:hlinkClick r:id="rId2"/>
              </a:rPr>
              <a:t>tap@aebg.org</a:t>
            </a:r>
            <a:endParaRPr lang="en-US" sz="4400" dirty="0" smtClean="0"/>
          </a:p>
          <a:p>
            <a:pPr algn="l"/>
            <a:endParaRPr lang="en-US" dirty="0"/>
          </a:p>
        </p:txBody>
      </p:sp>
      <p:pic>
        <p:nvPicPr>
          <p:cNvPr id="4" name="Picture 3"/>
          <p:cNvPicPr>
            <a:picLocks noChangeAspect="1"/>
          </p:cNvPicPr>
          <p:nvPr/>
        </p:nvPicPr>
        <p:blipFill>
          <a:blip r:embed="rId3"/>
          <a:stretch>
            <a:fillRect/>
          </a:stretch>
        </p:blipFill>
        <p:spPr>
          <a:xfrm>
            <a:off x="4770660" y="6245113"/>
            <a:ext cx="7915244" cy="2177670"/>
          </a:xfrm>
          <a:prstGeom prst="rect">
            <a:avLst/>
          </a:prstGeom>
          <a:ln>
            <a:solidFill>
              <a:schemeClr val="accent1"/>
            </a:solidFill>
          </a:ln>
        </p:spPr>
      </p:pic>
    </p:spTree>
    <p:extLst>
      <p:ext uri="{BB962C8B-B14F-4D97-AF65-F5344CB8AC3E}">
        <p14:creationId xmlns:p14="http://schemas.microsoft.com/office/powerpoint/2010/main" val="3887178016"/>
      </p:ext>
    </p:extLst>
  </p:cSld>
  <p:clrMapOvr>
    <a:masterClrMapping/>
  </p:clrMapOvr>
  <p:transition spd="med"/>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3"/>
          <p:cNvSpPr>
            <a:spLocks noGrp="1" noChangeArrowheads="1"/>
          </p:cNvSpPr>
          <p:nvPr>
            <p:ph type="body" sz="quarter" idx="10"/>
          </p:nvPr>
        </p:nvSpPr>
        <p:spPr/>
        <p:txBody>
          <a:bodyPr/>
          <a:lstStyle/>
          <a:p>
            <a:pPr algn="l" eaLnBrk="1" hangingPunct="1">
              <a:buFont typeface="Wingdings" pitchFamily="2" charset="2"/>
              <a:buNone/>
            </a:pPr>
            <a:r>
              <a:rPr lang="en-US" sz="4400" dirty="0">
                <a:solidFill>
                  <a:schemeClr val="accent5"/>
                </a:solidFill>
              </a:rPr>
              <a:t>CASAS Technical Support:</a:t>
            </a:r>
          </a:p>
          <a:p>
            <a:pPr algn="l" eaLnBrk="1" hangingPunct="1">
              <a:buFont typeface="Wingdings" pitchFamily="2" charset="2"/>
              <a:buChar char="Ø"/>
            </a:pPr>
            <a:r>
              <a:rPr lang="en-US" sz="4400" dirty="0">
                <a:solidFill>
                  <a:srgbClr val="333399"/>
                </a:solidFill>
              </a:rPr>
              <a:t>1-800-255-1036</a:t>
            </a:r>
          </a:p>
          <a:p>
            <a:pPr algn="l" eaLnBrk="1" hangingPunct="1">
              <a:buFont typeface="Wingdings" pitchFamily="2" charset="2"/>
              <a:buNone/>
            </a:pPr>
            <a:r>
              <a:rPr lang="en-US" sz="4400" dirty="0">
                <a:solidFill>
                  <a:srgbClr val="333399"/>
                </a:solidFill>
              </a:rPr>
              <a:t>CASAS Fax #:</a:t>
            </a:r>
          </a:p>
          <a:p>
            <a:pPr algn="l" eaLnBrk="1" hangingPunct="1">
              <a:buFont typeface="Wingdings" pitchFamily="2" charset="2"/>
              <a:buChar char="Ø"/>
            </a:pPr>
            <a:r>
              <a:rPr lang="en-US" sz="4400" dirty="0">
                <a:solidFill>
                  <a:srgbClr val="333399"/>
                </a:solidFill>
              </a:rPr>
              <a:t>1-858-292-2910</a:t>
            </a:r>
          </a:p>
          <a:p>
            <a:pPr eaLnBrk="1" hangingPunct="1">
              <a:buFont typeface="Wingdings" pitchFamily="2" charset="2"/>
              <a:buNone/>
            </a:pPr>
            <a:endParaRPr lang="en-US" sz="5120" dirty="0">
              <a:solidFill>
                <a:srgbClr val="333399"/>
              </a:solidFill>
            </a:endParaRPr>
          </a:p>
          <a:p>
            <a:pPr eaLnBrk="1" hangingPunct="1"/>
            <a:endParaRPr lang="en-US" sz="5120" dirty="0">
              <a:solidFill>
                <a:srgbClr val="333399"/>
              </a:solidFill>
            </a:endParaRPr>
          </a:p>
          <a:p>
            <a:pPr eaLnBrk="1" hangingPunct="1">
              <a:buFont typeface="Wingdings" pitchFamily="2" charset="2"/>
              <a:buNone/>
            </a:pPr>
            <a:endParaRPr lang="en-US" sz="5120" dirty="0"/>
          </a:p>
          <a:p>
            <a:pPr eaLnBrk="1" hangingPunct="1">
              <a:buFont typeface="Wingdings" pitchFamily="2" charset="2"/>
              <a:buNone/>
            </a:pPr>
            <a:endParaRPr lang="en-US" sz="5120" dirty="0"/>
          </a:p>
        </p:txBody>
      </p:sp>
      <p:sp>
        <p:nvSpPr>
          <p:cNvPr id="70658" name="Slide Number Placeholder 3"/>
          <p:cNvSpPr>
            <a:spLocks noGrp="1"/>
          </p:cNvSpPr>
          <p:nvPr>
            <p:ph type="sldNum" sz="quarter" idx="12"/>
          </p:nvPr>
        </p:nvSpPr>
        <p:spPr/>
        <p:txBody>
          <a:bodyPr/>
          <a:lstStyle/>
          <a:p>
            <a:pPr>
              <a:defRPr/>
            </a:pPr>
            <a:fld id="{9A443B45-8C5B-451A-8F8A-3B6EDAFA4D4F}" type="slidenum">
              <a:rPr lang="en-US" smtClean="0">
                <a:latin typeface="Arial" pitchFamily="34" charset="0"/>
              </a:rPr>
              <a:pPr>
                <a:defRPr/>
              </a:pPr>
              <a:t>101</a:t>
            </a:fld>
            <a:endParaRPr lang="en-US" smtClean="0">
              <a:latin typeface="Arial" pitchFamily="34" charset="0"/>
            </a:endParaRPr>
          </a:p>
        </p:txBody>
      </p:sp>
      <p:pic>
        <p:nvPicPr>
          <p:cNvPr id="72709" name="Picture 4" descr="bd19644_"/>
          <p:cNvPicPr>
            <a:picLocks noChangeAspect="1" noChangeArrowheads="1"/>
          </p:cNvPicPr>
          <p:nvPr/>
        </p:nvPicPr>
        <p:blipFill>
          <a:blip r:embed="rId2" cstate="print"/>
          <a:srcRect/>
          <a:stretch>
            <a:fillRect/>
          </a:stretch>
        </p:blipFill>
        <p:spPr bwMode="auto">
          <a:xfrm>
            <a:off x="9103365" y="2275840"/>
            <a:ext cx="2957689" cy="3576320"/>
          </a:xfrm>
          <a:prstGeom prst="rect">
            <a:avLst/>
          </a:prstGeom>
          <a:noFill/>
          <a:ln w="9525">
            <a:noFill/>
            <a:miter lim="800000"/>
            <a:headEnd/>
            <a:tailEnd/>
          </a:ln>
        </p:spPr>
      </p:pic>
      <p:sp>
        <p:nvSpPr>
          <p:cNvPr id="72710" name="Text Box 6"/>
          <p:cNvSpPr txBox="1">
            <a:spLocks noChangeArrowheads="1"/>
          </p:cNvSpPr>
          <p:nvPr/>
        </p:nvSpPr>
        <p:spPr bwMode="auto">
          <a:xfrm>
            <a:off x="365824" y="5386131"/>
            <a:ext cx="8236373" cy="2800767"/>
          </a:xfrm>
          <a:prstGeom prst="rect">
            <a:avLst/>
          </a:prstGeom>
          <a:noFill/>
          <a:ln w="9525">
            <a:noFill/>
            <a:miter lim="800000"/>
            <a:headEnd/>
            <a:tailEnd/>
          </a:ln>
        </p:spPr>
        <p:txBody>
          <a:bodyPr wrap="square">
            <a:spAutoFit/>
          </a:bodyPr>
          <a:lstStyle/>
          <a:p>
            <a:pPr algn="l"/>
            <a:r>
              <a:rPr lang="en-US" sz="4400" dirty="0">
                <a:solidFill>
                  <a:schemeClr val="accent5"/>
                </a:solidFill>
              </a:rPr>
              <a:t>E-mail:</a:t>
            </a:r>
          </a:p>
          <a:p>
            <a:pPr algn="l">
              <a:buClr>
                <a:srgbClr val="333399"/>
              </a:buClr>
              <a:buFont typeface="Wingdings" pitchFamily="2" charset="2"/>
              <a:buChar char="Ø"/>
            </a:pPr>
            <a:r>
              <a:rPr lang="en-US" sz="4400" dirty="0">
                <a:solidFill>
                  <a:srgbClr val="008080"/>
                </a:solidFill>
              </a:rPr>
              <a:t> </a:t>
            </a:r>
            <a:r>
              <a:rPr lang="en-US" sz="4400" dirty="0">
                <a:solidFill>
                  <a:srgbClr val="008080"/>
                </a:solidFill>
                <a:hlinkClick r:id="rId3"/>
              </a:rPr>
              <a:t>capm@casas.org</a:t>
            </a:r>
            <a:endParaRPr lang="en-US" sz="4400" dirty="0">
              <a:solidFill>
                <a:srgbClr val="008080"/>
              </a:solidFill>
            </a:endParaRPr>
          </a:p>
          <a:p>
            <a:pPr algn="l">
              <a:buClr>
                <a:srgbClr val="333399"/>
              </a:buClr>
              <a:buFont typeface="Wingdings" pitchFamily="2" charset="2"/>
              <a:buChar char="Ø"/>
            </a:pPr>
            <a:r>
              <a:rPr lang="en-US" sz="4400" dirty="0">
                <a:solidFill>
                  <a:srgbClr val="008080"/>
                </a:solidFill>
                <a:hlinkClick r:id="rId4"/>
              </a:rPr>
              <a:t> </a:t>
            </a:r>
            <a:r>
              <a:rPr lang="en-US" sz="4400" dirty="0" smtClean="0">
                <a:solidFill>
                  <a:srgbClr val="008080"/>
                </a:solidFill>
                <a:hlinkClick r:id="rId4"/>
              </a:rPr>
              <a:t>techsupport@casas.org</a:t>
            </a:r>
            <a:endParaRPr lang="en-US" sz="4400" dirty="0">
              <a:solidFill>
                <a:srgbClr val="008080"/>
              </a:solidFill>
            </a:endParaRPr>
          </a:p>
          <a:p>
            <a:pPr algn="l">
              <a:buClr>
                <a:srgbClr val="333399"/>
              </a:buClr>
              <a:buFont typeface="Wingdings" pitchFamily="2" charset="2"/>
              <a:buChar char="Ø"/>
            </a:pPr>
            <a:r>
              <a:rPr lang="en-US" sz="4400">
                <a:solidFill>
                  <a:srgbClr val="008080"/>
                </a:solidFill>
                <a:hlinkClick r:id="rId5"/>
              </a:rPr>
              <a:t> </a:t>
            </a:r>
            <a:r>
              <a:rPr lang="en-US" sz="4400" smtClean="0">
                <a:solidFill>
                  <a:srgbClr val="008080"/>
                </a:solidFill>
                <a:hlinkClick r:id="rId5"/>
              </a:rPr>
              <a:t>aebg@casas.org</a:t>
            </a:r>
            <a:r>
              <a:rPr lang="en-US" sz="4400" smtClean="0">
                <a:solidFill>
                  <a:srgbClr val="008080"/>
                </a:solidFill>
              </a:rPr>
              <a:t> </a:t>
            </a:r>
          </a:p>
        </p:txBody>
      </p:sp>
    </p:spTree>
    <p:extLst>
      <p:ext uri="{BB962C8B-B14F-4D97-AF65-F5344CB8AC3E}">
        <p14:creationId xmlns:p14="http://schemas.microsoft.com/office/powerpoint/2010/main" val="4232526862"/>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D94A5D8-D21A-4A44-9A35-8EB34BB2C8A6}"/>
              </a:ext>
            </a:extLst>
          </p:cNvPr>
          <p:cNvSpPr>
            <a:spLocks noGrp="1"/>
          </p:cNvSpPr>
          <p:nvPr>
            <p:ph type="body" sz="quarter" idx="10"/>
          </p:nvPr>
        </p:nvSpPr>
        <p:spPr>
          <a:xfrm>
            <a:off x="0" y="4051755"/>
            <a:ext cx="13004800" cy="2584176"/>
          </a:xfrm>
        </p:spPr>
        <p:txBody>
          <a:bodyPr/>
          <a:lstStyle/>
          <a:p>
            <a:r>
              <a:rPr lang="en-US" b="1" dirty="0" smtClean="0">
                <a:solidFill>
                  <a:srgbClr val="C00000"/>
                </a:solidFill>
                <a:latin typeface="Helvetica" panose="020B0604020202020204" pitchFamily="34" charset="0"/>
                <a:cs typeface="Helvetica" panose="020B0604020202020204" pitchFamily="34" charset="0"/>
              </a:rPr>
              <a:t>New 17/18 Reporting </a:t>
            </a:r>
            <a:r>
              <a:rPr lang="en-US" b="1" dirty="0">
                <a:solidFill>
                  <a:srgbClr val="C00000"/>
                </a:solidFill>
                <a:latin typeface="Helvetica" panose="020B0604020202020204" pitchFamily="34" charset="0"/>
                <a:cs typeface="Helvetica" panose="020B0604020202020204" pitchFamily="34" charset="0"/>
              </a:rPr>
              <a:t>Requirements</a:t>
            </a:r>
          </a:p>
          <a:p>
            <a:r>
              <a:rPr lang="en-US" b="1" dirty="0">
                <a:solidFill>
                  <a:srgbClr val="C00000"/>
                </a:solidFill>
                <a:latin typeface="Helvetica" panose="020B0604020202020204" pitchFamily="34" charset="0"/>
                <a:cs typeface="Helvetica" panose="020B0604020202020204" pitchFamily="34" charset="0"/>
              </a:rPr>
              <a:t>and Systems</a:t>
            </a:r>
          </a:p>
        </p:txBody>
      </p:sp>
    </p:spTree>
    <p:extLst>
      <p:ext uri="{BB962C8B-B14F-4D97-AF65-F5344CB8AC3E}">
        <p14:creationId xmlns:p14="http://schemas.microsoft.com/office/powerpoint/2010/main" val="749108119"/>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2017/2018 Reporting Requirements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304800" y="2866571"/>
            <a:ext cx="12395200" cy="5647700"/>
          </a:xfrm>
          <a:prstGeom prst="rect">
            <a:avLst/>
          </a:prstGeom>
        </p:spPr>
        <p:txBody>
          <a:bodyPr wrap="square">
            <a:spAutoFit/>
          </a:bodyPr>
          <a:lstStyle/>
          <a:p>
            <a:pPr marL="174625" marR="0" lvl="0" algn="l" defTabSz="798513">
              <a:lnSpc>
                <a:spcPct val="107000"/>
              </a:lnSpc>
              <a:spcBef>
                <a:spcPts val="3600"/>
              </a:spcBef>
              <a:spcAft>
                <a:spcPts val="0"/>
              </a:spcAft>
              <a:buClr>
                <a:srgbClr val="2F5496"/>
              </a:buClr>
              <a:buSzPct val="140000"/>
            </a:pPr>
            <a:r>
              <a:rPr lang="en-US" b="1" dirty="0">
                <a:solidFill>
                  <a:srgbClr val="0070C0"/>
                </a:solidFill>
                <a:ea typeface="Calibri" panose="020F0502020204030204" pitchFamily="34" charset="0"/>
                <a:cs typeface="Calibri Light" panose="020F0302020204030204" pitchFamily="34" charset="0"/>
              </a:rPr>
              <a:t>Population: </a:t>
            </a:r>
            <a:r>
              <a:rPr lang="en-US" dirty="0">
                <a:ea typeface="Calibri" panose="020F0502020204030204" pitchFamily="34" charset="0"/>
                <a:cs typeface="Calibri Light" panose="020F0302020204030204" pitchFamily="34" charset="0"/>
              </a:rPr>
              <a:t>All adult education students enrolled in ABE, ASE, ESL, or CTE programs enrolled at a:</a:t>
            </a:r>
          </a:p>
          <a:p>
            <a:pPr marL="9144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K12 adult education school</a:t>
            </a:r>
          </a:p>
          <a:p>
            <a:pPr marL="9144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Community college </a:t>
            </a:r>
            <a:r>
              <a:rPr lang="en-US" dirty="0" smtClean="0">
                <a:ea typeface="Calibri" panose="020F0502020204030204" pitchFamily="34" charset="0"/>
                <a:cs typeface="Calibri Light" panose="020F0302020204030204" pitchFamily="34" charset="0"/>
              </a:rPr>
              <a:t>noncredit </a:t>
            </a:r>
            <a:r>
              <a:rPr lang="en-US" dirty="0">
                <a:ea typeface="Calibri" panose="020F0502020204030204" pitchFamily="34" charset="0"/>
                <a:cs typeface="Calibri Light" panose="020F0302020204030204" pitchFamily="34" charset="0"/>
              </a:rPr>
              <a:t>program</a:t>
            </a:r>
          </a:p>
          <a:p>
            <a:pPr marL="9144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Third party provider supported by a consortium for the purposes of providing training or supportive services</a:t>
            </a:r>
          </a:p>
          <a:p>
            <a:pPr marL="174625" marR="0" lvl="0" algn="l" defTabSz="798513">
              <a:lnSpc>
                <a:spcPct val="107000"/>
              </a:lnSpc>
              <a:spcBef>
                <a:spcPts val="1200"/>
              </a:spcBef>
              <a:spcAft>
                <a:spcPts val="0"/>
              </a:spcAft>
              <a:buClr>
                <a:srgbClr val="2F5496"/>
              </a:buClr>
              <a:buSzPct val="140000"/>
            </a:pPr>
            <a:r>
              <a:rPr lang="en-US" sz="2800" dirty="0">
                <a:ea typeface="Calibri" panose="020F0502020204030204" pitchFamily="34" charset="0"/>
                <a:cs typeface="Calibri Light" panose="020F0302020204030204" pitchFamily="34" charset="0"/>
              </a:rPr>
              <a:t>This includes all students regardless of funding source including  AEBG, </a:t>
            </a:r>
            <a:r>
              <a:rPr lang="en-US" sz="2800" dirty="0" smtClean="0">
                <a:ea typeface="Calibri" panose="020F0502020204030204" pitchFamily="34" charset="0"/>
                <a:cs typeface="Calibri Light" panose="020F0302020204030204" pitchFamily="34" charset="0"/>
              </a:rPr>
              <a:t>Noncredit, Perkins</a:t>
            </a:r>
            <a:r>
              <a:rPr lang="en-US" sz="2800" dirty="0">
                <a:ea typeface="Calibri" panose="020F0502020204030204" pitchFamily="34" charset="0"/>
                <a:cs typeface="Calibri Light" panose="020F0302020204030204" pitchFamily="34" charset="0"/>
              </a:rPr>
              <a:t>, </a:t>
            </a:r>
            <a:r>
              <a:rPr lang="en-US" sz="2800" dirty="0" smtClean="0">
                <a:ea typeface="Calibri" panose="020F0502020204030204" pitchFamily="34" charset="0"/>
                <a:cs typeface="Calibri Light" panose="020F0302020204030204" pitchFamily="34" charset="0"/>
              </a:rPr>
              <a:t>WIOA II, </a:t>
            </a:r>
            <a:r>
              <a:rPr lang="en-US" sz="2800" dirty="0" err="1" smtClean="0">
                <a:ea typeface="Calibri" panose="020F0502020204030204" pitchFamily="34" charset="0"/>
                <a:cs typeface="Calibri Light" panose="020F0302020204030204" pitchFamily="34" charset="0"/>
              </a:rPr>
              <a:t>CalWORKS</a:t>
            </a:r>
            <a:r>
              <a:rPr lang="en-US" sz="2800" dirty="0" smtClean="0">
                <a:ea typeface="Calibri" panose="020F0502020204030204" pitchFamily="34" charset="0"/>
                <a:cs typeface="Calibri Light" panose="020F0302020204030204" pitchFamily="34" charset="0"/>
              </a:rPr>
              <a:t>, Adults on Correctional Facilities, Strong Workforce (noncredit programs), LCFF, etc.</a:t>
            </a:r>
            <a:endParaRPr lang="en-US" sz="2800"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1857520097"/>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2017/2018 Reporting Systems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638630" y="2811234"/>
            <a:ext cx="11858171" cy="5823133"/>
          </a:xfrm>
          <a:prstGeom prst="rect">
            <a:avLst/>
          </a:prstGeom>
        </p:spPr>
        <p:txBody>
          <a:bodyPr wrap="square">
            <a:spAutoFit/>
          </a:bodyPr>
          <a:lstStyle/>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4000" b="1" u="sng" dirty="0">
                <a:solidFill>
                  <a:srgbClr val="C00000"/>
                </a:solidFill>
                <a:ea typeface="Calibri" panose="020F0502020204030204" pitchFamily="34" charset="0"/>
                <a:cs typeface="Calibri Light" panose="020F0302020204030204" pitchFamily="34" charset="0"/>
              </a:rPr>
              <a:t>All AEBG consortia members </a:t>
            </a:r>
            <a:r>
              <a:rPr lang="en-US" sz="4000" dirty="0">
                <a:ea typeface="Calibri" panose="020F0502020204030204" pitchFamily="34" charset="0"/>
                <a:cs typeface="Calibri Light" panose="020F0302020204030204" pitchFamily="34" charset="0"/>
              </a:rPr>
              <a:t>and providers will use </a:t>
            </a:r>
            <a:r>
              <a:rPr lang="en-US" sz="4000" b="1" u="sng" dirty="0" err="1">
                <a:solidFill>
                  <a:srgbClr val="C00000"/>
                </a:solidFill>
                <a:ea typeface="Calibri" panose="020F0502020204030204" pitchFamily="34" charset="0"/>
                <a:cs typeface="Calibri Light" panose="020F0302020204030204" pitchFamily="34" charset="0"/>
              </a:rPr>
              <a:t>TOPSPro</a:t>
            </a:r>
            <a:r>
              <a:rPr lang="en-US" sz="4000" b="1" u="sng" dirty="0">
                <a:solidFill>
                  <a:srgbClr val="C00000"/>
                </a:solidFill>
                <a:ea typeface="Calibri" panose="020F0502020204030204" pitchFamily="34" charset="0"/>
                <a:cs typeface="Calibri Light" panose="020F0302020204030204" pitchFamily="34" charset="0"/>
              </a:rPr>
              <a:t> Enterprise</a:t>
            </a:r>
          </a:p>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4000" b="1" u="sng" dirty="0">
                <a:solidFill>
                  <a:srgbClr val="C00000"/>
                </a:solidFill>
                <a:ea typeface="Calibri" panose="020F0502020204030204" pitchFamily="34" charset="0"/>
                <a:cs typeface="Calibri Light" panose="020F0302020204030204" pitchFamily="34" charset="0"/>
              </a:rPr>
              <a:t>Quarterly</a:t>
            </a:r>
            <a:r>
              <a:rPr lang="en-US" sz="4000" dirty="0">
                <a:ea typeface="Calibri" panose="020F0502020204030204" pitchFamily="34" charset="0"/>
                <a:cs typeface="Calibri Light" panose="020F0302020204030204" pitchFamily="34" charset="0"/>
              </a:rPr>
              <a:t> reporting of enrollment and outcomes</a:t>
            </a:r>
          </a:p>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4000" dirty="0">
                <a:ea typeface="Calibri" panose="020F0502020204030204" pitchFamily="34" charset="0"/>
                <a:cs typeface="Calibri Light" panose="020F0302020204030204" pitchFamily="34" charset="0"/>
              </a:rPr>
              <a:t>K12 adult school, community college noncredit, 3</a:t>
            </a:r>
            <a:r>
              <a:rPr lang="en-US" sz="4000" baseline="30000" dirty="0">
                <a:ea typeface="Calibri" panose="020F0502020204030204" pitchFamily="34" charset="0"/>
                <a:cs typeface="Calibri Light" panose="020F0302020204030204" pitchFamily="34" charset="0"/>
              </a:rPr>
              <a:t>rd</a:t>
            </a:r>
            <a:r>
              <a:rPr lang="en-US" sz="4000" dirty="0">
                <a:ea typeface="Calibri" panose="020F0502020204030204" pitchFamily="34" charset="0"/>
                <a:cs typeface="Calibri Light" panose="020F0302020204030204" pitchFamily="34" charset="0"/>
              </a:rPr>
              <a:t> party providers supported by consortia</a:t>
            </a:r>
          </a:p>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4000" dirty="0">
                <a:ea typeface="Calibri" panose="020F0502020204030204" pitchFamily="34" charset="0"/>
                <a:cs typeface="Calibri Light" panose="020F0302020204030204" pitchFamily="34" charset="0"/>
              </a:rPr>
              <a:t>AEBG Office will use </a:t>
            </a:r>
            <a:r>
              <a:rPr lang="en-US" sz="4000" b="1" u="sng" dirty="0">
                <a:solidFill>
                  <a:srgbClr val="C00000"/>
                </a:solidFill>
                <a:ea typeface="Calibri" panose="020F0502020204030204" pitchFamily="34" charset="0"/>
                <a:cs typeface="Calibri Light" panose="020F0302020204030204" pitchFamily="34" charset="0"/>
              </a:rPr>
              <a:t>LaunchBoard</a:t>
            </a:r>
            <a:r>
              <a:rPr lang="en-US" sz="4000" dirty="0">
                <a:ea typeface="Calibri" panose="020F0502020204030204" pitchFamily="34" charset="0"/>
                <a:cs typeface="Calibri Light" panose="020F0302020204030204" pitchFamily="34" charset="0"/>
              </a:rPr>
              <a:t> to match AE student data with MIS, EDD wage file, HS equivalency testing data</a:t>
            </a:r>
          </a:p>
        </p:txBody>
      </p:sp>
    </p:spTree>
    <p:extLst>
      <p:ext uri="{BB962C8B-B14F-4D97-AF65-F5344CB8AC3E}">
        <p14:creationId xmlns:p14="http://schemas.microsoft.com/office/powerpoint/2010/main" val="1608104707"/>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4"/>
            <a:ext cx="12363587" cy="7197771"/>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Annual Plan General Assurances</a:t>
            </a:r>
          </a:p>
          <a:p>
            <a:pPr algn="l"/>
            <a:endParaRPr lang="en-US" sz="3200" b="1" dirty="0" smtClean="0"/>
          </a:p>
          <a:p>
            <a:pPr algn="l"/>
            <a:r>
              <a:rPr lang="en-US" sz="3200" b="1" dirty="0" smtClean="0"/>
              <a:t>Member Effectiveness:</a:t>
            </a:r>
          </a:p>
          <a:p>
            <a:pPr algn="l"/>
            <a:endParaRPr lang="en-US" sz="3200" b="1" dirty="0"/>
          </a:p>
          <a:p>
            <a:pPr marL="514350" indent="-514350" algn="l">
              <a:buFont typeface="+mj-lt"/>
              <a:buAutoNum type="arabicPeriod"/>
            </a:pPr>
            <a:r>
              <a:rPr lang="en-US" sz="3200" b="1" dirty="0" smtClean="0"/>
              <a:t>Participation in planning processes (annual, 3 year).</a:t>
            </a:r>
          </a:p>
          <a:p>
            <a:pPr marL="514350" indent="-514350" algn="l">
              <a:buFont typeface="+mj-lt"/>
              <a:buAutoNum type="arabicPeriod"/>
            </a:pPr>
            <a:r>
              <a:rPr lang="en-US" sz="3200" b="1" dirty="0" smtClean="0"/>
              <a:t>Spending funds within the AEBG program areas.</a:t>
            </a:r>
          </a:p>
          <a:p>
            <a:pPr marL="514350" indent="-514350" algn="l">
              <a:buFont typeface="+mj-lt"/>
              <a:buAutoNum type="arabicPeriod"/>
            </a:pPr>
            <a:r>
              <a:rPr lang="en-US" sz="3200" b="1" dirty="0" smtClean="0"/>
              <a:t>Members must participate in public meetings &amp; decision making.</a:t>
            </a:r>
          </a:p>
          <a:p>
            <a:pPr marL="514350" indent="-514350" algn="l">
              <a:buFont typeface="+mj-lt"/>
              <a:buAutoNum type="arabicPeriod"/>
            </a:pPr>
            <a:r>
              <a:rPr lang="en-US" sz="3200" b="1" dirty="0" smtClean="0">
                <a:solidFill>
                  <a:srgbClr val="FF0000"/>
                </a:solidFill>
              </a:rPr>
              <a:t>Reporting student data in TE.</a:t>
            </a:r>
          </a:p>
          <a:p>
            <a:pPr marL="514350" indent="-514350" algn="l">
              <a:buFont typeface="+mj-lt"/>
              <a:buAutoNum type="arabicPeriod"/>
            </a:pPr>
            <a:r>
              <a:rPr lang="en-US" sz="3200" b="1" dirty="0" smtClean="0"/>
              <a:t>Sharing info on other resources being used to serve adults.</a:t>
            </a:r>
          </a:p>
          <a:p>
            <a:pPr marL="514350" indent="-514350" algn="l">
              <a:buFont typeface="+mj-lt"/>
              <a:buAutoNum type="arabicPeriod"/>
            </a:pPr>
            <a:r>
              <a:rPr lang="en-US" sz="3200" b="1" dirty="0" smtClean="0"/>
              <a:t>Sharing </a:t>
            </a:r>
            <a:r>
              <a:rPr lang="en-US" sz="3200" b="1" dirty="0"/>
              <a:t>financial expenditure and progress reports with the </a:t>
            </a:r>
            <a:r>
              <a:rPr lang="en-US" sz="3200" b="1" dirty="0" smtClean="0"/>
              <a:t>regional consortium.</a:t>
            </a:r>
          </a:p>
          <a:p>
            <a:pPr marL="514350" indent="-514350" algn="l">
              <a:buFont typeface="+mj-lt"/>
              <a:buAutoNum type="arabicPeriod"/>
            </a:pPr>
            <a:r>
              <a:rPr lang="en-US" sz="3200" b="1" dirty="0" smtClean="0"/>
              <a:t>Providing </a:t>
            </a:r>
            <a:r>
              <a:rPr lang="en-US" sz="3200" b="1" dirty="0"/>
              <a:t>services that address the needs identified in the adult </a:t>
            </a:r>
            <a:r>
              <a:rPr lang="en-US" sz="3200" b="1" dirty="0" smtClean="0"/>
              <a:t>education plan</a:t>
            </a:r>
          </a:p>
          <a:p>
            <a:pPr marL="514350" indent="-514350" algn="l">
              <a:buFont typeface="+mj-lt"/>
              <a:buAutoNum type="arabicPeriod"/>
            </a:pPr>
            <a:endParaRPr lang="en-US" sz="3200" b="1" dirty="0" smtClean="0"/>
          </a:p>
          <a:p>
            <a:pPr marL="457200" indent="-457200" algn="l">
              <a:buFont typeface="Arial" panose="020B0604020202020204" pitchFamily="34" charset="0"/>
              <a:buChar char="•"/>
            </a:pPr>
            <a:endParaRPr lang="en-US" sz="3200" b="1" dirty="0" smtClean="0"/>
          </a:p>
          <a:p>
            <a:pPr marL="457200" lvl="3" indent="-457200" algn="l">
              <a:buFont typeface="Arial" panose="020B0604020202020204" pitchFamily="34" charset="0"/>
              <a:buChar char="•"/>
            </a:pPr>
            <a:endParaRPr lang="en-US" sz="1600" b="1" dirty="0"/>
          </a:p>
        </p:txBody>
      </p:sp>
      <p:sp>
        <p:nvSpPr>
          <p:cNvPr id="4" name="Content Placeholder 2"/>
          <p:cNvSpPr txBox="1">
            <a:spLocks/>
          </p:cNvSpPr>
          <p:nvPr/>
        </p:nvSpPr>
        <p:spPr>
          <a:xfrm>
            <a:off x="274321" y="2769326"/>
            <a:ext cx="12455090" cy="6143400"/>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837989568"/>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Member Reduction in Funding</a:t>
            </a:r>
          </a:p>
        </p:txBody>
      </p:sp>
      <p:sp>
        <p:nvSpPr>
          <p:cNvPr id="4" name="Content Placeholder 2"/>
          <p:cNvSpPr txBox="1">
            <a:spLocks/>
          </p:cNvSpPr>
          <p:nvPr/>
        </p:nvSpPr>
        <p:spPr>
          <a:xfrm>
            <a:off x="365824" y="2612571"/>
            <a:ext cx="12638976" cy="6692041"/>
          </a:xfrm>
          <a:prstGeom prst="rect">
            <a:avLst/>
          </a:prstGeom>
        </p:spPr>
        <p:txBody>
          <a:bodyPr vert="horz" lIns="91440" tIns="45720" rIns="91440" bIns="45720" rtlCol="0">
            <a:normAutofit fontScale="92500"/>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r>
              <a:rPr lang="en-US" sz="3600" dirty="0" smtClean="0">
                <a:solidFill>
                  <a:sysClr val="windowText" lastClr="000000"/>
                </a:solidFill>
              </a:rPr>
              <a:t>The </a:t>
            </a:r>
            <a:r>
              <a:rPr lang="en-US" sz="3600" dirty="0">
                <a:solidFill>
                  <a:sysClr val="windowText" lastClr="000000"/>
                </a:solidFill>
              </a:rPr>
              <a:t>amount of funds to be distributed to a member of that consortium shall be equal to or greater than the amount distributed in the prior fiscal year, unless the consortium makes at least one of the following findings related to the member for which the distribution would be reduced</a:t>
            </a:r>
            <a:r>
              <a:rPr lang="en-US" sz="3600" dirty="0" smtClean="0">
                <a:solidFill>
                  <a:sysClr val="windowText" lastClr="000000"/>
                </a:solidFill>
              </a:rPr>
              <a:t>:</a:t>
            </a:r>
            <a:endParaRPr lang="en-US" sz="3600" dirty="0">
              <a:solidFill>
                <a:sysClr val="windowText" lastClr="000000"/>
              </a:solidFill>
            </a:endParaRPr>
          </a:p>
          <a:p>
            <a:pPr marL="0" indent="0">
              <a:buNone/>
              <a:defRPr/>
            </a:pPr>
            <a:r>
              <a:rPr lang="en-US" sz="3600" dirty="0" smtClean="0">
                <a:solidFill>
                  <a:sysClr val="windowText" lastClr="000000"/>
                </a:solidFill>
              </a:rPr>
              <a:t>(A) The </a:t>
            </a:r>
            <a:r>
              <a:rPr lang="en-US" sz="3600" dirty="0">
                <a:solidFill>
                  <a:sysClr val="windowText" lastClr="000000"/>
                </a:solidFill>
              </a:rPr>
              <a:t>member no longer wishes to provide services consistent </a:t>
            </a:r>
            <a:r>
              <a:rPr lang="en-US" sz="3600" dirty="0" smtClean="0">
                <a:solidFill>
                  <a:sysClr val="windowText" lastClr="000000"/>
                </a:solidFill>
              </a:rPr>
              <a:t>with </a:t>
            </a:r>
            <a:r>
              <a:rPr lang="en-US" sz="3600" dirty="0">
                <a:solidFill>
                  <a:sysClr val="windowText" lastClr="000000"/>
                </a:solidFill>
              </a:rPr>
              <a:t>the adult education plan.</a:t>
            </a:r>
          </a:p>
          <a:p>
            <a:pPr marL="0" indent="0">
              <a:buNone/>
              <a:defRPr/>
            </a:pPr>
            <a:r>
              <a:rPr lang="en-US" sz="3600" dirty="0">
                <a:solidFill>
                  <a:sysClr val="windowText" lastClr="000000"/>
                </a:solidFill>
              </a:rPr>
              <a:t>(</a:t>
            </a:r>
            <a:r>
              <a:rPr lang="en-US" sz="3600" dirty="0" smtClean="0">
                <a:solidFill>
                  <a:sysClr val="windowText" lastClr="000000"/>
                </a:solidFill>
              </a:rPr>
              <a:t>B) The </a:t>
            </a:r>
            <a:r>
              <a:rPr lang="en-US" sz="3600" dirty="0">
                <a:solidFill>
                  <a:sysClr val="windowText" lastClr="000000"/>
                </a:solidFill>
              </a:rPr>
              <a:t>member cannot provide services that address the needs identified in the adult education plan.</a:t>
            </a:r>
          </a:p>
          <a:p>
            <a:pPr marL="0" indent="0">
              <a:buNone/>
              <a:defRPr/>
            </a:pPr>
            <a:r>
              <a:rPr lang="en-US" sz="3600" dirty="0">
                <a:solidFill>
                  <a:sysClr val="windowText" lastClr="000000"/>
                </a:solidFill>
              </a:rPr>
              <a:t>(</a:t>
            </a:r>
            <a:r>
              <a:rPr lang="en-US" sz="3600" dirty="0" smtClean="0">
                <a:solidFill>
                  <a:sysClr val="windowText" lastClr="000000"/>
                </a:solidFill>
              </a:rPr>
              <a:t>C) </a:t>
            </a:r>
            <a:r>
              <a:rPr lang="en-US" sz="3600" b="1" dirty="0" smtClean="0">
                <a:solidFill>
                  <a:srgbClr val="FF0000"/>
                </a:solidFill>
              </a:rPr>
              <a:t>The </a:t>
            </a:r>
            <a:r>
              <a:rPr lang="en-US" sz="3600" b="1" dirty="0">
                <a:solidFill>
                  <a:srgbClr val="FF0000"/>
                </a:solidFill>
              </a:rPr>
              <a:t>member has been consistently ineffective in providing services that address the needs identified in the adult education plan and reasonable interventions have not resulted in improvements</a:t>
            </a:r>
            <a:r>
              <a:rPr lang="en-US" sz="3600" dirty="0">
                <a:solidFill>
                  <a:sysClr val="windowText" lastClr="000000"/>
                </a:solidFill>
              </a:rPr>
              <a:t>.</a:t>
            </a:r>
          </a:p>
          <a:p>
            <a:pPr marL="0" indent="0">
              <a:buNone/>
              <a:defRPr/>
            </a:pPr>
            <a:endParaRPr lang="en-US" sz="3600" dirty="0">
              <a:solidFill>
                <a:sysClr val="windowText" lastClr="000000"/>
              </a:solidFill>
            </a:endParaRPr>
          </a:p>
          <a:p>
            <a:pPr marL="0" indent="0">
              <a:buNone/>
              <a:defRPr/>
            </a:pPr>
            <a:endParaRPr lang="en-US" sz="3600" dirty="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185771080"/>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D94A5D8-D21A-4A44-9A35-8EB34BB2C8A6}"/>
              </a:ext>
            </a:extLst>
          </p:cNvPr>
          <p:cNvSpPr>
            <a:spLocks noGrp="1"/>
          </p:cNvSpPr>
          <p:nvPr>
            <p:ph type="body" sz="quarter" idx="10"/>
          </p:nvPr>
        </p:nvSpPr>
        <p:spPr>
          <a:xfrm>
            <a:off x="0" y="4051755"/>
            <a:ext cx="13004800" cy="1119685"/>
          </a:xfrm>
        </p:spPr>
        <p:txBody>
          <a:bodyPr/>
          <a:lstStyle/>
          <a:p>
            <a:r>
              <a:rPr lang="en-US" b="1" dirty="0">
                <a:solidFill>
                  <a:srgbClr val="C00000"/>
                </a:solidFill>
                <a:latin typeface="Helvetica" panose="020B0604020202020204" pitchFamily="34" charset="0"/>
                <a:cs typeface="Helvetica" panose="020B0604020202020204" pitchFamily="34" charset="0"/>
              </a:rPr>
              <a:t>AEBG </a:t>
            </a:r>
            <a:r>
              <a:rPr lang="en-US" b="1" dirty="0" smtClean="0">
                <a:solidFill>
                  <a:srgbClr val="C00000"/>
                </a:solidFill>
                <a:latin typeface="Helvetica" panose="020B0604020202020204" pitchFamily="34" charset="0"/>
                <a:cs typeface="Helvetica" panose="020B0604020202020204" pitchFamily="34" charset="0"/>
              </a:rPr>
              <a:t>Programs for 17/18</a:t>
            </a:r>
            <a:endParaRPr lang="en-US" b="1" dirty="0">
              <a:solidFill>
                <a:srgbClr val="C00000"/>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206367928"/>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1977174"/>
            <a:ext cx="10331203"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Adult Education Programs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6307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42" name="Rectangle: Rounded Corners 41">
            <a:extLst>
              <a:ext uri="{FF2B5EF4-FFF2-40B4-BE49-F238E27FC236}">
                <a16:creationId xmlns="" xmlns:a16="http://schemas.microsoft.com/office/drawing/2014/main" id="{4889C81D-210E-4FAD-A986-97C941FA8552}"/>
              </a:ext>
            </a:extLst>
          </p:cNvPr>
          <p:cNvSpPr/>
          <p:nvPr/>
        </p:nvSpPr>
        <p:spPr>
          <a:xfrm>
            <a:off x="1558541" y="2918333"/>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43" name="Group 42">
            <a:extLst>
              <a:ext uri="{FF2B5EF4-FFF2-40B4-BE49-F238E27FC236}">
                <a16:creationId xmlns="" xmlns:a16="http://schemas.microsoft.com/office/drawing/2014/main" id="{4422CB3F-7966-4FBA-BAE9-1DB376040558}"/>
              </a:ext>
            </a:extLst>
          </p:cNvPr>
          <p:cNvGrpSpPr/>
          <p:nvPr/>
        </p:nvGrpSpPr>
        <p:grpSpPr>
          <a:xfrm>
            <a:off x="1674052" y="3091651"/>
            <a:ext cx="4696534" cy="2675498"/>
            <a:chOff x="7010331" y="1933778"/>
            <a:chExt cx="3374919" cy="1859693"/>
          </a:xfrm>
          <a:solidFill>
            <a:srgbClr val="0070C0"/>
          </a:solidFill>
        </p:grpSpPr>
        <p:sp>
          <p:nvSpPr>
            <p:cNvPr id="44" name="Rectangle: Rounded Corners 43">
              <a:extLst>
                <a:ext uri="{FF2B5EF4-FFF2-40B4-BE49-F238E27FC236}">
                  <a16:creationId xmlns=""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5" name="Rectangle: Rounded Corners 7">
              <a:extLst>
                <a:ext uri="{FF2B5EF4-FFF2-40B4-BE49-F238E27FC236}">
                  <a16:creationId xmlns="" xmlns:a16="http://schemas.microsoft.com/office/drawing/2014/main" id="{AD4C3D39-AF46-4FD3-8C3F-A09B91B2BFFB}"/>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600" b="1" kern="1200" dirty="0">
                  <a:solidFill>
                    <a:schemeClr val="accent3">
                      <a:lumMod val="20000"/>
                      <a:lumOff val="80000"/>
                    </a:schemeClr>
                  </a:solidFill>
                </a:rPr>
                <a:t> Adult Basic Education</a:t>
              </a:r>
            </a:p>
            <a:p>
              <a:pPr marL="114300" lvl="0" algn="l" defTabSz="711200">
                <a:lnSpc>
                  <a:spcPct val="90000"/>
                </a:lnSpc>
                <a:spcBef>
                  <a:spcPts val="600"/>
                </a:spcBef>
                <a:buNone/>
              </a:pPr>
              <a:r>
                <a:rPr lang="en-US" sz="2000" dirty="0">
                  <a:solidFill>
                    <a:schemeClr val="bg1"/>
                  </a:solidFill>
                </a:rPr>
                <a:t>Foundational academic skills, such as reading, writing, and basic mathematics, as well as learning skills and study skills. Includes courses below Low Adult Secondary Education/9</a:t>
              </a:r>
              <a:r>
                <a:rPr lang="en-US" sz="2000" baseline="30000" dirty="0">
                  <a:solidFill>
                    <a:schemeClr val="bg1"/>
                  </a:solidFill>
                </a:rPr>
                <a:t>th</a:t>
              </a:r>
              <a:r>
                <a:rPr lang="en-US" sz="2000" dirty="0">
                  <a:solidFill>
                    <a:schemeClr val="bg1"/>
                  </a:solidFill>
                </a:rPr>
                <a:t> grade level</a:t>
              </a:r>
              <a:r>
                <a:rPr lang="en-US" sz="2000" b="1" kern="1200" dirty="0">
                  <a:solidFill>
                    <a:schemeClr val="bg1"/>
                  </a:solidFill>
                </a:rPr>
                <a:t> </a:t>
              </a:r>
            </a:p>
          </p:txBody>
        </p:sp>
      </p:grpSp>
      <p:sp>
        <p:nvSpPr>
          <p:cNvPr id="36" name="Rectangle: Rounded Corners 35">
            <a:extLst>
              <a:ext uri="{FF2B5EF4-FFF2-40B4-BE49-F238E27FC236}">
                <a16:creationId xmlns="" xmlns:a16="http://schemas.microsoft.com/office/drawing/2014/main" id="{785B61FA-47D2-4CF3-898D-B2CA535F02A4}"/>
              </a:ext>
            </a:extLst>
          </p:cNvPr>
          <p:cNvSpPr/>
          <p:nvPr/>
        </p:nvSpPr>
        <p:spPr>
          <a:xfrm>
            <a:off x="6638541" y="2918333"/>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37" name="Group 36">
            <a:extLst>
              <a:ext uri="{FF2B5EF4-FFF2-40B4-BE49-F238E27FC236}">
                <a16:creationId xmlns="" xmlns:a16="http://schemas.microsoft.com/office/drawing/2014/main" id="{1CBFA606-246A-4D15-9C8D-2D1D1159FACE}"/>
              </a:ext>
            </a:extLst>
          </p:cNvPr>
          <p:cNvGrpSpPr/>
          <p:nvPr/>
        </p:nvGrpSpPr>
        <p:grpSpPr>
          <a:xfrm>
            <a:off x="6754052" y="3091651"/>
            <a:ext cx="4696534" cy="2675498"/>
            <a:chOff x="7010331" y="1933778"/>
            <a:chExt cx="3374919" cy="1859693"/>
          </a:xfrm>
          <a:solidFill>
            <a:srgbClr val="00922D"/>
          </a:solidFill>
        </p:grpSpPr>
        <p:sp>
          <p:nvSpPr>
            <p:cNvPr id="50" name="Rectangle: Rounded Corners 49">
              <a:extLst>
                <a:ext uri="{FF2B5EF4-FFF2-40B4-BE49-F238E27FC236}">
                  <a16:creationId xmlns="" xmlns:a16="http://schemas.microsoft.com/office/drawing/2014/main" id="{6239E465-F6C4-4E83-A41D-757BE3D31BBC}"/>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1" name="Rectangle: Rounded Corners 7">
              <a:extLst>
                <a:ext uri="{FF2B5EF4-FFF2-40B4-BE49-F238E27FC236}">
                  <a16:creationId xmlns="" xmlns:a16="http://schemas.microsoft.com/office/drawing/2014/main" id="{5F3574F2-712C-4F8C-923D-12465888192B}"/>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600" b="1" kern="1200" dirty="0">
                  <a:solidFill>
                    <a:schemeClr val="accent3">
                      <a:lumMod val="20000"/>
                      <a:lumOff val="80000"/>
                    </a:schemeClr>
                  </a:solidFill>
                </a:rPr>
                <a:t> Adult Secondary Education</a:t>
              </a:r>
            </a:p>
            <a:p>
              <a:pPr marL="114300" lvl="0" algn="l" defTabSz="711200">
                <a:lnSpc>
                  <a:spcPct val="90000"/>
                </a:lnSpc>
                <a:spcBef>
                  <a:spcPts val="600"/>
                </a:spcBef>
                <a:buNone/>
              </a:pPr>
              <a:r>
                <a:rPr lang="en-US" sz="2000" dirty="0">
                  <a:solidFill>
                    <a:schemeClr val="bg1"/>
                  </a:solidFill>
                </a:rPr>
                <a:t>Foundational academic skills and learning/study skills. Includes courses at Low Adult Secondary Education/9</a:t>
              </a:r>
              <a:r>
                <a:rPr lang="en-US" sz="2000" baseline="30000" dirty="0">
                  <a:solidFill>
                    <a:schemeClr val="bg1"/>
                  </a:solidFill>
                </a:rPr>
                <a:t>th</a:t>
              </a:r>
              <a:r>
                <a:rPr lang="en-US" sz="2000" dirty="0">
                  <a:solidFill>
                    <a:schemeClr val="bg1"/>
                  </a:solidFill>
                </a:rPr>
                <a:t> grade level &amp; above, and/or leading to a diploma, GED, or high school equivalency certificate</a:t>
              </a:r>
              <a:endParaRPr lang="en-US" sz="2000" b="1" kern="1200" dirty="0">
                <a:solidFill>
                  <a:schemeClr val="bg1"/>
                </a:solidFill>
              </a:endParaRPr>
            </a:p>
          </p:txBody>
        </p:sp>
      </p:grpSp>
      <p:sp>
        <p:nvSpPr>
          <p:cNvPr id="52" name="Rectangle: Rounded Corners 51">
            <a:extLst>
              <a:ext uri="{FF2B5EF4-FFF2-40B4-BE49-F238E27FC236}">
                <a16:creationId xmlns="" xmlns:a16="http://schemas.microsoft.com/office/drawing/2014/main" id="{7DFD552E-7C76-4FEC-8795-BBCFBE782972}"/>
              </a:ext>
            </a:extLst>
          </p:cNvPr>
          <p:cNvSpPr/>
          <p:nvPr/>
        </p:nvSpPr>
        <p:spPr>
          <a:xfrm>
            <a:off x="1558541" y="5944529"/>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53" name="Group 52">
            <a:extLst>
              <a:ext uri="{FF2B5EF4-FFF2-40B4-BE49-F238E27FC236}">
                <a16:creationId xmlns="" xmlns:a16="http://schemas.microsoft.com/office/drawing/2014/main" id="{C93BF295-5DD8-492B-B0EF-642C12AB9D5E}"/>
              </a:ext>
            </a:extLst>
          </p:cNvPr>
          <p:cNvGrpSpPr/>
          <p:nvPr/>
        </p:nvGrpSpPr>
        <p:grpSpPr>
          <a:xfrm>
            <a:off x="1674052" y="6068133"/>
            <a:ext cx="4696534" cy="2675498"/>
            <a:chOff x="7010331" y="1933778"/>
            <a:chExt cx="3374919" cy="1859693"/>
          </a:xfrm>
          <a:solidFill>
            <a:srgbClr val="C00000"/>
          </a:solidFill>
        </p:grpSpPr>
        <p:sp>
          <p:nvSpPr>
            <p:cNvPr id="54" name="Rectangle: Rounded Corners 53">
              <a:extLst>
                <a:ext uri="{FF2B5EF4-FFF2-40B4-BE49-F238E27FC236}">
                  <a16:creationId xmlns="" xmlns:a16="http://schemas.microsoft.com/office/drawing/2014/main" id="{78A5B8D9-67D8-423E-BB28-4C8382C255C8}"/>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5" name="Rectangle: Rounded Corners 7">
              <a:extLst>
                <a:ext uri="{FF2B5EF4-FFF2-40B4-BE49-F238E27FC236}">
                  <a16:creationId xmlns="" xmlns:a16="http://schemas.microsoft.com/office/drawing/2014/main" id="{DCE9EFDA-AB95-4F3F-8891-123446E71EF3}"/>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000" b="1" kern="1200" dirty="0">
                  <a:solidFill>
                    <a:schemeClr val="accent3">
                      <a:lumMod val="20000"/>
                      <a:lumOff val="80000"/>
                    </a:schemeClr>
                  </a:solidFill>
                </a:rPr>
                <a:t> </a:t>
              </a:r>
              <a:r>
                <a:rPr lang="en-US" sz="2600" b="1" kern="1200" dirty="0">
                  <a:solidFill>
                    <a:schemeClr val="accent3">
                      <a:lumMod val="20000"/>
                      <a:lumOff val="80000"/>
                    </a:schemeClr>
                  </a:solidFill>
                </a:rPr>
                <a:t>English as 2nd Language</a:t>
              </a:r>
            </a:p>
            <a:p>
              <a:pPr marL="114300" lvl="0" algn="l" defTabSz="711200">
                <a:lnSpc>
                  <a:spcPct val="90000"/>
                </a:lnSpc>
                <a:spcBef>
                  <a:spcPts val="600"/>
                </a:spcBef>
                <a:buNone/>
              </a:pPr>
              <a:r>
                <a:rPr lang="en-US" sz="2000" dirty="0">
                  <a:solidFill>
                    <a:schemeClr val="bg1"/>
                  </a:solidFill>
                </a:rPr>
                <a:t>Instruction in the English Language to adult non-native English speakers with varied academic, vocational, citizenship, and personal goals</a:t>
              </a:r>
              <a:endParaRPr lang="en-US" sz="2000" b="1" kern="1200" dirty="0">
                <a:solidFill>
                  <a:schemeClr val="accent3">
                    <a:lumMod val="20000"/>
                    <a:lumOff val="80000"/>
                  </a:schemeClr>
                </a:solidFill>
              </a:endParaRPr>
            </a:p>
          </p:txBody>
        </p:sp>
      </p:grpSp>
      <p:sp>
        <p:nvSpPr>
          <p:cNvPr id="56" name="Rectangle: Rounded Corners 55">
            <a:extLst>
              <a:ext uri="{FF2B5EF4-FFF2-40B4-BE49-F238E27FC236}">
                <a16:creationId xmlns="" xmlns:a16="http://schemas.microsoft.com/office/drawing/2014/main" id="{996ADFC7-3D4F-4C3A-8B22-F20EA9849732}"/>
              </a:ext>
            </a:extLst>
          </p:cNvPr>
          <p:cNvSpPr/>
          <p:nvPr/>
        </p:nvSpPr>
        <p:spPr>
          <a:xfrm>
            <a:off x="6638541" y="5944529"/>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57" name="Group 56">
            <a:extLst>
              <a:ext uri="{FF2B5EF4-FFF2-40B4-BE49-F238E27FC236}">
                <a16:creationId xmlns="" xmlns:a16="http://schemas.microsoft.com/office/drawing/2014/main" id="{1030D1F6-F962-4FA7-9071-E3FC8CDCBE50}"/>
              </a:ext>
            </a:extLst>
          </p:cNvPr>
          <p:cNvGrpSpPr/>
          <p:nvPr/>
        </p:nvGrpSpPr>
        <p:grpSpPr>
          <a:xfrm>
            <a:off x="6754052" y="6068133"/>
            <a:ext cx="4696534" cy="2675498"/>
            <a:chOff x="7010331" y="1933778"/>
            <a:chExt cx="3374919" cy="1859693"/>
          </a:xfrm>
          <a:solidFill>
            <a:srgbClr val="FFFF00"/>
          </a:solidFill>
        </p:grpSpPr>
        <p:sp>
          <p:nvSpPr>
            <p:cNvPr id="58" name="Rectangle: Rounded Corners 57">
              <a:extLst>
                <a:ext uri="{FF2B5EF4-FFF2-40B4-BE49-F238E27FC236}">
                  <a16:creationId xmlns="" xmlns:a16="http://schemas.microsoft.com/office/drawing/2014/main" id="{635E9149-C0F3-42CA-B16A-C5BE72C78F65}"/>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9" name="Rectangle: Rounded Corners 7">
              <a:extLst>
                <a:ext uri="{FF2B5EF4-FFF2-40B4-BE49-F238E27FC236}">
                  <a16:creationId xmlns="" xmlns:a16="http://schemas.microsoft.com/office/drawing/2014/main" id="{80459C54-2131-4ED3-A5E5-028C441B8237}"/>
                </a:ext>
              </a:extLst>
            </p:cNvPr>
            <p:cNvSpPr txBox="1"/>
            <p:nvPr/>
          </p:nvSpPr>
          <p:spPr>
            <a:xfrm>
              <a:off x="7064800" y="1988247"/>
              <a:ext cx="3265981" cy="1750755"/>
            </a:xfrm>
            <a:prstGeom prst="rect">
              <a:avLst/>
            </a:prstGeom>
            <a:solidFill>
              <a:srgbClr val="F7FFAB"/>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000" b="1" kern="1200" dirty="0">
                  <a:solidFill>
                    <a:schemeClr val="tx1">
                      <a:lumMod val="65000"/>
                      <a:lumOff val="35000"/>
                    </a:schemeClr>
                  </a:solidFill>
                </a:rPr>
                <a:t> </a:t>
              </a:r>
              <a:r>
                <a:rPr lang="en-US" sz="2600" b="1" kern="1200" dirty="0">
                  <a:solidFill>
                    <a:schemeClr val="tx1">
                      <a:lumMod val="65000"/>
                      <a:lumOff val="35000"/>
                    </a:schemeClr>
                  </a:solidFill>
                </a:rPr>
                <a:t>Short Term CTE</a:t>
              </a:r>
            </a:p>
            <a:p>
              <a:pPr marL="114300" lvl="0" algn="l" defTabSz="711200">
                <a:lnSpc>
                  <a:spcPct val="90000"/>
                </a:lnSpc>
                <a:spcBef>
                  <a:spcPts val="600"/>
                </a:spcBef>
                <a:buNone/>
              </a:pPr>
              <a:r>
                <a:rPr lang="en-US" sz="2000" kern="1200" dirty="0">
                  <a:solidFill>
                    <a:schemeClr val="tx1">
                      <a:lumMod val="65000"/>
                      <a:lumOff val="35000"/>
                    </a:schemeClr>
                  </a:solidFill>
                </a:rPr>
                <a:t>Education and training that prepares adult learners to enter the workforce or improve their occupation or earnings in a a year or less</a:t>
              </a:r>
            </a:p>
          </p:txBody>
        </p:sp>
      </p:grpSp>
    </p:spTree>
    <p:extLst>
      <p:ext uri="{BB962C8B-B14F-4D97-AF65-F5344CB8AC3E}">
        <p14:creationId xmlns:p14="http://schemas.microsoft.com/office/powerpoint/2010/main" val="2002346141"/>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a:solidFill>
                  <a:srgbClr val="0070C0"/>
                </a:solidFill>
                <a:ea typeface="Calibri" panose="020F0502020204030204" pitchFamily="34" charset="0"/>
                <a:cs typeface="Calibri Light" panose="020F0302020204030204" pitchFamily="34" charset="0"/>
              </a:rPr>
              <a:t>Adults w Disabilities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774700" y="3094717"/>
            <a:ext cx="11061700" cy="642035"/>
          </a:xfrm>
          <a:prstGeom prst="rect">
            <a:avLst/>
          </a:prstGeom>
        </p:spPr>
        <p:txBody>
          <a:bodyPr wrap="square">
            <a:spAutoFit/>
          </a:bodyPr>
          <a:lstStyle/>
          <a:p>
            <a:pPr marL="174625" marR="0" lvl="0" algn="l" defTabSz="798513">
              <a:lnSpc>
                <a:spcPct val="107000"/>
              </a:lnSpc>
              <a:spcBef>
                <a:spcPts val="1200"/>
              </a:spcBef>
              <a:spcAft>
                <a:spcPts val="0"/>
              </a:spcAft>
              <a:buClr>
                <a:srgbClr val="2F5496"/>
              </a:buClr>
              <a:buSzPct val="140000"/>
            </a:pPr>
            <a:endParaRPr lang="en-US" dirty="0">
              <a:ea typeface="Calibri" panose="020F0502020204030204" pitchFamily="34" charset="0"/>
              <a:cs typeface="Calibri Light" panose="020F0302020204030204" pitchFamily="34" charset="0"/>
            </a:endParaRPr>
          </a:p>
        </p:txBody>
      </p:sp>
      <p:sp>
        <p:nvSpPr>
          <p:cNvPr id="3" name="Rectangle 2"/>
          <p:cNvSpPr/>
          <p:nvPr/>
        </p:nvSpPr>
        <p:spPr>
          <a:xfrm>
            <a:off x="449943" y="2963377"/>
            <a:ext cx="11780157" cy="5632311"/>
          </a:xfrm>
          <a:prstGeom prst="rect">
            <a:avLst/>
          </a:prstGeom>
        </p:spPr>
        <p:txBody>
          <a:bodyPr wrap="square">
            <a:spAutoFit/>
          </a:bodyPr>
          <a:lstStyle/>
          <a:p>
            <a:pPr marL="571500" indent="-571500" algn="l">
              <a:buFont typeface="Arial" panose="020B0604020202020204" pitchFamily="34" charset="0"/>
              <a:buChar char="•"/>
            </a:pPr>
            <a:r>
              <a:rPr lang="en-US" dirty="0" smtClean="0"/>
              <a:t>Mark </a:t>
            </a:r>
            <a:r>
              <a:rPr lang="en-US" dirty="0"/>
              <a:t>instructional program = Adults with Disabilities </a:t>
            </a:r>
            <a:r>
              <a:rPr lang="en-US" dirty="0" smtClean="0"/>
              <a:t>if the </a:t>
            </a:r>
            <a:r>
              <a:rPr lang="en-US" dirty="0"/>
              <a:t>participant is enrolled in a specialized program designed specifically for adults with intellectual/ developmental disabilities. </a:t>
            </a:r>
            <a:endParaRPr lang="en-US" dirty="0" smtClean="0"/>
          </a:p>
          <a:p>
            <a:pPr algn="l"/>
            <a:endParaRPr lang="en-US" dirty="0"/>
          </a:p>
          <a:p>
            <a:pPr marL="571500" indent="-571500" algn="l">
              <a:buFont typeface="Arial" panose="020B0604020202020204" pitchFamily="34" charset="0"/>
              <a:buChar char="•"/>
            </a:pPr>
            <a:r>
              <a:rPr lang="en-US" dirty="0" smtClean="0"/>
              <a:t>For </a:t>
            </a:r>
            <a:r>
              <a:rPr lang="en-US" dirty="0"/>
              <a:t>participants with disabilities who are enrolling in other adult education programs, mark “Disabled” under Barriers to Employment in combination with the appropriate instructional program.</a:t>
            </a:r>
          </a:p>
          <a:p>
            <a:pPr algn="l"/>
            <a:r>
              <a:rPr lang="en-US" dirty="0" smtClean="0"/>
              <a:t>.</a:t>
            </a:r>
            <a:endParaRPr lang="en-US" dirty="0"/>
          </a:p>
        </p:txBody>
      </p:sp>
    </p:spTree>
    <p:extLst>
      <p:ext uri="{BB962C8B-B14F-4D97-AF65-F5344CB8AC3E}">
        <p14:creationId xmlns:p14="http://schemas.microsoft.com/office/powerpoint/2010/main" val="1955902142"/>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Adults w Disabilities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774700" y="3094717"/>
            <a:ext cx="11061700" cy="642035"/>
          </a:xfrm>
          <a:prstGeom prst="rect">
            <a:avLst/>
          </a:prstGeom>
        </p:spPr>
        <p:txBody>
          <a:bodyPr wrap="square">
            <a:spAutoFit/>
          </a:bodyPr>
          <a:lstStyle/>
          <a:p>
            <a:pPr marL="174625" marR="0" lvl="0" algn="l" defTabSz="798513">
              <a:lnSpc>
                <a:spcPct val="107000"/>
              </a:lnSpc>
              <a:spcBef>
                <a:spcPts val="1200"/>
              </a:spcBef>
              <a:spcAft>
                <a:spcPts val="0"/>
              </a:spcAft>
              <a:buClr>
                <a:srgbClr val="2F5496"/>
              </a:buClr>
              <a:buSzPct val="140000"/>
            </a:pPr>
            <a:endParaRPr lang="en-US" dirty="0">
              <a:ea typeface="Calibri" panose="020F0502020204030204" pitchFamily="34" charset="0"/>
              <a:cs typeface="Calibri Light" panose="020F0302020204030204" pitchFamily="34" charset="0"/>
            </a:endParaRPr>
          </a:p>
        </p:txBody>
      </p:sp>
      <p:sp>
        <p:nvSpPr>
          <p:cNvPr id="3" name="Rectangle 2"/>
          <p:cNvSpPr/>
          <p:nvPr/>
        </p:nvSpPr>
        <p:spPr>
          <a:xfrm>
            <a:off x="449943" y="3386817"/>
            <a:ext cx="11780157" cy="2862322"/>
          </a:xfrm>
          <a:prstGeom prst="rect">
            <a:avLst/>
          </a:prstGeom>
        </p:spPr>
        <p:txBody>
          <a:bodyPr wrap="square">
            <a:spAutoFit/>
          </a:bodyPr>
          <a:lstStyle/>
          <a:p>
            <a:pPr algn="l"/>
            <a:r>
              <a:rPr lang="en-US" dirty="0" smtClean="0"/>
              <a:t>In CCCCO MIS</a:t>
            </a:r>
            <a:r>
              <a:rPr lang="en-US" dirty="0"/>
              <a:t>: Flag courses in specialized AWD programs using CB22 code E for “courses for persons with substantial disabilities.” Use DSPS enrollment flags to identify AWD participants enrolled in other noncredit community college programs.</a:t>
            </a:r>
          </a:p>
        </p:txBody>
      </p:sp>
    </p:spTree>
    <p:extLst>
      <p:ext uri="{BB962C8B-B14F-4D97-AF65-F5344CB8AC3E}">
        <p14:creationId xmlns:p14="http://schemas.microsoft.com/office/powerpoint/2010/main" val="1165836705"/>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901148" y="2773063"/>
            <a:ext cx="11343861" cy="6361043"/>
          </a:xfrm>
          <a:prstGeom prst="rect">
            <a:avLst/>
          </a:prstGeom>
        </p:spPr>
        <p:txBody>
          <a:bodyPr vert="horz" lIns="91440" tIns="45720" rIns="91440" bIns="45720" rtlCol="0">
            <a:normAutofit fontScale="77500" lnSpcReduction="20000"/>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lvl="0">
              <a:defRPr/>
            </a:pPr>
            <a:r>
              <a:rPr lang="en-US" sz="4800" dirty="0">
                <a:solidFill>
                  <a:sysClr val="windowText" lastClr="000000"/>
                </a:solidFill>
                <a:latin typeface="+mn-lt"/>
              </a:rPr>
              <a:t>Legislative Requirements</a:t>
            </a:r>
          </a:p>
          <a:p>
            <a:pPr lvl="0">
              <a:defRPr/>
            </a:pPr>
            <a:r>
              <a:rPr lang="en-US" sz="4800" dirty="0">
                <a:solidFill>
                  <a:sysClr val="windowText" lastClr="000000"/>
                </a:solidFill>
                <a:latin typeface="+mn-lt"/>
              </a:rPr>
              <a:t>AEBG Field Team Process</a:t>
            </a:r>
          </a:p>
          <a:p>
            <a:pPr lvl="0">
              <a:defRPr/>
            </a:pPr>
            <a:r>
              <a:rPr lang="en-US" sz="4800" dirty="0" smtClean="0">
                <a:solidFill>
                  <a:sysClr val="windowText" lastClr="000000"/>
                </a:solidFill>
                <a:latin typeface="+mn-lt"/>
              </a:rPr>
              <a:t>New Reporting Requirements 17/18</a:t>
            </a:r>
          </a:p>
          <a:p>
            <a:pPr lvl="0">
              <a:defRPr/>
            </a:pPr>
            <a:r>
              <a:rPr lang="en-US" sz="4800" dirty="0" smtClean="0">
                <a:solidFill>
                  <a:sysClr val="windowText" lastClr="000000"/>
                </a:solidFill>
                <a:latin typeface="+mn-lt"/>
              </a:rPr>
              <a:t>AEBG Adult </a:t>
            </a:r>
            <a:r>
              <a:rPr lang="en-US" sz="4800" dirty="0">
                <a:solidFill>
                  <a:sysClr val="windowText" lastClr="000000"/>
                </a:solidFill>
                <a:latin typeface="+mn-lt"/>
              </a:rPr>
              <a:t>Education </a:t>
            </a:r>
            <a:r>
              <a:rPr lang="en-US" sz="4800" dirty="0" smtClean="0">
                <a:solidFill>
                  <a:sysClr val="windowText" lastClr="000000"/>
                </a:solidFill>
                <a:latin typeface="+mn-lt"/>
              </a:rPr>
              <a:t>Programs</a:t>
            </a:r>
          </a:p>
          <a:p>
            <a:pPr lvl="0">
              <a:defRPr/>
            </a:pPr>
            <a:r>
              <a:rPr lang="en-US" sz="4800" dirty="0">
                <a:solidFill>
                  <a:sysClr val="windowText" lastClr="000000"/>
                </a:solidFill>
                <a:latin typeface="+mn-lt"/>
              </a:rPr>
              <a:t>Alignment with WIOA</a:t>
            </a:r>
          </a:p>
          <a:p>
            <a:pPr lvl="0">
              <a:defRPr/>
            </a:pPr>
            <a:r>
              <a:rPr lang="en-US" sz="4800" dirty="0">
                <a:solidFill>
                  <a:sysClr val="windowText" lastClr="000000"/>
                </a:solidFill>
                <a:latin typeface="+mn-lt"/>
              </a:rPr>
              <a:t>Reporting in TE / Data Collection</a:t>
            </a:r>
          </a:p>
          <a:p>
            <a:pPr>
              <a:defRPr/>
            </a:pPr>
            <a:r>
              <a:rPr lang="en-US" sz="4800" dirty="0" smtClean="0">
                <a:solidFill>
                  <a:sysClr val="windowText" lastClr="000000"/>
                </a:solidFill>
                <a:latin typeface="+mn-lt"/>
              </a:rPr>
              <a:t>Reporting Elements - Outcomes</a:t>
            </a:r>
          </a:p>
          <a:p>
            <a:pPr>
              <a:defRPr/>
            </a:pPr>
            <a:r>
              <a:rPr lang="en-US" sz="4800" dirty="0" smtClean="0">
                <a:solidFill>
                  <a:sysClr val="windowText" lastClr="000000"/>
                </a:solidFill>
                <a:latin typeface="+mn-lt"/>
              </a:rPr>
              <a:t>AEBG Data Matching / Use of </a:t>
            </a:r>
            <a:r>
              <a:rPr lang="en-US" sz="4800" dirty="0" err="1" smtClean="0">
                <a:solidFill>
                  <a:sysClr val="windowText" lastClr="000000"/>
                </a:solidFill>
                <a:latin typeface="+mn-lt"/>
              </a:rPr>
              <a:t>LaunchBoard</a:t>
            </a:r>
            <a:endParaRPr lang="en-US" sz="4800" dirty="0" smtClean="0">
              <a:solidFill>
                <a:sysClr val="windowText" lastClr="000000"/>
              </a:solidFill>
              <a:latin typeface="+mn-lt"/>
            </a:endParaRPr>
          </a:p>
          <a:p>
            <a:pPr>
              <a:defRPr/>
            </a:pPr>
            <a:r>
              <a:rPr lang="en-US" sz="4800" dirty="0" smtClean="0">
                <a:solidFill>
                  <a:sysClr val="windowText" lastClr="000000"/>
                </a:solidFill>
                <a:latin typeface="+mn-lt"/>
              </a:rPr>
              <a:t>Future changes and analysis</a:t>
            </a:r>
          </a:p>
          <a:p>
            <a:pPr>
              <a:defRPr/>
            </a:pPr>
            <a:r>
              <a:rPr lang="en-US" sz="4800" dirty="0" smtClean="0">
                <a:solidFill>
                  <a:sysClr val="windowText" lastClr="000000"/>
                </a:solidFill>
                <a:latin typeface="+mn-lt"/>
              </a:rPr>
              <a:t>Pre-Post Testing</a:t>
            </a:r>
          </a:p>
          <a:p>
            <a:pPr>
              <a:defRPr/>
            </a:pPr>
            <a:r>
              <a:rPr lang="en-US" sz="4800" dirty="0" smtClean="0">
                <a:solidFill>
                  <a:sysClr val="windowText" lastClr="000000"/>
                </a:solidFill>
                <a:latin typeface="+mn-lt"/>
              </a:rPr>
              <a:t>Resources</a:t>
            </a:r>
          </a:p>
          <a:p>
            <a:pPr>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6" name="TextBox 5">
            <a:extLst>
              <a:ext uri="{FF2B5EF4-FFF2-40B4-BE49-F238E27FC236}">
                <a16:creationId xmlns="" xmlns:a16="http://schemas.microsoft.com/office/drawing/2014/main" id="{26310208-E609-48F3-88EB-3E2C3BBF9B83}"/>
              </a:ext>
            </a:extLst>
          </p:cNvPr>
          <p:cNvSpPr txBox="1"/>
          <p:nvPr/>
        </p:nvSpPr>
        <p:spPr>
          <a:xfrm>
            <a:off x="551543" y="1901974"/>
            <a:ext cx="10914743" cy="77970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000000"/>
                </a:solidFill>
                <a:effectLst/>
                <a:uFillTx/>
                <a:latin typeface="+mn-lt"/>
                <a:ea typeface="+mn-ea"/>
                <a:cs typeface="+mn-cs"/>
                <a:sym typeface="Helvetica"/>
              </a:rPr>
              <a:t>Agenda</a:t>
            </a:r>
            <a:endParaRPr kumimoji="0" lang="en-US" sz="4400" b="1"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1573318351"/>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Entering or re-entering workforce</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7" name="Rectangle 6"/>
          <p:cNvSpPr/>
          <p:nvPr/>
        </p:nvSpPr>
        <p:spPr>
          <a:xfrm>
            <a:off x="449944" y="2964494"/>
            <a:ext cx="12104913" cy="4945456"/>
          </a:xfrm>
          <a:prstGeom prst="rect">
            <a:avLst/>
          </a:prstGeom>
        </p:spPr>
        <p:txBody>
          <a:bodyPr wrap="square">
            <a:spAutoFit/>
          </a:bodyPr>
          <a:lstStyle/>
          <a:p>
            <a:pPr marR="0" lvl="0" algn="l">
              <a:lnSpc>
                <a:spcPct val="107000"/>
              </a:lnSpc>
              <a:spcBef>
                <a:spcPts val="600"/>
              </a:spcBef>
              <a:spcAft>
                <a:spcPts val="0"/>
              </a:spcAft>
              <a:buClr>
                <a:srgbClr val="595959"/>
              </a:buClr>
              <a:buSzPts val="1200"/>
            </a:pPr>
            <a:r>
              <a:rPr lang="en-US" dirty="0">
                <a:ea typeface="Times New Roman" panose="02020603050405020304" pitchFamily="18" charset="0"/>
                <a:cs typeface="Times New Roman" panose="02020603050405020304" pitchFamily="18" charset="0"/>
              </a:rPr>
              <a:t>AEBG defines this program area as populations with systemic barriers to economic success who enroll in CTE programs. AEBG will extract data using population flags that are </a:t>
            </a:r>
            <a:r>
              <a:rPr lang="en-US" dirty="0" smtClean="0">
                <a:ea typeface="Times New Roman" panose="02020603050405020304" pitchFamily="18" charset="0"/>
                <a:cs typeface="Times New Roman" panose="02020603050405020304" pitchFamily="18" charset="0"/>
              </a:rPr>
              <a:t>enrolled in short term CTE and aligned </a:t>
            </a:r>
            <a:r>
              <a:rPr lang="en-US" dirty="0">
                <a:ea typeface="Times New Roman" panose="02020603050405020304" pitchFamily="18" charset="0"/>
                <a:cs typeface="Times New Roman" panose="02020603050405020304" pitchFamily="18" charset="0"/>
              </a:rPr>
              <a:t>with the WIOA “barriers to employment</a:t>
            </a:r>
            <a:r>
              <a:rPr lang="en-US" dirty="0" smtClean="0">
                <a:ea typeface="Times New Roman" panose="02020603050405020304" pitchFamily="18" charset="0"/>
                <a:cs typeface="Times New Roman" panose="02020603050405020304" pitchFamily="18" charset="0"/>
              </a:rPr>
              <a:t>”</a:t>
            </a:r>
          </a:p>
          <a:p>
            <a:pPr marR="0" lvl="0" algn="l">
              <a:lnSpc>
                <a:spcPct val="107000"/>
              </a:lnSpc>
              <a:spcBef>
                <a:spcPts val="600"/>
              </a:spcBef>
              <a:spcAft>
                <a:spcPts val="0"/>
              </a:spcAft>
              <a:buClr>
                <a:srgbClr val="595959"/>
              </a:buClr>
              <a:buSzPts val="1200"/>
            </a:pPr>
            <a:endParaRPr lang="en-US" dirty="0">
              <a:effectLst/>
              <a:ea typeface="Calibri" panose="020F0502020204030204" pitchFamily="34" charset="0"/>
              <a:cs typeface="Times New Roman" panose="02020603050405020304" pitchFamily="18" charset="0"/>
            </a:endParaRPr>
          </a:p>
          <a:p>
            <a:pPr marR="0" lvl="0" algn="l">
              <a:lnSpc>
                <a:spcPct val="107000"/>
              </a:lnSpc>
              <a:spcBef>
                <a:spcPts val="600"/>
              </a:spcBef>
              <a:spcAft>
                <a:spcPts val="0"/>
              </a:spcAft>
              <a:buClr>
                <a:srgbClr val="595959"/>
              </a:buClr>
              <a:buSzPts val="1200"/>
            </a:pPr>
            <a:r>
              <a:rPr lang="en-US" dirty="0" smtClean="0">
                <a:ea typeface="Calibri" panose="020F0502020204030204" pitchFamily="34" charset="0"/>
                <a:cs typeface="Times New Roman" panose="02020603050405020304" pitchFamily="18" charset="0"/>
              </a:rPr>
              <a:t>Mark “Workforce Readiness” on TE Entry/Update Record to designate students in this program</a:t>
            </a:r>
            <a:endParaRPr lang="en-US"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7914374"/>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Entering or re-entering workforce</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4" name="Rectangle 3"/>
          <p:cNvSpPr/>
          <p:nvPr/>
        </p:nvSpPr>
        <p:spPr>
          <a:xfrm>
            <a:off x="449943" y="3207026"/>
            <a:ext cx="12338405" cy="4524315"/>
          </a:xfrm>
          <a:prstGeom prst="rect">
            <a:avLst/>
          </a:prstGeom>
        </p:spPr>
        <p:txBody>
          <a:bodyPr wrap="square">
            <a:spAutoFit/>
          </a:bodyPr>
          <a:lstStyle/>
          <a:p>
            <a:pPr algn="l"/>
            <a:r>
              <a:rPr lang="en-US" dirty="0"/>
              <a:t>In addition, this program area will include participants who are 55 years or older, based on their date of birth. </a:t>
            </a:r>
            <a:endParaRPr lang="en-US" dirty="0" smtClean="0"/>
          </a:p>
          <a:p>
            <a:pPr algn="l"/>
            <a:endParaRPr lang="en-US" dirty="0"/>
          </a:p>
          <a:p>
            <a:pPr algn="l"/>
            <a:r>
              <a:rPr lang="en-US" dirty="0"/>
              <a:t>To ensure that this program area can be populated, all adult education providers should pay special attention to capturing barriers to employment status and date of birth at intake or at the time of the participants’ first course enrollment. </a:t>
            </a:r>
          </a:p>
        </p:txBody>
      </p:sp>
    </p:spTree>
    <p:extLst>
      <p:ext uri="{BB962C8B-B14F-4D97-AF65-F5344CB8AC3E}">
        <p14:creationId xmlns:p14="http://schemas.microsoft.com/office/powerpoint/2010/main" val="1637093390"/>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Preapprenticeship (DOL Quality Elements)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266700" y="2980417"/>
            <a:ext cx="11836400" cy="4524315"/>
          </a:xfrm>
          <a:prstGeom prst="rect">
            <a:avLst/>
          </a:prstGeom>
        </p:spPr>
        <p:txBody>
          <a:bodyPr wrap="square">
            <a:spAutoFit/>
          </a:bodyPr>
          <a:lstStyle/>
          <a:p>
            <a:pPr marL="457200" lvl="1" algn="l" defTabSz="914400">
              <a:spcBef>
                <a:spcPts val="600"/>
              </a:spcBef>
              <a:buClr>
                <a:srgbClr val="0070C0"/>
              </a:buClr>
              <a:buSzPct val="145000"/>
            </a:pPr>
            <a:r>
              <a:rPr lang="en-US" dirty="0"/>
              <a:t>Adult education providers should only </a:t>
            </a:r>
            <a:r>
              <a:rPr lang="en-US" dirty="0" smtClean="0"/>
              <a:t>enroll students in the pre-apprenticeship instructional program if </a:t>
            </a:r>
            <a:r>
              <a:rPr lang="en-US" dirty="0"/>
              <a:t>participants are enrolled in programs that meet </a:t>
            </a:r>
            <a:r>
              <a:rPr lang="en-US" dirty="0" smtClean="0"/>
              <a:t>DOL Quality Elements criteria</a:t>
            </a:r>
            <a:r>
              <a:rPr lang="en-US" dirty="0"/>
              <a:t>, including ensuring that that courses are offered in coordination with one or more apprenticeship programs approved by the Division of Apprenticeship Standards through an MOU or formal </a:t>
            </a:r>
            <a:r>
              <a:rPr lang="en-US" dirty="0" smtClean="0"/>
              <a:t>agreement.</a:t>
            </a:r>
            <a:endParaRPr lang="en-US" sz="2800"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3774121839"/>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Preapprenticeship (DOL Quality Elements)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266700" y="2980417"/>
            <a:ext cx="11836400" cy="5447645"/>
          </a:xfrm>
          <a:prstGeom prst="rect">
            <a:avLst/>
          </a:prstGeom>
        </p:spPr>
        <p:txBody>
          <a:bodyPr wrap="square">
            <a:spAutoFit/>
          </a:bodyPr>
          <a:lstStyle/>
          <a:p>
            <a:pPr marL="1028700" lvl="1" indent="-571500" algn="l" defTabSz="914400">
              <a:spcBef>
                <a:spcPts val="600"/>
              </a:spcBef>
              <a:buClr>
                <a:srgbClr val="0070C0"/>
              </a:buClr>
              <a:buSzPct val="145000"/>
              <a:buFont typeface="Arial" panose="020B0604020202020204" pitchFamily="34" charset="0"/>
              <a:buChar char="•"/>
            </a:pPr>
            <a:r>
              <a:rPr lang="en-US" sz="2800" dirty="0"/>
              <a:t>Approved training and curriculum based on industry standards and approved by a documented registered apprenticeship partner</a:t>
            </a:r>
          </a:p>
          <a:p>
            <a:pPr marL="1028700" lvl="1" indent="-571500" algn="l" defTabSz="914400">
              <a:spcBef>
                <a:spcPts val="1200"/>
              </a:spcBef>
              <a:buClr>
                <a:srgbClr val="0070C0"/>
              </a:buClr>
              <a:buSzPct val="145000"/>
              <a:buFont typeface="Arial" panose="020B0604020202020204" pitchFamily="34" charset="0"/>
              <a:buChar char="•"/>
            </a:pPr>
            <a:r>
              <a:rPr lang="en-US" sz="2800" dirty="0"/>
              <a:t>Recruitment, educational, and pre-vocational strategies that prepare under-represented, disadvantaged, or low-income individuals to meet the entry requirements of one or more registered apprenticeship programs</a:t>
            </a:r>
          </a:p>
          <a:p>
            <a:pPr marL="1028700" lvl="1" indent="-571500" algn="l" defTabSz="914400">
              <a:spcBef>
                <a:spcPts val="1200"/>
              </a:spcBef>
              <a:buClr>
                <a:srgbClr val="0070C0"/>
              </a:buClr>
              <a:buSzPct val="145000"/>
              <a:buFont typeface="Arial" panose="020B0604020202020204" pitchFamily="34" charset="0"/>
              <a:buChar char="•"/>
            </a:pPr>
            <a:r>
              <a:rPr lang="en-US" sz="2800" dirty="0"/>
              <a:t>Access to appropriate support services</a:t>
            </a:r>
          </a:p>
          <a:p>
            <a:pPr marL="1028700" lvl="1" indent="-571500" algn="l" defTabSz="914400">
              <a:spcBef>
                <a:spcPts val="1200"/>
              </a:spcBef>
              <a:buClr>
                <a:srgbClr val="0070C0"/>
              </a:buClr>
              <a:buSzPct val="145000"/>
              <a:buFont typeface="Arial" panose="020B0604020202020204" pitchFamily="34" charset="0"/>
              <a:buChar char="•"/>
            </a:pPr>
            <a:r>
              <a:rPr lang="en-US" sz="2800" dirty="0"/>
              <a:t>Meaningful hands-on training that does not displace existing paid employees</a:t>
            </a:r>
          </a:p>
          <a:p>
            <a:pPr marL="1028700" indent="-571500" algn="l" defTabSz="914400">
              <a:spcBef>
                <a:spcPts val="1200"/>
              </a:spcBef>
              <a:buClr>
                <a:srgbClr val="0070C0"/>
              </a:buClr>
              <a:buSzPct val="145000"/>
              <a:buFont typeface="Arial" panose="020B0604020202020204" pitchFamily="34" charset="0"/>
              <a:buChar char="•"/>
            </a:pPr>
            <a:r>
              <a:rPr lang="en-US" sz="2800" b="1" i="1" dirty="0"/>
              <a:t>Formal direct entry or articulation agreements with its registered apprenticeship partners</a:t>
            </a:r>
            <a:endParaRPr lang="en-US" sz="2800" b="1" i="1"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470965405"/>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1808318" cy="839559"/>
          </a:xfrm>
        </p:spPr>
        <p:txBody>
          <a:bodyPr/>
          <a:lstStyle/>
          <a:p>
            <a:pPr algn="l"/>
            <a:r>
              <a:rPr lang="en-US" sz="3600" b="1" dirty="0">
                <a:solidFill>
                  <a:schemeClr val="accent2">
                    <a:lumMod val="75000"/>
                  </a:schemeClr>
                </a:solidFill>
                <a:latin typeface="Helvetica" panose="020B0604020202020204" pitchFamily="34" charset="0"/>
                <a:cs typeface="Helvetica" panose="020B0604020202020204" pitchFamily="34" charset="0"/>
              </a:rPr>
              <a:t>Adults Training to Support Child School Success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322942" y="2866571"/>
            <a:ext cx="11640457" cy="3570208"/>
          </a:xfrm>
          <a:prstGeom prst="rect">
            <a:avLst/>
          </a:prstGeom>
        </p:spPr>
        <p:txBody>
          <a:bodyPr wrap="square">
            <a:spAutoFit/>
          </a:bodyPr>
          <a:lstStyle/>
          <a:p>
            <a:pPr marL="457200" lvl="1" algn="l" defTabSz="914400">
              <a:spcBef>
                <a:spcPts val="600"/>
              </a:spcBef>
              <a:buClr>
                <a:srgbClr val="0070C0"/>
              </a:buClr>
              <a:buSzPct val="145000"/>
            </a:pPr>
            <a:r>
              <a:rPr lang="en-US" dirty="0" smtClean="0"/>
              <a:t>AEBG </a:t>
            </a:r>
            <a:r>
              <a:rPr lang="en-US" dirty="0"/>
              <a:t>defines this program as providing education and training to adults, typically parents and-or community members, to help school-aged children succeed in school. </a:t>
            </a:r>
            <a:endParaRPr lang="en-US" dirty="0" smtClean="0"/>
          </a:p>
          <a:p>
            <a:pPr marL="457200" lvl="1" algn="l" defTabSz="914400">
              <a:spcBef>
                <a:spcPts val="600"/>
              </a:spcBef>
              <a:buClr>
                <a:srgbClr val="0070C0"/>
              </a:buClr>
              <a:buSzPct val="145000"/>
            </a:pPr>
            <a:endParaRPr lang="en-US" dirty="0"/>
          </a:p>
          <a:p>
            <a:pPr marL="457200" lvl="1" algn="l" defTabSz="914400">
              <a:spcBef>
                <a:spcPts val="600"/>
              </a:spcBef>
              <a:buClr>
                <a:srgbClr val="0070C0"/>
              </a:buClr>
              <a:buSzPct val="145000"/>
            </a:pPr>
            <a:r>
              <a:rPr lang="en-US" dirty="0" smtClean="0"/>
              <a:t>Mark “Adults </a:t>
            </a:r>
            <a:r>
              <a:rPr lang="en-US" dirty="0"/>
              <a:t>supporting K12 student success</a:t>
            </a:r>
            <a:r>
              <a:rPr lang="en-US" dirty="0" smtClean="0"/>
              <a:t>”</a:t>
            </a:r>
            <a:endParaRPr lang="en-US" dirty="0"/>
          </a:p>
        </p:txBody>
      </p:sp>
    </p:spTree>
    <p:extLst>
      <p:ext uri="{BB962C8B-B14F-4D97-AF65-F5344CB8AC3E}">
        <p14:creationId xmlns:p14="http://schemas.microsoft.com/office/powerpoint/2010/main" val="4130922955"/>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7069" y="112294"/>
            <a:ext cx="7411452" cy="1065701"/>
          </a:xfrm>
        </p:spPr>
        <p:txBody>
          <a:bodyPr/>
          <a:lstStyle/>
          <a:p>
            <a:r>
              <a:rPr lang="en-US" sz="6600" dirty="0" smtClean="0">
                <a:solidFill>
                  <a:schemeClr val="accent5"/>
                </a:solidFill>
                <a:effectLst>
                  <a:outerShdw blurRad="38100" dist="38100" dir="2700000" algn="tl">
                    <a:srgbClr val="000000">
                      <a:alpha val="43137"/>
                    </a:srgbClr>
                  </a:outerShdw>
                </a:effectLst>
              </a:rPr>
              <a:t>WIOA II &amp; NRS Overview</a:t>
            </a:r>
            <a:endParaRPr lang="en-US" sz="6600" dirty="0">
              <a:solidFill>
                <a:schemeClr val="accent5"/>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3294558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sz="quarter" idx="11"/>
          </p:nvPr>
        </p:nvSpPr>
        <p:spPr>
          <a:xfrm>
            <a:off x="114300" y="1724025"/>
            <a:ext cx="11996738" cy="5852732"/>
          </a:xfrm>
        </p:spPr>
        <p:txBody>
          <a:bodyPr/>
          <a:lstStyle/>
          <a:p>
            <a:pPr marL="571500" indent="-571500" algn="l" eaLnBrk="1" hangingPunct="1">
              <a:buFont typeface="Arial" panose="020B0604020202020204" pitchFamily="34" charset="0"/>
              <a:buChar char="•"/>
            </a:pPr>
            <a:r>
              <a:rPr lang="en-US" sz="3982" dirty="0">
                <a:solidFill>
                  <a:schemeClr val="tx1"/>
                </a:solidFill>
              </a:rPr>
              <a:t>The</a:t>
            </a:r>
            <a:r>
              <a:rPr lang="en-US" sz="3982" dirty="0"/>
              <a:t> </a:t>
            </a:r>
            <a:r>
              <a:rPr lang="en-US" sz="3982" dirty="0">
                <a:solidFill>
                  <a:srgbClr val="FF0000"/>
                </a:solidFill>
              </a:rPr>
              <a:t>National Reporting System (NRS)</a:t>
            </a:r>
            <a:r>
              <a:rPr lang="en-US" sz="3982" dirty="0"/>
              <a:t> </a:t>
            </a:r>
            <a:r>
              <a:rPr lang="en-US" sz="3982" dirty="0">
                <a:solidFill>
                  <a:schemeClr val="tx1"/>
                </a:solidFill>
              </a:rPr>
              <a:t>is the  accountability system that provides a means of regular evaluation for federally funded </a:t>
            </a:r>
            <a:r>
              <a:rPr lang="en-US" sz="3982" dirty="0" smtClean="0">
                <a:solidFill>
                  <a:schemeClr val="tx1"/>
                </a:solidFill>
              </a:rPr>
              <a:t>WIOA </a:t>
            </a:r>
            <a:r>
              <a:rPr lang="en-US" sz="3982" dirty="0">
                <a:solidFill>
                  <a:schemeClr val="tx1"/>
                </a:solidFill>
              </a:rPr>
              <a:t>Title II adult education programs.</a:t>
            </a:r>
          </a:p>
          <a:p>
            <a:pPr marL="571500" indent="-571500" algn="l" eaLnBrk="1" hangingPunct="1">
              <a:buFont typeface="Arial" panose="020B0604020202020204" pitchFamily="34" charset="0"/>
              <a:buChar char="•"/>
            </a:pPr>
            <a:r>
              <a:rPr lang="en-US" sz="3982" dirty="0">
                <a:solidFill>
                  <a:schemeClr val="tx1"/>
                </a:solidFill>
              </a:rPr>
              <a:t>In June 2014, Congress passed the Workforce Innovation and Opportunity Act (WIOA), and President Obama signed it into law in July 2014.</a:t>
            </a:r>
          </a:p>
          <a:p>
            <a:pPr marL="571500" indent="-571500" algn="l" eaLnBrk="1" hangingPunct="1">
              <a:buFont typeface="Arial" panose="020B0604020202020204" pitchFamily="34" charset="0"/>
              <a:buChar char="•"/>
            </a:pPr>
            <a:r>
              <a:rPr lang="en-US" sz="3982" dirty="0">
                <a:solidFill>
                  <a:schemeClr val="tx1"/>
                </a:solidFill>
              </a:rPr>
              <a:t>June 2016 the U.S. DOL and U.S. DOE released final WIOA guidelines, and the NRS released the new update Federal Tables</a:t>
            </a:r>
          </a:p>
          <a:p>
            <a:pPr marL="571500" indent="-571500" algn="l" eaLnBrk="1" hangingPunct="1">
              <a:buFont typeface="Arial" panose="020B0604020202020204" pitchFamily="34" charset="0"/>
              <a:buChar char="•"/>
            </a:pPr>
            <a:r>
              <a:rPr lang="en-US" sz="3982" dirty="0">
                <a:solidFill>
                  <a:schemeClr val="tx1"/>
                </a:solidFill>
              </a:rPr>
              <a:t>WIOA </a:t>
            </a:r>
            <a:r>
              <a:rPr lang="en-US" sz="3982" dirty="0" smtClean="0">
                <a:solidFill>
                  <a:schemeClr val="tx1"/>
                </a:solidFill>
              </a:rPr>
              <a:t>started implementation </a:t>
            </a:r>
            <a:r>
              <a:rPr lang="en-US" sz="3982" dirty="0">
                <a:solidFill>
                  <a:schemeClr val="tx1"/>
                </a:solidFill>
              </a:rPr>
              <a:t>starting July 1, 2016, and is approved through 2020.</a:t>
            </a:r>
          </a:p>
        </p:txBody>
      </p:sp>
      <p:sp>
        <p:nvSpPr>
          <p:cNvPr id="14338" name="Slide Number Placeholder 3"/>
          <p:cNvSpPr>
            <a:spLocks noGrp="1"/>
          </p:cNvSpPr>
          <p:nvPr>
            <p:ph type="sldNum" sz="quarter" idx="12"/>
          </p:nvPr>
        </p:nvSpPr>
        <p:spPr/>
        <p:txBody>
          <a:bodyPr/>
          <a:lstStyle/>
          <a:p>
            <a:pPr>
              <a:defRPr/>
            </a:pPr>
            <a:fld id="{73BBD813-23E7-48BD-981D-15E028E72980}" type="slidenum">
              <a:rPr lang="en-US" smtClean="0">
                <a:latin typeface="Arial" pitchFamily="34" charset="0"/>
              </a:rPr>
              <a:pPr>
                <a:defRPr/>
              </a:pPr>
              <a:t>26</a:t>
            </a:fld>
            <a:endParaRPr lang="en-US" smtClean="0">
              <a:latin typeface="Arial" pitchFamily="34" charset="0"/>
            </a:endParaRPr>
          </a:p>
        </p:txBody>
      </p:sp>
    </p:spTree>
    <p:extLst>
      <p:ext uri="{BB962C8B-B14F-4D97-AF65-F5344CB8AC3E}">
        <p14:creationId xmlns:p14="http://schemas.microsoft.com/office/powerpoint/2010/main" val="3067463441"/>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3"/>
          <p:cNvSpPr>
            <a:spLocks noGrp="1" noChangeArrowheads="1"/>
          </p:cNvSpPr>
          <p:nvPr>
            <p:ph sz="quarter" idx="11"/>
          </p:nvPr>
        </p:nvSpPr>
        <p:spPr>
          <a:xfrm>
            <a:off x="288996" y="2198997"/>
            <a:ext cx="11996738" cy="5852732"/>
          </a:xfrm>
        </p:spPr>
        <p:txBody>
          <a:bodyPr/>
          <a:lstStyle/>
          <a:p>
            <a:pPr algn="l" eaLnBrk="1" hangingPunct="1"/>
            <a:r>
              <a:rPr lang="en-US" sz="4400" dirty="0" smtClean="0">
                <a:solidFill>
                  <a:schemeClr val="tx1"/>
                </a:solidFill>
              </a:rPr>
              <a:t>To learn more information about the National Reporting System:</a:t>
            </a:r>
          </a:p>
          <a:p>
            <a:pPr lvl="1" algn="l" eaLnBrk="1" hangingPunct="1">
              <a:buFontTx/>
              <a:buNone/>
            </a:pPr>
            <a:endParaRPr lang="en-US" sz="4400" dirty="0" smtClean="0">
              <a:solidFill>
                <a:srgbClr val="333399"/>
              </a:solidFill>
            </a:endParaRPr>
          </a:p>
          <a:p>
            <a:pPr lvl="1" algn="l" eaLnBrk="1" hangingPunct="1">
              <a:buFontTx/>
              <a:buNone/>
            </a:pPr>
            <a:r>
              <a:rPr lang="en-US" sz="4400" dirty="0">
                <a:solidFill>
                  <a:srgbClr val="C00000"/>
                </a:solidFill>
              </a:rPr>
              <a:t>NRS Website:</a:t>
            </a:r>
          </a:p>
          <a:p>
            <a:pPr lvl="1" algn="l" eaLnBrk="1" hangingPunct="1"/>
            <a:r>
              <a:rPr lang="en-US" sz="3982" dirty="0">
                <a:solidFill>
                  <a:srgbClr val="0000FF"/>
                </a:solidFill>
                <a:hlinkClick r:id="rId2"/>
              </a:rPr>
              <a:t>http://www.nrsweb.org</a:t>
            </a:r>
            <a:endParaRPr lang="en-US" sz="3982" dirty="0">
              <a:solidFill>
                <a:srgbClr val="0000FF"/>
              </a:solidFill>
            </a:endParaRPr>
          </a:p>
          <a:p>
            <a:pPr lvl="1" algn="l" eaLnBrk="1" hangingPunct="1">
              <a:buNone/>
            </a:pPr>
            <a:endParaRPr lang="en-US" dirty="0">
              <a:solidFill>
                <a:srgbClr val="333399"/>
              </a:solidFill>
            </a:endParaRPr>
          </a:p>
          <a:p>
            <a:pPr lvl="1" algn="l" eaLnBrk="1" hangingPunct="1">
              <a:buNone/>
            </a:pPr>
            <a:r>
              <a:rPr lang="en-US" sz="4400" dirty="0">
                <a:solidFill>
                  <a:srgbClr val="C00000"/>
                </a:solidFill>
              </a:rPr>
              <a:t>Official Federal Website for WIOA:</a:t>
            </a:r>
          </a:p>
          <a:p>
            <a:pPr lvl="1" algn="l" eaLnBrk="1" hangingPunct="1"/>
            <a:r>
              <a:rPr lang="en-US" sz="3982" dirty="0">
                <a:solidFill>
                  <a:srgbClr val="0000FF"/>
                </a:solidFill>
                <a:hlinkClick r:id="rId3"/>
              </a:rPr>
              <a:t>https://www.doleta.gov/wioa/</a:t>
            </a:r>
            <a:endParaRPr lang="en-US" sz="3982" dirty="0">
              <a:solidFill>
                <a:srgbClr val="0000FF"/>
              </a:solidFill>
            </a:endParaRPr>
          </a:p>
          <a:p>
            <a:pPr lvl="1" algn="l" eaLnBrk="1" hangingPunct="1">
              <a:buNone/>
            </a:pPr>
            <a:endParaRPr lang="en-US" sz="3982" dirty="0">
              <a:solidFill>
                <a:srgbClr val="0000FF"/>
              </a:solidFill>
            </a:endParaRPr>
          </a:p>
          <a:p>
            <a:pPr lvl="1" algn="l" eaLnBrk="1" hangingPunct="1">
              <a:buFontTx/>
              <a:buNone/>
            </a:pPr>
            <a:endParaRPr lang="en-US" sz="3982" dirty="0">
              <a:solidFill>
                <a:srgbClr val="0000FF"/>
              </a:solidFill>
            </a:endParaRPr>
          </a:p>
        </p:txBody>
      </p:sp>
      <p:sp>
        <p:nvSpPr>
          <p:cNvPr id="15362" name="Slide Number Placeholder 3"/>
          <p:cNvSpPr>
            <a:spLocks noGrp="1"/>
          </p:cNvSpPr>
          <p:nvPr>
            <p:ph type="sldNum" sz="quarter" idx="12"/>
          </p:nvPr>
        </p:nvSpPr>
        <p:spPr/>
        <p:txBody>
          <a:bodyPr/>
          <a:lstStyle/>
          <a:p>
            <a:pPr>
              <a:defRPr/>
            </a:pPr>
            <a:fld id="{9882CAAE-1FB1-459E-9263-6EB95F2FA6D3}" type="slidenum">
              <a:rPr lang="en-US" smtClean="0">
                <a:latin typeface="Arial" pitchFamily="34" charset="0"/>
              </a:rPr>
              <a:pPr>
                <a:defRPr/>
              </a:pPr>
              <a:t>27</a:t>
            </a:fld>
            <a:endParaRPr lang="en-US" smtClean="0">
              <a:latin typeface="Arial" pitchFamily="34" charset="0"/>
            </a:endParaRPr>
          </a:p>
        </p:txBody>
      </p:sp>
      <p:pic>
        <p:nvPicPr>
          <p:cNvPr id="11269" name="Picture 4" descr="National Reporting System for Adult Education">
            <a:hlinkClick r:id="rId2"/>
          </p:cNvPr>
          <p:cNvPicPr>
            <a:picLocks noChangeAspect="1" noChangeArrowheads="1"/>
          </p:cNvPicPr>
          <p:nvPr/>
        </p:nvPicPr>
        <p:blipFill>
          <a:blip r:embed="rId4" cstate="print"/>
          <a:srcRect r="29515" b="-1295"/>
          <a:stretch>
            <a:fillRect/>
          </a:stretch>
        </p:blipFill>
        <p:spPr bwMode="auto">
          <a:xfrm>
            <a:off x="0" y="8069430"/>
            <a:ext cx="13004800" cy="1684170"/>
          </a:xfrm>
          <a:prstGeom prst="rect">
            <a:avLst/>
          </a:prstGeom>
          <a:noFill/>
          <a:ln w="9525">
            <a:noFill/>
            <a:miter lim="800000"/>
            <a:headEnd/>
            <a:tailEnd/>
          </a:ln>
        </p:spPr>
      </p:pic>
    </p:spTree>
    <p:extLst>
      <p:ext uri="{BB962C8B-B14F-4D97-AF65-F5344CB8AC3E}">
        <p14:creationId xmlns:p14="http://schemas.microsoft.com/office/powerpoint/2010/main" val="660019365"/>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263524" y="2027248"/>
            <a:ext cx="12614275" cy="5852732"/>
          </a:xfrm>
        </p:spPr>
        <p:txBody>
          <a:bodyPr>
            <a:normAutofit/>
          </a:bodyPr>
          <a:lstStyle/>
          <a:p>
            <a:pPr algn="l">
              <a:lnSpc>
                <a:spcPct val="150000"/>
              </a:lnSpc>
            </a:pPr>
            <a:r>
              <a:rPr lang="en-US" sz="4000" dirty="0"/>
              <a:t>WIOA Title I:  Adult, Dislocated Worker, and Youth </a:t>
            </a:r>
            <a:r>
              <a:rPr lang="en-US" sz="4000" dirty="0" smtClean="0"/>
              <a:t/>
            </a:r>
            <a:br>
              <a:rPr lang="en-US" sz="4000" dirty="0" smtClean="0"/>
            </a:br>
            <a:r>
              <a:rPr lang="en-US" sz="4000" dirty="0" smtClean="0"/>
              <a:t>WIOA </a:t>
            </a:r>
            <a:r>
              <a:rPr lang="en-US" sz="4000" dirty="0"/>
              <a:t>Title II: Adult Education and Literacy (AEFLA)</a:t>
            </a:r>
          </a:p>
          <a:p>
            <a:pPr algn="l">
              <a:lnSpc>
                <a:spcPct val="150000"/>
              </a:lnSpc>
            </a:pPr>
            <a:r>
              <a:rPr lang="en-US" sz="4000" dirty="0"/>
              <a:t>WIOA Title III: Wagner-</a:t>
            </a:r>
            <a:r>
              <a:rPr lang="en-US" sz="4000" dirty="0" err="1"/>
              <a:t>Peyser</a:t>
            </a:r>
            <a:r>
              <a:rPr lang="en-US" sz="4000" dirty="0"/>
              <a:t>/One-stops </a:t>
            </a:r>
          </a:p>
          <a:p>
            <a:pPr algn="l">
              <a:lnSpc>
                <a:spcPct val="150000"/>
              </a:lnSpc>
            </a:pPr>
            <a:r>
              <a:rPr lang="en-US" sz="4000" dirty="0"/>
              <a:t>WIOA Title IV: Vocational Rehabilitation </a:t>
            </a:r>
          </a:p>
        </p:txBody>
      </p:sp>
      <p:pic>
        <p:nvPicPr>
          <p:cNvPr id="5" name="Picture 4"/>
          <p:cNvPicPr>
            <a:picLocks noChangeAspect="1"/>
          </p:cNvPicPr>
          <p:nvPr/>
        </p:nvPicPr>
        <p:blipFill>
          <a:blip r:embed="rId2" cstate="print"/>
          <a:stretch>
            <a:fillRect/>
          </a:stretch>
        </p:blipFill>
        <p:spPr>
          <a:xfrm>
            <a:off x="165101" y="6223847"/>
            <a:ext cx="12712698" cy="2492587"/>
          </a:xfrm>
          <a:prstGeom prst="rect">
            <a:avLst/>
          </a:prstGeom>
          <a:ln>
            <a:solidFill>
              <a:schemeClr val="tx1"/>
            </a:solidFill>
          </a:ln>
        </p:spPr>
      </p:pic>
    </p:spTree>
    <p:extLst>
      <p:ext uri="{BB962C8B-B14F-4D97-AF65-F5344CB8AC3E}">
        <p14:creationId xmlns:p14="http://schemas.microsoft.com/office/powerpoint/2010/main" val="2927802246"/>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rgbClr val="C00000"/>
                </a:solidFill>
              </a:rPr>
              <a:t>Measurable </a:t>
            </a:r>
            <a:r>
              <a:rPr lang="en-US" dirty="0">
                <a:solidFill>
                  <a:srgbClr val="C00000"/>
                </a:solidFill>
              </a:rPr>
              <a:t>Skills Gain (MSG)</a:t>
            </a:r>
          </a:p>
          <a:p>
            <a:endParaRPr lang="en-US" dirty="0"/>
          </a:p>
        </p:txBody>
      </p:sp>
      <p:sp>
        <p:nvSpPr>
          <p:cNvPr id="3" name="Content Placeholder 2"/>
          <p:cNvSpPr>
            <a:spLocks noGrp="1"/>
          </p:cNvSpPr>
          <p:nvPr>
            <p:ph sz="quarter" idx="11"/>
          </p:nvPr>
        </p:nvSpPr>
        <p:spPr>
          <a:xfrm>
            <a:off x="513002" y="2436030"/>
            <a:ext cx="12250660" cy="6170613"/>
          </a:xfrm>
        </p:spPr>
        <p:txBody>
          <a:bodyPr/>
          <a:lstStyle/>
          <a:p>
            <a:pPr algn="l"/>
            <a:r>
              <a:rPr lang="en-US" dirty="0" smtClean="0"/>
              <a:t>The WIOA Performance Indicators, along with the 5 types of MSG, comprise the framework for the six AB 104 outcomes:</a:t>
            </a:r>
            <a:endParaRPr lang="en-US" dirty="0"/>
          </a:p>
        </p:txBody>
      </p:sp>
      <p:sp>
        <p:nvSpPr>
          <p:cNvPr id="5" name="Content Placeholder 4"/>
          <p:cNvSpPr>
            <a:spLocks noGrp="1"/>
          </p:cNvSpPr>
          <p:nvPr>
            <p:ph sz="quarter" idx="12"/>
          </p:nvPr>
        </p:nvSpPr>
        <p:spPr>
          <a:xfrm>
            <a:off x="122617" y="3798491"/>
            <a:ext cx="5980113" cy="6170613"/>
          </a:xfrm>
        </p:spPr>
        <p:txBody>
          <a:bodyPr/>
          <a:lstStyle/>
          <a:p>
            <a:pPr algn="l"/>
            <a:r>
              <a:rPr lang="en-US" dirty="0" smtClean="0">
                <a:solidFill>
                  <a:srgbClr val="FF0000"/>
                </a:solidFill>
              </a:rPr>
              <a:t>Indicators:</a:t>
            </a:r>
          </a:p>
          <a:p>
            <a:pPr marL="514350" indent="-514350" algn="l">
              <a:buFont typeface="+mj-lt"/>
              <a:buAutoNum type="arabicPeriod"/>
            </a:pPr>
            <a:r>
              <a:rPr lang="en-US" dirty="0" smtClean="0"/>
              <a:t>Employment</a:t>
            </a:r>
          </a:p>
          <a:p>
            <a:pPr marL="514350" indent="-514350" algn="l">
              <a:buFont typeface="+mj-lt"/>
              <a:buAutoNum type="arabicPeriod"/>
            </a:pPr>
            <a:r>
              <a:rPr lang="en-US" dirty="0" smtClean="0"/>
              <a:t>Wages</a:t>
            </a:r>
          </a:p>
          <a:p>
            <a:pPr algn="l"/>
            <a:endParaRPr lang="en-US" dirty="0"/>
          </a:p>
          <a:p>
            <a:pPr algn="l"/>
            <a:r>
              <a:rPr lang="en-US" dirty="0" smtClean="0">
                <a:solidFill>
                  <a:srgbClr val="FF0000"/>
                </a:solidFill>
              </a:rPr>
              <a:t>MSGs:</a:t>
            </a:r>
            <a:endParaRPr lang="en-US" dirty="0">
              <a:solidFill>
                <a:srgbClr val="FF0000"/>
              </a:solidFill>
            </a:endParaRPr>
          </a:p>
          <a:p>
            <a:pPr marL="514350" indent="-514350" algn="l">
              <a:buFont typeface="+mj-lt"/>
              <a:buAutoNum type="arabicPeriod"/>
            </a:pPr>
            <a:r>
              <a:rPr lang="en-US" dirty="0" smtClean="0"/>
              <a:t>Literacy gain</a:t>
            </a:r>
          </a:p>
          <a:p>
            <a:pPr marL="514350" indent="-514350" algn="l">
              <a:buFont typeface="+mj-lt"/>
              <a:buAutoNum type="arabicPeriod"/>
            </a:pPr>
            <a:r>
              <a:rPr lang="en-US" dirty="0" smtClean="0"/>
              <a:t>Secondary</a:t>
            </a:r>
          </a:p>
          <a:p>
            <a:pPr marL="514350" indent="-514350" algn="l">
              <a:buFont typeface="+mj-lt"/>
              <a:buAutoNum type="arabicPeriod"/>
            </a:pPr>
            <a:r>
              <a:rPr lang="en-US" dirty="0" smtClean="0"/>
              <a:t>Post-Secondary</a:t>
            </a:r>
          </a:p>
          <a:p>
            <a:pPr marL="514350" indent="-514350" algn="l">
              <a:buFont typeface="+mj-lt"/>
              <a:buAutoNum type="arabicPeriod"/>
            </a:pPr>
            <a:r>
              <a:rPr lang="en-US" dirty="0" smtClean="0"/>
              <a:t>Training Milestone</a:t>
            </a:r>
          </a:p>
          <a:p>
            <a:pPr marL="514350" indent="-514350" algn="l">
              <a:buFont typeface="+mj-lt"/>
              <a:buAutoNum type="arabicPeriod"/>
            </a:pPr>
            <a:r>
              <a:rPr lang="en-US" dirty="0" smtClean="0"/>
              <a:t>Skills Progression</a:t>
            </a:r>
            <a:endParaRPr lang="en-US" dirty="0"/>
          </a:p>
        </p:txBody>
      </p:sp>
      <p:sp>
        <p:nvSpPr>
          <p:cNvPr id="4" name="Rectangle 3"/>
          <p:cNvSpPr/>
          <p:nvPr/>
        </p:nvSpPr>
        <p:spPr>
          <a:xfrm>
            <a:off x="6516710" y="3965918"/>
            <a:ext cx="6246952" cy="5643596"/>
          </a:xfrm>
          <a:prstGeom prst="rect">
            <a:avLst/>
          </a:prstGeom>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lang="en-US" sz="3200" kern="1200" dirty="0" smtClean="0">
                <a:solidFill>
                  <a:srgbClr val="FF0000"/>
                </a:solidFill>
              </a:rPr>
              <a:t>AB 104 Outcomes:</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3200" kern="1200" dirty="0" smtClean="0">
                <a:solidFill>
                  <a:prstClr val="black"/>
                </a:solidFill>
              </a:rPr>
              <a:t>Improved </a:t>
            </a:r>
            <a:r>
              <a:rPr lang="en-US" sz="3200" kern="1200" dirty="0">
                <a:solidFill>
                  <a:prstClr val="black"/>
                </a:solidFill>
              </a:rPr>
              <a:t>literacy </a:t>
            </a:r>
            <a:r>
              <a:rPr lang="en-US" sz="3200" kern="1200" dirty="0" smtClean="0">
                <a:solidFill>
                  <a:prstClr val="black"/>
                </a:solidFill>
              </a:rPr>
              <a:t>skills</a:t>
            </a:r>
            <a:r>
              <a:rPr lang="en-US" sz="3200" i="1" kern="1200" dirty="0" smtClean="0">
                <a:solidFill>
                  <a:prstClr val="black"/>
                </a:solidFill>
              </a:rPr>
              <a:t> </a:t>
            </a:r>
            <a:endParaRPr lang="en-US" sz="3200" i="1" kern="1200" dirty="0">
              <a:solidFill>
                <a:prstClr val="black"/>
              </a:solidFill>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3200" kern="1200" dirty="0">
                <a:solidFill>
                  <a:prstClr val="black"/>
                </a:solidFill>
              </a:rPr>
              <a:t>Completion of high school diplomas or their recognized </a:t>
            </a:r>
            <a:r>
              <a:rPr lang="en-US" sz="3200" kern="1200" dirty="0" smtClean="0">
                <a:solidFill>
                  <a:prstClr val="black"/>
                </a:solidFill>
              </a:rPr>
              <a:t>equivalents</a:t>
            </a:r>
            <a:endParaRPr lang="en-US" sz="3200" i="1" kern="1200" dirty="0">
              <a:solidFill>
                <a:prstClr val="black"/>
              </a:solidFill>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3200" kern="1200" dirty="0">
                <a:solidFill>
                  <a:prstClr val="black"/>
                </a:solidFill>
              </a:rPr>
              <a:t>Completion of </a:t>
            </a:r>
            <a:r>
              <a:rPr lang="en-US" sz="3200" kern="1200" dirty="0" smtClean="0">
                <a:solidFill>
                  <a:prstClr val="black"/>
                </a:solidFill>
              </a:rPr>
              <a:t>postsecondary</a:t>
            </a:r>
            <a:r>
              <a:rPr lang="en-US" sz="3200" i="1" kern="1200" dirty="0" smtClean="0">
                <a:solidFill>
                  <a:prstClr val="black"/>
                </a:solidFill>
              </a:rPr>
              <a:t> </a:t>
            </a:r>
            <a:endParaRPr lang="en-US" sz="3200" kern="1200" dirty="0">
              <a:solidFill>
                <a:prstClr val="black"/>
              </a:solidFill>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3200" kern="1200" dirty="0">
                <a:solidFill>
                  <a:prstClr val="black"/>
                </a:solidFill>
              </a:rPr>
              <a:t>Placement into </a:t>
            </a:r>
            <a:r>
              <a:rPr lang="en-US" sz="3200" kern="1200" dirty="0" smtClean="0">
                <a:solidFill>
                  <a:prstClr val="black"/>
                </a:solidFill>
              </a:rPr>
              <a:t>jobs</a:t>
            </a:r>
            <a:endParaRPr lang="en-US" sz="3200" kern="1200" dirty="0">
              <a:solidFill>
                <a:prstClr val="black"/>
              </a:solidFill>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3200" kern="1200" dirty="0">
                <a:solidFill>
                  <a:prstClr val="black"/>
                </a:solidFill>
              </a:rPr>
              <a:t>Improved wages </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3200" i="1" kern="1200" dirty="0">
                <a:solidFill>
                  <a:prstClr val="black"/>
                </a:solidFill>
              </a:rPr>
              <a:t>Post Secondary </a:t>
            </a:r>
            <a:r>
              <a:rPr lang="en-US" sz="3200" i="1" kern="1200" dirty="0" smtClean="0">
                <a:solidFill>
                  <a:prstClr val="black"/>
                </a:solidFill>
              </a:rPr>
              <a:t>Transition</a:t>
            </a:r>
          </a:p>
          <a:p>
            <a:pPr marR="0" lvl="0" algn="l" defTabSz="914400" rtl="0" eaLnBrk="1" fontAlgn="auto" latinLnBrk="0" hangingPunct="1">
              <a:lnSpc>
                <a:spcPct val="90000"/>
              </a:lnSpc>
              <a:spcBef>
                <a:spcPts val="1000"/>
              </a:spcBef>
              <a:spcAft>
                <a:spcPts val="0"/>
              </a:spcAft>
              <a:buClrTx/>
              <a:buSzTx/>
              <a:tabLst/>
              <a:defRPr/>
            </a:pPr>
            <a:endParaRPr lang="en-US" kern="1200" dirty="0">
              <a:solidFill>
                <a:prstClr val="black"/>
              </a:solidFill>
              <a:latin typeface="Calibri"/>
            </a:endParaRPr>
          </a:p>
        </p:txBody>
      </p:sp>
      <p:sp>
        <p:nvSpPr>
          <p:cNvPr id="6" name="Left-Right Arrow 5"/>
          <p:cNvSpPr/>
          <p:nvPr/>
        </p:nvSpPr>
        <p:spPr>
          <a:xfrm>
            <a:off x="3786389" y="5731099"/>
            <a:ext cx="2316341" cy="528033"/>
          </a:xfrm>
          <a:prstGeom prst="leftRightArrow">
            <a:avLst/>
          </a:prstGeom>
          <a:solidFill>
            <a:schemeClr val="accent5">
              <a:lumMod val="75000"/>
            </a:schemeClr>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4167943365"/>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Legislative Requirements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449943" y="3049923"/>
            <a:ext cx="11684000" cy="5637312"/>
          </a:xfrm>
          <a:prstGeom prst="rect">
            <a:avLst/>
          </a:prstGeom>
        </p:spPr>
        <p:txBody>
          <a:bodyPr wrap="square">
            <a:spAutoFit/>
          </a:bodyPr>
          <a:lstStyle/>
          <a:p>
            <a:pPr marL="914400" marR="0" lvl="0" indent="-449263" algn="l" defTabSz="798513">
              <a:lnSpc>
                <a:spcPct val="107000"/>
              </a:lnSpc>
              <a:spcBef>
                <a:spcPts val="36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August 1</a:t>
            </a:r>
            <a:r>
              <a:rPr lang="en-US" baseline="30000" dirty="0">
                <a:ea typeface="Calibri" panose="020F0502020204030204" pitchFamily="34" charset="0"/>
                <a:cs typeface="Calibri Light" panose="020F0302020204030204" pitchFamily="34" charset="0"/>
              </a:rPr>
              <a:t>st</a:t>
            </a:r>
            <a:r>
              <a:rPr lang="en-US" dirty="0">
                <a:ea typeface="Calibri" panose="020F0502020204030204" pitchFamily="34" charset="0"/>
                <a:cs typeface="Calibri Light" panose="020F0302020204030204" pitchFamily="34" charset="0"/>
              </a:rPr>
              <a:t> </a:t>
            </a:r>
            <a:r>
              <a:rPr lang="en-US" dirty="0" smtClean="0">
                <a:ea typeface="Calibri" panose="020F0502020204030204" pitchFamily="34" charset="0"/>
                <a:cs typeface="Calibri Light" panose="020F0302020204030204" pitchFamily="34" charset="0"/>
              </a:rPr>
              <a:t>report</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dirty="0" smtClean="0">
                <a:ea typeface="Calibri" panose="020F0502020204030204" pitchFamily="34" charset="0"/>
                <a:cs typeface="Calibri Light" panose="020F0302020204030204" pitchFamily="34" charset="0"/>
              </a:rPr>
              <a:t>Data </a:t>
            </a:r>
            <a:r>
              <a:rPr lang="en-US" dirty="0">
                <a:ea typeface="Calibri" panose="020F0502020204030204" pitchFamily="34" charset="0"/>
                <a:cs typeface="Calibri Light" panose="020F0302020204030204" pitchFamily="34" charset="0"/>
              </a:rPr>
              <a:t>for measuring effectiveness of consortia</a:t>
            </a:r>
          </a:p>
          <a:p>
            <a:pPr marL="914400"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Plans for aligning assessment of students</a:t>
            </a:r>
          </a:p>
          <a:p>
            <a:pPr marL="914400"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smtClean="0">
                <a:ea typeface="Calibri" panose="020F0502020204030204" pitchFamily="34" charset="0"/>
                <a:cs typeface="Calibri Light" panose="020F0302020204030204" pitchFamily="34" charset="0"/>
              </a:rPr>
              <a:t>Report deadlines </a:t>
            </a:r>
            <a:r>
              <a:rPr lang="en-US" dirty="0">
                <a:ea typeface="Calibri" panose="020F0502020204030204" pitchFamily="34" charset="0"/>
                <a:cs typeface="Calibri Light" panose="020F0302020204030204" pitchFamily="34" charset="0"/>
              </a:rPr>
              <a:t>to legislature</a:t>
            </a:r>
          </a:p>
          <a:p>
            <a:pPr marL="1379538" lvl="3" algn="l" defTabSz="798513">
              <a:lnSpc>
                <a:spcPct val="107000"/>
              </a:lnSpc>
              <a:spcBef>
                <a:spcPts val="1200"/>
              </a:spcBef>
              <a:buClr>
                <a:srgbClr val="2F5496"/>
              </a:buClr>
              <a:buSzPct val="140000"/>
            </a:pPr>
            <a:r>
              <a:rPr lang="en-US" sz="3000" dirty="0">
                <a:ea typeface="Calibri" panose="020F0502020204030204" pitchFamily="34" charset="0"/>
                <a:cs typeface="Calibri Light" panose="020F0302020204030204" pitchFamily="34" charset="0"/>
              </a:rPr>
              <a:t>Oct 31</a:t>
            </a:r>
            <a:r>
              <a:rPr lang="en-US" sz="3000" baseline="30000" dirty="0">
                <a:ea typeface="Calibri" panose="020F0502020204030204" pitchFamily="34" charset="0"/>
                <a:cs typeface="Calibri Light" panose="020F0302020204030204" pitchFamily="34" charset="0"/>
              </a:rPr>
              <a:t>st</a:t>
            </a:r>
            <a:r>
              <a:rPr lang="en-US" sz="3000" dirty="0">
                <a:ea typeface="Calibri" panose="020F0502020204030204" pitchFamily="34" charset="0"/>
                <a:cs typeface="Calibri Light" panose="020F0302020204030204" pitchFamily="34" charset="0"/>
              </a:rPr>
              <a:t>: Preliminary Report</a:t>
            </a:r>
          </a:p>
          <a:p>
            <a:pPr marL="1379538" lvl="3" algn="l" defTabSz="798513">
              <a:lnSpc>
                <a:spcPct val="107000"/>
              </a:lnSpc>
              <a:spcBef>
                <a:spcPts val="600"/>
              </a:spcBef>
              <a:buClr>
                <a:srgbClr val="2F5496"/>
              </a:buClr>
              <a:buSzPct val="140000"/>
            </a:pPr>
            <a:r>
              <a:rPr lang="en-US" sz="3000" dirty="0">
                <a:ea typeface="Calibri" panose="020F0502020204030204" pitchFamily="34" charset="0"/>
                <a:cs typeface="Calibri Light" panose="020F0302020204030204" pitchFamily="34" charset="0"/>
              </a:rPr>
              <a:t>March 1</a:t>
            </a:r>
            <a:r>
              <a:rPr lang="en-US" sz="3000" baseline="30000" dirty="0">
                <a:ea typeface="Calibri" panose="020F0502020204030204" pitchFamily="34" charset="0"/>
                <a:cs typeface="Calibri Light" panose="020F0302020204030204" pitchFamily="34" charset="0"/>
              </a:rPr>
              <a:t>st</a:t>
            </a:r>
            <a:r>
              <a:rPr lang="en-US" sz="3000" dirty="0">
                <a:ea typeface="Calibri" panose="020F0502020204030204" pitchFamily="34" charset="0"/>
                <a:cs typeface="Calibri Light" panose="020F0302020204030204" pitchFamily="34" charset="0"/>
              </a:rPr>
              <a:t>: Final Report</a:t>
            </a:r>
          </a:p>
          <a:p>
            <a:pPr marL="914400"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Alignment </a:t>
            </a:r>
            <a:r>
              <a:rPr lang="en-US" dirty="0" smtClean="0">
                <a:ea typeface="Calibri" panose="020F0502020204030204" pitchFamily="34" charset="0"/>
                <a:cs typeface="Calibri Light" panose="020F0302020204030204" pitchFamily="34" charset="0"/>
              </a:rPr>
              <a:t>w/WIOA</a:t>
            </a:r>
            <a:r>
              <a:rPr lang="en-US" dirty="0">
                <a:ea typeface="Calibri" panose="020F0502020204030204" pitchFamily="34" charset="0"/>
                <a:cs typeface="Calibri Light" panose="020F0302020204030204" pitchFamily="34" charset="0"/>
              </a:rPr>
              <a:t>, Perkins, other systems</a:t>
            </a:r>
          </a:p>
          <a:p>
            <a:pPr marL="914400" lvl="2" indent="-449263" algn="l" defTabSz="798513">
              <a:lnSpc>
                <a:spcPct val="107000"/>
              </a:lnSpc>
              <a:spcBef>
                <a:spcPts val="1200"/>
              </a:spcBef>
              <a:buClr>
                <a:srgbClr val="2F5496"/>
              </a:buClr>
              <a:buSzPct val="140000"/>
              <a:buFont typeface="Arial" panose="020B0604020202020204" pitchFamily="34" charset="0"/>
              <a:buChar char="•"/>
            </a:pPr>
            <a:endParaRPr lang="en-US"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1811953808"/>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alpha val="79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23569" y="163094"/>
            <a:ext cx="7411452" cy="1065701"/>
          </a:xfrm>
        </p:spPr>
        <p:txBody>
          <a:bodyPr/>
          <a:lstStyle/>
          <a:p>
            <a:r>
              <a:rPr lang="en-US" sz="6600" dirty="0" smtClean="0">
                <a:solidFill>
                  <a:schemeClr val="accent5"/>
                </a:solidFill>
                <a:effectLst>
                  <a:outerShdw blurRad="38100" dist="38100" dir="2700000" algn="tl">
                    <a:srgbClr val="000000">
                      <a:alpha val="43137"/>
                    </a:srgbClr>
                  </a:outerShdw>
                </a:effectLst>
              </a:rPr>
              <a:t> Data Collection Guidelines</a:t>
            </a:r>
            <a:endParaRPr lang="en-US" sz="6600" dirty="0">
              <a:solidFill>
                <a:schemeClr val="accent5"/>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4542990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1"/>
          <p:cNvSpPr>
            <a:spLocks noGrp="1"/>
          </p:cNvSpPr>
          <p:nvPr>
            <p:ph type="sldNum" sz="quarter" idx="12"/>
          </p:nvPr>
        </p:nvSpPr>
        <p:spPr/>
        <p:txBody>
          <a:bodyPr/>
          <a:lstStyle/>
          <a:p>
            <a:pPr>
              <a:defRPr/>
            </a:pPr>
            <a:fld id="{7D8A352D-E9F8-473F-B26C-AE6F49765E03}" type="slidenum">
              <a:rPr lang="en-US" smtClean="0">
                <a:latin typeface="Arial" pitchFamily="34" charset="0"/>
              </a:rPr>
              <a:pPr>
                <a:defRPr/>
              </a:pPr>
              <a:t>31</a:t>
            </a:fld>
            <a:endParaRPr lang="en-US" smtClean="0">
              <a:latin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341088035"/>
              </p:ext>
            </p:extLst>
          </p:nvPr>
        </p:nvGraphicFramePr>
        <p:xfrm>
          <a:off x="635001" y="2705099"/>
          <a:ext cx="11798300" cy="4876800"/>
        </p:xfrm>
        <a:graphic>
          <a:graphicData uri="http://schemas.openxmlformats.org/drawingml/2006/table">
            <a:tbl>
              <a:tblPr firstRow="1" firstCol="1" bandRow="1"/>
              <a:tblGrid>
                <a:gridCol w="4427436">
                  <a:extLst>
                    <a:ext uri="{9D8B030D-6E8A-4147-A177-3AD203B41FA5}">
                      <a16:colId xmlns="" xmlns:a16="http://schemas.microsoft.com/office/drawing/2014/main" val="880788402"/>
                    </a:ext>
                  </a:extLst>
                </a:gridCol>
                <a:gridCol w="3684612">
                  <a:extLst>
                    <a:ext uri="{9D8B030D-6E8A-4147-A177-3AD203B41FA5}">
                      <a16:colId xmlns="" xmlns:a16="http://schemas.microsoft.com/office/drawing/2014/main" val="3641898757"/>
                    </a:ext>
                  </a:extLst>
                </a:gridCol>
                <a:gridCol w="3686252">
                  <a:extLst>
                    <a:ext uri="{9D8B030D-6E8A-4147-A177-3AD203B41FA5}">
                      <a16:colId xmlns="" xmlns:a16="http://schemas.microsoft.com/office/drawing/2014/main" val="570953232"/>
                    </a:ext>
                  </a:extLst>
                </a:gridCol>
              </a:tblGrid>
              <a:tr h="812800">
                <a:tc gridSpan="3">
                  <a:txBody>
                    <a:bodyPr/>
                    <a:lstStyle/>
                    <a:p>
                      <a:pPr marL="0" marR="0" algn="ctr">
                        <a:lnSpc>
                          <a:spcPct val="107000"/>
                        </a:lnSpc>
                        <a:spcBef>
                          <a:spcPts val="0"/>
                        </a:spcBef>
                        <a:spcAft>
                          <a:spcPts val="0"/>
                        </a:spcAft>
                      </a:pPr>
                      <a:r>
                        <a:rPr lang="en-US" sz="3200" b="1" dirty="0">
                          <a:solidFill>
                            <a:srgbClr val="F2F2F2"/>
                          </a:solidFill>
                          <a:effectLst/>
                          <a:latin typeface="Calibri" panose="020F0502020204030204" pitchFamily="34" charset="0"/>
                          <a:ea typeface="Calibri" panose="020F0502020204030204" pitchFamily="34" charset="0"/>
                          <a:cs typeface="Times New Roman" panose="02020603050405020304" pitchFamily="18" charset="0"/>
                        </a:rPr>
                        <a:t>AEBG Program Year Reporting</a:t>
                      </a:r>
                      <a:endParaRPr lang="en-US" sz="3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4040"/>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3180941166"/>
                  </a:ext>
                </a:extLst>
              </a:tr>
              <a:tr h="812800">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smtClean="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Date Range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Reporting Deadline</a:t>
                      </a:r>
                      <a:endParaRPr lang="en-US" sz="3200" b="1">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 xmlns:a16="http://schemas.microsoft.com/office/drawing/2014/main" val="1036950256"/>
                  </a:ext>
                </a:extLst>
              </a:tr>
              <a:tr h="812800">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First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Sept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October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31, 2017</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99697898"/>
                  </a:ext>
                </a:extLst>
              </a:tr>
              <a:tr h="812800">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Second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July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1 – Dec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January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31, 2018</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74269874"/>
                  </a:ext>
                </a:extLst>
              </a:tr>
              <a:tr h="812800">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Third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July 1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 Mar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April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30, 2018</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87388169"/>
                  </a:ext>
                </a:extLst>
              </a:tr>
              <a:tr h="812800">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Fourth </a:t>
                      </a:r>
                      <a:r>
                        <a:rPr lang="en-US" sz="3200" b="1" dirty="0" smtClean="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Quarter-EOY</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July 1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 June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August</a:t>
                      </a:r>
                      <a:r>
                        <a:rPr lang="en-US" sz="3200" b="1" baseline="0" dirty="0" smtClean="0">
                          <a:effectLst/>
                          <a:latin typeface="Calibri" panose="020F0502020204030204" pitchFamily="34" charset="0"/>
                          <a:ea typeface="Calibri" panose="020F0502020204030204" pitchFamily="34" charset="0"/>
                          <a:cs typeface="Times New Roman" panose="02020603050405020304" pitchFamily="18" charset="0"/>
                        </a:rPr>
                        <a:t> 1, 2018</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10370159"/>
                  </a:ext>
                </a:extLst>
              </a:tr>
            </a:tbl>
          </a:graphicData>
        </a:graphic>
      </p:graphicFrame>
    </p:spTree>
    <p:extLst>
      <p:ext uri="{BB962C8B-B14F-4D97-AF65-F5344CB8AC3E}">
        <p14:creationId xmlns:p14="http://schemas.microsoft.com/office/powerpoint/2010/main" val="1187593160"/>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3"/>
          <p:cNvSpPr>
            <a:spLocks noGrp="1" noChangeArrowheads="1"/>
          </p:cNvSpPr>
          <p:nvPr>
            <p:ph type="body" sz="quarter" idx="10"/>
          </p:nvPr>
        </p:nvSpPr>
        <p:spPr>
          <a:xfrm>
            <a:off x="353124" y="2146755"/>
            <a:ext cx="11996737" cy="1119685"/>
          </a:xfrm>
        </p:spPr>
        <p:txBody>
          <a:bodyPr/>
          <a:lstStyle/>
          <a:p>
            <a:pPr marL="724736" indent="-641199" algn="l">
              <a:lnSpc>
                <a:spcPct val="90000"/>
              </a:lnSpc>
            </a:pPr>
            <a:r>
              <a:rPr lang="en-US" sz="3982" dirty="0">
                <a:solidFill>
                  <a:srgbClr val="333399"/>
                </a:solidFill>
              </a:rPr>
              <a:t>Quarterly </a:t>
            </a:r>
            <a:r>
              <a:rPr lang="en-US" sz="3982" dirty="0" err="1">
                <a:solidFill>
                  <a:srgbClr val="333399"/>
                </a:solidFill>
              </a:rPr>
              <a:t>TOPSpro</a:t>
            </a:r>
            <a:r>
              <a:rPr lang="en-US" sz="3982" dirty="0">
                <a:solidFill>
                  <a:srgbClr val="333399"/>
                </a:solidFill>
              </a:rPr>
              <a:t> Enterprise data </a:t>
            </a:r>
            <a:r>
              <a:rPr lang="en-US" sz="3982" dirty="0" smtClean="0">
                <a:solidFill>
                  <a:srgbClr val="333399"/>
                </a:solidFill>
              </a:rPr>
              <a:t>reporting</a:t>
            </a:r>
            <a:r>
              <a:rPr lang="en-US" sz="2844" dirty="0"/>
              <a:t>	</a:t>
            </a:r>
          </a:p>
          <a:p>
            <a:pPr marL="1344492" lvl="1" indent="-457200" algn="l">
              <a:lnSpc>
                <a:spcPts val="3700"/>
              </a:lnSpc>
              <a:buFont typeface="Arial" panose="020B0604020202020204" pitchFamily="34" charset="0"/>
              <a:buChar char="•"/>
            </a:pPr>
            <a:r>
              <a:rPr lang="en-US" sz="2800" dirty="0"/>
              <a:t>Submit </a:t>
            </a:r>
            <a:r>
              <a:rPr lang="en-US" sz="2800" dirty="0" err="1"/>
              <a:t>TOPSpro</a:t>
            </a:r>
            <a:r>
              <a:rPr lang="en-US" sz="2800" dirty="0"/>
              <a:t> Enterprise export to CASAS via Internet</a:t>
            </a:r>
          </a:p>
          <a:p>
            <a:pPr marL="1344492" lvl="1" indent="-457200" algn="l">
              <a:lnSpc>
                <a:spcPts val="3700"/>
              </a:lnSpc>
              <a:buFont typeface="Arial" panose="020B0604020202020204" pitchFamily="34" charset="0"/>
              <a:buChar char="•"/>
            </a:pPr>
            <a:r>
              <a:rPr lang="en-US" sz="2800" dirty="0" smtClean="0">
                <a:solidFill>
                  <a:schemeClr val="tx1"/>
                </a:solidFill>
              </a:rPr>
              <a:t>Data Integrity Report</a:t>
            </a:r>
          </a:p>
          <a:p>
            <a:pPr marL="1300460" lvl="1" indent="-413168" algn="l">
              <a:lnSpc>
                <a:spcPct val="90000"/>
              </a:lnSpc>
            </a:pPr>
            <a:endParaRPr lang="en-US" sz="2800" i="1" dirty="0" smtClean="0">
              <a:solidFill>
                <a:srgbClr val="FF0000"/>
              </a:solidFill>
            </a:endParaRPr>
          </a:p>
          <a:p>
            <a:pPr marL="724736" indent="-641199" algn="l">
              <a:lnSpc>
                <a:spcPct val="90000"/>
              </a:lnSpc>
            </a:pPr>
            <a:r>
              <a:rPr lang="en-US" sz="3982" dirty="0">
                <a:solidFill>
                  <a:srgbClr val="333399"/>
                </a:solidFill>
              </a:rPr>
              <a:t>End of Year Data Submission</a:t>
            </a:r>
          </a:p>
          <a:p>
            <a:pPr marL="1344492" lvl="1" indent="-457200" algn="l">
              <a:lnSpc>
                <a:spcPts val="3700"/>
              </a:lnSpc>
              <a:buFont typeface="Arial" panose="020B0604020202020204" pitchFamily="34" charset="0"/>
              <a:buChar char="•"/>
            </a:pPr>
            <a:r>
              <a:rPr lang="en-US" sz="2800" dirty="0" smtClean="0"/>
              <a:t>Submit </a:t>
            </a:r>
            <a:r>
              <a:rPr lang="en-US" sz="2800" dirty="0" err="1" smtClean="0"/>
              <a:t>TOPSpro</a:t>
            </a:r>
            <a:r>
              <a:rPr lang="en-US" sz="2800" dirty="0" smtClean="0"/>
              <a:t> Enterprise export to CASAS via Internet</a:t>
            </a:r>
          </a:p>
          <a:p>
            <a:pPr marL="1344492" lvl="1" indent="-457200" algn="l">
              <a:lnSpc>
                <a:spcPts val="3700"/>
              </a:lnSpc>
              <a:buFont typeface="Arial" panose="020B0604020202020204" pitchFamily="34" charset="0"/>
              <a:buChar char="•"/>
            </a:pPr>
            <a:r>
              <a:rPr lang="en-US" sz="2800" dirty="0" smtClean="0"/>
              <a:t>AEBG Summary</a:t>
            </a:r>
          </a:p>
          <a:p>
            <a:pPr marL="1344492" lvl="1" indent="-457200" algn="l">
              <a:lnSpc>
                <a:spcPts val="3700"/>
              </a:lnSpc>
              <a:buFont typeface="Arial" panose="020B0604020202020204" pitchFamily="34" charset="0"/>
              <a:buChar char="•"/>
            </a:pPr>
            <a:r>
              <a:rPr lang="en-US" sz="2800" dirty="0" smtClean="0"/>
              <a:t>Data Integrity Report</a:t>
            </a:r>
          </a:p>
          <a:p>
            <a:pPr marL="1300460" lvl="1" indent="-413168" algn="l">
              <a:lnSpc>
                <a:spcPct val="90000"/>
              </a:lnSpc>
              <a:spcBef>
                <a:spcPct val="0"/>
              </a:spcBef>
            </a:pPr>
            <a:endParaRPr lang="en-US" sz="2800" dirty="0" smtClean="0">
              <a:ea typeface="Times New Roman" pitchFamily="18" charset="0"/>
              <a:cs typeface="Arial" charset="0"/>
            </a:endParaRPr>
          </a:p>
          <a:p>
            <a:pPr marL="724736" indent="-641199" algn="l">
              <a:lnSpc>
                <a:spcPct val="90000"/>
              </a:lnSpc>
            </a:pPr>
            <a:r>
              <a:rPr lang="en-US" sz="3982" dirty="0">
                <a:solidFill>
                  <a:srgbClr val="333399"/>
                </a:solidFill>
              </a:rPr>
              <a:t>Data Sharing Requirements with </a:t>
            </a:r>
            <a:r>
              <a:rPr lang="en-US" sz="3982" dirty="0" smtClean="0">
                <a:solidFill>
                  <a:srgbClr val="333399"/>
                </a:solidFill>
              </a:rPr>
              <a:t>CCCCO/EDD </a:t>
            </a:r>
            <a:r>
              <a:rPr lang="en-US" sz="3982" dirty="0">
                <a:solidFill>
                  <a:srgbClr val="333399"/>
                </a:solidFill>
              </a:rPr>
              <a:t>-- TBD</a:t>
            </a:r>
          </a:p>
          <a:p>
            <a:pPr marL="1300460" lvl="1" indent="-413168" algn="l">
              <a:lnSpc>
                <a:spcPct val="90000"/>
              </a:lnSpc>
              <a:spcBef>
                <a:spcPct val="0"/>
              </a:spcBef>
            </a:pPr>
            <a:endParaRPr lang="en-US" dirty="0" smtClean="0">
              <a:ea typeface="Times New Roman" pitchFamily="18" charset="0"/>
              <a:cs typeface="Arial" charset="0"/>
            </a:endParaRPr>
          </a:p>
        </p:txBody>
      </p:sp>
      <p:sp>
        <p:nvSpPr>
          <p:cNvPr id="16386" name="Slide Number Placeholder 3"/>
          <p:cNvSpPr>
            <a:spLocks noGrp="1"/>
          </p:cNvSpPr>
          <p:nvPr>
            <p:ph type="sldNum" sz="quarter" idx="12"/>
          </p:nvPr>
        </p:nvSpPr>
        <p:spPr/>
        <p:txBody>
          <a:bodyPr/>
          <a:lstStyle/>
          <a:p>
            <a:pPr>
              <a:defRPr/>
            </a:pPr>
            <a:fld id="{701CB0DF-F72E-40DA-8235-32F7BD60737F}" type="slidenum">
              <a:rPr lang="en-US" smtClean="0">
                <a:latin typeface="Arial" pitchFamily="34" charset="0"/>
              </a:rPr>
              <a:pPr>
                <a:defRPr/>
              </a:pPr>
              <a:t>32</a:t>
            </a:fld>
            <a:endParaRPr lang="en-US" smtClean="0">
              <a:latin typeface="Arial" pitchFamily="34" charset="0"/>
            </a:endParaRPr>
          </a:p>
        </p:txBody>
      </p:sp>
    </p:spTree>
    <p:extLst>
      <p:ext uri="{BB962C8B-B14F-4D97-AF65-F5344CB8AC3E}">
        <p14:creationId xmlns:p14="http://schemas.microsoft.com/office/powerpoint/2010/main" val="1103028501"/>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3"/>
          <p:cNvSpPr>
            <a:spLocks noGrp="1" noChangeArrowheads="1"/>
          </p:cNvSpPr>
          <p:nvPr>
            <p:ph type="body" sz="quarter" idx="10"/>
          </p:nvPr>
        </p:nvSpPr>
        <p:spPr>
          <a:xfrm>
            <a:off x="454724" y="2413455"/>
            <a:ext cx="11996737" cy="1119685"/>
          </a:xfrm>
          <a:ln>
            <a:noFill/>
          </a:ln>
        </p:spPr>
        <p:txBody>
          <a:bodyPr/>
          <a:lstStyle/>
          <a:p>
            <a:pPr marL="571500" indent="-571500" algn="l" eaLnBrk="1" hangingPunct="1">
              <a:buFont typeface="Arial" panose="020B0604020202020204" pitchFamily="34" charset="0"/>
              <a:buChar char="•"/>
            </a:pPr>
            <a:r>
              <a:rPr lang="en-US" sz="4400" dirty="0">
                <a:solidFill>
                  <a:schemeClr val="tx1"/>
                </a:solidFill>
              </a:rPr>
              <a:t>Document enrollment for all </a:t>
            </a:r>
            <a:r>
              <a:rPr lang="en-US" sz="4400" dirty="0" smtClean="0">
                <a:solidFill>
                  <a:schemeClr val="tx1"/>
                </a:solidFill>
              </a:rPr>
              <a:t>learners in AEBG programs upon </a:t>
            </a:r>
            <a:r>
              <a:rPr lang="en-US" sz="4400" dirty="0">
                <a:solidFill>
                  <a:schemeClr val="tx1"/>
                </a:solidFill>
              </a:rPr>
              <a:t>entry into class</a:t>
            </a:r>
          </a:p>
          <a:p>
            <a:pPr marL="571500" indent="-571500" algn="l" eaLnBrk="1" hangingPunct="1">
              <a:buFont typeface="Arial" panose="020B0604020202020204" pitchFamily="34" charset="0"/>
              <a:buChar char="•"/>
            </a:pPr>
            <a:r>
              <a:rPr lang="en-US" sz="4400" dirty="0">
                <a:solidFill>
                  <a:schemeClr val="tx1"/>
                </a:solidFill>
              </a:rPr>
              <a:t>Provide Update information for all </a:t>
            </a:r>
            <a:r>
              <a:rPr lang="en-US" sz="4400" dirty="0" smtClean="0">
                <a:solidFill>
                  <a:schemeClr val="tx1"/>
                </a:solidFill>
              </a:rPr>
              <a:t>AEBG learners </a:t>
            </a:r>
            <a:r>
              <a:rPr lang="en-US" sz="4400" dirty="0">
                <a:solidFill>
                  <a:schemeClr val="tx1"/>
                </a:solidFill>
              </a:rPr>
              <a:t>who attend 12 or more hours of instruction</a:t>
            </a:r>
          </a:p>
          <a:p>
            <a:pPr marL="571500" indent="-571500" algn="l" eaLnBrk="1" hangingPunct="1">
              <a:buFont typeface="Arial" panose="020B0604020202020204" pitchFamily="34" charset="0"/>
              <a:buChar char="•"/>
            </a:pPr>
            <a:r>
              <a:rPr lang="en-US" sz="4400" dirty="0">
                <a:solidFill>
                  <a:schemeClr val="tx1"/>
                </a:solidFill>
              </a:rPr>
              <a:t>Test all </a:t>
            </a:r>
            <a:r>
              <a:rPr lang="en-US" sz="4400" dirty="0" smtClean="0">
                <a:solidFill>
                  <a:schemeClr val="tx1"/>
                </a:solidFill>
              </a:rPr>
              <a:t>AEBG learners in WIOA Title </a:t>
            </a:r>
            <a:r>
              <a:rPr lang="en-US" sz="4400" dirty="0">
                <a:solidFill>
                  <a:schemeClr val="tx1"/>
                </a:solidFill>
              </a:rPr>
              <a:t>II </a:t>
            </a:r>
            <a:r>
              <a:rPr lang="en-US" sz="4400" dirty="0" smtClean="0">
                <a:solidFill>
                  <a:schemeClr val="tx1"/>
                </a:solidFill>
              </a:rPr>
              <a:t>programs (ABE</a:t>
            </a:r>
            <a:r>
              <a:rPr lang="en-US" sz="4400" dirty="0">
                <a:solidFill>
                  <a:schemeClr val="tx1"/>
                </a:solidFill>
              </a:rPr>
              <a:t>, ESL, ASE</a:t>
            </a:r>
            <a:r>
              <a:rPr lang="en-US" sz="4400" dirty="0" smtClean="0">
                <a:solidFill>
                  <a:schemeClr val="tx1"/>
                </a:solidFill>
              </a:rPr>
              <a:t>)</a:t>
            </a:r>
            <a:endParaRPr lang="en-US" sz="4400" dirty="0">
              <a:solidFill>
                <a:schemeClr val="tx1"/>
              </a:solidFill>
            </a:endParaRPr>
          </a:p>
        </p:txBody>
      </p:sp>
      <p:sp>
        <p:nvSpPr>
          <p:cNvPr id="25602" name="Slide Number Placeholder 3"/>
          <p:cNvSpPr>
            <a:spLocks noGrp="1"/>
          </p:cNvSpPr>
          <p:nvPr>
            <p:ph type="sldNum" sz="quarter" idx="12"/>
          </p:nvPr>
        </p:nvSpPr>
        <p:spPr/>
        <p:txBody>
          <a:bodyPr/>
          <a:lstStyle/>
          <a:p>
            <a:pPr>
              <a:defRPr/>
            </a:pPr>
            <a:fld id="{E0202DF7-23B9-40C1-8F2C-AC3E221F2D69}" type="slidenum">
              <a:rPr lang="en-US" smtClean="0">
                <a:latin typeface="Arial" pitchFamily="34" charset="0"/>
              </a:rPr>
              <a:pPr>
                <a:defRPr/>
              </a:pPr>
              <a:t>33</a:t>
            </a:fld>
            <a:endParaRPr lang="en-US" smtClean="0">
              <a:latin typeface="Arial" pitchFamily="34" charset="0"/>
            </a:endParaRPr>
          </a:p>
        </p:txBody>
      </p:sp>
    </p:spTree>
    <p:extLst>
      <p:ext uri="{BB962C8B-B14F-4D97-AF65-F5344CB8AC3E}">
        <p14:creationId xmlns:p14="http://schemas.microsoft.com/office/powerpoint/2010/main" val="1076544110"/>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3"/>
          <p:cNvSpPr>
            <a:spLocks noGrp="1" noChangeArrowheads="1"/>
          </p:cNvSpPr>
          <p:nvPr>
            <p:ph type="body" sz="quarter" idx="10"/>
          </p:nvPr>
        </p:nvSpPr>
        <p:spPr/>
        <p:txBody>
          <a:bodyPr/>
          <a:lstStyle/>
          <a:p>
            <a:pPr algn="l" eaLnBrk="1" hangingPunct="1"/>
            <a:r>
              <a:rPr lang="en-US" sz="3982" dirty="0" smtClean="0">
                <a:solidFill>
                  <a:schemeClr val="accent5"/>
                </a:solidFill>
                <a:cs typeface="Arial" charset="0"/>
              </a:rPr>
              <a:t>Entry Record</a:t>
            </a:r>
          </a:p>
          <a:p>
            <a:pPr algn="l" eaLnBrk="1" hangingPunct="1"/>
            <a:r>
              <a:rPr lang="en-US" sz="3982" dirty="0" smtClean="0">
                <a:solidFill>
                  <a:schemeClr val="tx1"/>
                </a:solidFill>
                <a:cs typeface="Arial" charset="0"/>
              </a:rPr>
              <a:t>Includes </a:t>
            </a:r>
            <a:r>
              <a:rPr lang="en-US" sz="3982" dirty="0">
                <a:solidFill>
                  <a:schemeClr val="tx1"/>
                </a:solidFill>
                <a:cs typeface="Arial" charset="0"/>
              </a:rPr>
              <a:t>fields to collect demographics, such as learner gender and date of birth </a:t>
            </a:r>
          </a:p>
          <a:p>
            <a:pPr algn="l" eaLnBrk="1" hangingPunct="1"/>
            <a:r>
              <a:rPr lang="en-US" sz="3982" dirty="0">
                <a:solidFill>
                  <a:schemeClr val="tx1"/>
                </a:solidFill>
                <a:cs typeface="Arial" charset="0"/>
              </a:rPr>
              <a:t>Documents program-related information, such as instructional program or date of entry into a class</a:t>
            </a:r>
          </a:p>
          <a:p>
            <a:pPr eaLnBrk="1" hangingPunct="1">
              <a:buFont typeface="Wingdings" pitchFamily="2" charset="2"/>
              <a:buNone/>
            </a:pPr>
            <a:r>
              <a:rPr lang="en-US" sz="3413" dirty="0">
                <a:cs typeface="Arial" charset="0"/>
              </a:rPr>
              <a:t>   </a:t>
            </a:r>
          </a:p>
        </p:txBody>
      </p:sp>
      <p:sp>
        <p:nvSpPr>
          <p:cNvPr id="26626" name="Slide Number Placeholder 3"/>
          <p:cNvSpPr>
            <a:spLocks noGrp="1"/>
          </p:cNvSpPr>
          <p:nvPr>
            <p:ph type="sldNum" sz="quarter" idx="12"/>
          </p:nvPr>
        </p:nvSpPr>
        <p:spPr/>
        <p:txBody>
          <a:bodyPr/>
          <a:lstStyle/>
          <a:p>
            <a:pPr>
              <a:defRPr/>
            </a:pPr>
            <a:fld id="{9E5A648B-5A79-44FB-BE4C-1366CA3A2D23}" type="slidenum">
              <a:rPr lang="en-US" smtClean="0">
                <a:latin typeface="Arial" pitchFamily="34" charset="0"/>
              </a:rPr>
              <a:pPr>
                <a:defRPr/>
              </a:pPr>
              <a:t>34</a:t>
            </a:fld>
            <a:endParaRPr lang="en-US" smtClean="0">
              <a:latin typeface="Arial" pitchFamily="34" charset="0"/>
            </a:endParaRPr>
          </a:p>
        </p:txBody>
      </p:sp>
      <p:pic>
        <p:nvPicPr>
          <p:cNvPr id="110593" name="Picture 1"/>
          <p:cNvPicPr>
            <a:picLocks noChangeAspect="1" noChangeArrowheads="1"/>
          </p:cNvPicPr>
          <p:nvPr/>
        </p:nvPicPr>
        <p:blipFill>
          <a:blip r:embed="rId3" cstate="print"/>
          <a:srcRect/>
          <a:stretch>
            <a:fillRect/>
          </a:stretch>
        </p:blipFill>
        <p:spPr bwMode="auto">
          <a:xfrm>
            <a:off x="3454400" y="5572199"/>
            <a:ext cx="6178320" cy="3125503"/>
          </a:xfrm>
          <a:prstGeom prst="rect">
            <a:avLst/>
          </a:prstGeom>
          <a:noFill/>
          <a:ln w="28575">
            <a:solidFill>
              <a:schemeClr val="accent1"/>
            </a:solidFill>
            <a:miter lim="800000"/>
            <a:headEnd/>
            <a:tailEnd/>
          </a:ln>
        </p:spPr>
      </p:pic>
    </p:spTree>
    <p:extLst>
      <p:ext uri="{BB962C8B-B14F-4D97-AF65-F5344CB8AC3E}">
        <p14:creationId xmlns:p14="http://schemas.microsoft.com/office/powerpoint/2010/main" val="3233551406"/>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body" sz="quarter" idx="10"/>
          </p:nvPr>
        </p:nvSpPr>
        <p:spPr/>
        <p:txBody>
          <a:bodyPr/>
          <a:lstStyle/>
          <a:p>
            <a:pPr algn="l" eaLnBrk="1" hangingPunct="1"/>
            <a:r>
              <a:rPr lang="en-US" sz="3982" dirty="0" smtClean="0">
                <a:solidFill>
                  <a:schemeClr val="accent5"/>
                </a:solidFill>
                <a:cs typeface="Arial" charset="0"/>
              </a:rPr>
              <a:t>Update Record</a:t>
            </a:r>
          </a:p>
          <a:p>
            <a:pPr algn="l" eaLnBrk="1" hangingPunct="1"/>
            <a:r>
              <a:rPr lang="en-US" sz="3982" dirty="0" smtClean="0">
                <a:solidFill>
                  <a:schemeClr val="tx1"/>
                </a:solidFill>
                <a:cs typeface="Arial" charset="0"/>
              </a:rPr>
              <a:t>Tracks </a:t>
            </a:r>
            <a:r>
              <a:rPr lang="en-US" sz="3982" dirty="0">
                <a:solidFill>
                  <a:schemeClr val="tx1"/>
                </a:solidFill>
                <a:cs typeface="Arial" charset="0"/>
              </a:rPr>
              <a:t>learner progress and indicates results of instruction the learner received at your school or program.</a:t>
            </a:r>
          </a:p>
          <a:p>
            <a:pPr eaLnBrk="1" hangingPunct="1"/>
            <a:endParaRPr lang="en-US" dirty="0" smtClean="0">
              <a:solidFill>
                <a:srgbClr val="333399"/>
              </a:solidFill>
            </a:endParaRPr>
          </a:p>
        </p:txBody>
      </p:sp>
      <p:sp>
        <p:nvSpPr>
          <p:cNvPr id="27650" name="Slide Number Placeholder 3"/>
          <p:cNvSpPr>
            <a:spLocks noGrp="1"/>
          </p:cNvSpPr>
          <p:nvPr>
            <p:ph type="sldNum" sz="quarter" idx="12"/>
          </p:nvPr>
        </p:nvSpPr>
        <p:spPr/>
        <p:txBody>
          <a:bodyPr/>
          <a:lstStyle/>
          <a:p>
            <a:pPr>
              <a:defRPr/>
            </a:pPr>
            <a:fld id="{89C2E606-616A-4825-B3B0-CE1EDC7A9A2E}" type="slidenum">
              <a:rPr lang="en-US" smtClean="0">
                <a:latin typeface="Arial" pitchFamily="34" charset="0"/>
              </a:rPr>
              <a:pPr>
                <a:defRPr/>
              </a:pPr>
              <a:t>35</a:t>
            </a:fld>
            <a:endParaRPr lang="en-US" smtClean="0">
              <a:latin typeface="Arial" pitchFamily="34" charset="0"/>
            </a:endParaRPr>
          </a:p>
        </p:txBody>
      </p:sp>
      <p:pic>
        <p:nvPicPr>
          <p:cNvPr id="108545" name="Picture 1"/>
          <p:cNvPicPr>
            <a:picLocks noChangeAspect="1" noChangeArrowheads="1"/>
          </p:cNvPicPr>
          <p:nvPr/>
        </p:nvPicPr>
        <p:blipFill>
          <a:blip r:embed="rId2" cstate="print"/>
          <a:srcRect/>
          <a:stretch>
            <a:fillRect/>
          </a:stretch>
        </p:blipFill>
        <p:spPr bwMode="auto">
          <a:xfrm>
            <a:off x="2146300" y="4350062"/>
            <a:ext cx="9573084" cy="4155224"/>
          </a:xfrm>
          <a:prstGeom prst="rect">
            <a:avLst/>
          </a:prstGeom>
          <a:noFill/>
          <a:ln w="28575">
            <a:solidFill>
              <a:schemeClr val="accent1"/>
            </a:solidFill>
            <a:miter lim="800000"/>
            <a:headEnd/>
            <a:tailEnd/>
          </a:ln>
        </p:spPr>
      </p:pic>
    </p:spTree>
    <p:extLst>
      <p:ext uri="{BB962C8B-B14F-4D97-AF65-F5344CB8AC3E}">
        <p14:creationId xmlns:p14="http://schemas.microsoft.com/office/powerpoint/2010/main" val="2198799777"/>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body" sz="quarter" idx="10"/>
          </p:nvPr>
        </p:nvSpPr>
        <p:spPr/>
        <p:txBody>
          <a:bodyPr/>
          <a:lstStyle/>
          <a:p>
            <a:pPr algn="l" eaLnBrk="1" hangingPunct="1"/>
            <a:r>
              <a:rPr lang="en-US" sz="3982" dirty="0" smtClean="0">
                <a:solidFill>
                  <a:schemeClr val="accent5"/>
                </a:solidFill>
              </a:rPr>
              <a:t>Test Record</a:t>
            </a:r>
          </a:p>
          <a:p>
            <a:pPr algn="l" eaLnBrk="1" hangingPunct="1"/>
            <a:r>
              <a:rPr lang="en-US" sz="3982" dirty="0" smtClean="0">
                <a:solidFill>
                  <a:schemeClr val="tx1"/>
                </a:solidFill>
              </a:rPr>
              <a:t>Records </a:t>
            </a:r>
            <a:r>
              <a:rPr lang="en-US" sz="3982" dirty="0">
                <a:solidFill>
                  <a:schemeClr val="tx1"/>
                </a:solidFill>
              </a:rPr>
              <a:t>answers to a single CASAS test and includes information about the test, such as test date and form number</a:t>
            </a:r>
          </a:p>
          <a:p>
            <a:pPr eaLnBrk="1" hangingPunct="1">
              <a:buFont typeface="Wingdings" pitchFamily="2" charset="2"/>
              <a:buNone/>
            </a:pPr>
            <a:endParaRPr lang="en-US" dirty="0" smtClean="0"/>
          </a:p>
        </p:txBody>
      </p:sp>
      <p:sp>
        <p:nvSpPr>
          <p:cNvPr id="28674" name="Slide Number Placeholder 3"/>
          <p:cNvSpPr>
            <a:spLocks noGrp="1"/>
          </p:cNvSpPr>
          <p:nvPr>
            <p:ph type="sldNum" sz="quarter" idx="12"/>
          </p:nvPr>
        </p:nvSpPr>
        <p:spPr/>
        <p:txBody>
          <a:bodyPr/>
          <a:lstStyle/>
          <a:p>
            <a:pPr>
              <a:defRPr/>
            </a:pPr>
            <a:fld id="{CB5B55F0-65AC-460B-8EF7-A98CB15F9BFF}" type="slidenum">
              <a:rPr lang="en-US" smtClean="0">
                <a:latin typeface="Arial" pitchFamily="34" charset="0"/>
              </a:rPr>
              <a:pPr>
                <a:defRPr/>
              </a:pPr>
              <a:t>36</a:t>
            </a:fld>
            <a:endParaRPr lang="en-US" smtClean="0">
              <a:latin typeface="Arial" pitchFamily="34" charset="0"/>
            </a:endParaRPr>
          </a:p>
        </p:txBody>
      </p:sp>
      <p:pic>
        <p:nvPicPr>
          <p:cNvPr id="23557" name="Picture 5"/>
          <p:cNvPicPr>
            <a:picLocks noChangeAspect="1" noChangeArrowheads="1"/>
          </p:cNvPicPr>
          <p:nvPr/>
        </p:nvPicPr>
        <p:blipFill>
          <a:blip r:embed="rId2" cstate="print">
            <a:lum bright="-12000" contrast="18000"/>
          </a:blip>
          <a:srcRect t="10063"/>
          <a:stretch>
            <a:fillRect/>
          </a:stretch>
        </p:blipFill>
        <p:spPr bwMode="auto">
          <a:xfrm>
            <a:off x="1899920" y="4596553"/>
            <a:ext cx="9428480" cy="3874347"/>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666261230"/>
      </p:ext>
    </p:extLst>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3"/>
          <p:cNvSpPr>
            <a:spLocks noGrp="1" noChangeArrowheads="1"/>
          </p:cNvSpPr>
          <p:nvPr>
            <p:ph type="body" sz="quarter" idx="10"/>
          </p:nvPr>
        </p:nvSpPr>
        <p:spPr/>
        <p:txBody>
          <a:bodyPr/>
          <a:lstStyle/>
          <a:p>
            <a:pPr algn="l" eaLnBrk="1" hangingPunct="1">
              <a:lnSpc>
                <a:spcPct val="90000"/>
              </a:lnSpc>
              <a:buFont typeface="Wingdings" pitchFamily="2" charset="2"/>
              <a:buNone/>
            </a:pPr>
            <a:r>
              <a:rPr lang="en-US" sz="4551" dirty="0">
                <a:solidFill>
                  <a:srgbClr val="FF0000"/>
                </a:solidFill>
              </a:rPr>
              <a:t>Entry </a:t>
            </a:r>
            <a:r>
              <a:rPr lang="en-US" sz="4551" dirty="0" smtClean="0">
                <a:solidFill>
                  <a:srgbClr val="FF0000"/>
                </a:solidFill>
              </a:rPr>
              <a:t>Records</a:t>
            </a:r>
          </a:p>
          <a:p>
            <a:pPr algn="l" eaLnBrk="1" hangingPunct="1">
              <a:lnSpc>
                <a:spcPct val="90000"/>
              </a:lnSpc>
              <a:buFont typeface="Wingdings" pitchFamily="2" charset="2"/>
              <a:buNone/>
            </a:pPr>
            <a:endParaRPr lang="en-US" sz="4551" dirty="0">
              <a:solidFill>
                <a:srgbClr val="FF0000"/>
              </a:solidFill>
            </a:endParaRPr>
          </a:p>
          <a:p>
            <a:pPr algn="l" eaLnBrk="1" hangingPunct="1">
              <a:lnSpc>
                <a:spcPct val="90000"/>
              </a:lnSpc>
              <a:buFont typeface="Wingdings" pitchFamily="2" charset="2"/>
              <a:buNone/>
            </a:pPr>
            <a:r>
              <a:rPr lang="en-US" sz="3982" dirty="0">
                <a:solidFill>
                  <a:schemeClr val="tx1"/>
                </a:solidFill>
              </a:rPr>
              <a:t>For Each </a:t>
            </a:r>
            <a:r>
              <a:rPr lang="en-US" sz="3982" dirty="0" smtClean="0">
                <a:solidFill>
                  <a:schemeClr val="tx1"/>
                </a:solidFill>
              </a:rPr>
              <a:t>AEBG Learner</a:t>
            </a:r>
            <a:r>
              <a:rPr lang="en-US" sz="3982" dirty="0">
                <a:solidFill>
                  <a:schemeClr val="tx1"/>
                </a:solidFill>
              </a:rPr>
              <a:t>:</a:t>
            </a:r>
          </a:p>
          <a:p>
            <a:pPr marL="571500" indent="-571500" algn="l" eaLnBrk="1" hangingPunct="1">
              <a:lnSpc>
                <a:spcPct val="90000"/>
              </a:lnSpc>
              <a:buFont typeface="Arial" panose="020B0604020202020204" pitchFamily="34" charset="0"/>
              <a:buChar char="•"/>
            </a:pPr>
            <a:r>
              <a:rPr lang="en-US" sz="3982" dirty="0" smtClean="0">
                <a:solidFill>
                  <a:schemeClr val="tx1"/>
                </a:solidFill>
              </a:rPr>
              <a:t>Collect </a:t>
            </a:r>
            <a:r>
              <a:rPr lang="en-US" sz="3982" dirty="0">
                <a:solidFill>
                  <a:schemeClr val="tx1"/>
                </a:solidFill>
              </a:rPr>
              <a:t>Date of Birth, Gender, Race, and Ethnicity</a:t>
            </a:r>
          </a:p>
          <a:p>
            <a:pPr marL="571500" indent="-571500" algn="l" eaLnBrk="1" hangingPunct="1">
              <a:lnSpc>
                <a:spcPct val="90000"/>
              </a:lnSpc>
              <a:buFont typeface="Arial" panose="020B0604020202020204" pitchFamily="34" charset="0"/>
              <a:buChar char="•"/>
            </a:pPr>
            <a:r>
              <a:rPr lang="en-US" sz="3982" dirty="0">
                <a:solidFill>
                  <a:schemeClr val="tx1"/>
                </a:solidFill>
              </a:rPr>
              <a:t>Assist the learner in selecting highest year of school, highest degree, barriers to employment, and labor force status</a:t>
            </a:r>
          </a:p>
        </p:txBody>
      </p:sp>
      <p:sp>
        <p:nvSpPr>
          <p:cNvPr id="29698" name="Slide Number Placeholder 3"/>
          <p:cNvSpPr>
            <a:spLocks noGrp="1"/>
          </p:cNvSpPr>
          <p:nvPr>
            <p:ph type="sldNum" sz="quarter" idx="12"/>
          </p:nvPr>
        </p:nvSpPr>
        <p:spPr/>
        <p:txBody>
          <a:bodyPr/>
          <a:lstStyle/>
          <a:p>
            <a:pPr>
              <a:defRPr/>
            </a:pPr>
            <a:fld id="{1A930460-0107-41C3-8A4C-7982970F29D2}" type="slidenum">
              <a:rPr lang="en-US" smtClean="0">
                <a:latin typeface="Arial" pitchFamily="34" charset="0"/>
              </a:rPr>
              <a:pPr>
                <a:defRPr/>
              </a:pPr>
              <a:t>37</a:t>
            </a:fld>
            <a:endParaRPr lang="en-US" smtClean="0">
              <a:latin typeface="Arial" pitchFamily="34" charset="0"/>
            </a:endParaRPr>
          </a:p>
        </p:txBody>
      </p:sp>
      <p:pic>
        <p:nvPicPr>
          <p:cNvPr id="21509" name="Picture 10"/>
          <p:cNvPicPr>
            <a:picLocks noChangeAspect="1" noChangeArrowheads="1"/>
          </p:cNvPicPr>
          <p:nvPr/>
        </p:nvPicPr>
        <p:blipFill>
          <a:blip r:embed="rId2" cstate="print">
            <a:lum bright="-6000" contrast="12000"/>
          </a:blip>
          <a:srcRect l="34523" r="35715" b="69447"/>
          <a:stretch>
            <a:fillRect/>
          </a:stretch>
        </p:blipFill>
        <p:spPr bwMode="auto">
          <a:xfrm>
            <a:off x="9753600" y="1625609"/>
            <a:ext cx="2926080" cy="1214684"/>
          </a:xfrm>
          <a:prstGeom prst="rect">
            <a:avLst/>
          </a:prstGeom>
          <a:noFill/>
          <a:ln w="9525">
            <a:solidFill>
              <a:schemeClr val="tx1"/>
            </a:solidFill>
            <a:miter lim="800000"/>
            <a:headEnd/>
            <a:tailEnd/>
          </a:ln>
        </p:spPr>
      </p:pic>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4651" y="5473499"/>
            <a:ext cx="2248009" cy="33879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6497" name="Picture 1"/>
          <p:cNvPicPr>
            <a:picLocks noChangeAspect="1" noChangeArrowheads="1"/>
          </p:cNvPicPr>
          <p:nvPr/>
        </p:nvPicPr>
        <p:blipFill>
          <a:blip r:embed="rId4" cstate="print"/>
          <a:srcRect/>
          <a:stretch>
            <a:fillRect/>
          </a:stretch>
        </p:blipFill>
        <p:spPr bwMode="auto">
          <a:xfrm>
            <a:off x="10329100" y="5282178"/>
            <a:ext cx="2033461" cy="3579317"/>
          </a:xfrm>
          <a:prstGeom prst="rect">
            <a:avLst/>
          </a:prstGeom>
          <a:noFill/>
          <a:ln w="9525">
            <a:noFill/>
            <a:miter lim="800000"/>
            <a:headEnd/>
            <a:tailEnd/>
          </a:ln>
        </p:spPr>
      </p:pic>
    </p:spTree>
    <p:extLst>
      <p:ext uri="{BB962C8B-B14F-4D97-AF65-F5344CB8AC3E}">
        <p14:creationId xmlns:p14="http://schemas.microsoft.com/office/powerpoint/2010/main" val="416521062"/>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3"/>
          <p:cNvSpPr>
            <a:spLocks noGrp="1" noChangeArrowheads="1"/>
          </p:cNvSpPr>
          <p:nvPr>
            <p:ph type="body" sz="quarter" idx="10"/>
          </p:nvPr>
        </p:nvSpPr>
        <p:spPr/>
        <p:txBody>
          <a:bodyPr/>
          <a:lstStyle/>
          <a:p>
            <a:pPr algn="l" eaLnBrk="1" hangingPunct="1">
              <a:lnSpc>
                <a:spcPct val="90000"/>
              </a:lnSpc>
              <a:buFont typeface="Wingdings" pitchFamily="2" charset="2"/>
              <a:buNone/>
            </a:pPr>
            <a:r>
              <a:rPr lang="en-US" sz="4551" dirty="0">
                <a:solidFill>
                  <a:srgbClr val="FF0000"/>
                </a:solidFill>
              </a:rPr>
              <a:t>Entry </a:t>
            </a:r>
            <a:r>
              <a:rPr lang="en-US" sz="4551" dirty="0" smtClean="0">
                <a:solidFill>
                  <a:srgbClr val="FF0000"/>
                </a:solidFill>
              </a:rPr>
              <a:t>Records</a:t>
            </a:r>
          </a:p>
          <a:p>
            <a:pPr algn="l" eaLnBrk="1" hangingPunct="1">
              <a:lnSpc>
                <a:spcPct val="90000"/>
              </a:lnSpc>
              <a:buFont typeface="Wingdings" pitchFamily="2" charset="2"/>
              <a:buNone/>
            </a:pPr>
            <a:endParaRPr lang="en-US" sz="4551" dirty="0">
              <a:solidFill>
                <a:srgbClr val="FF0000"/>
              </a:solidFill>
            </a:endParaRPr>
          </a:p>
          <a:p>
            <a:pPr algn="l" eaLnBrk="1" hangingPunct="1">
              <a:lnSpc>
                <a:spcPct val="90000"/>
              </a:lnSpc>
              <a:buFont typeface="Wingdings" pitchFamily="2" charset="2"/>
              <a:buNone/>
            </a:pPr>
            <a:r>
              <a:rPr lang="en-US" sz="3982" dirty="0">
                <a:solidFill>
                  <a:schemeClr val="tx1"/>
                </a:solidFill>
              </a:rPr>
              <a:t>For Each </a:t>
            </a:r>
            <a:r>
              <a:rPr lang="en-US" sz="3982" dirty="0" smtClean="0">
                <a:solidFill>
                  <a:schemeClr val="tx1"/>
                </a:solidFill>
              </a:rPr>
              <a:t>AEBG Learner</a:t>
            </a:r>
            <a:r>
              <a:rPr lang="en-US" sz="3982" dirty="0">
                <a:solidFill>
                  <a:schemeClr val="tx1"/>
                </a:solidFill>
              </a:rPr>
              <a:t>:</a:t>
            </a:r>
          </a:p>
          <a:p>
            <a:pPr marL="571500" indent="-571500" algn="l" eaLnBrk="1" hangingPunct="1">
              <a:lnSpc>
                <a:spcPct val="90000"/>
              </a:lnSpc>
              <a:buFont typeface="Arial" panose="020B0604020202020204" pitchFamily="34" charset="0"/>
              <a:buChar char="•"/>
            </a:pPr>
            <a:r>
              <a:rPr lang="en-US" sz="3982" dirty="0">
                <a:solidFill>
                  <a:schemeClr val="tx1"/>
                </a:solidFill>
              </a:rPr>
              <a:t>Select </a:t>
            </a:r>
            <a:r>
              <a:rPr lang="en-US" sz="3982" dirty="0" smtClean="0">
                <a:solidFill>
                  <a:schemeClr val="tx1"/>
                </a:solidFill>
              </a:rPr>
              <a:t>instructional </a:t>
            </a:r>
            <a:r>
              <a:rPr lang="en-US" sz="3982" dirty="0">
                <a:solidFill>
                  <a:schemeClr val="tx1"/>
                </a:solidFill>
              </a:rPr>
              <a:t>program authorized for </a:t>
            </a:r>
            <a:r>
              <a:rPr lang="en-US" sz="3982" dirty="0" smtClean="0">
                <a:solidFill>
                  <a:schemeClr val="tx1"/>
                </a:solidFill>
              </a:rPr>
              <a:t>AEBG</a:t>
            </a:r>
            <a:endParaRPr lang="en-US" sz="3982" dirty="0">
              <a:solidFill>
                <a:schemeClr val="tx1"/>
              </a:solidFill>
            </a:endParaRPr>
          </a:p>
          <a:p>
            <a:pPr marL="571500" indent="-571500" algn="l" eaLnBrk="1" hangingPunct="1">
              <a:lnSpc>
                <a:spcPct val="90000"/>
              </a:lnSpc>
              <a:buFont typeface="Arial" panose="020B0604020202020204" pitchFamily="34" charset="0"/>
              <a:buChar char="•"/>
            </a:pPr>
            <a:r>
              <a:rPr lang="en-US" sz="3982" dirty="0">
                <a:solidFill>
                  <a:schemeClr val="tx1"/>
                </a:solidFill>
              </a:rPr>
              <a:t>Record as many barriers to employment (field 14 as apply to the learner </a:t>
            </a:r>
          </a:p>
          <a:p>
            <a:pPr marL="571500" indent="-571500" algn="l" eaLnBrk="1" hangingPunct="1">
              <a:lnSpc>
                <a:spcPct val="90000"/>
              </a:lnSpc>
              <a:buFont typeface="Arial" panose="020B0604020202020204" pitchFamily="34" charset="0"/>
              <a:buChar char="•"/>
            </a:pPr>
            <a:r>
              <a:rPr lang="en-US" sz="3982" dirty="0" smtClean="0">
                <a:solidFill>
                  <a:schemeClr val="tx1"/>
                </a:solidFill>
              </a:rPr>
              <a:t>Indicate </a:t>
            </a:r>
            <a:r>
              <a:rPr lang="en-US" sz="3982" dirty="0">
                <a:solidFill>
                  <a:schemeClr val="tx1"/>
                </a:solidFill>
              </a:rPr>
              <a:t>if learner is cross-enrolled </a:t>
            </a:r>
            <a:endParaRPr lang="en-US" sz="3982" dirty="0" smtClean="0">
              <a:solidFill>
                <a:schemeClr val="tx1"/>
              </a:solidFill>
            </a:endParaRPr>
          </a:p>
          <a:p>
            <a:pPr algn="l" eaLnBrk="1" hangingPunct="1">
              <a:lnSpc>
                <a:spcPct val="90000"/>
              </a:lnSpc>
            </a:pPr>
            <a:r>
              <a:rPr lang="en-US" sz="3982" dirty="0">
                <a:solidFill>
                  <a:schemeClr val="tx1"/>
                </a:solidFill>
              </a:rPr>
              <a:t> </a:t>
            </a:r>
            <a:r>
              <a:rPr lang="en-US" sz="3982" dirty="0" smtClean="0">
                <a:solidFill>
                  <a:schemeClr val="tx1"/>
                </a:solidFill>
              </a:rPr>
              <a:t>   in another </a:t>
            </a:r>
            <a:r>
              <a:rPr lang="en-US" sz="3982" dirty="0">
                <a:solidFill>
                  <a:schemeClr val="tx1"/>
                </a:solidFill>
              </a:rPr>
              <a:t>WIOA </a:t>
            </a:r>
            <a:r>
              <a:rPr lang="en-US" sz="3982" dirty="0" smtClean="0">
                <a:solidFill>
                  <a:schemeClr val="tx1"/>
                </a:solidFill>
              </a:rPr>
              <a:t>partner </a:t>
            </a:r>
          </a:p>
          <a:p>
            <a:pPr algn="l" eaLnBrk="1" hangingPunct="1">
              <a:lnSpc>
                <a:spcPct val="90000"/>
              </a:lnSpc>
            </a:pPr>
            <a:r>
              <a:rPr lang="en-US" sz="3982" dirty="0">
                <a:solidFill>
                  <a:schemeClr val="tx1"/>
                </a:solidFill>
              </a:rPr>
              <a:t> </a:t>
            </a:r>
            <a:r>
              <a:rPr lang="en-US" sz="3982" dirty="0" smtClean="0">
                <a:solidFill>
                  <a:schemeClr val="tx1"/>
                </a:solidFill>
              </a:rPr>
              <a:t>   program (Title </a:t>
            </a:r>
            <a:r>
              <a:rPr lang="en-US" sz="3982" dirty="0">
                <a:solidFill>
                  <a:schemeClr val="tx1"/>
                </a:solidFill>
              </a:rPr>
              <a:t>I, III, IV)</a:t>
            </a:r>
          </a:p>
          <a:p>
            <a:pPr eaLnBrk="1" hangingPunct="1">
              <a:lnSpc>
                <a:spcPct val="90000"/>
              </a:lnSpc>
            </a:pPr>
            <a:endParaRPr lang="en-US" sz="3982" dirty="0">
              <a:solidFill>
                <a:schemeClr val="tx1"/>
              </a:solidFill>
            </a:endParaRPr>
          </a:p>
        </p:txBody>
      </p:sp>
      <p:sp>
        <p:nvSpPr>
          <p:cNvPr id="29698" name="Slide Number Placeholder 3"/>
          <p:cNvSpPr>
            <a:spLocks noGrp="1"/>
          </p:cNvSpPr>
          <p:nvPr>
            <p:ph type="sldNum" sz="quarter" idx="12"/>
          </p:nvPr>
        </p:nvSpPr>
        <p:spPr/>
        <p:txBody>
          <a:bodyPr/>
          <a:lstStyle/>
          <a:p>
            <a:pPr>
              <a:defRPr/>
            </a:pPr>
            <a:fld id="{1A930460-0107-41C3-8A4C-7982970F29D2}" type="slidenum">
              <a:rPr lang="en-US" smtClean="0">
                <a:latin typeface="Arial" pitchFamily="34" charset="0"/>
              </a:rPr>
              <a:pPr>
                <a:defRPr/>
              </a:pPr>
              <a:t>38</a:t>
            </a:fld>
            <a:endParaRPr lang="en-US" smtClean="0">
              <a:latin typeface="Arial" pitchFamily="34" charset="0"/>
            </a:endParaRPr>
          </a:p>
        </p:txBody>
      </p:sp>
      <p:pic>
        <p:nvPicPr>
          <p:cNvPr id="21509" name="Picture 10"/>
          <p:cNvPicPr>
            <a:picLocks noChangeAspect="1" noChangeArrowheads="1"/>
          </p:cNvPicPr>
          <p:nvPr/>
        </p:nvPicPr>
        <p:blipFill>
          <a:blip r:embed="rId2" cstate="print">
            <a:lum bright="-6000" contrast="12000"/>
          </a:blip>
          <a:srcRect l="34523" r="35715" b="69447"/>
          <a:stretch>
            <a:fillRect/>
          </a:stretch>
        </p:blipFill>
        <p:spPr bwMode="auto">
          <a:xfrm>
            <a:off x="9753600" y="1625609"/>
            <a:ext cx="2926080" cy="1214684"/>
          </a:xfrm>
          <a:prstGeom prst="rect">
            <a:avLst/>
          </a:prstGeom>
          <a:noFill/>
          <a:ln w="9525">
            <a:solidFill>
              <a:schemeClr val="tx1"/>
            </a:solidFill>
            <a:miter lim="800000"/>
            <a:headEnd/>
            <a:tailEnd/>
          </a:ln>
        </p:spPr>
      </p:pic>
      <p:pic>
        <p:nvPicPr>
          <p:cNvPr id="5" name="Picture 1"/>
          <p:cNvPicPr>
            <a:picLocks noChangeAspect="1" noChangeArrowheads="1"/>
          </p:cNvPicPr>
          <p:nvPr/>
        </p:nvPicPr>
        <p:blipFill>
          <a:blip r:embed="rId3" cstate="print"/>
          <a:srcRect/>
          <a:stretch>
            <a:fillRect/>
          </a:stretch>
        </p:blipFill>
        <p:spPr bwMode="auto">
          <a:xfrm>
            <a:off x="10648156" y="5330308"/>
            <a:ext cx="2033461" cy="3579317"/>
          </a:xfrm>
          <a:prstGeom prst="rect">
            <a:avLst/>
          </a:prstGeom>
          <a:noFill/>
          <a:ln w="9525">
            <a:noFill/>
            <a:miter lim="800000"/>
            <a:headEnd/>
            <a:tailEnd/>
          </a:ln>
        </p:spPr>
      </p:pic>
      <p:pic>
        <p:nvPicPr>
          <p:cNvPr id="2" name="Picture 1"/>
          <p:cNvPicPr>
            <a:picLocks noChangeAspect="1"/>
          </p:cNvPicPr>
          <p:nvPr/>
        </p:nvPicPr>
        <p:blipFill>
          <a:blip r:embed="rId4"/>
          <a:stretch>
            <a:fillRect/>
          </a:stretch>
        </p:blipFill>
        <p:spPr>
          <a:xfrm>
            <a:off x="8404726" y="5883432"/>
            <a:ext cx="2017462" cy="3026193"/>
          </a:xfrm>
          <a:prstGeom prst="rect">
            <a:avLst/>
          </a:prstGeom>
        </p:spPr>
      </p:pic>
    </p:spTree>
    <p:extLst>
      <p:ext uri="{BB962C8B-B14F-4D97-AF65-F5344CB8AC3E}">
        <p14:creationId xmlns:p14="http://schemas.microsoft.com/office/powerpoint/2010/main" val="3275266745"/>
      </p:ext>
    </p:ext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3"/>
          <p:cNvSpPr>
            <a:spLocks noGrp="1" noChangeArrowheads="1"/>
          </p:cNvSpPr>
          <p:nvPr>
            <p:ph type="body" sz="quarter" idx="10"/>
          </p:nvPr>
        </p:nvSpPr>
        <p:spPr/>
        <p:txBody>
          <a:bodyPr/>
          <a:lstStyle/>
          <a:p>
            <a:pPr marL="758601" indent="-758601" algn="l"/>
            <a:r>
              <a:rPr lang="en-US" sz="4551" dirty="0">
                <a:solidFill>
                  <a:srgbClr val="FF0000"/>
                </a:solidFill>
              </a:rPr>
              <a:t>Update </a:t>
            </a:r>
            <a:r>
              <a:rPr lang="en-US" sz="4551" dirty="0" smtClean="0">
                <a:solidFill>
                  <a:srgbClr val="FF0000"/>
                </a:solidFill>
              </a:rPr>
              <a:t>Records</a:t>
            </a:r>
          </a:p>
          <a:p>
            <a:pPr marL="758601" indent="-758601" algn="l"/>
            <a:endParaRPr lang="en-US" dirty="0" smtClean="0"/>
          </a:p>
          <a:p>
            <a:pPr marL="571500" indent="-571500" algn="l">
              <a:buFont typeface="Arial" panose="020B0604020202020204" pitchFamily="34" charset="0"/>
              <a:buChar char="•"/>
            </a:pPr>
            <a:r>
              <a:rPr lang="en-US" sz="3982" dirty="0">
                <a:solidFill>
                  <a:schemeClr val="tx1"/>
                </a:solidFill>
              </a:rPr>
              <a:t>Must be completed after a substantial block of instruction or at the end of the instructional period (semester, quarter, term)</a:t>
            </a:r>
          </a:p>
          <a:p>
            <a:pPr marL="758601" indent="-758601" algn="l">
              <a:buFont typeface="Arial" panose="020B0604020202020204" pitchFamily="34" charset="0"/>
              <a:buChar char="•"/>
            </a:pPr>
            <a:r>
              <a:rPr lang="en-US" sz="3982" dirty="0">
                <a:solidFill>
                  <a:schemeClr val="tx1"/>
                </a:solidFill>
              </a:rPr>
              <a:t>Must be completed when a learner exits a program</a:t>
            </a:r>
          </a:p>
          <a:p>
            <a:pPr marL="758601" indent="-758601" algn="l">
              <a:buFont typeface="Arial" panose="020B0604020202020204" pitchFamily="34" charset="0"/>
              <a:buChar char="•"/>
            </a:pPr>
            <a:r>
              <a:rPr lang="en-US" sz="3982" dirty="0">
                <a:solidFill>
                  <a:schemeClr val="tx1"/>
                </a:solidFill>
              </a:rPr>
              <a:t>Mark the appropriate learner status, progress, outcomes achieved, and reason for exiting </a:t>
            </a:r>
          </a:p>
        </p:txBody>
      </p:sp>
      <p:sp>
        <p:nvSpPr>
          <p:cNvPr id="30722" name="Slide Number Placeholder 3"/>
          <p:cNvSpPr>
            <a:spLocks noGrp="1"/>
          </p:cNvSpPr>
          <p:nvPr>
            <p:ph type="sldNum" sz="quarter" idx="12"/>
          </p:nvPr>
        </p:nvSpPr>
        <p:spPr/>
        <p:txBody>
          <a:bodyPr/>
          <a:lstStyle/>
          <a:p>
            <a:pPr>
              <a:defRPr/>
            </a:pPr>
            <a:fld id="{4DE3AD30-8356-48C3-A67A-C485840600EF}" type="slidenum">
              <a:rPr lang="en-US" smtClean="0">
                <a:latin typeface="Arial" pitchFamily="34" charset="0"/>
              </a:rPr>
              <a:pPr>
                <a:defRPr/>
              </a:pPr>
              <a:t>39</a:t>
            </a:fld>
            <a:endParaRPr lang="en-US" smtClean="0">
              <a:latin typeface="Arial" pitchFamily="34" charset="0"/>
            </a:endParaRPr>
          </a:p>
        </p:txBody>
      </p:sp>
      <p:pic>
        <p:nvPicPr>
          <p:cNvPr id="25605" name="Picture 4"/>
          <p:cNvPicPr>
            <a:picLocks noChangeAspect="1" noChangeArrowheads="1"/>
          </p:cNvPicPr>
          <p:nvPr/>
        </p:nvPicPr>
        <p:blipFill>
          <a:blip r:embed="rId2" cstate="print">
            <a:lum bright="-6000" contrast="12000"/>
          </a:blip>
          <a:srcRect l="34940" r="34940" b="76521"/>
          <a:stretch>
            <a:fillRect/>
          </a:stretch>
        </p:blipFill>
        <p:spPr bwMode="auto">
          <a:xfrm>
            <a:off x="9428480" y="1879600"/>
            <a:ext cx="3034453" cy="1092764"/>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3806075671"/>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AB104 Required Data Elements </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449943" y="3020895"/>
            <a:ext cx="12395200" cy="4473532"/>
          </a:xfrm>
          <a:prstGeom prst="rect">
            <a:avLst/>
          </a:prstGeom>
        </p:spPr>
        <p:txBody>
          <a:bodyPr wrap="square">
            <a:spAutoFit/>
          </a:bodyPr>
          <a:lstStyle/>
          <a:p>
            <a:pPr marL="623888" marR="0" lvl="0" indent="-623888" algn="l" defTabSz="798513">
              <a:lnSpc>
                <a:spcPct val="107000"/>
              </a:lnSpc>
              <a:spcBef>
                <a:spcPts val="3600"/>
              </a:spcBef>
              <a:spcAft>
                <a:spcPts val="0"/>
              </a:spcAft>
              <a:buClr>
                <a:srgbClr val="2F5496"/>
              </a:buClr>
              <a:buFont typeface="+mj-lt"/>
              <a:buAutoNum type="arabicParenBoth"/>
            </a:pPr>
            <a:r>
              <a:rPr lang="en-US" sz="3000" dirty="0">
                <a:ea typeface="Calibri" panose="020F0502020204030204" pitchFamily="34" charset="0"/>
                <a:cs typeface="Calibri Light" panose="020F0302020204030204" pitchFamily="34" charset="0"/>
              </a:rPr>
              <a:t>Adults served by the consortium.</a:t>
            </a:r>
          </a:p>
          <a:p>
            <a:pPr marL="623888" marR="0" lvl="0" indent="-623888" algn="l" defTabSz="798513">
              <a:lnSpc>
                <a:spcPct val="107000"/>
              </a:lnSpc>
              <a:spcBef>
                <a:spcPts val="1200"/>
              </a:spcBef>
              <a:spcAft>
                <a:spcPts val="0"/>
              </a:spcAft>
              <a:buClr>
                <a:srgbClr val="2F5496"/>
              </a:buClr>
              <a:buFont typeface="+mj-lt"/>
              <a:buAutoNum type="arabicParenBoth"/>
            </a:pPr>
            <a:r>
              <a:rPr lang="en-US" sz="3000" dirty="0">
                <a:ea typeface="Calibri" panose="020F0502020204030204" pitchFamily="34" charset="0"/>
                <a:cs typeface="Calibri Light" panose="020F0302020204030204" pitchFamily="34" charset="0"/>
              </a:rPr>
              <a:t>Adults served by the consortium have demonstrated the following:</a:t>
            </a:r>
          </a:p>
          <a:p>
            <a:pPr marL="1422400" marR="0" lvl="0" indent="-682625" algn="l">
              <a:lnSpc>
                <a:spcPct val="107000"/>
              </a:lnSpc>
              <a:spcBef>
                <a:spcPts val="1200"/>
              </a:spcBef>
              <a:spcAft>
                <a:spcPts val="0"/>
              </a:spcAft>
              <a:buClr>
                <a:srgbClr val="2F5496"/>
              </a:buClr>
              <a:buFont typeface="+mj-lt"/>
              <a:buAutoNum type="alphaUcParenBoth"/>
            </a:pPr>
            <a:r>
              <a:rPr lang="en-US" sz="3000" dirty="0">
                <a:ea typeface="Calibri" panose="020F0502020204030204" pitchFamily="34" charset="0"/>
                <a:cs typeface="Calibri Light" panose="020F0302020204030204" pitchFamily="34" charset="0"/>
              </a:rPr>
              <a:t>Improved literacy skills</a:t>
            </a:r>
          </a:p>
          <a:p>
            <a:pPr marL="1422400" marR="0" lvl="0" indent="-682625" algn="l">
              <a:lnSpc>
                <a:spcPct val="107000"/>
              </a:lnSpc>
              <a:spcBef>
                <a:spcPts val="1200"/>
              </a:spcBef>
              <a:spcAft>
                <a:spcPts val="0"/>
              </a:spcAft>
              <a:buClr>
                <a:srgbClr val="2F5496"/>
              </a:buClr>
              <a:buFont typeface="+mj-lt"/>
              <a:buAutoNum type="alphaUcParenBoth"/>
            </a:pPr>
            <a:r>
              <a:rPr lang="en-US" sz="3000" dirty="0">
                <a:ea typeface="Calibri" panose="020F0502020204030204" pitchFamily="34" charset="0"/>
                <a:cs typeface="Calibri Light" panose="020F0302020204030204" pitchFamily="34" charset="0"/>
              </a:rPr>
              <a:t>Completion of high school diplomas or recognized equivalents</a:t>
            </a:r>
          </a:p>
          <a:p>
            <a:pPr marL="1422400" marR="0" lvl="0" indent="-682625" algn="l">
              <a:lnSpc>
                <a:spcPct val="107000"/>
              </a:lnSpc>
              <a:spcBef>
                <a:spcPts val="1200"/>
              </a:spcBef>
              <a:spcAft>
                <a:spcPts val="0"/>
              </a:spcAft>
              <a:buClr>
                <a:srgbClr val="2F5496"/>
              </a:buClr>
              <a:buFont typeface="+mj-lt"/>
              <a:buAutoNum type="alphaUcParenBoth"/>
            </a:pPr>
            <a:r>
              <a:rPr lang="en-US" sz="3000" dirty="0">
                <a:ea typeface="Calibri" panose="020F0502020204030204" pitchFamily="34" charset="0"/>
                <a:cs typeface="Calibri Light" panose="020F0302020204030204" pitchFamily="34" charset="0"/>
              </a:rPr>
              <a:t>Completion of post-secondary certificates, degrees, or training</a:t>
            </a:r>
          </a:p>
          <a:p>
            <a:pPr marL="1422400" marR="0" lvl="0" indent="-682625" algn="l">
              <a:lnSpc>
                <a:spcPct val="107000"/>
              </a:lnSpc>
              <a:spcBef>
                <a:spcPts val="1200"/>
              </a:spcBef>
              <a:spcAft>
                <a:spcPts val="0"/>
              </a:spcAft>
              <a:buClr>
                <a:srgbClr val="2F5496"/>
              </a:buClr>
              <a:buFont typeface="+mj-lt"/>
              <a:buAutoNum type="alphaUcParenBoth"/>
            </a:pPr>
            <a:r>
              <a:rPr lang="en-US" sz="3000" dirty="0">
                <a:ea typeface="Calibri" panose="020F0502020204030204" pitchFamily="34" charset="0"/>
                <a:cs typeface="Calibri Light" panose="020F0302020204030204" pitchFamily="34" charset="0"/>
              </a:rPr>
              <a:t>Placement into jobs</a:t>
            </a:r>
          </a:p>
          <a:p>
            <a:pPr marL="1422400" marR="0" lvl="0" indent="-682625" algn="l">
              <a:lnSpc>
                <a:spcPct val="107000"/>
              </a:lnSpc>
              <a:spcBef>
                <a:spcPts val="1200"/>
              </a:spcBef>
              <a:spcAft>
                <a:spcPts val="0"/>
              </a:spcAft>
              <a:buClr>
                <a:srgbClr val="2F5496"/>
              </a:buClr>
              <a:buFont typeface="+mj-lt"/>
              <a:buAutoNum type="alphaUcParenBoth"/>
            </a:pPr>
            <a:r>
              <a:rPr lang="en-US" sz="3000" dirty="0">
                <a:ea typeface="Calibri" panose="020F0502020204030204" pitchFamily="34" charset="0"/>
                <a:cs typeface="Calibri Light" panose="020F0302020204030204" pitchFamily="34" charset="0"/>
              </a:rPr>
              <a:t>Improved Wages</a:t>
            </a:r>
          </a:p>
        </p:txBody>
      </p:sp>
    </p:spTree>
    <p:extLst>
      <p:ext uri="{BB962C8B-B14F-4D97-AF65-F5344CB8AC3E}">
        <p14:creationId xmlns:p14="http://schemas.microsoft.com/office/powerpoint/2010/main" val="357589930"/>
      </p:ext>
    </p:extLst>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3"/>
          <p:cNvSpPr>
            <a:spLocks noGrp="1" noChangeArrowheads="1"/>
          </p:cNvSpPr>
          <p:nvPr>
            <p:ph type="body" sz="quarter" idx="10"/>
          </p:nvPr>
        </p:nvSpPr>
        <p:spPr/>
        <p:txBody>
          <a:bodyPr/>
          <a:lstStyle/>
          <a:p>
            <a:pPr marL="758601" indent="-758601" algn="l"/>
            <a:r>
              <a:rPr lang="en-US" sz="4551" dirty="0" smtClean="0">
                <a:solidFill>
                  <a:srgbClr val="FF0000"/>
                </a:solidFill>
              </a:rPr>
              <a:t>Short Term Services</a:t>
            </a:r>
          </a:p>
          <a:p>
            <a:pPr marL="758601" indent="-758601" algn="l"/>
            <a:endParaRPr lang="en-US" sz="3982" dirty="0">
              <a:solidFill>
                <a:schemeClr val="tx1"/>
              </a:solidFill>
            </a:endParaRPr>
          </a:p>
          <a:p>
            <a:pPr marL="11113" indent="-11113" algn="l">
              <a:tabLst>
                <a:tab pos="914400" algn="l"/>
              </a:tabLst>
            </a:pPr>
            <a:r>
              <a:rPr lang="en-US" sz="3982" dirty="0" smtClean="0">
                <a:solidFill>
                  <a:schemeClr val="tx1"/>
                </a:solidFill>
              </a:rPr>
              <a:t>Record short term services to students such as counseling or mentorship that may be received outside of the classroom. </a:t>
            </a:r>
          </a:p>
          <a:p>
            <a:pPr marL="757238" indent="-588963" algn="l">
              <a:buFont typeface="Arial" panose="020B0604020202020204" pitchFamily="34" charset="0"/>
              <a:buChar char="•"/>
            </a:pPr>
            <a:r>
              <a:rPr lang="en-US" sz="3982" dirty="0" smtClean="0">
                <a:solidFill>
                  <a:schemeClr val="tx1"/>
                </a:solidFill>
              </a:rPr>
              <a:t>Supportive Services</a:t>
            </a:r>
          </a:p>
          <a:p>
            <a:pPr marL="757238" indent="-588963" algn="l">
              <a:buFont typeface="Arial" panose="020B0604020202020204" pitchFamily="34" charset="0"/>
              <a:buChar char="•"/>
            </a:pPr>
            <a:r>
              <a:rPr lang="en-US" sz="3982" dirty="0" smtClean="0">
                <a:solidFill>
                  <a:schemeClr val="tx1"/>
                </a:solidFill>
              </a:rPr>
              <a:t>Training </a:t>
            </a:r>
            <a:r>
              <a:rPr lang="en-US" sz="3982" dirty="0">
                <a:solidFill>
                  <a:schemeClr val="tx1"/>
                </a:solidFill>
              </a:rPr>
              <a:t>Services</a:t>
            </a:r>
          </a:p>
          <a:p>
            <a:pPr marL="757238" indent="-588963" algn="l">
              <a:buFont typeface="Arial" panose="020B0604020202020204" pitchFamily="34" charset="0"/>
              <a:buChar char="•"/>
            </a:pPr>
            <a:r>
              <a:rPr lang="en-US" sz="3982" dirty="0">
                <a:solidFill>
                  <a:schemeClr val="tx1"/>
                </a:solidFill>
              </a:rPr>
              <a:t>Transition </a:t>
            </a:r>
            <a:r>
              <a:rPr lang="en-US" sz="3982" dirty="0" smtClean="0">
                <a:solidFill>
                  <a:schemeClr val="tx1"/>
                </a:solidFill>
              </a:rPr>
              <a:t>Services</a:t>
            </a:r>
          </a:p>
          <a:p>
            <a:pPr marL="168275" algn="l"/>
            <a:r>
              <a:rPr lang="en-US" sz="3982" dirty="0" smtClean="0">
                <a:solidFill>
                  <a:schemeClr val="tx1"/>
                </a:solidFill>
              </a:rPr>
              <a:t/>
            </a:r>
            <a:br>
              <a:rPr lang="en-US" sz="3982" dirty="0" smtClean="0">
                <a:solidFill>
                  <a:schemeClr val="tx1"/>
                </a:solidFill>
              </a:rPr>
            </a:br>
            <a:r>
              <a:rPr lang="en-US" sz="3982" dirty="0" smtClean="0">
                <a:solidFill>
                  <a:schemeClr val="tx1"/>
                </a:solidFill>
              </a:rPr>
              <a:t>Enter in TE in Records – Students –</a:t>
            </a:r>
          </a:p>
          <a:p>
            <a:pPr marL="168275" algn="l"/>
            <a:r>
              <a:rPr lang="en-US" sz="3982" dirty="0" smtClean="0">
                <a:solidFill>
                  <a:schemeClr val="tx1"/>
                </a:solidFill>
              </a:rPr>
              <a:t>In Program Years  -OR- use Update Record field #8</a:t>
            </a:r>
            <a:endParaRPr lang="en-US" sz="3982" dirty="0">
              <a:solidFill>
                <a:schemeClr val="tx1"/>
              </a:solidFill>
            </a:endParaRPr>
          </a:p>
        </p:txBody>
      </p:sp>
      <p:sp>
        <p:nvSpPr>
          <p:cNvPr id="30722" name="Slide Number Placeholder 3"/>
          <p:cNvSpPr>
            <a:spLocks noGrp="1"/>
          </p:cNvSpPr>
          <p:nvPr>
            <p:ph type="sldNum" sz="quarter" idx="12"/>
          </p:nvPr>
        </p:nvSpPr>
        <p:spPr/>
        <p:txBody>
          <a:bodyPr/>
          <a:lstStyle/>
          <a:p>
            <a:pPr>
              <a:defRPr/>
            </a:pPr>
            <a:fld id="{4DE3AD30-8356-48C3-A67A-C485840600EF}" type="slidenum">
              <a:rPr lang="en-US" smtClean="0">
                <a:latin typeface="Arial" pitchFamily="34" charset="0"/>
              </a:rPr>
              <a:pPr>
                <a:defRPr/>
              </a:pPr>
              <a:t>40</a:t>
            </a:fld>
            <a:endParaRPr lang="en-US" smtClean="0">
              <a:latin typeface="Arial"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42917" y="4620125"/>
            <a:ext cx="2719335" cy="258748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249971093"/>
      </p:ext>
    </p:extLst>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3"/>
          <p:cNvSpPr>
            <a:spLocks noGrp="1" noChangeArrowheads="1"/>
          </p:cNvSpPr>
          <p:nvPr>
            <p:ph type="body" sz="quarter" idx="10"/>
          </p:nvPr>
        </p:nvSpPr>
        <p:spPr/>
        <p:txBody>
          <a:bodyPr/>
          <a:lstStyle/>
          <a:p>
            <a:pPr marL="758601" indent="-758601" algn="l"/>
            <a:r>
              <a:rPr lang="en-US" sz="4551" dirty="0">
                <a:solidFill>
                  <a:srgbClr val="FF0000"/>
                </a:solidFill>
              </a:rPr>
              <a:t>Update </a:t>
            </a:r>
            <a:r>
              <a:rPr lang="en-US" sz="4551" dirty="0" smtClean="0">
                <a:solidFill>
                  <a:srgbClr val="FF0000"/>
                </a:solidFill>
              </a:rPr>
              <a:t>Records</a:t>
            </a:r>
          </a:p>
          <a:p>
            <a:pPr marL="758601" indent="-758601" algn="l"/>
            <a:endParaRPr lang="en-US" dirty="0" smtClean="0"/>
          </a:p>
          <a:p>
            <a:pPr marL="758601" indent="-758601" algn="l"/>
            <a:r>
              <a:rPr lang="en-US" sz="3982" dirty="0">
                <a:solidFill>
                  <a:srgbClr val="333399"/>
                </a:solidFill>
              </a:rPr>
              <a:t>New Update Record now includes many new workforce and training related outcomes related to all four titles of WIOA. </a:t>
            </a:r>
          </a:p>
        </p:txBody>
      </p:sp>
      <p:sp>
        <p:nvSpPr>
          <p:cNvPr id="30722" name="Slide Number Placeholder 3"/>
          <p:cNvSpPr>
            <a:spLocks noGrp="1"/>
          </p:cNvSpPr>
          <p:nvPr>
            <p:ph type="sldNum" sz="quarter" idx="12"/>
          </p:nvPr>
        </p:nvSpPr>
        <p:spPr/>
        <p:txBody>
          <a:bodyPr/>
          <a:lstStyle/>
          <a:p>
            <a:pPr>
              <a:defRPr/>
            </a:pPr>
            <a:fld id="{4DE3AD30-8356-48C3-A67A-C485840600EF}" type="slidenum">
              <a:rPr lang="en-US" smtClean="0">
                <a:latin typeface="Arial" pitchFamily="34" charset="0"/>
              </a:rPr>
              <a:pPr>
                <a:defRPr/>
              </a:pPr>
              <a:t>41</a:t>
            </a:fld>
            <a:endParaRPr lang="en-US" smtClean="0">
              <a:latin typeface="Arial" pitchFamily="34" charset="0"/>
            </a:endParaRPr>
          </a:p>
        </p:txBody>
      </p:sp>
      <p:pic>
        <p:nvPicPr>
          <p:cNvPr id="25605" name="Picture 4"/>
          <p:cNvPicPr>
            <a:picLocks noChangeAspect="1" noChangeArrowheads="1"/>
          </p:cNvPicPr>
          <p:nvPr/>
        </p:nvPicPr>
        <p:blipFill>
          <a:blip r:embed="rId2" cstate="print">
            <a:lum bright="-6000" contrast="12000"/>
          </a:blip>
          <a:srcRect l="34940" r="34940" b="76521"/>
          <a:stretch>
            <a:fillRect/>
          </a:stretch>
        </p:blipFill>
        <p:spPr bwMode="auto">
          <a:xfrm>
            <a:off x="9328108" y="1741876"/>
            <a:ext cx="3034453" cy="1092764"/>
          </a:xfrm>
          <a:prstGeom prst="rect">
            <a:avLst/>
          </a:prstGeom>
          <a:noFill/>
          <a:ln w="9525">
            <a:solidFill>
              <a:schemeClr val="tx1"/>
            </a:solidFill>
            <a:miter lim="800000"/>
            <a:headEnd/>
            <a:tailEnd/>
          </a:ln>
        </p:spPr>
      </p:pic>
      <p:pic>
        <p:nvPicPr>
          <p:cNvPr id="105473" name="Picture 1"/>
          <p:cNvPicPr>
            <a:picLocks noChangeAspect="1" noChangeArrowheads="1"/>
          </p:cNvPicPr>
          <p:nvPr/>
        </p:nvPicPr>
        <p:blipFill>
          <a:blip r:embed="rId3" cstate="print"/>
          <a:srcRect/>
          <a:stretch>
            <a:fillRect/>
          </a:stretch>
        </p:blipFill>
        <p:spPr bwMode="auto">
          <a:xfrm>
            <a:off x="1701799" y="5203471"/>
            <a:ext cx="9588501" cy="3597936"/>
          </a:xfrm>
          <a:prstGeom prst="rect">
            <a:avLst/>
          </a:prstGeom>
          <a:noFill/>
          <a:ln w="9525">
            <a:noFill/>
            <a:miter lim="800000"/>
            <a:headEnd/>
            <a:tailEnd/>
          </a:ln>
        </p:spPr>
      </p:pic>
    </p:spTree>
    <p:extLst>
      <p:ext uri="{BB962C8B-B14F-4D97-AF65-F5344CB8AC3E}">
        <p14:creationId xmlns:p14="http://schemas.microsoft.com/office/powerpoint/2010/main" val="3789957788"/>
      </p:ext>
    </p:extLst>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body" sz="quarter" idx="10"/>
          </p:nvPr>
        </p:nvSpPr>
        <p:spPr>
          <a:xfrm>
            <a:off x="530924" y="1757723"/>
            <a:ext cx="11996737" cy="715021"/>
          </a:xfrm>
        </p:spPr>
        <p:txBody>
          <a:bodyPr/>
          <a:lstStyle/>
          <a:p>
            <a:pPr algn="l" eaLnBrk="1" hangingPunct="1"/>
            <a:r>
              <a:rPr lang="en-US" sz="3982" dirty="0" smtClean="0">
                <a:solidFill>
                  <a:schemeClr val="accent5"/>
                </a:solidFill>
              </a:rPr>
              <a:t>Pre- and Post-Testing</a:t>
            </a:r>
          </a:p>
          <a:p>
            <a:pPr marL="571500" indent="-571500" algn="l" eaLnBrk="1" hangingPunct="1">
              <a:buFont typeface="Arial" panose="020B0604020202020204" pitchFamily="34" charset="0"/>
              <a:buChar char="•"/>
            </a:pPr>
            <a:r>
              <a:rPr lang="en-US" sz="3982" dirty="0" smtClean="0">
                <a:solidFill>
                  <a:schemeClr val="tx1"/>
                </a:solidFill>
              </a:rPr>
              <a:t>The AEBG Office requires AEBG agencies </a:t>
            </a:r>
            <a:r>
              <a:rPr lang="en-US" sz="3982" dirty="0">
                <a:solidFill>
                  <a:schemeClr val="tx1"/>
                </a:solidFill>
              </a:rPr>
              <a:t>to test all students enrolled in ABE, ESL, and ASE instructional programs. </a:t>
            </a:r>
            <a:endParaRPr lang="en-US" sz="3982" dirty="0" smtClean="0">
              <a:solidFill>
                <a:schemeClr val="tx1"/>
              </a:solidFill>
            </a:endParaRPr>
          </a:p>
          <a:p>
            <a:pPr marL="571500" indent="-571500" algn="l" eaLnBrk="1" hangingPunct="1">
              <a:buFont typeface="Arial" panose="020B0604020202020204" pitchFamily="34" charset="0"/>
              <a:buChar char="•"/>
            </a:pPr>
            <a:r>
              <a:rPr lang="en-US" sz="3982" dirty="0" smtClean="0">
                <a:solidFill>
                  <a:schemeClr val="tx1"/>
                </a:solidFill>
              </a:rPr>
              <a:t>Can use any federally approved assessment tool.</a:t>
            </a:r>
            <a:endParaRPr lang="en-US" sz="3982" dirty="0">
              <a:solidFill>
                <a:schemeClr val="tx1"/>
              </a:solidFill>
            </a:endParaRPr>
          </a:p>
          <a:p>
            <a:pPr marL="571500" indent="-571500" algn="l" eaLnBrk="1" hangingPunct="1">
              <a:buFont typeface="Arial" panose="020B0604020202020204" pitchFamily="34" charset="0"/>
              <a:buChar char="•"/>
            </a:pPr>
            <a:r>
              <a:rPr lang="en-US" sz="3982" dirty="0">
                <a:solidFill>
                  <a:schemeClr val="tx1"/>
                </a:solidFill>
              </a:rPr>
              <a:t>Pretests are recommended as soon as the student enrolls in the program </a:t>
            </a:r>
          </a:p>
          <a:p>
            <a:pPr marL="571500" indent="-571500" algn="l" eaLnBrk="1" hangingPunct="1">
              <a:buFont typeface="Arial" panose="020B0604020202020204" pitchFamily="34" charset="0"/>
              <a:buChar char="•"/>
            </a:pPr>
            <a:r>
              <a:rPr lang="en-US" sz="3982" dirty="0">
                <a:solidFill>
                  <a:schemeClr val="tx1"/>
                </a:solidFill>
              </a:rPr>
              <a:t>Post-tests are recommended at the end of each quarter, semester, or term to document continuous learner improvement –</a:t>
            </a:r>
            <a:r>
              <a:rPr lang="en-US" sz="3982" dirty="0">
                <a:solidFill>
                  <a:srgbClr val="333399"/>
                </a:solidFill>
              </a:rPr>
              <a:t> </a:t>
            </a:r>
            <a:r>
              <a:rPr lang="en-US" sz="3982" dirty="0">
                <a:solidFill>
                  <a:srgbClr val="FF0000"/>
                </a:solidFill>
              </a:rPr>
              <a:t>after approximately 70-100 hours of instruction</a:t>
            </a:r>
            <a:r>
              <a:rPr lang="en-US" sz="3982" dirty="0">
                <a:solidFill>
                  <a:srgbClr val="333399"/>
                </a:solidFill>
              </a:rPr>
              <a:t>.</a:t>
            </a:r>
          </a:p>
          <a:p>
            <a:pPr eaLnBrk="1" hangingPunct="1">
              <a:buFont typeface="Wingdings" pitchFamily="2" charset="2"/>
              <a:buNone/>
            </a:pPr>
            <a:endParaRPr lang="en-US" b="0" dirty="0" smtClean="0">
              <a:solidFill>
                <a:srgbClr val="333399"/>
              </a:solidFill>
            </a:endParaRPr>
          </a:p>
        </p:txBody>
      </p:sp>
      <p:sp>
        <p:nvSpPr>
          <p:cNvPr id="33794" name="Slide Number Placeholder 3"/>
          <p:cNvSpPr>
            <a:spLocks noGrp="1"/>
          </p:cNvSpPr>
          <p:nvPr>
            <p:ph type="sldNum" sz="quarter" idx="12"/>
          </p:nvPr>
        </p:nvSpPr>
        <p:spPr/>
        <p:txBody>
          <a:bodyPr/>
          <a:lstStyle/>
          <a:p>
            <a:pPr>
              <a:defRPr/>
            </a:pPr>
            <a:fld id="{634C509D-6D2C-4C9A-A26F-5895A74AA5EF}" type="slidenum">
              <a:rPr lang="en-US" smtClean="0">
                <a:latin typeface="Arial" pitchFamily="34" charset="0"/>
              </a:rPr>
              <a:pPr>
                <a:defRPr/>
              </a:pPr>
              <a:t>42</a:t>
            </a:fld>
            <a:endParaRPr lang="en-US" smtClean="0">
              <a:latin typeface="Arial" pitchFamily="34" charset="0"/>
            </a:endParaRPr>
          </a:p>
        </p:txBody>
      </p:sp>
      <p:sp>
        <p:nvSpPr>
          <p:cNvPr id="28676" name="Text Box 3"/>
          <p:cNvSpPr txBox="1">
            <a:spLocks noChangeArrowheads="1"/>
          </p:cNvSpPr>
          <p:nvPr/>
        </p:nvSpPr>
        <p:spPr bwMode="auto">
          <a:xfrm>
            <a:off x="3050879" y="1140182"/>
            <a:ext cx="184730" cy="617541"/>
          </a:xfrm>
          <a:prstGeom prst="rect">
            <a:avLst/>
          </a:prstGeom>
          <a:noFill/>
          <a:ln w="9525">
            <a:noFill/>
            <a:miter lim="800000"/>
            <a:headEnd/>
            <a:tailEnd/>
          </a:ln>
        </p:spPr>
        <p:txBody>
          <a:bodyPr wrap="none">
            <a:spAutoFit/>
          </a:bodyPr>
          <a:lstStyle/>
          <a:p>
            <a:pPr eaLnBrk="0" hangingPunct="0"/>
            <a:endParaRPr lang="en-US" sz="3413"/>
          </a:p>
        </p:txBody>
      </p:sp>
    </p:spTree>
    <p:extLst>
      <p:ext uri="{BB962C8B-B14F-4D97-AF65-F5344CB8AC3E}">
        <p14:creationId xmlns:p14="http://schemas.microsoft.com/office/powerpoint/2010/main" val="1101182496"/>
      </p:ext>
    </p:extLst>
  </p:cSld>
  <p:clrMapOvr>
    <a:masterClrMapping/>
  </p:clrMapOvr>
  <p:transition>
    <p:pull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dirty="0">
                <a:solidFill>
                  <a:schemeClr val="accent5"/>
                </a:solidFill>
              </a:rPr>
              <a:t>Pre- and Post-Testing</a:t>
            </a:r>
          </a:p>
          <a:p>
            <a:endParaRPr lang="en-US" dirty="0"/>
          </a:p>
        </p:txBody>
      </p:sp>
      <p:sp>
        <p:nvSpPr>
          <p:cNvPr id="3" name="Content Placeholder 2"/>
          <p:cNvSpPr>
            <a:spLocks noGrp="1"/>
          </p:cNvSpPr>
          <p:nvPr>
            <p:ph sz="quarter" idx="11"/>
          </p:nvPr>
        </p:nvSpPr>
        <p:spPr/>
        <p:txBody>
          <a:bodyPr/>
          <a:lstStyle/>
          <a:p>
            <a:pPr marL="457200" indent="-457200" algn="l">
              <a:buFont typeface="Arial" panose="020B0604020202020204" pitchFamily="34" charset="0"/>
              <a:buChar char="•"/>
            </a:pPr>
            <a:r>
              <a:rPr lang="en-US" sz="3600" dirty="0" smtClean="0"/>
              <a:t>AEBG only allows NRS approved assessments to meet pre and post-testing requirements for AEBG reporting</a:t>
            </a:r>
          </a:p>
          <a:p>
            <a:pPr marL="457200" indent="-457200" algn="l">
              <a:buFont typeface="Arial" panose="020B0604020202020204" pitchFamily="34" charset="0"/>
              <a:buChar char="•"/>
            </a:pPr>
            <a:r>
              <a:rPr lang="en-US" sz="3600" dirty="0" smtClean="0"/>
              <a:t>For information about which test publishers are approved, please refer to the Federal Register:</a:t>
            </a:r>
          </a:p>
          <a:p>
            <a:pPr algn="l"/>
            <a:endParaRPr lang="en-US" dirty="0" smtClean="0"/>
          </a:p>
          <a:p>
            <a:pPr algn="l"/>
            <a:r>
              <a:rPr lang="en-US" dirty="0">
                <a:hlinkClick r:id="rId2"/>
              </a:rPr>
              <a:t>https://</a:t>
            </a:r>
            <a:r>
              <a:rPr lang="en-US" dirty="0" smtClean="0">
                <a:hlinkClick r:id="rId2"/>
              </a:rPr>
              <a:t>www.federalregister.gov/documents/2016/12/13/2016-29899/tests-determined-to-be-suitable-for-use-in-the-national-reporting-system-for-adult-education</a:t>
            </a:r>
            <a:endParaRPr lang="en-US" dirty="0" smtClean="0"/>
          </a:p>
          <a:p>
            <a:pPr algn="l"/>
            <a:r>
              <a:rPr lang="en-US" dirty="0" smtClean="0"/>
              <a:t> </a:t>
            </a:r>
            <a:endParaRPr lang="en-US" dirty="0"/>
          </a:p>
        </p:txBody>
      </p:sp>
    </p:spTree>
    <p:extLst>
      <p:ext uri="{BB962C8B-B14F-4D97-AF65-F5344CB8AC3E}">
        <p14:creationId xmlns:p14="http://schemas.microsoft.com/office/powerpoint/2010/main" val="2268960908"/>
      </p:ext>
    </p:extLst>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3"/>
          <p:cNvSpPr>
            <a:spLocks noGrp="1" noChangeArrowheads="1"/>
          </p:cNvSpPr>
          <p:nvPr>
            <p:ph type="body" sz="quarter" idx="10"/>
          </p:nvPr>
        </p:nvSpPr>
        <p:spPr/>
        <p:txBody>
          <a:bodyPr/>
          <a:lstStyle/>
          <a:p>
            <a:pPr eaLnBrk="1" hangingPunct="1"/>
            <a:r>
              <a:rPr lang="en-US" sz="4551" dirty="0">
                <a:solidFill>
                  <a:srgbClr val="FF0000"/>
                </a:solidFill>
              </a:rPr>
              <a:t>ABE/ASE:</a:t>
            </a:r>
            <a:r>
              <a:rPr lang="en-US" sz="4551" dirty="0">
                <a:solidFill>
                  <a:srgbClr val="333399"/>
                </a:solidFill>
              </a:rPr>
              <a:t> Use Reading or Math</a:t>
            </a:r>
          </a:p>
          <a:p>
            <a:pPr eaLnBrk="1" hangingPunct="1">
              <a:buFont typeface="Wingdings" pitchFamily="2" charset="2"/>
              <a:buNone/>
            </a:pPr>
            <a:endParaRPr lang="en-US" sz="4551" dirty="0">
              <a:solidFill>
                <a:srgbClr val="333399"/>
              </a:solidFill>
            </a:endParaRPr>
          </a:p>
          <a:p>
            <a:pPr eaLnBrk="1" hangingPunct="1">
              <a:buFont typeface="Wingdings" pitchFamily="2" charset="2"/>
              <a:buNone/>
            </a:pPr>
            <a:endParaRPr lang="en-US" sz="4551" dirty="0">
              <a:solidFill>
                <a:srgbClr val="333399"/>
              </a:solidFill>
            </a:endParaRPr>
          </a:p>
          <a:p>
            <a:pPr eaLnBrk="1" hangingPunct="1"/>
            <a:endParaRPr lang="en-US" sz="4551" dirty="0" smtClean="0">
              <a:solidFill>
                <a:srgbClr val="FF0000"/>
              </a:solidFill>
            </a:endParaRPr>
          </a:p>
          <a:p>
            <a:pPr eaLnBrk="1" hangingPunct="1"/>
            <a:r>
              <a:rPr lang="en-US" sz="4551" dirty="0" smtClean="0">
                <a:solidFill>
                  <a:srgbClr val="FF0000"/>
                </a:solidFill>
              </a:rPr>
              <a:t>ESL</a:t>
            </a:r>
            <a:r>
              <a:rPr lang="en-US" sz="4551" dirty="0">
                <a:solidFill>
                  <a:srgbClr val="FF0000"/>
                </a:solidFill>
              </a:rPr>
              <a:t>:</a:t>
            </a:r>
            <a:r>
              <a:rPr lang="en-US" sz="4551" dirty="0">
                <a:solidFill>
                  <a:srgbClr val="333399"/>
                </a:solidFill>
              </a:rPr>
              <a:t> Use Reading or Listening</a:t>
            </a:r>
          </a:p>
          <a:p>
            <a:pPr eaLnBrk="1" hangingPunct="1"/>
            <a:endParaRPr lang="en-US" dirty="0" smtClean="0">
              <a:solidFill>
                <a:srgbClr val="333399"/>
              </a:solidFill>
            </a:endParaRPr>
          </a:p>
          <a:p>
            <a:pPr eaLnBrk="1" hangingPunct="1">
              <a:buFont typeface="Wingdings" pitchFamily="2" charset="2"/>
              <a:buNone/>
            </a:pPr>
            <a:endParaRPr lang="en-US" dirty="0" smtClean="0">
              <a:solidFill>
                <a:srgbClr val="333399"/>
              </a:solidFill>
            </a:endParaRPr>
          </a:p>
          <a:p>
            <a:pPr eaLnBrk="1" hangingPunct="1">
              <a:buFont typeface="Wingdings" pitchFamily="2" charset="2"/>
              <a:buNone/>
            </a:pPr>
            <a:endParaRPr lang="en-US" dirty="0" smtClean="0">
              <a:solidFill>
                <a:srgbClr val="333399"/>
              </a:solidFill>
            </a:endParaRPr>
          </a:p>
          <a:p>
            <a:pPr eaLnBrk="1" hangingPunct="1"/>
            <a:endParaRPr lang="en-US" dirty="0" smtClean="0">
              <a:solidFill>
                <a:srgbClr val="333399"/>
              </a:solidFill>
            </a:endParaRPr>
          </a:p>
        </p:txBody>
      </p:sp>
      <p:sp>
        <p:nvSpPr>
          <p:cNvPr id="38914" name="Slide Number Placeholder 3"/>
          <p:cNvSpPr>
            <a:spLocks noGrp="1"/>
          </p:cNvSpPr>
          <p:nvPr>
            <p:ph type="sldNum" sz="quarter" idx="12"/>
          </p:nvPr>
        </p:nvSpPr>
        <p:spPr/>
        <p:txBody>
          <a:bodyPr/>
          <a:lstStyle/>
          <a:p>
            <a:pPr>
              <a:defRPr/>
            </a:pPr>
            <a:fld id="{94952722-5104-46FB-9A22-A30CE38A4526}" type="slidenum">
              <a:rPr lang="en-US" smtClean="0">
                <a:latin typeface="Arial" pitchFamily="34" charset="0"/>
              </a:rPr>
              <a:pPr>
                <a:defRPr/>
              </a:pPr>
              <a:t>44</a:t>
            </a:fld>
            <a:endParaRPr lang="en-US" smtClean="0">
              <a:latin typeface="Arial" pitchFamily="34" charset="0"/>
            </a:endParaRPr>
          </a:p>
        </p:txBody>
      </p:sp>
      <p:pic>
        <p:nvPicPr>
          <p:cNvPr id="32773" name="Picture 6"/>
          <p:cNvPicPr>
            <a:picLocks noChangeAspect="1" noChangeArrowheads="1"/>
          </p:cNvPicPr>
          <p:nvPr/>
        </p:nvPicPr>
        <p:blipFill>
          <a:blip r:embed="rId2" cstate="print"/>
          <a:srcRect/>
          <a:stretch>
            <a:fillRect/>
          </a:stretch>
        </p:blipFill>
        <p:spPr bwMode="auto">
          <a:xfrm>
            <a:off x="2817707" y="2541283"/>
            <a:ext cx="2718364" cy="1842347"/>
          </a:xfrm>
          <a:prstGeom prst="rect">
            <a:avLst/>
          </a:prstGeom>
          <a:noFill/>
          <a:ln w="9525">
            <a:noFill/>
            <a:miter lim="800000"/>
            <a:headEnd/>
            <a:tailEnd/>
          </a:ln>
        </p:spPr>
      </p:pic>
      <p:pic>
        <p:nvPicPr>
          <p:cNvPr id="32775" name="Picture 8"/>
          <p:cNvPicPr>
            <a:picLocks noChangeAspect="1" noChangeArrowheads="1"/>
          </p:cNvPicPr>
          <p:nvPr/>
        </p:nvPicPr>
        <p:blipFill>
          <a:blip r:embed="rId3" cstate="print"/>
          <a:srcRect/>
          <a:stretch>
            <a:fillRect/>
          </a:stretch>
        </p:blipFill>
        <p:spPr bwMode="auto">
          <a:xfrm>
            <a:off x="2768036" y="5214946"/>
            <a:ext cx="2817707" cy="1853636"/>
          </a:xfrm>
          <a:prstGeom prst="rect">
            <a:avLst/>
          </a:prstGeom>
          <a:noFill/>
          <a:ln w="9525">
            <a:noFill/>
            <a:miter lim="800000"/>
            <a:headEnd/>
            <a:tailEnd/>
          </a:ln>
        </p:spPr>
      </p:pic>
      <p:grpSp>
        <p:nvGrpSpPr>
          <p:cNvPr id="4" name="Group 3"/>
          <p:cNvGrpSpPr/>
          <p:nvPr/>
        </p:nvGrpSpPr>
        <p:grpSpPr>
          <a:xfrm>
            <a:off x="7509408" y="2604663"/>
            <a:ext cx="3351733" cy="1715585"/>
            <a:chOff x="4830076" y="1810435"/>
            <a:chExt cx="3494773" cy="1923781"/>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30076" y="1810436"/>
              <a:ext cx="1913086" cy="1913086"/>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1068" y="1810435"/>
              <a:ext cx="1923781" cy="1923781"/>
            </a:xfrm>
            <a:prstGeom prst="rect">
              <a:avLst/>
            </a:prstGeom>
          </p:spPr>
        </p:pic>
      </p:grpSp>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71195" y="5213727"/>
            <a:ext cx="3100011" cy="190117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Rectangle 6"/>
          <p:cNvSpPr/>
          <p:nvPr/>
        </p:nvSpPr>
        <p:spPr>
          <a:xfrm>
            <a:off x="462120" y="7369392"/>
            <a:ext cx="12246187" cy="1317925"/>
          </a:xfrm>
          <a:prstGeom prst="rect">
            <a:avLst/>
          </a:prstGeom>
        </p:spPr>
        <p:txBody>
          <a:bodyPr wrap="square">
            <a:spAutoFit/>
          </a:bodyPr>
          <a:lstStyle/>
          <a:p>
            <a:pPr marL="650230" indent="-650230">
              <a:buFont typeface="Arial" panose="020B0604020202020204" pitchFamily="34" charset="0"/>
              <a:buChar char="•"/>
            </a:pPr>
            <a:r>
              <a:rPr lang="en-US" sz="3982" dirty="0">
                <a:solidFill>
                  <a:srgbClr val="333399"/>
                </a:solidFill>
              </a:rPr>
              <a:t>Pre- and post-test pairs must always be from the same test modality.</a:t>
            </a:r>
          </a:p>
        </p:txBody>
      </p:sp>
    </p:spTree>
    <p:extLst>
      <p:ext uri="{BB962C8B-B14F-4D97-AF65-F5344CB8AC3E}">
        <p14:creationId xmlns:p14="http://schemas.microsoft.com/office/powerpoint/2010/main" val="1559821189"/>
      </p:ext>
    </p:extLst>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dirty="0" smtClean="0">
                <a:solidFill>
                  <a:srgbClr val="FF0000"/>
                </a:solidFill>
              </a:rPr>
              <a:t>Pre/Post-Testing</a:t>
            </a:r>
            <a:endParaRPr lang="en-US" dirty="0">
              <a:solidFill>
                <a:srgbClr val="FF0000"/>
              </a:solidFill>
            </a:endParaRPr>
          </a:p>
        </p:txBody>
      </p:sp>
      <p:sp>
        <p:nvSpPr>
          <p:cNvPr id="3" name="Content Placeholder 2"/>
          <p:cNvSpPr>
            <a:spLocks noGrp="1"/>
          </p:cNvSpPr>
          <p:nvPr>
            <p:ph sz="quarter" idx="11"/>
          </p:nvPr>
        </p:nvSpPr>
        <p:spPr>
          <a:xfrm>
            <a:off x="365125" y="2663687"/>
            <a:ext cx="11996738" cy="6151701"/>
          </a:xfrm>
        </p:spPr>
        <p:txBody>
          <a:bodyPr/>
          <a:lstStyle/>
          <a:p>
            <a:pPr algn="l"/>
            <a:r>
              <a:rPr lang="en-US" dirty="0" smtClean="0"/>
              <a:t>Q: How do we handle testing for students (especially in ASE) who score high on NRS approved assessment, and/or already have their high school diploma?</a:t>
            </a:r>
          </a:p>
          <a:p>
            <a:pPr algn="l"/>
            <a:endParaRPr lang="en-US" dirty="0"/>
          </a:p>
          <a:p>
            <a:pPr algn="l"/>
            <a:r>
              <a:rPr lang="en-US" dirty="0" smtClean="0"/>
              <a:t>A: If a student completes HSE or high school diploma, then that student does not need to post-test. </a:t>
            </a:r>
          </a:p>
          <a:p>
            <a:pPr algn="l"/>
            <a:r>
              <a:rPr lang="en-US" dirty="0" smtClean="0"/>
              <a:t>Recommended practice for pretesting: administer an appraisal for that student. If using a CASAS appraisal, for example, if the student scores below 236, then that student qualifies for NRS levels and should be pre/post-tested. If the student scores 236+, then they have scored too high to make level gains for NRS reporting, so pre/post-testing is not required.</a:t>
            </a:r>
            <a:endParaRPr lang="en-US" dirty="0"/>
          </a:p>
        </p:txBody>
      </p:sp>
    </p:spTree>
    <p:extLst>
      <p:ext uri="{BB962C8B-B14F-4D97-AF65-F5344CB8AC3E}">
        <p14:creationId xmlns:p14="http://schemas.microsoft.com/office/powerpoint/2010/main" val="2480337367"/>
      </p:ext>
    </p:extLst>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D94A5D8-D21A-4A44-9A35-8EB34BB2C8A6}"/>
              </a:ext>
            </a:extLst>
          </p:cNvPr>
          <p:cNvSpPr>
            <a:spLocks noGrp="1"/>
          </p:cNvSpPr>
          <p:nvPr>
            <p:ph type="body" sz="quarter" idx="10"/>
          </p:nvPr>
        </p:nvSpPr>
        <p:spPr>
          <a:xfrm>
            <a:off x="0" y="4051755"/>
            <a:ext cx="13004800" cy="2892384"/>
          </a:xfrm>
        </p:spPr>
        <p:txBody>
          <a:bodyPr/>
          <a:lstStyle/>
          <a:p>
            <a:r>
              <a:rPr lang="en-US" b="1" dirty="0">
                <a:solidFill>
                  <a:srgbClr val="C00000"/>
                </a:solidFill>
                <a:latin typeface="Helvetica" panose="020B0604020202020204" pitchFamily="34" charset="0"/>
                <a:cs typeface="Helvetica" panose="020B0604020202020204" pitchFamily="34" charset="0"/>
              </a:rPr>
              <a:t>Reporting </a:t>
            </a:r>
            <a:r>
              <a:rPr lang="en-US" b="1" dirty="0" smtClean="0">
                <a:solidFill>
                  <a:srgbClr val="C00000"/>
                </a:solidFill>
                <a:latin typeface="Helvetica" panose="020B0604020202020204" pitchFamily="34" charset="0"/>
                <a:cs typeface="Helvetica" panose="020B0604020202020204" pitchFamily="34" charset="0"/>
              </a:rPr>
              <a:t>Elements</a:t>
            </a:r>
          </a:p>
          <a:p>
            <a:r>
              <a:rPr lang="en-US" b="1" dirty="0" smtClean="0">
                <a:solidFill>
                  <a:srgbClr val="C00000"/>
                </a:solidFill>
                <a:latin typeface="Helvetica" panose="020B0604020202020204" pitchFamily="34" charset="0"/>
                <a:cs typeface="Helvetica" panose="020B0604020202020204" pitchFamily="34" charset="0"/>
              </a:rPr>
              <a:t>Outcomes</a:t>
            </a:r>
            <a:endParaRPr lang="en-US" b="1" dirty="0">
              <a:solidFill>
                <a:srgbClr val="C00000"/>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993011099"/>
      </p:ext>
    </p:extLst>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Population Definitions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723900" y="2866571"/>
            <a:ext cx="11239499" cy="6124754"/>
          </a:xfrm>
          <a:prstGeom prst="rect">
            <a:avLst/>
          </a:prstGeom>
        </p:spPr>
        <p:txBody>
          <a:bodyPr wrap="square">
            <a:spAutoFit/>
          </a:bodyPr>
          <a:lstStyle/>
          <a:p>
            <a:pPr marL="342900" lvl="0" indent="-342900" algn="l">
              <a:buClr>
                <a:srgbClr val="0070C0"/>
              </a:buClr>
              <a:buSzPct val="135000"/>
              <a:buFont typeface="Arial" panose="020B0604020202020204" pitchFamily="34" charset="0"/>
              <a:buChar char="•"/>
            </a:pPr>
            <a:r>
              <a:rPr lang="en-US" sz="3200" b="1" dirty="0">
                <a:solidFill>
                  <a:srgbClr val="0070C0"/>
                </a:solidFill>
              </a:rPr>
              <a:t>Number of adults served by the consortium </a:t>
            </a:r>
            <a:r>
              <a:rPr lang="en-US" sz="3200" dirty="0"/>
              <a:t>– Aligned to WIOA reportable individual definition. 1 or more contact hour of instruction or participation in self directed or information only activities</a:t>
            </a:r>
          </a:p>
          <a:p>
            <a:pPr marL="342900" lvl="0" indent="-342900" algn="l">
              <a:spcBef>
                <a:spcPts val="1200"/>
              </a:spcBef>
              <a:buClr>
                <a:srgbClr val="0070C0"/>
              </a:buClr>
              <a:buSzPct val="135000"/>
              <a:buFont typeface="Arial" panose="020B0604020202020204" pitchFamily="34" charset="0"/>
              <a:buChar char="•"/>
            </a:pPr>
            <a:r>
              <a:rPr lang="en-US" sz="3200" b="1" dirty="0">
                <a:solidFill>
                  <a:srgbClr val="0070C0"/>
                </a:solidFill>
              </a:rPr>
              <a:t>Adults who attain milestones or outcomes</a:t>
            </a:r>
            <a:r>
              <a:rPr lang="en-US" sz="3200" dirty="0"/>
              <a:t> – Aligned to WIOA definition of a participant under AEFLA WIOA Title II. 12 or more contact hours of instruction in ABE, ASE, ESL or CTE.</a:t>
            </a:r>
          </a:p>
          <a:p>
            <a:pPr marL="342900" lvl="0" algn="l">
              <a:spcBef>
                <a:spcPts val="1800"/>
              </a:spcBef>
              <a:buClr>
                <a:srgbClr val="0070C0"/>
              </a:buClr>
              <a:buSzPct val="135000"/>
            </a:pPr>
            <a:r>
              <a:rPr lang="en-US" sz="2600" dirty="0"/>
              <a:t>AEBG will analyze outcomes for reportable individuals using the supplemental data report but not include that data in the primary report to the legislature for 17/18</a:t>
            </a:r>
          </a:p>
          <a:p>
            <a:pPr lvl="0"/>
            <a:endParaRPr lang="en-US" sz="3300" dirty="0"/>
          </a:p>
        </p:txBody>
      </p:sp>
    </p:spTree>
    <p:extLst>
      <p:ext uri="{BB962C8B-B14F-4D97-AF65-F5344CB8AC3E}">
        <p14:creationId xmlns:p14="http://schemas.microsoft.com/office/powerpoint/2010/main" val="1293597378"/>
      </p:ext>
    </p:extLst>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txBox="1">
            <a:spLocks/>
          </p:cNvSpPr>
          <p:nvPr/>
        </p:nvSpPr>
        <p:spPr>
          <a:xfrm>
            <a:off x="365823" y="2038805"/>
            <a:ext cx="11996737" cy="1119685"/>
          </a:xfrm>
          <a:prstGeom prst="rect">
            <a:avLst/>
          </a:prstGeom>
          <a:solidFill>
            <a:schemeClr val="bg1"/>
          </a:solidFill>
        </p:spPr>
        <p:txBody>
          <a:bodyPr/>
          <a:lstStyle>
            <a:lvl1pPr algn="ctr" defTabSz="584200" eaLnBrk="1" hangingPunct="1">
              <a:defRPr sz="48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a:lstStyle>
          <a:p>
            <a:r>
              <a:rPr lang="en-US" dirty="0" smtClean="0">
                <a:solidFill>
                  <a:schemeClr val="accent5"/>
                </a:solidFill>
              </a:rPr>
              <a:t>AEBG Outcomes</a:t>
            </a:r>
            <a:endParaRPr lang="en-US" dirty="0">
              <a:solidFill>
                <a:schemeClr val="accent5"/>
              </a:solidFill>
            </a:endParaRPr>
          </a:p>
        </p:txBody>
      </p:sp>
      <p:graphicFrame>
        <p:nvGraphicFramePr>
          <p:cNvPr id="6" name="Diagram 5"/>
          <p:cNvGraphicFramePr/>
          <p:nvPr>
            <p:extLst>
              <p:ext uri="{D42A27DB-BD31-4B8C-83A1-F6EECF244321}">
                <p14:modId xmlns:p14="http://schemas.microsoft.com/office/powerpoint/2010/main" val="2981309294"/>
              </p:ext>
            </p:extLst>
          </p:nvPr>
        </p:nvGraphicFramePr>
        <p:xfrm>
          <a:off x="2226491" y="3290808"/>
          <a:ext cx="7739017" cy="4983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319852"/>
      </p:ext>
    </p:extLst>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400" b="1" dirty="0" smtClean="0">
                <a:solidFill>
                  <a:schemeClr val="accent2">
                    <a:lumMod val="75000"/>
                  </a:schemeClr>
                </a:solidFill>
                <a:latin typeface="Helvetica" panose="020B0604020202020204" pitchFamily="34" charset="0"/>
                <a:cs typeface="Helvetica" panose="020B0604020202020204" pitchFamily="34" charset="0"/>
              </a:rPr>
              <a:t>AEBG Outcomes</a:t>
            </a:r>
            <a:endParaRPr lang="en-US" sz="4400" b="1" dirty="0">
              <a:solidFill>
                <a:schemeClr val="accent2">
                  <a:lumMod val="75000"/>
                </a:schemeClr>
              </a:solidFill>
              <a:latin typeface="Helvetica" panose="020B0604020202020204" pitchFamily="34" charset="0"/>
              <a:cs typeface="Helvetica" panose="020B0604020202020204" pitchFamily="34" charset="0"/>
            </a:endParaRPr>
          </a:p>
        </p:txBody>
      </p:sp>
      <p:sp>
        <p:nvSpPr>
          <p:cNvPr id="3" name="Content Placeholder 2"/>
          <p:cNvSpPr>
            <a:spLocks noGrp="1"/>
          </p:cNvSpPr>
          <p:nvPr>
            <p:ph sz="quarter" idx="11"/>
          </p:nvPr>
        </p:nvSpPr>
        <p:spPr/>
        <p:txBody>
          <a:bodyPr/>
          <a:lstStyle/>
          <a:p>
            <a:pPr marL="685800" indent="-685800" algn="l">
              <a:buFont typeface="+mj-lt"/>
              <a:buAutoNum type="arabicPeriod"/>
            </a:pPr>
            <a:r>
              <a:rPr lang="en-US" sz="4800" dirty="0" smtClean="0"/>
              <a:t>Improved Literacy Skills</a:t>
            </a:r>
          </a:p>
          <a:p>
            <a:pPr marL="685800" indent="-685800" algn="l">
              <a:buFont typeface="+mj-lt"/>
              <a:buAutoNum type="arabicPeriod"/>
            </a:pPr>
            <a:r>
              <a:rPr lang="en-US" sz="4800" dirty="0" smtClean="0"/>
              <a:t>High School Diploma/HSE</a:t>
            </a:r>
          </a:p>
          <a:p>
            <a:pPr marL="685800" indent="-685800" algn="l">
              <a:buFont typeface="+mj-lt"/>
              <a:buAutoNum type="arabicPeriod"/>
            </a:pPr>
            <a:r>
              <a:rPr lang="en-US" sz="4800" dirty="0" smtClean="0"/>
              <a:t>Post-Secondary</a:t>
            </a:r>
          </a:p>
          <a:p>
            <a:pPr marL="685800" indent="-685800" algn="l">
              <a:buFont typeface="+mj-lt"/>
              <a:buAutoNum type="arabicPeriod"/>
            </a:pPr>
            <a:r>
              <a:rPr lang="en-US" sz="4800" dirty="0" smtClean="0"/>
              <a:t>Job Placement</a:t>
            </a:r>
          </a:p>
          <a:p>
            <a:pPr marL="685800" indent="-685800" algn="l">
              <a:buFont typeface="+mj-lt"/>
              <a:buAutoNum type="arabicPeriod"/>
            </a:pPr>
            <a:r>
              <a:rPr lang="en-US" sz="4800" dirty="0" smtClean="0"/>
              <a:t>Improved Wages</a:t>
            </a:r>
          </a:p>
          <a:p>
            <a:pPr marL="685800" indent="-685800" algn="l">
              <a:buFont typeface="+mj-lt"/>
              <a:buAutoNum type="arabicPeriod"/>
            </a:pPr>
            <a:r>
              <a:rPr lang="en-US" sz="4800" dirty="0" smtClean="0"/>
              <a:t>Transition to Post-Secondary</a:t>
            </a:r>
            <a:endParaRPr lang="en-US" sz="4800" dirty="0"/>
          </a:p>
        </p:txBody>
      </p:sp>
    </p:spTree>
    <p:extLst>
      <p:ext uri="{BB962C8B-B14F-4D97-AF65-F5344CB8AC3E}">
        <p14:creationId xmlns:p14="http://schemas.microsoft.com/office/powerpoint/2010/main" val="1026568335"/>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smtClean="0">
                <a:solidFill>
                  <a:schemeClr val="accent2">
                    <a:lumMod val="75000"/>
                  </a:schemeClr>
                </a:solidFill>
                <a:latin typeface="Helvetica" panose="020B0604020202020204" pitchFamily="34" charset="0"/>
                <a:cs typeface="Helvetica" panose="020B0604020202020204" pitchFamily="34" charset="0"/>
              </a:rPr>
              <a:t>AEBG Metrics</a:t>
            </a:r>
            <a:endParaRPr lang="en-US" sz="4000" b="1" dirty="0">
              <a:solidFill>
                <a:schemeClr val="accent2">
                  <a:lumMod val="75000"/>
                </a:schemeClr>
              </a:solidFill>
              <a:latin typeface="Helvetica" panose="020B0604020202020204" pitchFamily="34" charset="0"/>
              <a:cs typeface="Helvetica" panose="020B0604020202020204" pitchFamily="34" charset="0"/>
            </a:endParaRP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pic>
        <p:nvPicPr>
          <p:cNvPr id="4" name="Picture 3"/>
          <p:cNvPicPr>
            <a:picLocks noChangeAspect="1"/>
          </p:cNvPicPr>
          <p:nvPr/>
        </p:nvPicPr>
        <p:blipFill>
          <a:blip r:embed="rId2"/>
          <a:stretch>
            <a:fillRect/>
          </a:stretch>
        </p:blipFill>
        <p:spPr>
          <a:xfrm>
            <a:off x="449943" y="2866571"/>
            <a:ext cx="12390846" cy="6551749"/>
          </a:xfrm>
          <a:prstGeom prst="rect">
            <a:avLst/>
          </a:prstGeom>
        </p:spPr>
      </p:pic>
    </p:spTree>
    <p:extLst>
      <p:ext uri="{BB962C8B-B14F-4D97-AF65-F5344CB8AC3E}">
        <p14:creationId xmlns:p14="http://schemas.microsoft.com/office/powerpoint/2010/main" val="4113060495"/>
      </p:ext>
    </p:extLst>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400" b="1" dirty="0" smtClean="0">
                <a:solidFill>
                  <a:schemeClr val="accent2">
                    <a:lumMod val="75000"/>
                  </a:schemeClr>
                </a:solidFill>
                <a:latin typeface="Helvetica" panose="020B0604020202020204" pitchFamily="34" charset="0"/>
                <a:cs typeface="Helvetica" panose="020B0604020202020204" pitchFamily="34" charset="0"/>
              </a:rPr>
              <a:t>AEBG Outcomes</a:t>
            </a:r>
            <a:endParaRPr lang="en-US" sz="4400" b="1" dirty="0">
              <a:solidFill>
                <a:schemeClr val="accent2">
                  <a:lumMod val="75000"/>
                </a:schemeClr>
              </a:solidFill>
              <a:latin typeface="Helvetica" panose="020B0604020202020204" pitchFamily="34" charset="0"/>
              <a:cs typeface="Helvetica" panose="020B0604020202020204" pitchFamily="34" charset="0"/>
            </a:endParaRPr>
          </a:p>
        </p:txBody>
      </p:sp>
      <p:sp>
        <p:nvSpPr>
          <p:cNvPr id="3" name="Content Placeholder 2"/>
          <p:cNvSpPr>
            <a:spLocks noGrp="1"/>
          </p:cNvSpPr>
          <p:nvPr>
            <p:ph sz="quarter" idx="11"/>
          </p:nvPr>
        </p:nvSpPr>
        <p:spPr>
          <a:xfrm>
            <a:off x="365823" y="2763078"/>
            <a:ext cx="5180212" cy="5703393"/>
          </a:xfrm>
        </p:spPr>
        <p:txBody>
          <a:bodyPr/>
          <a:lstStyle/>
          <a:p>
            <a:pPr algn="l"/>
            <a:r>
              <a:rPr lang="en-US" sz="4800" dirty="0" smtClean="0"/>
              <a:t>AEBG will use a combination of self-reported outcomes in TE and data match for state level reporting.</a:t>
            </a:r>
          </a:p>
          <a:p>
            <a:pPr algn="l"/>
            <a:endParaRPr lang="en-US" sz="4000" dirty="0"/>
          </a:p>
          <a:p>
            <a:pPr algn="l"/>
            <a:endParaRPr lang="en-US" sz="4000" dirty="0" smtClean="0"/>
          </a:p>
          <a:p>
            <a:pPr algn="l"/>
            <a:endParaRPr lang="en-US" sz="4000" dirty="0"/>
          </a:p>
        </p:txBody>
      </p:sp>
      <p:graphicFrame>
        <p:nvGraphicFramePr>
          <p:cNvPr id="4" name="Diagram 3"/>
          <p:cNvGraphicFramePr/>
          <p:nvPr>
            <p:extLst/>
          </p:nvPr>
        </p:nvGraphicFramePr>
        <p:xfrm>
          <a:off x="6321287" y="3975652"/>
          <a:ext cx="5808133" cy="4989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2115844"/>
      </p:ext>
    </p:extLst>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Improved Literacy Skills</a:t>
            </a:r>
          </a:p>
        </p:txBody>
      </p:sp>
      <p:sp>
        <p:nvSpPr>
          <p:cNvPr id="3" name="Content Placeholder 2"/>
          <p:cNvSpPr>
            <a:spLocks noGrp="1"/>
          </p:cNvSpPr>
          <p:nvPr>
            <p:ph sz="quarter" idx="11"/>
          </p:nvPr>
        </p:nvSpPr>
        <p:spPr>
          <a:xfrm>
            <a:off x="579549" y="2834640"/>
            <a:ext cx="11782314" cy="5813322"/>
          </a:xfrm>
        </p:spPr>
        <p:txBody>
          <a:bodyPr/>
          <a:lstStyle/>
          <a:p>
            <a:pPr marL="457200" lvl="1" indent="-457200" algn="l">
              <a:buFont typeface="Arial" panose="020B0604020202020204" pitchFamily="34" charset="0"/>
              <a:buChar char="•"/>
            </a:pPr>
            <a:r>
              <a:rPr lang="en-US" sz="4400" dirty="0"/>
              <a:t>For </a:t>
            </a:r>
            <a:r>
              <a:rPr lang="en-US" sz="4400" dirty="0" smtClean="0"/>
              <a:t>ABE/ESL/ASE </a:t>
            </a:r>
            <a:r>
              <a:rPr lang="en-US" sz="4400" dirty="0"/>
              <a:t>programs, measured by </a:t>
            </a:r>
            <a:r>
              <a:rPr lang="en-US" sz="4400" dirty="0" smtClean="0"/>
              <a:t>pre/post learning gains</a:t>
            </a:r>
          </a:p>
          <a:p>
            <a:pPr marL="457200" lvl="1" indent="-457200" algn="l">
              <a:buFont typeface="Arial" panose="020B0604020202020204" pitchFamily="34" charset="0"/>
              <a:buChar char="•"/>
            </a:pPr>
            <a:r>
              <a:rPr lang="en-US" sz="4400" dirty="0" smtClean="0"/>
              <a:t>ABE/ESL/ASE: Career </a:t>
            </a:r>
            <a:r>
              <a:rPr lang="en-US" sz="4400" dirty="0"/>
              <a:t>Development and College Preparation (CDCP) certificate</a:t>
            </a:r>
            <a:endParaRPr lang="en-US" sz="4400" dirty="0" smtClean="0"/>
          </a:p>
          <a:p>
            <a:pPr marL="457200" lvl="1" indent="-457200" algn="l">
              <a:buFont typeface="Arial" panose="020B0604020202020204" pitchFamily="34" charset="0"/>
              <a:buChar char="•"/>
            </a:pPr>
            <a:r>
              <a:rPr lang="en-US" sz="4400" dirty="0" smtClean="0"/>
              <a:t>HS Diploma can report gains through achieving high school credits/Carnegie Units</a:t>
            </a:r>
          </a:p>
          <a:p>
            <a:pPr marL="457200" lvl="1" indent="-457200" algn="l">
              <a:buFont typeface="Arial" panose="020B0604020202020204" pitchFamily="34" charset="0"/>
              <a:buChar char="•"/>
            </a:pPr>
            <a:r>
              <a:rPr lang="en-US" sz="4400" dirty="0" smtClean="0"/>
              <a:t>Occupational Skills gain</a:t>
            </a:r>
          </a:p>
          <a:p>
            <a:pPr marL="457200" lvl="1" indent="-457200" algn="l">
              <a:buFont typeface="Arial" panose="020B0604020202020204" pitchFamily="34" charset="0"/>
              <a:buChar char="•"/>
            </a:pPr>
            <a:r>
              <a:rPr lang="en-US" sz="4400" dirty="0" smtClean="0"/>
              <a:t>Workforce Readiness Milestone </a:t>
            </a:r>
            <a:endParaRPr lang="en-US" sz="4400" dirty="0"/>
          </a:p>
          <a:p>
            <a:pPr lvl="1" algn="l"/>
            <a:endParaRPr lang="en-US" sz="4400" dirty="0"/>
          </a:p>
          <a:p>
            <a:pPr marL="517525" lvl="4" algn="l"/>
            <a:endParaRPr lang="en-US" sz="4400" dirty="0"/>
          </a:p>
          <a:p>
            <a:pPr marL="517525" algn="l"/>
            <a:endParaRPr lang="en-US" sz="4400" dirty="0"/>
          </a:p>
        </p:txBody>
      </p:sp>
      <p:grpSp>
        <p:nvGrpSpPr>
          <p:cNvPr id="4" name="Group 3"/>
          <p:cNvGrpSpPr/>
          <p:nvPr/>
        </p:nvGrpSpPr>
        <p:grpSpPr>
          <a:xfrm>
            <a:off x="10476802" y="292583"/>
            <a:ext cx="1885061" cy="1043457"/>
            <a:chOff x="1254756" y="1526"/>
            <a:chExt cx="2490240" cy="1506872"/>
          </a:xfrm>
        </p:grpSpPr>
        <p:sp>
          <p:nvSpPr>
            <p:cNvPr id="5" name="Rectangle 4"/>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3030992496"/>
      </p:ext>
    </p:extLst>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0"/>
          </p:nvPr>
        </p:nvSpPr>
        <p:spPr>
          <a:xfrm>
            <a:off x="115911" y="1714955"/>
            <a:ext cx="12762963" cy="1119685"/>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Improved Literacy Skills – NRS Assessments</a:t>
            </a:r>
          </a:p>
          <a:p>
            <a:endParaRPr lang="en-US" dirty="0"/>
          </a:p>
        </p:txBody>
      </p:sp>
      <p:sp>
        <p:nvSpPr>
          <p:cNvPr id="3" name="Content Placeholder 2"/>
          <p:cNvSpPr>
            <a:spLocks noGrp="1"/>
          </p:cNvSpPr>
          <p:nvPr>
            <p:ph sz="quarter" idx="11"/>
          </p:nvPr>
        </p:nvSpPr>
        <p:spPr>
          <a:xfrm>
            <a:off x="365125" y="2834640"/>
            <a:ext cx="11996738" cy="5119151"/>
          </a:xfrm>
        </p:spPr>
        <p:txBody>
          <a:bodyPr/>
          <a:lstStyle/>
          <a:p>
            <a:pPr marL="457200" lvl="4" indent="-457200" algn="l">
              <a:buFont typeface="Arial" panose="020B0604020202020204" pitchFamily="34" charset="0"/>
              <a:buChar char="•"/>
            </a:pPr>
            <a:r>
              <a:rPr lang="en-US" sz="4000" dirty="0" smtClean="0"/>
              <a:t>Achieved when a learner makes enough progress from pretest to post-test to move up one Educational Functioning Level (EFL) on the federal/NRS chart.</a:t>
            </a:r>
          </a:p>
          <a:p>
            <a:pPr marL="457200" lvl="4" indent="-457200" algn="l">
              <a:buFont typeface="Arial" panose="020B0604020202020204" pitchFamily="34" charset="0"/>
              <a:buChar char="•"/>
            </a:pPr>
            <a:r>
              <a:rPr lang="en-US" sz="4000" dirty="0" smtClean="0"/>
              <a:t>Must use pre/post-test assessment instruments approved by the National Reporting System (NRS).</a:t>
            </a:r>
            <a:endParaRPr lang="en-US" sz="4000" dirty="0"/>
          </a:p>
          <a:p>
            <a:pPr marL="166688" lvl="3" algn="l"/>
            <a:endParaRPr lang="en-US" dirty="0"/>
          </a:p>
          <a:p>
            <a:pPr marL="623888" lvl="3" indent="-457200" algn="l">
              <a:buFont typeface="Arial" panose="020B0604020202020204" pitchFamily="34" charset="0"/>
              <a:buChar char="•"/>
            </a:pPr>
            <a:endParaRPr lang="en-US" dirty="0"/>
          </a:p>
          <a:p>
            <a:pPr marL="517525" lvl="4" algn="l"/>
            <a:endParaRPr lang="en-US" sz="4400" dirty="0"/>
          </a:p>
          <a:p>
            <a:pPr marL="115888" algn="l"/>
            <a:endParaRPr lang="en-US" sz="4400" dirty="0"/>
          </a:p>
        </p:txBody>
      </p:sp>
      <p:grpSp>
        <p:nvGrpSpPr>
          <p:cNvPr id="4" name="Group 3"/>
          <p:cNvGrpSpPr/>
          <p:nvPr/>
        </p:nvGrpSpPr>
        <p:grpSpPr>
          <a:xfrm>
            <a:off x="10476802" y="292583"/>
            <a:ext cx="1885061" cy="1043457"/>
            <a:chOff x="1254756" y="1526"/>
            <a:chExt cx="2490240" cy="1506872"/>
          </a:xfrm>
        </p:grpSpPr>
        <p:sp>
          <p:nvSpPr>
            <p:cNvPr id="5" name="Rectangle 4"/>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2302253797"/>
      </p:ext>
    </p:extLst>
  </p:cSld>
  <p:clrMapOvr>
    <a:masterClrMapping/>
  </p:clrMapOvr>
  <p:transition spd="med"/>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15911" y="1714955"/>
            <a:ext cx="12762963" cy="1119685"/>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Improved Literacy Skills – NRS Assessments</a:t>
            </a:r>
          </a:p>
          <a:p>
            <a:endParaRPr lang="en-US" dirty="0"/>
          </a:p>
        </p:txBody>
      </p:sp>
      <p:pic>
        <p:nvPicPr>
          <p:cNvPr id="4" name="Content Placeholder 3"/>
          <p:cNvPicPr>
            <a:picLocks noGrp="1" noChangeAspect="1"/>
          </p:cNvPicPr>
          <p:nvPr>
            <p:ph sz="quarter" idx="11"/>
          </p:nvPr>
        </p:nvPicPr>
        <p:blipFill>
          <a:blip r:embed="rId2" cstate="print"/>
          <a:stretch>
            <a:fillRect/>
          </a:stretch>
        </p:blipFill>
        <p:spPr>
          <a:xfrm>
            <a:off x="2839453" y="2834641"/>
            <a:ext cx="7086600" cy="5226532"/>
          </a:xfrm>
          <a:prstGeom prst="rect">
            <a:avLst/>
          </a:prstGeom>
        </p:spPr>
      </p:pic>
      <p:sp>
        <p:nvSpPr>
          <p:cNvPr id="5" name="TextBox 4"/>
          <p:cNvSpPr txBox="1"/>
          <p:nvPr/>
        </p:nvSpPr>
        <p:spPr>
          <a:xfrm>
            <a:off x="365824" y="8347871"/>
            <a:ext cx="12219208" cy="53347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2800" b="0" i="0" u="none" strike="noStrike" cap="none" spc="0" normalizeH="0" baseline="0" dirty="0" smtClean="0">
                <a:ln>
                  <a:noFill/>
                </a:ln>
                <a:solidFill>
                  <a:srgbClr val="000000"/>
                </a:solidFill>
                <a:effectLst/>
                <a:uFillTx/>
                <a:latin typeface="+mn-lt"/>
                <a:ea typeface="+mn-ea"/>
                <a:cs typeface="+mn-cs"/>
                <a:sym typeface="Helvetica"/>
              </a:rPr>
              <a:t>For NRS relationship with other test publishers, go to </a:t>
            </a:r>
            <a:r>
              <a:rPr kumimoji="0" lang="en-US" sz="2800" b="0" i="0" u="none" strike="noStrike" cap="none" spc="0" normalizeH="0" baseline="0" dirty="0" smtClean="0">
                <a:ln>
                  <a:noFill/>
                </a:ln>
                <a:solidFill>
                  <a:srgbClr val="000000"/>
                </a:solidFill>
                <a:effectLst/>
                <a:uFillTx/>
                <a:latin typeface="+mn-lt"/>
                <a:ea typeface="+mn-ea"/>
                <a:cs typeface="+mn-cs"/>
                <a:sym typeface="Helvetica"/>
                <a:hlinkClick r:id="rId3"/>
              </a:rPr>
              <a:t>www.nrsweb.org</a:t>
            </a:r>
            <a:r>
              <a:rPr kumimoji="0" lang="en-US" sz="2800" b="0" i="0" u="none" strike="noStrike" cap="none" spc="0" normalizeH="0" dirty="0" smtClean="0">
                <a:ln>
                  <a:noFill/>
                </a:ln>
                <a:solidFill>
                  <a:srgbClr val="000000"/>
                </a:solidFill>
                <a:effectLst/>
                <a:uFillTx/>
                <a:latin typeface="+mn-lt"/>
                <a:ea typeface="+mn-ea"/>
                <a:cs typeface="+mn-cs"/>
                <a:sym typeface="Helvetica"/>
              </a:rPr>
              <a:t> </a:t>
            </a:r>
            <a:endParaRPr kumimoji="0" lang="en-US" sz="2800" b="0" i="0" u="none" strike="noStrike" cap="none" spc="0" normalizeH="0" baseline="0" dirty="0">
              <a:ln>
                <a:noFill/>
              </a:ln>
              <a:solidFill>
                <a:srgbClr val="000000"/>
              </a:solidFill>
              <a:effectLst/>
              <a:uFillTx/>
              <a:latin typeface="+mn-lt"/>
              <a:ea typeface="+mn-ea"/>
              <a:cs typeface="+mn-cs"/>
              <a:sym typeface="Helvetica"/>
            </a:endParaRPr>
          </a:p>
        </p:txBody>
      </p:sp>
      <p:grpSp>
        <p:nvGrpSpPr>
          <p:cNvPr id="6" name="Group 5"/>
          <p:cNvGrpSpPr/>
          <p:nvPr/>
        </p:nvGrpSpPr>
        <p:grpSpPr>
          <a:xfrm>
            <a:off x="10476802" y="292583"/>
            <a:ext cx="1885061" cy="1043457"/>
            <a:chOff x="1254756" y="1526"/>
            <a:chExt cx="2490240" cy="1506872"/>
          </a:xfrm>
        </p:grpSpPr>
        <p:sp>
          <p:nvSpPr>
            <p:cNvPr id="7" name="Rectangle 6"/>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8" name="TextBox 7"/>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3858900211"/>
      </p:ext>
    </p:extLst>
  </p:cSld>
  <p:clrMapOvr>
    <a:masterClrMapping/>
  </p:clrMapOvr>
  <p:transition spd="med"/>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1843" y="18492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Adults With Improved Literacy &amp; Basic Skills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11843" y="24910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844550" y="3006271"/>
            <a:ext cx="11239499" cy="3354765"/>
          </a:xfrm>
          <a:prstGeom prst="rect">
            <a:avLst/>
          </a:prstGeom>
        </p:spPr>
        <p:txBody>
          <a:bodyPr wrap="square">
            <a:spAutoFit/>
          </a:bodyPr>
          <a:lstStyle/>
          <a:p>
            <a:pPr marL="228600" lvl="0" algn="l">
              <a:spcBef>
                <a:spcPts val="2400"/>
              </a:spcBef>
              <a:buClr>
                <a:srgbClr val="0070C0"/>
              </a:buClr>
              <a:buSzPct val="135000"/>
            </a:pPr>
            <a:r>
              <a:rPr lang="en-US" sz="3200" dirty="0" smtClean="0"/>
              <a:t>Attainment </a:t>
            </a:r>
            <a:r>
              <a:rPr lang="en-US" sz="3200" dirty="0"/>
              <a:t>of a functional level tied to completion of a course or a Career Development and College Preparation (CDCP) certificate using a crosswalk of the National Reporting System EFLs and the community college CB21 course rubric for levels below </a:t>
            </a:r>
            <a:r>
              <a:rPr lang="en-US" sz="3200" dirty="0" smtClean="0"/>
              <a:t>transfer</a:t>
            </a:r>
            <a:endParaRPr lang="en-US" sz="3200" dirty="0"/>
          </a:p>
          <a:p>
            <a:pPr marL="228600" lvl="0" algn="l">
              <a:spcBef>
                <a:spcPts val="2400"/>
              </a:spcBef>
              <a:buClr>
                <a:srgbClr val="0070C0"/>
              </a:buClr>
              <a:buSzPct val="135000"/>
            </a:pPr>
            <a:endParaRPr lang="en-US" sz="3200" dirty="0"/>
          </a:p>
        </p:txBody>
      </p:sp>
      <p:pic>
        <p:nvPicPr>
          <p:cNvPr id="3" name="Picture 2"/>
          <p:cNvPicPr>
            <a:picLocks noChangeAspect="1"/>
          </p:cNvPicPr>
          <p:nvPr/>
        </p:nvPicPr>
        <p:blipFill rotWithShape="1">
          <a:blip r:embed="rId2"/>
          <a:srcRect l="3217" b="6311"/>
          <a:stretch/>
        </p:blipFill>
        <p:spPr>
          <a:xfrm>
            <a:off x="9420447" y="5409126"/>
            <a:ext cx="2502614" cy="3150083"/>
          </a:xfrm>
          <a:prstGeom prst="rect">
            <a:avLst/>
          </a:prstGeom>
          <a:ln>
            <a:solidFill>
              <a:schemeClr val="accent1"/>
            </a:solidFill>
          </a:ln>
        </p:spPr>
      </p:pic>
      <p:sp>
        <p:nvSpPr>
          <p:cNvPr id="4" name="TextBox 3"/>
          <p:cNvSpPr txBox="1"/>
          <p:nvPr/>
        </p:nvSpPr>
        <p:spPr>
          <a:xfrm>
            <a:off x="1150606" y="6361036"/>
            <a:ext cx="7963786" cy="164147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0" algn="l" rtl="0" latinLnBrk="1" hangingPunct="0"/>
            <a:r>
              <a:rPr lang="en-US" sz="3200" dirty="0"/>
              <a:t>Mark “Mastered Course Competencies on Update field #9 (Education): </a:t>
            </a:r>
          </a:p>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1986344276"/>
      </p:ext>
    </p:extLst>
  </p:cSld>
  <p:clrMapOvr>
    <a:masterClrMapping/>
  </p:clrMapOvr>
  <p:transition spd="med"/>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3600" b="1" dirty="0">
                <a:solidFill>
                  <a:schemeClr val="accent2">
                    <a:lumMod val="75000"/>
                  </a:schemeClr>
                </a:solidFill>
                <a:latin typeface="Helvetica" panose="020B0604020202020204" pitchFamily="34" charset="0"/>
                <a:cs typeface="Helvetica" panose="020B0604020202020204" pitchFamily="34" charset="0"/>
              </a:rPr>
              <a:t>Improved Literacy Skills – HS Diploma</a:t>
            </a:r>
          </a:p>
        </p:txBody>
      </p:sp>
      <p:sp>
        <p:nvSpPr>
          <p:cNvPr id="3" name="Content Placeholder 2"/>
          <p:cNvSpPr>
            <a:spLocks noGrp="1"/>
          </p:cNvSpPr>
          <p:nvPr>
            <p:ph sz="quarter" idx="11"/>
          </p:nvPr>
        </p:nvSpPr>
        <p:spPr>
          <a:xfrm>
            <a:off x="365125" y="2724150"/>
            <a:ext cx="11996738" cy="6091238"/>
          </a:xfrm>
        </p:spPr>
        <p:txBody>
          <a:bodyPr/>
          <a:lstStyle/>
          <a:p>
            <a:pPr marL="166688" lvl="3" algn="l"/>
            <a:r>
              <a:rPr lang="en-US" sz="3600" b="1" dirty="0">
                <a:solidFill>
                  <a:schemeClr val="tx1">
                    <a:lumMod val="65000"/>
                    <a:lumOff val="35000"/>
                  </a:schemeClr>
                </a:solidFill>
              </a:rPr>
              <a:t>Progress towards Diploma </a:t>
            </a:r>
            <a:r>
              <a:rPr lang="en-US" sz="3600" b="1" dirty="0">
                <a:solidFill>
                  <a:srgbClr val="FF0000"/>
                </a:solidFill>
              </a:rPr>
              <a:t>(New) </a:t>
            </a:r>
            <a:r>
              <a:rPr lang="en-US" sz="3600" b="1" dirty="0">
                <a:solidFill>
                  <a:schemeClr val="tx1">
                    <a:lumMod val="65000"/>
                    <a:lumOff val="35000"/>
                  </a:schemeClr>
                </a:solidFill>
              </a:rPr>
              <a:t>– </a:t>
            </a:r>
            <a:r>
              <a:rPr lang="en-US" dirty="0" smtClean="0"/>
              <a:t>Participants who improved from ASE low to ASE high on the NRS-approved assessment– or, who completed enough high school credits to advance from ASE Low (9</a:t>
            </a:r>
            <a:r>
              <a:rPr lang="en-US" baseline="30000" dirty="0" smtClean="0"/>
              <a:t>th</a:t>
            </a:r>
            <a:r>
              <a:rPr lang="en-US" dirty="0" smtClean="0"/>
              <a:t>/10</a:t>
            </a:r>
            <a:r>
              <a:rPr lang="en-US" baseline="30000" dirty="0" smtClean="0"/>
              <a:t>th</a:t>
            </a:r>
            <a:r>
              <a:rPr lang="en-US" dirty="0" smtClean="0"/>
              <a:t> grade) to ASE High (11</a:t>
            </a:r>
            <a:r>
              <a:rPr lang="en-US" baseline="30000" dirty="0" smtClean="0"/>
              <a:t>th</a:t>
            </a:r>
            <a:r>
              <a:rPr lang="en-US" dirty="0" smtClean="0"/>
              <a:t>/12</a:t>
            </a:r>
            <a:r>
              <a:rPr lang="en-US" baseline="30000" dirty="0" smtClean="0"/>
              <a:t>th</a:t>
            </a:r>
            <a:r>
              <a:rPr lang="en-US" dirty="0" smtClean="0"/>
              <a:t> grade) levels.</a:t>
            </a:r>
          </a:p>
          <a:p>
            <a:pPr marL="623888" lvl="3" indent="-457200" algn="l">
              <a:buFont typeface="Arial" panose="020B0604020202020204" pitchFamily="34" charset="0"/>
              <a:buChar char="•"/>
            </a:pPr>
            <a:r>
              <a:rPr lang="en-US" dirty="0" smtClean="0"/>
              <a:t>Instructional Program = HS Diploma</a:t>
            </a:r>
          </a:p>
          <a:p>
            <a:pPr marL="623888" lvl="3" indent="-457200" algn="l">
              <a:buFont typeface="Arial" panose="020B0604020202020204" pitchFamily="34" charset="0"/>
              <a:buChar char="•"/>
            </a:pPr>
            <a:r>
              <a:rPr lang="en-US" dirty="0" smtClean="0"/>
              <a:t>Instructional Level = ASE Low or ASE High – either through pretest or self-report (Entry Record field 18)</a:t>
            </a:r>
          </a:p>
          <a:p>
            <a:pPr marL="623888" lvl="3" indent="-457200" algn="l">
              <a:buFont typeface="Arial" panose="020B0604020202020204" pitchFamily="34" charset="0"/>
              <a:buChar char="•"/>
            </a:pPr>
            <a:r>
              <a:rPr lang="en-US" dirty="0" smtClean="0"/>
              <a:t>If ASE Low – learner achieves outcome by marking self-report ASE High, or earn HS diploma</a:t>
            </a:r>
          </a:p>
          <a:p>
            <a:pPr marL="623888" lvl="3" indent="-457200" algn="l">
              <a:buFont typeface="Arial" panose="020B0604020202020204" pitchFamily="34" charset="0"/>
              <a:buChar char="•"/>
            </a:pPr>
            <a:r>
              <a:rPr lang="en-US" dirty="0" smtClean="0"/>
              <a:t>If ASE High – learner achieves outcome by marking earn HS diploma</a:t>
            </a:r>
          </a:p>
          <a:p>
            <a:pPr marL="623888" lvl="3" indent="-457200" algn="l">
              <a:buFont typeface="Arial" panose="020B0604020202020204" pitchFamily="34" charset="0"/>
              <a:buChar char="•"/>
            </a:pPr>
            <a:endParaRPr lang="en-US" dirty="0"/>
          </a:p>
          <a:p>
            <a:pPr marL="517525" lvl="4" algn="l"/>
            <a:endParaRPr lang="en-US" sz="4400" dirty="0"/>
          </a:p>
          <a:p>
            <a:pPr marL="115888" algn="l"/>
            <a:endParaRPr lang="en-US" sz="4400" dirty="0"/>
          </a:p>
        </p:txBody>
      </p:sp>
      <p:grpSp>
        <p:nvGrpSpPr>
          <p:cNvPr id="4" name="Group 3"/>
          <p:cNvGrpSpPr/>
          <p:nvPr/>
        </p:nvGrpSpPr>
        <p:grpSpPr>
          <a:xfrm>
            <a:off x="10476802" y="292583"/>
            <a:ext cx="1885061" cy="1043457"/>
            <a:chOff x="1254756" y="1526"/>
            <a:chExt cx="2490240" cy="1506872"/>
          </a:xfrm>
        </p:grpSpPr>
        <p:sp>
          <p:nvSpPr>
            <p:cNvPr id="5" name="Rectangle 4"/>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072720180"/>
      </p:ext>
    </p:extLst>
  </p:cSld>
  <p:clrMapOvr>
    <a:masterClrMapping/>
  </p:clrMapOvr>
  <p:transition spd="med"/>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3600" b="1" dirty="0">
                <a:solidFill>
                  <a:schemeClr val="accent2">
                    <a:lumMod val="75000"/>
                  </a:schemeClr>
                </a:solidFill>
                <a:latin typeface="Helvetica" panose="020B0604020202020204" pitchFamily="34" charset="0"/>
                <a:cs typeface="Helvetica" panose="020B0604020202020204" pitchFamily="34" charset="0"/>
              </a:rPr>
              <a:t>High School Diploma/HSE</a:t>
            </a:r>
          </a:p>
        </p:txBody>
      </p:sp>
      <p:sp>
        <p:nvSpPr>
          <p:cNvPr id="3" name="Content Placeholder 2"/>
          <p:cNvSpPr>
            <a:spLocks noGrp="1"/>
          </p:cNvSpPr>
          <p:nvPr>
            <p:ph sz="quarter" idx="11"/>
          </p:nvPr>
        </p:nvSpPr>
        <p:spPr/>
        <p:txBody>
          <a:bodyPr/>
          <a:lstStyle/>
          <a:p>
            <a:pPr algn="l"/>
            <a:r>
              <a:rPr lang="en-US" sz="4400" i="1" dirty="0"/>
              <a:t>Field 9 Education</a:t>
            </a:r>
            <a:r>
              <a:rPr lang="en-US" sz="4400" dirty="0"/>
              <a:t> – </a:t>
            </a:r>
          </a:p>
          <a:p>
            <a:pPr marL="571500" lvl="1" indent="-571500" algn="l">
              <a:buFont typeface="Arial" panose="020B0604020202020204" pitchFamily="34" charset="0"/>
              <a:buChar char="•"/>
            </a:pPr>
            <a:r>
              <a:rPr lang="en-US" sz="4400" dirty="0"/>
              <a:t>Earned high school diploma</a:t>
            </a:r>
          </a:p>
          <a:p>
            <a:pPr marL="571500" indent="-571500" algn="l">
              <a:buFont typeface="Arial" panose="020B0604020202020204" pitchFamily="34" charset="0"/>
              <a:buChar char="•"/>
            </a:pPr>
            <a:r>
              <a:rPr lang="en-US" sz="4400" dirty="0"/>
              <a:t>Passed </a:t>
            </a:r>
            <a:r>
              <a:rPr lang="en-US" sz="4400" dirty="0" smtClean="0"/>
              <a:t>GED</a:t>
            </a:r>
          </a:p>
          <a:p>
            <a:pPr marL="571500" indent="-571500" algn="l">
              <a:buFont typeface="Arial" panose="020B0604020202020204" pitchFamily="34" charset="0"/>
              <a:buChar char="•"/>
            </a:pPr>
            <a:r>
              <a:rPr lang="en-US" sz="4400" dirty="0" smtClean="0"/>
              <a:t>Passed </a:t>
            </a:r>
            <a:r>
              <a:rPr lang="en-US" sz="4400" dirty="0" err="1" smtClean="0"/>
              <a:t>HiSET</a:t>
            </a:r>
            <a:endParaRPr lang="en-US" sz="4400" dirty="0"/>
          </a:p>
          <a:p>
            <a:pPr marL="571500" indent="-571500" algn="l">
              <a:buFont typeface="Arial" panose="020B0604020202020204" pitchFamily="34" charset="0"/>
              <a:buChar char="•"/>
            </a:pPr>
            <a:r>
              <a:rPr lang="en-US" sz="4400" dirty="0" smtClean="0"/>
              <a:t>Passed TASC</a:t>
            </a:r>
            <a:endParaRPr lang="en-US" sz="44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63494" y="5359400"/>
            <a:ext cx="5164855" cy="197961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4"/>
          <p:cNvPicPr>
            <a:picLocks noChangeAspect="1"/>
          </p:cNvPicPr>
          <p:nvPr/>
        </p:nvPicPr>
        <p:blipFill>
          <a:blip r:embed="rId3"/>
          <a:stretch>
            <a:fillRect/>
          </a:stretch>
        </p:blipFill>
        <p:spPr>
          <a:xfrm>
            <a:off x="10401113" y="93887"/>
            <a:ext cx="2505673" cy="1518036"/>
          </a:xfrm>
          <a:prstGeom prst="rect">
            <a:avLst/>
          </a:prstGeom>
        </p:spPr>
      </p:pic>
    </p:spTree>
    <p:extLst>
      <p:ext uri="{BB962C8B-B14F-4D97-AF65-F5344CB8AC3E}">
        <p14:creationId xmlns:p14="http://schemas.microsoft.com/office/powerpoint/2010/main" val="888548422"/>
      </p:ext>
    </p:extLst>
  </p:cSld>
  <p:clrMapOvr>
    <a:masterClrMapping/>
  </p:clrMapOvr>
  <p:transition spd="med"/>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3600" b="1" dirty="0">
                <a:solidFill>
                  <a:schemeClr val="accent2">
                    <a:lumMod val="75000"/>
                  </a:schemeClr>
                </a:solidFill>
                <a:latin typeface="Helvetica" panose="020B0604020202020204" pitchFamily="34" charset="0"/>
                <a:cs typeface="Helvetica" panose="020B0604020202020204" pitchFamily="34" charset="0"/>
              </a:rPr>
              <a:t>Improved Literacy Skills – Adults with Disabilities</a:t>
            </a:r>
          </a:p>
        </p:txBody>
      </p:sp>
      <p:sp>
        <p:nvSpPr>
          <p:cNvPr id="3" name="Content Placeholder 2"/>
          <p:cNvSpPr>
            <a:spLocks noGrp="1"/>
          </p:cNvSpPr>
          <p:nvPr>
            <p:ph sz="quarter" idx="11"/>
          </p:nvPr>
        </p:nvSpPr>
        <p:spPr>
          <a:xfrm>
            <a:off x="365824" y="3554568"/>
            <a:ext cx="11996738" cy="4968719"/>
          </a:xfrm>
        </p:spPr>
        <p:txBody>
          <a:bodyPr/>
          <a:lstStyle/>
          <a:p>
            <a:pPr marL="457200" lvl="1" indent="-457200" algn="l">
              <a:buFont typeface="Arial" panose="020B0604020202020204" pitchFamily="34" charset="0"/>
              <a:buChar char="•"/>
            </a:pPr>
            <a:r>
              <a:rPr lang="en-US" sz="3600" dirty="0"/>
              <a:t>For </a:t>
            </a:r>
            <a:r>
              <a:rPr lang="en-US" sz="3600" dirty="0" smtClean="0"/>
              <a:t>learners with developmental/intellectual disabilities, agencies can use the AA-AAAAA Adult Life Skills series or the POWER performance based assessment to measure pre/post gains for intellectual disabilities.</a:t>
            </a:r>
          </a:p>
          <a:p>
            <a:pPr marL="457200" lvl="1" indent="-457200" algn="l">
              <a:buFont typeface="Arial" panose="020B0604020202020204" pitchFamily="34" charset="0"/>
              <a:buChar char="•"/>
            </a:pPr>
            <a:r>
              <a:rPr lang="en-US" sz="3600" dirty="0" smtClean="0"/>
              <a:t>For students with learning and physical disabilities, agencies can use any approved assessment and provide approved testing accommodations.</a:t>
            </a:r>
            <a:endParaRPr lang="en-US" sz="3600" dirty="0"/>
          </a:p>
          <a:p>
            <a:pPr marL="517525" algn="l"/>
            <a:endParaRPr lang="en-US" sz="4400" dirty="0"/>
          </a:p>
        </p:txBody>
      </p:sp>
      <p:grpSp>
        <p:nvGrpSpPr>
          <p:cNvPr id="4" name="Group 3"/>
          <p:cNvGrpSpPr/>
          <p:nvPr/>
        </p:nvGrpSpPr>
        <p:grpSpPr>
          <a:xfrm>
            <a:off x="10476802" y="292583"/>
            <a:ext cx="1885061" cy="1043457"/>
            <a:chOff x="1254756" y="1526"/>
            <a:chExt cx="2490240" cy="1506872"/>
          </a:xfrm>
        </p:grpSpPr>
        <p:sp>
          <p:nvSpPr>
            <p:cNvPr id="5" name="Rectangle 4"/>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81628696"/>
      </p:ext>
    </p:extLst>
  </p:cSld>
  <p:clrMapOvr>
    <a:masterClrMapping/>
  </p:clrMapOvr>
  <p:transition spd="med"/>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1843" y="18492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Other CTE-Related Skills Gains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11843" y="24910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558801" y="2815771"/>
            <a:ext cx="11239499" cy="4262705"/>
          </a:xfrm>
          <a:prstGeom prst="rect">
            <a:avLst/>
          </a:prstGeom>
        </p:spPr>
        <p:txBody>
          <a:bodyPr wrap="square">
            <a:spAutoFit/>
          </a:bodyPr>
          <a:lstStyle/>
          <a:p>
            <a:pPr marL="228600" lvl="0" algn="l">
              <a:spcBef>
                <a:spcPts val="600"/>
              </a:spcBef>
              <a:buClr>
                <a:srgbClr val="0070C0"/>
              </a:buClr>
              <a:buSzPct val="135000"/>
            </a:pPr>
            <a:r>
              <a:rPr lang="en-US" sz="3200" b="1" dirty="0">
                <a:solidFill>
                  <a:schemeClr val="tx1">
                    <a:lumMod val="65000"/>
                    <a:lumOff val="35000"/>
                  </a:schemeClr>
                </a:solidFill>
              </a:rPr>
              <a:t>Occupational Skills Gain – </a:t>
            </a:r>
            <a:r>
              <a:rPr lang="en-US" sz="3200" dirty="0"/>
              <a:t>Participants who achieve milestones in CTE programs, but who do not complete their credential or certificate because they obtain employment or realize a shorter-term goal related to occupational advancement. </a:t>
            </a:r>
          </a:p>
          <a:p>
            <a:pPr marL="228600" lvl="0" algn="l">
              <a:spcBef>
                <a:spcPts val="1800"/>
              </a:spcBef>
              <a:buClr>
                <a:srgbClr val="0070C0"/>
              </a:buClr>
              <a:buSzPct val="135000"/>
            </a:pPr>
            <a:r>
              <a:rPr lang="en-US" sz="3200" b="1" dirty="0">
                <a:solidFill>
                  <a:schemeClr val="tx1">
                    <a:lumMod val="65000"/>
                    <a:lumOff val="35000"/>
                  </a:schemeClr>
                </a:solidFill>
              </a:rPr>
              <a:t>Workforce Preparation Milestone – </a:t>
            </a:r>
            <a:r>
              <a:rPr lang="en-US" sz="3200" dirty="0">
                <a:solidFill>
                  <a:schemeClr val="tx1">
                    <a:lumMod val="65000"/>
                    <a:lumOff val="35000"/>
                  </a:schemeClr>
                </a:solidFill>
              </a:rPr>
              <a:t>Participants who complete workforce preparation courses or certificates. This is an exploratory metric </a:t>
            </a:r>
            <a:r>
              <a:rPr lang="en-US" sz="3200" dirty="0" smtClean="0">
                <a:solidFill>
                  <a:schemeClr val="tx1">
                    <a:lumMod val="65000"/>
                    <a:lumOff val="35000"/>
                  </a:schemeClr>
                </a:solidFill>
              </a:rPr>
              <a:t>for AEBG in PY 2017-18.</a:t>
            </a:r>
            <a:endParaRPr lang="en-US" sz="3200" b="1" dirty="0">
              <a:solidFill>
                <a:schemeClr val="tx1">
                  <a:lumMod val="65000"/>
                  <a:lumOff val="35000"/>
                </a:schemeClr>
              </a:solidFill>
            </a:endParaRPr>
          </a:p>
        </p:txBody>
      </p:sp>
      <p:grpSp>
        <p:nvGrpSpPr>
          <p:cNvPr id="7" name="Group 6"/>
          <p:cNvGrpSpPr/>
          <p:nvPr/>
        </p:nvGrpSpPr>
        <p:grpSpPr>
          <a:xfrm>
            <a:off x="10476802" y="292583"/>
            <a:ext cx="1885061" cy="1043457"/>
            <a:chOff x="1254756" y="1526"/>
            <a:chExt cx="2490240" cy="1506872"/>
          </a:xfrm>
        </p:grpSpPr>
        <p:sp>
          <p:nvSpPr>
            <p:cNvPr id="8" name="Rectangle 7"/>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776403290"/>
      </p:ext>
    </p:extLst>
  </p:cSld>
  <p:clrMapOvr>
    <a:masterClrMapping/>
  </p:clrMapOvr>
  <p:transition spd="med"/>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828800"/>
            <a:ext cx="11996737" cy="1005840"/>
          </a:xfrm>
        </p:spPr>
        <p:txBody>
          <a:bodyPr/>
          <a:lstStyle/>
          <a:p>
            <a:pPr algn="l"/>
            <a:r>
              <a:rPr lang="en-US" sz="3600" b="1" dirty="0" smtClean="0">
                <a:solidFill>
                  <a:schemeClr val="accent2">
                    <a:lumMod val="75000"/>
                  </a:schemeClr>
                </a:solidFill>
                <a:latin typeface="Helvetica" panose="020B0604020202020204" pitchFamily="34" charset="0"/>
                <a:cs typeface="Helvetica" panose="020B0604020202020204" pitchFamily="34" charset="0"/>
              </a:rPr>
              <a:t>Occupational </a:t>
            </a:r>
            <a:r>
              <a:rPr lang="en-US" sz="3600" b="1" dirty="0">
                <a:solidFill>
                  <a:schemeClr val="accent2">
                    <a:lumMod val="75000"/>
                  </a:schemeClr>
                </a:solidFill>
                <a:latin typeface="Helvetica" panose="020B0604020202020204" pitchFamily="34" charset="0"/>
                <a:cs typeface="Helvetica" panose="020B0604020202020204" pitchFamily="34" charset="0"/>
              </a:rPr>
              <a:t>Skills Gain</a:t>
            </a:r>
          </a:p>
        </p:txBody>
      </p:sp>
      <p:sp>
        <p:nvSpPr>
          <p:cNvPr id="3" name="Content Placeholder 2"/>
          <p:cNvSpPr>
            <a:spLocks noGrp="1"/>
          </p:cNvSpPr>
          <p:nvPr>
            <p:ph sz="quarter" idx="11"/>
          </p:nvPr>
        </p:nvSpPr>
        <p:spPr>
          <a:xfrm>
            <a:off x="365125" y="2724150"/>
            <a:ext cx="11996738" cy="6091238"/>
          </a:xfrm>
        </p:spPr>
        <p:txBody>
          <a:bodyPr/>
          <a:lstStyle/>
          <a:p>
            <a:pPr lvl="1" algn="l"/>
            <a:r>
              <a:rPr lang="en-US" sz="3600" dirty="0" smtClean="0"/>
              <a:t>Participants </a:t>
            </a:r>
            <a:r>
              <a:rPr lang="en-US" sz="3600" dirty="0"/>
              <a:t>who achieve milestones in CTE programs, but who do not complete their credential or certificate because they obtain employment or realize a shorter-term goal related to occupational </a:t>
            </a:r>
            <a:r>
              <a:rPr lang="en-US" sz="3600" dirty="0" smtClean="0"/>
              <a:t>advancement. </a:t>
            </a:r>
          </a:p>
          <a:p>
            <a:pPr lvl="1" algn="l"/>
            <a:endParaRPr lang="en-US" dirty="0" smtClean="0"/>
          </a:p>
          <a:p>
            <a:pPr algn="l"/>
            <a:r>
              <a:rPr lang="en-US" sz="3600" i="1" dirty="0"/>
              <a:t>Field 9 Work</a:t>
            </a:r>
            <a:endParaRPr lang="en-US" sz="3600" dirty="0"/>
          </a:p>
          <a:p>
            <a:pPr marL="457200" lvl="1" indent="-457200" algn="l">
              <a:buFont typeface="Arial" panose="020B0604020202020204" pitchFamily="34" charset="0"/>
              <a:buChar char="•"/>
            </a:pPr>
            <a:r>
              <a:rPr lang="en-US" dirty="0" smtClean="0"/>
              <a:t>Met </a:t>
            </a:r>
            <a:r>
              <a:rPr lang="en-US" dirty="0"/>
              <a:t>work based project </a:t>
            </a:r>
            <a:r>
              <a:rPr lang="en-US" dirty="0" smtClean="0"/>
              <a:t>goal</a:t>
            </a:r>
          </a:p>
          <a:p>
            <a:pPr marL="457200" lvl="1" indent="-457200" algn="l">
              <a:buFont typeface="Arial" panose="020B0604020202020204" pitchFamily="34" charset="0"/>
              <a:buChar char="•"/>
            </a:pPr>
            <a:r>
              <a:rPr lang="en-US" dirty="0" smtClean="0"/>
              <a:t>Training milestone</a:t>
            </a:r>
            <a:endParaRPr lang="en-US" sz="4400" dirty="0"/>
          </a:p>
          <a:p>
            <a:pPr marL="517525" lvl="4" algn="l"/>
            <a:endParaRPr lang="en-US" sz="4400" dirty="0"/>
          </a:p>
          <a:p>
            <a:pPr marL="517525" algn="l"/>
            <a:endParaRPr lang="en-US" sz="4400" dirty="0"/>
          </a:p>
        </p:txBody>
      </p:sp>
      <p:grpSp>
        <p:nvGrpSpPr>
          <p:cNvPr id="4" name="Group 3"/>
          <p:cNvGrpSpPr/>
          <p:nvPr/>
        </p:nvGrpSpPr>
        <p:grpSpPr>
          <a:xfrm>
            <a:off x="10476802" y="292583"/>
            <a:ext cx="1885061" cy="1043457"/>
            <a:chOff x="1254756" y="1526"/>
            <a:chExt cx="2490240" cy="1506872"/>
          </a:xfrm>
        </p:grpSpPr>
        <p:sp>
          <p:nvSpPr>
            <p:cNvPr id="5" name="Rectangle 4"/>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pic>
        <p:nvPicPr>
          <p:cNvPr id="7"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098"/>
          <a:stretch/>
        </p:blipFill>
        <p:spPr bwMode="auto">
          <a:xfrm>
            <a:off x="9963234" y="5267459"/>
            <a:ext cx="2027533" cy="322924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6550388"/>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D94A5D8-D21A-4A44-9A35-8EB34BB2C8A6}"/>
              </a:ext>
            </a:extLst>
          </p:cNvPr>
          <p:cNvSpPr>
            <a:spLocks noGrp="1"/>
          </p:cNvSpPr>
          <p:nvPr>
            <p:ph type="body" sz="quarter" idx="10"/>
          </p:nvPr>
        </p:nvSpPr>
        <p:spPr>
          <a:xfrm>
            <a:off x="0" y="4051755"/>
            <a:ext cx="13004800" cy="1119685"/>
          </a:xfrm>
        </p:spPr>
        <p:txBody>
          <a:bodyPr/>
          <a:lstStyle/>
          <a:p>
            <a:r>
              <a:rPr lang="en-US" b="1" dirty="0">
                <a:solidFill>
                  <a:srgbClr val="C00000"/>
                </a:solidFill>
                <a:latin typeface="Helvetica" panose="020B0604020202020204" pitchFamily="34" charset="0"/>
                <a:cs typeface="Helvetica" panose="020B0604020202020204" pitchFamily="34" charset="0"/>
              </a:rPr>
              <a:t>Data and Accountability</a:t>
            </a:r>
          </a:p>
          <a:p>
            <a:r>
              <a:rPr lang="en-US" b="1" dirty="0">
                <a:solidFill>
                  <a:srgbClr val="C00000"/>
                </a:solidFill>
                <a:latin typeface="Helvetica" panose="020B0604020202020204" pitchFamily="34" charset="0"/>
                <a:cs typeface="Helvetica" panose="020B0604020202020204" pitchFamily="34" charset="0"/>
              </a:rPr>
              <a:t>Field Teams</a:t>
            </a:r>
          </a:p>
        </p:txBody>
      </p:sp>
    </p:spTree>
    <p:extLst>
      <p:ext uri="{BB962C8B-B14F-4D97-AF65-F5344CB8AC3E}">
        <p14:creationId xmlns:p14="http://schemas.microsoft.com/office/powerpoint/2010/main" val="3191504183"/>
      </p:ext>
    </p:extLst>
  </p:cSld>
  <p:clrMapOvr>
    <a:masterClrMapping/>
  </p:clrMapOvr>
  <p:transition spd="med"/>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918952"/>
            <a:ext cx="11996737" cy="915688"/>
          </a:xfrm>
        </p:spPr>
        <p:txBody>
          <a:bodyPr/>
          <a:lstStyle/>
          <a:p>
            <a:pPr algn="l"/>
            <a:r>
              <a:rPr lang="en-US" sz="3600" b="1" dirty="0" smtClean="0">
                <a:solidFill>
                  <a:schemeClr val="accent2">
                    <a:lumMod val="75000"/>
                  </a:schemeClr>
                </a:solidFill>
                <a:latin typeface="Helvetica" panose="020B0604020202020204" pitchFamily="34" charset="0"/>
                <a:cs typeface="Helvetica" panose="020B0604020202020204" pitchFamily="34" charset="0"/>
              </a:rPr>
              <a:t>Workforce </a:t>
            </a:r>
            <a:r>
              <a:rPr lang="en-US" sz="3600" b="1" dirty="0">
                <a:solidFill>
                  <a:schemeClr val="accent2">
                    <a:lumMod val="75000"/>
                  </a:schemeClr>
                </a:solidFill>
                <a:latin typeface="Helvetica" panose="020B0604020202020204" pitchFamily="34" charset="0"/>
                <a:cs typeface="Helvetica" panose="020B0604020202020204" pitchFamily="34" charset="0"/>
              </a:rPr>
              <a:t>Preparation Milestone</a:t>
            </a:r>
          </a:p>
        </p:txBody>
      </p:sp>
      <p:sp>
        <p:nvSpPr>
          <p:cNvPr id="3" name="Content Placeholder 2"/>
          <p:cNvSpPr>
            <a:spLocks noGrp="1"/>
          </p:cNvSpPr>
          <p:nvPr>
            <p:ph sz="quarter" idx="11"/>
          </p:nvPr>
        </p:nvSpPr>
        <p:spPr>
          <a:xfrm>
            <a:off x="365824" y="2834640"/>
            <a:ext cx="8959179" cy="5980748"/>
          </a:xfrm>
        </p:spPr>
        <p:txBody>
          <a:bodyPr/>
          <a:lstStyle/>
          <a:p>
            <a:pPr algn="l"/>
            <a:r>
              <a:rPr lang="en-US" sz="3600" dirty="0" smtClean="0"/>
              <a:t>Participants </a:t>
            </a:r>
            <a:r>
              <a:rPr lang="en-US" sz="3600" dirty="0"/>
              <a:t>who complete workforce preparation courses and certificates</a:t>
            </a:r>
            <a:r>
              <a:rPr lang="en-US" sz="3600" dirty="0" smtClean="0"/>
              <a:t>. </a:t>
            </a:r>
            <a:r>
              <a:rPr lang="en-US" sz="3600" dirty="0"/>
              <a:t>Data on this metric will be collected in two ways</a:t>
            </a:r>
            <a:r>
              <a:rPr lang="en-US" sz="3600" dirty="0" smtClean="0"/>
              <a:t>:</a:t>
            </a:r>
          </a:p>
          <a:p>
            <a:pPr algn="l"/>
            <a:endParaRPr lang="en-US" sz="3600" dirty="0"/>
          </a:p>
          <a:p>
            <a:pPr marL="457200" lvl="0" indent="-457200" algn="l">
              <a:buFont typeface="Arial" panose="020B0604020202020204" pitchFamily="34" charset="0"/>
              <a:buChar char="•"/>
            </a:pPr>
            <a:r>
              <a:rPr lang="en-US" dirty="0" smtClean="0"/>
              <a:t>Marking Workforce Readiness on Entry Record</a:t>
            </a:r>
          </a:p>
          <a:p>
            <a:pPr marL="457200" lvl="0" indent="-457200" algn="l">
              <a:buFont typeface="Arial" panose="020B0604020202020204" pitchFamily="34" charset="0"/>
              <a:buChar char="•"/>
            </a:pPr>
            <a:r>
              <a:rPr lang="en-US" dirty="0" smtClean="0"/>
              <a:t>Marking either Training Milestone or Acquired Workforce Readiness Skills on the Update Record (field #9 – Work)</a:t>
            </a:r>
            <a:endParaRPr lang="en-US" dirty="0"/>
          </a:p>
          <a:p>
            <a:pPr marL="457200" lvl="0" indent="-457200" algn="l">
              <a:buFont typeface="Arial" panose="020B0604020202020204" pitchFamily="34" charset="0"/>
              <a:buChar char="•"/>
            </a:pPr>
            <a:r>
              <a:rPr lang="en-US" dirty="0"/>
              <a:t>Starting in 2018-19, </a:t>
            </a:r>
            <a:r>
              <a:rPr lang="en-US" dirty="0" smtClean="0"/>
              <a:t>CDCP </a:t>
            </a:r>
            <a:r>
              <a:rPr lang="en-US" dirty="0"/>
              <a:t>certificates coded as workforce </a:t>
            </a:r>
            <a:r>
              <a:rPr lang="en-US" dirty="0" smtClean="0"/>
              <a:t>preparation</a:t>
            </a:r>
            <a:endParaRPr lang="en-US" dirty="0"/>
          </a:p>
          <a:p>
            <a:r>
              <a:rPr lang="en-US" dirty="0"/>
              <a:t> </a:t>
            </a:r>
          </a:p>
          <a:p>
            <a:pPr marL="517525" lvl="4" algn="l"/>
            <a:endParaRPr lang="en-US" sz="4400" dirty="0"/>
          </a:p>
          <a:p>
            <a:pPr marL="517525" algn="l"/>
            <a:endParaRPr lang="en-US" sz="4400" dirty="0"/>
          </a:p>
        </p:txBody>
      </p:sp>
      <p:grpSp>
        <p:nvGrpSpPr>
          <p:cNvPr id="4" name="Group 3"/>
          <p:cNvGrpSpPr/>
          <p:nvPr/>
        </p:nvGrpSpPr>
        <p:grpSpPr>
          <a:xfrm>
            <a:off x="10476802" y="292583"/>
            <a:ext cx="1885061" cy="1043457"/>
            <a:chOff x="1254756" y="1526"/>
            <a:chExt cx="2490240" cy="1506872"/>
          </a:xfrm>
        </p:grpSpPr>
        <p:sp>
          <p:nvSpPr>
            <p:cNvPr id="5" name="Rectangle 4"/>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pic>
        <p:nvPicPr>
          <p:cNvPr id="7"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098"/>
          <a:stretch/>
        </p:blipFill>
        <p:spPr bwMode="auto">
          <a:xfrm>
            <a:off x="9963234" y="5267459"/>
            <a:ext cx="2027533" cy="322924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61071613"/>
      </p:ext>
    </p:extLst>
  </p:cSld>
  <p:clrMapOvr>
    <a:masterClrMapping/>
  </p:clrMapOvr>
  <p:transition spd="med"/>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9443" y="17730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Postsecondary Credential Completion</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259443" y="24148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558801" y="2815771"/>
            <a:ext cx="11683999" cy="5678478"/>
          </a:xfrm>
          <a:prstGeom prst="rect">
            <a:avLst/>
          </a:prstGeom>
        </p:spPr>
        <p:txBody>
          <a:bodyPr wrap="square">
            <a:spAutoFit/>
          </a:bodyPr>
          <a:lstStyle/>
          <a:p>
            <a:pPr lvl="4" algn="l"/>
            <a:r>
              <a:rPr lang="en-US" sz="3200" b="1" dirty="0">
                <a:solidFill>
                  <a:schemeClr val="tx1"/>
                </a:solidFill>
              </a:rPr>
              <a:t>For K12 community college CTE programs </a:t>
            </a:r>
            <a:r>
              <a:rPr lang="en-US" sz="3200" b="1" dirty="0">
                <a:solidFill>
                  <a:schemeClr val="tx1">
                    <a:lumMod val="65000"/>
                    <a:lumOff val="35000"/>
                  </a:schemeClr>
                </a:solidFill>
              </a:rPr>
              <a:t>-</a:t>
            </a:r>
            <a:r>
              <a:rPr lang="en-US" sz="3200" dirty="0"/>
              <a:t> Completion of a credential that leads to employment in a clearly-defined occupation including, but not necessarily limited to:</a:t>
            </a:r>
          </a:p>
          <a:p>
            <a:pPr marL="685800" lvl="5" indent="-457200" algn="l">
              <a:spcBef>
                <a:spcPts val="600"/>
              </a:spcBef>
              <a:buClr>
                <a:srgbClr val="0070C0"/>
              </a:buClr>
              <a:buSzPct val="135000"/>
              <a:buFont typeface="Arial" panose="020B0604020202020204" pitchFamily="34" charset="0"/>
              <a:buChar char="•"/>
            </a:pPr>
            <a:r>
              <a:rPr lang="en-US" sz="2800" dirty="0"/>
              <a:t>Locally approved certificates eligible for inclusion on the Eligible Training Provider List (ETPL)</a:t>
            </a:r>
          </a:p>
          <a:p>
            <a:pPr marL="685800" lvl="5" indent="-457200" algn="l">
              <a:spcBef>
                <a:spcPts val="600"/>
              </a:spcBef>
              <a:buClr>
                <a:srgbClr val="0070C0"/>
              </a:buClr>
              <a:buSzPct val="135000"/>
              <a:buFont typeface="Arial" panose="020B0604020202020204" pitchFamily="34" charset="0"/>
              <a:buChar char="•"/>
            </a:pPr>
            <a:r>
              <a:rPr lang="en-US" sz="2800" dirty="0"/>
              <a:t>CDCP CTE certificates with more than 48 instructional contact hours </a:t>
            </a:r>
          </a:p>
          <a:p>
            <a:pPr marL="685800" lvl="5" indent="-457200" algn="l">
              <a:spcBef>
                <a:spcPts val="600"/>
              </a:spcBef>
              <a:buClr>
                <a:srgbClr val="0070C0"/>
              </a:buClr>
              <a:buSzPct val="135000"/>
              <a:buFont typeface="Arial" panose="020B0604020202020204" pitchFamily="34" charset="0"/>
              <a:buChar char="•"/>
            </a:pPr>
            <a:r>
              <a:rPr lang="en-US" sz="2800" dirty="0"/>
              <a:t>Certificates that meet the minimum threshold for inclusion under Perkins</a:t>
            </a:r>
          </a:p>
          <a:p>
            <a:pPr marL="685800" lvl="5" indent="-457200" algn="l">
              <a:spcBef>
                <a:spcPts val="600"/>
              </a:spcBef>
              <a:buClr>
                <a:srgbClr val="0070C0"/>
              </a:buClr>
              <a:buSzPct val="135000"/>
              <a:buFont typeface="Arial" panose="020B0604020202020204" pitchFamily="34" charset="0"/>
              <a:buChar char="•"/>
            </a:pPr>
            <a:r>
              <a:rPr lang="en-US" sz="2800" dirty="0"/>
              <a:t>Certificates that meet the threshold for Title IV federal student aid</a:t>
            </a:r>
          </a:p>
          <a:p>
            <a:pPr marL="63500" lvl="5" indent="-63500" algn="l">
              <a:spcBef>
                <a:spcPts val="1800"/>
              </a:spcBef>
              <a:buClr>
                <a:srgbClr val="0070C0"/>
              </a:buClr>
              <a:buSzPct val="135000"/>
            </a:pPr>
            <a:r>
              <a:rPr lang="en-US" sz="3200" b="1" dirty="0" smtClean="0">
                <a:solidFill>
                  <a:schemeClr val="tx1"/>
                </a:solidFill>
              </a:rPr>
              <a:t>Completion </a:t>
            </a:r>
            <a:r>
              <a:rPr lang="en-US" sz="3200" b="1" dirty="0">
                <a:solidFill>
                  <a:schemeClr val="tx1"/>
                </a:solidFill>
              </a:rPr>
              <a:t>of any degree or for credit certificate over 6 units</a:t>
            </a:r>
          </a:p>
        </p:txBody>
      </p:sp>
      <p:sp>
        <p:nvSpPr>
          <p:cNvPr id="7" name="TextBox 6"/>
          <p:cNvSpPr txBox="1"/>
          <p:nvPr/>
        </p:nvSpPr>
        <p:spPr>
          <a:xfrm>
            <a:off x="10382536" y="49361"/>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8" name="Group 7"/>
          <p:cNvGrpSpPr/>
          <p:nvPr/>
        </p:nvGrpSpPr>
        <p:grpSpPr>
          <a:xfrm>
            <a:off x="10400780" y="148239"/>
            <a:ext cx="2490240" cy="1494144"/>
            <a:chOff x="1254756" y="1744694"/>
            <a:chExt cx="2490240" cy="1494144"/>
          </a:xfrm>
        </p:grpSpPr>
        <p:sp>
          <p:nvSpPr>
            <p:cNvPr id="9" name="Rectangle 8"/>
            <p:cNvSpPr/>
            <p:nvPr/>
          </p:nvSpPr>
          <p:spPr>
            <a:xfrm>
              <a:off x="1254756" y="1744694"/>
              <a:ext cx="2490240" cy="1494144"/>
            </a:xfrm>
            <a:prstGeom prst="rect">
              <a:avLst/>
            </a:prstGeom>
            <a:solidFill>
              <a:srgbClr val="FFC000">
                <a:lumMod val="75000"/>
              </a:srgbClr>
            </a:solidFill>
            <a:ln w="12700" cap="flat" cmpd="sng" algn="ctr">
              <a:solidFill>
                <a:sysClr val="window" lastClr="FFFFFF">
                  <a:hueOff val="0"/>
                  <a:satOff val="0"/>
                  <a:lumOff val="0"/>
                  <a:alphaOff val="0"/>
                </a:sysClr>
              </a:solidFill>
              <a:prstDash val="solid"/>
              <a:miter lim="800000"/>
            </a:ln>
            <a:effectLst/>
          </p:spPr>
        </p:sp>
        <p:sp>
          <p:nvSpPr>
            <p:cNvPr id="10" name="TextBox 9"/>
            <p:cNvSpPr txBox="1"/>
            <p:nvPr/>
          </p:nvSpPr>
          <p:spPr>
            <a:xfrm>
              <a:off x="1254756"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715994145"/>
      </p:ext>
    </p:extLst>
  </p:cSld>
  <p:clrMapOvr>
    <a:masterClrMapping/>
  </p:clrMapOvr>
  <p:transition spd="med"/>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9443" y="17730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Postsecondary Credential Completion</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259443" y="24148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558801" y="2815771"/>
            <a:ext cx="11683999" cy="4555093"/>
          </a:xfrm>
          <a:prstGeom prst="rect">
            <a:avLst/>
          </a:prstGeom>
        </p:spPr>
        <p:txBody>
          <a:bodyPr wrap="square">
            <a:spAutoFit/>
          </a:bodyPr>
          <a:lstStyle/>
          <a:p>
            <a:pPr marL="228600" lvl="4" algn="l">
              <a:spcBef>
                <a:spcPts val="600"/>
              </a:spcBef>
              <a:buClr>
                <a:srgbClr val="0070C0"/>
              </a:buClr>
              <a:buSzPct val="135000"/>
            </a:pPr>
            <a:r>
              <a:rPr lang="en-US" sz="4000" dirty="0" smtClean="0"/>
              <a:t>Workforce preparation (work readiness) or occupational safety certificates (e.g. OSHA or </a:t>
            </a:r>
            <a:r>
              <a:rPr lang="en-US" sz="4000" dirty="0" err="1" smtClean="0"/>
              <a:t>Safeserve</a:t>
            </a:r>
            <a:r>
              <a:rPr lang="en-US" sz="4000" dirty="0" smtClean="0"/>
              <a:t>) </a:t>
            </a:r>
            <a:r>
              <a:rPr lang="en-US" sz="4000" b="1" dirty="0" smtClean="0"/>
              <a:t>ARE NOT</a:t>
            </a:r>
            <a:r>
              <a:rPr lang="en-US" sz="4000" dirty="0" smtClean="0"/>
              <a:t> counted for completion under this metric</a:t>
            </a:r>
          </a:p>
          <a:p>
            <a:pPr marL="228600" lvl="4" algn="l">
              <a:spcBef>
                <a:spcPts val="600"/>
              </a:spcBef>
              <a:buClr>
                <a:srgbClr val="0070C0"/>
              </a:buClr>
              <a:buSzPct val="135000"/>
            </a:pPr>
            <a:endParaRPr lang="en-US" sz="4000" dirty="0"/>
          </a:p>
          <a:p>
            <a:pPr marL="228600" lvl="4" algn="l">
              <a:spcBef>
                <a:spcPts val="600"/>
              </a:spcBef>
              <a:buClr>
                <a:srgbClr val="0070C0"/>
              </a:buClr>
              <a:buSzPct val="135000"/>
            </a:pPr>
            <a:r>
              <a:rPr lang="en-US" sz="4000" dirty="0" smtClean="0"/>
              <a:t>These outcomes should count as short term services, not Post-Secondary outcomes</a:t>
            </a:r>
          </a:p>
        </p:txBody>
      </p:sp>
      <p:sp>
        <p:nvSpPr>
          <p:cNvPr id="7" name="TextBox 6"/>
          <p:cNvSpPr txBox="1"/>
          <p:nvPr/>
        </p:nvSpPr>
        <p:spPr>
          <a:xfrm>
            <a:off x="10382536" y="49361"/>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8" name="Group 7"/>
          <p:cNvGrpSpPr/>
          <p:nvPr/>
        </p:nvGrpSpPr>
        <p:grpSpPr>
          <a:xfrm>
            <a:off x="10400780" y="148239"/>
            <a:ext cx="2490240" cy="1494144"/>
            <a:chOff x="1254756" y="1744694"/>
            <a:chExt cx="2490240" cy="1494144"/>
          </a:xfrm>
        </p:grpSpPr>
        <p:sp>
          <p:nvSpPr>
            <p:cNvPr id="9" name="Rectangle 8"/>
            <p:cNvSpPr/>
            <p:nvPr/>
          </p:nvSpPr>
          <p:spPr>
            <a:xfrm>
              <a:off x="1254756" y="1744694"/>
              <a:ext cx="2490240" cy="1494144"/>
            </a:xfrm>
            <a:prstGeom prst="rect">
              <a:avLst/>
            </a:prstGeom>
            <a:solidFill>
              <a:srgbClr val="FFC000">
                <a:lumMod val="75000"/>
              </a:srgbClr>
            </a:solidFill>
            <a:ln w="12700" cap="flat" cmpd="sng" algn="ctr">
              <a:solidFill>
                <a:sysClr val="window" lastClr="FFFFFF">
                  <a:hueOff val="0"/>
                  <a:satOff val="0"/>
                  <a:lumOff val="0"/>
                  <a:alphaOff val="0"/>
                </a:sysClr>
              </a:solidFill>
              <a:prstDash val="solid"/>
              <a:miter lim="800000"/>
            </a:ln>
            <a:effectLst/>
          </p:spPr>
        </p:sp>
        <p:sp>
          <p:nvSpPr>
            <p:cNvPr id="10" name="TextBox 9"/>
            <p:cNvSpPr txBox="1"/>
            <p:nvPr/>
          </p:nvSpPr>
          <p:spPr>
            <a:xfrm>
              <a:off x="1254756"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2586628417"/>
      </p:ext>
    </p:extLst>
  </p:cSld>
  <p:clrMapOvr>
    <a:masterClrMapping/>
  </p:clrMapOvr>
  <p:transition spd="med"/>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000" b="1" dirty="0">
                <a:solidFill>
                  <a:schemeClr val="accent2">
                    <a:lumMod val="75000"/>
                  </a:schemeClr>
                </a:solidFill>
                <a:latin typeface="Helvetica" panose="020B0604020202020204" pitchFamily="34" charset="0"/>
                <a:cs typeface="Helvetica" panose="020B0604020202020204" pitchFamily="34" charset="0"/>
              </a:rPr>
              <a:t>Completion of Post-Secondary certificates, degrees, or training programs</a:t>
            </a:r>
            <a:r>
              <a:rPr lang="en-US" dirty="0" smtClean="0">
                <a:solidFill>
                  <a:schemeClr val="accent5"/>
                </a:solidFill>
              </a:rPr>
              <a:t>.</a:t>
            </a:r>
            <a:endParaRPr lang="en-US" dirty="0">
              <a:solidFill>
                <a:schemeClr val="accent5"/>
              </a:solidFill>
            </a:endParaRPr>
          </a:p>
        </p:txBody>
      </p:sp>
      <p:sp>
        <p:nvSpPr>
          <p:cNvPr id="3" name="Content Placeholder 2"/>
          <p:cNvSpPr>
            <a:spLocks noGrp="1"/>
          </p:cNvSpPr>
          <p:nvPr>
            <p:ph sz="quarter" idx="11"/>
          </p:nvPr>
        </p:nvSpPr>
        <p:spPr>
          <a:xfrm>
            <a:off x="365125" y="3549316"/>
            <a:ext cx="11996738" cy="5266072"/>
          </a:xfrm>
        </p:spPr>
        <p:txBody>
          <a:bodyPr/>
          <a:lstStyle/>
          <a:p>
            <a:pPr algn="l"/>
            <a:r>
              <a:rPr lang="en-US" sz="3600" i="1" dirty="0"/>
              <a:t>Field 9 Work</a:t>
            </a:r>
            <a:endParaRPr lang="en-US" sz="3600" dirty="0"/>
          </a:p>
          <a:p>
            <a:pPr marL="571500" lvl="1" indent="-571500" algn="l">
              <a:buFont typeface="Arial" panose="020B0604020202020204" pitchFamily="34" charset="0"/>
              <a:buChar char="•"/>
            </a:pPr>
            <a:r>
              <a:rPr lang="en-US" sz="3600" dirty="0" smtClean="0"/>
              <a:t>Entered </a:t>
            </a:r>
            <a:r>
              <a:rPr lang="en-US" sz="3600" dirty="0"/>
              <a:t>apprenticeship</a:t>
            </a:r>
          </a:p>
          <a:p>
            <a:pPr algn="l"/>
            <a:endParaRPr lang="en-US" sz="3600" i="1" dirty="0" smtClean="0"/>
          </a:p>
          <a:p>
            <a:pPr algn="l"/>
            <a:r>
              <a:rPr lang="en-US" sz="3600" i="1" dirty="0" smtClean="0"/>
              <a:t>Field </a:t>
            </a:r>
            <a:r>
              <a:rPr lang="en-US" sz="3600" i="1" dirty="0"/>
              <a:t>9 Education</a:t>
            </a:r>
            <a:endParaRPr lang="en-US" sz="3600" dirty="0"/>
          </a:p>
          <a:p>
            <a:pPr marL="571500" lvl="1" indent="-571500" algn="l">
              <a:buFont typeface="Arial" panose="020B0604020202020204" pitchFamily="34" charset="0"/>
              <a:buChar char="•"/>
            </a:pPr>
            <a:r>
              <a:rPr lang="en-US" sz="3600" dirty="0" smtClean="0"/>
              <a:t>Attained </a:t>
            </a:r>
            <a:r>
              <a:rPr lang="en-US" sz="3600" dirty="0"/>
              <a:t>credential</a:t>
            </a:r>
          </a:p>
          <a:p>
            <a:pPr marL="571500" lvl="1" indent="-571500" algn="l">
              <a:buFont typeface="Arial" panose="020B0604020202020204" pitchFamily="34" charset="0"/>
              <a:buChar char="•"/>
            </a:pPr>
            <a:r>
              <a:rPr lang="en-US" sz="3600" dirty="0"/>
              <a:t>Attained AA/AS/BA/BS</a:t>
            </a:r>
          </a:p>
          <a:p>
            <a:pPr marL="571500" lvl="1" indent="-571500" algn="l">
              <a:buFont typeface="Arial" panose="020B0604020202020204" pitchFamily="34" charset="0"/>
              <a:buChar char="•"/>
            </a:pPr>
            <a:r>
              <a:rPr lang="en-US" sz="3600" dirty="0"/>
              <a:t>Graduate/post-graduate studies</a:t>
            </a:r>
          </a:p>
          <a:p>
            <a:pPr marL="571500" lvl="1" indent="-571500" algn="l">
              <a:buFont typeface="Arial" panose="020B0604020202020204" pitchFamily="34" charset="0"/>
              <a:buChar char="•"/>
            </a:pPr>
            <a:r>
              <a:rPr lang="en-US" sz="3600" dirty="0"/>
              <a:t>Occupational licensure/certificate</a:t>
            </a:r>
          </a:p>
          <a:p>
            <a:pPr algn="l"/>
            <a:endParaRPr lang="en-US" dirty="0"/>
          </a:p>
        </p:txBody>
      </p:sp>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086"/>
          <a:stretch/>
        </p:blipFill>
        <p:spPr bwMode="auto">
          <a:xfrm>
            <a:off x="8213725" y="5529263"/>
            <a:ext cx="4486275" cy="31146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5" name="Group 4"/>
          <p:cNvGrpSpPr/>
          <p:nvPr/>
        </p:nvGrpSpPr>
        <p:grpSpPr>
          <a:xfrm>
            <a:off x="10382536" y="49361"/>
            <a:ext cx="2490240" cy="1494144"/>
            <a:chOff x="1254756" y="1744694"/>
            <a:chExt cx="2490240" cy="1494144"/>
          </a:xfrm>
        </p:grpSpPr>
        <p:sp>
          <p:nvSpPr>
            <p:cNvPr id="6" name="Rectangle 5"/>
            <p:cNvSpPr/>
            <p:nvPr/>
          </p:nvSpPr>
          <p:spPr>
            <a:xfrm>
              <a:off x="1254756" y="1744694"/>
              <a:ext cx="2490240" cy="1494144"/>
            </a:xfrm>
            <a:prstGeom prst="rect">
              <a:avLst/>
            </a:prstGeom>
            <a:solidFill>
              <a:srgbClr val="FFC000">
                <a:lumMod val="75000"/>
              </a:srgbClr>
            </a:solidFill>
            <a:ln w="12700" cap="flat" cmpd="sng" algn="ctr">
              <a:solidFill>
                <a:sysClr val="window" lastClr="FFFFFF">
                  <a:hueOff val="0"/>
                  <a:satOff val="0"/>
                  <a:lumOff val="0"/>
                  <a:alphaOff val="0"/>
                </a:sysClr>
              </a:solidFill>
              <a:prstDash val="solid"/>
              <a:miter lim="800000"/>
            </a:ln>
            <a:effectLst/>
          </p:spPr>
        </p:sp>
        <p:sp>
          <p:nvSpPr>
            <p:cNvPr id="7" name="TextBox 6"/>
            <p:cNvSpPr txBox="1"/>
            <p:nvPr/>
          </p:nvSpPr>
          <p:spPr>
            <a:xfrm>
              <a:off x="1254756"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957572266"/>
      </p:ext>
    </p:extLst>
  </p:cSld>
  <p:clrMapOvr>
    <a:masterClrMapping/>
  </p:clrMapOvr>
  <p:transition spd="med"/>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000" b="1" dirty="0">
                <a:solidFill>
                  <a:schemeClr val="accent2">
                    <a:lumMod val="75000"/>
                  </a:schemeClr>
                </a:solidFill>
                <a:latin typeface="Helvetica" panose="020B0604020202020204" pitchFamily="34" charset="0"/>
                <a:cs typeface="Helvetica" panose="020B0604020202020204" pitchFamily="34" charset="0"/>
              </a:rPr>
              <a:t>Employment and Wages</a:t>
            </a:r>
          </a:p>
        </p:txBody>
      </p:sp>
      <p:sp>
        <p:nvSpPr>
          <p:cNvPr id="3" name="Content Placeholder 2"/>
          <p:cNvSpPr>
            <a:spLocks noGrp="1"/>
          </p:cNvSpPr>
          <p:nvPr>
            <p:ph sz="quarter" idx="11"/>
          </p:nvPr>
        </p:nvSpPr>
        <p:spPr>
          <a:xfrm>
            <a:off x="365824" y="2525546"/>
            <a:ext cx="11996738" cy="5852732"/>
          </a:xfrm>
        </p:spPr>
        <p:txBody>
          <a:bodyPr/>
          <a:lstStyle/>
          <a:p>
            <a:pPr lvl="1" algn="l"/>
            <a:r>
              <a:rPr lang="en-US" dirty="0"/>
              <a:t>AEBG will primarily capture and report data elements related to employment and wages after participant exit, using a data match with the EDD wage file.</a:t>
            </a:r>
          </a:p>
          <a:p>
            <a:pPr lvl="1" algn="l"/>
            <a:endParaRPr lang="en-US" dirty="0" smtClean="0"/>
          </a:p>
          <a:p>
            <a:pPr lvl="1" algn="l"/>
            <a:r>
              <a:rPr lang="en-US" dirty="0" smtClean="0"/>
              <a:t>WIOA II related follow up employment outcomes:</a:t>
            </a:r>
            <a:endParaRPr lang="en-US" dirty="0"/>
          </a:p>
          <a:p>
            <a:pPr marL="457200" lvl="4" indent="-457200" algn="l">
              <a:buFont typeface="Arial" panose="020B0604020202020204" pitchFamily="34" charset="0"/>
              <a:buChar char="•"/>
            </a:pPr>
            <a:r>
              <a:rPr lang="en-US" dirty="0"/>
              <a:t>Entrance into unsubsidized employment two quarters after exit</a:t>
            </a:r>
          </a:p>
          <a:p>
            <a:pPr marL="457200" lvl="4" indent="-457200" algn="l">
              <a:buFont typeface="Arial" panose="020B0604020202020204" pitchFamily="34" charset="0"/>
              <a:buChar char="•"/>
            </a:pPr>
            <a:r>
              <a:rPr lang="en-US" dirty="0"/>
              <a:t>Entrance into unsubsidized employment four quarters after exit</a:t>
            </a:r>
          </a:p>
          <a:p>
            <a:pPr marL="457200" lvl="4" indent="-457200" algn="l">
              <a:buFont typeface="Arial" panose="020B0604020202020204" pitchFamily="34" charset="0"/>
              <a:buChar char="•"/>
            </a:pPr>
            <a:r>
              <a:rPr lang="en-US" dirty="0"/>
              <a:t>Median earnings two quarters after </a:t>
            </a:r>
            <a:r>
              <a:rPr lang="en-US" dirty="0" smtClean="0"/>
              <a:t>exit</a:t>
            </a:r>
          </a:p>
          <a:p>
            <a:pPr lvl="4" algn="l"/>
            <a:endParaRPr lang="en-US" dirty="0" smtClean="0"/>
          </a:p>
          <a:p>
            <a:pPr lvl="4" algn="l"/>
            <a:r>
              <a:rPr lang="en-US" dirty="0" smtClean="0"/>
              <a:t>AEBG follow up outcomes not related to WIOA II:</a:t>
            </a:r>
            <a:endParaRPr lang="en-US" dirty="0"/>
          </a:p>
          <a:p>
            <a:pPr marL="457200" lvl="4" indent="-457200" algn="l">
              <a:buFont typeface="Arial" panose="020B0604020202020204" pitchFamily="34" charset="0"/>
              <a:buChar char="•"/>
            </a:pPr>
            <a:r>
              <a:rPr lang="en-US" dirty="0"/>
              <a:t>Change in earnings  from one year before to one year after </a:t>
            </a:r>
            <a:r>
              <a:rPr lang="en-US" dirty="0" smtClean="0"/>
              <a:t>exit</a:t>
            </a:r>
          </a:p>
          <a:p>
            <a:pPr marL="457200" lvl="4" indent="-457200" algn="l">
              <a:buFont typeface="Arial" panose="020B0604020202020204" pitchFamily="34" charset="0"/>
              <a:buChar char="•"/>
            </a:pPr>
            <a:r>
              <a:rPr lang="en-US" dirty="0" smtClean="0"/>
              <a:t>Attainment </a:t>
            </a:r>
            <a:r>
              <a:rPr lang="en-US" dirty="0"/>
              <a:t>of regional living wage</a:t>
            </a:r>
          </a:p>
          <a:p>
            <a:pPr marL="457200" lvl="4" indent="-457200" algn="l">
              <a:buFont typeface="Arial" panose="020B0604020202020204" pitchFamily="34" charset="0"/>
              <a:buChar char="•"/>
            </a:pPr>
            <a:r>
              <a:rPr lang="en-US" dirty="0"/>
              <a:t>Employment in field of study (starting in 2018-19)</a:t>
            </a:r>
          </a:p>
          <a:p>
            <a:pPr algn="l"/>
            <a:endParaRPr lang="en-US" sz="4400" dirty="0"/>
          </a:p>
        </p:txBody>
      </p:sp>
      <p:grpSp>
        <p:nvGrpSpPr>
          <p:cNvPr id="7" name="Group 6"/>
          <p:cNvGrpSpPr/>
          <p:nvPr/>
        </p:nvGrpSpPr>
        <p:grpSpPr>
          <a:xfrm>
            <a:off x="10393804" y="77274"/>
            <a:ext cx="2490240" cy="1494144"/>
            <a:chOff x="3994020" y="1744694"/>
            <a:chExt cx="2490240" cy="1494144"/>
          </a:xfrm>
        </p:grpSpPr>
        <p:sp>
          <p:nvSpPr>
            <p:cNvPr id="8" name="Rectangle 7"/>
            <p:cNvSpPr/>
            <p:nvPr/>
          </p:nvSpPr>
          <p:spPr>
            <a:xfrm>
              <a:off x="3994020" y="1744694"/>
              <a:ext cx="2490240" cy="1494144"/>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3994020"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Enter Employment</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742456896"/>
      </p:ext>
    </p:extLst>
  </p:cSld>
  <p:clrMapOvr>
    <a:masterClrMapping/>
  </p:clrMapOvr>
  <p:transition spd="med"/>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000" b="1" dirty="0">
                <a:solidFill>
                  <a:schemeClr val="accent2">
                    <a:lumMod val="75000"/>
                  </a:schemeClr>
                </a:solidFill>
                <a:latin typeface="Helvetica" panose="020B0604020202020204" pitchFamily="34" charset="0"/>
                <a:cs typeface="Helvetica" panose="020B0604020202020204" pitchFamily="34" charset="0"/>
              </a:rPr>
              <a:t>Employment and Wages</a:t>
            </a:r>
          </a:p>
        </p:txBody>
      </p:sp>
      <p:sp>
        <p:nvSpPr>
          <p:cNvPr id="3" name="Content Placeholder 2"/>
          <p:cNvSpPr>
            <a:spLocks noGrp="1"/>
          </p:cNvSpPr>
          <p:nvPr>
            <p:ph sz="quarter" idx="11"/>
          </p:nvPr>
        </p:nvSpPr>
        <p:spPr>
          <a:xfrm>
            <a:off x="365824" y="2692973"/>
            <a:ext cx="11996738" cy="5852732"/>
          </a:xfrm>
        </p:spPr>
        <p:txBody>
          <a:bodyPr/>
          <a:lstStyle/>
          <a:p>
            <a:pPr lvl="1" algn="l"/>
            <a:r>
              <a:rPr lang="en-US" sz="3600" dirty="0" smtClean="0"/>
              <a:t>Given that a large number of students will likely not have SSN, AEBG will use other methods to collect employment data:</a:t>
            </a:r>
          </a:p>
          <a:p>
            <a:pPr marL="457200" lvl="1" indent="-457200" algn="l">
              <a:buFont typeface="Arial" panose="020B0604020202020204" pitchFamily="34" charset="0"/>
              <a:buChar char="•"/>
            </a:pPr>
            <a:r>
              <a:rPr lang="en-US" sz="3600" dirty="0" smtClean="0"/>
              <a:t>Self report through TE</a:t>
            </a:r>
          </a:p>
          <a:p>
            <a:pPr marL="457200" lvl="1" indent="-457200" algn="l">
              <a:buFont typeface="Arial" panose="020B0604020202020204" pitchFamily="34" charset="0"/>
              <a:buChar char="•"/>
            </a:pPr>
            <a:r>
              <a:rPr lang="en-US" sz="3600" dirty="0" smtClean="0"/>
              <a:t>Self report through survey (specifics to be developed and discussed over the course of PY 2017-18.)</a:t>
            </a:r>
          </a:p>
          <a:p>
            <a:pPr lvl="1" algn="l"/>
            <a:endParaRPr lang="en-US" dirty="0" smtClean="0"/>
          </a:p>
          <a:p>
            <a:pPr algn="l"/>
            <a:endParaRPr lang="en-US" sz="4400" dirty="0"/>
          </a:p>
        </p:txBody>
      </p:sp>
      <p:grpSp>
        <p:nvGrpSpPr>
          <p:cNvPr id="7" name="Group 6"/>
          <p:cNvGrpSpPr/>
          <p:nvPr/>
        </p:nvGrpSpPr>
        <p:grpSpPr>
          <a:xfrm>
            <a:off x="10393804" y="77274"/>
            <a:ext cx="2490240" cy="1494144"/>
            <a:chOff x="3994020" y="1744694"/>
            <a:chExt cx="2490240" cy="1494144"/>
          </a:xfrm>
        </p:grpSpPr>
        <p:sp>
          <p:nvSpPr>
            <p:cNvPr id="8" name="Rectangle 7"/>
            <p:cNvSpPr/>
            <p:nvPr/>
          </p:nvSpPr>
          <p:spPr>
            <a:xfrm>
              <a:off x="3994020" y="1744694"/>
              <a:ext cx="2490240" cy="1494144"/>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3994020"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Enter Employment</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3674211688"/>
      </p:ext>
    </p:extLst>
  </p:cSld>
  <p:clrMapOvr>
    <a:masterClrMapping/>
  </p:clrMapOvr>
  <p:transition spd="med"/>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000" b="1" dirty="0">
                <a:solidFill>
                  <a:schemeClr val="accent2">
                    <a:lumMod val="75000"/>
                  </a:schemeClr>
                </a:solidFill>
                <a:latin typeface="Helvetica" panose="020B0604020202020204" pitchFamily="34" charset="0"/>
                <a:cs typeface="Helvetica" panose="020B0604020202020204" pitchFamily="34" charset="0"/>
              </a:rPr>
              <a:t>Enter Employment</a:t>
            </a:r>
          </a:p>
        </p:txBody>
      </p:sp>
      <p:sp>
        <p:nvSpPr>
          <p:cNvPr id="3" name="Content Placeholder 2"/>
          <p:cNvSpPr>
            <a:spLocks noGrp="1"/>
          </p:cNvSpPr>
          <p:nvPr>
            <p:ph sz="quarter" idx="11"/>
          </p:nvPr>
        </p:nvSpPr>
        <p:spPr/>
        <p:txBody>
          <a:bodyPr/>
          <a:lstStyle/>
          <a:p>
            <a:pPr algn="l"/>
            <a:r>
              <a:rPr lang="en-US" sz="4400" i="1" dirty="0"/>
              <a:t>Field 9 work</a:t>
            </a:r>
            <a:endParaRPr lang="en-US" sz="4400" dirty="0"/>
          </a:p>
          <a:p>
            <a:pPr marL="571500" lvl="1" indent="-571500" algn="l">
              <a:buFont typeface="Arial" panose="020B0604020202020204" pitchFamily="34" charset="0"/>
              <a:buChar char="•"/>
            </a:pPr>
            <a:r>
              <a:rPr lang="en-US" sz="4400" dirty="0"/>
              <a:t>Got a job</a:t>
            </a:r>
          </a:p>
          <a:p>
            <a:pPr marL="571500" lvl="1" indent="-571500" algn="l">
              <a:buFont typeface="Arial" panose="020B0604020202020204" pitchFamily="34" charset="0"/>
              <a:buChar char="•"/>
            </a:pPr>
            <a:r>
              <a:rPr lang="en-US" sz="4400" dirty="0"/>
              <a:t>Retained job</a:t>
            </a:r>
          </a:p>
          <a:p>
            <a:pPr marL="571500" indent="-571500" algn="l">
              <a:buFont typeface="Arial" panose="020B0604020202020204" pitchFamily="34" charset="0"/>
              <a:buChar char="•"/>
            </a:pPr>
            <a:r>
              <a:rPr lang="en-US" sz="4400" dirty="0"/>
              <a:t>Entered military</a:t>
            </a:r>
          </a:p>
        </p:txBody>
      </p:sp>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098"/>
          <a:stretch/>
        </p:blipFill>
        <p:spPr bwMode="auto">
          <a:xfrm>
            <a:off x="8066088" y="3670300"/>
            <a:ext cx="2868612" cy="45688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7" name="Group 6"/>
          <p:cNvGrpSpPr/>
          <p:nvPr/>
        </p:nvGrpSpPr>
        <p:grpSpPr>
          <a:xfrm>
            <a:off x="10393804" y="77274"/>
            <a:ext cx="2490240" cy="1494144"/>
            <a:chOff x="3994020" y="1744694"/>
            <a:chExt cx="2490240" cy="1494144"/>
          </a:xfrm>
        </p:grpSpPr>
        <p:sp>
          <p:nvSpPr>
            <p:cNvPr id="8" name="Rectangle 7"/>
            <p:cNvSpPr/>
            <p:nvPr/>
          </p:nvSpPr>
          <p:spPr>
            <a:xfrm>
              <a:off x="3994020" y="1744694"/>
              <a:ext cx="2490240" cy="1494144"/>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3994020"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Enter Employment</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2825637798"/>
      </p:ext>
    </p:extLst>
  </p:cSld>
  <p:clrMapOvr>
    <a:masterClrMapping/>
  </p:clrMapOvr>
  <p:transition spd="med"/>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000" b="1" dirty="0">
                <a:solidFill>
                  <a:schemeClr val="accent2">
                    <a:lumMod val="75000"/>
                  </a:schemeClr>
                </a:solidFill>
                <a:latin typeface="Helvetica" panose="020B0604020202020204" pitchFamily="34" charset="0"/>
                <a:cs typeface="Helvetica" panose="020B0604020202020204" pitchFamily="34" charset="0"/>
              </a:rPr>
              <a:t>Improved Wages</a:t>
            </a:r>
          </a:p>
        </p:txBody>
      </p:sp>
      <p:sp>
        <p:nvSpPr>
          <p:cNvPr id="3" name="Content Placeholder 2"/>
          <p:cNvSpPr>
            <a:spLocks noGrp="1"/>
          </p:cNvSpPr>
          <p:nvPr>
            <p:ph sz="quarter" idx="11"/>
          </p:nvPr>
        </p:nvSpPr>
        <p:spPr/>
        <p:txBody>
          <a:bodyPr/>
          <a:lstStyle/>
          <a:p>
            <a:pPr algn="l"/>
            <a:r>
              <a:rPr lang="en-US" sz="4400" i="1" dirty="0"/>
              <a:t>Field 9 work</a:t>
            </a:r>
            <a:endParaRPr lang="en-US" sz="4400" dirty="0"/>
          </a:p>
          <a:p>
            <a:pPr marL="571500" lvl="1" indent="-571500" algn="l">
              <a:buFont typeface="Arial" panose="020B0604020202020204" pitchFamily="34" charset="0"/>
              <a:buChar char="•"/>
            </a:pPr>
            <a:r>
              <a:rPr lang="en-US" sz="4400" dirty="0"/>
              <a:t>Increased wages</a:t>
            </a:r>
          </a:p>
          <a:p>
            <a:pPr marL="571500" indent="-571500" algn="l">
              <a:buFont typeface="Arial" panose="020B0604020202020204" pitchFamily="34" charset="0"/>
              <a:buChar char="•"/>
            </a:pPr>
            <a:r>
              <a:rPr lang="en-US" sz="4400" dirty="0"/>
              <a:t>Got a better job</a:t>
            </a:r>
          </a:p>
        </p:txBody>
      </p:sp>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098"/>
          <a:stretch/>
        </p:blipFill>
        <p:spPr bwMode="auto">
          <a:xfrm>
            <a:off x="8066088" y="3670300"/>
            <a:ext cx="2868612" cy="45688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5" name="Group 4"/>
          <p:cNvGrpSpPr/>
          <p:nvPr/>
        </p:nvGrpSpPr>
        <p:grpSpPr>
          <a:xfrm>
            <a:off x="10400356" y="79142"/>
            <a:ext cx="2490240" cy="1494144"/>
            <a:chOff x="1254756" y="3487862"/>
            <a:chExt cx="2490240" cy="1494144"/>
          </a:xfrm>
        </p:grpSpPr>
        <p:sp>
          <p:nvSpPr>
            <p:cNvPr id="6" name="Rectangle 5"/>
            <p:cNvSpPr/>
            <p:nvPr/>
          </p:nvSpPr>
          <p:spPr>
            <a:xfrm>
              <a:off x="1254756" y="3487862"/>
              <a:ext cx="2490240" cy="1494144"/>
            </a:xfrm>
            <a:prstGeom prst="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7" name="TextBox 6"/>
            <p:cNvSpPr txBox="1"/>
            <p:nvPr/>
          </p:nvSpPr>
          <p:spPr>
            <a:xfrm>
              <a:off x="1254756" y="3487862"/>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Increase Wages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688946907"/>
      </p:ext>
    </p:extLst>
  </p:cSld>
  <p:clrMapOvr>
    <a:masterClrMapping/>
  </p:clrMapOvr>
  <p:transition spd="med"/>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Transition</a:t>
            </a:r>
            <a:endParaRPr lang="en-US" dirty="0">
              <a:solidFill>
                <a:schemeClr val="accent5"/>
              </a:solidFill>
            </a:endParaRPr>
          </a:p>
        </p:txBody>
      </p:sp>
      <p:sp>
        <p:nvSpPr>
          <p:cNvPr id="3" name="Content Placeholder 2"/>
          <p:cNvSpPr>
            <a:spLocks noGrp="1"/>
          </p:cNvSpPr>
          <p:nvPr>
            <p:ph sz="quarter" idx="11"/>
          </p:nvPr>
        </p:nvSpPr>
        <p:spPr>
          <a:xfrm>
            <a:off x="365125" y="2835276"/>
            <a:ext cx="12230413" cy="6051148"/>
          </a:xfrm>
        </p:spPr>
        <p:txBody>
          <a:bodyPr/>
          <a:lstStyle/>
          <a:p>
            <a:pPr marL="457200" indent="-457200" algn="l">
              <a:buFont typeface="Arial" panose="020B0604020202020204" pitchFamily="34" charset="0"/>
              <a:buChar char="•"/>
            </a:pPr>
            <a:r>
              <a:rPr lang="en-US" sz="3600" b="1" dirty="0" smtClean="0"/>
              <a:t>Transition </a:t>
            </a:r>
            <a:r>
              <a:rPr lang="en-US" sz="3600" b="1" dirty="0"/>
              <a:t>to ASE: </a:t>
            </a:r>
            <a:r>
              <a:rPr lang="en-US" sz="3600" dirty="0"/>
              <a:t>AEBG will track transitions from ABE to ASE or ESL to </a:t>
            </a:r>
            <a:r>
              <a:rPr lang="en-US" sz="3600" dirty="0" smtClean="0"/>
              <a:t>ASE. </a:t>
            </a:r>
            <a:endParaRPr lang="en-US" sz="3600" dirty="0"/>
          </a:p>
          <a:p>
            <a:pPr marL="457200" indent="-457200" algn="l">
              <a:buFont typeface="Arial" panose="020B0604020202020204" pitchFamily="34" charset="0"/>
              <a:buChar char="•"/>
            </a:pPr>
            <a:r>
              <a:rPr lang="en-US" sz="3600" b="1" dirty="0"/>
              <a:t>Transition into Post-secondary</a:t>
            </a:r>
            <a:r>
              <a:rPr lang="en-US" sz="3600" b="1" dirty="0" smtClean="0"/>
              <a:t>:</a:t>
            </a:r>
            <a:r>
              <a:rPr lang="en-US" sz="3600" dirty="0" smtClean="0"/>
              <a:t> Applies to </a:t>
            </a:r>
            <a:r>
              <a:rPr lang="en-US" sz="3600" dirty="0"/>
              <a:t>participants transitioning into </a:t>
            </a:r>
            <a:r>
              <a:rPr lang="en-US" sz="3600" dirty="0" smtClean="0"/>
              <a:t>1) Any </a:t>
            </a:r>
            <a:r>
              <a:rPr lang="en-US" sz="3600" dirty="0"/>
              <a:t>K12 adult education or community college CTE program </a:t>
            </a:r>
            <a:r>
              <a:rPr lang="en-US" sz="3600" dirty="0" smtClean="0"/>
              <a:t>or 2) Community </a:t>
            </a:r>
            <a:r>
              <a:rPr lang="en-US" sz="3600" dirty="0"/>
              <a:t>college for-credit coursework that is not developmental. </a:t>
            </a:r>
          </a:p>
          <a:p>
            <a:pPr lvl="1" algn="l"/>
            <a:endParaRPr lang="en-US" sz="3600" dirty="0"/>
          </a:p>
        </p:txBody>
      </p:sp>
      <p:grpSp>
        <p:nvGrpSpPr>
          <p:cNvPr id="6" name="Group 5"/>
          <p:cNvGrpSpPr/>
          <p:nvPr/>
        </p:nvGrpSpPr>
        <p:grpSpPr>
          <a:xfrm>
            <a:off x="10325816" y="78831"/>
            <a:ext cx="2490240" cy="1494144"/>
            <a:chOff x="3994020" y="3487862"/>
            <a:chExt cx="2490240" cy="1494144"/>
          </a:xfrm>
        </p:grpSpPr>
        <p:sp>
          <p:nvSpPr>
            <p:cNvPr id="7" name="Rectangle 6"/>
            <p:cNvSpPr/>
            <p:nvPr/>
          </p:nvSpPr>
          <p:spPr>
            <a:xfrm>
              <a:off x="3994020" y="3487862"/>
              <a:ext cx="2490240" cy="1494144"/>
            </a:xfrm>
            <a:prstGeom prst="rect">
              <a:avLst/>
            </a:prstGeom>
            <a:solidFill>
              <a:srgbClr val="FF0000"/>
            </a:solidFill>
            <a:ln w="12700" cap="flat" cmpd="sng" algn="ctr">
              <a:solidFill>
                <a:sysClr val="window" lastClr="FFFFFF">
                  <a:hueOff val="0"/>
                  <a:satOff val="0"/>
                  <a:lumOff val="0"/>
                  <a:alphaOff val="0"/>
                </a:sysClr>
              </a:solidFill>
              <a:prstDash val="solid"/>
              <a:miter lim="800000"/>
            </a:ln>
            <a:effectLst/>
          </p:spPr>
        </p:sp>
        <p:sp>
          <p:nvSpPr>
            <p:cNvPr id="8" name="TextBox 7"/>
            <p:cNvSpPr txBox="1"/>
            <p:nvPr/>
          </p:nvSpPr>
          <p:spPr>
            <a:xfrm>
              <a:off x="3994020" y="3487862"/>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Transition</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307287350"/>
      </p:ext>
    </p:extLst>
  </p:cSld>
  <p:clrMapOvr>
    <a:masterClrMapping/>
  </p:clrMapOvr>
  <p:transition spd="med"/>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Transition to Post-Secondary</a:t>
            </a:r>
            <a:endParaRPr lang="en-US" dirty="0">
              <a:solidFill>
                <a:schemeClr val="accent5"/>
              </a:solidFill>
            </a:endParaRPr>
          </a:p>
        </p:txBody>
      </p:sp>
      <p:sp>
        <p:nvSpPr>
          <p:cNvPr id="3" name="Content Placeholder 2"/>
          <p:cNvSpPr>
            <a:spLocks noGrp="1"/>
          </p:cNvSpPr>
          <p:nvPr>
            <p:ph sz="quarter" idx="11"/>
          </p:nvPr>
        </p:nvSpPr>
        <p:spPr>
          <a:xfrm>
            <a:off x="365824" y="2706486"/>
            <a:ext cx="12230413" cy="6170613"/>
          </a:xfrm>
        </p:spPr>
        <p:txBody>
          <a:bodyPr/>
          <a:lstStyle/>
          <a:p>
            <a:pPr marL="457200" indent="-457200" algn="l">
              <a:buFont typeface="Arial" panose="020B0604020202020204" pitchFamily="34" charset="0"/>
              <a:buChar char="•"/>
            </a:pPr>
            <a:r>
              <a:rPr lang="en-US" b="1" dirty="0" smtClean="0"/>
              <a:t>Transition </a:t>
            </a:r>
            <a:r>
              <a:rPr lang="en-US" b="1" dirty="0"/>
              <a:t>into Post-secondary</a:t>
            </a:r>
            <a:r>
              <a:rPr lang="en-US" b="1" dirty="0" smtClean="0"/>
              <a:t>: </a:t>
            </a:r>
            <a:r>
              <a:rPr lang="en-US" dirty="0" smtClean="0"/>
              <a:t>Specific student based scenarios that qualify for the AEBG transition outcome:</a:t>
            </a:r>
          </a:p>
          <a:p>
            <a:pPr marL="457200" indent="-457200" algn="l">
              <a:buFont typeface="Arial" panose="020B0604020202020204" pitchFamily="34" charset="0"/>
              <a:buChar char="•"/>
            </a:pPr>
            <a:endParaRPr lang="en-US" dirty="0" smtClean="0"/>
          </a:p>
          <a:p>
            <a:pPr marL="1030287" lvl="4" indent="-514350" algn="l">
              <a:buFont typeface="+mj-lt"/>
              <a:buAutoNum type="arabicPeriod"/>
            </a:pPr>
            <a:r>
              <a:rPr lang="en-US" dirty="0" smtClean="0"/>
              <a:t>K12 Adult </a:t>
            </a:r>
            <a:r>
              <a:rPr lang="en-US" dirty="0"/>
              <a:t>Education or community college noncredit ABE, ASE or ESL participant who enrolls in a K12 adult education CTE course</a:t>
            </a:r>
          </a:p>
          <a:p>
            <a:pPr marL="1030287" lvl="4" indent="-514350" algn="l">
              <a:buFont typeface="+mj-lt"/>
              <a:buAutoNum type="arabicPeriod"/>
            </a:pPr>
            <a:r>
              <a:rPr lang="en-US" dirty="0" smtClean="0"/>
              <a:t>K12 Adult </a:t>
            </a:r>
            <a:r>
              <a:rPr lang="en-US" dirty="0"/>
              <a:t>Education </a:t>
            </a:r>
            <a:r>
              <a:rPr lang="en-US" dirty="0" smtClean="0"/>
              <a:t>or community </a:t>
            </a:r>
            <a:r>
              <a:rPr lang="en-US" dirty="0"/>
              <a:t>college noncredit ABE, ASE or ESL participant who enrolls in a noncredit community college CTE course </a:t>
            </a:r>
          </a:p>
          <a:p>
            <a:pPr marL="515937" lvl="4" algn="l"/>
            <a:endParaRPr lang="en-US" dirty="0"/>
          </a:p>
        </p:txBody>
      </p:sp>
      <p:grpSp>
        <p:nvGrpSpPr>
          <p:cNvPr id="6" name="Group 5"/>
          <p:cNvGrpSpPr/>
          <p:nvPr/>
        </p:nvGrpSpPr>
        <p:grpSpPr>
          <a:xfrm>
            <a:off x="10325816" y="78831"/>
            <a:ext cx="2490240" cy="1494144"/>
            <a:chOff x="3994020" y="3487862"/>
            <a:chExt cx="2490240" cy="1494144"/>
          </a:xfrm>
        </p:grpSpPr>
        <p:sp>
          <p:nvSpPr>
            <p:cNvPr id="7" name="Rectangle 6"/>
            <p:cNvSpPr/>
            <p:nvPr/>
          </p:nvSpPr>
          <p:spPr>
            <a:xfrm>
              <a:off x="3994020" y="3487862"/>
              <a:ext cx="2490240" cy="1494144"/>
            </a:xfrm>
            <a:prstGeom prst="rect">
              <a:avLst/>
            </a:prstGeom>
            <a:solidFill>
              <a:srgbClr val="FF0000"/>
            </a:solidFill>
            <a:ln w="12700" cap="flat" cmpd="sng" algn="ctr">
              <a:solidFill>
                <a:sysClr val="window" lastClr="FFFFFF">
                  <a:hueOff val="0"/>
                  <a:satOff val="0"/>
                  <a:lumOff val="0"/>
                  <a:alphaOff val="0"/>
                </a:sysClr>
              </a:solidFill>
              <a:prstDash val="solid"/>
              <a:miter lim="800000"/>
            </a:ln>
            <a:effectLst/>
          </p:spPr>
        </p:sp>
        <p:sp>
          <p:nvSpPr>
            <p:cNvPr id="8" name="TextBox 7"/>
            <p:cNvSpPr txBox="1"/>
            <p:nvPr/>
          </p:nvSpPr>
          <p:spPr>
            <a:xfrm>
              <a:off x="3994020" y="3487862"/>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Transition</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3297178060"/>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 xmlns:a16="http://schemas.microsoft.com/office/drawing/2014/main" id="{FEC3C9A4-0E30-432F-9868-964B6F7055E3}"/>
              </a:ext>
            </a:extLst>
          </p:cNvPr>
          <p:cNvPicPr>
            <a:picLocks noChangeAspect="1"/>
          </p:cNvPicPr>
          <p:nvPr/>
        </p:nvPicPr>
        <p:blipFill rotWithShape="1">
          <a:blip r:embed="rId2">
            <a:extLst>
              <a:ext uri="{28A0092B-C50C-407E-A947-70E740481C1C}">
                <a14:useLocalDpi xmlns:a14="http://schemas.microsoft.com/office/drawing/2010/main" val="0"/>
              </a:ext>
            </a:extLst>
          </a:blip>
          <a:srcRect t="28839"/>
          <a:stretch/>
        </p:blipFill>
        <p:spPr>
          <a:xfrm>
            <a:off x="391886" y="2459331"/>
            <a:ext cx="12351656" cy="6340112"/>
          </a:xfrm>
          <a:prstGeom prst="rect">
            <a:avLst/>
          </a:prstGeom>
        </p:spPr>
      </p:pic>
      <p:pic>
        <p:nvPicPr>
          <p:cNvPr id="14" name="Picture 13">
            <a:extLst>
              <a:ext uri="{FF2B5EF4-FFF2-40B4-BE49-F238E27FC236}">
                <a16:creationId xmlns="" xmlns:a16="http://schemas.microsoft.com/office/drawing/2014/main" id="{528BE9E6-CFF0-4F91-819F-16F0BD13C6DB}"/>
              </a:ext>
            </a:extLst>
          </p:cNvPr>
          <p:cNvPicPr>
            <a:picLocks noChangeAspect="1"/>
          </p:cNvPicPr>
          <p:nvPr/>
        </p:nvPicPr>
        <p:blipFill rotWithShape="1">
          <a:blip r:embed="rId2">
            <a:extLst>
              <a:ext uri="{28A0092B-C50C-407E-A947-70E740481C1C}">
                <a14:useLocalDpi xmlns:a14="http://schemas.microsoft.com/office/drawing/2010/main" val="0"/>
              </a:ext>
            </a:extLst>
          </a:blip>
          <a:srcRect l="-809" t="-300" r="809" b="93998"/>
          <a:stretch/>
        </p:blipFill>
        <p:spPr>
          <a:xfrm>
            <a:off x="0" y="1994873"/>
            <a:ext cx="12554857" cy="464458"/>
          </a:xfrm>
          <a:prstGeom prst="rect">
            <a:avLst/>
          </a:prstGeom>
        </p:spPr>
      </p:pic>
    </p:spTree>
    <p:extLst>
      <p:ext uri="{BB962C8B-B14F-4D97-AF65-F5344CB8AC3E}">
        <p14:creationId xmlns:p14="http://schemas.microsoft.com/office/powerpoint/2010/main" val="3589578933"/>
      </p:ext>
    </p:extLst>
  </p:cSld>
  <p:clrMapOvr>
    <a:masterClrMapping/>
  </p:clrMapOvr>
  <p:transition spd="med"/>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p:txBody>
          <a:bodyPr/>
          <a:lstStyle/>
          <a:p>
            <a:r>
              <a:rPr lang="en-US" dirty="0">
                <a:solidFill>
                  <a:schemeClr val="accent5"/>
                </a:solidFill>
              </a:rPr>
              <a:t>Transition to Post-Secondary</a:t>
            </a:r>
          </a:p>
          <a:p>
            <a:endParaRPr lang="en-US" dirty="0"/>
          </a:p>
        </p:txBody>
      </p:sp>
      <p:sp>
        <p:nvSpPr>
          <p:cNvPr id="8" name="Content Placeholder 7"/>
          <p:cNvSpPr>
            <a:spLocks noGrp="1"/>
          </p:cNvSpPr>
          <p:nvPr>
            <p:ph sz="quarter" idx="11"/>
          </p:nvPr>
        </p:nvSpPr>
        <p:spPr/>
        <p:txBody>
          <a:bodyPr/>
          <a:lstStyle/>
          <a:p>
            <a:pPr marL="515937" lvl="4" algn="l"/>
            <a:r>
              <a:rPr lang="en-US" b="1" dirty="0"/>
              <a:t>Transition into Post-secondary: </a:t>
            </a:r>
            <a:r>
              <a:rPr lang="en-US" dirty="0"/>
              <a:t>Specific student based scenarios that qualify for the AEBG transition outcome:</a:t>
            </a:r>
          </a:p>
          <a:p>
            <a:pPr marL="515937" lvl="4" algn="l"/>
            <a:endParaRPr lang="en-US" dirty="0" smtClean="0"/>
          </a:p>
          <a:p>
            <a:pPr marL="1030287" lvl="4" indent="-514350" algn="l">
              <a:buFont typeface="+mj-lt"/>
              <a:buAutoNum type="arabicPeriod" startAt="3"/>
            </a:pPr>
            <a:r>
              <a:rPr lang="en-US" dirty="0" smtClean="0"/>
              <a:t>A </a:t>
            </a:r>
            <a:r>
              <a:rPr lang="en-US" dirty="0"/>
              <a:t>K12 adult education ABE, ASE or ESL participant who enrolls in a community college credit course that is not developmental (including both CTE and non-CTE courses)</a:t>
            </a:r>
          </a:p>
          <a:p>
            <a:pPr marL="1030287" lvl="4" indent="-514350" algn="l">
              <a:buFont typeface="+mj-lt"/>
              <a:buAutoNum type="arabicPeriod" startAt="3"/>
            </a:pPr>
            <a:r>
              <a:rPr lang="en-US" dirty="0"/>
              <a:t>A community college noncredit ABE, ASE or ESL participant who enrolls in a college credit course that is not developmental (including both CTE and non-CTE courses)</a:t>
            </a:r>
          </a:p>
          <a:p>
            <a:pPr marL="515937" lvl="4" algn="l"/>
            <a:endParaRPr lang="en-US" dirty="0"/>
          </a:p>
        </p:txBody>
      </p:sp>
      <p:sp>
        <p:nvSpPr>
          <p:cNvPr id="13" name="TextBox 12"/>
          <p:cNvSpPr txBox="1"/>
          <p:nvPr/>
        </p:nvSpPr>
        <p:spPr>
          <a:xfrm>
            <a:off x="10325816" y="78831"/>
            <a:ext cx="2490240" cy="1494144"/>
          </a:xfrm>
          <a:prstGeom prst="rect">
            <a:avLst/>
          </a:prstGeom>
          <a:solidFill>
            <a:srgbClr val="FF0000"/>
          </a:solid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Transition</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591200480"/>
      </p:ext>
    </p:extLst>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Transition to Post-Secondary</a:t>
            </a:r>
            <a:endParaRPr lang="en-US" dirty="0">
              <a:solidFill>
                <a:schemeClr val="accent5"/>
              </a:solidFill>
            </a:endParaRPr>
          </a:p>
        </p:txBody>
      </p:sp>
      <p:sp>
        <p:nvSpPr>
          <p:cNvPr id="3" name="Content Placeholder 2"/>
          <p:cNvSpPr>
            <a:spLocks noGrp="1"/>
          </p:cNvSpPr>
          <p:nvPr>
            <p:ph sz="quarter" idx="11"/>
          </p:nvPr>
        </p:nvSpPr>
        <p:spPr/>
        <p:txBody>
          <a:bodyPr/>
          <a:lstStyle/>
          <a:p>
            <a:pPr algn="l"/>
            <a:r>
              <a:rPr lang="en-US" sz="3600" i="1" dirty="0"/>
              <a:t>Field 9 Work</a:t>
            </a:r>
            <a:endParaRPr lang="en-US" sz="3600" dirty="0"/>
          </a:p>
          <a:p>
            <a:pPr marL="457200" lvl="1" indent="-457200" algn="l">
              <a:buFont typeface="Arial" panose="020B0604020202020204" pitchFamily="34" charset="0"/>
              <a:buChar char="•"/>
            </a:pPr>
            <a:r>
              <a:rPr lang="en-US" sz="3600" dirty="0"/>
              <a:t>Entered job training</a:t>
            </a:r>
          </a:p>
          <a:p>
            <a:pPr marL="457200" lvl="1" indent="-457200" algn="l">
              <a:buFont typeface="Arial" panose="020B0604020202020204" pitchFamily="34" charset="0"/>
              <a:buChar char="•"/>
            </a:pPr>
            <a:r>
              <a:rPr lang="en-US" sz="3600" dirty="0"/>
              <a:t>Entered training program</a:t>
            </a:r>
          </a:p>
          <a:p>
            <a:pPr algn="l"/>
            <a:endParaRPr lang="en-US" sz="3600" i="1" dirty="0" smtClean="0"/>
          </a:p>
          <a:p>
            <a:pPr algn="l"/>
            <a:r>
              <a:rPr lang="en-US" sz="3600" i="1" dirty="0" smtClean="0"/>
              <a:t>Field </a:t>
            </a:r>
            <a:r>
              <a:rPr lang="en-US" sz="3600" i="1" dirty="0"/>
              <a:t>9 Education</a:t>
            </a:r>
            <a:endParaRPr lang="en-US" sz="3600" dirty="0"/>
          </a:p>
          <a:p>
            <a:pPr marL="457200" lvl="1" indent="-457200" algn="l">
              <a:buFont typeface="Arial" panose="020B0604020202020204" pitchFamily="34" charset="0"/>
              <a:buChar char="•"/>
            </a:pPr>
            <a:r>
              <a:rPr lang="en-US" sz="3600" dirty="0" smtClean="0"/>
              <a:t>Transitioned </a:t>
            </a:r>
            <a:r>
              <a:rPr lang="en-US" sz="3600" dirty="0"/>
              <a:t>to credit</a:t>
            </a:r>
          </a:p>
          <a:p>
            <a:pPr lvl="1" algn="l"/>
            <a:endParaRPr lang="en-US" sz="3600" dirty="0"/>
          </a:p>
        </p:txBody>
      </p:sp>
      <p:sp>
        <p:nvSpPr>
          <p:cNvPr id="4" name="Content Placeholder 3"/>
          <p:cNvSpPr>
            <a:spLocks noGrp="1"/>
          </p:cNvSpPr>
          <p:nvPr>
            <p:ph sz="quarter" idx="12"/>
          </p:nvPr>
        </p:nvSpPr>
        <p:spPr/>
        <p:txBody>
          <a:bodyPr/>
          <a:lstStyle/>
          <a:p>
            <a:pPr algn="l"/>
            <a:r>
              <a:rPr lang="en-US" sz="3600" i="1" dirty="0"/>
              <a:t>Field 12</a:t>
            </a:r>
            <a:endParaRPr lang="en-US" sz="3600" dirty="0"/>
          </a:p>
          <a:p>
            <a:pPr marL="457200" lvl="1" indent="-457200" algn="l">
              <a:buFont typeface="Arial" panose="020B0604020202020204" pitchFamily="34" charset="0"/>
              <a:buChar char="•"/>
            </a:pPr>
            <a:r>
              <a:rPr lang="en-US" sz="3600" dirty="0"/>
              <a:t>Enrolled in Education</a:t>
            </a:r>
          </a:p>
          <a:p>
            <a:pPr marL="457200" lvl="1" indent="-457200" algn="l">
              <a:buFont typeface="Arial" panose="020B0604020202020204" pitchFamily="34" charset="0"/>
              <a:buChar char="•"/>
            </a:pPr>
            <a:r>
              <a:rPr lang="en-US" sz="3600" dirty="0"/>
              <a:t>Enrolled in Training</a:t>
            </a:r>
          </a:p>
          <a:p>
            <a:pPr algn="l"/>
            <a:endParaRPr lang="en-US" sz="3600" i="1" dirty="0" smtClean="0"/>
          </a:p>
          <a:p>
            <a:pPr algn="l"/>
            <a:r>
              <a:rPr lang="en-US" sz="3600" i="1" dirty="0" smtClean="0"/>
              <a:t>Field </a:t>
            </a:r>
            <a:r>
              <a:rPr lang="en-US" sz="3600" i="1" dirty="0"/>
              <a:t>14</a:t>
            </a:r>
            <a:endParaRPr lang="en-US" sz="3600" dirty="0"/>
          </a:p>
          <a:p>
            <a:pPr marL="457200" lvl="1" indent="-457200" algn="l">
              <a:buFont typeface="Arial" panose="020B0604020202020204" pitchFamily="34" charset="0"/>
              <a:buChar char="•"/>
            </a:pPr>
            <a:r>
              <a:rPr lang="en-US" sz="3600" dirty="0"/>
              <a:t>Enrolled in Education</a:t>
            </a:r>
          </a:p>
          <a:p>
            <a:pPr marL="457200" indent="-457200" algn="l">
              <a:buFont typeface="Arial" panose="020B0604020202020204" pitchFamily="34" charset="0"/>
              <a:buChar char="•"/>
            </a:pPr>
            <a:r>
              <a:rPr lang="en-US" sz="3600" dirty="0"/>
              <a:t>Enrolled in Training</a:t>
            </a:r>
          </a:p>
          <a:p>
            <a:pPr marL="457200" indent="-457200">
              <a:buFont typeface="Arial" panose="020B0604020202020204" pitchFamily="34" charset="0"/>
              <a:buChar char="•"/>
            </a:pPr>
            <a:endParaRPr lang="en-US"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55063" y="6846888"/>
            <a:ext cx="3038475" cy="19526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6" name="Group 5"/>
          <p:cNvGrpSpPr/>
          <p:nvPr/>
        </p:nvGrpSpPr>
        <p:grpSpPr>
          <a:xfrm>
            <a:off x="10325816" y="78831"/>
            <a:ext cx="2490240" cy="1494144"/>
            <a:chOff x="3994020" y="3487862"/>
            <a:chExt cx="2490240" cy="1494144"/>
          </a:xfrm>
        </p:grpSpPr>
        <p:sp>
          <p:nvSpPr>
            <p:cNvPr id="7" name="Rectangle 6"/>
            <p:cNvSpPr/>
            <p:nvPr/>
          </p:nvSpPr>
          <p:spPr>
            <a:xfrm>
              <a:off x="3994020" y="3487862"/>
              <a:ext cx="2490240" cy="1494144"/>
            </a:xfrm>
            <a:prstGeom prst="rect">
              <a:avLst/>
            </a:prstGeom>
            <a:solidFill>
              <a:srgbClr val="FF0000"/>
            </a:solidFill>
            <a:ln w="12700" cap="flat" cmpd="sng" algn="ctr">
              <a:solidFill>
                <a:sysClr val="window" lastClr="FFFFFF">
                  <a:hueOff val="0"/>
                  <a:satOff val="0"/>
                  <a:lumOff val="0"/>
                  <a:alphaOff val="0"/>
                </a:sysClr>
              </a:solidFill>
              <a:prstDash val="solid"/>
              <a:miter lim="800000"/>
            </a:ln>
            <a:effectLst/>
          </p:spPr>
        </p:sp>
        <p:sp>
          <p:nvSpPr>
            <p:cNvPr id="8" name="TextBox 7"/>
            <p:cNvSpPr txBox="1"/>
            <p:nvPr/>
          </p:nvSpPr>
          <p:spPr>
            <a:xfrm>
              <a:off x="3994020" y="3487862"/>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Transition</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4026690452"/>
      </p:ext>
    </p:extLst>
  </p:cSld>
  <p:clrMapOvr>
    <a:masterClrMapping/>
  </p:clrMapOvr>
  <p:transition spd="med"/>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840417" y="7990349"/>
            <a:ext cx="276225" cy="219075"/>
          </a:xfrm>
          <a:prstGeom prst="rect">
            <a:avLst/>
          </a:prstGeom>
        </p:spPr>
      </p:pic>
      <p:pic>
        <p:nvPicPr>
          <p:cNvPr id="11" name="Picture 10"/>
          <p:cNvPicPr>
            <a:picLocks noChangeAspect="1"/>
          </p:cNvPicPr>
          <p:nvPr/>
        </p:nvPicPr>
        <p:blipFill>
          <a:blip r:embed="rId3"/>
          <a:stretch>
            <a:fillRect/>
          </a:stretch>
        </p:blipFill>
        <p:spPr>
          <a:xfrm>
            <a:off x="1826129" y="8497096"/>
            <a:ext cx="333375" cy="247650"/>
          </a:xfrm>
          <a:prstGeom prst="rect">
            <a:avLst/>
          </a:prstGeom>
        </p:spPr>
      </p:pic>
      <p:pic>
        <p:nvPicPr>
          <p:cNvPr id="13" name="Picture 12"/>
          <p:cNvPicPr>
            <a:picLocks noChangeAspect="1"/>
          </p:cNvPicPr>
          <p:nvPr/>
        </p:nvPicPr>
        <p:blipFill>
          <a:blip r:embed="rId4"/>
          <a:stretch>
            <a:fillRect/>
          </a:stretch>
        </p:blipFill>
        <p:spPr>
          <a:xfrm>
            <a:off x="7998078" y="7976062"/>
            <a:ext cx="257175" cy="247650"/>
          </a:xfrm>
          <a:prstGeom prst="rect">
            <a:avLst/>
          </a:prstGeom>
        </p:spPr>
      </p:pic>
      <p:pic>
        <p:nvPicPr>
          <p:cNvPr id="14" name="Picture 13"/>
          <p:cNvPicPr>
            <a:picLocks noChangeAspect="1"/>
          </p:cNvPicPr>
          <p:nvPr/>
        </p:nvPicPr>
        <p:blipFill>
          <a:blip r:embed="rId5"/>
          <a:stretch>
            <a:fillRect/>
          </a:stretch>
        </p:blipFill>
        <p:spPr>
          <a:xfrm>
            <a:off x="7921878" y="8497096"/>
            <a:ext cx="333375" cy="190500"/>
          </a:xfrm>
          <a:prstGeom prst="rect">
            <a:avLst/>
          </a:prstGeom>
        </p:spPr>
      </p:pic>
      <p:sp>
        <p:nvSpPr>
          <p:cNvPr id="16" name="TextBox 15"/>
          <p:cNvSpPr txBox="1"/>
          <p:nvPr/>
        </p:nvSpPr>
        <p:spPr>
          <a:xfrm>
            <a:off x="2410414" y="7910089"/>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Secondary</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
        <p:nvSpPr>
          <p:cNvPr id="17" name="TextBox 16"/>
          <p:cNvSpPr txBox="1"/>
          <p:nvPr/>
        </p:nvSpPr>
        <p:spPr>
          <a:xfrm>
            <a:off x="2410414" y="8415235"/>
            <a:ext cx="185929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Post-Secondary</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
        <p:nvSpPr>
          <p:cNvPr id="19" name="TextBox 18"/>
          <p:cNvSpPr txBox="1"/>
          <p:nvPr/>
        </p:nvSpPr>
        <p:spPr>
          <a:xfrm>
            <a:off x="8518441" y="7910090"/>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Wages</a:t>
            </a:r>
            <a:endParaRPr kumimoji="0" lang="en-US" sz="1800" b="1" i="0" u="none" strike="noStrike" cap="none" spc="0" normalizeH="0" baseline="0" dirty="0">
              <a:ln>
                <a:noFill/>
              </a:ln>
              <a:solidFill>
                <a:srgbClr val="000000"/>
              </a:solidFill>
              <a:effectLst/>
              <a:uFillTx/>
              <a:sym typeface="Helvetica"/>
            </a:endParaRPr>
          </a:p>
        </p:txBody>
      </p:sp>
      <p:sp>
        <p:nvSpPr>
          <p:cNvPr id="20" name="TextBox 19"/>
          <p:cNvSpPr txBox="1"/>
          <p:nvPr/>
        </p:nvSpPr>
        <p:spPr>
          <a:xfrm>
            <a:off x="8478340" y="8354273"/>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Transition</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grpSp>
        <p:nvGrpSpPr>
          <p:cNvPr id="2" name="Group 1"/>
          <p:cNvGrpSpPr/>
          <p:nvPr/>
        </p:nvGrpSpPr>
        <p:grpSpPr>
          <a:xfrm>
            <a:off x="1098968" y="2004762"/>
            <a:ext cx="10282906" cy="5824344"/>
            <a:chOff x="1098968" y="2004762"/>
            <a:chExt cx="10282906" cy="5824344"/>
          </a:xfrm>
        </p:grpSpPr>
        <p:pic>
          <p:nvPicPr>
            <p:cNvPr id="4" name="Picture 3"/>
            <p:cNvPicPr>
              <a:picLocks noChangeAspect="1"/>
            </p:cNvPicPr>
            <p:nvPr/>
          </p:nvPicPr>
          <p:blipFill rotWithShape="1">
            <a:blip r:embed="rId6"/>
            <a:srcRect r="26209"/>
            <a:stretch/>
          </p:blipFill>
          <p:spPr>
            <a:xfrm>
              <a:off x="1098968" y="2004762"/>
              <a:ext cx="10282906" cy="5238750"/>
            </a:xfrm>
            <a:prstGeom prst="rect">
              <a:avLst/>
            </a:prstGeom>
          </p:spPr>
        </p:pic>
        <p:pic>
          <p:nvPicPr>
            <p:cNvPr id="9" name="Picture 8"/>
            <p:cNvPicPr>
              <a:picLocks noChangeAspect="1"/>
            </p:cNvPicPr>
            <p:nvPr/>
          </p:nvPicPr>
          <p:blipFill>
            <a:blip r:embed="rId7"/>
            <a:stretch>
              <a:fillRect/>
            </a:stretch>
          </p:blipFill>
          <p:spPr>
            <a:xfrm>
              <a:off x="1854705" y="7498242"/>
              <a:ext cx="247650" cy="190500"/>
            </a:xfrm>
            <a:prstGeom prst="rect">
              <a:avLst/>
            </a:prstGeom>
          </p:spPr>
        </p:pic>
        <p:pic>
          <p:nvPicPr>
            <p:cNvPr id="12" name="Picture 11"/>
            <p:cNvPicPr>
              <a:picLocks noChangeAspect="1"/>
            </p:cNvPicPr>
            <p:nvPr/>
          </p:nvPicPr>
          <p:blipFill>
            <a:blip r:embed="rId8"/>
            <a:stretch>
              <a:fillRect/>
            </a:stretch>
          </p:blipFill>
          <p:spPr>
            <a:xfrm>
              <a:off x="7998079" y="7464904"/>
              <a:ext cx="257175" cy="257175"/>
            </a:xfrm>
            <a:prstGeom prst="rect">
              <a:avLst/>
            </a:prstGeom>
          </p:spPr>
        </p:pic>
        <p:sp>
          <p:nvSpPr>
            <p:cNvPr id="15" name="TextBox 14"/>
            <p:cNvSpPr txBox="1"/>
            <p:nvPr/>
          </p:nvSpPr>
          <p:spPr>
            <a:xfrm>
              <a:off x="2410414" y="7395860"/>
              <a:ext cx="169235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Literacy Gains</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
          <p:nvSpPr>
            <p:cNvPr id="18" name="TextBox 17"/>
            <p:cNvSpPr txBox="1"/>
            <p:nvPr/>
          </p:nvSpPr>
          <p:spPr>
            <a:xfrm>
              <a:off x="8518441" y="744951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Employment</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pic>
          <p:nvPicPr>
            <p:cNvPr id="21" name="Picture 20"/>
            <p:cNvPicPr>
              <a:picLocks noChangeAspect="1"/>
            </p:cNvPicPr>
            <p:nvPr/>
          </p:nvPicPr>
          <p:blipFill>
            <a:blip r:embed="rId7"/>
            <a:stretch>
              <a:fillRect/>
            </a:stretch>
          </p:blipFill>
          <p:spPr>
            <a:xfrm>
              <a:off x="4516339" y="4793989"/>
              <a:ext cx="247650" cy="190500"/>
            </a:xfrm>
            <a:prstGeom prst="rect">
              <a:avLst/>
            </a:prstGeom>
          </p:spPr>
        </p:pic>
        <p:pic>
          <p:nvPicPr>
            <p:cNvPr id="22" name="Picture 21"/>
            <p:cNvPicPr>
              <a:picLocks noChangeAspect="1"/>
            </p:cNvPicPr>
            <p:nvPr/>
          </p:nvPicPr>
          <p:blipFill>
            <a:blip r:embed="rId7"/>
            <a:stretch>
              <a:fillRect/>
            </a:stretch>
          </p:blipFill>
          <p:spPr>
            <a:xfrm>
              <a:off x="4516339" y="6000000"/>
              <a:ext cx="247650" cy="190500"/>
            </a:xfrm>
            <a:prstGeom prst="rect">
              <a:avLst/>
            </a:prstGeom>
          </p:spPr>
        </p:pic>
      </p:grpSp>
    </p:spTree>
    <p:extLst>
      <p:ext uri="{BB962C8B-B14F-4D97-AF65-F5344CB8AC3E}">
        <p14:creationId xmlns:p14="http://schemas.microsoft.com/office/powerpoint/2010/main" val="1447042744"/>
      </p:ext>
    </p:extLst>
  </p:cSld>
  <p:clrMapOvr>
    <a:masterClrMapping/>
  </p:clrMapOvr>
  <p:transition spd="med"/>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AEBG Outcomes</a:t>
            </a:r>
            <a:endParaRPr lang="en-US" dirty="0">
              <a:solidFill>
                <a:schemeClr val="accent5"/>
              </a:solidFill>
            </a:endParaRPr>
          </a:p>
        </p:txBody>
      </p:sp>
      <p:sp>
        <p:nvSpPr>
          <p:cNvPr id="3" name="Content Placeholder 2"/>
          <p:cNvSpPr>
            <a:spLocks noGrp="1"/>
          </p:cNvSpPr>
          <p:nvPr>
            <p:ph sz="quarter" idx="11"/>
          </p:nvPr>
        </p:nvSpPr>
        <p:spPr>
          <a:xfrm>
            <a:off x="365823" y="2763078"/>
            <a:ext cx="5180212" cy="5703393"/>
          </a:xfrm>
        </p:spPr>
        <p:txBody>
          <a:bodyPr/>
          <a:lstStyle/>
          <a:p>
            <a:pPr algn="l"/>
            <a:r>
              <a:rPr lang="en-US" sz="4800" dirty="0" smtClean="0"/>
              <a:t>AEBG will use a combination of self-reported outcomes in TE and data match for state level reporting.</a:t>
            </a:r>
          </a:p>
          <a:p>
            <a:pPr algn="l"/>
            <a:endParaRPr lang="en-US" sz="4000" dirty="0"/>
          </a:p>
          <a:p>
            <a:pPr algn="l"/>
            <a:endParaRPr lang="en-US" sz="4000" dirty="0" smtClean="0"/>
          </a:p>
          <a:p>
            <a:pPr algn="l"/>
            <a:endParaRPr lang="en-US" sz="4000" dirty="0"/>
          </a:p>
        </p:txBody>
      </p:sp>
      <p:graphicFrame>
        <p:nvGraphicFramePr>
          <p:cNvPr id="4" name="Diagram 3"/>
          <p:cNvGraphicFramePr/>
          <p:nvPr>
            <p:extLst/>
          </p:nvPr>
        </p:nvGraphicFramePr>
        <p:xfrm>
          <a:off x="6321287" y="3975652"/>
          <a:ext cx="5808133" cy="4989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4687862"/>
      </p:ext>
    </p:extLst>
  </p:cSld>
  <p:clrMapOvr>
    <a:masterClrMapping/>
  </p:clrMapOvr>
  <p:transition spd="med"/>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AEBG Outcomes</a:t>
            </a:r>
            <a:endParaRPr lang="en-US" dirty="0">
              <a:solidFill>
                <a:schemeClr val="accent5"/>
              </a:solidFill>
            </a:endParaRPr>
          </a:p>
        </p:txBody>
      </p:sp>
      <p:sp>
        <p:nvSpPr>
          <p:cNvPr id="3" name="Content Placeholder 2"/>
          <p:cNvSpPr>
            <a:spLocks noGrp="1"/>
          </p:cNvSpPr>
          <p:nvPr>
            <p:ph sz="quarter" idx="11"/>
          </p:nvPr>
        </p:nvSpPr>
        <p:spPr>
          <a:xfrm>
            <a:off x="365823" y="2613740"/>
            <a:ext cx="11996738" cy="5852732"/>
          </a:xfrm>
        </p:spPr>
        <p:txBody>
          <a:bodyPr/>
          <a:lstStyle/>
          <a:p>
            <a:pPr algn="l"/>
            <a:r>
              <a:rPr lang="en-US" sz="4400" dirty="0" smtClean="0"/>
              <a:t>Reported data through TE only:</a:t>
            </a:r>
          </a:p>
          <a:p>
            <a:pPr marL="685800" indent="-685800" algn="l">
              <a:buFont typeface="+mj-lt"/>
              <a:buAutoNum type="arabicPeriod"/>
            </a:pPr>
            <a:r>
              <a:rPr lang="en-US" sz="4400" dirty="0" smtClean="0"/>
              <a:t>Improved Literacy Skills (pre and post testing)</a:t>
            </a:r>
          </a:p>
          <a:p>
            <a:pPr marL="685800" indent="-685800" algn="l">
              <a:buFont typeface="+mj-lt"/>
              <a:buAutoNum type="arabicPeriod"/>
            </a:pPr>
            <a:r>
              <a:rPr lang="en-US" sz="4400" dirty="0" smtClean="0"/>
              <a:t>High School Diploma</a:t>
            </a:r>
            <a:r>
              <a:rPr lang="en-US" sz="4400" dirty="0"/>
              <a:t> </a:t>
            </a:r>
            <a:r>
              <a:rPr lang="en-US" sz="4400" dirty="0" smtClean="0"/>
              <a:t>(Local Board approved)</a:t>
            </a:r>
          </a:p>
          <a:p>
            <a:pPr algn="l"/>
            <a:endParaRPr lang="en-US" sz="4400" dirty="0" smtClean="0"/>
          </a:p>
          <a:p>
            <a:pPr algn="l"/>
            <a:endParaRPr lang="en-US" sz="4000" dirty="0"/>
          </a:p>
        </p:txBody>
      </p:sp>
      <p:grpSp>
        <p:nvGrpSpPr>
          <p:cNvPr id="4" name="Group 3"/>
          <p:cNvGrpSpPr/>
          <p:nvPr/>
        </p:nvGrpSpPr>
        <p:grpSpPr>
          <a:xfrm>
            <a:off x="9872321" y="6883428"/>
            <a:ext cx="2490240" cy="1494144"/>
            <a:chOff x="3994020" y="1526"/>
            <a:chExt cx="2490240" cy="1494144"/>
          </a:xfrm>
        </p:grpSpPr>
        <p:sp>
          <p:nvSpPr>
            <p:cNvPr id="5" name="Rectangle 4"/>
            <p:cNvSpPr/>
            <p:nvPr/>
          </p:nvSpPr>
          <p:spPr>
            <a:xfrm>
              <a:off x="3994020" y="1526"/>
              <a:ext cx="2490240" cy="1494144"/>
            </a:xfrm>
            <a:prstGeom prst="rect">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3994020" y="1526"/>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HSE/HS Diploma</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7" name="Group 6"/>
          <p:cNvGrpSpPr/>
          <p:nvPr/>
        </p:nvGrpSpPr>
        <p:grpSpPr>
          <a:xfrm>
            <a:off x="6811621" y="6883428"/>
            <a:ext cx="2490240" cy="1494144"/>
            <a:chOff x="1254756" y="1526"/>
            <a:chExt cx="2490240" cy="1494144"/>
          </a:xfrm>
        </p:grpSpPr>
        <p:sp>
          <p:nvSpPr>
            <p:cNvPr id="8" name="Rectangle 7"/>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1254756" y="1526"/>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2459661782"/>
      </p:ext>
    </p:extLst>
  </p:cSld>
  <p:clrMapOvr>
    <a:masterClrMapping/>
  </p:clrMapOvr>
  <p:transition spd="med"/>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Data Match Outcomes</a:t>
            </a:r>
            <a:endParaRPr lang="en-US" dirty="0">
              <a:solidFill>
                <a:schemeClr val="accent5"/>
              </a:solidFill>
            </a:endParaRPr>
          </a:p>
        </p:txBody>
      </p:sp>
      <p:sp>
        <p:nvSpPr>
          <p:cNvPr id="3" name="Content Placeholder 2"/>
          <p:cNvSpPr>
            <a:spLocks noGrp="1"/>
          </p:cNvSpPr>
          <p:nvPr>
            <p:ph sz="quarter" idx="11"/>
          </p:nvPr>
        </p:nvSpPr>
        <p:spPr>
          <a:xfrm>
            <a:off x="365823" y="2613740"/>
            <a:ext cx="11996738" cy="5852732"/>
          </a:xfrm>
        </p:spPr>
        <p:txBody>
          <a:bodyPr/>
          <a:lstStyle/>
          <a:p>
            <a:pPr algn="l"/>
            <a:r>
              <a:rPr lang="en-US" sz="4000" dirty="0" smtClean="0"/>
              <a:t>A combination of self reported data through TE </a:t>
            </a:r>
            <a:r>
              <a:rPr lang="en-US" sz="4000" b="1" i="1" dirty="0" smtClean="0"/>
              <a:t>and </a:t>
            </a:r>
            <a:r>
              <a:rPr lang="en-US" sz="4000" dirty="0" smtClean="0"/>
              <a:t>data match:</a:t>
            </a:r>
          </a:p>
          <a:p>
            <a:pPr marL="685800" indent="-685800" algn="l">
              <a:buFont typeface="+mj-lt"/>
              <a:buAutoNum type="arabicPeriod"/>
            </a:pPr>
            <a:r>
              <a:rPr lang="en-US" sz="4000" dirty="0" smtClean="0"/>
              <a:t>High School Equivalency (HSE)</a:t>
            </a:r>
          </a:p>
          <a:p>
            <a:pPr marL="685800" indent="-685800" algn="l">
              <a:buFont typeface="+mj-lt"/>
              <a:buAutoNum type="arabicPeriod"/>
            </a:pPr>
            <a:r>
              <a:rPr lang="en-US" sz="4000" dirty="0" smtClean="0"/>
              <a:t>Post-Secondary</a:t>
            </a:r>
            <a:endParaRPr lang="en-US" sz="4000" dirty="0"/>
          </a:p>
          <a:p>
            <a:pPr marL="685800" indent="-685800" algn="l">
              <a:buFont typeface="+mj-lt"/>
              <a:buAutoNum type="arabicPeriod"/>
            </a:pPr>
            <a:r>
              <a:rPr lang="en-US" sz="4000" dirty="0"/>
              <a:t>Job Placement</a:t>
            </a:r>
          </a:p>
          <a:p>
            <a:pPr marL="685800" indent="-685800" algn="l">
              <a:buFont typeface="+mj-lt"/>
              <a:buAutoNum type="arabicPeriod"/>
            </a:pPr>
            <a:r>
              <a:rPr lang="en-US" sz="4000" dirty="0"/>
              <a:t>Improved Wages</a:t>
            </a:r>
          </a:p>
          <a:p>
            <a:pPr marL="685800" indent="-685800" algn="l">
              <a:buFont typeface="+mj-lt"/>
              <a:buAutoNum type="arabicPeriod"/>
            </a:pPr>
            <a:r>
              <a:rPr lang="en-US" sz="4000" dirty="0"/>
              <a:t>Transition to Post-Secondary</a:t>
            </a:r>
          </a:p>
          <a:p>
            <a:pPr algn="l"/>
            <a:endParaRPr lang="en-US" sz="4000" dirty="0"/>
          </a:p>
        </p:txBody>
      </p:sp>
      <p:grpSp>
        <p:nvGrpSpPr>
          <p:cNvPr id="4" name="Group 3"/>
          <p:cNvGrpSpPr/>
          <p:nvPr/>
        </p:nvGrpSpPr>
        <p:grpSpPr>
          <a:xfrm>
            <a:off x="4493321" y="7315228"/>
            <a:ext cx="2490241" cy="1494144"/>
            <a:chOff x="3994019" y="1526"/>
            <a:chExt cx="2490241" cy="1494144"/>
          </a:xfrm>
        </p:grpSpPr>
        <p:sp>
          <p:nvSpPr>
            <p:cNvPr id="5" name="Rectangle 4"/>
            <p:cNvSpPr/>
            <p:nvPr/>
          </p:nvSpPr>
          <p:spPr>
            <a:xfrm>
              <a:off x="3994020" y="1526"/>
              <a:ext cx="2490240" cy="1494144"/>
            </a:xfrm>
            <a:prstGeom prst="rect">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3994019" y="1526"/>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HSE/HS Diploma</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7" name="Group 6"/>
          <p:cNvGrpSpPr/>
          <p:nvPr/>
        </p:nvGrpSpPr>
        <p:grpSpPr>
          <a:xfrm>
            <a:off x="7124180" y="7315228"/>
            <a:ext cx="2490240" cy="1494144"/>
            <a:chOff x="1254756" y="1744694"/>
            <a:chExt cx="2490240" cy="1494144"/>
          </a:xfrm>
        </p:grpSpPr>
        <p:sp>
          <p:nvSpPr>
            <p:cNvPr id="8" name="Rectangle 7"/>
            <p:cNvSpPr/>
            <p:nvPr/>
          </p:nvSpPr>
          <p:spPr>
            <a:xfrm>
              <a:off x="1254756" y="1744694"/>
              <a:ext cx="2490240" cy="1494144"/>
            </a:xfrm>
            <a:prstGeom prst="rect">
              <a:avLst/>
            </a:prstGeom>
            <a:solidFill>
              <a:srgbClr val="FFC000">
                <a:lumMod val="7500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1254756"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10" name="Group 9"/>
          <p:cNvGrpSpPr/>
          <p:nvPr/>
        </p:nvGrpSpPr>
        <p:grpSpPr>
          <a:xfrm>
            <a:off x="9851178" y="3974725"/>
            <a:ext cx="2511383" cy="1560184"/>
            <a:chOff x="3994020" y="1678654"/>
            <a:chExt cx="2511383" cy="1560184"/>
          </a:xfrm>
        </p:grpSpPr>
        <p:sp>
          <p:nvSpPr>
            <p:cNvPr id="11" name="Rectangle 10"/>
            <p:cNvSpPr/>
            <p:nvPr/>
          </p:nvSpPr>
          <p:spPr>
            <a:xfrm>
              <a:off x="3994020" y="1744694"/>
              <a:ext cx="2490240" cy="1494144"/>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12" name="TextBox 11"/>
            <p:cNvSpPr txBox="1"/>
            <p:nvPr/>
          </p:nvSpPr>
          <p:spPr>
            <a:xfrm>
              <a:off x="4015163" y="16786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Enter Employment</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13" name="Group 12"/>
          <p:cNvGrpSpPr/>
          <p:nvPr/>
        </p:nvGrpSpPr>
        <p:grpSpPr>
          <a:xfrm>
            <a:off x="9872321" y="5617884"/>
            <a:ext cx="2490240" cy="1494144"/>
            <a:chOff x="1254756" y="3487862"/>
            <a:chExt cx="2490240" cy="1494144"/>
          </a:xfrm>
        </p:grpSpPr>
        <p:sp>
          <p:nvSpPr>
            <p:cNvPr id="14" name="Rectangle 13"/>
            <p:cNvSpPr/>
            <p:nvPr/>
          </p:nvSpPr>
          <p:spPr>
            <a:xfrm>
              <a:off x="1254756" y="3487862"/>
              <a:ext cx="2490240" cy="1494144"/>
            </a:xfrm>
            <a:prstGeom prst="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15" name="TextBox 14"/>
            <p:cNvSpPr txBox="1"/>
            <p:nvPr/>
          </p:nvSpPr>
          <p:spPr>
            <a:xfrm>
              <a:off x="1254756" y="3487862"/>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Increase Wages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16" name="Group 15"/>
          <p:cNvGrpSpPr/>
          <p:nvPr/>
        </p:nvGrpSpPr>
        <p:grpSpPr>
          <a:xfrm>
            <a:off x="9872321" y="7315228"/>
            <a:ext cx="2490240" cy="1494144"/>
            <a:chOff x="3994020" y="3487862"/>
            <a:chExt cx="2490240" cy="1494144"/>
          </a:xfrm>
        </p:grpSpPr>
        <p:sp>
          <p:nvSpPr>
            <p:cNvPr id="17" name="Rectangle 16"/>
            <p:cNvSpPr/>
            <p:nvPr/>
          </p:nvSpPr>
          <p:spPr>
            <a:xfrm>
              <a:off x="3994020" y="3487862"/>
              <a:ext cx="2490240" cy="1494144"/>
            </a:xfrm>
            <a:prstGeom prst="rect">
              <a:avLst/>
            </a:prstGeom>
            <a:solidFill>
              <a:srgbClr val="FF0000"/>
            </a:solidFill>
            <a:ln w="12700" cap="flat" cmpd="sng" algn="ctr">
              <a:solidFill>
                <a:sysClr val="window" lastClr="FFFFFF">
                  <a:hueOff val="0"/>
                  <a:satOff val="0"/>
                  <a:lumOff val="0"/>
                  <a:alphaOff val="0"/>
                </a:sysClr>
              </a:solidFill>
              <a:prstDash val="solid"/>
              <a:miter lim="800000"/>
            </a:ln>
            <a:effectLst/>
          </p:spPr>
        </p:sp>
        <p:sp>
          <p:nvSpPr>
            <p:cNvPr id="18" name="TextBox 17"/>
            <p:cNvSpPr txBox="1"/>
            <p:nvPr/>
          </p:nvSpPr>
          <p:spPr>
            <a:xfrm>
              <a:off x="3994020" y="3487862"/>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Transition Post-Sec</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851190551"/>
      </p:ext>
    </p:extLst>
  </p:cSld>
  <p:clrMapOvr>
    <a:masterClrMapping/>
  </p:clrMapOvr>
  <p:transition spd="med"/>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Data Match Outcomes</a:t>
            </a:r>
            <a:endParaRPr lang="en-US" dirty="0">
              <a:solidFill>
                <a:schemeClr val="accent5"/>
              </a:solidFill>
            </a:endParaRPr>
          </a:p>
        </p:txBody>
      </p:sp>
      <p:sp>
        <p:nvSpPr>
          <p:cNvPr id="3" name="Content Placeholder 2"/>
          <p:cNvSpPr>
            <a:spLocks noGrp="1"/>
          </p:cNvSpPr>
          <p:nvPr>
            <p:ph sz="quarter" idx="11"/>
          </p:nvPr>
        </p:nvSpPr>
        <p:spPr>
          <a:xfrm>
            <a:off x="365823" y="2613740"/>
            <a:ext cx="11996738" cy="5852732"/>
          </a:xfrm>
        </p:spPr>
        <p:txBody>
          <a:bodyPr/>
          <a:lstStyle/>
          <a:p>
            <a:pPr algn="l"/>
            <a:r>
              <a:rPr lang="en-US" sz="4000" dirty="0" smtClean="0"/>
              <a:t>AEBG will use a combination of self-reported outcomes and data match for state level reporting.</a:t>
            </a:r>
          </a:p>
          <a:p>
            <a:pPr algn="l"/>
            <a:endParaRPr lang="en-US" sz="4000" dirty="0"/>
          </a:p>
          <a:p>
            <a:pPr algn="l"/>
            <a:r>
              <a:rPr lang="en-US" sz="4000" dirty="0" smtClean="0"/>
              <a:t>Two separate data matches will be conducted, 1) EDD for employment, 2) CCCCO for post-secondary </a:t>
            </a:r>
          </a:p>
          <a:p>
            <a:pPr marL="685800" indent="-685800" algn="l">
              <a:buFont typeface="+mj-lt"/>
              <a:buAutoNum type="arabicPeriod"/>
            </a:pPr>
            <a:r>
              <a:rPr lang="en-US" sz="4000" dirty="0" smtClean="0"/>
              <a:t>Post-Secondary – CCCCO </a:t>
            </a:r>
            <a:endParaRPr lang="en-US" sz="4000" dirty="0"/>
          </a:p>
          <a:p>
            <a:pPr marL="685800" indent="-685800" algn="l">
              <a:buFont typeface="+mj-lt"/>
              <a:buAutoNum type="arabicPeriod"/>
            </a:pPr>
            <a:r>
              <a:rPr lang="en-US" sz="4000" dirty="0"/>
              <a:t>Job </a:t>
            </a:r>
            <a:r>
              <a:rPr lang="en-US" sz="4000" dirty="0" smtClean="0"/>
              <a:t>Placement - EDD</a:t>
            </a:r>
            <a:endParaRPr lang="en-US" sz="4000" dirty="0"/>
          </a:p>
          <a:p>
            <a:pPr marL="685800" indent="-685800" algn="l">
              <a:buFont typeface="+mj-lt"/>
              <a:buAutoNum type="arabicPeriod"/>
            </a:pPr>
            <a:r>
              <a:rPr lang="en-US" sz="4000" dirty="0"/>
              <a:t>Improved </a:t>
            </a:r>
            <a:r>
              <a:rPr lang="en-US" sz="4000" dirty="0" smtClean="0"/>
              <a:t>Wages - EDD</a:t>
            </a:r>
            <a:endParaRPr lang="en-US" sz="4000" dirty="0"/>
          </a:p>
          <a:p>
            <a:pPr marL="685800" indent="-685800" algn="l">
              <a:buFont typeface="+mj-lt"/>
              <a:buAutoNum type="arabicPeriod"/>
            </a:pPr>
            <a:r>
              <a:rPr lang="en-US" sz="4000" dirty="0"/>
              <a:t>Transition to </a:t>
            </a:r>
            <a:r>
              <a:rPr lang="en-US" sz="4000" dirty="0" smtClean="0"/>
              <a:t>Post-Secondary - CCCCO</a:t>
            </a:r>
            <a:endParaRPr lang="en-US" sz="4000" dirty="0"/>
          </a:p>
          <a:p>
            <a:pPr algn="l"/>
            <a:endParaRPr lang="en-US" sz="4000" dirty="0"/>
          </a:p>
        </p:txBody>
      </p:sp>
    </p:spTree>
    <p:extLst>
      <p:ext uri="{BB962C8B-B14F-4D97-AF65-F5344CB8AC3E}">
        <p14:creationId xmlns:p14="http://schemas.microsoft.com/office/powerpoint/2010/main" val="2608061601"/>
      </p:ext>
    </p:extLst>
  </p:cSld>
  <p:clrMapOvr>
    <a:masterClrMapping/>
  </p:clrMapOvr>
  <p:transition spd="med"/>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Data Match Outcomes</a:t>
            </a:r>
            <a:endParaRPr lang="en-US" dirty="0">
              <a:solidFill>
                <a:schemeClr val="accent5"/>
              </a:solidFill>
            </a:endParaRPr>
          </a:p>
        </p:txBody>
      </p:sp>
      <p:sp>
        <p:nvSpPr>
          <p:cNvPr id="3" name="Content Placeholder 2"/>
          <p:cNvSpPr>
            <a:spLocks noGrp="1"/>
          </p:cNvSpPr>
          <p:nvPr>
            <p:ph sz="quarter" idx="11"/>
          </p:nvPr>
        </p:nvSpPr>
        <p:spPr>
          <a:xfrm>
            <a:off x="365823" y="2834640"/>
            <a:ext cx="11996738" cy="5631832"/>
          </a:xfrm>
        </p:spPr>
        <p:txBody>
          <a:bodyPr/>
          <a:lstStyle/>
          <a:p>
            <a:pPr algn="l"/>
            <a:r>
              <a:rPr lang="en-US" sz="4000" dirty="0" smtClean="0"/>
              <a:t>Data match with CCCCO for post-secondary related outcomes:</a:t>
            </a:r>
          </a:p>
          <a:p>
            <a:pPr algn="l"/>
            <a:endParaRPr lang="en-US" sz="4000" dirty="0" smtClean="0"/>
          </a:p>
          <a:p>
            <a:pPr algn="l"/>
            <a:r>
              <a:rPr lang="en-US" sz="4000" dirty="0" smtClean="0"/>
              <a:t>3.  Post-Secondary</a:t>
            </a:r>
            <a:endParaRPr lang="en-US" sz="4000" dirty="0"/>
          </a:p>
          <a:p>
            <a:pPr algn="l"/>
            <a:r>
              <a:rPr lang="en-US" sz="4000" dirty="0" smtClean="0"/>
              <a:t>6.  Transition </a:t>
            </a:r>
            <a:r>
              <a:rPr lang="en-US" sz="4000" dirty="0"/>
              <a:t>to Post-Secondary</a:t>
            </a:r>
          </a:p>
          <a:p>
            <a:pPr algn="l"/>
            <a:endParaRPr lang="en-US" sz="4000" dirty="0"/>
          </a:p>
          <a:p>
            <a:pPr algn="l"/>
            <a:endParaRPr lang="en-US" sz="4000" dirty="0"/>
          </a:p>
        </p:txBody>
      </p:sp>
    </p:spTree>
    <p:extLst>
      <p:ext uri="{BB962C8B-B14F-4D97-AF65-F5344CB8AC3E}">
        <p14:creationId xmlns:p14="http://schemas.microsoft.com/office/powerpoint/2010/main" val="2797436522"/>
      </p:ext>
    </p:extLst>
  </p:cSld>
  <p:clrMapOvr>
    <a:masterClrMapping/>
  </p:clrMapOvr>
  <p:transition spd="med"/>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Data Match Outcomes</a:t>
            </a:r>
            <a:endParaRPr lang="en-US" dirty="0">
              <a:solidFill>
                <a:schemeClr val="accent5"/>
              </a:solidFill>
            </a:endParaRPr>
          </a:p>
        </p:txBody>
      </p:sp>
      <p:sp>
        <p:nvSpPr>
          <p:cNvPr id="3" name="Content Placeholder 2"/>
          <p:cNvSpPr>
            <a:spLocks noGrp="1"/>
          </p:cNvSpPr>
          <p:nvPr>
            <p:ph sz="quarter" idx="11"/>
          </p:nvPr>
        </p:nvSpPr>
        <p:spPr>
          <a:xfrm>
            <a:off x="365823" y="2613740"/>
            <a:ext cx="11996738" cy="5852732"/>
          </a:xfrm>
        </p:spPr>
        <p:txBody>
          <a:bodyPr/>
          <a:lstStyle/>
          <a:p>
            <a:pPr algn="l"/>
            <a:r>
              <a:rPr lang="en-US" sz="4000" dirty="0" smtClean="0"/>
              <a:t>A combination of self reported data through TE and data match with EDD:</a:t>
            </a:r>
          </a:p>
          <a:p>
            <a:pPr marL="742950" indent="-742950" algn="l">
              <a:buFont typeface="+mj-lt"/>
              <a:buAutoNum type="arabicPeriod" startAt="4"/>
            </a:pPr>
            <a:r>
              <a:rPr lang="en-US" sz="4000" dirty="0" smtClean="0"/>
              <a:t>Job </a:t>
            </a:r>
            <a:r>
              <a:rPr lang="en-US" sz="4000" dirty="0"/>
              <a:t>Placement</a:t>
            </a:r>
          </a:p>
          <a:p>
            <a:pPr marL="685800" indent="-685800" algn="l">
              <a:buFont typeface="+mj-lt"/>
              <a:buAutoNum type="arabicPeriod" startAt="4"/>
            </a:pPr>
            <a:r>
              <a:rPr lang="en-US" sz="4000" dirty="0"/>
              <a:t>Improved Wages</a:t>
            </a:r>
          </a:p>
          <a:p>
            <a:pPr algn="l"/>
            <a:endParaRPr lang="en-US" sz="4000" dirty="0"/>
          </a:p>
          <a:p>
            <a:pPr algn="l"/>
            <a:endParaRPr lang="en-US" sz="4000" dirty="0"/>
          </a:p>
        </p:txBody>
      </p:sp>
    </p:spTree>
    <p:extLst>
      <p:ext uri="{BB962C8B-B14F-4D97-AF65-F5344CB8AC3E}">
        <p14:creationId xmlns:p14="http://schemas.microsoft.com/office/powerpoint/2010/main" val="1590656427"/>
      </p:ext>
    </p:extLst>
  </p:cSld>
  <p:clrMapOvr>
    <a:masterClrMapping/>
  </p:clrMapOvr>
  <p:transition spd="med"/>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pic>
        <p:nvPicPr>
          <p:cNvPr id="8194" name="Picture 2"/>
          <p:cNvPicPr>
            <a:picLocks noGrp="1" noChangeAspect="1" noChangeArrowheads="1"/>
          </p:cNvPicPr>
          <p:nvPr>
            <p:ph sz="quarter" idx="11"/>
          </p:nvPr>
        </p:nvPicPr>
        <p:blipFill>
          <a:blip r:embed="rId2" cstate="print">
            <a:extLst>
              <a:ext uri="{28A0092B-C50C-407E-A947-70E740481C1C}">
                <a14:useLocalDpi xmlns:a14="http://schemas.microsoft.com/office/drawing/2010/main" val="0"/>
              </a:ext>
            </a:extLst>
          </a:blip>
          <a:srcRect/>
          <a:stretch>
            <a:fillRect/>
          </a:stretch>
        </p:blipFill>
        <p:spPr bwMode="auto">
          <a:xfrm>
            <a:off x="-41540" y="1689652"/>
            <a:ext cx="13046340" cy="727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8573730"/>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Field Teams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304800" y="3078952"/>
            <a:ext cx="12395200" cy="4857420"/>
          </a:xfrm>
          <a:prstGeom prst="rect">
            <a:avLst/>
          </a:prstGeom>
        </p:spPr>
        <p:txBody>
          <a:bodyPr wrap="square">
            <a:spAutoFit/>
          </a:bodyPr>
          <a:lstStyle/>
          <a:p>
            <a:pPr marL="623888" marR="0" lvl="0" indent="-449263" algn="l" defTabSz="798513">
              <a:lnSpc>
                <a:spcPct val="107000"/>
              </a:lnSpc>
              <a:spcBef>
                <a:spcPts val="36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3 Teams: Data &amp; Accountability, CTE, Basic Skills</a:t>
            </a:r>
          </a:p>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35 Field Participants</a:t>
            </a:r>
          </a:p>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K12 adult school, community college noncredit and credit programs, WIOA system, labor, CDE, </a:t>
            </a:r>
            <a:r>
              <a:rPr lang="en-US" dirty="0" smtClean="0">
                <a:ea typeface="Calibri" panose="020F0502020204030204" pitchFamily="34" charset="0"/>
                <a:cs typeface="Calibri Light" panose="020F0302020204030204" pitchFamily="34" charset="0"/>
              </a:rPr>
              <a:t>CCCCO, AEBG TAP</a:t>
            </a:r>
            <a:endParaRPr lang="en-US" dirty="0">
              <a:ea typeface="Calibri" panose="020F0502020204030204" pitchFamily="34" charset="0"/>
              <a:cs typeface="Calibri Light" panose="020F0302020204030204" pitchFamily="34" charset="0"/>
            </a:endParaRPr>
          </a:p>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40 hours in 8 meetings over 8 weeks</a:t>
            </a:r>
          </a:p>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White papers, notes, agendas published on AEBG site</a:t>
            </a:r>
          </a:p>
        </p:txBody>
      </p:sp>
    </p:spTree>
    <p:extLst>
      <p:ext uri="{BB962C8B-B14F-4D97-AF65-F5344CB8AC3E}">
        <p14:creationId xmlns:p14="http://schemas.microsoft.com/office/powerpoint/2010/main" val="3014478525"/>
      </p:ext>
    </p:extLst>
  </p:cSld>
  <p:clrMapOvr>
    <a:masterClrMapping/>
  </p:clrMapOvr>
  <p:transition spd="med"/>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1"/>
          </p:nvPr>
        </p:nvPicPr>
        <p:blipFill>
          <a:blip r:embed="rId2" cstate="print">
            <a:extLst>
              <a:ext uri="{28A0092B-C50C-407E-A947-70E740481C1C}">
                <a14:useLocalDpi xmlns:a14="http://schemas.microsoft.com/office/drawing/2010/main" val="0"/>
              </a:ext>
            </a:extLst>
          </a:blip>
          <a:stretch>
            <a:fillRect/>
          </a:stretch>
        </p:blipFill>
        <p:spPr bwMode="auto">
          <a:xfrm>
            <a:off x="127360" y="1811996"/>
            <a:ext cx="12609845" cy="7093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536044"/>
      </p:ext>
    </p:extLst>
  </p:cSld>
  <p:clrMapOvr>
    <a:masterClrMapping/>
  </p:clrMapOvr>
  <p:transition spd="med"/>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sz="quarter" idx="11"/>
          </p:nvPr>
        </p:nvPicPr>
        <p:blipFill>
          <a:blip r:embed="rId2" cstate="print">
            <a:extLst>
              <a:ext uri="{28A0092B-C50C-407E-A947-70E740481C1C}">
                <a14:useLocalDpi xmlns:a14="http://schemas.microsoft.com/office/drawing/2010/main" val="0"/>
              </a:ext>
            </a:extLst>
          </a:blip>
          <a:stretch>
            <a:fillRect/>
          </a:stretch>
        </p:blipFill>
        <p:spPr bwMode="auto">
          <a:xfrm>
            <a:off x="90151" y="1777286"/>
            <a:ext cx="12853286" cy="7229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830660"/>
      </p:ext>
    </p:extLst>
  </p:cSld>
  <p:clrMapOvr>
    <a:masterClrMapping/>
  </p:clrMapOvr>
  <p:transition spd="med"/>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981046798"/>
              </p:ext>
            </p:extLst>
          </p:nvPr>
        </p:nvGraphicFramePr>
        <p:xfrm>
          <a:off x="613084" y="2025610"/>
          <a:ext cx="11857590" cy="6442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752422" y="3357834"/>
            <a:ext cx="3176886" cy="1569660"/>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Pre/Post Level Completion</a:t>
            </a:r>
          </a:p>
          <a:p>
            <a:pPr marL="304810" indent="-304810" algn="l" defTabSz="975390" rtl="0">
              <a:buFont typeface="Arial" panose="020B0604020202020204" pitchFamily="34" charset="0"/>
              <a:buChar char="•"/>
            </a:pPr>
            <a:r>
              <a:rPr lang="en-US" sz="1920" kern="1200" dirty="0">
                <a:solidFill>
                  <a:schemeClr val="tx1"/>
                </a:solidFill>
                <a:latin typeface="Calibri" panose="020F0502020204030204"/>
              </a:rPr>
              <a:t>Carnegie Units </a:t>
            </a:r>
            <a:r>
              <a:rPr lang="en-US" sz="1920" kern="1200" dirty="0" smtClean="0">
                <a:solidFill>
                  <a:schemeClr val="tx1"/>
                </a:solidFill>
                <a:latin typeface="Calibri" panose="020F0502020204030204"/>
              </a:rPr>
              <a:t>/HS Credits</a:t>
            </a:r>
          </a:p>
          <a:p>
            <a:pPr marL="304810" indent="-304810" algn="l" defTabSz="975390" rtl="0">
              <a:buFont typeface="Arial" panose="020B0604020202020204" pitchFamily="34" charset="0"/>
              <a:buChar char="•"/>
            </a:pPr>
            <a:r>
              <a:rPr lang="en-US" sz="1920" kern="1200" dirty="0" smtClean="0">
                <a:solidFill>
                  <a:schemeClr val="tx1"/>
                </a:solidFill>
                <a:latin typeface="Calibri" panose="020F0502020204030204"/>
              </a:rPr>
              <a:t>CDCP Certificate</a:t>
            </a:r>
          </a:p>
          <a:p>
            <a:pPr marL="304810" indent="-304810" algn="l" defTabSz="975390" rtl="0">
              <a:buFont typeface="Arial" panose="020B0604020202020204" pitchFamily="34" charset="0"/>
              <a:buChar char="•"/>
            </a:pPr>
            <a:r>
              <a:rPr lang="en-US" sz="1920" kern="1200" dirty="0" smtClean="0">
                <a:solidFill>
                  <a:schemeClr val="tx1"/>
                </a:solidFill>
                <a:latin typeface="Calibri" panose="020F0502020204030204"/>
              </a:rPr>
              <a:t>Occupational Skills Gain</a:t>
            </a:r>
          </a:p>
          <a:p>
            <a:pPr marL="304810" indent="-304810" algn="l" defTabSz="975390" rtl="0">
              <a:buFont typeface="Arial" panose="020B0604020202020204" pitchFamily="34" charset="0"/>
              <a:buChar char="•"/>
            </a:pPr>
            <a:r>
              <a:rPr lang="en-US" sz="1920" kern="1200" dirty="0" smtClean="0">
                <a:solidFill>
                  <a:schemeClr val="tx1"/>
                </a:solidFill>
                <a:latin typeface="Calibri" panose="020F0502020204030204"/>
              </a:rPr>
              <a:t>Workforce Preparation</a:t>
            </a:r>
            <a:endParaRPr lang="en-US" sz="1920" kern="1200" dirty="0">
              <a:solidFill>
                <a:schemeClr val="tx1"/>
              </a:solidFill>
              <a:latin typeface="Calibri" panose="020F0502020204030204"/>
            </a:endParaRPr>
          </a:p>
        </p:txBody>
      </p:sp>
      <p:sp>
        <p:nvSpPr>
          <p:cNvPr id="5" name="TextBox 4"/>
          <p:cNvSpPr txBox="1"/>
          <p:nvPr/>
        </p:nvSpPr>
        <p:spPr>
          <a:xfrm>
            <a:off x="4502913" y="3363900"/>
            <a:ext cx="3176886" cy="1274195"/>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High School Diploma</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Passed GED</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Passed </a:t>
            </a:r>
            <a:r>
              <a:rPr lang="en-US" sz="1920" kern="1200" dirty="0" err="1">
                <a:solidFill>
                  <a:prstClr val="black"/>
                </a:solidFill>
                <a:latin typeface="Calibri" panose="020F0502020204030204"/>
              </a:rPr>
              <a:t>HiSET</a:t>
            </a:r>
            <a:endParaRPr lang="en-US" sz="1920" kern="1200" dirty="0">
              <a:solidFill>
                <a:prstClr val="black"/>
              </a:solidFill>
              <a:latin typeface="Calibri" panose="020F0502020204030204"/>
            </a:endParaRP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Passed TASC</a:t>
            </a:r>
          </a:p>
        </p:txBody>
      </p:sp>
      <p:sp>
        <p:nvSpPr>
          <p:cNvPr id="6" name="TextBox 5"/>
          <p:cNvSpPr txBox="1"/>
          <p:nvPr/>
        </p:nvSpPr>
        <p:spPr>
          <a:xfrm>
            <a:off x="8392741" y="3300662"/>
            <a:ext cx="4328153" cy="1569660"/>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College Degree – AA, AS, BA, BS</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Graduate Studies</a:t>
            </a:r>
          </a:p>
          <a:p>
            <a:pPr marL="304810" indent="-304810" algn="l" defTabSz="975390" rtl="0">
              <a:buFont typeface="Arial" panose="020B0604020202020204" pitchFamily="34" charset="0"/>
              <a:buChar char="•"/>
            </a:pPr>
            <a:r>
              <a:rPr lang="en-US" sz="1920" kern="1200">
                <a:solidFill>
                  <a:prstClr val="black"/>
                </a:solidFill>
                <a:latin typeface="Calibri" panose="020F0502020204030204"/>
              </a:rPr>
              <a:t>Training </a:t>
            </a:r>
            <a:r>
              <a:rPr lang="en-US" sz="1920" kern="1200" smtClean="0">
                <a:solidFill>
                  <a:prstClr val="black"/>
                </a:solidFill>
                <a:latin typeface="Calibri" panose="020F0502020204030204"/>
              </a:rPr>
              <a:t>Credential</a:t>
            </a:r>
            <a:endParaRPr lang="en-US" sz="1920" kern="1200" dirty="0">
              <a:solidFill>
                <a:prstClr val="black"/>
              </a:solidFill>
              <a:latin typeface="Calibri" panose="020F0502020204030204"/>
            </a:endParaRP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Occupational Licensure/Certificate</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Apprenticeship</a:t>
            </a:r>
          </a:p>
        </p:txBody>
      </p:sp>
      <p:sp>
        <p:nvSpPr>
          <p:cNvPr id="7" name="TextBox 6"/>
          <p:cNvSpPr txBox="1"/>
          <p:nvPr/>
        </p:nvSpPr>
        <p:spPr>
          <a:xfrm>
            <a:off x="1458396" y="6681837"/>
            <a:ext cx="3176886" cy="978729"/>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Get a Job</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Retain a Job</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Enter Military</a:t>
            </a:r>
          </a:p>
        </p:txBody>
      </p:sp>
      <p:sp>
        <p:nvSpPr>
          <p:cNvPr id="8" name="TextBox 7"/>
          <p:cNvSpPr txBox="1"/>
          <p:nvPr/>
        </p:nvSpPr>
        <p:spPr>
          <a:xfrm>
            <a:off x="5376091" y="6700539"/>
            <a:ext cx="3176886" cy="683264"/>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Increase Wages</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Get a Better Job</a:t>
            </a:r>
          </a:p>
        </p:txBody>
      </p:sp>
      <p:sp>
        <p:nvSpPr>
          <p:cNvPr id="9" name="TextBox 8"/>
          <p:cNvSpPr txBox="1"/>
          <p:nvPr/>
        </p:nvSpPr>
        <p:spPr>
          <a:xfrm>
            <a:off x="9293788" y="6695383"/>
            <a:ext cx="3427105" cy="1569660"/>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smtClean="0">
                <a:solidFill>
                  <a:prstClr val="black"/>
                </a:solidFill>
                <a:latin typeface="Calibri" panose="020F0502020204030204"/>
              </a:rPr>
              <a:t>Transition to ASE</a:t>
            </a:r>
            <a:endParaRPr lang="en-US" sz="1920" kern="1200" dirty="0">
              <a:solidFill>
                <a:prstClr val="black"/>
              </a:solidFill>
              <a:latin typeface="Calibri" panose="020F0502020204030204"/>
            </a:endParaRPr>
          </a:p>
          <a:p>
            <a:pPr marL="304810" indent="-304810" algn="l" defTabSz="975390" rtl="0">
              <a:buFont typeface="Arial" panose="020B0604020202020204" pitchFamily="34" charset="0"/>
              <a:buChar char="•"/>
            </a:pPr>
            <a:r>
              <a:rPr lang="en-US" sz="1920" kern="1200" dirty="0" smtClean="0">
                <a:solidFill>
                  <a:prstClr val="black"/>
                </a:solidFill>
                <a:latin typeface="Calibri" panose="020F0502020204030204"/>
              </a:rPr>
              <a:t>Transition to Post-Secondary/CTE</a:t>
            </a:r>
            <a:endParaRPr lang="en-US" sz="1920" kern="1200" dirty="0">
              <a:solidFill>
                <a:prstClr val="black"/>
              </a:solidFill>
              <a:latin typeface="Calibri" panose="020F0502020204030204"/>
            </a:endParaRP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Transition to </a:t>
            </a:r>
            <a:r>
              <a:rPr lang="en-US" sz="1920" kern="1200" dirty="0" smtClean="0">
                <a:solidFill>
                  <a:prstClr val="black"/>
                </a:solidFill>
                <a:latin typeface="Calibri" panose="020F0502020204030204"/>
              </a:rPr>
              <a:t>Post-Secondary/College</a:t>
            </a:r>
            <a:endParaRPr lang="en-US" sz="1920" kern="1200" dirty="0">
              <a:solidFill>
                <a:prstClr val="black"/>
              </a:solidFill>
              <a:latin typeface="Calibri" panose="020F0502020204030204"/>
            </a:endParaRPr>
          </a:p>
        </p:txBody>
      </p:sp>
      <p:sp>
        <p:nvSpPr>
          <p:cNvPr id="2" name="Title 1"/>
          <p:cNvSpPr>
            <a:spLocks noGrp="1"/>
          </p:cNvSpPr>
          <p:nvPr>
            <p:ph type="title"/>
          </p:nvPr>
        </p:nvSpPr>
        <p:spPr>
          <a:xfrm>
            <a:off x="752422" y="506281"/>
            <a:ext cx="11216640" cy="711820"/>
          </a:xfrm>
        </p:spPr>
        <p:txBody>
          <a:bodyPr>
            <a:noAutofit/>
          </a:bodyPr>
          <a:lstStyle/>
          <a:p>
            <a:r>
              <a:rPr lang="en-US" sz="5400" b="1" dirty="0" smtClean="0">
                <a:solidFill>
                  <a:srgbClr val="C00000"/>
                </a:solidFill>
              </a:rPr>
              <a:t>AEBG Outcomes</a:t>
            </a:r>
            <a:endParaRPr lang="en-US" sz="5400" b="1" dirty="0">
              <a:solidFill>
                <a:srgbClr val="C00000"/>
              </a:solidFill>
            </a:endParaRPr>
          </a:p>
        </p:txBody>
      </p:sp>
    </p:spTree>
    <p:extLst>
      <p:ext uri="{BB962C8B-B14F-4D97-AF65-F5344CB8AC3E}">
        <p14:creationId xmlns:p14="http://schemas.microsoft.com/office/powerpoint/2010/main" val="369621028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11493" y="3418490"/>
            <a:ext cx="11781814" cy="4254518"/>
          </a:xfrm>
        </p:spPr>
        <p:txBody>
          <a:bodyPr/>
          <a:lstStyle/>
          <a:p>
            <a:r>
              <a:rPr lang="en-US" b="1" dirty="0">
                <a:solidFill>
                  <a:schemeClr val="accent2">
                    <a:lumMod val="75000"/>
                  </a:schemeClr>
                </a:solidFill>
                <a:latin typeface="Helvetica" panose="020B0604020202020204" pitchFamily="34" charset="0"/>
                <a:cs typeface="Helvetica" panose="020B0604020202020204" pitchFamily="34" charset="0"/>
              </a:rPr>
              <a:t>LaunchBoard Adult Education </a:t>
            </a:r>
            <a:r>
              <a:rPr lang="en-US" b="1" dirty="0" smtClean="0">
                <a:solidFill>
                  <a:schemeClr val="accent2">
                    <a:lumMod val="75000"/>
                  </a:schemeClr>
                </a:solidFill>
                <a:latin typeface="Helvetica" panose="020B0604020202020204" pitchFamily="34" charset="0"/>
                <a:cs typeface="Helvetica" panose="020B0604020202020204" pitchFamily="34" charset="0"/>
              </a:rPr>
              <a:t>Tab</a:t>
            </a:r>
            <a:endParaRPr lang="en-US" b="1" dirty="0">
              <a:solidFill>
                <a:schemeClr val="accent2">
                  <a:lumMod val="75000"/>
                </a:schemeClr>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739214964"/>
      </p:ext>
    </p:extLst>
  </p:cSld>
  <p:clrMapOvr>
    <a:masterClrMapping/>
  </p:clrMapOvr>
  <p:transition spd="med"/>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1519461"/>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LaunchBoard Adult Education Tab</a:t>
            </a:r>
          </a:p>
          <a:p>
            <a:pPr algn="l">
              <a:spcBef>
                <a:spcPts val="2400"/>
              </a:spcBef>
            </a:pPr>
            <a:r>
              <a:rPr lang="en-US" sz="2400" dirty="0">
                <a:solidFill>
                  <a:schemeClr val="accent2">
                    <a:lumMod val="75000"/>
                  </a:schemeClr>
                </a:solidFill>
                <a:latin typeface="Helvetica" panose="020B0604020202020204" pitchFamily="34" charset="0"/>
                <a:cs typeface="Helvetica" panose="020B0604020202020204" pitchFamily="34" charset="0"/>
              </a:rPr>
              <a:t>General info: </a:t>
            </a:r>
            <a:r>
              <a:rPr lang="en-US" sz="2400" dirty="0">
                <a:solidFill>
                  <a:schemeClr val="accent2">
                    <a:lumMod val="75000"/>
                  </a:schemeClr>
                </a:solidFill>
                <a:latin typeface="Helvetica" panose="020B0604020202020204" pitchFamily="34" charset="0"/>
                <a:cs typeface="Helvetica" panose="020B0604020202020204" pitchFamily="34" charset="0"/>
                <a:hlinkClick r:id="rId2"/>
              </a:rPr>
              <a:t>http://calpassplus.org/launchboard/home.aspx</a:t>
            </a:r>
            <a:r>
              <a:rPr lang="en-US" sz="2400" dirty="0">
                <a:solidFill>
                  <a:schemeClr val="accent2">
                    <a:lumMod val="75000"/>
                  </a:schemeClr>
                </a:solidFill>
                <a:latin typeface="Helvetica" panose="020B0604020202020204" pitchFamily="34" charset="0"/>
                <a:cs typeface="Helvetica" panose="020B0604020202020204" pitchFamily="34" charset="0"/>
              </a:rPr>
              <a:t> </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pic>
        <p:nvPicPr>
          <p:cNvPr id="7" name="Shape 141">
            <a:extLst>
              <a:ext uri="{FF2B5EF4-FFF2-40B4-BE49-F238E27FC236}">
                <a16:creationId xmlns="" xmlns:a16="http://schemas.microsoft.com/office/drawing/2014/main" id="{A5A3FF6B-AAAF-479D-9598-50FAE574A410}"/>
              </a:ext>
            </a:extLst>
          </p:cNvPr>
          <p:cNvPicPr preferRelativeResize="0"/>
          <p:nvPr/>
        </p:nvPicPr>
        <p:blipFill rotWithShape="1">
          <a:blip r:embed="rId3">
            <a:alphaModFix/>
          </a:blip>
          <a:srcRect l="19160" t="14031" r="19387" b="44333"/>
          <a:stretch/>
        </p:blipFill>
        <p:spPr>
          <a:xfrm>
            <a:off x="609599" y="3546473"/>
            <a:ext cx="11756571" cy="4479926"/>
          </a:xfrm>
          <a:prstGeom prst="rect">
            <a:avLst/>
          </a:prstGeom>
          <a:noFill/>
          <a:ln>
            <a:noFill/>
          </a:ln>
        </p:spPr>
      </p:pic>
    </p:spTree>
    <p:extLst>
      <p:ext uri="{BB962C8B-B14F-4D97-AF65-F5344CB8AC3E}">
        <p14:creationId xmlns:p14="http://schemas.microsoft.com/office/powerpoint/2010/main" val="4002266980"/>
      </p:ext>
    </p:extLst>
  </p:cSld>
  <p:clrMapOvr>
    <a:masterClrMapping/>
  </p:clrMapOvr>
  <p:transition spd="med"/>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LaunchBoard Data Sources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861787" y="2862034"/>
            <a:ext cx="11165113" cy="4813625"/>
          </a:xfrm>
          <a:prstGeom prst="rect">
            <a:avLst/>
          </a:prstGeom>
        </p:spPr>
        <p:txBody>
          <a:bodyPr wrap="square">
            <a:spAutoFit/>
          </a:bodyPr>
          <a:lstStyle/>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b="1" dirty="0">
                <a:solidFill>
                  <a:srgbClr val="C00000"/>
                </a:solidFill>
                <a:ea typeface="Calibri" panose="020F0502020204030204" pitchFamily="34" charset="0"/>
                <a:cs typeface="Calibri Light" panose="020F0302020204030204" pitchFamily="34" charset="0"/>
              </a:rPr>
              <a:t>Student Demographics</a:t>
            </a:r>
            <a:r>
              <a:rPr lang="en-US" b="1" dirty="0">
                <a:solidFill>
                  <a:schemeClr val="tx1"/>
                </a:solidFill>
                <a:ea typeface="Calibri" panose="020F0502020204030204" pitchFamily="34" charset="0"/>
                <a:cs typeface="Calibri Light" panose="020F0302020204030204" pitchFamily="34" charset="0"/>
              </a:rPr>
              <a:t> </a:t>
            </a:r>
            <a:r>
              <a:rPr lang="en-US" sz="3200" dirty="0">
                <a:solidFill>
                  <a:schemeClr val="tx1"/>
                </a:solidFill>
                <a:ea typeface="Calibri" panose="020F0502020204030204" pitchFamily="34" charset="0"/>
                <a:cs typeface="Calibri Light" panose="020F0302020204030204" pitchFamily="34" charset="0"/>
              </a:rPr>
              <a:t>(MIS/</a:t>
            </a:r>
            <a:r>
              <a:rPr lang="en-US" sz="3200" dirty="0" err="1">
                <a:solidFill>
                  <a:schemeClr val="tx1"/>
                </a:solidFill>
                <a:ea typeface="Calibri" panose="020F0502020204030204" pitchFamily="34" charset="0"/>
                <a:cs typeface="Calibri Light" panose="020F0302020204030204" pitchFamily="34" charset="0"/>
              </a:rPr>
              <a:t>TOPSPro</a:t>
            </a:r>
            <a:r>
              <a:rPr lang="en-US" sz="3200" dirty="0">
                <a:solidFill>
                  <a:schemeClr val="tx1"/>
                </a:solidFill>
                <a:ea typeface="Calibri" panose="020F0502020204030204" pitchFamily="34" charset="0"/>
                <a:cs typeface="Calibri Light" panose="020F0302020204030204" pitchFamily="34" charset="0"/>
              </a:rPr>
              <a:t>)</a:t>
            </a:r>
            <a:endParaRPr lang="en-US" sz="3200" b="1" dirty="0">
              <a:solidFill>
                <a:schemeClr val="tx1"/>
              </a:solidFill>
              <a:ea typeface="Calibri" panose="020F0502020204030204" pitchFamily="34" charset="0"/>
              <a:cs typeface="Calibri Light" panose="020F0302020204030204" pitchFamily="34" charset="0"/>
            </a:endParaRPr>
          </a:p>
          <a:p>
            <a:pPr marL="571500" indent="-571500" algn="l" defTabSz="798513">
              <a:lnSpc>
                <a:spcPct val="107000"/>
              </a:lnSpc>
              <a:spcBef>
                <a:spcPts val="1200"/>
              </a:spcBef>
              <a:buClr>
                <a:srgbClr val="2F5496"/>
              </a:buClr>
              <a:buSzPct val="140000"/>
              <a:buFont typeface="Arial" panose="020B0604020202020204" pitchFamily="34" charset="0"/>
              <a:buChar char="•"/>
            </a:pPr>
            <a:r>
              <a:rPr lang="en-US" b="1" dirty="0" err="1">
                <a:solidFill>
                  <a:srgbClr val="C00000"/>
                </a:solidFill>
                <a:ea typeface="Calibri" panose="020F0502020204030204" pitchFamily="34" charset="0"/>
                <a:cs typeface="Calibri Light" panose="020F0302020204030204" pitchFamily="34" charset="0"/>
              </a:rPr>
              <a:t>Coursetaking</a:t>
            </a:r>
            <a:r>
              <a:rPr lang="en-US" sz="4000" b="1" dirty="0">
                <a:solidFill>
                  <a:srgbClr val="C00000"/>
                </a:solidFill>
                <a:ea typeface="Calibri" panose="020F0502020204030204" pitchFamily="34" charset="0"/>
                <a:cs typeface="Calibri Light" panose="020F0302020204030204" pitchFamily="34" charset="0"/>
              </a:rPr>
              <a:t> </a:t>
            </a:r>
            <a:r>
              <a:rPr lang="en-US" sz="3200" dirty="0">
                <a:solidFill>
                  <a:schemeClr val="tx1"/>
                </a:solidFill>
                <a:ea typeface="Calibri" panose="020F0502020204030204" pitchFamily="34" charset="0"/>
                <a:cs typeface="Calibri Light" panose="020F0302020204030204" pitchFamily="34" charset="0"/>
              </a:rPr>
              <a:t>(MIS/</a:t>
            </a:r>
            <a:r>
              <a:rPr lang="en-US" sz="3200" dirty="0" err="1">
                <a:solidFill>
                  <a:schemeClr val="tx1"/>
                </a:solidFill>
                <a:ea typeface="Calibri" panose="020F0502020204030204" pitchFamily="34" charset="0"/>
                <a:cs typeface="Calibri Light" panose="020F0302020204030204" pitchFamily="34" charset="0"/>
              </a:rPr>
              <a:t>TOPSPro</a:t>
            </a:r>
            <a:r>
              <a:rPr lang="en-US" sz="3200" dirty="0">
                <a:solidFill>
                  <a:schemeClr val="tx1"/>
                </a:solidFill>
                <a:ea typeface="Calibri" panose="020F0502020204030204" pitchFamily="34" charset="0"/>
                <a:cs typeface="Calibri Light" panose="020F0302020204030204" pitchFamily="34" charset="0"/>
              </a:rPr>
              <a:t>)</a:t>
            </a:r>
          </a:p>
          <a:p>
            <a:pPr marL="571500" indent="-571500" algn="l" defTabSz="798513">
              <a:lnSpc>
                <a:spcPct val="107000"/>
              </a:lnSpc>
              <a:spcBef>
                <a:spcPts val="1200"/>
              </a:spcBef>
              <a:buClr>
                <a:srgbClr val="2F5496"/>
              </a:buClr>
              <a:buSzPct val="140000"/>
              <a:buFont typeface="Arial" panose="020B0604020202020204" pitchFamily="34" charset="0"/>
              <a:buChar char="•"/>
            </a:pPr>
            <a:r>
              <a:rPr lang="en-US" b="1" dirty="0">
                <a:solidFill>
                  <a:srgbClr val="C00000"/>
                </a:solidFill>
                <a:ea typeface="Calibri" panose="020F0502020204030204" pitchFamily="34" charset="0"/>
                <a:cs typeface="Calibri Light" panose="020F0302020204030204" pitchFamily="34" charset="0"/>
              </a:rPr>
              <a:t>Completion </a:t>
            </a:r>
            <a:r>
              <a:rPr lang="en-US" sz="3200" dirty="0">
                <a:solidFill>
                  <a:schemeClr val="tx1"/>
                </a:solidFill>
                <a:ea typeface="Calibri" panose="020F0502020204030204" pitchFamily="34" charset="0"/>
                <a:cs typeface="Calibri Light" panose="020F0302020204030204" pitchFamily="34" charset="0"/>
              </a:rPr>
              <a:t>(MIS/</a:t>
            </a:r>
            <a:r>
              <a:rPr lang="en-US" sz="3200" dirty="0" err="1">
                <a:solidFill>
                  <a:schemeClr val="tx1"/>
                </a:solidFill>
                <a:ea typeface="Calibri" panose="020F0502020204030204" pitchFamily="34" charset="0"/>
                <a:cs typeface="Calibri Light" panose="020F0302020204030204" pitchFamily="34" charset="0"/>
              </a:rPr>
              <a:t>TOPSPro</a:t>
            </a:r>
            <a:r>
              <a:rPr lang="en-US" sz="3200" dirty="0">
                <a:solidFill>
                  <a:schemeClr val="tx1"/>
                </a:solidFill>
                <a:ea typeface="Calibri" panose="020F0502020204030204" pitchFamily="34" charset="0"/>
                <a:cs typeface="Calibri Light" panose="020F0302020204030204" pitchFamily="34" charset="0"/>
              </a:rPr>
              <a:t>/GED/TASC/</a:t>
            </a:r>
            <a:r>
              <a:rPr lang="en-US" sz="3200" dirty="0" err="1">
                <a:solidFill>
                  <a:schemeClr val="tx1"/>
                </a:solidFill>
                <a:ea typeface="Calibri" panose="020F0502020204030204" pitchFamily="34" charset="0"/>
                <a:cs typeface="Calibri Light" panose="020F0302020204030204" pitchFamily="34" charset="0"/>
              </a:rPr>
              <a:t>HiSet</a:t>
            </a:r>
            <a:r>
              <a:rPr lang="en-US" sz="3200" dirty="0">
                <a:solidFill>
                  <a:schemeClr val="tx1"/>
                </a:solidFill>
                <a:ea typeface="Calibri" panose="020F0502020204030204" pitchFamily="34" charset="0"/>
                <a:cs typeface="Calibri Light" panose="020F0302020204030204" pitchFamily="34" charset="0"/>
              </a:rPr>
              <a:t>)</a:t>
            </a:r>
          </a:p>
          <a:p>
            <a:pPr marL="571500" indent="-571500" algn="l" defTabSz="798513">
              <a:lnSpc>
                <a:spcPct val="107000"/>
              </a:lnSpc>
              <a:spcBef>
                <a:spcPts val="1200"/>
              </a:spcBef>
              <a:buClr>
                <a:srgbClr val="2F5496"/>
              </a:buClr>
              <a:buSzPct val="140000"/>
              <a:buFont typeface="Arial" panose="020B0604020202020204" pitchFamily="34" charset="0"/>
              <a:buChar char="•"/>
            </a:pPr>
            <a:r>
              <a:rPr lang="en-US" b="1" dirty="0">
                <a:solidFill>
                  <a:srgbClr val="C00000"/>
                </a:solidFill>
                <a:ea typeface="Calibri" panose="020F0502020204030204" pitchFamily="34" charset="0"/>
                <a:cs typeface="Calibri Light" panose="020F0302020204030204" pitchFamily="34" charset="0"/>
              </a:rPr>
              <a:t>Transfer</a:t>
            </a:r>
            <a:r>
              <a:rPr lang="en-US" sz="4000" b="1" dirty="0">
                <a:solidFill>
                  <a:srgbClr val="C00000"/>
                </a:solidFill>
                <a:ea typeface="Calibri" panose="020F0502020204030204" pitchFamily="34" charset="0"/>
                <a:cs typeface="Calibri Light" panose="020F0302020204030204" pitchFamily="34" charset="0"/>
              </a:rPr>
              <a:t> </a:t>
            </a:r>
            <a:r>
              <a:rPr lang="en-US" sz="3200" dirty="0">
                <a:solidFill>
                  <a:schemeClr val="tx1"/>
                </a:solidFill>
                <a:ea typeface="Calibri" panose="020F0502020204030204" pitchFamily="34" charset="0"/>
                <a:cs typeface="Calibri Light" panose="020F0302020204030204" pitchFamily="34" charset="0"/>
              </a:rPr>
              <a:t>(National Student Clearinghouse)</a:t>
            </a:r>
          </a:p>
          <a:p>
            <a:pPr marL="571500" indent="-571500" algn="l" defTabSz="798513">
              <a:lnSpc>
                <a:spcPct val="107000"/>
              </a:lnSpc>
              <a:spcBef>
                <a:spcPts val="1200"/>
              </a:spcBef>
              <a:buClr>
                <a:srgbClr val="2F5496"/>
              </a:buClr>
              <a:buSzPct val="140000"/>
              <a:buFont typeface="Arial" panose="020B0604020202020204" pitchFamily="34" charset="0"/>
              <a:buChar char="•"/>
            </a:pPr>
            <a:r>
              <a:rPr lang="en-US" b="1" dirty="0">
                <a:solidFill>
                  <a:srgbClr val="C00000"/>
                </a:solidFill>
                <a:ea typeface="Calibri" panose="020F0502020204030204" pitchFamily="34" charset="0"/>
                <a:cs typeface="Calibri Light" panose="020F0302020204030204" pitchFamily="34" charset="0"/>
              </a:rPr>
              <a:t>Employment</a:t>
            </a:r>
            <a:r>
              <a:rPr lang="en-US" sz="4000" b="1" dirty="0">
                <a:solidFill>
                  <a:srgbClr val="C00000"/>
                </a:solidFill>
                <a:ea typeface="Calibri" panose="020F0502020204030204" pitchFamily="34" charset="0"/>
                <a:cs typeface="Calibri Light" panose="020F0302020204030204" pitchFamily="34" charset="0"/>
              </a:rPr>
              <a:t> </a:t>
            </a:r>
            <a:r>
              <a:rPr lang="en-US" sz="3200" dirty="0">
                <a:solidFill>
                  <a:schemeClr val="tx1"/>
                </a:solidFill>
                <a:ea typeface="Calibri" panose="020F0502020204030204" pitchFamily="34" charset="0"/>
                <a:cs typeface="Calibri Light" panose="020F0302020204030204" pitchFamily="34" charset="0"/>
              </a:rPr>
              <a:t>(EDD Wage File, CTE Outcomes Survey)</a:t>
            </a:r>
          </a:p>
          <a:p>
            <a:pPr marL="571500" indent="-571500" algn="l" defTabSz="798513">
              <a:lnSpc>
                <a:spcPct val="107000"/>
              </a:lnSpc>
              <a:spcBef>
                <a:spcPts val="1200"/>
              </a:spcBef>
              <a:buClr>
                <a:srgbClr val="2F5496"/>
              </a:buClr>
              <a:buSzPct val="140000"/>
              <a:buFont typeface="Arial" panose="020B0604020202020204" pitchFamily="34" charset="0"/>
              <a:buChar char="•"/>
            </a:pPr>
            <a:r>
              <a:rPr lang="en" b="1" dirty="0">
                <a:solidFill>
                  <a:srgbClr val="C00000"/>
                </a:solidFill>
              </a:rPr>
              <a:t>Labor market information </a:t>
            </a:r>
            <a:r>
              <a:rPr lang="en" sz="4000" dirty="0"/>
              <a:t>(EMSI)</a:t>
            </a:r>
          </a:p>
        </p:txBody>
      </p:sp>
    </p:spTree>
    <p:extLst>
      <p:ext uri="{BB962C8B-B14F-4D97-AF65-F5344CB8AC3E}">
        <p14:creationId xmlns:p14="http://schemas.microsoft.com/office/powerpoint/2010/main" val="1431379707"/>
      </p:ext>
    </p:extLst>
  </p:cSld>
  <p:clrMapOvr>
    <a:masterClrMapping/>
  </p:clrMapOvr>
  <p:transition spd="med"/>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2192001"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LaunchBoard Adult Ed Tab Scope/Timeline</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673100" y="2706914"/>
            <a:ext cx="11823701" cy="5373587"/>
          </a:xfrm>
          <a:prstGeom prst="rect">
            <a:avLst/>
          </a:prstGeom>
        </p:spPr>
        <p:txBody>
          <a:bodyPr wrap="square">
            <a:spAutoFit/>
          </a:bodyPr>
          <a:lstStyle/>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3200" dirty="0">
                <a:solidFill>
                  <a:srgbClr val="C00000"/>
                </a:solidFill>
                <a:ea typeface="Calibri" panose="020F0502020204030204" pitchFamily="34" charset="0"/>
                <a:cs typeface="Calibri Light" panose="020F0302020204030204" pitchFamily="34" charset="0"/>
              </a:rPr>
              <a:t>Comprehensive consortium &amp; member data</a:t>
            </a:r>
          </a:p>
          <a:p>
            <a:pPr marL="571500" marR="0" lvl="0" indent="-571500" algn="l" defTabSz="798513">
              <a:lnSpc>
                <a:spcPct val="107000"/>
              </a:lnSpc>
              <a:spcBef>
                <a:spcPts val="900"/>
              </a:spcBef>
              <a:spcAft>
                <a:spcPts val="0"/>
              </a:spcAft>
              <a:buClr>
                <a:srgbClr val="2F5496"/>
              </a:buClr>
              <a:buSzPct val="140000"/>
              <a:buFont typeface="Arial" panose="020B0604020202020204" pitchFamily="34" charset="0"/>
              <a:buChar char="•"/>
            </a:pPr>
            <a:r>
              <a:rPr lang="en-US" sz="3200" dirty="0">
                <a:solidFill>
                  <a:srgbClr val="C00000"/>
                </a:solidFill>
                <a:ea typeface="Calibri" panose="020F0502020204030204" pitchFamily="34" charset="0"/>
                <a:cs typeface="Calibri Light" panose="020F0302020204030204" pitchFamily="34" charset="0"/>
              </a:rPr>
              <a:t>Disaggregated program, demographics, barriers and other criteria</a:t>
            </a:r>
          </a:p>
          <a:p>
            <a:pPr marL="571500" marR="0" lvl="0" indent="-571500" algn="l" defTabSz="798513">
              <a:lnSpc>
                <a:spcPct val="107000"/>
              </a:lnSpc>
              <a:spcBef>
                <a:spcPts val="900"/>
              </a:spcBef>
              <a:spcAft>
                <a:spcPts val="0"/>
              </a:spcAft>
              <a:buClr>
                <a:srgbClr val="2F5496"/>
              </a:buClr>
              <a:buSzPct val="140000"/>
              <a:buFont typeface="Arial" panose="020B0604020202020204" pitchFamily="34" charset="0"/>
              <a:buChar char="•"/>
            </a:pPr>
            <a:r>
              <a:rPr lang="en-US" sz="3200" dirty="0">
                <a:solidFill>
                  <a:srgbClr val="C00000"/>
                </a:solidFill>
                <a:ea typeface="Calibri" panose="020F0502020204030204" pitchFamily="34" charset="0"/>
                <a:cs typeface="Calibri Light" panose="020F0302020204030204" pitchFamily="34" charset="0"/>
              </a:rPr>
              <a:t>Current build includes 57 student, </a:t>
            </a:r>
            <a:r>
              <a:rPr lang="en-US" sz="3200" dirty="0" smtClean="0">
                <a:solidFill>
                  <a:srgbClr val="C00000"/>
                </a:solidFill>
                <a:ea typeface="Calibri" panose="020F0502020204030204" pitchFamily="34" charset="0"/>
                <a:cs typeface="Calibri Light" panose="020F0302020204030204" pitchFamily="34" charset="0"/>
              </a:rPr>
              <a:t>course taking </a:t>
            </a:r>
            <a:r>
              <a:rPr lang="en-US" sz="3200" dirty="0">
                <a:solidFill>
                  <a:srgbClr val="C00000"/>
                </a:solidFill>
                <a:ea typeface="Calibri" panose="020F0502020204030204" pitchFamily="34" charset="0"/>
                <a:cs typeface="Calibri Light" panose="020F0302020204030204" pitchFamily="34" charset="0"/>
              </a:rPr>
              <a:t>&amp; </a:t>
            </a:r>
            <a:r>
              <a:rPr lang="en-US" sz="3200" dirty="0" smtClean="0">
                <a:solidFill>
                  <a:srgbClr val="C00000"/>
                </a:solidFill>
                <a:ea typeface="Calibri" panose="020F0502020204030204" pitchFamily="34" charset="0"/>
                <a:cs typeface="Calibri Light" panose="020F0302020204030204" pitchFamily="34" charset="0"/>
              </a:rPr>
              <a:t>outcome metrics</a:t>
            </a:r>
            <a:endParaRPr lang="en-US" sz="3200" dirty="0">
              <a:solidFill>
                <a:srgbClr val="C00000"/>
              </a:solidFill>
              <a:ea typeface="Calibri" panose="020F0502020204030204" pitchFamily="34" charset="0"/>
              <a:cs typeface="Calibri Light" panose="020F0302020204030204" pitchFamily="34" charset="0"/>
            </a:endParaRPr>
          </a:p>
          <a:p>
            <a:pPr marL="571500" marR="0" lvl="0" indent="-571500" algn="l" defTabSz="798513">
              <a:lnSpc>
                <a:spcPct val="107000"/>
              </a:lnSpc>
              <a:spcBef>
                <a:spcPts val="900"/>
              </a:spcBef>
              <a:spcAft>
                <a:spcPts val="0"/>
              </a:spcAft>
              <a:buClr>
                <a:srgbClr val="2F5496"/>
              </a:buClr>
              <a:buSzPct val="140000"/>
              <a:buFont typeface="Arial" panose="020B0604020202020204" pitchFamily="34" charset="0"/>
              <a:buChar char="•"/>
            </a:pPr>
            <a:r>
              <a:rPr lang="en-US" sz="3200" dirty="0">
                <a:solidFill>
                  <a:srgbClr val="C00000"/>
                </a:solidFill>
                <a:ea typeface="Calibri" panose="020F0502020204030204" pitchFamily="34" charset="0"/>
                <a:cs typeface="Calibri Light" panose="020F0302020204030204" pitchFamily="34" charset="0"/>
              </a:rPr>
              <a:t>Conducting test matching of TE, MIS and other data sources Fall 2017</a:t>
            </a:r>
          </a:p>
          <a:p>
            <a:pPr marL="571500" marR="0" lvl="0" indent="-571500" algn="l" defTabSz="798513">
              <a:lnSpc>
                <a:spcPct val="107000"/>
              </a:lnSpc>
              <a:spcBef>
                <a:spcPts val="900"/>
              </a:spcBef>
              <a:spcAft>
                <a:spcPts val="0"/>
              </a:spcAft>
              <a:buClr>
                <a:srgbClr val="2F5496"/>
              </a:buClr>
              <a:buSzPct val="140000"/>
              <a:buFont typeface="Arial" panose="020B0604020202020204" pitchFamily="34" charset="0"/>
              <a:buChar char="•"/>
            </a:pPr>
            <a:r>
              <a:rPr lang="en-US" sz="3200" dirty="0">
                <a:solidFill>
                  <a:srgbClr val="C00000"/>
                </a:solidFill>
                <a:ea typeface="Calibri" panose="020F0502020204030204" pitchFamily="34" charset="0"/>
                <a:cs typeface="Calibri Light" panose="020F0302020204030204" pitchFamily="34" charset="0"/>
              </a:rPr>
              <a:t>Available to consortia Spring 2018</a:t>
            </a:r>
          </a:p>
          <a:p>
            <a:pPr marL="571500" marR="0" lvl="0" indent="-571500" algn="l" defTabSz="798513">
              <a:lnSpc>
                <a:spcPct val="107000"/>
              </a:lnSpc>
              <a:spcBef>
                <a:spcPts val="900"/>
              </a:spcBef>
              <a:spcAft>
                <a:spcPts val="0"/>
              </a:spcAft>
              <a:buClr>
                <a:srgbClr val="2F5496"/>
              </a:buClr>
              <a:buSzPct val="140000"/>
              <a:buFont typeface="Arial" panose="020B0604020202020204" pitchFamily="34" charset="0"/>
              <a:buChar char="•"/>
            </a:pPr>
            <a:r>
              <a:rPr lang="en-US" sz="3200" dirty="0">
                <a:solidFill>
                  <a:srgbClr val="C00000"/>
                </a:solidFill>
                <a:ea typeface="Calibri" panose="020F0502020204030204" pitchFamily="34" charset="0"/>
                <a:cs typeface="Calibri Light" panose="020F0302020204030204" pitchFamily="34" charset="0"/>
              </a:rPr>
              <a:t>Regional training on tools and how to use the data</a:t>
            </a:r>
            <a:endParaRPr lang="en-US" sz="3200" dirty="0">
              <a:solidFill>
                <a:schemeClr val="tx1"/>
              </a:solidFill>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3899774850"/>
      </p:ext>
    </p:extLst>
  </p:cSld>
  <p:clrMapOvr>
    <a:masterClrMapping/>
  </p:clrMapOvr>
  <p:transition spd="med"/>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03583" y="3947946"/>
            <a:ext cx="12192001" cy="3261237"/>
          </a:xfrm>
        </p:spPr>
        <p:txBody>
          <a:bodyPr/>
          <a:lstStyle/>
          <a:p>
            <a:r>
              <a:rPr lang="en-US" sz="5400" b="1" dirty="0" smtClean="0">
                <a:solidFill>
                  <a:schemeClr val="accent2">
                    <a:lumMod val="75000"/>
                  </a:schemeClr>
                </a:solidFill>
                <a:latin typeface="Helvetica" panose="020B0604020202020204" pitchFamily="34" charset="0"/>
                <a:cs typeface="Helvetica" panose="020B0604020202020204" pitchFamily="34" charset="0"/>
              </a:rPr>
              <a:t>Future changes &amp; analysis</a:t>
            </a:r>
            <a:endParaRPr lang="en-US" sz="5400" b="1" dirty="0">
              <a:solidFill>
                <a:schemeClr val="accent2">
                  <a:lumMod val="75000"/>
                </a:schemeClr>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111215709"/>
      </p:ext>
    </p:extLst>
  </p:cSld>
  <p:clrMapOvr>
    <a:masterClrMapping/>
  </p:clrMapOvr>
  <p:transition spd="med"/>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Other Activities in 2017/18</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304801" y="2866571"/>
            <a:ext cx="12026900" cy="5055102"/>
          </a:xfrm>
          <a:prstGeom prst="rect">
            <a:avLst/>
          </a:prstGeom>
        </p:spPr>
        <p:txBody>
          <a:bodyPr wrap="square">
            <a:spAutoFit/>
          </a:bodyPr>
          <a:lstStyle/>
          <a:p>
            <a:pPr marL="174625" marR="0" lvl="0" algn="l" defTabSz="798513">
              <a:lnSpc>
                <a:spcPct val="107000"/>
              </a:lnSpc>
              <a:spcBef>
                <a:spcPts val="3600"/>
              </a:spcBef>
              <a:spcAft>
                <a:spcPts val="0"/>
              </a:spcAft>
              <a:buClr>
                <a:srgbClr val="2F5496"/>
              </a:buClr>
              <a:buSzPct val="140000"/>
            </a:pPr>
            <a:r>
              <a:rPr lang="en-US" b="1" dirty="0">
                <a:solidFill>
                  <a:srgbClr val="0070C0"/>
                </a:solidFill>
                <a:ea typeface="Calibri" panose="020F0502020204030204" pitchFamily="34" charset="0"/>
                <a:cs typeface="Calibri Light" panose="020F0302020204030204" pitchFamily="34" charset="0"/>
              </a:rPr>
              <a:t>Supplemental Data Report: </a:t>
            </a:r>
            <a:r>
              <a:rPr lang="en-US" dirty="0">
                <a:ea typeface="Calibri" panose="020F0502020204030204" pitchFamily="34" charset="0"/>
                <a:cs typeface="Calibri Light" panose="020F0302020204030204" pitchFamily="34" charset="0"/>
              </a:rPr>
              <a:t>Includes additional analysis not included in primary data collection &amp; reporting:</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Analysis of how AE students are being served in for credit college programs</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Outcomes for students with low contact hours (&lt;12)</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Profiles of emergent or effective practices (immigrant </a:t>
            </a:r>
            <a:r>
              <a:rPr lang="en-US" sz="3200" dirty="0" smtClean="0">
                <a:ea typeface="Calibri" panose="020F0502020204030204" pitchFamily="34" charset="0"/>
                <a:cs typeface="Calibri Light" panose="020F0302020204030204" pitchFamily="34" charset="0"/>
              </a:rPr>
              <a:t>integration, </a:t>
            </a:r>
            <a:r>
              <a:rPr lang="en-US" sz="3200" dirty="0">
                <a:ea typeface="Calibri" panose="020F0502020204030204" pitchFamily="34" charset="0"/>
                <a:cs typeface="Calibri Light" panose="020F0302020204030204" pitchFamily="34" charset="0"/>
              </a:rPr>
              <a:t>career advancement academies, other)</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Other special analysis</a:t>
            </a:r>
          </a:p>
        </p:txBody>
      </p:sp>
    </p:spTree>
    <p:extLst>
      <p:ext uri="{BB962C8B-B14F-4D97-AF65-F5344CB8AC3E}">
        <p14:creationId xmlns:p14="http://schemas.microsoft.com/office/powerpoint/2010/main" val="337696490"/>
      </p:ext>
    </p:extLst>
  </p:cSld>
  <p:clrMapOvr>
    <a:masterClrMapping/>
  </p:clrMapOvr>
  <p:transition spd="med"/>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Other Activities in 2017/18</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430894" y="2980871"/>
            <a:ext cx="11684906" cy="4154535"/>
          </a:xfrm>
          <a:prstGeom prst="rect">
            <a:avLst/>
          </a:prstGeom>
        </p:spPr>
        <p:txBody>
          <a:bodyPr wrap="square">
            <a:spAutoFit/>
          </a:bodyPr>
          <a:lstStyle/>
          <a:p>
            <a:pPr marL="174625" marR="0" lvl="0" algn="l" defTabSz="798513">
              <a:lnSpc>
                <a:spcPct val="107000"/>
              </a:lnSpc>
              <a:spcBef>
                <a:spcPts val="3600"/>
              </a:spcBef>
              <a:spcAft>
                <a:spcPts val="0"/>
              </a:spcAft>
              <a:buClr>
                <a:srgbClr val="2F5496"/>
              </a:buClr>
              <a:buSzPct val="140000"/>
            </a:pPr>
            <a:r>
              <a:rPr lang="en-US" b="1" dirty="0">
                <a:solidFill>
                  <a:srgbClr val="0070C0"/>
                </a:solidFill>
                <a:ea typeface="Calibri" panose="020F0502020204030204" pitchFamily="34" charset="0"/>
                <a:cs typeface="Calibri Light" panose="020F0302020204030204" pitchFamily="34" charset="0"/>
              </a:rPr>
              <a:t>Changes to MIS &amp; CCC Apply:</a:t>
            </a:r>
            <a:endParaRPr lang="en-US" dirty="0">
              <a:ea typeface="Calibri" panose="020F0502020204030204" pitchFamily="34" charset="0"/>
              <a:cs typeface="Calibri Light" panose="020F0302020204030204" pitchFamily="34" charset="0"/>
            </a:endParaRP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Add MIS data elements to align MIS with adult education reporting requirements (missing population flags, preapprenticeship, diploma, </a:t>
            </a:r>
            <a:r>
              <a:rPr lang="en-US" sz="3200" dirty="0" err="1">
                <a:ea typeface="Calibri" panose="020F0502020204030204" pitchFamily="34" charset="0"/>
                <a:cs typeface="Calibri Light" panose="020F0302020204030204" pitchFamily="34" charset="0"/>
              </a:rPr>
              <a:t>etc</a:t>
            </a:r>
            <a:r>
              <a:rPr lang="en-US" sz="3200" dirty="0">
                <a:ea typeface="Calibri" panose="020F0502020204030204" pitchFamily="34" charset="0"/>
                <a:cs typeface="Calibri Light" panose="020F0302020204030204" pitchFamily="34" charset="0"/>
              </a:rPr>
              <a:t>…)</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Convene process to make CCC Apply more useful for enrollment and data capture for noncredit and AE students</a:t>
            </a:r>
          </a:p>
        </p:txBody>
      </p:sp>
    </p:spTree>
    <p:extLst>
      <p:ext uri="{BB962C8B-B14F-4D97-AF65-F5344CB8AC3E}">
        <p14:creationId xmlns:p14="http://schemas.microsoft.com/office/powerpoint/2010/main" val="264293520"/>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53374"/>
            <a:ext cx="10331203"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References and Resources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8" name="Rectangle: Rounded Corners 7">
            <a:extLst>
              <a:ext uri="{FF2B5EF4-FFF2-40B4-BE49-F238E27FC236}">
                <a16:creationId xmlns="" xmlns:a16="http://schemas.microsoft.com/office/drawing/2014/main" id="{0D574C4B-3FEF-496F-AF99-30BDFB073CB7}"/>
              </a:ext>
            </a:extLst>
          </p:cNvPr>
          <p:cNvSpPr/>
          <p:nvPr/>
        </p:nvSpPr>
        <p:spPr>
          <a:xfrm>
            <a:off x="1219201" y="3362852"/>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9" name="Group 8">
            <a:extLst>
              <a:ext uri="{FF2B5EF4-FFF2-40B4-BE49-F238E27FC236}">
                <a16:creationId xmlns="" xmlns:a16="http://schemas.microsoft.com/office/drawing/2014/main" id="{DFEA31A9-2A19-4CED-9F86-C11F9F008C59}"/>
              </a:ext>
            </a:extLst>
          </p:cNvPr>
          <p:cNvGrpSpPr/>
          <p:nvPr/>
        </p:nvGrpSpPr>
        <p:grpSpPr>
          <a:xfrm>
            <a:off x="1370439" y="3512333"/>
            <a:ext cx="2272648" cy="1311872"/>
            <a:chOff x="7010331" y="1933778"/>
            <a:chExt cx="3374919" cy="1859693"/>
          </a:xfrm>
          <a:solidFill>
            <a:schemeClr val="accent1">
              <a:lumMod val="60000"/>
              <a:lumOff val="40000"/>
            </a:schemeClr>
          </a:solidFill>
        </p:grpSpPr>
        <p:sp>
          <p:nvSpPr>
            <p:cNvPr id="10" name="Rectangle: Rounded Corners 9">
              <a:extLst>
                <a:ext uri="{FF2B5EF4-FFF2-40B4-BE49-F238E27FC236}">
                  <a16:creationId xmlns="" xmlns:a16="http://schemas.microsoft.com/office/drawing/2014/main" id="{55A32645-9719-4BC6-AA71-00DE5EAD0369}"/>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Rectangle: Rounded Corners 7">
              <a:extLst>
                <a:ext uri="{FF2B5EF4-FFF2-40B4-BE49-F238E27FC236}">
                  <a16:creationId xmlns="" xmlns:a16="http://schemas.microsoft.com/office/drawing/2014/main" id="{1D6031CF-2F42-4364-A0C2-448C9FDAC822}"/>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400" b="1" kern="1200" dirty="0">
                  <a:solidFill>
                    <a:schemeClr val="accent3">
                      <a:lumMod val="20000"/>
                      <a:lumOff val="80000"/>
                    </a:schemeClr>
                  </a:solidFill>
                </a:rPr>
                <a:t>AB86/AB104</a:t>
              </a:r>
            </a:p>
            <a:p>
              <a:pPr marL="0" lvl="0" indent="0" algn="ctr" defTabSz="711200">
                <a:lnSpc>
                  <a:spcPct val="90000"/>
                </a:lnSpc>
                <a:spcBef>
                  <a:spcPts val="600"/>
                </a:spcBef>
                <a:buNone/>
              </a:pPr>
              <a:r>
                <a:rPr lang="en-US" sz="2400" b="1" kern="1200" dirty="0">
                  <a:solidFill>
                    <a:schemeClr val="accent3">
                      <a:lumMod val="20000"/>
                      <a:lumOff val="80000"/>
                    </a:schemeClr>
                  </a:solidFill>
                </a:rPr>
                <a:t>Legislation</a:t>
              </a:r>
            </a:p>
          </p:txBody>
        </p:sp>
      </p:grpSp>
      <p:sp>
        <p:nvSpPr>
          <p:cNvPr id="14" name="Rectangle: Rounded Corners 13">
            <a:extLst>
              <a:ext uri="{FF2B5EF4-FFF2-40B4-BE49-F238E27FC236}">
                <a16:creationId xmlns="" xmlns:a16="http://schemas.microsoft.com/office/drawing/2014/main" id="{CD3C1D8F-A0CB-47E7-8BD5-9B514BEE9F14}"/>
              </a:ext>
            </a:extLst>
          </p:cNvPr>
          <p:cNvSpPr/>
          <p:nvPr/>
        </p:nvSpPr>
        <p:spPr>
          <a:xfrm>
            <a:off x="3885297" y="3360455"/>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15" name="Group 14">
            <a:extLst>
              <a:ext uri="{FF2B5EF4-FFF2-40B4-BE49-F238E27FC236}">
                <a16:creationId xmlns="" xmlns:a16="http://schemas.microsoft.com/office/drawing/2014/main" id="{4C6EC666-4027-4C7D-9072-C831FF794125}"/>
              </a:ext>
            </a:extLst>
          </p:cNvPr>
          <p:cNvGrpSpPr/>
          <p:nvPr/>
        </p:nvGrpSpPr>
        <p:grpSpPr>
          <a:xfrm>
            <a:off x="4036535" y="3509936"/>
            <a:ext cx="2272648" cy="1311872"/>
            <a:chOff x="7010331" y="1933778"/>
            <a:chExt cx="3374919" cy="1859693"/>
          </a:xfrm>
          <a:solidFill>
            <a:schemeClr val="accent5">
              <a:lumMod val="60000"/>
              <a:lumOff val="40000"/>
            </a:schemeClr>
          </a:solidFill>
        </p:grpSpPr>
        <p:sp>
          <p:nvSpPr>
            <p:cNvPr id="16" name="Rectangle: Rounded Corners 15">
              <a:extLst>
                <a:ext uri="{FF2B5EF4-FFF2-40B4-BE49-F238E27FC236}">
                  <a16:creationId xmlns="" xmlns:a16="http://schemas.microsoft.com/office/drawing/2014/main" id="{9D54DAA4-CE95-457E-B412-B04CEBA8BB66}"/>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7" name="Rectangle: Rounded Corners 7">
              <a:extLst>
                <a:ext uri="{FF2B5EF4-FFF2-40B4-BE49-F238E27FC236}">
                  <a16:creationId xmlns="" xmlns:a16="http://schemas.microsoft.com/office/drawing/2014/main" id="{3C2FFE33-6DFC-4C50-AE9C-A38CCF858213}"/>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400" b="1" kern="1200" dirty="0">
                  <a:solidFill>
                    <a:schemeClr val="accent3">
                      <a:lumMod val="20000"/>
                      <a:lumOff val="80000"/>
                    </a:schemeClr>
                  </a:solidFill>
                </a:rPr>
                <a:t>2012 LAO</a:t>
              </a:r>
            </a:p>
            <a:p>
              <a:pPr marL="0" lvl="0" indent="0" algn="ctr" defTabSz="711200">
                <a:lnSpc>
                  <a:spcPct val="90000"/>
                </a:lnSpc>
                <a:spcBef>
                  <a:spcPts val="600"/>
                </a:spcBef>
                <a:buNone/>
              </a:pPr>
              <a:r>
                <a:rPr lang="en-US" sz="2400" b="1" kern="1200" dirty="0">
                  <a:solidFill>
                    <a:schemeClr val="accent3">
                      <a:lumMod val="20000"/>
                      <a:lumOff val="80000"/>
                    </a:schemeClr>
                  </a:solidFill>
                </a:rPr>
                <a:t>Report</a:t>
              </a:r>
            </a:p>
          </p:txBody>
        </p:sp>
      </p:grpSp>
      <p:sp>
        <p:nvSpPr>
          <p:cNvPr id="18" name="Rectangle: Rounded Corners 17">
            <a:extLst>
              <a:ext uri="{FF2B5EF4-FFF2-40B4-BE49-F238E27FC236}">
                <a16:creationId xmlns="" xmlns:a16="http://schemas.microsoft.com/office/drawing/2014/main" id="{37E12FBB-AA5F-434C-A4BC-379D25E2890A}"/>
              </a:ext>
            </a:extLst>
          </p:cNvPr>
          <p:cNvSpPr/>
          <p:nvPr/>
        </p:nvSpPr>
        <p:spPr>
          <a:xfrm>
            <a:off x="6551393" y="3360455"/>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19" name="Group 18">
            <a:extLst>
              <a:ext uri="{FF2B5EF4-FFF2-40B4-BE49-F238E27FC236}">
                <a16:creationId xmlns="" xmlns:a16="http://schemas.microsoft.com/office/drawing/2014/main" id="{1AC32AAA-5FD1-4307-86A8-D1AB58D0D5A2}"/>
              </a:ext>
            </a:extLst>
          </p:cNvPr>
          <p:cNvGrpSpPr/>
          <p:nvPr/>
        </p:nvGrpSpPr>
        <p:grpSpPr>
          <a:xfrm>
            <a:off x="6702631" y="3509936"/>
            <a:ext cx="2272648" cy="1311872"/>
            <a:chOff x="7010331" y="1933778"/>
            <a:chExt cx="3374919" cy="1859693"/>
          </a:xfrm>
          <a:solidFill>
            <a:srgbClr val="00B050"/>
          </a:solidFill>
        </p:grpSpPr>
        <p:sp>
          <p:nvSpPr>
            <p:cNvPr id="20" name="Rectangle: Rounded Corners 19">
              <a:extLst>
                <a:ext uri="{FF2B5EF4-FFF2-40B4-BE49-F238E27FC236}">
                  <a16:creationId xmlns="" xmlns:a16="http://schemas.microsoft.com/office/drawing/2014/main" id="{A1CD31C0-8E5C-4D14-82DC-B7ADC9DEA2DA}"/>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1" name="Rectangle: Rounded Corners 7">
              <a:extLst>
                <a:ext uri="{FF2B5EF4-FFF2-40B4-BE49-F238E27FC236}">
                  <a16:creationId xmlns="" xmlns:a16="http://schemas.microsoft.com/office/drawing/2014/main" id="{4180448E-6106-4C1C-8544-1C4F74E4375E}"/>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000" b="1" kern="1200" dirty="0">
                  <a:solidFill>
                    <a:schemeClr val="accent3">
                      <a:lumMod val="20000"/>
                      <a:lumOff val="80000"/>
                    </a:schemeClr>
                  </a:solidFill>
                </a:rPr>
                <a:t>Workforce</a:t>
              </a:r>
            </a:p>
            <a:p>
              <a:pPr marL="0" lvl="0" indent="0" algn="ctr" defTabSz="711200">
                <a:lnSpc>
                  <a:spcPct val="90000"/>
                </a:lnSpc>
                <a:spcBef>
                  <a:spcPts val="600"/>
                </a:spcBef>
                <a:buNone/>
              </a:pPr>
              <a:r>
                <a:rPr lang="en-US" sz="2000" b="1" kern="1200" dirty="0">
                  <a:solidFill>
                    <a:schemeClr val="accent3">
                      <a:lumMod val="20000"/>
                      <a:lumOff val="80000"/>
                    </a:schemeClr>
                  </a:solidFill>
                </a:rPr>
                <a:t>Innovation &amp;</a:t>
              </a:r>
            </a:p>
            <a:p>
              <a:pPr marL="0" lvl="0" indent="0" algn="ctr" defTabSz="711200">
                <a:lnSpc>
                  <a:spcPct val="90000"/>
                </a:lnSpc>
                <a:spcBef>
                  <a:spcPts val="600"/>
                </a:spcBef>
                <a:buNone/>
              </a:pPr>
              <a:r>
                <a:rPr lang="en-US" sz="2000" b="1" kern="1200" dirty="0">
                  <a:solidFill>
                    <a:schemeClr val="accent3">
                      <a:lumMod val="20000"/>
                      <a:lumOff val="80000"/>
                    </a:schemeClr>
                  </a:solidFill>
                </a:rPr>
                <a:t>Opportunity Act</a:t>
              </a:r>
            </a:p>
          </p:txBody>
        </p:sp>
      </p:grpSp>
      <p:sp>
        <p:nvSpPr>
          <p:cNvPr id="26" name="Rectangle: Rounded Corners 25">
            <a:extLst>
              <a:ext uri="{FF2B5EF4-FFF2-40B4-BE49-F238E27FC236}">
                <a16:creationId xmlns="" xmlns:a16="http://schemas.microsoft.com/office/drawing/2014/main" id="{C4A80BE6-4EAA-406B-8574-B1D64BFC93D1}"/>
              </a:ext>
            </a:extLst>
          </p:cNvPr>
          <p:cNvSpPr/>
          <p:nvPr/>
        </p:nvSpPr>
        <p:spPr>
          <a:xfrm>
            <a:off x="9217489" y="3360455"/>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27" name="Group 26">
            <a:extLst>
              <a:ext uri="{FF2B5EF4-FFF2-40B4-BE49-F238E27FC236}">
                <a16:creationId xmlns="" xmlns:a16="http://schemas.microsoft.com/office/drawing/2014/main" id="{E8C4FE1C-E1F8-42A7-B747-96810366D1EE}"/>
              </a:ext>
            </a:extLst>
          </p:cNvPr>
          <p:cNvGrpSpPr/>
          <p:nvPr/>
        </p:nvGrpSpPr>
        <p:grpSpPr>
          <a:xfrm>
            <a:off x="9368727" y="3509936"/>
            <a:ext cx="2272648" cy="1311872"/>
            <a:chOff x="7010331" y="1933778"/>
            <a:chExt cx="3374919" cy="1859693"/>
          </a:xfrm>
          <a:solidFill>
            <a:schemeClr val="accent6">
              <a:lumMod val="60000"/>
              <a:lumOff val="40000"/>
            </a:schemeClr>
          </a:solidFill>
        </p:grpSpPr>
        <p:sp>
          <p:nvSpPr>
            <p:cNvPr id="28" name="Rectangle: Rounded Corners 27">
              <a:extLst>
                <a:ext uri="{FF2B5EF4-FFF2-40B4-BE49-F238E27FC236}">
                  <a16:creationId xmlns="" xmlns:a16="http://schemas.microsoft.com/office/drawing/2014/main" id="{E3DCB760-A338-49CE-91F7-EB78266449B7}"/>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9" name="Rectangle: Rounded Corners 7">
              <a:extLst>
                <a:ext uri="{FF2B5EF4-FFF2-40B4-BE49-F238E27FC236}">
                  <a16:creationId xmlns="" xmlns:a16="http://schemas.microsoft.com/office/drawing/2014/main" id="{9B460BE4-7186-4AF9-B57E-8979D5220E11}"/>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000" b="1" kern="1200" dirty="0">
                  <a:solidFill>
                    <a:schemeClr val="accent3">
                      <a:lumMod val="20000"/>
                      <a:lumOff val="80000"/>
                    </a:schemeClr>
                  </a:solidFill>
                </a:rPr>
                <a:t>Office of Career,</a:t>
              </a:r>
            </a:p>
            <a:p>
              <a:pPr marL="0" lvl="0" indent="0" algn="ctr" defTabSz="711200">
                <a:lnSpc>
                  <a:spcPct val="90000"/>
                </a:lnSpc>
                <a:spcBef>
                  <a:spcPts val="600"/>
                </a:spcBef>
                <a:buNone/>
              </a:pPr>
              <a:r>
                <a:rPr lang="en-US" sz="2000" b="1" kern="1200" dirty="0">
                  <a:solidFill>
                    <a:schemeClr val="accent3">
                      <a:lumMod val="20000"/>
                      <a:lumOff val="80000"/>
                    </a:schemeClr>
                  </a:solidFill>
                </a:rPr>
                <a:t> Technical, &amp;</a:t>
              </a:r>
            </a:p>
            <a:p>
              <a:pPr marL="0" lvl="0" indent="0" algn="ctr" defTabSz="711200">
                <a:lnSpc>
                  <a:spcPct val="90000"/>
                </a:lnSpc>
                <a:spcBef>
                  <a:spcPts val="600"/>
                </a:spcBef>
                <a:buNone/>
              </a:pPr>
              <a:r>
                <a:rPr lang="en-US" sz="2000" b="1" kern="1200" dirty="0">
                  <a:solidFill>
                    <a:schemeClr val="accent3">
                      <a:lumMod val="20000"/>
                      <a:lumOff val="80000"/>
                    </a:schemeClr>
                  </a:solidFill>
                </a:rPr>
                <a:t> Adult Education</a:t>
              </a:r>
            </a:p>
          </p:txBody>
        </p:sp>
      </p:grpSp>
      <p:sp>
        <p:nvSpPr>
          <p:cNvPr id="30" name="Rectangle: Rounded Corners 29">
            <a:extLst>
              <a:ext uri="{FF2B5EF4-FFF2-40B4-BE49-F238E27FC236}">
                <a16:creationId xmlns="" xmlns:a16="http://schemas.microsoft.com/office/drawing/2014/main" id="{1606AADB-E5D6-419C-85F5-CB45819F8DB4}"/>
              </a:ext>
            </a:extLst>
          </p:cNvPr>
          <p:cNvSpPr/>
          <p:nvPr/>
        </p:nvSpPr>
        <p:spPr>
          <a:xfrm>
            <a:off x="1182522" y="5152298"/>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31" name="Group 30">
            <a:extLst>
              <a:ext uri="{FF2B5EF4-FFF2-40B4-BE49-F238E27FC236}">
                <a16:creationId xmlns="" xmlns:a16="http://schemas.microsoft.com/office/drawing/2014/main" id="{2FEB600A-DB47-4FCF-9467-F5B7C8398ACA}"/>
              </a:ext>
            </a:extLst>
          </p:cNvPr>
          <p:cNvGrpSpPr/>
          <p:nvPr/>
        </p:nvGrpSpPr>
        <p:grpSpPr>
          <a:xfrm>
            <a:off x="1333760" y="5301779"/>
            <a:ext cx="2272648" cy="1311872"/>
            <a:chOff x="7010331" y="1933778"/>
            <a:chExt cx="3374919" cy="1859693"/>
          </a:xfrm>
          <a:solidFill>
            <a:schemeClr val="tx1">
              <a:lumMod val="65000"/>
              <a:lumOff val="35000"/>
            </a:schemeClr>
          </a:solidFill>
        </p:grpSpPr>
        <p:sp>
          <p:nvSpPr>
            <p:cNvPr id="32" name="Rectangle: Rounded Corners 31">
              <a:extLst>
                <a:ext uri="{FF2B5EF4-FFF2-40B4-BE49-F238E27FC236}">
                  <a16:creationId xmlns="" xmlns:a16="http://schemas.microsoft.com/office/drawing/2014/main" id="{F8344984-BD62-447B-BE44-D828E4EBBF86}"/>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3" name="Rectangle: Rounded Corners 7">
              <a:extLst>
                <a:ext uri="{FF2B5EF4-FFF2-40B4-BE49-F238E27FC236}">
                  <a16:creationId xmlns="" xmlns:a16="http://schemas.microsoft.com/office/drawing/2014/main" id="{79EFBEC1-92CA-4B2E-A629-59B56E662371}"/>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000" b="1" kern="1200" dirty="0">
                  <a:solidFill>
                    <a:schemeClr val="accent3">
                      <a:lumMod val="20000"/>
                      <a:lumOff val="80000"/>
                    </a:schemeClr>
                  </a:solidFill>
                </a:rPr>
                <a:t>National</a:t>
              </a:r>
            </a:p>
            <a:p>
              <a:pPr marL="0" lvl="0" indent="0" algn="ctr" defTabSz="711200">
                <a:lnSpc>
                  <a:spcPct val="90000"/>
                </a:lnSpc>
                <a:spcBef>
                  <a:spcPts val="600"/>
                </a:spcBef>
                <a:buNone/>
              </a:pPr>
              <a:r>
                <a:rPr lang="en-US" sz="2000" b="1" kern="1200" dirty="0">
                  <a:solidFill>
                    <a:schemeClr val="accent3">
                      <a:lumMod val="20000"/>
                      <a:lumOff val="80000"/>
                    </a:schemeClr>
                  </a:solidFill>
                </a:rPr>
                <a:t>Reporting</a:t>
              </a:r>
            </a:p>
            <a:p>
              <a:pPr marL="0" lvl="0" indent="0" algn="ctr" defTabSz="711200">
                <a:lnSpc>
                  <a:spcPct val="90000"/>
                </a:lnSpc>
                <a:spcBef>
                  <a:spcPts val="600"/>
                </a:spcBef>
                <a:buNone/>
              </a:pPr>
              <a:r>
                <a:rPr lang="en-US" sz="2000" b="1" kern="1200" dirty="0">
                  <a:solidFill>
                    <a:schemeClr val="accent3">
                      <a:lumMod val="20000"/>
                      <a:lumOff val="80000"/>
                    </a:schemeClr>
                  </a:solidFill>
                </a:rPr>
                <a:t>System</a:t>
              </a:r>
            </a:p>
          </p:txBody>
        </p:sp>
      </p:grpSp>
      <p:sp>
        <p:nvSpPr>
          <p:cNvPr id="38" name="Rectangle: Rounded Corners 37">
            <a:extLst>
              <a:ext uri="{FF2B5EF4-FFF2-40B4-BE49-F238E27FC236}">
                <a16:creationId xmlns="" xmlns:a16="http://schemas.microsoft.com/office/drawing/2014/main" id="{D8758234-7C5A-456B-B23F-87050FB107A1}"/>
              </a:ext>
            </a:extLst>
          </p:cNvPr>
          <p:cNvSpPr/>
          <p:nvPr/>
        </p:nvSpPr>
        <p:spPr>
          <a:xfrm>
            <a:off x="3848618" y="5222323"/>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39" name="Group 38">
            <a:extLst>
              <a:ext uri="{FF2B5EF4-FFF2-40B4-BE49-F238E27FC236}">
                <a16:creationId xmlns="" xmlns:a16="http://schemas.microsoft.com/office/drawing/2014/main" id="{36C66E08-CD92-4B7D-A7DD-C2157405E4CB}"/>
              </a:ext>
            </a:extLst>
          </p:cNvPr>
          <p:cNvGrpSpPr/>
          <p:nvPr/>
        </p:nvGrpSpPr>
        <p:grpSpPr>
          <a:xfrm>
            <a:off x="3999856" y="5371804"/>
            <a:ext cx="2272648" cy="1311872"/>
            <a:chOff x="7010331" y="1933778"/>
            <a:chExt cx="3374919" cy="1859693"/>
          </a:xfrm>
          <a:solidFill>
            <a:schemeClr val="accent3">
              <a:lumMod val="20000"/>
              <a:lumOff val="80000"/>
            </a:schemeClr>
          </a:solidFill>
        </p:grpSpPr>
        <p:sp>
          <p:nvSpPr>
            <p:cNvPr id="40" name="Rectangle: Rounded Corners 39">
              <a:extLst>
                <a:ext uri="{FF2B5EF4-FFF2-40B4-BE49-F238E27FC236}">
                  <a16:creationId xmlns="" xmlns:a16="http://schemas.microsoft.com/office/drawing/2014/main" id="{F62EFFE9-A851-43F2-B047-9382B96E44ED}"/>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1" name="Rectangle: Rounded Corners 7">
              <a:extLst>
                <a:ext uri="{FF2B5EF4-FFF2-40B4-BE49-F238E27FC236}">
                  <a16:creationId xmlns="" xmlns:a16="http://schemas.microsoft.com/office/drawing/2014/main" id="{9E7B8F01-3241-401E-AAE0-6DDA6117E435}"/>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200" b="1" kern="1200" dirty="0">
                  <a:solidFill>
                    <a:schemeClr val="bg1">
                      <a:lumMod val="50000"/>
                    </a:schemeClr>
                  </a:solidFill>
                </a:rPr>
                <a:t>Title IV Federal</a:t>
              </a:r>
            </a:p>
            <a:p>
              <a:pPr marL="0" lvl="0" indent="0" algn="ctr" defTabSz="711200">
                <a:lnSpc>
                  <a:spcPct val="90000"/>
                </a:lnSpc>
                <a:spcBef>
                  <a:spcPts val="600"/>
                </a:spcBef>
                <a:buNone/>
              </a:pPr>
              <a:r>
                <a:rPr lang="en-US" sz="2200" b="1" kern="1200" dirty="0">
                  <a:solidFill>
                    <a:schemeClr val="bg1">
                      <a:lumMod val="50000"/>
                    </a:schemeClr>
                  </a:solidFill>
                </a:rPr>
                <a:t> Student Aid</a:t>
              </a:r>
            </a:p>
          </p:txBody>
        </p:sp>
      </p:grpSp>
      <p:sp>
        <p:nvSpPr>
          <p:cNvPr id="42" name="Rectangle: Rounded Corners 41">
            <a:extLst>
              <a:ext uri="{FF2B5EF4-FFF2-40B4-BE49-F238E27FC236}">
                <a16:creationId xmlns="" xmlns:a16="http://schemas.microsoft.com/office/drawing/2014/main" id="{4889C81D-210E-4FAD-A986-97C941FA8552}"/>
              </a:ext>
            </a:extLst>
          </p:cNvPr>
          <p:cNvSpPr/>
          <p:nvPr/>
        </p:nvSpPr>
        <p:spPr>
          <a:xfrm>
            <a:off x="6511738" y="5152298"/>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43" name="Group 42">
            <a:extLst>
              <a:ext uri="{FF2B5EF4-FFF2-40B4-BE49-F238E27FC236}">
                <a16:creationId xmlns="" xmlns:a16="http://schemas.microsoft.com/office/drawing/2014/main" id="{4422CB3F-7966-4FBA-BAE9-1DB376040558}"/>
              </a:ext>
            </a:extLst>
          </p:cNvPr>
          <p:cNvGrpSpPr/>
          <p:nvPr/>
        </p:nvGrpSpPr>
        <p:grpSpPr>
          <a:xfrm>
            <a:off x="6662976" y="5301779"/>
            <a:ext cx="2272648" cy="1311872"/>
            <a:chOff x="7010331" y="1933778"/>
            <a:chExt cx="3374919" cy="1859693"/>
          </a:xfrm>
          <a:solidFill>
            <a:schemeClr val="accent1">
              <a:lumMod val="75000"/>
            </a:schemeClr>
          </a:solidFill>
        </p:grpSpPr>
        <p:sp>
          <p:nvSpPr>
            <p:cNvPr id="44" name="Rectangle: Rounded Corners 43">
              <a:extLst>
                <a:ext uri="{FF2B5EF4-FFF2-40B4-BE49-F238E27FC236}">
                  <a16:creationId xmlns=""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5" name="Rectangle: Rounded Corners 7">
              <a:extLst>
                <a:ext uri="{FF2B5EF4-FFF2-40B4-BE49-F238E27FC236}">
                  <a16:creationId xmlns="" xmlns:a16="http://schemas.microsoft.com/office/drawing/2014/main" id="{AD4C3D39-AF46-4FD3-8C3F-A09B91B2BFFB}"/>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000" b="1" kern="1200" dirty="0">
                  <a:solidFill>
                    <a:schemeClr val="accent3">
                      <a:lumMod val="20000"/>
                      <a:lumOff val="80000"/>
                    </a:schemeClr>
                  </a:solidFill>
                </a:rPr>
                <a:t>Council on</a:t>
              </a:r>
            </a:p>
            <a:p>
              <a:pPr marL="0" lvl="0" indent="0" algn="ctr" defTabSz="711200">
                <a:lnSpc>
                  <a:spcPct val="90000"/>
                </a:lnSpc>
                <a:spcBef>
                  <a:spcPts val="600"/>
                </a:spcBef>
                <a:buNone/>
              </a:pPr>
              <a:r>
                <a:rPr lang="en-US" sz="2000" b="1" kern="1200" dirty="0">
                  <a:solidFill>
                    <a:schemeClr val="accent3">
                      <a:lumMod val="20000"/>
                      <a:lumOff val="80000"/>
                    </a:schemeClr>
                  </a:solidFill>
                </a:rPr>
                <a:t>Occupational</a:t>
              </a:r>
            </a:p>
            <a:p>
              <a:pPr marL="0" lvl="0" indent="0" algn="ctr" defTabSz="711200">
                <a:lnSpc>
                  <a:spcPct val="90000"/>
                </a:lnSpc>
                <a:spcBef>
                  <a:spcPts val="600"/>
                </a:spcBef>
                <a:buNone/>
              </a:pPr>
              <a:r>
                <a:rPr lang="en-US" sz="2000" b="1" kern="1200" dirty="0">
                  <a:solidFill>
                    <a:schemeClr val="accent3">
                      <a:lumMod val="20000"/>
                      <a:lumOff val="80000"/>
                    </a:schemeClr>
                  </a:solidFill>
                </a:rPr>
                <a:t> Education</a:t>
              </a:r>
            </a:p>
          </p:txBody>
        </p:sp>
      </p:grpSp>
      <p:sp>
        <p:nvSpPr>
          <p:cNvPr id="46" name="Rectangle: Rounded Corners 45">
            <a:extLst>
              <a:ext uri="{FF2B5EF4-FFF2-40B4-BE49-F238E27FC236}">
                <a16:creationId xmlns="" xmlns:a16="http://schemas.microsoft.com/office/drawing/2014/main" id="{9A287CA8-A4F0-4614-B637-32892E020383}"/>
              </a:ext>
            </a:extLst>
          </p:cNvPr>
          <p:cNvSpPr/>
          <p:nvPr/>
        </p:nvSpPr>
        <p:spPr>
          <a:xfrm>
            <a:off x="9217489" y="5152298"/>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47" name="Group 46">
            <a:extLst>
              <a:ext uri="{FF2B5EF4-FFF2-40B4-BE49-F238E27FC236}">
                <a16:creationId xmlns="" xmlns:a16="http://schemas.microsoft.com/office/drawing/2014/main" id="{C54B0254-EE46-4BA6-AEA6-70F7FEEEB42E}"/>
              </a:ext>
            </a:extLst>
          </p:cNvPr>
          <p:cNvGrpSpPr/>
          <p:nvPr/>
        </p:nvGrpSpPr>
        <p:grpSpPr>
          <a:xfrm>
            <a:off x="9368727" y="5301779"/>
            <a:ext cx="2272648" cy="1311872"/>
            <a:chOff x="7010331" y="1933778"/>
            <a:chExt cx="3374919" cy="1859693"/>
          </a:xfrm>
          <a:solidFill>
            <a:schemeClr val="bg1">
              <a:lumMod val="65000"/>
            </a:schemeClr>
          </a:solidFill>
        </p:grpSpPr>
        <p:sp>
          <p:nvSpPr>
            <p:cNvPr id="48" name="Rectangle: Rounded Corners 47">
              <a:extLst>
                <a:ext uri="{FF2B5EF4-FFF2-40B4-BE49-F238E27FC236}">
                  <a16:creationId xmlns="" xmlns:a16="http://schemas.microsoft.com/office/drawing/2014/main" id="{E9AF7BF7-7383-4C6E-AF0B-37A0A188335D}"/>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9" name="Rectangle: Rounded Corners 7">
              <a:extLst>
                <a:ext uri="{FF2B5EF4-FFF2-40B4-BE49-F238E27FC236}">
                  <a16:creationId xmlns="" xmlns:a16="http://schemas.microsoft.com/office/drawing/2014/main" id="{A5269883-5C58-4D63-8400-421F6D1DCFB6}"/>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000" b="1" kern="1200" dirty="0">
                  <a:solidFill>
                    <a:schemeClr val="bg1">
                      <a:lumMod val="95000"/>
                    </a:schemeClr>
                  </a:solidFill>
                </a:rPr>
                <a:t>Center for Law</a:t>
              </a:r>
            </a:p>
            <a:p>
              <a:pPr marL="0" lvl="0" indent="0" algn="ctr" defTabSz="711200">
                <a:lnSpc>
                  <a:spcPct val="90000"/>
                </a:lnSpc>
                <a:spcBef>
                  <a:spcPts val="600"/>
                </a:spcBef>
                <a:buNone/>
              </a:pPr>
              <a:r>
                <a:rPr lang="en-US" sz="2000" b="1" kern="1200" dirty="0">
                  <a:solidFill>
                    <a:schemeClr val="bg1">
                      <a:lumMod val="95000"/>
                    </a:schemeClr>
                  </a:solidFill>
                </a:rPr>
                <a:t>&amp; Social Policy</a:t>
              </a:r>
            </a:p>
          </p:txBody>
        </p:sp>
      </p:grpSp>
    </p:spTree>
    <p:extLst>
      <p:ext uri="{BB962C8B-B14F-4D97-AF65-F5344CB8AC3E}">
        <p14:creationId xmlns:p14="http://schemas.microsoft.com/office/powerpoint/2010/main" val="3413584027"/>
      </p:ext>
    </p:extLst>
  </p:cSld>
  <p:clrMapOvr>
    <a:masterClrMapping/>
  </p:clrMapOvr>
  <p:transition spd="med"/>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Other Activities in 2017/18</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430894" y="2980871"/>
            <a:ext cx="11684906" cy="4681474"/>
          </a:xfrm>
          <a:prstGeom prst="rect">
            <a:avLst/>
          </a:prstGeom>
        </p:spPr>
        <p:txBody>
          <a:bodyPr wrap="square">
            <a:spAutoFit/>
          </a:bodyPr>
          <a:lstStyle/>
          <a:p>
            <a:pPr marL="174625" marR="0" lvl="0" algn="l" defTabSz="798513">
              <a:lnSpc>
                <a:spcPct val="107000"/>
              </a:lnSpc>
              <a:spcBef>
                <a:spcPts val="3600"/>
              </a:spcBef>
              <a:spcAft>
                <a:spcPts val="0"/>
              </a:spcAft>
              <a:buClr>
                <a:srgbClr val="2F5496"/>
              </a:buClr>
              <a:buSzPct val="140000"/>
            </a:pPr>
            <a:r>
              <a:rPr lang="en-US" b="1" dirty="0">
                <a:solidFill>
                  <a:srgbClr val="0070C0"/>
                </a:solidFill>
                <a:ea typeface="Calibri" panose="020F0502020204030204" pitchFamily="34" charset="0"/>
                <a:cs typeface="Calibri Light" panose="020F0302020204030204" pitchFamily="34" charset="0"/>
              </a:rPr>
              <a:t>Basic Skills Crosswalk:</a:t>
            </a:r>
            <a:endParaRPr lang="en-US" dirty="0">
              <a:ea typeface="Calibri" panose="020F0502020204030204" pitchFamily="34" charset="0"/>
              <a:cs typeface="Calibri Light" panose="020F0302020204030204" pitchFamily="34" charset="0"/>
            </a:endParaRP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AEBG (</a:t>
            </a:r>
            <a:r>
              <a:rPr lang="en-US" sz="3200" dirty="0" err="1">
                <a:ea typeface="Calibri" panose="020F0502020204030204" pitchFamily="34" charset="0"/>
                <a:cs typeface="Calibri Light" panose="020F0302020204030204" pitchFamily="34" charset="0"/>
              </a:rPr>
              <a:t>WestEd</a:t>
            </a:r>
            <a:r>
              <a:rPr lang="en-US" sz="3200" dirty="0">
                <a:ea typeface="Calibri" panose="020F0502020204030204" pitchFamily="34" charset="0"/>
                <a:cs typeface="Calibri Light" panose="020F0302020204030204" pitchFamily="34" charset="0"/>
              </a:rPr>
              <a:t>) will convene faculty and leadership to build a crosswalk of the National Reporting System Educational Functioning Levels and the CB21 levels below transfer.</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Issue guidance in Spring 2018 to inform content and local alignment of courses and streamline student transition between K12 and community college programs</a:t>
            </a:r>
          </a:p>
        </p:txBody>
      </p:sp>
    </p:spTree>
    <p:extLst>
      <p:ext uri="{BB962C8B-B14F-4D97-AF65-F5344CB8AC3E}">
        <p14:creationId xmlns:p14="http://schemas.microsoft.com/office/powerpoint/2010/main" val="2007402186"/>
      </p:ext>
    </p:extLst>
  </p:cSld>
  <p:clrMapOvr>
    <a:masterClrMapping/>
  </p:clrMapOvr>
  <p:transition spd="med"/>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Reporting in 2018/2019</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762000" y="3117052"/>
            <a:ext cx="11480800" cy="5296322"/>
          </a:xfrm>
          <a:prstGeom prst="rect">
            <a:avLst/>
          </a:prstGeom>
        </p:spPr>
        <p:txBody>
          <a:bodyPr wrap="square">
            <a:spAutoFit/>
          </a:bodyPr>
          <a:lstStyle/>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Community colleges will use MIS to report students in noncredit ABE, ASE, ESL, and CTE programs</a:t>
            </a:r>
          </a:p>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K12 adult schools will continue to report all ABE, ASE, ESL and CTE students in </a:t>
            </a:r>
            <a:r>
              <a:rPr lang="en-US" dirty="0" err="1">
                <a:ea typeface="Calibri" panose="020F0502020204030204" pitchFamily="34" charset="0"/>
                <a:cs typeface="Calibri Light" panose="020F0302020204030204" pitchFamily="34" charset="0"/>
              </a:rPr>
              <a:t>TOPSPro</a:t>
            </a:r>
            <a:endParaRPr lang="en-US" dirty="0">
              <a:ea typeface="Calibri" panose="020F0502020204030204" pitchFamily="34" charset="0"/>
              <a:cs typeface="Calibri Light" panose="020F0302020204030204" pitchFamily="34" charset="0"/>
            </a:endParaRPr>
          </a:p>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WIOA Title II funded programs will still report quarterly data using </a:t>
            </a:r>
            <a:r>
              <a:rPr lang="en-US" dirty="0" err="1">
                <a:ea typeface="Calibri" panose="020F0502020204030204" pitchFamily="34" charset="0"/>
                <a:cs typeface="Calibri Light" panose="020F0302020204030204" pitchFamily="34" charset="0"/>
              </a:rPr>
              <a:t>TOPSPro</a:t>
            </a:r>
            <a:endParaRPr lang="en-US" dirty="0">
              <a:ea typeface="Calibri" panose="020F0502020204030204" pitchFamily="34" charset="0"/>
              <a:cs typeface="Calibri Light" panose="020F0302020204030204" pitchFamily="34" charset="0"/>
            </a:endParaRPr>
          </a:p>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Pre and post testing using CASAS will still apply to </a:t>
            </a:r>
            <a:r>
              <a:rPr lang="en-US" i="1" dirty="0">
                <a:ea typeface="Calibri" panose="020F0502020204030204" pitchFamily="34" charset="0"/>
                <a:cs typeface="Calibri Light" panose="020F0302020204030204" pitchFamily="34" charset="0"/>
              </a:rPr>
              <a:t>ALL </a:t>
            </a:r>
            <a:r>
              <a:rPr lang="en-US" dirty="0">
                <a:ea typeface="Calibri" panose="020F0502020204030204" pitchFamily="34" charset="0"/>
                <a:cs typeface="Calibri Light" panose="020F0302020204030204" pitchFamily="34" charset="0"/>
              </a:rPr>
              <a:t>WIOA AEFLA Title II Funded Student</a:t>
            </a:r>
          </a:p>
        </p:txBody>
      </p:sp>
    </p:spTree>
    <p:extLst>
      <p:ext uri="{BB962C8B-B14F-4D97-AF65-F5344CB8AC3E}">
        <p14:creationId xmlns:p14="http://schemas.microsoft.com/office/powerpoint/2010/main" val="1565670807"/>
      </p:ext>
    </p:extLst>
  </p:cSld>
  <p:clrMapOvr>
    <a:masterClrMapping/>
  </p:clrMapOvr>
  <p:transition spd="med"/>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Data Flow Beginning in 2018/2019</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pic>
        <p:nvPicPr>
          <p:cNvPr id="4" name="Picture 3">
            <a:extLst>
              <a:ext uri="{FF2B5EF4-FFF2-40B4-BE49-F238E27FC236}">
                <a16:creationId xmlns="" xmlns:a16="http://schemas.microsoft.com/office/drawing/2014/main" id="{D83AB0B1-CB16-4440-A7B2-A597A14F4F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011" y="3101274"/>
            <a:ext cx="10756778" cy="5449468"/>
          </a:xfrm>
          <a:prstGeom prst="rect">
            <a:avLst/>
          </a:prstGeom>
        </p:spPr>
      </p:pic>
    </p:spTree>
    <p:extLst>
      <p:ext uri="{BB962C8B-B14F-4D97-AF65-F5344CB8AC3E}">
        <p14:creationId xmlns:p14="http://schemas.microsoft.com/office/powerpoint/2010/main" val="59642557"/>
      </p:ext>
    </p:extLst>
  </p:cSld>
  <p:clrMapOvr>
    <a:masterClrMapping/>
  </p:clrMapOvr>
  <p:transition spd="med"/>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7247" y="512612"/>
            <a:ext cx="7411452" cy="1065701"/>
          </a:xfrm>
        </p:spPr>
        <p:txBody>
          <a:bodyPr/>
          <a:lstStyle/>
          <a:p>
            <a:r>
              <a:rPr lang="en-US" sz="6600" dirty="0" smtClean="0">
                <a:solidFill>
                  <a:schemeClr val="accent5"/>
                </a:solidFill>
              </a:rPr>
              <a:t>Resources</a:t>
            </a:r>
            <a:endParaRPr lang="en-US" sz="6600" dirty="0">
              <a:solidFill>
                <a:schemeClr val="accent5"/>
              </a:solidFill>
            </a:endParaRP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05850258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 Placeholder 10"/>
          <p:cNvSpPr>
            <a:spLocks noGrp="1"/>
          </p:cNvSpPr>
          <p:nvPr>
            <p:ph type="body" sz="quarter" idx="10"/>
          </p:nvPr>
        </p:nvSpPr>
        <p:spPr>
          <a:xfrm>
            <a:off x="327914" y="2743201"/>
            <a:ext cx="12354416" cy="6167224"/>
          </a:xfrm>
        </p:spPr>
        <p:txBody>
          <a:bodyPr/>
          <a:lstStyle/>
          <a:p>
            <a:pPr marL="914400" indent="-914400" algn="l">
              <a:buFont typeface="+mj-lt"/>
              <a:buAutoNum type="arabicPeriod"/>
            </a:pPr>
            <a:r>
              <a:rPr lang="en-US" dirty="0" smtClean="0"/>
              <a:t>AEBG Beginning of the Year Letter</a:t>
            </a:r>
          </a:p>
          <a:p>
            <a:pPr marL="914400" indent="-914400" algn="l">
              <a:buFont typeface="+mj-lt"/>
              <a:buAutoNum type="arabicPeriod"/>
            </a:pPr>
            <a:r>
              <a:rPr lang="en-US" dirty="0" smtClean="0"/>
              <a:t>AEBG Program Guidance</a:t>
            </a:r>
          </a:p>
          <a:p>
            <a:pPr marL="914400" indent="-914400" algn="l">
              <a:buFont typeface="+mj-lt"/>
              <a:buAutoNum type="arabicPeriod"/>
            </a:pPr>
            <a:r>
              <a:rPr lang="en-US" dirty="0" smtClean="0"/>
              <a:t>AEBG Policy Report to the Legislature</a:t>
            </a:r>
          </a:p>
          <a:p>
            <a:pPr marL="914400" indent="-914400" algn="l">
              <a:buFont typeface="+mj-lt"/>
              <a:buAutoNum type="arabicPeriod"/>
            </a:pPr>
            <a:r>
              <a:rPr lang="en-US" dirty="0" smtClean="0"/>
              <a:t>AEBG Supplemental policy guidance</a:t>
            </a:r>
          </a:p>
          <a:p>
            <a:pPr marL="914400" indent="-914400" algn="l">
              <a:buFont typeface="+mj-lt"/>
              <a:buAutoNum type="arabicPeriod"/>
            </a:pPr>
            <a:r>
              <a:rPr lang="en-US" dirty="0" smtClean="0"/>
              <a:t>Field Team White Papers</a:t>
            </a:r>
          </a:p>
          <a:p>
            <a:pPr marL="914400" indent="-914400" algn="l">
              <a:buFont typeface="+mj-lt"/>
              <a:buAutoNum type="arabicPeriod"/>
            </a:pPr>
            <a:r>
              <a:rPr lang="en-US" dirty="0" smtClean="0"/>
              <a:t>Data Dictionary</a:t>
            </a:r>
          </a:p>
          <a:p>
            <a:pPr marL="914400" indent="-914400" algn="l">
              <a:buFont typeface="+mj-lt"/>
              <a:buAutoNum type="arabicPeriod"/>
            </a:pPr>
            <a:r>
              <a:rPr lang="en-US" dirty="0" smtClean="0"/>
              <a:t>Data &amp; Accountability Extension Letter</a:t>
            </a:r>
          </a:p>
          <a:p>
            <a:pPr marL="914400" indent="-914400" algn="l">
              <a:buFont typeface="+mj-lt"/>
              <a:buAutoNum type="arabicPeriod"/>
            </a:pPr>
            <a:r>
              <a:rPr lang="en-US" dirty="0" smtClean="0"/>
              <a:t>AEBG TAP – training, PD, &amp; TA</a:t>
            </a:r>
            <a:endParaRPr lang="en-US" dirty="0"/>
          </a:p>
        </p:txBody>
      </p:sp>
      <p:sp>
        <p:nvSpPr>
          <p:cNvPr id="2" name="Title 1"/>
          <p:cNvSpPr>
            <a:spLocks noGrp="1"/>
          </p:cNvSpPr>
          <p:nvPr>
            <p:ph type="title" idx="4294967295"/>
          </p:nvPr>
        </p:nvSpPr>
        <p:spPr>
          <a:xfrm>
            <a:off x="327914" y="1843800"/>
            <a:ext cx="11703050" cy="1193902"/>
          </a:xfrm>
          <a:prstGeom prst="rect">
            <a:avLst/>
          </a:prstGeom>
        </p:spPr>
        <p:txBody>
          <a:bodyPr/>
          <a:lstStyle/>
          <a:p>
            <a:pPr algn="l"/>
            <a:r>
              <a:rPr lang="en-US" sz="4800" dirty="0" smtClean="0">
                <a:solidFill>
                  <a:srgbClr val="C00000"/>
                </a:solidFill>
              </a:rPr>
              <a:t>AEBG Resources</a:t>
            </a:r>
            <a:endParaRPr lang="en-US" sz="4800" dirty="0">
              <a:solidFill>
                <a:srgbClr val="C00000"/>
              </a:solidFill>
            </a:endParaRPr>
          </a:p>
        </p:txBody>
      </p:sp>
    </p:spTree>
    <p:extLst>
      <p:ext uri="{BB962C8B-B14F-4D97-AF65-F5344CB8AC3E}">
        <p14:creationId xmlns:p14="http://schemas.microsoft.com/office/powerpoint/2010/main" val="14189634"/>
      </p:ext>
    </p:extLst>
  </p:cSld>
  <p:clrMapOvr>
    <a:masterClrMapping/>
  </p:clrMapOvr>
  <p:transition spd="med"/>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 Placeholder 10"/>
          <p:cNvSpPr>
            <a:spLocks noGrp="1"/>
          </p:cNvSpPr>
          <p:nvPr>
            <p:ph type="body" sz="quarter" idx="10"/>
          </p:nvPr>
        </p:nvSpPr>
        <p:spPr/>
        <p:txBody>
          <a:bodyPr/>
          <a:lstStyle/>
          <a:p>
            <a:endParaRPr lang="en-US"/>
          </a:p>
        </p:txBody>
      </p:sp>
      <p:pic>
        <p:nvPicPr>
          <p:cNvPr id="4" name="Content Placeholder 3"/>
          <p:cNvPicPr>
            <a:picLocks noGrp="1" noChangeAspect="1"/>
          </p:cNvPicPr>
          <p:nvPr>
            <p:ph sz="quarter" idx="11"/>
          </p:nvPr>
        </p:nvPicPr>
        <p:blipFill rotWithShape="1">
          <a:blip r:embed="rId2"/>
          <a:stretch/>
        </p:blipFill>
        <p:spPr>
          <a:xfrm>
            <a:off x="328613" y="3130228"/>
            <a:ext cx="11996737" cy="3374082"/>
          </a:xfrm>
          <a:prstGeom prst="rect">
            <a:avLst/>
          </a:prstGeom>
          <a:ln w="28575">
            <a:solidFill>
              <a:schemeClr val="tx2">
                <a:lumMod val="50000"/>
              </a:schemeClr>
            </a:solidFill>
          </a:ln>
        </p:spPr>
      </p:pic>
      <p:sp>
        <p:nvSpPr>
          <p:cNvPr id="2" name="Title 1"/>
          <p:cNvSpPr>
            <a:spLocks noGrp="1"/>
          </p:cNvSpPr>
          <p:nvPr>
            <p:ph type="title" idx="4294967295"/>
          </p:nvPr>
        </p:nvSpPr>
        <p:spPr>
          <a:xfrm>
            <a:off x="327914" y="1843800"/>
            <a:ext cx="11703050" cy="1193902"/>
          </a:xfrm>
          <a:prstGeom prst="rect">
            <a:avLst/>
          </a:prstGeom>
        </p:spPr>
        <p:txBody>
          <a:bodyPr/>
          <a:lstStyle/>
          <a:p>
            <a:pPr algn="l"/>
            <a:r>
              <a:rPr lang="en-US" sz="4800" dirty="0" smtClean="0">
                <a:solidFill>
                  <a:srgbClr val="C00000"/>
                </a:solidFill>
              </a:rPr>
              <a:t>AEBG Tables</a:t>
            </a:r>
            <a:endParaRPr lang="en-US" sz="4800" dirty="0">
              <a:solidFill>
                <a:srgbClr val="C00000"/>
              </a:solidFill>
            </a:endParaRPr>
          </a:p>
        </p:txBody>
      </p:sp>
      <p:pic>
        <p:nvPicPr>
          <p:cNvPr id="5" name="Picture 4"/>
          <p:cNvPicPr>
            <a:picLocks noChangeAspect="1"/>
          </p:cNvPicPr>
          <p:nvPr/>
        </p:nvPicPr>
        <p:blipFill rotWithShape="1">
          <a:blip r:embed="rId3"/>
          <a:srcRect l="1043" t="333" r="72552" b="55940"/>
          <a:stretch/>
        </p:blipFill>
        <p:spPr>
          <a:xfrm>
            <a:off x="5986915" y="3931384"/>
            <a:ext cx="4645792" cy="4327659"/>
          </a:xfrm>
          <a:prstGeom prst="rect">
            <a:avLst/>
          </a:prstGeom>
          <a:ln w="28575">
            <a:solidFill>
              <a:schemeClr val="tx2">
                <a:lumMod val="50000"/>
              </a:schemeClr>
            </a:solidFill>
          </a:ln>
        </p:spPr>
      </p:pic>
      <p:sp>
        <p:nvSpPr>
          <p:cNvPr id="6" name="Right Arrow 5"/>
          <p:cNvSpPr/>
          <p:nvPr/>
        </p:nvSpPr>
        <p:spPr>
          <a:xfrm>
            <a:off x="4196617" y="7462788"/>
            <a:ext cx="1790299" cy="693019"/>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3840"/>
          </a:p>
        </p:txBody>
      </p:sp>
      <p:sp>
        <p:nvSpPr>
          <p:cNvPr id="7" name="Right Arrow 6"/>
          <p:cNvSpPr/>
          <p:nvPr/>
        </p:nvSpPr>
        <p:spPr>
          <a:xfrm rot="10800000">
            <a:off x="9935413" y="6476732"/>
            <a:ext cx="1790299" cy="693019"/>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3840"/>
          </a:p>
        </p:txBody>
      </p:sp>
      <p:pic>
        <p:nvPicPr>
          <p:cNvPr id="12" name="Content Placeholder 3"/>
          <p:cNvPicPr>
            <a:picLocks noChangeAspect="1"/>
          </p:cNvPicPr>
          <p:nvPr/>
        </p:nvPicPr>
        <p:blipFill rotWithShape="1">
          <a:blip r:embed="rId2"/>
          <a:srcRect l="51052" r="28098" b="58564"/>
          <a:stretch/>
        </p:blipFill>
        <p:spPr>
          <a:xfrm>
            <a:off x="327914" y="3082735"/>
            <a:ext cx="7119709" cy="3979475"/>
          </a:xfrm>
          <a:prstGeom prst="rect">
            <a:avLst/>
          </a:prstGeom>
          <a:ln w="28575">
            <a:solidFill>
              <a:schemeClr val="tx2">
                <a:lumMod val="50000"/>
              </a:schemeClr>
            </a:solidFill>
          </a:ln>
        </p:spPr>
      </p:pic>
    </p:spTree>
    <p:extLst>
      <p:ext uri="{BB962C8B-B14F-4D97-AF65-F5344CB8AC3E}">
        <p14:creationId xmlns:p14="http://schemas.microsoft.com/office/powerpoint/2010/main" val="2872541073"/>
      </p:ext>
    </p:extLst>
  </p:cSld>
  <p:clrMapOvr>
    <a:masterClrMapping/>
  </p:clrMapOvr>
  <p:transition spd="med"/>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7914" y="1805729"/>
            <a:ext cx="11703050" cy="1193902"/>
          </a:xfrm>
          <a:prstGeom prst="rect">
            <a:avLst/>
          </a:prstGeom>
        </p:spPr>
        <p:txBody>
          <a:bodyPr/>
          <a:lst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a:lstStyle>
          <a:p>
            <a:pPr algn="l"/>
            <a:r>
              <a:rPr lang="en-US" sz="4800" dirty="0" smtClean="0">
                <a:solidFill>
                  <a:srgbClr val="C00000"/>
                </a:solidFill>
              </a:rPr>
              <a:t>AEBG Summary</a:t>
            </a:r>
            <a:endParaRPr lang="en-US" sz="4800" dirty="0">
              <a:solidFill>
                <a:srgbClr val="C00000"/>
              </a:solidFill>
            </a:endParaRPr>
          </a:p>
        </p:txBody>
      </p:sp>
      <p:pic>
        <p:nvPicPr>
          <p:cNvPr id="9" name="Picture 8"/>
          <p:cNvPicPr>
            <a:picLocks noChangeAspect="1"/>
          </p:cNvPicPr>
          <p:nvPr/>
        </p:nvPicPr>
        <p:blipFill>
          <a:blip r:embed="rId2"/>
          <a:stretch>
            <a:fillRect/>
          </a:stretch>
        </p:blipFill>
        <p:spPr>
          <a:xfrm>
            <a:off x="2181192" y="2879995"/>
            <a:ext cx="8903368" cy="4869276"/>
          </a:xfrm>
          <a:prstGeom prst="rect">
            <a:avLst/>
          </a:prstGeom>
          <a:ln>
            <a:solidFill>
              <a:schemeClr val="accent1"/>
            </a:solidFill>
          </a:ln>
        </p:spPr>
      </p:pic>
      <p:sp>
        <p:nvSpPr>
          <p:cNvPr id="4" name="Text Box 2"/>
          <p:cNvSpPr txBox="1">
            <a:spLocks noChangeArrowheads="1"/>
          </p:cNvSpPr>
          <p:nvPr/>
        </p:nvSpPr>
        <p:spPr bwMode="auto">
          <a:xfrm>
            <a:off x="1484947" y="7736120"/>
            <a:ext cx="3268980" cy="100520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Lists the required AEBG instructional programs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 Box 2"/>
          <p:cNvSpPr txBox="1">
            <a:spLocks noChangeArrowheads="1"/>
          </p:cNvSpPr>
          <p:nvPr/>
        </p:nvSpPr>
        <p:spPr bwMode="auto">
          <a:xfrm>
            <a:off x="7591741" y="7739445"/>
            <a:ext cx="4253865" cy="100520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marL="0" marR="0">
              <a:lnSpc>
                <a:spcPct val="107000"/>
              </a:lnSpc>
              <a:spcBef>
                <a:spcPts val="0"/>
              </a:spcBef>
              <a:spcAft>
                <a:spcPts val="800"/>
              </a:spcAft>
            </a:pPr>
            <a:r>
              <a:rPr lang="en-US" sz="2400">
                <a:effectLst/>
                <a:latin typeface="Calibri" panose="020F0502020204030204" pitchFamily="34" charset="0"/>
                <a:ea typeface="Calibri" panose="020F0502020204030204" pitchFamily="34" charset="0"/>
                <a:cs typeface="Times New Roman" panose="02020603050405020304" pitchFamily="18" charset="0"/>
              </a:rPr>
              <a:t>Itemizes AB 104 Outcomes and Services Received by Program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Up Arrow 6"/>
          <p:cNvSpPr/>
          <p:nvPr/>
        </p:nvSpPr>
        <p:spPr>
          <a:xfrm>
            <a:off x="2763502" y="6863446"/>
            <a:ext cx="333375" cy="885825"/>
          </a:xfrm>
          <a:prstGeom prst="up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Up Arrow 7"/>
          <p:cNvSpPr/>
          <p:nvPr/>
        </p:nvSpPr>
        <p:spPr>
          <a:xfrm>
            <a:off x="9275260" y="6891087"/>
            <a:ext cx="333375" cy="885825"/>
          </a:xfrm>
          <a:prstGeom prst="upArrow">
            <a:avLst/>
          </a:prstGeom>
        </p:spPr>
        <p:style>
          <a:lnRef idx="2">
            <a:schemeClr val="dk1">
              <a:shade val="50000"/>
            </a:schemeClr>
          </a:lnRef>
          <a:fillRef idx="1">
            <a:schemeClr val="dk1"/>
          </a:fillRef>
          <a:effectRef idx="0">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108501983"/>
      </p:ext>
    </p:extLst>
  </p:cSld>
  <p:clrMapOvr>
    <a:masterClrMapping/>
  </p:clrMapOvr>
  <p:transition spd="med"/>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7914" y="1805729"/>
            <a:ext cx="11703050" cy="1193902"/>
          </a:xfrm>
          <a:prstGeom prst="rect">
            <a:avLst/>
          </a:prstGeom>
        </p:spPr>
        <p:txBody>
          <a:bodyPr/>
          <a:lst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a:lstStyle>
          <a:p>
            <a:pPr algn="l"/>
            <a:r>
              <a:rPr lang="en-US" sz="4800" dirty="0" smtClean="0">
                <a:solidFill>
                  <a:srgbClr val="C00000"/>
                </a:solidFill>
              </a:rPr>
              <a:t>AEBG Summary</a:t>
            </a:r>
            <a:endParaRPr lang="en-US" sz="4800" dirty="0">
              <a:solidFill>
                <a:srgbClr val="C00000"/>
              </a:solidFill>
            </a:endParaRPr>
          </a:p>
        </p:txBody>
      </p:sp>
      <p:pic>
        <p:nvPicPr>
          <p:cNvPr id="9" name="Picture 8"/>
          <p:cNvPicPr>
            <a:picLocks noChangeAspect="1"/>
          </p:cNvPicPr>
          <p:nvPr/>
        </p:nvPicPr>
        <p:blipFill>
          <a:blip r:embed="rId2"/>
          <a:stretch>
            <a:fillRect/>
          </a:stretch>
        </p:blipFill>
        <p:spPr>
          <a:xfrm>
            <a:off x="327914" y="2715628"/>
            <a:ext cx="8386010" cy="4586331"/>
          </a:xfrm>
          <a:prstGeom prst="rect">
            <a:avLst/>
          </a:prstGeom>
          <a:ln>
            <a:solidFill>
              <a:schemeClr val="accent1"/>
            </a:solidFill>
          </a:ln>
        </p:spPr>
      </p:pic>
      <p:sp>
        <p:nvSpPr>
          <p:cNvPr id="4" name="Text Box 2"/>
          <p:cNvSpPr txBox="1">
            <a:spLocks noChangeArrowheads="1"/>
          </p:cNvSpPr>
          <p:nvPr/>
        </p:nvSpPr>
        <p:spPr bwMode="auto">
          <a:xfrm>
            <a:off x="6693568" y="5321066"/>
            <a:ext cx="5994400" cy="339471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l">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and HSE/HSD using 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self-reported via Update Record using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5872123"/>
      </p:ext>
    </p:extLst>
  </p:cSld>
  <p:clrMapOvr>
    <a:masterClrMapping/>
  </p:clrMapOvr>
  <p:transition spd="med"/>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400" u="sng" dirty="0" smtClean="0">
                <a:solidFill>
                  <a:schemeClr val="accent5"/>
                </a:solidFill>
              </a:rPr>
              <a:t>AEBG Web Site</a:t>
            </a:r>
            <a:endParaRPr lang="en-US" sz="4400" u="sng" dirty="0">
              <a:solidFill>
                <a:schemeClr val="accent5"/>
              </a:solidFill>
            </a:endParaRPr>
          </a:p>
        </p:txBody>
      </p:sp>
      <p:pic>
        <p:nvPicPr>
          <p:cNvPr id="4" name="Picture 3"/>
          <p:cNvPicPr>
            <a:picLocks noChangeAspect="1"/>
          </p:cNvPicPr>
          <p:nvPr/>
        </p:nvPicPr>
        <p:blipFill>
          <a:blip r:embed="rId2" cstate="print"/>
          <a:stretch>
            <a:fillRect/>
          </a:stretch>
        </p:blipFill>
        <p:spPr>
          <a:xfrm>
            <a:off x="621006" y="2713419"/>
            <a:ext cx="11903784" cy="3266390"/>
          </a:xfrm>
          <a:prstGeom prst="rect">
            <a:avLst/>
          </a:prstGeom>
        </p:spPr>
      </p:pic>
      <p:sp>
        <p:nvSpPr>
          <p:cNvPr id="5" name="Rectangle 4"/>
          <p:cNvSpPr/>
          <p:nvPr/>
        </p:nvSpPr>
        <p:spPr>
          <a:xfrm>
            <a:off x="2964378" y="6699973"/>
            <a:ext cx="7217039" cy="1446550"/>
          </a:xfrm>
          <a:prstGeom prst="rect">
            <a:avLst/>
          </a:prstGeom>
        </p:spPr>
        <p:txBody>
          <a:bodyPr wrap="none">
            <a:spAutoFit/>
          </a:bodyPr>
          <a:lstStyle/>
          <a:p>
            <a:r>
              <a:rPr lang="en-US" sz="4400" dirty="0">
                <a:solidFill>
                  <a:schemeClr val="accent5"/>
                </a:solidFill>
                <a:hlinkClick r:id="rId3"/>
              </a:rPr>
              <a:t>http://</a:t>
            </a:r>
            <a:r>
              <a:rPr lang="en-US" sz="4400" dirty="0" smtClean="0">
                <a:solidFill>
                  <a:schemeClr val="accent5"/>
                </a:solidFill>
                <a:hlinkClick r:id="rId3"/>
              </a:rPr>
              <a:t>aebg.cccco.edu/Home</a:t>
            </a:r>
            <a:endParaRPr lang="en-US" sz="4400" dirty="0" smtClean="0">
              <a:solidFill>
                <a:schemeClr val="accent5"/>
              </a:solidFill>
            </a:endParaRPr>
          </a:p>
          <a:p>
            <a:endParaRPr lang="en-US" sz="4400" dirty="0">
              <a:solidFill>
                <a:schemeClr val="accent5"/>
              </a:solidFill>
            </a:endParaRPr>
          </a:p>
        </p:txBody>
      </p:sp>
    </p:spTree>
    <p:extLst>
      <p:ext uri="{BB962C8B-B14F-4D97-AF65-F5344CB8AC3E}">
        <p14:creationId xmlns:p14="http://schemas.microsoft.com/office/powerpoint/2010/main" val="4210525725"/>
      </p:ext>
    </p:extLst>
  </p:cSld>
  <p:clrMapOvr>
    <a:masterClrMapping/>
  </p:clrMapOvr>
  <p:transition spd="med"/>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3"/>
          <p:cNvSpPr>
            <a:spLocks noGrp="1" noChangeArrowheads="1"/>
          </p:cNvSpPr>
          <p:nvPr>
            <p:ph type="body" sz="quarter" idx="10"/>
          </p:nvPr>
        </p:nvSpPr>
        <p:spPr/>
        <p:txBody>
          <a:bodyPr/>
          <a:lstStyle/>
          <a:p>
            <a:pPr algn="l" eaLnBrk="1" hangingPunct="1">
              <a:lnSpc>
                <a:spcPct val="90000"/>
              </a:lnSpc>
              <a:buFont typeface="Wingdings" pitchFamily="2" charset="2"/>
              <a:buNone/>
            </a:pPr>
            <a:r>
              <a:rPr lang="en-US" b="1" u="sng" dirty="0" smtClean="0">
                <a:solidFill>
                  <a:schemeClr val="accent5"/>
                </a:solidFill>
              </a:rPr>
              <a:t>CASAS Web Site </a:t>
            </a:r>
          </a:p>
          <a:p>
            <a:pPr algn="l" eaLnBrk="1" hangingPunct="1">
              <a:lnSpc>
                <a:spcPct val="90000"/>
              </a:lnSpc>
              <a:buFont typeface="Wingdings" pitchFamily="2" charset="2"/>
              <a:buNone/>
            </a:pPr>
            <a:endParaRPr lang="en-US" b="1" u="sng" dirty="0" smtClean="0">
              <a:solidFill>
                <a:srgbClr val="005596"/>
              </a:solidFill>
            </a:endParaRPr>
          </a:p>
          <a:p>
            <a:pPr marL="457200" indent="-457200" algn="l" eaLnBrk="1" hangingPunct="1">
              <a:lnSpc>
                <a:spcPct val="90000"/>
              </a:lnSpc>
              <a:buFont typeface="Arial" panose="020B0604020202020204" pitchFamily="34" charset="0"/>
              <a:buChar char="•"/>
            </a:pPr>
            <a:r>
              <a:rPr lang="en-US" sz="4400" dirty="0">
                <a:solidFill>
                  <a:schemeClr val="tx1"/>
                </a:solidFill>
              </a:rPr>
              <a:t>What’s New</a:t>
            </a:r>
          </a:p>
          <a:p>
            <a:pPr marL="457200" indent="-457200" algn="l" eaLnBrk="1" hangingPunct="1">
              <a:lnSpc>
                <a:spcPct val="90000"/>
              </a:lnSpc>
              <a:buFont typeface="Arial" panose="020B0604020202020204" pitchFamily="34" charset="0"/>
              <a:buChar char="•"/>
            </a:pPr>
            <a:r>
              <a:rPr lang="en-US" sz="4400" dirty="0">
                <a:solidFill>
                  <a:schemeClr val="tx1"/>
                </a:solidFill>
              </a:rPr>
              <a:t>Online Registration</a:t>
            </a:r>
          </a:p>
          <a:p>
            <a:pPr marL="457200" indent="-457200" algn="l" eaLnBrk="1" hangingPunct="1">
              <a:lnSpc>
                <a:spcPct val="90000"/>
              </a:lnSpc>
              <a:buFont typeface="Arial" panose="020B0604020202020204" pitchFamily="34" charset="0"/>
              <a:buChar char="•"/>
            </a:pPr>
            <a:r>
              <a:rPr lang="en-US" sz="4400" dirty="0">
                <a:solidFill>
                  <a:schemeClr val="tx1"/>
                </a:solidFill>
              </a:rPr>
              <a:t>California </a:t>
            </a:r>
            <a:r>
              <a:rPr lang="en-US" sz="4400" dirty="0" smtClean="0">
                <a:solidFill>
                  <a:schemeClr val="tx1"/>
                </a:solidFill>
              </a:rPr>
              <a:t>Accountability</a:t>
            </a:r>
          </a:p>
          <a:p>
            <a:pPr marL="457200" indent="-457200" algn="l" eaLnBrk="1" hangingPunct="1">
              <a:lnSpc>
                <a:spcPct val="90000"/>
              </a:lnSpc>
              <a:buFont typeface="Arial" panose="020B0604020202020204" pitchFamily="34" charset="0"/>
              <a:buChar char="•"/>
            </a:pPr>
            <a:r>
              <a:rPr lang="en-US" sz="4400" dirty="0" smtClean="0">
                <a:solidFill>
                  <a:schemeClr val="tx1"/>
                </a:solidFill>
              </a:rPr>
              <a:t>AEBG Web page</a:t>
            </a:r>
            <a:endParaRPr lang="en-US" sz="4400" dirty="0">
              <a:solidFill>
                <a:schemeClr val="tx1"/>
              </a:solidFill>
            </a:endParaRPr>
          </a:p>
          <a:p>
            <a:pPr marL="457200" indent="-457200" algn="l" eaLnBrk="1" hangingPunct="1">
              <a:lnSpc>
                <a:spcPct val="90000"/>
              </a:lnSpc>
              <a:buFont typeface="Arial" panose="020B0604020202020204" pitchFamily="34" charset="0"/>
              <a:buChar char="•"/>
            </a:pPr>
            <a:r>
              <a:rPr lang="en-US" sz="4400" dirty="0" smtClean="0">
                <a:solidFill>
                  <a:schemeClr val="tx1"/>
                </a:solidFill>
              </a:rPr>
              <a:t>CASAS </a:t>
            </a:r>
            <a:r>
              <a:rPr lang="en-US" sz="4400" dirty="0">
                <a:solidFill>
                  <a:schemeClr val="tx1"/>
                </a:solidFill>
              </a:rPr>
              <a:t>Forums</a:t>
            </a:r>
          </a:p>
          <a:p>
            <a:pPr marL="457200" indent="-457200" algn="l" eaLnBrk="1" hangingPunct="1">
              <a:lnSpc>
                <a:spcPct val="90000"/>
              </a:lnSpc>
              <a:buFont typeface="Arial" panose="020B0604020202020204" pitchFamily="34" charset="0"/>
              <a:buChar char="•"/>
            </a:pPr>
            <a:r>
              <a:rPr lang="en-US" sz="4400" dirty="0">
                <a:solidFill>
                  <a:schemeClr val="tx1"/>
                </a:solidFill>
              </a:rPr>
              <a:t>Download Centers</a:t>
            </a:r>
          </a:p>
        </p:txBody>
      </p:sp>
      <p:sp>
        <p:nvSpPr>
          <p:cNvPr id="69634" name="Slide Number Placeholder 3"/>
          <p:cNvSpPr>
            <a:spLocks noGrp="1"/>
          </p:cNvSpPr>
          <p:nvPr>
            <p:ph type="sldNum" sz="quarter" idx="12"/>
          </p:nvPr>
        </p:nvSpPr>
        <p:spPr/>
        <p:txBody>
          <a:bodyPr/>
          <a:lstStyle/>
          <a:p>
            <a:pPr>
              <a:defRPr/>
            </a:pPr>
            <a:fld id="{1C02ACAE-77A0-46B8-B917-2FA5BBCB4335}" type="slidenum">
              <a:rPr lang="en-US" smtClean="0">
                <a:latin typeface="Arial" pitchFamily="34" charset="0"/>
              </a:rPr>
              <a:pPr>
                <a:defRPr/>
              </a:pPr>
              <a:t>99</a:t>
            </a:fld>
            <a:endParaRPr lang="en-US" smtClean="0">
              <a:latin typeface="Arial" pitchFamily="34" charset="0"/>
            </a:endParaRPr>
          </a:p>
        </p:txBody>
      </p:sp>
      <p:sp>
        <p:nvSpPr>
          <p:cNvPr id="71686" name="Text Box 5"/>
          <p:cNvSpPr txBox="1">
            <a:spLocks noChangeArrowheads="1"/>
          </p:cNvSpPr>
          <p:nvPr/>
        </p:nvSpPr>
        <p:spPr bwMode="auto">
          <a:xfrm>
            <a:off x="2492587" y="8236383"/>
            <a:ext cx="7911253" cy="1274195"/>
          </a:xfrm>
          <a:prstGeom prst="rect">
            <a:avLst/>
          </a:prstGeom>
          <a:solidFill>
            <a:schemeClr val="bg1"/>
          </a:solidFill>
          <a:ln w="9525">
            <a:solidFill>
              <a:schemeClr val="tx1"/>
            </a:solidFill>
            <a:miter lim="800000"/>
            <a:headEnd/>
            <a:tailEnd/>
          </a:ln>
        </p:spPr>
        <p:txBody>
          <a:bodyPr>
            <a:spAutoFit/>
          </a:bodyPr>
          <a:lstStyle/>
          <a:p>
            <a:r>
              <a:rPr lang="en-US" sz="7680" b="1" dirty="0">
                <a:solidFill>
                  <a:schemeClr val="accent5"/>
                </a:solidFill>
                <a:hlinkClick r:id="rId2"/>
              </a:rPr>
              <a:t>www.casas.org</a:t>
            </a:r>
            <a:endParaRPr lang="en-US" sz="5120" dirty="0">
              <a:solidFill>
                <a:schemeClr val="accent5"/>
              </a:solidFill>
            </a:endParaRPr>
          </a:p>
        </p:txBody>
      </p:sp>
      <p:pic>
        <p:nvPicPr>
          <p:cNvPr id="296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772" t="6828" r="13076" b="8315"/>
          <a:stretch/>
        </p:blipFill>
        <p:spPr bwMode="auto">
          <a:xfrm>
            <a:off x="7201650" y="3072809"/>
            <a:ext cx="5482612" cy="46122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5182723"/>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D7EC5B69-16A0-412B-ABC8-A0499507A0AF}" vid="{6E4C4138-2140-4438-9A2C-123D12A425A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2FA940D-E016-4056-AE0E-9A5C083172DC}"/>
</file>

<file path=customXml/itemProps2.xml><?xml version="1.0" encoding="utf-8"?>
<ds:datastoreItem xmlns:ds="http://schemas.openxmlformats.org/officeDocument/2006/customXml" ds:itemID="{CA62D526-78AC-4100-8300-6EB4D485BA99}"/>
</file>

<file path=customXml/itemProps3.xml><?xml version="1.0" encoding="utf-8"?>
<ds:datastoreItem xmlns:ds="http://schemas.openxmlformats.org/officeDocument/2006/customXml" ds:itemID="{89C00D07-282E-44D8-A216-90AF78FDA15B}"/>
</file>

<file path=docProps/app.xml><?xml version="1.0" encoding="utf-8"?>
<Properties xmlns="http://schemas.openxmlformats.org/officeDocument/2006/extended-properties" xmlns:vt="http://schemas.openxmlformats.org/officeDocument/2006/docPropsVTypes">
  <Template/>
  <TotalTime>5628</TotalTime>
  <Words>4031</Words>
  <Application>Microsoft Office PowerPoint</Application>
  <PresentationFormat>Custom</PresentationFormat>
  <Paragraphs>628</Paragraphs>
  <Slides>101</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101</vt:i4>
      </vt:variant>
    </vt:vector>
  </HeadingPairs>
  <TitlesOfParts>
    <vt:vector size="111" baseType="lpstr">
      <vt:lpstr>Arial</vt:lpstr>
      <vt:lpstr>Calibri</vt:lpstr>
      <vt:lpstr>Calibri Light</vt:lpstr>
      <vt:lpstr>Helvetica</vt:lpstr>
      <vt:lpstr>Helvetica Light</vt:lpstr>
      <vt:lpstr>Helvetica Neue</vt:lpstr>
      <vt:lpstr>Times New Roman</vt:lpstr>
      <vt:lpstr>Wingdings</vt:lpstr>
      <vt:lpstr>Default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WIOA II &amp; NRS Overview</vt:lpstr>
      <vt:lpstr>PowerPoint Presentation</vt:lpstr>
      <vt:lpstr>PowerPoint Presentation</vt:lpstr>
      <vt:lpstr>PowerPoint Presentation</vt:lpstr>
      <vt:lpstr>PowerPoint Presentation</vt:lpstr>
      <vt:lpstr> Data Collection Guidelines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AEBG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Resources</vt:lpstr>
      <vt:lpstr>AEBG Resources</vt:lpstr>
      <vt:lpstr>AEBG Tables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McGriff</dc:creator>
  <cp:lastModifiedBy>Veronica Parker</cp:lastModifiedBy>
  <cp:revision>295</cp:revision>
  <dcterms:created xsi:type="dcterms:W3CDTF">2015-10-20T12:37:10Z</dcterms:created>
  <dcterms:modified xsi:type="dcterms:W3CDTF">2018-06-01T22:48:06Z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