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PT Sans Narrow" panose="020B0604020202020204" charset="0"/>
      <p:regular r:id="rId29"/>
      <p:bold r:id="rId30"/>
    </p:embeddedFont>
    <p:embeddedFont>
      <p:font typeface="Roboto" panose="020B0604020202020204" charset="0"/>
      <p:regular r:id="rId31"/>
      <p:bold r:id="rId32"/>
      <p:italic r:id="rId33"/>
      <p:boldItalic r:id="rId34"/>
    </p:embeddedFont>
    <p:embeddedFont>
      <p:font typeface="Open Sans" panose="020B0604020202020204" charset="0"/>
      <p:regular r:id="rId35"/>
      <p:bold r:id="rId36"/>
      <p:italic r:id="rId37"/>
      <p:boldItalic r:id="rId38"/>
    </p:embeddedFont>
    <p:embeddedFont>
      <p:font typeface="Montserrat"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12995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en/field-spray-water-fertilizer-229074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en/ingathering-strawberry-hardwork-60712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en/strip-mall-stores-shops-retail-235221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achelfriends.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en/service/terms/#usag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info@ATLOsoftware.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youtu.be/t1uMu_lsres?t=29m8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orldpossible.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en/fire-fighters-night-heat-hot-blaze-100228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en/career-firefighter-relaxing-job-150161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950" b="1">
                <a:solidFill>
                  <a:srgbClr val="444444"/>
                </a:solidFill>
                <a:highlight>
                  <a:srgbClr val="FFFFFF"/>
                </a:highlight>
                <a:latin typeface="Montserrat"/>
                <a:ea typeface="Montserrat"/>
                <a:cs typeface="Montserrat"/>
                <a:sym typeface="Montserrat"/>
              </a:rPr>
              <a:t>Monday, January 22, 2018</a:t>
            </a:r>
            <a:endParaRPr sz="950" b="1">
              <a:solidFill>
                <a:srgbClr val="444444"/>
              </a:solidFill>
              <a:highlight>
                <a:srgbClr val="FFFFFF"/>
              </a:highlight>
              <a:latin typeface="Montserrat"/>
              <a:ea typeface="Montserrat"/>
              <a:cs typeface="Montserrat"/>
              <a:sym typeface="Montserrat"/>
            </a:endParaRPr>
          </a:p>
          <a:p>
            <a:pPr marL="0" lvl="0" indent="0" rtl="0">
              <a:spcBef>
                <a:spcPts val="0"/>
              </a:spcBef>
              <a:spcAft>
                <a:spcPts val="0"/>
              </a:spcAft>
              <a:buClr>
                <a:srgbClr val="000000"/>
              </a:buClr>
              <a:buFont typeface="Arial"/>
              <a:buNone/>
            </a:pPr>
            <a:r>
              <a:rPr lang="en" sz="950" b="1">
                <a:solidFill>
                  <a:srgbClr val="444444"/>
                </a:solidFill>
                <a:highlight>
                  <a:srgbClr val="FFFFFF"/>
                </a:highlight>
                <a:latin typeface="Montserrat"/>
                <a:ea typeface="Montserrat"/>
                <a:cs typeface="Montserrat"/>
                <a:sym typeface="Montserrat"/>
              </a:rPr>
              <a:t>Session B: 10:40–11:30 AM, Salon 6B</a:t>
            </a:r>
            <a:endParaRPr>
              <a:solidFill>
                <a:schemeClr val="dk1"/>
              </a:solidFill>
            </a:endParaRPr>
          </a:p>
        </p:txBody>
      </p:sp>
    </p:spTree>
    <p:extLst>
      <p:ext uri="{BB962C8B-B14F-4D97-AF65-F5344CB8AC3E}">
        <p14:creationId xmlns:p14="http://schemas.microsoft.com/office/powerpoint/2010/main" val="102455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https://pixabay.com/en/field-spray-water-fertilizer-2290749/</a:t>
            </a:r>
            <a:endParaRPr/>
          </a:p>
          <a:p>
            <a:pPr marL="0" lvl="0" indent="0">
              <a:spcBef>
                <a:spcPts val="0"/>
              </a:spcBef>
              <a:spcAft>
                <a:spcPts val="0"/>
              </a:spcAft>
              <a:buNone/>
            </a:pPr>
            <a:r>
              <a:rPr lang="en"/>
              <a:t>Field workers: </a:t>
            </a:r>
            <a:r>
              <a:rPr lang="en" u="sng">
                <a:solidFill>
                  <a:schemeClr val="hlink"/>
                </a:solidFill>
                <a:hlinkClick r:id="rId4"/>
              </a:rPr>
              <a:t>https://pixabay.com/en/ingathering-strawberry-hardwork-607121/</a:t>
            </a:r>
            <a:r>
              <a:rPr lang="en"/>
              <a:t> </a:t>
            </a:r>
            <a:endParaRPr/>
          </a:p>
        </p:txBody>
      </p:sp>
    </p:spTree>
    <p:extLst>
      <p:ext uri="{BB962C8B-B14F-4D97-AF65-F5344CB8AC3E}">
        <p14:creationId xmlns:p14="http://schemas.microsoft.com/office/powerpoint/2010/main" val="378044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Strip mall: </a:t>
            </a:r>
            <a:r>
              <a:rPr lang="en" u="sng">
                <a:solidFill>
                  <a:schemeClr val="hlink"/>
                </a:solidFill>
                <a:hlinkClick r:id="rId3"/>
              </a:rPr>
              <a:t>https://pixabay.com/en/strip-mall-stores-shops-retail-2352212/</a:t>
            </a:r>
            <a:r>
              <a:rPr lang="en"/>
              <a:t> </a:t>
            </a:r>
            <a:endParaRPr/>
          </a:p>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213759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Nevada County Jail (Wayne Brown Correctional Facility)</a:t>
            </a:r>
            <a:endParaRPr/>
          </a:p>
          <a:p>
            <a:pPr marL="0" lvl="0" indent="0" rtl="0">
              <a:spcBef>
                <a:spcPts val="0"/>
              </a:spcBef>
              <a:spcAft>
                <a:spcPts val="0"/>
              </a:spcAft>
              <a:buNone/>
            </a:pPr>
            <a:r>
              <a:rPr lang="en"/>
              <a:t>200+ inmates</a:t>
            </a:r>
            <a:endParaRPr/>
          </a:p>
          <a:p>
            <a:pPr marL="0" lvl="0" indent="0" rtl="0">
              <a:spcBef>
                <a:spcPts val="0"/>
              </a:spcBef>
              <a:spcAft>
                <a:spcPts val="0"/>
              </a:spcAft>
              <a:buNone/>
            </a:pPr>
            <a:endParaRPr/>
          </a:p>
          <a:p>
            <a:pPr marL="0" lvl="0" indent="0" rtl="0">
              <a:lnSpc>
                <a:spcPct val="115000"/>
              </a:lnSpc>
              <a:spcBef>
                <a:spcPts val="0"/>
              </a:spcBef>
              <a:spcAft>
                <a:spcPts val="0"/>
              </a:spcAft>
              <a:buNone/>
            </a:pPr>
            <a:r>
              <a:rPr lang="en"/>
              <a:t>Nevada County is a small county on Hwy 49, between Auburn and Truckee.  This is my 12th year teaching with the school district all at  the Nevada County Jail, also known as Wayne Brown Correctional Facility.</a:t>
            </a:r>
            <a:endParaRPr/>
          </a:p>
          <a:p>
            <a:pPr marL="0" lvl="0" indent="0" rtl="0">
              <a:spcBef>
                <a:spcPts val="0"/>
              </a:spcBef>
              <a:spcAft>
                <a:spcPts val="0"/>
              </a:spcAft>
              <a:buNone/>
            </a:pPr>
            <a:endParaRPr/>
          </a:p>
          <a:p>
            <a:pPr marL="0" lvl="0" indent="0" rtl="0">
              <a:spcBef>
                <a:spcPts val="0"/>
              </a:spcBef>
              <a:spcAft>
                <a:spcPts val="0"/>
              </a:spcAft>
              <a:buNone/>
            </a:pPr>
            <a:r>
              <a:rPr lang="en"/>
              <a:t>Description of Educational Program</a:t>
            </a:r>
            <a:endParaRPr/>
          </a:p>
          <a:p>
            <a:pPr marL="0" lvl="0" indent="0" rtl="0">
              <a:spcBef>
                <a:spcPts val="0"/>
              </a:spcBef>
              <a:spcAft>
                <a:spcPts val="0"/>
              </a:spcAft>
              <a:buNone/>
            </a:pPr>
            <a:r>
              <a:rPr lang="en"/>
              <a:t> 4 classrooms, each with 6 computers networked to RACHEL</a:t>
            </a:r>
            <a:endParaRPr/>
          </a:p>
          <a:p>
            <a:pPr marL="0" lvl="0" indent="0" rtl="0">
              <a:spcBef>
                <a:spcPts val="0"/>
              </a:spcBef>
              <a:spcAft>
                <a:spcPts val="0"/>
              </a:spcAft>
              <a:buNone/>
            </a:pPr>
            <a:r>
              <a:rPr lang="en"/>
              <a:t>High School Equivalency, High School Diploma, and more… Career/Tech Ed</a:t>
            </a:r>
            <a:endParaRPr/>
          </a:p>
        </p:txBody>
      </p:sp>
    </p:spTree>
    <p:extLst>
      <p:ext uri="{BB962C8B-B14F-4D97-AF65-F5344CB8AC3E}">
        <p14:creationId xmlns:p14="http://schemas.microsoft.com/office/powerpoint/2010/main" val="284887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Using RACHEL at WBCF</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
              <a:t>Great addition for students who have completed high school</a:t>
            </a:r>
            <a:endParaRPr/>
          </a:p>
          <a:p>
            <a:pPr marL="0" lvl="0" indent="0" rtl="0">
              <a:spcBef>
                <a:spcPts val="0"/>
              </a:spcBef>
              <a:spcAft>
                <a:spcPts val="0"/>
              </a:spcAft>
              <a:buNone/>
            </a:pPr>
            <a:r>
              <a:rPr lang="en"/>
              <a:t>Students can design own curriculum based on personal educational or career goals</a:t>
            </a:r>
            <a:endParaRPr/>
          </a:p>
        </p:txBody>
      </p:sp>
    </p:spTree>
    <p:extLst>
      <p:ext uri="{BB962C8B-B14F-4D97-AF65-F5344CB8AC3E}">
        <p14:creationId xmlns:p14="http://schemas.microsoft.com/office/powerpoint/2010/main" val="3712016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2968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Although this is a screenshot of the RACHEL homepage, remember that you can select which materials you want on your own device, as well as add your own. </a:t>
            </a:r>
            <a:endParaRPr/>
          </a:p>
          <a:p>
            <a:pPr marL="0" lvl="0" indent="0">
              <a:spcBef>
                <a:spcPts val="0"/>
              </a:spcBef>
              <a:spcAft>
                <a:spcPts val="0"/>
              </a:spcAft>
              <a:buNone/>
            </a:pPr>
            <a:r>
              <a:rPr lang="en"/>
              <a:t>Over 24 different modules in English, and many of the same modules also in Spanish</a:t>
            </a:r>
            <a:endParaRPr/>
          </a:p>
        </p:txBody>
      </p:sp>
    </p:spTree>
    <p:extLst>
      <p:ext uri="{BB962C8B-B14F-4D97-AF65-F5344CB8AC3E}">
        <p14:creationId xmlns:p14="http://schemas.microsoft.com/office/powerpoint/2010/main" val="343356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Once Nevada Co Jail students are familiar with RACHEL content, they all start with the same module.  GCF Learn Free has a series of lessons on Career Planning.  It introduces the students to the process of setting SMART goals and how to think proactively about both the short term and long term future.  The final page of the last module has a lesson on SMART goals and a printable worksheet on setting such goals.  I help the students set a career or educational objective  This objective then dictates the curriculum for the next 6 weeks. Under the umbrella of the “objective”, the student sets SMART goals.  Since they’ve already had a chance to become familiar with RACHEL content, they think about what modules are interesting to them and how that might apply to the future.</a:t>
            </a:r>
            <a:endParaRPr/>
          </a:p>
          <a:p>
            <a:pPr marL="0" lvl="0" indent="0">
              <a:spcBef>
                <a:spcPts val="0"/>
              </a:spcBef>
              <a:spcAft>
                <a:spcPts val="0"/>
              </a:spcAft>
              <a:buNone/>
            </a:pPr>
            <a:endParaRPr/>
          </a:p>
          <a:p>
            <a:pPr marL="0" lvl="0" indent="0">
              <a:spcBef>
                <a:spcPts val="0"/>
              </a:spcBef>
              <a:spcAft>
                <a:spcPts val="0"/>
              </a:spcAft>
              <a:buNone/>
            </a:pPr>
            <a:r>
              <a:rPr lang="en"/>
              <a:t>Learn more at RACHEL Friends: </a:t>
            </a:r>
            <a:r>
              <a:rPr lang="en" u="sng">
                <a:solidFill>
                  <a:schemeClr val="hlink"/>
                </a:solidFill>
                <a:hlinkClick r:id="rId3"/>
              </a:rPr>
              <a:t>http://rachelfriends.org/</a:t>
            </a:r>
            <a:r>
              <a:rPr lang="en"/>
              <a:t> </a:t>
            </a:r>
            <a:endParaRPr/>
          </a:p>
        </p:txBody>
      </p:sp>
    </p:spTree>
    <p:extLst>
      <p:ext uri="{BB962C8B-B14F-4D97-AF65-F5344CB8AC3E}">
        <p14:creationId xmlns:p14="http://schemas.microsoft.com/office/powerpoint/2010/main" val="121712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Here’s a copy of the worksheet adapted for the Nevda Co jail students.  It is still a work in progress.   Very easy to adapt and change.</a:t>
            </a:r>
            <a:endParaRPr/>
          </a:p>
          <a:p>
            <a:pPr marL="0" lvl="0" indent="0" rtl="0">
              <a:lnSpc>
                <a:spcPct val="115000"/>
              </a:lnSpc>
              <a:spcBef>
                <a:spcPts val="0"/>
              </a:spcBef>
              <a:spcAft>
                <a:spcPts val="0"/>
              </a:spcAft>
              <a:buNone/>
            </a:pPr>
            <a:r>
              <a:rPr lang="en"/>
              <a:t>Comments from Julie Collins, Nevada County</a:t>
            </a:r>
            <a:endParaRPr/>
          </a:p>
          <a:p>
            <a:pPr marL="0" lvl="0" indent="0" rtl="0">
              <a:lnSpc>
                <a:spcPct val="115000"/>
              </a:lnSpc>
              <a:spcBef>
                <a:spcPts val="0"/>
              </a:spcBef>
              <a:spcAft>
                <a:spcPts val="0"/>
              </a:spcAft>
              <a:buNone/>
            </a:pPr>
            <a:r>
              <a:rPr lang="en"/>
              <a:t>The first class and maybe even the second depending on the student, I encourage free exploration.  Next I begin a conversation with the student about goals and interests.  Are they interested in more education?  Do they have a career?  Are they looking for a career or a particular skill?  How long has it been since last in school?</a:t>
            </a:r>
            <a:endParaRPr/>
          </a:p>
          <a:p>
            <a:pPr marL="0" lvl="0" indent="0" rtl="0">
              <a:lnSpc>
                <a:spcPct val="115000"/>
              </a:lnSpc>
              <a:spcBef>
                <a:spcPts val="0"/>
              </a:spcBef>
              <a:spcAft>
                <a:spcPts val="0"/>
              </a:spcAft>
              <a:buNone/>
            </a:pPr>
            <a:r>
              <a:rPr lang="en"/>
              <a:t> GCFLearn free provides these worksheets and curriculum to teachers.</a:t>
            </a:r>
            <a:endParaRPr/>
          </a:p>
          <a:p>
            <a:pPr marL="0" lvl="0" indent="0" rtl="0">
              <a:lnSpc>
                <a:spcPct val="115000"/>
              </a:lnSpc>
              <a:spcBef>
                <a:spcPts val="0"/>
              </a:spcBef>
              <a:spcAft>
                <a:spcPts val="0"/>
              </a:spcAft>
              <a:buNone/>
            </a:pPr>
            <a:r>
              <a:rPr lang="en"/>
              <a:t>I introduce SMART goals ( straight out of the GCF learn Free module and have the student complete the GCF Learn Free module.</a:t>
            </a:r>
            <a:endParaRPr/>
          </a:p>
          <a:p>
            <a:pPr marL="0" lvl="0" indent="0" rtl="0">
              <a:lnSpc>
                <a:spcPct val="115000"/>
              </a:lnSpc>
              <a:spcBef>
                <a:spcPts val="0"/>
              </a:spcBef>
              <a:spcAft>
                <a:spcPts val="0"/>
              </a:spcAft>
              <a:buNone/>
            </a:pPr>
            <a:r>
              <a:rPr lang="en"/>
              <a:t> I have the student click through those pages no matter the level or interest.  I give them the goal setting page from the site, that I have modified. </a:t>
            </a:r>
            <a:endParaRPr/>
          </a:p>
        </p:txBody>
      </p:sp>
    </p:spTree>
    <p:extLst>
      <p:ext uri="{BB962C8B-B14F-4D97-AF65-F5344CB8AC3E}">
        <p14:creationId xmlns:p14="http://schemas.microsoft.com/office/powerpoint/2010/main" val="403501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Photo 1:  The six students sitting at computers are  working  independently on RACHEL, while others are working with the teacher at a separate table on High School Equivalency Prep</a:t>
            </a:r>
            <a:endParaRPr/>
          </a:p>
          <a:p>
            <a:pPr marL="0" lvl="0" indent="0">
              <a:spcBef>
                <a:spcPts val="0"/>
              </a:spcBef>
              <a:spcAft>
                <a:spcPts val="0"/>
              </a:spcAft>
              <a:buNone/>
            </a:pPr>
            <a:r>
              <a:rPr lang="en"/>
              <a:t>Photo 2: Similar set up in a different classroom.</a:t>
            </a:r>
            <a:endParaRPr/>
          </a:p>
          <a:p>
            <a:pPr marL="0" lvl="0" indent="0">
              <a:spcBef>
                <a:spcPts val="0"/>
              </a:spcBef>
              <a:spcAft>
                <a:spcPts val="0"/>
              </a:spcAft>
              <a:buNone/>
            </a:pPr>
            <a:endParaRPr/>
          </a:p>
          <a:p>
            <a:pPr marL="0" lvl="0" indent="0">
              <a:spcBef>
                <a:spcPts val="0"/>
              </a:spcBef>
              <a:spcAft>
                <a:spcPts val="0"/>
              </a:spcAft>
              <a:buNone/>
            </a:pPr>
            <a:r>
              <a:rPr lang="en"/>
              <a:t>Success stories</a:t>
            </a:r>
            <a:endParaRPr/>
          </a:p>
        </p:txBody>
      </p:sp>
    </p:spTree>
    <p:extLst>
      <p:ext uri="{BB962C8B-B14F-4D97-AF65-F5344CB8AC3E}">
        <p14:creationId xmlns:p14="http://schemas.microsoft.com/office/powerpoint/2010/main" val="401787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Great overview of RACHEL by the Executive Director Jeremy Schwartz</a:t>
            </a:r>
            <a:endParaRPr/>
          </a:p>
        </p:txBody>
      </p:sp>
    </p:spTree>
    <p:extLst>
      <p:ext uri="{BB962C8B-B14F-4D97-AF65-F5344CB8AC3E}">
        <p14:creationId xmlns:p14="http://schemas.microsoft.com/office/powerpoint/2010/main" val="27033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214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2730370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Images from Pixabay: </a:t>
            </a:r>
            <a:endParaRPr/>
          </a:p>
          <a:p>
            <a:pPr marL="0" lvl="0" indent="0">
              <a:spcBef>
                <a:spcPts val="0"/>
              </a:spcBef>
              <a:spcAft>
                <a:spcPts val="0"/>
              </a:spcAft>
              <a:buNone/>
            </a:pPr>
            <a:r>
              <a:rPr lang="en" u="sng">
                <a:solidFill>
                  <a:srgbClr val="636363"/>
                </a:solidFill>
                <a:hlinkClick r:id="rId3"/>
              </a:rPr>
              <a:t>CC0 Creative Commons</a:t>
            </a:r>
            <a:endParaRPr u="sng">
              <a:solidFill>
                <a:srgbClr val="636363"/>
              </a:solidFill>
              <a:hlinkClick r:id="rId3"/>
            </a:endParaRPr>
          </a:p>
          <a:p>
            <a:pPr marL="0" lvl="0" indent="0" rtl="0">
              <a:lnSpc>
                <a:spcPct val="115000"/>
              </a:lnSpc>
              <a:spcBef>
                <a:spcPts val="300"/>
              </a:spcBef>
              <a:spcAft>
                <a:spcPts val="0"/>
              </a:spcAft>
              <a:buNone/>
            </a:pPr>
            <a:r>
              <a:rPr lang="en" sz="1050">
                <a:solidFill>
                  <a:srgbClr val="555555"/>
                </a:solidFill>
              </a:rPr>
              <a:t>Free for commercial use </a:t>
            </a:r>
            <a:endParaRPr sz="1050">
              <a:solidFill>
                <a:srgbClr val="555555"/>
              </a:solidFill>
            </a:endParaRPr>
          </a:p>
          <a:p>
            <a:pPr marL="0" lvl="0" indent="0" rtl="0">
              <a:lnSpc>
                <a:spcPct val="115000"/>
              </a:lnSpc>
              <a:spcBef>
                <a:spcPts val="300"/>
              </a:spcBef>
              <a:spcAft>
                <a:spcPts val="0"/>
              </a:spcAft>
              <a:buNone/>
            </a:pPr>
            <a:r>
              <a:rPr lang="en" sz="1050">
                <a:solidFill>
                  <a:srgbClr val="555555"/>
                </a:solidFill>
              </a:rPr>
              <a:t>No attribution required</a:t>
            </a:r>
            <a:endParaRPr sz="1050">
              <a:solidFill>
                <a:srgbClr val="555555"/>
              </a:solidFill>
            </a:endParaRPr>
          </a:p>
          <a:p>
            <a:pPr marL="0" lvl="0" indent="0">
              <a:spcBef>
                <a:spcPts val="0"/>
              </a:spcBef>
              <a:spcAft>
                <a:spcPts val="0"/>
              </a:spcAft>
              <a:buNone/>
            </a:pPr>
            <a:r>
              <a:rPr lang="en"/>
              <a:t>   </a:t>
            </a:r>
            <a:endParaRPr/>
          </a:p>
        </p:txBody>
      </p:sp>
    </p:spTree>
    <p:extLst>
      <p:ext uri="{BB962C8B-B14F-4D97-AF65-F5344CB8AC3E}">
        <p14:creationId xmlns:p14="http://schemas.microsoft.com/office/powerpoint/2010/main" val="73381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53099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Contact email: </a:t>
            </a:r>
            <a:r>
              <a:rPr lang="en" sz="1150" u="sng">
                <a:solidFill>
                  <a:schemeClr val="hlink"/>
                </a:solidFill>
                <a:highlight>
                  <a:srgbClr val="FFFFFF"/>
                </a:highlight>
                <a:hlinkClick r:id="rId3"/>
              </a:rPr>
              <a:t>info@ATLOsoftware.com</a:t>
            </a:r>
            <a:r>
              <a:rPr lang="en" sz="1150">
                <a:solidFill>
                  <a:srgbClr val="444444"/>
                </a:solidFill>
                <a:highlight>
                  <a:srgbClr val="FFFFFF"/>
                </a:highlight>
              </a:rPr>
              <a:t> </a:t>
            </a:r>
            <a:endParaRPr sz="1150">
              <a:solidFill>
                <a:srgbClr val="444444"/>
              </a:solidFill>
              <a:highlight>
                <a:srgbClr val="FFFFFF"/>
              </a:highlight>
            </a:endParaRPr>
          </a:p>
          <a:p>
            <a:pPr marL="0" lvl="0" indent="0" rtl="0">
              <a:lnSpc>
                <a:spcPct val="100000"/>
              </a:lnSpc>
              <a:spcBef>
                <a:spcPts val="0"/>
              </a:spcBef>
              <a:spcAft>
                <a:spcPts val="0"/>
              </a:spcAft>
              <a:buNone/>
            </a:pPr>
            <a:r>
              <a:rPr lang="en" sz="1150">
                <a:solidFill>
                  <a:srgbClr val="444444"/>
                </a:solidFill>
              </a:rPr>
              <a:t>ATLO Software, LLC</a:t>
            </a:r>
            <a:endParaRPr sz="1150">
              <a:solidFill>
                <a:srgbClr val="444444"/>
              </a:solidFill>
            </a:endParaRPr>
          </a:p>
          <a:p>
            <a:pPr marL="0" lvl="0" indent="0" rtl="0">
              <a:lnSpc>
                <a:spcPct val="100000"/>
              </a:lnSpc>
              <a:spcBef>
                <a:spcPts val="0"/>
              </a:spcBef>
              <a:spcAft>
                <a:spcPts val="0"/>
              </a:spcAft>
              <a:buNone/>
            </a:pPr>
            <a:r>
              <a:rPr lang="en" sz="1150">
                <a:solidFill>
                  <a:srgbClr val="444444"/>
                </a:solidFill>
              </a:rPr>
              <a:t>42354 Deluxe Plaza, Suite 12</a:t>
            </a:r>
            <a:endParaRPr sz="1150">
              <a:solidFill>
                <a:srgbClr val="444444"/>
              </a:solidFill>
            </a:endParaRPr>
          </a:p>
          <a:p>
            <a:pPr marL="0" lvl="0" indent="0" rtl="0">
              <a:lnSpc>
                <a:spcPct val="100000"/>
              </a:lnSpc>
              <a:spcBef>
                <a:spcPts val="0"/>
              </a:spcBef>
              <a:spcAft>
                <a:spcPts val="0"/>
              </a:spcAft>
              <a:buNone/>
            </a:pPr>
            <a:r>
              <a:rPr lang="en" sz="1150">
                <a:solidFill>
                  <a:srgbClr val="444444"/>
                </a:solidFill>
              </a:rPr>
              <a:t>Hammond, Louisiana 70403</a:t>
            </a:r>
            <a:endParaRPr sz="1150">
              <a:solidFill>
                <a:srgbClr val="444444"/>
              </a:solidFill>
            </a:endParaRPr>
          </a:p>
          <a:p>
            <a:pPr marL="0" lvl="0" indent="0" rtl="0">
              <a:lnSpc>
                <a:spcPct val="100000"/>
              </a:lnSpc>
              <a:spcBef>
                <a:spcPts val="0"/>
              </a:spcBef>
              <a:spcAft>
                <a:spcPts val="0"/>
              </a:spcAft>
              <a:buNone/>
            </a:pPr>
            <a:r>
              <a:rPr lang="en" sz="1150">
                <a:solidFill>
                  <a:srgbClr val="444444"/>
                </a:solidFill>
              </a:rPr>
              <a:t>(225) 242 9891</a:t>
            </a:r>
            <a:endParaRPr sz="1150">
              <a:solidFill>
                <a:srgbClr val="444444"/>
              </a:solidFill>
              <a:highlight>
                <a:srgbClr val="FFFFFF"/>
              </a:highlight>
            </a:endParaRPr>
          </a:p>
          <a:p>
            <a:pPr marL="0" lvl="0" indent="0" rtl="0">
              <a:lnSpc>
                <a:spcPct val="120000"/>
              </a:lnSpc>
              <a:spcBef>
                <a:spcPts val="0"/>
              </a:spcBef>
              <a:spcAft>
                <a:spcPts val="0"/>
              </a:spcAft>
              <a:buNone/>
            </a:pPr>
            <a:endParaRPr>
              <a:solidFill>
                <a:srgbClr val="222222"/>
              </a:solidFill>
            </a:endParaRPr>
          </a:p>
          <a:p>
            <a:pPr marL="0" lvl="0" indent="0" rtl="0">
              <a:lnSpc>
                <a:spcPct val="120000"/>
              </a:lnSpc>
              <a:spcBef>
                <a:spcPts val="0"/>
              </a:spcBef>
              <a:spcAft>
                <a:spcPts val="0"/>
              </a:spcAft>
              <a:buNone/>
            </a:pPr>
            <a:r>
              <a:rPr lang="en">
                <a:solidFill>
                  <a:srgbClr val="222222"/>
                </a:solidFill>
              </a:rPr>
              <a:t>ATLO (</a:t>
            </a:r>
            <a:r>
              <a:rPr lang="en" sz="1200">
                <a:solidFill>
                  <a:srgbClr val="222222"/>
                </a:solidFill>
                <a:highlight>
                  <a:srgbClr val="FFFFFF"/>
                </a:highlight>
                <a:latin typeface="Roboto"/>
                <a:ea typeface="Roboto"/>
                <a:cs typeface="Roboto"/>
                <a:sym typeface="Roboto"/>
              </a:rPr>
              <a:t>Assembly, Test, and Launch Operations) </a:t>
            </a:r>
            <a:r>
              <a:rPr lang="en">
                <a:solidFill>
                  <a:srgbClr val="222222"/>
                </a:solidFill>
              </a:rPr>
              <a:t>Software is a Louisiana-based company started by two long-time friends that decided to combine their skills and interests to build something revolutionary.</a:t>
            </a:r>
            <a:r>
              <a:rPr lang="en" sz="1600">
                <a:solidFill>
                  <a:srgbClr val="222222"/>
                </a:solidFill>
              </a:rPr>
              <a:t> </a:t>
            </a:r>
            <a:r>
              <a:rPr lang="en">
                <a:solidFill>
                  <a:srgbClr val="222222"/>
                </a:solidFill>
              </a:rPr>
              <a:t>Today, ATLO is proud to be a leader in the effort to better educate persons of all ages incarcerated in the United States.  We firmly believe that there are people who deserve a second chance, and through education, ATLO can provide the path to a successful second chance. </a:t>
            </a:r>
            <a:endParaRPr>
              <a:solidFill>
                <a:srgbClr val="222222"/>
              </a:solidFill>
            </a:endParaRPr>
          </a:p>
          <a:p>
            <a:pPr marL="0" lvl="0" indent="0">
              <a:spcBef>
                <a:spcPts val="0"/>
              </a:spcBef>
              <a:spcAft>
                <a:spcPts val="0"/>
              </a:spcAft>
              <a:buNone/>
            </a:pPr>
            <a:endParaRPr/>
          </a:p>
          <a:p>
            <a:pPr marL="0" lvl="0" indent="0">
              <a:spcBef>
                <a:spcPts val="0"/>
              </a:spcBef>
              <a:spcAft>
                <a:spcPts val="0"/>
              </a:spcAft>
              <a:buNone/>
            </a:pPr>
            <a:r>
              <a:rPr lang="en"/>
              <a:t>Learn more about </a:t>
            </a:r>
            <a:r>
              <a:rPr lang="en" sz="1200">
                <a:solidFill>
                  <a:srgbClr val="222222"/>
                </a:solidFill>
                <a:highlight>
                  <a:srgbClr val="FFFFFF"/>
                </a:highlight>
                <a:latin typeface="Roboto"/>
                <a:ea typeface="Roboto"/>
                <a:cs typeface="Roboto"/>
                <a:sym typeface="Roboto"/>
              </a:rPr>
              <a:t>Assembly, Test, and Launch Operations (</a:t>
            </a:r>
            <a:r>
              <a:rPr lang="en" sz="1200" b="1">
                <a:solidFill>
                  <a:srgbClr val="222222"/>
                </a:solidFill>
                <a:highlight>
                  <a:srgbClr val="FFFFFF"/>
                </a:highlight>
                <a:latin typeface="Roboto"/>
                <a:ea typeface="Roboto"/>
                <a:cs typeface="Roboto"/>
                <a:sym typeface="Roboto"/>
              </a:rPr>
              <a:t>ATLO</a:t>
            </a:r>
            <a:r>
              <a:rPr lang="en" sz="1200">
                <a:solidFill>
                  <a:srgbClr val="222222"/>
                </a:solidFill>
                <a:highlight>
                  <a:srgbClr val="FFFFFF"/>
                </a:highlight>
                <a:latin typeface="Roboto"/>
                <a:ea typeface="Roboto"/>
                <a:cs typeface="Roboto"/>
                <a:sym typeface="Roboto"/>
              </a:rPr>
              <a:t>)</a:t>
            </a:r>
            <a:r>
              <a:rPr lang="en"/>
              <a:t> and their success in Corrections: </a:t>
            </a:r>
            <a:r>
              <a:rPr lang="en" u="sng">
                <a:solidFill>
                  <a:schemeClr val="hlink"/>
                </a:solidFill>
                <a:hlinkClick r:id="rId4"/>
              </a:rPr>
              <a:t>https://youtu.be/t1uMu_lsres?t=29m8s</a:t>
            </a:r>
            <a:r>
              <a:rPr lang="en"/>
              <a:t> Start at 29 minutes to hear about the ATLO project. </a:t>
            </a:r>
            <a:endParaRPr/>
          </a:p>
        </p:txBody>
      </p:sp>
    </p:spTree>
    <p:extLst>
      <p:ext uri="{BB962C8B-B14F-4D97-AF65-F5344CB8AC3E}">
        <p14:creationId xmlns:p14="http://schemas.microsoft.com/office/powerpoint/2010/main" val="341162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Louisiana based company created a truly secure online platform that allows a virtual learning environment complete with custom or commercial educational content for incarcerated adults. ATLO manages all content and content transport protocols (meaning, they keep the information encrypted and secure). They maintain and support the learning labs from the user to their secure cloud servers -- and everything inbetween. </a:t>
            </a:r>
            <a:endParaRPr/>
          </a:p>
        </p:txBody>
      </p:sp>
    </p:spTree>
    <p:extLst>
      <p:ext uri="{BB962C8B-B14F-4D97-AF65-F5344CB8AC3E}">
        <p14:creationId xmlns:p14="http://schemas.microsoft.com/office/powerpoint/2010/main" val="29923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62561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373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6524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Penny Pearson - Coordinator for Distance Learning Projects at OTAN (Outreach and Technical Assistance Network) </a:t>
            </a:r>
            <a:endParaRPr/>
          </a:p>
          <a:p>
            <a:pPr marL="0" lvl="0" indent="0">
              <a:spcBef>
                <a:spcPts val="0"/>
              </a:spcBef>
              <a:spcAft>
                <a:spcPts val="0"/>
              </a:spcAft>
              <a:buNone/>
            </a:pPr>
            <a:r>
              <a:rPr lang="en"/>
              <a:t>OTAN services WIOA funded adult education agencies; which include the majority of correctional facilities within California. In the past, our services were sparse to say the least because of restrictions to technology in most facilities. Now there is a device that could change all that! </a:t>
            </a:r>
            <a:endParaRPr/>
          </a:p>
          <a:p>
            <a:pPr marL="0" lvl="0" indent="0">
              <a:spcBef>
                <a:spcPts val="0"/>
              </a:spcBef>
              <a:spcAft>
                <a:spcPts val="0"/>
              </a:spcAft>
              <a:buNone/>
            </a:pPr>
            <a:r>
              <a:rPr lang="en"/>
              <a:t>Services we provide</a:t>
            </a:r>
            <a:endParaRPr/>
          </a:p>
          <a:p>
            <a:pPr marL="0" lvl="0" indent="0">
              <a:spcBef>
                <a:spcPts val="0"/>
              </a:spcBef>
              <a:spcAft>
                <a:spcPts val="0"/>
              </a:spcAft>
              <a:buNone/>
            </a:pPr>
            <a:r>
              <a:rPr lang="en"/>
              <a:t>Training</a:t>
            </a:r>
            <a:endParaRPr/>
          </a:p>
          <a:p>
            <a:pPr marL="0" lvl="0" indent="0">
              <a:spcBef>
                <a:spcPts val="0"/>
              </a:spcBef>
              <a:spcAft>
                <a:spcPts val="0"/>
              </a:spcAft>
              <a:buNone/>
            </a:pPr>
            <a:r>
              <a:rPr lang="en"/>
              <a:t>Educational Tech integration videos</a:t>
            </a:r>
            <a:endParaRPr/>
          </a:p>
          <a:p>
            <a:pPr marL="0" lvl="0" indent="0">
              <a:spcBef>
                <a:spcPts val="0"/>
              </a:spcBef>
              <a:spcAft>
                <a:spcPts val="0"/>
              </a:spcAft>
              <a:buNone/>
            </a:pPr>
            <a:r>
              <a:rPr lang="en"/>
              <a:t>YouTube Channel with many tutorials on software and other tools teacher can use in a classroom. </a:t>
            </a:r>
            <a:endParaRPr/>
          </a:p>
          <a:p>
            <a:pPr marL="0" lvl="0" indent="0">
              <a:spcBef>
                <a:spcPts val="0"/>
              </a:spcBef>
              <a:spcAft>
                <a:spcPts val="0"/>
              </a:spcAft>
              <a:buNone/>
            </a:pPr>
            <a:r>
              <a:rPr lang="en"/>
              <a:t>And our “big event” in March 2018 of the Technology and Distance Learning Symposium! </a:t>
            </a:r>
            <a:endParaRPr/>
          </a:p>
          <a:p>
            <a:pPr marL="0" lvl="0" indent="0">
              <a:spcBef>
                <a:spcPts val="0"/>
              </a:spcBef>
              <a:spcAft>
                <a:spcPts val="0"/>
              </a:spcAft>
              <a:buNone/>
            </a:pPr>
            <a:r>
              <a:rPr lang="en"/>
              <a:t>We are here to serve you and to help you provide the best learning environment to ensure learner success. </a:t>
            </a:r>
            <a:endParaRPr/>
          </a:p>
        </p:txBody>
      </p:sp>
    </p:spTree>
    <p:extLst>
      <p:ext uri="{BB962C8B-B14F-4D97-AF65-F5344CB8AC3E}">
        <p14:creationId xmlns:p14="http://schemas.microsoft.com/office/powerpoint/2010/main" val="243655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It’s not a who, it’s a what! RACHEL is a small device Remote Access Community Hotspot for Education and Learning</a:t>
            </a:r>
            <a:endParaRPr/>
          </a:p>
          <a:p>
            <a:pPr marL="0" lvl="0" indent="0">
              <a:spcBef>
                <a:spcPts val="0"/>
              </a:spcBef>
              <a:spcAft>
                <a:spcPts val="0"/>
              </a:spcAft>
              <a:buNone/>
            </a:pPr>
            <a:r>
              <a:rPr lang="en"/>
              <a:t>Key points:</a:t>
            </a:r>
            <a:endParaRPr/>
          </a:p>
          <a:p>
            <a:pPr marL="0" lvl="0" indent="0">
              <a:spcBef>
                <a:spcPts val="0"/>
              </a:spcBef>
              <a:spcAft>
                <a:spcPts val="0"/>
              </a:spcAft>
              <a:buNone/>
            </a:pPr>
            <a:r>
              <a:rPr lang="en"/>
              <a:t>The device was developed by World Possible, [</a:t>
            </a:r>
            <a:r>
              <a:rPr lang="en" u="sng">
                <a:solidFill>
                  <a:schemeClr val="hlink"/>
                </a:solidFill>
                <a:hlinkClick r:id="rId3"/>
              </a:rPr>
              <a:t>http://worldpossible.org/</a:t>
            </a:r>
            <a:r>
              <a:rPr lang="en"/>
              <a:t>] a non-profit organization with a vision to provide a quality education to everyone. Although they provide services in remote areas of </a:t>
            </a:r>
            <a:r>
              <a:rPr lang="en">
                <a:highlight>
                  <a:srgbClr val="FFFFFF"/>
                </a:highlight>
              </a:rPr>
              <a:t>Guatemala</a:t>
            </a:r>
            <a:r>
              <a:rPr lang="en"/>
              <a:t>, Ethiopia, Namibia, Kenya and Sierra Leone, the possibilities were quickly realized for other applications as well. The RACHEL device provide access to learning resources for ALL learners (incarcerated, homebound, rural, remote). This will bring learning to them! </a:t>
            </a:r>
            <a:endParaRPr/>
          </a:p>
          <a:p>
            <a:pPr marL="0" lvl="0" indent="0">
              <a:spcBef>
                <a:spcPts val="0"/>
              </a:spcBef>
              <a:spcAft>
                <a:spcPts val="0"/>
              </a:spcAft>
              <a:buNone/>
            </a:pPr>
            <a:endParaRPr/>
          </a:p>
          <a:p>
            <a:pPr marL="0" lvl="0" indent="0">
              <a:spcBef>
                <a:spcPts val="0"/>
              </a:spcBef>
              <a:spcAft>
                <a:spcPts val="0"/>
              </a:spcAft>
              <a:buNone/>
            </a:pPr>
            <a:r>
              <a:rPr lang="en"/>
              <a:t>It is inexpensive, and it comes “in the box” pre-loaded with content and curriculum you can use immediately. It also has the flexibility to allow you to add your own teacher-developed materials to the device as well. You’ll learn more about what content is available and how it is used from my colleague Julie in a few moments. But one key point that needs to be made: All content is licensed under a Creative Commons license and is considered an Open Educational Resource (OER). World Possible puts it this way “We are delivering a copy of the internet. An educational slice of free, OER content...We are building a digital library of the World’s leading online educational resources for download and use offline.” </a:t>
            </a:r>
            <a:endParaRPr/>
          </a:p>
          <a:p>
            <a:pPr marL="0" lvl="0" indent="0">
              <a:spcBef>
                <a:spcPts val="0"/>
              </a:spcBef>
              <a:spcAft>
                <a:spcPts val="0"/>
              </a:spcAft>
              <a:buNone/>
            </a:pPr>
            <a:r>
              <a:rPr lang="en"/>
              <a:t>. </a:t>
            </a:r>
            <a:endParaRPr/>
          </a:p>
        </p:txBody>
      </p:sp>
    </p:spTree>
    <p:extLst>
      <p:ext uri="{BB962C8B-B14F-4D97-AF65-F5344CB8AC3E}">
        <p14:creationId xmlns:p14="http://schemas.microsoft.com/office/powerpoint/2010/main" val="33520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Use in Corrections: (from racheloffline.org)</a:t>
            </a:r>
            <a:endParaRPr/>
          </a:p>
          <a:p>
            <a:pPr marL="0" lvl="0" indent="0" rtl="0">
              <a:lnSpc>
                <a:spcPct val="115000"/>
              </a:lnSpc>
              <a:spcBef>
                <a:spcPts val="0"/>
              </a:spcBef>
              <a:spcAft>
                <a:spcPts val="0"/>
              </a:spcAft>
              <a:buNone/>
            </a:pPr>
            <a:r>
              <a:rPr lang="en" sz="1050">
                <a:solidFill>
                  <a:srgbClr val="222222"/>
                </a:solidFill>
              </a:rPr>
              <a:t>Thus far, RACHEL has been mainly for education programs, vocational, leisure study and free time reading.</a:t>
            </a:r>
            <a:endParaRPr sz="1050">
              <a:solidFill>
                <a:srgbClr val="222222"/>
              </a:solidFill>
            </a:endParaRPr>
          </a:p>
          <a:p>
            <a:pPr marL="0" lvl="0" indent="0" rtl="0">
              <a:lnSpc>
                <a:spcPct val="115000"/>
              </a:lnSpc>
              <a:spcBef>
                <a:spcPts val="0"/>
              </a:spcBef>
              <a:spcAft>
                <a:spcPts val="0"/>
              </a:spcAft>
              <a:buNone/>
            </a:pPr>
            <a:r>
              <a:rPr lang="en" sz="1050">
                <a:solidFill>
                  <a:srgbClr val="222222"/>
                </a:solidFill>
              </a:rPr>
              <a:t>Here are a few facility examples</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Connect to a school network for safe content access. Instructors can focus on education content and students can focus on their studies. Internet like access without the headache of hacking out.</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Special intake units. Access helps users to gain constructive use of time. Constructively helps to keep a positive climate within the facility intake area.</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Vocation Education Programs. Vocational education content place course specific content directly in their content area - for example automotive repair course material, welding resource manuals - study guides. Also approved text books and that allow digital access for study.</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Off site Access: Green House / Master Garden Application - RACHEL can be used in the field and has battery operation for around 8 hours. Instructors can use content in the field for gardening programs or other outdoor class application. Fire Fighting Program is another example - especially video content.</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College Content; RACHEL has college content that can be used by instructors, volunteer tutors, Inside Out programs - resource material for students and instructors.</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Local Development of College Courses. Instructors have created their own college course content on RACHEL. Students accessed, articles, videos and pictures - all compiled by the instructor.</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RACHEL Packaged College Course Content - Self Paced - There are around 10 packaged courses that allow students to access course material. Students can experiment and try an area of study without any fiscal commitment. Students can team together for studies, staff can help students in course work, and also volunteers can run studies.</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Testing Out for College Credit - RACHEL College content and courses helps to prepare students to test out for college credit. Some states offer College-Level Examination Program® (CLEP) that allows testing out for college credit.</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RACHEL on living units. Some facilities have access for students on their place of residency. Students check out laptops to gain access to RACHEL for school Studies and leisure reading.</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Access to education programs for Sex Offender facilities. Management of these facilities had praise for the RACHEL content - since it offered good content without the issue of access to the internet.</a:t>
            </a:r>
            <a:endParaRPr sz="1050">
              <a:solidFill>
                <a:srgbClr val="222222"/>
              </a:solidFill>
            </a:endParaRPr>
          </a:p>
          <a:p>
            <a:pPr marL="0" lvl="0" indent="0">
              <a:spcBef>
                <a:spcPts val="0"/>
              </a:spcBef>
              <a:spcAft>
                <a:spcPts val="0"/>
              </a:spcAft>
              <a:buNone/>
            </a:pPr>
            <a:endParaRPr/>
          </a:p>
        </p:txBody>
      </p:sp>
    </p:spTree>
    <p:extLst>
      <p:ext uri="{BB962C8B-B14F-4D97-AF65-F5344CB8AC3E}">
        <p14:creationId xmlns:p14="http://schemas.microsoft.com/office/powerpoint/2010/main" val="210087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Use in Corrections: (from racheloffline.org)</a:t>
            </a:r>
            <a:endParaRPr/>
          </a:p>
          <a:p>
            <a:pPr marL="0" lvl="0" indent="0" rtl="0">
              <a:lnSpc>
                <a:spcPct val="115000"/>
              </a:lnSpc>
              <a:spcBef>
                <a:spcPts val="0"/>
              </a:spcBef>
              <a:spcAft>
                <a:spcPts val="0"/>
              </a:spcAft>
              <a:buNone/>
            </a:pPr>
            <a:r>
              <a:rPr lang="en" sz="1050">
                <a:solidFill>
                  <a:srgbClr val="222222"/>
                </a:solidFill>
              </a:rPr>
              <a:t>Thus far, RACHEL has been mainly for education programs, vocational, leisure study and free time reading.</a:t>
            </a:r>
            <a:endParaRPr sz="1050">
              <a:solidFill>
                <a:srgbClr val="222222"/>
              </a:solidFill>
            </a:endParaRPr>
          </a:p>
          <a:p>
            <a:pPr marL="0" lvl="0" indent="0" rtl="0">
              <a:lnSpc>
                <a:spcPct val="115000"/>
              </a:lnSpc>
              <a:spcBef>
                <a:spcPts val="0"/>
              </a:spcBef>
              <a:spcAft>
                <a:spcPts val="0"/>
              </a:spcAft>
              <a:buNone/>
            </a:pPr>
            <a:r>
              <a:rPr lang="en" sz="1050">
                <a:solidFill>
                  <a:srgbClr val="222222"/>
                </a:solidFill>
              </a:rPr>
              <a:t>Here are a few facility examples</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Connect to a school network for safe content access. Instructors can focus on education content and students can focus on their studies. Internet like access without the headache of hacking out.</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Special intake units. Access helps users to gain constructive use of time. Constructively helps to keep a positive climate within the facility intake area.</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Vocation Education Programs. Vocational education content place course specific content directly in their content area - for example automotive repair course material, welding resource manuals - study guides. Also approved text books and that allow digital access for study.</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Off site Access: Green House / Master Garden Application - RACHEL can be used in the field and has battery operation for around 8 hours. Instructors can use content in the field for gardening programs or other outdoor class application. Fire Fighting Program is another example - especially video content.</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College Content; RACHEL has college content that can be used by instructors, volunteer tutors, Inside Out programs - resource material for students and instructors.</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Local Development of College Courses. Instructors have created their own college course content on RACHEL. Students accessed, articles, videos and pictures - all compiled by the instructor.</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RACHEL Packaged College Course Content - Self Paced - There are around 10 packaged courses that allow students to access course material. Students can experiment and try an area of study without any fiscal commitment. Students can team together for studies, staff can help students in course work, and also volunteers can run studies.</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Testing Out for College Credit - RACHEL College content and courses helps to prepare students to test out for college credit. Some states offer College-Level Examination Program® (CLEP) that allows testing out for college credit.</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RACHEL on living units. Some facilities have access for students on their place of residency. Students check out laptops to gain access to RACHEL for school Studies and leisure reading.</a:t>
            </a:r>
            <a:endParaRPr sz="1050">
              <a:solidFill>
                <a:srgbClr val="222222"/>
              </a:solidFill>
            </a:endParaRPr>
          </a:p>
          <a:p>
            <a:pPr marL="457200" lvl="0" indent="-295275" rtl="0">
              <a:lnSpc>
                <a:spcPct val="115000"/>
              </a:lnSpc>
              <a:spcBef>
                <a:spcPts val="0"/>
              </a:spcBef>
              <a:spcAft>
                <a:spcPts val="0"/>
              </a:spcAft>
              <a:buClr>
                <a:srgbClr val="222222"/>
              </a:buClr>
              <a:buSzPts val="1050"/>
              <a:buChar char="●"/>
            </a:pPr>
            <a:r>
              <a:rPr lang="en" sz="1050">
                <a:solidFill>
                  <a:srgbClr val="222222"/>
                </a:solidFill>
              </a:rPr>
              <a:t>Access to education programs for Sex Offender facilities. Management of these facilities had praise for the RACHEL content - since it offered good content without the issue of access to the internet.</a:t>
            </a:r>
            <a:endParaRPr sz="1050">
              <a:solidFill>
                <a:srgbClr val="222222"/>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55527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6387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Free images from Pixabay, CC0 - no attribution required.</a:t>
            </a:r>
            <a:endParaRPr/>
          </a:p>
          <a:p>
            <a:pPr marL="0" lvl="0" indent="0">
              <a:spcBef>
                <a:spcPts val="0"/>
              </a:spcBef>
              <a:spcAft>
                <a:spcPts val="0"/>
              </a:spcAft>
              <a:buNone/>
            </a:pPr>
            <a:r>
              <a:rPr lang="en"/>
              <a:t>Right side: </a:t>
            </a:r>
            <a:r>
              <a:rPr lang="en" u="sng">
                <a:solidFill>
                  <a:schemeClr val="hlink"/>
                </a:solidFill>
                <a:hlinkClick r:id="rId3"/>
              </a:rPr>
              <a:t>https://pixabay.com/en/fire-fighters-night-heat-hot-blaze-1002283/</a:t>
            </a:r>
            <a:r>
              <a:rPr lang="en"/>
              <a:t> </a:t>
            </a:r>
            <a:endParaRPr/>
          </a:p>
          <a:p>
            <a:pPr marL="0" lvl="0" indent="0">
              <a:spcBef>
                <a:spcPts val="0"/>
              </a:spcBef>
              <a:spcAft>
                <a:spcPts val="0"/>
              </a:spcAft>
              <a:buNone/>
            </a:pPr>
            <a:r>
              <a:rPr lang="en"/>
              <a:t>Left side: </a:t>
            </a:r>
            <a:r>
              <a:rPr lang="en" u="sng">
                <a:solidFill>
                  <a:schemeClr val="hlink"/>
                </a:solidFill>
                <a:hlinkClick r:id="rId4"/>
              </a:rPr>
              <a:t>https://pixabay.com/en/career-firefighter-relaxing-job-1501615/</a:t>
            </a:r>
            <a:r>
              <a:rPr lang="en"/>
              <a:t> </a:t>
            </a:r>
            <a:endParaRPr/>
          </a:p>
        </p:txBody>
      </p:sp>
    </p:spTree>
    <p:extLst>
      <p:ext uri="{BB962C8B-B14F-4D97-AF65-F5344CB8AC3E}">
        <p14:creationId xmlns:p14="http://schemas.microsoft.com/office/powerpoint/2010/main" val="105564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62"/>
        <p:cNvGrpSpPr/>
        <p:nvPr/>
      </p:nvGrpSpPr>
      <p:grpSpPr>
        <a:xfrm>
          <a:off x="0" y="0"/>
          <a:ext cx="0" cy="0"/>
          <a:chOff x="0" y="0"/>
          <a:chExt cx="0" cy="0"/>
        </a:xfrm>
      </p:grpSpPr>
      <p:pic>
        <p:nvPicPr>
          <p:cNvPr id="63" name="Shape 63"/>
          <p:cNvPicPr preferRelativeResize="0"/>
          <p:nvPr/>
        </p:nvPicPr>
        <p:blipFill>
          <a:blip r:embed="rId2">
            <a:alphaModFix/>
          </a:blip>
          <a:stretch>
            <a:fillRect/>
          </a:stretch>
        </p:blipFill>
        <p:spPr>
          <a:xfrm>
            <a:off x="-1" y="-3"/>
            <a:ext cx="9144007" cy="5143500"/>
          </a:xfrm>
          <a:prstGeom prst="rect">
            <a:avLst/>
          </a:prstGeom>
          <a:noFill/>
          <a:ln>
            <a:noFill/>
          </a:ln>
        </p:spPr>
      </p:pic>
      <p:sp>
        <p:nvSpPr>
          <p:cNvPr id="64" name="Shape 64"/>
          <p:cNvSpPr txBox="1">
            <a:spLocks noGrp="1"/>
          </p:cNvSpPr>
          <p:nvPr>
            <p:ph type="ctrTitle"/>
          </p:nvPr>
        </p:nvSpPr>
        <p:spPr>
          <a:xfrm>
            <a:off x="3868225" y="1416600"/>
            <a:ext cx="4482600" cy="23103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65" name="Shape 6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pearson@ota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_6OF9DtxzxtSbqD6ZLceUZDfljjhKwdUnLtXnC0BtWM/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DlNpLYvFB8&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5qTf0nVMbs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rachel.golearn.u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atlosoftwar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goo.gl/UYKRVJ"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mailto:ppearson@otan.us" TargetMode="External"/><Relationship Id="rId7" Type="http://schemas.openxmlformats.org/officeDocument/2006/relationships/hyperlink" Target="http://www.otan.us/"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creativecommons.org/licenses/by/4.0/" TargetMode="External"/><Relationship Id="rId5" Type="http://schemas.openxmlformats.org/officeDocument/2006/relationships/hyperlink" Target="https://goo.gl/UYKRVJ"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goo.gl/tNB3Mq"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www.otan.us/index.cfm?fuseaction=moreNews&amp;catid=3027" TargetMode="External"/><Relationship Id="rId3" Type="http://schemas.openxmlformats.org/officeDocument/2006/relationships/hyperlink" Target="http://www.otan.us/index.cfm?fuseaction=about&amp;catid=10829" TargetMode="External"/><Relationship Id="rId7" Type="http://schemas.openxmlformats.org/officeDocument/2006/relationships/hyperlink" Target="http://www.otan.us/digests/index.cfm?fuseaction=index&amp;catid=34446&amp;parentid=3444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otan.us/digests/index.cfm?fuseaction=index&amp;catid=34445&amp;parentid=34443" TargetMode="External"/><Relationship Id="rId11" Type="http://schemas.openxmlformats.org/officeDocument/2006/relationships/hyperlink" Target="mailto:tap@aebg.org" TargetMode="External"/><Relationship Id="rId5" Type="http://schemas.openxmlformats.org/officeDocument/2006/relationships/hyperlink" Target="http://www.otan.us/training/index.cfm?fuseaction=courses&amp;type=1&amp;catid=10830" TargetMode="External"/><Relationship Id="rId10" Type="http://schemas.openxmlformats.org/officeDocument/2006/relationships/hyperlink" Target="http://www.otan.us/tdlsymposium/" TargetMode="External"/><Relationship Id="rId4" Type="http://schemas.openxmlformats.org/officeDocument/2006/relationships/hyperlink" Target="http://www.otan.us/training/index.cfm?fuseaction=courses&amp;catid=10830&amp;type=2" TargetMode="External"/><Relationship Id="rId9" Type="http://schemas.openxmlformats.org/officeDocument/2006/relationships/hyperlink" Target="http://www.otan.us/teachwtec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racheloffline.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en/forest-trees-firefighters-78239/"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grandmother-kids-laptop-dear-1822560/" TargetMode="External"/><Relationship Id="rId5" Type="http://schemas.openxmlformats.org/officeDocument/2006/relationships/image" Target="../media/image5.jpg"/><Relationship Id="rId10" Type="http://schemas.openxmlformats.org/officeDocument/2006/relationships/hyperlink" Target="https://pixabay.com/en/auto-mechanic-mechanic-workshop-2834414/" TargetMode="External"/><Relationship Id="rId4" Type="http://schemas.openxmlformats.org/officeDocument/2006/relationships/hyperlink" Target="https://pixabay.com/en/greenhouse-green-house-hothouse-395492/" TargetMode="External"/><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003650" y="223091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500"/>
              <a:t>AEBG Webinar</a:t>
            </a:r>
            <a:endParaRPr sz="4500"/>
          </a:p>
          <a:p>
            <a:pPr marL="0" lvl="0" indent="0">
              <a:spcBef>
                <a:spcPts val="0"/>
              </a:spcBef>
              <a:spcAft>
                <a:spcPts val="0"/>
              </a:spcAft>
              <a:buNone/>
            </a:pPr>
            <a:r>
              <a:rPr lang="en" sz="4500"/>
              <a:t>Technologies that Reach Remote Learner Populations</a:t>
            </a:r>
            <a:endParaRPr sz="4500"/>
          </a:p>
        </p:txBody>
      </p:sp>
      <p:sp>
        <p:nvSpPr>
          <p:cNvPr id="71" name="Shape 71"/>
          <p:cNvSpPr txBox="1">
            <a:spLocks noGrp="1"/>
          </p:cNvSpPr>
          <p:nvPr>
            <p:ph type="subTitle" idx="1"/>
          </p:nvPr>
        </p:nvSpPr>
        <p:spPr>
          <a:xfrm>
            <a:off x="1003650" y="3165250"/>
            <a:ext cx="73548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Presented by: </a:t>
            </a:r>
            <a:endParaRPr/>
          </a:p>
          <a:p>
            <a:pPr marL="0" lvl="0" indent="0">
              <a:spcBef>
                <a:spcPts val="0"/>
              </a:spcBef>
              <a:spcAft>
                <a:spcPts val="0"/>
              </a:spcAft>
              <a:buNone/>
            </a:pPr>
            <a:r>
              <a:rPr lang="en"/>
              <a:t>Penny Pearson (</a:t>
            </a:r>
            <a:r>
              <a:rPr lang="en" u="sng">
                <a:solidFill>
                  <a:schemeClr val="hlink"/>
                </a:solidFill>
                <a:hlinkClick r:id="rId3"/>
              </a:rPr>
              <a:t>ppearson@otan.us</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Agriculture</a:t>
            </a:r>
            <a:endParaRPr/>
          </a:p>
        </p:txBody>
      </p:sp>
      <p:pic>
        <p:nvPicPr>
          <p:cNvPr id="138" name="Shape 138"/>
          <p:cNvPicPr preferRelativeResize="0"/>
          <p:nvPr/>
        </p:nvPicPr>
        <p:blipFill>
          <a:blip r:embed="rId3">
            <a:alphaModFix/>
          </a:blip>
          <a:stretch>
            <a:fillRect/>
          </a:stretch>
        </p:blipFill>
        <p:spPr>
          <a:xfrm>
            <a:off x="152400" y="1304825"/>
            <a:ext cx="4133909" cy="2751625"/>
          </a:xfrm>
          <a:prstGeom prst="rect">
            <a:avLst/>
          </a:prstGeom>
          <a:noFill/>
          <a:ln>
            <a:noFill/>
          </a:ln>
        </p:spPr>
      </p:pic>
      <p:pic>
        <p:nvPicPr>
          <p:cNvPr id="139" name="Shape 139"/>
          <p:cNvPicPr preferRelativeResize="0"/>
          <p:nvPr/>
        </p:nvPicPr>
        <p:blipFill>
          <a:blip r:embed="rId4">
            <a:alphaModFix/>
          </a:blip>
          <a:stretch>
            <a:fillRect/>
          </a:stretch>
        </p:blipFill>
        <p:spPr>
          <a:xfrm>
            <a:off x="5032177" y="1304825"/>
            <a:ext cx="3668826" cy="275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Urban Satellite Educational Facilities</a:t>
            </a:r>
            <a:endParaRPr/>
          </a:p>
        </p:txBody>
      </p:sp>
      <p:pic>
        <p:nvPicPr>
          <p:cNvPr id="145" name="Shape 145"/>
          <p:cNvPicPr preferRelativeResize="0"/>
          <p:nvPr/>
        </p:nvPicPr>
        <p:blipFill>
          <a:blip r:embed="rId3">
            <a:alphaModFix/>
          </a:blip>
          <a:stretch>
            <a:fillRect/>
          </a:stretch>
        </p:blipFill>
        <p:spPr>
          <a:xfrm>
            <a:off x="1792025" y="1568600"/>
            <a:ext cx="5387000" cy="303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p:nvPr/>
        </p:nvSpPr>
        <p:spPr>
          <a:xfrm>
            <a:off x="891675" y="2174850"/>
            <a:ext cx="2914200" cy="1250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Population: 100,000 spread out over 974 square miles     </a:t>
            </a:r>
            <a:endParaRPr/>
          </a:p>
        </p:txBody>
      </p:sp>
      <p:pic>
        <p:nvPicPr>
          <p:cNvPr id="151" name="Shape 151" descr="File:Map of California highlighting Nevada County.svg - Wikimedia ..."/>
          <p:cNvPicPr preferRelativeResize="0"/>
          <p:nvPr/>
        </p:nvPicPr>
        <p:blipFill>
          <a:blip r:embed="rId3">
            <a:alphaModFix/>
          </a:blip>
          <a:stretch>
            <a:fillRect/>
          </a:stretch>
        </p:blipFill>
        <p:spPr>
          <a:xfrm>
            <a:off x="4748351" y="-76125"/>
            <a:ext cx="4475448" cy="5143501"/>
          </a:xfrm>
          <a:prstGeom prst="rect">
            <a:avLst/>
          </a:prstGeom>
          <a:noFill/>
          <a:ln>
            <a:noFill/>
          </a:ln>
        </p:spPr>
      </p:pic>
      <p:sp>
        <p:nvSpPr>
          <p:cNvPr id="152" name="Shape 152"/>
          <p:cNvSpPr txBox="1"/>
          <p:nvPr/>
        </p:nvSpPr>
        <p:spPr>
          <a:xfrm>
            <a:off x="380575" y="630700"/>
            <a:ext cx="3849600" cy="105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solidFill>
                  <a:schemeClr val="accent4"/>
                </a:solidFill>
              </a:rPr>
              <a:t>Western Nevada County </a:t>
            </a:r>
            <a:r>
              <a:rPr lang="en"/>
              <a:t>is in the Sierra Foothills between Sacramento  and Lake Tahoe on Highway 49</a:t>
            </a:r>
            <a:endParaRPr/>
          </a:p>
        </p:txBody>
      </p:sp>
      <p:sp>
        <p:nvSpPr>
          <p:cNvPr id="153" name="Shape 153"/>
          <p:cNvSpPr txBox="1"/>
          <p:nvPr/>
        </p:nvSpPr>
        <p:spPr>
          <a:xfrm>
            <a:off x="380575" y="3210100"/>
            <a:ext cx="5187000" cy="1250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Wayne Brown Correctional Facility (Nevada County Jail)</a:t>
            </a:r>
            <a:endParaRPr/>
          </a:p>
          <a:p>
            <a:pPr marL="457200" lvl="0" indent="-317500" rtl="0">
              <a:spcBef>
                <a:spcPts val="0"/>
              </a:spcBef>
              <a:spcAft>
                <a:spcPts val="0"/>
              </a:spcAft>
              <a:buSzPts val="1400"/>
              <a:buChar char="●"/>
            </a:pPr>
            <a:r>
              <a:rPr lang="en"/>
              <a:t>In Nevada City (population 3000)</a:t>
            </a:r>
            <a:endParaRPr/>
          </a:p>
          <a:p>
            <a:pPr marL="457200" lvl="0" indent="-317500" rtl="0">
              <a:spcBef>
                <a:spcPts val="0"/>
              </a:spcBef>
              <a:spcAft>
                <a:spcPts val="0"/>
              </a:spcAft>
              <a:buSzPts val="1400"/>
              <a:buChar char="●"/>
            </a:pPr>
            <a:r>
              <a:rPr lang="en"/>
              <a:t>Approximately 200-250 inmates</a:t>
            </a:r>
            <a:endParaRPr/>
          </a:p>
          <a:p>
            <a:pPr marL="0" lvl="0" indent="0"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3948300" cy="400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Where it’s used:  </a:t>
            </a:r>
            <a:endParaRPr/>
          </a:p>
          <a:p>
            <a:pPr marL="0" lvl="0" indent="0" rtl="0">
              <a:spcBef>
                <a:spcPts val="0"/>
              </a:spcBef>
              <a:spcAft>
                <a:spcPts val="0"/>
              </a:spcAft>
              <a:buNone/>
            </a:pPr>
            <a:r>
              <a:rPr lang="en" sz="3000">
                <a:solidFill>
                  <a:srgbClr val="000000"/>
                </a:solidFill>
              </a:rPr>
              <a:t>Nevada County jail</a:t>
            </a:r>
            <a:endParaRPr sz="3000">
              <a:solidFill>
                <a:srgbClr val="000000"/>
              </a:solidFill>
            </a:endParaRPr>
          </a:p>
          <a:p>
            <a:pPr marL="0" lvl="0" indent="0" rtl="0">
              <a:spcBef>
                <a:spcPts val="0"/>
              </a:spcBef>
              <a:spcAft>
                <a:spcPts val="0"/>
              </a:spcAft>
              <a:buNone/>
            </a:pPr>
            <a:endParaRPr/>
          </a:p>
          <a:p>
            <a:pPr marL="0" lvl="0" indent="0" rtl="0">
              <a:spcBef>
                <a:spcPts val="0"/>
              </a:spcBef>
              <a:spcAft>
                <a:spcPts val="0"/>
              </a:spcAft>
              <a:buNone/>
            </a:pPr>
            <a:r>
              <a:rPr lang="en"/>
              <a:t>How it is being used:</a:t>
            </a:r>
            <a:endParaRPr/>
          </a:p>
          <a:p>
            <a:pPr marL="0" lvl="0" indent="0" rtl="0">
              <a:spcBef>
                <a:spcPts val="0"/>
              </a:spcBef>
              <a:spcAft>
                <a:spcPts val="0"/>
              </a:spcAft>
              <a:buNone/>
            </a:pPr>
            <a:r>
              <a:rPr lang="en" sz="3000">
                <a:solidFill>
                  <a:srgbClr val="000000"/>
                </a:solidFill>
              </a:rPr>
              <a:t>Classroom enrichment, independent study, career planning…..</a:t>
            </a:r>
            <a:endParaRPr sz="3000">
              <a:solidFill>
                <a:srgbClr val="000000"/>
              </a:solidFill>
            </a:endParaRPr>
          </a:p>
        </p:txBody>
      </p:sp>
      <p:pic>
        <p:nvPicPr>
          <p:cNvPr id="159" name="Shape 159" descr="IMG_3979.JPG"/>
          <p:cNvPicPr preferRelativeResize="0"/>
          <p:nvPr/>
        </p:nvPicPr>
        <p:blipFill>
          <a:blip r:embed="rId3">
            <a:alphaModFix/>
          </a:blip>
          <a:stretch>
            <a:fillRect/>
          </a:stretch>
        </p:blipFill>
        <p:spPr>
          <a:xfrm>
            <a:off x="5461649" y="164113"/>
            <a:ext cx="3427826" cy="4570424"/>
          </a:xfrm>
          <a:prstGeom prst="rect">
            <a:avLst/>
          </a:prstGeom>
          <a:noFill/>
          <a:ln>
            <a:noFill/>
          </a:ln>
        </p:spPr>
      </p:pic>
      <p:sp>
        <p:nvSpPr>
          <p:cNvPr id="160" name="Shape 160"/>
          <p:cNvSpPr txBox="1"/>
          <p:nvPr/>
        </p:nvSpPr>
        <p:spPr>
          <a:xfrm>
            <a:off x="5546500" y="4793525"/>
            <a:ext cx="3427800" cy="19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t>Image credit: Julie Collins, NCSO, </a:t>
            </a:r>
            <a:r>
              <a:rPr lang="en" sz="1000" u="sng">
                <a:solidFill>
                  <a:srgbClr val="0000FF"/>
                </a:solidFill>
                <a:hlinkClick r:id="rId4"/>
              </a:rPr>
              <a:t>CC-BY</a:t>
            </a:r>
            <a:endParaRPr sz="10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does RACHEL content look like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RACHEL home page</a:t>
            </a:r>
            <a:endParaRPr/>
          </a:p>
        </p:txBody>
      </p:sp>
      <p:pic>
        <p:nvPicPr>
          <p:cNvPr id="171" name="Shape 171" descr="RACHEL_homepage.png"/>
          <p:cNvPicPr preferRelativeResize="0"/>
          <p:nvPr/>
        </p:nvPicPr>
        <p:blipFill>
          <a:blip r:embed="rId3">
            <a:alphaModFix/>
          </a:blip>
          <a:stretch>
            <a:fillRect/>
          </a:stretch>
        </p:blipFill>
        <p:spPr>
          <a:xfrm>
            <a:off x="4545200" y="76125"/>
            <a:ext cx="4468324" cy="4991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510250"/>
            <a:ext cx="8212500" cy="62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Module for Career Planning</a:t>
            </a:r>
            <a:endParaRPr/>
          </a:p>
        </p:txBody>
      </p:sp>
      <p:pic>
        <p:nvPicPr>
          <p:cNvPr id="177" name="Shape 177" descr="RACHEL_modules.png"/>
          <p:cNvPicPr preferRelativeResize="0"/>
          <p:nvPr/>
        </p:nvPicPr>
        <p:blipFill>
          <a:blip r:embed="rId3">
            <a:alphaModFix/>
          </a:blip>
          <a:stretch>
            <a:fillRect/>
          </a:stretch>
        </p:blipFill>
        <p:spPr>
          <a:xfrm>
            <a:off x="4678400" y="254776"/>
            <a:ext cx="4281699" cy="4767776"/>
          </a:xfrm>
          <a:prstGeom prst="rect">
            <a:avLst/>
          </a:prstGeom>
          <a:noFill/>
          <a:ln>
            <a:noFill/>
          </a:ln>
        </p:spPr>
      </p:pic>
      <p:sp>
        <p:nvSpPr>
          <p:cNvPr id="178" name="Shape 178"/>
          <p:cNvSpPr txBox="1"/>
          <p:nvPr/>
        </p:nvSpPr>
        <p:spPr>
          <a:xfrm>
            <a:off x="869950" y="2163975"/>
            <a:ext cx="3371100" cy="110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9" name="Shape 179"/>
          <p:cNvSpPr txBox="1"/>
          <p:nvPr/>
        </p:nvSpPr>
        <p:spPr>
          <a:xfrm>
            <a:off x="337100" y="2777225"/>
            <a:ext cx="4099500" cy="898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Nevada County jail learners begin here and plan their own curriculum based on S.M.A.R.T. goals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a:p>
            <a:pPr marL="0" lvl="0" indent="0">
              <a:spcBef>
                <a:spcPts val="0"/>
              </a:spcBef>
              <a:spcAft>
                <a:spcPts val="0"/>
              </a:spcAft>
              <a:buNone/>
            </a:pPr>
            <a:r>
              <a:rPr lang="en"/>
              <a:t>Support worksheet</a:t>
            </a:r>
            <a:endParaRPr/>
          </a:p>
        </p:txBody>
      </p:sp>
      <p:sp>
        <p:nvSpPr>
          <p:cNvPr id="185" name="Shape 18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 image will link you to a copy of this worksheet.)</a:t>
            </a:r>
            <a:endParaRPr/>
          </a:p>
        </p:txBody>
      </p:sp>
      <p:pic>
        <p:nvPicPr>
          <p:cNvPr id="186" name="Shape 186" descr="CareerPlanningWorksheet.png">
            <a:hlinkClick r:id="rId3"/>
          </p:cNvPr>
          <p:cNvPicPr preferRelativeResize="0"/>
          <p:nvPr/>
        </p:nvPicPr>
        <p:blipFill>
          <a:blip r:embed="rId4">
            <a:alphaModFix/>
          </a:blip>
          <a:stretch>
            <a:fillRect/>
          </a:stretch>
        </p:blipFill>
        <p:spPr>
          <a:xfrm>
            <a:off x="4941000" y="152400"/>
            <a:ext cx="3751965" cy="4838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action</a:t>
            </a:r>
            <a:r>
              <a:rPr lang="en" i="1"/>
              <a:t>…..</a:t>
            </a:r>
            <a:endParaRPr/>
          </a:p>
        </p:txBody>
      </p:sp>
      <p:pic>
        <p:nvPicPr>
          <p:cNvPr id="192" name="Shape 192" descr="IMG_3978.JPG"/>
          <p:cNvPicPr preferRelativeResize="0"/>
          <p:nvPr/>
        </p:nvPicPr>
        <p:blipFill>
          <a:blip r:embed="rId3">
            <a:alphaModFix/>
          </a:blip>
          <a:stretch>
            <a:fillRect/>
          </a:stretch>
        </p:blipFill>
        <p:spPr>
          <a:xfrm>
            <a:off x="5122550" y="445025"/>
            <a:ext cx="3857626" cy="4327926"/>
          </a:xfrm>
          <a:prstGeom prst="rect">
            <a:avLst/>
          </a:prstGeom>
          <a:noFill/>
          <a:ln>
            <a:noFill/>
          </a:ln>
        </p:spPr>
      </p:pic>
      <p:sp>
        <p:nvSpPr>
          <p:cNvPr id="193" name="Shape 193"/>
          <p:cNvSpPr txBox="1"/>
          <p:nvPr/>
        </p:nvSpPr>
        <p:spPr>
          <a:xfrm>
            <a:off x="1141800" y="2087850"/>
            <a:ext cx="3262200" cy="140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94" name="Shape 194" descr="IMG_4001.JPG"/>
          <p:cNvPicPr preferRelativeResize="0"/>
          <p:nvPr/>
        </p:nvPicPr>
        <p:blipFill>
          <a:blip r:embed="rId4">
            <a:alphaModFix/>
          </a:blip>
          <a:stretch>
            <a:fillRect/>
          </a:stretch>
        </p:blipFill>
        <p:spPr>
          <a:xfrm>
            <a:off x="44238" y="0"/>
            <a:ext cx="3857626"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idx="4294967295"/>
          </p:nvPr>
        </p:nvSpPr>
        <p:spPr>
          <a:xfrm>
            <a:off x="1674750" y="3905275"/>
            <a:ext cx="5659800" cy="57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b="0" u="sng">
                <a:solidFill>
                  <a:srgbClr val="1155CC"/>
                </a:solidFill>
                <a:highlight>
                  <a:srgbClr val="FFFFFF"/>
                </a:highlight>
                <a:latin typeface="Arial"/>
                <a:ea typeface="Arial"/>
                <a:cs typeface="Arial"/>
                <a:sym typeface="Arial"/>
                <a:hlinkClick r:id="rId3"/>
              </a:rPr>
              <a:t>https://www.youtube.com/watch?v=vDlNpLYvFB8&amp;feature=youtu.be</a:t>
            </a:r>
            <a:endParaRPr/>
          </a:p>
        </p:txBody>
      </p:sp>
      <p:sp>
        <p:nvSpPr>
          <p:cNvPr id="200" name="Shape 200"/>
          <p:cNvSpPr txBox="1">
            <a:spLocks noGrp="1"/>
          </p:cNvSpPr>
          <p:nvPr>
            <p:ph type="subTitle" idx="4294967295"/>
          </p:nvPr>
        </p:nvSpPr>
        <p:spPr>
          <a:xfrm>
            <a:off x="2069400" y="3112664"/>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40 minute Video Overview of Rachel Plus</a:t>
            </a:r>
            <a:endParaRPr/>
          </a:p>
        </p:txBody>
      </p:sp>
      <p:pic>
        <p:nvPicPr>
          <p:cNvPr id="201" name="Shape 201" descr="RACHEL-Video.png">
            <a:hlinkClick r:id="rId3"/>
          </p:cNvPr>
          <p:cNvPicPr preferRelativeResize="0"/>
          <p:nvPr/>
        </p:nvPicPr>
        <p:blipFill>
          <a:blip r:embed="rId4">
            <a:alphaModFix/>
          </a:blip>
          <a:stretch>
            <a:fillRect/>
          </a:stretch>
        </p:blipFill>
        <p:spPr>
          <a:xfrm>
            <a:off x="2000350" y="186325"/>
            <a:ext cx="4939548" cy="2807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Today is an Exploration</a:t>
            </a:r>
            <a:endParaRPr/>
          </a:p>
        </p:txBody>
      </p:sp>
      <p:sp>
        <p:nvSpPr>
          <p:cNvPr id="77" name="Shape 77"/>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is a “local” technology, but I’ll show you the resources available on the device!</a:t>
            </a:r>
            <a:endParaRPr/>
          </a:p>
        </p:txBody>
      </p:sp>
      <p:sp>
        <p:nvSpPr>
          <p:cNvPr id="78" name="Shape 7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is RACHEL? </a:t>
            </a:r>
            <a:endParaRPr/>
          </a:p>
          <a:p>
            <a:pPr marL="0" lvl="0" indent="0">
              <a:spcBef>
                <a:spcPts val="1600"/>
              </a:spcBef>
              <a:spcAft>
                <a:spcPts val="0"/>
              </a:spcAft>
              <a:buNone/>
            </a:pPr>
            <a:r>
              <a:rPr lang="en"/>
              <a:t>How is it currently used? </a:t>
            </a:r>
            <a:endParaRPr/>
          </a:p>
          <a:p>
            <a:pPr marL="0" lvl="0" indent="0">
              <a:spcBef>
                <a:spcPts val="1600"/>
              </a:spcBef>
              <a:spcAft>
                <a:spcPts val="0"/>
              </a:spcAft>
              <a:buNone/>
            </a:pPr>
            <a:r>
              <a:rPr lang="en"/>
              <a:t>Ideas for education</a:t>
            </a:r>
            <a:endParaRPr/>
          </a:p>
          <a:p>
            <a:pPr marL="0" lvl="0" indent="0">
              <a:spcBef>
                <a:spcPts val="1600"/>
              </a:spcBef>
              <a:spcAft>
                <a:spcPts val="1600"/>
              </a:spcAft>
              <a:buNone/>
            </a:pPr>
            <a:r>
              <a:rPr lang="en"/>
              <a:t>What would you use it for?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015500" y="3764475"/>
            <a:ext cx="7113000" cy="542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000" b="0">
                <a:solidFill>
                  <a:srgbClr val="636363"/>
                </a:solidFill>
                <a:latin typeface="Arial"/>
                <a:ea typeface="Arial"/>
                <a:cs typeface="Arial"/>
                <a:sym typeface="Arial"/>
              </a:rPr>
              <a:t>Short video on how to show, hide, rearrange content modules</a:t>
            </a:r>
            <a:endParaRPr sz="2000">
              <a:solidFill>
                <a:srgbClr val="636363"/>
              </a:solidFill>
            </a:endParaRPr>
          </a:p>
        </p:txBody>
      </p:sp>
      <p:sp>
        <p:nvSpPr>
          <p:cNvPr id="207" name="Shape 207"/>
          <p:cNvSpPr txBox="1">
            <a:spLocks noGrp="1"/>
          </p:cNvSpPr>
          <p:nvPr>
            <p:ph type="body" idx="1"/>
          </p:nvPr>
        </p:nvSpPr>
        <p:spPr>
          <a:xfrm>
            <a:off x="2484000" y="4423475"/>
            <a:ext cx="4176000" cy="465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400" u="sng">
                <a:solidFill>
                  <a:schemeClr val="hlink"/>
                </a:solidFill>
                <a:latin typeface="Arial"/>
                <a:ea typeface="Arial"/>
                <a:cs typeface="Arial"/>
                <a:sym typeface="Arial"/>
                <a:hlinkClick r:id="rId3"/>
              </a:rPr>
              <a:t>https://www.youtube.com/watch?v=5qTf0nVMbsM</a:t>
            </a:r>
            <a:endParaRPr sz="1400">
              <a:solidFill>
                <a:srgbClr val="000000"/>
              </a:solidFill>
              <a:latin typeface="Arial"/>
              <a:ea typeface="Arial"/>
              <a:cs typeface="Arial"/>
              <a:sym typeface="Arial"/>
            </a:endParaRPr>
          </a:p>
          <a:p>
            <a:pPr marL="0" lvl="0" indent="0">
              <a:spcBef>
                <a:spcPts val="0"/>
              </a:spcBef>
              <a:spcAft>
                <a:spcPts val="1600"/>
              </a:spcAft>
              <a:buNone/>
            </a:pPr>
            <a:endParaRPr/>
          </a:p>
        </p:txBody>
      </p:sp>
      <p:pic>
        <p:nvPicPr>
          <p:cNvPr id="208" name="Shape 208">
            <a:hlinkClick r:id="rId3"/>
          </p:cNvPr>
          <p:cNvPicPr preferRelativeResize="0"/>
          <p:nvPr/>
        </p:nvPicPr>
        <p:blipFill>
          <a:blip r:embed="rId4">
            <a:alphaModFix/>
          </a:blip>
          <a:stretch>
            <a:fillRect/>
          </a:stretch>
        </p:blipFill>
        <p:spPr>
          <a:xfrm>
            <a:off x="1870300" y="324400"/>
            <a:ext cx="5403389" cy="3232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555600"/>
            <a:ext cx="40140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Demonstration Connecting! </a:t>
            </a:r>
            <a:endParaRPr/>
          </a:p>
        </p:txBody>
      </p:sp>
      <p:sp>
        <p:nvSpPr>
          <p:cNvPr id="214" name="Shape 21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Using a document camera, I’ll demonstrate how to connect to RACHEL. </a:t>
            </a:r>
            <a:endParaRPr/>
          </a:p>
          <a:p>
            <a:pPr marL="0" lvl="0" indent="0">
              <a:spcBef>
                <a:spcPts val="1600"/>
              </a:spcBef>
              <a:spcAft>
                <a:spcPts val="0"/>
              </a:spcAft>
              <a:buNone/>
            </a:pPr>
            <a:r>
              <a:rPr lang="en"/>
              <a:t>Here are general directions:</a:t>
            </a:r>
            <a:endParaRPr/>
          </a:p>
          <a:p>
            <a:pPr marL="457200" lvl="0" indent="-304800" rtl="0">
              <a:spcBef>
                <a:spcPts val="1600"/>
              </a:spcBef>
              <a:spcAft>
                <a:spcPts val="0"/>
              </a:spcAft>
              <a:buSzPts val="1200"/>
              <a:buAutoNum type="arabicPeriod"/>
            </a:pPr>
            <a:r>
              <a:rPr lang="en"/>
              <a:t>Go to Settings</a:t>
            </a:r>
            <a:endParaRPr/>
          </a:p>
          <a:p>
            <a:pPr marL="457200" lvl="0" indent="-304800" rtl="0">
              <a:spcBef>
                <a:spcPts val="0"/>
              </a:spcBef>
              <a:spcAft>
                <a:spcPts val="0"/>
              </a:spcAft>
              <a:buSzPts val="1200"/>
              <a:buAutoNum type="arabicPeriod"/>
            </a:pPr>
            <a:r>
              <a:rPr lang="en"/>
              <a:t>Find your Wireless connection</a:t>
            </a:r>
            <a:endParaRPr/>
          </a:p>
          <a:p>
            <a:pPr marL="457200" lvl="0" indent="-304800" rtl="0">
              <a:spcBef>
                <a:spcPts val="0"/>
              </a:spcBef>
              <a:spcAft>
                <a:spcPts val="0"/>
              </a:spcAft>
              <a:buSzPts val="1200"/>
              <a:buAutoNum type="arabicPeriod"/>
            </a:pPr>
            <a:r>
              <a:rPr lang="en"/>
              <a:t>Search for RACHEL</a:t>
            </a:r>
            <a:endParaRPr/>
          </a:p>
          <a:p>
            <a:pPr marL="457200" lvl="0" indent="-304800" rtl="0">
              <a:spcBef>
                <a:spcPts val="0"/>
              </a:spcBef>
              <a:spcAft>
                <a:spcPts val="0"/>
              </a:spcAft>
              <a:buSzPts val="1200"/>
              <a:buAutoNum type="arabicPeriod"/>
            </a:pPr>
            <a:r>
              <a:rPr lang="en"/>
              <a:t>Select it and CONNECT</a:t>
            </a:r>
            <a:endParaRPr/>
          </a:p>
          <a:p>
            <a:pPr marL="457200" lvl="0" indent="-304800" rtl="0">
              <a:spcBef>
                <a:spcPts val="0"/>
              </a:spcBef>
              <a:spcAft>
                <a:spcPts val="0"/>
              </a:spcAft>
              <a:buSzPts val="1200"/>
              <a:buAutoNum type="arabicPeriod"/>
            </a:pPr>
            <a:r>
              <a:rPr lang="en"/>
              <a:t>Open your browser application</a:t>
            </a:r>
            <a:endParaRPr/>
          </a:p>
          <a:p>
            <a:pPr marL="457200" lvl="0" indent="-304800">
              <a:spcBef>
                <a:spcPts val="0"/>
              </a:spcBef>
              <a:spcAft>
                <a:spcPts val="0"/>
              </a:spcAft>
              <a:buSzPts val="1200"/>
              <a:buAutoNum type="arabicPeriod"/>
            </a:pPr>
            <a:r>
              <a:rPr lang="en"/>
              <a:t>You should be on the RACHEL homepage</a:t>
            </a:r>
            <a:endParaRPr/>
          </a:p>
        </p:txBody>
      </p:sp>
      <p:pic>
        <p:nvPicPr>
          <p:cNvPr id="215" name="Shape 215"/>
          <p:cNvPicPr preferRelativeResize="0"/>
          <p:nvPr/>
        </p:nvPicPr>
        <p:blipFill>
          <a:blip r:embed="rId3">
            <a:alphaModFix/>
          </a:blip>
          <a:stretch>
            <a:fillRect/>
          </a:stretch>
        </p:blipFill>
        <p:spPr>
          <a:xfrm>
            <a:off x="5828900" y="182250"/>
            <a:ext cx="3110301" cy="2332726"/>
          </a:xfrm>
          <a:prstGeom prst="rect">
            <a:avLst/>
          </a:prstGeom>
          <a:noFill/>
          <a:ln>
            <a:noFill/>
          </a:ln>
        </p:spPr>
      </p:pic>
      <p:pic>
        <p:nvPicPr>
          <p:cNvPr id="216" name="Shape 216"/>
          <p:cNvPicPr preferRelativeResize="0"/>
          <p:nvPr/>
        </p:nvPicPr>
        <p:blipFill>
          <a:blip r:embed="rId4">
            <a:alphaModFix/>
          </a:blip>
          <a:stretch>
            <a:fillRect/>
          </a:stretch>
        </p:blipFill>
        <p:spPr>
          <a:xfrm>
            <a:off x="4437000" y="2559826"/>
            <a:ext cx="4647450" cy="2323725"/>
          </a:xfrm>
          <a:prstGeom prst="rect">
            <a:avLst/>
          </a:prstGeom>
          <a:noFill/>
          <a:ln>
            <a:noFill/>
          </a:ln>
        </p:spPr>
      </p:pic>
      <p:pic>
        <p:nvPicPr>
          <p:cNvPr id="217" name="Shape 217"/>
          <p:cNvPicPr preferRelativeResize="0"/>
          <p:nvPr/>
        </p:nvPicPr>
        <p:blipFill>
          <a:blip r:embed="rId5">
            <a:alphaModFix/>
          </a:blip>
          <a:stretch>
            <a:fillRect/>
          </a:stretch>
        </p:blipFill>
        <p:spPr>
          <a:xfrm>
            <a:off x="4325738" y="182250"/>
            <a:ext cx="1378138" cy="2135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3868225" y="1416600"/>
            <a:ext cx="4482600" cy="2310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Explore the content on your own…</a:t>
            </a:r>
            <a:endParaRPr/>
          </a:p>
          <a:p>
            <a:pPr marL="0" lvl="0" indent="0" rtl="0">
              <a:spcBef>
                <a:spcPts val="0"/>
              </a:spcBef>
              <a:spcAft>
                <a:spcPts val="0"/>
              </a:spcAft>
              <a:buNone/>
            </a:pPr>
            <a:r>
              <a:rPr lang="en" sz="2400" b="0" u="sng">
                <a:solidFill>
                  <a:srgbClr val="FFFFFF"/>
                </a:solidFill>
                <a:latin typeface="Arial"/>
                <a:ea typeface="Arial"/>
                <a:cs typeface="Arial"/>
                <a:sym typeface="Arial"/>
                <a:hlinkClick r:id="rId3"/>
              </a:rPr>
              <a:t>http://rachel.golearn.us/</a:t>
            </a:r>
            <a:r>
              <a:rPr lang="en" sz="2400" b="0">
                <a:solidFill>
                  <a:srgbClr val="FFFFFF"/>
                </a:solidFill>
                <a:latin typeface="Arial"/>
                <a:ea typeface="Arial"/>
                <a:cs typeface="Arial"/>
                <a:sym typeface="Arial"/>
              </a:rPr>
              <a:t> </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FFFFFF"/>
                </a:solidFill>
              </a:rPr>
              <a:t>ATLO</a:t>
            </a:r>
            <a:endParaRPr>
              <a:solidFill>
                <a:srgbClr val="FFFFFF"/>
              </a:solidFill>
            </a:endParaRPr>
          </a:p>
        </p:txBody>
      </p:sp>
      <p:pic>
        <p:nvPicPr>
          <p:cNvPr id="228" name="Shape 228"/>
          <p:cNvPicPr preferRelativeResize="0"/>
          <p:nvPr/>
        </p:nvPicPr>
        <p:blipFill>
          <a:blip r:embed="rId3">
            <a:alphaModFix/>
          </a:blip>
          <a:stretch>
            <a:fillRect/>
          </a:stretch>
        </p:blipFill>
        <p:spPr>
          <a:xfrm>
            <a:off x="1457875" y="1843950"/>
            <a:ext cx="6913311" cy="3081901"/>
          </a:xfrm>
          <a:prstGeom prst="rect">
            <a:avLst/>
          </a:prstGeom>
          <a:noFill/>
          <a:ln>
            <a:noFill/>
          </a:ln>
        </p:spPr>
      </p:pic>
      <p:pic>
        <p:nvPicPr>
          <p:cNvPr id="229" name="Shape 229">
            <a:hlinkClick r:id="rId4"/>
          </p:cNvPr>
          <p:cNvPicPr preferRelativeResize="0"/>
          <p:nvPr/>
        </p:nvPicPr>
        <p:blipFill>
          <a:blip r:embed="rId5">
            <a:alphaModFix/>
          </a:blip>
          <a:stretch>
            <a:fillRect/>
          </a:stretch>
        </p:blipFill>
        <p:spPr>
          <a:xfrm>
            <a:off x="3143250" y="847650"/>
            <a:ext cx="2857500" cy="876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ATLO</a:t>
            </a:r>
            <a:endParaRPr/>
          </a:p>
        </p:txBody>
      </p:sp>
      <p:pic>
        <p:nvPicPr>
          <p:cNvPr id="235" name="Shape 235"/>
          <p:cNvPicPr preferRelativeResize="0"/>
          <p:nvPr/>
        </p:nvPicPr>
        <p:blipFill>
          <a:blip r:embed="rId3">
            <a:alphaModFix/>
          </a:blip>
          <a:stretch>
            <a:fillRect/>
          </a:stretch>
        </p:blipFill>
        <p:spPr>
          <a:xfrm>
            <a:off x="381000" y="1152425"/>
            <a:ext cx="8287487" cy="36862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Get your own copy</a:t>
            </a:r>
            <a:endParaRPr/>
          </a:p>
        </p:txBody>
      </p:sp>
      <p:sp>
        <p:nvSpPr>
          <p:cNvPr id="241" name="Shape 2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To access this presentation: </a:t>
            </a:r>
            <a:r>
              <a:rPr lang="en" u="sng">
                <a:solidFill>
                  <a:schemeClr val="hlink"/>
                </a:solidFill>
                <a:hlinkClick r:id="rId3"/>
              </a:rPr>
              <a:t>https://goo.gl/UYKRVJ</a:t>
            </a:r>
            <a:r>
              <a:rPr lang="en"/>
              <a:t> </a:t>
            </a:r>
            <a:endParaRPr/>
          </a:p>
        </p:txBody>
      </p:sp>
      <p:pic>
        <p:nvPicPr>
          <p:cNvPr id="242" name="Shape 242"/>
          <p:cNvPicPr preferRelativeResize="0"/>
          <p:nvPr/>
        </p:nvPicPr>
        <p:blipFill>
          <a:blip r:embed="rId4">
            <a:alphaModFix/>
          </a:blip>
          <a:stretch>
            <a:fillRect/>
          </a:stretch>
        </p:blipFill>
        <p:spPr>
          <a:xfrm>
            <a:off x="3646638" y="2199625"/>
            <a:ext cx="1850725" cy="185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License</a:t>
            </a:r>
            <a:endParaRPr/>
          </a:p>
        </p:txBody>
      </p:sp>
      <p:sp>
        <p:nvSpPr>
          <p:cNvPr id="248" name="Shape 248"/>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Please share with your colleagues! You are allowed to modify and redistribute this presentation, simply give credit (attribution) to  Penny Pearson, OTAN</a:t>
            </a:r>
            <a:endParaRPr sz="1800"/>
          </a:p>
          <a:p>
            <a:pPr marL="0" lvl="0" indent="0">
              <a:spcBef>
                <a:spcPts val="0"/>
              </a:spcBef>
              <a:spcAft>
                <a:spcPts val="0"/>
              </a:spcAft>
              <a:buNone/>
            </a:pPr>
            <a:r>
              <a:rPr lang="en" sz="1800" u="sng">
                <a:solidFill>
                  <a:schemeClr val="hlink"/>
                </a:solidFill>
                <a:hlinkClick r:id="rId3"/>
              </a:rPr>
              <a:t>ppearson@otan.us</a:t>
            </a:r>
            <a:r>
              <a:rPr lang="en" sz="1800"/>
              <a:t> </a:t>
            </a:r>
            <a:endParaRPr sz="1800"/>
          </a:p>
        </p:txBody>
      </p:sp>
      <p:pic>
        <p:nvPicPr>
          <p:cNvPr id="249" name="Shape 249" descr="Creative Commons License"/>
          <p:cNvPicPr preferRelativeResize="0"/>
          <p:nvPr/>
        </p:nvPicPr>
        <p:blipFill>
          <a:blip r:embed="rId4">
            <a:alphaModFix/>
          </a:blip>
          <a:stretch>
            <a:fillRect/>
          </a:stretch>
        </p:blipFill>
        <p:spPr>
          <a:xfrm>
            <a:off x="6438900" y="724200"/>
            <a:ext cx="838200" cy="295275"/>
          </a:xfrm>
          <a:prstGeom prst="rect">
            <a:avLst/>
          </a:prstGeom>
          <a:noFill/>
          <a:ln>
            <a:noFill/>
          </a:ln>
        </p:spPr>
      </p:pic>
      <p:sp>
        <p:nvSpPr>
          <p:cNvPr id="250" name="Shape 250"/>
          <p:cNvSpPr txBox="1"/>
          <p:nvPr/>
        </p:nvSpPr>
        <p:spPr>
          <a:xfrm>
            <a:off x="5358000" y="1071750"/>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a:p>
          <a:p>
            <a:pPr marL="0" lvl="0" indent="0" algn="ctr" rtl="0">
              <a:lnSpc>
                <a:spcPct val="115000"/>
              </a:lnSpc>
              <a:spcBef>
                <a:spcPts val="0"/>
              </a:spcBef>
              <a:spcAft>
                <a:spcPts val="0"/>
              </a:spcAft>
              <a:buNone/>
            </a:pPr>
            <a:r>
              <a:rPr lang="en" sz="1450" u="sng">
                <a:solidFill>
                  <a:srgbClr val="FFFFFF"/>
                </a:solidFill>
                <a:hlinkClick r:id="rId5"/>
              </a:rPr>
              <a:t>Technologies that Reach Remote Learner Populations</a:t>
            </a:r>
            <a:r>
              <a:rPr lang="en" sz="1450">
                <a:solidFill>
                  <a:srgbClr val="FFFFFF"/>
                </a:solidFill>
              </a:rPr>
              <a:t> by Penny Pearson  is licensed under a </a:t>
            </a:r>
            <a:r>
              <a:rPr lang="en" sz="1450" u="sng">
                <a:solidFill>
                  <a:srgbClr val="FFFFFF"/>
                </a:solidFill>
                <a:hlinkClick r:id="rId6"/>
              </a:rPr>
              <a:t>Creative Commons Attribution 4.0 International License</a:t>
            </a:r>
            <a:r>
              <a:rPr lang="en" sz="1450">
                <a:solidFill>
                  <a:srgbClr val="FFFFFF"/>
                </a:solidFill>
              </a:rPr>
              <a:t>.</a:t>
            </a:r>
            <a:endParaRPr sz="1450">
              <a:solidFill>
                <a:srgbClr val="FFFFFF"/>
              </a:solidFill>
            </a:endParaRPr>
          </a:p>
          <a:p>
            <a:pPr marL="0" lvl="0" indent="0" algn="ctr" rtl="0">
              <a:lnSpc>
                <a:spcPct val="115000"/>
              </a:lnSpc>
              <a:spcBef>
                <a:spcPts val="0"/>
              </a:spcBef>
              <a:spcAft>
                <a:spcPts val="0"/>
              </a:spcAft>
              <a:buNone/>
            </a:pPr>
            <a:r>
              <a:rPr lang="en" sz="1450">
                <a:solidFill>
                  <a:srgbClr val="FFFFFF"/>
                </a:solidFill>
              </a:rPr>
              <a:t>Based on a work at </a:t>
            </a:r>
            <a:r>
              <a:rPr lang="en" sz="1450" u="sng">
                <a:solidFill>
                  <a:srgbClr val="FFFFFF"/>
                </a:solidFill>
                <a:hlinkClick r:id="rId7"/>
              </a:rPr>
              <a:t>http://www.otan.us</a:t>
            </a:r>
            <a:r>
              <a:rPr lang="en" sz="1450">
                <a:solidFill>
                  <a:srgbClr val="FFFFFF"/>
                </a:solidFill>
              </a:rPr>
              <a:t>.</a:t>
            </a:r>
            <a:endParaRPr sz="1450">
              <a:solidFill>
                <a:srgbClr val="FFFFFF"/>
              </a:solidFill>
            </a:endParaRPr>
          </a:p>
          <a:p>
            <a:pPr marL="0" lvl="0" indent="0" algn="ctr" rtl="0">
              <a:lnSpc>
                <a:spcPct val="115000"/>
              </a:lnSpc>
              <a:spcBef>
                <a:spcPts val="0"/>
              </a:spcBef>
              <a:spcAft>
                <a:spcPts val="0"/>
              </a:spcAft>
              <a:buNone/>
            </a:pPr>
            <a:endParaRPr sz="1450">
              <a:solidFill>
                <a:srgbClr val="464646"/>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Get your own copy</a:t>
            </a:r>
            <a:endParaRPr/>
          </a:p>
        </p:txBody>
      </p:sp>
      <p:sp>
        <p:nvSpPr>
          <p:cNvPr id="84" name="Shape 8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To access this presentation: </a:t>
            </a:r>
            <a:r>
              <a:rPr lang="en" u="sng">
                <a:solidFill>
                  <a:schemeClr val="hlink"/>
                </a:solidFill>
                <a:hlinkClick r:id="rId3"/>
              </a:rPr>
              <a:t>https://goo.gl/tNB3Mq</a:t>
            </a:r>
            <a:r>
              <a:rPr lang="en"/>
              <a:t> </a:t>
            </a:r>
            <a:endParaRPr/>
          </a:p>
        </p:txBody>
      </p:sp>
      <p:pic>
        <p:nvPicPr>
          <p:cNvPr id="85" name="Shape 85"/>
          <p:cNvPicPr preferRelativeResize="0"/>
          <p:nvPr/>
        </p:nvPicPr>
        <p:blipFill>
          <a:blip r:embed="rId4">
            <a:alphaModFix/>
          </a:blip>
          <a:stretch>
            <a:fillRect/>
          </a:stretch>
        </p:blipFill>
        <p:spPr>
          <a:xfrm>
            <a:off x="3579725" y="1925400"/>
            <a:ext cx="1984550" cy="1984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OTAN and You</a:t>
            </a:r>
            <a:endParaRPr/>
          </a:p>
        </p:txBody>
      </p:sp>
      <p:sp>
        <p:nvSpPr>
          <p:cNvPr id="91" name="Shape 91"/>
          <p:cNvSpPr txBox="1">
            <a:spLocks noGrp="1"/>
          </p:cNvSpPr>
          <p:nvPr>
            <p:ph type="body" idx="1"/>
          </p:nvPr>
        </p:nvSpPr>
        <p:spPr>
          <a:xfrm>
            <a:off x="311700" y="1266325"/>
            <a:ext cx="8520600" cy="2885100"/>
          </a:xfrm>
          <a:prstGeom prst="rect">
            <a:avLst/>
          </a:prstGeom>
        </p:spPr>
        <p:txBody>
          <a:bodyPr spcFirstLastPara="1" wrap="square" lIns="91425" tIns="91425" rIns="91425" bIns="91425" anchor="t" anchorCtr="0">
            <a:noAutofit/>
          </a:bodyPr>
          <a:lstStyle/>
          <a:p>
            <a:pPr marL="457200" lvl="0" indent="-342900" rtl="0">
              <a:spcBef>
                <a:spcPts val="600"/>
              </a:spcBef>
              <a:spcAft>
                <a:spcPts val="0"/>
              </a:spcAft>
              <a:buSzPts val="1800"/>
              <a:buChar char="●"/>
            </a:pPr>
            <a:r>
              <a:rPr lang="en">
                <a:solidFill>
                  <a:srgbClr val="000000"/>
                </a:solidFill>
              </a:rPr>
              <a:t>Vision: To lead California adult education in the integration of technology into the educational process, ultimately empowering learners to meet their academic, employment and civic goals. [</a:t>
            </a:r>
            <a:r>
              <a:rPr lang="en" u="sng">
                <a:solidFill>
                  <a:srgbClr val="0000FF"/>
                </a:solidFill>
                <a:hlinkClick r:id="rId3"/>
              </a:rPr>
              <a:t>short video</a:t>
            </a:r>
            <a:r>
              <a:rPr lang="en">
                <a:solidFill>
                  <a:srgbClr val="000000"/>
                </a:solidFill>
              </a:rPr>
              <a:t>]</a:t>
            </a:r>
            <a:endParaRPr>
              <a:solidFill>
                <a:srgbClr val="000000"/>
              </a:solidFill>
            </a:endParaRPr>
          </a:p>
          <a:p>
            <a:pPr marL="457200" lvl="0" indent="-342900" rtl="0">
              <a:spcBef>
                <a:spcPts val="0"/>
              </a:spcBef>
              <a:spcAft>
                <a:spcPts val="0"/>
              </a:spcAft>
              <a:buSzPts val="1800"/>
              <a:buChar char="●"/>
            </a:pPr>
            <a:r>
              <a:rPr lang="en">
                <a:solidFill>
                  <a:srgbClr val="000000"/>
                </a:solidFill>
              </a:rPr>
              <a:t>Training:</a:t>
            </a:r>
            <a:r>
              <a:rPr lang="en">
                <a:solidFill>
                  <a:srgbClr val="000000"/>
                </a:solidFill>
                <a:uFill>
                  <a:noFill/>
                </a:uFill>
                <a:hlinkClick r:id="rId4"/>
              </a:rPr>
              <a:t> </a:t>
            </a:r>
            <a:r>
              <a:rPr lang="en" u="sng">
                <a:solidFill>
                  <a:srgbClr val="0000FF"/>
                </a:solidFill>
                <a:hlinkClick r:id="rId4"/>
              </a:rPr>
              <a:t>f2f</a:t>
            </a:r>
            <a:r>
              <a:rPr lang="en">
                <a:solidFill>
                  <a:srgbClr val="0000FF"/>
                </a:solidFill>
              </a:rPr>
              <a:t> </a:t>
            </a:r>
            <a:r>
              <a:rPr lang="en">
                <a:solidFill>
                  <a:srgbClr val="000000"/>
                </a:solidFill>
              </a:rPr>
              <a:t>&amp;</a:t>
            </a:r>
            <a:r>
              <a:rPr lang="en">
                <a:solidFill>
                  <a:srgbClr val="000000"/>
                </a:solidFill>
                <a:uFill>
                  <a:noFill/>
                </a:uFill>
                <a:hlinkClick r:id="rId5"/>
              </a:rPr>
              <a:t> </a:t>
            </a:r>
            <a:r>
              <a:rPr lang="en" u="sng">
                <a:solidFill>
                  <a:srgbClr val="0000FF"/>
                </a:solidFill>
                <a:hlinkClick r:id="rId5"/>
              </a:rPr>
              <a:t>online</a:t>
            </a:r>
            <a:endParaRPr u="sng">
              <a:solidFill>
                <a:srgbClr val="0000FF"/>
              </a:solidFill>
              <a:hlinkClick r:id="rId5"/>
            </a:endParaRPr>
          </a:p>
          <a:p>
            <a:pPr marL="457200" lvl="0" indent="-342900" rtl="0">
              <a:spcBef>
                <a:spcPts val="0"/>
              </a:spcBef>
              <a:spcAft>
                <a:spcPts val="0"/>
              </a:spcAft>
              <a:buSzPts val="1800"/>
              <a:buChar char="●"/>
            </a:pPr>
            <a:r>
              <a:rPr lang="en">
                <a:solidFill>
                  <a:srgbClr val="000000"/>
                </a:solidFill>
              </a:rPr>
              <a:t>Digests: for</a:t>
            </a:r>
            <a:r>
              <a:rPr lang="en">
                <a:solidFill>
                  <a:srgbClr val="000000"/>
                </a:solidFill>
                <a:uFill>
                  <a:noFill/>
                </a:uFill>
                <a:hlinkClick r:id="rId6"/>
              </a:rPr>
              <a:t> </a:t>
            </a:r>
            <a:r>
              <a:rPr lang="en" u="sng">
                <a:solidFill>
                  <a:srgbClr val="0000FF"/>
                </a:solidFill>
                <a:hlinkClick r:id="rId6"/>
              </a:rPr>
              <a:t>teachers</a:t>
            </a:r>
            <a:r>
              <a:rPr lang="en" u="sng">
                <a:solidFill>
                  <a:srgbClr val="0000FF"/>
                </a:solidFill>
              </a:rPr>
              <a:t> </a:t>
            </a:r>
            <a:r>
              <a:rPr lang="en">
                <a:solidFill>
                  <a:srgbClr val="000000"/>
                </a:solidFill>
              </a:rPr>
              <a:t>&amp; for</a:t>
            </a:r>
            <a:r>
              <a:rPr lang="en">
                <a:solidFill>
                  <a:srgbClr val="000000"/>
                </a:solidFill>
                <a:uFill>
                  <a:noFill/>
                </a:uFill>
                <a:hlinkClick r:id="rId7"/>
              </a:rPr>
              <a:t> </a:t>
            </a:r>
            <a:r>
              <a:rPr lang="en" u="sng">
                <a:solidFill>
                  <a:srgbClr val="0000FF"/>
                </a:solidFill>
                <a:hlinkClick r:id="rId7"/>
              </a:rPr>
              <a:t>administrators</a:t>
            </a:r>
            <a:endParaRPr u="sng">
              <a:solidFill>
                <a:srgbClr val="0000FF"/>
              </a:solidFill>
              <a:hlinkClick r:id="rId7"/>
            </a:endParaRPr>
          </a:p>
          <a:p>
            <a:pPr marL="457200" lvl="0" indent="-342900" rtl="0">
              <a:spcBef>
                <a:spcPts val="0"/>
              </a:spcBef>
              <a:spcAft>
                <a:spcPts val="0"/>
              </a:spcAft>
              <a:buClr>
                <a:srgbClr val="0000FF"/>
              </a:buClr>
              <a:buSzPts val="1800"/>
              <a:buChar char="●"/>
            </a:pPr>
            <a:r>
              <a:rPr lang="en" u="sng">
                <a:solidFill>
                  <a:srgbClr val="0000FF"/>
                </a:solidFill>
                <a:hlinkClick r:id="rId8"/>
              </a:rPr>
              <a:t>News</a:t>
            </a:r>
            <a:endParaRPr u="sng">
              <a:solidFill>
                <a:srgbClr val="0000FF"/>
              </a:solidFill>
              <a:hlinkClick r:id="rId8"/>
            </a:endParaRPr>
          </a:p>
          <a:p>
            <a:pPr marL="457200" lvl="0" indent="-342900" rtl="0">
              <a:spcBef>
                <a:spcPts val="0"/>
              </a:spcBef>
              <a:spcAft>
                <a:spcPts val="0"/>
              </a:spcAft>
              <a:buClr>
                <a:srgbClr val="0000FF"/>
              </a:buClr>
              <a:buSzPts val="1800"/>
              <a:buChar char="●"/>
            </a:pPr>
            <a:r>
              <a:rPr lang="en" u="sng">
                <a:solidFill>
                  <a:srgbClr val="0000FF"/>
                </a:solidFill>
                <a:hlinkClick r:id="rId9"/>
              </a:rPr>
              <a:t>Teaching with Technology</a:t>
            </a:r>
            <a:endParaRPr u="sng">
              <a:solidFill>
                <a:srgbClr val="0000FF"/>
              </a:solidFill>
              <a:hlinkClick r:id="rId9"/>
            </a:endParaRPr>
          </a:p>
          <a:p>
            <a:pPr marL="457200" lvl="0" indent="-342900" rtl="0">
              <a:spcBef>
                <a:spcPts val="0"/>
              </a:spcBef>
              <a:spcAft>
                <a:spcPts val="0"/>
              </a:spcAft>
              <a:buSzPts val="1800"/>
              <a:buChar char="●"/>
            </a:pPr>
            <a:r>
              <a:rPr lang="en">
                <a:solidFill>
                  <a:srgbClr val="000000"/>
                </a:solidFill>
              </a:rPr>
              <a:t>Technology and Distance Learning</a:t>
            </a:r>
            <a:r>
              <a:rPr lang="en">
                <a:solidFill>
                  <a:srgbClr val="000000"/>
                </a:solidFill>
                <a:uFill>
                  <a:noFill/>
                </a:uFill>
                <a:hlinkClick r:id="rId10"/>
              </a:rPr>
              <a:t> </a:t>
            </a:r>
            <a:r>
              <a:rPr lang="en" u="sng">
                <a:solidFill>
                  <a:srgbClr val="0000FF"/>
                </a:solidFill>
                <a:hlinkClick r:id="rId10"/>
              </a:rPr>
              <a:t>Symposium </a:t>
            </a:r>
            <a:r>
              <a:rPr lang="en"/>
              <a:t>(registration is still open!)</a:t>
            </a:r>
            <a:endParaRPr/>
          </a:p>
        </p:txBody>
      </p:sp>
      <p:sp>
        <p:nvSpPr>
          <p:cNvPr id="92" name="Shape 92"/>
          <p:cNvSpPr txBox="1"/>
          <p:nvPr/>
        </p:nvSpPr>
        <p:spPr>
          <a:xfrm>
            <a:off x="134000" y="4244525"/>
            <a:ext cx="8823300" cy="50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700"/>
              <a:t>AEBG-TAP (</a:t>
            </a:r>
            <a:r>
              <a:rPr lang="en" sz="1700">
                <a:solidFill>
                  <a:srgbClr val="545454"/>
                </a:solidFill>
                <a:latin typeface="Roboto"/>
                <a:ea typeface="Roboto"/>
                <a:cs typeface="Roboto"/>
                <a:sym typeface="Roboto"/>
              </a:rPr>
              <a:t> </a:t>
            </a:r>
            <a:r>
              <a:rPr lang="en" sz="1700" b="1" u="sng">
                <a:solidFill>
                  <a:srgbClr val="0000FF"/>
                </a:solidFill>
                <a:latin typeface="Roboto"/>
                <a:ea typeface="Roboto"/>
                <a:cs typeface="Roboto"/>
                <a:sym typeface="Roboto"/>
                <a:hlinkClick r:id="rId11"/>
              </a:rPr>
              <a:t>tap</a:t>
            </a:r>
            <a:r>
              <a:rPr lang="en" sz="1700" u="sng">
                <a:solidFill>
                  <a:srgbClr val="0000FF"/>
                </a:solidFill>
                <a:latin typeface="Roboto"/>
                <a:ea typeface="Roboto"/>
                <a:cs typeface="Roboto"/>
                <a:sym typeface="Roboto"/>
                <a:hlinkClick r:id="rId11"/>
              </a:rPr>
              <a:t>@</a:t>
            </a:r>
            <a:r>
              <a:rPr lang="en" sz="1700" b="1" u="sng">
                <a:solidFill>
                  <a:srgbClr val="0000FF"/>
                </a:solidFill>
                <a:latin typeface="Roboto"/>
                <a:ea typeface="Roboto"/>
                <a:cs typeface="Roboto"/>
                <a:sym typeface="Roboto"/>
                <a:hlinkClick r:id="rId11"/>
              </a:rPr>
              <a:t>aebg</a:t>
            </a:r>
            <a:r>
              <a:rPr lang="en" sz="1700" u="sng">
                <a:solidFill>
                  <a:srgbClr val="0000FF"/>
                </a:solidFill>
                <a:latin typeface="Roboto"/>
                <a:ea typeface="Roboto"/>
                <a:cs typeface="Roboto"/>
                <a:sym typeface="Roboto"/>
                <a:hlinkClick r:id="rId11"/>
              </a:rPr>
              <a:t>.</a:t>
            </a:r>
            <a:r>
              <a:rPr lang="en" sz="1700" b="1" u="sng">
                <a:solidFill>
                  <a:srgbClr val="0000FF"/>
                </a:solidFill>
                <a:latin typeface="Roboto"/>
                <a:ea typeface="Roboto"/>
                <a:cs typeface="Roboto"/>
                <a:sym typeface="Roboto"/>
                <a:hlinkClick r:id="rId11"/>
              </a:rPr>
              <a:t>org</a:t>
            </a:r>
            <a:r>
              <a:rPr lang="en" sz="1700">
                <a:solidFill>
                  <a:srgbClr val="545454"/>
                </a:solidFill>
                <a:latin typeface="Roboto"/>
                <a:ea typeface="Roboto"/>
                <a:cs typeface="Roboto"/>
                <a:sym typeface="Roboto"/>
              </a:rPr>
              <a:t> </a:t>
            </a:r>
            <a:r>
              <a:rPr lang="en" sz="1700">
                <a:solidFill>
                  <a:srgbClr val="545454"/>
                </a:solidFill>
                <a:highlight>
                  <a:srgbClr val="FFFFFF"/>
                </a:highlight>
                <a:latin typeface="Roboto"/>
                <a:ea typeface="Roboto"/>
                <a:cs typeface="Roboto"/>
                <a:sym typeface="Roboto"/>
              </a:rPr>
              <a:t>)</a:t>
            </a:r>
            <a:r>
              <a:rPr lang="en" sz="1700"/>
              <a:t>is your partner for technical assistance for non-WIOA funded Agencies! Contact them for training sessions for your consortium and partners!</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a “RACHEL”?</a:t>
            </a:r>
            <a:endParaRPr/>
          </a:p>
        </p:txBody>
      </p:sp>
      <p:sp>
        <p:nvSpPr>
          <p:cNvPr id="98" name="Shape 98"/>
          <p:cNvSpPr txBox="1">
            <a:spLocks noGrp="1"/>
          </p:cNvSpPr>
          <p:nvPr>
            <p:ph type="body" idx="1"/>
          </p:nvPr>
        </p:nvSpPr>
        <p:spPr>
          <a:xfrm>
            <a:off x="5403500" y="723475"/>
            <a:ext cx="3428700" cy="41883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3000" b="1">
                <a:solidFill>
                  <a:srgbClr val="FF9900"/>
                </a:solidFill>
              </a:rPr>
              <a:t>R</a:t>
            </a:r>
            <a:r>
              <a:rPr lang="en" sz="3000" b="1">
                <a:solidFill>
                  <a:srgbClr val="000000"/>
                </a:solidFill>
              </a:rPr>
              <a:t>emote</a:t>
            </a:r>
            <a:endParaRPr sz="3000" b="1">
              <a:solidFill>
                <a:srgbClr val="000000"/>
              </a:solidFill>
              <a:latin typeface="PT Sans Narrow"/>
              <a:ea typeface="PT Sans Narrow"/>
              <a:cs typeface="PT Sans Narrow"/>
              <a:sym typeface="PT Sans Narrow"/>
            </a:endParaRPr>
          </a:p>
          <a:p>
            <a:pPr marL="0" lvl="0" indent="0">
              <a:lnSpc>
                <a:spcPct val="100000"/>
              </a:lnSpc>
              <a:spcBef>
                <a:spcPts val="1600"/>
              </a:spcBef>
              <a:spcAft>
                <a:spcPts val="0"/>
              </a:spcAft>
              <a:buNone/>
            </a:pPr>
            <a:r>
              <a:rPr lang="en" sz="3000" b="1">
                <a:solidFill>
                  <a:srgbClr val="FF9900"/>
                </a:solidFill>
              </a:rPr>
              <a:t>A</a:t>
            </a:r>
            <a:r>
              <a:rPr lang="en" sz="3000" b="1">
                <a:solidFill>
                  <a:srgbClr val="000000"/>
                </a:solidFill>
              </a:rPr>
              <a:t>ccess</a:t>
            </a:r>
            <a:endParaRPr>
              <a:solidFill>
                <a:srgbClr val="000000"/>
              </a:solidFill>
            </a:endParaRPr>
          </a:p>
          <a:p>
            <a:pPr marL="0" lvl="0" indent="0">
              <a:lnSpc>
                <a:spcPct val="100000"/>
              </a:lnSpc>
              <a:spcBef>
                <a:spcPts val="1600"/>
              </a:spcBef>
              <a:spcAft>
                <a:spcPts val="0"/>
              </a:spcAft>
              <a:buNone/>
            </a:pPr>
            <a:r>
              <a:rPr lang="en" sz="3000" b="1">
                <a:solidFill>
                  <a:srgbClr val="FF9900"/>
                </a:solidFill>
              </a:rPr>
              <a:t>C</a:t>
            </a:r>
            <a:r>
              <a:rPr lang="en" sz="3000" b="1">
                <a:solidFill>
                  <a:srgbClr val="000000"/>
                </a:solidFill>
              </a:rPr>
              <a:t>ommunity</a:t>
            </a:r>
            <a:endParaRPr>
              <a:solidFill>
                <a:srgbClr val="000000"/>
              </a:solidFill>
            </a:endParaRPr>
          </a:p>
          <a:p>
            <a:pPr marL="0" lvl="0" indent="0">
              <a:lnSpc>
                <a:spcPct val="100000"/>
              </a:lnSpc>
              <a:spcBef>
                <a:spcPts val="1600"/>
              </a:spcBef>
              <a:spcAft>
                <a:spcPts val="0"/>
              </a:spcAft>
              <a:buNone/>
            </a:pPr>
            <a:r>
              <a:rPr lang="en" sz="3000" b="1">
                <a:solidFill>
                  <a:srgbClr val="FF9900"/>
                </a:solidFill>
              </a:rPr>
              <a:t>H</a:t>
            </a:r>
            <a:r>
              <a:rPr lang="en" sz="3000" b="1">
                <a:solidFill>
                  <a:srgbClr val="000000"/>
                </a:solidFill>
              </a:rPr>
              <a:t>otspot for</a:t>
            </a:r>
            <a:endParaRPr b="1">
              <a:solidFill>
                <a:srgbClr val="000000"/>
              </a:solidFill>
            </a:endParaRPr>
          </a:p>
          <a:p>
            <a:pPr marL="0" lvl="0" indent="0" algn="l" rtl="0">
              <a:lnSpc>
                <a:spcPct val="100000"/>
              </a:lnSpc>
              <a:spcBef>
                <a:spcPts val="1600"/>
              </a:spcBef>
              <a:spcAft>
                <a:spcPts val="0"/>
              </a:spcAft>
              <a:buNone/>
            </a:pPr>
            <a:r>
              <a:rPr lang="en" sz="3000" b="1">
                <a:solidFill>
                  <a:srgbClr val="FF9900"/>
                </a:solidFill>
              </a:rPr>
              <a:t>E</a:t>
            </a:r>
            <a:r>
              <a:rPr lang="en" sz="3000" b="1">
                <a:solidFill>
                  <a:srgbClr val="000000"/>
                </a:solidFill>
              </a:rPr>
              <a:t>ducation and</a:t>
            </a:r>
            <a:endParaRPr b="1">
              <a:solidFill>
                <a:srgbClr val="000000"/>
              </a:solidFill>
            </a:endParaRPr>
          </a:p>
          <a:p>
            <a:pPr marL="0" lvl="0" indent="0" algn="l">
              <a:lnSpc>
                <a:spcPct val="100000"/>
              </a:lnSpc>
              <a:spcBef>
                <a:spcPts val="1600"/>
              </a:spcBef>
              <a:spcAft>
                <a:spcPts val="1600"/>
              </a:spcAft>
              <a:buNone/>
            </a:pPr>
            <a:r>
              <a:rPr lang="en" sz="3000" b="1">
                <a:solidFill>
                  <a:srgbClr val="FF9900"/>
                </a:solidFill>
              </a:rPr>
              <a:t>L</a:t>
            </a:r>
            <a:r>
              <a:rPr lang="en" sz="3000" b="1">
                <a:solidFill>
                  <a:srgbClr val="000000"/>
                </a:solidFill>
              </a:rPr>
              <a:t>earning</a:t>
            </a:r>
            <a:endParaRPr>
              <a:solidFill>
                <a:srgbClr val="000000"/>
              </a:solidFill>
            </a:endParaRPr>
          </a:p>
        </p:txBody>
      </p:sp>
      <p:pic>
        <p:nvPicPr>
          <p:cNvPr id="99" name="Shape 99">
            <a:hlinkClick r:id="rId3"/>
          </p:cNvPr>
          <p:cNvPicPr preferRelativeResize="0"/>
          <p:nvPr/>
        </p:nvPicPr>
        <p:blipFill>
          <a:blip r:embed="rId4">
            <a:alphaModFix/>
          </a:blip>
          <a:stretch>
            <a:fillRect/>
          </a:stretch>
        </p:blipFill>
        <p:spPr>
          <a:xfrm>
            <a:off x="757200" y="1129600"/>
            <a:ext cx="3686275" cy="368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Some Examples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Some Examples</a:t>
            </a:r>
            <a:endParaRPr/>
          </a:p>
        </p:txBody>
      </p:sp>
      <p:pic>
        <p:nvPicPr>
          <p:cNvPr id="110" name="Shape 110"/>
          <p:cNvPicPr preferRelativeResize="0"/>
          <p:nvPr/>
        </p:nvPicPr>
        <p:blipFill>
          <a:blip r:embed="rId3">
            <a:alphaModFix/>
          </a:blip>
          <a:stretch>
            <a:fillRect/>
          </a:stretch>
        </p:blipFill>
        <p:spPr>
          <a:xfrm>
            <a:off x="71938" y="2834325"/>
            <a:ext cx="1990909" cy="1493174"/>
          </a:xfrm>
          <a:prstGeom prst="rect">
            <a:avLst/>
          </a:prstGeom>
          <a:noFill/>
          <a:ln>
            <a:noFill/>
          </a:ln>
        </p:spPr>
      </p:pic>
      <p:sp>
        <p:nvSpPr>
          <p:cNvPr id="111" name="Shape 111"/>
          <p:cNvSpPr txBox="1"/>
          <p:nvPr/>
        </p:nvSpPr>
        <p:spPr>
          <a:xfrm>
            <a:off x="66225" y="4327500"/>
            <a:ext cx="2144100" cy="22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u="sng">
                <a:solidFill>
                  <a:srgbClr val="0000FF"/>
                </a:solidFill>
                <a:hlinkClick r:id="rId4"/>
              </a:rPr>
              <a:t>CC0 - Laura Hughes, Pixabay</a:t>
            </a:r>
            <a:endParaRPr sz="1000">
              <a:solidFill>
                <a:srgbClr val="0000FF"/>
              </a:solidFill>
            </a:endParaRPr>
          </a:p>
        </p:txBody>
      </p:sp>
      <p:pic>
        <p:nvPicPr>
          <p:cNvPr id="112" name="Shape 112"/>
          <p:cNvPicPr preferRelativeResize="0"/>
          <p:nvPr/>
        </p:nvPicPr>
        <p:blipFill>
          <a:blip r:embed="rId5">
            <a:alphaModFix/>
          </a:blip>
          <a:stretch>
            <a:fillRect/>
          </a:stretch>
        </p:blipFill>
        <p:spPr>
          <a:xfrm>
            <a:off x="2149727" y="2834325"/>
            <a:ext cx="2319483" cy="1493175"/>
          </a:xfrm>
          <a:prstGeom prst="rect">
            <a:avLst/>
          </a:prstGeom>
          <a:noFill/>
          <a:ln>
            <a:noFill/>
          </a:ln>
        </p:spPr>
      </p:pic>
      <p:sp>
        <p:nvSpPr>
          <p:cNvPr id="113" name="Shape 113"/>
          <p:cNvSpPr txBox="1"/>
          <p:nvPr/>
        </p:nvSpPr>
        <p:spPr>
          <a:xfrm>
            <a:off x="2502397" y="4327500"/>
            <a:ext cx="1704000" cy="22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u="sng">
                <a:solidFill>
                  <a:srgbClr val="0000FF"/>
                </a:solidFill>
                <a:hlinkClick r:id="rId6"/>
              </a:rPr>
              <a:t>CC0 - sasint, Pixabay</a:t>
            </a:r>
            <a:endParaRPr sz="1000">
              <a:solidFill>
                <a:srgbClr val="0000FF"/>
              </a:solidFill>
            </a:endParaRPr>
          </a:p>
        </p:txBody>
      </p:sp>
      <p:pic>
        <p:nvPicPr>
          <p:cNvPr id="114" name="Shape 114"/>
          <p:cNvPicPr preferRelativeResize="0"/>
          <p:nvPr/>
        </p:nvPicPr>
        <p:blipFill>
          <a:blip r:embed="rId7">
            <a:alphaModFix/>
          </a:blip>
          <a:stretch>
            <a:fillRect/>
          </a:stretch>
        </p:blipFill>
        <p:spPr>
          <a:xfrm>
            <a:off x="4628831" y="2834325"/>
            <a:ext cx="2091069" cy="1493174"/>
          </a:xfrm>
          <a:prstGeom prst="rect">
            <a:avLst/>
          </a:prstGeom>
          <a:noFill/>
          <a:ln>
            <a:noFill/>
          </a:ln>
        </p:spPr>
      </p:pic>
      <p:sp>
        <p:nvSpPr>
          <p:cNvPr id="115" name="Shape 115"/>
          <p:cNvSpPr txBox="1"/>
          <p:nvPr/>
        </p:nvSpPr>
        <p:spPr>
          <a:xfrm>
            <a:off x="4946100" y="4327500"/>
            <a:ext cx="2272500" cy="22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u="sng">
                <a:solidFill>
                  <a:srgbClr val="0000FF"/>
                </a:solidFill>
                <a:hlinkClick r:id="rId8"/>
              </a:rPr>
              <a:t>CC0-12019, Pixabay</a:t>
            </a:r>
            <a:endParaRPr sz="1000">
              <a:solidFill>
                <a:srgbClr val="0000FF"/>
              </a:solidFill>
            </a:endParaRPr>
          </a:p>
        </p:txBody>
      </p:sp>
      <p:pic>
        <p:nvPicPr>
          <p:cNvPr id="116" name="Shape 116"/>
          <p:cNvPicPr preferRelativeResize="0"/>
          <p:nvPr/>
        </p:nvPicPr>
        <p:blipFill>
          <a:blip r:embed="rId9">
            <a:alphaModFix/>
          </a:blip>
          <a:stretch>
            <a:fillRect/>
          </a:stretch>
        </p:blipFill>
        <p:spPr>
          <a:xfrm>
            <a:off x="6879517" y="2834325"/>
            <a:ext cx="2243246" cy="1493175"/>
          </a:xfrm>
          <a:prstGeom prst="rect">
            <a:avLst/>
          </a:prstGeom>
          <a:noFill/>
          <a:ln>
            <a:noFill/>
          </a:ln>
        </p:spPr>
      </p:pic>
      <p:sp>
        <p:nvSpPr>
          <p:cNvPr id="117" name="Shape 117"/>
          <p:cNvSpPr txBox="1"/>
          <p:nvPr/>
        </p:nvSpPr>
        <p:spPr>
          <a:xfrm>
            <a:off x="6979050" y="4327500"/>
            <a:ext cx="2044200" cy="30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u="sng">
                <a:solidFill>
                  <a:srgbClr val="0000FF"/>
                </a:solidFill>
                <a:hlinkClick r:id="rId10"/>
              </a:rPr>
              <a:t>CC0-Capri23auto, Pixabay</a:t>
            </a:r>
            <a:endParaRPr sz="1000">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Oregon Youth Authority</a:t>
            </a:r>
            <a:endParaRPr/>
          </a:p>
        </p:txBody>
      </p:sp>
      <p:sp>
        <p:nvSpPr>
          <p:cNvPr id="123" name="Shape 123"/>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t>Incarcerated Oregon youth work directly with Intel and WorldPossible staff on improvements and deployment options.</a:t>
            </a:r>
            <a:endParaRPr sz="1800"/>
          </a:p>
        </p:txBody>
      </p:sp>
      <p:sp>
        <p:nvSpPr>
          <p:cNvPr id="124" name="Shape 124"/>
          <p:cNvSpPr txBox="1">
            <a:spLocks noGrp="1"/>
          </p:cNvSpPr>
          <p:nvPr>
            <p:ph type="body" idx="2"/>
          </p:nvPr>
        </p:nvSpPr>
        <p:spPr>
          <a:xfrm>
            <a:off x="4832400" y="1113775"/>
            <a:ext cx="39999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t>Carla Caesar, a marketing manager at Intel, summed up the day this way: “It’s easy to sit in my cubicle and work on these projects and think, ‘This is a cool thing we’re making.’ It’s a whole other thing to go out and see its impact — to hear how these youth are using it not only for education but also for researching the law and their rights — and learn how it’s improving lives.”</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Fire Camps</a:t>
            </a:r>
            <a:endParaRPr/>
          </a:p>
        </p:txBody>
      </p:sp>
      <p:sp>
        <p:nvSpPr>
          <p:cNvPr id="130" name="Shape 130"/>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1" name="Shape 131"/>
          <p:cNvPicPr preferRelativeResize="0"/>
          <p:nvPr/>
        </p:nvPicPr>
        <p:blipFill>
          <a:blip r:embed="rId3">
            <a:alphaModFix/>
          </a:blip>
          <a:stretch>
            <a:fillRect/>
          </a:stretch>
        </p:blipFill>
        <p:spPr>
          <a:xfrm>
            <a:off x="4727851" y="1480450"/>
            <a:ext cx="3999899" cy="2662425"/>
          </a:xfrm>
          <a:prstGeom prst="rect">
            <a:avLst/>
          </a:prstGeom>
          <a:noFill/>
          <a:ln>
            <a:noFill/>
          </a:ln>
        </p:spPr>
      </p:pic>
      <p:pic>
        <p:nvPicPr>
          <p:cNvPr id="132" name="Shape 132"/>
          <p:cNvPicPr preferRelativeResize="0"/>
          <p:nvPr/>
        </p:nvPicPr>
        <p:blipFill>
          <a:blip r:embed="rId4">
            <a:alphaModFix/>
          </a:blip>
          <a:stretch>
            <a:fillRect/>
          </a:stretch>
        </p:blipFill>
        <p:spPr>
          <a:xfrm>
            <a:off x="311700" y="1480449"/>
            <a:ext cx="3999899" cy="266242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8408B9-66AF-4003-98E6-0101B3B07DF2}"/>
</file>

<file path=customXml/itemProps2.xml><?xml version="1.0" encoding="utf-8"?>
<ds:datastoreItem xmlns:ds="http://schemas.openxmlformats.org/officeDocument/2006/customXml" ds:itemID="{B6585D20-B6EA-48AD-A84A-4166431F35A7}"/>
</file>

<file path=customXml/itemProps3.xml><?xml version="1.0" encoding="utf-8"?>
<ds:datastoreItem xmlns:ds="http://schemas.openxmlformats.org/officeDocument/2006/customXml" ds:itemID="{602F73EC-394B-41B9-ADEC-3437F8246161}"/>
</file>

<file path=docProps/app.xml><?xml version="1.0" encoding="utf-8"?>
<Properties xmlns="http://schemas.openxmlformats.org/officeDocument/2006/extended-properties" xmlns:vt="http://schemas.openxmlformats.org/officeDocument/2006/docPropsVTypes">
  <TotalTime>0</TotalTime>
  <Words>2603</Words>
  <Application>Microsoft Office PowerPoint</Application>
  <PresentationFormat>On-screen Show (16:9)</PresentationFormat>
  <Paragraphs>175</Paragraphs>
  <Slides>26</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PT Sans Narrow</vt:lpstr>
      <vt:lpstr>Arial</vt:lpstr>
      <vt:lpstr>Roboto</vt:lpstr>
      <vt:lpstr>Open Sans</vt:lpstr>
      <vt:lpstr>Montserrat</vt:lpstr>
      <vt:lpstr>Tropic</vt:lpstr>
      <vt:lpstr>AEBG Webinar Technologies that Reach Remote Learner Populations</vt:lpstr>
      <vt:lpstr>Today is an Exploration</vt:lpstr>
      <vt:lpstr>Get your own copy</vt:lpstr>
      <vt:lpstr>OTAN and You</vt:lpstr>
      <vt:lpstr>What is a “RACHEL”?</vt:lpstr>
      <vt:lpstr>Some Examples</vt:lpstr>
      <vt:lpstr>Some Examples</vt:lpstr>
      <vt:lpstr>Oregon Youth Authority</vt:lpstr>
      <vt:lpstr>Fire Camps</vt:lpstr>
      <vt:lpstr>Agriculture</vt:lpstr>
      <vt:lpstr>Urban Satellite Educational Facilities</vt:lpstr>
      <vt:lpstr>PowerPoint Presentation</vt:lpstr>
      <vt:lpstr>Where it’s used:   Nevada County jail  How it is being used: Classroom enrichment, independent study, career planning…..</vt:lpstr>
      <vt:lpstr>What does RACHEL content look like</vt:lpstr>
      <vt:lpstr>RACHEL home page</vt:lpstr>
      <vt:lpstr>Module for Career Planning</vt:lpstr>
      <vt:lpstr> Support worksheet</vt:lpstr>
      <vt:lpstr>In action…..</vt:lpstr>
      <vt:lpstr>https://www.youtube.com/watch?v=vDlNpLYvFB8&amp;feature=youtu.be</vt:lpstr>
      <vt:lpstr>Short video on how to show, hide, rearrange content modules</vt:lpstr>
      <vt:lpstr>Demonstration Connecting! </vt:lpstr>
      <vt:lpstr>Explore the content on your own… http://rachel.golearn.us/ </vt:lpstr>
      <vt:lpstr>ATLO</vt:lpstr>
      <vt:lpstr>ATLO</vt:lpstr>
      <vt:lpstr>Get your own copy</vt:lpstr>
      <vt:lpstr>License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Webinar Technologies that Reach Remote Learner Populations</dc:title>
  <dc:creator>Veronica Parker</dc:creator>
  <cp:lastModifiedBy>Veronica Parker</cp:lastModifiedBy>
  <cp:revision>1</cp:revision>
  <dcterms:modified xsi:type="dcterms:W3CDTF">2018-03-21T22:05:42Z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