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8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7.xml" ContentType="application/vnd.openxmlformats-officedocument.presentationml.slide+xml"/>
  <Override PartName="/ppt/slides/slide15.xml" ContentType="application/vnd.openxmlformats-officedocument.presentationml.slide+xml"/>
  <Override PartName="/ppt/slides/slide11.xml" ContentType="application/vnd.openxmlformats-officedocument.presentationml.slide+xml"/>
  <Override PartName="/ppt/slides/slide14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8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2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3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2.xml" ContentType="application/vnd.openxmlformats-officedocument.theme+xml"/>
  <Override PartName="/ppt/theme/theme1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Masters/notesMaster1.xml" ContentType="application/vnd.openxmlformats-officedocument.presentationml.notesMaster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drawing2.xml" ContentType="application/vnd.ms-office.drawingml.diagramDrawing+xml"/>
  <Override PartName="/ppt/diagrams/colors2.xml" ContentType="application/vnd.openxmlformats-officedocument.drawingml.diagramColor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77" r:id="rId2"/>
    <p:sldId id="293" r:id="rId3"/>
    <p:sldId id="279" r:id="rId4"/>
    <p:sldId id="280" r:id="rId5"/>
    <p:sldId id="294" r:id="rId6"/>
    <p:sldId id="295" r:id="rId7"/>
    <p:sldId id="257" r:id="rId8"/>
    <p:sldId id="258" r:id="rId9"/>
    <p:sldId id="269" r:id="rId10"/>
    <p:sldId id="260" r:id="rId11"/>
    <p:sldId id="327" r:id="rId12"/>
    <p:sldId id="310" r:id="rId13"/>
    <p:sldId id="313" r:id="rId14"/>
    <p:sldId id="314" r:id="rId15"/>
    <p:sldId id="328" r:id="rId16"/>
    <p:sldId id="276" r:id="rId17"/>
    <p:sldId id="315" r:id="rId18"/>
    <p:sldId id="322" r:id="rId19"/>
    <p:sldId id="323" r:id="rId20"/>
    <p:sldId id="324" r:id="rId21"/>
    <p:sldId id="308" r:id="rId22"/>
    <p:sldId id="306" r:id="rId23"/>
    <p:sldId id="325" r:id="rId24"/>
    <p:sldId id="326" r:id="rId2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48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ctr" defTabSz="82148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ctr" defTabSz="82148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ctr" defTabSz="82148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ctr" defTabSz="82148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ctr" defTabSz="82148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ctr" defTabSz="82148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ctr" defTabSz="82148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ctr" defTabSz="821489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84C2"/>
    <a:srgbClr val="3D009A"/>
    <a:srgbClr val="F8005B"/>
    <a:srgbClr val="B10101"/>
    <a:srgbClr val="2A80B9"/>
    <a:srgbClr val="F26A5A"/>
    <a:srgbClr val="E69174"/>
    <a:srgbClr val="2E7684"/>
    <a:srgbClr val="FFFFFF"/>
    <a:srgbClr val="D5E5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2E8"/>
          </a:solidFill>
        </a:fill>
      </a:tcStyle>
    </a:wholeTbl>
    <a:band2H>
      <a:tcTxStyle/>
      <a:tcStyle>
        <a:tcBdr/>
        <a:fill>
          <a:solidFill>
            <a:srgbClr val="E6EA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BDBDB"/>
          </a:solidFill>
        </a:fill>
      </a:tcStyle>
    </a:wholeTbl>
    <a:band2H>
      <a:tcTxStyle/>
      <a:tcStyle>
        <a:tcBdr/>
        <a:fill>
          <a:solidFill>
            <a:srgbClr val="EEEE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6CB"/>
          </a:solidFill>
        </a:fill>
      </a:tcStyle>
    </a:wholeTbl>
    <a:band2H>
      <a:tcTxStyle/>
      <a:tcStyle>
        <a:tcBdr/>
        <a:fill>
          <a:solidFill>
            <a:srgbClr val="E6EC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516" autoAdjust="0"/>
  </p:normalViewPr>
  <p:slideViewPr>
    <p:cSldViewPr snapToGrid="0">
      <p:cViewPr varScale="1">
        <p:scale>
          <a:sx n="51" d="100"/>
          <a:sy n="51" d="100"/>
        </p:scale>
        <p:origin x="-198" y="168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9" d="100"/>
        <a:sy n="3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C54996-3F12-4B32-AD57-51F1CD71AB8F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AFD2D42-7A99-46E0-B93E-C5A6FB662D8F}">
      <dgm:prSet phldrT="[Text]"/>
      <dgm:spPr>
        <a:solidFill>
          <a:srgbClr val="2F5B72"/>
        </a:solidFill>
        <a:ln w="76200">
          <a:solidFill>
            <a:srgbClr val="72B9BA"/>
          </a:solidFill>
        </a:ln>
      </dgm:spPr>
      <dgm:t>
        <a:bodyPr/>
        <a:lstStyle/>
        <a:p>
          <a:r>
            <a:rPr lang="en-US" b="1" dirty="0">
              <a:solidFill>
                <a:srgbClr val="F26A5A"/>
              </a:solidFill>
              <a:latin typeface="Arial" panose="020B0604020202020204" pitchFamily="34" charset="0"/>
              <a:cs typeface="Arial" panose="020B0604020202020204" pitchFamily="34" charset="0"/>
            </a:rPr>
            <a:t>Challenges</a:t>
          </a:r>
        </a:p>
      </dgm:t>
    </dgm:pt>
    <dgm:pt modelId="{7DA475A9-E2CB-41C0-AAD3-2B8C26FAE264}" type="parTrans" cxnId="{20CFFDE6-AA6E-4AAA-B533-8601AA554FA6}">
      <dgm:prSet/>
      <dgm:spPr/>
      <dgm:t>
        <a:bodyPr/>
        <a:lstStyle/>
        <a:p>
          <a:endParaRPr lang="en-US"/>
        </a:p>
      </dgm:t>
    </dgm:pt>
    <dgm:pt modelId="{9D8204C1-50F7-475E-911B-3E4D373C7328}" type="sibTrans" cxnId="{20CFFDE6-AA6E-4AAA-B533-8601AA554FA6}">
      <dgm:prSet/>
      <dgm:spPr/>
      <dgm:t>
        <a:bodyPr/>
        <a:lstStyle/>
        <a:p>
          <a:endParaRPr lang="en-US"/>
        </a:p>
      </dgm:t>
    </dgm:pt>
    <dgm:pt modelId="{C2433D10-D5FE-4624-AFEB-E30B692F81F4}">
      <dgm:prSet phldrT="[Text]" custT="1"/>
      <dgm:spPr>
        <a:solidFill>
          <a:srgbClr val="2F5B72"/>
        </a:solidFill>
        <a:ln w="76200">
          <a:solidFill>
            <a:srgbClr val="F26A5A"/>
          </a:solidFill>
        </a:ln>
      </dgm:spPr>
      <dgm:t>
        <a:bodyPr/>
        <a:lstStyle/>
        <a:p>
          <a:pPr algn="ctr"/>
          <a:r>
            <a:rPr lang="en-US" sz="5400" b="1" dirty="0">
              <a:solidFill>
                <a:srgbClr val="FCA834"/>
              </a:solidFill>
              <a:latin typeface="Arial" panose="020B0604020202020204" pitchFamily="34" charset="0"/>
              <a:cs typeface="Arial" panose="020B0604020202020204" pitchFamily="34" charset="0"/>
            </a:rPr>
            <a:t>Difficulty working with partners to connect employers in work-based learning activities.</a:t>
          </a:r>
        </a:p>
      </dgm:t>
    </dgm:pt>
    <dgm:pt modelId="{B0BB020B-9CFA-4E98-B9F5-FB07B36C48FB}" type="parTrans" cxnId="{331845E3-23E0-43F9-BCAE-9113E140F83B}">
      <dgm:prSet/>
      <dgm:spPr>
        <a:solidFill>
          <a:schemeClr val="bg1"/>
        </a:solidFill>
        <a:ln w="57150">
          <a:solidFill>
            <a:schemeClr val="bg1"/>
          </a:solidFill>
        </a:ln>
      </dgm:spPr>
      <dgm:t>
        <a:bodyPr/>
        <a:lstStyle/>
        <a:p>
          <a:endParaRPr lang="en-US" dirty="0">
            <a:solidFill>
              <a:srgbClr val="72B9BA"/>
            </a:solidFill>
          </a:endParaRPr>
        </a:p>
      </dgm:t>
    </dgm:pt>
    <dgm:pt modelId="{F07BB16E-ACB6-43FB-84F0-F6ACCB7275ED}" type="sibTrans" cxnId="{331845E3-23E0-43F9-BCAE-9113E140F83B}">
      <dgm:prSet/>
      <dgm:spPr/>
      <dgm:t>
        <a:bodyPr/>
        <a:lstStyle/>
        <a:p>
          <a:endParaRPr lang="en-US"/>
        </a:p>
      </dgm:t>
    </dgm:pt>
    <dgm:pt modelId="{013A6967-896E-46AA-AFE7-67435FDE6DE8}">
      <dgm:prSet phldrT="[Text]" custT="1"/>
      <dgm:spPr>
        <a:solidFill>
          <a:srgbClr val="2F5B72"/>
        </a:solidFill>
        <a:ln w="76200">
          <a:solidFill>
            <a:srgbClr val="F26A5A"/>
          </a:solidFill>
        </a:ln>
      </dgm:spPr>
      <dgm:t>
        <a:bodyPr/>
        <a:lstStyle/>
        <a:p>
          <a:pPr algn="ctr"/>
          <a:r>
            <a:rPr lang="en-US" sz="5400" b="1" dirty="0">
              <a:solidFill>
                <a:srgbClr val="FCA834"/>
              </a:solidFill>
              <a:latin typeface="Arial" panose="020B0604020202020204" pitchFamily="34" charset="0"/>
              <a:cs typeface="Arial" panose="020B0604020202020204" pitchFamily="34" charset="0"/>
            </a:rPr>
            <a:t>No business engagement outreach plan                         with defined objectives and goals. </a:t>
          </a:r>
        </a:p>
      </dgm:t>
    </dgm:pt>
    <dgm:pt modelId="{84807943-5A29-440B-8DD9-994E0D6BE341}" type="parTrans" cxnId="{FB610449-A2DD-4324-B552-7EC98F2E5E73}">
      <dgm:prSet/>
      <dgm:spPr>
        <a:ln>
          <a:solidFill>
            <a:schemeClr val="bg1"/>
          </a:solidFill>
        </a:ln>
      </dgm:spPr>
      <dgm:t>
        <a:bodyPr/>
        <a:lstStyle/>
        <a:p>
          <a:endParaRPr lang="en-US" dirty="0"/>
        </a:p>
      </dgm:t>
    </dgm:pt>
    <dgm:pt modelId="{B14830E9-8696-4D7F-BAB7-E8F339F19B83}" type="sibTrans" cxnId="{FB610449-A2DD-4324-B552-7EC98F2E5E73}">
      <dgm:prSet/>
      <dgm:spPr/>
      <dgm:t>
        <a:bodyPr/>
        <a:lstStyle/>
        <a:p>
          <a:endParaRPr lang="en-US"/>
        </a:p>
      </dgm:t>
    </dgm:pt>
    <dgm:pt modelId="{45D9BECB-F003-48A0-9C87-6052F8318616}">
      <dgm:prSet phldrT="[Text]" custT="1"/>
      <dgm:spPr>
        <a:solidFill>
          <a:srgbClr val="2F5B72"/>
        </a:solidFill>
        <a:ln w="76200">
          <a:solidFill>
            <a:srgbClr val="F26A5A"/>
          </a:solidFill>
        </a:ln>
      </dgm:spPr>
      <dgm:t>
        <a:bodyPr/>
        <a:lstStyle/>
        <a:p>
          <a:pPr algn="ctr"/>
          <a:r>
            <a:rPr lang="en-US" sz="5400" b="1" dirty="0">
              <a:solidFill>
                <a:srgbClr val="FCA834"/>
              </a:solidFill>
              <a:latin typeface="Arial" panose="020B0604020202020204" pitchFamily="34" charset="0"/>
              <a:cs typeface="Arial" panose="020B0604020202020204" pitchFamily="34" charset="0"/>
            </a:rPr>
            <a:t>No professional development that supports building relationships with industry.    </a:t>
          </a:r>
        </a:p>
      </dgm:t>
    </dgm:pt>
    <dgm:pt modelId="{040565FF-CD27-4561-A849-BDA4D081E478}" type="parTrans" cxnId="{F4AED646-19FC-4588-9042-6050BEF00FF1}">
      <dgm:prSet/>
      <dgm:spPr>
        <a:ln w="57150">
          <a:solidFill>
            <a:schemeClr val="bg1"/>
          </a:solidFill>
        </a:ln>
      </dgm:spPr>
      <dgm:t>
        <a:bodyPr/>
        <a:lstStyle/>
        <a:p>
          <a:endParaRPr lang="en-US" dirty="0"/>
        </a:p>
      </dgm:t>
    </dgm:pt>
    <dgm:pt modelId="{C9667657-D41C-4AD8-91E2-61AD2083932B}" type="sibTrans" cxnId="{F4AED646-19FC-4588-9042-6050BEF00FF1}">
      <dgm:prSet/>
      <dgm:spPr/>
      <dgm:t>
        <a:bodyPr/>
        <a:lstStyle/>
        <a:p>
          <a:endParaRPr lang="en-US"/>
        </a:p>
      </dgm:t>
    </dgm:pt>
    <dgm:pt modelId="{FDFE9AA6-8DE4-4CE3-9540-968D464A2656}">
      <dgm:prSet custT="1"/>
      <dgm:spPr>
        <a:solidFill>
          <a:srgbClr val="2F5B72"/>
        </a:solidFill>
        <a:ln w="76200">
          <a:solidFill>
            <a:srgbClr val="F26A5A"/>
          </a:solidFill>
        </a:ln>
      </dgm:spPr>
      <dgm:t>
        <a:bodyPr/>
        <a:lstStyle/>
        <a:p>
          <a:pPr algn="ctr"/>
          <a:r>
            <a:rPr lang="en-US" sz="5400" b="1" dirty="0">
              <a:solidFill>
                <a:srgbClr val="FCA834"/>
              </a:solidFill>
              <a:latin typeface="Arial" panose="020B0604020202020204" pitchFamily="34" charset="0"/>
              <a:cs typeface="Arial" panose="020B0604020202020204" pitchFamily="34" charset="0"/>
            </a:rPr>
            <a:t>Partner coordination attempts are not focused.</a:t>
          </a:r>
        </a:p>
      </dgm:t>
    </dgm:pt>
    <dgm:pt modelId="{570230F6-D625-488B-81F2-C58068BB5BB0}" type="parTrans" cxnId="{4CE95445-73E6-46E6-8CE3-15E4129A8B42}">
      <dgm:prSet/>
      <dgm:spPr>
        <a:ln w="57150">
          <a:solidFill>
            <a:schemeClr val="bg1"/>
          </a:solidFill>
        </a:ln>
      </dgm:spPr>
      <dgm:t>
        <a:bodyPr/>
        <a:lstStyle/>
        <a:p>
          <a:endParaRPr lang="en-US" dirty="0"/>
        </a:p>
      </dgm:t>
    </dgm:pt>
    <dgm:pt modelId="{08320301-29DE-4278-B55D-21C0C8CDDB2C}" type="sibTrans" cxnId="{4CE95445-73E6-46E6-8CE3-15E4129A8B42}">
      <dgm:prSet/>
      <dgm:spPr/>
      <dgm:t>
        <a:bodyPr/>
        <a:lstStyle/>
        <a:p>
          <a:endParaRPr lang="en-US"/>
        </a:p>
      </dgm:t>
    </dgm:pt>
    <dgm:pt modelId="{4E32363A-4518-4565-A2D6-E40514F8A74D}" type="pres">
      <dgm:prSet presAssocID="{F3C54996-3F12-4B32-AD57-51F1CD71AB8F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2B4C62D-4BF6-4A6D-BE6A-4CDC4181BA4A}" type="pres">
      <dgm:prSet presAssocID="{0AFD2D42-7A99-46E0-B93E-C5A6FB662D8F}" presName="root1" presStyleCnt="0"/>
      <dgm:spPr/>
    </dgm:pt>
    <dgm:pt modelId="{8928A5AB-07B8-4C93-A351-F00297173B1D}" type="pres">
      <dgm:prSet presAssocID="{0AFD2D42-7A99-46E0-B93E-C5A6FB662D8F}" presName="LevelOneTextNode" presStyleLbl="node0" presStyleIdx="0" presStyleCnt="1" custLinFactNeighborX="-2223" custLinFactNeighborY="-9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BF679F2-9FB8-4621-8ED2-40C99BDD3350}" type="pres">
      <dgm:prSet presAssocID="{0AFD2D42-7A99-46E0-B93E-C5A6FB662D8F}" presName="level2hierChild" presStyleCnt="0"/>
      <dgm:spPr/>
    </dgm:pt>
    <dgm:pt modelId="{B805DBFD-4A7E-4471-82DA-057E01931803}" type="pres">
      <dgm:prSet presAssocID="{B0BB020B-9CFA-4E98-B9F5-FB07B36C48FB}" presName="conn2-1" presStyleLbl="parChTrans1D2" presStyleIdx="0" presStyleCnt="4"/>
      <dgm:spPr/>
      <dgm:t>
        <a:bodyPr/>
        <a:lstStyle/>
        <a:p>
          <a:endParaRPr lang="en-US"/>
        </a:p>
      </dgm:t>
    </dgm:pt>
    <dgm:pt modelId="{1E6D8B3E-4E14-418F-BA8B-3E973DE9E1A5}" type="pres">
      <dgm:prSet presAssocID="{B0BB020B-9CFA-4E98-B9F5-FB07B36C48FB}" presName="connTx" presStyleLbl="parChTrans1D2" presStyleIdx="0" presStyleCnt="4"/>
      <dgm:spPr/>
      <dgm:t>
        <a:bodyPr/>
        <a:lstStyle/>
        <a:p>
          <a:endParaRPr lang="en-US"/>
        </a:p>
      </dgm:t>
    </dgm:pt>
    <dgm:pt modelId="{AFB1F9D2-E4D0-42D4-92E4-04F68EC4E34E}" type="pres">
      <dgm:prSet presAssocID="{C2433D10-D5FE-4624-AFEB-E30B692F81F4}" presName="root2" presStyleCnt="0"/>
      <dgm:spPr/>
    </dgm:pt>
    <dgm:pt modelId="{9B24A601-AABD-4781-8DDE-DBC209A3E27B}" type="pres">
      <dgm:prSet presAssocID="{C2433D10-D5FE-4624-AFEB-E30B692F81F4}" presName="LevelTwoTextNode" presStyleLbl="node2" presStyleIdx="0" presStyleCnt="4" custScaleX="303868" custLinFactNeighborX="617" custLinFactNeighborY="-336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C901654-9895-4D5E-8EFE-16705A5B1C4B}" type="pres">
      <dgm:prSet presAssocID="{C2433D10-D5FE-4624-AFEB-E30B692F81F4}" presName="level3hierChild" presStyleCnt="0"/>
      <dgm:spPr/>
    </dgm:pt>
    <dgm:pt modelId="{6347F630-C415-46BC-BDDF-A58BB2937375}" type="pres">
      <dgm:prSet presAssocID="{570230F6-D625-488B-81F2-C58068BB5BB0}" presName="conn2-1" presStyleLbl="parChTrans1D2" presStyleIdx="1" presStyleCnt="4"/>
      <dgm:spPr/>
      <dgm:t>
        <a:bodyPr/>
        <a:lstStyle/>
        <a:p>
          <a:endParaRPr lang="en-US"/>
        </a:p>
      </dgm:t>
    </dgm:pt>
    <dgm:pt modelId="{29A14C51-E77A-4983-B9BA-C98D9A1A6022}" type="pres">
      <dgm:prSet presAssocID="{570230F6-D625-488B-81F2-C58068BB5BB0}" presName="connTx" presStyleLbl="parChTrans1D2" presStyleIdx="1" presStyleCnt="4"/>
      <dgm:spPr/>
      <dgm:t>
        <a:bodyPr/>
        <a:lstStyle/>
        <a:p>
          <a:endParaRPr lang="en-US"/>
        </a:p>
      </dgm:t>
    </dgm:pt>
    <dgm:pt modelId="{7C9458AE-746D-4E06-A90D-7F787DA53462}" type="pres">
      <dgm:prSet presAssocID="{FDFE9AA6-8DE4-4CE3-9540-968D464A2656}" presName="root2" presStyleCnt="0"/>
      <dgm:spPr/>
    </dgm:pt>
    <dgm:pt modelId="{DA367BB9-A6F2-4C1A-826C-99854E3ED531}" type="pres">
      <dgm:prSet presAssocID="{FDFE9AA6-8DE4-4CE3-9540-968D464A2656}" presName="LevelTwoTextNode" presStyleLbl="node2" presStyleIdx="1" presStyleCnt="4" custScaleX="30490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6021BC6-2D9A-4322-AEC1-25956BCF2165}" type="pres">
      <dgm:prSet presAssocID="{FDFE9AA6-8DE4-4CE3-9540-968D464A2656}" presName="level3hierChild" presStyleCnt="0"/>
      <dgm:spPr/>
    </dgm:pt>
    <dgm:pt modelId="{D954B072-4C37-4D50-B269-5A08FEAE1640}" type="pres">
      <dgm:prSet presAssocID="{84807943-5A29-440B-8DD9-994E0D6BE341}" presName="conn2-1" presStyleLbl="parChTrans1D2" presStyleIdx="2" presStyleCnt="4"/>
      <dgm:spPr/>
      <dgm:t>
        <a:bodyPr/>
        <a:lstStyle/>
        <a:p>
          <a:endParaRPr lang="en-US"/>
        </a:p>
      </dgm:t>
    </dgm:pt>
    <dgm:pt modelId="{1C398D7D-C54B-4E7B-A58F-F1DB483AF36B}" type="pres">
      <dgm:prSet presAssocID="{84807943-5A29-440B-8DD9-994E0D6BE341}" presName="connTx" presStyleLbl="parChTrans1D2" presStyleIdx="2" presStyleCnt="4"/>
      <dgm:spPr/>
      <dgm:t>
        <a:bodyPr/>
        <a:lstStyle/>
        <a:p>
          <a:endParaRPr lang="en-US"/>
        </a:p>
      </dgm:t>
    </dgm:pt>
    <dgm:pt modelId="{2DA7769D-3A96-4B14-A02F-B5E5D0A75B52}" type="pres">
      <dgm:prSet presAssocID="{013A6967-896E-46AA-AFE7-67435FDE6DE8}" presName="root2" presStyleCnt="0"/>
      <dgm:spPr/>
    </dgm:pt>
    <dgm:pt modelId="{7FB34953-7EAA-4128-BAF0-89750877B6BE}" type="pres">
      <dgm:prSet presAssocID="{013A6967-896E-46AA-AFE7-67435FDE6DE8}" presName="LevelTwoTextNode" presStyleLbl="node2" presStyleIdx="2" presStyleCnt="4" custScaleX="30490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8A25BDD-FA3F-4A26-BA77-3A6D713868D6}" type="pres">
      <dgm:prSet presAssocID="{013A6967-896E-46AA-AFE7-67435FDE6DE8}" presName="level3hierChild" presStyleCnt="0"/>
      <dgm:spPr/>
    </dgm:pt>
    <dgm:pt modelId="{773AAEC5-050D-42C7-9296-C8DAC04C2CB1}" type="pres">
      <dgm:prSet presAssocID="{040565FF-CD27-4561-A849-BDA4D081E478}" presName="conn2-1" presStyleLbl="parChTrans1D2" presStyleIdx="3" presStyleCnt="4"/>
      <dgm:spPr/>
      <dgm:t>
        <a:bodyPr/>
        <a:lstStyle/>
        <a:p>
          <a:endParaRPr lang="en-US"/>
        </a:p>
      </dgm:t>
    </dgm:pt>
    <dgm:pt modelId="{F3CF2CB7-B55F-45EF-8BDC-BFE935C919CE}" type="pres">
      <dgm:prSet presAssocID="{040565FF-CD27-4561-A849-BDA4D081E478}" presName="connTx" presStyleLbl="parChTrans1D2" presStyleIdx="3" presStyleCnt="4"/>
      <dgm:spPr/>
      <dgm:t>
        <a:bodyPr/>
        <a:lstStyle/>
        <a:p>
          <a:endParaRPr lang="en-US"/>
        </a:p>
      </dgm:t>
    </dgm:pt>
    <dgm:pt modelId="{4BEA23BC-1439-46ED-995E-A6E2A4B320A8}" type="pres">
      <dgm:prSet presAssocID="{45D9BECB-F003-48A0-9C87-6052F8318616}" presName="root2" presStyleCnt="0"/>
      <dgm:spPr/>
    </dgm:pt>
    <dgm:pt modelId="{190AC75B-ED73-42B9-98DC-E7E5B5D385D4}" type="pres">
      <dgm:prSet presAssocID="{45D9BECB-F003-48A0-9C87-6052F8318616}" presName="LevelTwoTextNode" presStyleLbl="node2" presStyleIdx="3" presStyleCnt="4" custScaleX="30490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84D308C-E2C6-4D12-A522-9C293671F4CE}" type="pres">
      <dgm:prSet presAssocID="{45D9BECB-F003-48A0-9C87-6052F8318616}" presName="level3hierChild" presStyleCnt="0"/>
      <dgm:spPr/>
    </dgm:pt>
  </dgm:ptLst>
  <dgm:cxnLst>
    <dgm:cxn modelId="{1C01155B-D9BB-472D-99A5-4BD139CAE46A}" type="presOf" srcId="{C2433D10-D5FE-4624-AFEB-E30B692F81F4}" destId="{9B24A601-AABD-4781-8DDE-DBC209A3E27B}" srcOrd="0" destOrd="0" presId="urn:microsoft.com/office/officeart/2008/layout/HorizontalMultiLevelHierarchy"/>
    <dgm:cxn modelId="{4CE95445-73E6-46E6-8CE3-15E4129A8B42}" srcId="{0AFD2D42-7A99-46E0-B93E-C5A6FB662D8F}" destId="{FDFE9AA6-8DE4-4CE3-9540-968D464A2656}" srcOrd="1" destOrd="0" parTransId="{570230F6-D625-488B-81F2-C58068BB5BB0}" sibTransId="{08320301-29DE-4278-B55D-21C0C8CDDB2C}"/>
    <dgm:cxn modelId="{C6B63776-3930-4113-94FA-22C1B4A17301}" type="presOf" srcId="{040565FF-CD27-4561-A849-BDA4D081E478}" destId="{F3CF2CB7-B55F-45EF-8BDC-BFE935C919CE}" srcOrd="1" destOrd="0" presId="urn:microsoft.com/office/officeart/2008/layout/HorizontalMultiLevelHierarchy"/>
    <dgm:cxn modelId="{965953F9-43C5-4E63-B8DC-14A3DD079C95}" type="presOf" srcId="{570230F6-D625-488B-81F2-C58068BB5BB0}" destId="{29A14C51-E77A-4983-B9BA-C98D9A1A6022}" srcOrd="1" destOrd="0" presId="urn:microsoft.com/office/officeart/2008/layout/HorizontalMultiLevelHierarchy"/>
    <dgm:cxn modelId="{16FE101C-998E-4C62-99AF-3D489AD7295F}" type="presOf" srcId="{040565FF-CD27-4561-A849-BDA4D081E478}" destId="{773AAEC5-050D-42C7-9296-C8DAC04C2CB1}" srcOrd="0" destOrd="0" presId="urn:microsoft.com/office/officeart/2008/layout/HorizontalMultiLevelHierarchy"/>
    <dgm:cxn modelId="{F4AED646-19FC-4588-9042-6050BEF00FF1}" srcId="{0AFD2D42-7A99-46E0-B93E-C5A6FB662D8F}" destId="{45D9BECB-F003-48A0-9C87-6052F8318616}" srcOrd="3" destOrd="0" parTransId="{040565FF-CD27-4561-A849-BDA4D081E478}" sibTransId="{C9667657-D41C-4AD8-91E2-61AD2083932B}"/>
    <dgm:cxn modelId="{CD74D0EC-07A8-4A20-BC84-B3EB31A7C3E5}" type="presOf" srcId="{570230F6-D625-488B-81F2-C58068BB5BB0}" destId="{6347F630-C415-46BC-BDDF-A58BB2937375}" srcOrd="0" destOrd="0" presId="urn:microsoft.com/office/officeart/2008/layout/HorizontalMultiLevelHierarchy"/>
    <dgm:cxn modelId="{DA59D040-E434-4F47-B969-0C168173786B}" type="presOf" srcId="{F3C54996-3F12-4B32-AD57-51F1CD71AB8F}" destId="{4E32363A-4518-4565-A2D6-E40514F8A74D}" srcOrd="0" destOrd="0" presId="urn:microsoft.com/office/officeart/2008/layout/HorizontalMultiLevelHierarchy"/>
    <dgm:cxn modelId="{437212B6-613D-4C87-9B9A-F22C199DB6AA}" type="presOf" srcId="{B0BB020B-9CFA-4E98-B9F5-FB07B36C48FB}" destId="{B805DBFD-4A7E-4471-82DA-057E01931803}" srcOrd="0" destOrd="0" presId="urn:microsoft.com/office/officeart/2008/layout/HorizontalMultiLevelHierarchy"/>
    <dgm:cxn modelId="{14D66E95-E677-48C7-9BE3-84F399851752}" type="presOf" srcId="{013A6967-896E-46AA-AFE7-67435FDE6DE8}" destId="{7FB34953-7EAA-4128-BAF0-89750877B6BE}" srcOrd="0" destOrd="0" presId="urn:microsoft.com/office/officeart/2008/layout/HorizontalMultiLevelHierarchy"/>
    <dgm:cxn modelId="{D6642578-02C8-46FA-AE57-07BF8B0BCE92}" type="presOf" srcId="{FDFE9AA6-8DE4-4CE3-9540-968D464A2656}" destId="{DA367BB9-A6F2-4C1A-826C-99854E3ED531}" srcOrd="0" destOrd="0" presId="urn:microsoft.com/office/officeart/2008/layout/HorizontalMultiLevelHierarchy"/>
    <dgm:cxn modelId="{2080A1B7-4DBC-489C-BA03-126F962CFCAD}" type="presOf" srcId="{45D9BECB-F003-48A0-9C87-6052F8318616}" destId="{190AC75B-ED73-42B9-98DC-E7E5B5D385D4}" srcOrd="0" destOrd="0" presId="urn:microsoft.com/office/officeart/2008/layout/HorizontalMultiLevelHierarchy"/>
    <dgm:cxn modelId="{0B071632-56C8-4059-ACDA-6709F4615E6B}" type="presOf" srcId="{84807943-5A29-440B-8DD9-994E0D6BE341}" destId="{1C398D7D-C54B-4E7B-A58F-F1DB483AF36B}" srcOrd="1" destOrd="0" presId="urn:microsoft.com/office/officeart/2008/layout/HorizontalMultiLevelHierarchy"/>
    <dgm:cxn modelId="{CFF3F961-FB05-48BB-839E-D921121F471D}" type="presOf" srcId="{84807943-5A29-440B-8DD9-994E0D6BE341}" destId="{D954B072-4C37-4D50-B269-5A08FEAE1640}" srcOrd="0" destOrd="0" presId="urn:microsoft.com/office/officeart/2008/layout/HorizontalMultiLevelHierarchy"/>
    <dgm:cxn modelId="{331845E3-23E0-43F9-BCAE-9113E140F83B}" srcId="{0AFD2D42-7A99-46E0-B93E-C5A6FB662D8F}" destId="{C2433D10-D5FE-4624-AFEB-E30B692F81F4}" srcOrd="0" destOrd="0" parTransId="{B0BB020B-9CFA-4E98-B9F5-FB07B36C48FB}" sibTransId="{F07BB16E-ACB6-43FB-84F0-F6ACCB7275ED}"/>
    <dgm:cxn modelId="{FB610449-A2DD-4324-B552-7EC98F2E5E73}" srcId="{0AFD2D42-7A99-46E0-B93E-C5A6FB662D8F}" destId="{013A6967-896E-46AA-AFE7-67435FDE6DE8}" srcOrd="2" destOrd="0" parTransId="{84807943-5A29-440B-8DD9-994E0D6BE341}" sibTransId="{B14830E9-8696-4D7F-BAB7-E8F339F19B83}"/>
    <dgm:cxn modelId="{20CFFDE6-AA6E-4AAA-B533-8601AA554FA6}" srcId="{F3C54996-3F12-4B32-AD57-51F1CD71AB8F}" destId="{0AFD2D42-7A99-46E0-B93E-C5A6FB662D8F}" srcOrd="0" destOrd="0" parTransId="{7DA475A9-E2CB-41C0-AAD3-2B8C26FAE264}" sibTransId="{9D8204C1-50F7-475E-911B-3E4D373C7328}"/>
    <dgm:cxn modelId="{0B5FA77C-148A-4C58-87F3-E45B89993B6C}" type="presOf" srcId="{0AFD2D42-7A99-46E0-B93E-C5A6FB662D8F}" destId="{8928A5AB-07B8-4C93-A351-F00297173B1D}" srcOrd="0" destOrd="0" presId="urn:microsoft.com/office/officeart/2008/layout/HorizontalMultiLevelHierarchy"/>
    <dgm:cxn modelId="{2D130420-A42C-4116-8F1E-14ADCAAB4DFA}" type="presOf" srcId="{B0BB020B-9CFA-4E98-B9F5-FB07B36C48FB}" destId="{1E6D8B3E-4E14-418F-BA8B-3E973DE9E1A5}" srcOrd="1" destOrd="0" presId="urn:microsoft.com/office/officeart/2008/layout/HorizontalMultiLevelHierarchy"/>
    <dgm:cxn modelId="{CC419548-A87F-4A5D-83BE-F9F6F75EA5E6}" type="presParOf" srcId="{4E32363A-4518-4565-A2D6-E40514F8A74D}" destId="{62B4C62D-4BF6-4A6D-BE6A-4CDC4181BA4A}" srcOrd="0" destOrd="0" presId="urn:microsoft.com/office/officeart/2008/layout/HorizontalMultiLevelHierarchy"/>
    <dgm:cxn modelId="{DB4A5B72-9B18-474D-8519-08694BF3AD3F}" type="presParOf" srcId="{62B4C62D-4BF6-4A6D-BE6A-4CDC4181BA4A}" destId="{8928A5AB-07B8-4C93-A351-F00297173B1D}" srcOrd="0" destOrd="0" presId="urn:microsoft.com/office/officeart/2008/layout/HorizontalMultiLevelHierarchy"/>
    <dgm:cxn modelId="{25D8C956-820D-4F3A-BDD2-984C303581A3}" type="presParOf" srcId="{62B4C62D-4BF6-4A6D-BE6A-4CDC4181BA4A}" destId="{2BF679F2-9FB8-4621-8ED2-40C99BDD3350}" srcOrd="1" destOrd="0" presId="urn:microsoft.com/office/officeart/2008/layout/HorizontalMultiLevelHierarchy"/>
    <dgm:cxn modelId="{AFD17942-BF8D-4F8E-A9E5-A1ACB603D13D}" type="presParOf" srcId="{2BF679F2-9FB8-4621-8ED2-40C99BDD3350}" destId="{B805DBFD-4A7E-4471-82DA-057E01931803}" srcOrd="0" destOrd="0" presId="urn:microsoft.com/office/officeart/2008/layout/HorizontalMultiLevelHierarchy"/>
    <dgm:cxn modelId="{78C77025-7BF3-4868-9351-9BF076E6F87F}" type="presParOf" srcId="{B805DBFD-4A7E-4471-82DA-057E01931803}" destId="{1E6D8B3E-4E14-418F-BA8B-3E973DE9E1A5}" srcOrd="0" destOrd="0" presId="urn:microsoft.com/office/officeart/2008/layout/HorizontalMultiLevelHierarchy"/>
    <dgm:cxn modelId="{A2938CD8-28A0-4F54-89A9-DEA011477D2E}" type="presParOf" srcId="{2BF679F2-9FB8-4621-8ED2-40C99BDD3350}" destId="{AFB1F9D2-E4D0-42D4-92E4-04F68EC4E34E}" srcOrd="1" destOrd="0" presId="urn:microsoft.com/office/officeart/2008/layout/HorizontalMultiLevelHierarchy"/>
    <dgm:cxn modelId="{2E6B4955-2906-4F84-A3F8-D524F2997742}" type="presParOf" srcId="{AFB1F9D2-E4D0-42D4-92E4-04F68EC4E34E}" destId="{9B24A601-AABD-4781-8DDE-DBC209A3E27B}" srcOrd="0" destOrd="0" presId="urn:microsoft.com/office/officeart/2008/layout/HorizontalMultiLevelHierarchy"/>
    <dgm:cxn modelId="{2072130E-32A3-4957-A1C2-B9E167D54930}" type="presParOf" srcId="{AFB1F9D2-E4D0-42D4-92E4-04F68EC4E34E}" destId="{CC901654-9895-4D5E-8EFE-16705A5B1C4B}" srcOrd="1" destOrd="0" presId="urn:microsoft.com/office/officeart/2008/layout/HorizontalMultiLevelHierarchy"/>
    <dgm:cxn modelId="{4F1C75F8-7962-4B4C-8D10-2AA8B6138336}" type="presParOf" srcId="{2BF679F2-9FB8-4621-8ED2-40C99BDD3350}" destId="{6347F630-C415-46BC-BDDF-A58BB2937375}" srcOrd="2" destOrd="0" presId="urn:microsoft.com/office/officeart/2008/layout/HorizontalMultiLevelHierarchy"/>
    <dgm:cxn modelId="{FAE6F559-74B7-4794-B8FB-A88FD9829E34}" type="presParOf" srcId="{6347F630-C415-46BC-BDDF-A58BB2937375}" destId="{29A14C51-E77A-4983-B9BA-C98D9A1A6022}" srcOrd="0" destOrd="0" presId="urn:microsoft.com/office/officeart/2008/layout/HorizontalMultiLevelHierarchy"/>
    <dgm:cxn modelId="{764E7885-133A-4618-AC23-576EF1E8812C}" type="presParOf" srcId="{2BF679F2-9FB8-4621-8ED2-40C99BDD3350}" destId="{7C9458AE-746D-4E06-A90D-7F787DA53462}" srcOrd="3" destOrd="0" presId="urn:microsoft.com/office/officeart/2008/layout/HorizontalMultiLevelHierarchy"/>
    <dgm:cxn modelId="{94879F5F-93F0-403D-911E-9E66697C2D8C}" type="presParOf" srcId="{7C9458AE-746D-4E06-A90D-7F787DA53462}" destId="{DA367BB9-A6F2-4C1A-826C-99854E3ED531}" srcOrd="0" destOrd="0" presId="urn:microsoft.com/office/officeart/2008/layout/HorizontalMultiLevelHierarchy"/>
    <dgm:cxn modelId="{112CA1BE-AD5E-4088-BC24-0627F8738EC1}" type="presParOf" srcId="{7C9458AE-746D-4E06-A90D-7F787DA53462}" destId="{E6021BC6-2D9A-4322-AEC1-25956BCF2165}" srcOrd="1" destOrd="0" presId="urn:microsoft.com/office/officeart/2008/layout/HorizontalMultiLevelHierarchy"/>
    <dgm:cxn modelId="{88266B05-05F5-435A-B713-3743E8B62BD4}" type="presParOf" srcId="{2BF679F2-9FB8-4621-8ED2-40C99BDD3350}" destId="{D954B072-4C37-4D50-B269-5A08FEAE1640}" srcOrd="4" destOrd="0" presId="urn:microsoft.com/office/officeart/2008/layout/HorizontalMultiLevelHierarchy"/>
    <dgm:cxn modelId="{6E5570D2-39C0-4CBA-ADA5-3CD52C75CF62}" type="presParOf" srcId="{D954B072-4C37-4D50-B269-5A08FEAE1640}" destId="{1C398D7D-C54B-4E7B-A58F-F1DB483AF36B}" srcOrd="0" destOrd="0" presId="urn:microsoft.com/office/officeart/2008/layout/HorizontalMultiLevelHierarchy"/>
    <dgm:cxn modelId="{B8E71B0F-65EA-4FDD-9C52-A6D4448A3F8F}" type="presParOf" srcId="{2BF679F2-9FB8-4621-8ED2-40C99BDD3350}" destId="{2DA7769D-3A96-4B14-A02F-B5E5D0A75B52}" srcOrd="5" destOrd="0" presId="urn:microsoft.com/office/officeart/2008/layout/HorizontalMultiLevelHierarchy"/>
    <dgm:cxn modelId="{A5B2B9F2-FF82-40F9-9FAF-735FA08F681C}" type="presParOf" srcId="{2DA7769D-3A96-4B14-A02F-B5E5D0A75B52}" destId="{7FB34953-7EAA-4128-BAF0-89750877B6BE}" srcOrd="0" destOrd="0" presId="urn:microsoft.com/office/officeart/2008/layout/HorizontalMultiLevelHierarchy"/>
    <dgm:cxn modelId="{D13A163E-9034-4F59-BD6B-0048528AD95C}" type="presParOf" srcId="{2DA7769D-3A96-4B14-A02F-B5E5D0A75B52}" destId="{08A25BDD-FA3F-4A26-BA77-3A6D713868D6}" srcOrd="1" destOrd="0" presId="urn:microsoft.com/office/officeart/2008/layout/HorizontalMultiLevelHierarchy"/>
    <dgm:cxn modelId="{992F202C-EE20-495E-A736-45658706BE73}" type="presParOf" srcId="{2BF679F2-9FB8-4621-8ED2-40C99BDD3350}" destId="{773AAEC5-050D-42C7-9296-C8DAC04C2CB1}" srcOrd="6" destOrd="0" presId="urn:microsoft.com/office/officeart/2008/layout/HorizontalMultiLevelHierarchy"/>
    <dgm:cxn modelId="{5D070B6D-DBA8-4C05-BA40-C61DCA4A2CC6}" type="presParOf" srcId="{773AAEC5-050D-42C7-9296-C8DAC04C2CB1}" destId="{F3CF2CB7-B55F-45EF-8BDC-BFE935C919CE}" srcOrd="0" destOrd="0" presId="urn:microsoft.com/office/officeart/2008/layout/HorizontalMultiLevelHierarchy"/>
    <dgm:cxn modelId="{3D5A794A-F979-4AB0-91E0-A5ABFB92B37E}" type="presParOf" srcId="{2BF679F2-9FB8-4621-8ED2-40C99BDD3350}" destId="{4BEA23BC-1439-46ED-995E-A6E2A4B320A8}" srcOrd="7" destOrd="0" presId="urn:microsoft.com/office/officeart/2008/layout/HorizontalMultiLevelHierarchy"/>
    <dgm:cxn modelId="{44543427-A191-4C07-AF9A-C2C91B72AB11}" type="presParOf" srcId="{4BEA23BC-1439-46ED-995E-A6E2A4B320A8}" destId="{190AC75B-ED73-42B9-98DC-E7E5B5D385D4}" srcOrd="0" destOrd="0" presId="urn:microsoft.com/office/officeart/2008/layout/HorizontalMultiLevelHierarchy"/>
    <dgm:cxn modelId="{7BDC3BC9-9BDE-4E67-BE92-F6320CABC8E4}" type="presParOf" srcId="{4BEA23BC-1439-46ED-995E-A6E2A4B320A8}" destId="{484D308C-E2C6-4D12-A522-9C293671F4CE}" srcOrd="1" destOrd="0" presId="urn:microsoft.com/office/officeart/2008/layout/HorizontalMultiLevelHierarchy"/>
  </dgm:cxnLst>
  <dgm:bg/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A882E57-07FB-4075-84D1-9459FA409C65}" type="doc">
      <dgm:prSet loTypeId="urn:microsoft.com/office/officeart/2005/8/layout/radial4" loCatId="relationship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A2EFA9FB-B9CC-4256-89F5-BA612F2C7E36}">
      <dgm:prSet phldrT="[Text]" custT="1"/>
      <dgm:spPr>
        <a:ln w="76200">
          <a:solidFill>
            <a:srgbClr val="0F84C2"/>
          </a:solidFill>
          <a:prstDash val="sysDash"/>
        </a:ln>
      </dgm:spPr>
      <dgm:t>
        <a:bodyPr/>
        <a:lstStyle/>
        <a:p>
          <a:r>
            <a:rPr lang="en-US" sz="6000" b="1" dirty="0">
              <a:solidFill>
                <a:srgbClr val="32686D"/>
              </a:solidFill>
              <a:latin typeface="Arial" panose="020B0604020202020204" pitchFamily="34" charset="0"/>
              <a:cs typeface="Arial" panose="020B0604020202020204" pitchFamily="34" charset="0"/>
            </a:rPr>
            <a:t>Business Cycle </a:t>
          </a:r>
        </a:p>
      </dgm:t>
    </dgm:pt>
    <dgm:pt modelId="{CC9CC566-BED6-4ED7-9782-4402A1BDE3A0}" type="parTrans" cxnId="{B9A321B1-BFF2-4F0B-8531-D1971C09A467}">
      <dgm:prSet/>
      <dgm:spPr/>
      <dgm:t>
        <a:bodyPr/>
        <a:lstStyle/>
        <a:p>
          <a:endParaRPr lang="en-US"/>
        </a:p>
      </dgm:t>
    </dgm:pt>
    <dgm:pt modelId="{4209ACBD-6C77-4905-8B54-081FEEF772DC}" type="sibTrans" cxnId="{B9A321B1-BFF2-4F0B-8531-D1971C09A467}">
      <dgm:prSet/>
      <dgm:spPr/>
      <dgm:t>
        <a:bodyPr/>
        <a:lstStyle/>
        <a:p>
          <a:endParaRPr lang="en-US"/>
        </a:p>
      </dgm:t>
    </dgm:pt>
    <dgm:pt modelId="{BAC742A0-47CB-4DCF-9950-3FB2519F9C97}">
      <dgm:prSet phldrT="[Text]"/>
      <dgm:spPr>
        <a:ln w="76200">
          <a:solidFill>
            <a:srgbClr val="D5E58B"/>
          </a:solidFill>
        </a:ln>
      </dgm:spPr>
      <dgm:t>
        <a:bodyPr/>
        <a:lstStyle/>
        <a:p>
          <a:r>
            <a:rPr lang="en-US" b="1" dirty="0">
              <a:solidFill>
                <a:srgbClr val="000000"/>
              </a:solidFill>
            </a:rPr>
            <a:t>Downsizing</a:t>
          </a:r>
          <a:r>
            <a:rPr lang="en-US" dirty="0">
              <a:solidFill>
                <a:srgbClr val="D5E58B"/>
              </a:solidFill>
            </a:rPr>
            <a:t> </a:t>
          </a:r>
        </a:p>
      </dgm:t>
    </dgm:pt>
    <dgm:pt modelId="{0EC372F2-3611-4BC6-9814-8C29ADD583CF}" type="parTrans" cxnId="{9AC97508-A397-4303-B2A2-80D9A1C2BAF8}">
      <dgm:prSet/>
      <dgm:spPr>
        <a:solidFill>
          <a:srgbClr val="F26A5A"/>
        </a:solidFill>
      </dgm:spPr>
      <dgm:t>
        <a:bodyPr/>
        <a:lstStyle/>
        <a:p>
          <a:endParaRPr lang="en-US" dirty="0"/>
        </a:p>
      </dgm:t>
    </dgm:pt>
    <dgm:pt modelId="{6219E3A5-7ADD-45EC-BE31-2BF560A61035}" type="sibTrans" cxnId="{9AC97508-A397-4303-B2A2-80D9A1C2BAF8}">
      <dgm:prSet/>
      <dgm:spPr/>
      <dgm:t>
        <a:bodyPr/>
        <a:lstStyle/>
        <a:p>
          <a:endParaRPr lang="en-US"/>
        </a:p>
      </dgm:t>
    </dgm:pt>
    <dgm:pt modelId="{C2C7187F-A933-406B-8129-48C755D66CF7}">
      <dgm:prSet phldrT="[Text]"/>
      <dgm:spPr>
        <a:ln w="76200">
          <a:solidFill>
            <a:srgbClr val="D5E58B"/>
          </a:solidFill>
        </a:ln>
      </dgm:spPr>
      <dgm:t>
        <a:bodyPr/>
        <a:lstStyle/>
        <a:p>
          <a:r>
            <a:rPr lang="en-US" b="1" dirty="0">
              <a:solidFill>
                <a:srgbClr val="000000"/>
              </a:solidFill>
            </a:rPr>
            <a:t>Start-up</a:t>
          </a:r>
        </a:p>
      </dgm:t>
    </dgm:pt>
    <dgm:pt modelId="{F336DB01-DBCA-4BD3-9B41-9F9E43DE59B9}" type="parTrans" cxnId="{C330E422-2EEB-45BF-9DF0-4FD9F957C59A}">
      <dgm:prSet/>
      <dgm:spPr>
        <a:solidFill>
          <a:srgbClr val="F26A5A"/>
        </a:solidFill>
      </dgm:spPr>
      <dgm:t>
        <a:bodyPr/>
        <a:lstStyle/>
        <a:p>
          <a:endParaRPr lang="en-US" dirty="0"/>
        </a:p>
      </dgm:t>
    </dgm:pt>
    <dgm:pt modelId="{F792399F-C4B5-40D0-8ABC-5BE185616E78}" type="sibTrans" cxnId="{C330E422-2EEB-45BF-9DF0-4FD9F957C59A}">
      <dgm:prSet/>
      <dgm:spPr/>
      <dgm:t>
        <a:bodyPr/>
        <a:lstStyle/>
        <a:p>
          <a:endParaRPr lang="en-US"/>
        </a:p>
      </dgm:t>
    </dgm:pt>
    <dgm:pt modelId="{48D8F199-E3AB-4003-AC7C-08BD8FECBC23}">
      <dgm:prSet phldrT="[Text]"/>
      <dgm:spPr>
        <a:ln w="76200">
          <a:solidFill>
            <a:srgbClr val="D5E58B"/>
          </a:solidFill>
        </a:ln>
      </dgm:spPr>
      <dgm:t>
        <a:bodyPr/>
        <a:lstStyle/>
        <a:p>
          <a:r>
            <a:rPr lang="en-US" b="1" dirty="0">
              <a:solidFill>
                <a:srgbClr val="000000"/>
              </a:solidFill>
            </a:rPr>
            <a:t>Growth</a:t>
          </a:r>
        </a:p>
      </dgm:t>
    </dgm:pt>
    <dgm:pt modelId="{E6462610-AEC1-40E0-8A3E-3C4F6A150337}" type="parTrans" cxnId="{636032BD-057C-49F2-B704-519196935AC3}">
      <dgm:prSet/>
      <dgm:spPr>
        <a:solidFill>
          <a:srgbClr val="F26A5A"/>
        </a:solidFill>
      </dgm:spPr>
      <dgm:t>
        <a:bodyPr/>
        <a:lstStyle/>
        <a:p>
          <a:endParaRPr lang="en-US" dirty="0"/>
        </a:p>
      </dgm:t>
    </dgm:pt>
    <dgm:pt modelId="{8D73DEC6-24F8-4395-99AA-A1A08010AF82}" type="sibTrans" cxnId="{636032BD-057C-49F2-B704-519196935AC3}">
      <dgm:prSet/>
      <dgm:spPr/>
      <dgm:t>
        <a:bodyPr/>
        <a:lstStyle/>
        <a:p>
          <a:endParaRPr lang="en-US"/>
        </a:p>
      </dgm:t>
    </dgm:pt>
    <dgm:pt modelId="{86BC8932-3065-498C-BDE9-E92A38B3B3E0}">
      <dgm:prSet/>
      <dgm:spPr>
        <a:ln w="76200">
          <a:solidFill>
            <a:srgbClr val="D5E58B"/>
          </a:solidFill>
        </a:ln>
      </dgm:spPr>
      <dgm:t>
        <a:bodyPr/>
        <a:lstStyle/>
        <a:p>
          <a:r>
            <a:rPr lang="en-US" b="1" dirty="0">
              <a:solidFill>
                <a:srgbClr val="000000"/>
              </a:solidFill>
            </a:rPr>
            <a:t>Stable</a:t>
          </a:r>
        </a:p>
      </dgm:t>
    </dgm:pt>
    <dgm:pt modelId="{53C666E0-D7B5-41A0-8F9F-4EBFBC6337CF}" type="parTrans" cxnId="{C14E7BAF-7479-4E80-B254-5707199E08DD}">
      <dgm:prSet/>
      <dgm:spPr>
        <a:solidFill>
          <a:srgbClr val="F26A5A"/>
        </a:solidFill>
      </dgm:spPr>
      <dgm:t>
        <a:bodyPr/>
        <a:lstStyle/>
        <a:p>
          <a:endParaRPr lang="en-US" dirty="0"/>
        </a:p>
      </dgm:t>
    </dgm:pt>
    <dgm:pt modelId="{2FCCB4D1-6039-4A79-B040-285613D931B9}" type="sibTrans" cxnId="{C14E7BAF-7479-4E80-B254-5707199E08DD}">
      <dgm:prSet/>
      <dgm:spPr/>
      <dgm:t>
        <a:bodyPr/>
        <a:lstStyle/>
        <a:p>
          <a:endParaRPr lang="en-US"/>
        </a:p>
      </dgm:t>
    </dgm:pt>
    <dgm:pt modelId="{BD88855D-F62C-43B4-BDB6-8D88F05B3E08}" type="pres">
      <dgm:prSet presAssocID="{BA882E57-07FB-4075-84D1-9459FA409C65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5DC3B18-779D-4358-B8D9-37646E32BE66}" type="pres">
      <dgm:prSet presAssocID="{A2EFA9FB-B9CC-4256-89F5-BA612F2C7E36}" presName="centerShape" presStyleLbl="node0" presStyleIdx="0" presStyleCnt="1" custScaleX="134431" custScaleY="127543"/>
      <dgm:spPr/>
      <dgm:t>
        <a:bodyPr/>
        <a:lstStyle/>
        <a:p>
          <a:endParaRPr lang="en-US"/>
        </a:p>
      </dgm:t>
    </dgm:pt>
    <dgm:pt modelId="{A89600FD-F65D-4E7B-84BB-A4B110830327}" type="pres">
      <dgm:prSet presAssocID="{0EC372F2-3611-4BC6-9814-8C29ADD583CF}" presName="parTrans" presStyleLbl="bgSibTrans2D1" presStyleIdx="0" presStyleCnt="4"/>
      <dgm:spPr/>
      <dgm:t>
        <a:bodyPr/>
        <a:lstStyle/>
        <a:p>
          <a:endParaRPr lang="en-US"/>
        </a:p>
      </dgm:t>
    </dgm:pt>
    <dgm:pt modelId="{5574C4F9-28AF-487E-857D-05A5CC4468EC}" type="pres">
      <dgm:prSet presAssocID="{BAC742A0-47CB-4DCF-9950-3FB2519F9C97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80BAE4-28FF-4D23-A209-DCBF45981DB1}" type="pres">
      <dgm:prSet presAssocID="{F336DB01-DBCA-4BD3-9B41-9F9E43DE59B9}" presName="parTrans" presStyleLbl="bgSibTrans2D1" presStyleIdx="1" presStyleCnt="4"/>
      <dgm:spPr/>
      <dgm:t>
        <a:bodyPr/>
        <a:lstStyle/>
        <a:p>
          <a:endParaRPr lang="en-US"/>
        </a:p>
      </dgm:t>
    </dgm:pt>
    <dgm:pt modelId="{887F7A56-C9D8-451C-9D2F-89F90F48D4CB}" type="pres">
      <dgm:prSet presAssocID="{C2C7187F-A933-406B-8129-48C755D66CF7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DE6DC9-0634-4908-9C89-37588691984B}" type="pres">
      <dgm:prSet presAssocID="{E6462610-AEC1-40E0-8A3E-3C4F6A150337}" presName="parTrans" presStyleLbl="bgSibTrans2D1" presStyleIdx="2" presStyleCnt="4"/>
      <dgm:spPr/>
      <dgm:t>
        <a:bodyPr/>
        <a:lstStyle/>
        <a:p>
          <a:endParaRPr lang="en-US"/>
        </a:p>
      </dgm:t>
    </dgm:pt>
    <dgm:pt modelId="{A3C599CE-5810-453C-9917-15861C5EC4A6}" type="pres">
      <dgm:prSet presAssocID="{48D8F199-E3AB-4003-AC7C-08BD8FECBC23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B9279C-BCF2-4A75-895E-CB11166FAECA}" type="pres">
      <dgm:prSet presAssocID="{53C666E0-D7B5-41A0-8F9F-4EBFBC6337CF}" presName="parTrans" presStyleLbl="bgSibTrans2D1" presStyleIdx="3" presStyleCnt="4"/>
      <dgm:spPr/>
      <dgm:t>
        <a:bodyPr/>
        <a:lstStyle/>
        <a:p>
          <a:endParaRPr lang="en-US"/>
        </a:p>
      </dgm:t>
    </dgm:pt>
    <dgm:pt modelId="{0540FEA0-2D9B-414A-8BAD-40BB818EC515}" type="pres">
      <dgm:prSet presAssocID="{86BC8932-3065-498C-BDE9-E92A38B3B3E0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FE2BB17-A175-4146-AC6C-1D56FF2B1F2A}" type="presOf" srcId="{BAC742A0-47CB-4DCF-9950-3FB2519F9C97}" destId="{5574C4F9-28AF-487E-857D-05A5CC4468EC}" srcOrd="0" destOrd="0" presId="urn:microsoft.com/office/officeart/2005/8/layout/radial4"/>
    <dgm:cxn modelId="{5AC41040-0574-40CA-9E25-FF1CF36D1CB6}" type="presOf" srcId="{0EC372F2-3611-4BC6-9814-8C29ADD583CF}" destId="{A89600FD-F65D-4E7B-84BB-A4B110830327}" srcOrd="0" destOrd="0" presId="urn:microsoft.com/office/officeart/2005/8/layout/radial4"/>
    <dgm:cxn modelId="{BEED8449-E5B3-4D54-B663-CDCD87E141A2}" type="presOf" srcId="{F336DB01-DBCA-4BD3-9B41-9F9E43DE59B9}" destId="{0F80BAE4-28FF-4D23-A209-DCBF45981DB1}" srcOrd="0" destOrd="0" presId="urn:microsoft.com/office/officeart/2005/8/layout/radial4"/>
    <dgm:cxn modelId="{B9A321B1-BFF2-4F0B-8531-D1971C09A467}" srcId="{BA882E57-07FB-4075-84D1-9459FA409C65}" destId="{A2EFA9FB-B9CC-4256-89F5-BA612F2C7E36}" srcOrd="0" destOrd="0" parTransId="{CC9CC566-BED6-4ED7-9782-4402A1BDE3A0}" sibTransId="{4209ACBD-6C77-4905-8B54-081FEEF772DC}"/>
    <dgm:cxn modelId="{B00C4EC7-F85F-4ADC-A416-243B64492507}" type="presOf" srcId="{BA882E57-07FB-4075-84D1-9459FA409C65}" destId="{BD88855D-F62C-43B4-BDB6-8D88F05B3E08}" srcOrd="0" destOrd="0" presId="urn:microsoft.com/office/officeart/2005/8/layout/radial4"/>
    <dgm:cxn modelId="{C330E422-2EEB-45BF-9DF0-4FD9F957C59A}" srcId="{A2EFA9FB-B9CC-4256-89F5-BA612F2C7E36}" destId="{C2C7187F-A933-406B-8129-48C755D66CF7}" srcOrd="1" destOrd="0" parTransId="{F336DB01-DBCA-4BD3-9B41-9F9E43DE59B9}" sibTransId="{F792399F-C4B5-40D0-8ABC-5BE185616E78}"/>
    <dgm:cxn modelId="{636032BD-057C-49F2-B704-519196935AC3}" srcId="{A2EFA9FB-B9CC-4256-89F5-BA612F2C7E36}" destId="{48D8F199-E3AB-4003-AC7C-08BD8FECBC23}" srcOrd="2" destOrd="0" parTransId="{E6462610-AEC1-40E0-8A3E-3C4F6A150337}" sibTransId="{8D73DEC6-24F8-4395-99AA-A1A08010AF82}"/>
    <dgm:cxn modelId="{C14E7BAF-7479-4E80-B254-5707199E08DD}" srcId="{A2EFA9FB-B9CC-4256-89F5-BA612F2C7E36}" destId="{86BC8932-3065-498C-BDE9-E92A38B3B3E0}" srcOrd="3" destOrd="0" parTransId="{53C666E0-D7B5-41A0-8F9F-4EBFBC6337CF}" sibTransId="{2FCCB4D1-6039-4A79-B040-285613D931B9}"/>
    <dgm:cxn modelId="{BC9B1AEB-279E-4E3F-A3A0-4B724FF97DC7}" type="presOf" srcId="{86BC8932-3065-498C-BDE9-E92A38B3B3E0}" destId="{0540FEA0-2D9B-414A-8BAD-40BB818EC515}" srcOrd="0" destOrd="0" presId="urn:microsoft.com/office/officeart/2005/8/layout/radial4"/>
    <dgm:cxn modelId="{89A87C66-A1AA-4449-9B37-11E0C7D0C0E0}" type="presOf" srcId="{C2C7187F-A933-406B-8129-48C755D66CF7}" destId="{887F7A56-C9D8-451C-9D2F-89F90F48D4CB}" srcOrd="0" destOrd="0" presId="urn:microsoft.com/office/officeart/2005/8/layout/radial4"/>
    <dgm:cxn modelId="{9AC97508-A397-4303-B2A2-80D9A1C2BAF8}" srcId="{A2EFA9FB-B9CC-4256-89F5-BA612F2C7E36}" destId="{BAC742A0-47CB-4DCF-9950-3FB2519F9C97}" srcOrd="0" destOrd="0" parTransId="{0EC372F2-3611-4BC6-9814-8C29ADD583CF}" sibTransId="{6219E3A5-7ADD-45EC-BE31-2BF560A61035}"/>
    <dgm:cxn modelId="{F9DF20FD-826D-425F-B00B-4C5053C2BDDD}" type="presOf" srcId="{48D8F199-E3AB-4003-AC7C-08BD8FECBC23}" destId="{A3C599CE-5810-453C-9917-15861C5EC4A6}" srcOrd="0" destOrd="0" presId="urn:microsoft.com/office/officeart/2005/8/layout/radial4"/>
    <dgm:cxn modelId="{BE1655DA-8290-4F26-B2CE-1D0B976D49A4}" type="presOf" srcId="{A2EFA9FB-B9CC-4256-89F5-BA612F2C7E36}" destId="{15DC3B18-779D-4358-B8D9-37646E32BE66}" srcOrd="0" destOrd="0" presId="urn:microsoft.com/office/officeart/2005/8/layout/radial4"/>
    <dgm:cxn modelId="{A8C292A5-05B8-41C5-8871-7D24E2B78250}" type="presOf" srcId="{E6462610-AEC1-40E0-8A3E-3C4F6A150337}" destId="{3CDE6DC9-0634-4908-9C89-37588691984B}" srcOrd="0" destOrd="0" presId="urn:microsoft.com/office/officeart/2005/8/layout/radial4"/>
    <dgm:cxn modelId="{2CF73A4F-84D3-4929-B8F7-37DAC00AF8A8}" type="presOf" srcId="{53C666E0-D7B5-41A0-8F9F-4EBFBC6337CF}" destId="{66B9279C-BCF2-4A75-895E-CB11166FAECA}" srcOrd="0" destOrd="0" presId="urn:microsoft.com/office/officeart/2005/8/layout/radial4"/>
    <dgm:cxn modelId="{D7E5E440-2EEF-487E-9E2B-648F73163E20}" type="presParOf" srcId="{BD88855D-F62C-43B4-BDB6-8D88F05B3E08}" destId="{15DC3B18-779D-4358-B8D9-37646E32BE66}" srcOrd="0" destOrd="0" presId="urn:microsoft.com/office/officeart/2005/8/layout/radial4"/>
    <dgm:cxn modelId="{24AC8C9D-A946-4310-9BB5-B6F2A6605302}" type="presParOf" srcId="{BD88855D-F62C-43B4-BDB6-8D88F05B3E08}" destId="{A89600FD-F65D-4E7B-84BB-A4B110830327}" srcOrd="1" destOrd="0" presId="urn:microsoft.com/office/officeart/2005/8/layout/radial4"/>
    <dgm:cxn modelId="{3D942AEB-9051-4B91-A7CD-E15BA721F7B1}" type="presParOf" srcId="{BD88855D-F62C-43B4-BDB6-8D88F05B3E08}" destId="{5574C4F9-28AF-487E-857D-05A5CC4468EC}" srcOrd="2" destOrd="0" presId="urn:microsoft.com/office/officeart/2005/8/layout/radial4"/>
    <dgm:cxn modelId="{64DA8D71-1FE8-4A9E-8809-BC01A981B1A4}" type="presParOf" srcId="{BD88855D-F62C-43B4-BDB6-8D88F05B3E08}" destId="{0F80BAE4-28FF-4D23-A209-DCBF45981DB1}" srcOrd="3" destOrd="0" presId="urn:microsoft.com/office/officeart/2005/8/layout/radial4"/>
    <dgm:cxn modelId="{AEE3E7BC-6D16-4661-AAF3-F03C04592FBF}" type="presParOf" srcId="{BD88855D-F62C-43B4-BDB6-8D88F05B3E08}" destId="{887F7A56-C9D8-451C-9D2F-89F90F48D4CB}" srcOrd="4" destOrd="0" presId="urn:microsoft.com/office/officeart/2005/8/layout/radial4"/>
    <dgm:cxn modelId="{471D7157-D77D-4E56-AF49-7DF9DDAEDE8D}" type="presParOf" srcId="{BD88855D-F62C-43B4-BDB6-8D88F05B3E08}" destId="{3CDE6DC9-0634-4908-9C89-37588691984B}" srcOrd="5" destOrd="0" presId="urn:microsoft.com/office/officeart/2005/8/layout/radial4"/>
    <dgm:cxn modelId="{1F14A30A-41C1-4FB1-A9A5-2A7B170AAA45}" type="presParOf" srcId="{BD88855D-F62C-43B4-BDB6-8D88F05B3E08}" destId="{A3C599CE-5810-453C-9917-15861C5EC4A6}" srcOrd="6" destOrd="0" presId="urn:microsoft.com/office/officeart/2005/8/layout/radial4"/>
    <dgm:cxn modelId="{CE294961-C149-4F56-88D8-C9D616AB8267}" type="presParOf" srcId="{BD88855D-F62C-43B4-BDB6-8D88F05B3E08}" destId="{66B9279C-BCF2-4A75-895E-CB11166FAECA}" srcOrd="7" destOrd="0" presId="urn:microsoft.com/office/officeart/2005/8/layout/radial4"/>
    <dgm:cxn modelId="{493F5411-F2B1-49E5-9D4F-529B0103236A}" type="presParOf" srcId="{BD88855D-F62C-43B4-BDB6-8D88F05B3E08}" destId="{0540FEA0-2D9B-414A-8BAD-40BB818EC515}" srcOrd="8" destOrd="0" presId="urn:microsoft.com/office/officeart/2005/8/layout/radial4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19" name="Shape 11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152840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642903" latinLnBrk="0">
      <a:lnSpc>
        <a:spcPct val="125000"/>
      </a:lnSpc>
      <a:defRPr sz="3200">
        <a:latin typeface="+mn-lt"/>
        <a:ea typeface="+mn-ea"/>
        <a:cs typeface="+mn-cs"/>
        <a:sym typeface="Avenir Roman"/>
      </a:defRPr>
    </a:lvl1pPr>
    <a:lvl2pPr indent="228600" defTabSz="642903" latinLnBrk="0">
      <a:lnSpc>
        <a:spcPct val="125000"/>
      </a:lnSpc>
      <a:defRPr sz="3200">
        <a:latin typeface="+mn-lt"/>
        <a:ea typeface="+mn-ea"/>
        <a:cs typeface="+mn-cs"/>
        <a:sym typeface="Avenir Roman"/>
      </a:defRPr>
    </a:lvl2pPr>
    <a:lvl3pPr indent="457200" defTabSz="642903" latinLnBrk="0">
      <a:lnSpc>
        <a:spcPct val="125000"/>
      </a:lnSpc>
      <a:defRPr sz="3200">
        <a:latin typeface="+mn-lt"/>
        <a:ea typeface="+mn-ea"/>
        <a:cs typeface="+mn-cs"/>
        <a:sym typeface="Avenir Roman"/>
      </a:defRPr>
    </a:lvl3pPr>
    <a:lvl4pPr indent="685800" defTabSz="642903" latinLnBrk="0">
      <a:lnSpc>
        <a:spcPct val="125000"/>
      </a:lnSpc>
      <a:defRPr sz="3200">
        <a:latin typeface="+mn-lt"/>
        <a:ea typeface="+mn-ea"/>
        <a:cs typeface="+mn-cs"/>
        <a:sym typeface="Avenir Roman"/>
      </a:defRPr>
    </a:lvl4pPr>
    <a:lvl5pPr indent="914400" defTabSz="642903" latinLnBrk="0">
      <a:lnSpc>
        <a:spcPct val="125000"/>
      </a:lnSpc>
      <a:defRPr sz="3200">
        <a:latin typeface="+mn-lt"/>
        <a:ea typeface="+mn-ea"/>
        <a:cs typeface="+mn-cs"/>
        <a:sym typeface="Avenir Roman"/>
      </a:defRPr>
    </a:lvl5pPr>
    <a:lvl6pPr indent="1143000" defTabSz="642903" latinLnBrk="0">
      <a:lnSpc>
        <a:spcPct val="125000"/>
      </a:lnSpc>
      <a:defRPr sz="3200">
        <a:latin typeface="+mn-lt"/>
        <a:ea typeface="+mn-ea"/>
        <a:cs typeface="+mn-cs"/>
        <a:sym typeface="Avenir Roman"/>
      </a:defRPr>
    </a:lvl6pPr>
    <a:lvl7pPr indent="1371600" defTabSz="642903" latinLnBrk="0">
      <a:lnSpc>
        <a:spcPct val="125000"/>
      </a:lnSpc>
      <a:defRPr sz="3200">
        <a:latin typeface="+mn-lt"/>
        <a:ea typeface="+mn-ea"/>
        <a:cs typeface="+mn-cs"/>
        <a:sym typeface="Avenir Roman"/>
      </a:defRPr>
    </a:lvl7pPr>
    <a:lvl8pPr indent="1600200" defTabSz="642903" latinLnBrk="0">
      <a:lnSpc>
        <a:spcPct val="125000"/>
      </a:lnSpc>
      <a:defRPr sz="3200">
        <a:latin typeface="+mn-lt"/>
        <a:ea typeface="+mn-ea"/>
        <a:cs typeface="+mn-cs"/>
        <a:sym typeface="Avenir Roman"/>
      </a:defRPr>
    </a:lvl8pPr>
    <a:lvl9pPr indent="1828800" defTabSz="642903" latinLnBrk="0">
      <a:lnSpc>
        <a:spcPct val="125000"/>
      </a:lnSpc>
      <a:defRPr sz="3200">
        <a:latin typeface="+mn-lt"/>
        <a:ea typeface="+mn-ea"/>
        <a:cs typeface="+mn-cs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88724" tIns="44362" rIns="88724" bIns="44362"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2627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55" name="Shape 15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457176">
              <a:lnSpc>
                <a:spcPct val="100000"/>
              </a:lnSpc>
              <a:defRPr sz="900">
                <a:latin typeface="Avenir Black"/>
                <a:ea typeface="Avenir Black"/>
                <a:cs typeface="Avenir Black"/>
                <a:sym typeface="Avenir Black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957413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6739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88724" tIns="44362" rIns="88724" bIns="44362"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" y="8684790"/>
            <a:ext cx="2972209" cy="457664"/>
          </a:xfrm>
          <a:prstGeom prst="rect">
            <a:avLst/>
          </a:prstGeom>
        </p:spPr>
        <p:txBody>
          <a:bodyPr lIns="88724" tIns="44362" rIns="88724" bIns="44362"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3884259" y="8684790"/>
            <a:ext cx="2972209" cy="457664"/>
          </a:xfrm>
          <a:prstGeom prst="rect">
            <a:avLst/>
          </a:prstGeom>
        </p:spPr>
        <p:txBody>
          <a:bodyPr lIns="88724" tIns="44362" rIns="88724" bIns="44362"/>
          <a:lstStyle/>
          <a:p>
            <a:fld id="{C205C375-E514-47A7-84B0-68041F86C459}" type="slidenum">
              <a:rPr lang="en-US" altLang="en-US" smtClean="0"/>
              <a:pPr/>
              <a:t>12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600924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88724" tIns="44362" rIns="88724" bIns="44362"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" y="8684790"/>
            <a:ext cx="2972209" cy="457664"/>
          </a:xfrm>
          <a:prstGeom prst="rect">
            <a:avLst/>
          </a:prstGeom>
        </p:spPr>
        <p:txBody>
          <a:bodyPr lIns="88724" tIns="44362" rIns="88724" bIns="44362"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3884259" y="8684790"/>
            <a:ext cx="2972209" cy="457664"/>
          </a:xfrm>
          <a:prstGeom prst="rect">
            <a:avLst/>
          </a:prstGeom>
        </p:spPr>
        <p:txBody>
          <a:bodyPr lIns="88724" tIns="44362" rIns="88724" bIns="44362"/>
          <a:lstStyle/>
          <a:p>
            <a:fld id="{C205C375-E514-47A7-84B0-68041F86C459}" type="slidenum">
              <a:rPr lang="en-US" altLang="en-US" smtClean="0"/>
              <a:pPr/>
              <a:t>13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018184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88724" tIns="44362" rIns="88724" bIns="44362"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4" y="8685213"/>
            <a:ext cx="2971800" cy="457200"/>
          </a:xfrm>
          <a:prstGeom prst="rect">
            <a:avLst/>
          </a:prstGeom>
        </p:spPr>
        <p:txBody>
          <a:bodyPr lIns="91412" tIns="45705" rIns="91412" bIns="45705"/>
          <a:lstStyle/>
          <a:p>
            <a:fld id="{F2EE4B6C-2909-FC47-8E9E-4A55F4BB209C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1134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88724" tIns="44362" rIns="88724" bIns="44362"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4" y="8685213"/>
            <a:ext cx="2971800" cy="457200"/>
          </a:xfrm>
          <a:prstGeom prst="rect">
            <a:avLst/>
          </a:prstGeom>
        </p:spPr>
        <p:txBody>
          <a:bodyPr lIns="91412" tIns="45705" rIns="91412" bIns="45705"/>
          <a:lstStyle/>
          <a:p>
            <a:fld id="{F2EE4B6C-2909-FC47-8E9E-4A55F4BB209C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3756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88724" tIns="44362" rIns="88724" bIns="44362">
            <a:normAutofit/>
          </a:bodyPr>
          <a:lstStyle/>
          <a:p>
            <a:pPr lvl="2"/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6276228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88724" tIns="44362" rIns="88724" bIns="44362">
            <a:normAutofit/>
          </a:bodyPr>
          <a:lstStyle/>
          <a:p>
            <a:pPr lvl="2"/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39808867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88724" tIns="44362" rIns="88724" bIns="44362"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7798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88724" tIns="44362" rIns="88724" bIns="44362">
            <a:normAutofit/>
          </a:bodyPr>
          <a:lstStyle/>
          <a:p>
            <a:pPr defTabSz="457009">
              <a:defRPr/>
            </a:pP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555279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24" name="Shape 12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457176">
              <a:lnSpc>
                <a:spcPct val="100000"/>
              </a:lnSpc>
              <a:defRPr sz="1500">
                <a:latin typeface="Avenir Black"/>
                <a:ea typeface="Avenir Black"/>
                <a:cs typeface="Avenir Black"/>
                <a:sym typeface="Avenir Black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912723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44" name="Shape 14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457176">
              <a:lnSpc>
                <a:spcPct val="100000"/>
              </a:lnSpc>
              <a:defRPr sz="1300">
                <a:latin typeface="Avenir Black"/>
                <a:ea typeface="Avenir Black"/>
                <a:cs typeface="Avenir Black"/>
                <a:sym typeface="Avenir Black"/>
              </a:defRPr>
            </a:pPr>
            <a:endParaRPr dirty="0">
              <a:latin typeface="+mn-lt"/>
              <a:ea typeface="+mn-ea"/>
              <a:cs typeface="+mn-cs"/>
              <a:sym typeface="Avenir Roman"/>
            </a:endParaRPr>
          </a:p>
        </p:txBody>
      </p:sp>
    </p:spTree>
    <p:extLst>
      <p:ext uri="{BB962C8B-B14F-4D97-AF65-F5344CB8AC3E}">
        <p14:creationId xmlns:p14="http://schemas.microsoft.com/office/powerpoint/2010/main" val="29033084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 noRot="1" noChangeAspect="1"/>
          </p:cNvSpPr>
          <p:nvPr>
            <p:ph type="sldImg"/>
          </p:nvPr>
        </p:nvSpPr>
        <p:spPr>
          <a:xfrm>
            <a:off x="342900" y="668338"/>
            <a:ext cx="5935663" cy="3340100"/>
          </a:xfrm>
          <a:prstGeom prst="rect">
            <a:avLst/>
          </a:prstGeom>
        </p:spPr>
        <p:txBody>
          <a:bodyPr lIns="88724" tIns="44362" rIns="88724" bIns="44362"/>
          <a:lstStyle/>
          <a:p>
            <a:endParaRPr dirty="0"/>
          </a:p>
        </p:txBody>
      </p:sp>
      <p:sp>
        <p:nvSpPr>
          <p:cNvPr id="201" name="Shape 20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 lIns="88724" tIns="44362" rIns="88724" bIns="44362"/>
          <a:lstStyle>
            <a:lvl1pPr defTabSz="457176">
              <a:defRPr sz="2400"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293680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http://aebg.cccco.edu/ContactUs</a:t>
            </a:r>
          </a:p>
        </p:txBody>
      </p:sp>
    </p:spTree>
    <p:extLst>
      <p:ext uri="{BB962C8B-B14F-4D97-AF65-F5344CB8AC3E}">
        <p14:creationId xmlns:p14="http://schemas.microsoft.com/office/powerpoint/2010/main" val="6556390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                              </a:t>
            </a:r>
          </a:p>
          <a:p>
            <a:endParaRPr lang="en-US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F2EE4B6C-2909-FC47-8E9E-4A55F4BB209C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658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88724" tIns="44362" rIns="88724" bIns="44362">
            <a:normAutofit/>
          </a:bodyPr>
          <a:lstStyle/>
          <a:p>
            <a:pPr defTabSz="457106">
              <a:defRPr/>
            </a:pPr>
            <a:endParaRPr lang="en-US" sz="1600" dirty="0"/>
          </a:p>
          <a:p>
            <a:pPr defTabSz="457106">
              <a:defRPr/>
            </a:pPr>
            <a:endParaRPr lang="en-US" sz="16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070045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88724" tIns="44362" rIns="88724" bIns="44362"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7798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88724" tIns="44362" rIns="88724" bIns="44362"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7798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88724" tIns="44362" rIns="88724" bIns="44362"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7798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28" name="Shape 12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457176">
              <a:defRPr sz="2400">
                <a:latin typeface="Avenir Black"/>
                <a:ea typeface="Avenir Black"/>
                <a:cs typeface="Avenir Black"/>
                <a:sym typeface="Avenir Black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522108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44" name="Shape 14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457176">
              <a:lnSpc>
                <a:spcPct val="100000"/>
              </a:lnSpc>
              <a:defRPr sz="1300">
                <a:latin typeface="Avenir Black"/>
                <a:ea typeface="Avenir Black"/>
                <a:cs typeface="Avenir Black"/>
                <a:sym typeface="Avenir Black"/>
              </a:defRPr>
            </a:pPr>
            <a:endParaRPr dirty="0">
              <a:latin typeface="+mn-lt"/>
              <a:ea typeface="+mn-ea"/>
              <a:cs typeface="+mn-cs"/>
              <a:sym typeface="Avenir Roman"/>
            </a:endParaRPr>
          </a:p>
        </p:txBody>
      </p:sp>
    </p:spTree>
    <p:extLst>
      <p:ext uri="{BB962C8B-B14F-4D97-AF65-F5344CB8AC3E}">
        <p14:creationId xmlns:p14="http://schemas.microsoft.com/office/powerpoint/2010/main" val="7910994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44" name="Shape 14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457176">
              <a:lnSpc>
                <a:spcPct val="100000"/>
              </a:lnSpc>
              <a:defRPr sz="1300">
                <a:latin typeface="Avenir Black"/>
                <a:ea typeface="Avenir Black"/>
                <a:cs typeface="Avenir Black"/>
                <a:sym typeface="Avenir Black"/>
              </a:defRPr>
            </a:pPr>
            <a:endParaRPr dirty="0">
              <a:latin typeface="+mn-lt"/>
              <a:ea typeface="+mn-ea"/>
              <a:cs typeface="+mn-cs"/>
              <a:sym typeface="Avenir Roman"/>
            </a:endParaRPr>
          </a:p>
        </p:txBody>
      </p:sp>
    </p:spTree>
    <p:extLst>
      <p:ext uri="{BB962C8B-B14F-4D97-AF65-F5344CB8AC3E}">
        <p14:creationId xmlns:p14="http://schemas.microsoft.com/office/powerpoint/2010/main" val="2903308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4418707" y="4261696"/>
            <a:ext cx="15546589" cy="29401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791646" y="7773293"/>
            <a:ext cx="12800711" cy="3504904"/>
          </a:xfrm>
          <a:prstGeom prst="rect">
            <a:avLst/>
          </a:prstGeom>
        </p:spPr>
        <p:txBody>
          <a:bodyPr>
            <a:normAutofit/>
          </a:bodyPr>
          <a:lstStyle>
            <a:lvl1pPr algn="ctr"/>
            <a:lvl2pPr algn="ctr"/>
            <a:lvl3pPr algn="ctr"/>
            <a:lvl4pPr algn="ctr"/>
            <a:lvl5pPr algn="ctr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9"/>
            <a:ext cx="14716128" cy="464344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1"/>
            <a:ext cx="14716128" cy="158948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>
            <a:spLocks noGrp="1"/>
          </p:cNvSpPr>
          <p:nvPr>
            <p:ph type="title"/>
          </p:nvPr>
        </p:nvSpPr>
        <p:spPr>
          <a:xfrm>
            <a:off x="15871029" y="2303859"/>
            <a:ext cx="3679034" cy="635794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833937" y="2303859"/>
            <a:ext cx="10822786" cy="635794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9"/>
            <a:ext cx="14716128" cy="464344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1"/>
            <a:ext cx="14716128" cy="1589486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4200"/>
            </a:lvl1pPr>
            <a:lvl2pPr algn="ctr">
              <a:spcBef>
                <a:spcPts val="0"/>
              </a:spcBef>
              <a:defRPr sz="4200"/>
            </a:lvl2pPr>
            <a:lvl3pPr algn="ctr">
              <a:spcBef>
                <a:spcPts val="0"/>
              </a:spcBef>
              <a:defRPr sz="4200"/>
            </a:lvl3pPr>
            <a:lvl4pPr algn="ctr">
              <a:spcBef>
                <a:spcPts val="0"/>
              </a:spcBef>
              <a:defRPr sz="4200"/>
            </a:lvl4pPr>
            <a:lvl5pPr algn="ctr">
              <a:spcBef>
                <a:spcPts val="0"/>
              </a:spcBef>
              <a:defRPr sz="4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3200401"/>
            <a:ext cx="10769600" cy="9051926"/>
          </a:xfrm>
        </p:spPr>
        <p:txBody>
          <a:bodyPr/>
          <a:lstStyle>
            <a:lvl1pPr>
              <a:defRPr sz="6700"/>
            </a:lvl1pPr>
            <a:lvl2pPr>
              <a:defRPr sz="57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95200" y="3200401"/>
            <a:ext cx="10769600" cy="9051926"/>
          </a:xfrm>
        </p:spPr>
        <p:txBody>
          <a:bodyPr/>
          <a:lstStyle>
            <a:lvl1pPr>
              <a:defRPr sz="6700"/>
            </a:lvl1pPr>
            <a:lvl2pPr>
              <a:defRPr sz="57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1946002" y="13081000"/>
            <a:ext cx="479298" cy="471924"/>
          </a:xfrm>
        </p:spPr>
        <p:txBody>
          <a:bodyPr/>
          <a:lstStyle>
            <a:lvl1pPr>
              <a:defRPr/>
            </a:lvl1pPr>
          </a:lstStyle>
          <a:p>
            <a:fld id="{30EA9EE2-A2CC-41C7-AE28-1D138D89BAC0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9"/>
            <a:ext cx="14716128" cy="464344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1"/>
            <a:ext cx="14716128" cy="158948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4492376" y="8813603"/>
            <a:ext cx="15544353" cy="2723556"/>
          </a:xfrm>
          <a:prstGeom prst="rect">
            <a:avLst/>
          </a:prstGeom>
        </p:spPr>
        <p:txBody>
          <a:bodyPr anchor="t"/>
          <a:lstStyle>
            <a:lvl1pPr algn="l">
              <a:defRPr sz="5600" cap="all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492376" y="5813223"/>
            <a:ext cx="15544353" cy="3000379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9"/>
            <a:ext cx="14716128" cy="464344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72311"/>
            <a:ext cx="7250909" cy="158948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800"/>
            </a:lvl1pPr>
            <a:lvl2pPr>
              <a:defRPr sz="3800"/>
            </a:lvl2pPr>
            <a:lvl3pPr>
              <a:defRPr sz="3800"/>
            </a:lvl3pPr>
            <a:lvl4pPr>
              <a:defRPr sz="3800"/>
            </a:lvl4pPr>
            <a:lvl5pPr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3963294" y="549175"/>
            <a:ext cx="16457416" cy="22860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963294" y="3069582"/>
            <a:ext cx="8079137" cy="127918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2337109" y="3069582"/>
            <a:ext cx="8083600" cy="127918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9"/>
            <a:ext cx="14716128" cy="464344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3963294" y="546946"/>
            <a:ext cx="6016380" cy="2323952"/>
          </a:xfrm>
          <a:prstGeom prst="rect">
            <a:avLst/>
          </a:prstGeom>
        </p:spPr>
        <p:txBody>
          <a:bodyPr/>
          <a:lstStyle>
            <a:lvl1pPr algn="l">
              <a:defRPr sz="2800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0198447" y="546943"/>
            <a:ext cx="10222263" cy="1170459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200"/>
            </a:lvl1pPr>
            <a:lvl2pPr>
              <a:defRPr sz="4200"/>
            </a:lvl2pPr>
            <a:lvl3pPr>
              <a:defRPr sz="4200"/>
            </a:lvl3pPr>
            <a:lvl4pPr>
              <a:defRPr sz="4200"/>
            </a:lvl4pPr>
            <a:lvl5pPr>
              <a:defRPr sz="4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963294" y="2870894"/>
            <a:ext cx="6016381" cy="9380639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6633270" y="9601648"/>
            <a:ext cx="10972357" cy="1134072"/>
          </a:xfrm>
          <a:prstGeom prst="rect">
            <a:avLst/>
          </a:prstGeom>
        </p:spPr>
        <p:txBody>
          <a:bodyPr/>
          <a:lstStyle>
            <a:lvl1pPr algn="l">
              <a:defRPr sz="2800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6633270" y="1225599"/>
            <a:ext cx="10972357" cy="8228711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 dirty="0"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633270" y="10735718"/>
            <a:ext cx="10972357" cy="160957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3653366" y="0"/>
            <a:ext cx="19507201" cy="3673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3610166" y="4876800"/>
            <a:ext cx="9550401" cy="883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5787156" y="12527757"/>
            <a:ext cx="367246" cy="369887"/>
          </a:xfrm>
          <a:prstGeom prst="rect">
            <a:avLst/>
          </a:prstGeom>
          <a:ln w="12700">
            <a:miter lim="400000"/>
          </a:ln>
        </p:spPr>
        <p:txBody>
          <a:bodyPr wrap="none" lIns="64292" tIns="64292" rIns="64292" bIns="64292" anchor="ctr">
            <a:spAutoFit/>
          </a:bodyPr>
          <a:lstStyle>
            <a:lvl1pPr algn="r">
              <a:defRPr sz="1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marL="0" marR="0" indent="0" algn="ctr" defTabSz="8214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0" algn="ctr" defTabSz="8214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0" algn="ctr" defTabSz="8214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0" algn="ctr" defTabSz="8214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0" algn="ctr" defTabSz="8214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0" algn="ctr" defTabSz="8214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0" algn="ctr" defTabSz="8214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0" algn="ctr" defTabSz="8214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0" algn="ctr" defTabSz="8214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0" marR="0" indent="0" algn="l" defTabSz="821489" rtl="0" latinLnBrk="0">
        <a:lnSpc>
          <a:spcPct val="100000"/>
        </a:lnSpc>
        <a:spcBef>
          <a:spcPts val="590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0" algn="l" defTabSz="821489" rtl="0" latinLnBrk="0">
        <a:lnSpc>
          <a:spcPct val="100000"/>
        </a:lnSpc>
        <a:spcBef>
          <a:spcPts val="590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0" algn="l" defTabSz="821489" rtl="0" latinLnBrk="0">
        <a:lnSpc>
          <a:spcPct val="100000"/>
        </a:lnSpc>
        <a:spcBef>
          <a:spcPts val="590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0" algn="l" defTabSz="821489" rtl="0" latinLnBrk="0">
        <a:lnSpc>
          <a:spcPct val="100000"/>
        </a:lnSpc>
        <a:spcBef>
          <a:spcPts val="590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0" algn="l" defTabSz="821489" rtl="0" latinLnBrk="0">
        <a:lnSpc>
          <a:spcPct val="100000"/>
        </a:lnSpc>
        <a:spcBef>
          <a:spcPts val="590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0" algn="l" defTabSz="821489" rtl="0" latinLnBrk="0">
        <a:lnSpc>
          <a:spcPct val="100000"/>
        </a:lnSpc>
        <a:spcBef>
          <a:spcPts val="590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0" algn="l" defTabSz="821489" rtl="0" latinLnBrk="0">
        <a:lnSpc>
          <a:spcPct val="100000"/>
        </a:lnSpc>
        <a:spcBef>
          <a:spcPts val="590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0" algn="l" defTabSz="821489" rtl="0" latinLnBrk="0">
        <a:lnSpc>
          <a:spcPct val="100000"/>
        </a:lnSpc>
        <a:spcBef>
          <a:spcPts val="590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0" algn="l" defTabSz="821489" rtl="0" latinLnBrk="0">
        <a:lnSpc>
          <a:spcPct val="100000"/>
        </a:lnSpc>
        <a:spcBef>
          <a:spcPts val="590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marL="0" marR="0" indent="0" algn="r" defTabSz="8214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0" algn="r" defTabSz="8214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0" algn="r" defTabSz="8214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0" algn="r" defTabSz="8214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0" algn="r" defTabSz="8214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0" algn="r" defTabSz="8214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0" algn="r" defTabSz="8214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0" algn="r" defTabSz="8214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0" algn="r" defTabSz="82148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hyperlink" Target="http://www.google.com/url?sa=i&amp;rct=j&amp;q=&amp;esrc=s&amp;source=images&amp;cd=&amp;cad=rja&amp;uact=8&amp;ved=0ahUKEwjxhN7guqDWAhVCMGMKHZZ_CXQQjRwIBw&amp;url=http://www.horshamblueprint.org/survey/&amp;psig=AFQjCNGLF7RaGXT56EfRcy0TphsxXl_UcA&amp;ust=1505333584025102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businessuonline.com/registration_ged.php" TargetMode="Externa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aebg.cccco.edu/ContactUs/Support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hyperlink" Target="http://www.google.com/url?sa=i&amp;rct=j&amp;q=&amp;esrc=s&amp;source=images&amp;cd=&amp;cad=rja&amp;uact=8&amp;ved=0ahUKEwjxhN7guqDWAhVCMGMKHZZ_CXQQjRwIBw&amp;url=http://www.horshamblueprint.org/survey/&amp;psig=AFQjCNGLF7RaGXT56EfRcy0TphsxXl_UcA&amp;ust=1505333584025102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hyperlink" Target="http://www.google.com/url?sa=i&amp;rct=j&amp;q=&amp;esrc=s&amp;source=images&amp;cd=&amp;cad=rja&amp;uact=8&amp;ved=0ahUKEwjxhN7guqDWAhVCMGMKHZZ_CXQQjRwIBw&amp;url=http://www.horshamblueprint.org/survey/&amp;psig=AFQjCNGLF7RaGXT56EfRcy0TphsxXl_UcA&amp;ust=1505333584025102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6"/>
            <a:ext cx="24384000" cy="1371428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631872" y="10986656"/>
            <a:ext cx="18384982" cy="2308320"/>
          </a:xfrm>
          <a:prstGeom prst="rect">
            <a:avLst/>
          </a:prstGeom>
        </p:spPr>
        <p:txBody>
          <a:bodyPr wrap="square" lIns="91434" tIns="45718" rIns="91434" bIns="45718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  <a:latin typeface="Arial" pitchFamily="34" charset="0"/>
                <a:ea typeface="Avenir" charset="0"/>
                <a:cs typeface="Arial" pitchFamily="34" charset="0"/>
              </a:rPr>
              <a:t>Engaging Employers with the </a:t>
            </a:r>
          </a:p>
          <a:p>
            <a:r>
              <a:rPr lang="en-US" sz="7200" b="1" dirty="0">
                <a:solidFill>
                  <a:schemeClr val="bg1"/>
                </a:solidFill>
                <a:latin typeface="Arial" pitchFamily="34" charset="0"/>
                <a:ea typeface="Avenir" charset="0"/>
                <a:cs typeface="Arial" pitchFamily="34" charset="0"/>
              </a:rPr>
              <a:t>Mission of Adult Education</a:t>
            </a:r>
            <a:endParaRPr lang="en-US" sz="7200" b="1" dirty="0">
              <a:solidFill>
                <a:schemeClr val="bg1"/>
              </a:solidFill>
              <a:latin typeface="Arial" pitchFamily="34" charset="0"/>
              <a:ea typeface="Avenir" charset="0"/>
              <a:cs typeface="Arial" pitchFamily="34" charset="0"/>
              <a:sym typeface="Avenir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24150" y="13195546"/>
            <a:ext cx="23850600" cy="4873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5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sym typeface="Helvetica Light"/>
              </a:rPr>
              <a:t>Funded by the California</a:t>
            </a:r>
            <a:r>
              <a:rPr kumimoji="0" lang="en-US" sz="25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sym typeface="Helvetica Light"/>
              </a:rPr>
              <a:t> Department of Education and Chancellor’s Office of the California Community Colleges (CCCCO).</a:t>
            </a:r>
            <a:endParaRPr kumimoji="0" lang="en-US" sz="25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Picture 1" descr="Picture 1"/>
          <p:cNvPicPr>
            <a:picLocks noChangeAspect="1"/>
          </p:cNvPicPr>
          <p:nvPr/>
        </p:nvPicPr>
        <p:blipFill>
          <a:blip r:embed="rId3" cstate="print">
            <a:extLst/>
          </a:blip>
          <a:srcRect l="29493" t="43750" r="44140" b="18470"/>
          <a:stretch>
            <a:fillRect/>
          </a:stretch>
        </p:blipFill>
        <p:spPr>
          <a:xfrm>
            <a:off x="-675766" y="-2828696"/>
            <a:ext cx="25735532" cy="20091178"/>
          </a:xfrm>
          <a:prstGeom prst="rect">
            <a:avLst/>
          </a:prstGeom>
          <a:ln w="177800" cap="sq">
            <a:solidFill>
              <a:srgbClr val="000000"/>
            </a:solidFill>
            <a:miter/>
          </a:ln>
          <a:effectLst>
            <a:outerShdw blurRad="88900" dist="63500" dir="2700000" rotWithShape="0">
              <a:srgbClr val="000000">
                <a:alpha val="40000"/>
              </a:srgbClr>
            </a:outerShdw>
          </a:effectLst>
        </p:spPr>
      </p:pic>
      <p:pic>
        <p:nvPicPr>
          <p:cNvPr id="153" name="Picture 4" descr="Picture 4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20191444" y="12446749"/>
            <a:ext cx="4024604" cy="12692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bpage.png" descr="Subpage.png">
            <a:extLst>
              <a:ext uri="{FF2B5EF4-FFF2-40B4-BE49-F238E27FC236}">
                <a16:creationId xmlns:a16="http://schemas.microsoft.com/office/drawing/2014/main" xmlns="" id="{0BBD1795-A955-421F-AC89-B0898C9DDB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2174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/>
          <p:cNvSpPr txBox="1"/>
          <p:nvPr/>
        </p:nvSpPr>
        <p:spPr>
          <a:xfrm>
            <a:off x="700303" y="1784113"/>
            <a:ext cx="17145000" cy="1816431"/>
          </a:xfrm>
          <a:prstGeom prst="rect">
            <a:avLst/>
          </a:prstGeom>
          <a:noFill/>
        </p:spPr>
        <p:txBody>
          <a:bodyPr wrap="square" lIns="128559" tIns="64280" rIns="128559" bIns="64280" rtlCol="0">
            <a:spAutoFit/>
          </a:bodyPr>
          <a:lstStyle/>
          <a:p>
            <a:pPr algn="l"/>
            <a:r>
              <a:rPr lang="en-US" sz="6600" b="1" dirty="0">
                <a:solidFill>
                  <a:srgbClr val="0F84C2"/>
                </a:solidFill>
                <a:latin typeface="Arial" pitchFamily="34" charset="0"/>
                <a:cs typeface="Arial" pitchFamily="34" charset="0"/>
              </a:rPr>
              <a:t>Understanding the Psyche of Business</a:t>
            </a:r>
          </a:p>
          <a:p>
            <a:pPr algn="l"/>
            <a:endParaRPr lang="en-US" sz="436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72040" y="3622500"/>
            <a:ext cx="7288183" cy="9095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938" dirty="0">
                <a:latin typeface="Arial" pitchFamily="34" charset="0"/>
                <a:cs typeface="Arial" pitchFamily="34" charset="0"/>
              </a:rPr>
              <a:t>Sales</a:t>
            </a:r>
          </a:p>
          <a:p>
            <a:r>
              <a:rPr lang="en-US" sz="3938" dirty="0">
                <a:latin typeface="Arial" pitchFamily="34" charset="0"/>
                <a:cs typeface="Arial" pitchFamily="34" charset="0"/>
              </a:rPr>
              <a:t>Debt</a:t>
            </a:r>
          </a:p>
          <a:p>
            <a:r>
              <a:rPr lang="en-US" sz="3938" dirty="0">
                <a:latin typeface="Arial" pitchFamily="34" charset="0"/>
                <a:cs typeface="Arial" pitchFamily="34" charset="0"/>
              </a:rPr>
              <a:t>Profitability</a:t>
            </a:r>
          </a:p>
          <a:p>
            <a:r>
              <a:rPr lang="en-US" sz="3938" dirty="0">
                <a:latin typeface="Arial" pitchFamily="34" charset="0"/>
                <a:cs typeface="Arial" pitchFamily="34" charset="0"/>
              </a:rPr>
              <a:t>Growth</a:t>
            </a:r>
          </a:p>
          <a:p>
            <a:r>
              <a:rPr lang="en-US" sz="3938" dirty="0">
                <a:latin typeface="Arial" pitchFamily="34" charset="0"/>
                <a:cs typeface="Arial" pitchFamily="34" charset="0"/>
              </a:rPr>
              <a:t>Marketing</a:t>
            </a:r>
          </a:p>
          <a:p>
            <a:r>
              <a:rPr lang="en-US" sz="3938" dirty="0">
                <a:latin typeface="Arial" pitchFamily="34" charset="0"/>
                <a:cs typeface="Arial" pitchFamily="34" charset="0"/>
              </a:rPr>
              <a:t>Cash Flow</a:t>
            </a:r>
          </a:p>
          <a:p>
            <a:r>
              <a:rPr lang="en-US" sz="3938" dirty="0">
                <a:latin typeface="Arial" pitchFamily="34" charset="0"/>
                <a:cs typeface="Arial" pitchFamily="34" charset="0"/>
              </a:rPr>
              <a:t>Product Development</a:t>
            </a:r>
          </a:p>
          <a:p>
            <a:r>
              <a:rPr lang="en-US" sz="3938" dirty="0">
                <a:latin typeface="Arial" pitchFamily="34" charset="0"/>
                <a:cs typeface="Arial" pitchFamily="34" charset="0"/>
              </a:rPr>
              <a:t>Efficiencies</a:t>
            </a:r>
          </a:p>
          <a:p>
            <a:r>
              <a:rPr lang="en-US" sz="3938" dirty="0">
                <a:latin typeface="Arial" pitchFamily="34" charset="0"/>
                <a:cs typeface="Arial" pitchFamily="34" charset="0"/>
              </a:rPr>
              <a:t>Competitive Edge</a:t>
            </a:r>
          </a:p>
          <a:p>
            <a:r>
              <a:rPr lang="en-US" sz="3938" dirty="0">
                <a:latin typeface="Arial" pitchFamily="34" charset="0"/>
                <a:cs typeface="Arial" pitchFamily="34" charset="0"/>
              </a:rPr>
              <a:t>Contract Negotiation</a:t>
            </a:r>
          </a:p>
          <a:p>
            <a:r>
              <a:rPr lang="en-US" sz="3938" dirty="0">
                <a:latin typeface="Arial" pitchFamily="34" charset="0"/>
                <a:cs typeface="Arial" pitchFamily="34" charset="0"/>
              </a:rPr>
              <a:t>Litigation</a:t>
            </a:r>
          </a:p>
          <a:p>
            <a:r>
              <a:rPr lang="en-US" sz="3938" dirty="0">
                <a:latin typeface="Arial" pitchFamily="34" charset="0"/>
                <a:cs typeface="Arial" pitchFamily="34" charset="0"/>
              </a:rPr>
              <a:t>Compliance</a:t>
            </a:r>
          </a:p>
          <a:p>
            <a:r>
              <a:rPr lang="en-US" sz="3938" dirty="0">
                <a:latin typeface="Arial" pitchFamily="34" charset="0"/>
                <a:cs typeface="Arial" pitchFamily="34" charset="0"/>
              </a:rPr>
              <a:t>Economic Slowdown</a:t>
            </a:r>
          </a:p>
          <a:p>
            <a:r>
              <a:rPr lang="en-US" sz="3938" u="sng" dirty="0">
                <a:latin typeface="Arial" pitchFamily="34" charset="0"/>
                <a:cs typeface="Arial" pitchFamily="34" charset="0"/>
              </a:rPr>
              <a:t>Reliable Help/Trained Staff</a:t>
            </a:r>
          </a:p>
          <a:p>
            <a:endParaRPr lang="en-US" sz="3375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4" cstate="print"/>
          <a:srcRect l="19658" t="47675" r="56196" b="24405"/>
          <a:stretch/>
        </p:blipFill>
        <p:spPr bwMode="auto">
          <a:xfrm>
            <a:off x="12132232" y="6411026"/>
            <a:ext cx="8901906" cy="571563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1232406" y="2946372"/>
            <a:ext cx="164178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9FCC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what keeps “Employers” up at night:</a:t>
            </a:r>
          </a:p>
        </p:txBody>
      </p:sp>
      <p:sp>
        <p:nvSpPr>
          <p:cNvPr id="2" name="Thought Bubble: Cloud 1"/>
          <p:cNvSpPr/>
          <p:nvPr/>
        </p:nvSpPr>
        <p:spPr bwMode="auto">
          <a:xfrm>
            <a:off x="16583185" y="3347824"/>
            <a:ext cx="6965156" cy="3512350"/>
          </a:xfrm>
          <a:prstGeom prst="cloudCallout">
            <a:avLst>
              <a:gd name="adj1" fmla="val -27333"/>
              <a:gd name="adj2" fmla="val 74747"/>
            </a:avLst>
          </a:prstGeom>
          <a:noFill/>
          <a:ln w="9525" cap="flat" cmpd="sng" algn="ctr">
            <a:solidFill>
              <a:srgbClr val="9FCC3B"/>
            </a:solidFill>
            <a:prstDash val="solid"/>
            <a:miter lim="0"/>
            <a:headEnd type="none" w="med" len="med"/>
            <a:tailEnd type="none" w="med" len="med"/>
          </a:ln>
          <a:effectLst>
            <a:outerShdw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71438" tIns="71438" rIns="71438" bIns="71438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5625" i="1" dirty="0">
                <a:solidFill>
                  <a:srgbClr val="0F84C2"/>
                </a:solidFill>
              </a:rPr>
              <a:t>I am more than an employer</a:t>
            </a:r>
          </a:p>
        </p:txBody>
      </p:sp>
    </p:spTree>
    <p:extLst>
      <p:ext uri="{BB962C8B-B14F-4D97-AF65-F5344CB8AC3E}">
        <p14:creationId xmlns:p14="http://schemas.microsoft.com/office/powerpoint/2010/main" val="93694739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ubpage.png" descr="Subpage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291" name="Title 2"/>
          <p:cNvSpPr>
            <a:spLocks noGrp="1"/>
          </p:cNvSpPr>
          <p:nvPr>
            <p:ph type="title"/>
          </p:nvPr>
        </p:nvSpPr>
        <p:spPr>
          <a:xfrm>
            <a:off x="0" y="1739158"/>
            <a:ext cx="17499755" cy="1371600"/>
          </a:xfrm>
        </p:spPr>
        <p:txBody>
          <a:bodyPr>
            <a:normAutofit/>
          </a:bodyPr>
          <a:lstStyle/>
          <a:p>
            <a:r>
              <a:rPr lang="en-US" altLang="en-US" sz="6600" b="1" dirty="0">
                <a:solidFill>
                  <a:srgbClr val="2E7684"/>
                </a:solidFill>
                <a:latin typeface="Arial" pitchFamily="34" charset="0"/>
                <a:cs typeface="Arial" pitchFamily="34" charset="0"/>
              </a:rPr>
              <a:t>Business Transformational Relationships</a:t>
            </a:r>
          </a:p>
        </p:txBody>
      </p:sp>
      <p:sp>
        <p:nvSpPr>
          <p:cNvPr id="12292" name="Slide Number Placeholder 7"/>
          <p:cNvSpPr>
            <a:spLocks noGrp="1"/>
          </p:cNvSpPr>
          <p:nvPr>
            <p:ph type="sldNum" sz="quarter" idx="4294967295"/>
          </p:nvPr>
        </p:nvSpPr>
        <p:spPr bwMode="auto">
          <a:xfrm>
            <a:off x="23513503" y="13057521"/>
            <a:ext cx="667297" cy="46605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217709" tIns="108855" rIns="217709" bIns="108855"/>
          <a:lstStyle/>
          <a:p>
            <a:fld id="{D2C6A77F-4BE3-474A-AF35-21EFAA76E478}" type="slidenum">
              <a:rPr lang="en-US" altLang="en-US">
                <a:solidFill>
                  <a:srgbClr val="652D90"/>
                </a:solidFill>
                <a:latin typeface="Arial" pitchFamily="34" charset="0"/>
                <a:cs typeface="Arial" pitchFamily="34" charset="0"/>
              </a:rPr>
              <a:pPr/>
              <a:t>12</a:t>
            </a:fld>
            <a:endParaRPr lang="en-US" altLang="en-US" dirty="0">
              <a:solidFill>
                <a:srgbClr val="652D9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3385301"/>
            <a:ext cx="22393275" cy="1908841"/>
          </a:xfrm>
          <a:prstGeom prst="rect">
            <a:avLst/>
          </a:prstGeom>
          <a:noFill/>
        </p:spPr>
        <p:txBody>
          <a:bodyPr wrap="square" lIns="153020" tIns="76510" rIns="153020" bIns="76510" rtlCol="0">
            <a:spAutoFit/>
          </a:bodyPr>
          <a:lstStyle/>
          <a:p>
            <a:r>
              <a:rPr lang="en-US" sz="5700" b="1" i="1" dirty="0">
                <a:solidFill>
                  <a:srgbClr val="0F84C2"/>
                </a:solidFill>
                <a:latin typeface="Arial" pitchFamily="34" charset="0"/>
                <a:cs typeface="Arial" pitchFamily="34" charset="0"/>
              </a:rPr>
              <a:t>If you work with people, you are in the </a:t>
            </a:r>
          </a:p>
          <a:p>
            <a:r>
              <a:rPr lang="en-US" sz="5700" b="1" i="1" dirty="0">
                <a:solidFill>
                  <a:srgbClr val="0F84C2"/>
                </a:solidFill>
                <a:latin typeface="Arial" pitchFamily="34" charset="0"/>
                <a:cs typeface="Arial" pitchFamily="34" charset="0"/>
              </a:rPr>
              <a:t>business of building relationships. </a:t>
            </a:r>
          </a:p>
        </p:txBody>
      </p:sp>
      <p:sp>
        <p:nvSpPr>
          <p:cNvPr id="9" name="Rectangle 8"/>
          <p:cNvSpPr/>
          <p:nvPr/>
        </p:nvSpPr>
        <p:spPr>
          <a:xfrm>
            <a:off x="996831" y="6056583"/>
            <a:ext cx="12998088" cy="4540330"/>
          </a:xfrm>
          <a:prstGeom prst="rect">
            <a:avLst/>
          </a:prstGeom>
        </p:spPr>
        <p:txBody>
          <a:bodyPr wrap="square" lIns="153020" tIns="76510" rIns="153020" bIns="76510">
            <a:spAutoFit/>
          </a:bodyPr>
          <a:lstStyle/>
          <a:p>
            <a:pPr algn="l"/>
            <a:r>
              <a:rPr lang="en-US" sz="57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The art of building a trustworthy and credible transformational relationship requires you to increase your interaction and decrease your expectation.</a:t>
            </a:r>
          </a:p>
        </p:txBody>
      </p:sp>
      <p:sp>
        <p:nvSpPr>
          <p:cNvPr id="10" name="Right Arrow 9"/>
          <p:cNvSpPr/>
          <p:nvPr/>
        </p:nvSpPr>
        <p:spPr bwMode="auto">
          <a:xfrm rot="16200000">
            <a:off x="14130500" y="6882150"/>
            <a:ext cx="3208668" cy="1761277"/>
          </a:xfrm>
          <a:prstGeom prst="rightArrow">
            <a:avLst/>
          </a:prstGeom>
          <a:solidFill>
            <a:srgbClr val="0F84C2"/>
          </a:solidFill>
          <a:ln w="25400" cap="flat" cmpd="sng" algn="ctr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85010" tIns="85010" rIns="85010" bIns="85010" numCol="1" rtlCol="0" anchor="ctr" anchorCtr="0" compatLnSpc="1">
            <a:prstTxWarp prst="textNoShape">
              <a:avLst/>
            </a:prstTxWarp>
          </a:bodyPr>
          <a:lstStyle/>
          <a:p>
            <a:pPr marL="382561"/>
            <a:endParaRPr lang="en-US" dirty="0">
              <a:solidFill>
                <a:srgbClr val="652D9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ight Arrow 10"/>
          <p:cNvSpPr/>
          <p:nvPr/>
        </p:nvSpPr>
        <p:spPr bwMode="auto">
          <a:xfrm rot="5400000">
            <a:off x="15895421" y="8291175"/>
            <a:ext cx="3208668" cy="1854016"/>
          </a:xfrm>
          <a:prstGeom prst="rightArrow">
            <a:avLst/>
          </a:prstGeom>
          <a:solidFill>
            <a:srgbClr val="F26A5A"/>
          </a:solidFill>
          <a:ln w="25400" cap="flat" cmpd="sng" algn="ctr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85010" tIns="85010" rIns="85010" bIns="85010" numCol="1" rtlCol="0" anchor="ctr" anchorCtr="0" compatLnSpc="1">
            <a:prstTxWarp prst="textNoShape">
              <a:avLst/>
            </a:prstTxWarp>
          </a:bodyPr>
          <a:lstStyle/>
          <a:p>
            <a:pPr marL="382561"/>
            <a:endParaRPr lang="en-US" dirty="0">
              <a:solidFill>
                <a:srgbClr val="652D9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763275" y="10075395"/>
            <a:ext cx="5592891" cy="1170177"/>
          </a:xfrm>
          <a:prstGeom prst="rect">
            <a:avLst/>
          </a:prstGeom>
          <a:noFill/>
        </p:spPr>
        <p:txBody>
          <a:bodyPr wrap="square" lIns="153020" tIns="76510" rIns="153020" bIns="76510" rtlCol="0">
            <a:spAutoFit/>
          </a:bodyPr>
          <a:lstStyle/>
          <a:p>
            <a:r>
              <a:rPr lang="en-US" sz="6600" b="1" dirty="0">
                <a:solidFill>
                  <a:srgbClr val="F26A5A"/>
                </a:solidFill>
                <a:latin typeface="Arial" pitchFamily="34" charset="0"/>
                <a:cs typeface="Arial" pitchFamily="34" charset="0"/>
              </a:rPr>
              <a:t>Expectation</a:t>
            </a:r>
            <a:r>
              <a:rPr lang="en-US" i="1" dirty="0">
                <a:solidFill>
                  <a:srgbClr val="652D9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b="1" i="1" dirty="0">
              <a:solidFill>
                <a:srgbClr val="652D9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991842" y="5471495"/>
            <a:ext cx="5592891" cy="1170177"/>
          </a:xfrm>
          <a:prstGeom prst="rect">
            <a:avLst/>
          </a:prstGeom>
          <a:noFill/>
        </p:spPr>
        <p:txBody>
          <a:bodyPr wrap="square" lIns="153020" tIns="76510" rIns="153020" bIns="76510" rtlCol="0">
            <a:spAutoFit/>
          </a:bodyPr>
          <a:lstStyle/>
          <a:p>
            <a:pPr algn="l"/>
            <a:r>
              <a:rPr lang="en-US" sz="6600" b="1" dirty="0">
                <a:solidFill>
                  <a:srgbClr val="0F84C2"/>
                </a:solidFill>
                <a:latin typeface="Arial" pitchFamily="34" charset="0"/>
                <a:cs typeface="Arial" pitchFamily="34" charset="0"/>
              </a:rPr>
              <a:t>Interaction</a:t>
            </a:r>
            <a:r>
              <a:rPr lang="en-US" dirty="0">
                <a:solidFill>
                  <a:srgbClr val="2E7684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b="1" dirty="0">
              <a:solidFill>
                <a:srgbClr val="2E7684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ubpage.png" descr="Subpage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xmlns="" id="{D3743B01-85A7-4BD9-ACA2-5AE64850AB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69723941"/>
              </p:ext>
            </p:extLst>
          </p:nvPr>
        </p:nvGraphicFramePr>
        <p:xfrm>
          <a:off x="4914557" y="3688772"/>
          <a:ext cx="14097686" cy="86556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TextBox 5">
            <a:extLst>
              <a:ext uri="{FF2B5EF4-FFF2-40B4-BE49-F238E27FC236}">
                <a16:creationId xmlns:a16="http://schemas.microsoft.com/office/drawing/2014/main" xmlns="" id="{F051C017-A774-4B85-9320-3C20C723B71E}"/>
              </a:ext>
            </a:extLst>
          </p:cNvPr>
          <p:cNvSpPr txBox="1"/>
          <p:nvPr/>
        </p:nvSpPr>
        <p:spPr>
          <a:xfrm>
            <a:off x="426144" y="1942217"/>
            <a:ext cx="23161219" cy="1145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64290" tIns="64290" rIns="64290" bIns="64290">
            <a:spAutoFit/>
          </a:bodyPr>
          <a:lstStyle/>
          <a:p>
            <a:pPr algn="l">
              <a:defRPr sz="6000" b="1">
                <a:solidFill>
                  <a:srgbClr val="15667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6600" dirty="0"/>
              <a:t>Demand-driven Alignment of Programs and Resources</a:t>
            </a:r>
            <a:endParaRPr sz="6600" i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ubpage.png" descr="Subpage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3"/>
          <p:cNvSpPr>
            <a:spLocks noGrp="1"/>
          </p:cNvSpPr>
          <p:nvPr>
            <p:ph type="title"/>
          </p:nvPr>
        </p:nvSpPr>
        <p:spPr>
          <a:xfrm>
            <a:off x="838201" y="1371601"/>
            <a:ext cx="23545800" cy="1178718"/>
          </a:xfrm>
        </p:spPr>
        <p:txBody>
          <a:bodyPr>
            <a:noAutofit/>
          </a:bodyPr>
          <a:lstStyle/>
          <a:p>
            <a:pPr algn="l"/>
            <a:r>
              <a:rPr lang="en-US" sz="8600" dirty="0">
                <a:cs typeface="Arial"/>
              </a:rPr>
              <a:t/>
            </a:r>
            <a:br>
              <a:rPr lang="en-US" sz="8600" dirty="0">
                <a:cs typeface="Arial"/>
              </a:rPr>
            </a:br>
            <a:endParaRPr lang="en-US" sz="8600" dirty="0">
              <a:solidFill>
                <a:srgbClr val="FF0000"/>
              </a:solidFill>
              <a:cs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13DC88B-5CFD-4720-BECD-A49ED77939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492" t="16068" r="22690" b="10633"/>
          <a:stretch/>
        </p:blipFill>
        <p:spPr>
          <a:xfrm>
            <a:off x="4959927" y="1981742"/>
            <a:ext cx="14471073" cy="10501132"/>
          </a:xfrm>
          <a:prstGeom prst="rect">
            <a:avLst/>
          </a:prstGeom>
          <a:solidFill>
            <a:srgbClr val="0F84C2"/>
          </a:soli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5713434-3677-45C4-8933-FAF70D67C477}"/>
              </a:ext>
            </a:extLst>
          </p:cNvPr>
          <p:cNvSpPr txBox="1"/>
          <p:nvPr/>
        </p:nvSpPr>
        <p:spPr>
          <a:xfrm flipH="1">
            <a:off x="6400801" y="8001000"/>
            <a:ext cx="207818" cy="89928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4292" tIns="64292" rIns="64292" bIns="64292" numCol="1" spcCol="38100" rtlCol="0" anchor="t">
            <a:spAutoFit/>
          </a:bodyPr>
          <a:lstStyle/>
          <a:p>
            <a:pPr marL="0" marR="0" indent="0" algn="ctr" defTabSz="82148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638036009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ubpage.png" descr="Subpage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3"/>
          <p:cNvSpPr>
            <a:spLocks noGrp="1"/>
          </p:cNvSpPr>
          <p:nvPr>
            <p:ph type="title"/>
          </p:nvPr>
        </p:nvSpPr>
        <p:spPr>
          <a:xfrm>
            <a:off x="838201" y="1371601"/>
            <a:ext cx="23545800" cy="1178718"/>
          </a:xfrm>
        </p:spPr>
        <p:txBody>
          <a:bodyPr>
            <a:noAutofit/>
          </a:bodyPr>
          <a:lstStyle/>
          <a:p>
            <a:pPr algn="l"/>
            <a:r>
              <a:rPr lang="en-US" sz="8600" dirty="0">
                <a:cs typeface="Arial"/>
              </a:rPr>
              <a:t/>
            </a:r>
            <a:br>
              <a:rPr lang="en-US" sz="8600" dirty="0">
                <a:cs typeface="Arial"/>
              </a:rPr>
            </a:br>
            <a:endParaRPr lang="en-US" sz="8600" dirty="0">
              <a:solidFill>
                <a:srgbClr val="FF0000"/>
              </a:solidFill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4F94BB8-82B3-4B11-8C32-FF54938BD9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925" t="62929" r="31564" b="6557"/>
          <a:stretch/>
        </p:blipFill>
        <p:spPr>
          <a:xfrm>
            <a:off x="1084118" y="1960960"/>
            <a:ext cx="20768176" cy="1046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12435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BU_Infographic_V5-01.png" descr="BU_Infographic_V5-0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-342043"/>
            <a:ext cx="24384000" cy="1371428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4" descr="Picture 4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40272" y="211015"/>
            <a:ext cx="4024604" cy="12692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ubpage.png" descr="Subpage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3281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F823B79-5280-47AA-823D-1EA4DB70CC61}"/>
              </a:ext>
            </a:extLst>
          </p:cNvPr>
          <p:cNvSpPr txBox="1"/>
          <p:nvPr/>
        </p:nvSpPr>
        <p:spPr>
          <a:xfrm>
            <a:off x="353291" y="2379519"/>
            <a:ext cx="97912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2A80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Features vs. Benefits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5BE68C7-CB14-4FF9-B761-CCCE471BCCE4}"/>
              </a:ext>
            </a:extLst>
          </p:cNvPr>
          <p:cNvSpPr/>
          <p:nvPr/>
        </p:nvSpPr>
        <p:spPr>
          <a:xfrm>
            <a:off x="962891" y="3887765"/>
            <a:ext cx="21377564" cy="7304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1055"/>
              </a:spcBef>
              <a:spcAft>
                <a:spcPts val="1055"/>
              </a:spcAft>
            </a:pP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Features are </a:t>
            </a:r>
            <a:r>
              <a:rPr lang="en-US" sz="5400" b="1" dirty="0">
                <a:solidFill>
                  <a:srgbClr val="A0B72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factual statements 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about a service being discussed or promoted, but they do not engage a prospect. A benefit answers the customer’s question:</a:t>
            </a:r>
          </a:p>
          <a:p>
            <a:pPr>
              <a:spcBef>
                <a:spcPts val="1055"/>
              </a:spcBef>
              <a:spcAft>
                <a:spcPts val="1055"/>
              </a:spcAft>
            </a:pPr>
            <a:r>
              <a:rPr lang="en-US" sz="5400" i="1" dirty="0">
                <a:solidFill>
                  <a:srgbClr val="D4421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"</a:t>
            </a:r>
            <a:r>
              <a:rPr lang="en-US" sz="5400" b="1" i="1" dirty="0">
                <a:solidFill>
                  <a:srgbClr val="D4421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What's in it for me?”</a:t>
            </a:r>
            <a:endParaRPr lang="en-US" sz="54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>
              <a:spcBef>
                <a:spcPts val="1055"/>
              </a:spcBef>
              <a:spcAft>
                <a:spcPts val="1055"/>
              </a:spcAft>
            </a:pPr>
            <a:r>
              <a:rPr lang="en-US" sz="5400" b="1" dirty="0">
                <a:solidFill>
                  <a:srgbClr val="2A80B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Stop &amp; Check: </a:t>
            </a:r>
            <a:r>
              <a:rPr lang="en-US" sz="54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When you’re developing value propositions for communicating one-to-one, on the web or in marketing materials, take the time to determine if you are communicating an </a:t>
            </a:r>
            <a:r>
              <a:rPr lang="en-US" sz="5400" b="1" dirty="0">
                <a:solidFill>
                  <a:srgbClr val="A0B72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actual benefit.</a:t>
            </a:r>
          </a:p>
        </p:txBody>
      </p:sp>
      <p:pic>
        <p:nvPicPr>
          <p:cNvPr id="9" name="Picture 2" descr="Image result for value proposition">
            <a:extLst>
              <a:ext uri="{FF2B5EF4-FFF2-40B4-BE49-F238E27FC236}">
                <a16:creationId xmlns:a16="http://schemas.microsoft.com/office/drawing/2014/main" xmlns="" id="{22D3BA63-5DB1-4C83-BBA4-68B2305F87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8" b="6284"/>
          <a:stretch/>
        </p:blipFill>
        <p:spPr bwMode="auto">
          <a:xfrm>
            <a:off x="20051478" y="9732279"/>
            <a:ext cx="3812977" cy="2265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3116473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bpage.png" descr="Subpage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-270164" y="2083070"/>
            <a:ext cx="5572125" cy="985572"/>
          </a:xfrm>
          <a:prstGeom prst="rect">
            <a:avLst/>
          </a:prstGeom>
          <a:noFill/>
        </p:spPr>
        <p:txBody>
          <a:bodyPr wrap="square" lIns="153080" tIns="76540" rIns="153080" bIns="76540" rtlCol="0">
            <a:spAutoFit/>
          </a:bodyPr>
          <a:lstStyle/>
          <a:p>
            <a:r>
              <a:rPr lang="en-US" sz="5400" b="1" dirty="0">
                <a:solidFill>
                  <a:srgbClr val="2E76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 1</a:t>
            </a:r>
          </a:p>
        </p:txBody>
      </p:sp>
      <p:sp>
        <p:nvSpPr>
          <p:cNvPr id="3" name="Rectangle 2"/>
          <p:cNvSpPr/>
          <p:nvPr/>
        </p:nvSpPr>
        <p:spPr>
          <a:xfrm>
            <a:off x="585478" y="3090985"/>
            <a:ext cx="22621640" cy="4335207"/>
          </a:xfrm>
          <a:prstGeom prst="rect">
            <a:avLst/>
          </a:prstGeom>
        </p:spPr>
        <p:txBody>
          <a:bodyPr wrap="square" lIns="153080" tIns="76540" rIns="153080" bIns="76540">
            <a:spAutoFit/>
          </a:bodyPr>
          <a:lstStyle/>
          <a:p>
            <a:pPr algn="l">
              <a:spcBef>
                <a:spcPts val="1256"/>
              </a:spcBef>
              <a:spcAft>
                <a:spcPts val="1256"/>
              </a:spcAft>
            </a:pPr>
            <a:r>
              <a:rPr lang="en-US" b="1" i="1" dirty="0">
                <a:solidFill>
                  <a:srgbClr val="E6917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Our organization prepares individuals for work-based learning opportunities in your industry. </a:t>
            </a:r>
            <a:endParaRPr lang="en-US" dirty="0">
              <a:solidFill>
                <a:srgbClr val="E69174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>
              <a:spcBef>
                <a:spcPts val="1256"/>
              </a:spcBef>
              <a:spcAft>
                <a:spcPts val="1256"/>
              </a:spcAft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above statement is a </a:t>
            </a:r>
            <a:r>
              <a:rPr lang="en-US" b="1" dirty="0">
                <a:solidFill>
                  <a:srgbClr val="E6917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features statement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that contains facts about what the organization provides. This statement alone would not engage an employer prospect.</a:t>
            </a:r>
            <a:endParaRPr lang="en-US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270164" y="7441812"/>
            <a:ext cx="5572125" cy="985572"/>
          </a:xfrm>
          <a:prstGeom prst="rect">
            <a:avLst/>
          </a:prstGeom>
          <a:noFill/>
        </p:spPr>
        <p:txBody>
          <a:bodyPr wrap="square" lIns="153080" tIns="76540" rIns="153080" bIns="76540" rtlCol="0">
            <a:spAutoFit/>
          </a:bodyPr>
          <a:lstStyle/>
          <a:p>
            <a:r>
              <a:rPr lang="en-US" sz="5400" b="1" dirty="0">
                <a:solidFill>
                  <a:srgbClr val="2E76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 2</a:t>
            </a:r>
          </a:p>
        </p:txBody>
      </p:sp>
      <p:sp>
        <p:nvSpPr>
          <p:cNvPr id="8" name="Rectangle 7"/>
          <p:cNvSpPr/>
          <p:nvPr/>
        </p:nvSpPr>
        <p:spPr>
          <a:xfrm>
            <a:off x="585478" y="8427384"/>
            <a:ext cx="23162886" cy="4707103"/>
          </a:xfrm>
          <a:prstGeom prst="rect">
            <a:avLst/>
          </a:prstGeom>
        </p:spPr>
        <p:txBody>
          <a:bodyPr wrap="square" lIns="153080" tIns="76540" rIns="153080" bIns="76540">
            <a:spAutoFit/>
          </a:bodyPr>
          <a:lstStyle/>
          <a:p>
            <a:pPr algn="l"/>
            <a:r>
              <a:rPr lang="en-US" b="1" i="1" dirty="0">
                <a:solidFill>
                  <a:srgbClr val="2A80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no-cost services save employers time and money in finding qualified talent.</a:t>
            </a:r>
          </a:p>
          <a:p>
            <a:pPr algn="l"/>
            <a:endParaRPr lang="en-US" sz="1700" dirty="0">
              <a:solidFill>
                <a:srgbClr val="196E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above statement provides </a:t>
            </a:r>
            <a:r>
              <a:rPr lang="en-US" b="1" dirty="0">
                <a:solidFill>
                  <a:srgbClr val="2A80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benefits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engagement including no-cost and saving time and money, all of which are resources that deeply matter to a business.</a:t>
            </a:r>
          </a:p>
          <a:p>
            <a:pPr algn="l">
              <a:spcBef>
                <a:spcPts val="1256"/>
              </a:spcBef>
              <a:spcAft>
                <a:spcPts val="1256"/>
              </a:spcAft>
            </a:pPr>
            <a:endParaRPr lang="en-US" sz="1800" dirty="0">
              <a:solidFill>
                <a:schemeClr val="tx1"/>
              </a:solidFill>
              <a:latin typeface="+mn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8069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ubpage.png" descr="Subpage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/>
          <p:cNvSpPr txBox="1"/>
          <p:nvPr/>
        </p:nvSpPr>
        <p:spPr>
          <a:xfrm>
            <a:off x="762000" y="1714501"/>
            <a:ext cx="22860000" cy="1293342"/>
          </a:xfrm>
          <a:prstGeom prst="rect">
            <a:avLst/>
          </a:prstGeom>
          <a:noFill/>
        </p:spPr>
        <p:txBody>
          <a:bodyPr wrap="square" lIns="153071" tIns="76537" rIns="153071" bIns="76537" rtlCol="0">
            <a:spAutoFit/>
          </a:bodyPr>
          <a:lstStyle/>
          <a:p>
            <a:pPr algn="l"/>
            <a:r>
              <a:rPr lang="en-US" sz="7400" b="1" dirty="0">
                <a:solidFill>
                  <a:srgbClr val="19656E"/>
                </a:solidFill>
                <a:latin typeface="Arial" pitchFamily="34" charset="0"/>
                <a:cs typeface="Arial" pitchFamily="34" charset="0"/>
              </a:rPr>
              <a:t>Poll #3</a:t>
            </a:r>
            <a:endParaRPr lang="en-US" sz="5200" b="1" dirty="0">
              <a:solidFill>
                <a:srgbClr val="1965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" y="2741253"/>
            <a:ext cx="23550881" cy="4909717"/>
          </a:xfrm>
          <a:prstGeom prst="rect">
            <a:avLst/>
          </a:prstGeom>
          <a:noFill/>
        </p:spPr>
        <p:txBody>
          <a:bodyPr wrap="square" lIns="153071" tIns="76537" rIns="153071" bIns="76537" rtlCol="0">
            <a:spAutoFit/>
          </a:bodyPr>
          <a:lstStyle/>
          <a:p>
            <a:pPr algn="l"/>
            <a:endParaRPr lang="en-US" sz="4700" dirty="0"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5400" dirty="0">
                <a:solidFill>
                  <a:srgbClr val="595959"/>
                </a:solidFill>
                <a:latin typeface="Arial" pitchFamily="34" charset="0"/>
                <a:cs typeface="Arial" pitchFamily="34" charset="0"/>
              </a:rPr>
              <a:t>Choose the statement below that an employer would find beneficial:</a:t>
            </a:r>
          </a:p>
          <a:p>
            <a:pPr algn="l"/>
            <a:endParaRPr lang="en-US" sz="2000" dirty="0">
              <a:solidFill>
                <a:srgbClr val="595959"/>
              </a:solidFill>
              <a:latin typeface="Arial" pitchFamily="34" charset="0"/>
              <a:cs typeface="Arial" pitchFamily="34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en-US" sz="4700" dirty="0">
                <a:solidFill>
                  <a:srgbClr val="595959"/>
                </a:solidFill>
                <a:latin typeface="Arial" pitchFamily="34" charset="0"/>
                <a:cs typeface="Arial" pitchFamily="34" charset="0"/>
              </a:rPr>
              <a:t> 	An internship will give students a great opportunity to experience your business. </a:t>
            </a:r>
          </a:p>
          <a:p>
            <a:pPr algn="l">
              <a:buFont typeface="Wingdings" pitchFamily="2" charset="2"/>
              <a:buChar char="Ø"/>
            </a:pPr>
            <a:r>
              <a:rPr lang="en-US" sz="4700" dirty="0">
                <a:solidFill>
                  <a:srgbClr val="595959"/>
                </a:solidFill>
                <a:latin typeface="Arial" pitchFamily="34" charset="0"/>
                <a:cs typeface="Arial" pitchFamily="34" charset="0"/>
              </a:rPr>
              <a:t> 	An internship is a cost-effective way to “try out” potential employees.</a:t>
            </a:r>
          </a:p>
          <a:p>
            <a:pPr algn="l">
              <a:buFont typeface="Wingdings" pitchFamily="2" charset="2"/>
              <a:buChar char="Ø"/>
            </a:pPr>
            <a:r>
              <a:rPr lang="en-US" sz="4700" dirty="0">
                <a:solidFill>
                  <a:srgbClr val="595959"/>
                </a:solidFill>
                <a:latin typeface="Arial" pitchFamily="34" charset="0"/>
                <a:cs typeface="Arial" pitchFamily="34" charset="0"/>
              </a:rPr>
              <a:t>  An internship will help students understand more about your industry.</a:t>
            </a:r>
          </a:p>
          <a:p>
            <a:pPr algn="l">
              <a:buFont typeface="Wingdings" pitchFamily="2" charset="2"/>
              <a:buChar char="Ø"/>
            </a:pPr>
            <a:r>
              <a:rPr lang="en-US" sz="4700" dirty="0">
                <a:solidFill>
                  <a:srgbClr val="595959"/>
                </a:solidFill>
                <a:latin typeface="Arial" pitchFamily="34" charset="0"/>
                <a:cs typeface="Arial" pitchFamily="34" charset="0"/>
              </a:rPr>
              <a:t>  An internship program can build the skills of a potential worker.</a:t>
            </a:r>
            <a:endParaRPr lang="en-US" sz="5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 descr="Image result for images survey">
            <a:hlinkClick r:id="rId4"/>
            <a:extLst>
              <a:ext uri="{FF2B5EF4-FFF2-40B4-BE49-F238E27FC236}">
                <a16:creationId xmlns:a16="http://schemas.microsoft.com/office/drawing/2014/main" xmlns="" id="{1073D4D4-AE44-46AC-9EE2-C9771422E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922277" y="9250617"/>
            <a:ext cx="5071025" cy="32156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7541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ectangle 4"/>
          <p:cNvSpPr txBox="1"/>
          <p:nvPr/>
        </p:nvSpPr>
        <p:spPr>
          <a:xfrm>
            <a:off x="190501" y="11469527"/>
            <a:ext cx="24003000" cy="18226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64290" tIns="64290" rIns="64290" bIns="64290">
            <a:spAutoFit/>
          </a:bodyPr>
          <a:lstStyle/>
          <a:p>
            <a:r>
              <a:rPr lang="en-US" sz="7200" b="1" dirty="0">
                <a:solidFill>
                  <a:srgbClr val="156671"/>
                </a:solidFill>
                <a:latin typeface="Arial" pitchFamily="34" charset="0"/>
                <a:ea typeface="Avenir" charset="0"/>
                <a:cs typeface="Arial" pitchFamily="34" charset="0"/>
              </a:rPr>
              <a:t>Strategy – Technology – Professional Development</a:t>
            </a:r>
            <a:endParaRPr lang="en-US" sz="7200" b="1" dirty="0">
              <a:solidFill>
                <a:srgbClr val="156671"/>
              </a:solidFill>
              <a:latin typeface="Arial" pitchFamily="34" charset="0"/>
              <a:ea typeface="Avenir" charset="0"/>
              <a:cs typeface="Arial" pitchFamily="34" charset="0"/>
              <a:sym typeface="Avenir" charset="0"/>
            </a:endParaRPr>
          </a:p>
          <a:p>
            <a:pPr>
              <a:defRPr sz="3800" b="1">
                <a:solidFill>
                  <a:srgbClr val="15667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 </a:t>
            </a:r>
          </a:p>
        </p:txBody>
      </p:sp>
      <p:pic>
        <p:nvPicPr>
          <p:cNvPr id="122" name="Cover.png" descr="Cover.png"/>
          <p:cNvPicPr>
            <a:picLocks noChangeAspect="1"/>
          </p:cNvPicPr>
          <p:nvPr/>
        </p:nvPicPr>
        <p:blipFill rotWithShape="1">
          <a:blip r:embed="rId3" cstate="print">
            <a:extLst/>
          </a:blip>
          <a:srcRect t="18676"/>
          <a:stretch/>
        </p:blipFill>
        <p:spPr>
          <a:xfrm>
            <a:off x="1" y="2847109"/>
            <a:ext cx="24384000" cy="7901294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BA142E7-5E4E-437B-B255-035B0B52E1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321" y="134154"/>
            <a:ext cx="10162913" cy="271295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ubpage.png" descr="Subpage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/>
          <p:cNvSpPr txBox="1"/>
          <p:nvPr/>
        </p:nvSpPr>
        <p:spPr>
          <a:xfrm>
            <a:off x="619125" y="1065129"/>
            <a:ext cx="23145749" cy="3355435"/>
          </a:xfrm>
          <a:prstGeom prst="rect">
            <a:avLst/>
          </a:prstGeom>
          <a:noFill/>
        </p:spPr>
        <p:txBody>
          <a:bodyPr wrap="square" lIns="153063" tIns="76532" rIns="153063" bIns="76532" rtlCol="0">
            <a:spAutoFit/>
          </a:bodyPr>
          <a:lstStyle/>
          <a:p>
            <a:endParaRPr lang="en-US" sz="5200" b="1" dirty="0">
              <a:solidFill>
                <a:srgbClr val="0F84C2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altLang="en-US" sz="6600" b="1" dirty="0">
                <a:solidFill>
                  <a:srgbClr val="0F84C2"/>
                </a:solidFill>
                <a:latin typeface="Arial" pitchFamily="34" charset="0"/>
                <a:cs typeface="Arial" pitchFamily="34" charset="0"/>
              </a:rPr>
              <a:t>Self-assessment</a:t>
            </a:r>
          </a:p>
          <a:p>
            <a:pPr algn="l"/>
            <a:r>
              <a:rPr lang="en-US" altLang="en-US" sz="4000" b="1" i="1" dirty="0">
                <a:solidFill>
                  <a:srgbClr val="0F84C2"/>
                </a:solidFill>
                <a:latin typeface="Arial" pitchFamily="34" charset="0"/>
                <a:cs typeface="Arial" pitchFamily="34" charset="0"/>
              </a:rPr>
              <a:t>Business Engagement Behaviors and Activities</a:t>
            </a:r>
          </a:p>
          <a:p>
            <a:endParaRPr lang="en-US" dirty="0">
              <a:solidFill>
                <a:srgbClr val="0F84C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4" descr="C:\Users\Celina\Documents\Big Stock Photos\bigstock_Approved_Tick_6404873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525504" y="4973652"/>
            <a:ext cx="6338955" cy="5666640"/>
          </a:xfrm>
          <a:prstGeom prst="ellipse">
            <a:avLst/>
          </a:prstGeom>
          <a:solidFill>
            <a:srgbClr val="F8005B"/>
          </a:solidFill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7732A52-C333-42D5-83FA-CF9EEC517E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947" t="23939" r="21894" b="15052"/>
          <a:stretch/>
        </p:blipFill>
        <p:spPr>
          <a:xfrm>
            <a:off x="284512" y="3553691"/>
            <a:ext cx="14962909" cy="898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314362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Subpage.png" descr="Subpage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TextBox 5"/>
          <p:cNvSpPr txBox="1"/>
          <p:nvPr/>
        </p:nvSpPr>
        <p:spPr>
          <a:xfrm>
            <a:off x="426145" y="1840116"/>
            <a:ext cx="17145002" cy="1145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4290" tIns="64290" rIns="64290" bIns="64290">
            <a:spAutoFit/>
          </a:bodyPr>
          <a:lstStyle/>
          <a:p>
            <a:pPr algn="l">
              <a:defRPr sz="6000" b="1">
                <a:solidFill>
                  <a:srgbClr val="15667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6600" dirty="0">
                <a:latin typeface="Arial" pitchFamily="34" charset="0"/>
                <a:cs typeface="Arial" pitchFamily="34" charset="0"/>
              </a:rPr>
              <a:t>Summary</a:t>
            </a:r>
            <a:endParaRPr sz="6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3360" y="2899756"/>
            <a:ext cx="24170640" cy="98555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4292" tIns="64292" rIns="64292" bIns="64292" numCol="1" spcCol="38100" rtlCol="0" anchor="t">
            <a:spAutoFit/>
          </a:bodyPr>
          <a:lstStyle/>
          <a:p>
            <a:pPr marL="571500" lvl="2" indent="-571500" algn="l">
              <a:buFont typeface="Wingdings" panose="05000000000000000000" pitchFamily="2" charset="2"/>
              <a:buChar char="ü"/>
            </a:pPr>
            <a:r>
              <a:rPr kumimoji="0" lang="en-US" sz="4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 pitchFamily="34" charset="0"/>
                <a:cs typeface="Arial" pitchFamily="34" charset="0"/>
                <a:sym typeface="Helvetica"/>
              </a:rPr>
              <a:t>It’s not learning the language of business, its articulating what employers value </a:t>
            </a:r>
          </a:p>
          <a:p>
            <a:pPr marL="0" marR="0" indent="0" algn="l" defTabSz="82148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4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kumimoji="0" lang="en-US" sz="4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 pitchFamily="34" charset="0"/>
                <a:cs typeface="Arial" pitchFamily="34" charset="0"/>
                <a:sym typeface="Helvetica"/>
              </a:rPr>
              <a:t>from their perspective.</a:t>
            </a:r>
          </a:p>
          <a:p>
            <a:pPr marL="0" marR="0" indent="0" algn="l" defTabSz="82148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5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Arial" pitchFamily="34" charset="0"/>
              <a:cs typeface="Arial" pitchFamily="34" charset="0"/>
              <a:sym typeface="Helvetica"/>
            </a:endParaRPr>
          </a:p>
          <a:p>
            <a:pPr marL="571500" marR="0" indent="-571500" algn="l" defTabSz="82148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en-US" sz="4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 pitchFamily="34" charset="0"/>
                <a:cs typeface="Arial" pitchFamily="34" charset="0"/>
                <a:sym typeface="Helvetica"/>
              </a:rPr>
              <a:t>Use the s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elf-assessment to not only evaluate your engagement practice, but to </a:t>
            </a:r>
          </a:p>
          <a:p>
            <a:pPr marL="0" marR="0" indent="0" algn="l" defTabSz="82148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    also help you develop your engagement strategies. </a:t>
            </a:r>
          </a:p>
          <a:p>
            <a:pPr marL="0" marR="0" indent="0" algn="l" defTabSz="82148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500" dirty="0">
              <a:solidFill>
                <a:schemeClr val="tx1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marL="571500" marR="0" indent="-571500" algn="l" defTabSz="82148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Separate your customer lists into the type of relationship you currently have (new/working/</a:t>
            </a:r>
          </a:p>
          <a:p>
            <a:pPr marL="0" marR="0" indent="0" algn="l" defTabSz="82148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    partnership) to align you engagement strategies and objectives. </a:t>
            </a:r>
          </a:p>
          <a:p>
            <a:pPr marL="0" marR="0" indent="0" algn="l" defTabSz="82148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500" dirty="0">
              <a:solidFill>
                <a:schemeClr val="tx1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marL="571500" marR="0" indent="-571500" algn="l" defTabSz="82148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en-US" sz="4400" b="0" i="0" u="none" strike="noStrike" cap="none" spc="0" normalizeH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 panose="020B0604020202020204" pitchFamily="34" charset="0"/>
                <a:cs typeface="Arial" pitchFamily="34" charset="0"/>
                <a:sym typeface="Helvetica"/>
              </a:rPr>
              <a:t>Consider how you might build transformational relationships: </a:t>
            </a:r>
          </a:p>
          <a:p>
            <a:pPr marR="0" algn="l" defTabSz="82148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500" b="0" i="0" u="none" strike="noStrike" cap="none" spc="0" normalizeH="0" dirty="0">
              <a:ln>
                <a:noFill/>
              </a:ln>
              <a:solidFill>
                <a:schemeClr val="tx1"/>
              </a:solidFill>
              <a:effectLst/>
              <a:uFillTx/>
              <a:latin typeface="Arial" panose="020B0604020202020204" pitchFamily="34" charset="0"/>
              <a:cs typeface="Arial" pitchFamily="34" charset="0"/>
              <a:sym typeface="Helvetica"/>
            </a:endParaRPr>
          </a:p>
          <a:p>
            <a:pPr marL="0" marR="0" indent="0" algn="l" defTabSz="82148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		- Create an asset map with your network of partners – share the map when completed.</a:t>
            </a:r>
          </a:p>
          <a:p>
            <a:pPr lvl="1" algn="l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		- Develop more than one relationship with the organizations you are currently working with 		  to increase interaction and levels of exchange</a:t>
            </a:r>
          </a:p>
          <a:p>
            <a:pPr lvl="1" algn="l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		- Expand your reach through a network of partners (resulting in expanded opportunities)</a:t>
            </a:r>
          </a:p>
          <a:p>
            <a:pPr lvl="1" algn="l"/>
            <a:r>
              <a:rPr kumimoji="0" lang="en-US" sz="4400" b="0" i="0" u="none" strike="noStrike" cap="none" spc="0" normalizeH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 panose="020B0604020202020204" pitchFamily="34" charset="0"/>
                <a:cs typeface="Arial" pitchFamily="34" charset="0"/>
                <a:sym typeface="Helvetica"/>
              </a:rPr>
              <a:t>		- Use referrals as a means to build credibility as a resource partner with breadth and 				  depth.</a:t>
            </a:r>
          </a:p>
          <a:p>
            <a:pPr lvl="1" algn="l"/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       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FillTx/>
              <a:latin typeface="Arial" pitchFamily="34" charset="0"/>
              <a:cs typeface="Arial" pitchFamily="34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081040288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Subpage.png" descr="Subpage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0"/>
            <a:ext cx="24384000" cy="13760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189D861-7AE4-490C-A3B0-14B3465287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686" t="26969" r="23258" b="31212"/>
          <a:stretch/>
        </p:blipFill>
        <p:spPr>
          <a:xfrm>
            <a:off x="91144" y="1985704"/>
            <a:ext cx="8395854" cy="103634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DDE3BAF-EB74-43C0-974D-A3DC48C45566}"/>
              </a:ext>
            </a:extLst>
          </p:cNvPr>
          <p:cNvSpPr txBox="1"/>
          <p:nvPr/>
        </p:nvSpPr>
        <p:spPr>
          <a:xfrm>
            <a:off x="9084573" y="2878943"/>
            <a:ext cx="9173983" cy="8992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4292" tIns="64292" rIns="64292" bIns="64292" numCol="1" spcCol="38100" rtlCol="0" anchor="t">
            <a:spAutoFit/>
          </a:bodyPr>
          <a:lstStyle/>
          <a:p>
            <a:pPr marL="0" marR="0" indent="0" algn="ctr" defTabSz="82148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000" b="1" i="0" u="none" strike="noStrike" cap="none" spc="0" normalizeH="0" baseline="0" dirty="0">
                <a:ln>
                  <a:noFill/>
                </a:ln>
                <a:solidFill>
                  <a:srgbClr val="2A80B9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Free GED Preparation Course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405D6D8-B94E-4C9A-B728-01A2E8672B04}"/>
              </a:ext>
            </a:extLst>
          </p:cNvPr>
          <p:cNvSpPr/>
          <p:nvPr/>
        </p:nvSpPr>
        <p:spPr>
          <a:xfrm>
            <a:off x="9175717" y="3756284"/>
            <a:ext cx="15014319" cy="89562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600" b="1" dirty="0">
                <a:solidFill>
                  <a:srgbClr val="B101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Addressing Skills Gaps for Business &amp; Industry</a:t>
            </a:r>
          </a:p>
          <a:p>
            <a:pPr algn="l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In support of our education and workforce development partners, Business U has funded a web-based GED preparation course for students and job seekers who want to study for the GED test. The course is self-paced, online and available at no cost to your organization or to your clients. </a:t>
            </a:r>
          </a:p>
          <a:p>
            <a:pPr algn="l"/>
            <a:r>
              <a:rPr lang="en-US" sz="3600" b="1" dirty="0">
                <a:solidFill>
                  <a:srgbClr val="B101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the Course:</a:t>
            </a:r>
          </a:p>
          <a:p>
            <a:pPr algn="l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✔ Free &amp; available online in Business U’s state-of-the art eUniversity</a:t>
            </a:r>
          </a:p>
          <a:p>
            <a:pPr algn="l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✔ All four subjects of the GED Test including the Essay component</a:t>
            </a:r>
          </a:p>
          <a:p>
            <a:pPr algn="l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✔ Initial Assessment to focus efforts</a:t>
            </a:r>
          </a:p>
          <a:p>
            <a:pPr algn="l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✔ Practical quizzes</a:t>
            </a:r>
          </a:p>
          <a:p>
            <a:pPr algn="l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✔ Final subject tests (timed to simulate the actual exam)</a:t>
            </a:r>
          </a:p>
          <a:p>
            <a:pPr algn="l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✔ Self-timed final written essay component</a:t>
            </a:r>
          </a:p>
          <a:p>
            <a:pPr algn="l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✔ Online scientific calculator</a:t>
            </a:r>
          </a:p>
          <a:p>
            <a:pPr algn="l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✔ Flashcard</a:t>
            </a:r>
          </a:p>
          <a:p>
            <a:pPr algn="l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✔ Test-taking tips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2B67F63-1F85-4450-AD68-2EF20D7D6466}"/>
              </a:ext>
            </a:extLst>
          </p:cNvPr>
          <p:cNvSpPr/>
          <p:nvPr/>
        </p:nvSpPr>
        <p:spPr>
          <a:xfrm>
            <a:off x="9011310" y="1985704"/>
            <a:ext cx="15463834" cy="893239"/>
          </a:xfrm>
          <a:prstGeom prst="rect">
            <a:avLst/>
          </a:prstGeom>
        </p:spPr>
        <p:txBody>
          <a:bodyPr wrap="square" lIns="153080" tIns="76540" rIns="153080" bIns="76540">
            <a:spAutoFit/>
          </a:bodyPr>
          <a:lstStyle/>
          <a:p>
            <a:pPr lvl="0" algn="l"/>
            <a:r>
              <a:rPr lang="en-US" sz="4800" b="1" dirty="0">
                <a:solidFill>
                  <a:srgbClr val="19656E"/>
                </a:solidFill>
                <a:latin typeface="Arial" pitchFamily="34" charset="0"/>
                <a:cs typeface="Arial" pitchFamily="34" charset="0"/>
              </a:rPr>
              <a:t>Go to:</a:t>
            </a:r>
            <a:endParaRPr lang="en-US" sz="4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F17E278-D26E-4C78-A9FA-3241E7025723}"/>
              </a:ext>
            </a:extLst>
          </p:cNvPr>
          <p:cNvSpPr/>
          <p:nvPr/>
        </p:nvSpPr>
        <p:spPr>
          <a:xfrm>
            <a:off x="10616582" y="1983204"/>
            <a:ext cx="1402957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>
                <a:hlinkClick r:id="rId5"/>
              </a:rPr>
              <a:t>www.businessuonline.com/registration_ged.php</a:t>
            </a:r>
            <a:endParaRPr lang="en-US" sz="48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9197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87047" cy="137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385306"/>
            <a:ext cx="156210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Questions? 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pic>
        <p:nvPicPr>
          <p:cNvPr id="9" name="Picture 1" descr="C:\Users\Celina\Documents\AB86\AEBG_Color_reversed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297400" y="2667000"/>
            <a:ext cx="3939540" cy="1429365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6230600" y="4343400"/>
            <a:ext cx="68580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7200" b="1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Arial" pitchFamily="34" charset="0"/>
                <a:cs typeface="Arial" pitchFamily="34" charset="0"/>
                <a:sym typeface="Helvetica Light"/>
              </a:rPr>
              <a:t>Questions?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l="2500" t="10370" r="3750" b="5926"/>
          <a:stretch>
            <a:fillRect/>
          </a:stretch>
        </p:blipFill>
        <p:spPr bwMode="auto">
          <a:xfrm>
            <a:off x="508321" y="2666999"/>
            <a:ext cx="16289819" cy="8181109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332583" y="10995392"/>
            <a:ext cx="11860939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http://aebg.cccco.edu/ContactUs/Support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" y="0"/>
            <a:ext cx="24387047" cy="13716000"/>
          </a:xfrm>
          <a:prstGeom prst="rect">
            <a:avLst/>
          </a:prstGeom>
        </p:spPr>
      </p:pic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762000" y="381000"/>
            <a:ext cx="21945600" cy="1568966"/>
          </a:xfrm>
        </p:spPr>
        <p:txBody>
          <a:bodyPr>
            <a:normAutofit/>
          </a:bodyPr>
          <a:lstStyle/>
          <a:p>
            <a:pPr algn="l"/>
            <a:r>
              <a:rPr lang="en-US" sz="7600" b="1" dirty="0">
                <a:solidFill>
                  <a:schemeClr val="bg1"/>
                </a:solidFill>
                <a:latin typeface="Arial"/>
                <a:cs typeface="Arial"/>
              </a:rPr>
              <a:t>Thank you!</a:t>
            </a:r>
          </a:p>
        </p:txBody>
      </p:sp>
      <p:sp>
        <p:nvSpPr>
          <p:cNvPr id="232456" name="Rectangle 8"/>
          <p:cNvSpPr>
            <a:spLocks noChangeArrowheads="1"/>
          </p:cNvSpPr>
          <p:nvPr/>
        </p:nvSpPr>
        <p:spPr bwMode="auto">
          <a:xfrm>
            <a:off x="0" y="1134538"/>
            <a:ext cx="779507" cy="512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217709" tIns="108855" rIns="217709" bIns="108855" numCol="1" anchor="ctr" anchorCtr="0" compatLnSpc="1">
            <a:prstTxWarp prst="textNoShape">
              <a:avLst/>
            </a:prstTxWarp>
            <a:spAutoFit/>
          </a:bodyPr>
          <a:lstStyle/>
          <a:p>
            <a:pPr algn="l" defTabSz="2177095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900" dirty="0">
                <a:latin typeface="Calibri"/>
                <a:ea typeface="Calibri" pitchFamily="34" charset="0"/>
                <a:cs typeface="Arial" pitchFamily="34" charset="0"/>
              </a:rPr>
              <a:t>     </a:t>
            </a:r>
            <a:r>
              <a:rPr lang="en-US" sz="19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endParaRPr lang="en-US" sz="4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2457" name="Rectangle 9"/>
          <p:cNvSpPr>
            <a:spLocks noChangeArrowheads="1"/>
          </p:cNvSpPr>
          <p:nvPr/>
        </p:nvSpPr>
        <p:spPr bwMode="auto">
          <a:xfrm>
            <a:off x="0" y="1610788"/>
            <a:ext cx="779507" cy="512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217709" tIns="108855" rIns="217709" bIns="108855" numCol="1" anchor="ctr" anchorCtr="0" compatLnSpc="1">
            <a:prstTxWarp prst="textNoShape">
              <a:avLst/>
            </a:prstTxWarp>
            <a:spAutoFit/>
          </a:bodyPr>
          <a:lstStyle/>
          <a:p>
            <a:pPr algn="l" defTabSz="2177095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900" dirty="0">
                <a:latin typeface="Calibri"/>
                <a:ea typeface="Calibri" pitchFamily="34" charset="0"/>
                <a:cs typeface="Arial" pitchFamily="34" charset="0"/>
              </a:rPr>
              <a:t>     </a:t>
            </a:r>
            <a:r>
              <a:rPr lang="en-US" sz="19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endParaRPr lang="en-US" sz="4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2458" name="Rectangle 10"/>
          <p:cNvSpPr>
            <a:spLocks noChangeArrowheads="1"/>
          </p:cNvSpPr>
          <p:nvPr/>
        </p:nvSpPr>
        <p:spPr bwMode="auto">
          <a:xfrm>
            <a:off x="0" y="2087038"/>
            <a:ext cx="779507" cy="512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217709" tIns="108855" rIns="217709" bIns="108855" numCol="1" anchor="ctr" anchorCtr="0" compatLnSpc="1">
            <a:prstTxWarp prst="textNoShape">
              <a:avLst/>
            </a:prstTxWarp>
            <a:spAutoFit/>
          </a:bodyPr>
          <a:lstStyle/>
          <a:p>
            <a:pPr algn="l" defTabSz="2177095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900" dirty="0">
                <a:latin typeface="Calibri"/>
                <a:ea typeface="Calibri" pitchFamily="34" charset="0"/>
                <a:cs typeface="Arial" pitchFamily="34" charset="0"/>
              </a:rPr>
              <a:t>     </a:t>
            </a:r>
            <a:r>
              <a:rPr lang="en-US" sz="19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endParaRPr lang="en-US" sz="4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2459" name="Rectangle 11"/>
          <p:cNvSpPr>
            <a:spLocks noChangeArrowheads="1"/>
          </p:cNvSpPr>
          <p:nvPr/>
        </p:nvSpPr>
        <p:spPr bwMode="auto">
          <a:xfrm>
            <a:off x="0" y="2563288"/>
            <a:ext cx="779507" cy="512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217709" tIns="108855" rIns="217709" bIns="108855" numCol="1" anchor="ctr" anchorCtr="0" compatLnSpc="1">
            <a:prstTxWarp prst="textNoShape">
              <a:avLst/>
            </a:prstTxWarp>
            <a:spAutoFit/>
          </a:bodyPr>
          <a:lstStyle/>
          <a:p>
            <a:pPr algn="l" defTabSz="2177095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900" dirty="0">
                <a:latin typeface="Calibri"/>
                <a:ea typeface="Calibri" pitchFamily="34" charset="0"/>
                <a:cs typeface="Arial" pitchFamily="34" charset="0"/>
              </a:rPr>
              <a:t>     </a:t>
            </a:r>
            <a:r>
              <a:rPr lang="en-US" sz="19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endParaRPr lang="en-US" sz="4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2460" name="Rectangle 12"/>
          <p:cNvSpPr>
            <a:spLocks noChangeArrowheads="1"/>
          </p:cNvSpPr>
          <p:nvPr/>
        </p:nvSpPr>
        <p:spPr bwMode="auto">
          <a:xfrm>
            <a:off x="0" y="3039538"/>
            <a:ext cx="779507" cy="512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217709" tIns="108855" rIns="217709" bIns="108855" numCol="1" anchor="ctr" anchorCtr="0" compatLnSpc="1">
            <a:prstTxWarp prst="textNoShape">
              <a:avLst/>
            </a:prstTxWarp>
            <a:spAutoFit/>
          </a:bodyPr>
          <a:lstStyle/>
          <a:p>
            <a:pPr algn="l" defTabSz="2177095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900" dirty="0">
                <a:latin typeface="Calibri"/>
                <a:ea typeface="Calibri" pitchFamily="34" charset="0"/>
                <a:cs typeface="Arial" pitchFamily="34" charset="0"/>
              </a:rPr>
              <a:t>     </a:t>
            </a:r>
            <a:r>
              <a:rPr lang="en-US" sz="19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endParaRPr lang="en-US" sz="4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2461" name="Rectangle 13"/>
          <p:cNvSpPr>
            <a:spLocks noChangeArrowheads="1"/>
          </p:cNvSpPr>
          <p:nvPr/>
        </p:nvSpPr>
        <p:spPr bwMode="auto">
          <a:xfrm>
            <a:off x="0" y="3331122"/>
            <a:ext cx="439735" cy="881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217709" tIns="108855" rIns="217709" bIns="108855" numCol="1" anchor="ctr" anchorCtr="0" compatLnSpc="1">
            <a:prstTxWarp prst="textNoShape">
              <a:avLst/>
            </a:prstTxWarp>
            <a:spAutoFit/>
          </a:bodyPr>
          <a:lstStyle/>
          <a:p>
            <a:pPr algn="l" defTabSz="2177095" fontAlgn="base" hangingPunct="1">
              <a:spcBef>
                <a:spcPct val="0"/>
              </a:spcBef>
              <a:spcAft>
                <a:spcPct val="0"/>
              </a:spcAft>
            </a:pPr>
            <a:endParaRPr lang="en-US" sz="4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9A2CB3D9-0939-47F3-ACB5-391C9DD321C4}"/>
              </a:ext>
            </a:extLst>
          </p:cNvPr>
          <p:cNvSpPr/>
          <p:nvPr/>
        </p:nvSpPr>
        <p:spPr>
          <a:xfrm>
            <a:off x="1344785" y="3880639"/>
            <a:ext cx="23340898" cy="3406416"/>
          </a:xfrm>
          <a:prstGeom prst="rect">
            <a:avLst/>
          </a:prstGeom>
        </p:spPr>
        <p:txBody>
          <a:bodyPr wrap="square" lIns="81634" tIns="40816" rIns="81634" bIns="40816">
            <a:spAutoFit/>
          </a:bodyPr>
          <a:lstStyle/>
          <a:p>
            <a:pPr marL="580493" indent="-580493" algn="l" eaLnBrk="0"/>
            <a:r>
              <a:rPr lang="en-US" sz="2800" b="1" dirty="0">
                <a:latin typeface="Arial" pitchFamily="34" charset="0"/>
                <a:ea typeface="ＭＳ Ｐゴシック" charset="-128"/>
                <a:cs typeface="Arial" pitchFamily="34" charset="0"/>
              </a:rPr>
              <a:t>     </a:t>
            </a:r>
            <a:r>
              <a:rPr lang="en-US" sz="3900" b="1" dirty="0">
                <a:latin typeface="Arial" pitchFamily="34" charset="0"/>
                <a:ea typeface="ＭＳ Ｐゴシック" charset="-128"/>
                <a:cs typeface="Arial" pitchFamily="34" charset="0"/>
              </a:rPr>
              <a:t>	</a:t>
            </a:r>
            <a:r>
              <a:rPr lang="en-US" sz="5400" b="1" dirty="0">
                <a:solidFill>
                  <a:srgbClr val="474747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Christine Bosworth, Ed.D       		    Celina Shands, M.S. </a:t>
            </a:r>
          </a:p>
          <a:p>
            <a:pPr marL="580493" indent="-580493" algn="l" eaLnBrk="0"/>
            <a:r>
              <a:rPr lang="en-US" sz="5400" b="1" dirty="0">
                <a:solidFill>
                  <a:srgbClr val="474747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   Business U, Co-founder/CEO    		Business U, Co-founder</a:t>
            </a:r>
          </a:p>
          <a:p>
            <a:pPr marL="580493" indent="-580493" algn="l" eaLnBrk="0"/>
            <a:r>
              <a:rPr lang="en-US" sz="5400" b="1" dirty="0">
                <a:solidFill>
                  <a:srgbClr val="474747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	</a:t>
            </a:r>
            <a:r>
              <a:rPr lang="en-US" sz="5400" u="sng" dirty="0">
                <a:solidFill>
                  <a:srgbClr val="156671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Christine@Business-U.net</a:t>
            </a:r>
            <a:r>
              <a:rPr lang="en-US" sz="5400" dirty="0">
                <a:solidFill>
                  <a:srgbClr val="156671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                	</a:t>
            </a:r>
            <a:r>
              <a:rPr lang="en-US" sz="5400" u="sng" dirty="0">
                <a:solidFill>
                  <a:srgbClr val="156671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Celina@Business-U.net   </a:t>
            </a:r>
          </a:p>
          <a:p>
            <a:pPr marL="580493" indent="-580493" algn="l" eaLnBrk="0"/>
            <a:r>
              <a:rPr lang="en-US" sz="5400" b="1" dirty="0">
                <a:solidFill>
                  <a:srgbClr val="474747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	</a:t>
            </a:r>
            <a:r>
              <a:rPr lang="en-US" sz="5400" dirty="0">
                <a:solidFill>
                  <a:srgbClr val="156671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(310) 800.3353                                      (858) 793.6694  </a:t>
            </a:r>
            <a:endParaRPr lang="en-US" sz="5400" b="1" dirty="0">
              <a:solidFill>
                <a:srgbClr val="474747"/>
              </a:solidFill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  <p:pic>
        <p:nvPicPr>
          <p:cNvPr id="90114" name="Picture 2" descr="C:\Users\Celina\Documents\Business Services\BU logo REGISTERE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867" y="9044681"/>
            <a:ext cx="10163175" cy="27130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usinessU_Subpage.jp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6098" y="0"/>
            <a:ext cx="24377906" cy="13716000"/>
          </a:xfrm>
          <a:prstGeom prst="rect">
            <a:avLst/>
          </a:prstGeom>
          <a:ln w="12700">
            <a:solidFill>
              <a:srgbClr val="19656E"/>
            </a:solidFill>
            <a:miter lim="400000"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F224062-143A-4BB1-BFAB-36209201793A}"/>
              </a:ext>
            </a:extLst>
          </p:cNvPr>
          <p:cNvPicPr/>
          <p:nvPr/>
        </p:nvPicPr>
        <p:blipFill rotWithShape="1">
          <a:blip r:embed="rId4" cstate="print"/>
          <a:srcRect l="25897" t="40569" r="61923" b="20913"/>
          <a:stretch/>
        </p:blipFill>
        <p:spPr bwMode="auto">
          <a:xfrm>
            <a:off x="13496903" y="8671097"/>
            <a:ext cx="1456459" cy="22496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angle 7"/>
          <p:cNvSpPr/>
          <p:nvPr/>
        </p:nvSpPr>
        <p:spPr>
          <a:xfrm>
            <a:off x="489261" y="1687066"/>
            <a:ext cx="22354361" cy="2062784"/>
          </a:xfrm>
          <a:prstGeom prst="rect">
            <a:avLst/>
          </a:prstGeom>
        </p:spPr>
        <p:txBody>
          <a:bodyPr wrap="square" lIns="153071" tIns="76537" rIns="153071" bIns="76537">
            <a:spAutoFit/>
          </a:bodyPr>
          <a:lstStyle/>
          <a:p>
            <a:pPr algn="l"/>
            <a:r>
              <a:rPr lang="en-US" sz="7400" b="1" dirty="0">
                <a:solidFill>
                  <a:srgbClr val="19656E"/>
                </a:solidFill>
                <a:latin typeface="Arial" pitchFamily="34" charset="0"/>
                <a:cs typeface="Arial" pitchFamily="34" charset="0"/>
              </a:rPr>
              <a:t>Business U, Inc.</a:t>
            </a:r>
          </a:p>
          <a:p>
            <a:pPr algn="l"/>
            <a:r>
              <a:rPr lang="en-US" b="1" i="1" dirty="0">
                <a:solidFill>
                  <a:srgbClr val="19656E"/>
                </a:solidFill>
                <a:latin typeface="Arial" pitchFamily="34" charset="0"/>
                <a:cs typeface="Arial" pitchFamily="34" charset="0"/>
              </a:rPr>
              <a:t>Strategy – Technology – Professional Development</a:t>
            </a:r>
          </a:p>
        </p:txBody>
      </p:sp>
      <p:pic>
        <p:nvPicPr>
          <p:cNvPr id="13" name="Picture 12" descr="http://69.167.143.189/Member%20Only%20Docs/Accredited_Provider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66159" y="3964824"/>
            <a:ext cx="7564583" cy="4491299"/>
          </a:xfrm>
          <a:prstGeom prst="rect">
            <a:avLst/>
          </a:prstGeom>
          <a:solidFill>
            <a:srgbClr val="009ADA"/>
          </a:solidFill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A2201A-D704-426A-AC4D-0E8A790B568D}"/>
              </a:ext>
            </a:extLst>
          </p:cNvPr>
          <p:cNvSpPr txBox="1"/>
          <p:nvPr/>
        </p:nvSpPr>
        <p:spPr>
          <a:xfrm>
            <a:off x="0" y="8671097"/>
            <a:ext cx="13496903" cy="2185900"/>
          </a:xfrm>
          <a:prstGeom prst="rect">
            <a:avLst/>
          </a:prstGeom>
          <a:noFill/>
        </p:spPr>
        <p:txBody>
          <a:bodyPr wrap="square" lIns="153080" tIns="76540" rIns="153080" bIns="76540" rtlCol="0">
            <a:spAutoFit/>
          </a:bodyPr>
          <a:lstStyle/>
          <a:p>
            <a:r>
              <a:rPr lang="en-US" sz="6600" b="1" i="1" dirty="0">
                <a:solidFill>
                  <a:srgbClr val="009ADA"/>
                </a:solidFill>
                <a:latin typeface="Arial" pitchFamily="34" charset="0"/>
                <a:cs typeface="Arial" pitchFamily="34" charset="0"/>
              </a:rPr>
              <a:t>2017 Innovation of the Year Award for Learner Engagement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100403" y="3964824"/>
            <a:ext cx="10283597" cy="4955889"/>
          </a:xfrm>
          <a:prstGeom prst="rect">
            <a:avLst/>
          </a:prstGeom>
          <a:noFill/>
        </p:spPr>
        <p:txBody>
          <a:bodyPr wrap="square" lIns="153080" tIns="76540" rIns="153080" bIns="76540" rtlCol="0">
            <a:spAutoFit/>
          </a:bodyPr>
          <a:lstStyle/>
          <a:p>
            <a:r>
              <a:rPr lang="en-US" sz="6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Facilitators: </a:t>
            </a:r>
          </a:p>
          <a:p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Dr. Christine Bosworth 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Co-founder/CEO</a:t>
            </a:r>
          </a:p>
          <a:p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Celina Shands, M.S.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Co-founder</a:t>
            </a:r>
          </a:p>
        </p:txBody>
      </p:sp>
    </p:spTree>
    <p:extLst>
      <p:ext uri="{BB962C8B-B14F-4D97-AF65-F5344CB8AC3E}">
        <p14:creationId xmlns:p14="http://schemas.microsoft.com/office/powerpoint/2010/main" val="276943285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usinessU_Subpage.jp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0"/>
            <a:ext cx="24377906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/>
          <p:cNvSpPr txBox="1"/>
          <p:nvPr/>
        </p:nvSpPr>
        <p:spPr>
          <a:xfrm>
            <a:off x="596266" y="1613827"/>
            <a:ext cx="22860000" cy="2062784"/>
          </a:xfrm>
          <a:prstGeom prst="rect">
            <a:avLst/>
          </a:prstGeom>
          <a:noFill/>
        </p:spPr>
        <p:txBody>
          <a:bodyPr wrap="square" lIns="153071" tIns="76537" rIns="153071" bIns="76537" rtlCol="0">
            <a:spAutoFit/>
          </a:bodyPr>
          <a:lstStyle/>
          <a:p>
            <a:pPr algn="l"/>
            <a:r>
              <a:rPr lang="en-US" sz="7400" b="1" dirty="0">
                <a:solidFill>
                  <a:srgbClr val="19656E"/>
                </a:solidFill>
                <a:latin typeface="Arial" pitchFamily="34" charset="0"/>
                <a:cs typeface="Arial" pitchFamily="34" charset="0"/>
              </a:rPr>
              <a:t>Webinar Topics</a:t>
            </a:r>
          </a:p>
          <a:p>
            <a:pPr algn="l"/>
            <a:r>
              <a:rPr lang="en-US" b="1" i="1" dirty="0">
                <a:solidFill>
                  <a:srgbClr val="2E7684"/>
                </a:solidFill>
                <a:latin typeface="Arial" panose="020B0604020202020204" pitchFamily="34" charset="0"/>
                <a:cs typeface="Arial" pitchFamily="34" charset="0"/>
              </a:rPr>
              <a:t>Bringing Together Two Cultures: Business &amp; Education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6264" y="3940255"/>
            <a:ext cx="22679371" cy="6787154"/>
          </a:xfrm>
          <a:prstGeom prst="rect">
            <a:avLst/>
          </a:prstGeom>
          <a:noFill/>
        </p:spPr>
        <p:txBody>
          <a:bodyPr wrap="square" lIns="153071" tIns="76537" rIns="153071" bIns="76537" rtlCol="0">
            <a:spAutoFit/>
          </a:bodyPr>
          <a:lstStyle/>
          <a:p>
            <a:pPr algn="l"/>
            <a:endParaRPr lang="en-US" sz="1000" dirty="0">
              <a:latin typeface="Arial" pitchFamily="34" charset="0"/>
              <a:cs typeface="Arial" pitchFamily="34" charset="0"/>
            </a:endParaRPr>
          </a:p>
          <a:p>
            <a:pPr algn="l"/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	</a:t>
            </a:r>
            <a:r>
              <a:rPr lang="en-US" sz="5400" dirty="0">
                <a:solidFill>
                  <a:srgbClr val="595959"/>
                </a:solidFill>
                <a:latin typeface="Arial" pitchFamily="34" charset="0"/>
                <a:cs typeface="Arial" pitchFamily="34" charset="0"/>
              </a:rPr>
              <a:t>Key findings from Business U’s National Business Engagement Study</a:t>
            </a:r>
          </a:p>
          <a:p>
            <a:pPr algn="l"/>
            <a:endParaRPr lang="en-US" sz="1000" dirty="0">
              <a:solidFill>
                <a:srgbClr val="595959"/>
              </a:solidFill>
              <a:latin typeface="Arial" pitchFamily="34" charset="0"/>
              <a:cs typeface="Arial" pitchFamily="34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en-US" sz="5400" dirty="0">
                <a:solidFill>
                  <a:srgbClr val="595959"/>
                </a:solidFill>
                <a:latin typeface="Arial" pitchFamily="34" charset="0"/>
                <a:cs typeface="Arial" pitchFamily="34" charset="0"/>
              </a:rPr>
              <a:t> Understanding the value of strategic, long-term &amp; transformational 	partnerships with employers to expand adult learner opportunities</a:t>
            </a:r>
          </a:p>
          <a:p>
            <a:pPr algn="l">
              <a:buFont typeface="Wingdings" pitchFamily="2" charset="2"/>
              <a:buChar char="Ø"/>
            </a:pPr>
            <a:endParaRPr lang="en-US" sz="1000" dirty="0">
              <a:solidFill>
                <a:srgbClr val="595959"/>
              </a:solidFill>
              <a:latin typeface="Arial" pitchFamily="34" charset="0"/>
              <a:cs typeface="Arial" pitchFamily="34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en-US" sz="5400" dirty="0">
                <a:solidFill>
                  <a:srgbClr val="595959"/>
                </a:solidFill>
                <a:latin typeface="Arial" pitchFamily="34" charset="0"/>
                <a:cs typeface="Arial" pitchFamily="34" charset="0"/>
              </a:rPr>
              <a:t>  Apply the employer perspective for successful engagement efforts</a:t>
            </a:r>
          </a:p>
          <a:p>
            <a:pPr algn="l"/>
            <a:endParaRPr lang="en-US" sz="1000" dirty="0">
              <a:solidFill>
                <a:srgbClr val="595959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en-US" sz="500" dirty="0">
              <a:solidFill>
                <a:srgbClr val="595959"/>
              </a:solidFill>
              <a:latin typeface="Arial" pitchFamily="34" charset="0"/>
              <a:cs typeface="Arial" pitchFamily="34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en-US" sz="5400" dirty="0">
                <a:solidFill>
                  <a:srgbClr val="595959"/>
                </a:solidFill>
                <a:latin typeface="Arial" pitchFamily="34" charset="0"/>
                <a:cs typeface="Arial" pitchFamily="34" charset="0"/>
              </a:rPr>
              <a:t>  Assess your business engagement behaviors and actions.</a:t>
            </a:r>
          </a:p>
          <a:p>
            <a:pPr algn="l"/>
            <a:endParaRPr lang="en-US" sz="5400" dirty="0">
              <a:solidFill>
                <a:srgbClr val="F5A417"/>
              </a:solidFill>
              <a:latin typeface="Arial" pitchFamily="34" charset="0"/>
              <a:cs typeface="Arial" pitchFamily="34" charset="0"/>
            </a:endParaRPr>
          </a:p>
          <a:p>
            <a:pPr algn="l">
              <a:buFont typeface="Wingdings" pitchFamily="2" charset="2"/>
              <a:buChar char="Ø"/>
            </a:pPr>
            <a:endParaRPr lang="en-US" sz="5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C456D06-87E0-450B-B8DF-1F3E9149EEA4}"/>
              </a:ext>
            </a:extLst>
          </p:cNvPr>
          <p:cNvPicPr/>
          <p:nvPr/>
        </p:nvPicPr>
        <p:blipFill rotWithShape="1">
          <a:blip r:embed="rId4"/>
          <a:srcRect l="20607" t="35992" r="57601" b="15790"/>
          <a:stretch/>
        </p:blipFill>
        <p:spPr bwMode="auto">
          <a:xfrm>
            <a:off x="20012891" y="7980218"/>
            <a:ext cx="4027575" cy="44407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7541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usinessU_Subpage.jp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0"/>
            <a:ext cx="24377906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/>
          <p:cNvSpPr txBox="1"/>
          <p:nvPr/>
        </p:nvSpPr>
        <p:spPr>
          <a:xfrm>
            <a:off x="762000" y="1714501"/>
            <a:ext cx="22860000" cy="1293342"/>
          </a:xfrm>
          <a:prstGeom prst="rect">
            <a:avLst/>
          </a:prstGeom>
          <a:noFill/>
        </p:spPr>
        <p:txBody>
          <a:bodyPr wrap="square" lIns="153071" tIns="76537" rIns="153071" bIns="76537" rtlCol="0">
            <a:spAutoFit/>
          </a:bodyPr>
          <a:lstStyle/>
          <a:p>
            <a:pPr algn="l"/>
            <a:r>
              <a:rPr lang="en-US" sz="7400" b="1" dirty="0">
                <a:solidFill>
                  <a:srgbClr val="19656E"/>
                </a:solidFill>
                <a:latin typeface="Arial" pitchFamily="34" charset="0"/>
                <a:cs typeface="Arial" pitchFamily="34" charset="0"/>
              </a:rPr>
              <a:t>Poll #1</a:t>
            </a:r>
            <a:endParaRPr lang="en-US" sz="5200" b="1" dirty="0">
              <a:solidFill>
                <a:srgbClr val="1965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3439" y="2678907"/>
            <a:ext cx="23530561" cy="8095204"/>
          </a:xfrm>
          <a:prstGeom prst="rect">
            <a:avLst/>
          </a:prstGeom>
          <a:noFill/>
        </p:spPr>
        <p:txBody>
          <a:bodyPr wrap="square" lIns="153071" tIns="76537" rIns="153071" bIns="76537" rtlCol="0">
            <a:spAutoFit/>
          </a:bodyPr>
          <a:lstStyle/>
          <a:p>
            <a:pPr algn="l"/>
            <a:endParaRPr lang="en-US" sz="4700" dirty="0"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5400" dirty="0">
                <a:solidFill>
                  <a:srgbClr val="595959"/>
                </a:solidFill>
                <a:latin typeface="Arial" pitchFamily="34" charset="0"/>
                <a:cs typeface="Arial" pitchFamily="34" charset="0"/>
              </a:rPr>
              <a:t>What are your primary motivators for engaging employers?                  Check all that apply:</a:t>
            </a:r>
          </a:p>
          <a:p>
            <a:pPr algn="l"/>
            <a:endParaRPr lang="en-US" sz="2000" dirty="0">
              <a:solidFill>
                <a:srgbClr val="595959"/>
              </a:solidFill>
              <a:latin typeface="Arial" pitchFamily="34" charset="0"/>
              <a:cs typeface="Arial" pitchFamily="34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en-US" sz="4700" dirty="0">
                <a:solidFill>
                  <a:srgbClr val="595959"/>
                </a:solidFill>
                <a:latin typeface="Arial" pitchFamily="34" charset="0"/>
                <a:cs typeface="Arial" pitchFamily="34" charset="0"/>
              </a:rPr>
              <a:t>  To help my students find work-based learning opportunities. </a:t>
            </a:r>
          </a:p>
          <a:p>
            <a:pPr algn="l">
              <a:buFont typeface="Wingdings" pitchFamily="2" charset="2"/>
              <a:buChar char="Ø"/>
            </a:pPr>
            <a:r>
              <a:rPr lang="en-US" sz="4700" dirty="0">
                <a:solidFill>
                  <a:srgbClr val="595959"/>
                </a:solidFill>
                <a:latin typeface="Arial" pitchFamily="34" charset="0"/>
                <a:cs typeface="Arial" pitchFamily="34" charset="0"/>
              </a:rPr>
              <a:t>  To help my students find a job.</a:t>
            </a:r>
          </a:p>
          <a:p>
            <a:pPr algn="l">
              <a:buFont typeface="Wingdings" pitchFamily="2" charset="2"/>
              <a:buChar char="Ø"/>
            </a:pPr>
            <a:r>
              <a:rPr lang="en-US" sz="4700" dirty="0">
                <a:solidFill>
                  <a:srgbClr val="595959"/>
                </a:solidFill>
                <a:latin typeface="Arial" pitchFamily="34" charset="0"/>
                <a:cs typeface="Arial" pitchFamily="34" charset="0"/>
              </a:rPr>
              <a:t>  To get businesses to support career pathways.</a:t>
            </a:r>
          </a:p>
          <a:p>
            <a:pPr algn="l">
              <a:buFont typeface="Wingdings" pitchFamily="2" charset="2"/>
              <a:buChar char="Ø"/>
            </a:pPr>
            <a:r>
              <a:rPr lang="en-US" sz="4700" dirty="0">
                <a:solidFill>
                  <a:srgbClr val="595959"/>
                </a:solidFill>
                <a:latin typeface="Arial" pitchFamily="34" charset="0"/>
                <a:cs typeface="Arial" pitchFamily="34" charset="0"/>
              </a:rPr>
              <a:t>  To help businesses grow in our region.</a:t>
            </a:r>
          </a:p>
          <a:p>
            <a:pPr algn="l">
              <a:buFont typeface="Wingdings" pitchFamily="2" charset="2"/>
              <a:buChar char="Ø"/>
            </a:pPr>
            <a:r>
              <a:rPr lang="en-US" sz="4700" dirty="0">
                <a:solidFill>
                  <a:srgbClr val="595959"/>
                </a:solidFill>
                <a:latin typeface="Arial" pitchFamily="34" charset="0"/>
                <a:cs typeface="Arial" pitchFamily="34" charset="0"/>
              </a:rPr>
              <a:t>  I don’t currently work with employers.</a:t>
            </a:r>
          </a:p>
          <a:p>
            <a:pPr algn="l">
              <a:buFont typeface="Wingdings" pitchFamily="2" charset="2"/>
              <a:buChar char="Ø"/>
            </a:pPr>
            <a:r>
              <a:rPr lang="en-US" sz="4700" dirty="0">
                <a:solidFill>
                  <a:srgbClr val="595959"/>
                </a:solidFill>
                <a:latin typeface="Arial" pitchFamily="34" charset="0"/>
                <a:cs typeface="Arial" pitchFamily="34" charset="0"/>
              </a:rPr>
              <a:t>  I don’t currently work with employers, but will do so in the future.</a:t>
            </a:r>
          </a:p>
          <a:p>
            <a:pPr algn="l">
              <a:buFont typeface="Wingdings" pitchFamily="2" charset="2"/>
              <a:buChar char="Ø"/>
            </a:pPr>
            <a:r>
              <a:rPr lang="en-US" sz="4700" dirty="0">
                <a:solidFill>
                  <a:srgbClr val="595959"/>
                </a:solidFill>
                <a:latin typeface="Arial" pitchFamily="34" charset="0"/>
                <a:cs typeface="Arial" pitchFamily="34" charset="0"/>
              </a:rPr>
              <a:t>  Other engagement types.</a:t>
            </a:r>
          </a:p>
          <a:p>
            <a:pPr algn="l"/>
            <a:endParaRPr lang="en-US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Image result for images survey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980183" y="9583247"/>
            <a:ext cx="5071025" cy="32156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7541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usinessU_Subpage.jp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0"/>
            <a:ext cx="24377906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/>
          <p:cNvSpPr txBox="1"/>
          <p:nvPr/>
        </p:nvSpPr>
        <p:spPr>
          <a:xfrm>
            <a:off x="762000" y="1714501"/>
            <a:ext cx="22860000" cy="1293342"/>
          </a:xfrm>
          <a:prstGeom prst="rect">
            <a:avLst/>
          </a:prstGeom>
          <a:noFill/>
        </p:spPr>
        <p:txBody>
          <a:bodyPr wrap="square" lIns="153071" tIns="76537" rIns="153071" bIns="76537" rtlCol="0">
            <a:spAutoFit/>
          </a:bodyPr>
          <a:lstStyle/>
          <a:p>
            <a:pPr algn="l"/>
            <a:r>
              <a:rPr lang="en-US" sz="7400" b="1" dirty="0">
                <a:solidFill>
                  <a:srgbClr val="19656E"/>
                </a:solidFill>
                <a:latin typeface="Arial" pitchFamily="34" charset="0"/>
                <a:cs typeface="Arial" pitchFamily="34" charset="0"/>
              </a:rPr>
              <a:t>Poll #2</a:t>
            </a:r>
            <a:endParaRPr lang="en-US" sz="5200" b="1" dirty="0">
              <a:solidFill>
                <a:srgbClr val="19656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3119" y="2678907"/>
            <a:ext cx="23550881" cy="6571710"/>
          </a:xfrm>
          <a:prstGeom prst="rect">
            <a:avLst/>
          </a:prstGeom>
          <a:noFill/>
        </p:spPr>
        <p:txBody>
          <a:bodyPr wrap="square" lIns="153071" tIns="76537" rIns="153071" bIns="76537" rtlCol="0">
            <a:spAutoFit/>
          </a:bodyPr>
          <a:lstStyle/>
          <a:p>
            <a:pPr algn="l"/>
            <a:endParaRPr lang="en-US" sz="4700" dirty="0"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5400" dirty="0">
                <a:solidFill>
                  <a:srgbClr val="595959"/>
                </a:solidFill>
                <a:latin typeface="Arial" pitchFamily="34" charset="0"/>
                <a:cs typeface="Arial" pitchFamily="34" charset="0"/>
              </a:rPr>
              <a:t>What are your key sticking points getting businesses to take action with your agenda? Check all that apply:</a:t>
            </a:r>
          </a:p>
          <a:p>
            <a:pPr algn="l"/>
            <a:endParaRPr lang="en-US" sz="2000" dirty="0">
              <a:solidFill>
                <a:srgbClr val="595959"/>
              </a:solidFill>
              <a:latin typeface="Arial" pitchFamily="34" charset="0"/>
              <a:cs typeface="Arial" pitchFamily="34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en-US" sz="4700" dirty="0">
                <a:solidFill>
                  <a:srgbClr val="595959"/>
                </a:solidFill>
                <a:latin typeface="Arial" pitchFamily="34" charset="0"/>
                <a:cs typeface="Arial" pitchFamily="34" charset="0"/>
              </a:rPr>
              <a:t> 	They are not interested in our work</a:t>
            </a:r>
          </a:p>
          <a:p>
            <a:pPr algn="l">
              <a:buFont typeface="Wingdings" pitchFamily="2" charset="2"/>
              <a:buChar char="Ø"/>
            </a:pPr>
            <a:r>
              <a:rPr lang="en-US" sz="4700" dirty="0">
                <a:solidFill>
                  <a:srgbClr val="595959"/>
                </a:solidFill>
                <a:latin typeface="Arial" pitchFamily="34" charset="0"/>
                <a:cs typeface="Arial" pitchFamily="34" charset="0"/>
              </a:rPr>
              <a:t> 	They don’t have time </a:t>
            </a:r>
          </a:p>
          <a:p>
            <a:pPr algn="l">
              <a:buFont typeface="Wingdings" pitchFamily="2" charset="2"/>
              <a:buChar char="Ø"/>
            </a:pPr>
            <a:r>
              <a:rPr lang="en-US" sz="4700" dirty="0">
                <a:solidFill>
                  <a:srgbClr val="595959"/>
                </a:solidFill>
                <a:latin typeface="Arial" pitchFamily="34" charset="0"/>
                <a:cs typeface="Arial" pitchFamily="34" charset="0"/>
              </a:rPr>
              <a:t> 	They don’t see the value</a:t>
            </a:r>
          </a:p>
          <a:p>
            <a:pPr algn="l">
              <a:buFont typeface="Wingdings" pitchFamily="2" charset="2"/>
              <a:buChar char="Ø"/>
            </a:pPr>
            <a:r>
              <a:rPr lang="en-US" sz="4700" dirty="0">
                <a:solidFill>
                  <a:srgbClr val="595959"/>
                </a:solidFill>
                <a:latin typeface="Arial" pitchFamily="34" charset="0"/>
                <a:cs typeface="Arial" pitchFamily="34" charset="0"/>
              </a:rPr>
              <a:t> 	Other</a:t>
            </a:r>
          </a:p>
          <a:p>
            <a:pPr algn="l"/>
            <a:endParaRPr lang="en-US" sz="5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Image result for images survey">
            <a:hlinkClick r:id="rId4"/>
            <a:extLst>
              <a:ext uri="{FF2B5EF4-FFF2-40B4-BE49-F238E27FC236}">
                <a16:creationId xmlns:a16="http://schemas.microsoft.com/office/drawing/2014/main" xmlns="" id="{E01A7902-BA3E-4A7A-BE60-CE1258775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810309" y="9250617"/>
            <a:ext cx="5071025" cy="32156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7541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Slides4Celina.png" descr="Slides4Celina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903" y="0"/>
            <a:ext cx="24380192" cy="13716000"/>
          </a:xfrm>
          <a:prstGeom prst="rect">
            <a:avLst/>
          </a:prstGeom>
          <a:ln w="12700">
            <a:solidFill>
              <a:srgbClr val="2E7684"/>
            </a:solidFill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Subpage.png" descr="Subpage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TextBox 5"/>
          <p:cNvSpPr txBox="1"/>
          <p:nvPr/>
        </p:nvSpPr>
        <p:spPr>
          <a:xfrm>
            <a:off x="426144" y="1840116"/>
            <a:ext cx="22464335" cy="2068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64290" tIns="64290" rIns="64290" bIns="64290">
            <a:spAutoFit/>
          </a:bodyPr>
          <a:lstStyle/>
          <a:p>
            <a:pPr algn="l">
              <a:defRPr sz="6000" b="1">
                <a:solidFill>
                  <a:srgbClr val="15667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6600" dirty="0"/>
              <a:t>Business Engagement</a:t>
            </a:r>
            <a:r>
              <a:rPr lang="en-US" sz="6600" dirty="0"/>
              <a:t> – Education Market Segment </a:t>
            </a:r>
            <a:r>
              <a:rPr sz="6600" dirty="0"/>
              <a:t>   </a:t>
            </a:r>
            <a:r>
              <a:rPr sz="7200" dirty="0"/>
              <a:t>                                    </a:t>
            </a:r>
            <a:endParaRPr lang="en-US" sz="7200" dirty="0"/>
          </a:p>
          <a:p>
            <a:pPr algn="l">
              <a:defRPr sz="6000" b="1">
                <a:solidFill>
                  <a:srgbClr val="15667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5400" i="1" dirty="0"/>
              <a:t>Top Issues in 1-1 Engagement</a:t>
            </a:r>
            <a:endParaRPr sz="5400" i="1" dirty="0"/>
          </a:p>
        </p:txBody>
      </p:sp>
      <p:grpSp>
        <p:nvGrpSpPr>
          <p:cNvPr id="142" name="Diagram 19"/>
          <p:cNvGrpSpPr/>
          <p:nvPr/>
        </p:nvGrpSpPr>
        <p:grpSpPr>
          <a:xfrm>
            <a:off x="5626488" y="3193613"/>
            <a:ext cx="17263991" cy="9242761"/>
            <a:chOff x="-2" y="-1"/>
            <a:chExt cx="15561518" cy="8617550"/>
          </a:xfrm>
        </p:grpSpPr>
        <p:grpSp>
          <p:nvGrpSpPr>
            <p:cNvPr id="134" name="Group"/>
            <p:cNvGrpSpPr/>
            <p:nvPr/>
          </p:nvGrpSpPr>
          <p:grpSpPr>
            <a:xfrm>
              <a:off x="-2" y="1700954"/>
              <a:ext cx="5199253" cy="4883240"/>
              <a:chOff x="0" y="0"/>
              <a:chExt cx="5199252" cy="4883239"/>
            </a:xfrm>
          </p:grpSpPr>
          <p:sp>
            <p:nvSpPr>
              <p:cNvPr id="132" name="Oval"/>
              <p:cNvSpPr/>
              <p:nvPr/>
            </p:nvSpPr>
            <p:spPr>
              <a:xfrm>
                <a:off x="-1" y="-1"/>
                <a:ext cx="5199253" cy="4883240"/>
              </a:xfrm>
              <a:prstGeom prst="ellipse">
                <a:avLst/>
              </a:prstGeom>
              <a:solidFill>
                <a:srgbClr val="F26A5A"/>
              </a:solidFill>
              <a:ln w="101600" cap="flat">
                <a:solidFill>
                  <a:srgbClr val="72B9BA"/>
                </a:solidFill>
                <a:prstDash val="solid"/>
                <a:round/>
              </a:ln>
              <a:effectLst>
                <a:outerShdw blurRad="50800" dist="254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71436" tIns="71436" rIns="71436" bIns="71436" numCol="1" anchor="ctr">
                <a:noAutofit/>
              </a:bodyPr>
              <a:lstStyle/>
              <a:p>
                <a:pPr defTabSz="2250281">
                  <a:lnSpc>
                    <a:spcPct val="90000"/>
                  </a:lnSpc>
                  <a:spcBef>
                    <a:spcPts val="2100"/>
                  </a:spcBef>
                  <a:defRPr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dirty="0"/>
              </a:p>
            </p:txBody>
          </p:sp>
          <p:sp>
            <p:nvSpPr>
              <p:cNvPr id="133" name="Top 3 Challenges"/>
              <p:cNvSpPr txBox="1"/>
              <p:nvPr/>
            </p:nvSpPr>
            <p:spPr>
              <a:xfrm>
                <a:off x="-1" y="1686903"/>
                <a:ext cx="5199253" cy="15094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64292" tIns="64292" rIns="64292" bIns="64292" numCol="1" anchor="ctr">
                <a:spAutoFit/>
              </a:bodyPr>
              <a:lstStyle>
                <a:lvl1pPr defTabSz="2250281">
                  <a:lnSpc>
                    <a:spcPct val="90000"/>
                  </a:lnSpc>
                  <a:spcBef>
                    <a:spcPts val="2100"/>
                  </a:spcBef>
                  <a:defRPr b="1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dirty="0"/>
                  <a:t>Top 3 Challenges</a:t>
                </a:r>
              </a:p>
            </p:txBody>
          </p:sp>
        </p:grpSp>
        <p:sp>
          <p:nvSpPr>
            <p:cNvPr id="135" name="Shape"/>
            <p:cNvSpPr/>
            <p:nvPr/>
          </p:nvSpPr>
          <p:spPr>
            <a:xfrm>
              <a:off x="5118800" y="-1"/>
              <a:ext cx="2975946" cy="8617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32" h="21600" extrusionOk="0">
                  <a:moveTo>
                    <a:pt x="1480" y="0"/>
                  </a:moveTo>
                  <a:cubicBezTo>
                    <a:pt x="15195" y="2521"/>
                    <a:pt x="21600" y="9386"/>
                    <a:pt x="15786" y="15333"/>
                  </a:cubicBezTo>
                  <a:cubicBezTo>
                    <a:pt x="13003" y="18180"/>
                    <a:pt x="7733" y="20433"/>
                    <a:pt x="1130" y="21600"/>
                  </a:cubicBezTo>
                  <a:lnTo>
                    <a:pt x="0" y="20398"/>
                  </a:lnTo>
                  <a:cubicBezTo>
                    <a:pt x="12200" y="18220"/>
                    <a:pt x="18039" y="12142"/>
                    <a:pt x="13042" y="6824"/>
                  </a:cubicBezTo>
                  <a:cubicBezTo>
                    <a:pt x="10662" y="4291"/>
                    <a:pt x="6088" y="2269"/>
                    <a:pt x="311" y="1196"/>
                  </a:cubicBezTo>
                  <a:close/>
                </a:path>
              </a:pathLst>
            </a:custGeom>
            <a:solidFill>
              <a:srgbClr val="72B9BA"/>
            </a:solid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71436" tIns="71436" rIns="71436" bIns="71436" numCol="1" anchor="t">
              <a:noAutofit/>
            </a:bodyPr>
            <a:lstStyle/>
            <a:p>
              <a:pPr>
                <a:defRPr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dirty="0"/>
            </a:p>
          </p:txBody>
        </p:sp>
        <p:sp>
          <p:nvSpPr>
            <p:cNvPr id="136" name="Oval"/>
            <p:cNvSpPr/>
            <p:nvPr/>
          </p:nvSpPr>
          <p:spPr>
            <a:xfrm>
              <a:off x="5775571" y="105632"/>
              <a:ext cx="1950539" cy="1907915"/>
            </a:xfrm>
            <a:prstGeom prst="ellipse">
              <a:avLst/>
            </a:prstGeom>
            <a:blipFill rotWithShape="1">
              <a:blip r:embed="rId4" cstate="print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71436" tIns="71436" rIns="71436" bIns="71436" numCol="1" anchor="t">
              <a:noAutofit/>
            </a:bodyPr>
            <a:lstStyle/>
            <a:p>
              <a:pPr>
                <a:defRPr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dirty="0"/>
            </a:p>
          </p:txBody>
        </p:sp>
        <p:sp>
          <p:nvSpPr>
            <p:cNvPr id="137" name="Getting Businesses                                               to Utilize  Services"/>
            <p:cNvSpPr txBox="1"/>
            <p:nvPr/>
          </p:nvSpPr>
          <p:spPr>
            <a:xfrm>
              <a:off x="8782290" y="6394453"/>
              <a:ext cx="6266086" cy="15022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7150" tIns="57150" rIns="57150" bIns="57150" numCol="1" anchor="ctr">
              <a:spAutoFit/>
            </a:bodyPr>
            <a:lstStyle>
              <a:lvl1pPr algn="l" defTabSz="2000250">
                <a:lnSpc>
                  <a:spcPct val="90000"/>
                </a:lnSpc>
                <a:spcBef>
                  <a:spcPts val="500"/>
                </a:spcBef>
                <a:defRPr sz="4400" b="1">
                  <a:solidFill>
                    <a:srgbClr val="2F5B72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 sz="5400" dirty="0"/>
                <a:t>Employer Time Commitment</a:t>
              </a:r>
              <a:r>
                <a:rPr sz="5400" dirty="0"/>
                <a:t>                                          </a:t>
              </a:r>
            </a:p>
          </p:txBody>
        </p:sp>
        <p:sp>
          <p:nvSpPr>
            <p:cNvPr id="138" name="Oval"/>
            <p:cNvSpPr/>
            <p:nvPr/>
          </p:nvSpPr>
          <p:spPr>
            <a:xfrm>
              <a:off x="6856207" y="2903370"/>
              <a:ext cx="2110845" cy="1928809"/>
            </a:xfrm>
            <a:prstGeom prst="ellipse">
              <a:avLst/>
            </a:prstGeom>
            <a:blipFill rotWithShape="1">
              <a:blip r:embed="rId5" cstate="print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71436" tIns="71436" rIns="71436" bIns="71436" numCol="1" anchor="t">
              <a:noAutofit/>
            </a:bodyPr>
            <a:lstStyle/>
            <a:p>
              <a:pPr>
                <a:defRPr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dirty="0"/>
            </a:p>
          </p:txBody>
        </p:sp>
        <p:sp>
          <p:nvSpPr>
            <p:cNvPr id="139" name="Coordination of Outreach Efforts"/>
            <p:cNvSpPr txBox="1"/>
            <p:nvPr/>
          </p:nvSpPr>
          <p:spPr>
            <a:xfrm>
              <a:off x="8782290" y="509551"/>
              <a:ext cx="5758116" cy="15022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7150" tIns="57150" rIns="57150" bIns="57150" numCol="1" anchor="ctr">
              <a:spAutoFit/>
            </a:bodyPr>
            <a:lstStyle>
              <a:lvl1pPr algn="l" defTabSz="2000250">
                <a:lnSpc>
                  <a:spcPct val="90000"/>
                </a:lnSpc>
                <a:spcBef>
                  <a:spcPts val="500"/>
                </a:spcBef>
                <a:defRPr sz="4400" b="1">
                  <a:solidFill>
                    <a:srgbClr val="2F5B72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5400" dirty="0"/>
                <a:t>Coordination of </a:t>
              </a:r>
              <a:r>
                <a:rPr lang="en-US" sz="5400" dirty="0"/>
                <a:t>Outreach Efforts</a:t>
              </a:r>
            </a:p>
          </p:txBody>
        </p:sp>
        <p:sp>
          <p:nvSpPr>
            <p:cNvPr id="140" name="Circle"/>
            <p:cNvSpPr/>
            <p:nvPr/>
          </p:nvSpPr>
          <p:spPr>
            <a:xfrm>
              <a:off x="5806344" y="6188784"/>
              <a:ext cx="2121431" cy="2120739"/>
            </a:xfrm>
            <a:prstGeom prst="ellipse">
              <a:avLst/>
            </a:prstGeom>
            <a:blipFill rotWithShape="1">
              <a:blip r:embed="rId6" cstate="print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blurRad="50800" dist="254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71436" tIns="71436" rIns="71436" bIns="71436" numCol="1" anchor="t">
              <a:noAutofit/>
            </a:bodyPr>
            <a:lstStyle/>
            <a:p>
              <a:pPr>
                <a:defRPr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dirty="0"/>
            </a:p>
          </p:txBody>
        </p:sp>
        <p:sp>
          <p:nvSpPr>
            <p:cNvPr id="141" name="Measuring Business Engagement"/>
            <p:cNvSpPr txBox="1"/>
            <p:nvPr/>
          </p:nvSpPr>
          <p:spPr>
            <a:xfrm>
              <a:off x="8981150" y="3252023"/>
              <a:ext cx="6580366" cy="15022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7150" tIns="57150" rIns="57150" bIns="57150" numCol="1" anchor="ctr">
              <a:spAutoFit/>
            </a:bodyPr>
            <a:lstStyle>
              <a:lvl1pPr algn="l" defTabSz="2000250">
                <a:lnSpc>
                  <a:spcPct val="90000"/>
                </a:lnSpc>
                <a:spcBef>
                  <a:spcPts val="500"/>
                </a:spcBef>
                <a:defRPr sz="4400" b="1">
                  <a:solidFill>
                    <a:srgbClr val="2F5B72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5400" dirty="0"/>
                <a:t>Measuring Business Engagement</a:t>
              </a:r>
              <a:r>
                <a:rPr lang="en-US" sz="5400" dirty="0"/>
                <a:t>                    </a:t>
              </a:r>
              <a:r>
                <a:rPr sz="5400" dirty="0"/>
                <a:t> 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1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Subpage.png" descr="Subpage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TextBox 5"/>
          <p:cNvSpPr txBox="1"/>
          <p:nvPr/>
        </p:nvSpPr>
        <p:spPr>
          <a:xfrm>
            <a:off x="426145" y="1942217"/>
            <a:ext cx="19753000" cy="1145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64290" tIns="64290" rIns="64290" bIns="64290">
            <a:spAutoFit/>
          </a:bodyPr>
          <a:lstStyle/>
          <a:p>
            <a:pPr algn="l">
              <a:defRPr sz="6000" b="1">
                <a:solidFill>
                  <a:srgbClr val="15667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6600" dirty="0"/>
              <a:t>Top 4 Challenges – Education Market Segment </a:t>
            </a:r>
            <a:endParaRPr sz="6600" i="1" dirty="0"/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xmlns="" id="{AAD727BC-FA75-45BF-AF4C-B2097FC5BB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04148745"/>
              </p:ext>
            </p:extLst>
          </p:nvPr>
        </p:nvGraphicFramePr>
        <p:xfrm>
          <a:off x="658679" y="3570390"/>
          <a:ext cx="23022415" cy="89326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Arrow: Right 4">
            <a:extLst>
              <a:ext uri="{FF2B5EF4-FFF2-40B4-BE49-F238E27FC236}">
                <a16:creationId xmlns:a16="http://schemas.microsoft.com/office/drawing/2014/main" xmlns="" id="{5B5869D1-4307-4EB1-AAE5-0584327408F0}"/>
              </a:ext>
            </a:extLst>
          </p:cNvPr>
          <p:cNvSpPr/>
          <p:nvPr/>
        </p:nvSpPr>
        <p:spPr>
          <a:xfrm>
            <a:off x="4068148" y="10998861"/>
            <a:ext cx="978408" cy="484632"/>
          </a:xfrm>
          <a:prstGeom prst="rightArrow">
            <a:avLst/>
          </a:prstGeom>
          <a:solidFill>
            <a:srgbClr val="FFFFFF"/>
          </a:solidFill>
          <a:ln w="25400" cap="flat">
            <a:solidFill>
              <a:srgbClr val="F26A5A"/>
            </a:solidFill>
            <a:prstDash val="solid"/>
            <a:round/>
          </a:ln>
          <a:effectLst>
            <a:outerShdw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6" tIns="71436" rIns="71436" bIns="71436" numCol="1" spcCol="38100" rtlCol="0" anchor="ctr">
            <a:spAutoFit/>
          </a:bodyPr>
          <a:lstStyle/>
          <a:p>
            <a:pPr marL="0" marR="0" indent="0" algn="ctr" defTabSz="82148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xmlns="" id="{BF8CF59D-98C7-48C2-88D0-8AE43F5AB7C9}"/>
              </a:ext>
            </a:extLst>
          </p:cNvPr>
          <p:cNvSpPr/>
          <p:nvPr/>
        </p:nvSpPr>
        <p:spPr>
          <a:xfrm>
            <a:off x="4068148" y="6629489"/>
            <a:ext cx="978408" cy="484632"/>
          </a:xfrm>
          <a:prstGeom prst="rightArrow">
            <a:avLst/>
          </a:prstGeom>
          <a:solidFill>
            <a:srgbClr val="FFFFFF"/>
          </a:solidFill>
          <a:ln w="25400" cap="flat">
            <a:solidFill>
              <a:srgbClr val="F26A5A"/>
            </a:solidFill>
            <a:prstDash val="solid"/>
            <a:round/>
          </a:ln>
          <a:effectLst>
            <a:outerShdw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6" tIns="71436" rIns="71436" bIns="71436" numCol="1" spcCol="38100" rtlCol="0" anchor="ctr">
            <a:spAutoFit/>
          </a:bodyPr>
          <a:lstStyle/>
          <a:p>
            <a:pPr marL="0" marR="0" indent="0" algn="ctr" defTabSz="82148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xmlns="" id="{8920E1E8-26BB-4998-A377-4B715BCBA972}"/>
              </a:ext>
            </a:extLst>
          </p:cNvPr>
          <p:cNvSpPr/>
          <p:nvPr/>
        </p:nvSpPr>
        <p:spPr>
          <a:xfrm>
            <a:off x="4068148" y="8814175"/>
            <a:ext cx="978408" cy="484632"/>
          </a:xfrm>
          <a:prstGeom prst="rightArrow">
            <a:avLst/>
          </a:prstGeom>
          <a:solidFill>
            <a:srgbClr val="FFFFFF"/>
          </a:solidFill>
          <a:ln w="25400" cap="flat">
            <a:solidFill>
              <a:srgbClr val="F26A5A"/>
            </a:solidFill>
            <a:prstDash val="solid"/>
            <a:round/>
          </a:ln>
          <a:effectLst>
            <a:outerShdw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6" tIns="71436" rIns="71436" bIns="71436" numCol="1" spcCol="38100" rtlCol="0" anchor="ctr">
            <a:spAutoFit/>
          </a:bodyPr>
          <a:lstStyle/>
          <a:p>
            <a:pPr marL="0" marR="0" indent="0" algn="ctr" defTabSz="82148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xmlns="" id="{F22D5B21-B4FB-4B92-9955-811081AD696B}"/>
              </a:ext>
            </a:extLst>
          </p:cNvPr>
          <p:cNvSpPr/>
          <p:nvPr/>
        </p:nvSpPr>
        <p:spPr>
          <a:xfrm>
            <a:off x="4068148" y="4535741"/>
            <a:ext cx="978408" cy="484632"/>
          </a:xfrm>
          <a:prstGeom prst="rightArrow">
            <a:avLst/>
          </a:prstGeom>
          <a:solidFill>
            <a:srgbClr val="FFFFFF"/>
          </a:solidFill>
          <a:ln w="25400" cap="flat">
            <a:solidFill>
              <a:srgbClr val="F26A5A"/>
            </a:solidFill>
            <a:prstDash val="solid"/>
            <a:round/>
          </a:ln>
          <a:effectLst>
            <a:outerShdw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6" tIns="71436" rIns="71436" bIns="71436" numCol="1" spcCol="38100" rtlCol="0" anchor="ctr">
            <a:spAutoFit/>
          </a:bodyPr>
          <a:lstStyle/>
          <a:p>
            <a:pPr marL="0" marR="0" indent="0" algn="ctr" defTabSz="82148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0810402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AsOne/>
      </p:bldGraphic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8F8F8F"/>
      </a:accent3>
      <a:accent4>
        <a:srgbClr val="70707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6" tIns="71436" rIns="71436" bIns="71436" numCol="1" spcCol="38100" rtlCol="0" anchor="ctr">
        <a:spAutoFit/>
      </a:bodyPr>
      <a:lstStyle>
        <a:defPPr marL="0" marR="0" indent="0" algn="ctr" defTabSz="821489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64292" tIns="64292" rIns="64292" bIns="64292" numCol="1" spcCol="38100" rtlCol="0" anchor="t">
        <a:spAutoFit/>
      </a:bodyPr>
      <a:lstStyle>
        <a:defPPr marL="0" marR="0" indent="0" algn="ctr" defTabSz="821489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8F8F8F"/>
      </a:accent3>
      <a:accent4>
        <a:srgbClr val="70707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6" tIns="71436" rIns="71436" bIns="71436" numCol="1" spcCol="38100" rtlCol="0" anchor="ctr">
        <a:spAutoFit/>
      </a:bodyPr>
      <a:lstStyle>
        <a:defPPr marL="0" marR="0" indent="0" algn="ctr" defTabSz="821489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64292" tIns="64292" rIns="64292" bIns="64292" numCol="1" spcCol="38100" rtlCol="0" anchor="t">
        <a:spAutoFit/>
      </a:bodyPr>
      <a:lstStyle>
        <a:defPPr marL="0" marR="0" indent="0" algn="ctr" defTabSz="821489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914E7CC524621418951E798A26C1086" ma:contentTypeVersion="9" ma:contentTypeDescription="Create a new document." ma:contentTypeScope="" ma:versionID="2288787c61babe554b90495c3789d7c5">
  <xsd:schema xmlns:xsd="http://www.w3.org/2001/XMLSchema" xmlns:xs="http://www.w3.org/2001/XMLSchema" xmlns:p="http://schemas.microsoft.com/office/2006/metadata/properties" xmlns:ns2="9682fde2-0d99-4585-8154-fdea48568b58" targetNamespace="http://schemas.microsoft.com/office/2006/metadata/properties" ma:root="true" ma:fieldsID="850a857e7bd06a26625db0263e2b387c" ns2:_="">
    <xsd:import namespace="9682fde2-0d99-4585-8154-fdea48568b5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82fde2-0d99-4585-8154-fdea48568b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08FBE4D-A332-403E-A2F0-B86A1CC937F8}"/>
</file>

<file path=customXml/itemProps2.xml><?xml version="1.0" encoding="utf-8"?>
<ds:datastoreItem xmlns:ds="http://schemas.openxmlformats.org/officeDocument/2006/customXml" ds:itemID="{6F74AD9D-9233-461C-B1B2-79FE511AE5B8}"/>
</file>

<file path=customXml/itemProps3.xml><?xml version="1.0" encoding="utf-8"?>
<ds:datastoreItem xmlns:ds="http://schemas.openxmlformats.org/officeDocument/2006/customXml" ds:itemID="{C5CF7F1F-A6FE-4D3F-A4BE-E31C34832A67}"/>
</file>

<file path=docProps/app.xml><?xml version="1.0" encoding="utf-8"?>
<Properties xmlns="http://schemas.openxmlformats.org/officeDocument/2006/extended-properties" xmlns:vt="http://schemas.openxmlformats.org/officeDocument/2006/docPropsVTypes">
  <TotalTime>705</TotalTime>
  <Words>753</Words>
  <Application>Microsoft Office PowerPoint</Application>
  <PresentationFormat>Custom</PresentationFormat>
  <Paragraphs>166</Paragraphs>
  <Slides>24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ＭＳ Ｐゴシック</vt:lpstr>
      <vt:lpstr>Arial</vt:lpstr>
      <vt:lpstr>Avenir</vt:lpstr>
      <vt:lpstr>Avenir Black</vt:lpstr>
      <vt:lpstr>Avenir Roman</vt:lpstr>
      <vt:lpstr>Calibri</vt:lpstr>
      <vt:lpstr>Helvetica</vt:lpstr>
      <vt:lpstr>Helvetica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Business Transformational Relationships</vt:lpstr>
      <vt:lpstr>PowerPoint Presentation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Celina</dc:creator>
  <cp:lastModifiedBy>Veronica Parker</cp:lastModifiedBy>
  <cp:revision>167</cp:revision>
  <dcterms:modified xsi:type="dcterms:W3CDTF">2017-09-15T21:19:51Z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0x010100D914E7CC524621418951E798A26C1086</vt:lpwstr>
  </property>
</Properties>
</file>