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38" r:id="rId2"/>
    <p:sldId id="339" r:id="rId3"/>
    <p:sldId id="496" r:id="rId4"/>
    <p:sldId id="521" r:id="rId5"/>
    <p:sldId id="524" r:id="rId6"/>
    <p:sldId id="525" r:id="rId7"/>
    <p:sldId id="536" r:id="rId8"/>
    <p:sldId id="542" r:id="rId9"/>
    <p:sldId id="556" r:id="rId10"/>
    <p:sldId id="585" r:id="rId11"/>
    <p:sldId id="567" r:id="rId12"/>
    <p:sldId id="570" r:id="rId13"/>
    <p:sldId id="572" r:id="rId14"/>
    <p:sldId id="573" r:id="rId15"/>
    <p:sldId id="574" r:id="rId16"/>
    <p:sldId id="575" r:id="rId17"/>
    <p:sldId id="576" r:id="rId18"/>
    <p:sldId id="578" r:id="rId19"/>
    <p:sldId id="580" r:id="rId20"/>
    <p:sldId id="581" r:id="rId21"/>
    <p:sldId id="582" r:id="rId22"/>
    <p:sldId id="583" r:id="rId23"/>
    <p:sldId id="584" r:id="rId24"/>
    <p:sldId id="543" r:id="rId25"/>
    <p:sldId id="545" r:id="rId26"/>
    <p:sldId id="531" r:id="rId27"/>
    <p:sldId id="557" r:id="rId28"/>
    <p:sldId id="566" r:id="rId29"/>
    <p:sldId id="535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299" autoAdjust="0"/>
  </p:normalViewPr>
  <p:slideViewPr>
    <p:cSldViewPr>
      <p:cViewPr varScale="1">
        <p:scale>
          <a:sx n="42" d="100"/>
          <a:sy n="42" d="100"/>
        </p:scale>
        <p:origin x="1518" y="3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8C64C-3EA3-4932-89FC-0C5328FC8030}" type="doc">
      <dgm:prSet loTypeId="urn:microsoft.com/office/officeart/2005/8/layout/cycle8" loCatId="cycle" qsTypeId="urn:microsoft.com/office/officeart/2005/8/quickstyle/simple1" qsCatId="simple" csTypeId="urn:microsoft.com/office/officeart/2005/8/colors/colorful1#1" csCatId="colorful" phldr="1"/>
      <dgm:spPr/>
    </dgm:pt>
    <dgm:pt modelId="{AE3C512A-D2A6-4BAB-A4E9-4F808AB1CA2D}">
      <dgm:prSet phldrT="[Text]"/>
      <dgm:spPr/>
      <dgm:t>
        <a:bodyPr/>
        <a:lstStyle/>
        <a:p>
          <a:r>
            <a:rPr lang="en-US" b="1" dirty="0" smtClean="0"/>
            <a:t>Adult Education Innovations</a:t>
          </a:r>
          <a:endParaRPr lang="en-US" b="1" dirty="0"/>
        </a:p>
      </dgm:t>
    </dgm:pt>
    <dgm:pt modelId="{00C91C8C-4654-4D9C-BC93-6C22C63B30ED}" type="parTrans" cxnId="{97D86269-6538-477E-A715-A8188FDEB31F}">
      <dgm:prSet/>
      <dgm:spPr/>
      <dgm:t>
        <a:bodyPr/>
        <a:lstStyle/>
        <a:p>
          <a:endParaRPr lang="en-US"/>
        </a:p>
      </dgm:t>
    </dgm:pt>
    <dgm:pt modelId="{5E5F18F9-4DBD-4F77-B2FD-A52ABC1222D0}" type="sibTrans" cxnId="{97D86269-6538-477E-A715-A8188FDEB31F}">
      <dgm:prSet/>
      <dgm:spPr/>
      <dgm:t>
        <a:bodyPr/>
        <a:lstStyle/>
        <a:p>
          <a:endParaRPr lang="en-US"/>
        </a:p>
      </dgm:t>
    </dgm:pt>
    <dgm:pt modelId="{D1E0CE35-B079-4741-8E7B-72D629DBF443}">
      <dgm:prSet phldrT="[Text]"/>
      <dgm:spPr/>
      <dgm:t>
        <a:bodyPr/>
        <a:lstStyle/>
        <a:p>
          <a:r>
            <a:rPr lang="en-US" b="1" dirty="0" smtClean="0"/>
            <a:t>Quantitative Data &amp; Results</a:t>
          </a:r>
          <a:endParaRPr lang="en-US" b="1" dirty="0"/>
        </a:p>
      </dgm:t>
    </dgm:pt>
    <dgm:pt modelId="{71927BFD-8F95-4DA8-B5D6-9CABAF003CE1}" type="parTrans" cxnId="{D1DA3483-6C57-4F2E-870C-B98F41F09CB7}">
      <dgm:prSet/>
      <dgm:spPr/>
      <dgm:t>
        <a:bodyPr/>
        <a:lstStyle/>
        <a:p>
          <a:endParaRPr lang="en-US"/>
        </a:p>
      </dgm:t>
    </dgm:pt>
    <dgm:pt modelId="{E2A0C808-FB41-4CC6-9E5C-F08F5340CF84}" type="sibTrans" cxnId="{D1DA3483-6C57-4F2E-870C-B98F41F09CB7}">
      <dgm:prSet/>
      <dgm:spPr/>
      <dgm:t>
        <a:bodyPr/>
        <a:lstStyle/>
        <a:p>
          <a:endParaRPr lang="en-US"/>
        </a:p>
      </dgm:t>
    </dgm:pt>
    <dgm:pt modelId="{39E20144-8F84-492F-BB64-E66CC6F1DF48}">
      <dgm:prSet phldrT="[Text]"/>
      <dgm:spPr/>
      <dgm:t>
        <a:bodyPr/>
        <a:lstStyle/>
        <a:p>
          <a:r>
            <a:rPr lang="en-US" b="1" dirty="0" smtClean="0"/>
            <a:t>Qualitative Success Stories</a:t>
          </a:r>
          <a:endParaRPr lang="en-US" b="1" dirty="0"/>
        </a:p>
      </dgm:t>
    </dgm:pt>
    <dgm:pt modelId="{631D944D-817B-48CF-8478-2B5CA1C4065A}" type="parTrans" cxnId="{BA44BA46-2BE7-4832-99DC-734C3C0E9AB5}">
      <dgm:prSet/>
      <dgm:spPr/>
      <dgm:t>
        <a:bodyPr/>
        <a:lstStyle/>
        <a:p>
          <a:endParaRPr lang="en-US"/>
        </a:p>
      </dgm:t>
    </dgm:pt>
    <dgm:pt modelId="{5333C205-2767-4228-8CB4-D847A002FDBC}" type="sibTrans" cxnId="{BA44BA46-2BE7-4832-99DC-734C3C0E9AB5}">
      <dgm:prSet/>
      <dgm:spPr/>
      <dgm:t>
        <a:bodyPr/>
        <a:lstStyle/>
        <a:p>
          <a:endParaRPr lang="en-US"/>
        </a:p>
      </dgm:t>
    </dgm:pt>
    <dgm:pt modelId="{A2A4945A-9E83-4D9A-8A30-7A442AFC7388}" type="pres">
      <dgm:prSet presAssocID="{CC18C64C-3EA3-4932-89FC-0C5328FC8030}" presName="compositeShape" presStyleCnt="0">
        <dgm:presLayoutVars>
          <dgm:chMax val="7"/>
          <dgm:dir/>
          <dgm:resizeHandles val="exact"/>
        </dgm:presLayoutVars>
      </dgm:prSet>
      <dgm:spPr/>
    </dgm:pt>
    <dgm:pt modelId="{865C2093-D228-4BED-946B-8CA4269A8EC5}" type="pres">
      <dgm:prSet presAssocID="{CC18C64C-3EA3-4932-89FC-0C5328FC8030}" presName="wedge1" presStyleLbl="node1" presStyleIdx="0" presStyleCnt="3"/>
      <dgm:spPr/>
      <dgm:t>
        <a:bodyPr/>
        <a:lstStyle/>
        <a:p>
          <a:endParaRPr lang="en-US"/>
        </a:p>
      </dgm:t>
    </dgm:pt>
    <dgm:pt modelId="{C4704B62-EF49-4639-99F4-EE94030A39C6}" type="pres">
      <dgm:prSet presAssocID="{CC18C64C-3EA3-4932-89FC-0C5328FC8030}" presName="dummy1a" presStyleCnt="0"/>
      <dgm:spPr/>
    </dgm:pt>
    <dgm:pt modelId="{AE3AEB42-E715-4C64-8279-8A04D729F4F4}" type="pres">
      <dgm:prSet presAssocID="{CC18C64C-3EA3-4932-89FC-0C5328FC8030}" presName="dummy1b" presStyleCnt="0"/>
      <dgm:spPr/>
    </dgm:pt>
    <dgm:pt modelId="{9F48FD74-A202-4FD3-89B2-29B5FB6A1815}" type="pres">
      <dgm:prSet presAssocID="{CC18C64C-3EA3-4932-89FC-0C5328FC80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0E9E3-8D0B-4F73-AC3E-D52370EC4D9B}" type="pres">
      <dgm:prSet presAssocID="{CC18C64C-3EA3-4932-89FC-0C5328FC8030}" presName="wedge2" presStyleLbl="node1" presStyleIdx="1" presStyleCnt="3"/>
      <dgm:spPr/>
      <dgm:t>
        <a:bodyPr/>
        <a:lstStyle/>
        <a:p>
          <a:endParaRPr lang="en-US"/>
        </a:p>
      </dgm:t>
    </dgm:pt>
    <dgm:pt modelId="{C3F1C20B-DE86-491A-ADE3-972ACA975B39}" type="pres">
      <dgm:prSet presAssocID="{CC18C64C-3EA3-4932-89FC-0C5328FC8030}" presName="dummy2a" presStyleCnt="0"/>
      <dgm:spPr/>
    </dgm:pt>
    <dgm:pt modelId="{2F286E79-97F2-4ACC-9ED1-49C9DAA7C89E}" type="pres">
      <dgm:prSet presAssocID="{CC18C64C-3EA3-4932-89FC-0C5328FC8030}" presName="dummy2b" presStyleCnt="0"/>
      <dgm:spPr/>
    </dgm:pt>
    <dgm:pt modelId="{2E28A07F-D76F-42D9-8E45-8F8DD34CB9A0}" type="pres">
      <dgm:prSet presAssocID="{CC18C64C-3EA3-4932-89FC-0C5328FC80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157EB-A7B7-45B1-9EEB-97FA9EB2C158}" type="pres">
      <dgm:prSet presAssocID="{CC18C64C-3EA3-4932-89FC-0C5328FC8030}" presName="wedge3" presStyleLbl="node1" presStyleIdx="2" presStyleCnt="3"/>
      <dgm:spPr/>
      <dgm:t>
        <a:bodyPr/>
        <a:lstStyle/>
        <a:p>
          <a:endParaRPr lang="en-US"/>
        </a:p>
      </dgm:t>
    </dgm:pt>
    <dgm:pt modelId="{BCED62A7-E023-4EB7-B9A8-0216B2BF191B}" type="pres">
      <dgm:prSet presAssocID="{CC18C64C-3EA3-4932-89FC-0C5328FC8030}" presName="dummy3a" presStyleCnt="0"/>
      <dgm:spPr/>
    </dgm:pt>
    <dgm:pt modelId="{CC9113A0-B69C-4996-B6DB-7D3D726C2CB7}" type="pres">
      <dgm:prSet presAssocID="{CC18C64C-3EA3-4932-89FC-0C5328FC8030}" presName="dummy3b" presStyleCnt="0"/>
      <dgm:spPr/>
    </dgm:pt>
    <dgm:pt modelId="{73E53FAE-DCFF-46FA-9247-A7C6722BFEB2}" type="pres">
      <dgm:prSet presAssocID="{CC18C64C-3EA3-4932-89FC-0C5328FC80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39CD7-D500-419D-83A9-B800E7F9853E}" type="pres">
      <dgm:prSet presAssocID="{5E5F18F9-4DBD-4F77-B2FD-A52ABC1222D0}" presName="arrowWedge1" presStyleLbl="fgSibTrans2D1" presStyleIdx="0" presStyleCnt="3"/>
      <dgm:spPr/>
    </dgm:pt>
    <dgm:pt modelId="{691AE58F-92DC-4522-AD8F-C2E59BCA972E}" type="pres">
      <dgm:prSet presAssocID="{E2A0C808-FB41-4CC6-9E5C-F08F5340CF84}" presName="arrowWedge2" presStyleLbl="fgSibTrans2D1" presStyleIdx="1" presStyleCnt="3"/>
      <dgm:spPr/>
    </dgm:pt>
    <dgm:pt modelId="{F18940B2-A396-427F-9962-8632BF0A851C}" type="pres">
      <dgm:prSet presAssocID="{5333C205-2767-4228-8CB4-D847A002FDBC}" presName="arrowWedge3" presStyleLbl="fgSibTrans2D1" presStyleIdx="2" presStyleCnt="3"/>
      <dgm:spPr/>
    </dgm:pt>
  </dgm:ptLst>
  <dgm:cxnLst>
    <dgm:cxn modelId="{D1DA3483-6C57-4F2E-870C-B98F41F09CB7}" srcId="{CC18C64C-3EA3-4932-89FC-0C5328FC8030}" destId="{D1E0CE35-B079-4741-8E7B-72D629DBF443}" srcOrd="1" destOrd="0" parTransId="{71927BFD-8F95-4DA8-B5D6-9CABAF003CE1}" sibTransId="{E2A0C808-FB41-4CC6-9E5C-F08F5340CF84}"/>
    <dgm:cxn modelId="{44F190AA-C463-4EB9-AF81-2EBAACF52886}" type="presOf" srcId="{AE3C512A-D2A6-4BAB-A4E9-4F808AB1CA2D}" destId="{865C2093-D228-4BED-946B-8CA4269A8EC5}" srcOrd="0" destOrd="0" presId="urn:microsoft.com/office/officeart/2005/8/layout/cycle8"/>
    <dgm:cxn modelId="{485A0C1D-5B21-4ECE-9BA8-B26076B9EFCF}" type="presOf" srcId="{CC18C64C-3EA3-4932-89FC-0C5328FC8030}" destId="{A2A4945A-9E83-4D9A-8A30-7A442AFC7388}" srcOrd="0" destOrd="0" presId="urn:microsoft.com/office/officeart/2005/8/layout/cycle8"/>
    <dgm:cxn modelId="{9C9936F1-7EF8-449E-AE6D-5BFBED4ADD1A}" type="presOf" srcId="{39E20144-8F84-492F-BB64-E66CC6F1DF48}" destId="{73E53FAE-DCFF-46FA-9247-A7C6722BFEB2}" srcOrd="1" destOrd="0" presId="urn:microsoft.com/office/officeart/2005/8/layout/cycle8"/>
    <dgm:cxn modelId="{829D4E17-696F-4733-B4B9-41C8B70C2193}" type="presOf" srcId="{D1E0CE35-B079-4741-8E7B-72D629DBF443}" destId="{2E28A07F-D76F-42D9-8E45-8F8DD34CB9A0}" srcOrd="1" destOrd="0" presId="urn:microsoft.com/office/officeart/2005/8/layout/cycle8"/>
    <dgm:cxn modelId="{BA44BA46-2BE7-4832-99DC-734C3C0E9AB5}" srcId="{CC18C64C-3EA3-4932-89FC-0C5328FC8030}" destId="{39E20144-8F84-492F-BB64-E66CC6F1DF48}" srcOrd="2" destOrd="0" parTransId="{631D944D-817B-48CF-8478-2B5CA1C4065A}" sibTransId="{5333C205-2767-4228-8CB4-D847A002FDBC}"/>
    <dgm:cxn modelId="{AEB5089C-D00C-40A1-9FA5-791E0857CD74}" type="presOf" srcId="{AE3C512A-D2A6-4BAB-A4E9-4F808AB1CA2D}" destId="{9F48FD74-A202-4FD3-89B2-29B5FB6A1815}" srcOrd="1" destOrd="0" presId="urn:microsoft.com/office/officeart/2005/8/layout/cycle8"/>
    <dgm:cxn modelId="{41F67999-6CD1-4F78-B4AB-3C7F6AEB1AB4}" type="presOf" srcId="{39E20144-8F84-492F-BB64-E66CC6F1DF48}" destId="{6B9157EB-A7B7-45B1-9EEB-97FA9EB2C158}" srcOrd="0" destOrd="0" presId="urn:microsoft.com/office/officeart/2005/8/layout/cycle8"/>
    <dgm:cxn modelId="{CB2BB278-FCAD-4898-83B1-0CBFFF64196F}" type="presOf" srcId="{D1E0CE35-B079-4741-8E7B-72D629DBF443}" destId="{BC80E9E3-8D0B-4F73-AC3E-D52370EC4D9B}" srcOrd="0" destOrd="0" presId="urn:microsoft.com/office/officeart/2005/8/layout/cycle8"/>
    <dgm:cxn modelId="{97D86269-6538-477E-A715-A8188FDEB31F}" srcId="{CC18C64C-3EA3-4932-89FC-0C5328FC8030}" destId="{AE3C512A-D2A6-4BAB-A4E9-4F808AB1CA2D}" srcOrd="0" destOrd="0" parTransId="{00C91C8C-4654-4D9C-BC93-6C22C63B30ED}" sibTransId="{5E5F18F9-4DBD-4F77-B2FD-A52ABC1222D0}"/>
    <dgm:cxn modelId="{B6ADF7EF-5290-4552-B5BF-150CF2BD2A5D}" type="presParOf" srcId="{A2A4945A-9E83-4D9A-8A30-7A442AFC7388}" destId="{865C2093-D228-4BED-946B-8CA4269A8EC5}" srcOrd="0" destOrd="0" presId="urn:microsoft.com/office/officeart/2005/8/layout/cycle8"/>
    <dgm:cxn modelId="{C3FBDA03-FBCA-4F22-9BE9-06F72AF57730}" type="presParOf" srcId="{A2A4945A-9E83-4D9A-8A30-7A442AFC7388}" destId="{C4704B62-EF49-4639-99F4-EE94030A39C6}" srcOrd="1" destOrd="0" presId="urn:microsoft.com/office/officeart/2005/8/layout/cycle8"/>
    <dgm:cxn modelId="{CE2A095B-D8DB-47E9-B1CA-13527626557C}" type="presParOf" srcId="{A2A4945A-9E83-4D9A-8A30-7A442AFC7388}" destId="{AE3AEB42-E715-4C64-8279-8A04D729F4F4}" srcOrd="2" destOrd="0" presId="urn:microsoft.com/office/officeart/2005/8/layout/cycle8"/>
    <dgm:cxn modelId="{78A6FF4A-5853-4E82-B485-5442BD937480}" type="presParOf" srcId="{A2A4945A-9E83-4D9A-8A30-7A442AFC7388}" destId="{9F48FD74-A202-4FD3-89B2-29B5FB6A1815}" srcOrd="3" destOrd="0" presId="urn:microsoft.com/office/officeart/2005/8/layout/cycle8"/>
    <dgm:cxn modelId="{15E37596-D6EE-481A-B371-FD505FCBBCC2}" type="presParOf" srcId="{A2A4945A-9E83-4D9A-8A30-7A442AFC7388}" destId="{BC80E9E3-8D0B-4F73-AC3E-D52370EC4D9B}" srcOrd="4" destOrd="0" presId="urn:microsoft.com/office/officeart/2005/8/layout/cycle8"/>
    <dgm:cxn modelId="{22C0708F-CB32-4C2F-9E95-576CA6A1ACD8}" type="presParOf" srcId="{A2A4945A-9E83-4D9A-8A30-7A442AFC7388}" destId="{C3F1C20B-DE86-491A-ADE3-972ACA975B39}" srcOrd="5" destOrd="0" presId="urn:microsoft.com/office/officeart/2005/8/layout/cycle8"/>
    <dgm:cxn modelId="{0A39854C-09D8-4225-A55E-29252FABF95A}" type="presParOf" srcId="{A2A4945A-9E83-4D9A-8A30-7A442AFC7388}" destId="{2F286E79-97F2-4ACC-9ED1-49C9DAA7C89E}" srcOrd="6" destOrd="0" presId="urn:microsoft.com/office/officeart/2005/8/layout/cycle8"/>
    <dgm:cxn modelId="{B4874C2C-B61E-4021-AEBE-ACCD01A5831F}" type="presParOf" srcId="{A2A4945A-9E83-4D9A-8A30-7A442AFC7388}" destId="{2E28A07F-D76F-42D9-8E45-8F8DD34CB9A0}" srcOrd="7" destOrd="0" presId="urn:microsoft.com/office/officeart/2005/8/layout/cycle8"/>
    <dgm:cxn modelId="{CBF9B47B-3161-4921-9455-EB799B4C630D}" type="presParOf" srcId="{A2A4945A-9E83-4D9A-8A30-7A442AFC7388}" destId="{6B9157EB-A7B7-45B1-9EEB-97FA9EB2C158}" srcOrd="8" destOrd="0" presId="urn:microsoft.com/office/officeart/2005/8/layout/cycle8"/>
    <dgm:cxn modelId="{D248C9E6-46AF-4418-8FE0-FEB5F336DF89}" type="presParOf" srcId="{A2A4945A-9E83-4D9A-8A30-7A442AFC7388}" destId="{BCED62A7-E023-4EB7-B9A8-0216B2BF191B}" srcOrd="9" destOrd="0" presId="urn:microsoft.com/office/officeart/2005/8/layout/cycle8"/>
    <dgm:cxn modelId="{1F66ADA0-6604-4A77-9C9E-8E5ED88EE224}" type="presParOf" srcId="{A2A4945A-9E83-4D9A-8A30-7A442AFC7388}" destId="{CC9113A0-B69C-4996-B6DB-7D3D726C2CB7}" srcOrd="10" destOrd="0" presId="urn:microsoft.com/office/officeart/2005/8/layout/cycle8"/>
    <dgm:cxn modelId="{54FA070D-14DB-49BB-B72A-C66ED8E4C56A}" type="presParOf" srcId="{A2A4945A-9E83-4D9A-8A30-7A442AFC7388}" destId="{73E53FAE-DCFF-46FA-9247-A7C6722BFEB2}" srcOrd="11" destOrd="0" presId="urn:microsoft.com/office/officeart/2005/8/layout/cycle8"/>
    <dgm:cxn modelId="{7C5F3014-FCFA-4CBE-898F-FD176B1F05A2}" type="presParOf" srcId="{A2A4945A-9E83-4D9A-8A30-7A442AFC7388}" destId="{A9239CD7-D500-419D-83A9-B800E7F9853E}" srcOrd="12" destOrd="0" presId="urn:microsoft.com/office/officeart/2005/8/layout/cycle8"/>
    <dgm:cxn modelId="{02DD8579-23CF-4AD1-B8A0-2EBE3777B843}" type="presParOf" srcId="{A2A4945A-9E83-4D9A-8A30-7A442AFC7388}" destId="{691AE58F-92DC-4522-AD8F-C2E59BCA972E}" srcOrd="13" destOrd="0" presId="urn:microsoft.com/office/officeart/2005/8/layout/cycle8"/>
    <dgm:cxn modelId="{E9A8CDD7-2D47-4ED3-85B5-58371D837720}" type="presParOf" srcId="{A2A4945A-9E83-4D9A-8A30-7A442AFC7388}" destId="{F18940B2-A396-427F-9962-8632BF0A851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C2093-D228-4BED-946B-8CA4269A8EC5}">
      <dsp:nvSpPr>
        <dsp:cNvPr id="0" name=""/>
        <dsp:cNvSpPr/>
      </dsp:nvSpPr>
      <dsp:spPr>
        <a:xfrm>
          <a:off x="3957644" y="644440"/>
          <a:ext cx="8328151" cy="8328151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Adult Education Innovations</a:t>
          </a:r>
          <a:endParaRPr lang="en-US" sz="4000" b="1" kern="1200" dirty="0"/>
        </a:p>
      </dsp:txBody>
      <dsp:txXfrm>
        <a:off x="8346778" y="2409215"/>
        <a:ext cx="2974339" cy="2478616"/>
      </dsp:txXfrm>
    </dsp:sp>
    <dsp:sp modelId="{BC80E9E3-8D0B-4F73-AC3E-D52370EC4D9B}">
      <dsp:nvSpPr>
        <dsp:cNvPr id="0" name=""/>
        <dsp:cNvSpPr/>
      </dsp:nvSpPr>
      <dsp:spPr>
        <a:xfrm>
          <a:off x="3786124" y="941874"/>
          <a:ext cx="8328151" cy="8328151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Quantitative Data &amp; Results</a:t>
          </a:r>
          <a:endParaRPr lang="en-US" sz="4000" b="1" kern="1200" dirty="0"/>
        </a:p>
      </dsp:txBody>
      <dsp:txXfrm>
        <a:off x="5769017" y="6345258"/>
        <a:ext cx="4461509" cy="2181182"/>
      </dsp:txXfrm>
    </dsp:sp>
    <dsp:sp modelId="{6B9157EB-A7B7-45B1-9EEB-97FA9EB2C158}">
      <dsp:nvSpPr>
        <dsp:cNvPr id="0" name=""/>
        <dsp:cNvSpPr/>
      </dsp:nvSpPr>
      <dsp:spPr>
        <a:xfrm>
          <a:off x="3614604" y="644440"/>
          <a:ext cx="8328151" cy="8328151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Qualitative Success Stories</a:t>
          </a:r>
          <a:endParaRPr lang="en-US" sz="4000" b="1" kern="1200" dirty="0"/>
        </a:p>
      </dsp:txBody>
      <dsp:txXfrm>
        <a:off x="4579281" y="2409215"/>
        <a:ext cx="2974339" cy="2478616"/>
      </dsp:txXfrm>
    </dsp:sp>
    <dsp:sp modelId="{A9239CD7-D500-419D-83A9-B800E7F9853E}">
      <dsp:nvSpPr>
        <dsp:cNvPr id="0" name=""/>
        <dsp:cNvSpPr/>
      </dsp:nvSpPr>
      <dsp:spPr>
        <a:xfrm>
          <a:off x="3442779" y="128888"/>
          <a:ext cx="9359255" cy="935925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AE58F-92DC-4522-AD8F-C2E59BCA972E}">
      <dsp:nvSpPr>
        <dsp:cNvPr id="0" name=""/>
        <dsp:cNvSpPr/>
      </dsp:nvSpPr>
      <dsp:spPr>
        <a:xfrm>
          <a:off x="3270572" y="425795"/>
          <a:ext cx="9359255" cy="935925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940B2-A396-427F-9962-8632BF0A851C}">
      <dsp:nvSpPr>
        <dsp:cNvPr id="0" name=""/>
        <dsp:cNvSpPr/>
      </dsp:nvSpPr>
      <dsp:spPr>
        <a:xfrm>
          <a:off x="3098364" y="128888"/>
          <a:ext cx="9359255" cy="935925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EFB2F-AAEC-4B8D-AB9B-AA6E690D3791}" type="datetimeFigureOut">
              <a:rPr lang="en-US" smtClean="0"/>
              <a:pPr/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DE00A-1998-4C38-B92A-5C46312D59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32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50887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200" b="1" dirty="0" smtClean="0">
                <a:latin typeface="+mj-lt"/>
                <a:ea typeface="+mj-ea"/>
                <a:cs typeface="+mj-cs"/>
                <a:sym typeface="Helvetica Neue"/>
              </a:rPr>
              <a:t>AEBG Elevate &amp; Educate Campaign: Working with Key Influencers to Build Support</a:t>
            </a:r>
            <a:r>
              <a:rPr lang="en-US" sz="2200" dirty="0" smtClean="0">
                <a:latin typeface="+mj-lt"/>
                <a:ea typeface="+mj-ea"/>
                <a:cs typeface="+mj-cs"/>
                <a:sym typeface="Helvetica Neue"/>
              </a:rPr>
              <a:t/>
            </a:r>
            <a:br>
              <a:rPr lang="en-US" sz="2200" dirty="0" smtClean="0">
                <a:latin typeface="+mj-lt"/>
                <a:ea typeface="+mj-ea"/>
                <a:cs typeface="+mj-cs"/>
                <a:sym typeface="Helvetica Neue"/>
              </a:rPr>
            </a:br>
            <a:r>
              <a:rPr lang="en-US" sz="2200" dirty="0" smtClean="0">
                <a:latin typeface="+mj-lt"/>
                <a:ea typeface="+mj-ea"/>
                <a:cs typeface="+mj-cs"/>
                <a:sym typeface="Helvetica Neue"/>
              </a:rPr>
              <a:t>In a highly competitive funding environment, adult educators need a coordinated strategy to inform key stakeholders about the positive impacts of adult education. This session shares how to conduct a successful briefing to key influencers utilizing the Campaign Fact Sheet, Video and Legislative Talking Points from the AEBG Educate &amp; Elevate Campaign Toolkit, coupled with your local compelling success stories and innovations. Leaders from the AEBG Communications Committee, including Steve Curiel, MBA - President, California Council for Adult Education, and Madelyn Arballo, Ed.D. - President Elect, Association of Community &amp; Continuing Education, share their insights and strategies, as well as their game plan for a coordinated outreach effort.</a:t>
            </a:r>
            <a:endParaRPr lang="en-US" sz="2200" dirty="0"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15127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87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onsite event at your school is an opportunity to showcase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adult education programs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community, key stakeholders &amp; elected officials.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06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834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65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50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02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82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DF2DFC-CF95-4E7B-9AC8-7F3FB0CCDF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3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83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9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18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2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06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43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27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12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3249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88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80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                             </a:t>
            </a:r>
          </a:p>
          <a:p>
            <a:endParaRPr lang="en-US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EE4B6C-2909-FC47-8E9E-4A55F4BB209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1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200" dirty="0"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26952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1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29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4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https://www.dropbox.com/s/xuosos9k7eonbmt/EducateElevateCA.mov?dl=0</a:t>
            </a:r>
          </a:p>
        </p:txBody>
      </p:sp>
    </p:spTree>
    <p:extLst>
      <p:ext uri="{BB962C8B-B14F-4D97-AF65-F5344CB8AC3E}">
        <p14:creationId xmlns:p14="http://schemas.microsoft.com/office/powerpoint/2010/main" val="159652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0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lvl1pPr>
            <a:lvl2pPr marL="109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2pPr>
            <a:lvl3pPr marL="173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3pPr>
            <a:lvl4pPr marL="236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4pPr>
            <a:lvl5pPr marL="300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83C7CC5E-5AC7-CB4E-ABCB-CDCF0860EAE4}" type="datetimeFigureOut">
              <a:rPr lang="en-US" smtClean="0"/>
              <a:pPr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6002" y="13081000"/>
            <a:ext cx="479298" cy="471924"/>
          </a:xfrm>
        </p:spPr>
        <p:txBody>
          <a:bodyPr/>
          <a:lstStyle/>
          <a:p>
            <a:fld id="{A7BD7843-9517-F945-B2FD-8AE3D02C2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946002" y="13081000"/>
            <a:ext cx="479298" cy="471924"/>
          </a:xfrm>
        </p:spPr>
        <p:txBody>
          <a:bodyPr/>
          <a:lstStyle>
            <a:lvl1pPr>
              <a:defRPr/>
            </a:lvl1pPr>
          </a:lstStyle>
          <a:p>
            <a:fld id="{30EA9EE2-A2CC-41C7-AE28-1D138D89BAC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2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5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ullcapacitymarketing.sharefile.com/d-sc94a28ec2344b219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://www.educateandelevateca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hyperlink" Target="http://www.google.com/url?sa=i&amp;rct=j&amp;q=&amp;esrc=s&amp;source=images&amp;cd=&amp;cad=rja&amp;uact=8&amp;ved=0ahUKEwik2Pqhl4rXAhVV2WMKHaF3B0sQjRwIBw&amp;url=http://internationalcbc.com/california-legislators-defeat-ban-cannabis-advertising/&amp;psig=AOvVaw3j0LeJkm0u1b_bjNT5q1GZ&amp;ust=15089661816200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hyperlink" Target="http://www.google.com/url?sa=i&amp;rct=j&amp;q=&amp;esrc=s&amp;source=images&amp;cd=&amp;cad=rja&amp;uact=8&amp;ved=0ahUKEwiOmIj455HVAhVIwFQKHUAcD8oQjRwIBw&amp;url=http://www.suydam.net/personal/special-event-insurance&amp;psig=AFQjCNEv0hH8-5wciIQ5iaTJSNvwl8Mhaw&amp;ust=150043226672121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hyperlink" Target="http://www.google.com/url?sa=i&amp;rct=j&amp;q=&amp;esrc=s&amp;source=images&amp;cd=&amp;cad=rja&amp;uact=8&amp;ved=0ahUKEwi00bjd75HVAhXEyVQKHazgDtsQjRwIBw&amp;url=http://courses.commandingpresence.com/&amp;psig=AFQjCNGuQCXuAaq191PX-hk1WoVr0xh_4A&amp;ust=150043432874715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hyperlink" Target="https://www.google.com/url?sa=i&amp;rct=j&amp;q=&amp;esrc=s&amp;source=images&amp;cd=&amp;cad=rja&amp;uact=8&amp;ved=0ahUKEwijupW1gZLVAhVB3mMKHZxfAG8QjRwIBw&amp;url=https://www.banfieldagency.com/when-marketing-matters-most-5-ways-cause-marketing-can-change-the-world/&amp;psig=AFQjCNGp8gHYPh1R8aOUK4_NEzYqiwK4xA&amp;ust=150043909535330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hyperlink" Target="https://patch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tvguide.com/listings/" TargetMode="External"/><Relationship Id="rId5" Type="http://schemas.openxmlformats.org/officeDocument/2006/relationships/hyperlink" Target="https://radio-locator.com/cgi-bin/page?page=states" TargetMode="External"/><Relationship Id="rId4" Type="http://schemas.openxmlformats.org/officeDocument/2006/relationships/hyperlink" Target="http://www.usnpl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hyperlink" Target="http://www.google.com/url?sa=i&amp;rct=j&amp;q=&amp;esrc=s&amp;source=images&amp;cd=&amp;cad=rja&amp;uact=8&amp;ved=0ahUKEwjDyd-1jIXVAhVYImMKHYRODlIQjRwIBw&amp;url=http://www.cctnews.com/shareholders-activists-twitter-seek-transform-firm-user-owned-one/5772/&amp;psig=AFQjCNGUoQ72sXTwv3YaaWW10bEYQ6h1HQ&amp;ust=149999537562689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hyperlink" Target="http://www.google.com/url?sa=i&amp;rct=j&amp;q=&amp;esrc=s&amp;source=images&amp;cd=&amp;cad=rja&amp;uact=8&amp;ved=0ahUKEwjMlKjO7MjWAhXHy1QKHfcdBNkQjRwIBw&amp;url=http://www.rayznews.com/role-of-media-in-internet-governance-process/&amp;psig=AFQjCNE-Fhbx0V0Sdiv0b8Zi5e1QnyEiGA&amp;ust=150672135850934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hyperlink" Target="https://www.google.com/url?sa=i&amp;rct=j&amp;q=&amp;esrc=s&amp;source=images&amp;cd=&amp;cad=rja&amp;uact=8&amp;ved=0ahUKEwiC07v7koXVAhVUwWMKHaxBA1UQjRwIBw&amp;url=https://www.linkedin.com/pulse/top-five-questions-ask-your-engagement-marketing-team-stefan-koenig&amp;psig=AFQjCNFjXLNSfcmLARj521q-EKKDdOb-mg&amp;ust=1499997128131931" TargetMode="External"/><Relationship Id="rId4" Type="http://schemas.openxmlformats.org/officeDocument/2006/relationships/hyperlink" Target="https://fullcapacitymarketing.sharefile.com/d-s5e4b307e709436d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marballo@mtsac.ed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scuriel@HBAS.edu" TargetMode="External"/><Relationship Id="rId5" Type="http://schemas.openxmlformats.org/officeDocument/2006/relationships/hyperlink" Target="http://www.fullcapacitymarketing.com/" TargetMode="External"/><Relationship Id="rId4" Type="http://schemas.openxmlformats.org/officeDocument/2006/relationships/hyperlink" Target="mailto:Celina@FullCapacityMarketing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hyperlink" Target="https://www.google.com/url?sa=i&amp;rct=j&amp;q=&amp;esrc=s&amp;source=images&amp;cd=&amp;cad=rja&amp;uact=8&amp;ved=0ahUKEwi2g9jgy6XXAhUU72MKHXU6C-cQjRwIBw&amp;url=https://www.workplacestrategiesformentalhealth.com/free-training-and-tools/on-the-agenda&amp;psig=AOvVaw1EBsM_Vmbh1NngiCBPWXF3&amp;ust=150990799299788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hyperlink" Target="https://www.google.com/url?sa=i&amp;rct=j&amp;q=&amp;esrc=s&amp;source=images&amp;cd=&amp;cad=rja&amp;uact=8&amp;ved=0ahUKEwiRzrfb24TVAhVO92MKHVI6DLoQjRwIBw&amp;url=https://futureofstorytelling.org/&amp;psig=AFQjCNGIkTkhBn23dur81Isxtfq-V8RM3A&amp;ust=149998221443441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24384000" cy="13714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11201400"/>
            <a:ext cx="177546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 smtClean="0"/>
              <a:t>Working with Key Influencers to Build Support for Adult Education</a:t>
            </a:r>
          </a:p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Insert Logo &amp; Byline on your Website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324600"/>
            <a:ext cx="18821400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(Insert Your Organization’s Name) is a proud partner of the Educate &amp; Elevate California Campaign. For more information on our successes and how adult education benefits communities all across California, go to </a:t>
            </a:r>
            <a:r>
              <a:rPr lang="en-US" dirty="0" smtClean="0">
                <a:hlinkClick r:id="rId4"/>
              </a:rPr>
              <a:t>www.EducateandElevateCA.org</a:t>
            </a:r>
            <a:r>
              <a:rPr lang="en-US" dirty="0" smtClean="0"/>
              <a:t>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286000"/>
            <a:ext cx="6321425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990600" y="10591800"/>
            <a:ext cx="22250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Download logo at: </a:t>
            </a:r>
          </a:p>
          <a:p>
            <a:r>
              <a:rPr lang="en-US" sz="3200" dirty="0" smtClean="0">
                <a:hlinkClick r:id="rId6"/>
              </a:rPr>
              <a:t>https://fullcapacitymarketing.sharefile.com/d-sc94a28ec2344b219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Strategies for a Successful Briefing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976735"/>
            <a:ext cx="14401800" cy="9889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Before the Visit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Plan the </a:t>
            </a: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Briefing</a:t>
            </a:r>
          </a:p>
          <a:p>
            <a:pPr lvl="2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Contact other key officials </a:t>
            </a:r>
          </a:p>
          <a:p>
            <a:pPr lvl="2"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(DOF, LAO)</a:t>
            </a:r>
            <a:endParaRPr kumimoji="0" lang="en-US" sz="400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At the Briefing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Overview of Students &amp; Challenges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How Students are Served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Results of Services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   How Elected Official Can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Help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	</a:t>
            </a: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  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Emphasize the unified efforts of K12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and community colleges</a:t>
            </a:r>
            <a:endParaRPr kumimoji="0" lang="en-US" sz="400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After the Briefing </a:t>
            </a:r>
          </a:p>
        </p:txBody>
      </p:sp>
      <p:pic>
        <p:nvPicPr>
          <p:cNvPr id="5122" name="Picture 2" descr="Image result for images california legislator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82400" y="3048000"/>
            <a:ext cx="11642866" cy="77121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Hosting Special Events 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44400" y="4194721"/>
            <a:ext cx="12039600" cy="3949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 Approaches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Potential Event Elements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Engaging Elected Officials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Promotion: Using Cause Marketing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s3.amazonaws.com/churchplantmedia-cms/higher_ground_church_oakland/events-ban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3" y="4497031"/>
            <a:ext cx="10418793" cy="33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Event Elements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007788"/>
            <a:ext cx="14478000" cy="8720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/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“Visual”</a:t>
            </a:r>
          </a:p>
          <a:p>
            <a:pPr marL="685800" indent="-685800" algn="l"/>
            <a:endParaRPr lang="en-US" sz="4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Elected Official Presents Proclamation to the Host 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Students Share Success Stories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Employer Endorsements &amp; Highlight Partnerships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“Visual” Class Demo (e.g. CTE)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Tour of School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Information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</a:t>
            </a:r>
          </a:p>
          <a:p>
            <a:pPr marL="685800" lvl="3" indent="-685800" algn="l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Student Success Data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9538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3794" name="AutoShape 2" descr="Image result for images educa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796" name="AutoShape 4" descr="Image result for images educa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3798" name="Picture 6" descr="Image result for images special even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16200" y="4800600"/>
            <a:ext cx="8761111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7436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Proclamation 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2823865"/>
            <a:ext cx="12420600" cy="9982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Toolkit has verbiage to adapt for local  	proclamation for Educate &amp; Elevate CA 	Day</a:t>
            </a:r>
          </a:p>
          <a:p>
            <a:pPr lvl="1" algn="l"/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Acknowledge elected official presenting  	the proclamation</a:t>
            </a:r>
          </a:p>
          <a:p>
            <a:pPr lvl="1" algn="l"/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Invite students to share in ceremony with  	legislator to enhance photo opportunities</a:t>
            </a:r>
          </a:p>
          <a:p>
            <a:pPr lvl="1" indent="0" algn="l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algn="l">
              <a:buFont typeface="Wingdings" pitchFamily="2" charset="2"/>
              <a:buChar char="Ø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20644" r="29129" b="6628"/>
          <a:stretch/>
        </p:blipFill>
        <p:spPr bwMode="auto">
          <a:xfrm>
            <a:off x="13868400" y="2286000"/>
            <a:ext cx="9296400" cy="968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52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Speakers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60122"/>
            <a:ext cx="9906000" cy="87818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 Your Students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their challenge?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adult education change their situation?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they recommend your school to others?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photo opportunities &amp; meeting with legislators at the event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" r="3201" b="7225"/>
          <a:stretch/>
        </p:blipFill>
        <p:spPr bwMode="auto">
          <a:xfrm>
            <a:off x="10820400" y="3276600"/>
            <a:ext cx="12728432" cy="63246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0362693"/>
            <a:ext cx="212598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b="1" i="1" dirty="0" smtClean="0">
                <a:solidFill>
                  <a:srgbClr val="007C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SHOW adult education success stories better than we can ever TELL them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77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Speakers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583015"/>
            <a:ext cx="9906000" cy="10136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 Your Partners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employers who have supported your adult school by partnering in work-based learning opportunities or hiring students? </a:t>
            </a:r>
          </a:p>
          <a:p>
            <a:pPr marL="685800" indent="-68580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Employers build credibility in your event line up by sharing their perspective about the importance of adult education.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7346" name="Picture 2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39600" y="4267200"/>
            <a:ext cx="10969966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4777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Demonstrations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600200"/>
            <a:ext cx="9906000" cy="1130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classes that can be demonstrated such as students learning a new skill set in CTE? </a:t>
            </a:r>
          </a:p>
          <a:p>
            <a:pPr marL="685800" indent="-685800" algn="l"/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host “mini classes” on various topics to give adult learners an actual experience of what you do in classes? </a:t>
            </a:r>
          </a:p>
          <a:p>
            <a:pPr marL="685800" indent="-685800" algn="l"/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something interesting that would provide a visual opportunity to showcase classes via a tour of the school or a particular class?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set up Information Stations with passionate instructors that share information about their classes?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0" y="3276600"/>
            <a:ext cx="1143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74777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 lIns="217709" tIns="108855" rIns="217709" bIns="108855"/>
          <a:lstStyle/>
          <a:p>
            <a:pPr>
              <a:defRPr/>
            </a:pPr>
            <a:fld id="{84D2F4B7-2687-4B51-B7C1-09E534DA677B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956000" cy="146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14400" y="1503363"/>
            <a:ext cx="87630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Promotion via Cause Marketing Strategies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Marketing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743200"/>
            <a:ext cx="21793200" cy="308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/>
            <a:r>
              <a:rPr lang="en-US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 for-profit and non profit/public sector organization partner for mutual benefit.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7826" name="Picture 2" descr="Avon Breast Cancer Crus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6705600"/>
            <a:ext cx="9987379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4777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Facilitators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22930"/>
            <a:ext cx="23393400" cy="7058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kumimoji="0" lang="en-US" sz="6600" b="1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Neil Kelly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Specialist, AEBG Office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Steve Curiel, MBA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– President, California Council for Adult Education (CCAE)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Madelyn Arballo, Ed.D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-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President Elect, Association of Community &amp; 	Continuing Education (ACCE)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Celina Shands, M.S.,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CEO/Founder, Full Capacity Marketing, Inc.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Picture 1" descr="C:\Users\Celina\Documents\AB86\AEBG_Color_reverse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6934200"/>
            <a:ext cx="7140626" cy="25908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677400"/>
            <a:ext cx="979219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974"/>
            <a:ext cx="168402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</a:p>
          <a:p>
            <a:pPr algn="l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Media Cause Marketing Partnership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12496800"/>
            <a:ext cx="1920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http://fullcapacitymarketing.com/portfolio/kfmb-news-media-partnership-8-at-work-campaign/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81566" y="2666198"/>
            <a:ext cx="9783235" cy="94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32954" y="3231516"/>
            <a:ext cx="11137901" cy="8229600"/>
          </a:xfrm>
          <a:prstGeom prst="rect">
            <a:avLst/>
          </a:prstGeom>
          <a:noFill/>
          <a:ln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7872" y="6760720"/>
            <a:ext cx="6783003" cy="3390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974"/>
            <a:ext cx="168402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</a:p>
          <a:p>
            <a:pPr algn="l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Media Cause Marketing Partnership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-304800" y="12573000"/>
            <a:ext cx="2438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http://fullcapacitymarketing.com/portfolio/southern-californias-workforce-development-campaign/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981200"/>
            <a:ext cx="20236161" cy="1034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Clear Channel Partnership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2514600"/>
            <a:ext cx="23012400" cy="690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Flight Mentions, Streaming and On Air Spots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Additional PSAs 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Web postings and dedicated section of site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Calendar Events inclusion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Newsletter eblast to 60,000+ registered users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Inclusion on the “HOT” Helping Others Together Community Page  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Guerilla street marketing –Flyer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34800" y="9677400"/>
            <a:ext cx="12192000" cy="19205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Promotional Value: $43,100</a:t>
            </a:r>
          </a:p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Cost: $5,000</a:t>
            </a:r>
          </a:p>
        </p:txBody>
      </p:sp>
    </p:spTree>
    <p:extLst>
      <p:ext uri="{BB962C8B-B14F-4D97-AF65-F5344CB8AC3E}">
        <p14:creationId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Cause Marketing Summary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2514600"/>
            <a:ext cx="230124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Build a Business Case for </a:t>
            </a: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Support: Campaign Fact Sheets/Infographics</a:t>
            </a:r>
            <a:endParaRPr lang="en-US" sz="40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Identify Potential Sponsorship Partners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Identify Potential Media Outlets for Partnerships</a:t>
            </a:r>
          </a:p>
          <a:p>
            <a:pPr marL="408205" lvl="1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Connect with Media Outlet’s Sales &amp; Marketing Divisions</a:t>
            </a:r>
          </a:p>
          <a:p>
            <a:pPr marL="408205" lvl="1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Inventory Media Outlet’s Current Causes </a:t>
            </a:r>
          </a:p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Identify Potential Strategies for the Media as a Partner</a:t>
            </a:r>
          </a:p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Develop a Win-Win: They Get Exposure/Recognition; You Get  Additional Promotional 			Opportunities</a:t>
            </a:r>
          </a:p>
        </p:txBody>
      </p:sp>
      <p:pic>
        <p:nvPicPr>
          <p:cNvPr id="132098" name="Picture 2" descr="Image result for images cause market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21200" y="7848600"/>
            <a:ext cx="6457950" cy="4610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7526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News Media: Building Relationships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273862"/>
            <a:ext cx="11430000" cy="671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news media is an important target audience &amp; your organization needs to proactively build relationships with them to garner support.</a:t>
            </a:r>
            <a:endParaRPr lang="en-US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7" name="Picture 2" descr="C:\Users\Celina\Documents\Big Stock Photos\bigstock_News_3345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39600" y="3429000"/>
            <a:ext cx="11946364" cy="7467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Local Media Landscape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96600" y="2286000"/>
            <a:ext cx="13182600" cy="10074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Local Media Outlets: </a:t>
            </a:r>
          </a:p>
          <a:p>
            <a:pPr algn="l"/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Create your Database</a:t>
            </a:r>
          </a:p>
          <a:p>
            <a:pPr algn="l"/>
            <a:endParaRPr lang="en-US" sz="6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Newspaper Search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USNLP: 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http://www.usnpl.com/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Radio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Radio Locator: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https://radio-locator.com/cgi- bin/page?page=states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TV Listings: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http://www.tvguide.com/listings/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Online News Websites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Patch: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7"/>
              </a:rPr>
              <a:t>https://patch.com/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Option: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Buy Media Services (e.g. PR Newswire)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3074" name="Picture 2" descr="C:\Users\Celina\Documents\Big Stock Photos\Diverse_Group_66161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2667000"/>
            <a:ext cx="10024202" cy="881015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Social Media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9746" name="Picture 2" descr="Image result for images twitt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924800"/>
            <a:ext cx="4107748" cy="19420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95400" y="10591800"/>
            <a:ext cx="1066800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@AEBGElevate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 cstate="print"/>
          <a:srcRect t="15185" b="38889"/>
          <a:stretch>
            <a:fillRect/>
          </a:stretch>
        </p:blipFill>
        <p:spPr bwMode="auto">
          <a:xfrm>
            <a:off x="3048000" y="2514600"/>
            <a:ext cx="18288000" cy="47244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1" y="423781"/>
            <a:ext cx="15621000" cy="1133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lvl="0" algn="l"/>
            <a:r>
              <a:rPr lang="en-US" sz="6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Your Following with Press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981200"/>
            <a:ext cx="13872916" cy="12644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9" tIns="50799" rIns="50799" bIns="50799" numCol="1" spcCol="38099" rtlCol="0" anchor="ctr">
            <a:spAutoFit/>
          </a:bodyPr>
          <a:lstStyle/>
          <a:p>
            <a:pPr defTabSz="825482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Create or Use an existing list of Media Contacts.</a:t>
            </a:r>
          </a:p>
          <a:p>
            <a:pPr algn="l"/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Follow BOTH outlet accounts and reporter </a:t>
            </a: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accounts</a:t>
            </a:r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l"/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Don’t forget Bloggers and Local Community Papers</a:t>
            </a:r>
          </a:p>
          <a:p>
            <a:pPr algn="l"/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685785" indent="-685785" algn="l"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Search Your City/County/State on Twitter and Facebook</a:t>
            </a:r>
          </a:p>
          <a:p>
            <a:pPr marL="685785" indent="-685785">
              <a:buFont typeface="Wingdings" panose="05000000000000000000" pitchFamily="2" charset="2"/>
              <a:buChar char="Ø"/>
            </a:pPr>
            <a:endParaRPr lang="en-US" sz="5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857231" indent="-857231">
              <a:buFont typeface="Wingdings" panose="05000000000000000000" pitchFamily="2" charset="2"/>
              <a:buChar char="Ø"/>
            </a:pPr>
            <a:endParaRPr lang="en-US" sz="55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lang="en-US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4098" name="Picture 2" descr="Image result for images medi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63800" y="3962400"/>
            <a:ext cx="8677275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9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Leveraging the Campaign Toolkit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286000"/>
            <a:ext cx="23241000" cy="9828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66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Build YOUR Brand!</a:t>
            </a:r>
          </a:p>
          <a:p>
            <a:pPr algn="l"/>
            <a:r>
              <a:rPr lang="en-U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Crosswalk Crosswalk Action Planner</a:t>
            </a:r>
            <a:endParaRPr kumimoji="0" lang="en-US" sz="6600" b="1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endParaRPr kumimoji="0" lang="en-US" sz="5000" b="1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>
              <a:buFont typeface="Wingdings" pitchFamily="2" charset="2"/>
              <a:buChar char="Ø"/>
            </a:pPr>
            <a:r>
              <a:rPr kumimoji="0" lang="en-US" sz="500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Logo &amp; Byline for Website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Adult Education Infographics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AEBG Video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Adult Education Program Sheets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AEBG Fact Sheet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Educational Webinars</a:t>
            </a:r>
          </a:p>
          <a:p>
            <a:pPr algn="l">
              <a:buFont typeface="Wingdings" pitchFamily="2" charset="2"/>
              <a:buChar char="Ø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Download at: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/>
              </a:rPr>
              <a:t>https://fullcapacitymarketing.sharefile.com/d-s5e4b307e709436d8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Image result for images for marketing engagemen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0" y="4800600"/>
            <a:ext cx="9481235" cy="5420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762000" y="381000"/>
            <a:ext cx="21945600" cy="1568966"/>
          </a:xfrm>
        </p:spPr>
        <p:txBody>
          <a:bodyPr>
            <a:normAutofit/>
          </a:bodyPr>
          <a:lstStyle/>
          <a:p>
            <a:pPr algn="l"/>
            <a:r>
              <a:rPr lang="en-US" sz="7600" b="1" dirty="0" smtClean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US" sz="7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2456" name="Rectangle 8"/>
          <p:cNvSpPr>
            <a:spLocks noChangeArrowheads="1"/>
          </p:cNvSpPr>
          <p:nvPr/>
        </p:nvSpPr>
        <p:spPr bwMode="auto">
          <a:xfrm>
            <a:off x="0" y="11345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0" y="16107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9" name="Rectangle 11"/>
          <p:cNvSpPr>
            <a:spLocks noChangeArrowheads="1"/>
          </p:cNvSpPr>
          <p:nvPr/>
        </p:nvSpPr>
        <p:spPr bwMode="auto">
          <a:xfrm>
            <a:off x="0" y="25632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0" y="3331122"/>
            <a:ext cx="439735" cy="8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endParaRPr lang="en-US" sz="4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6629400"/>
            <a:ext cx="1219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8547" indent="-1088547" algn="l" eaLnBrk="0"/>
            <a:r>
              <a:rPr lang="en-US" sz="3600" b="1" dirty="0" smtClean="0">
                <a:latin typeface="Arial"/>
                <a:ea typeface="ＭＳ Ｐゴシック" charset="-128"/>
                <a:cs typeface="Arial"/>
              </a:rPr>
              <a:t>Celina Shands, M.S. – CEO/Founder</a:t>
            </a: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</a:rPr>
              <a:t>Full Capacity Marketing, Inc.</a:t>
            </a: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</a:rPr>
              <a:t>AEBG Communications TAP</a:t>
            </a: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</a:rPr>
              <a:t>270 N. El Camino Real #285</a:t>
            </a: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</a:rPr>
              <a:t>Encinitas, CA 92024</a:t>
            </a: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</a:rPr>
              <a:t>T: (760) 274-6370</a:t>
            </a: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</a:rPr>
              <a:t>F: (760) 274-6235</a:t>
            </a: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  <a:hlinkClick r:id="rId4"/>
              </a:rPr>
              <a:t>Celina@FullCapacityMarketing.com</a:t>
            </a:r>
            <a:endParaRPr lang="en-US" sz="3600" dirty="0" smtClean="0">
              <a:latin typeface="Arial"/>
              <a:ea typeface="ＭＳ Ｐゴシック" charset="-128"/>
              <a:cs typeface="Arial"/>
            </a:endParaRPr>
          </a:p>
          <a:p>
            <a:pPr marL="1088547" indent="-1088547" algn="l" eaLnBrk="0"/>
            <a:r>
              <a:rPr lang="en-US" sz="3600" dirty="0" smtClean="0">
                <a:latin typeface="Arial"/>
                <a:ea typeface="ＭＳ Ｐゴシック" charset="-128"/>
                <a:cs typeface="Arial"/>
                <a:hlinkClick r:id="rId5"/>
              </a:rPr>
              <a:t>www.fullcapacitymarketing.com</a:t>
            </a:r>
            <a:endParaRPr lang="en-US" sz="3600" dirty="0" smtClean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1798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latin typeface="Arial" pitchFamily="34" charset="0"/>
                <a:cs typeface="Arial" pitchFamily="34" charset="0"/>
                <a:sym typeface="Helvetica Neue"/>
              </a:rPr>
              <a:t>Steve Curiel, MBA – President</a:t>
            </a:r>
            <a:r>
              <a:rPr lang="en-US" sz="3600" dirty="0" smtClean="0">
                <a:latin typeface="Arial" pitchFamily="34" charset="0"/>
                <a:cs typeface="Arial" pitchFamily="34" charset="0"/>
                <a:sym typeface="Helvetica Neue"/>
              </a:rPr>
              <a:t/>
            </a:r>
            <a:br>
              <a:rPr lang="en-US" sz="3600" dirty="0" smtClean="0">
                <a:latin typeface="Arial" pitchFamily="34" charset="0"/>
                <a:cs typeface="Arial" pitchFamily="34" charset="0"/>
                <a:sym typeface="Helvetica Neue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  <a:sym typeface="Helvetica Neue"/>
              </a:rPr>
              <a:t>California Council for Adult Education (CCAE)</a:t>
            </a:r>
          </a:p>
          <a:p>
            <a:pPr algn="l"/>
            <a:r>
              <a:rPr lang="en-US" sz="3600" u="sng" dirty="0" smtClean="0">
                <a:hlinkClick r:id="rId6"/>
              </a:rPr>
              <a:t>scuriel@HBAS.edu</a:t>
            </a:r>
            <a:endParaRPr lang="en-US" sz="3600" dirty="0" smtClean="0"/>
          </a:p>
          <a:p>
            <a:pPr algn="l"/>
            <a:endParaRPr lang="en-US" sz="3600" dirty="0" smtClean="0">
              <a:latin typeface="Arial" pitchFamily="34" charset="0"/>
              <a:cs typeface="Arial" pitchFamily="34" charset="0"/>
              <a:sym typeface="Helvetica Neue"/>
            </a:endParaRPr>
          </a:p>
          <a:p>
            <a:pPr algn="l"/>
            <a:r>
              <a:rPr lang="en-US" sz="3600" b="1" dirty="0" smtClean="0">
                <a:latin typeface="Arial" pitchFamily="34" charset="0"/>
                <a:cs typeface="Arial" pitchFamily="34" charset="0"/>
                <a:sym typeface="Helvetica Neue"/>
              </a:rPr>
              <a:t>Madelyn Arballo, Ed.D - President Elect</a:t>
            </a:r>
          </a:p>
          <a:p>
            <a:pPr algn="l"/>
            <a:r>
              <a:rPr lang="en-US" sz="3600" dirty="0" smtClean="0">
                <a:latin typeface="Arial" pitchFamily="34" charset="0"/>
                <a:cs typeface="Arial" pitchFamily="34" charset="0"/>
                <a:sym typeface="Helvetica Neue"/>
              </a:rPr>
              <a:t>Association of Community &amp; Continuing Education (ACCE)</a:t>
            </a:r>
          </a:p>
          <a:p>
            <a:pPr algn="l"/>
            <a:r>
              <a:rPr lang="en-US" sz="3600" u="sng" dirty="0" smtClean="0">
                <a:hlinkClick r:id="rId7"/>
              </a:rPr>
              <a:t>marballo@mtsac.edu</a:t>
            </a:r>
            <a:r>
              <a:rPr lang="en-US" sz="3600" dirty="0" smtClean="0"/>
              <a:t> </a:t>
            </a:r>
          </a:p>
          <a:p>
            <a:pPr algn="l"/>
            <a:endParaRPr lang="en-US" sz="3600" dirty="0" smtClean="0">
              <a:latin typeface="Arial" pitchFamily="34" charset="0"/>
              <a:cs typeface="Arial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Session Topics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091898"/>
            <a:ext cx="23545800" cy="66890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Overview of the Educate &amp; Elevate Campaign Briefing Toolkit 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Deploying Key Messages to Key Influencers</a:t>
            </a:r>
          </a:p>
          <a:p>
            <a:pPr lvl="5"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Briefing Elected Officials</a:t>
            </a:r>
          </a:p>
          <a:p>
            <a:pPr lvl="2"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Proactively Working with the News Media</a:t>
            </a:r>
          </a:p>
          <a:p>
            <a:pPr lvl="2"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Social Media to Expand Reach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Adapting the Toolkit to Elevate your Brand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Neue"/>
              </a:rPr>
              <a:t> 	Q&amp;A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55298" name="AutoShape 2" descr="Image result for images: agenda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1600" y="-1379538"/>
            <a:ext cx="5819775" cy="2876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300" name="AutoShape 4" descr="Image result for images: agenda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1600" y="-1379538"/>
            <a:ext cx="5819775" cy="2876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302" name="AutoShape 6" descr="Image result for images: agenda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1600" y="-1379538"/>
            <a:ext cx="5819775" cy="2876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8305800"/>
            <a:ext cx="9801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California’s Campaign Website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/>
          <a:srcRect l="1667" t="5925" r="1250" b="5926"/>
          <a:stretch>
            <a:fillRect/>
          </a:stretch>
        </p:blipFill>
        <p:spPr bwMode="auto">
          <a:xfrm>
            <a:off x="3581400" y="2438400"/>
            <a:ext cx="17754600" cy="9067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0" y="12327523"/>
            <a:ext cx="119634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EducateandElevateCA.org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Collective Storytelling Components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-1981200" y="2133600"/>
          <a:ext cx="15900400" cy="9914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Image result for images storytelli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106400" y="3048000"/>
            <a:ext cx="8134350" cy="2524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Practices with Promise: Enhancements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 cstate="print"/>
          <a:srcRect l="29583" t="11481" r="30417" b="5556"/>
          <a:stretch>
            <a:fillRect/>
          </a:stretch>
        </p:blipFill>
        <p:spPr bwMode="auto">
          <a:xfrm>
            <a:off x="838200" y="2209800"/>
            <a:ext cx="8164286" cy="95250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058400" y="3366543"/>
            <a:ext cx="137922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NEW: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Student Success Stories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 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NEW: 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Employer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Engagement Stories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baseline="0" dirty="0" smtClean="0">
                <a:latin typeface="Arial" pitchFamily="34" charset="0"/>
                <a:cs typeface="Arial" pitchFamily="34" charset="0"/>
              </a:rPr>
              <a:t>  Promising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Practices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2496800"/>
            <a:ext cx="22174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http://aebgpracticeswithpromise.com/index.asp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Infographics &amp; Fact Sheets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3251" name="Picture 3" descr="C:\Users\Celina\Documents\AB86\Campaign\AEBG_FactSheet_ABSE_Pag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057400"/>
            <a:ext cx="7772400" cy="10058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3250" name="Picture 2" descr="C:\Users\Celina\Documents\AB86\Campaign\AEBG_FactSheet_ABSE_Pag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5791200"/>
            <a:ext cx="7772400" cy="10058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3252" name="Picture 4" descr="C:\Users\Celina\Documents\AB86\Campaign\California-Adult-Education-Facts_Infograhics_Page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39800" y="2133600"/>
            <a:ext cx="7772400" cy="10058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eMagazine: 2017 Progress Report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 l="17917" t="14444" r="17500" b="11482"/>
          <a:stretch>
            <a:fillRect/>
          </a:stretch>
        </p:blipFill>
        <p:spPr bwMode="auto">
          <a:xfrm>
            <a:off x="11734800" y="2286000"/>
            <a:ext cx="84582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4" cstate="print"/>
          <a:srcRect l="17917" t="16666" r="17917" b="11482"/>
          <a:stretch>
            <a:fillRect/>
          </a:stretch>
        </p:blipFill>
        <p:spPr bwMode="auto">
          <a:xfrm>
            <a:off x="9753600" y="7239000"/>
            <a:ext cx="11734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5" cstate="print"/>
          <a:srcRect l="17917" t="15185" r="17917" b="11482"/>
          <a:stretch>
            <a:fillRect/>
          </a:stretch>
        </p:blipFill>
        <p:spPr bwMode="auto">
          <a:xfrm>
            <a:off x="457200" y="2209800"/>
            <a:ext cx="995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Video: AEBG Dual Delivery System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 cstate="print"/>
          <a:srcRect l="5000" t="26296" r="7917" b="18889"/>
          <a:stretch>
            <a:fillRect/>
          </a:stretch>
        </p:blipFill>
        <p:spPr bwMode="auto">
          <a:xfrm>
            <a:off x="2057400" y="3429000"/>
            <a:ext cx="2023007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86CBA5-8DB8-4B3A-BBF0-24F1702C36D3}"/>
</file>

<file path=customXml/itemProps2.xml><?xml version="1.0" encoding="utf-8"?>
<ds:datastoreItem xmlns:ds="http://schemas.openxmlformats.org/officeDocument/2006/customXml" ds:itemID="{12640BEE-A814-4EDB-B5F7-6DC2B07B99A6}"/>
</file>

<file path=customXml/itemProps3.xml><?xml version="1.0" encoding="utf-8"?>
<ds:datastoreItem xmlns:ds="http://schemas.openxmlformats.org/officeDocument/2006/customXml" ds:itemID="{68D04B78-13BB-49E1-9E7B-2A63382E99B0}"/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629</Words>
  <Application>Microsoft Office PowerPoint</Application>
  <PresentationFormat>Custom</PresentationFormat>
  <Paragraphs>195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Calibri</vt:lpstr>
      <vt:lpstr>Helvetica</vt:lpstr>
      <vt:lpstr>Helvetica Light</vt:lpstr>
      <vt:lpstr>Helvetica Neue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Celina</dc:creator>
  <cp:lastModifiedBy>Veronica Parker</cp:lastModifiedBy>
  <cp:revision>184</cp:revision>
  <dcterms:modified xsi:type="dcterms:W3CDTF">2017-11-08T16:36:46Z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