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1.xml" ContentType="application/vnd.openxmlformats-officedocument.presentationml.slide+xml"/>
  <Override PartName="/ppt/slides/slide12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notesSlides/notesSlide5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5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Layouts/slideLayout3.xml" ContentType="application/vnd.openxmlformats-officedocument.presentationml.slideLayout+xml"/>
  <Override PartName="/ppt/notesSlides/notesSlide1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comments/comment1.xml" ContentType="application/vnd.openxmlformats-officedocument.presentationml.comments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448" r:id="rId2"/>
    <p:sldId id="612" r:id="rId3"/>
    <p:sldId id="613" r:id="rId4"/>
    <p:sldId id="614" r:id="rId5"/>
    <p:sldId id="615" r:id="rId6"/>
    <p:sldId id="616" r:id="rId7"/>
    <p:sldId id="514" r:id="rId8"/>
    <p:sldId id="605" r:id="rId9"/>
    <p:sldId id="515" r:id="rId10"/>
    <p:sldId id="530" r:id="rId11"/>
    <p:sldId id="618" r:id="rId12"/>
    <p:sldId id="617" r:id="rId13"/>
    <p:sldId id="619" r:id="rId14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"/>
      </a:defRPr>
    </a:lvl1pPr>
    <a:lvl2pPr algn="ctr" defTabSz="584200">
      <a:defRPr sz="3600">
        <a:latin typeface="+mn-lt"/>
        <a:ea typeface="+mn-ea"/>
        <a:cs typeface="+mn-cs"/>
        <a:sym typeface="Helvetica"/>
      </a:defRPr>
    </a:lvl2pPr>
    <a:lvl3pPr algn="ctr" defTabSz="584200">
      <a:defRPr sz="3600">
        <a:latin typeface="+mn-lt"/>
        <a:ea typeface="+mn-ea"/>
        <a:cs typeface="+mn-cs"/>
        <a:sym typeface="Helvetica"/>
      </a:defRPr>
    </a:lvl3pPr>
    <a:lvl4pPr algn="ctr" defTabSz="584200">
      <a:defRPr sz="3600">
        <a:latin typeface="+mn-lt"/>
        <a:ea typeface="+mn-ea"/>
        <a:cs typeface="+mn-cs"/>
        <a:sym typeface="Helvetica"/>
      </a:defRPr>
    </a:lvl4pPr>
    <a:lvl5pPr algn="ctr" defTabSz="584200">
      <a:defRPr sz="3600">
        <a:latin typeface="+mn-lt"/>
        <a:ea typeface="+mn-ea"/>
        <a:cs typeface="+mn-cs"/>
        <a:sym typeface="Helvetica"/>
      </a:defRPr>
    </a:lvl5pPr>
    <a:lvl6pPr algn="ctr" defTabSz="584200">
      <a:defRPr sz="3600">
        <a:latin typeface="+mn-lt"/>
        <a:ea typeface="+mn-ea"/>
        <a:cs typeface="+mn-cs"/>
        <a:sym typeface="Helvetica"/>
      </a:defRPr>
    </a:lvl6pPr>
    <a:lvl7pPr algn="ctr" defTabSz="584200">
      <a:defRPr sz="3600">
        <a:latin typeface="+mn-lt"/>
        <a:ea typeface="+mn-ea"/>
        <a:cs typeface="+mn-cs"/>
        <a:sym typeface="Helvetica"/>
      </a:defRPr>
    </a:lvl7pPr>
    <a:lvl8pPr algn="ctr" defTabSz="584200">
      <a:defRPr sz="3600">
        <a:latin typeface="+mn-lt"/>
        <a:ea typeface="+mn-ea"/>
        <a:cs typeface="+mn-cs"/>
        <a:sym typeface="Helvetica"/>
      </a:defRPr>
    </a:lvl8pPr>
    <a:lvl9pPr algn="ctr" defTabSz="584200">
      <a:defRPr sz="3600"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olyn Zachry" initials="CZ" lastIdx="1" clrIdx="0">
    <p:extLst>
      <p:ext uri="{19B8F6BF-5375-455C-9EA6-DF929625EA0E}">
        <p15:presenceInfo xmlns:p15="http://schemas.microsoft.com/office/powerpoint/2012/main" userId="dbc7fcd319c3a33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99"/>
    <a:srgbClr val="006666"/>
    <a:srgbClr val="FF6600"/>
    <a:srgbClr val="98B4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CBD23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CBD23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CBD23"/>
          </a:solidFill>
        </a:fill>
      </a:tcStyle>
    </a:firstRow>
  </a:tblStyle>
  <a:tblStyle styleId="{EEE7283C-3CF3-47DC-8721-378D4A62B22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73F9B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73F9B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73F9B"/>
          </a:solidFill>
        </a:fill>
      </a:tcStyle>
    </a:firstRow>
  </a:tblStyle>
  <a:tblStyle styleId="{CF821DB8-F4EB-4A41-A1BA-3FCAFE7338EE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33BA23B1-9221-436E-865A-0063620EA4FD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055" autoAdjust="0"/>
    <p:restoredTop sz="88321" autoAdjust="0"/>
  </p:normalViewPr>
  <p:slideViewPr>
    <p:cSldViewPr snapToGrid="0">
      <p:cViewPr varScale="1">
        <p:scale>
          <a:sx n="46" d="100"/>
          <a:sy n="46" d="100"/>
        </p:scale>
        <p:origin x="1092" y="48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3134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10-12T14:20:36.572" idx="1">
    <p:pos x="10" y="10"/>
    <p:text/>
    <p:extLst>
      <p:ext uri="{C676402C-5697-4E1C-873F-D02D1690AC5C}">
        <p15:threadingInfo xmlns:p15="http://schemas.microsoft.com/office/powerpoint/2012/main" timeZoneBias="4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 dirty="0"/>
          </a:p>
        </p:txBody>
      </p:sp>
      <p:sp>
        <p:nvSpPr>
          <p:cNvPr id="8" name="Shape 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83251319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Carolyn</a:t>
            </a:r>
          </a:p>
        </p:txBody>
      </p:sp>
    </p:spTree>
    <p:extLst>
      <p:ext uri="{BB962C8B-B14F-4D97-AF65-F5344CB8AC3E}">
        <p14:creationId xmlns:p14="http://schemas.microsoft.com/office/powerpoint/2010/main" val="26088316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Carolyn</a:t>
            </a:r>
          </a:p>
        </p:txBody>
      </p:sp>
    </p:spTree>
    <p:extLst>
      <p:ext uri="{BB962C8B-B14F-4D97-AF65-F5344CB8AC3E}">
        <p14:creationId xmlns:p14="http://schemas.microsoft.com/office/powerpoint/2010/main" val="10514800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Javier</a:t>
            </a:r>
          </a:p>
        </p:txBody>
      </p:sp>
    </p:spTree>
    <p:extLst>
      <p:ext uri="{BB962C8B-B14F-4D97-AF65-F5344CB8AC3E}">
        <p14:creationId xmlns:p14="http://schemas.microsoft.com/office/powerpoint/2010/main" val="31437803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Javier</a:t>
            </a:r>
          </a:p>
        </p:txBody>
      </p:sp>
    </p:spTree>
    <p:extLst>
      <p:ext uri="{BB962C8B-B14F-4D97-AF65-F5344CB8AC3E}">
        <p14:creationId xmlns:p14="http://schemas.microsoft.com/office/powerpoint/2010/main" val="32546947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Carolyn</a:t>
            </a:r>
          </a:p>
        </p:txBody>
      </p:sp>
    </p:spTree>
    <p:extLst>
      <p:ext uri="{BB962C8B-B14F-4D97-AF65-F5344CB8AC3E}">
        <p14:creationId xmlns:p14="http://schemas.microsoft.com/office/powerpoint/2010/main" val="1819198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Carolyn</a:t>
            </a:r>
          </a:p>
        </p:txBody>
      </p:sp>
    </p:spTree>
    <p:extLst>
      <p:ext uri="{BB962C8B-B14F-4D97-AF65-F5344CB8AC3E}">
        <p14:creationId xmlns:p14="http://schemas.microsoft.com/office/powerpoint/2010/main" val="2567475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Carolyn</a:t>
            </a:r>
          </a:p>
        </p:txBody>
      </p:sp>
    </p:spTree>
    <p:extLst>
      <p:ext uri="{BB962C8B-B14F-4D97-AF65-F5344CB8AC3E}">
        <p14:creationId xmlns:p14="http://schemas.microsoft.com/office/powerpoint/2010/main" val="2020514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Javier</a:t>
            </a:r>
          </a:p>
        </p:txBody>
      </p:sp>
    </p:spTree>
    <p:extLst>
      <p:ext uri="{BB962C8B-B14F-4D97-AF65-F5344CB8AC3E}">
        <p14:creationId xmlns:p14="http://schemas.microsoft.com/office/powerpoint/2010/main" val="928329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Javier</a:t>
            </a:r>
          </a:p>
        </p:txBody>
      </p:sp>
    </p:spTree>
    <p:extLst>
      <p:ext uri="{BB962C8B-B14F-4D97-AF65-F5344CB8AC3E}">
        <p14:creationId xmlns:p14="http://schemas.microsoft.com/office/powerpoint/2010/main" val="4094861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Javier</a:t>
            </a:r>
          </a:p>
        </p:txBody>
      </p:sp>
    </p:spTree>
    <p:extLst>
      <p:ext uri="{BB962C8B-B14F-4D97-AF65-F5344CB8AC3E}">
        <p14:creationId xmlns:p14="http://schemas.microsoft.com/office/powerpoint/2010/main" val="4798163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Carolyn</a:t>
            </a:r>
          </a:p>
        </p:txBody>
      </p:sp>
    </p:spTree>
    <p:extLst>
      <p:ext uri="{BB962C8B-B14F-4D97-AF65-F5344CB8AC3E}">
        <p14:creationId xmlns:p14="http://schemas.microsoft.com/office/powerpoint/2010/main" val="7770995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Javier</a:t>
            </a:r>
          </a:p>
        </p:txBody>
      </p:sp>
    </p:spTree>
    <p:extLst>
      <p:ext uri="{BB962C8B-B14F-4D97-AF65-F5344CB8AC3E}">
        <p14:creationId xmlns:p14="http://schemas.microsoft.com/office/powerpoint/2010/main" val="25822306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Carolyn</a:t>
            </a:r>
          </a:p>
        </p:txBody>
      </p:sp>
    </p:spTree>
    <p:extLst>
      <p:ext uri="{BB962C8B-B14F-4D97-AF65-F5344CB8AC3E}">
        <p14:creationId xmlns:p14="http://schemas.microsoft.com/office/powerpoint/2010/main" val="63105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012188" y="3108960"/>
            <a:ext cx="9253538" cy="2432304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chemeClr val="bg1"/>
                </a:solidFill>
              </a:defRPr>
            </a:lvl1pPr>
            <a:lvl2pPr>
              <a:defRPr sz="3600" b="1" baseline="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style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361B7A-31FA-4206-8E4E-60BFC11378D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65825" y="1714955"/>
            <a:ext cx="2852864" cy="7100433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474719" y="1905025"/>
            <a:ext cx="8887143" cy="69103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021837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27914" y="7790738"/>
            <a:ext cx="11996737" cy="111968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27913" y="1890489"/>
            <a:ext cx="11996738" cy="58527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34654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65824" y="1714955"/>
            <a:ext cx="11996737" cy="111968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65125" y="2835275"/>
            <a:ext cx="6035675" cy="6170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6381750" y="2835275"/>
            <a:ext cx="5980113" cy="6170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749541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65824" y="1714955"/>
            <a:ext cx="11996737" cy="111968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65125" y="2962656"/>
            <a:ext cx="11996738" cy="58527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52378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012188" y="3108960"/>
            <a:ext cx="9253538" cy="2432304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chemeClr val="bg1"/>
                </a:solidFill>
              </a:defRPr>
            </a:lvl1pPr>
            <a:lvl2pPr>
              <a:defRPr sz="3600" b="1" baseline="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style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4361B7A-31FA-4206-8E4E-60BFC11378D7}" type="slidenum">
              <a:rPr 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037556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65825" y="1714955"/>
            <a:ext cx="2852864" cy="7100433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474719" y="1905025"/>
            <a:ext cx="8887143" cy="69103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604818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27914" y="7790738"/>
            <a:ext cx="11996737" cy="111968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327913" y="1890489"/>
            <a:ext cx="11996738" cy="58527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701671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2.jpeg"/>
          <p:cNvPicPr/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9005458"/>
            <a:ext cx="13004800" cy="75121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3.jpeg"/>
          <p:cNvPicPr/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3" y="-21622"/>
            <a:ext cx="13004805" cy="1736577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65824" y="1714955"/>
            <a:ext cx="11996737" cy="1119685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365125" y="2835275"/>
            <a:ext cx="6035675" cy="6170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6381750" y="2835275"/>
            <a:ext cx="5980113" cy="61706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34361B7A-31FA-4206-8E4E-60BFC11378D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85463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B86_PPT.jpg"/>
          <p:cNvPicPr/>
          <p:nvPr/>
        </p:nvPicPr>
        <p:blipFill>
          <a:blip r:embed="rId11" cstate="print">
            <a:extLst/>
          </a:blip>
          <a:stretch>
            <a:fillRect/>
          </a:stretch>
        </p:blipFill>
        <p:spPr>
          <a:xfrm>
            <a:off x="1625" y="0"/>
            <a:ext cx="1300155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61B7A-31FA-4206-8E4E-60BFC11378D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1" r:id="rId4"/>
    <p:sldLayoutId id="2147483668" r:id="rId5"/>
    <p:sldLayoutId id="2147483660" r:id="rId6"/>
    <p:sldLayoutId id="2147483662" r:id="rId7"/>
    <p:sldLayoutId id="2147483663" r:id="rId8"/>
    <p:sldLayoutId id="2147483664" r:id="rId9"/>
  </p:sldLayoutIdLst>
  <p:transition spd="med"/>
  <p:txStyles>
    <p:titleStyle>
      <a:lvl1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1pPr>
      <a:lvl2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2pPr>
      <a:lvl3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3pPr>
      <a:lvl4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4pPr>
      <a:lvl5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5pPr>
      <a:lvl6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6pPr>
      <a:lvl7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7pPr>
      <a:lvl8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8pPr>
      <a:lvl9pPr algn="ctr" defTabSz="584200" eaLnBrk="1" hangingPunct="1">
        <a:defRPr sz="8000">
          <a:latin typeface="Helvetica Light"/>
          <a:ea typeface="Helvetica Light"/>
          <a:cs typeface="Helvetica Light"/>
          <a:sym typeface="Helvetica Light"/>
        </a:defRPr>
      </a:lvl9pPr>
    </p:titleStyle>
    <p:bodyStyle>
      <a:lvl1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1pPr>
      <a:lvl2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2pPr>
      <a:lvl3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3pPr>
      <a:lvl4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4pPr>
      <a:lvl5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5pPr>
      <a:lvl6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6pPr>
      <a:lvl7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7pPr>
      <a:lvl8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8pPr>
      <a:lvl9pPr algn="ctr" defTabSz="584200" eaLnBrk="1" hangingPunct="1">
        <a:defRPr sz="3200">
          <a:latin typeface="Helvetica Light"/>
          <a:ea typeface="Helvetica Light"/>
          <a:cs typeface="Helvetica Light"/>
          <a:sym typeface="Helvetica Light"/>
        </a:defRPr>
      </a:lvl9pPr>
    </p:bodyStyle>
    <p:otherStyle>
      <a:lvl1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algn="r" defTabSz="584200" eaLnBrk="1" hangingPunct="1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HxEntJiIEd0" TargetMode="External"/><Relationship Id="rId5" Type="http://schemas.openxmlformats.org/officeDocument/2006/relationships/hyperlink" Target="https://youtu.be/HxEntJiIEd0" TargetMode="Externa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sBkqiqfEnzE" TargetMode="External"/><Relationship Id="rId5" Type="http://schemas.openxmlformats.org/officeDocument/2006/relationships/hyperlink" Target="https://youtu.be/sBkqiqfEnzE" TargetMode="Externa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6411" y="2863151"/>
            <a:ext cx="1284838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solidFill>
                  <a:schemeClr val="bg1">
                    <a:lumMod val="95000"/>
                  </a:schemeClr>
                </a:solidFill>
              </a:rPr>
              <a:t>The Future Vision of the California Adult Education System in 2020</a:t>
            </a:r>
            <a:endParaRPr lang="en-US" sz="48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400" i="1" dirty="0"/>
          </a:p>
          <a:p>
            <a:endParaRPr lang="en-US" sz="48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647FC2-5DAE-4864-8AE5-7BE559DF5D97}"/>
              </a:ext>
            </a:extLst>
          </p:cNvPr>
          <p:cNvSpPr txBox="1"/>
          <p:nvPr/>
        </p:nvSpPr>
        <p:spPr>
          <a:xfrm>
            <a:off x="282388" y="7853368"/>
            <a:ext cx="5446059" cy="194925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2400" i="1" dirty="0"/>
              <a:t>Javier Romero</a:t>
            </a:r>
            <a:r>
              <a:rPr lang="en-US" sz="2400" dirty="0"/>
              <a:t> </a:t>
            </a:r>
          </a:p>
          <a:p>
            <a:r>
              <a:rPr lang="en-US" sz="2400" dirty="0"/>
              <a:t>Dean </a:t>
            </a:r>
          </a:p>
          <a:p>
            <a:r>
              <a:rPr lang="en-US" sz="2400" dirty="0"/>
              <a:t>Workforce and Economic Development </a:t>
            </a:r>
          </a:p>
          <a:p>
            <a:r>
              <a:rPr lang="en-US" sz="2400" dirty="0"/>
              <a:t>California Community College Chancellor’s Office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FC1319-5FE5-4E0D-8506-F6DCC4CB9096}"/>
              </a:ext>
            </a:extLst>
          </p:cNvPr>
          <p:cNvSpPr txBox="1"/>
          <p:nvPr/>
        </p:nvSpPr>
        <p:spPr>
          <a:xfrm>
            <a:off x="7086600" y="8105270"/>
            <a:ext cx="5540188" cy="157992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n-US" sz="2400" i="1" dirty="0"/>
              <a:t>Carolyn Zachry, </a:t>
            </a:r>
            <a:r>
              <a:rPr lang="en-US" sz="2400" i="1" dirty="0" err="1"/>
              <a:t>Ed.D</a:t>
            </a:r>
            <a:r>
              <a:rPr lang="en-US" sz="2400" dirty="0"/>
              <a:t>., </a:t>
            </a:r>
          </a:p>
          <a:p>
            <a:r>
              <a:rPr lang="en-US" sz="2400" dirty="0"/>
              <a:t>Education Administrator/State Director </a:t>
            </a:r>
          </a:p>
          <a:p>
            <a:r>
              <a:rPr lang="en-US" sz="2400" dirty="0"/>
              <a:t>Adult Education Office </a:t>
            </a:r>
          </a:p>
          <a:p>
            <a:r>
              <a:rPr lang="en-US" sz="2400" dirty="0"/>
              <a:t>California Department of Education </a:t>
            </a:r>
          </a:p>
        </p:txBody>
      </p:sp>
    </p:spTree>
    <p:extLst>
      <p:ext uri="{BB962C8B-B14F-4D97-AF65-F5344CB8AC3E}">
        <p14:creationId xmlns:p14="http://schemas.microsoft.com/office/powerpoint/2010/main" val="350833034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49943" y="2027012"/>
            <a:ext cx="11386457" cy="839559"/>
          </a:xfrm>
        </p:spPr>
        <p:txBody>
          <a:bodyPr/>
          <a:lstStyle/>
          <a:p>
            <a:pPr algn="l"/>
            <a:r>
              <a:rPr lang="en-US" sz="4000" dirty="0"/>
              <a:t>Flexible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C1D94E-CF93-4AF5-B3E9-87F020ED51F3}"/>
              </a:ext>
            </a:extLst>
          </p:cNvPr>
          <p:cNvSpPr txBox="1"/>
          <p:nvPr/>
        </p:nvSpPr>
        <p:spPr>
          <a:xfrm>
            <a:off x="914400" y="3346860"/>
            <a:ext cx="11161059" cy="453457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n-US" dirty="0"/>
              <a:t>How adaptable is your consortia to:</a:t>
            </a:r>
          </a:p>
          <a:p>
            <a:pPr lvl="3" algn="l"/>
            <a:endParaRPr lang="en-US" dirty="0"/>
          </a:p>
          <a:p>
            <a:pPr marL="571500" lvl="5" indent="-571500" algn="l">
              <a:buFont typeface="Arial" panose="020B0604020202020204" pitchFamily="34" charset="0"/>
              <a:buChar char="•"/>
            </a:pPr>
            <a:r>
              <a:rPr lang="en-US" dirty="0"/>
              <a:t>Labor market changes</a:t>
            </a:r>
          </a:p>
          <a:p>
            <a:pPr marL="571500" lvl="3" indent="-571500" algn="l">
              <a:buFont typeface="Arial" panose="020B0604020202020204" pitchFamily="34" charset="0"/>
              <a:buChar char="•"/>
            </a:pPr>
            <a:r>
              <a:rPr lang="en-US" dirty="0"/>
              <a:t>Economic changes</a:t>
            </a:r>
          </a:p>
          <a:p>
            <a:pPr marL="571500" lvl="3" indent="-571500" algn="l">
              <a:buFont typeface="Arial" panose="020B0604020202020204" pitchFamily="34" charset="0"/>
              <a:buChar char="•"/>
            </a:pPr>
            <a:r>
              <a:rPr lang="en-US" dirty="0"/>
              <a:t>Demographic changes</a:t>
            </a:r>
          </a:p>
          <a:p>
            <a:pPr marL="571500" lvl="3" indent="-571500" algn="l">
              <a:buFont typeface="Arial" panose="020B0604020202020204" pitchFamily="34" charset="0"/>
              <a:buChar char="•"/>
            </a:pPr>
            <a:r>
              <a:rPr lang="en-US" dirty="0"/>
              <a:t>Political changes</a:t>
            </a:r>
          </a:p>
          <a:p>
            <a:pPr marL="571500" lvl="3" indent="-571500" algn="l">
              <a:buFont typeface="Arial" panose="020B0604020202020204" pitchFamily="34" charset="0"/>
              <a:buChar char="•"/>
            </a:pPr>
            <a:r>
              <a:rPr lang="en-US" dirty="0"/>
              <a:t>Leadership changes</a:t>
            </a:r>
          </a:p>
          <a:p>
            <a:pPr algn="l" rtl="0" latinLnBrk="1" hangingPunct="0"/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29359737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E5969-B434-4A15-A8F9-31F90CE548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algn="l"/>
            <a:r>
              <a:rPr lang="en-US" sz="4000" dirty="0"/>
              <a:t>Celebrate success and failures</a:t>
            </a:r>
          </a:p>
          <a:p>
            <a:pPr algn="l"/>
            <a:endParaRPr lang="en-US" sz="40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/>
              <a:t>How does (or will) your consortia use data to celebrate or to reflect?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/>
              <a:t>What data do we need to collect in the future?</a:t>
            </a:r>
          </a:p>
          <a:p>
            <a:pPr marL="457200" lvl="1" indent="-457200">
              <a:buFont typeface="Arial" panose="020B0604020202020204" pitchFamily="34" charset="0"/>
              <a:buChar char="•"/>
            </a:pPr>
            <a:r>
              <a:rPr lang="en-US" dirty="0"/>
              <a:t>How will that data be used to drive programs?</a:t>
            </a:r>
          </a:p>
          <a:p>
            <a:pPr algn="l"/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18612331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417443" y="1828801"/>
            <a:ext cx="12384156" cy="7096538"/>
          </a:xfrm>
        </p:spPr>
        <p:txBody>
          <a:bodyPr/>
          <a:lstStyle/>
          <a:p>
            <a:pPr marL="82296" indent="0">
              <a:buNone/>
            </a:pPr>
            <a:r>
              <a:rPr lang="en-US" sz="4800" dirty="0"/>
              <a:t>Success for the California Adult Education system will require leadership and collaboration in unprecedented ways. </a:t>
            </a:r>
          </a:p>
          <a:p>
            <a:pPr marL="82296" indent="0">
              <a:buNone/>
            </a:pPr>
            <a:endParaRPr lang="en-US" sz="4800" dirty="0"/>
          </a:p>
          <a:p>
            <a:pPr marL="82296" indent="0">
              <a:buNone/>
            </a:pPr>
            <a:r>
              <a:rPr lang="en-US" sz="4800" dirty="0"/>
              <a:t>We need to build on the our capacity at all levels.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endParaRPr lang="en-US" dirty="0"/>
          </a:p>
          <a:p>
            <a:pPr marL="82296" indent="0" algn="r">
              <a:buNone/>
            </a:pPr>
            <a:r>
              <a:rPr lang="en-US" sz="2000" dirty="0"/>
              <a:t>Prosperity Through Partnership, CLASP Presentation, October 12, 2017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59210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nline Media 3">
            <a:hlinkClick r:id="" action="ppaction://media"/>
            <a:extLst>
              <a:ext uri="{FF2B5EF4-FFF2-40B4-BE49-F238E27FC236}">
                <a16:creationId xmlns:a16="http://schemas.microsoft.com/office/drawing/2014/main" id="{AF628160-0060-4AD0-B500-257A4F5B294A}"/>
              </a:ext>
            </a:extLst>
          </p:cNvPr>
          <p:cNvPicPr>
            <a:picLocks noGrp="1" noRot="1" noChangeAspect="1"/>
          </p:cNvPicPr>
          <p:nvPr>
            <p:ph sz="quarter" idx="1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598317" y="2372425"/>
            <a:ext cx="6155718" cy="461678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0065E5C-AFBC-4C8F-A1DC-CCDE078B71BC}"/>
              </a:ext>
            </a:extLst>
          </p:cNvPr>
          <p:cNvSpPr/>
          <p:nvPr/>
        </p:nvSpPr>
        <p:spPr>
          <a:xfrm>
            <a:off x="5879142" y="7646458"/>
            <a:ext cx="60067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https://youtu.be/HxEntJiIEd0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7264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27913" y="1890489"/>
            <a:ext cx="11996738" cy="6535054"/>
          </a:xfrm>
        </p:spPr>
        <p:txBody>
          <a:bodyPr/>
          <a:lstStyle/>
          <a:p>
            <a:pPr algn="l"/>
            <a:r>
              <a:rPr lang="en-US" sz="4000" dirty="0"/>
              <a:t>Transformational Leadership: </a:t>
            </a:r>
            <a:br>
              <a:rPr lang="en-US" sz="4000" dirty="0"/>
            </a:br>
            <a:r>
              <a:rPr lang="en-US" sz="4000" dirty="0"/>
              <a:t>Building Capacity at All Levels</a:t>
            </a:r>
          </a:p>
          <a:p>
            <a:pPr algn="l"/>
            <a:endParaRPr lang="en-US" dirty="0"/>
          </a:p>
          <a:p>
            <a:pPr algn="l"/>
            <a:endParaRPr lang="en-US" dirty="0"/>
          </a:p>
        </p:txBody>
      </p:sp>
      <p:pic>
        <p:nvPicPr>
          <p:cNvPr id="4" name="Online Media 2">
            <a:hlinkClick r:id="" action="ppaction://media"/>
            <a:extLst>
              <a:ext uri="{FF2B5EF4-FFF2-40B4-BE49-F238E27FC236}">
                <a16:creationId xmlns:a16="http://schemas.microsoft.com/office/drawing/2014/main" id="{A18B4118-66C6-4E12-AE42-EBD307DFE35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546237" y="3366281"/>
            <a:ext cx="5157926" cy="386844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03F7EA8-8B96-4EF5-A70E-22E485FCF289}"/>
              </a:ext>
            </a:extLst>
          </p:cNvPr>
          <p:cNvSpPr/>
          <p:nvPr/>
        </p:nvSpPr>
        <p:spPr>
          <a:xfrm>
            <a:off x="7544858" y="8097622"/>
            <a:ext cx="33602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https://youtu.be/sBkqiqfEnzE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60066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400" dirty="0"/>
              <a:t>Transformational Leaders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67C710-7824-479B-8DB3-2481DDB4DFD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65824" y="3097126"/>
            <a:ext cx="5833970" cy="5320732"/>
          </a:xfrm>
        </p:spPr>
        <p:txBody>
          <a:bodyPr/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/>
              <a:t>Visionaries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/>
              <a:t>Knowledgeable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/>
              <a:t>Goal Oriented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/>
              <a:t>Motivational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/>
              <a:t>Respectful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/>
              <a:t>Authentic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600" dirty="0"/>
              <a:t>Expert</a:t>
            </a:r>
          </a:p>
          <a:p>
            <a:pPr algn="l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86D877-5B5E-48AC-85CC-BDA471C148B1}"/>
              </a:ext>
            </a:extLst>
          </p:cNvPr>
          <p:cNvSpPr txBox="1"/>
          <p:nvPr/>
        </p:nvSpPr>
        <p:spPr>
          <a:xfrm>
            <a:off x="6723529" y="3097126"/>
            <a:ext cx="5639032" cy="342657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>
                <a:latin typeface="Helvetica Light"/>
              </a:rPr>
              <a:t>Inspirational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>
                <a:latin typeface="Helvetica Light"/>
              </a:rPr>
              <a:t>Catalyst for Change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>
                <a:latin typeface="Helvetica Light"/>
              </a:rPr>
              <a:t>Share Leadership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>
                <a:latin typeface="Helvetica Light"/>
              </a:rPr>
              <a:t>Flexible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>
                <a:latin typeface="Helvetica Light"/>
              </a:rPr>
              <a:t>Charismatic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dirty="0">
                <a:latin typeface="Helvetica Light"/>
              </a:rPr>
              <a:t>Encourage Growth</a:t>
            </a:r>
          </a:p>
        </p:txBody>
      </p:sp>
    </p:spTree>
    <p:extLst>
      <p:ext uri="{BB962C8B-B14F-4D97-AF65-F5344CB8AC3E}">
        <p14:creationId xmlns:p14="http://schemas.microsoft.com/office/powerpoint/2010/main" val="396088272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l"/>
            <a:r>
              <a:rPr lang="en-US" sz="4400" dirty="0"/>
              <a:t>Visionaries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CC53440-AE9F-4DFA-90EE-6A1B1B41908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/>
              <a:t>We need a clear vision of what the adult education system will look like in 2020.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7691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65823" y="6988071"/>
            <a:ext cx="11546132" cy="656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5823" y="5548111"/>
            <a:ext cx="11309106" cy="595035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522288" indent="-522288" algn="l" defTabSz="522288" rtl="0" latinLnBrk="1" hangingPunct="0">
              <a:buAutoNum type="arabicParenR"/>
            </a:pPr>
            <a:endParaRPr kumimoji="0" lang="en-US" sz="32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sym typeface="Helvetic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F9F320-B218-4391-870C-D880033F165D}"/>
              </a:ext>
            </a:extLst>
          </p:cNvPr>
          <p:cNvSpPr txBox="1"/>
          <p:nvPr/>
        </p:nvSpPr>
        <p:spPr>
          <a:xfrm>
            <a:off x="697108" y="2384603"/>
            <a:ext cx="11214847" cy="2318583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en-US" dirty="0"/>
              <a:t>Knowledge</a:t>
            </a:r>
          </a:p>
          <a:p>
            <a:pPr algn="l" rtl="0" latinLnBrk="1" hangingPunct="0"/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  <a:p>
            <a:pPr algn="l" rtl="0" latinLnBrk="1" hangingPunct="0"/>
            <a:r>
              <a:rPr lang="en-US" dirty="0">
                <a:latin typeface="Helvetica Light"/>
              </a:rPr>
              <a:t>Share knowledge across the adult education system</a:t>
            </a:r>
          </a:p>
          <a:p>
            <a:pPr algn="l" rtl="0" latinLnBrk="1" hangingPunct="0"/>
            <a:endParaRPr kumimoji="0" lang="en-US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10771397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1"/>
          </p:nvPr>
        </p:nvSpPr>
        <p:spPr>
          <a:xfrm>
            <a:off x="366355" y="2151529"/>
            <a:ext cx="11996738" cy="7260207"/>
          </a:xfrm>
        </p:spPr>
        <p:txBody>
          <a:bodyPr/>
          <a:lstStyle/>
          <a:p>
            <a:pPr algn="l"/>
            <a:r>
              <a:rPr lang="en-US" sz="4400" dirty="0">
                <a:latin typeface="+mn-lt"/>
              </a:rPr>
              <a:t>Motivation</a:t>
            </a:r>
          </a:p>
          <a:p>
            <a:pPr algn="l"/>
            <a:endParaRPr lang="en-US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/>
              <a:t>Based on tangible objectives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/>
              <a:t>Optimism about achieving the objectives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82296" indent="0" algn="r">
              <a:buNone/>
            </a:pPr>
            <a:r>
              <a:rPr lang="en-US" sz="2000" dirty="0"/>
              <a:t>Bernard M. Bass, Leadership and Performance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9619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D94A5D8-D21A-4A44-9A35-8EB34BB2C8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2164976"/>
            <a:ext cx="13004800" cy="4470955"/>
          </a:xfrm>
        </p:spPr>
        <p:txBody>
          <a:bodyPr/>
          <a:lstStyle/>
          <a:p>
            <a:pPr algn="l"/>
            <a:r>
              <a:rPr lang="en-US" dirty="0"/>
              <a:t>Encourage Growth</a:t>
            </a:r>
          </a:p>
          <a:p>
            <a:pPr algn="l"/>
            <a:endParaRPr lang="en-US" dirty="0"/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400" dirty="0"/>
              <a:t>How do we grow our adult education system to meet the needs of our customers?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400" dirty="0"/>
              <a:t>How do we help our teachers to grow professionally?</a:t>
            </a:r>
          </a:p>
          <a:p>
            <a:pPr marL="685800" indent="-685800" algn="l">
              <a:buFont typeface="Arial" panose="020B0604020202020204" pitchFamily="34" charset="0"/>
              <a:buChar char="•"/>
            </a:pPr>
            <a:r>
              <a:rPr lang="en-US" sz="4400" dirty="0"/>
              <a:t>How do we as leaders grow?</a:t>
            </a:r>
          </a:p>
          <a:p>
            <a:pPr algn="l"/>
            <a:endParaRPr lang="en-US" b="1" dirty="0">
              <a:solidFill>
                <a:srgbClr val="C00000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1081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l"/>
            <a:r>
              <a:rPr lang="en-US" dirty="0"/>
              <a:t>Catalyst for Change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365125" y="3154016"/>
            <a:ext cx="12356962" cy="5661371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/>
              <a:t>In change we need to balance between short and long term objectives.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4000" dirty="0"/>
              <a:t>What are your consortia's short and long term objectives?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82296" indent="0" algn="r">
              <a:buNone/>
            </a:pPr>
            <a:r>
              <a:rPr lang="en-US" sz="2000" dirty="0"/>
              <a:t>www.cleverism.com/transformational-leadership-guide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89206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04800" y="1867355"/>
            <a:ext cx="10418289" cy="839559"/>
          </a:xfrm>
        </p:spPr>
        <p:txBody>
          <a:bodyPr/>
          <a:lstStyle/>
          <a:p>
            <a:pPr algn="l"/>
            <a:r>
              <a:rPr lang="en-US" sz="4000" dirty="0"/>
              <a:t>Shared Leadership</a:t>
            </a:r>
            <a:endParaRPr lang="en-US" sz="4000" b="1" dirty="0">
              <a:solidFill>
                <a:schemeClr val="accent2">
                  <a:lumMod val="75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9B71CB-150A-4094-8FA7-6D1323F6E5BD}"/>
              </a:ext>
            </a:extLst>
          </p:cNvPr>
          <p:cNvSpPr/>
          <p:nvPr/>
        </p:nvSpPr>
        <p:spPr>
          <a:xfrm>
            <a:off x="304800" y="2866571"/>
            <a:ext cx="12395200" cy="15743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algn="l" defTabSz="798513">
              <a:lnSpc>
                <a:spcPct val="107000"/>
              </a:lnSpc>
              <a:spcBef>
                <a:spcPts val="3600"/>
              </a:spcBef>
              <a:buClr>
                <a:srgbClr val="2F5496"/>
              </a:buClr>
              <a:buSzPct val="140000"/>
            </a:pPr>
            <a:r>
              <a:rPr lang="en-US" dirty="0"/>
              <a:t>How is leadership distributed in your consortia?</a:t>
            </a:r>
          </a:p>
          <a:p>
            <a:pPr marL="174625" marR="0" lvl="0" algn="l" defTabSz="798513">
              <a:lnSpc>
                <a:spcPct val="107000"/>
              </a:lnSpc>
              <a:spcBef>
                <a:spcPts val="3600"/>
              </a:spcBef>
              <a:spcAft>
                <a:spcPts val="0"/>
              </a:spcAft>
              <a:buClr>
                <a:srgbClr val="2F5496"/>
              </a:buClr>
              <a:buSzPct val="140000"/>
            </a:pPr>
            <a:endParaRPr lang="en-US" sz="2800" dirty="0">
              <a:ea typeface="Calibri" panose="020F05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52009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Presentation1" id="{D7EC5B69-16A0-412B-ABC8-A0499507A0AF}" vid="{6E4C4138-2140-4438-9A2C-123D12A425A0}"/>
    </a:ext>
  </a:extLst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56A4868-BA75-40A3-90C9-28E07675467D}"/>
</file>

<file path=customXml/itemProps2.xml><?xml version="1.0" encoding="utf-8"?>
<ds:datastoreItem xmlns:ds="http://schemas.openxmlformats.org/officeDocument/2006/customXml" ds:itemID="{BB70FC27-E525-4DDD-8F83-E7296060DA82}"/>
</file>

<file path=customXml/itemProps3.xml><?xml version="1.0" encoding="utf-8"?>
<ds:datastoreItem xmlns:ds="http://schemas.openxmlformats.org/officeDocument/2006/customXml" ds:itemID="{8B921584-122F-42F4-90D2-06868F113C76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6299</TotalTime>
  <Words>295</Words>
  <Application>Microsoft Office PowerPoint</Application>
  <PresentationFormat>Custom</PresentationFormat>
  <Paragraphs>88</Paragraphs>
  <Slides>13</Slides>
  <Notes>13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Helvetica</vt:lpstr>
      <vt:lpstr>Helvetica Light</vt:lpstr>
      <vt:lpstr>Helvetica Neue</vt:lpstr>
      <vt:lpstr>Default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Kay McGriff</dc:creator>
  <cp:lastModifiedBy>cnts</cp:lastModifiedBy>
  <cp:revision>343</cp:revision>
  <dcterms:created xsi:type="dcterms:W3CDTF">2015-10-20T12:37:10Z</dcterms:created>
  <dcterms:modified xsi:type="dcterms:W3CDTF">2017-10-12T23:11:45Z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