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4.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4" r:id="rId3"/>
    <p:sldId id="301" r:id="rId4"/>
    <p:sldId id="258" r:id="rId5"/>
    <p:sldId id="259" r:id="rId6"/>
    <p:sldId id="260" r:id="rId7"/>
    <p:sldId id="261" r:id="rId8"/>
    <p:sldId id="263" r:id="rId9"/>
    <p:sldId id="265" r:id="rId10"/>
    <p:sldId id="283" r:id="rId11"/>
    <p:sldId id="269" r:id="rId12"/>
    <p:sldId id="284" r:id="rId13"/>
    <p:sldId id="272" r:id="rId14"/>
    <p:sldId id="274" r:id="rId15"/>
    <p:sldId id="286" r:id="rId16"/>
    <p:sldId id="273" r:id="rId17"/>
    <p:sldId id="262" r:id="rId18"/>
    <p:sldId id="281" r:id="rId19"/>
    <p:sldId id="282" r:id="rId20"/>
    <p:sldId id="287" r:id="rId21"/>
    <p:sldId id="288" r:id="rId22"/>
    <p:sldId id="290" r:id="rId23"/>
    <p:sldId id="291" r:id="rId24"/>
    <p:sldId id="298" r:id="rId25"/>
    <p:sldId id="29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2" name="Title 1"/>
          <p:cNvSpPr>
            <a:spLocks noGrp="1"/>
          </p:cNvSpPr>
          <p:nvPr>
            <p:ph type="ctrTitle" hasCustomPrompt="1"/>
          </p:nvPr>
        </p:nvSpPr>
        <p:spPr>
          <a:xfrm>
            <a:off x="762001" y="1649567"/>
            <a:ext cx="6028267" cy="2690811"/>
          </a:xfrm>
          <a:ln>
            <a:noFill/>
          </a:ln>
        </p:spPr>
        <p:txBody>
          <a:bodyPr anchor="b">
            <a:normAutofit/>
          </a:bodyPr>
          <a:lstStyle>
            <a:lvl1pPr algn="l" fontAlgn="b">
              <a:lnSpc>
                <a:spcPct val="85000"/>
              </a:lnSpc>
              <a:defRPr sz="50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1" y="4648201"/>
            <a:ext cx="6028267" cy="1345671"/>
          </a:xfrm>
          <a:ln>
            <a:noFill/>
          </a:ln>
        </p:spPr>
        <p:txBody>
          <a:bodyPr/>
          <a:lstStyle>
            <a:lvl1pPr marL="0" indent="0" algn="l" fontAlgn="t">
              <a:lnSpc>
                <a:spcPct val="90000"/>
              </a:lnSpc>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78059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a:lstStyle>
            <a:lvl1pPr>
              <a:defRPr baseline="0"/>
            </a:lvl1pPr>
          </a:lstStyle>
          <a:p>
            <a:r>
              <a:rPr lang="en-US" dirty="0"/>
              <a:t>Content Slide with ample space for text and other content.</a:t>
            </a:r>
          </a:p>
        </p:txBody>
      </p:sp>
      <p:sp>
        <p:nvSpPr>
          <p:cNvPr id="3" name="Content Placeholder 2"/>
          <p:cNvSpPr>
            <a:spLocks noGrp="1"/>
          </p:cNvSpPr>
          <p:nvPr>
            <p:ph idx="1" hasCustomPrompt="1"/>
          </p:nvPr>
        </p:nvSpPr>
        <p:spPr>
          <a:xfrm>
            <a:off x="612185" y="2280501"/>
            <a:ext cx="11013759" cy="3896463"/>
          </a:xfrm>
          <a:ln>
            <a:noFill/>
          </a:ln>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69241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 with space for text and other content.</a:t>
            </a:r>
          </a:p>
        </p:txBody>
      </p:sp>
      <p:sp>
        <p:nvSpPr>
          <p:cNvPr id="3" name="Content Placeholder 2"/>
          <p:cNvSpPr>
            <a:spLocks noGrp="1"/>
          </p:cNvSpPr>
          <p:nvPr>
            <p:ph idx="1" hasCustomPrompt="1"/>
          </p:nvPr>
        </p:nvSpPr>
        <p:spPr>
          <a:xfrm>
            <a:off x="612183" y="2357990"/>
            <a:ext cx="6904495" cy="3896463"/>
          </a:xfrm>
          <a:ln>
            <a:noFill/>
          </a:ln>
        </p:spPr>
        <p:txBody>
          <a:bodyPr/>
          <a:lstStyle>
            <a:lvl2pPr>
              <a:defRPr b="0"/>
            </a:lvl2pPr>
            <a:lvl3pPr marL="1142971" marR="0" indent="-228594" algn="l" defTabSz="914377"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1"/>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4113943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4"/>
            <a:ext cx="5331417" cy="3783529"/>
          </a:xfrm>
          <a:ln>
            <a:noFill/>
          </a:ln>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20" y="2393434"/>
            <a:ext cx="5395625" cy="3783529"/>
          </a:xfrm>
          <a:ln>
            <a:noFill/>
          </a:ln>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sz="1800" dirty="0"/>
          </a:p>
        </p:txBody>
      </p:sp>
    </p:spTree>
    <p:extLst>
      <p:ext uri="{BB962C8B-B14F-4D97-AF65-F5344CB8AC3E}">
        <p14:creationId xmlns:p14="http://schemas.microsoft.com/office/powerpoint/2010/main" val="1769668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6" y="3378632"/>
            <a:ext cx="5401159" cy="2688955"/>
          </a:xfrm>
          <a:ln>
            <a:noFill/>
          </a:ln>
        </p:spPr>
        <p:txBody>
          <a:bodyPr/>
          <a:lstStyle>
            <a:lvl2pPr marL="457189">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2"/>
            <a:ext cx="5488615" cy="2688955"/>
          </a:xfrm>
          <a:ln>
            <a:noFill/>
          </a:ln>
        </p:spPr>
        <p:txBody>
          <a:bodyPr/>
          <a:lstStyle>
            <a:lvl1pPr>
              <a:defRPr baseline="0"/>
            </a:lvl1pPr>
            <a:lvl2pPr marL="457189">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47215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5" y="934937"/>
            <a:ext cx="11013759" cy="1186993"/>
          </a:xfrm>
          <a:ln>
            <a:noFill/>
          </a:ln>
        </p:spPr>
        <p:txBody>
          <a:bodyPr tIns="0" bIns="0" anchor="b" anchorCtr="0"/>
          <a:lstStyle>
            <a:lvl1pPr fontAlgn="b">
              <a:defRPr baseline="0"/>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90"/>
            <a:ext cx="5997843" cy="3508119"/>
          </a:xfrm>
          <a:ln>
            <a:noFill/>
          </a:ln>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7"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2814755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
        <p:nvSpPr>
          <p:cNvPr id="2" name="Title 1"/>
          <p:cNvSpPr>
            <a:spLocks noGrp="1"/>
          </p:cNvSpPr>
          <p:nvPr>
            <p:ph type="title" hasCustomPrompt="1"/>
          </p:nvPr>
        </p:nvSpPr>
        <p:spPr>
          <a:xfrm>
            <a:off x="596685" y="810993"/>
            <a:ext cx="11029259" cy="1325563"/>
          </a:xfrm>
          <a:ln>
            <a:noFill/>
          </a:ln>
        </p:spPr>
        <p:txBody>
          <a:bodyPr bIns="0" anchor="b" anchorCtr="0"/>
          <a:lstStyle>
            <a:lvl1pPr>
              <a:defRPr baseline="0"/>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6" y="2393435"/>
            <a:ext cx="5331417" cy="783719"/>
          </a:xfrm>
          <a:ln>
            <a:noFill/>
          </a:ln>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20" y="2393435"/>
            <a:ext cx="5395625" cy="783720"/>
          </a:xfrm>
          <a:ln>
            <a:noFill/>
          </a:ln>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1068572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4" y="1252137"/>
            <a:ext cx="3678633" cy="4551979"/>
          </a:xfrm>
        </p:spPr>
        <p:txBody>
          <a:bodyPr/>
          <a:lstStyle>
            <a:lvl1pPr>
              <a:lnSpc>
                <a:spcPct val="100000"/>
              </a:lnSpc>
              <a:spcAft>
                <a:spcPts val="1200"/>
              </a:spcAft>
              <a:defRPr sz="2500" b="1" baseline="0">
                <a:solidFill>
                  <a:schemeClr val="tx1"/>
                </a:solidFill>
                <a:latin typeface="Corbel" charset="0"/>
                <a:ea typeface="Corbel" charset="0"/>
                <a:cs typeface="Corbel" charset="0"/>
              </a:defRPr>
            </a:lvl1pPr>
            <a:lvl2pPr marL="457189"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611509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8" y="643217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6" y="1923555"/>
            <a:ext cx="5401159" cy="4088835"/>
          </a:xfrm>
          <a:ln>
            <a:noFill/>
          </a:ln>
        </p:spPr>
        <p:txBody>
          <a:bodyPr/>
          <a:lstStyle>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5"/>
            <a:ext cx="5488615" cy="4088835"/>
          </a:xfrm>
          <a:ln>
            <a:noFill/>
          </a:ln>
        </p:spPr>
        <p:txBody>
          <a:bodyPr/>
          <a:lstStyle>
            <a:lvl1pPr>
              <a:defRPr baseline="0"/>
            </a:lvl1pPr>
            <a:lvl2pPr marL="457189">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132838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1"/>
            <a:ext cx="11013760" cy="4721725"/>
          </a:xfrm>
        </p:spPr>
        <p:txBody>
          <a:bodyPr/>
          <a:lstStyle>
            <a:lvl1pPr>
              <a:lnSpc>
                <a:spcPct val="105000"/>
              </a:lnSpc>
              <a:spcAft>
                <a:spcPts val="1200"/>
              </a:spcAft>
              <a:defRPr sz="2500" b="1" baseline="0">
                <a:solidFill>
                  <a:schemeClr val="tx1"/>
                </a:solidFill>
                <a:latin typeface="Corbel" charset="0"/>
                <a:ea typeface="Corbel" charset="0"/>
                <a:cs typeface="Corbel" charset="0"/>
              </a:defRPr>
            </a:lvl1pPr>
            <a:lvl2pPr marL="457189"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8"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27125142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596685" y="338295"/>
            <a:ext cx="11029259" cy="1325563"/>
          </a:xfrm>
          <a:ln>
            <a:noFill/>
          </a:ln>
        </p:spPr>
        <p:txBody>
          <a:bodyPr bIns="0" anchor="b" anchorCtr="0"/>
          <a:lstStyle>
            <a:lvl1pPr>
              <a:defRPr baseline="0"/>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3"/>
          </a:xfrm>
          <a:ln>
            <a:noFill/>
          </a:ln>
        </p:spPr>
        <p:txBody>
          <a:bodyPr>
            <a:normAutofit/>
          </a:bodyPr>
          <a:lstStyle>
            <a:lvl1pPr>
              <a:lnSpc>
                <a:spcPct val="102000"/>
              </a:lnSpc>
              <a:defRPr sz="1800" b="1" baseline="0"/>
            </a:lvl1pPr>
            <a:lvl2pPr marL="457189">
              <a:defRPr/>
            </a:lvl2pPr>
          </a:lstStyle>
          <a:p>
            <a:pPr lvl="0"/>
            <a:r>
              <a:rPr lang="en-US" dirty="0"/>
              <a:t>Level 1 content style for text to describe whatever it to the left (e.g., a chart, table, photo, or graphic). </a:t>
            </a:r>
          </a:p>
        </p:txBody>
      </p:sp>
    </p:spTree>
    <p:extLst>
      <p:ext uri="{BB962C8B-B14F-4D97-AF65-F5344CB8AC3E}">
        <p14:creationId xmlns:p14="http://schemas.microsoft.com/office/powerpoint/2010/main" val="371824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5" y="1549402"/>
            <a:ext cx="6272093" cy="2785535"/>
          </a:xfrm>
          <a:ln>
            <a:noFill/>
          </a:ln>
        </p:spPr>
        <p:txBody>
          <a:bodyPr anchor="b">
            <a:normAutofit/>
          </a:bodyPr>
          <a:lstStyle>
            <a:lvl1pPr algn="l" fontAlgn="b">
              <a:lnSpc>
                <a:spcPct val="85000"/>
              </a:lnSpc>
              <a:defRPr sz="50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6" y="4648200"/>
            <a:ext cx="6029793"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2226501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3" name="Slide Number Placeholder 5"/>
          <p:cNvSpPr txBox="1">
            <a:spLocks/>
          </p:cNvSpPr>
          <p:nvPr userDrawn="1"/>
        </p:nvSpPr>
        <p:spPr>
          <a:xfrm>
            <a:off x="362124" y="64244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Tree>
    <p:extLst>
      <p:ext uri="{BB962C8B-B14F-4D97-AF65-F5344CB8AC3E}">
        <p14:creationId xmlns:p14="http://schemas.microsoft.com/office/powerpoint/2010/main" val="14014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76644"/>
            <a:ext cx="2645229" cy="588563"/>
          </a:xfrm>
          <a:prstGeom prst="rect">
            <a:avLst/>
          </a:prstGeom>
        </p:spPr>
      </p:pic>
      <p:sp>
        <p:nvSpPr>
          <p:cNvPr id="14" name="Title 1"/>
          <p:cNvSpPr>
            <a:spLocks noGrp="1"/>
          </p:cNvSpPr>
          <p:nvPr>
            <p:ph type="ctrTitle" hasCustomPrompt="1"/>
          </p:nvPr>
        </p:nvSpPr>
        <p:spPr>
          <a:xfrm>
            <a:off x="760476" y="1479733"/>
            <a:ext cx="8252897" cy="2785535"/>
          </a:xfrm>
          <a:ln>
            <a:noFill/>
          </a:ln>
        </p:spPr>
        <p:txBody>
          <a:bodyPr anchor="b">
            <a:normAutofit/>
          </a:bodyPr>
          <a:lstStyle>
            <a:lvl1pPr algn="l" fontAlgn="b">
              <a:lnSpc>
                <a:spcPct val="85000"/>
              </a:lnSpc>
              <a:defRPr sz="50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6" y="4683039"/>
            <a:ext cx="8252897" cy="1134533"/>
          </a:xfrm>
          <a:ln>
            <a:noFill/>
          </a:ln>
        </p:spPr>
        <p:txBody>
          <a:bodyPr/>
          <a:lstStyle>
            <a:lvl1pPr marL="0" indent="0" algn="l" fontAlgn="t">
              <a:buNone/>
              <a:defRPr sz="2400" b="1" baseline="0">
                <a:solidFill>
                  <a:schemeClr val="accent1"/>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Tree>
    <p:extLst>
      <p:ext uri="{BB962C8B-B14F-4D97-AF65-F5344CB8AC3E}">
        <p14:creationId xmlns:p14="http://schemas.microsoft.com/office/powerpoint/2010/main" val="391647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7" y="2119083"/>
            <a:ext cx="9047555" cy="1608187"/>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2" y="3941114"/>
            <a:ext cx="8260081"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6" y="6281254"/>
            <a:ext cx="407125" cy="292885"/>
          </a:xfrm>
        </p:spPr>
        <p:txBody>
          <a:bodyPr anchor="ctr" anchorCtr="1"/>
          <a:lstStyle>
            <a:lvl1pPr algn="l">
              <a:defRPr sz="1300" b="1">
                <a:solidFill>
                  <a:schemeClr val="accent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59421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686" y="265490"/>
            <a:ext cx="1730829" cy="385109"/>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4" name="Title 1"/>
          <p:cNvSpPr>
            <a:spLocks noGrp="1"/>
          </p:cNvSpPr>
          <p:nvPr>
            <p:ph type="ctrTitle" hasCustomPrompt="1"/>
          </p:nvPr>
        </p:nvSpPr>
        <p:spPr>
          <a:xfrm>
            <a:off x="1108818" y="2119083"/>
            <a:ext cx="8252897" cy="1608187"/>
          </a:xfrm>
          <a:ln>
            <a:noFill/>
          </a:ln>
        </p:spPr>
        <p:txBody>
          <a:bodyPr anchor="t" anchorCtr="0">
            <a:noAutofit/>
          </a:bodyPr>
          <a:lstStyle>
            <a:lvl1pPr algn="l" fontAlgn="t">
              <a:lnSpc>
                <a:spcPct val="85000"/>
              </a:lnSpc>
              <a:defRPr sz="45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1" y="3941114"/>
            <a:ext cx="7151915" cy="1134533"/>
          </a:xfrm>
        </p:spPr>
        <p:txBody>
          <a:bodyPr>
            <a:noAutofit/>
          </a:bodyPr>
          <a:lstStyle>
            <a:lvl1pPr marL="0" indent="0" algn="l" fontAlgn="t">
              <a:lnSpc>
                <a:spcPct val="95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6" y="6277860"/>
            <a:ext cx="407125" cy="292885"/>
          </a:xfrm>
          <a:prstGeom prst="rect">
            <a:avLst/>
          </a:prstGeo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3935244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sp>
        <p:nvSpPr>
          <p:cNvPr id="18" name="Slide Number Placeholder 5"/>
          <p:cNvSpPr>
            <a:spLocks noGrp="1"/>
          </p:cNvSpPr>
          <p:nvPr>
            <p:ph type="sldNum" sz="quarter" idx="12"/>
          </p:nvPr>
        </p:nvSpPr>
        <p:spPr>
          <a:xfrm>
            <a:off x="291404" y="628494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56372" y="265490"/>
            <a:ext cx="1730829" cy="385109"/>
          </a:xfrm>
          <a:prstGeom prst="rect">
            <a:avLst/>
          </a:prstGeom>
        </p:spPr>
      </p:pic>
      <p:sp>
        <p:nvSpPr>
          <p:cNvPr id="14" name="Title 1"/>
          <p:cNvSpPr>
            <a:spLocks noGrp="1"/>
          </p:cNvSpPr>
          <p:nvPr>
            <p:ph type="ctrTitle" hasCustomPrompt="1"/>
          </p:nvPr>
        </p:nvSpPr>
        <p:spPr>
          <a:xfrm>
            <a:off x="3675018" y="1600200"/>
            <a:ext cx="6061167" cy="2248989"/>
          </a:xfrm>
          <a:ln>
            <a:noFill/>
          </a:ln>
        </p:spPr>
        <p:txBody>
          <a:bodyPr anchor="t" anchorCtr="0">
            <a:noAutofit/>
          </a:bodyPr>
          <a:lstStyle>
            <a:lvl1pPr algn="l" fontAlgn="t">
              <a:lnSpc>
                <a:spcPct val="85000"/>
              </a:lnSpc>
              <a:defRPr sz="45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2" y="4045616"/>
            <a:ext cx="6209215" cy="1134533"/>
          </a:xfrm>
          <a:ln>
            <a:noFill/>
          </a:ln>
        </p:spPr>
        <p:txBody>
          <a:bodyPr>
            <a:noAutofit/>
          </a:bodyPr>
          <a:lstStyle>
            <a:lvl1pPr marL="0" indent="0" algn="l" fontAlgn="t">
              <a:lnSpc>
                <a:spcPct val="100000"/>
              </a:lnSpc>
              <a:buNone/>
              <a:defRPr sz="2600" b="1" baseline="0">
                <a:solidFill>
                  <a:schemeClr val="tx2"/>
                </a:solidFill>
                <a:latin typeface="Corbel" charset="0"/>
                <a:ea typeface="Corbel" charset="0"/>
                <a:cs typeface="Corbel"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1268240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Title 1"/>
          <p:cNvSpPr txBox="1">
            <a:spLocks/>
          </p:cNvSpPr>
          <p:nvPr userDrawn="1"/>
        </p:nvSpPr>
        <p:spPr>
          <a:xfrm>
            <a:off x="2209801" y="1600201"/>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sz="5000" dirty="0"/>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01560" y="265490"/>
            <a:ext cx="2324385" cy="517175"/>
          </a:xfrm>
          <a:prstGeom prst="rect">
            <a:avLst/>
          </a:prstGeom>
        </p:spPr>
      </p:pic>
      <p:sp>
        <p:nvSpPr>
          <p:cNvPr id="14" name="Title 1"/>
          <p:cNvSpPr>
            <a:spLocks noGrp="1"/>
          </p:cNvSpPr>
          <p:nvPr>
            <p:ph type="ctrTitle" hasCustomPrompt="1"/>
          </p:nvPr>
        </p:nvSpPr>
        <p:spPr>
          <a:xfrm>
            <a:off x="5860869" y="1821111"/>
            <a:ext cx="5765075" cy="2248989"/>
          </a:xfrm>
          <a:ln>
            <a:noFill/>
          </a:ln>
        </p:spPr>
        <p:txBody>
          <a:bodyPr anchor="t" anchorCtr="0">
            <a:noAutofit/>
          </a:bodyPr>
          <a:lstStyle>
            <a:lvl1pPr algn="l" fontAlgn="t">
              <a:lnSpc>
                <a:spcPct val="85000"/>
              </a:lnSpc>
              <a:defRPr sz="4500" b="1" baseline="0"/>
            </a:lvl1pPr>
          </a:lstStyle>
          <a:p>
            <a:r>
              <a:rPr lang="en-US" dirty="0"/>
              <a:t>Section intro slide with no subtitle. Text is top justified to nestle under optional section number.</a:t>
            </a:r>
          </a:p>
        </p:txBody>
      </p:sp>
      <p:sp>
        <p:nvSpPr>
          <p:cNvPr id="18" name="Slide Number Placeholder 5"/>
          <p:cNvSpPr>
            <a:spLocks noGrp="1"/>
          </p:cNvSpPr>
          <p:nvPr>
            <p:ph type="sldNum" sz="quarter" idx="12"/>
          </p:nvPr>
        </p:nvSpPr>
        <p:spPr>
          <a:xfrm>
            <a:off x="353400" y="6377934"/>
            <a:ext cx="407125" cy="292885"/>
          </a:xfrm>
        </p:spPr>
        <p:txBody>
          <a:bodyPr anchor="ctr" anchorCtr="1"/>
          <a:lstStyle>
            <a:lvl1pPr algn="l">
              <a:defRPr sz="1300" b="1">
                <a:solidFill>
                  <a:schemeClr val="bg1"/>
                </a:solidFill>
                <a:latin typeface="Trebuchet MS" charset="0"/>
                <a:ea typeface="Trebuchet MS" charset="0"/>
                <a:cs typeface="Trebuchet MS"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2091057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74864" y="337173"/>
            <a:ext cx="2251081" cy="500865"/>
          </a:xfrm>
          <a:prstGeom prst="rect">
            <a:avLst/>
          </a:prstGeom>
        </p:spPr>
      </p:pic>
      <p:sp>
        <p:nvSpPr>
          <p:cNvPr id="11" name="Slide Number Placeholder 5"/>
          <p:cNvSpPr txBox="1">
            <a:spLocks/>
          </p:cNvSpPr>
          <p:nvPr userDrawn="1"/>
        </p:nvSpPr>
        <p:spPr>
          <a:xfrm>
            <a:off x="361148" y="643992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838201" y="365125"/>
            <a:ext cx="7025641" cy="1325563"/>
          </a:xfrm>
          <a:ln>
            <a:noFill/>
          </a:ln>
        </p:spPr>
        <p:txBody>
          <a:bodyPr/>
          <a:lstStyle>
            <a:lvl1pPr>
              <a:defRPr baseline="0"/>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9"/>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Tree>
    <p:extLst>
      <p:ext uri="{BB962C8B-B14F-4D97-AF65-F5344CB8AC3E}">
        <p14:creationId xmlns:p14="http://schemas.microsoft.com/office/powerpoint/2010/main" val="200688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8" y="636920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300" smtClean="0"/>
              <a:pPr/>
              <a:t>‹#›</a:t>
            </a:fld>
            <a:endParaRPr lang="en-US" sz="1300" dirty="0"/>
          </a:p>
        </p:txBody>
      </p:sp>
      <p:sp>
        <p:nvSpPr>
          <p:cNvPr id="2" name="Title 1"/>
          <p:cNvSpPr>
            <a:spLocks noGrp="1"/>
          </p:cNvSpPr>
          <p:nvPr>
            <p:ph type="title" hasCustomPrompt="1"/>
          </p:nvPr>
        </p:nvSpPr>
        <p:spPr>
          <a:xfrm>
            <a:off x="4720938" y="1175208"/>
            <a:ext cx="6905007" cy="1325563"/>
          </a:xfrm>
          <a:ln>
            <a:noFill/>
          </a:ln>
        </p:spPr>
        <p:txBody>
          <a:bodyPr/>
          <a:lstStyle>
            <a:lvl1pPr>
              <a:defRPr baseline="0"/>
            </a:lvl1pPr>
          </a:lstStyle>
          <a:p>
            <a:r>
              <a:rPr lang="en-US" dirty="0"/>
              <a:t>Content Slide with small photo and pull quote area.</a:t>
            </a:r>
          </a:p>
        </p:txBody>
      </p:sp>
      <p:sp>
        <p:nvSpPr>
          <p:cNvPr id="3" name="Content Placeholder 2"/>
          <p:cNvSpPr>
            <a:spLocks noGrp="1"/>
          </p:cNvSpPr>
          <p:nvPr>
            <p:ph idx="1" hasCustomPrompt="1"/>
          </p:nvPr>
        </p:nvSpPr>
        <p:spPr>
          <a:xfrm>
            <a:off x="4720938" y="2635707"/>
            <a:ext cx="6905007" cy="3811968"/>
          </a:xfrm>
          <a:ln>
            <a:noFill/>
          </a:ln>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32197" y="265489"/>
            <a:ext cx="1993747" cy="443608"/>
          </a:xfrm>
          <a:prstGeom prst="rect">
            <a:avLst/>
          </a:prstGeom>
        </p:spPr>
      </p:pic>
    </p:spTree>
    <p:extLst>
      <p:ext uri="{BB962C8B-B14F-4D97-AF65-F5344CB8AC3E}">
        <p14:creationId xmlns:p14="http://schemas.microsoft.com/office/powerpoint/2010/main" val="1175707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3E07B-1E64-EE42-9C34-730A2E670201}" type="datetime1">
              <a:rPr lang="en-US" smtClean="0"/>
              <a:t>10/12/2017</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5F17B8-507F-E644-928E-C5CCEC3C812F}" type="slidenum">
              <a:rPr lang="en-US" smtClean="0"/>
              <a:t>‹#›</a:t>
            </a:fld>
            <a:endParaRPr lang="en-US"/>
          </a:p>
        </p:txBody>
      </p:sp>
    </p:spTree>
    <p:extLst>
      <p:ext uri="{BB962C8B-B14F-4D97-AF65-F5344CB8AC3E}">
        <p14:creationId xmlns:p14="http://schemas.microsoft.com/office/powerpoint/2010/main" val="11246947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hdr="0" ftr="0" dt="0"/>
  <p:txStyles>
    <p:titleStyle>
      <a:lvl1pPr algn="l" defTabSz="914377" rtl="0" eaLnBrk="1" fontAlgn="t" latinLnBrk="0" hangingPunct="1">
        <a:lnSpc>
          <a:spcPct val="90000"/>
        </a:lnSpc>
        <a:spcBef>
          <a:spcPct val="0"/>
        </a:spcBef>
        <a:spcAft>
          <a:spcPts val="600"/>
        </a:spcAft>
        <a:buNone/>
        <a:defRPr sz="4500" b="1" kern="1200">
          <a:solidFill>
            <a:schemeClr val="tx1"/>
          </a:solidFill>
          <a:latin typeface="Corbel" charset="0"/>
          <a:ea typeface="Corbel" charset="0"/>
          <a:cs typeface="Corbel" charset="0"/>
        </a:defRPr>
      </a:lvl1pPr>
    </p:titleStyle>
    <p:body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id="{B0CF0D77-58C6-4D18-A4AD-63763AEBA77E}"/>
              </a:ext>
            </a:extLst>
          </p:cNvPr>
          <p:cNvSpPr txBox="1"/>
          <p:nvPr/>
        </p:nvSpPr>
        <p:spPr>
          <a:xfrm>
            <a:off x="1422400" y="1905000"/>
            <a:ext cx="9652000" cy="3459480"/>
          </a:xfrm>
          <a:prstGeom prst="rect">
            <a:avLst/>
          </a:prstGeom>
        </p:spPr>
        <p:txBody>
          <a:bodyPr vert="horz" wrap="square" lIns="121920" tIns="60960" rIns="121920" bIns="60960" rtlCol="0">
            <a:normAutofit/>
          </a:bodyPr>
          <a:lstStyle/>
          <a:p>
            <a:pPr algn="ctr" defTabSz="1219170"/>
            <a:r>
              <a:rPr lang="en-US" sz="4800" b="1" dirty="0">
                <a:solidFill>
                  <a:srgbClr val="405461"/>
                </a:solidFill>
                <a:latin typeface="Calibri Light" panose="020F0302020204030204"/>
              </a:rPr>
              <a:t>California Adult Education Data and Accountability System</a:t>
            </a:r>
          </a:p>
          <a:p>
            <a:pPr algn="ctr" defTabSz="1219170"/>
            <a:endParaRPr lang="en-US" sz="4800"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Randal K Tillery, </a:t>
            </a:r>
            <a:r>
              <a:rPr lang="en-US" b="1" dirty="0" err="1">
                <a:solidFill>
                  <a:srgbClr val="405461"/>
                </a:solidFill>
                <a:latin typeface="Calibri Light" panose="020F0302020204030204"/>
              </a:rPr>
              <a:t>WestEd</a:t>
            </a:r>
            <a:endParaRPr lang="en-US" b="1" dirty="0">
              <a:solidFill>
                <a:srgbClr val="405461"/>
              </a:solidFill>
              <a:latin typeface="Calibri Light" panose="020F0302020204030204"/>
            </a:endParaRPr>
          </a:p>
          <a:p>
            <a:pPr algn="ctr" defTabSz="1219170"/>
            <a:r>
              <a:rPr lang="en-US" b="1" dirty="0">
                <a:solidFill>
                  <a:srgbClr val="405461"/>
                </a:solidFill>
                <a:latin typeface="Calibri Light" panose="020F0302020204030204"/>
              </a:rPr>
              <a:t>rtiller@wested.org</a:t>
            </a:r>
          </a:p>
        </p:txBody>
      </p:sp>
    </p:spTree>
    <p:extLst>
      <p:ext uri="{BB962C8B-B14F-4D97-AF65-F5344CB8AC3E}">
        <p14:creationId xmlns:p14="http://schemas.microsoft.com/office/powerpoint/2010/main" val="178602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590350" y="725883"/>
            <a:ext cx="11320380" cy="663195"/>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Overarching Framework:</a:t>
            </a:r>
          </a:p>
        </p:txBody>
      </p:sp>
      <p:sp>
        <p:nvSpPr>
          <p:cNvPr id="6" name="Rectangle 5">
            <a:extLst>
              <a:ext uri="{FF2B5EF4-FFF2-40B4-BE49-F238E27FC236}">
                <a16:creationId xmlns:a16="http://schemas.microsoft.com/office/drawing/2014/main" id="{33B215E2-868B-4748-A6F7-308352D47C09}"/>
              </a:ext>
            </a:extLst>
          </p:cNvPr>
          <p:cNvSpPr/>
          <p:nvPr/>
        </p:nvSpPr>
        <p:spPr>
          <a:xfrm flipV="1">
            <a:off x="693020" y="1302759"/>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7" name="Rectangle 6">
            <a:extLst>
              <a:ext uri="{FF2B5EF4-FFF2-40B4-BE49-F238E27FC236}">
                <a16:creationId xmlns:a16="http://schemas.microsoft.com/office/drawing/2014/main" id="{E7B78542-D7A4-479F-B9AD-2A1F6C490390}"/>
              </a:ext>
            </a:extLst>
          </p:cNvPr>
          <p:cNvSpPr/>
          <p:nvPr/>
        </p:nvSpPr>
        <p:spPr>
          <a:xfrm>
            <a:off x="833388" y="1641489"/>
            <a:ext cx="10673881" cy="3293209"/>
          </a:xfrm>
          <a:prstGeom prst="rect">
            <a:avLst/>
          </a:prstGeom>
        </p:spPr>
        <p:txBody>
          <a:bodyPr wrap="square">
            <a:spAutoFit/>
          </a:bodyPr>
          <a:lstStyle/>
          <a:p>
            <a:pPr marL="457200" lvl="0" indent="-457200" algn="l">
              <a:spcBef>
                <a:spcPts val="1200"/>
              </a:spcBef>
              <a:buClr>
                <a:srgbClr val="0070C0"/>
              </a:buClr>
              <a:buSzPct val="135000"/>
              <a:buFont typeface="Arial" panose="020B0604020202020204" pitchFamily="34" charset="0"/>
              <a:buChar char="•"/>
            </a:pPr>
            <a:r>
              <a:rPr lang="en-US" sz="2800" dirty="0"/>
              <a:t>Metrics needed to be concrete and clear</a:t>
            </a:r>
          </a:p>
          <a:p>
            <a:pPr marL="457200" lvl="0" indent="-457200" algn="l">
              <a:spcBef>
                <a:spcPts val="1200"/>
              </a:spcBef>
              <a:buClr>
                <a:srgbClr val="0070C0"/>
              </a:buClr>
              <a:buSzPct val="135000"/>
              <a:buFont typeface="Arial" panose="020B0604020202020204" pitchFamily="34" charset="0"/>
              <a:buChar char="•"/>
            </a:pPr>
            <a:r>
              <a:rPr lang="en-US" sz="2800" dirty="0"/>
              <a:t>Focus on all AE students regardless of funding source</a:t>
            </a:r>
          </a:p>
          <a:p>
            <a:pPr marL="457200" lvl="0" indent="-457200" algn="l">
              <a:spcBef>
                <a:spcPts val="1200"/>
              </a:spcBef>
              <a:buClr>
                <a:srgbClr val="0070C0"/>
              </a:buClr>
              <a:buSzPct val="135000"/>
              <a:buFont typeface="Arial" panose="020B0604020202020204" pitchFamily="34" charset="0"/>
              <a:buChar char="•"/>
            </a:pPr>
            <a:r>
              <a:rPr lang="en-US" sz="2800" dirty="0"/>
              <a:t>Incorporate, expand on, or default to WIOA definitions</a:t>
            </a:r>
          </a:p>
          <a:p>
            <a:pPr marL="457200" lvl="0" indent="-457200" algn="l">
              <a:spcBef>
                <a:spcPts val="1200"/>
              </a:spcBef>
              <a:buClr>
                <a:srgbClr val="0070C0"/>
              </a:buClr>
              <a:buSzPct val="135000"/>
              <a:buFont typeface="Arial" panose="020B0604020202020204" pitchFamily="34" charset="0"/>
              <a:buChar char="•"/>
            </a:pPr>
            <a:r>
              <a:rPr lang="en-US" sz="2800" dirty="0"/>
              <a:t>Aligned to Strong Workforce, Perkins, other definitions</a:t>
            </a:r>
          </a:p>
          <a:p>
            <a:pPr marL="457200" lvl="0" indent="-457200" algn="l">
              <a:spcBef>
                <a:spcPts val="1200"/>
              </a:spcBef>
              <a:buClr>
                <a:srgbClr val="0070C0"/>
              </a:buClr>
              <a:buSzPct val="135000"/>
              <a:buFont typeface="Arial" panose="020B0604020202020204" pitchFamily="34" charset="0"/>
              <a:buChar char="•"/>
            </a:pPr>
            <a:r>
              <a:rPr lang="en-US" sz="2800" dirty="0"/>
              <a:t>Revised policies should inform guidance that can be refined and grow as needed by the field</a:t>
            </a:r>
          </a:p>
        </p:txBody>
      </p:sp>
    </p:spTree>
    <p:extLst>
      <p:ext uri="{BB962C8B-B14F-4D97-AF65-F5344CB8AC3E}">
        <p14:creationId xmlns:p14="http://schemas.microsoft.com/office/powerpoint/2010/main" val="228344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590350" y="725883"/>
            <a:ext cx="11320380" cy="637932"/>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Adult Education Reportable Programs:</a:t>
            </a:r>
          </a:p>
        </p:txBody>
      </p:sp>
      <p:sp>
        <p:nvSpPr>
          <p:cNvPr id="6" name="Rectangle 5">
            <a:extLst>
              <a:ext uri="{FF2B5EF4-FFF2-40B4-BE49-F238E27FC236}">
                <a16:creationId xmlns:a16="http://schemas.microsoft.com/office/drawing/2014/main" id="{33B215E2-868B-4748-A6F7-308352D47C09}"/>
              </a:ext>
            </a:extLst>
          </p:cNvPr>
          <p:cNvSpPr/>
          <p:nvPr/>
        </p:nvSpPr>
        <p:spPr>
          <a:xfrm flipV="1">
            <a:off x="693020" y="1302759"/>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9" name="Rectangle 8">
            <a:extLst>
              <a:ext uri="{FF2B5EF4-FFF2-40B4-BE49-F238E27FC236}">
                <a16:creationId xmlns:a16="http://schemas.microsoft.com/office/drawing/2014/main" id="{9290238D-5377-40F9-9180-02A7D229D3C6}"/>
              </a:ext>
            </a:extLst>
          </p:cNvPr>
          <p:cNvSpPr/>
          <p:nvPr/>
        </p:nvSpPr>
        <p:spPr>
          <a:xfrm>
            <a:off x="693019" y="1586411"/>
            <a:ext cx="10608109" cy="4113883"/>
          </a:xfrm>
          <a:prstGeom prst="rect">
            <a:avLst/>
          </a:prstGeom>
        </p:spPr>
        <p:txBody>
          <a:bodyPr wrap="square">
            <a:spAutoFit/>
          </a:bodyPr>
          <a:lstStyle/>
          <a:p>
            <a:pPr marL="174625" marR="0" lvl="0" algn="l" defTabSz="798513">
              <a:lnSpc>
                <a:spcPct val="107000"/>
              </a:lnSpc>
              <a:spcBef>
                <a:spcPts val="3600"/>
              </a:spcBef>
              <a:spcAft>
                <a:spcPts val="0"/>
              </a:spcAft>
              <a:buClr>
                <a:srgbClr val="2F5496"/>
              </a:buClr>
              <a:buSzPct val="140000"/>
            </a:pPr>
            <a:r>
              <a:rPr lang="en-US" sz="2600" b="1" dirty="0">
                <a:solidFill>
                  <a:srgbClr val="0070C0"/>
                </a:solidFill>
                <a:ea typeface="Calibri" panose="020F0502020204030204" pitchFamily="34" charset="0"/>
                <a:cs typeface="Calibri Light" panose="020F0302020204030204" pitchFamily="34" charset="0"/>
              </a:rPr>
              <a:t>Population: </a:t>
            </a:r>
            <a:r>
              <a:rPr lang="en-US" sz="2600" dirty="0">
                <a:ea typeface="Calibri" panose="020F0502020204030204" pitchFamily="34" charset="0"/>
                <a:cs typeface="Calibri Light" panose="020F0302020204030204" pitchFamily="34" charset="0"/>
              </a:rPr>
              <a:t>All adult education students enrolled in ABE, ASE, ESL, or CTE programs enrolled at a:</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2600" dirty="0">
                <a:ea typeface="Calibri" panose="020F0502020204030204" pitchFamily="34" charset="0"/>
                <a:cs typeface="Calibri Light" panose="020F0302020204030204" pitchFamily="34" charset="0"/>
              </a:rPr>
              <a:t>K12 adult education school</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2600" dirty="0">
                <a:ea typeface="Calibri" panose="020F0502020204030204" pitchFamily="34" charset="0"/>
                <a:cs typeface="Calibri Light" panose="020F0302020204030204" pitchFamily="34" charset="0"/>
              </a:rPr>
              <a:t>Community college non-credit program</a:t>
            </a:r>
          </a:p>
          <a:p>
            <a:pPr marL="914400" marR="0" lvl="0" indent="-571500" algn="l" defTabSz="798513">
              <a:lnSpc>
                <a:spcPct val="107000"/>
              </a:lnSpc>
              <a:spcBef>
                <a:spcPts val="1200"/>
              </a:spcBef>
              <a:spcAft>
                <a:spcPts val="0"/>
              </a:spcAft>
              <a:buClr>
                <a:srgbClr val="2F5496"/>
              </a:buClr>
              <a:buSzPct val="140000"/>
              <a:buFont typeface="Arial" panose="020B0604020202020204" pitchFamily="34" charset="0"/>
              <a:buChar char="•"/>
            </a:pPr>
            <a:r>
              <a:rPr lang="en-US" sz="2600" dirty="0">
                <a:ea typeface="Calibri" panose="020F0502020204030204" pitchFamily="34" charset="0"/>
                <a:cs typeface="Calibri Light" panose="020F0302020204030204" pitchFamily="34" charset="0"/>
              </a:rPr>
              <a:t>Third party provider supported by a consortium for the purposes of providing training or supportive services</a:t>
            </a:r>
          </a:p>
          <a:p>
            <a:pPr marL="174625" marR="0" lvl="0" algn="l" defTabSz="798513">
              <a:lnSpc>
                <a:spcPct val="107000"/>
              </a:lnSpc>
              <a:spcBef>
                <a:spcPts val="1200"/>
              </a:spcBef>
              <a:spcAft>
                <a:spcPts val="0"/>
              </a:spcAft>
              <a:buClr>
                <a:srgbClr val="2F5496"/>
              </a:buClr>
              <a:buSzPct val="140000"/>
            </a:pPr>
            <a:r>
              <a:rPr lang="en-US" sz="2600" dirty="0">
                <a:ea typeface="Calibri" panose="020F0502020204030204" pitchFamily="34" charset="0"/>
                <a:cs typeface="Calibri Light" panose="020F0302020204030204" pitchFamily="34" charset="0"/>
              </a:rPr>
              <a:t>This includes all students regardless of funding source including  AEBG, CDCP, Perkins, WIOA, fee based, </a:t>
            </a:r>
            <a:r>
              <a:rPr lang="en-US" sz="2600" dirty="0" err="1">
                <a:ea typeface="Calibri" panose="020F0502020204030204" pitchFamily="34" charset="0"/>
                <a:cs typeface="Calibri Light" panose="020F0302020204030204" pitchFamily="34" charset="0"/>
              </a:rPr>
              <a:t>etc</a:t>
            </a:r>
            <a:endParaRPr lang="en-US" sz="26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814356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590350" y="725883"/>
            <a:ext cx="11320380" cy="663195"/>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Adult Education Students:</a:t>
            </a:r>
          </a:p>
        </p:txBody>
      </p:sp>
      <p:sp>
        <p:nvSpPr>
          <p:cNvPr id="6" name="Rectangle 5">
            <a:extLst>
              <a:ext uri="{FF2B5EF4-FFF2-40B4-BE49-F238E27FC236}">
                <a16:creationId xmlns:a16="http://schemas.microsoft.com/office/drawing/2014/main" id="{33B215E2-868B-4748-A6F7-308352D47C09}"/>
              </a:ext>
            </a:extLst>
          </p:cNvPr>
          <p:cNvSpPr/>
          <p:nvPr/>
        </p:nvSpPr>
        <p:spPr>
          <a:xfrm flipV="1">
            <a:off x="693020" y="1302759"/>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9" name="Rectangle 8">
            <a:extLst>
              <a:ext uri="{FF2B5EF4-FFF2-40B4-BE49-F238E27FC236}">
                <a16:creationId xmlns:a16="http://schemas.microsoft.com/office/drawing/2014/main" id="{9290238D-5377-40F9-9180-02A7D229D3C6}"/>
              </a:ext>
            </a:extLst>
          </p:cNvPr>
          <p:cNvSpPr/>
          <p:nvPr/>
        </p:nvSpPr>
        <p:spPr>
          <a:xfrm>
            <a:off x="693019" y="1586411"/>
            <a:ext cx="10608109" cy="3825150"/>
          </a:xfrm>
          <a:prstGeom prst="rect">
            <a:avLst/>
          </a:prstGeom>
        </p:spPr>
        <p:txBody>
          <a:bodyPr wrap="square">
            <a:spAutoFit/>
          </a:bodyPr>
          <a:lstStyle/>
          <a:p>
            <a:pPr marL="631825" lvl="0" indent="-457200" defTabSz="798513">
              <a:lnSpc>
                <a:spcPct val="107000"/>
              </a:lnSpc>
              <a:spcBef>
                <a:spcPts val="3600"/>
              </a:spcBef>
              <a:buClr>
                <a:srgbClr val="2F5496"/>
              </a:buClr>
              <a:buSzPct val="140000"/>
              <a:buFont typeface="Arial" panose="020B0604020202020204" pitchFamily="34" charset="0"/>
              <a:buChar char="•"/>
            </a:pPr>
            <a:r>
              <a:rPr lang="en-US" sz="2600" b="1" dirty="0">
                <a:solidFill>
                  <a:srgbClr val="0070C0"/>
                </a:solidFill>
                <a:ea typeface="Calibri" panose="020F0502020204030204" pitchFamily="34" charset="0"/>
                <a:cs typeface="Calibri Light" panose="020F0302020204030204" pitchFamily="34" charset="0"/>
              </a:rPr>
              <a:t>Number of Adults Served by the Consortium: </a:t>
            </a:r>
            <a:r>
              <a:rPr lang="en-US" sz="2600" u="sng" dirty="0"/>
              <a:t>Reportable Individuals</a:t>
            </a:r>
            <a:r>
              <a:rPr lang="en-US" sz="2600" dirty="0"/>
              <a:t> which includes all K12 adult education or community college noncredit students who 1 or more hours of instructional contact hours in any of the 7 program areas and or received support services</a:t>
            </a:r>
          </a:p>
          <a:p>
            <a:pPr marL="631825" lvl="0" indent="-457200" defTabSz="798513">
              <a:lnSpc>
                <a:spcPct val="107000"/>
              </a:lnSpc>
              <a:spcBef>
                <a:spcPts val="1200"/>
              </a:spcBef>
              <a:buClr>
                <a:srgbClr val="2F5496"/>
              </a:buClr>
              <a:buSzPct val="140000"/>
              <a:buFont typeface="Arial" panose="020B0604020202020204" pitchFamily="34" charset="0"/>
              <a:buChar char="•"/>
            </a:pPr>
            <a:r>
              <a:rPr lang="en-US" sz="2600" b="1" dirty="0">
                <a:solidFill>
                  <a:srgbClr val="0070C0"/>
                </a:solidFill>
                <a:ea typeface="Calibri" panose="020F0502020204030204" pitchFamily="34" charset="0"/>
                <a:cs typeface="Calibri Light" panose="020F0302020204030204" pitchFamily="34" charset="0"/>
              </a:rPr>
              <a:t>Adults Achieving Progress or Outcomes: </a:t>
            </a:r>
            <a:r>
              <a:rPr lang="en-US" sz="2600" u="sng" dirty="0"/>
              <a:t>Participant</a:t>
            </a:r>
            <a:r>
              <a:rPr lang="en-US" sz="2600" dirty="0"/>
              <a:t> who has received 12 or more contact hours of instruction</a:t>
            </a:r>
          </a:p>
          <a:p>
            <a:pPr marL="631825" lvl="0" indent="-457200" defTabSz="798513">
              <a:lnSpc>
                <a:spcPct val="107000"/>
              </a:lnSpc>
              <a:spcBef>
                <a:spcPts val="1200"/>
              </a:spcBef>
              <a:buClr>
                <a:srgbClr val="2F5496"/>
              </a:buClr>
              <a:buSzPct val="140000"/>
              <a:buFont typeface="Arial" panose="020B0604020202020204" pitchFamily="34" charset="0"/>
              <a:buChar char="•"/>
            </a:pPr>
            <a:r>
              <a:rPr lang="en-US" sz="2600" dirty="0"/>
              <a:t>Definitions follow WIOA definitions for reportable individuals and participants</a:t>
            </a:r>
          </a:p>
        </p:txBody>
      </p:sp>
    </p:spTree>
    <p:extLst>
      <p:ext uri="{BB962C8B-B14F-4D97-AF65-F5344CB8AC3E}">
        <p14:creationId xmlns:p14="http://schemas.microsoft.com/office/powerpoint/2010/main" val="64603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590350" y="725883"/>
            <a:ext cx="11320380" cy="637932"/>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Postsecondary Credential Completion:</a:t>
            </a:r>
          </a:p>
        </p:txBody>
      </p:sp>
      <p:sp>
        <p:nvSpPr>
          <p:cNvPr id="6" name="Rectangle 5">
            <a:extLst>
              <a:ext uri="{FF2B5EF4-FFF2-40B4-BE49-F238E27FC236}">
                <a16:creationId xmlns:a16="http://schemas.microsoft.com/office/drawing/2014/main" id="{33B215E2-868B-4748-A6F7-308352D47C09}"/>
              </a:ext>
            </a:extLst>
          </p:cNvPr>
          <p:cNvSpPr/>
          <p:nvPr/>
        </p:nvSpPr>
        <p:spPr>
          <a:xfrm flipV="1">
            <a:off x="693020" y="1302759"/>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7" name="Rectangle 6">
            <a:extLst>
              <a:ext uri="{FF2B5EF4-FFF2-40B4-BE49-F238E27FC236}">
                <a16:creationId xmlns:a16="http://schemas.microsoft.com/office/drawing/2014/main" id="{43E84DD9-686E-433E-BF76-7860FF0F4C3C}"/>
              </a:ext>
            </a:extLst>
          </p:cNvPr>
          <p:cNvSpPr/>
          <p:nvPr/>
        </p:nvSpPr>
        <p:spPr>
          <a:xfrm>
            <a:off x="936859" y="1547209"/>
            <a:ext cx="10170695" cy="4355038"/>
          </a:xfrm>
          <a:prstGeom prst="rect">
            <a:avLst/>
          </a:prstGeom>
        </p:spPr>
        <p:txBody>
          <a:bodyPr wrap="square">
            <a:spAutoFit/>
          </a:bodyPr>
          <a:lstStyle/>
          <a:p>
            <a:pPr marL="0" lvl="4" algn="l"/>
            <a:r>
              <a:rPr lang="en-US" sz="2200" b="1" dirty="0">
                <a:solidFill>
                  <a:schemeClr val="tx1">
                    <a:lumMod val="65000"/>
                    <a:lumOff val="35000"/>
                  </a:schemeClr>
                </a:solidFill>
              </a:rPr>
              <a:t>For K12 AE and community college CTE programs -</a:t>
            </a:r>
            <a:r>
              <a:rPr lang="en-US" sz="2200" dirty="0"/>
              <a:t> Completion of a credential that leads to employment in a clearly-defined occupation including, but not necessarily limited to:</a:t>
            </a:r>
          </a:p>
          <a:p>
            <a:pPr marL="685800" lvl="5" indent="-339725" algn="l">
              <a:spcBef>
                <a:spcPts val="600"/>
              </a:spcBef>
              <a:buClr>
                <a:srgbClr val="0070C0"/>
              </a:buClr>
              <a:buSzPct val="135000"/>
              <a:buFont typeface="Arial" panose="020B0604020202020204" pitchFamily="34" charset="0"/>
              <a:buChar char="•"/>
            </a:pPr>
            <a:r>
              <a:rPr lang="en-US" sz="2200" dirty="0"/>
              <a:t>Locally approved certificates eligible for inclusion on the Eligible Training Provider List (ETPL)</a:t>
            </a:r>
          </a:p>
          <a:p>
            <a:pPr marL="685800" lvl="5" indent="-339725" algn="l">
              <a:spcBef>
                <a:spcPts val="600"/>
              </a:spcBef>
              <a:buClr>
                <a:srgbClr val="0070C0"/>
              </a:buClr>
              <a:buSzPct val="135000"/>
              <a:buFont typeface="Arial" panose="020B0604020202020204" pitchFamily="34" charset="0"/>
              <a:buChar char="•"/>
            </a:pPr>
            <a:r>
              <a:rPr lang="en-US" sz="2200" dirty="0"/>
              <a:t>CDCP CTE certificates with more than 48 instructional contact hours </a:t>
            </a:r>
          </a:p>
          <a:p>
            <a:pPr marL="685800" lvl="5" indent="-339725" algn="l">
              <a:spcBef>
                <a:spcPts val="600"/>
              </a:spcBef>
              <a:buClr>
                <a:srgbClr val="0070C0"/>
              </a:buClr>
              <a:buSzPct val="135000"/>
              <a:buFont typeface="Arial" panose="020B0604020202020204" pitchFamily="34" charset="0"/>
              <a:buChar char="•"/>
            </a:pPr>
            <a:r>
              <a:rPr lang="en-US" sz="2200" dirty="0"/>
              <a:t>Certificates that meet the minimum threshold for inclusion under Perkins</a:t>
            </a:r>
          </a:p>
          <a:p>
            <a:pPr marL="685800" lvl="5" indent="-339725" algn="l">
              <a:spcBef>
                <a:spcPts val="600"/>
              </a:spcBef>
              <a:buClr>
                <a:srgbClr val="0070C0"/>
              </a:buClr>
              <a:buSzPct val="135000"/>
              <a:buFont typeface="Arial" panose="020B0604020202020204" pitchFamily="34" charset="0"/>
              <a:buChar char="•"/>
            </a:pPr>
            <a:r>
              <a:rPr lang="en-US" sz="2200" dirty="0"/>
              <a:t>Certificates that meet the threshold for Title IV federal student aid</a:t>
            </a:r>
          </a:p>
          <a:p>
            <a:pPr marL="685800" lvl="5" indent="-339725" algn="l">
              <a:spcBef>
                <a:spcPts val="600"/>
              </a:spcBef>
              <a:buClr>
                <a:srgbClr val="0070C0"/>
              </a:buClr>
              <a:buSzPct val="135000"/>
              <a:buFont typeface="Arial" panose="020B0604020202020204" pitchFamily="34" charset="0"/>
              <a:buChar char="•"/>
            </a:pPr>
            <a:r>
              <a:rPr lang="en-US" sz="2200" dirty="0"/>
              <a:t>Workforce preparation (work readiness) or occupational safety certificates (e.g. OSHA or </a:t>
            </a:r>
            <a:r>
              <a:rPr lang="en-US" sz="2200" dirty="0" err="1"/>
              <a:t>Safeserve</a:t>
            </a:r>
            <a:r>
              <a:rPr lang="en-US" sz="2200" dirty="0"/>
              <a:t>) </a:t>
            </a:r>
            <a:r>
              <a:rPr lang="en-US" sz="2200" b="1" dirty="0"/>
              <a:t>ARE NOT</a:t>
            </a:r>
            <a:r>
              <a:rPr lang="en-US" sz="2200" dirty="0"/>
              <a:t> counted for completion under this metric</a:t>
            </a:r>
          </a:p>
          <a:p>
            <a:pPr marL="63500" lvl="5" indent="-63500" algn="l">
              <a:spcBef>
                <a:spcPts val="1200"/>
              </a:spcBef>
              <a:buClr>
                <a:srgbClr val="0070C0"/>
              </a:buClr>
              <a:buSzPct val="135000"/>
            </a:pPr>
            <a:r>
              <a:rPr lang="en-US" sz="2200" b="1" dirty="0">
                <a:solidFill>
                  <a:schemeClr val="tx1">
                    <a:lumMod val="65000"/>
                    <a:lumOff val="35000"/>
                  </a:schemeClr>
                </a:solidFill>
              </a:rPr>
              <a:t>Completion of any degree or for credit certificate over 6 units</a:t>
            </a:r>
          </a:p>
        </p:txBody>
      </p:sp>
    </p:spTree>
    <p:extLst>
      <p:ext uri="{BB962C8B-B14F-4D97-AF65-F5344CB8AC3E}">
        <p14:creationId xmlns:p14="http://schemas.microsoft.com/office/powerpoint/2010/main" val="3218825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CF0D77-58C6-4D18-A4AD-63763AEBA77E}"/>
              </a:ext>
            </a:extLst>
          </p:cNvPr>
          <p:cNvSpPr txBox="1"/>
          <p:nvPr/>
        </p:nvSpPr>
        <p:spPr>
          <a:xfrm>
            <a:off x="0" y="2646145"/>
            <a:ext cx="12192000" cy="809324"/>
          </a:xfrm>
          <a:prstGeom prst="rect">
            <a:avLst/>
          </a:prstGeom>
        </p:spPr>
        <p:txBody>
          <a:bodyPr vert="horz" wrap="square" lIns="121920" tIns="60960" rIns="121920" bIns="60960" rtlCol="0">
            <a:normAutofit lnSpcReduction="10000"/>
          </a:bodyPr>
          <a:lstStyle/>
          <a:p>
            <a:pPr algn="ctr" defTabSz="1219170"/>
            <a:r>
              <a:rPr lang="en-US" sz="4800" b="1" dirty="0">
                <a:solidFill>
                  <a:srgbClr val="405461"/>
                </a:solidFill>
                <a:latin typeface="Calibri Light" panose="020F0302020204030204"/>
              </a:rPr>
              <a:t>Data Tools and Visualization</a:t>
            </a:r>
          </a:p>
        </p:txBody>
      </p:sp>
    </p:spTree>
    <p:extLst>
      <p:ext uri="{BB962C8B-B14F-4D97-AF65-F5344CB8AC3E}">
        <p14:creationId xmlns:p14="http://schemas.microsoft.com/office/powerpoint/2010/main" val="203488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590350" y="725883"/>
            <a:ext cx="11320380" cy="637932"/>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Reporting Requirements:</a:t>
            </a:r>
          </a:p>
        </p:txBody>
      </p:sp>
      <p:sp>
        <p:nvSpPr>
          <p:cNvPr id="6" name="Rectangle 5">
            <a:extLst>
              <a:ext uri="{FF2B5EF4-FFF2-40B4-BE49-F238E27FC236}">
                <a16:creationId xmlns:a16="http://schemas.microsoft.com/office/drawing/2014/main" id="{33B215E2-868B-4748-A6F7-308352D47C09}"/>
              </a:ext>
            </a:extLst>
          </p:cNvPr>
          <p:cNvSpPr/>
          <p:nvPr/>
        </p:nvSpPr>
        <p:spPr>
          <a:xfrm flipV="1">
            <a:off x="693020" y="1302759"/>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7" name="Rectangle 6">
            <a:extLst>
              <a:ext uri="{FF2B5EF4-FFF2-40B4-BE49-F238E27FC236}">
                <a16:creationId xmlns:a16="http://schemas.microsoft.com/office/drawing/2014/main" id="{43E84DD9-686E-433E-BF76-7860FF0F4C3C}"/>
              </a:ext>
            </a:extLst>
          </p:cNvPr>
          <p:cNvSpPr/>
          <p:nvPr/>
        </p:nvSpPr>
        <p:spPr>
          <a:xfrm>
            <a:off x="693021" y="1547209"/>
            <a:ext cx="10414534" cy="4154984"/>
          </a:xfrm>
          <a:prstGeom prst="rect">
            <a:avLst/>
          </a:prstGeom>
        </p:spPr>
        <p:txBody>
          <a:bodyPr wrap="square">
            <a:spAutoFit/>
          </a:bodyPr>
          <a:lstStyle/>
          <a:p>
            <a:pPr marL="625475" lvl="4" indent="-285750" algn="l">
              <a:spcBef>
                <a:spcPts val="1200"/>
              </a:spcBef>
              <a:buClr>
                <a:srgbClr val="0070C0"/>
              </a:buClr>
              <a:buSzPct val="135000"/>
              <a:buFont typeface="Arial" panose="020B0604020202020204" pitchFamily="34" charset="0"/>
              <a:buChar char="•"/>
            </a:pPr>
            <a:r>
              <a:rPr lang="en-US" sz="2600" b="1" dirty="0">
                <a:solidFill>
                  <a:srgbClr val="0070C0"/>
                </a:solidFill>
              </a:rPr>
              <a:t>2017/2018:</a:t>
            </a:r>
            <a:r>
              <a:rPr lang="en-US" sz="2600" dirty="0"/>
              <a:t> Quarterly Reporting into </a:t>
            </a:r>
            <a:r>
              <a:rPr lang="en-US" sz="2600" dirty="0" err="1"/>
              <a:t>TOPSPro</a:t>
            </a:r>
            <a:r>
              <a:rPr lang="en-US" sz="2600" dirty="0"/>
              <a:t> Enterprise for community college noncredit and K12 adult education institutions offering programs in the 7 AEBG program areas</a:t>
            </a:r>
          </a:p>
          <a:p>
            <a:pPr marL="625475" lvl="4" indent="-285750" algn="l">
              <a:spcBef>
                <a:spcPts val="1200"/>
              </a:spcBef>
              <a:buClr>
                <a:srgbClr val="0070C0"/>
              </a:buClr>
              <a:buSzPct val="135000"/>
              <a:buFont typeface="Arial" panose="020B0604020202020204" pitchFamily="34" charset="0"/>
              <a:buChar char="•"/>
            </a:pPr>
            <a:r>
              <a:rPr lang="en-US" sz="2600" b="1" dirty="0">
                <a:solidFill>
                  <a:srgbClr val="0070C0"/>
                </a:solidFill>
              </a:rPr>
              <a:t>2018/2019: </a:t>
            </a:r>
            <a:r>
              <a:rPr lang="en-US" sz="2600" dirty="0"/>
              <a:t>College data will be pulled directly from MIS for data matching and display in the </a:t>
            </a:r>
            <a:r>
              <a:rPr lang="en-US" sz="2600" dirty="0" err="1"/>
              <a:t>Launchboard</a:t>
            </a:r>
            <a:endParaRPr lang="en-US" sz="2600" dirty="0"/>
          </a:p>
          <a:p>
            <a:pPr marL="625475" lvl="4" indent="-285750" algn="l">
              <a:spcBef>
                <a:spcPts val="1200"/>
              </a:spcBef>
              <a:buClr>
                <a:srgbClr val="0070C0"/>
              </a:buClr>
              <a:buSzPct val="135000"/>
              <a:buFont typeface="Arial" panose="020B0604020202020204" pitchFamily="34" charset="0"/>
              <a:buChar char="•"/>
            </a:pPr>
            <a:r>
              <a:rPr lang="en-US" sz="2600" dirty="0"/>
              <a:t>Reporting and assessment guidelines stay the same for WIOA Title II funded programs (</a:t>
            </a:r>
            <a:r>
              <a:rPr lang="en-US" sz="2600" dirty="0" err="1"/>
              <a:t>TopsPro</a:t>
            </a:r>
            <a:r>
              <a:rPr lang="en-US" sz="2600" dirty="0"/>
              <a:t>, CASAS pre and post testing)</a:t>
            </a:r>
          </a:p>
          <a:p>
            <a:pPr marL="625475" lvl="4" indent="-285750" algn="l">
              <a:spcBef>
                <a:spcPts val="1200"/>
              </a:spcBef>
              <a:buClr>
                <a:srgbClr val="0070C0"/>
              </a:buClr>
              <a:buSzPct val="135000"/>
              <a:buFont typeface="Arial" panose="020B0604020202020204" pitchFamily="34" charset="0"/>
              <a:buChar char="•"/>
            </a:pPr>
            <a:r>
              <a:rPr lang="en-US" sz="2600" dirty="0"/>
              <a:t>New MIS elements aligning MIS to the AEBG reporting metrics and guidance (elements and coding) will be released in October</a:t>
            </a:r>
          </a:p>
        </p:txBody>
      </p:sp>
    </p:spTree>
    <p:extLst>
      <p:ext uri="{BB962C8B-B14F-4D97-AF65-F5344CB8AC3E}">
        <p14:creationId xmlns:p14="http://schemas.microsoft.com/office/powerpoint/2010/main" val="670476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397844" y="273496"/>
            <a:ext cx="6205086" cy="663195"/>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Data System </a:t>
            </a:r>
            <a:r>
              <a:rPr lang="en-US" sz="3467" b="1" dirty="0">
                <a:solidFill>
                  <a:schemeClr val="tx1">
                    <a:lumMod val="60000"/>
                    <a:lumOff val="40000"/>
                  </a:schemeClr>
                </a:solidFill>
                <a:latin typeface="Calibri" panose="020F0502020204030204"/>
                <a:ea typeface="Calibri" panose="020F0502020204030204" pitchFamily="34" charset="0"/>
                <a:cs typeface="Calibri Light" panose="020F0302020204030204" pitchFamily="34" charset="0"/>
              </a:rPr>
              <a:t>(2018/19)</a:t>
            </a:r>
          </a:p>
        </p:txBody>
      </p:sp>
      <p:sp>
        <p:nvSpPr>
          <p:cNvPr id="6" name="Rectangle 5">
            <a:extLst>
              <a:ext uri="{FF2B5EF4-FFF2-40B4-BE49-F238E27FC236}">
                <a16:creationId xmlns:a16="http://schemas.microsoft.com/office/drawing/2014/main" id="{33B215E2-868B-4748-A6F7-308352D47C09}"/>
              </a:ext>
            </a:extLst>
          </p:cNvPr>
          <p:cNvSpPr/>
          <p:nvPr/>
        </p:nvSpPr>
        <p:spPr>
          <a:xfrm>
            <a:off x="500515" y="824705"/>
            <a:ext cx="8508732" cy="4571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
        <p:nvSpPr>
          <p:cNvPr id="11" name="Rectangle 10">
            <a:extLst>
              <a:ext uri="{FF2B5EF4-FFF2-40B4-BE49-F238E27FC236}">
                <a16:creationId xmlns:a16="http://schemas.microsoft.com/office/drawing/2014/main" id="{179C3F61-3F30-48A7-8898-53A0A435F5E8}"/>
              </a:ext>
            </a:extLst>
          </p:cNvPr>
          <p:cNvSpPr/>
          <p:nvPr/>
        </p:nvSpPr>
        <p:spPr>
          <a:xfrm>
            <a:off x="397844" y="1161401"/>
            <a:ext cx="3846897" cy="520463"/>
          </a:xfrm>
          <a:prstGeom prst="rect">
            <a:avLst/>
          </a:prstGeom>
        </p:spPr>
        <p:txBody>
          <a:bodyPr wrap="square">
            <a:spAutoFit/>
          </a:bodyPr>
          <a:lstStyle/>
          <a:p>
            <a:pPr defTabSz="1219170">
              <a:lnSpc>
                <a:spcPct val="107000"/>
              </a:lnSpc>
              <a:spcBef>
                <a:spcPts val="800"/>
              </a:spcBef>
            </a:pPr>
            <a:r>
              <a:rPr lang="en-US" sz="2600" b="1" dirty="0">
                <a:solidFill>
                  <a:srgbClr val="405461"/>
                </a:solidFill>
                <a:latin typeface="Calibri" panose="020F0502020204030204"/>
                <a:ea typeface="Calibri" panose="020F0502020204030204" pitchFamily="34" charset="0"/>
                <a:cs typeface="Calibri Light" panose="020F0302020204030204" pitchFamily="34" charset="0"/>
              </a:rPr>
              <a:t>Quarterly Data Collection</a:t>
            </a:r>
          </a:p>
        </p:txBody>
      </p:sp>
      <p:sp>
        <p:nvSpPr>
          <p:cNvPr id="2" name="Oval 1">
            <a:extLst>
              <a:ext uri="{FF2B5EF4-FFF2-40B4-BE49-F238E27FC236}">
                <a16:creationId xmlns:a16="http://schemas.microsoft.com/office/drawing/2014/main" id="{31529ABA-A6E3-45F9-A58D-9464B4AF0FBD}"/>
              </a:ext>
            </a:extLst>
          </p:cNvPr>
          <p:cNvSpPr/>
          <p:nvPr/>
        </p:nvSpPr>
        <p:spPr>
          <a:xfrm>
            <a:off x="2387065" y="1675766"/>
            <a:ext cx="1703672" cy="76039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bg1">
                    <a:lumMod val="95000"/>
                  </a:schemeClr>
                </a:solidFill>
              </a:rPr>
              <a:t>TOPSPro</a:t>
            </a:r>
            <a:endParaRPr lang="en-US" b="1" dirty="0">
              <a:solidFill>
                <a:schemeClr val="bg1">
                  <a:lumMod val="95000"/>
                </a:schemeClr>
              </a:solidFill>
            </a:endParaRPr>
          </a:p>
          <a:p>
            <a:pPr algn="ctr"/>
            <a:r>
              <a:rPr lang="en-US" b="1" dirty="0">
                <a:solidFill>
                  <a:schemeClr val="bg1">
                    <a:lumMod val="95000"/>
                  </a:schemeClr>
                </a:solidFill>
              </a:rPr>
              <a:t>Enterprise</a:t>
            </a:r>
          </a:p>
        </p:txBody>
      </p:sp>
      <p:sp>
        <p:nvSpPr>
          <p:cNvPr id="14" name="Oval 13">
            <a:extLst>
              <a:ext uri="{FF2B5EF4-FFF2-40B4-BE49-F238E27FC236}">
                <a16:creationId xmlns:a16="http://schemas.microsoft.com/office/drawing/2014/main" id="{5DAF9DD0-338A-4C99-90FF-DE9A4E8BBE75}"/>
              </a:ext>
            </a:extLst>
          </p:cNvPr>
          <p:cNvSpPr/>
          <p:nvPr/>
        </p:nvSpPr>
        <p:spPr>
          <a:xfrm>
            <a:off x="4315326" y="1675766"/>
            <a:ext cx="1703672" cy="76039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CO MIS System</a:t>
            </a:r>
          </a:p>
        </p:txBody>
      </p:sp>
      <p:sp>
        <p:nvSpPr>
          <p:cNvPr id="15" name="Rectangle 14">
            <a:extLst>
              <a:ext uri="{FF2B5EF4-FFF2-40B4-BE49-F238E27FC236}">
                <a16:creationId xmlns:a16="http://schemas.microsoft.com/office/drawing/2014/main" id="{3353E654-4EDB-4EC0-853F-F5B6655D6827}"/>
              </a:ext>
            </a:extLst>
          </p:cNvPr>
          <p:cNvSpPr/>
          <p:nvPr/>
        </p:nvSpPr>
        <p:spPr>
          <a:xfrm>
            <a:off x="397844" y="2555191"/>
            <a:ext cx="2326105" cy="520463"/>
          </a:xfrm>
          <a:prstGeom prst="rect">
            <a:avLst/>
          </a:prstGeom>
        </p:spPr>
        <p:txBody>
          <a:bodyPr wrap="square">
            <a:spAutoFit/>
          </a:bodyPr>
          <a:lstStyle/>
          <a:p>
            <a:pPr defTabSz="1219170">
              <a:lnSpc>
                <a:spcPct val="107000"/>
              </a:lnSpc>
              <a:spcBef>
                <a:spcPts val="800"/>
              </a:spcBef>
            </a:pPr>
            <a:r>
              <a:rPr lang="en-US" sz="2600" b="1" dirty="0">
                <a:solidFill>
                  <a:srgbClr val="405461"/>
                </a:solidFill>
                <a:latin typeface="Calibri" panose="020F0502020204030204"/>
                <a:ea typeface="Calibri" panose="020F0502020204030204" pitchFamily="34" charset="0"/>
                <a:cs typeface="Calibri Light" panose="020F0302020204030204" pitchFamily="34" charset="0"/>
              </a:rPr>
              <a:t>Data Matching</a:t>
            </a:r>
          </a:p>
        </p:txBody>
      </p:sp>
      <p:sp>
        <p:nvSpPr>
          <p:cNvPr id="16" name="Oval 15">
            <a:extLst>
              <a:ext uri="{FF2B5EF4-FFF2-40B4-BE49-F238E27FC236}">
                <a16:creationId xmlns:a16="http://schemas.microsoft.com/office/drawing/2014/main" id="{B887E72E-8C00-4EAA-B929-743DA4FE3563}"/>
              </a:ext>
            </a:extLst>
          </p:cNvPr>
          <p:cNvSpPr/>
          <p:nvPr/>
        </p:nvSpPr>
        <p:spPr>
          <a:xfrm>
            <a:off x="2387065" y="3063457"/>
            <a:ext cx="1703672" cy="76039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K12 AE</a:t>
            </a:r>
          </a:p>
          <a:p>
            <a:pPr algn="ctr"/>
            <a:r>
              <a:rPr lang="en-US" b="1" dirty="0">
                <a:solidFill>
                  <a:schemeClr val="bg1">
                    <a:lumMod val="95000"/>
                  </a:schemeClr>
                </a:solidFill>
              </a:rPr>
              <a:t>Students</a:t>
            </a:r>
          </a:p>
        </p:txBody>
      </p:sp>
      <p:sp>
        <p:nvSpPr>
          <p:cNvPr id="17" name="Oval 16">
            <a:extLst>
              <a:ext uri="{FF2B5EF4-FFF2-40B4-BE49-F238E27FC236}">
                <a16:creationId xmlns:a16="http://schemas.microsoft.com/office/drawing/2014/main" id="{5E76DF08-E666-4145-A195-E8DD18B2E124}"/>
              </a:ext>
            </a:extLst>
          </p:cNvPr>
          <p:cNvSpPr/>
          <p:nvPr/>
        </p:nvSpPr>
        <p:spPr>
          <a:xfrm>
            <a:off x="4315326" y="3063457"/>
            <a:ext cx="1703672" cy="76039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College MIS Data</a:t>
            </a:r>
          </a:p>
        </p:txBody>
      </p:sp>
      <p:sp>
        <p:nvSpPr>
          <p:cNvPr id="18" name="Oval 17">
            <a:extLst>
              <a:ext uri="{FF2B5EF4-FFF2-40B4-BE49-F238E27FC236}">
                <a16:creationId xmlns:a16="http://schemas.microsoft.com/office/drawing/2014/main" id="{15F812F3-8B0C-410B-A443-895650FC7993}"/>
              </a:ext>
            </a:extLst>
          </p:cNvPr>
          <p:cNvSpPr/>
          <p:nvPr/>
        </p:nvSpPr>
        <p:spPr>
          <a:xfrm>
            <a:off x="6243587" y="3063457"/>
            <a:ext cx="1703672" cy="76039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EDD Wage</a:t>
            </a:r>
          </a:p>
          <a:p>
            <a:pPr algn="ctr"/>
            <a:r>
              <a:rPr lang="en-US" b="1" dirty="0">
                <a:solidFill>
                  <a:schemeClr val="bg1">
                    <a:lumMod val="95000"/>
                  </a:schemeClr>
                </a:solidFill>
              </a:rPr>
              <a:t>File</a:t>
            </a:r>
          </a:p>
        </p:txBody>
      </p:sp>
      <p:sp>
        <p:nvSpPr>
          <p:cNvPr id="19" name="Oval 18">
            <a:extLst>
              <a:ext uri="{FF2B5EF4-FFF2-40B4-BE49-F238E27FC236}">
                <a16:creationId xmlns:a16="http://schemas.microsoft.com/office/drawing/2014/main" id="{5FC6BD34-EF9E-4C73-B3AD-19E4DED7337B}"/>
              </a:ext>
            </a:extLst>
          </p:cNvPr>
          <p:cNvSpPr/>
          <p:nvPr/>
        </p:nvSpPr>
        <p:spPr>
          <a:xfrm>
            <a:off x="8171848" y="3063457"/>
            <a:ext cx="1703672" cy="760396"/>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HS </a:t>
            </a:r>
            <a:r>
              <a:rPr lang="en-US" b="1" dirty="0" err="1">
                <a:solidFill>
                  <a:schemeClr val="bg1">
                    <a:lumMod val="95000"/>
                  </a:schemeClr>
                </a:solidFill>
              </a:rPr>
              <a:t>Equiv</a:t>
            </a:r>
            <a:endParaRPr lang="en-US" b="1" dirty="0">
              <a:solidFill>
                <a:schemeClr val="bg1">
                  <a:lumMod val="95000"/>
                </a:schemeClr>
              </a:solidFill>
            </a:endParaRPr>
          </a:p>
          <a:p>
            <a:pPr algn="ctr"/>
            <a:r>
              <a:rPr lang="en-US" b="1" dirty="0">
                <a:solidFill>
                  <a:schemeClr val="bg1">
                    <a:lumMod val="95000"/>
                  </a:schemeClr>
                </a:solidFill>
              </a:rPr>
              <a:t>Test Data</a:t>
            </a:r>
          </a:p>
        </p:txBody>
      </p:sp>
      <p:sp>
        <p:nvSpPr>
          <p:cNvPr id="20" name="Rectangle 19">
            <a:extLst>
              <a:ext uri="{FF2B5EF4-FFF2-40B4-BE49-F238E27FC236}">
                <a16:creationId xmlns:a16="http://schemas.microsoft.com/office/drawing/2014/main" id="{789DFD00-72BA-4EA0-978C-2B0CFFDC115E}"/>
              </a:ext>
            </a:extLst>
          </p:cNvPr>
          <p:cNvSpPr/>
          <p:nvPr/>
        </p:nvSpPr>
        <p:spPr>
          <a:xfrm>
            <a:off x="397844" y="4002649"/>
            <a:ext cx="3615891" cy="520463"/>
          </a:xfrm>
          <a:prstGeom prst="rect">
            <a:avLst/>
          </a:prstGeom>
        </p:spPr>
        <p:txBody>
          <a:bodyPr wrap="square">
            <a:spAutoFit/>
          </a:bodyPr>
          <a:lstStyle/>
          <a:p>
            <a:pPr defTabSz="1219170">
              <a:lnSpc>
                <a:spcPct val="107000"/>
              </a:lnSpc>
              <a:spcBef>
                <a:spcPts val="800"/>
              </a:spcBef>
            </a:pPr>
            <a:r>
              <a:rPr lang="en-US" sz="2600" b="1" dirty="0">
                <a:solidFill>
                  <a:srgbClr val="405461"/>
                </a:solidFill>
                <a:latin typeface="Calibri" panose="020F0502020204030204"/>
                <a:ea typeface="Calibri" panose="020F0502020204030204" pitchFamily="34" charset="0"/>
                <a:cs typeface="Calibri Light" panose="020F0302020204030204" pitchFamily="34" charset="0"/>
              </a:rPr>
              <a:t>Data Visualization</a:t>
            </a:r>
          </a:p>
        </p:txBody>
      </p:sp>
      <p:sp>
        <p:nvSpPr>
          <p:cNvPr id="21" name="Oval 20">
            <a:extLst>
              <a:ext uri="{FF2B5EF4-FFF2-40B4-BE49-F238E27FC236}">
                <a16:creationId xmlns:a16="http://schemas.microsoft.com/office/drawing/2014/main" id="{6EA8685A-DB8B-47CC-91D0-BD164DBF54E7}"/>
              </a:ext>
            </a:extLst>
          </p:cNvPr>
          <p:cNvSpPr/>
          <p:nvPr/>
        </p:nvSpPr>
        <p:spPr>
          <a:xfrm>
            <a:off x="2387065" y="4510915"/>
            <a:ext cx="2117558" cy="1090988"/>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LaunchBoard Adult </a:t>
            </a:r>
            <a:r>
              <a:rPr lang="en-US" b="1" dirty="0" err="1">
                <a:solidFill>
                  <a:schemeClr val="bg1">
                    <a:lumMod val="95000"/>
                  </a:schemeClr>
                </a:solidFill>
              </a:rPr>
              <a:t>Educ</a:t>
            </a:r>
            <a:r>
              <a:rPr lang="en-US" b="1" dirty="0">
                <a:solidFill>
                  <a:schemeClr val="bg1">
                    <a:lumMod val="95000"/>
                  </a:schemeClr>
                </a:solidFill>
              </a:rPr>
              <a:t> Data Tab</a:t>
            </a:r>
          </a:p>
        </p:txBody>
      </p:sp>
      <p:sp>
        <p:nvSpPr>
          <p:cNvPr id="25" name="Oval 24">
            <a:extLst>
              <a:ext uri="{FF2B5EF4-FFF2-40B4-BE49-F238E27FC236}">
                <a16:creationId xmlns:a16="http://schemas.microsoft.com/office/drawing/2014/main" id="{700D9537-EDFC-4455-8AE5-A434D6D81F38}"/>
              </a:ext>
            </a:extLst>
          </p:cNvPr>
          <p:cNvSpPr/>
          <p:nvPr/>
        </p:nvSpPr>
        <p:spPr>
          <a:xfrm>
            <a:off x="10100109" y="3052371"/>
            <a:ext cx="1703672" cy="760396"/>
          </a:xfrm>
          <a:prstGeom prst="ellipse">
            <a:avLst/>
          </a:prstGeom>
          <a:solidFill>
            <a:schemeClr val="tx1">
              <a:lumMod val="40000"/>
              <a:lumOff val="60000"/>
            </a:schemeClr>
          </a:solidFill>
          <a:ln>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lumMod val="95000"/>
                  </a:schemeClr>
                </a:solidFill>
              </a:rPr>
              <a:t>DAS</a:t>
            </a:r>
          </a:p>
        </p:txBody>
      </p:sp>
    </p:spTree>
    <p:extLst>
      <p:ext uri="{BB962C8B-B14F-4D97-AF65-F5344CB8AC3E}">
        <p14:creationId xmlns:p14="http://schemas.microsoft.com/office/powerpoint/2010/main" val="2210988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E50A1B-D0EA-4E20-A7F5-43478858D084}"/>
              </a:ext>
            </a:extLst>
          </p:cNvPr>
          <p:cNvPicPr>
            <a:picLocks noChangeAspect="1"/>
          </p:cNvPicPr>
          <p:nvPr/>
        </p:nvPicPr>
        <p:blipFill rotWithShape="1">
          <a:blip r:embed="rId2">
            <a:extLst>
              <a:ext uri="{28A0092B-C50C-407E-A947-70E740481C1C}">
                <a14:useLocalDpi xmlns:a14="http://schemas.microsoft.com/office/drawing/2010/main" val="0"/>
              </a:ext>
            </a:extLst>
          </a:blip>
          <a:srcRect t="9597"/>
          <a:stretch/>
        </p:blipFill>
        <p:spPr>
          <a:xfrm>
            <a:off x="1105949" y="1183906"/>
            <a:ext cx="9898705" cy="4533499"/>
          </a:xfrm>
          <a:prstGeom prst="rect">
            <a:avLst/>
          </a:prstGeom>
        </p:spPr>
      </p:pic>
      <p:sp>
        <p:nvSpPr>
          <p:cNvPr id="4" name="Rectangle 3">
            <a:extLst>
              <a:ext uri="{FF2B5EF4-FFF2-40B4-BE49-F238E27FC236}">
                <a16:creationId xmlns:a16="http://schemas.microsoft.com/office/drawing/2014/main" id="{DC8D2D6F-0208-4145-90B0-EFA2FA02536C}"/>
              </a:ext>
            </a:extLst>
          </p:cNvPr>
          <p:cNvSpPr/>
          <p:nvPr/>
        </p:nvSpPr>
        <p:spPr>
          <a:xfrm>
            <a:off x="4309921" y="523752"/>
            <a:ext cx="3490762" cy="586314"/>
          </a:xfrm>
          <a:prstGeom prst="rect">
            <a:avLst/>
          </a:prstGeom>
        </p:spPr>
        <p:txBody>
          <a:bodyPr wrap="square">
            <a:spAutoFit/>
          </a:bodyPr>
          <a:lstStyle/>
          <a:p>
            <a:pPr defTabSz="1219170">
              <a:lnSpc>
                <a:spcPct val="107000"/>
              </a:lnSpc>
              <a:spcBef>
                <a:spcPts val="800"/>
              </a:spcBef>
            </a:pPr>
            <a:r>
              <a:rPr lang="en-US" sz="3000" b="1" dirty="0">
                <a:solidFill>
                  <a:srgbClr val="405461"/>
                </a:solidFill>
                <a:latin typeface="Calibri" panose="020F0502020204030204"/>
                <a:ea typeface="Calibri" panose="020F0502020204030204" pitchFamily="34" charset="0"/>
                <a:cs typeface="Calibri Light" panose="020F0302020204030204" pitchFamily="34" charset="0"/>
              </a:rPr>
              <a:t>Annual Data Process</a:t>
            </a:r>
            <a:endParaRPr lang="en-US" sz="3000" b="1" dirty="0">
              <a:solidFill>
                <a:schemeClr val="tx1">
                  <a:lumMod val="60000"/>
                  <a:lumOff val="40000"/>
                </a:schemeClr>
              </a:solidFill>
              <a:latin typeface="Calibri" panose="020F0502020204030204"/>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21775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E907-9CE9-4870-B324-F714F3D5924B}"/>
              </a:ext>
            </a:extLst>
          </p:cNvPr>
          <p:cNvSpPr txBox="1">
            <a:spLocks/>
          </p:cNvSpPr>
          <p:nvPr/>
        </p:nvSpPr>
        <p:spPr>
          <a:xfrm>
            <a:off x="438903" y="615968"/>
            <a:ext cx="9359615" cy="590315"/>
          </a:xfrm>
          <a:prstGeom prst="rect">
            <a:avLst/>
          </a:prstGeom>
        </p:spPr>
        <p:txBody>
          <a:bodyPr/>
          <a:lst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12" dirty="0">
                <a:solidFill>
                  <a:schemeClr val="accent2">
                    <a:lumMod val="75000"/>
                  </a:schemeClr>
                </a:solidFill>
                <a:latin typeface="Helvetica" panose="020B0604020202020204" pitchFamily="34" charset="0"/>
                <a:cs typeface="Helvetica" panose="020B0604020202020204" pitchFamily="34" charset="0"/>
              </a:rPr>
              <a:t>LaunchBoard Adult Education Data Scope/Timeline</a:t>
            </a:r>
          </a:p>
        </p:txBody>
      </p:sp>
      <p:cxnSp>
        <p:nvCxnSpPr>
          <p:cNvPr id="3" name="Straight Connector 2">
            <a:extLst>
              <a:ext uri="{FF2B5EF4-FFF2-40B4-BE49-F238E27FC236}">
                <a16:creationId xmlns:a16="http://schemas.microsoft.com/office/drawing/2014/main" id="{47F77503-C454-4A78-8E31-FC7F10CF8E16}"/>
              </a:ext>
            </a:extLst>
          </p:cNvPr>
          <p:cNvCxnSpPr>
            <a:cxnSpLocks/>
          </p:cNvCxnSpPr>
          <p:nvPr/>
        </p:nvCxnSpPr>
        <p:spPr>
          <a:xfrm>
            <a:off x="519385" y="1030065"/>
            <a:ext cx="10501542"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593C5771-479F-4E30-943C-5A7D9FDA7878}"/>
              </a:ext>
            </a:extLst>
          </p:cNvPr>
          <p:cNvSpPr/>
          <p:nvPr/>
        </p:nvSpPr>
        <p:spPr>
          <a:xfrm>
            <a:off x="721895" y="1373910"/>
            <a:ext cx="11049802" cy="3243196"/>
          </a:xfrm>
          <a:prstGeom prst="rect">
            <a:avLst/>
          </a:prstGeom>
        </p:spPr>
        <p:txBody>
          <a:bodyPr wrap="square">
            <a:spAutoFit/>
          </a:bodyPr>
          <a:lstStyle/>
          <a:p>
            <a:pPr marL="401822" indent="-401822" defTabSz="561434">
              <a:lnSpc>
                <a:spcPct val="107000"/>
              </a:lnSpc>
              <a:spcBef>
                <a:spcPts val="844"/>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Comprehensive consortium &amp; member data</a:t>
            </a:r>
          </a:p>
          <a:p>
            <a:pPr marL="401822" indent="-401822" defTabSz="561434">
              <a:lnSpc>
                <a:spcPct val="107000"/>
              </a:lnSpc>
              <a:spcBef>
                <a:spcPts val="633"/>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Disaggregated program, demographics, barriers and other criteria</a:t>
            </a:r>
          </a:p>
          <a:p>
            <a:pPr marL="401822" indent="-401822" defTabSz="561434">
              <a:lnSpc>
                <a:spcPct val="107000"/>
              </a:lnSpc>
              <a:spcBef>
                <a:spcPts val="633"/>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Current build includes 57 student, course taking &amp; outcome metrics</a:t>
            </a:r>
          </a:p>
          <a:p>
            <a:pPr marL="401822" indent="-401822" defTabSz="561434">
              <a:lnSpc>
                <a:spcPct val="107000"/>
              </a:lnSpc>
              <a:spcBef>
                <a:spcPts val="633"/>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Conducting test matching of TE, MIS and other data sources Fall 2017</a:t>
            </a:r>
          </a:p>
          <a:p>
            <a:pPr marL="401822" indent="-401822" defTabSz="561434">
              <a:lnSpc>
                <a:spcPct val="107000"/>
              </a:lnSpc>
              <a:spcBef>
                <a:spcPts val="633"/>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Available to consortia Spring 2018</a:t>
            </a:r>
          </a:p>
          <a:p>
            <a:pPr marL="401822" indent="-401822" defTabSz="561434">
              <a:lnSpc>
                <a:spcPct val="107000"/>
              </a:lnSpc>
              <a:spcBef>
                <a:spcPts val="633"/>
              </a:spcBef>
              <a:buClr>
                <a:srgbClr val="2F5496"/>
              </a:buClr>
              <a:buSzPct val="140000"/>
              <a:buFont typeface="Arial" panose="020B0604020202020204" pitchFamily="34" charset="0"/>
              <a:buChar char="•"/>
            </a:pPr>
            <a:r>
              <a:rPr lang="en-US" sz="2800" dirty="0">
                <a:solidFill>
                  <a:srgbClr val="C00000"/>
                </a:solidFill>
                <a:ea typeface="Calibri" panose="020F0502020204030204" pitchFamily="34" charset="0"/>
                <a:cs typeface="Calibri Light" panose="020F0302020204030204" pitchFamily="34" charset="0"/>
              </a:rPr>
              <a:t>Regional training on tools and how to use the data</a:t>
            </a:r>
            <a:endParaRPr lang="en-US" sz="2800" dirty="0">
              <a:ea typeface="Calibri" panose="020F0502020204030204" pitchFamily="34" charset="0"/>
              <a:cs typeface="Calibri Light" panose="020F0302020204030204" pitchFamily="34" charset="0"/>
            </a:endParaRPr>
          </a:p>
        </p:txBody>
      </p:sp>
    </p:spTree>
    <p:extLst>
      <p:ext uri="{BB962C8B-B14F-4D97-AF65-F5344CB8AC3E}">
        <p14:creationId xmlns:p14="http://schemas.microsoft.com/office/powerpoint/2010/main" val="255229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39E907-9CE9-4870-B324-F714F3D5924B}"/>
              </a:ext>
            </a:extLst>
          </p:cNvPr>
          <p:cNvSpPr txBox="1">
            <a:spLocks/>
          </p:cNvSpPr>
          <p:nvPr/>
        </p:nvSpPr>
        <p:spPr>
          <a:xfrm>
            <a:off x="438903" y="615968"/>
            <a:ext cx="9359615" cy="590315"/>
          </a:xfrm>
          <a:prstGeom prst="rect">
            <a:avLst/>
          </a:prstGeom>
        </p:spPr>
        <p:txBody>
          <a:bodyPr/>
          <a:lst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812" dirty="0">
                <a:solidFill>
                  <a:schemeClr val="accent2">
                    <a:lumMod val="75000"/>
                  </a:schemeClr>
                </a:solidFill>
                <a:latin typeface="Helvetica" panose="020B0604020202020204" pitchFamily="34" charset="0"/>
                <a:cs typeface="Helvetica" panose="020B0604020202020204" pitchFamily="34" charset="0"/>
              </a:rPr>
              <a:t>Other Activities in 2017/2018</a:t>
            </a:r>
          </a:p>
        </p:txBody>
      </p:sp>
      <p:cxnSp>
        <p:nvCxnSpPr>
          <p:cNvPr id="3" name="Straight Connector 2">
            <a:extLst>
              <a:ext uri="{FF2B5EF4-FFF2-40B4-BE49-F238E27FC236}">
                <a16:creationId xmlns:a16="http://schemas.microsoft.com/office/drawing/2014/main" id="{47F77503-C454-4A78-8E31-FC7F10CF8E16}"/>
              </a:ext>
            </a:extLst>
          </p:cNvPr>
          <p:cNvCxnSpPr>
            <a:cxnSpLocks/>
          </p:cNvCxnSpPr>
          <p:nvPr/>
        </p:nvCxnSpPr>
        <p:spPr>
          <a:xfrm>
            <a:off x="519385" y="1030065"/>
            <a:ext cx="10501542"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6" name="Rectangle 5">
            <a:extLst>
              <a:ext uri="{FF2B5EF4-FFF2-40B4-BE49-F238E27FC236}">
                <a16:creationId xmlns:a16="http://schemas.microsoft.com/office/drawing/2014/main" id="{E82ABBF0-DB99-40A3-95FC-E8F744B6C880}"/>
              </a:ext>
            </a:extLst>
          </p:cNvPr>
          <p:cNvSpPr/>
          <p:nvPr/>
        </p:nvSpPr>
        <p:spPr>
          <a:xfrm>
            <a:off x="1071166" y="1303435"/>
            <a:ext cx="9776507" cy="3166251"/>
          </a:xfrm>
          <a:prstGeom prst="rect">
            <a:avLst/>
          </a:prstGeom>
        </p:spPr>
        <p:txBody>
          <a:bodyPr wrap="square">
            <a:spAutoFit/>
          </a:bodyPr>
          <a:lstStyle/>
          <a:p>
            <a:pPr marL="401822" indent="-401822" defTabSz="561434">
              <a:lnSpc>
                <a:spcPct val="107000"/>
              </a:lnSpc>
              <a:spcBef>
                <a:spcPts val="1200"/>
              </a:spcBef>
              <a:buClr>
                <a:srgbClr val="2F5496"/>
              </a:buClr>
              <a:buSzPct val="140000"/>
              <a:buFont typeface="Arial" panose="020B0604020202020204" pitchFamily="34" charset="0"/>
              <a:buChar char="•"/>
            </a:pPr>
            <a:r>
              <a:rPr lang="en-US" sz="2800" b="1" dirty="0">
                <a:solidFill>
                  <a:srgbClr val="C00000"/>
                </a:solidFill>
                <a:ea typeface="Calibri" panose="020F0502020204030204" pitchFamily="34" charset="0"/>
                <a:cs typeface="Calibri Light" panose="020F0302020204030204" pitchFamily="34" charset="0"/>
              </a:rPr>
              <a:t>Supplemental Data Report: </a:t>
            </a:r>
            <a:r>
              <a:rPr lang="en-US" sz="2800" dirty="0">
                <a:ea typeface="Calibri" panose="020F0502020204030204" pitchFamily="34" charset="0"/>
                <a:cs typeface="Calibri Light" panose="020F0302020204030204" pitchFamily="34" charset="0"/>
              </a:rPr>
              <a:t>Annual Report analyzing effective practices, how students are served in credit programs, deeper analysis of work within a region or other special analysis</a:t>
            </a:r>
            <a:endParaRPr lang="en-US" sz="2800" b="1" dirty="0">
              <a:ea typeface="Calibri" panose="020F0502020204030204" pitchFamily="34" charset="0"/>
              <a:cs typeface="Calibri Light" panose="020F0302020204030204" pitchFamily="34" charset="0"/>
            </a:endParaRPr>
          </a:p>
          <a:p>
            <a:pPr marL="401822" indent="-401822" defTabSz="561434">
              <a:lnSpc>
                <a:spcPct val="107000"/>
              </a:lnSpc>
              <a:spcBef>
                <a:spcPts val="1200"/>
              </a:spcBef>
              <a:buClr>
                <a:srgbClr val="2F5496"/>
              </a:buClr>
              <a:buSzPct val="140000"/>
              <a:buFont typeface="Arial" panose="020B0604020202020204" pitchFamily="34" charset="0"/>
              <a:buChar char="•"/>
            </a:pPr>
            <a:r>
              <a:rPr lang="en-US" sz="2800" b="1" dirty="0">
                <a:solidFill>
                  <a:srgbClr val="C00000"/>
                </a:solidFill>
                <a:ea typeface="Calibri" panose="020F0502020204030204" pitchFamily="34" charset="0"/>
                <a:cs typeface="Calibri Light" panose="020F0302020204030204" pitchFamily="34" charset="0"/>
              </a:rPr>
              <a:t>MIS Changes: </a:t>
            </a:r>
            <a:r>
              <a:rPr lang="en-US" sz="2800" dirty="0">
                <a:ea typeface="Calibri" panose="020F0502020204030204" pitchFamily="34" charset="0"/>
                <a:cs typeface="Calibri Light" panose="020F0302020204030204" pitchFamily="34" charset="0"/>
              </a:rPr>
              <a:t>Implementation of new metrics in CC MIS System</a:t>
            </a:r>
            <a:endParaRPr lang="en-US" sz="2800" b="1" dirty="0">
              <a:solidFill>
                <a:srgbClr val="C00000"/>
              </a:solidFill>
              <a:ea typeface="Calibri" panose="020F0502020204030204" pitchFamily="34" charset="0"/>
              <a:cs typeface="Calibri Light" panose="020F0302020204030204" pitchFamily="34" charset="0"/>
            </a:endParaRPr>
          </a:p>
          <a:p>
            <a:pPr marL="401822" indent="-401822" defTabSz="561434">
              <a:lnSpc>
                <a:spcPct val="107000"/>
              </a:lnSpc>
              <a:spcBef>
                <a:spcPts val="1200"/>
              </a:spcBef>
              <a:buClr>
                <a:srgbClr val="2F5496"/>
              </a:buClr>
              <a:buSzPct val="140000"/>
              <a:buFont typeface="Arial" panose="020B0604020202020204" pitchFamily="34" charset="0"/>
              <a:buChar char="•"/>
            </a:pPr>
            <a:r>
              <a:rPr lang="en-US" sz="2800" b="1" dirty="0">
                <a:solidFill>
                  <a:srgbClr val="C00000"/>
                </a:solidFill>
                <a:ea typeface="Calibri" panose="020F0502020204030204" pitchFamily="34" charset="0"/>
                <a:cs typeface="Calibri Light" panose="020F0302020204030204" pitchFamily="34" charset="0"/>
              </a:rPr>
              <a:t>Analysis of Potential Changes to CCC Apply: </a:t>
            </a:r>
            <a:r>
              <a:rPr lang="en-US" sz="2800" dirty="0">
                <a:ea typeface="Calibri" panose="020F0502020204030204" pitchFamily="34" charset="0"/>
                <a:cs typeface="Calibri Light" panose="020F0302020204030204" pitchFamily="34" charset="0"/>
              </a:rPr>
              <a:t>Analysis of how to make CCC Apply more relevant for noncredit students</a:t>
            </a:r>
          </a:p>
        </p:txBody>
      </p:sp>
    </p:spTree>
    <p:extLst>
      <p:ext uri="{BB962C8B-B14F-4D97-AF65-F5344CB8AC3E}">
        <p14:creationId xmlns:p14="http://schemas.microsoft.com/office/powerpoint/2010/main" val="117325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id="{B0CF0D77-58C6-4D18-A4AD-63763AEBA77E}"/>
              </a:ext>
            </a:extLst>
          </p:cNvPr>
          <p:cNvSpPr txBox="1"/>
          <p:nvPr/>
        </p:nvSpPr>
        <p:spPr>
          <a:xfrm>
            <a:off x="3051208" y="2232258"/>
            <a:ext cx="8046720" cy="2609249"/>
          </a:xfrm>
          <a:prstGeom prst="rect">
            <a:avLst/>
          </a:prstGeom>
        </p:spPr>
        <p:txBody>
          <a:bodyPr vert="horz" wrap="square" lIns="121920" tIns="60960" rIns="121920" bIns="60960" rtlCol="0">
            <a:normAutofit/>
          </a:bodyPr>
          <a:lstStyle/>
          <a:p>
            <a:pPr marL="461963" indent="-452438" defTabSz="1219170">
              <a:buFont typeface="+mj-lt"/>
              <a:buAutoNum type="arabicPeriod"/>
            </a:pPr>
            <a:r>
              <a:rPr lang="en-US" sz="3600" b="1" dirty="0">
                <a:solidFill>
                  <a:srgbClr val="405461"/>
                </a:solidFill>
                <a:latin typeface="Calibri Light" panose="020F0302020204030204"/>
              </a:rPr>
              <a:t>Background – DAC Process</a:t>
            </a:r>
          </a:p>
          <a:p>
            <a:pPr marL="461963" indent="-452438" defTabSz="1219170">
              <a:buFont typeface="+mj-lt"/>
              <a:buAutoNum type="arabicPeriod"/>
            </a:pPr>
            <a:r>
              <a:rPr lang="en-US" sz="3600" b="1" dirty="0">
                <a:solidFill>
                  <a:srgbClr val="405461"/>
                </a:solidFill>
                <a:latin typeface="Calibri Light" panose="020F0302020204030204"/>
              </a:rPr>
              <a:t>Leg Report and Metrics</a:t>
            </a:r>
          </a:p>
          <a:p>
            <a:pPr marL="461963" indent="-452438" defTabSz="1219170">
              <a:buFont typeface="+mj-lt"/>
              <a:buAutoNum type="arabicPeriod"/>
            </a:pPr>
            <a:r>
              <a:rPr lang="en-US" sz="3600" b="1" dirty="0">
                <a:solidFill>
                  <a:srgbClr val="405461"/>
                </a:solidFill>
                <a:latin typeface="Calibri Light" panose="020F0302020204030204"/>
              </a:rPr>
              <a:t>Reporting and Data Systems</a:t>
            </a:r>
          </a:p>
          <a:p>
            <a:pPr marL="461963" indent="-452438" defTabSz="1219170">
              <a:buFont typeface="+mj-lt"/>
              <a:buAutoNum type="arabicPeriod"/>
            </a:pPr>
            <a:r>
              <a:rPr lang="en-US" sz="3600" b="1" dirty="0">
                <a:solidFill>
                  <a:srgbClr val="405461"/>
                </a:solidFill>
                <a:latin typeface="Calibri Light" panose="020F0302020204030204"/>
              </a:rPr>
              <a:t>Alignment of Assessment</a:t>
            </a:r>
          </a:p>
        </p:txBody>
      </p:sp>
    </p:spTree>
    <p:extLst>
      <p:ext uri="{BB962C8B-B14F-4D97-AF65-F5344CB8AC3E}">
        <p14:creationId xmlns:p14="http://schemas.microsoft.com/office/powerpoint/2010/main" val="1667976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CF0D77-58C6-4D18-A4AD-63763AEBA77E}"/>
              </a:ext>
            </a:extLst>
          </p:cNvPr>
          <p:cNvSpPr txBox="1"/>
          <p:nvPr/>
        </p:nvSpPr>
        <p:spPr>
          <a:xfrm>
            <a:off x="0" y="2646145"/>
            <a:ext cx="12192000" cy="1338714"/>
          </a:xfrm>
          <a:prstGeom prst="rect">
            <a:avLst/>
          </a:prstGeom>
        </p:spPr>
        <p:txBody>
          <a:bodyPr vert="horz" wrap="square" lIns="121920" tIns="60960" rIns="121920" bIns="60960" rtlCol="0">
            <a:normAutofit fontScale="92500" lnSpcReduction="10000"/>
          </a:bodyPr>
          <a:lstStyle/>
          <a:p>
            <a:pPr algn="ctr" defTabSz="1219170"/>
            <a:r>
              <a:rPr lang="en-US" sz="4800" b="1" dirty="0">
                <a:solidFill>
                  <a:srgbClr val="405461"/>
                </a:solidFill>
                <a:latin typeface="Calibri Light" panose="020F0302020204030204"/>
              </a:rPr>
              <a:t>Common Assessment:</a:t>
            </a:r>
          </a:p>
          <a:p>
            <a:pPr algn="ctr" defTabSz="1219170"/>
            <a:r>
              <a:rPr lang="en-US" sz="4800" b="1" dirty="0">
                <a:solidFill>
                  <a:srgbClr val="405461"/>
                </a:solidFill>
                <a:latin typeface="Calibri Light" panose="020F0302020204030204"/>
              </a:rPr>
              <a:t>CB21/National Reporting System Crosswalk</a:t>
            </a:r>
          </a:p>
        </p:txBody>
      </p:sp>
    </p:spTree>
    <p:extLst>
      <p:ext uri="{BB962C8B-B14F-4D97-AF65-F5344CB8AC3E}">
        <p14:creationId xmlns:p14="http://schemas.microsoft.com/office/powerpoint/2010/main" val="100274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891" y="370704"/>
            <a:ext cx="11013759" cy="1186993"/>
          </a:xfrm>
        </p:spPr>
        <p:txBody>
          <a:bodyPr>
            <a:normAutofit/>
          </a:bodyPr>
          <a:lstStyle/>
          <a:p>
            <a:r>
              <a:rPr lang="en-US" sz="3200" dirty="0">
                <a:latin typeface="+mn-lt"/>
              </a:rPr>
              <a:t>Legislative Requirements</a:t>
            </a:r>
          </a:p>
        </p:txBody>
      </p:sp>
      <p:sp>
        <p:nvSpPr>
          <p:cNvPr id="3" name="Content Placeholder 2"/>
          <p:cNvSpPr>
            <a:spLocks noGrp="1"/>
          </p:cNvSpPr>
          <p:nvPr>
            <p:ph idx="1"/>
          </p:nvPr>
        </p:nvSpPr>
        <p:spPr>
          <a:xfrm>
            <a:off x="832754" y="1568025"/>
            <a:ext cx="10801896" cy="4253663"/>
          </a:xfrm>
        </p:spPr>
        <p:txBody>
          <a:bodyPr>
            <a:normAutofit/>
          </a:bodyPr>
          <a:lstStyle/>
          <a:p>
            <a:pPr lvl="0">
              <a:lnSpc>
                <a:spcPct val="120000"/>
              </a:lnSpc>
            </a:pPr>
            <a:r>
              <a:rPr lang="en-US" sz="2600" dirty="0">
                <a:latin typeface="+mn-lt"/>
              </a:rPr>
              <a:t>SB173 (2014)</a:t>
            </a:r>
          </a:p>
          <a:p>
            <a:pPr marL="231775"/>
            <a:r>
              <a:rPr lang="en-US" sz="2600" b="0" dirty="0">
                <a:solidFill>
                  <a:srgbClr val="7E0000"/>
                </a:solidFill>
                <a:latin typeface="+mn-lt"/>
              </a:rPr>
              <a:t>Chancellors Office and CDE “shall jointly develop and issue assessment policy recommendations regarding assessments to be used by school districts and community college districts for purposes of placement in adult education courses”</a:t>
            </a:r>
            <a:endParaRPr lang="en-US" sz="2600" dirty="0">
              <a:solidFill>
                <a:srgbClr val="7E0000"/>
              </a:solidFill>
              <a:latin typeface="+mn-lt"/>
            </a:endParaRPr>
          </a:p>
          <a:p>
            <a:pPr lvl="0"/>
            <a:r>
              <a:rPr lang="en-US" sz="2400" dirty="0">
                <a:latin typeface="+mn-lt"/>
              </a:rPr>
              <a:t>AB104 (2015)</a:t>
            </a:r>
          </a:p>
          <a:p>
            <a:pPr marL="231775"/>
            <a:r>
              <a:rPr lang="en-US" sz="2600" b="0" dirty="0">
                <a:solidFill>
                  <a:srgbClr val="7E0000"/>
                </a:solidFill>
                <a:latin typeface="+mn-lt"/>
              </a:rPr>
              <a:t>Establish a menu of common assessments and policies regarding placement of adults seeking education and workforce services into adult education programs to be used by each consortium to measure educational needs of adults and the effectiveness of providers in addressing those needs </a:t>
            </a:r>
          </a:p>
          <a:p>
            <a:pPr lvl="0"/>
            <a:endParaRPr lang="en-US" sz="2400" dirty="0"/>
          </a:p>
        </p:txBody>
      </p:sp>
      <p:sp>
        <p:nvSpPr>
          <p:cNvPr id="4" name="Rectangle 3"/>
          <p:cNvSpPr/>
          <p:nvPr/>
        </p:nvSpPr>
        <p:spPr>
          <a:xfrm>
            <a:off x="720249" y="1252897"/>
            <a:ext cx="10996048" cy="71495"/>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413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887" y="664143"/>
            <a:ext cx="11013759" cy="992105"/>
          </a:xfrm>
        </p:spPr>
        <p:txBody>
          <a:bodyPr>
            <a:normAutofit/>
          </a:bodyPr>
          <a:lstStyle/>
          <a:p>
            <a:r>
              <a:rPr lang="en-US" sz="3200" dirty="0">
                <a:latin typeface="+mn-lt"/>
              </a:rPr>
              <a:t>Basic Skills Assessment Field Team</a:t>
            </a:r>
          </a:p>
        </p:txBody>
      </p:sp>
      <p:sp>
        <p:nvSpPr>
          <p:cNvPr id="3" name="Content Placeholder 2"/>
          <p:cNvSpPr>
            <a:spLocks noGrp="1"/>
          </p:cNvSpPr>
          <p:nvPr>
            <p:ph idx="1"/>
          </p:nvPr>
        </p:nvSpPr>
        <p:spPr>
          <a:xfrm>
            <a:off x="707627" y="1656248"/>
            <a:ext cx="10801896" cy="3893879"/>
          </a:xfrm>
        </p:spPr>
        <p:txBody>
          <a:bodyPr>
            <a:noAutofit/>
          </a:bodyPr>
          <a:lstStyle/>
          <a:p>
            <a:pPr marL="514350" lvl="0" indent="-514350">
              <a:lnSpc>
                <a:spcPct val="100000"/>
              </a:lnSpc>
              <a:buSzPct val="125000"/>
              <a:buFont typeface="Arial" panose="020B0604020202020204" pitchFamily="34" charset="0"/>
              <a:buChar char="•"/>
            </a:pPr>
            <a:r>
              <a:rPr lang="en-US" b="0" dirty="0">
                <a:latin typeface="+mn-lt"/>
              </a:rPr>
              <a:t>Met twice as a part of the AEBG data and accountability field process</a:t>
            </a:r>
          </a:p>
          <a:p>
            <a:pPr marL="514350" lvl="0" indent="-514350">
              <a:lnSpc>
                <a:spcPct val="100000"/>
              </a:lnSpc>
              <a:spcBef>
                <a:spcPts val="1800"/>
              </a:spcBef>
              <a:buSzPct val="125000"/>
              <a:buFont typeface="Arial" panose="020B0604020202020204" pitchFamily="34" charset="0"/>
              <a:buChar char="•"/>
            </a:pPr>
            <a:r>
              <a:rPr lang="en-US" b="0" dirty="0">
                <a:latin typeface="+mn-lt"/>
              </a:rPr>
              <a:t>Reviewed processes for placement and measuring student progress in K12 and college ABE, ASE, and ESL programs</a:t>
            </a:r>
          </a:p>
          <a:p>
            <a:pPr marL="514350" lvl="0" indent="-514350">
              <a:lnSpc>
                <a:spcPct val="100000"/>
              </a:lnSpc>
              <a:spcBef>
                <a:spcPts val="1800"/>
              </a:spcBef>
              <a:buSzPct val="125000"/>
              <a:buFont typeface="Arial" panose="020B0604020202020204" pitchFamily="34" charset="0"/>
              <a:buChar char="•"/>
            </a:pPr>
            <a:r>
              <a:rPr lang="en-US" b="0" dirty="0">
                <a:latin typeface="+mn-lt"/>
              </a:rPr>
              <a:t>Define outcome and progress metrics for ABE, ASE, &amp; ESL</a:t>
            </a:r>
          </a:p>
          <a:p>
            <a:pPr marL="514350" lvl="0" indent="-514350">
              <a:lnSpc>
                <a:spcPct val="100000"/>
              </a:lnSpc>
              <a:spcBef>
                <a:spcPts val="1800"/>
              </a:spcBef>
              <a:buSzPct val="125000"/>
              <a:buFont typeface="Arial" panose="020B0604020202020204" pitchFamily="34" charset="0"/>
              <a:buChar char="•"/>
            </a:pPr>
            <a:r>
              <a:rPr lang="en-US" b="0" dirty="0">
                <a:latin typeface="+mn-lt"/>
              </a:rPr>
              <a:t>Make recommendations regarding alignment of assessment between K12 adult and community college systems</a:t>
            </a:r>
          </a:p>
          <a:p>
            <a:pPr marL="457200" lvl="0" indent="-457200">
              <a:lnSpc>
                <a:spcPct val="100000"/>
              </a:lnSpc>
              <a:buSzPct val="125000"/>
              <a:buFont typeface="Arial" panose="020B0604020202020204" pitchFamily="34" charset="0"/>
              <a:buChar char="•"/>
            </a:pPr>
            <a:endParaRPr lang="en-US" b="0" dirty="0">
              <a:latin typeface="+mn-lt"/>
            </a:endParaRPr>
          </a:p>
        </p:txBody>
      </p:sp>
      <p:sp>
        <p:nvSpPr>
          <p:cNvPr id="4" name="Rectangle 3"/>
          <p:cNvSpPr/>
          <p:nvPr/>
        </p:nvSpPr>
        <p:spPr>
          <a:xfrm>
            <a:off x="566245" y="1351448"/>
            <a:ext cx="10996048" cy="71495"/>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5613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B26CD954-9168-45FE-9A99-B91955B0DDEA}"/>
              </a:ext>
            </a:extLst>
          </p:cNvPr>
          <p:cNvSpPr/>
          <p:nvPr/>
        </p:nvSpPr>
        <p:spPr>
          <a:xfrm>
            <a:off x="1566509" y="1751797"/>
            <a:ext cx="2871538" cy="2666198"/>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lumMod val="20000"/>
                    <a:lumOff val="80000"/>
                  </a:schemeClr>
                </a:solidFill>
              </a:rPr>
              <a:t>Placement</a:t>
            </a:r>
          </a:p>
          <a:p>
            <a:pPr algn="ctr"/>
            <a:r>
              <a:rPr lang="en-US" dirty="0"/>
              <a:t>When students enroll they are placed in the right class</a:t>
            </a:r>
          </a:p>
        </p:txBody>
      </p:sp>
      <p:sp>
        <p:nvSpPr>
          <p:cNvPr id="10" name="Oval 9">
            <a:extLst>
              <a:ext uri="{FF2B5EF4-FFF2-40B4-BE49-F238E27FC236}">
                <a16:creationId xmlns:a16="http://schemas.microsoft.com/office/drawing/2014/main" id="{8F8F7D5A-C314-4131-A428-5EB0D413920E}"/>
              </a:ext>
            </a:extLst>
          </p:cNvPr>
          <p:cNvSpPr/>
          <p:nvPr/>
        </p:nvSpPr>
        <p:spPr>
          <a:xfrm>
            <a:off x="4541519" y="1751797"/>
            <a:ext cx="2871538" cy="2666198"/>
          </a:xfrm>
          <a:prstGeom prst="ellips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lumMod val="20000"/>
                    <a:lumOff val="80000"/>
                  </a:schemeClr>
                </a:solidFill>
              </a:rPr>
              <a:t>Progress</a:t>
            </a:r>
          </a:p>
          <a:p>
            <a:pPr algn="ctr"/>
            <a:r>
              <a:rPr lang="en-US" dirty="0"/>
              <a:t>Clear standards for measuring &amp; reporting student progress</a:t>
            </a:r>
          </a:p>
        </p:txBody>
      </p:sp>
      <p:sp>
        <p:nvSpPr>
          <p:cNvPr id="11" name="Oval 10">
            <a:extLst>
              <a:ext uri="{FF2B5EF4-FFF2-40B4-BE49-F238E27FC236}">
                <a16:creationId xmlns:a16="http://schemas.microsoft.com/office/drawing/2014/main" id="{7051131B-9650-43C4-8D0D-32BE4CFA6265}"/>
              </a:ext>
            </a:extLst>
          </p:cNvPr>
          <p:cNvSpPr/>
          <p:nvPr/>
        </p:nvSpPr>
        <p:spPr>
          <a:xfrm>
            <a:off x="7516529" y="1751797"/>
            <a:ext cx="2871538" cy="2666198"/>
          </a:xfrm>
          <a:prstGeom prst="ellips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a:solidFill>
                  <a:schemeClr val="tx1">
                    <a:lumMod val="20000"/>
                    <a:lumOff val="80000"/>
                  </a:schemeClr>
                </a:solidFill>
              </a:rPr>
              <a:t>Transition</a:t>
            </a:r>
          </a:p>
          <a:p>
            <a:pPr algn="ctr"/>
            <a:r>
              <a:rPr lang="en-US" dirty="0"/>
              <a:t>Students transition from K12 to college  ready &amp; at the correct level</a:t>
            </a:r>
          </a:p>
        </p:txBody>
      </p:sp>
      <p:sp>
        <p:nvSpPr>
          <p:cNvPr id="6" name="Title 1">
            <a:extLst>
              <a:ext uri="{FF2B5EF4-FFF2-40B4-BE49-F238E27FC236}">
                <a16:creationId xmlns:a16="http://schemas.microsoft.com/office/drawing/2014/main" id="{B4D026F7-54AA-4E43-9656-57BD742B17CE}"/>
              </a:ext>
            </a:extLst>
          </p:cNvPr>
          <p:cNvSpPr>
            <a:spLocks noGrp="1"/>
          </p:cNvSpPr>
          <p:nvPr>
            <p:ph type="title"/>
          </p:nvPr>
        </p:nvSpPr>
        <p:spPr>
          <a:xfrm>
            <a:off x="4256402" y="763707"/>
            <a:ext cx="3118794" cy="496837"/>
          </a:xfrm>
        </p:spPr>
        <p:txBody>
          <a:bodyPr>
            <a:normAutofit fontScale="90000"/>
          </a:bodyPr>
          <a:lstStyle/>
          <a:p>
            <a:pPr algn="ctr"/>
            <a:r>
              <a:rPr lang="en-US" sz="3200" dirty="0">
                <a:latin typeface="+mn-lt"/>
              </a:rPr>
              <a:t>3 Key Issues</a:t>
            </a:r>
          </a:p>
        </p:txBody>
      </p:sp>
    </p:spTree>
    <p:extLst>
      <p:ext uri="{BB962C8B-B14F-4D97-AF65-F5344CB8AC3E}">
        <p14:creationId xmlns:p14="http://schemas.microsoft.com/office/powerpoint/2010/main" val="693288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B2DD1A-EFB0-444D-A698-745F09F62212}"/>
              </a:ext>
            </a:extLst>
          </p:cNvPr>
          <p:cNvPicPr>
            <a:picLocks noChangeAspect="1"/>
          </p:cNvPicPr>
          <p:nvPr/>
        </p:nvPicPr>
        <p:blipFill rotWithShape="1">
          <a:blip r:embed="rId2"/>
          <a:srcRect l="2961" t="5093" r="2574" b="8314"/>
          <a:stretch/>
        </p:blipFill>
        <p:spPr>
          <a:xfrm>
            <a:off x="174661" y="746661"/>
            <a:ext cx="7109717" cy="5036050"/>
          </a:xfrm>
          <a:prstGeom prst="rect">
            <a:avLst/>
          </a:prstGeom>
        </p:spPr>
      </p:pic>
      <p:sp>
        <p:nvSpPr>
          <p:cNvPr id="9" name="Title 1">
            <a:extLst>
              <a:ext uri="{FF2B5EF4-FFF2-40B4-BE49-F238E27FC236}">
                <a16:creationId xmlns:a16="http://schemas.microsoft.com/office/drawing/2014/main" id="{2EEBAACC-F12E-428E-843E-82ABD0C2F0BA}"/>
              </a:ext>
            </a:extLst>
          </p:cNvPr>
          <p:cNvSpPr>
            <a:spLocks noGrp="1"/>
          </p:cNvSpPr>
          <p:nvPr>
            <p:ph type="title"/>
          </p:nvPr>
        </p:nvSpPr>
        <p:spPr>
          <a:xfrm>
            <a:off x="2439525" y="1030768"/>
            <a:ext cx="3108520" cy="507003"/>
          </a:xfrm>
        </p:spPr>
        <p:txBody>
          <a:bodyPr>
            <a:normAutofit/>
          </a:bodyPr>
          <a:lstStyle/>
          <a:p>
            <a:r>
              <a:rPr lang="en-US" sz="2600" dirty="0">
                <a:solidFill>
                  <a:schemeClr val="accent3">
                    <a:lumMod val="75000"/>
                  </a:schemeClr>
                </a:solidFill>
                <a:latin typeface="+mn-lt"/>
              </a:rPr>
              <a:t>CB21/NRS Crosswalk</a:t>
            </a:r>
          </a:p>
        </p:txBody>
      </p:sp>
      <p:sp>
        <p:nvSpPr>
          <p:cNvPr id="10" name="TextBox 9">
            <a:extLst>
              <a:ext uri="{FF2B5EF4-FFF2-40B4-BE49-F238E27FC236}">
                <a16:creationId xmlns:a16="http://schemas.microsoft.com/office/drawing/2014/main" id="{B0D4ED03-62EA-4163-8163-7E257A7EA9A6}"/>
              </a:ext>
            </a:extLst>
          </p:cNvPr>
          <p:cNvSpPr txBox="1"/>
          <p:nvPr/>
        </p:nvSpPr>
        <p:spPr>
          <a:xfrm>
            <a:off x="7448765" y="1455577"/>
            <a:ext cx="4500081" cy="3928081"/>
          </a:xfrm>
          <a:prstGeom prst="rect">
            <a:avLst/>
          </a:prstGeom>
        </p:spPr>
        <p:txBody>
          <a:bodyPr vert="horz" wrap="square" lIns="91440" tIns="45720" rIns="91440" bIns="45720" rtlCol="0">
            <a:normAutofit/>
          </a:bodyPr>
          <a:lstStyle/>
          <a:p>
            <a:pPr marL="342900" indent="-342900">
              <a:buClr>
                <a:schemeClr val="tx1">
                  <a:lumMod val="60000"/>
                  <a:lumOff val="40000"/>
                </a:schemeClr>
              </a:buClr>
              <a:buSzPct val="100000"/>
              <a:buFont typeface="+mj-lt"/>
              <a:buAutoNum type="arabicPeriod"/>
            </a:pPr>
            <a:r>
              <a:rPr lang="en-US" sz="2200" dirty="0"/>
              <a:t>Underlying competencies rather than the testing instruments</a:t>
            </a:r>
          </a:p>
          <a:p>
            <a:pPr marL="342900" indent="-342900">
              <a:spcBef>
                <a:spcPts val="600"/>
              </a:spcBef>
              <a:buClr>
                <a:schemeClr val="tx1">
                  <a:lumMod val="60000"/>
                  <a:lumOff val="40000"/>
                </a:schemeClr>
              </a:buClr>
              <a:buSzPct val="100000"/>
              <a:buFont typeface="+mj-lt"/>
              <a:buAutoNum type="arabicPeriod"/>
            </a:pPr>
            <a:r>
              <a:rPr lang="en-US" sz="2200" dirty="0"/>
              <a:t>Test agnostic – work with any test aligned to CB21 or NRS rubrics</a:t>
            </a:r>
          </a:p>
          <a:p>
            <a:pPr marL="342900" indent="-342900">
              <a:spcBef>
                <a:spcPts val="600"/>
              </a:spcBef>
              <a:buClr>
                <a:schemeClr val="tx1">
                  <a:lumMod val="60000"/>
                  <a:lumOff val="40000"/>
                </a:schemeClr>
              </a:buClr>
              <a:buSzPct val="100000"/>
              <a:buFont typeface="+mj-lt"/>
              <a:buAutoNum type="arabicPeriod"/>
            </a:pPr>
            <a:r>
              <a:rPr lang="en-US" sz="2200" dirty="0"/>
              <a:t>Guidance for local placement &amp; multiple measures development</a:t>
            </a:r>
          </a:p>
          <a:p>
            <a:pPr marL="342900" indent="-342900">
              <a:spcBef>
                <a:spcPts val="600"/>
              </a:spcBef>
              <a:buClr>
                <a:schemeClr val="tx1">
                  <a:lumMod val="60000"/>
                  <a:lumOff val="40000"/>
                </a:schemeClr>
              </a:buClr>
              <a:buSzPct val="100000"/>
              <a:buFont typeface="+mj-lt"/>
              <a:buAutoNum type="arabicPeriod"/>
            </a:pPr>
            <a:r>
              <a:rPr lang="en-US" sz="2200" dirty="0"/>
              <a:t>Capture skills gains in college by CB21 course completion in MIS</a:t>
            </a:r>
          </a:p>
          <a:p>
            <a:pPr marL="342900" indent="-342900">
              <a:spcBef>
                <a:spcPts val="600"/>
              </a:spcBef>
              <a:buClr>
                <a:schemeClr val="tx1">
                  <a:lumMod val="60000"/>
                  <a:lumOff val="40000"/>
                </a:schemeClr>
              </a:buClr>
              <a:buSzPct val="100000"/>
              <a:buFont typeface="+mj-lt"/>
              <a:buAutoNum type="arabicPeriod"/>
            </a:pPr>
            <a:r>
              <a:rPr lang="en-US" sz="2200" dirty="0"/>
              <a:t>Basis for distinguishing ABE/ASE basic skills levels for colleges</a:t>
            </a:r>
          </a:p>
        </p:txBody>
      </p:sp>
    </p:spTree>
    <p:extLst>
      <p:ext uri="{BB962C8B-B14F-4D97-AF65-F5344CB8AC3E}">
        <p14:creationId xmlns:p14="http://schemas.microsoft.com/office/powerpoint/2010/main" val="3329234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887" y="664143"/>
            <a:ext cx="11013759" cy="992105"/>
          </a:xfrm>
        </p:spPr>
        <p:txBody>
          <a:bodyPr>
            <a:normAutofit/>
          </a:bodyPr>
          <a:lstStyle/>
          <a:p>
            <a:r>
              <a:rPr lang="en-US" sz="3200" dirty="0">
                <a:latin typeface="+mn-lt"/>
              </a:rPr>
              <a:t>AEBG CB21/NRS Crosswalk</a:t>
            </a:r>
          </a:p>
        </p:txBody>
      </p:sp>
      <p:sp>
        <p:nvSpPr>
          <p:cNvPr id="3" name="Content Placeholder 2"/>
          <p:cNvSpPr>
            <a:spLocks noGrp="1"/>
          </p:cNvSpPr>
          <p:nvPr>
            <p:ph idx="1"/>
          </p:nvPr>
        </p:nvSpPr>
        <p:spPr>
          <a:xfrm>
            <a:off x="707627" y="1656248"/>
            <a:ext cx="10801896" cy="3893879"/>
          </a:xfrm>
        </p:spPr>
        <p:txBody>
          <a:bodyPr>
            <a:noAutofit/>
          </a:bodyPr>
          <a:lstStyle/>
          <a:p>
            <a:pPr marL="514350" lvl="0" indent="-514350">
              <a:lnSpc>
                <a:spcPct val="100000"/>
              </a:lnSpc>
              <a:buSzPct val="125000"/>
              <a:buFont typeface="Arial" panose="020B0604020202020204" pitchFamily="34" charset="0"/>
              <a:buChar char="•"/>
            </a:pPr>
            <a:r>
              <a:rPr lang="en-US" b="0" dirty="0">
                <a:latin typeface="+mn-lt"/>
              </a:rPr>
              <a:t>ESL, English, and math crosswalk sessions scheduled for October 2</a:t>
            </a:r>
            <a:r>
              <a:rPr lang="en-US" b="0" baseline="30000" dirty="0">
                <a:latin typeface="+mn-lt"/>
              </a:rPr>
              <a:t>nd</a:t>
            </a:r>
            <a:r>
              <a:rPr lang="en-US" b="0" dirty="0">
                <a:latin typeface="+mn-lt"/>
              </a:rPr>
              <a:t>, 3</a:t>
            </a:r>
            <a:r>
              <a:rPr lang="en-US" b="0" baseline="30000" dirty="0">
                <a:latin typeface="+mn-lt"/>
              </a:rPr>
              <a:t>rd</a:t>
            </a:r>
            <a:r>
              <a:rPr lang="en-US" b="0" dirty="0">
                <a:latin typeface="+mn-lt"/>
              </a:rPr>
              <a:t>, and 10</a:t>
            </a:r>
            <a:r>
              <a:rPr lang="en-US" b="0" baseline="30000" dirty="0">
                <a:latin typeface="+mn-lt"/>
              </a:rPr>
              <a:t>th</a:t>
            </a:r>
            <a:r>
              <a:rPr lang="en-US" b="0" dirty="0">
                <a:latin typeface="+mn-lt"/>
              </a:rPr>
              <a:t> (4.5 hours each)</a:t>
            </a:r>
          </a:p>
          <a:p>
            <a:pPr marL="514350" lvl="0" indent="-514350">
              <a:lnSpc>
                <a:spcPct val="100000"/>
              </a:lnSpc>
              <a:buSzPct val="125000"/>
              <a:buFont typeface="Arial" panose="020B0604020202020204" pitchFamily="34" charset="0"/>
              <a:buChar char="•"/>
            </a:pPr>
            <a:r>
              <a:rPr lang="en-US" b="0" dirty="0">
                <a:latin typeface="+mn-lt"/>
              </a:rPr>
              <a:t>College faculty appointed by ASCCC; K12 by recommendation from CCAE, CDE, and AEBG office</a:t>
            </a:r>
          </a:p>
          <a:p>
            <a:pPr marL="514350" lvl="0" indent="-514350">
              <a:lnSpc>
                <a:spcPct val="100000"/>
              </a:lnSpc>
              <a:buSzPct val="125000"/>
              <a:buFont typeface="Arial" panose="020B0604020202020204" pitchFamily="34" charset="0"/>
              <a:buChar char="•"/>
            </a:pPr>
            <a:r>
              <a:rPr lang="en-US" b="0" dirty="0">
                <a:latin typeface="+mn-lt"/>
              </a:rPr>
              <a:t>Faculty are reviewing and editing draft crosswalks based on current NRS EFL descriptors and CB21 descriptors</a:t>
            </a:r>
          </a:p>
          <a:p>
            <a:pPr marL="514350" lvl="0" indent="-514350">
              <a:lnSpc>
                <a:spcPct val="100000"/>
              </a:lnSpc>
              <a:buSzPct val="125000"/>
              <a:buFont typeface="Arial" panose="020B0604020202020204" pitchFamily="34" charset="0"/>
              <a:buChar char="•"/>
            </a:pPr>
            <a:r>
              <a:rPr lang="en-US" b="0" dirty="0">
                <a:latin typeface="+mn-lt"/>
              </a:rPr>
              <a:t>After initial maps are created, will vet them with the field</a:t>
            </a:r>
          </a:p>
        </p:txBody>
      </p:sp>
      <p:sp>
        <p:nvSpPr>
          <p:cNvPr id="4" name="Rectangle 3"/>
          <p:cNvSpPr/>
          <p:nvPr/>
        </p:nvSpPr>
        <p:spPr>
          <a:xfrm>
            <a:off x="566245" y="1351448"/>
            <a:ext cx="10996048" cy="71495"/>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1210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2" name="TextBox 1">
            <a:extLst>
              <a:ext uri="{FF2B5EF4-FFF2-40B4-BE49-F238E27FC236}">
                <a16:creationId xmlns:a16="http://schemas.microsoft.com/office/drawing/2014/main" id="{B0CF0D77-58C6-4D18-A4AD-63763AEBA77E}"/>
              </a:ext>
            </a:extLst>
          </p:cNvPr>
          <p:cNvSpPr txBox="1"/>
          <p:nvPr/>
        </p:nvSpPr>
        <p:spPr>
          <a:xfrm>
            <a:off x="0" y="2646145"/>
            <a:ext cx="12192000" cy="809324"/>
          </a:xfrm>
          <a:prstGeom prst="rect">
            <a:avLst/>
          </a:prstGeom>
        </p:spPr>
        <p:txBody>
          <a:bodyPr vert="horz" wrap="square" lIns="121920" tIns="60960" rIns="121920" bIns="60960" rtlCol="0">
            <a:normAutofit lnSpcReduction="10000"/>
          </a:bodyPr>
          <a:lstStyle/>
          <a:p>
            <a:pPr algn="ctr" defTabSz="1219170"/>
            <a:r>
              <a:rPr lang="en-US" sz="4800" b="1" dirty="0">
                <a:solidFill>
                  <a:srgbClr val="405461"/>
                </a:solidFill>
                <a:latin typeface="Calibri Light" panose="020F0302020204030204"/>
              </a:rPr>
              <a:t>Background</a:t>
            </a:r>
          </a:p>
        </p:txBody>
      </p:sp>
    </p:spTree>
    <p:extLst>
      <p:ext uri="{BB962C8B-B14F-4D97-AF65-F5344CB8AC3E}">
        <p14:creationId xmlns:p14="http://schemas.microsoft.com/office/powerpoint/2010/main" val="329343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9F68E9B-9EBD-4689-9A32-5A530FF909CC}"/>
              </a:ext>
            </a:extLst>
          </p:cNvPr>
          <p:cNvGraphicFramePr>
            <a:graphicFrameLocks noGrp="1"/>
          </p:cNvGraphicFramePr>
          <p:nvPr/>
        </p:nvGraphicFramePr>
        <p:xfrm>
          <a:off x="812800" y="1104948"/>
          <a:ext cx="10418869" cy="4800748"/>
        </p:xfrm>
        <a:graphic>
          <a:graphicData uri="http://schemas.openxmlformats.org/drawingml/2006/table">
            <a:tbl>
              <a:tblPr firstRow="1" bandRow="1">
                <a:tableStyleId>{5C22544A-7EE6-4342-B048-85BDC9FD1C3A}</a:tableStyleId>
              </a:tblPr>
              <a:tblGrid>
                <a:gridCol w="10418869">
                  <a:extLst>
                    <a:ext uri="{9D8B030D-6E8A-4147-A177-3AD203B41FA5}">
                      <a16:colId xmlns:a16="http://schemas.microsoft.com/office/drawing/2014/main" val="3673944071"/>
                    </a:ext>
                  </a:extLst>
                </a:gridCol>
              </a:tblGrid>
              <a:tr h="609600">
                <a:tc>
                  <a:txBody>
                    <a:bodyPr/>
                    <a:lstStyle/>
                    <a:p>
                      <a:r>
                        <a:rPr lang="en-US" sz="3200" dirty="0"/>
                        <a:t>Legislative Requirements </a:t>
                      </a:r>
                      <a:r>
                        <a:rPr lang="en-US" sz="3200" dirty="0">
                          <a:solidFill>
                            <a:schemeClr val="bg1">
                              <a:lumMod val="85000"/>
                            </a:schemeClr>
                          </a:solidFill>
                        </a:rPr>
                        <a:t>(AB104; 2015)</a:t>
                      </a:r>
                    </a:p>
                  </a:txBody>
                  <a:tcPr marL="121920" marR="121920" marT="60960" marB="60960"/>
                </a:tc>
                <a:extLst>
                  <a:ext uri="{0D108BD9-81ED-4DB2-BD59-A6C34878D82A}">
                    <a16:rowId xmlns:a16="http://schemas.microsoft.com/office/drawing/2014/main" val="665723952"/>
                  </a:ext>
                </a:extLst>
              </a:tr>
              <a:tr h="1047787">
                <a:tc>
                  <a:txBody>
                    <a:bodyPr/>
                    <a:lstStyle/>
                    <a:p>
                      <a:pPr marL="169863" indent="0"/>
                      <a:r>
                        <a:rPr lang="en-US" sz="2300" dirty="0"/>
                        <a:t>Identify common measures for determining effectiveness of members of consortia in meeting educational needs of adults</a:t>
                      </a:r>
                    </a:p>
                  </a:txBody>
                  <a:tcPr marL="121920" marR="121920" marT="60960" marB="60960" anchor="ctr"/>
                </a:tc>
                <a:extLst>
                  <a:ext uri="{0D108BD9-81ED-4DB2-BD59-A6C34878D82A}">
                    <a16:rowId xmlns:a16="http://schemas.microsoft.com/office/drawing/2014/main" val="1533172581"/>
                  </a:ext>
                </a:extLst>
              </a:tr>
              <a:tr h="1047787">
                <a:tc>
                  <a:txBody>
                    <a:bodyPr/>
                    <a:lstStyle/>
                    <a:p>
                      <a:pPr marL="169863" indent="0"/>
                      <a:r>
                        <a:rPr lang="en-US" sz="2300" dirty="0"/>
                        <a:t>Align data used for reporting with data reported by local agencies for other purposes such as WIOA (Perkins, Strong Workforce)</a:t>
                      </a:r>
                    </a:p>
                  </a:txBody>
                  <a:tcPr marL="121920" marR="121920" marT="60960" marB="60960" anchor="ctr"/>
                </a:tc>
                <a:extLst>
                  <a:ext uri="{0D108BD9-81ED-4DB2-BD59-A6C34878D82A}">
                    <a16:rowId xmlns:a16="http://schemas.microsoft.com/office/drawing/2014/main" val="4156766741"/>
                  </a:ext>
                </a:extLst>
              </a:tr>
              <a:tr h="1047787">
                <a:tc>
                  <a:txBody>
                    <a:bodyPr/>
                    <a:lstStyle/>
                    <a:p>
                      <a:pPr marL="169863" indent="0"/>
                      <a:r>
                        <a:rPr lang="en-US" sz="2300" dirty="0"/>
                        <a:t>Establish common assessments and policies regarding placement of adults into adult education program, measuring needs of adults, and effectiveness of providers</a:t>
                      </a:r>
                    </a:p>
                  </a:txBody>
                  <a:tcPr marL="121920" marR="121920" marT="60960" marB="60960" anchor="ctr"/>
                </a:tc>
                <a:extLst>
                  <a:ext uri="{0D108BD9-81ED-4DB2-BD59-A6C34878D82A}">
                    <a16:rowId xmlns:a16="http://schemas.microsoft.com/office/drawing/2014/main" val="1709514657"/>
                  </a:ext>
                </a:extLst>
              </a:tr>
              <a:tr h="1047787">
                <a:tc>
                  <a:txBody>
                    <a:bodyPr/>
                    <a:lstStyle/>
                    <a:p>
                      <a:pPr marL="169863" indent="0"/>
                      <a:r>
                        <a:rPr lang="en-US" sz="2300" dirty="0"/>
                        <a:t>Report twice yearly to the legislature: Preliminary Report October 30</a:t>
                      </a:r>
                      <a:r>
                        <a:rPr lang="en-US" sz="2300" baseline="30000" dirty="0"/>
                        <a:t>th</a:t>
                      </a:r>
                      <a:r>
                        <a:rPr lang="en-US" sz="2300" dirty="0"/>
                        <a:t>; Final Report March 1</a:t>
                      </a:r>
                      <a:r>
                        <a:rPr lang="en-US" sz="2300" baseline="30000" dirty="0"/>
                        <a:t>st</a:t>
                      </a:r>
                      <a:r>
                        <a:rPr lang="en-US" sz="2300" dirty="0"/>
                        <a:t> after the end of the previous program year (July 1 to June 30</a:t>
                      </a:r>
                      <a:r>
                        <a:rPr lang="en-US" sz="2300" baseline="30000" dirty="0"/>
                        <a:t>th</a:t>
                      </a:r>
                      <a:r>
                        <a:rPr lang="en-US" sz="2300" dirty="0"/>
                        <a:t>)</a:t>
                      </a:r>
                    </a:p>
                  </a:txBody>
                  <a:tcPr marL="121920" marR="121920" marT="60960" marB="60960" anchor="ctr"/>
                </a:tc>
                <a:extLst>
                  <a:ext uri="{0D108BD9-81ED-4DB2-BD59-A6C34878D82A}">
                    <a16:rowId xmlns:a16="http://schemas.microsoft.com/office/drawing/2014/main" val="2507752051"/>
                  </a:ext>
                </a:extLst>
              </a:tr>
            </a:tbl>
          </a:graphicData>
        </a:graphic>
      </p:graphicFrame>
    </p:spTree>
    <p:extLst>
      <p:ext uri="{BB962C8B-B14F-4D97-AF65-F5344CB8AC3E}">
        <p14:creationId xmlns:p14="http://schemas.microsoft.com/office/powerpoint/2010/main" val="201945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7F4F6F-3296-4D13-BE26-FD2CA3A9B08D}"/>
              </a:ext>
            </a:extLst>
          </p:cNvPr>
          <p:cNvPicPr>
            <a:picLocks noChangeAspect="1"/>
          </p:cNvPicPr>
          <p:nvPr/>
        </p:nvPicPr>
        <p:blipFill>
          <a:blip r:embed="rId2"/>
          <a:stretch>
            <a:fillRect/>
          </a:stretch>
        </p:blipFill>
        <p:spPr>
          <a:xfrm>
            <a:off x="203200" y="177800"/>
            <a:ext cx="1958715" cy="711200"/>
          </a:xfrm>
          <a:prstGeom prst="rect">
            <a:avLst/>
          </a:prstGeom>
        </p:spPr>
      </p:pic>
      <p:sp>
        <p:nvSpPr>
          <p:cNvPr id="5" name="Rectangle 4">
            <a:extLst>
              <a:ext uri="{FF2B5EF4-FFF2-40B4-BE49-F238E27FC236}">
                <a16:creationId xmlns:a16="http://schemas.microsoft.com/office/drawing/2014/main" id="{F90EFD01-427B-4B8E-80AC-C7FA1A1D3243}"/>
              </a:ext>
            </a:extLst>
          </p:cNvPr>
          <p:cNvSpPr/>
          <p:nvPr/>
        </p:nvSpPr>
        <p:spPr>
          <a:xfrm>
            <a:off x="465221" y="1178271"/>
            <a:ext cx="11320380" cy="4850495"/>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AB104: Data for Measuring the Effectiveness of Consortia:</a:t>
            </a:r>
          </a:p>
          <a:p>
            <a:pPr marL="1064657" indent="-757748"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How many adults are served by the consortium.</a:t>
            </a:r>
          </a:p>
          <a:p>
            <a:pPr marL="1064657" indent="-757748" defTabSz="1219170">
              <a:lnSpc>
                <a:spcPct val="107000"/>
              </a:lnSpc>
              <a:spcBef>
                <a:spcPts val="1600"/>
              </a:spcBef>
              <a:buClr>
                <a:srgbClr val="2F5496"/>
              </a:buClr>
              <a:buFont typeface="+mj-lt"/>
              <a:buAutoNum type="arabi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How many adults served by the consortium have demonstrated the following:</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Improved literacy skills.</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Completion of high school diplomas or their recognized equivalents.</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Completion of post-secondary certificates, degrees, or training programs.</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Placement into jobs.</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Improved Wages</a:t>
            </a:r>
          </a:p>
          <a:p>
            <a:pPr marL="1976917" indent="-757748" defTabSz="1219170">
              <a:lnSpc>
                <a:spcPct val="107000"/>
              </a:lnSpc>
              <a:spcBef>
                <a:spcPts val="800"/>
              </a:spcBef>
              <a:buClr>
                <a:srgbClr val="2F5496"/>
              </a:buClr>
              <a:buFont typeface="+mj-lt"/>
              <a:buAutoNum type="alphaUcParenBoth"/>
            </a:pPr>
            <a:r>
              <a:rPr lang="en-US" sz="2400" dirty="0">
                <a:solidFill>
                  <a:srgbClr val="405461"/>
                </a:solidFill>
                <a:latin typeface="Calibri" panose="020F0502020204030204"/>
                <a:ea typeface="Calibri" panose="020F0502020204030204" pitchFamily="34" charset="0"/>
                <a:cs typeface="Calibri Light" panose="020F0302020204030204" pitchFamily="34" charset="0"/>
              </a:rPr>
              <a:t>Transition into post-secondary education</a:t>
            </a:r>
          </a:p>
        </p:txBody>
      </p:sp>
      <p:sp>
        <p:nvSpPr>
          <p:cNvPr id="6" name="Rectangle 5">
            <a:extLst>
              <a:ext uri="{FF2B5EF4-FFF2-40B4-BE49-F238E27FC236}">
                <a16:creationId xmlns:a16="http://schemas.microsoft.com/office/drawing/2014/main" id="{33B215E2-868B-4748-A6F7-308352D47C09}"/>
              </a:ext>
            </a:extLst>
          </p:cNvPr>
          <p:cNvSpPr/>
          <p:nvPr/>
        </p:nvSpPr>
        <p:spPr>
          <a:xfrm flipV="1">
            <a:off x="567891" y="1755147"/>
            <a:ext cx="10608109" cy="6095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spTree>
    <p:extLst>
      <p:ext uri="{BB962C8B-B14F-4D97-AF65-F5344CB8AC3E}">
        <p14:creationId xmlns:p14="http://schemas.microsoft.com/office/powerpoint/2010/main" val="192140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817DE6-FD3B-4711-B266-BD9017B1423A}"/>
              </a:ext>
            </a:extLst>
          </p:cNvPr>
          <p:cNvPicPr>
            <a:picLocks noChangeAspect="1"/>
          </p:cNvPicPr>
          <p:nvPr/>
        </p:nvPicPr>
        <p:blipFill rotWithShape="1">
          <a:blip r:embed="rId2">
            <a:extLst>
              <a:ext uri="{28A0092B-C50C-407E-A947-70E740481C1C}">
                <a14:useLocalDpi xmlns:a14="http://schemas.microsoft.com/office/drawing/2010/main" val="0"/>
              </a:ext>
            </a:extLst>
          </a:blip>
          <a:srcRect l="17892" t="28839"/>
          <a:stretch/>
        </p:blipFill>
        <p:spPr>
          <a:xfrm>
            <a:off x="5172721" y="1448679"/>
            <a:ext cx="6425721" cy="3736567"/>
          </a:xfrm>
          <a:prstGeom prst="rect">
            <a:avLst/>
          </a:prstGeom>
        </p:spPr>
      </p:pic>
      <p:sp>
        <p:nvSpPr>
          <p:cNvPr id="2" name="Rectangle 1">
            <a:extLst>
              <a:ext uri="{FF2B5EF4-FFF2-40B4-BE49-F238E27FC236}">
                <a16:creationId xmlns:a16="http://schemas.microsoft.com/office/drawing/2014/main" id="{C82E9846-75F2-4509-92E7-E6B6678EFAC7}"/>
              </a:ext>
            </a:extLst>
          </p:cNvPr>
          <p:cNvSpPr/>
          <p:nvPr/>
        </p:nvSpPr>
        <p:spPr>
          <a:xfrm>
            <a:off x="606393" y="861357"/>
            <a:ext cx="10433785" cy="487506"/>
          </a:xfrm>
          <a:prstGeom prst="rect">
            <a:avLst/>
          </a:prstGeom>
        </p:spPr>
        <p:txBody>
          <a:bodyPr wrap="square">
            <a:spAutoFit/>
          </a:bodyPr>
          <a:lstStyle/>
          <a:p>
            <a:pPr algn="ctr" defTabSz="1219170">
              <a:lnSpc>
                <a:spcPct val="107000"/>
              </a:lnSpc>
              <a:spcBef>
                <a:spcPts val="800"/>
              </a:spcBef>
            </a:pPr>
            <a:r>
              <a:rPr lang="en-US" sz="2400" b="1" dirty="0">
                <a:solidFill>
                  <a:srgbClr val="405461"/>
                </a:solidFill>
                <a:ea typeface="Calibri" panose="020F0502020204030204" pitchFamily="34" charset="0"/>
                <a:cs typeface="Calibri Light" panose="020F0302020204030204" pitchFamily="34" charset="0"/>
              </a:rPr>
              <a:t>Adult Education Data and Accountability System Planning Process</a:t>
            </a:r>
          </a:p>
        </p:txBody>
      </p:sp>
      <p:sp>
        <p:nvSpPr>
          <p:cNvPr id="6" name="Rectangle 5">
            <a:extLst>
              <a:ext uri="{FF2B5EF4-FFF2-40B4-BE49-F238E27FC236}">
                <a16:creationId xmlns:a16="http://schemas.microsoft.com/office/drawing/2014/main" id="{B3F57196-0A90-4B8D-9798-CD66E17BF0D5}"/>
              </a:ext>
            </a:extLst>
          </p:cNvPr>
          <p:cNvSpPr/>
          <p:nvPr/>
        </p:nvSpPr>
        <p:spPr>
          <a:xfrm>
            <a:off x="343303" y="1556967"/>
            <a:ext cx="4565581" cy="3748719"/>
          </a:xfrm>
          <a:prstGeom prst="rect">
            <a:avLst/>
          </a:prstGeom>
          <a:solidFill>
            <a:srgbClr val="FFFFCC"/>
          </a:solidFill>
          <a:ln>
            <a:solidFill>
              <a:schemeClr val="tx1">
                <a:lumMod val="40000"/>
                <a:lumOff val="60000"/>
              </a:schemeClr>
            </a:solidFill>
          </a:ln>
        </p:spPr>
        <p:txBody>
          <a:bodyPr wrap="square">
            <a:spAutoFit/>
          </a:bodyPr>
          <a:lstStyle/>
          <a:p>
            <a:pPr marR="0" lvl="0" algn="ctr" defTabSz="798513">
              <a:lnSpc>
                <a:spcPct val="107000"/>
              </a:lnSpc>
              <a:spcBef>
                <a:spcPts val="3600"/>
              </a:spcBef>
              <a:spcAft>
                <a:spcPts val="0"/>
              </a:spcAft>
              <a:buClr>
                <a:srgbClr val="0070C0"/>
              </a:buClr>
              <a:buSzPct val="150000"/>
            </a:pPr>
            <a:r>
              <a:rPr lang="en-US" sz="2000" b="1" dirty="0">
                <a:solidFill>
                  <a:schemeClr val="accent2">
                    <a:lumMod val="75000"/>
                  </a:schemeClr>
                </a:solidFill>
                <a:ea typeface="Calibri" panose="020F0502020204030204" pitchFamily="34" charset="0"/>
                <a:cs typeface="Calibri Light" panose="020F0302020204030204" pitchFamily="34" charset="0"/>
              </a:rPr>
              <a:t>AEBG Field Team Process</a:t>
            </a:r>
          </a:p>
          <a:p>
            <a:pPr marL="288925" marR="0" lvl="0" indent="-288925" algn="l" defTabSz="798513">
              <a:lnSpc>
                <a:spcPct val="107000"/>
              </a:lnSpc>
              <a:spcBef>
                <a:spcPts val="600"/>
              </a:spcBef>
              <a:spcAft>
                <a:spcPts val="0"/>
              </a:spcAft>
              <a:buClr>
                <a:srgbClr val="0070C0"/>
              </a:buClr>
              <a:buSzPct val="150000"/>
              <a:buFont typeface="Arial" panose="020B0604020202020204" pitchFamily="34" charset="0"/>
              <a:buChar char="•"/>
            </a:pPr>
            <a:r>
              <a:rPr lang="en-US" sz="2000" b="1" dirty="0">
                <a:solidFill>
                  <a:schemeClr val="accent2">
                    <a:lumMod val="75000"/>
                  </a:schemeClr>
                </a:solidFill>
                <a:ea typeface="Calibri" panose="020F0502020204030204" pitchFamily="34" charset="0"/>
                <a:cs typeface="Calibri Light" panose="020F0302020204030204" pitchFamily="34" charset="0"/>
              </a:rPr>
              <a:t>3 Teams: Data &amp; Accountability, CTE, Basic Skills</a:t>
            </a:r>
          </a:p>
          <a:p>
            <a:pPr marL="288925" marR="0" lvl="0" indent="-288925" algn="l" defTabSz="798513">
              <a:lnSpc>
                <a:spcPct val="107000"/>
              </a:lnSpc>
              <a:spcBef>
                <a:spcPts val="1200"/>
              </a:spcBef>
              <a:spcAft>
                <a:spcPts val="0"/>
              </a:spcAft>
              <a:buClr>
                <a:srgbClr val="0070C0"/>
              </a:buClr>
              <a:buSzPct val="150000"/>
              <a:buFont typeface="Arial" panose="020B0604020202020204" pitchFamily="34" charset="0"/>
              <a:buChar char="•"/>
            </a:pPr>
            <a:r>
              <a:rPr lang="en-US" sz="2000" b="1" dirty="0">
                <a:solidFill>
                  <a:schemeClr val="accent2">
                    <a:lumMod val="75000"/>
                  </a:schemeClr>
                </a:solidFill>
                <a:ea typeface="Calibri" panose="020F0502020204030204" pitchFamily="34" charset="0"/>
                <a:cs typeface="Calibri Light" panose="020F0302020204030204" pitchFamily="34" charset="0"/>
              </a:rPr>
              <a:t>35 Field Participants</a:t>
            </a:r>
          </a:p>
          <a:p>
            <a:pPr marL="288925" marR="0" lvl="0" indent="-288925" algn="l" defTabSz="798513">
              <a:lnSpc>
                <a:spcPct val="107000"/>
              </a:lnSpc>
              <a:spcBef>
                <a:spcPts val="1200"/>
              </a:spcBef>
              <a:spcAft>
                <a:spcPts val="0"/>
              </a:spcAft>
              <a:buClr>
                <a:srgbClr val="0070C0"/>
              </a:buClr>
              <a:buSzPct val="150000"/>
              <a:buFont typeface="Arial" panose="020B0604020202020204" pitchFamily="34" charset="0"/>
              <a:buChar char="•"/>
            </a:pPr>
            <a:r>
              <a:rPr lang="en-US" sz="2000" b="1" dirty="0">
                <a:solidFill>
                  <a:schemeClr val="accent2">
                    <a:lumMod val="75000"/>
                  </a:schemeClr>
                </a:solidFill>
                <a:ea typeface="Calibri" panose="020F0502020204030204" pitchFamily="34" charset="0"/>
                <a:cs typeface="Calibri Light" panose="020F0302020204030204" pitchFamily="34" charset="0"/>
              </a:rPr>
              <a:t>K12, community college, WIOA system, labor, CDE, CCCCO</a:t>
            </a:r>
          </a:p>
          <a:p>
            <a:pPr marL="288925" marR="0" lvl="0" indent="-288925" algn="l" defTabSz="798513">
              <a:lnSpc>
                <a:spcPct val="107000"/>
              </a:lnSpc>
              <a:spcBef>
                <a:spcPts val="1200"/>
              </a:spcBef>
              <a:spcAft>
                <a:spcPts val="0"/>
              </a:spcAft>
              <a:buClr>
                <a:srgbClr val="0070C0"/>
              </a:buClr>
              <a:buSzPct val="150000"/>
              <a:buFont typeface="Arial" panose="020B0604020202020204" pitchFamily="34" charset="0"/>
              <a:buChar char="•"/>
            </a:pPr>
            <a:r>
              <a:rPr lang="en-US" sz="2000" b="1" dirty="0">
                <a:solidFill>
                  <a:schemeClr val="accent2">
                    <a:lumMod val="75000"/>
                  </a:schemeClr>
                </a:solidFill>
                <a:ea typeface="Calibri" panose="020F0502020204030204" pitchFamily="34" charset="0"/>
                <a:cs typeface="Calibri Light" panose="020F0302020204030204" pitchFamily="34" charset="0"/>
              </a:rPr>
              <a:t>40 hours in 8 meetings over 8 weeks</a:t>
            </a:r>
          </a:p>
          <a:p>
            <a:pPr marL="288925" marR="0" lvl="0" indent="-288925" algn="l" defTabSz="798513">
              <a:lnSpc>
                <a:spcPct val="107000"/>
              </a:lnSpc>
              <a:spcBef>
                <a:spcPts val="1200"/>
              </a:spcBef>
              <a:buClr>
                <a:srgbClr val="0070C0"/>
              </a:buClr>
              <a:buSzPct val="150000"/>
              <a:buFont typeface="Arial" panose="020B0604020202020204" pitchFamily="34" charset="0"/>
              <a:buChar char="•"/>
            </a:pPr>
            <a:r>
              <a:rPr lang="en-US" sz="2000" b="1" dirty="0">
                <a:solidFill>
                  <a:schemeClr val="accent2">
                    <a:lumMod val="75000"/>
                  </a:schemeClr>
                </a:solidFill>
                <a:ea typeface="Calibri" panose="020F0502020204030204" pitchFamily="34" charset="0"/>
                <a:cs typeface="Calibri Light" panose="020F0302020204030204" pitchFamily="34" charset="0"/>
              </a:rPr>
              <a:t>White papers, notes, agendas published on AEBG site</a:t>
            </a:r>
          </a:p>
        </p:txBody>
      </p:sp>
      <p:cxnSp>
        <p:nvCxnSpPr>
          <p:cNvPr id="9" name="Straight Connector 8">
            <a:extLst>
              <a:ext uri="{FF2B5EF4-FFF2-40B4-BE49-F238E27FC236}">
                <a16:creationId xmlns:a16="http://schemas.microsoft.com/office/drawing/2014/main" id="{6AC9E4E5-70D0-488F-BABB-EC7E7FA365F3}"/>
              </a:ext>
            </a:extLst>
          </p:cNvPr>
          <p:cNvCxnSpPr/>
          <p:nvPr/>
        </p:nvCxnSpPr>
        <p:spPr>
          <a:xfrm>
            <a:off x="433137" y="1876926"/>
            <a:ext cx="436024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35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1">
            <a:extLst>
              <a:ext uri="{FF2B5EF4-FFF2-40B4-BE49-F238E27FC236}">
                <a16:creationId xmlns:a16="http://schemas.microsoft.com/office/drawing/2014/main" id="{8DBFC762-D3AB-4935-A3CE-5B9F5FD52812}"/>
              </a:ext>
            </a:extLst>
          </p:cNvPr>
          <p:cNvSpPr txBox="1">
            <a:spLocks/>
          </p:cNvSpPr>
          <p:nvPr/>
        </p:nvSpPr>
        <p:spPr>
          <a:xfrm>
            <a:off x="421068" y="746616"/>
            <a:ext cx="10331203" cy="839559"/>
          </a:xfrm>
          <a:prstGeom prst="rect">
            <a:avLst/>
          </a:prstGeom>
        </p:spPr>
        <p:txBody>
          <a:bodyPr/>
          <a:lstStyle>
            <a:lvl1pPr marL="0" indent="0" algn="l" defTabSz="914377"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783" indent="-228594" algn="l" defTabSz="914377"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2971" indent="-228594" algn="l" defTabSz="914377"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160" indent="-182875" algn="l" defTabSz="914377"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349" indent="-228594" algn="l" defTabSz="914377"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537"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400" dirty="0">
                <a:solidFill>
                  <a:schemeClr val="accent2">
                    <a:lumMod val="75000"/>
                  </a:schemeClr>
                </a:solidFill>
                <a:latin typeface="Helvetica" panose="020B0604020202020204" pitchFamily="34" charset="0"/>
                <a:cs typeface="Helvetica" panose="020B0604020202020204" pitchFamily="34" charset="0"/>
              </a:rPr>
              <a:t>References and Resources</a:t>
            </a:r>
          </a:p>
        </p:txBody>
      </p:sp>
      <p:cxnSp>
        <p:nvCxnSpPr>
          <p:cNvPr id="6" name="Straight Connector 5">
            <a:extLst>
              <a:ext uri="{FF2B5EF4-FFF2-40B4-BE49-F238E27FC236}">
                <a16:creationId xmlns:a16="http://schemas.microsoft.com/office/drawing/2014/main" id="{9CD0ED78-A798-4D47-B7D7-5AC718AA66D7}"/>
              </a:ext>
            </a:extLst>
          </p:cNvPr>
          <p:cNvCxnSpPr>
            <a:cxnSpLocks/>
          </p:cNvCxnSpPr>
          <p:nvPr/>
        </p:nvCxnSpPr>
        <p:spPr>
          <a:xfrm>
            <a:off x="517321" y="1214520"/>
            <a:ext cx="10748669" cy="0"/>
          </a:xfrm>
          <a:prstGeom prst="line">
            <a:avLst/>
          </a:prstGeom>
          <a:noFill/>
          <a:ln w="25400" cap="flat">
            <a:solidFill>
              <a:schemeClr val="accent2">
                <a:lumMod val="60000"/>
                <a:lumOff val="40000"/>
              </a:schemeClr>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cxnSp>
      <p:sp>
        <p:nvSpPr>
          <p:cNvPr id="7" name="Rectangle: Rounded Corners 6">
            <a:extLst>
              <a:ext uri="{FF2B5EF4-FFF2-40B4-BE49-F238E27FC236}">
                <a16:creationId xmlns:a16="http://schemas.microsoft.com/office/drawing/2014/main" id="{98AB1C6C-E74F-4A4F-86BB-FC0A7DA73592}"/>
              </a:ext>
            </a:extLst>
          </p:cNvPr>
          <p:cNvSpPr/>
          <p:nvPr/>
        </p:nvSpPr>
        <p:spPr>
          <a:xfrm>
            <a:off x="843816" y="1919062"/>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8" name="Group 7">
            <a:extLst>
              <a:ext uri="{FF2B5EF4-FFF2-40B4-BE49-F238E27FC236}">
                <a16:creationId xmlns:a16="http://schemas.microsoft.com/office/drawing/2014/main" id="{B7B838A9-6838-41CC-85C7-86134EE7C2C8}"/>
              </a:ext>
            </a:extLst>
          </p:cNvPr>
          <p:cNvGrpSpPr/>
          <p:nvPr/>
        </p:nvGrpSpPr>
        <p:grpSpPr>
          <a:xfrm>
            <a:off x="995054" y="2068543"/>
            <a:ext cx="2272648" cy="1311872"/>
            <a:chOff x="7010331" y="1933778"/>
            <a:chExt cx="3374919" cy="1859693"/>
          </a:xfrm>
          <a:solidFill>
            <a:schemeClr val="accent4">
              <a:lumMod val="75000"/>
            </a:schemeClr>
          </a:solidFill>
        </p:grpSpPr>
        <p:sp>
          <p:nvSpPr>
            <p:cNvPr id="9" name="Rectangle: Rounded Corners 8">
              <a:extLst>
                <a:ext uri="{FF2B5EF4-FFF2-40B4-BE49-F238E27FC236}">
                  <a16:creationId xmlns:a16="http://schemas.microsoft.com/office/drawing/2014/main" id="{42AC7B3A-1E90-48D6-A3D2-0AF9FA3E979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0" name="Rectangle: Rounded Corners 7">
              <a:extLst>
                <a:ext uri="{FF2B5EF4-FFF2-40B4-BE49-F238E27FC236}">
                  <a16:creationId xmlns:a16="http://schemas.microsoft.com/office/drawing/2014/main" id="{0B95A16C-5993-4789-ABFF-B272092CBF82}"/>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400" b="1" kern="1200" dirty="0">
                  <a:solidFill>
                    <a:schemeClr val="accent3">
                      <a:lumMod val="20000"/>
                      <a:lumOff val="80000"/>
                    </a:schemeClr>
                  </a:solidFill>
                </a:rPr>
                <a:t>AB86/AB104</a:t>
              </a:r>
            </a:p>
            <a:p>
              <a:pPr marL="0" lvl="0" indent="0" algn="ctr" defTabSz="711200">
                <a:lnSpc>
                  <a:spcPct val="90000"/>
                </a:lnSpc>
                <a:spcBef>
                  <a:spcPts val="600"/>
                </a:spcBef>
                <a:buNone/>
              </a:pPr>
              <a:r>
                <a:rPr lang="en-US" sz="2400" b="1" kern="1200" dirty="0">
                  <a:solidFill>
                    <a:schemeClr val="accent3">
                      <a:lumMod val="20000"/>
                      <a:lumOff val="80000"/>
                    </a:schemeClr>
                  </a:solidFill>
                </a:rPr>
                <a:t>Legislation</a:t>
              </a:r>
            </a:p>
          </p:txBody>
        </p:sp>
      </p:grpSp>
      <p:sp>
        <p:nvSpPr>
          <p:cNvPr id="11" name="Rectangle: Rounded Corners 10">
            <a:extLst>
              <a:ext uri="{FF2B5EF4-FFF2-40B4-BE49-F238E27FC236}">
                <a16:creationId xmlns:a16="http://schemas.microsoft.com/office/drawing/2014/main" id="{31CC5A47-6858-4030-9833-B99E4F9F1F2B}"/>
              </a:ext>
            </a:extLst>
          </p:cNvPr>
          <p:cNvSpPr/>
          <p:nvPr/>
        </p:nvSpPr>
        <p:spPr>
          <a:xfrm>
            <a:off x="3509912" y="191666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12" name="Group 11">
            <a:extLst>
              <a:ext uri="{FF2B5EF4-FFF2-40B4-BE49-F238E27FC236}">
                <a16:creationId xmlns:a16="http://schemas.microsoft.com/office/drawing/2014/main" id="{7A413624-FED5-443D-9331-E007C0554E8D}"/>
              </a:ext>
            </a:extLst>
          </p:cNvPr>
          <p:cNvGrpSpPr/>
          <p:nvPr/>
        </p:nvGrpSpPr>
        <p:grpSpPr>
          <a:xfrm>
            <a:off x="3661150" y="2066146"/>
            <a:ext cx="2272648" cy="1311872"/>
            <a:chOff x="7010331" y="1933778"/>
            <a:chExt cx="3374919" cy="1859693"/>
          </a:xfrm>
          <a:solidFill>
            <a:srgbClr val="C00000"/>
          </a:solidFill>
        </p:grpSpPr>
        <p:sp>
          <p:nvSpPr>
            <p:cNvPr id="13" name="Rectangle: Rounded Corners 12">
              <a:extLst>
                <a:ext uri="{FF2B5EF4-FFF2-40B4-BE49-F238E27FC236}">
                  <a16:creationId xmlns:a16="http://schemas.microsoft.com/office/drawing/2014/main" id="{BD16EA17-E261-487D-AA26-2A46791869BC}"/>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4" name="Rectangle: Rounded Corners 7">
              <a:extLst>
                <a:ext uri="{FF2B5EF4-FFF2-40B4-BE49-F238E27FC236}">
                  <a16:creationId xmlns:a16="http://schemas.microsoft.com/office/drawing/2014/main" id="{F18537F0-62CF-471D-AC58-656C1305CDC9}"/>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400" b="1" kern="1200" dirty="0">
                  <a:solidFill>
                    <a:schemeClr val="accent3">
                      <a:lumMod val="20000"/>
                      <a:lumOff val="80000"/>
                    </a:schemeClr>
                  </a:solidFill>
                </a:rPr>
                <a:t>2012 LAO</a:t>
              </a:r>
            </a:p>
            <a:p>
              <a:pPr marL="0" lvl="0" indent="0" algn="ctr" defTabSz="711200">
                <a:lnSpc>
                  <a:spcPct val="90000"/>
                </a:lnSpc>
                <a:spcBef>
                  <a:spcPts val="600"/>
                </a:spcBef>
                <a:buNone/>
              </a:pPr>
              <a:r>
                <a:rPr lang="en-US" sz="2400" b="1" kern="1200" dirty="0">
                  <a:solidFill>
                    <a:schemeClr val="accent3">
                      <a:lumMod val="20000"/>
                      <a:lumOff val="80000"/>
                    </a:schemeClr>
                  </a:solidFill>
                </a:rPr>
                <a:t>Report</a:t>
              </a:r>
            </a:p>
          </p:txBody>
        </p:sp>
      </p:grpSp>
      <p:sp>
        <p:nvSpPr>
          <p:cNvPr id="15" name="Rectangle: Rounded Corners 14">
            <a:extLst>
              <a:ext uri="{FF2B5EF4-FFF2-40B4-BE49-F238E27FC236}">
                <a16:creationId xmlns:a16="http://schemas.microsoft.com/office/drawing/2014/main" id="{F7E7354C-E5AD-4369-B9F7-1252878346CB}"/>
              </a:ext>
            </a:extLst>
          </p:cNvPr>
          <p:cNvSpPr/>
          <p:nvPr/>
        </p:nvSpPr>
        <p:spPr>
          <a:xfrm>
            <a:off x="6176008" y="191666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16" name="Group 15">
            <a:extLst>
              <a:ext uri="{FF2B5EF4-FFF2-40B4-BE49-F238E27FC236}">
                <a16:creationId xmlns:a16="http://schemas.microsoft.com/office/drawing/2014/main" id="{7213BE5A-BC00-4EE2-9888-3D28D7822019}"/>
              </a:ext>
            </a:extLst>
          </p:cNvPr>
          <p:cNvGrpSpPr/>
          <p:nvPr/>
        </p:nvGrpSpPr>
        <p:grpSpPr>
          <a:xfrm>
            <a:off x="6327246" y="2066146"/>
            <a:ext cx="2272648" cy="1311872"/>
            <a:chOff x="7010331" y="1933778"/>
            <a:chExt cx="3374919" cy="1859693"/>
          </a:xfrm>
          <a:solidFill>
            <a:schemeClr val="accent6">
              <a:lumMod val="75000"/>
            </a:schemeClr>
          </a:solidFill>
        </p:grpSpPr>
        <p:sp>
          <p:nvSpPr>
            <p:cNvPr id="17" name="Rectangle: Rounded Corners 16">
              <a:extLst>
                <a:ext uri="{FF2B5EF4-FFF2-40B4-BE49-F238E27FC236}">
                  <a16:creationId xmlns:a16="http://schemas.microsoft.com/office/drawing/2014/main" id="{26D5601E-E1AD-4205-8978-B705C0DE722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ectangle: Rounded Corners 7">
              <a:extLst>
                <a:ext uri="{FF2B5EF4-FFF2-40B4-BE49-F238E27FC236}">
                  <a16:creationId xmlns:a16="http://schemas.microsoft.com/office/drawing/2014/main" id="{D664B07E-7F90-4051-96A5-9C90342C13BE}"/>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Workforce</a:t>
              </a:r>
            </a:p>
            <a:p>
              <a:pPr marL="0" lvl="0" indent="0" algn="ctr" defTabSz="711200">
                <a:lnSpc>
                  <a:spcPct val="90000"/>
                </a:lnSpc>
                <a:spcBef>
                  <a:spcPts val="600"/>
                </a:spcBef>
                <a:buNone/>
              </a:pPr>
              <a:r>
                <a:rPr lang="en-US" sz="2000" b="1" kern="1200" dirty="0">
                  <a:solidFill>
                    <a:schemeClr val="accent3">
                      <a:lumMod val="20000"/>
                      <a:lumOff val="80000"/>
                    </a:schemeClr>
                  </a:solidFill>
                </a:rPr>
                <a:t>Innovation &amp;</a:t>
              </a:r>
            </a:p>
            <a:p>
              <a:pPr marL="0" lvl="0" indent="0" algn="ctr" defTabSz="711200">
                <a:lnSpc>
                  <a:spcPct val="90000"/>
                </a:lnSpc>
                <a:spcBef>
                  <a:spcPts val="600"/>
                </a:spcBef>
                <a:buNone/>
              </a:pPr>
              <a:r>
                <a:rPr lang="en-US" sz="2000" b="1" kern="1200" dirty="0">
                  <a:solidFill>
                    <a:schemeClr val="accent3">
                      <a:lumMod val="20000"/>
                      <a:lumOff val="80000"/>
                    </a:schemeClr>
                  </a:solidFill>
                </a:rPr>
                <a:t>Opportunity Act</a:t>
              </a:r>
            </a:p>
          </p:txBody>
        </p:sp>
      </p:grpSp>
      <p:sp>
        <p:nvSpPr>
          <p:cNvPr id="19" name="Rectangle: Rounded Corners 18">
            <a:extLst>
              <a:ext uri="{FF2B5EF4-FFF2-40B4-BE49-F238E27FC236}">
                <a16:creationId xmlns:a16="http://schemas.microsoft.com/office/drawing/2014/main" id="{0FB62A6B-13A1-4357-967D-C972DE6613DC}"/>
              </a:ext>
            </a:extLst>
          </p:cNvPr>
          <p:cNvSpPr/>
          <p:nvPr/>
        </p:nvSpPr>
        <p:spPr>
          <a:xfrm>
            <a:off x="8842104" y="1916665"/>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20" name="Group 19">
            <a:extLst>
              <a:ext uri="{FF2B5EF4-FFF2-40B4-BE49-F238E27FC236}">
                <a16:creationId xmlns:a16="http://schemas.microsoft.com/office/drawing/2014/main" id="{D6E7D834-035F-4D09-B985-3FDBC7CC7952}"/>
              </a:ext>
            </a:extLst>
          </p:cNvPr>
          <p:cNvGrpSpPr/>
          <p:nvPr/>
        </p:nvGrpSpPr>
        <p:grpSpPr>
          <a:xfrm>
            <a:off x="8993342" y="2066146"/>
            <a:ext cx="2272648" cy="1311872"/>
            <a:chOff x="7010331" y="1933778"/>
            <a:chExt cx="3374919" cy="1859693"/>
          </a:xfrm>
          <a:solidFill>
            <a:srgbClr val="0070C0"/>
          </a:solidFill>
        </p:grpSpPr>
        <p:sp>
          <p:nvSpPr>
            <p:cNvPr id="21" name="Rectangle: Rounded Corners 20">
              <a:extLst>
                <a:ext uri="{FF2B5EF4-FFF2-40B4-BE49-F238E27FC236}">
                  <a16:creationId xmlns:a16="http://schemas.microsoft.com/office/drawing/2014/main" id="{21DF230E-CFB3-40FA-82FE-B8681B1665D9}"/>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ectangle: Rounded Corners 7">
              <a:extLst>
                <a:ext uri="{FF2B5EF4-FFF2-40B4-BE49-F238E27FC236}">
                  <a16:creationId xmlns:a16="http://schemas.microsoft.com/office/drawing/2014/main" id="{4CBAB630-0C8D-4F60-849C-043FFAAC7860}"/>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Office of Career,</a:t>
              </a:r>
            </a:p>
            <a:p>
              <a:pPr marL="0" lvl="0" indent="0" algn="ctr" defTabSz="711200">
                <a:lnSpc>
                  <a:spcPct val="90000"/>
                </a:lnSpc>
                <a:spcBef>
                  <a:spcPts val="600"/>
                </a:spcBef>
                <a:buNone/>
              </a:pPr>
              <a:r>
                <a:rPr lang="en-US" sz="2000" b="1" kern="1200" dirty="0">
                  <a:solidFill>
                    <a:schemeClr val="accent3">
                      <a:lumMod val="20000"/>
                      <a:lumOff val="80000"/>
                    </a:schemeClr>
                  </a:solidFill>
                </a:rPr>
                <a:t> Technical, &amp;</a:t>
              </a:r>
            </a:p>
            <a:p>
              <a:pPr marL="0" lvl="0" indent="0" algn="ctr" defTabSz="711200">
                <a:lnSpc>
                  <a:spcPct val="90000"/>
                </a:lnSpc>
                <a:spcBef>
                  <a:spcPts val="600"/>
                </a:spcBef>
                <a:buNone/>
              </a:pPr>
              <a:r>
                <a:rPr lang="en-US" sz="2000" b="1" kern="1200" dirty="0">
                  <a:solidFill>
                    <a:schemeClr val="accent3">
                      <a:lumMod val="20000"/>
                      <a:lumOff val="80000"/>
                    </a:schemeClr>
                  </a:solidFill>
                </a:rPr>
                <a:t> Adult Education</a:t>
              </a:r>
            </a:p>
          </p:txBody>
        </p:sp>
      </p:grpSp>
      <p:sp>
        <p:nvSpPr>
          <p:cNvPr id="23" name="Rectangle: Rounded Corners 22">
            <a:extLst>
              <a:ext uri="{FF2B5EF4-FFF2-40B4-BE49-F238E27FC236}">
                <a16:creationId xmlns:a16="http://schemas.microsoft.com/office/drawing/2014/main" id="{DD3ECC75-5E95-4F72-930E-6A3F646B6F9F}"/>
              </a:ext>
            </a:extLst>
          </p:cNvPr>
          <p:cNvSpPr/>
          <p:nvPr/>
        </p:nvSpPr>
        <p:spPr>
          <a:xfrm>
            <a:off x="807137" y="370850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24" name="Group 23">
            <a:extLst>
              <a:ext uri="{FF2B5EF4-FFF2-40B4-BE49-F238E27FC236}">
                <a16:creationId xmlns:a16="http://schemas.microsoft.com/office/drawing/2014/main" id="{02B50E1F-9B43-4212-932E-1E512810F3BD}"/>
              </a:ext>
            </a:extLst>
          </p:cNvPr>
          <p:cNvGrpSpPr/>
          <p:nvPr/>
        </p:nvGrpSpPr>
        <p:grpSpPr>
          <a:xfrm>
            <a:off x="958375" y="3857989"/>
            <a:ext cx="2272648" cy="1311872"/>
            <a:chOff x="7010331" y="1933778"/>
            <a:chExt cx="3374919" cy="1859693"/>
          </a:xfrm>
          <a:solidFill>
            <a:srgbClr val="FFC000"/>
          </a:solidFill>
        </p:grpSpPr>
        <p:sp>
          <p:nvSpPr>
            <p:cNvPr id="25" name="Rectangle: Rounded Corners 24">
              <a:extLst>
                <a:ext uri="{FF2B5EF4-FFF2-40B4-BE49-F238E27FC236}">
                  <a16:creationId xmlns:a16="http://schemas.microsoft.com/office/drawing/2014/main" id="{2AD77430-AC4D-469D-868A-485882C03B7F}"/>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6" name="Rectangle: Rounded Corners 7">
              <a:extLst>
                <a:ext uri="{FF2B5EF4-FFF2-40B4-BE49-F238E27FC236}">
                  <a16:creationId xmlns:a16="http://schemas.microsoft.com/office/drawing/2014/main" id="{FD6945EC-2183-4450-BB26-C5628D0F1B4B}"/>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tx1">
                      <a:lumMod val="75000"/>
                    </a:schemeClr>
                  </a:solidFill>
                </a:rPr>
                <a:t>National</a:t>
              </a:r>
            </a:p>
            <a:p>
              <a:pPr marL="0" lvl="0" indent="0" algn="ctr" defTabSz="711200">
                <a:lnSpc>
                  <a:spcPct val="90000"/>
                </a:lnSpc>
                <a:spcBef>
                  <a:spcPts val="600"/>
                </a:spcBef>
                <a:buNone/>
              </a:pPr>
              <a:r>
                <a:rPr lang="en-US" sz="2000" b="1" kern="1200" dirty="0">
                  <a:solidFill>
                    <a:schemeClr val="tx1">
                      <a:lumMod val="75000"/>
                    </a:schemeClr>
                  </a:solidFill>
                </a:rPr>
                <a:t>Reporting</a:t>
              </a:r>
            </a:p>
            <a:p>
              <a:pPr marL="0" lvl="0" indent="0" algn="ctr" defTabSz="711200">
                <a:lnSpc>
                  <a:spcPct val="90000"/>
                </a:lnSpc>
                <a:spcBef>
                  <a:spcPts val="600"/>
                </a:spcBef>
                <a:buNone/>
              </a:pPr>
              <a:r>
                <a:rPr lang="en-US" sz="2000" b="1" kern="1200" dirty="0">
                  <a:solidFill>
                    <a:schemeClr val="tx1">
                      <a:lumMod val="75000"/>
                    </a:schemeClr>
                  </a:solidFill>
                </a:rPr>
                <a:t>System</a:t>
              </a:r>
            </a:p>
          </p:txBody>
        </p:sp>
      </p:grpSp>
      <p:sp>
        <p:nvSpPr>
          <p:cNvPr id="27" name="Rectangle: Rounded Corners 26">
            <a:extLst>
              <a:ext uri="{FF2B5EF4-FFF2-40B4-BE49-F238E27FC236}">
                <a16:creationId xmlns:a16="http://schemas.microsoft.com/office/drawing/2014/main" id="{1FDFFFF4-FC27-42ED-B48A-E0521248B8CC}"/>
              </a:ext>
            </a:extLst>
          </p:cNvPr>
          <p:cNvSpPr/>
          <p:nvPr/>
        </p:nvSpPr>
        <p:spPr>
          <a:xfrm>
            <a:off x="3473233" y="3778533"/>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28" name="Group 27">
            <a:extLst>
              <a:ext uri="{FF2B5EF4-FFF2-40B4-BE49-F238E27FC236}">
                <a16:creationId xmlns:a16="http://schemas.microsoft.com/office/drawing/2014/main" id="{119CEF30-B4DA-488F-BDB2-9B55425FEE3F}"/>
              </a:ext>
            </a:extLst>
          </p:cNvPr>
          <p:cNvGrpSpPr/>
          <p:nvPr/>
        </p:nvGrpSpPr>
        <p:grpSpPr>
          <a:xfrm>
            <a:off x="3624471" y="3928014"/>
            <a:ext cx="2272648" cy="1311872"/>
            <a:chOff x="7010331" y="1933778"/>
            <a:chExt cx="3374919" cy="1859693"/>
          </a:xfrm>
          <a:solidFill>
            <a:schemeClr val="accent6">
              <a:lumMod val="40000"/>
              <a:lumOff val="60000"/>
            </a:schemeClr>
          </a:solidFill>
        </p:grpSpPr>
        <p:sp>
          <p:nvSpPr>
            <p:cNvPr id="29" name="Rectangle: Rounded Corners 28">
              <a:extLst>
                <a:ext uri="{FF2B5EF4-FFF2-40B4-BE49-F238E27FC236}">
                  <a16:creationId xmlns:a16="http://schemas.microsoft.com/office/drawing/2014/main" id="{9D899E59-A539-4E8F-8A37-F270B5AD9547}"/>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0" name="Rectangle: Rounded Corners 7">
              <a:extLst>
                <a:ext uri="{FF2B5EF4-FFF2-40B4-BE49-F238E27FC236}">
                  <a16:creationId xmlns:a16="http://schemas.microsoft.com/office/drawing/2014/main" id="{0035D8A1-1900-4632-886E-EAE050076FDA}"/>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200" b="1" kern="1200" dirty="0">
                  <a:solidFill>
                    <a:schemeClr val="tx1">
                      <a:lumMod val="75000"/>
                    </a:schemeClr>
                  </a:solidFill>
                </a:rPr>
                <a:t>Title IV Federal</a:t>
              </a:r>
            </a:p>
            <a:p>
              <a:pPr marL="0" lvl="0" indent="0" algn="ctr" defTabSz="711200">
                <a:lnSpc>
                  <a:spcPct val="90000"/>
                </a:lnSpc>
                <a:spcBef>
                  <a:spcPts val="600"/>
                </a:spcBef>
                <a:buNone/>
              </a:pPr>
              <a:r>
                <a:rPr lang="en-US" sz="2200" b="1" kern="1200" dirty="0">
                  <a:solidFill>
                    <a:schemeClr val="tx1">
                      <a:lumMod val="75000"/>
                    </a:schemeClr>
                  </a:solidFill>
                </a:rPr>
                <a:t> Student Aid</a:t>
              </a:r>
            </a:p>
          </p:txBody>
        </p:sp>
      </p:grpSp>
      <p:sp>
        <p:nvSpPr>
          <p:cNvPr id="31" name="Rectangle: Rounded Corners 30">
            <a:extLst>
              <a:ext uri="{FF2B5EF4-FFF2-40B4-BE49-F238E27FC236}">
                <a16:creationId xmlns:a16="http://schemas.microsoft.com/office/drawing/2014/main" id="{CCB26FE8-1249-42E3-9D6B-639CF46080CB}"/>
              </a:ext>
            </a:extLst>
          </p:cNvPr>
          <p:cNvSpPr/>
          <p:nvPr/>
        </p:nvSpPr>
        <p:spPr>
          <a:xfrm>
            <a:off x="6136353" y="370850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2" name="Group 31">
            <a:extLst>
              <a:ext uri="{FF2B5EF4-FFF2-40B4-BE49-F238E27FC236}">
                <a16:creationId xmlns:a16="http://schemas.microsoft.com/office/drawing/2014/main" id="{0D4F00E9-F6E7-4A0C-9AF7-0A58C180654F}"/>
              </a:ext>
            </a:extLst>
          </p:cNvPr>
          <p:cNvGrpSpPr/>
          <p:nvPr/>
        </p:nvGrpSpPr>
        <p:grpSpPr>
          <a:xfrm>
            <a:off x="6287591" y="3857989"/>
            <a:ext cx="2272648" cy="1311872"/>
            <a:chOff x="7010331" y="1933778"/>
            <a:chExt cx="3374919" cy="1859693"/>
          </a:xfrm>
          <a:solidFill>
            <a:schemeClr val="accent5">
              <a:lumMod val="75000"/>
            </a:schemeClr>
          </a:solidFill>
        </p:grpSpPr>
        <p:sp>
          <p:nvSpPr>
            <p:cNvPr id="33" name="Rectangle: Rounded Corners 32">
              <a:extLst>
                <a:ext uri="{FF2B5EF4-FFF2-40B4-BE49-F238E27FC236}">
                  <a16:creationId xmlns:a16="http://schemas.microsoft.com/office/drawing/2014/main" id="{9284E890-769A-4BF8-B2B0-DD7479B0BBC8}"/>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4" name="Rectangle: Rounded Corners 7">
              <a:extLst>
                <a:ext uri="{FF2B5EF4-FFF2-40B4-BE49-F238E27FC236}">
                  <a16:creationId xmlns:a16="http://schemas.microsoft.com/office/drawing/2014/main" id="{D656B93B-F206-43BF-8458-19C04600A1E4}"/>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accent3">
                      <a:lumMod val="20000"/>
                      <a:lumOff val="80000"/>
                    </a:schemeClr>
                  </a:solidFill>
                </a:rPr>
                <a:t>Council on</a:t>
              </a:r>
            </a:p>
            <a:p>
              <a:pPr marL="0" lvl="0" indent="0" algn="ctr" defTabSz="711200">
                <a:lnSpc>
                  <a:spcPct val="90000"/>
                </a:lnSpc>
                <a:spcBef>
                  <a:spcPts val="600"/>
                </a:spcBef>
                <a:buNone/>
              </a:pPr>
              <a:r>
                <a:rPr lang="en-US" sz="2000" b="1" kern="1200" dirty="0">
                  <a:solidFill>
                    <a:schemeClr val="accent3">
                      <a:lumMod val="20000"/>
                      <a:lumOff val="80000"/>
                    </a:schemeClr>
                  </a:solidFill>
                </a:rPr>
                <a:t>Occupational</a:t>
              </a:r>
            </a:p>
            <a:p>
              <a:pPr marL="0" lvl="0" indent="0" algn="ctr" defTabSz="711200">
                <a:lnSpc>
                  <a:spcPct val="90000"/>
                </a:lnSpc>
                <a:spcBef>
                  <a:spcPts val="600"/>
                </a:spcBef>
                <a:buNone/>
              </a:pPr>
              <a:r>
                <a:rPr lang="en-US" sz="2000" b="1" kern="1200" dirty="0">
                  <a:solidFill>
                    <a:schemeClr val="accent3">
                      <a:lumMod val="20000"/>
                      <a:lumOff val="80000"/>
                    </a:schemeClr>
                  </a:solidFill>
                </a:rPr>
                <a:t> Education</a:t>
              </a:r>
            </a:p>
          </p:txBody>
        </p:sp>
      </p:grpSp>
      <p:sp>
        <p:nvSpPr>
          <p:cNvPr id="35" name="Rectangle: Rounded Corners 34">
            <a:extLst>
              <a:ext uri="{FF2B5EF4-FFF2-40B4-BE49-F238E27FC236}">
                <a16:creationId xmlns:a16="http://schemas.microsoft.com/office/drawing/2014/main" id="{5BC290FF-97F1-4B9B-A819-ECDFDF0BF888}"/>
              </a:ext>
            </a:extLst>
          </p:cNvPr>
          <p:cNvSpPr/>
          <p:nvPr/>
        </p:nvSpPr>
        <p:spPr>
          <a:xfrm>
            <a:off x="8842104" y="3708508"/>
            <a:ext cx="2272648" cy="1311872"/>
          </a:xfrm>
          <a:prstGeom prst="roundRect">
            <a:avLst>
              <a:gd name="adj" fmla="val 10000"/>
            </a:avLst>
          </a:prstGeom>
          <a:solidFill>
            <a:schemeClr val="bg1">
              <a:lumMod val="85000"/>
            </a:schemeClr>
          </a:solidFill>
          <a:ln>
            <a:noFill/>
          </a:ln>
        </p:spPr>
        <p:style>
          <a:lnRef idx="2">
            <a:schemeClr val="accent3"/>
          </a:lnRef>
          <a:fillRef idx="1">
            <a:schemeClr val="lt1"/>
          </a:fillRef>
          <a:effectRef idx="0">
            <a:schemeClr val="accent3"/>
          </a:effectRef>
          <a:fontRef idx="minor">
            <a:schemeClr val="dk1"/>
          </a:fontRef>
        </p:style>
      </p:sp>
      <p:grpSp>
        <p:nvGrpSpPr>
          <p:cNvPr id="36" name="Group 35">
            <a:extLst>
              <a:ext uri="{FF2B5EF4-FFF2-40B4-BE49-F238E27FC236}">
                <a16:creationId xmlns:a16="http://schemas.microsoft.com/office/drawing/2014/main" id="{AE0B23F0-02FC-4868-8CC4-85A89F79BACF}"/>
              </a:ext>
            </a:extLst>
          </p:cNvPr>
          <p:cNvGrpSpPr/>
          <p:nvPr/>
        </p:nvGrpSpPr>
        <p:grpSpPr>
          <a:xfrm>
            <a:off x="8993342" y="3857989"/>
            <a:ext cx="2272648" cy="1311872"/>
            <a:chOff x="7010331" y="1933778"/>
            <a:chExt cx="3374919" cy="1859693"/>
          </a:xfrm>
          <a:solidFill>
            <a:schemeClr val="bg1">
              <a:lumMod val="65000"/>
            </a:schemeClr>
          </a:solidFill>
        </p:grpSpPr>
        <p:sp>
          <p:nvSpPr>
            <p:cNvPr id="37" name="Rectangle: Rounded Corners 36">
              <a:extLst>
                <a:ext uri="{FF2B5EF4-FFF2-40B4-BE49-F238E27FC236}">
                  <a16:creationId xmlns:a16="http://schemas.microsoft.com/office/drawing/2014/main" id="{179A5781-AC3B-4BF5-BBD8-C5D5F8AAEF4B}"/>
                </a:ext>
              </a:extLst>
            </p:cNvPr>
            <p:cNvSpPr/>
            <p:nvPr/>
          </p:nvSpPr>
          <p:spPr>
            <a:xfrm>
              <a:off x="7010331" y="1933778"/>
              <a:ext cx="3374919" cy="1859693"/>
            </a:xfrm>
            <a:prstGeom prst="roundRect">
              <a:avLst>
                <a:gd name="adj" fmla="val 10000"/>
              </a:avLst>
            </a:prstGeom>
            <a:grpFill/>
            <a:ln>
              <a:no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8" name="Rectangle: Rounded Corners 7">
              <a:extLst>
                <a:ext uri="{FF2B5EF4-FFF2-40B4-BE49-F238E27FC236}">
                  <a16:creationId xmlns:a16="http://schemas.microsoft.com/office/drawing/2014/main" id="{18F4379A-6B53-4BA2-B420-D6B45C2251C5}"/>
                </a:ext>
              </a:extLst>
            </p:cNvPr>
            <p:cNvSpPr txBox="1"/>
            <p:nvPr/>
          </p:nvSpPr>
          <p:spPr>
            <a:xfrm>
              <a:off x="7064800" y="1988247"/>
              <a:ext cx="3265981" cy="1750755"/>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lvl="0" indent="0" algn="ctr" defTabSz="711200">
                <a:lnSpc>
                  <a:spcPct val="90000"/>
                </a:lnSpc>
                <a:spcBef>
                  <a:spcPts val="600"/>
                </a:spcBef>
                <a:buNone/>
              </a:pPr>
              <a:r>
                <a:rPr lang="en-US" sz="2000" b="1" kern="1200" dirty="0">
                  <a:solidFill>
                    <a:schemeClr val="bg1">
                      <a:lumMod val="95000"/>
                    </a:schemeClr>
                  </a:solidFill>
                </a:rPr>
                <a:t>Center for Law</a:t>
              </a:r>
            </a:p>
            <a:p>
              <a:pPr marL="0" lvl="0" indent="0" algn="ctr" defTabSz="711200">
                <a:lnSpc>
                  <a:spcPct val="90000"/>
                </a:lnSpc>
                <a:spcBef>
                  <a:spcPts val="600"/>
                </a:spcBef>
                <a:buNone/>
              </a:pPr>
              <a:r>
                <a:rPr lang="en-US" sz="2000" b="1" kern="1200" dirty="0">
                  <a:solidFill>
                    <a:schemeClr val="bg1">
                      <a:lumMod val="95000"/>
                    </a:schemeClr>
                  </a:solidFill>
                </a:rPr>
                <a:t>&amp; Social Policy</a:t>
              </a:r>
            </a:p>
          </p:txBody>
        </p:sp>
      </p:grpSp>
    </p:spTree>
    <p:extLst>
      <p:ext uri="{BB962C8B-B14F-4D97-AF65-F5344CB8AC3E}">
        <p14:creationId xmlns:p14="http://schemas.microsoft.com/office/powerpoint/2010/main" val="7844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0CF0D77-58C6-4D18-A4AD-63763AEBA77E}"/>
              </a:ext>
            </a:extLst>
          </p:cNvPr>
          <p:cNvSpPr txBox="1"/>
          <p:nvPr/>
        </p:nvSpPr>
        <p:spPr>
          <a:xfrm>
            <a:off x="0" y="2646145"/>
            <a:ext cx="12192000" cy="809324"/>
          </a:xfrm>
          <a:prstGeom prst="rect">
            <a:avLst/>
          </a:prstGeom>
        </p:spPr>
        <p:txBody>
          <a:bodyPr vert="horz" wrap="square" lIns="121920" tIns="60960" rIns="121920" bIns="60960" rtlCol="0">
            <a:normAutofit lnSpcReduction="10000"/>
          </a:bodyPr>
          <a:lstStyle/>
          <a:p>
            <a:pPr algn="ctr" defTabSz="1219170"/>
            <a:r>
              <a:rPr lang="en-US" sz="4800" b="1" dirty="0">
                <a:solidFill>
                  <a:srgbClr val="405461"/>
                </a:solidFill>
                <a:latin typeface="Calibri Light" panose="020F0302020204030204"/>
              </a:rPr>
              <a:t>Metrics and Guidance</a:t>
            </a:r>
          </a:p>
        </p:txBody>
      </p:sp>
    </p:spTree>
    <p:extLst>
      <p:ext uri="{BB962C8B-B14F-4D97-AF65-F5344CB8AC3E}">
        <p14:creationId xmlns:p14="http://schemas.microsoft.com/office/powerpoint/2010/main" val="231511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0EFD01-427B-4B8E-80AC-C7FA1A1D3243}"/>
              </a:ext>
            </a:extLst>
          </p:cNvPr>
          <p:cNvSpPr/>
          <p:nvPr/>
        </p:nvSpPr>
        <p:spPr>
          <a:xfrm>
            <a:off x="397844" y="273496"/>
            <a:ext cx="6205086" cy="663195"/>
          </a:xfrm>
          <a:prstGeom prst="rect">
            <a:avLst/>
          </a:prstGeom>
        </p:spPr>
        <p:txBody>
          <a:bodyPr wrap="square">
            <a:spAutoFit/>
          </a:bodyPr>
          <a:lstStyle/>
          <a:p>
            <a:pPr defTabSz="1219170">
              <a:lnSpc>
                <a:spcPct val="107000"/>
              </a:lnSpc>
              <a:spcBef>
                <a:spcPts val="800"/>
              </a:spcBef>
            </a:pPr>
            <a:r>
              <a:rPr lang="en-US" sz="3467" b="1" dirty="0">
                <a:solidFill>
                  <a:srgbClr val="405461"/>
                </a:solidFill>
                <a:latin typeface="Calibri" panose="020F0502020204030204"/>
                <a:ea typeface="Calibri" panose="020F0502020204030204" pitchFamily="34" charset="0"/>
                <a:cs typeface="Calibri Light" panose="020F0302020204030204" pitchFamily="34" charset="0"/>
              </a:rPr>
              <a:t>Definitions and Guidance:</a:t>
            </a:r>
          </a:p>
        </p:txBody>
      </p:sp>
      <p:sp>
        <p:nvSpPr>
          <p:cNvPr id="6" name="Rectangle 5">
            <a:extLst>
              <a:ext uri="{FF2B5EF4-FFF2-40B4-BE49-F238E27FC236}">
                <a16:creationId xmlns:a16="http://schemas.microsoft.com/office/drawing/2014/main" id="{33B215E2-868B-4748-A6F7-308352D47C09}"/>
              </a:ext>
            </a:extLst>
          </p:cNvPr>
          <p:cNvSpPr/>
          <p:nvPr/>
        </p:nvSpPr>
        <p:spPr>
          <a:xfrm>
            <a:off x="500515" y="824705"/>
            <a:ext cx="8508732" cy="45719"/>
          </a:xfrm>
          <a:prstGeom prst="rect">
            <a:avLst/>
          </a:prstGeom>
          <a:solidFill>
            <a:schemeClr val="bg2"/>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srgbClr val="FFFFFF"/>
              </a:solidFill>
              <a:latin typeface="Calibri" panose="020F0502020204030204"/>
            </a:endParaRPr>
          </a:p>
        </p:txBody>
      </p:sp>
      <p:pic>
        <p:nvPicPr>
          <p:cNvPr id="3" name="Picture 2">
            <a:extLst>
              <a:ext uri="{FF2B5EF4-FFF2-40B4-BE49-F238E27FC236}">
                <a16:creationId xmlns:a16="http://schemas.microsoft.com/office/drawing/2014/main" id="{44BF37B5-FF72-4B43-A58F-D8EC454C61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6429" y="1106908"/>
            <a:ext cx="3726287" cy="4822254"/>
          </a:xfrm>
          <a:prstGeom prst="rect">
            <a:avLst/>
          </a:prstGeom>
        </p:spPr>
      </p:pic>
      <p:sp>
        <p:nvSpPr>
          <p:cNvPr id="7" name="TextBox 6">
            <a:extLst>
              <a:ext uri="{FF2B5EF4-FFF2-40B4-BE49-F238E27FC236}">
                <a16:creationId xmlns:a16="http://schemas.microsoft.com/office/drawing/2014/main" id="{3AA4B623-ACE7-453A-80C4-7F6C09B5273B}"/>
              </a:ext>
            </a:extLst>
          </p:cNvPr>
          <p:cNvSpPr txBox="1"/>
          <p:nvPr/>
        </p:nvSpPr>
        <p:spPr>
          <a:xfrm>
            <a:off x="500515" y="1106908"/>
            <a:ext cx="3503594" cy="4167739"/>
          </a:xfrm>
          <a:prstGeom prst="rect">
            <a:avLst/>
          </a:prstGeom>
          <a:solidFill>
            <a:srgbClr val="FFFFCC"/>
          </a:solidFill>
          <a:ln>
            <a:solidFill>
              <a:schemeClr val="accent2">
                <a:lumMod val="60000"/>
                <a:lumOff val="40000"/>
              </a:schemeClr>
            </a:solidFill>
          </a:ln>
        </p:spPr>
        <p:txBody>
          <a:bodyPr vert="horz" wrap="square" lIns="91440" tIns="45720" rIns="91440" bIns="45720" rtlCol="0">
            <a:normAutofit/>
          </a:bodyPr>
          <a:lstStyle/>
          <a:p>
            <a:pPr algn="ctr"/>
            <a:r>
              <a:rPr lang="en-US" b="1" dirty="0">
                <a:solidFill>
                  <a:srgbClr val="C00000"/>
                </a:solidFill>
              </a:rPr>
              <a:t>AE Program Definitions</a:t>
            </a:r>
          </a:p>
          <a:p>
            <a:pPr marL="342900" indent="-342900">
              <a:spcBef>
                <a:spcPts val="600"/>
              </a:spcBef>
              <a:buClr>
                <a:srgbClr val="C00000"/>
              </a:buClr>
              <a:buFont typeface="+mj-lt"/>
              <a:buAutoNum type="arabicPeriod"/>
            </a:pPr>
            <a:r>
              <a:rPr lang="en-US" b="1" dirty="0">
                <a:solidFill>
                  <a:schemeClr val="accent2">
                    <a:lumMod val="75000"/>
                  </a:schemeClr>
                </a:solidFill>
              </a:rPr>
              <a:t>Adult Basic and Secondary Education</a:t>
            </a:r>
          </a:p>
          <a:p>
            <a:pPr marL="342900" indent="-342900">
              <a:spcBef>
                <a:spcPts val="300"/>
              </a:spcBef>
              <a:buClr>
                <a:srgbClr val="C00000"/>
              </a:buClr>
              <a:buFont typeface="+mj-lt"/>
              <a:buAutoNum type="arabicPeriod"/>
            </a:pPr>
            <a:r>
              <a:rPr lang="en-US" b="1" dirty="0">
                <a:solidFill>
                  <a:schemeClr val="accent2">
                    <a:lumMod val="75000"/>
                  </a:schemeClr>
                </a:solidFill>
              </a:rPr>
              <a:t>ESL and EL Civics Education</a:t>
            </a:r>
          </a:p>
          <a:p>
            <a:pPr marL="342900" indent="-342900">
              <a:spcBef>
                <a:spcPts val="300"/>
              </a:spcBef>
              <a:buClr>
                <a:srgbClr val="C00000"/>
              </a:buClr>
              <a:buFont typeface="+mj-lt"/>
              <a:buAutoNum type="arabicPeriod"/>
            </a:pPr>
            <a:r>
              <a:rPr lang="en-US" b="1" dirty="0">
                <a:solidFill>
                  <a:schemeClr val="accent2">
                    <a:lumMod val="75000"/>
                  </a:schemeClr>
                </a:solidFill>
              </a:rPr>
              <a:t>Adults Entering or Re-Entering the Workforce</a:t>
            </a:r>
          </a:p>
          <a:p>
            <a:pPr marL="342900" indent="-342900">
              <a:spcBef>
                <a:spcPts val="300"/>
              </a:spcBef>
              <a:buClr>
                <a:srgbClr val="C00000"/>
              </a:buClr>
              <a:buFont typeface="+mj-lt"/>
              <a:buAutoNum type="arabicPeriod"/>
            </a:pPr>
            <a:r>
              <a:rPr lang="en-US" b="1" dirty="0">
                <a:solidFill>
                  <a:schemeClr val="accent2">
                    <a:lumMod val="75000"/>
                  </a:schemeClr>
                </a:solidFill>
              </a:rPr>
              <a:t>Adults Helping Children Succeed in School</a:t>
            </a:r>
          </a:p>
          <a:p>
            <a:pPr marL="342900" indent="-342900">
              <a:spcBef>
                <a:spcPts val="300"/>
              </a:spcBef>
              <a:buClr>
                <a:srgbClr val="C00000"/>
              </a:buClr>
              <a:buFont typeface="+mj-lt"/>
              <a:buAutoNum type="arabicPeriod"/>
            </a:pPr>
            <a:r>
              <a:rPr lang="en-US" b="1" dirty="0">
                <a:solidFill>
                  <a:schemeClr val="accent2">
                    <a:lumMod val="75000"/>
                  </a:schemeClr>
                </a:solidFill>
              </a:rPr>
              <a:t>Adults with Disabilities</a:t>
            </a:r>
          </a:p>
          <a:p>
            <a:pPr marL="342900" indent="-342900">
              <a:spcBef>
                <a:spcPts val="300"/>
              </a:spcBef>
              <a:buClr>
                <a:srgbClr val="C00000"/>
              </a:buClr>
              <a:buFont typeface="+mj-lt"/>
              <a:buAutoNum type="arabicPeriod"/>
            </a:pPr>
            <a:r>
              <a:rPr lang="en-US" b="1" dirty="0">
                <a:solidFill>
                  <a:schemeClr val="accent2">
                    <a:lumMod val="75000"/>
                  </a:schemeClr>
                </a:solidFill>
              </a:rPr>
              <a:t>Short Term CTE Leading to Employment</a:t>
            </a:r>
          </a:p>
          <a:p>
            <a:pPr marL="342900" indent="-342900">
              <a:spcBef>
                <a:spcPts val="300"/>
              </a:spcBef>
              <a:buClr>
                <a:srgbClr val="C00000"/>
              </a:buClr>
              <a:buFont typeface="+mj-lt"/>
              <a:buAutoNum type="arabicPeriod"/>
            </a:pPr>
            <a:r>
              <a:rPr lang="en-US" b="1" dirty="0">
                <a:solidFill>
                  <a:schemeClr val="accent2">
                    <a:lumMod val="75000"/>
                  </a:schemeClr>
                </a:solidFill>
              </a:rPr>
              <a:t>Preapprenticeship</a:t>
            </a:r>
          </a:p>
          <a:p>
            <a:pPr marL="342900" indent="-342900">
              <a:buFont typeface="+mj-lt"/>
              <a:buAutoNum type="arabicPeriod"/>
            </a:pPr>
            <a:endParaRPr lang="en-US" dirty="0"/>
          </a:p>
        </p:txBody>
      </p:sp>
      <p:sp>
        <p:nvSpPr>
          <p:cNvPr id="8" name="TextBox 7">
            <a:extLst>
              <a:ext uri="{FF2B5EF4-FFF2-40B4-BE49-F238E27FC236}">
                <a16:creationId xmlns:a16="http://schemas.microsoft.com/office/drawing/2014/main" id="{5C29B142-8412-409F-BB17-02EB63E71914}"/>
              </a:ext>
            </a:extLst>
          </p:cNvPr>
          <p:cNvSpPr txBox="1"/>
          <p:nvPr/>
        </p:nvSpPr>
        <p:spPr>
          <a:xfrm>
            <a:off x="8060282" y="1106907"/>
            <a:ext cx="3503595" cy="4726001"/>
          </a:xfrm>
          <a:prstGeom prst="rect">
            <a:avLst/>
          </a:prstGeom>
          <a:solidFill>
            <a:srgbClr val="FFFFCC"/>
          </a:solidFill>
          <a:ln>
            <a:solidFill>
              <a:schemeClr val="accent2">
                <a:lumMod val="60000"/>
                <a:lumOff val="40000"/>
              </a:schemeClr>
            </a:solidFill>
          </a:ln>
        </p:spPr>
        <p:txBody>
          <a:bodyPr vert="horz" wrap="square" lIns="91440" tIns="45720" rIns="91440" bIns="45720" rtlCol="0">
            <a:normAutofit/>
          </a:bodyPr>
          <a:lstStyle/>
          <a:p>
            <a:pPr algn="ctr"/>
            <a:r>
              <a:rPr lang="en-US" b="1" dirty="0">
                <a:solidFill>
                  <a:srgbClr val="C00000"/>
                </a:solidFill>
              </a:rPr>
              <a:t>Data Element Definitions</a:t>
            </a:r>
          </a:p>
          <a:p>
            <a:pPr marL="342900" indent="-342900">
              <a:spcBef>
                <a:spcPts val="600"/>
              </a:spcBef>
              <a:buClr>
                <a:srgbClr val="C00000"/>
              </a:buClr>
              <a:buFont typeface="+mj-lt"/>
              <a:buAutoNum type="arabicPeriod"/>
            </a:pPr>
            <a:r>
              <a:rPr lang="en-US" b="1" dirty="0">
                <a:solidFill>
                  <a:schemeClr val="accent2">
                    <a:lumMod val="75000"/>
                  </a:schemeClr>
                </a:solidFill>
              </a:rPr>
              <a:t>AEBG Reportable Programs</a:t>
            </a:r>
          </a:p>
          <a:p>
            <a:pPr marL="342900" indent="-342900">
              <a:spcBef>
                <a:spcPts val="600"/>
              </a:spcBef>
              <a:buClr>
                <a:srgbClr val="C00000"/>
              </a:buClr>
              <a:buFont typeface="+mj-lt"/>
              <a:buAutoNum type="arabicPeriod"/>
            </a:pPr>
            <a:r>
              <a:rPr lang="en-US" b="1" dirty="0">
                <a:solidFill>
                  <a:schemeClr val="accent2">
                    <a:lumMod val="75000"/>
                  </a:schemeClr>
                </a:solidFill>
              </a:rPr>
              <a:t>AE Reportable Individual &amp; Participant</a:t>
            </a:r>
          </a:p>
          <a:p>
            <a:pPr marL="342900" indent="-342900">
              <a:spcBef>
                <a:spcPts val="600"/>
              </a:spcBef>
              <a:buClr>
                <a:srgbClr val="C00000"/>
              </a:buClr>
              <a:buFont typeface="+mj-lt"/>
              <a:buAutoNum type="arabicPeriod"/>
            </a:pPr>
            <a:r>
              <a:rPr lang="en-US" b="1" dirty="0">
                <a:solidFill>
                  <a:schemeClr val="accent2">
                    <a:lumMod val="75000"/>
                  </a:schemeClr>
                </a:solidFill>
              </a:rPr>
              <a:t>Measurable Skills Gain and EFL Attainment for ABE, ASE, ESL</a:t>
            </a:r>
          </a:p>
          <a:p>
            <a:pPr marL="342900" indent="-342900">
              <a:spcBef>
                <a:spcPts val="600"/>
              </a:spcBef>
              <a:buClr>
                <a:srgbClr val="C00000"/>
              </a:buClr>
              <a:buFont typeface="+mj-lt"/>
              <a:buAutoNum type="arabicPeriod"/>
            </a:pPr>
            <a:r>
              <a:rPr lang="en-US" b="1" dirty="0">
                <a:solidFill>
                  <a:schemeClr val="accent2">
                    <a:lumMod val="75000"/>
                  </a:schemeClr>
                </a:solidFill>
              </a:rPr>
              <a:t>Program Transition </a:t>
            </a:r>
          </a:p>
          <a:p>
            <a:pPr marL="342900" indent="-342900">
              <a:spcBef>
                <a:spcPts val="600"/>
              </a:spcBef>
              <a:buClr>
                <a:srgbClr val="C00000"/>
              </a:buClr>
              <a:buFont typeface="+mj-lt"/>
              <a:buAutoNum type="arabicPeriod"/>
            </a:pPr>
            <a:r>
              <a:rPr lang="en-US" b="1" dirty="0">
                <a:solidFill>
                  <a:schemeClr val="accent2">
                    <a:lumMod val="75000"/>
                  </a:schemeClr>
                </a:solidFill>
              </a:rPr>
              <a:t>Progress to Diploma</a:t>
            </a:r>
          </a:p>
          <a:p>
            <a:pPr marL="342900" indent="-342900">
              <a:spcBef>
                <a:spcPts val="600"/>
              </a:spcBef>
              <a:buClr>
                <a:srgbClr val="C00000"/>
              </a:buClr>
              <a:buFont typeface="+mj-lt"/>
              <a:buAutoNum type="arabicPeriod"/>
            </a:pPr>
            <a:r>
              <a:rPr lang="en-US" b="1" dirty="0">
                <a:solidFill>
                  <a:schemeClr val="accent2">
                    <a:lumMod val="75000"/>
                  </a:schemeClr>
                </a:solidFill>
              </a:rPr>
              <a:t>Postsecondary Credential Completion</a:t>
            </a:r>
          </a:p>
          <a:p>
            <a:pPr marL="342900" indent="-342900">
              <a:spcBef>
                <a:spcPts val="600"/>
              </a:spcBef>
              <a:buClr>
                <a:srgbClr val="C00000"/>
              </a:buClr>
              <a:buFont typeface="+mj-lt"/>
              <a:buAutoNum type="arabicPeriod"/>
            </a:pPr>
            <a:r>
              <a:rPr lang="en-US" b="1" dirty="0">
                <a:solidFill>
                  <a:schemeClr val="accent2">
                    <a:lumMod val="75000"/>
                  </a:schemeClr>
                </a:solidFill>
              </a:rPr>
              <a:t>Occupational Skills Gain</a:t>
            </a:r>
          </a:p>
          <a:p>
            <a:pPr marL="342900" indent="-342900">
              <a:spcBef>
                <a:spcPts val="600"/>
              </a:spcBef>
              <a:buClr>
                <a:srgbClr val="C00000"/>
              </a:buClr>
              <a:buFont typeface="+mj-lt"/>
              <a:buAutoNum type="arabicPeriod"/>
            </a:pPr>
            <a:r>
              <a:rPr lang="en-US" b="1" dirty="0">
                <a:solidFill>
                  <a:schemeClr val="accent2">
                    <a:lumMod val="75000"/>
                  </a:schemeClr>
                </a:solidFill>
              </a:rPr>
              <a:t>Workforce Prep Milestone</a:t>
            </a:r>
          </a:p>
          <a:p>
            <a:pPr marL="342900" indent="-342900">
              <a:spcBef>
                <a:spcPts val="300"/>
              </a:spcBef>
              <a:buClr>
                <a:srgbClr val="C00000"/>
              </a:buClr>
              <a:buFont typeface="+mj-lt"/>
              <a:buAutoNum type="arabicPeriod"/>
            </a:pPr>
            <a:r>
              <a:rPr lang="en-US" b="1" dirty="0">
                <a:solidFill>
                  <a:schemeClr val="accent2">
                    <a:lumMod val="75000"/>
                  </a:schemeClr>
                </a:solidFill>
              </a:rPr>
              <a:t>Postsecondary Transition</a:t>
            </a:r>
          </a:p>
          <a:p>
            <a:pPr marL="342900" indent="-342900">
              <a:spcBef>
                <a:spcPts val="300"/>
              </a:spcBef>
              <a:buClr>
                <a:srgbClr val="C00000"/>
              </a:buClr>
              <a:buFont typeface="+mj-lt"/>
              <a:buAutoNum type="arabicPeriod"/>
            </a:pPr>
            <a:r>
              <a:rPr lang="en-US" b="1" dirty="0">
                <a:solidFill>
                  <a:schemeClr val="accent2">
                    <a:lumMod val="75000"/>
                  </a:schemeClr>
                </a:solidFill>
              </a:rPr>
              <a:t>Employment &amp; Wages</a:t>
            </a:r>
          </a:p>
        </p:txBody>
      </p:sp>
      <p:cxnSp>
        <p:nvCxnSpPr>
          <p:cNvPr id="10" name="Straight Connector 9">
            <a:extLst>
              <a:ext uri="{FF2B5EF4-FFF2-40B4-BE49-F238E27FC236}">
                <a16:creationId xmlns:a16="http://schemas.microsoft.com/office/drawing/2014/main" id="{883650F3-D38D-4692-B934-7EFC53D413C9}"/>
              </a:ext>
            </a:extLst>
          </p:cNvPr>
          <p:cNvCxnSpPr/>
          <p:nvPr/>
        </p:nvCxnSpPr>
        <p:spPr>
          <a:xfrm>
            <a:off x="1145406" y="1421633"/>
            <a:ext cx="21945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F84389-1C15-4201-8FA5-1F0A18762A65}"/>
              </a:ext>
            </a:extLst>
          </p:cNvPr>
          <p:cNvCxnSpPr/>
          <p:nvPr/>
        </p:nvCxnSpPr>
        <p:spPr>
          <a:xfrm>
            <a:off x="8624236" y="1421633"/>
            <a:ext cx="238706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16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theme/theme1.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Template - HS and POSTSECONDARY" id="{7DFA30E6-C27C-6640-9A6E-E009AC9C2BBA}" vid="{D20F524D-E69D-3440-8ABA-F93C9B19899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5F7F9F1-7E4B-471D-8378-46B84481DAC1}"/>
</file>

<file path=customXml/itemProps2.xml><?xml version="1.0" encoding="utf-8"?>
<ds:datastoreItem xmlns:ds="http://schemas.openxmlformats.org/officeDocument/2006/customXml" ds:itemID="{510999C9-CDAF-4511-A9B1-6F633BA96787}"/>
</file>

<file path=customXml/itemProps3.xml><?xml version="1.0" encoding="utf-8"?>
<ds:datastoreItem xmlns:ds="http://schemas.openxmlformats.org/officeDocument/2006/customXml" ds:itemID="{05ED1EB3-540F-4496-8E6A-42627C63E66F}"/>
</file>

<file path=docProps/app.xml><?xml version="1.0" encoding="utf-8"?>
<Properties xmlns="http://schemas.openxmlformats.org/officeDocument/2006/extended-properties" xmlns:vt="http://schemas.openxmlformats.org/officeDocument/2006/docPropsVTypes">
  <TotalTime>1177</TotalTime>
  <Words>1275</Words>
  <Application>Microsoft Office PowerPoint</Application>
  <PresentationFormat>Widescreen</PresentationFormat>
  <Paragraphs>160</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.AppleSystemUIFont</vt:lpstr>
      <vt:lpstr>Arial</vt:lpstr>
      <vt:lpstr>Calibri</vt:lpstr>
      <vt:lpstr>Calibri Light</vt:lpstr>
      <vt:lpstr>Corbel</vt:lpstr>
      <vt:lpstr>Helvetica</vt:lpstr>
      <vt:lpstr>Meiryo-Bold</vt:lpstr>
      <vt:lpstr>Trebuchet MS</vt:lpstr>
      <vt:lpstr>Base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Legislative Requirements</vt:lpstr>
      <vt:lpstr>Basic Skills Assessment Field Team</vt:lpstr>
      <vt:lpstr>3 Key Issues</vt:lpstr>
      <vt:lpstr>CB21/NRS Crosswalk</vt:lpstr>
      <vt:lpstr>AEBG CB21/NRS Crosswalk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Randal Tillery</dc:creator>
  <cp:lastModifiedBy>Randal Tillery</cp:lastModifiedBy>
  <cp:revision>38</cp:revision>
  <dcterms:created xsi:type="dcterms:W3CDTF">2017-08-29T18:09:48Z</dcterms:created>
  <dcterms:modified xsi:type="dcterms:W3CDTF">2017-10-12T18:53:15Z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