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47.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8.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42.xml" ContentType="application/vnd.openxmlformats-officedocument.presentationml.slideLayout+xml"/>
  <Override PartName="/ppt/slideLayouts/slideLayout38.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notesMasters/notesMaster1.xml" ContentType="application/vnd.openxmlformats-officedocument.presentationml.notesMaster+xml"/>
  <Override PartName="/ppt/theme/theme1.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4.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9" r:id="rId2"/>
    <p:sldMasterId id="2147483681" r:id="rId3"/>
  </p:sldMasterIdLst>
  <p:notesMasterIdLst>
    <p:notesMasterId r:id="rId54"/>
  </p:notesMasterIdLst>
  <p:sldIdLst>
    <p:sldId id="448" r:id="rId4"/>
    <p:sldId id="514" r:id="rId5"/>
    <p:sldId id="605" r:id="rId6"/>
    <p:sldId id="613" r:id="rId7"/>
    <p:sldId id="612" r:id="rId8"/>
    <p:sldId id="515" r:id="rId9"/>
    <p:sldId id="516" r:id="rId10"/>
    <p:sldId id="530" r:id="rId11"/>
    <p:sldId id="577" r:id="rId12"/>
    <p:sldId id="519" r:id="rId13"/>
    <p:sldId id="597" r:id="rId14"/>
    <p:sldId id="425" r:id="rId15"/>
    <p:sldId id="375" r:id="rId16"/>
    <p:sldId id="599" r:id="rId17"/>
    <p:sldId id="600" r:id="rId18"/>
    <p:sldId id="603" r:id="rId19"/>
    <p:sldId id="604" r:id="rId20"/>
    <p:sldId id="601" r:id="rId21"/>
    <p:sldId id="602" r:id="rId22"/>
    <p:sldId id="426" r:id="rId23"/>
    <p:sldId id="398" r:id="rId24"/>
    <p:sldId id="559" r:id="rId25"/>
    <p:sldId id="430" r:id="rId26"/>
    <p:sldId id="538" r:id="rId27"/>
    <p:sldId id="595" r:id="rId28"/>
    <p:sldId id="542" r:id="rId29"/>
    <p:sldId id="534" r:id="rId30"/>
    <p:sldId id="555" r:id="rId31"/>
    <p:sldId id="596" r:id="rId32"/>
    <p:sldId id="554" r:id="rId33"/>
    <p:sldId id="556" r:id="rId34"/>
    <p:sldId id="590" r:id="rId35"/>
    <p:sldId id="558" r:id="rId36"/>
    <p:sldId id="608" r:id="rId37"/>
    <p:sldId id="568" r:id="rId38"/>
    <p:sldId id="502" r:id="rId39"/>
    <p:sldId id="607" r:id="rId40"/>
    <p:sldId id="560" r:id="rId41"/>
    <p:sldId id="571" r:id="rId42"/>
    <p:sldId id="561" r:id="rId43"/>
    <p:sldId id="562" r:id="rId44"/>
    <p:sldId id="572" r:id="rId45"/>
    <p:sldId id="563" r:id="rId46"/>
    <p:sldId id="564" r:id="rId47"/>
    <p:sldId id="565" r:id="rId48"/>
    <p:sldId id="566" r:id="rId49"/>
    <p:sldId id="573" r:id="rId50"/>
    <p:sldId id="611" r:id="rId51"/>
    <p:sldId id="424" r:id="rId52"/>
    <p:sldId id="491" r:id="rId53"/>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55" autoAdjust="0"/>
    <p:restoredTop sz="93837" autoAdjust="0"/>
  </p:normalViewPr>
  <p:slideViewPr>
    <p:cSldViewPr snapToGrid="0">
      <p:cViewPr varScale="1">
        <p:scale>
          <a:sx n="77" d="100"/>
          <a:sy n="77" d="100"/>
        </p:scale>
        <p:origin x="1080" y="84"/>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customXml" Target="../customXml/item3.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customXml" Target="../customXml/item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customXml" Target="../customXml/item2.xml"/><Relationship Id="rId4" Type="http://schemas.openxmlformats.org/officeDocument/2006/relationships/slide" Target="slides/slide1.xml"/><Relationship Id="rId9"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CE8-4780-805E-6A0B626AA5B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CE8-4780-805E-6A0B626AA5B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CE8-4780-805E-6A0B626AA5BC}"/>
            </c:ext>
          </c:extLst>
        </c:ser>
        <c:dLbls>
          <c:showLegendKey val="0"/>
          <c:showVal val="0"/>
          <c:showCatName val="0"/>
          <c:showSerName val="0"/>
          <c:showPercent val="0"/>
          <c:showBubbleSize val="0"/>
        </c:dLbls>
        <c:gapWidth val="219"/>
        <c:overlap val="-27"/>
        <c:axId val="1317889167"/>
        <c:axId val="1317883759"/>
      </c:barChart>
      <c:catAx>
        <c:axId val="1317889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7883759"/>
        <c:crosses val="autoZero"/>
        <c:auto val="1"/>
        <c:lblAlgn val="ctr"/>
        <c:lblOffset val="100"/>
        <c:noMultiLvlLbl val="0"/>
      </c:catAx>
      <c:valAx>
        <c:axId val="13178837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17889167"/>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Learning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 Post-Sec</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8734" custLinFactNeighborY="-20551">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4466" custLinFactNeighborY="-5875">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977" custLinFactNeighborY="-5478">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7340" custLinFactNeighborY="-5461">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281024" y="164084"/>
          <a:ext cx="2284246" cy="9544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Learning Gains</a:t>
          </a:r>
          <a:endParaRPr lang="en-US" sz="2600" kern="1200" dirty="0"/>
        </a:p>
      </dsp:txBody>
      <dsp:txXfrm>
        <a:off x="281024" y="164084"/>
        <a:ext cx="2284246" cy="954417"/>
      </dsp:txXfrm>
    </dsp:sp>
    <dsp:sp modelId="{7F0345D2-78B0-4243-9FA6-7D146E870178}">
      <dsp:nvSpPr>
        <dsp:cNvPr id="0" name=""/>
        <dsp:cNvSpPr/>
      </dsp:nvSpPr>
      <dsp:spPr>
        <a:xfrm>
          <a:off x="4022213" y="158322"/>
          <a:ext cx="2284246" cy="95441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HSE/HS Diploma</a:t>
          </a:r>
          <a:endParaRPr lang="en-US" sz="2600" kern="1200" dirty="0"/>
        </a:p>
      </dsp:txBody>
      <dsp:txXfrm>
        <a:off x="4022213" y="158322"/>
        <a:ext cx="2284246" cy="954417"/>
      </dsp:txXfrm>
    </dsp:sp>
    <dsp:sp modelId="{D0557916-BA6E-4A5D-A9CB-F6558D6385F4}">
      <dsp:nvSpPr>
        <dsp:cNvPr id="0" name=""/>
        <dsp:cNvSpPr/>
      </dsp:nvSpPr>
      <dsp:spPr>
        <a:xfrm>
          <a:off x="7779646" y="155832"/>
          <a:ext cx="2284246" cy="954417"/>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Post-Secondary</a:t>
          </a:r>
          <a:endParaRPr lang="en-US" sz="2600" kern="1200" dirty="0"/>
        </a:p>
      </dsp:txBody>
      <dsp:txXfrm>
        <a:off x="7779646" y="155832"/>
        <a:ext cx="2284246" cy="954417"/>
      </dsp:txXfrm>
    </dsp:sp>
    <dsp:sp modelId="{D117BF28-B3F7-4E3B-B083-43BC2A6E9767}">
      <dsp:nvSpPr>
        <dsp:cNvPr id="0" name=""/>
        <dsp:cNvSpPr/>
      </dsp:nvSpPr>
      <dsp:spPr>
        <a:xfrm>
          <a:off x="1846226" y="3348393"/>
          <a:ext cx="2284246" cy="104989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Enter Employment</a:t>
          </a:r>
          <a:endParaRPr lang="en-US" sz="2600" kern="1200" dirty="0"/>
        </a:p>
      </dsp:txBody>
      <dsp:txXfrm>
        <a:off x="1846226" y="3348393"/>
        <a:ext cx="2284246" cy="1049894"/>
      </dsp:txXfrm>
    </dsp:sp>
    <dsp:sp modelId="{A942D91C-A410-4FFE-8163-C7B8B44CB2F3}">
      <dsp:nvSpPr>
        <dsp:cNvPr id="0" name=""/>
        <dsp:cNvSpPr/>
      </dsp:nvSpPr>
      <dsp:spPr>
        <a:xfrm>
          <a:off x="5495400" y="3376638"/>
          <a:ext cx="2284246" cy="104989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Increase Wages</a:t>
          </a:r>
          <a:endParaRPr lang="en-US" sz="2600" kern="1200" dirty="0"/>
        </a:p>
      </dsp:txBody>
      <dsp:txXfrm>
        <a:off x="5495400" y="3376638"/>
        <a:ext cx="2284246" cy="1049894"/>
      </dsp:txXfrm>
    </dsp:sp>
    <dsp:sp modelId="{88D8DF11-C416-4642-A7D9-8DF5EF240186}">
      <dsp:nvSpPr>
        <dsp:cNvPr id="0" name=""/>
        <dsp:cNvSpPr/>
      </dsp:nvSpPr>
      <dsp:spPr>
        <a:xfrm>
          <a:off x="9127024" y="3377847"/>
          <a:ext cx="2284246" cy="1049894"/>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Transition Post-Sec</a:t>
          </a:r>
          <a:endParaRPr lang="en-US" sz="2600" kern="1200" dirty="0"/>
        </a:p>
      </dsp:txBody>
      <dsp:txXfrm>
        <a:off x="9127024" y="3377847"/>
        <a:ext cx="2284246" cy="104989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95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7746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CASAS 2010</a:t>
            </a:r>
            <a:endParaRPr lang="en-US"/>
          </a:p>
        </p:txBody>
      </p:sp>
      <p:sp>
        <p:nvSpPr>
          <p:cNvPr id="5" name="Slide Number Placeholder 4"/>
          <p:cNvSpPr>
            <a:spLocks noGrp="1"/>
          </p:cNvSpPr>
          <p:nvPr>
            <p:ph type="sldNum" sz="quarter" idx="11"/>
          </p:nvPr>
        </p:nvSpPr>
        <p:spPr/>
        <p:txBody>
          <a:bodyPr/>
          <a:lstStyle/>
          <a:p>
            <a:pPr>
              <a:defRPr/>
            </a:pPr>
            <a:fld id="{1B6F0C87-5BFC-48AF-A56F-709598CF344F}" type="slidenum">
              <a:rPr lang="en-US" smtClean="0"/>
              <a:pPr>
                <a:defRPr/>
              </a:pPr>
              <a:t>21</a:t>
            </a:fld>
            <a:endParaRPr lang="en-US"/>
          </a:p>
        </p:txBody>
      </p:sp>
    </p:spTree>
    <p:extLst>
      <p:ext uri="{BB962C8B-B14F-4D97-AF65-F5344CB8AC3E}">
        <p14:creationId xmlns:p14="http://schemas.microsoft.com/office/powerpoint/2010/main" val="2342411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6249"/>
            <a:ext cx="9753600" cy="3395698"/>
          </a:xfrm>
        </p:spPr>
        <p:txBody>
          <a:bodyPr anchor="b"/>
          <a:lstStyle>
            <a:lvl1pPr algn="ctr">
              <a:defRPr sz="6400"/>
            </a:lvl1pPr>
          </a:lstStyle>
          <a:p>
            <a:r>
              <a:rPr lang="en-US" smtClean="0"/>
              <a:t>Click to edit Master title style</a:t>
            </a:r>
            <a:endParaRPr lang="en-US"/>
          </a:p>
        </p:txBody>
      </p:sp>
      <p:sp>
        <p:nvSpPr>
          <p:cNvPr id="3" name="Subtitl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649864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906002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8"/>
            <a:ext cx="11216640" cy="4057226"/>
          </a:xfrm>
        </p:spPr>
        <p:txBody>
          <a:bodyPr anchor="b"/>
          <a:lstStyle>
            <a:lvl1pPr>
              <a:defRPr sz="6400"/>
            </a:lvl1pPr>
          </a:lstStyle>
          <a:p>
            <a:r>
              <a:rPr lang="en-US" smtClean="0"/>
              <a:t>Click to edit Master title style</a:t>
            </a:r>
            <a:endParaRPr lang="en-US"/>
          </a:p>
        </p:txBody>
      </p:sp>
      <p:sp>
        <p:nvSpPr>
          <p:cNvPr id="3" name="Text Placeholder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270B538-9B8B-498C-93AD-75015718C06C}"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748475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4080" y="2596444"/>
            <a:ext cx="5527040"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83680" y="2596444"/>
            <a:ext cx="5527040"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70B538-9B8B-498C-93AD-75015718C06C}"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302564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0"/>
            <a:ext cx="11216640" cy="18852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smtClean="0"/>
              <a:t>Edit Master text styles</a:t>
            </a:r>
          </a:p>
        </p:txBody>
      </p:sp>
      <p:sp>
        <p:nvSpPr>
          <p:cNvPr id="4" name="Content Placeholder 3"/>
          <p:cNvSpPr>
            <a:spLocks noGrp="1"/>
          </p:cNvSpPr>
          <p:nvPr>
            <p:ph sz="half" idx="2"/>
          </p:nvPr>
        </p:nvSpPr>
        <p:spPr>
          <a:xfrm>
            <a:off x="895775" y="3562773"/>
            <a:ext cx="5501639"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smtClean="0"/>
              <a:t>Edit Master text styles</a:t>
            </a:r>
          </a:p>
        </p:txBody>
      </p:sp>
      <p:sp>
        <p:nvSpPr>
          <p:cNvPr id="6" name="Content Placeholder 5"/>
          <p:cNvSpPr>
            <a:spLocks noGrp="1"/>
          </p:cNvSpPr>
          <p:nvPr>
            <p:ph sz="quarter" idx="4"/>
          </p:nvPr>
        </p:nvSpPr>
        <p:spPr>
          <a:xfrm>
            <a:off x="6583680" y="3562773"/>
            <a:ext cx="5528734"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70B538-9B8B-498C-93AD-75015718C06C}" type="datetimeFigureOut">
              <a:rPr lang="en-US" smtClean="0"/>
              <a:t>10/11/2017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962394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70B538-9B8B-498C-93AD-75015718C06C}" type="datetimeFigureOut">
              <a:rPr lang="en-US" smtClean="0"/>
              <a:t>10/11/2017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772646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0B538-9B8B-498C-93AD-75015718C06C}" type="datetimeFigureOut">
              <a:rPr lang="en-US" smtClean="0"/>
              <a:t>10/11/2017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4289736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smtClean="0"/>
              <a:t>Click to edit Master title style</a:t>
            </a:r>
            <a:endParaRPr lang="en-US"/>
          </a:p>
        </p:txBody>
      </p:sp>
      <p:sp>
        <p:nvSpPr>
          <p:cNvPr id="3" name="Content Placeholder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smtClean="0"/>
              <a:t>Edit Master text styles</a:t>
            </a:r>
          </a:p>
        </p:txBody>
      </p:sp>
      <p:sp>
        <p:nvSpPr>
          <p:cNvPr id="5" name="Date Placeholder 4"/>
          <p:cNvSpPr>
            <a:spLocks noGrp="1"/>
          </p:cNvSpPr>
          <p:nvPr>
            <p:ph type="dt" sz="half" idx="10"/>
          </p:nvPr>
        </p:nvSpPr>
        <p:spPr/>
        <p:txBody>
          <a:bodyPr/>
          <a:lstStyle/>
          <a:p>
            <a:fld id="{D270B538-9B8B-498C-93AD-75015718C06C}"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156402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smtClean="0"/>
              <a:t>Click to edit Master title style</a:t>
            </a:r>
            <a:endParaRPr lang="en-US"/>
          </a:p>
        </p:txBody>
      </p:sp>
      <p:sp>
        <p:nvSpPr>
          <p:cNvPr id="3" name="Picture Placeholder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smtClean="0"/>
              <a:t>Edit Master text styles</a:t>
            </a:r>
          </a:p>
        </p:txBody>
      </p:sp>
      <p:sp>
        <p:nvSpPr>
          <p:cNvPr id="5" name="Date Placeholder 4"/>
          <p:cNvSpPr>
            <a:spLocks noGrp="1"/>
          </p:cNvSpPr>
          <p:nvPr>
            <p:ph type="dt" sz="half" idx="10"/>
          </p:nvPr>
        </p:nvSpPr>
        <p:spPr/>
        <p:txBody>
          <a:bodyPr/>
          <a:lstStyle/>
          <a:p>
            <a:fld id="{D270B538-9B8B-498C-93AD-75015718C06C}"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104167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4000527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0" y="519289"/>
            <a:ext cx="2804160" cy="8265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4080" y="519289"/>
            <a:ext cx="8249920" cy="82657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063180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4" y="0"/>
            <a:ext cx="13004800" cy="97536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4080" y="962338"/>
            <a:ext cx="2821578" cy="837067"/>
          </a:xfrm>
          <a:prstGeom prst="rect">
            <a:avLst/>
          </a:prstGeom>
        </p:spPr>
      </p:pic>
      <p:sp>
        <p:nvSpPr>
          <p:cNvPr id="12" name="Title 1"/>
          <p:cNvSpPr>
            <a:spLocks noGrp="1"/>
          </p:cNvSpPr>
          <p:nvPr>
            <p:ph type="ctrTitle" hasCustomPrompt="1"/>
          </p:nvPr>
        </p:nvSpPr>
        <p:spPr>
          <a:xfrm>
            <a:off x="812801" y="2346052"/>
            <a:ext cx="6430151" cy="3826931"/>
          </a:xfrm>
          <a:ln>
            <a:noFill/>
          </a:ln>
        </p:spPr>
        <p:txBody>
          <a:bodyPr anchor="b">
            <a:normAutofit/>
          </a:bodyPr>
          <a:lstStyle>
            <a:lvl1pPr algn="l" fontAlgn="b">
              <a:lnSpc>
                <a:spcPct val="85000"/>
              </a:lnSpc>
              <a:defRPr sz="5404"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812801" y="6610776"/>
            <a:ext cx="6430151" cy="1913843"/>
          </a:xfrm>
          <a:ln>
            <a:noFill/>
          </a:ln>
        </p:spPr>
        <p:txBody>
          <a:bodyPr/>
          <a:lstStyle>
            <a:lvl1pPr marL="0" indent="0" algn="l" fontAlgn="t">
              <a:lnSpc>
                <a:spcPct val="90000"/>
              </a:lnSpc>
              <a:buNone/>
              <a:defRPr sz="2560" b="1" baseline="0">
                <a:solidFill>
                  <a:schemeClr val="accent1"/>
                </a:solidFill>
                <a:latin typeface="Corbel" charset="0"/>
                <a:ea typeface="Corbel" charset="0"/>
                <a:cs typeface="Corbel" charset="0"/>
              </a:defRPr>
            </a:lvl1pPr>
            <a:lvl2pPr marL="487661" indent="0" algn="ctr">
              <a:buNone/>
              <a:defRPr sz="2133"/>
            </a:lvl2pPr>
            <a:lvl3pPr marL="975321" indent="0" algn="ctr">
              <a:buNone/>
              <a:defRPr sz="1991"/>
            </a:lvl3pPr>
            <a:lvl4pPr marL="1462982" indent="0" algn="ctr">
              <a:buNone/>
              <a:defRPr sz="1707"/>
            </a:lvl4pPr>
            <a:lvl5pPr marL="1950641" indent="0" algn="ctr">
              <a:buNone/>
              <a:defRPr sz="1707"/>
            </a:lvl5pPr>
            <a:lvl6pPr marL="2438301" indent="0" algn="ctr">
              <a:buNone/>
              <a:defRPr sz="1707"/>
            </a:lvl6pPr>
            <a:lvl7pPr marL="2925960" indent="0" algn="ctr">
              <a:buNone/>
              <a:defRPr sz="1707"/>
            </a:lvl7pPr>
            <a:lvl8pPr marL="3413621" indent="0" algn="ctr">
              <a:buNone/>
              <a:defRPr sz="1707"/>
            </a:lvl8pPr>
            <a:lvl9pPr marL="3901282" indent="0" algn="ctr">
              <a:buNone/>
              <a:defRPr sz="1707"/>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1591880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4080" y="962338"/>
            <a:ext cx="2821578" cy="837067"/>
          </a:xfrm>
          <a:prstGeom prst="rect">
            <a:avLst/>
          </a:prstGeom>
        </p:spPr>
      </p:pic>
      <p:sp>
        <p:nvSpPr>
          <p:cNvPr id="14" name="Title 1"/>
          <p:cNvSpPr>
            <a:spLocks noGrp="1"/>
          </p:cNvSpPr>
          <p:nvPr>
            <p:ph type="ctrTitle" hasCustomPrompt="1"/>
          </p:nvPr>
        </p:nvSpPr>
        <p:spPr>
          <a:xfrm>
            <a:off x="811174" y="2203596"/>
            <a:ext cx="6690233" cy="3961649"/>
          </a:xfrm>
          <a:ln>
            <a:noFill/>
          </a:ln>
        </p:spPr>
        <p:txBody>
          <a:bodyPr anchor="b">
            <a:normAutofit/>
          </a:bodyPr>
          <a:lstStyle>
            <a:lvl1pPr algn="l" fontAlgn="b">
              <a:lnSpc>
                <a:spcPct val="85000"/>
              </a:lnSpc>
              <a:defRPr sz="5404"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811175" y="6610773"/>
            <a:ext cx="6431780" cy="1613559"/>
          </a:xfrm>
          <a:ln>
            <a:noFill/>
          </a:ln>
        </p:spPr>
        <p:txBody>
          <a:bodyPr/>
          <a:lstStyle>
            <a:lvl1pPr marL="0" indent="0" algn="l" fontAlgn="t">
              <a:buNone/>
              <a:defRPr sz="2560" b="1" baseline="0">
                <a:solidFill>
                  <a:schemeClr val="accent1"/>
                </a:solidFill>
                <a:latin typeface="Corbel" charset="0"/>
                <a:ea typeface="Corbel" charset="0"/>
                <a:cs typeface="Corbel" charset="0"/>
              </a:defRPr>
            </a:lvl1pPr>
            <a:lvl2pPr marL="487661" indent="0" algn="ctr">
              <a:buNone/>
              <a:defRPr sz="2133"/>
            </a:lvl2pPr>
            <a:lvl3pPr marL="975321" indent="0" algn="ctr">
              <a:buNone/>
              <a:defRPr sz="1991"/>
            </a:lvl3pPr>
            <a:lvl4pPr marL="1462982" indent="0" algn="ctr">
              <a:buNone/>
              <a:defRPr sz="1707"/>
            </a:lvl4pPr>
            <a:lvl5pPr marL="1950641" indent="0" algn="ctr">
              <a:buNone/>
              <a:defRPr sz="1707"/>
            </a:lvl5pPr>
            <a:lvl6pPr marL="2438301" indent="0" algn="ctr">
              <a:buNone/>
              <a:defRPr sz="1707"/>
            </a:lvl6pPr>
            <a:lvl7pPr marL="2925960" indent="0" algn="ctr">
              <a:buNone/>
              <a:defRPr sz="1707"/>
            </a:lvl7pPr>
            <a:lvl8pPr marL="3413621" indent="0" algn="ctr">
              <a:buNone/>
              <a:defRPr sz="1707"/>
            </a:lvl8pPr>
            <a:lvl9pPr marL="3901282" indent="0" algn="ctr">
              <a:buNone/>
              <a:defRPr sz="1707"/>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spTree>
    <p:extLst>
      <p:ext uri="{BB962C8B-B14F-4D97-AF65-F5344CB8AC3E}">
        <p14:creationId xmlns:p14="http://schemas.microsoft.com/office/powerpoint/2010/main" val="6120619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4080" y="962338"/>
            <a:ext cx="2821578" cy="837067"/>
          </a:xfrm>
          <a:prstGeom prst="rect">
            <a:avLst/>
          </a:prstGeom>
        </p:spPr>
      </p:pic>
      <p:sp>
        <p:nvSpPr>
          <p:cNvPr id="14" name="Title 1"/>
          <p:cNvSpPr>
            <a:spLocks noGrp="1"/>
          </p:cNvSpPr>
          <p:nvPr>
            <p:ph type="ctrTitle" hasCustomPrompt="1"/>
          </p:nvPr>
        </p:nvSpPr>
        <p:spPr>
          <a:xfrm>
            <a:off x="811175" y="2104511"/>
            <a:ext cx="8803090" cy="3961649"/>
          </a:xfrm>
          <a:ln>
            <a:noFill/>
          </a:ln>
        </p:spPr>
        <p:txBody>
          <a:bodyPr anchor="b">
            <a:normAutofit/>
          </a:bodyPr>
          <a:lstStyle>
            <a:lvl1pPr algn="l" fontAlgn="b">
              <a:lnSpc>
                <a:spcPct val="85000"/>
              </a:lnSpc>
              <a:defRPr sz="5404"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811175" y="6660323"/>
            <a:ext cx="8803090" cy="1613559"/>
          </a:xfrm>
          <a:ln>
            <a:noFill/>
          </a:ln>
        </p:spPr>
        <p:txBody>
          <a:bodyPr/>
          <a:lstStyle>
            <a:lvl1pPr marL="0" indent="0" algn="l" fontAlgn="t">
              <a:buNone/>
              <a:defRPr sz="2560" b="1" baseline="0">
                <a:solidFill>
                  <a:schemeClr val="accent1"/>
                </a:solidFill>
                <a:latin typeface="Corbel" charset="0"/>
                <a:ea typeface="Corbel" charset="0"/>
                <a:cs typeface="Corbel" charset="0"/>
              </a:defRPr>
            </a:lvl1pPr>
            <a:lvl2pPr marL="487661" indent="0" algn="ctr">
              <a:buNone/>
              <a:defRPr sz="2133"/>
            </a:lvl2pPr>
            <a:lvl3pPr marL="975321" indent="0" algn="ctr">
              <a:buNone/>
              <a:defRPr sz="1991"/>
            </a:lvl3pPr>
            <a:lvl4pPr marL="1462982" indent="0" algn="ctr">
              <a:buNone/>
              <a:defRPr sz="1707"/>
            </a:lvl4pPr>
            <a:lvl5pPr marL="1950641" indent="0" algn="ctr">
              <a:buNone/>
              <a:defRPr sz="1707"/>
            </a:lvl5pPr>
            <a:lvl6pPr marL="2438301" indent="0" algn="ctr">
              <a:buNone/>
              <a:defRPr sz="1707"/>
            </a:lvl6pPr>
            <a:lvl7pPr marL="2925960" indent="0" algn="ctr">
              <a:buNone/>
              <a:defRPr sz="1707"/>
            </a:lvl7pPr>
            <a:lvl8pPr marL="3413621" indent="0" algn="ctr">
              <a:buNone/>
              <a:defRPr sz="1707"/>
            </a:lvl8pPr>
            <a:lvl9pPr marL="3901282" indent="0" algn="ctr">
              <a:buNone/>
              <a:defRPr sz="1707"/>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spTree>
    <p:extLst>
      <p:ext uri="{BB962C8B-B14F-4D97-AF65-F5344CB8AC3E}">
        <p14:creationId xmlns:p14="http://schemas.microsoft.com/office/powerpoint/2010/main" val="25827609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33463" y="377587"/>
            <a:ext cx="1846218" cy="547711"/>
          </a:xfrm>
          <a:prstGeom prst="rect">
            <a:avLst/>
          </a:prstGeom>
        </p:spPr>
      </p:pic>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sp>
        <p:nvSpPr>
          <p:cNvPr id="14" name="Title 1"/>
          <p:cNvSpPr>
            <a:spLocks noGrp="1"/>
          </p:cNvSpPr>
          <p:nvPr>
            <p:ph type="ctrTitle" hasCustomPrompt="1"/>
          </p:nvPr>
        </p:nvSpPr>
        <p:spPr>
          <a:xfrm>
            <a:off x="1182738" y="3013808"/>
            <a:ext cx="9650725" cy="2287199"/>
          </a:xfrm>
          <a:ln>
            <a:noFill/>
          </a:ln>
        </p:spPr>
        <p:txBody>
          <a:bodyPr anchor="t" anchorCtr="0">
            <a:noAutofit/>
          </a:bodyPr>
          <a:lstStyle>
            <a:lvl1pPr algn="l" fontAlgn="t">
              <a:lnSpc>
                <a:spcPct val="85000"/>
              </a:lnSpc>
              <a:defRPr sz="4835"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2022712" y="5605141"/>
            <a:ext cx="8810753" cy="1613559"/>
          </a:xfrm>
          <a:ln>
            <a:noFill/>
          </a:ln>
        </p:spPr>
        <p:txBody>
          <a:bodyPr>
            <a:noAutofit/>
          </a:bodyPr>
          <a:lstStyle>
            <a:lvl1pPr marL="0" indent="0" algn="l" fontAlgn="t">
              <a:lnSpc>
                <a:spcPct val="100000"/>
              </a:lnSpc>
              <a:buNone/>
              <a:defRPr sz="2844" b="1" baseline="0">
                <a:solidFill>
                  <a:schemeClr val="tx2"/>
                </a:solidFill>
                <a:latin typeface="Corbel" charset="0"/>
                <a:ea typeface="Corbel" charset="0"/>
                <a:cs typeface="Corbel" charset="0"/>
              </a:defRPr>
            </a:lvl1pPr>
            <a:lvl2pPr marL="487661" indent="0" algn="ctr">
              <a:buNone/>
              <a:defRPr sz="2133"/>
            </a:lvl2pPr>
            <a:lvl3pPr marL="975321" indent="0" algn="ctr">
              <a:buNone/>
              <a:defRPr sz="1991"/>
            </a:lvl3pPr>
            <a:lvl4pPr marL="1462982" indent="0" algn="ctr">
              <a:buNone/>
              <a:defRPr sz="1707"/>
            </a:lvl4pPr>
            <a:lvl5pPr marL="1950641" indent="0" algn="ctr">
              <a:buNone/>
              <a:defRPr sz="1707"/>
            </a:lvl5pPr>
            <a:lvl6pPr marL="2438301" indent="0" algn="ctr">
              <a:buNone/>
              <a:defRPr sz="1707"/>
            </a:lvl6pPr>
            <a:lvl7pPr marL="2925960" indent="0" algn="ctr">
              <a:buNone/>
              <a:defRPr sz="1707"/>
            </a:lvl7pPr>
            <a:lvl8pPr marL="3413621" indent="0" algn="ctr">
              <a:buNone/>
              <a:defRPr sz="1707"/>
            </a:lvl8pPr>
            <a:lvl9pPr marL="3901282" indent="0" algn="ctr">
              <a:buNone/>
              <a:defRPr sz="1707"/>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302566" y="8933340"/>
            <a:ext cx="434267" cy="416548"/>
          </a:xfrm>
        </p:spPr>
        <p:txBody>
          <a:bodyPr anchor="ctr" anchorCtr="1"/>
          <a:lstStyle>
            <a:lvl1pPr algn="l">
              <a:defRPr sz="1422" b="1">
                <a:solidFill>
                  <a:schemeClr val="accent1"/>
                </a:solidFill>
                <a:latin typeface="Trebuchet MS" charset="0"/>
                <a:ea typeface="Trebuchet MS" charset="0"/>
                <a:cs typeface="Trebuchet MS" charset="0"/>
              </a:defRPr>
            </a:lvl1pPr>
          </a:lstStyle>
          <a:p>
            <a:fld id="{EB5F17B8-507F-E644-928E-C5CCEC3C812F}" type="slidenum">
              <a:rPr lang="en-US" smtClean="0">
                <a:solidFill>
                  <a:srgbClr val="137B7B"/>
                </a:solidFill>
              </a:rPr>
              <a:pPr/>
              <a:t>‹#›</a:t>
            </a:fld>
            <a:endParaRPr lang="en-US" dirty="0">
              <a:solidFill>
                <a:srgbClr val="137B7B"/>
              </a:solidFill>
            </a:endParaRPr>
          </a:p>
        </p:txBody>
      </p:sp>
    </p:spTree>
    <p:extLst>
      <p:ext uri="{BB962C8B-B14F-4D97-AF65-F5344CB8AC3E}">
        <p14:creationId xmlns:p14="http://schemas.microsoft.com/office/powerpoint/2010/main" val="23865540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4" y="0"/>
            <a:ext cx="13004800" cy="97536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6732" y="377587"/>
            <a:ext cx="1846218" cy="547711"/>
          </a:xfrm>
          <a:prstGeom prst="rect">
            <a:avLst/>
          </a:prstGeom>
        </p:spPr>
      </p:pic>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sp>
        <p:nvSpPr>
          <p:cNvPr id="14" name="Title 1"/>
          <p:cNvSpPr>
            <a:spLocks noGrp="1"/>
          </p:cNvSpPr>
          <p:nvPr>
            <p:ph type="ctrTitle" hasCustomPrompt="1"/>
          </p:nvPr>
        </p:nvSpPr>
        <p:spPr>
          <a:xfrm>
            <a:off x="1182741" y="3013808"/>
            <a:ext cx="8803090" cy="2287199"/>
          </a:xfrm>
          <a:ln>
            <a:noFill/>
          </a:ln>
        </p:spPr>
        <p:txBody>
          <a:bodyPr anchor="t" anchorCtr="0">
            <a:noAutofit/>
          </a:bodyPr>
          <a:lstStyle>
            <a:lvl1pPr algn="l" fontAlgn="t">
              <a:lnSpc>
                <a:spcPct val="85000"/>
              </a:lnSpc>
              <a:defRPr sz="4835"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2022711" y="5605141"/>
            <a:ext cx="7628709" cy="1613559"/>
          </a:xfrm>
        </p:spPr>
        <p:txBody>
          <a:bodyPr>
            <a:noAutofit/>
          </a:bodyPr>
          <a:lstStyle>
            <a:lvl1pPr marL="0" indent="0" algn="l" fontAlgn="t">
              <a:lnSpc>
                <a:spcPct val="95000"/>
              </a:lnSpc>
              <a:buNone/>
              <a:defRPr sz="2844" b="1" baseline="0">
                <a:solidFill>
                  <a:schemeClr val="tx2"/>
                </a:solidFill>
                <a:latin typeface="Corbel" charset="0"/>
                <a:ea typeface="Corbel" charset="0"/>
                <a:cs typeface="Corbel" charset="0"/>
              </a:defRPr>
            </a:lvl1pPr>
            <a:lvl2pPr marL="487661" indent="0" algn="ctr">
              <a:buNone/>
              <a:defRPr sz="2133"/>
            </a:lvl2pPr>
            <a:lvl3pPr marL="975321" indent="0" algn="ctr">
              <a:buNone/>
              <a:defRPr sz="1991"/>
            </a:lvl3pPr>
            <a:lvl4pPr marL="1462982" indent="0" algn="ctr">
              <a:buNone/>
              <a:defRPr sz="1707"/>
            </a:lvl4pPr>
            <a:lvl5pPr marL="1950641" indent="0" algn="ctr">
              <a:buNone/>
              <a:defRPr sz="1707"/>
            </a:lvl5pPr>
            <a:lvl6pPr marL="2438301" indent="0" algn="ctr">
              <a:buNone/>
              <a:defRPr sz="1707"/>
            </a:lvl6pPr>
            <a:lvl7pPr marL="2925960" indent="0" algn="ctr">
              <a:buNone/>
              <a:defRPr sz="1707"/>
            </a:lvl7pPr>
            <a:lvl8pPr marL="3413621" indent="0" algn="ctr">
              <a:buNone/>
              <a:defRPr sz="1707"/>
            </a:lvl8pPr>
            <a:lvl9pPr marL="3901282" indent="0" algn="ctr">
              <a:buNone/>
              <a:defRPr sz="1707"/>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90919" y="8928512"/>
            <a:ext cx="434267" cy="416548"/>
          </a:xfrm>
          <a:prstGeom prst="rect">
            <a:avLst/>
          </a:prstGeom>
        </p:spPr>
        <p:txBody>
          <a:bodyPr anchor="ctr" anchorCtr="1"/>
          <a:lstStyle>
            <a:lvl1pPr algn="l">
              <a:defRPr sz="1422" b="1">
                <a:solidFill>
                  <a:schemeClr val="bg1"/>
                </a:solidFill>
                <a:latin typeface="Trebuchet MS" charset="0"/>
                <a:ea typeface="Trebuchet MS" charset="0"/>
                <a:cs typeface="Trebuchet MS" charset="0"/>
              </a:defRPr>
            </a:lvl1pPr>
          </a:lstStyle>
          <a:p>
            <a:fld id="{EB5F17B8-507F-E644-928E-C5CCEC3C812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50740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sp>
        <p:nvSpPr>
          <p:cNvPr id="18" name="Slide Number Placeholder 5"/>
          <p:cNvSpPr>
            <a:spLocks noGrp="1"/>
          </p:cNvSpPr>
          <p:nvPr>
            <p:ph type="sldNum" sz="quarter" idx="12"/>
          </p:nvPr>
        </p:nvSpPr>
        <p:spPr>
          <a:xfrm>
            <a:off x="310831" y="8938587"/>
            <a:ext cx="434267" cy="416548"/>
          </a:xfrm>
        </p:spPr>
        <p:txBody>
          <a:bodyPr anchor="ctr" anchorCtr="1"/>
          <a:lstStyle>
            <a:lvl1pPr algn="l">
              <a:defRPr sz="1422" b="1">
                <a:solidFill>
                  <a:schemeClr val="bg1"/>
                </a:solidFill>
                <a:latin typeface="Trebuchet MS" charset="0"/>
                <a:ea typeface="Trebuchet MS" charset="0"/>
                <a:cs typeface="Trebuchet MS" charset="0"/>
              </a:defRPr>
            </a:lvl1pPr>
          </a:lstStyle>
          <a:p>
            <a:fld id="{EB5F17B8-507F-E644-928E-C5CCEC3C812F}" type="slidenum">
              <a:rPr lang="en-US" smtClean="0">
                <a:solidFill>
                  <a:srgbClr val="FFFFFF"/>
                </a:solidFill>
              </a:rPr>
              <a:pPr/>
              <a:t>‹#›</a:t>
            </a:fld>
            <a:endParaRPr lang="en-US" dirty="0">
              <a:solidFill>
                <a:srgbClr val="FFFFFF"/>
              </a:solidFil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33463" y="377587"/>
            <a:ext cx="1846218" cy="547711"/>
          </a:xfrm>
          <a:prstGeom prst="rect">
            <a:avLst/>
          </a:prstGeom>
        </p:spPr>
      </p:pic>
      <p:sp>
        <p:nvSpPr>
          <p:cNvPr id="14" name="Title 1"/>
          <p:cNvSpPr>
            <a:spLocks noGrp="1"/>
          </p:cNvSpPr>
          <p:nvPr>
            <p:ph type="ctrTitle" hasCustomPrompt="1"/>
          </p:nvPr>
        </p:nvSpPr>
        <p:spPr>
          <a:xfrm>
            <a:off x="3920021" y="2275840"/>
            <a:ext cx="6465244" cy="3198563"/>
          </a:xfrm>
          <a:ln>
            <a:noFill/>
          </a:ln>
        </p:spPr>
        <p:txBody>
          <a:bodyPr anchor="t" anchorCtr="0">
            <a:noAutofit/>
          </a:bodyPr>
          <a:lstStyle>
            <a:lvl1pPr algn="l" fontAlgn="t">
              <a:lnSpc>
                <a:spcPct val="85000"/>
              </a:lnSpc>
              <a:defRPr sz="4835"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988270" y="5753765"/>
            <a:ext cx="6623162" cy="1613559"/>
          </a:xfrm>
          <a:ln>
            <a:noFill/>
          </a:ln>
        </p:spPr>
        <p:txBody>
          <a:bodyPr>
            <a:noAutofit/>
          </a:bodyPr>
          <a:lstStyle>
            <a:lvl1pPr marL="0" indent="0" algn="l" fontAlgn="t">
              <a:lnSpc>
                <a:spcPct val="100000"/>
              </a:lnSpc>
              <a:buNone/>
              <a:defRPr sz="2844" b="1" baseline="0">
                <a:solidFill>
                  <a:schemeClr val="tx2"/>
                </a:solidFill>
                <a:latin typeface="Corbel" charset="0"/>
                <a:ea typeface="Corbel" charset="0"/>
                <a:cs typeface="Corbel" charset="0"/>
              </a:defRPr>
            </a:lvl1pPr>
            <a:lvl2pPr marL="487661" indent="0" algn="ctr">
              <a:buNone/>
              <a:defRPr sz="2133"/>
            </a:lvl2pPr>
            <a:lvl3pPr marL="975321" indent="0" algn="ctr">
              <a:buNone/>
              <a:defRPr sz="1991"/>
            </a:lvl3pPr>
            <a:lvl4pPr marL="1462982" indent="0" algn="ctr">
              <a:buNone/>
              <a:defRPr sz="1707"/>
            </a:lvl4pPr>
            <a:lvl5pPr marL="1950641" indent="0" algn="ctr">
              <a:buNone/>
              <a:defRPr sz="1707"/>
            </a:lvl5pPr>
            <a:lvl6pPr marL="2438301" indent="0" algn="ctr">
              <a:buNone/>
              <a:defRPr sz="1707"/>
            </a:lvl6pPr>
            <a:lvl7pPr marL="2925960" indent="0" algn="ctr">
              <a:buNone/>
              <a:defRPr sz="1707"/>
            </a:lvl7pPr>
            <a:lvl8pPr marL="3413621" indent="0" algn="ctr">
              <a:buNone/>
              <a:defRPr sz="1707"/>
            </a:lvl8pPr>
            <a:lvl9pPr marL="3901282" indent="0" algn="ctr">
              <a:buNone/>
              <a:defRPr sz="1707"/>
            </a:lvl9pPr>
          </a:lstStyle>
          <a:p>
            <a:r>
              <a:rPr lang="en-US" dirty="0"/>
              <a:t>Indented Section Subtitle or section intro text. Remove if not needed.</a:t>
            </a:r>
          </a:p>
        </p:txBody>
      </p:sp>
    </p:spTree>
    <p:extLst>
      <p:ext uri="{BB962C8B-B14F-4D97-AF65-F5344CB8AC3E}">
        <p14:creationId xmlns:p14="http://schemas.microsoft.com/office/powerpoint/2010/main" val="3366781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21665" y="377588"/>
            <a:ext cx="2479344" cy="735537"/>
          </a:xfrm>
          <a:prstGeom prst="rect">
            <a:avLst/>
          </a:prstGeom>
        </p:spPr>
      </p:pic>
      <p:sp>
        <p:nvSpPr>
          <p:cNvPr id="14" name="Title 1"/>
          <p:cNvSpPr>
            <a:spLocks noGrp="1"/>
          </p:cNvSpPr>
          <p:nvPr>
            <p:ph type="ctrTitle" hasCustomPrompt="1"/>
          </p:nvPr>
        </p:nvSpPr>
        <p:spPr>
          <a:xfrm>
            <a:off x="6251594" y="2590026"/>
            <a:ext cx="6149413" cy="3198563"/>
          </a:xfrm>
          <a:ln>
            <a:noFill/>
          </a:ln>
        </p:spPr>
        <p:txBody>
          <a:bodyPr anchor="t" anchorCtr="0">
            <a:noAutofit/>
          </a:bodyPr>
          <a:lstStyle>
            <a:lvl1pPr algn="l" fontAlgn="t">
              <a:lnSpc>
                <a:spcPct val="85000"/>
              </a:lnSpc>
              <a:defRPr sz="4835" b="1" baseline="0"/>
            </a:lvl1pPr>
          </a:lstStyle>
          <a:p>
            <a:r>
              <a:rPr lang="en-US" dirty="0"/>
              <a:t>Section intro slide with no subtitle. Text is top justified to nestle under optional section number.</a:t>
            </a:r>
          </a:p>
        </p:txBody>
      </p:sp>
      <p:sp>
        <p:nvSpPr>
          <p:cNvPr id="18" name="Slide Number Placeholder 5"/>
          <p:cNvSpPr>
            <a:spLocks noGrp="1"/>
          </p:cNvSpPr>
          <p:nvPr>
            <p:ph type="sldNum" sz="quarter" idx="12"/>
          </p:nvPr>
        </p:nvSpPr>
        <p:spPr>
          <a:xfrm>
            <a:off x="376960" y="9070840"/>
            <a:ext cx="434267" cy="416548"/>
          </a:xfrm>
        </p:spPr>
        <p:txBody>
          <a:bodyPr anchor="ctr" anchorCtr="1"/>
          <a:lstStyle>
            <a:lvl1pPr algn="l">
              <a:defRPr sz="1422" b="1">
                <a:solidFill>
                  <a:schemeClr val="bg1"/>
                </a:solidFill>
                <a:latin typeface="Trebuchet MS" charset="0"/>
                <a:ea typeface="Trebuchet MS" charset="0"/>
                <a:cs typeface="Trebuchet MS" charset="0"/>
              </a:defRPr>
            </a:lvl1pPr>
          </a:lstStyle>
          <a:p>
            <a:fld id="{EB5F17B8-507F-E644-928E-C5CCEC3C812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19985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99856" y="479536"/>
            <a:ext cx="2401153" cy="712342"/>
          </a:xfrm>
          <a:prstGeom prst="rect">
            <a:avLst/>
          </a:prstGeom>
        </p:spPr>
      </p:pic>
      <p:sp>
        <p:nvSpPr>
          <p:cNvPr id="11" name="Slide Number Placeholder 5"/>
          <p:cNvSpPr txBox="1">
            <a:spLocks/>
          </p:cNvSpPr>
          <p:nvPr userDrawn="1"/>
        </p:nvSpPr>
        <p:spPr>
          <a:xfrm>
            <a:off x="385225" y="9159009"/>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sp>
        <p:nvSpPr>
          <p:cNvPr id="2" name="Title 1"/>
          <p:cNvSpPr>
            <a:spLocks noGrp="1"/>
          </p:cNvSpPr>
          <p:nvPr>
            <p:ph type="title" hasCustomPrompt="1"/>
          </p:nvPr>
        </p:nvSpPr>
        <p:spPr>
          <a:xfrm>
            <a:off x="894082" y="519289"/>
            <a:ext cx="7494017" cy="1885245"/>
          </a:xfrm>
          <a:ln>
            <a:noFill/>
          </a:ln>
        </p:spPr>
        <p:txBody>
          <a:bodyPr/>
          <a:lstStyle>
            <a:lvl1pPr>
              <a:defRPr baseline="0"/>
            </a:lvl1pPr>
          </a:lstStyle>
          <a:p>
            <a:r>
              <a:rPr lang="en-US" dirty="0"/>
              <a:t>Content Slide w/angle cut photo on right side of page</a:t>
            </a:r>
          </a:p>
        </p:txBody>
      </p:sp>
      <p:sp>
        <p:nvSpPr>
          <p:cNvPr id="3" name="Content Placeholder 2"/>
          <p:cNvSpPr>
            <a:spLocks noGrp="1"/>
          </p:cNvSpPr>
          <p:nvPr>
            <p:ph idx="1" hasCustomPrompt="1"/>
          </p:nvPr>
        </p:nvSpPr>
        <p:spPr>
          <a:xfrm>
            <a:off x="894081" y="2596445"/>
            <a:ext cx="7494016" cy="6188571"/>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40158595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1" name="Slide Number Placeholder 5"/>
          <p:cNvSpPr txBox="1">
            <a:spLocks/>
          </p:cNvSpPr>
          <p:nvPr userDrawn="1"/>
        </p:nvSpPr>
        <p:spPr>
          <a:xfrm>
            <a:off x="385225" y="9058418"/>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sp>
        <p:nvSpPr>
          <p:cNvPr id="2" name="Title 1"/>
          <p:cNvSpPr>
            <a:spLocks noGrp="1"/>
          </p:cNvSpPr>
          <p:nvPr>
            <p:ph type="title" hasCustomPrompt="1"/>
          </p:nvPr>
        </p:nvSpPr>
        <p:spPr>
          <a:xfrm>
            <a:off x="5035669" y="1671409"/>
            <a:ext cx="7365340" cy="1885245"/>
          </a:xfrm>
          <a:ln>
            <a:noFill/>
          </a:ln>
        </p:spPr>
        <p:txBody>
          <a:bodyPr/>
          <a:lstStyle>
            <a:lvl1pPr>
              <a:defRPr baseline="0"/>
            </a:lvl1pPr>
          </a:lstStyle>
          <a:p>
            <a:r>
              <a:rPr lang="en-US" dirty="0"/>
              <a:t>Content Slide with small photo and pull quote area.</a:t>
            </a:r>
          </a:p>
        </p:txBody>
      </p:sp>
      <p:sp>
        <p:nvSpPr>
          <p:cNvPr id="3" name="Content Placeholder 2"/>
          <p:cNvSpPr>
            <a:spLocks noGrp="1"/>
          </p:cNvSpPr>
          <p:nvPr>
            <p:ph idx="1" hasCustomPrompt="1"/>
          </p:nvPr>
        </p:nvSpPr>
        <p:spPr>
          <a:xfrm>
            <a:off x="5035669" y="3748560"/>
            <a:ext cx="7365340" cy="5421466"/>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Tree>
    <p:extLst>
      <p:ext uri="{BB962C8B-B14F-4D97-AF65-F5344CB8AC3E}">
        <p14:creationId xmlns:p14="http://schemas.microsoft.com/office/powerpoint/2010/main" val="13948759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2" name="Title 1"/>
          <p:cNvSpPr>
            <a:spLocks noGrp="1"/>
          </p:cNvSpPr>
          <p:nvPr>
            <p:ph type="title" hasCustomPrompt="1"/>
          </p:nvPr>
        </p:nvSpPr>
        <p:spPr>
          <a:xfrm>
            <a:off x="652999" y="1329690"/>
            <a:ext cx="11748009" cy="1688168"/>
          </a:xfrm>
          <a:ln>
            <a:noFill/>
          </a:ln>
        </p:spPr>
        <p:txBody>
          <a:bodyPr/>
          <a:lstStyle>
            <a:lvl1pPr>
              <a:defRPr baseline="0"/>
            </a:lvl1pPr>
          </a:lstStyle>
          <a:p>
            <a:r>
              <a:rPr lang="en-US" dirty="0"/>
              <a:t>Content Slide with ample space for text and other content.</a:t>
            </a:r>
          </a:p>
        </p:txBody>
      </p:sp>
      <p:sp>
        <p:nvSpPr>
          <p:cNvPr id="3" name="Content Placeholder 2"/>
          <p:cNvSpPr>
            <a:spLocks noGrp="1"/>
          </p:cNvSpPr>
          <p:nvPr>
            <p:ph idx="1" hasCustomPrompt="1"/>
          </p:nvPr>
        </p:nvSpPr>
        <p:spPr>
          <a:xfrm>
            <a:off x="652999" y="3243381"/>
            <a:ext cx="11748009" cy="5541636"/>
          </a:xfrm>
          <a:ln>
            <a:noFill/>
          </a:ln>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85225" y="9147989"/>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Tree>
    <p:extLst>
      <p:ext uri="{BB962C8B-B14F-4D97-AF65-F5344CB8AC3E}">
        <p14:creationId xmlns:p14="http://schemas.microsoft.com/office/powerpoint/2010/main" val="3512265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2" name="Title 1"/>
          <p:cNvSpPr>
            <a:spLocks noGrp="1"/>
          </p:cNvSpPr>
          <p:nvPr>
            <p:ph type="title" hasCustomPrompt="1"/>
          </p:nvPr>
        </p:nvSpPr>
        <p:spPr>
          <a:xfrm>
            <a:off x="652999" y="1329690"/>
            <a:ext cx="11748009" cy="1688168"/>
          </a:xfrm>
          <a:ln>
            <a:noFill/>
          </a:ln>
        </p:spPr>
        <p:txBody>
          <a:bodyPr tIns="0" bIns="0" anchor="b" anchorCtr="0"/>
          <a:lstStyle>
            <a:lvl1pPr fontAlgn="b">
              <a:defRPr baseline="0"/>
            </a:lvl1pPr>
          </a:lstStyle>
          <a:p>
            <a:r>
              <a:rPr lang="en-US" dirty="0"/>
              <a:t>Content Slide with space for text and other content.</a:t>
            </a:r>
          </a:p>
        </p:txBody>
      </p:sp>
      <p:sp>
        <p:nvSpPr>
          <p:cNvPr id="3" name="Content Placeholder 2"/>
          <p:cNvSpPr>
            <a:spLocks noGrp="1"/>
          </p:cNvSpPr>
          <p:nvPr>
            <p:ph idx="1" hasCustomPrompt="1"/>
          </p:nvPr>
        </p:nvSpPr>
        <p:spPr>
          <a:xfrm>
            <a:off x="652997" y="3353588"/>
            <a:ext cx="7364794" cy="5541636"/>
          </a:xfrm>
          <a:ln>
            <a:noFill/>
          </a:ln>
        </p:spPr>
        <p:txBody>
          <a:bodyPr/>
          <a:lstStyle>
            <a:lvl2pPr>
              <a:defRPr b="0"/>
            </a:lvl2pPr>
            <a:lvl3pPr marL="1219150" marR="0" indent="-243831" algn="l" defTabSz="975321" rtl="0" eaLnBrk="1" fontAlgn="auto" latinLnBrk="0" hangingPunct="1">
              <a:lnSpc>
                <a:spcPct val="90000"/>
              </a:lnSpc>
              <a:spcBef>
                <a:spcPts val="1173"/>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86266" y="9149201"/>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Tree>
    <p:extLst>
      <p:ext uri="{BB962C8B-B14F-4D97-AF65-F5344CB8AC3E}">
        <p14:creationId xmlns:p14="http://schemas.microsoft.com/office/powerpoint/2010/main" val="3287754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85225" y="9147989"/>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
        <p:nvSpPr>
          <p:cNvPr id="2" name="Title 1"/>
          <p:cNvSpPr>
            <a:spLocks noGrp="1"/>
          </p:cNvSpPr>
          <p:nvPr>
            <p:ph type="title" hasCustomPrompt="1"/>
          </p:nvPr>
        </p:nvSpPr>
        <p:spPr>
          <a:xfrm>
            <a:off x="636464" y="1153413"/>
            <a:ext cx="11764543" cy="1885245"/>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636467" y="3403997"/>
            <a:ext cx="5686845" cy="5381019"/>
          </a:xfrm>
          <a:ln>
            <a:noFill/>
          </a:ln>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645675" y="3403997"/>
            <a:ext cx="5755334" cy="5381019"/>
          </a:xfrm>
          <a:ln>
            <a:noFill/>
          </a:ln>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48784" y="9103360"/>
            <a:ext cx="975360" cy="1300480"/>
          </a:xfrm>
          <a:prstGeom prst="rect">
            <a:avLst/>
          </a:prstGeom>
        </p:spPr>
        <p:txBody>
          <a:bodyPr vert="horz" wrap="none" lIns="97536" tIns="48768" rIns="97536" bIns="48768" rtlCol="0">
            <a:normAutofit/>
          </a:bodyPr>
          <a:lstStyle/>
          <a:p>
            <a:pPr defTabSz="975345"/>
            <a:endParaRPr lang="en-US" sz="1991" dirty="0">
              <a:solidFill>
                <a:srgbClr val="405461"/>
              </a:solidFill>
            </a:endParaRPr>
          </a:p>
        </p:txBody>
      </p:sp>
    </p:spTree>
    <p:extLst>
      <p:ext uri="{BB962C8B-B14F-4D97-AF65-F5344CB8AC3E}">
        <p14:creationId xmlns:p14="http://schemas.microsoft.com/office/powerpoint/2010/main" val="18007927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86270" y="9147987"/>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
        <p:nvSpPr>
          <p:cNvPr id="2" name="Title 1"/>
          <p:cNvSpPr>
            <a:spLocks noGrp="1"/>
          </p:cNvSpPr>
          <p:nvPr>
            <p:ph type="title" hasCustomPrompt="1"/>
          </p:nvPr>
        </p:nvSpPr>
        <p:spPr>
          <a:xfrm>
            <a:off x="636464" y="1153413"/>
            <a:ext cx="11764543" cy="1885245"/>
          </a:xfrm>
          <a:ln>
            <a:noFill/>
          </a:ln>
        </p:spPr>
        <p:txBody>
          <a:bodyPr bIns="0" anchor="b" anchorCtr="0"/>
          <a:lstStyle>
            <a:lvl1pPr>
              <a:defRPr baseline="0"/>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636466" y="4805167"/>
            <a:ext cx="5761236" cy="3824291"/>
          </a:xfrm>
          <a:ln>
            <a:noFill/>
          </a:ln>
        </p:spPr>
        <p:txBody>
          <a:bodyPr/>
          <a:lstStyle>
            <a:lvl2pPr marL="487661">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546487" y="4805167"/>
            <a:ext cx="5854522" cy="3824291"/>
          </a:xfrm>
          <a:ln>
            <a:noFill/>
          </a:ln>
        </p:spPr>
        <p:txBody>
          <a:bodyPr/>
          <a:lstStyle>
            <a:lvl1pPr>
              <a:defRPr baseline="0"/>
            </a:lvl1pPr>
            <a:lvl2pPr marL="487661">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26810173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999" y="1329690"/>
            <a:ext cx="11748009" cy="1688168"/>
          </a:xfrm>
          <a:ln>
            <a:noFill/>
          </a:ln>
        </p:spPr>
        <p:txBody>
          <a:bodyPr tIns="0" bIns="0" anchor="b" anchorCtr="0"/>
          <a:lstStyle>
            <a:lvl1pPr fontAlgn="b">
              <a:defRPr baseline="0"/>
            </a:lvl1pPr>
          </a:lstStyle>
          <a:p>
            <a:r>
              <a:rPr lang="en-US" dirty="0"/>
              <a:t>Content Slides will allow for the most text and content.</a:t>
            </a:r>
          </a:p>
        </p:txBody>
      </p:sp>
      <p:sp>
        <p:nvSpPr>
          <p:cNvPr id="3" name="Content Placeholder 2"/>
          <p:cNvSpPr>
            <a:spLocks noGrp="1"/>
          </p:cNvSpPr>
          <p:nvPr>
            <p:ph idx="1" hasCustomPrompt="1"/>
          </p:nvPr>
        </p:nvSpPr>
        <p:spPr>
          <a:xfrm>
            <a:off x="6003308" y="3353588"/>
            <a:ext cx="6397699" cy="4989324"/>
          </a:xfrm>
          <a:ln>
            <a:noFill/>
          </a:ln>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86270" y="9147989"/>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Tree>
    <p:extLst>
      <p:ext uri="{BB962C8B-B14F-4D97-AF65-F5344CB8AC3E}">
        <p14:creationId xmlns:p14="http://schemas.microsoft.com/office/powerpoint/2010/main" val="9440554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85225" y="9147987"/>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
        <p:nvSpPr>
          <p:cNvPr id="2" name="Title 1"/>
          <p:cNvSpPr>
            <a:spLocks noGrp="1"/>
          </p:cNvSpPr>
          <p:nvPr>
            <p:ph type="title" hasCustomPrompt="1"/>
          </p:nvPr>
        </p:nvSpPr>
        <p:spPr>
          <a:xfrm>
            <a:off x="636464" y="1153413"/>
            <a:ext cx="11764543" cy="1885245"/>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636467" y="3403999"/>
            <a:ext cx="5686845" cy="1114622"/>
          </a:xfrm>
          <a:ln>
            <a:noFill/>
          </a:ln>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645675" y="3403996"/>
            <a:ext cx="5755334" cy="1114624"/>
          </a:xfrm>
          <a:ln>
            <a:noFill/>
          </a:ln>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31411425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13221" y="1780818"/>
            <a:ext cx="3923876" cy="6473925"/>
          </a:xfrm>
        </p:spPr>
        <p:txBody>
          <a:bodyPr/>
          <a:lstStyle>
            <a:lvl1pPr>
              <a:lnSpc>
                <a:spcPct val="100000"/>
              </a:lnSpc>
              <a:spcAft>
                <a:spcPts val="1280"/>
              </a:spcAft>
              <a:defRPr sz="2702" b="1" baseline="0">
                <a:solidFill>
                  <a:schemeClr val="tx1"/>
                </a:solidFill>
                <a:latin typeface="Corbel" charset="0"/>
                <a:ea typeface="Corbel" charset="0"/>
                <a:cs typeface="Corbel" charset="0"/>
              </a:defRPr>
            </a:lvl1pPr>
            <a:lvl2pPr marL="487661" indent="0">
              <a:buNone/>
              <a:defRPr sz="2133"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85225" y="9147989"/>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Tree>
    <p:extLst>
      <p:ext uri="{BB962C8B-B14F-4D97-AF65-F5344CB8AC3E}">
        <p14:creationId xmlns:p14="http://schemas.microsoft.com/office/powerpoint/2010/main" val="31413605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85225" y="9147989"/>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sp>
        <p:nvSpPr>
          <p:cNvPr id="2" name="Title 1"/>
          <p:cNvSpPr>
            <a:spLocks noGrp="1"/>
          </p:cNvSpPr>
          <p:nvPr>
            <p:ph type="title" hasCustomPrompt="1"/>
          </p:nvPr>
        </p:nvSpPr>
        <p:spPr>
          <a:xfrm>
            <a:off x="636464" y="481132"/>
            <a:ext cx="11764543" cy="1885245"/>
          </a:xfrm>
          <a:ln>
            <a:noFill/>
          </a:ln>
        </p:spPr>
        <p:txBody>
          <a:bodyPr bIns="0" anchor="b" anchorCtr="0"/>
          <a:lstStyle>
            <a:lvl1pPr>
              <a:defRPr baseline="0"/>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636466" y="2735724"/>
            <a:ext cx="5761236" cy="5815232"/>
          </a:xfrm>
          <a:ln>
            <a:noFill/>
          </a:ln>
        </p:spPr>
        <p:txBody>
          <a:bodyPr/>
          <a:lstStyle>
            <a:lvl2pPr marL="487661">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546487" y="2735724"/>
            <a:ext cx="5854522" cy="5815232"/>
          </a:xfrm>
          <a:ln>
            <a:noFill/>
          </a:ln>
        </p:spPr>
        <p:txBody>
          <a:bodyPr/>
          <a:lstStyle>
            <a:lvl1pPr>
              <a:defRPr baseline="0"/>
            </a:lvl1pPr>
            <a:lvl2pPr marL="487661">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406063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52996" y="1539402"/>
            <a:ext cx="11748011" cy="6715343"/>
          </a:xfrm>
        </p:spPr>
        <p:txBody>
          <a:bodyPr/>
          <a:lstStyle>
            <a:lvl1pPr>
              <a:lnSpc>
                <a:spcPct val="105000"/>
              </a:lnSpc>
              <a:spcAft>
                <a:spcPts val="1280"/>
              </a:spcAft>
              <a:defRPr sz="2702" b="1" baseline="0">
                <a:solidFill>
                  <a:schemeClr val="tx1"/>
                </a:solidFill>
                <a:latin typeface="Corbel" charset="0"/>
                <a:ea typeface="Corbel" charset="0"/>
                <a:cs typeface="Corbel" charset="0"/>
              </a:defRPr>
            </a:lvl1pPr>
            <a:lvl2pPr marL="487661" indent="0">
              <a:buNone/>
              <a:defRPr sz="2133"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85225" y="9136964"/>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4344" y="377585"/>
            <a:ext cx="2126663" cy="630909"/>
          </a:xfrm>
          <a:prstGeom prst="rect">
            <a:avLst/>
          </a:prstGeom>
        </p:spPr>
      </p:pic>
    </p:spTree>
    <p:extLst>
      <p:ext uri="{BB962C8B-B14F-4D97-AF65-F5344CB8AC3E}">
        <p14:creationId xmlns:p14="http://schemas.microsoft.com/office/powerpoint/2010/main" val="28686667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86266" y="9136968"/>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sp>
        <p:nvSpPr>
          <p:cNvPr id="2" name="Title 1"/>
          <p:cNvSpPr>
            <a:spLocks noGrp="1"/>
          </p:cNvSpPr>
          <p:nvPr>
            <p:ph type="title" hasCustomPrompt="1"/>
          </p:nvPr>
        </p:nvSpPr>
        <p:spPr>
          <a:xfrm>
            <a:off x="636464" y="481132"/>
            <a:ext cx="11764543" cy="1885245"/>
          </a:xfrm>
          <a:ln>
            <a:noFill/>
          </a:ln>
        </p:spPr>
        <p:txBody>
          <a:bodyPr bIns="0" anchor="b" anchorCtr="0"/>
          <a:lstStyle>
            <a:lvl1pPr>
              <a:defRPr baseline="0"/>
            </a:lvl1pPr>
          </a:lstStyle>
          <a:p>
            <a:r>
              <a:rPr lang="en-US" dirty="0"/>
              <a:t>Content Slide with large image or framed object option.</a:t>
            </a:r>
          </a:p>
        </p:txBody>
      </p:sp>
      <p:sp>
        <p:nvSpPr>
          <p:cNvPr id="4" name="Content Placeholder 3"/>
          <p:cNvSpPr>
            <a:spLocks noGrp="1"/>
          </p:cNvSpPr>
          <p:nvPr>
            <p:ph sz="half" idx="2" hasCustomPrompt="1"/>
          </p:nvPr>
        </p:nvSpPr>
        <p:spPr>
          <a:xfrm>
            <a:off x="9265920" y="5499489"/>
            <a:ext cx="3135087" cy="3051467"/>
          </a:xfrm>
          <a:ln>
            <a:noFill/>
          </a:ln>
        </p:spPr>
        <p:txBody>
          <a:bodyPr>
            <a:normAutofit/>
          </a:bodyPr>
          <a:lstStyle>
            <a:lvl1pPr>
              <a:lnSpc>
                <a:spcPct val="102000"/>
              </a:lnSpc>
              <a:defRPr sz="1991" b="1" baseline="0"/>
            </a:lvl1pPr>
            <a:lvl2pPr marL="487661">
              <a:defRPr/>
            </a:lvl2pPr>
          </a:lstStyle>
          <a:p>
            <a:pPr lvl="0"/>
            <a:r>
              <a:rPr lang="en-US" dirty="0"/>
              <a:t>Level 1 content style for text to describe whatever it to the left (e.g., a chart, table, photo, or graphic). </a:t>
            </a:r>
          </a:p>
        </p:txBody>
      </p:sp>
    </p:spTree>
    <p:extLst>
      <p:ext uri="{BB962C8B-B14F-4D97-AF65-F5344CB8AC3E}">
        <p14:creationId xmlns:p14="http://schemas.microsoft.com/office/powerpoint/2010/main" val="25859711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357121" y="2275842"/>
            <a:ext cx="4885831" cy="3826931"/>
          </a:xfrm>
          <a:prstGeom prst="rect">
            <a:avLst/>
          </a:prstGeom>
        </p:spPr>
        <p:txBody>
          <a:bodyPr vert="horz" lIns="97536" tIns="48768" rIns="97536" bIns="48768"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404" dirty="0">
              <a:solidFill>
                <a:srgbClr val="405461"/>
              </a:solidFill>
            </a:endParaRPr>
          </a:p>
        </p:txBody>
      </p:sp>
      <p:sp>
        <p:nvSpPr>
          <p:cNvPr id="3" name="Slide Number Placeholder 5"/>
          <p:cNvSpPr txBox="1">
            <a:spLocks/>
          </p:cNvSpPr>
          <p:nvPr userDrawn="1"/>
        </p:nvSpPr>
        <p:spPr>
          <a:xfrm>
            <a:off x="386266" y="9136968"/>
            <a:ext cx="434267" cy="416548"/>
          </a:xfrm>
          <a:prstGeom prst="rect">
            <a:avLst/>
          </a:prstGeom>
        </p:spPr>
        <p:txBody>
          <a:bodyPr vert="horz" lIns="97536" tIns="48768" rIns="97536" bIns="48768"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422" smtClean="0">
                <a:solidFill>
                  <a:srgbClr val="FFFFFF"/>
                </a:solidFill>
              </a:rPr>
              <a:pPr/>
              <a:t>‹#›</a:t>
            </a:fld>
            <a:endParaRPr lang="en-US" sz="1422" dirty="0">
              <a:solidFill>
                <a:srgbClr val="FFFFFF"/>
              </a:solidFill>
            </a:endParaRPr>
          </a:p>
        </p:txBody>
      </p:sp>
    </p:spTree>
    <p:extLst>
      <p:ext uri="{BB962C8B-B14F-4D97-AF65-F5344CB8AC3E}">
        <p14:creationId xmlns:p14="http://schemas.microsoft.com/office/powerpoint/2010/main" val="1844725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10/11/2017</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pPr/>
              <a:t>‹#›</a:t>
            </a:fld>
            <a:endParaRPr lang="en-US" dirty="0"/>
          </a:p>
        </p:txBody>
      </p:sp>
    </p:spTree>
    <p:extLst>
      <p:ext uri="{BB962C8B-B14F-4D97-AF65-F5344CB8AC3E}">
        <p14:creationId xmlns:p14="http://schemas.microsoft.com/office/powerpoint/2010/main" val="24753775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4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8753712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3"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58" r:id="rId5"/>
    <p:sldLayoutId id="2147483668" r:id="rId6"/>
    <p:sldLayoutId id="2147483660" r:id="rId7"/>
    <p:sldLayoutId id="2147483661" r:id="rId8"/>
    <p:sldLayoutId id="2147483662" r:id="rId9"/>
    <p:sldLayoutId id="2147483663" r:id="rId10"/>
    <p:sldLayoutId id="2147483664" r:id="rId11"/>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D270B538-9B8B-498C-93AD-75015718C06C}" type="datetimeFigureOut">
              <a:rPr lang="en-US" smtClean="0"/>
              <a:t>10/11/2017</a:t>
            </a:fld>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AE92E9AD-09EE-48B3-A1E6-4FBAB907CD3D}" type="slidenum">
              <a:rPr lang="en-US" smtClean="0"/>
              <a:t>‹#›</a:t>
            </a:fld>
            <a:endParaRPr lang="en-US"/>
          </a:p>
        </p:txBody>
      </p:sp>
    </p:spTree>
    <p:extLst>
      <p:ext uri="{BB962C8B-B14F-4D97-AF65-F5344CB8AC3E}">
        <p14:creationId xmlns:p14="http://schemas.microsoft.com/office/powerpoint/2010/main" val="3008564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2" name="Title Placeholder 1"/>
          <p:cNvSpPr>
            <a:spLocks noGrp="1"/>
          </p:cNvSpPr>
          <p:nvPr>
            <p:ph type="title"/>
          </p:nvPr>
        </p:nvSpPr>
        <p:spPr>
          <a:xfrm>
            <a:off x="894080" y="519289"/>
            <a:ext cx="11216640" cy="1885245"/>
          </a:xfrm>
          <a:prstGeom prst="rect">
            <a:avLst/>
          </a:prstGeom>
          <a:ln w="0">
            <a:solidFill>
              <a:schemeClr val="bg2"/>
            </a:solidFill>
          </a:ln>
        </p:spPr>
        <p:txBody>
          <a:bodyPr vert="horz" lIns="68580" tIns="34290" rIns="68580" bIns="3429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94080" y="2596445"/>
            <a:ext cx="11216640" cy="6188571"/>
          </a:xfrm>
          <a:prstGeom prst="rect">
            <a:avLst/>
          </a:prstGeom>
        </p:spPr>
        <p:txBody>
          <a:bodyPr vert="horz" lIns="68580" tIns="34290" rIns="68580" bIns="3429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94080" y="9040145"/>
            <a:ext cx="2926080" cy="519289"/>
          </a:xfrm>
          <a:prstGeom prst="rect">
            <a:avLst/>
          </a:prstGeom>
        </p:spPr>
        <p:txBody>
          <a:bodyPr vert="horz" lIns="68580" tIns="34290" rIns="68580" bIns="34290" rtlCol="0" anchor="ctr"/>
          <a:lstStyle>
            <a:lvl1pPr algn="l">
              <a:defRPr sz="1280">
                <a:solidFill>
                  <a:schemeClr val="tx1">
                    <a:tint val="75000"/>
                  </a:schemeClr>
                </a:solidFill>
              </a:defRPr>
            </a:lvl1pPr>
          </a:lstStyle>
          <a:p>
            <a:pPr defTabSz="975345"/>
            <a:fld id="{1E83E07B-1E64-EE42-9C34-730A2E670201}" type="datetime1">
              <a:rPr lang="en-US" smtClean="0">
                <a:solidFill>
                  <a:srgbClr val="405461">
                    <a:tint val="75000"/>
                  </a:srgbClr>
                </a:solidFill>
              </a:rPr>
              <a:pPr defTabSz="975345"/>
              <a:t>10/11/2017</a:t>
            </a:fld>
            <a:endParaRPr lang="en-US">
              <a:solidFill>
                <a:srgbClr val="405461">
                  <a:tint val="75000"/>
                </a:srgbClr>
              </a:solidFill>
            </a:endParaRPr>
          </a:p>
        </p:txBody>
      </p:sp>
      <p:sp>
        <p:nvSpPr>
          <p:cNvPr id="5" name="Footer Placeholder 4"/>
          <p:cNvSpPr>
            <a:spLocks noGrp="1"/>
          </p:cNvSpPr>
          <p:nvPr>
            <p:ph type="ftr" sz="quarter" idx="3"/>
          </p:nvPr>
        </p:nvSpPr>
        <p:spPr>
          <a:xfrm>
            <a:off x="4307840" y="9040145"/>
            <a:ext cx="4389120" cy="519289"/>
          </a:xfrm>
          <a:prstGeom prst="rect">
            <a:avLst/>
          </a:prstGeom>
        </p:spPr>
        <p:txBody>
          <a:bodyPr vert="horz" lIns="68580" tIns="34290" rIns="68580" bIns="34290" rtlCol="0" anchor="ctr"/>
          <a:lstStyle>
            <a:lvl1pPr algn="ctr">
              <a:defRPr sz="1280">
                <a:solidFill>
                  <a:schemeClr val="tx1">
                    <a:tint val="75000"/>
                  </a:schemeClr>
                </a:solidFill>
              </a:defRPr>
            </a:lvl1pPr>
          </a:lstStyle>
          <a:p>
            <a:pPr defTabSz="975345"/>
            <a:endParaRPr lang="en-US">
              <a:solidFill>
                <a:srgbClr val="405461">
                  <a:tint val="75000"/>
                </a:srgbClr>
              </a:solidFill>
            </a:endParaRPr>
          </a:p>
        </p:txBody>
      </p:sp>
      <p:sp>
        <p:nvSpPr>
          <p:cNvPr id="6" name="Slide Number Placeholder 5"/>
          <p:cNvSpPr>
            <a:spLocks noGrp="1"/>
          </p:cNvSpPr>
          <p:nvPr>
            <p:ph type="sldNum" sz="quarter" idx="4"/>
          </p:nvPr>
        </p:nvSpPr>
        <p:spPr>
          <a:xfrm>
            <a:off x="9184640" y="9040145"/>
            <a:ext cx="2926080" cy="519289"/>
          </a:xfrm>
          <a:prstGeom prst="rect">
            <a:avLst/>
          </a:prstGeom>
        </p:spPr>
        <p:txBody>
          <a:bodyPr vert="horz" lIns="68580" tIns="34290" rIns="68580" bIns="34290" rtlCol="0" anchor="ctr"/>
          <a:lstStyle>
            <a:lvl1pPr algn="r">
              <a:defRPr sz="1280">
                <a:solidFill>
                  <a:schemeClr val="tx1">
                    <a:tint val="75000"/>
                  </a:schemeClr>
                </a:solidFill>
              </a:defRPr>
            </a:lvl1pPr>
          </a:lstStyle>
          <a:p>
            <a:pPr defTabSz="975345"/>
            <a:fld id="{EB5F17B8-507F-E644-928E-C5CCEC3C812F}" type="slidenum">
              <a:rPr lang="en-US" smtClean="0">
                <a:solidFill>
                  <a:srgbClr val="405461">
                    <a:tint val="75000"/>
                  </a:srgbClr>
                </a:solidFill>
              </a:rPr>
              <a:pPr defTabSz="975345"/>
              <a:t>‹#›</a:t>
            </a:fld>
            <a:endParaRPr lang="en-US">
              <a:solidFill>
                <a:srgbClr val="405461">
                  <a:tint val="75000"/>
                </a:srgbClr>
              </a:solidFill>
            </a:endParaRPr>
          </a:p>
        </p:txBody>
      </p:sp>
    </p:spTree>
    <p:extLst>
      <p:ext uri="{BB962C8B-B14F-4D97-AF65-F5344CB8AC3E}">
        <p14:creationId xmlns:p14="http://schemas.microsoft.com/office/powerpoint/2010/main" val="82534907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hf hdr="0" ftr="0" dt="0"/>
  <p:txStyles>
    <p:titleStyle>
      <a:lvl1pPr algn="l" defTabSz="975321" rtl="0" eaLnBrk="1" fontAlgn="t" latinLnBrk="0" hangingPunct="1">
        <a:lnSpc>
          <a:spcPct val="90000"/>
        </a:lnSpc>
        <a:spcBef>
          <a:spcPct val="0"/>
        </a:spcBef>
        <a:spcAft>
          <a:spcPts val="640"/>
        </a:spcAft>
        <a:buNone/>
        <a:defRPr sz="4835" b="1" kern="1200">
          <a:solidFill>
            <a:schemeClr val="tx1"/>
          </a:solidFill>
          <a:latin typeface="Corbel" charset="0"/>
          <a:ea typeface="Corbel" charset="0"/>
          <a:cs typeface="Corbel" charset="0"/>
        </a:defRPr>
      </a:lvl1pPr>
    </p:titleStyle>
    <p:bodyStyle>
      <a:lvl1pPr marL="0" indent="0" algn="l" defTabSz="975321" rtl="0" eaLnBrk="1" latinLnBrk="0" hangingPunct="1">
        <a:lnSpc>
          <a:spcPct val="90000"/>
        </a:lnSpc>
        <a:spcBef>
          <a:spcPts val="1067"/>
        </a:spcBef>
        <a:buFontTx/>
        <a:buNone/>
        <a:defRPr sz="2987" b="1" kern="1200">
          <a:solidFill>
            <a:schemeClr val="tx2"/>
          </a:solidFill>
          <a:latin typeface="Arial" charset="0"/>
          <a:ea typeface="Arial" charset="0"/>
          <a:cs typeface="Arial" charset="0"/>
        </a:defRPr>
      </a:lvl1pPr>
      <a:lvl2pPr marL="731490" indent="-243831" algn="l" defTabSz="975321" rtl="0" eaLnBrk="1" latinLnBrk="0" hangingPunct="1">
        <a:lnSpc>
          <a:spcPct val="90000"/>
        </a:lnSpc>
        <a:spcBef>
          <a:spcPts val="1067"/>
        </a:spcBef>
        <a:buFont typeface="Arial"/>
        <a:buChar char="•"/>
        <a:defRPr sz="2560" kern="1200">
          <a:solidFill>
            <a:schemeClr val="tx2"/>
          </a:solidFill>
          <a:latin typeface="Arial" charset="0"/>
          <a:ea typeface="Arial" charset="0"/>
          <a:cs typeface="Arial" charset="0"/>
        </a:defRPr>
      </a:lvl2pPr>
      <a:lvl3pPr marL="1219150" indent="-243831" algn="l" defTabSz="975321" rtl="0" eaLnBrk="1" latinLnBrk="0" hangingPunct="1">
        <a:lnSpc>
          <a:spcPct val="90000"/>
        </a:lnSpc>
        <a:spcBef>
          <a:spcPts val="1173"/>
        </a:spcBef>
        <a:buFont typeface="Meiryo-Bold" charset="-128"/>
        <a:buChar char="►"/>
        <a:defRPr sz="1707" b="1" kern="1200">
          <a:solidFill>
            <a:schemeClr val="accent1"/>
          </a:solidFill>
          <a:latin typeface="Arial" charset="0"/>
          <a:ea typeface="Arial" charset="0"/>
          <a:cs typeface="Arial" charset="0"/>
        </a:defRPr>
      </a:lvl3pPr>
      <a:lvl4pPr marL="1706811" indent="-195063" algn="l" defTabSz="975321" rtl="0" eaLnBrk="1" latinLnBrk="0" hangingPunct="1">
        <a:lnSpc>
          <a:spcPct val="90000"/>
        </a:lnSpc>
        <a:spcBef>
          <a:spcPts val="1173"/>
        </a:spcBef>
        <a:buFont typeface=".AppleSystemUIFont" charset="-120"/>
        <a:buChar char="−"/>
        <a:defRPr sz="1707" b="1" kern="1200">
          <a:solidFill>
            <a:schemeClr val="accent1"/>
          </a:solidFill>
          <a:latin typeface="Arial" charset="0"/>
          <a:ea typeface="Arial" charset="0"/>
          <a:cs typeface="Arial" charset="0"/>
        </a:defRPr>
      </a:lvl4pPr>
      <a:lvl5pPr marL="2194472" indent="-243831" algn="l" defTabSz="975321" rtl="0" eaLnBrk="1" latinLnBrk="0" hangingPunct="1">
        <a:lnSpc>
          <a:spcPct val="90000"/>
        </a:lnSpc>
        <a:spcBef>
          <a:spcPts val="533"/>
        </a:spcBef>
        <a:buFont typeface="Arial"/>
        <a:buChar char="•"/>
        <a:defRPr sz="1991" kern="1200">
          <a:solidFill>
            <a:schemeClr val="tx2"/>
          </a:solidFill>
          <a:latin typeface="Arial" charset="0"/>
          <a:ea typeface="Arial" charset="0"/>
          <a:cs typeface="Arial" charset="0"/>
        </a:defRPr>
      </a:lvl5pPr>
      <a:lvl6pPr marL="2682131" indent="-243831" algn="l" defTabSz="975321" rtl="0" eaLnBrk="1" latinLnBrk="0" hangingPunct="1">
        <a:lnSpc>
          <a:spcPct val="90000"/>
        </a:lnSpc>
        <a:spcBef>
          <a:spcPts val="533"/>
        </a:spcBef>
        <a:buFont typeface="Arial"/>
        <a:buChar char="•"/>
        <a:defRPr sz="1991" kern="1200">
          <a:solidFill>
            <a:schemeClr val="tx1"/>
          </a:solidFill>
          <a:latin typeface="+mn-lt"/>
          <a:ea typeface="+mn-ea"/>
          <a:cs typeface="+mn-cs"/>
        </a:defRPr>
      </a:lvl6pPr>
      <a:lvl7pPr marL="3169792" indent="-243831" algn="l" defTabSz="975321" rtl="0" eaLnBrk="1" latinLnBrk="0" hangingPunct="1">
        <a:lnSpc>
          <a:spcPct val="90000"/>
        </a:lnSpc>
        <a:spcBef>
          <a:spcPts val="533"/>
        </a:spcBef>
        <a:buFont typeface="Arial"/>
        <a:buChar char="•"/>
        <a:defRPr sz="1991" kern="1200">
          <a:solidFill>
            <a:schemeClr val="tx1"/>
          </a:solidFill>
          <a:latin typeface="+mn-lt"/>
          <a:ea typeface="+mn-ea"/>
          <a:cs typeface="+mn-cs"/>
        </a:defRPr>
      </a:lvl7pPr>
      <a:lvl8pPr marL="3657452" indent="-243831" algn="l" defTabSz="975321" rtl="0" eaLnBrk="1" latinLnBrk="0" hangingPunct="1">
        <a:lnSpc>
          <a:spcPct val="90000"/>
        </a:lnSpc>
        <a:spcBef>
          <a:spcPts val="533"/>
        </a:spcBef>
        <a:buFont typeface="Arial"/>
        <a:buChar char="•"/>
        <a:defRPr sz="1991" kern="1200">
          <a:solidFill>
            <a:schemeClr val="tx1"/>
          </a:solidFill>
          <a:latin typeface="+mn-lt"/>
          <a:ea typeface="+mn-ea"/>
          <a:cs typeface="+mn-cs"/>
        </a:defRPr>
      </a:lvl8pPr>
      <a:lvl9pPr marL="4145111" indent="-243831" algn="l" defTabSz="975321" rtl="0" eaLnBrk="1" latinLnBrk="0" hangingPunct="1">
        <a:lnSpc>
          <a:spcPct val="90000"/>
        </a:lnSpc>
        <a:spcBef>
          <a:spcPts val="533"/>
        </a:spcBef>
        <a:buFont typeface="Arial"/>
        <a:buChar char="•"/>
        <a:defRPr sz="1991" kern="1200">
          <a:solidFill>
            <a:schemeClr val="tx1"/>
          </a:solidFill>
          <a:latin typeface="+mn-lt"/>
          <a:ea typeface="+mn-ea"/>
          <a:cs typeface="+mn-cs"/>
        </a:defRPr>
      </a:lvl9pPr>
    </p:bodyStyle>
    <p:otherStyle>
      <a:defPPr>
        <a:defRPr lang="en-US"/>
      </a:defPPr>
      <a:lvl1pPr marL="0" algn="l" defTabSz="975321" rtl="0" eaLnBrk="1" latinLnBrk="0" hangingPunct="1">
        <a:defRPr sz="1991" kern="1200">
          <a:solidFill>
            <a:schemeClr val="tx1"/>
          </a:solidFill>
          <a:latin typeface="+mn-lt"/>
          <a:ea typeface="+mn-ea"/>
          <a:cs typeface="+mn-cs"/>
        </a:defRPr>
      </a:lvl1pPr>
      <a:lvl2pPr marL="487661" algn="l" defTabSz="975321" rtl="0" eaLnBrk="1" latinLnBrk="0" hangingPunct="1">
        <a:defRPr sz="1991" kern="1200">
          <a:solidFill>
            <a:schemeClr val="tx1"/>
          </a:solidFill>
          <a:latin typeface="+mn-lt"/>
          <a:ea typeface="+mn-ea"/>
          <a:cs typeface="+mn-cs"/>
        </a:defRPr>
      </a:lvl2pPr>
      <a:lvl3pPr marL="975321" algn="l" defTabSz="975321" rtl="0" eaLnBrk="1" latinLnBrk="0" hangingPunct="1">
        <a:defRPr sz="1991" kern="1200">
          <a:solidFill>
            <a:schemeClr val="tx1"/>
          </a:solidFill>
          <a:latin typeface="+mn-lt"/>
          <a:ea typeface="+mn-ea"/>
          <a:cs typeface="+mn-cs"/>
        </a:defRPr>
      </a:lvl3pPr>
      <a:lvl4pPr marL="1462982" algn="l" defTabSz="975321" rtl="0" eaLnBrk="1" latinLnBrk="0" hangingPunct="1">
        <a:defRPr sz="1991" kern="1200">
          <a:solidFill>
            <a:schemeClr val="tx1"/>
          </a:solidFill>
          <a:latin typeface="+mn-lt"/>
          <a:ea typeface="+mn-ea"/>
          <a:cs typeface="+mn-cs"/>
        </a:defRPr>
      </a:lvl4pPr>
      <a:lvl5pPr marL="1950641" algn="l" defTabSz="975321" rtl="0" eaLnBrk="1" latinLnBrk="0" hangingPunct="1">
        <a:defRPr sz="1991" kern="1200">
          <a:solidFill>
            <a:schemeClr val="tx1"/>
          </a:solidFill>
          <a:latin typeface="+mn-lt"/>
          <a:ea typeface="+mn-ea"/>
          <a:cs typeface="+mn-cs"/>
        </a:defRPr>
      </a:lvl5pPr>
      <a:lvl6pPr marL="2438301" algn="l" defTabSz="975321" rtl="0" eaLnBrk="1" latinLnBrk="0" hangingPunct="1">
        <a:defRPr sz="1991" kern="1200">
          <a:solidFill>
            <a:schemeClr val="tx1"/>
          </a:solidFill>
          <a:latin typeface="+mn-lt"/>
          <a:ea typeface="+mn-ea"/>
          <a:cs typeface="+mn-cs"/>
        </a:defRPr>
      </a:lvl6pPr>
      <a:lvl7pPr marL="2925960" algn="l" defTabSz="975321" rtl="0" eaLnBrk="1" latinLnBrk="0" hangingPunct="1">
        <a:defRPr sz="1991" kern="1200">
          <a:solidFill>
            <a:schemeClr val="tx1"/>
          </a:solidFill>
          <a:latin typeface="+mn-lt"/>
          <a:ea typeface="+mn-ea"/>
          <a:cs typeface="+mn-cs"/>
        </a:defRPr>
      </a:lvl7pPr>
      <a:lvl8pPr marL="3413621" algn="l" defTabSz="975321" rtl="0" eaLnBrk="1" latinLnBrk="0" hangingPunct="1">
        <a:defRPr sz="1991" kern="1200">
          <a:solidFill>
            <a:schemeClr val="tx1"/>
          </a:solidFill>
          <a:latin typeface="+mn-lt"/>
          <a:ea typeface="+mn-ea"/>
          <a:cs typeface="+mn-cs"/>
        </a:defRPr>
      </a:lvl8pPr>
      <a:lvl9pPr marL="3901282" algn="l" defTabSz="975321" rtl="0" eaLnBrk="1" latinLnBrk="0" hangingPunct="1">
        <a:defRPr sz="19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calpassplus.org/launchboard/home.aspx"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aebg.cccco.edu/Home" TargetMode="External"/><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tap@aebg.org"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863151"/>
            <a:ext cx="12848389" cy="3785652"/>
          </a:xfrm>
          <a:prstGeom prst="rect">
            <a:avLst/>
          </a:prstGeom>
        </p:spPr>
        <p:txBody>
          <a:bodyPr wrap="square">
            <a:spAutoFit/>
          </a:bodyPr>
          <a:lstStyle/>
          <a:p>
            <a:r>
              <a:rPr lang="en-US" sz="4800" b="1" dirty="0" smtClean="0">
                <a:solidFill>
                  <a:schemeClr val="bg1"/>
                </a:solidFill>
                <a:effectLst>
                  <a:outerShdw blurRad="38100" dist="38100" dir="2700000" algn="tl">
                    <a:srgbClr val="000000">
                      <a:alpha val="43137"/>
                    </a:srgbClr>
                  </a:outerShdw>
                </a:effectLst>
              </a:rPr>
              <a:t>AEBG</a:t>
            </a:r>
          </a:p>
          <a:p>
            <a:r>
              <a:rPr lang="en-US" sz="4800" b="1" dirty="0" smtClean="0">
                <a:solidFill>
                  <a:schemeClr val="bg1"/>
                </a:solidFill>
                <a:effectLst>
                  <a:outerShdw blurRad="38100" dist="38100" dir="2700000" algn="tl">
                    <a:srgbClr val="000000">
                      <a:alpha val="43137"/>
                    </a:srgbClr>
                  </a:outerShdw>
                </a:effectLst>
              </a:rPr>
              <a:t>Data &amp; Accountability</a:t>
            </a:r>
            <a:endParaRPr lang="en-US" sz="4800" b="1" dirty="0" smtClean="0">
              <a:solidFill>
                <a:schemeClr val="bg1"/>
              </a:solidFill>
              <a:effectLst>
                <a:outerShdw blurRad="38100" dist="38100" dir="2700000" algn="tl">
                  <a:srgbClr val="000000">
                    <a:alpha val="43137"/>
                  </a:srgbClr>
                </a:outerShdw>
              </a:effectLst>
            </a:endParaRPr>
          </a:p>
          <a:p>
            <a:r>
              <a:rPr lang="en-US" sz="4800" b="1" dirty="0" smtClean="0">
                <a:solidFill>
                  <a:schemeClr val="bg1"/>
                </a:solidFill>
                <a:effectLst>
                  <a:outerShdw blurRad="38100" dist="38100" dir="2700000" algn="tl">
                    <a:srgbClr val="000000">
                      <a:alpha val="43137"/>
                    </a:srgbClr>
                  </a:outerShdw>
                </a:effectLst>
              </a:rPr>
              <a:t>Fiscal Management</a:t>
            </a:r>
            <a:endParaRPr lang="en-US" sz="4800" b="1" dirty="0" smtClean="0">
              <a:solidFill>
                <a:schemeClr val="bg1"/>
              </a:solidFill>
              <a:effectLst>
                <a:outerShdw blurRad="38100" dist="38100" dir="2700000" algn="tl">
                  <a:srgbClr val="000000">
                    <a:alpha val="43137"/>
                  </a:srgbClr>
                </a:outerShdw>
              </a:effectLst>
            </a:endParaRPr>
          </a:p>
          <a:p>
            <a:r>
              <a:rPr lang="en-US" sz="4800" b="1" dirty="0" smtClean="0">
                <a:solidFill>
                  <a:schemeClr val="bg1"/>
                </a:solidFill>
                <a:effectLst>
                  <a:outerShdw blurRad="38100" dist="38100" dir="2700000" algn="tl">
                    <a:srgbClr val="000000">
                      <a:alpha val="43137"/>
                    </a:srgbClr>
                  </a:outerShdw>
                </a:effectLst>
              </a:rPr>
              <a:t>October 12, 2017</a:t>
            </a:r>
            <a:endParaRPr lang="en-US" sz="4800" b="1" dirty="0">
              <a:solidFill>
                <a:schemeClr val="bg1"/>
              </a:solidFill>
              <a:effectLst>
                <a:outerShdw blurRad="38100" dist="38100" dir="2700000" algn="tl">
                  <a:srgbClr val="000000">
                    <a:alpha val="43137"/>
                  </a:srgbClr>
                </a:outerShdw>
              </a:effectLst>
            </a:endParaRPr>
          </a:p>
          <a:p>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1977174"/>
            <a:ext cx="10331203"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 Education </a:t>
            </a:r>
            <a:r>
              <a:rPr lang="en-US" sz="4000" b="1" dirty="0" smtClean="0">
                <a:solidFill>
                  <a:schemeClr val="accent2">
                    <a:lumMod val="75000"/>
                  </a:schemeClr>
                </a:solidFill>
                <a:latin typeface="Helvetica" panose="020B0604020202020204" pitchFamily="34" charset="0"/>
                <a:cs typeface="Helvetica" panose="020B0604020202020204" pitchFamily="34" charset="0"/>
              </a:rPr>
              <a:t>Programs part I</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49943" y="26307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2" name="Rectangle: Rounded Corners 41">
            <a:extLst>
              <a:ext uri="{FF2B5EF4-FFF2-40B4-BE49-F238E27FC236}">
                <a16:creationId xmlns:a16="http://schemas.microsoft.com/office/drawing/2014/main" id="{4889C81D-210E-4FAD-A986-97C941FA8552}"/>
              </a:ext>
            </a:extLst>
          </p:cNvPr>
          <p:cNvSpPr/>
          <p:nvPr/>
        </p:nvSpPr>
        <p:spPr>
          <a:xfrm>
            <a:off x="155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43" name="Group 42">
            <a:extLst>
              <a:ext uri="{FF2B5EF4-FFF2-40B4-BE49-F238E27FC236}">
                <a16:creationId xmlns:a16="http://schemas.microsoft.com/office/drawing/2014/main" id="{4422CB3F-7966-4FBA-BAE9-1DB376040558}"/>
              </a:ext>
            </a:extLst>
          </p:cNvPr>
          <p:cNvGrpSpPr/>
          <p:nvPr/>
        </p:nvGrpSpPr>
        <p:grpSpPr>
          <a:xfrm>
            <a:off x="1674052" y="3091651"/>
            <a:ext cx="4696534" cy="2675498"/>
            <a:chOff x="7010331" y="1933778"/>
            <a:chExt cx="3374919" cy="1859693"/>
          </a:xfrm>
          <a:solidFill>
            <a:srgbClr val="0070C0"/>
          </a:solidFill>
        </p:grpSpPr>
        <p:sp>
          <p:nvSpPr>
            <p:cNvPr id="44"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Rectangle: Rounded Corners 7">
              <a:extLst>
                <a:ext uri="{FF2B5EF4-FFF2-40B4-BE49-F238E27FC236}">
                  <a16:creationId xmlns:a16="http://schemas.microsoft.com/office/drawing/2014/main" id="{AD4C3D39-AF46-4FD3-8C3F-A09B91B2BFF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Adult Basic Education</a:t>
              </a:r>
            </a:p>
            <a:p>
              <a:pPr marL="114300" lvl="0" algn="l" defTabSz="711200">
                <a:lnSpc>
                  <a:spcPct val="90000"/>
                </a:lnSpc>
                <a:spcBef>
                  <a:spcPts val="600"/>
                </a:spcBef>
                <a:buNone/>
              </a:pPr>
              <a:r>
                <a:rPr lang="en-US" sz="2000" dirty="0">
                  <a:solidFill>
                    <a:schemeClr val="bg1"/>
                  </a:solidFill>
                </a:rPr>
                <a:t>Foundational academic skills, such as reading, writing, and basic mathematics, as well as learning skills and study skills. Includes courses below Low Adult Secondary Education/9</a:t>
              </a:r>
              <a:r>
                <a:rPr lang="en-US" sz="2000" baseline="30000" dirty="0">
                  <a:solidFill>
                    <a:schemeClr val="bg1"/>
                  </a:solidFill>
                </a:rPr>
                <a:t>th</a:t>
              </a:r>
              <a:r>
                <a:rPr lang="en-US" sz="2000" dirty="0">
                  <a:solidFill>
                    <a:schemeClr val="bg1"/>
                  </a:solidFill>
                </a:rPr>
                <a:t> grade level</a:t>
              </a:r>
              <a:r>
                <a:rPr lang="en-US" sz="2000" b="1" kern="1200" dirty="0">
                  <a:solidFill>
                    <a:schemeClr val="bg1"/>
                  </a:solidFill>
                </a:rPr>
                <a:t> </a:t>
              </a:r>
            </a:p>
          </p:txBody>
        </p:sp>
      </p:grpSp>
      <p:sp>
        <p:nvSpPr>
          <p:cNvPr id="36" name="Rectangle: Rounded Corners 35">
            <a:extLst>
              <a:ext uri="{FF2B5EF4-FFF2-40B4-BE49-F238E27FC236}">
                <a16:creationId xmlns:a16="http://schemas.microsoft.com/office/drawing/2014/main" id="{785B61FA-47D2-4CF3-898D-B2CA535F02A4}"/>
              </a:ext>
            </a:extLst>
          </p:cNvPr>
          <p:cNvSpPr/>
          <p:nvPr/>
        </p:nvSpPr>
        <p:spPr>
          <a:xfrm>
            <a:off x="663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7" name="Group 36">
            <a:extLst>
              <a:ext uri="{FF2B5EF4-FFF2-40B4-BE49-F238E27FC236}">
                <a16:creationId xmlns:a16="http://schemas.microsoft.com/office/drawing/2014/main" id="{1CBFA606-246A-4D15-9C8D-2D1D1159FACE}"/>
              </a:ext>
            </a:extLst>
          </p:cNvPr>
          <p:cNvGrpSpPr/>
          <p:nvPr/>
        </p:nvGrpSpPr>
        <p:grpSpPr>
          <a:xfrm>
            <a:off x="6754052" y="3091651"/>
            <a:ext cx="4696534" cy="2675498"/>
            <a:chOff x="7010331" y="1933778"/>
            <a:chExt cx="3374919" cy="1859693"/>
          </a:xfrm>
          <a:solidFill>
            <a:srgbClr val="00922D"/>
          </a:solidFill>
        </p:grpSpPr>
        <p:sp>
          <p:nvSpPr>
            <p:cNvPr id="50"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1"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Adult Secondary Education</a:t>
              </a:r>
            </a:p>
            <a:p>
              <a:pPr marL="114300" lvl="0" algn="l" defTabSz="711200">
                <a:lnSpc>
                  <a:spcPct val="90000"/>
                </a:lnSpc>
                <a:spcBef>
                  <a:spcPts val="600"/>
                </a:spcBef>
                <a:buNone/>
              </a:pPr>
              <a:r>
                <a:rPr lang="en-US" sz="2000" dirty="0">
                  <a:solidFill>
                    <a:schemeClr val="bg1"/>
                  </a:solidFill>
                </a:rPr>
                <a:t>Foundational academic skills and learning/study skills. Includes courses at Low Adult Secondary Education/9</a:t>
              </a:r>
              <a:r>
                <a:rPr lang="en-US" sz="2000" baseline="30000" dirty="0">
                  <a:solidFill>
                    <a:schemeClr val="bg1"/>
                  </a:solidFill>
                </a:rPr>
                <a:t>th</a:t>
              </a:r>
              <a:r>
                <a:rPr lang="en-US" sz="2000" dirty="0">
                  <a:solidFill>
                    <a:schemeClr val="bg1"/>
                  </a:solidFill>
                </a:rPr>
                <a:t> grade level &amp; above, and/or leading to a diploma, GED, or high school equivalency certificate</a:t>
              </a:r>
              <a:endParaRPr lang="en-US" sz="2000" b="1" kern="1200" dirty="0">
                <a:solidFill>
                  <a:schemeClr val="bg1"/>
                </a:solidFill>
              </a:endParaRPr>
            </a:p>
          </p:txBody>
        </p:sp>
      </p:grpSp>
      <p:sp>
        <p:nvSpPr>
          <p:cNvPr id="52" name="Rectangle: Rounded Corners 51">
            <a:extLst>
              <a:ext uri="{FF2B5EF4-FFF2-40B4-BE49-F238E27FC236}">
                <a16:creationId xmlns:a16="http://schemas.microsoft.com/office/drawing/2014/main" id="{7DFD552E-7C76-4FEC-8795-BBCFBE782972}"/>
              </a:ext>
            </a:extLst>
          </p:cNvPr>
          <p:cNvSpPr/>
          <p:nvPr/>
        </p:nvSpPr>
        <p:spPr>
          <a:xfrm>
            <a:off x="155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3" name="Group 52">
            <a:extLst>
              <a:ext uri="{FF2B5EF4-FFF2-40B4-BE49-F238E27FC236}">
                <a16:creationId xmlns:a16="http://schemas.microsoft.com/office/drawing/2014/main" id="{C93BF295-5DD8-492B-B0EF-642C12AB9D5E}"/>
              </a:ext>
            </a:extLst>
          </p:cNvPr>
          <p:cNvGrpSpPr/>
          <p:nvPr/>
        </p:nvGrpSpPr>
        <p:grpSpPr>
          <a:xfrm>
            <a:off x="1674052" y="6068133"/>
            <a:ext cx="4696534" cy="2675498"/>
            <a:chOff x="7010331" y="1933778"/>
            <a:chExt cx="3374919" cy="1859693"/>
          </a:xfrm>
          <a:solidFill>
            <a:srgbClr val="C00000"/>
          </a:solidFill>
        </p:grpSpPr>
        <p:sp>
          <p:nvSpPr>
            <p:cNvPr id="54"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5"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accent3">
                      <a:lumMod val="20000"/>
                      <a:lumOff val="80000"/>
                    </a:schemeClr>
                  </a:solidFill>
                </a:rPr>
                <a:t> </a:t>
              </a:r>
              <a:r>
                <a:rPr lang="en-US" sz="2600" b="1" kern="1200" dirty="0">
                  <a:solidFill>
                    <a:schemeClr val="accent3">
                      <a:lumMod val="20000"/>
                      <a:lumOff val="80000"/>
                    </a:schemeClr>
                  </a:solidFill>
                </a:rPr>
                <a:t>English as 2nd Language</a:t>
              </a:r>
            </a:p>
            <a:p>
              <a:pPr marL="114300" lvl="0" algn="l" defTabSz="711200">
                <a:lnSpc>
                  <a:spcPct val="90000"/>
                </a:lnSpc>
                <a:spcBef>
                  <a:spcPts val="600"/>
                </a:spcBef>
                <a:buNone/>
              </a:pPr>
              <a:r>
                <a:rPr lang="en-US" sz="2000" dirty="0">
                  <a:solidFill>
                    <a:schemeClr val="bg1"/>
                  </a:solidFill>
                </a:rPr>
                <a:t>Instruction in the English Language to adult non-native English speakers with varied academic, vocational, citizenship, and personal goals</a:t>
              </a:r>
              <a:endParaRPr lang="en-US" sz="2000" b="1" kern="1200" dirty="0">
                <a:solidFill>
                  <a:schemeClr val="accent3">
                    <a:lumMod val="20000"/>
                    <a:lumOff val="80000"/>
                  </a:schemeClr>
                </a:solidFill>
              </a:endParaRPr>
            </a:p>
          </p:txBody>
        </p:sp>
      </p:grpSp>
      <p:sp>
        <p:nvSpPr>
          <p:cNvPr id="56" name="Rectangle: Rounded Corners 55">
            <a:extLst>
              <a:ext uri="{FF2B5EF4-FFF2-40B4-BE49-F238E27FC236}">
                <a16:creationId xmlns:a16="http://schemas.microsoft.com/office/drawing/2014/main" id="{996ADFC7-3D4F-4C3A-8B22-F20EA9849732}"/>
              </a:ext>
            </a:extLst>
          </p:cNvPr>
          <p:cNvSpPr/>
          <p:nvPr/>
        </p:nvSpPr>
        <p:spPr>
          <a:xfrm>
            <a:off x="663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7" name="Group 56">
            <a:extLst>
              <a:ext uri="{FF2B5EF4-FFF2-40B4-BE49-F238E27FC236}">
                <a16:creationId xmlns:a16="http://schemas.microsoft.com/office/drawing/2014/main" id="{1030D1F6-F962-4FA7-9071-E3FC8CDCBE50}"/>
              </a:ext>
            </a:extLst>
          </p:cNvPr>
          <p:cNvGrpSpPr/>
          <p:nvPr/>
        </p:nvGrpSpPr>
        <p:grpSpPr>
          <a:xfrm>
            <a:off x="6754052" y="6068133"/>
            <a:ext cx="4696534" cy="2675498"/>
            <a:chOff x="7010331" y="1933778"/>
            <a:chExt cx="3374919" cy="1859693"/>
          </a:xfrm>
          <a:solidFill>
            <a:srgbClr val="FFFF00"/>
          </a:solidFill>
        </p:grpSpPr>
        <p:sp>
          <p:nvSpPr>
            <p:cNvPr id="58"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9"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tx1">
                      <a:lumMod val="65000"/>
                      <a:lumOff val="35000"/>
                    </a:schemeClr>
                  </a:solidFill>
                </a:rPr>
                <a:t> </a:t>
              </a:r>
              <a:r>
                <a:rPr lang="en-US" sz="2600" b="1" kern="1200" dirty="0">
                  <a:solidFill>
                    <a:schemeClr val="tx1">
                      <a:lumMod val="65000"/>
                      <a:lumOff val="35000"/>
                    </a:schemeClr>
                  </a:solidFill>
                </a:rPr>
                <a:t>Short Term CTE</a:t>
              </a:r>
            </a:p>
            <a:p>
              <a:pPr marL="114300" lvl="0" algn="l" defTabSz="711200">
                <a:lnSpc>
                  <a:spcPct val="90000"/>
                </a:lnSpc>
                <a:spcBef>
                  <a:spcPts val="600"/>
                </a:spcBef>
                <a:buNone/>
              </a:pPr>
              <a:r>
                <a:rPr lang="en-US" sz="2000" kern="1200" dirty="0">
                  <a:solidFill>
                    <a:schemeClr val="tx1">
                      <a:lumMod val="65000"/>
                      <a:lumOff val="35000"/>
                    </a:schemeClr>
                  </a:solidFill>
                </a:rPr>
                <a:t>Education and training that prepares adult learners to enter the workforce or improve their occupation or earnings in a a year or less</a:t>
              </a:r>
            </a:p>
          </p:txBody>
        </p:sp>
      </p:grpSp>
    </p:spTree>
    <p:extLst>
      <p:ext uri="{BB962C8B-B14F-4D97-AF65-F5344CB8AC3E}">
        <p14:creationId xmlns:p14="http://schemas.microsoft.com/office/powerpoint/2010/main" val="2002346141"/>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1977174"/>
            <a:ext cx="10331203"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 Education </a:t>
            </a:r>
            <a:r>
              <a:rPr lang="en-US" sz="4000" b="1" dirty="0" smtClean="0">
                <a:solidFill>
                  <a:schemeClr val="accent2">
                    <a:lumMod val="75000"/>
                  </a:schemeClr>
                </a:solidFill>
                <a:latin typeface="Helvetica" panose="020B0604020202020204" pitchFamily="34" charset="0"/>
                <a:cs typeface="Helvetica" panose="020B0604020202020204" pitchFamily="34" charset="0"/>
              </a:rPr>
              <a:t>Programs part II</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49943" y="26307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2" name="Rectangle: Rounded Corners 41">
            <a:extLst>
              <a:ext uri="{FF2B5EF4-FFF2-40B4-BE49-F238E27FC236}">
                <a16:creationId xmlns:a16="http://schemas.microsoft.com/office/drawing/2014/main" id="{4889C81D-210E-4FAD-A986-97C941FA8552}"/>
              </a:ext>
            </a:extLst>
          </p:cNvPr>
          <p:cNvSpPr/>
          <p:nvPr/>
        </p:nvSpPr>
        <p:spPr>
          <a:xfrm>
            <a:off x="155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43" name="Group 42">
            <a:extLst>
              <a:ext uri="{FF2B5EF4-FFF2-40B4-BE49-F238E27FC236}">
                <a16:creationId xmlns:a16="http://schemas.microsoft.com/office/drawing/2014/main" id="{4422CB3F-7966-4FBA-BAE9-1DB376040558}"/>
              </a:ext>
            </a:extLst>
          </p:cNvPr>
          <p:cNvGrpSpPr/>
          <p:nvPr/>
        </p:nvGrpSpPr>
        <p:grpSpPr>
          <a:xfrm>
            <a:off x="1674052" y="3091651"/>
            <a:ext cx="4696534" cy="2675498"/>
            <a:chOff x="7010331" y="1933778"/>
            <a:chExt cx="3374919" cy="1859693"/>
          </a:xfrm>
          <a:solidFill>
            <a:srgbClr val="0070C0"/>
          </a:solidFill>
        </p:grpSpPr>
        <p:sp>
          <p:nvSpPr>
            <p:cNvPr id="44"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Rectangle: Rounded Corners 7">
              <a:extLst>
                <a:ext uri="{FF2B5EF4-FFF2-40B4-BE49-F238E27FC236}">
                  <a16:creationId xmlns:a16="http://schemas.microsoft.com/office/drawing/2014/main" id="{AD4C3D39-AF46-4FD3-8C3F-A09B91B2BFF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t>
              </a:r>
              <a:r>
                <a:rPr lang="en-US" sz="2600" b="1" kern="1200" dirty="0" smtClean="0">
                  <a:solidFill>
                    <a:schemeClr val="accent3">
                      <a:lumMod val="20000"/>
                      <a:lumOff val="80000"/>
                    </a:schemeClr>
                  </a:solidFill>
                </a:rPr>
                <a:t>Adults with Disabilities</a:t>
              </a:r>
              <a:endParaRPr lang="en-US" sz="2600" b="1" kern="1200" dirty="0">
                <a:solidFill>
                  <a:schemeClr val="accent3">
                    <a:lumMod val="20000"/>
                    <a:lumOff val="80000"/>
                  </a:schemeClr>
                </a:solidFill>
              </a:endParaRPr>
            </a:p>
            <a:p>
              <a:pPr marL="114300" lvl="0" algn="l" defTabSz="711200">
                <a:lnSpc>
                  <a:spcPct val="90000"/>
                </a:lnSpc>
                <a:spcBef>
                  <a:spcPts val="600"/>
                </a:spcBef>
                <a:buNone/>
              </a:pPr>
              <a:r>
                <a:rPr lang="en-US" sz="2000" dirty="0">
                  <a:solidFill>
                    <a:schemeClr val="bg1"/>
                  </a:solidFill>
                </a:rPr>
                <a:t>Mark instructional program = Adults with Disabilities if the participant is enrolled in a specialized program designed specifically for adults with intellectual/ developmental disabilities</a:t>
              </a:r>
              <a:endParaRPr lang="en-US" sz="2000" b="1" kern="1200" dirty="0">
                <a:solidFill>
                  <a:schemeClr val="bg1"/>
                </a:solidFill>
              </a:endParaRPr>
            </a:p>
          </p:txBody>
        </p:sp>
      </p:grpSp>
      <p:sp>
        <p:nvSpPr>
          <p:cNvPr id="36" name="Rectangle: Rounded Corners 35">
            <a:extLst>
              <a:ext uri="{FF2B5EF4-FFF2-40B4-BE49-F238E27FC236}">
                <a16:creationId xmlns:a16="http://schemas.microsoft.com/office/drawing/2014/main" id="{785B61FA-47D2-4CF3-898D-B2CA535F02A4}"/>
              </a:ext>
            </a:extLst>
          </p:cNvPr>
          <p:cNvSpPr/>
          <p:nvPr/>
        </p:nvSpPr>
        <p:spPr>
          <a:xfrm>
            <a:off x="663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7" name="Group 36">
            <a:extLst>
              <a:ext uri="{FF2B5EF4-FFF2-40B4-BE49-F238E27FC236}">
                <a16:creationId xmlns:a16="http://schemas.microsoft.com/office/drawing/2014/main" id="{1CBFA606-246A-4D15-9C8D-2D1D1159FACE}"/>
              </a:ext>
            </a:extLst>
          </p:cNvPr>
          <p:cNvGrpSpPr/>
          <p:nvPr/>
        </p:nvGrpSpPr>
        <p:grpSpPr>
          <a:xfrm>
            <a:off x="6754052" y="3091651"/>
            <a:ext cx="4696534" cy="2675498"/>
            <a:chOff x="7010331" y="1933778"/>
            <a:chExt cx="3374919" cy="1859693"/>
          </a:xfrm>
          <a:solidFill>
            <a:srgbClr val="00922D"/>
          </a:solidFill>
        </p:grpSpPr>
        <p:sp>
          <p:nvSpPr>
            <p:cNvPr id="50"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1"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t>
              </a:r>
              <a:r>
                <a:rPr lang="en-US" sz="2600" b="1" kern="1200" dirty="0" smtClean="0">
                  <a:solidFill>
                    <a:schemeClr val="accent3">
                      <a:lumMod val="20000"/>
                      <a:lumOff val="80000"/>
                    </a:schemeClr>
                  </a:solidFill>
                </a:rPr>
                <a:t>Workforce Entry/Reentry</a:t>
              </a:r>
              <a:endParaRPr lang="en-US" sz="2600" b="1" kern="1200" dirty="0">
                <a:solidFill>
                  <a:schemeClr val="accent3">
                    <a:lumMod val="20000"/>
                    <a:lumOff val="80000"/>
                  </a:schemeClr>
                </a:solidFill>
              </a:endParaRPr>
            </a:p>
            <a:p>
              <a:pPr marL="114300" lvl="0" algn="l" defTabSz="711200">
                <a:lnSpc>
                  <a:spcPct val="90000"/>
                </a:lnSpc>
                <a:spcBef>
                  <a:spcPts val="600"/>
                </a:spcBef>
                <a:buNone/>
              </a:pPr>
              <a:r>
                <a:rPr lang="en-US" sz="2000" dirty="0">
                  <a:solidFill>
                    <a:schemeClr val="bg1"/>
                  </a:solidFill>
                </a:rPr>
                <a:t>AEBG defines this program area as populations with systemic barriers to economic success who enroll in CTE programs</a:t>
              </a:r>
              <a:endParaRPr lang="en-US" sz="2000" b="1" kern="1200" dirty="0">
                <a:solidFill>
                  <a:schemeClr val="bg1"/>
                </a:solidFill>
              </a:endParaRPr>
            </a:p>
          </p:txBody>
        </p:sp>
      </p:grpSp>
      <p:sp>
        <p:nvSpPr>
          <p:cNvPr id="52" name="Rectangle: Rounded Corners 51">
            <a:extLst>
              <a:ext uri="{FF2B5EF4-FFF2-40B4-BE49-F238E27FC236}">
                <a16:creationId xmlns:a16="http://schemas.microsoft.com/office/drawing/2014/main" id="{7DFD552E-7C76-4FEC-8795-BBCFBE782972}"/>
              </a:ext>
            </a:extLst>
          </p:cNvPr>
          <p:cNvSpPr/>
          <p:nvPr/>
        </p:nvSpPr>
        <p:spPr>
          <a:xfrm>
            <a:off x="155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3" name="Group 52">
            <a:extLst>
              <a:ext uri="{FF2B5EF4-FFF2-40B4-BE49-F238E27FC236}">
                <a16:creationId xmlns:a16="http://schemas.microsoft.com/office/drawing/2014/main" id="{C93BF295-5DD8-492B-B0EF-642C12AB9D5E}"/>
              </a:ext>
            </a:extLst>
          </p:cNvPr>
          <p:cNvGrpSpPr/>
          <p:nvPr/>
        </p:nvGrpSpPr>
        <p:grpSpPr>
          <a:xfrm>
            <a:off x="1674052" y="6068133"/>
            <a:ext cx="4696534" cy="2675498"/>
            <a:chOff x="7010331" y="1933778"/>
            <a:chExt cx="3374919" cy="1859693"/>
          </a:xfrm>
          <a:solidFill>
            <a:srgbClr val="C00000"/>
          </a:solidFill>
        </p:grpSpPr>
        <p:sp>
          <p:nvSpPr>
            <p:cNvPr id="54"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5"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accent3">
                      <a:lumMod val="20000"/>
                      <a:lumOff val="80000"/>
                    </a:schemeClr>
                  </a:solidFill>
                </a:rPr>
                <a:t> </a:t>
              </a:r>
              <a:r>
                <a:rPr lang="en-US" sz="2600" b="1" kern="1200" dirty="0" smtClean="0">
                  <a:solidFill>
                    <a:schemeClr val="accent3">
                      <a:lumMod val="20000"/>
                      <a:lumOff val="80000"/>
                    </a:schemeClr>
                  </a:solidFill>
                </a:rPr>
                <a:t>Pre-Apprenticeship</a:t>
              </a:r>
              <a:endParaRPr lang="en-US" sz="2600" b="1" kern="1200" dirty="0">
                <a:solidFill>
                  <a:schemeClr val="accent3">
                    <a:lumMod val="20000"/>
                    <a:lumOff val="80000"/>
                  </a:schemeClr>
                </a:solidFill>
              </a:endParaRPr>
            </a:p>
            <a:p>
              <a:pPr marL="114300" lvl="0" algn="l" defTabSz="711200">
                <a:lnSpc>
                  <a:spcPct val="90000"/>
                </a:lnSpc>
                <a:spcBef>
                  <a:spcPts val="600"/>
                </a:spcBef>
                <a:buNone/>
              </a:pPr>
              <a:r>
                <a:rPr lang="en-US" sz="2000" dirty="0">
                  <a:solidFill>
                    <a:schemeClr val="bg1"/>
                  </a:solidFill>
                </a:rPr>
                <a:t>Adult education providers should only enroll students in the pre-apprenticeship instructional program if participants are enrolled in programs that meet DOL Quality Elements criteria</a:t>
              </a:r>
              <a:endParaRPr lang="en-US" sz="2000" b="1" kern="1200" dirty="0">
                <a:solidFill>
                  <a:schemeClr val="accent3">
                    <a:lumMod val="20000"/>
                    <a:lumOff val="80000"/>
                  </a:schemeClr>
                </a:solidFill>
              </a:endParaRPr>
            </a:p>
          </p:txBody>
        </p:sp>
      </p:grpSp>
      <p:sp>
        <p:nvSpPr>
          <p:cNvPr id="56" name="Rectangle: Rounded Corners 55">
            <a:extLst>
              <a:ext uri="{FF2B5EF4-FFF2-40B4-BE49-F238E27FC236}">
                <a16:creationId xmlns:a16="http://schemas.microsoft.com/office/drawing/2014/main" id="{996ADFC7-3D4F-4C3A-8B22-F20EA9849732}"/>
              </a:ext>
            </a:extLst>
          </p:cNvPr>
          <p:cNvSpPr/>
          <p:nvPr/>
        </p:nvSpPr>
        <p:spPr>
          <a:xfrm>
            <a:off x="663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7" name="Group 56">
            <a:extLst>
              <a:ext uri="{FF2B5EF4-FFF2-40B4-BE49-F238E27FC236}">
                <a16:creationId xmlns:a16="http://schemas.microsoft.com/office/drawing/2014/main" id="{1030D1F6-F962-4FA7-9071-E3FC8CDCBE50}"/>
              </a:ext>
            </a:extLst>
          </p:cNvPr>
          <p:cNvGrpSpPr/>
          <p:nvPr/>
        </p:nvGrpSpPr>
        <p:grpSpPr>
          <a:xfrm>
            <a:off x="6754052" y="6068133"/>
            <a:ext cx="4696534" cy="2675498"/>
            <a:chOff x="7010331" y="1933778"/>
            <a:chExt cx="3374919" cy="1859693"/>
          </a:xfrm>
          <a:solidFill>
            <a:srgbClr val="FFFF00"/>
          </a:solidFill>
        </p:grpSpPr>
        <p:sp>
          <p:nvSpPr>
            <p:cNvPr id="58"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9"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tx1">
                      <a:lumMod val="65000"/>
                      <a:lumOff val="35000"/>
                    </a:schemeClr>
                  </a:solidFill>
                </a:rPr>
                <a:t> </a:t>
              </a:r>
              <a:r>
                <a:rPr lang="en-US" sz="2600" b="1" kern="1200" dirty="0" smtClean="0">
                  <a:solidFill>
                    <a:schemeClr val="tx1">
                      <a:lumMod val="65000"/>
                      <a:lumOff val="35000"/>
                    </a:schemeClr>
                  </a:solidFill>
                </a:rPr>
                <a:t>Adults/K12 Success</a:t>
              </a:r>
              <a:endParaRPr lang="en-US" sz="2600" b="1" kern="1200" dirty="0">
                <a:solidFill>
                  <a:schemeClr val="tx1">
                    <a:lumMod val="65000"/>
                    <a:lumOff val="35000"/>
                  </a:schemeClr>
                </a:solidFill>
              </a:endParaRPr>
            </a:p>
            <a:p>
              <a:pPr marL="114300" lvl="0" algn="l" defTabSz="711200">
                <a:lnSpc>
                  <a:spcPct val="90000"/>
                </a:lnSpc>
                <a:spcBef>
                  <a:spcPts val="600"/>
                </a:spcBef>
                <a:buNone/>
              </a:pPr>
              <a:r>
                <a:rPr lang="en-US" sz="2000" kern="1200" dirty="0">
                  <a:solidFill>
                    <a:schemeClr val="tx1">
                      <a:lumMod val="65000"/>
                      <a:lumOff val="35000"/>
                    </a:schemeClr>
                  </a:solidFill>
                </a:rPr>
                <a:t>AEBG defines this program as providing education and training to adults, typically parents and-or community members, to help school-aged children succeed in </a:t>
              </a:r>
              <a:r>
                <a:rPr lang="en-US" sz="2000" kern="1200" dirty="0" smtClean="0">
                  <a:solidFill>
                    <a:schemeClr val="tx1">
                      <a:lumMod val="65000"/>
                      <a:lumOff val="35000"/>
                    </a:schemeClr>
                  </a:solidFill>
                </a:rPr>
                <a:t>school.</a:t>
              </a:r>
              <a:endParaRPr lang="en-US" sz="2000" kern="1200" dirty="0">
                <a:solidFill>
                  <a:schemeClr val="tx1">
                    <a:lumMod val="65000"/>
                    <a:lumOff val="35000"/>
                  </a:schemeClr>
                </a:solidFill>
              </a:endParaRPr>
            </a:p>
          </p:txBody>
        </p:sp>
      </p:grpSp>
    </p:spTree>
    <p:extLst>
      <p:ext uri="{BB962C8B-B14F-4D97-AF65-F5344CB8AC3E}">
        <p14:creationId xmlns:p14="http://schemas.microsoft.com/office/powerpoint/2010/main" val="1869130780"/>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069" y="112294"/>
            <a:ext cx="7411452" cy="1065701"/>
          </a:xfrm>
        </p:spPr>
        <p:txBody>
          <a:bodyPr/>
          <a:lstStyle/>
          <a:p>
            <a:r>
              <a:rPr lang="en-US" sz="6600" dirty="0" smtClean="0">
                <a:solidFill>
                  <a:schemeClr val="accent5"/>
                </a:solidFill>
                <a:effectLst>
                  <a:outerShdw blurRad="38100" dist="38100" dir="2700000" algn="tl">
                    <a:srgbClr val="000000">
                      <a:alpha val="43137"/>
                    </a:srgbClr>
                  </a:outerShdw>
                </a:effectLst>
              </a:rPr>
              <a:t>17/18 Program Changes</a:t>
            </a:r>
            <a:endParaRPr lang="en-US" sz="6600" dirty="0">
              <a:solidFill>
                <a:schemeClr val="accent5"/>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3294558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1996738" cy="6757366"/>
          </a:xfrm>
        </p:spPr>
        <p:txBody>
          <a:bodyPr/>
          <a:lstStyle/>
          <a:p>
            <a:pPr algn="l" eaLnBrk="1" hangingPunct="1"/>
            <a:r>
              <a:rPr lang="en-US" sz="4000" dirty="0" smtClean="0">
                <a:solidFill>
                  <a:schemeClr val="tx1"/>
                </a:solidFill>
              </a:rPr>
              <a:t>Late Breaking……..</a:t>
            </a:r>
            <a:endParaRPr lang="en-US" sz="4000" dirty="0" smtClean="0">
              <a:solidFill>
                <a:schemeClr val="tx1"/>
              </a:solidFill>
            </a:endParaRPr>
          </a:p>
          <a:p>
            <a:pPr algn="l" eaLnBrk="1" hangingPunct="1"/>
            <a:endParaRPr lang="en-US" sz="3982" dirty="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AEBG Fees </a:t>
            </a:r>
            <a:r>
              <a:rPr lang="en-US" sz="3982" dirty="0" smtClean="0">
                <a:solidFill>
                  <a:schemeClr val="tx1"/>
                </a:solidFill>
              </a:rPr>
              <a:t>Policy Review</a:t>
            </a:r>
            <a:endParaRPr lang="en-US" sz="3982" dirty="0" smtClean="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K12 Adult Education Code Review</a:t>
            </a:r>
          </a:p>
          <a:p>
            <a:pPr marL="571500" lvl="0" indent="-571500" algn="l">
              <a:buFont typeface="Arial" panose="020B0604020202020204" pitchFamily="34" charset="0"/>
              <a:buChar char="•"/>
            </a:pPr>
            <a:r>
              <a:rPr lang="en-US" sz="3982" dirty="0">
                <a:solidFill>
                  <a:srgbClr val="000000"/>
                </a:solidFill>
              </a:rPr>
              <a:t>AEBG age requirement is still18 years old</a:t>
            </a:r>
          </a:p>
          <a:p>
            <a:pPr marL="571500" lvl="0" indent="-571500" algn="l">
              <a:buFont typeface="Arial" panose="020B0604020202020204" pitchFamily="34" charset="0"/>
              <a:buChar char="•"/>
            </a:pPr>
            <a:r>
              <a:rPr lang="en-US" sz="3982" dirty="0">
                <a:solidFill>
                  <a:srgbClr val="000000"/>
                </a:solidFill>
              </a:rPr>
              <a:t>Use of Funds in non-AEBG Program Areas</a:t>
            </a:r>
          </a:p>
          <a:p>
            <a:pPr marL="571500" lvl="0" indent="-571500" algn="l">
              <a:buFont typeface="Arial" panose="020B0604020202020204" pitchFamily="34" charset="0"/>
              <a:buChar char="•"/>
            </a:pPr>
            <a:r>
              <a:rPr lang="en-US" sz="3982" dirty="0">
                <a:solidFill>
                  <a:srgbClr val="000000"/>
                </a:solidFill>
              </a:rPr>
              <a:t>All existing education code and regulation are still in effect.  AEBG does not supersede current code &amp; regulations.</a:t>
            </a: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13</a:t>
            </a:fld>
            <a:endParaRPr lang="en-US" smtClean="0">
              <a:latin typeface="Arial" pitchFamily="34" charset="0"/>
            </a:endParaRPr>
          </a:p>
        </p:txBody>
      </p:sp>
    </p:spTree>
    <p:extLst>
      <p:ext uri="{BB962C8B-B14F-4D97-AF65-F5344CB8AC3E}">
        <p14:creationId xmlns:p14="http://schemas.microsoft.com/office/powerpoint/2010/main" val="306746344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069" y="112294"/>
            <a:ext cx="7411452" cy="1065701"/>
          </a:xfrm>
        </p:spPr>
        <p:txBody>
          <a:bodyPr/>
          <a:lstStyle/>
          <a:p>
            <a:r>
              <a:rPr lang="en-US" sz="6600" dirty="0" smtClean="0">
                <a:solidFill>
                  <a:schemeClr val="accent5"/>
                </a:solidFill>
                <a:effectLst>
                  <a:outerShdw blurRad="38100" dist="38100" dir="2700000" algn="tl">
                    <a:srgbClr val="000000">
                      <a:alpha val="43137"/>
                    </a:srgbClr>
                  </a:outerShdw>
                </a:effectLst>
              </a:rPr>
              <a:t>17/18 Fiscal Changes</a:t>
            </a:r>
            <a:endParaRPr lang="en-US" sz="6600" dirty="0">
              <a:solidFill>
                <a:schemeClr val="accent5"/>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386822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Fiscal Reminders</a:t>
            </a:r>
          </a:p>
          <a:p>
            <a:pPr algn="l" eaLnBrk="1" hangingPunct="1"/>
            <a:endParaRPr lang="en-US" sz="3982" dirty="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Not a Grant</a:t>
            </a:r>
          </a:p>
          <a:p>
            <a:pPr marL="571500" indent="-571500" algn="l" eaLnBrk="1" hangingPunct="1">
              <a:buFont typeface="Arial" panose="020B0604020202020204" pitchFamily="34" charset="0"/>
              <a:buChar char="•"/>
            </a:pPr>
            <a:r>
              <a:rPr lang="en-US" sz="3982" dirty="0" smtClean="0">
                <a:solidFill>
                  <a:schemeClr val="tx1"/>
                </a:solidFill>
              </a:rPr>
              <a:t>Restricted Funds</a:t>
            </a:r>
          </a:p>
          <a:p>
            <a:pPr marL="571500" indent="-571500" algn="l" eaLnBrk="1" hangingPunct="1">
              <a:buFont typeface="Arial" panose="020B0604020202020204" pitchFamily="34" charset="0"/>
              <a:buChar char="•"/>
            </a:pPr>
            <a:r>
              <a:rPr lang="en-US" sz="3982" dirty="0" smtClean="0">
                <a:solidFill>
                  <a:schemeClr val="tx1"/>
                </a:solidFill>
              </a:rPr>
              <a:t>Continue to use reasonable, justifiable, &amp; allocable for purchases</a:t>
            </a:r>
          </a:p>
          <a:p>
            <a:pPr marL="571500" indent="-571500" algn="l" eaLnBrk="1" hangingPunct="1">
              <a:buFont typeface="Arial" panose="020B0604020202020204" pitchFamily="34" charset="0"/>
              <a:buChar char="•"/>
            </a:pPr>
            <a:r>
              <a:rPr lang="en-US" sz="3982" dirty="0" smtClean="0">
                <a:solidFill>
                  <a:schemeClr val="tx1"/>
                </a:solidFill>
              </a:rPr>
              <a:t>Encourages leverage &amp; braiding state &amp; federal fund sources.  </a:t>
            </a:r>
          </a:p>
          <a:p>
            <a:pPr marL="571500" indent="-571500" algn="l">
              <a:buFont typeface="Arial" panose="020B0604020202020204" pitchFamily="34" charset="0"/>
              <a:buChar char="•"/>
            </a:pPr>
            <a:r>
              <a:rPr lang="en-US" sz="3982" dirty="0" smtClean="0">
                <a:solidFill>
                  <a:schemeClr val="tx1"/>
                </a:solidFill>
              </a:rPr>
              <a:t>No longer “touched by AEBG”</a:t>
            </a: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15</a:t>
            </a:fld>
            <a:endParaRPr lang="en-US" smtClean="0">
              <a:latin typeface="Arial" pitchFamily="34" charset="0"/>
            </a:endParaRPr>
          </a:p>
        </p:txBody>
      </p:sp>
    </p:spTree>
    <p:extLst>
      <p:ext uri="{BB962C8B-B14F-4D97-AF65-F5344CB8AC3E}">
        <p14:creationId xmlns:p14="http://schemas.microsoft.com/office/powerpoint/2010/main" val="3520122880"/>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Fiscal Reminders (cont.)</a:t>
            </a:r>
            <a:endParaRPr lang="en-US" sz="3982" dirty="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r>
              <a:rPr lang="en-US" sz="3982" dirty="0" smtClean="0">
                <a:solidFill>
                  <a:schemeClr val="tx1"/>
                </a:solidFill>
              </a:rPr>
              <a:t>Out </a:t>
            </a:r>
            <a:r>
              <a:rPr lang="en-US" sz="3982" dirty="0" smtClean="0">
                <a:solidFill>
                  <a:schemeClr val="tx1"/>
                </a:solidFill>
              </a:rPr>
              <a:t>of State Travel still needs state approval</a:t>
            </a:r>
          </a:p>
          <a:p>
            <a:pPr marL="571500" indent="-571500" algn="l">
              <a:buFont typeface="Arial" panose="020B0604020202020204" pitchFamily="34" charset="0"/>
              <a:buChar char="•"/>
            </a:pPr>
            <a:r>
              <a:rPr lang="en-US" sz="3982" dirty="0" smtClean="0">
                <a:solidFill>
                  <a:schemeClr val="tx1"/>
                </a:solidFill>
              </a:rPr>
              <a:t>Capital Outlay – does not require state approval, but…….</a:t>
            </a:r>
          </a:p>
          <a:p>
            <a:pPr marL="571500" indent="-571500" algn="l">
              <a:buFont typeface="Arial" panose="020B0604020202020204" pitchFamily="34" charset="0"/>
              <a:buChar char="•"/>
            </a:pPr>
            <a:r>
              <a:rPr lang="en-US" sz="3982" dirty="0" smtClean="0">
                <a:solidFill>
                  <a:schemeClr val="tx1"/>
                </a:solidFill>
              </a:rPr>
              <a:t>Indirect rate is still the state approved rate for each K12 member or the negotiated rate for CCDs.</a:t>
            </a:r>
          </a:p>
          <a:p>
            <a:pPr marL="571500" indent="-571500" algn="l">
              <a:buFont typeface="Arial" panose="020B0604020202020204" pitchFamily="34" charset="0"/>
              <a:buChar char="•"/>
            </a:pPr>
            <a:r>
              <a:rPr lang="en-US" sz="3982" dirty="0" smtClean="0">
                <a:solidFill>
                  <a:schemeClr val="tx1"/>
                </a:solidFill>
              </a:rPr>
              <a:t>Passing funds through to members (45 days)</a:t>
            </a:r>
          </a:p>
          <a:p>
            <a:pPr algn="l"/>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16</a:t>
            </a:fld>
            <a:endParaRPr lang="en-US" smtClean="0">
              <a:latin typeface="Arial" pitchFamily="34" charset="0"/>
            </a:endParaRPr>
          </a:p>
        </p:txBody>
      </p:sp>
    </p:spTree>
    <p:extLst>
      <p:ext uri="{BB962C8B-B14F-4D97-AF65-F5344CB8AC3E}">
        <p14:creationId xmlns:p14="http://schemas.microsoft.com/office/powerpoint/2010/main" val="3758533990"/>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Recording AEBG funds in state systems</a:t>
            </a:r>
            <a:endParaRPr lang="en-US" sz="3982" dirty="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r>
              <a:rPr lang="en-US" sz="3982" dirty="0" smtClean="0">
                <a:solidFill>
                  <a:schemeClr val="tx1"/>
                </a:solidFill>
              </a:rPr>
              <a:t>Use your local system along with state reporting requirements (SACS or BAM)</a:t>
            </a:r>
          </a:p>
          <a:p>
            <a:pPr marL="571500" indent="-571500" algn="l">
              <a:buFont typeface="Arial" panose="020B0604020202020204" pitchFamily="34" charset="0"/>
              <a:buChar char="•"/>
            </a:pPr>
            <a:r>
              <a:rPr lang="en-US" sz="3982" dirty="0" smtClean="0">
                <a:solidFill>
                  <a:schemeClr val="tx1"/>
                </a:solidFill>
              </a:rPr>
              <a:t>New trailer bill language – must be deposited in an Adult Education Fund.  </a:t>
            </a:r>
          </a:p>
          <a:p>
            <a:pPr marL="571500" lvl="8" indent="-571500" algn="l">
              <a:buFont typeface="Wingdings" panose="05000000000000000000" pitchFamily="2" charset="2"/>
              <a:buChar char="ü"/>
            </a:pPr>
            <a:r>
              <a:rPr lang="en-US" sz="3982" dirty="0" smtClean="0">
                <a:solidFill>
                  <a:schemeClr val="tx1"/>
                </a:solidFill>
              </a:rPr>
              <a:t>K12 = Fund 11</a:t>
            </a:r>
          </a:p>
          <a:p>
            <a:pPr marL="571500" lvl="4" indent="-571500" algn="l">
              <a:buFont typeface="Wingdings" panose="05000000000000000000" pitchFamily="2" charset="2"/>
              <a:buChar char="ü"/>
            </a:pPr>
            <a:r>
              <a:rPr lang="en-US" sz="3982" dirty="0" smtClean="0">
                <a:solidFill>
                  <a:schemeClr val="tx1"/>
                </a:solidFill>
              </a:rPr>
              <a:t>K12 Resource Code = 6391</a:t>
            </a:r>
          </a:p>
          <a:p>
            <a:pPr marL="571500" lvl="4" indent="-571500" algn="l">
              <a:buFont typeface="Wingdings" panose="05000000000000000000" pitchFamily="2" charset="2"/>
              <a:buChar char="ü"/>
            </a:pPr>
            <a:r>
              <a:rPr lang="en-US" sz="3982" dirty="0" smtClean="0">
                <a:solidFill>
                  <a:schemeClr val="tx1"/>
                </a:solidFill>
              </a:rPr>
              <a:t>Comm. Colleges – see fiscal services memo on pass through and participant /provider coding.</a:t>
            </a:r>
          </a:p>
          <a:p>
            <a:pPr marL="571500" indent="-571500" algn="l">
              <a:buFont typeface="Arial" panose="020B0604020202020204" pitchFamily="34" charset="0"/>
              <a:buChar char="•"/>
            </a:pPr>
            <a:endParaRPr lang="en-US" sz="3982" dirty="0" smtClean="0">
              <a:solidFill>
                <a:schemeClr val="tx1"/>
              </a:solidFill>
            </a:endParaRPr>
          </a:p>
          <a:p>
            <a:pPr algn="l"/>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17</a:t>
            </a:fld>
            <a:endParaRPr lang="en-US" smtClean="0">
              <a:latin typeface="Arial" pitchFamily="34" charset="0"/>
            </a:endParaRPr>
          </a:p>
        </p:txBody>
      </p:sp>
    </p:spTree>
    <p:extLst>
      <p:ext uri="{BB962C8B-B14F-4D97-AF65-F5344CB8AC3E}">
        <p14:creationId xmlns:p14="http://schemas.microsoft.com/office/powerpoint/2010/main" val="3019803511"/>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Consortium Administrative Function</a:t>
            </a:r>
            <a:endParaRPr lang="en-US" sz="3982" dirty="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Consortia oversight is required of member’s budgets &amp; expenditure reporting.</a:t>
            </a:r>
          </a:p>
          <a:p>
            <a:pPr marL="571500" indent="-571500" algn="l" eaLnBrk="1" hangingPunct="1">
              <a:buFont typeface="Arial" panose="020B0604020202020204" pitchFamily="34" charset="0"/>
              <a:buChar char="•"/>
            </a:pPr>
            <a:r>
              <a:rPr lang="en-US" sz="3982" dirty="0" smtClean="0">
                <a:solidFill>
                  <a:schemeClr val="tx1"/>
                </a:solidFill>
              </a:rPr>
              <a:t>Consortia may use the 5% administrative cap to pay for the oversight activities.</a:t>
            </a:r>
          </a:p>
          <a:p>
            <a:pPr marL="571500" indent="-571500" algn="l" eaLnBrk="1" hangingPunct="1">
              <a:buFont typeface="Arial" panose="020B0604020202020204" pitchFamily="34" charset="0"/>
              <a:buChar char="•"/>
            </a:pPr>
            <a:r>
              <a:rPr lang="en-US" sz="3982" dirty="0" smtClean="0">
                <a:solidFill>
                  <a:schemeClr val="tx1"/>
                </a:solidFill>
              </a:rPr>
              <a:t>Applies to fiscal agents and direct funded consortia.</a:t>
            </a:r>
          </a:p>
          <a:p>
            <a:pPr marL="571500" indent="-571500" algn="l">
              <a:buFont typeface="Arial" panose="020B0604020202020204" pitchFamily="34" charset="0"/>
              <a:buChar char="•"/>
            </a:pPr>
            <a:r>
              <a:rPr lang="en-US" sz="3982" dirty="0" smtClean="0">
                <a:solidFill>
                  <a:schemeClr val="tx1"/>
                </a:solidFill>
              </a:rPr>
              <a:t>Oversight option must be agreed to and approved by consortium membership.</a:t>
            </a: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18</a:t>
            </a:fld>
            <a:endParaRPr lang="en-US" smtClean="0">
              <a:latin typeface="Arial" pitchFamily="34" charset="0"/>
            </a:endParaRPr>
          </a:p>
        </p:txBody>
      </p:sp>
    </p:spTree>
    <p:extLst>
      <p:ext uri="{BB962C8B-B14F-4D97-AF65-F5344CB8AC3E}">
        <p14:creationId xmlns:p14="http://schemas.microsoft.com/office/powerpoint/2010/main" val="3269816712"/>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Consortium Oversight Examples</a:t>
            </a:r>
            <a:endParaRPr lang="en-US" sz="3982" dirty="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r>
              <a:rPr lang="en-US" sz="3982" dirty="0" smtClean="0">
                <a:solidFill>
                  <a:schemeClr val="tx1"/>
                </a:solidFill>
              </a:rPr>
              <a:t>Outside audit</a:t>
            </a:r>
          </a:p>
          <a:p>
            <a:pPr marL="571500" indent="-571500" algn="l">
              <a:buFont typeface="Arial" panose="020B0604020202020204" pitchFamily="34" charset="0"/>
              <a:buChar char="•"/>
            </a:pPr>
            <a:r>
              <a:rPr lang="en-US" sz="3982" dirty="0" smtClean="0">
                <a:solidFill>
                  <a:schemeClr val="tx1"/>
                </a:solidFill>
              </a:rPr>
              <a:t>Agreed </a:t>
            </a:r>
            <a:r>
              <a:rPr lang="en-US" sz="3982" dirty="0">
                <a:solidFill>
                  <a:schemeClr val="tx1"/>
                </a:solidFill>
              </a:rPr>
              <a:t>upon certification </a:t>
            </a:r>
            <a:r>
              <a:rPr lang="en-US" sz="3982" dirty="0" smtClean="0">
                <a:solidFill>
                  <a:schemeClr val="tx1"/>
                </a:solidFill>
              </a:rPr>
              <a:t>process</a:t>
            </a:r>
          </a:p>
          <a:p>
            <a:pPr marL="571500" indent="-571500" algn="l">
              <a:buFont typeface="Arial" panose="020B0604020202020204" pitchFamily="34" charset="0"/>
              <a:buChar char="•"/>
            </a:pPr>
            <a:r>
              <a:rPr lang="en-US" sz="3982" dirty="0" smtClean="0">
                <a:solidFill>
                  <a:schemeClr val="tx1"/>
                </a:solidFill>
              </a:rPr>
              <a:t>Peer-to-peer </a:t>
            </a:r>
            <a:r>
              <a:rPr lang="en-US" sz="3982" dirty="0">
                <a:solidFill>
                  <a:schemeClr val="tx1"/>
                </a:solidFill>
              </a:rPr>
              <a:t>member </a:t>
            </a:r>
            <a:r>
              <a:rPr lang="en-US" sz="3982" dirty="0" smtClean="0">
                <a:solidFill>
                  <a:schemeClr val="tx1"/>
                </a:solidFill>
              </a:rPr>
              <a:t>review</a:t>
            </a:r>
          </a:p>
          <a:p>
            <a:pPr marL="571500" indent="-571500" algn="l">
              <a:buFont typeface="Arial" panose="020B0604020202020204" pitchFamily="34" charset="0"/>
              <a:buChar char="•"/>
            </a:pPr>
            <a:r>
              <a:rPr lang="en-US" sz="3982" dirty="0" smtClean="0">
                <a:solidFill>
                  <a:schemeClr val="tx1"/>
                </a:solidFill>
              </a:rPr>
              <a:t>Fiscal </a:t>
            </a:r>
            <a:r>
              <a:rPr lang="en-US" sz="3982" dirty="0">
                <a:solidFill>
                  <a:schemeClr val="tx1"/>
                </a:solidFill>
              </a:rPr>
              <a:t>agent </a:t>
            </a:r>
            <a:r>
              <a:rPr lang="en-US" sz="3982" dirty="0" smtClean="0">
                <a:solidFill>
                  <a:schemeClr val="tx1"/>
                </a:solidFill>
              </a:rPr>
              <a:t>certification</a:t>
            </a:r>
          </a:p>
          <a:p>
            <a:pPr marL="571500" indent="-571500" algn="l">
              <a:buFont typeface="Arial" panose="020B0604020202020204" pitchFamily="34" charset="0"/>
              <a:buChar char="•"/>
            </a:pPr>
            <a:r>
              <a:rPr lang="en-US" sz="3982" dirty="0" smtClean="0">
                <a:solidFill>
                  <a:schemeClr val="tx1"/>
                </a:solidFill>
              </a:rPr>
              <a:t>A </a:t>
            </a:r>
            <a:r>
              <a:rPr lang="en-US" sz="3982" dirty="0">
                <a:solidFill>
                  <a:schemeClr val="tx1"/>
                </a:solidFill>
              </a:rPr>
              <a:t>combination of </a:t>
            </a:r>
            <a:r>
              <a:rPr lang="en-US" sz="3982" dirty="0" smtClean="0">
                <a:solidFill>
                  <a:schemeClr val="tx1"/>
                </a:solidFill>
              </a:rPr>
              <a:t>options</a:t>
            </a:r>
          </a:p>
          <a:p>
            <a:pPr marL="571500" indent="-571500" algn="l">
              <a:buFont typeface="Arial" panose="020B0604020202020204" pitchFamily="34" charset="0"/>
              <a:buChar char="•"/>
            </a:pPr>
            <a:r>
              <a:rPr lang="en-US" sz="3982" dirty="0" smtClean="0">
                <a:solidFill>
                  <a:schemeClr val="tx1"/>
                </a:solidFill>
              </a:rPr>
              <a:t>Or other options</a:t>
            </a:r>
            <a:endParaRPr lang="en-US" sz="3982" dirty="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algn="l"/>
            <a:r>
              <a:rPr lang="en-US" sz="3982" dirty="0" smtClean="0">
                <a:solidFill>
                  <a:schemeClr val="tx1"/>
                </a:solidFill>
              </a:rPr>
              <a:t>AEBG TAP will be hosting a webinar on the topic next month.</a:t>
            </a: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19</a:t>
            </a:fld>
            <a:endParaRPr lang="en-US" smtClean="0">
              <a:latin typeface="Arial" pitchFamily="34" charset="0"/>
            </a:endParaRPr>
          </a:p>
        </p:txBody>
      </p:sp>
    </p:spTree>
    <p:extLst>
      <p:ext uri="{BB962C8B-B14F-4D97-AF65-F5344CB8AC3E}">
        <p14:creationId xmlns:p14="http://schemas.microsoft.com/office/powerpoint/2010/main" val="315881203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4A5D8-D21A-4A44-9A35-8EB34BB2C8A6}"/>
              </a:ext>
            </a:extLst>
          </p:cNvPr>
          <p:cNvSpPr>
            <a:spLocks noGrp="1"/>
          </p:cNvSpPr>
          <p:nvPr>
            <p:ph type="body" sz="quarter" idx="10"/>
          </p:nvPr>
        </p:nvSpPr>
        <p:spPr>
          <a:xfrm>
            <a:off x="0" y="4051755"/>
            <a:ext cx="13004800" cy="2584176"/>
          </a:xfrm>
        </p:spPr>
        <p:txBody>
          <a:bodyPr/>
          <a:lstStyle/>
          <a:p>
            <a:r>
              <a:rPr lang="en-US" b="1" dirty="0" smtClean="0">
                <a:solidFill>
                  <a:srgbClr val="C00000"/>
                </a:solidFill>
                <a:latin typeface="Helvetica" panose="020B0604020202020204" pitchFamily="34" charset="0"/>
                <a:cs typeface="Helvetica" panose="020B0604020202020204" pitchFamily="34" charset="0"/>
              </a:rPr>
              <a:t>Big Policy Changes for 17/18</a:t>
            </a:r>
            <a:endParaRPr lang="en-US" b="1" dirty="0">
              <a:solidFill>
                <a:srgbClr val="C0000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49108119"/>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alpha val="79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23569" y="163094"/>
            <a:ext cx="7411452" cy="1065701"/>
          </a:xfrm>
        </p:spPr>
        <p:txBody>
          <a:bodyPr/>
          <a:lstStyle/>
          <a:p>
            <a:r>
              <a:rPr lang="en-US" sz="6600" dirty="0" smtClean="0">
                <a:solidFill>
                  <a:schemeClr val="accent5"/>
                </a:solidFill>
                <a:effectLst>
                  <a:outerShdw blurRad="38100" dist="38100" dir="2700000" algn="tl">
                    <a:srgbClr val="000000">
                      <a:alpha val="43137"/>
                    </a:srgbClr>
                  </a:outerShdw>
                </a:effectLst>
              </a:rPr>
              <a:t> Reporting in TE Guidelines</a:t>
            </a:r>
            <a:endParaRPr lang="en-US" sz="6600" dirty="0">
              <a:solidFill>
                <a:schemeClr val="accent5"/>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454299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2"/>
          </p:nvPr>
        </p:nvSpPr>
        <p:spPr/>
        <p:txBody>
          <a:bodyPr/>
          <a:lstStyle/>
          <a:p>
            <a:pPr>
              <a:defRPr/>
            </a:pPr>
            <a:fld id="{7D8A352D-E9F8-473F-B26C-AE6F49765E03}" type="slidenum">
              <a:rPr lang="en-US" smtClean="0">
                <a:latin typeface="Arial" pitchFamily="34" charset="0"/>
              </a:rPr>
              <a:pPr>
                <a:defRPr/>
              </a:pPr>
              <a:t>21</a:t>
            </a:fld>
            <a:endParaRPr lang="en-US" smtClean="0">
              <a:latin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41088035"/>
              </p:ext>
            </p:extLst>
          </p:nvPr>
        </p:nvGraphicFramePr>
        <p:xfrm>
          <a:off x="635001" y="2705099"/>
          <a:ext cx="11798300" cy="4876800"/>
        </p:xfrm>
        <a:graphic>
          <a:graphicData uri="http://schemas.openxmlformats.org/drawingml/2006/table">
            <a:tbl>
              <a:tblPr firstRow="1" firstCol="1" bandRow="1"/>
              <a:tblGrid>
                <a:gridCol w="4427436">
                  <a:extLst>
                    <a:ext uri="{9D8B030D-6E8A-4147-A177-3AD203B41FA5}">
                      <a16:colId xmlns:a16="http://schemas.microsoft.com/office/drawing/2014/main" val="880788402"/>
                    </a:ext>
                  </a:extLst>
                </a:gridCol>
                <a:gridCol w="3684612">
                  <a:extLst>
                    <a:ext uri="{9D8B030D-6E8A-4147-A177-3AD203B41FA5}">
                      <a16:colId xmlns:a16="http://schemas.microsoft.com/office/drawing/2014/main" val="3641898757"/>
                    </a:ext>
                  </a:extLst>
                </a:gridCol>
                <a:gridCol w="3686252">
                  <a:extLst>
                    <a:ext uri="{9D8B030D-6E8A-4147-A177-3AD203B41FA5}">
                      <a16:colId xmlns:a16="http://schemas.microsoft.com/office/drawing/2014/main" val="570953232"/>
                    </a:ext>
                  </a:extLst>
                </a:gridCol>
              </a:tblGrid>
              <a:tr h="812800">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AEBG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812800">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smtClean="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31, 2017</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1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Mar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30, 2018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a:t>
                      </a:r>
                      <a:r>
                        <a:rPr lang="en-US" sz="3200" b="1" dirty="0" smtClean="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1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smtClean="0">
                          <a:effectLst/>
                          <a:latin typeface="Calibri" panose="020F0502020204030204" pitchFamily="34" charset="0"/>
                          <a:ea typeface="Calibri" panose="020F0502020204030204" pitchFamily="34" charset="0"/>
                          <a:cs typeface="Times New Roman" panose="02020603050405020304" pitchFamily="18" charset="0"/>
                        </a:rPr>
                        <a:t> 1, 2018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spTree>
    <p:extLst>
      <p:ext uri="{BB962C8B-B14F-4D97-AF65-F5344CB8AC3E}">
        <p14:creationId xmlns:p14="http://schemas.microsoft.com/office/powerpoint/2010/main" val="1187593160"/>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sz="quarter" idx="10"/>
          </p:nvPr>
        </p:nvSpPr>
        <p:spPr/>
        <p:txBody>
          <a:bodyPr/>
          <a:lstStyle/>
          <a:p>
            <a:pPr marL="758601" indent="-758601" algn="l"/>
            <a:r>
              <a:rPr lang="en-US" sz="4551" dirty="0" smtClean="0">
                <a:solidFill>
                  <a:srgbClr val="FF0000"/>
                </a:solidFill>
              </a:rPr>
              <a:t>Short Term Services</a:t>
            </a:r>
          </a:p>
          <a:p>
            <a:pPr marL="758601" indent="-758601" algn="l"/>
            <a:endParaRPr lang="en-US" sz="3982" dirty="0">
              <a:solidFill>
                <a:schemeClr val="tx1"/>
              </a:solidFill>
            </a:endParaRPr>
          </a:p>
          <a:p>
            <a:pPr marL="11113" indent="-11113" algn="l">
              <a:tabLst>
                <a:tab pos="914400" algn="l"/>
              </a:tabLst>
            </a:pPr>
            <a:r>
              <a:rPr lang="en-US" sz="3982" dirty="0" smtClean="0">
                <a:solidFill>
                  <a:schemeClr val="tx1"/>
                </a:solidFill>
              </a:rPr>
              <a:t>Record short term services to students such as counseling or mentorship that may be received outside of the classroom. </a:t>
            </a:r>
          </a:p>
          <a:p>
            <a:pPr marL="757238" indent="-588963" algn="l">
              <a:buFont typeface="Arial" panose="020B0604020202020204" pitchFamily="34" charset="0"/>
              <a:buChar char="•"/>
            </a:pPr>
            <a:r>
              <a:rPr lang="en-US" sz="3982" dirty="0" smtClean="0">
                <a:solidFill>
                  <a:schemeClr val="tx1"/>
                </a:solidFill>
              </a:rPr>
              <a:t>Supportive Services</a:t>
            </a:r>
          </a:p>
          <a:p>
            <a:pPr marL="757238" indent="-588963" algn="l">
              <a:buFont typeface="Arial" panose="020B0604020202020204" pitchFamily="34" charset="0"/>
              <a:buChar char="•"/>
            </a:pPr>
            <a:r>
              <a:rPr lang="en-US" sz="3982" dirty="0" smtClean="0">
                <a:solidFill>
                  <a:schemeClr val="tx1"/>
                </a:solidFill>
              </a:rPr>
              <a:t>Training </a:t>
            </a:r>
            <a:r>
              <a:rPr lang="en-US" sz="3982" dirty="0">
                <a:solidFill>
                  <a:schemeClr val="tx1"/>
                </a:solidFill>
              </a:rPr>
              <a:t>Services</a:t>
            </a:r>
          </a:p>
          <a:p>
            <a:pPr marL="757238" indent="-588963" algn="l">
              <a:buFont typeface="Arial" panose="020B0604020202020204" pitchFamily="34" charset="0"/>
              <a:buChar char="•"/>
            </a:pPr>
            <a:r>
              <a:rPr lang="en-US" sz="3982" dirty="0">
                <a:solidFill>
                  <a:schemeClr val="tx1"/>
                </a:solidFill>
              </a:rPr>
              <a:t>Transition </a:t>
            </a:r>
            <a:r>
              <a:rPr lang="en-US" sz="3982" dirty="0" smtClean="0">
                <a:solidFill>
                  <a:schemeClr val="tx1"/>
                </a:solidFill>
              </a:rPr>
              <a:t>Services</a:t>
            </a:r>
          </a:p>
          <a:p>
            <a:pPr marL="168275" algn="l"/>
            <a:r>
              <a:rPr lang="en-US" sz="3982" dirty="0" smtClean="0">
                <a:solidFill>
                  <a:schemeClr val="tx1"/>
                </a:solidFill>
              </a:rPr>
              <a:t/>
            </a:r>
            <a:br>
              <a:rPr lang="en-US" sz="3982" dirty="0" smtClean="0">
                <a:solidFill>
                  <a:schemeClr val="tx1"/>
                </a:solidFill>
              </a:rPr>
            </a:br>
            <a:r>
              <a:rPr lang="en-US" sz="3982" dirty="0" smtClean="0">
                <a:solidFill>
                  <a:schemeClr val="tx1"/>
                </a:solidFill>
              </a:rPr>
              <a:t>Enter in TE in Records – Students –</a:t>
            </a:r>
          </a:p>
          <a:p>
            <a:pPr marL="168275" algn="l"/>
            <a:r>
              <a:rPr lang="en-US" sz="3982" dirty="0" smtClean="0">
                <a:solidFill>
                  <a:schemeClr val="tx1"/>
                </a:solidFill>
              </a:rPr>
              <a:t>In Program Years  -OR- use Update Record field #8</a:t>
            </a:r>
            <a:endParaRPr lang="en-US" sz="3982" dirty="0">
              <a:solidFill>
                <a:schemeClr val="tx1"/>
              </a:solidFill>
            </a:endParaRPr>
          </a:p>
        </p:txBody>
      </p:sp>
      <p:sp>
        <p:nvSpPr>
          <p:cNvPr id="30722" name="Slide Number Placeholder 3"/>
          <p:cNvSpPr>
            <a:spLocks noGrp="1"/>
          </p:cNvSpPr>
          <p:nvPr>
            <p:ph type="sldNum" sz="quarter" idx="12"/>
          </p:nvPr>
        </p:nvSpPr>
        <p:spPr/>
        <p:txBody>
          <a:bodyPr/>
          <a:lstStyle/>
          <a:p>
            <a:pPr>
              <a:defRPr/>
            </a:pPr>
            <a:fld id="{4DE3AD30-8356-48C3-A67A-C485840600EF}" type="slidenum">
              <a:rPr lang="en-US" smtClean="0">
                <a:latin typeface="Arial" pitchFamily="34" charset="0"/>
              </a:rPr>
              <a:pPr>
                <a:defRPr/>
              </a:pPr>
              <a:t>22</a:t>
            </a:fld>
            <a:endParaRPr lang="en-US" smtClean="0">
              <a:latin typeface="Arial"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2917" y="4620125"/>
            <a:ext cx="2719335" cy="258748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49971093"/>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400" b="1" dirty="0" smtClean="0">
                <a:solidFill>
                  <a:schemeClr val="accent2">
                    <a:lumMod val="75000"/>
                  </a:schemeClr>
                </a:solidFill>
                <a:latin typeface="Helvetica" panose="020B0604020202020204" pitchFamily="34" charset="0"/>
                <a:cs typeface="Helvetica" panose="020B0604020202020204" pitchFamily="34" charset="0"/>
              </a:rPr>
              <a:t>AEBG Outcomes</a:t>
            </a:r>
            <a:endParaRPr lang="en-US" sz="4400" b="1" dirty="0">
              <a:solidFill>
                <a:schemeClr val="accent2">
                  <a:lumMod val="75000"/>
                </a:schemeClr>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quarter" idx="11"/>
          </p:nvPr>
        </p:nvSpPr>
        <p:spPr/>
        <p:txBody>
          <a:bodyPr/>
          <a:lstStyle/>
          <a:p>
            <a:pPr marL="685800" indent="-685800" algn="l">
              <a:buFont typeface="+mj-lt"/>
              <a:buAutoNum type="arabicPeriod"/>
            </a:pPr>
            <a:r>
              <a:rPr lang="en-US" sz="4800" dirty="0" smtClean="0"/>
              <a:t>Improved Literacy Skills</a:t>
            </a:r>
          </a:p>
          <a:p>
            <a:pPr marL="685800" indent="-685800" algn="l">
              <a:buFont typeface="+mj-lt"/>
              <a:buAutoNum type="arabicPeriod"/>
            </a:pPr>
            <a:r>
              <a:rPr lang="en-US" sz="4800" dirty="0" smtClean="0"/>
              <a:t>High School Diploma/HSE</a:t>
            </a:r>
          </a:p>
          <a:p>
            <a:pPr marL="685800" indent="-685800" algn="l">
              <a:buFont typeface="+mj-lt"/>
              <a:buAutoNum type="arabicPeriod"/>
            </a:pPr>
            <a:r>
              <a:rPr lang="en-US" sz="4800" dirty="0" smtClean="0"/>
              <a:t>Post-Secondary</a:t>
            </a:r>
          </a:p>
          <a:p>
            <a:pPr marL="685800" indent="-685800" algn="l">
              <a:buFont typeface="+mj-lt"/>
              <a:buAutoNum type="arabicPeriod"/>
            </a:pPr>
            <a:r>
              <a:rPr lang="en-US" sz="4800" dirty="0" smtClean="0"/>
              <a:t>Job Placement</a:t>
            </a:r>
          </a:p>
          <a:p>
            <a:pPr marL="685800" indent="-685800" algn="l">
              <a:buFont typeface="+mj-lt"/>
              <a:buAutoNum type="arabicPeriod"/>
            </a:pPr>
            <a:r>
              <a:rPr lang="en-US" sz="4800" dirty="0" smtClean="0"/>
              <a:t>Improved Wages</a:t>
            </a:r>
          </a:p>
          <a:p>
            <a:pPr marL="685800" indent="-685800" algn="l">
              <a:buFont typeface="+mj-lt"/>
              <a:buAutoNum type="arabicPeriod"/>
            </a:pPr>
            <a:r>
              <a:rPr lang="en-US" sz="4800" dirty="0" smtClean="0"/>
              <a:t>Transition to Post-Secondary</a:t>
            </a:r>
            <a:endParaRPr lang="en-US" sz="4800" dirty="0"/>
          </a:p>
        </p:txBody>
      </p:sp>
    </p:spTree>
    <p:extLst>
      <p:ext uri="{BB962C8B-B14F-4D97-AF65-F5344CB8AC3E}">
        <p14:creationId xmlns:p14="http://schemas.microsoft.com/office/powerpoint/2010/main" val="1026568335"/>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a:t>
            </a:r>
          </a:p>
        </p:txBody>
      </p:sp>
      <p:sp>
        <p:nvSpPr>
          <p:cNvPr id="3" name="Content Placeholder 2"/>
          <p:cNvSpPr>
            <a:spLocks noGrp="1"/>
          </p:cNvSpPr>
          <p:nvPr>
            <p:ph sz="quarter" idx="11"/>
          </p:nvPr>
        </p:nvSpPr>
        <p:spPr>
          <a:xfrm>
            <a:off x="579549" y="2834640"/>
            <a:ext cx="11782314" cy="5813322"/>
          </a:xfrm>
        </p:spPr>
        <p:txBody>
          <a:bodyPr/>
          <a:lstStyle/>
          <a:p>
            <a:pPr marL="457200" lvl="1" indent="-457200" algn="l">
              <a:buFont typeface="Arial" panose="020B0604020202020204" pitchFamily="34" charset="0"/>
              <a:buChar char="•"/>
            </a:pPr>
            <a:r>
              <a:rPr lang="en-US" sz="4400" dirty="0"/>
              <a:t>For </a:t>
            </a:r>
            <a:r>
              <a:rPr lang="en-US" sz="4400" dirty="0" smtClean="0"/>
              <a:t>ABE/ESL/ASE </a:t>
            </a:r>
            <a:r>
              <a:rPr lang="en-US" sz="4400" dirty="0"/>
              <a:t>programs, measured by </a:t>
            </a:r>
            <a:r>
              <a:rPr lang="en-US" sz="4400" dirty="0" smtClean="0"/>
              <a:t>pre/post learning gains</a:t>
            </a:r>
          </a:p>
          <a:p>
            <a:pPr marL="457200" lvl="1" indent="-457200" algn="l">
              <a:buFont typeface="Arial" panose="020B0604020202020204" pitchFamily="34" charset="0"/>
              <a:buChar char="•"/>
            </a:pPr>
            <a:r>
              <a:rPr lang="en-US" sz="4400" dirty="0" smtClean="0"/>
              <a:t>ABE/ESL/ASE: Career </a:t>
            </a:r>
            <a:r>
              <a:rPr lang="en-US" sz="4400" dirty="0"/>
              <a:t>Development and College Preparation (CDCP) certificate</a:t>
            </a:r>
            <a:endParaRPr lang="en-US" sz="4400" dirty="0" smtClean="0"/>
          </a:p>
          <a:p>
            <a:pPr marL="457200" lvl="1" indent="-457200" algn="l">
              <a:buFont typeface="Arial" panose="020B0604020202020204" pitchFamily="34" charset="0"/>
              <a:buChar char="•"/>
            </a:pPr>
            <a:r>
              <a:rPr lang="en-US" sz="4400" dirty="0" smtClean="0"/>
              <a:t>HS Diploma can report gains through achieving high school credits/Carnegie Units</a:t>
            </a:r>
          </a:p>
          <a:p>
            <a:pPr marL="457200" lvl="1" indent="-457200" algn="l">
              <a:buFont typeface="Arial" panose="020B0604020202020204" pitchFamily="34" charset="0"/>
              <a:buChar char="•"/>
            </a:pPr>
            <a:r>
              <a:rPr lang="en-US" sz="4400" dirty="0" smtClean="0"/>
              <a:t>Occupational Skills gain</a:t>
            </a:r>
          </a:p>
          <a:p>
            <a:pPr marL="457200" lvl="1" indent="-457200" algn="l">
              <a:buFont typeface="Arial" panose="020B0604020202020204" pitchFamily="34" charset="0"/>
              <a:buChar char="•"/>
            </a:pPr>
            <a:r>
              <a:rPr lang="en-US" sz="4400" dirty="0" smtClean="0"/>
              <a:t>Workforce Readiness Milestone </a:t>
            </a:r>
            <a:endParaRPr lang="en-US" sz="4400" dirty="0"/>
          </a:p>
          <a:p>
            <a:pPr lvl="1" algn="l"/>
            <a:endParaRPr lang="en-US" sz="4400" dirty="0"/>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030992496"/>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843" y="18492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Adults With Improved Literacy &amp; Basic Skills</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11843" y="24910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844550" y="3006271"/>
            <a:ext cx="11239499" cy="3354765"/>
          </a:xfrm>
          <a:prstGeom prst="rect">
            <a:avLst/>
          </a:prstGeom>
        </p:spPr>
        <p:txBody>
          <a:bodyPr wrap="square">
            <a:spAutoFit/>
          </a:bodyPr>
          <a:lstStyle/>
          <a:p>
            <a:pPr marL="228600" lvl="0" algn="l">
              <a:spcBef>
                <a:spcPts val="2400"/>
              </a:spcBef>
              <a:buClr>
                <a:srgbClr val="0070C0"/>
              </a:buClr>
              <a:buSzPct val="135000"/>
            </a:pPr>
            <a:r>
              <a:rPr lang="en-US" sz="3200" dirty="0" smtClean="0"/>
              <a:t>Attainment </a:t>
            </a:r>
            <a:r>
              <a:rPr lang="en-US" sz="3200" dirty="0"/>
              <a:t>of a functional level tied to completion of a course or a Career Development and College Preparation (CDCP) certificate using a crosswalk of the National Reporting System EFLs and the community college CB21 course rubric for levels below </a:t>
            </a:r>
            <a:r>
              <a:rPr lang="en-US" sz="3200" dirty="0" smtClean="0"/>
              <a:t>transfer</a:t>
            </a:r>
            <a:endParaRPr lang="en-US" sz="3200" dirty="0"/>
          </a:p>
          <a:p>
            <a:pPr marL="228600" lvl="0" algn="l">
              <a:spcBef>
                <a:spcPts val="2400"/>
              </a:spcBef>
              <a:buClr>
                <a:srgbClr val="0070C0"/>
              </a:buClr>
              <a:buSzPct val="135000"/>
            </a:pPr>
            <a:endParaRPr lang="en-US" sz="3200" dirty="0"/>
          </a:p>
        </p:txBody>
      </p:sp>
      <p:pic>
        <p:nvPicPr>
          <p:cNvPr id="3" name="Picture 2"/>
          <p:cNvPicPr>
            <a:picLocks noChangeAspect="1"/>
          </p:cNvPicPr>
          <p:nvPr/>
        </p:nvPicPr>
        <p:blipFill rotWithShape="1">
          <a:blip r:embed="rId2"/>
          <a:srcRect l="3217" b="6311"/>
          <a:stretch/>
        </p:blipFill>
        <p:spPr>
          <a:xfrm>
            <a:off x="9420447" y="5409126"/>
            <a:ext cx="2502614" cy="3150083"/>
          </a:xfrm>
          <a:prstGeom prst="rect">
            <a:avLst/>
          </a:prstGeom>
          <a:ln>
            <a:solidFill>
              <a:schemeClr val="accent1"/>
            </a:solidFill>
          </a:ln>
        </p:spPr>
      </p:pic>
      <p:sp>
        <p:nvSpPr>
          <p:cNvPr id="4" name="TextBox 3"/>
          <p:cNvSpPr txBox="1"/>
          <p:nvPr/>
        </p:nvSpPr>
        <p:spPr>
          <a:xfrm>
            <a:off x="1150606" y="6361036"/>
            <a:ext cx="7963786" cy="16414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algn="l" rtl="0" latinLnBrk="1" hangingPunct="0"/>
            <a:r>
              <a:rPr lang="en-US" sz="3200" dirty="0"/>
              <a:t>Mark “Mastered Course Competencies on Update field #9 (Education): </a:t>
            </a:r>
          </a:p>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986344276"/>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3600" b="1" dirty="0">
                <a:solidFill>
                  <a:schemeClr val="accent2">
                    <a:lumMod val="75000"/>
                  </a:schemeClr>
                </a:solidFill>
                <a:latin typeface="Helvetica" panose="020B0604020202020204" pitchFamily="34" charset="0"/>
                <a:cs typeface="Helvetica" panose="020B0604020202020204" pitchFamily="34" charset="0"/>
              </a:rPr>
              <a:t>Improved Literacy Skills – HS Diploma</a:t>
            </a:r>
          </a:p>
        </p:txBody>
      </p:sp>
      <p:sp>
        <p:nvSpPr>
          <p:cNvPr id="3" name="Content Placeholder 2"/>
          <p:cNvSpPr>
            <a:spLocks noGrp="1"/>
          </p:cNvSpPr>
          <p:nvPr>
            <p:ph sz="quarter" idx="11"/>
          </p:nvPr>
        </p:nvSpPr>
        <p:spPr>
          <a:xfrm>
            <a:off x="365125" y="2724150"/>
            <a:ext cx="11996738" cy="6091238"/>
          </a:xfrm>
        </p:spPr>
        <p:txBody>
          <a:bodyPr/>
          <a:lstStyle/>
          <a:p>
            <a:pPr marL="166688" lvl="3" algn="l"/>
            <a:r>
              <a:rPr lang="en-US" sz="3600" b="1" dirty="0">
                <a:solidFill>
                  <a:schemeClr val="tx1">
                    <a:lumMod val="65000"/>
                    <a:lumOff val="35000"/>
                  </a:schemeClr>
                </a:solidFill>
              </a:rPr>
              <a:t>Progress towards Diploma </a:t>
            </a:r>
            <a:r>
              <a:rPr lang="en-US" sz="3600" b="1" dirty="0">
                <a:solidFill>
                  <a:srgbClr val="FF0000"/>
                </a:solidFill>
              </a:rPr>
              <a:t>(New) </a:t>
            </a:r>
            <a:r>
              <a:rPr lang="en-US" sz="3600" b="1" dirty="0">
                <a:solidFill>
                  <a:schemeClr val="tx1">
                    <a:lumMod val="65000"/>
                    <a:lumOff val="35000"/>
                  </a:schemeClr>
                </a:solidFill>
              </a:rPr>
              <a:t>– </a:t>
            </a:r>
            <a:r>
              <a:rPr lang="en-US" dirty="0" smtClean="0"/>
              <a:t>Participants who improved from ASE low to ASE high on the NRS-approved assessment– or, who completed enough high school credits to advance from ASE Low (9</a:t>
            </a:r>
            <a:r>
              <a:rPr lang="en-US" baseline="30000" dirty="0" smtClean="0"/>
              <a:t>th</a:t>
            </a:r>
            <a:r>
              <a:rPr lang="en-US" dirty="0" smtClean="0"/>
              <a:t>/10</a:t>
            </a:r>
            <a:r>
              <a:rPr lang="en-US" baseline="30000" dirty="0" smtClean="0"/>
              <a:t>th</a:t>
            </a:r>
            <a:r>
              <a:rPr lang="en-US" dirty="0" smtClean="0"/>
              <a:t> grade) to ASE High (11</a:t>
            </a:r>
            <a:r>
              <a:rPr lang="en-US" baseline="30000" dirty="0" smtClean="0"/>
              <a:t>th</a:t>
            </a:r>
            <a:r>
              <a:rPr lang="en-US" dirty="0" smtClean="0"/>
              <a:t>/12</a:t>
            </a:r>
            <a:r>
              <a:rPr lang="en-US" baseline="30000" dirty="0" smtClean="0"/>
              <a:t>th</a:t>
            </a:r>
            <a:r>
              <a:rPr lang="en-US" dirty="0" smtClean="0"/>
              <a:t> grade) levels.</a:t>
            </a:r>
          </a:p>
          <a:p>
            <a:pPr marL="623888" lvl="3" indent="-457200" algn="l">
              <a:buFont typeface="Arial" panose="020B0604020202020204" pitchFamily="34" charset="0"/>
              <a:buChar char="•"/>
            </a:pPr>
            <a:r>
              <a:rPr lang="en-US" dirty="0" smtClean="0"/>
              <a:t>Instructional Program = HS Diploma</a:t>
            </a:r>
          </a:p>
          <a:p>
            <a:pPr marL="623888" lvl="3" indent="-457200" algn="l">
              <a:buFont typeface="Arial" panose="020B0604020202020204" pitchFamily="34" charset="0"/>
              <a:buChar char="•"/>
            </a:pPr>
            <a:r>
              <a:rPr lang="en-US" dirty="0" smtClean="0"/>
              <a:t>Instructional Level = ASE Low or ASE High – either through pretest or self-report (Entry Record field 18)</a:t>
            </a:r>
          </a:p>
          <a:p>
            <a:pPr marL="623888" lvl="3" indent="-457200" algn="l">
              <a:buFont typeface="Arial" panose="020B0604020202020204" pitchFamily="34" charset="0"/>
              <a:buChar char="•"/>
            </a:pPr>
            <a:r>
              <a:rPr lang="en-US" dirty="0" smtClean="0"/>
              <a:t>If ASE Low – learner achieves outcome by marking self-report ASE High, or earn HS diploma</a:t>
            </a:r>
          </a:p>
          <a:p>
            <a:pPr marL="623888" lvl="3" indent="-457200" algn="l">
              <a:buFont typeface="Arial" panose="020B0604020202020204" pitchFamily="34" charset="0"/>
              <a:buChar char="•"/>
            </a:pPr>
            <a:r>
              <a:rPr lang="en-US" dirty="0" smtClean="0"/>
              <a:t>If ASE High – learner achieves outcome by marking earn HS diploma</a:t>
            </a:r>
          </a:p>
          <a:p>
            <a:pPr marL="623888" lvl="3" indent="-457200" algn="l">
              <a:buFont typeface="Arial" panose="020B0604020202020204" pitchFamily="34" charset="0"/>
              <a:buChar char="•"/>
            </a:pPr>
            <a:endParaRPr lang="en-US" dirty="0"/>
          </a:p>
          <a:p>
            <a:pPr marL="517525" lvl="4" algn="l"/>
            <a:endParaRPr lang="en-US" sz="4400" dirty="0"/>
          </a:p>
          <a:p>
            <a:pPr marL="115888"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072720180"/>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843" y="18492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CTE-Related Skills Gains</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11843" y="24910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558801" y="2815771"/>
            <a:ext cx="11239499" cy="3770263"/>
          </a:xfrm>
          <a:prstGeom prst="rect">
            <a:avLst/>
          </a:prstGeom>
        </p:spPr>
        <p:txBody>
          <a:bodyPr wrap="square">
            <a:spAutoFit/>
          </a:bodyPr>
          <a:lstStyle/>
          <a:p>
            <a:pPr marL="228600" lvl="0" algn="l">
              <a:spcBef>
                <a:spcPts val="600"/>
              </a:spcBef>
              <a:buClr>
                <a:srgbClr val="0070C0"/>
              </a:buClr>
              <a:buSzPct val="135000"/>
            </a:pPr>
            <a:r>
              <a:rPr lang="en-US" sz="3200" b="1" dirty="0">
                <a:solidFill>
                  <a:schemeClr val="tx1">
                    <a:lumMod val="65000"/>
                    <a:lumOff val="35000"/>
                  </a:schemeClr>
                </a:solidFill>
              </a:rPr>
              <a:t>Occupational Skills Gain – </a:t>
            </a:r>
            <a:r>
              <a:rPr lang="en-US" sz="3200" dirty="0"/>
              <a:t>Participants who achieve milestones in CTE programs, but who do not complete their credential or certificate because they obtain employment or realize a shorter-term goal related to occupational advancement. </a:t>
            </a:r>
          </a:p>
          <a:p>
            <a:pPr marL="228600" lvl="0" algn="l">
              <a:spcBef>
                <a:spcPts val="1800"/>
              </a:spcBef>
              <a:buClr>
                <a:srgbClr val="0070C0"/>
              </a:buClr>
              <a:buSzPct val="135000"/>
            </a:pPr>
            <a:r>
              <a:rPr lang="en-US" sz="3200" b="1" dirty="0">
                <a:solidFill>
                  <a:schemeClr val="tx1">
                    <a:lumMod val="65000"/>
                    <a:lumOff val="35000"/>
                  </a:schemeClr>
                </a:solidFill>
              </a:rPr>
              <a:t>Workforce Preparation Milestone – </a:t>
            </a:r>
            <a:r>
              <a:rPr lang="en-US" sz="3200" dirty="0">
                <a:solidFill>
                  <a:schemeClr val="tx1">
                    <a:lumMod val="65000"/>
                    <a:lumOff val="35000"/>
                  </a:schemeClr>
                </a:solidFill>
              </a:rPr>
              <a:t>Participants who complete workforce preparation courses or certificates. </a:t>
            </a:r>
            <a:endParaRPr lang="en-US" sz="3200" b="1" dirty="0">
              <a:solidFill>
                <a:schemeClr val="tx1">
                  <a:lumMod val="65000"/>
                  <a:lumOff val="35000"/>
                </a:schemeClr>
              </a:solidFill>
            </a:endParaRPr>
          </a:p>
        </p:txBody>
      </p:sp>
      <p:grpSp>
        <p:nvGrpSpPr>
          <p:cNvPr id="7" name="Group 6"/>
          <p:cNvGrpSpPr/>
          <p:nvPr/>
        </p:nvGrpSpPr>
        <p:grpSpPr>
          <a:xfrm>
            <a:off x="10476802" y="292583"/>
            <a:ext cx="1885061" cy="1043457"/>
            <a:chOff x="1254756" y="1526"/>
            <a:chExt cx="2490240" cy="1506872"/>
          </a:xfrm>
        </p:grpSpPr>
        <p:sp>
          <p:nvSpPr>
            <p:cNvPr id="8" name="Rectangle 7"/>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776403290"/>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443" y="1773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Postsecondary Credential Completion</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259443" y="24148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558801" y="2815771"/>
            <a:ext cx="11683999" cy="5678478"/>
          </a:xfrm>
          <a:prstGeom prst="rect">
            <a:avLst/>
          </a:prstGeom>
        </p:spPr>
        <p:txBody>
          <a:bodyPr wrap="square">
            <a:spAutoFit/>
          </a:bodyPr>
          <a:lstStyle/>
          <a:p>
            <a:pPr lvl="4" algn="l"/>
            <a:r>
              <a:rPr lang="en-US" sz="3200" b="1" dirty="0">
                <a:solidFill>
                  <a:schemeClr val="tx1"/>
                </a:solidFill>
              </a:rPr>
              <a:t>For K12 community college CTE programs </a:t>
            </a:r>
            <a:r>
              <a:rPr lang="en-US" sz="3200" b="1" dirty="0">
                <a:solidFill>
                  <a:schemeClr val="tx1">
                    <a:lumMod val="65000"/>
                    <a:lumOff val="35000"/>
                  </a:schemeClr>
                </a:solidFill>
              </a:rPr>
              <a:t>-</a:t>
            </a:r>
            <a:r>
              <a:rPr lang="en-US" sz="3200" dirty="0"/>
              <a:t> Completion of a credential that leads to employment in a clearly-defined occupation including, but not necessarily limited to:</a:t>
            </a:r>
          </a:p>
          <a:p>
            <a:pPr marL="685800" lvl="5" indent="-457200" algn="l">
              <a:spcBef>
                <a:spcPts val="600"/>
              </a:spcBef>
              <a:buClr>
                <a:srgbClr val="0070C0"/>
              </a:buClr>
              <a:buSzPct val="135000"/>
              <a:buFont typeface="Arial" panose="020B0604020202020204" pitchFamily="34" charset="0"/>
              <a:buChar char="•"/>
            </a:pPr>
            <a:r>
              <a:rPr lang="en-US" sz="2800" dirty="0"/>
              <a:t>Locally approved certificates eligible for inclusion on the Eligible Training Provider List (ETPL)</a:t>
            </a:r>
          </a:p>
          <a:p>
            <a:pPr marL="685800" lvl="5" indent="-457200" algn="l">
              <a:spcBef>
                <a:spcPts val="600"/>
              </a:spcBef>
              <a:buClr>
                <a:srgbClr val="0070C0"/>
              </a:buClr>
              <a:buSzPct val="135000"/>
              <a:buFont typeface="Arial" panose="020B0604020202020204" pitchFamily="34" charset="0"/>
              <a:buChar char="•"/>
            </a:pPr>
            <a:r>
              <a:rPr lang="en-US" sz="2800" dirty="0"/>
              <a:t>CDCP CTE certificates with more than 48 instructional contact hours </a:t>
            </a:r>
          </a:p>
          <a:p>
            <a:pPr marL="685800" lvl="5" indent="-457200" algn="l">
              <a:spcBef>
                <a:spcPts val="600"/>
              </a:spcBef>
              <a:buClr>
                <a:srgbClr val="0070C0"/>
              </a:buClr>
              <a:buSzPct val="135000"/>
              <a:buFont typeface="Arial" panose="020B0604020202020204" pitchFamily="34" charset="0"/>
              <a:buChar char="•"/>
            </a:pPr>
            <a:r>
              <a:rPr lang="en-US" sz="2800" dirty="0"/>
              <a:t>Certificates that meet the minimum threshold for inclusion under Perkins</a:t>
            </a:r>
          </a:p>
          <a:p>
            <a:pPr marL="685800" lvl="5" indent="-457200" algn="l">
              <a:spcBef>
                <a:spcPts val="600"/>
              </a:spcBef>
              <a:buClr>
                <a:srgbClr val="0070C0"/>
              </a:buClr>
              <a:buSzPct val="135000"/>
              <a:buFont typeface="Arial" panose="020B0604020202020204" pitchFamily="34" charset="0"/>
              <a:buChar char="•"/>
            </a:pPr>
            <a:r>
              <a:rPr lang="en-US" sz="2800" dirty="0"/>
              <a:t>Certificates that meet the threshold for Title IV federal student aid</a:t>
            </a:r>
          </a:p>
          <a:p>
            <a:pPr marL="63500" lvl="5" indent="-63500" algn="l">
              <a:spcBef>
                <a:spcPts val="1800"/>
              </a:spcBef>
              <a:buClr>
                <a:srgbClr val="0070C0"/>
              </a:buClr>
              <a:buSzPct val="135000"/>
            </a:pPr>
            <a:r>
              <a:rPr lang="en-US" sz="3200" b="1" dirty="0" smtClean="0">
                <a:solidFill>
                  <a:schemeClr val="tx1"/>
                </a:solidFill>
              </a:rPr>
              <a:t>Completion </a:t>
            </a:r>
            <a:r>
              <a:rPr lang="en-US" sz="3200" b="1" dirty="0">
                <a:solidFill>
                  <a:schemeClr val="tx1"/>
                </a:solidFill>
              </a:rPr>
              <a:t>of any degree or for credit certificate over 6 units</a:t>
            </a:r>
          </a:p>
        </p:txBody>
      </p:sp>
      <p:sp>
        <p:nvSpPr>
          <p:cNvPr id="7" name="TextBox 6"/>
          <p:cNvSpPr txBox="1"/>
          <p:nvPr/>
        </p:nvSpPr>
        <p:spPr>
          <a:xfrm>
            <a:off x="10382536" y="49361"/>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7"/>
          <p:cNvGrpSpPr/>
          <p:nvPr/>
        </p:nvGrpSpPr>
        <p:grpSpPr>
          <a:xfrm>
            <a:off x="10400780" y="148239"/>
            <a:ext cx="2490240" cy="1494144"/>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715994145"/>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443" y="1773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Postsecondary Credential Completion</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259443" y="24148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558801" y="2815771"/>
            <a:ext cx="11683999" cy="4555093"/>
          </a:xfrm>
          <a:prstGeom prst="rect">
            <a:avLst/>
          </a:prstGeom>
        </p:spPr>
        <p:txBody>
          <a:bodyPr wrap="square">
            <a:spAutoFit/>
          </a:bodyPr>
          <a:lstStyle/>
          <a:p>
            <a:pPr marL="228600" lvl="4" algn="l">
              <a:spcBef>
                <a:spcPts val="600"/>
              </a:spcBef>
              <a:buClr>
                <a:srgbClr val="0070C0"/>
              </a:buClr>
              <a:buSzPct val="135000"/>
            </a:pPr>
            <a:r>
              <a:rPr lang="en-US" sz="4000" dirty="0" smtClean="0"/>
              <a:t>Workforce preparation (work readiness) or occupational safety certificates (e.g. OSHA or </a:t>
            </a:r>
            <a:r>
              <a:rPr lang="en-US" sz="4000" dirty="0" err="1" smtClean="0"/>
              <a:t>Safeserve</a:t>
            </a:r>
            <a:r>
              <a:rPr lang="en-US" sz="4000" dirty="0" smtClean="0"/>
              <a:t>) </a:t>
            </a:r>
            <a:r>
              <a:rPr lang="en-US" sz="4000" b="1" dirty="0" smtClean="0"/>
              <a:t>ARE NOT</a:t>
            </a:r>
            <a:r>
              <a:rPr lang="en-US" sz="4000" dirty="0" smtClean="0"/>
              <a:t> counted for completion under this metric</a:t>
            </a:r>
          </a:p>
          <a:p>
            <a:pPr marL="228600" lvl="4" algn="l">
              <a:spcBef>
                <a:spcPts val="600"/>
              </a:spcBef>
              <a:buClr>
                <a:srgbClr val="0070C0"/>
              </a:buClr>
              <a:buSzPct val="135000"/>
            </a:pPr>
            <a:endParaRPr lang="en-US" sz="4000" dirty="0"/>
          </a:p>
          <a:p>
            <a:pPr marL="228600" lvl="4" algn="l">
              <a:spcBef>
                <a:spcPts val="600"/>
              </a:spcBef>
              <a:buClr>
                <a:srgbClr val="0070C0"/>
              </a:buClr>
              <a:buSzPct val="135000"/>
            </a:pPr>
            <a:r>
              <a:rPr lang="en-US" sz="4000" dirty="0" smtClean="0"/>
              <a:t>These outcomes should count as short term services, not Post-Secondary outcomes</a:t>
            </a:r>
          </a:p>
        </p:txBody>
      </p:sp>
      <p:sp>
        <p:nvSpPr>
          <p:cNvPr id="7" name="TextBox 6"/>
          <p:cNvSpPr txBox="1"/>
          <p:nvPr/>
        </p:nvSpPr>
        <p:spPr>
          <a:xfrm>
            <a:off x="10382536" y="49361"/>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7"/>
          <p:cNvGrpSpPr/>
          <p:nvPr/>
        </p:nvGrpSpPr>
        <p:grpSpPr>
          <a:xfrm>
            <a:off x="10400780" y="148239"/>
            <a:ext cx="2490240" cy="1494144"/>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58662841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Reports That Matter</a:t>
            </a:r>
            <a:endParaRPr lang="en-US" dirty="0"/>
          </a:p>
        </p:txBody>
      </p:sp>
      <p:pic>
        <p:nvPicPr>
          <p:cNvPr id="4" name="Content Placeholder 3"/>
          <p:cNvPicPr>
            <a:picLocks noGrp="1" noChangeAspect="1"/>
          </p:cNvPicPr>
          <p:nvPr>
            <p:ph sz="quarter" idx="11"/>
          </p:nvPr>
        </p:nvPicPr>
        <p:blipFill>
          <a:blip r:embed="rId2"/>
          <a:stretch>
            <a:fillRect/>
          </a:stretch>
        </p:blipFill>
        <p:spPr>
          <a:xfrm>
            <a:off x="776614" y="2693096"/>
            <a:ext cx="11348581" cy="5802569"/>
          </a:xfrm>
          <a:prstGeom prst="rect">
            <a:avLst/>
          </a:prstGeom>
        </p:spPr>
      </p:pic>
    </p:spTree>
    <p:extLst>
      <p:ext uri="{BB962C8B-B14F-4D97-AF65-F5344CB8AC3E}">
        <p14:creationId xmlns:p14="http://schemas.microsoft.com/office/powerpoint/2010/main" val="211589206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a:t>
            </a:r>
            <a:endParaRPr lang="en-US" dirty="0">
              <a:solidFill>
                <a:schemeClr val="accent5"/>
              </a:solidFill>
            </a:endParaRPr>
          </a:p>
        </p:txBody>
      </p:sp>
      <p:sp>
        <p:nvSpPr>
          <p:cNvPr id="3" name="Content Placeholder 2"/>
          <p:cNvSpPr>
            <a:spLocks noGrp="1"/>
          </p:cNvSpPr>
          <p:nvPr>
            <p:ph sz="quarter" idx="11"/>
          </p:nvPr>
        </p:nvSpPr>
        <p:spPr>
          <a:xfrm>
            <a:off x="365125" y="2835276"/>
            <a:ext cx="12230413" cy="6051148"/>
          </a:xfrm>
        </p:spPr>
        <p:txBody>
          <a:bodyPr/>
          <a:lstStyle/>
          <a:p>
            <a:pPr marL="457200" indent="-457200" algn="l">
              <a:buFont typeface="Arial" panose="020B0604020202020204" pitchFamily="34" charset="0"/>
              <a:buChar char="•"/>
            </a:pPr>
            <a:r>
              <a:rPr lang="en-US" sz="3600" b="1" dirty="0" smtClean="0"/>
              <a:t>Transition </a:t>
            </a:r>
            <a:r>
              <a:rPr lang="en-US" sz="3600" b="1" dirty="0"/>
              <a:t>to ASE: </a:t>
            </a:r>
            <a:r>
              <a:rPr lang="en-US" sz="3600" dirty="0"/>
              <a:t>AEBG will track transitions from ABE to ASE or ESL to </a:t>
            </a:r>
            <a:r>
              <a:rPr lang="en-US" sz="3600" dirty="0" smtClean="0"/>
              <a:t>ASE. </a:t>
            </a:r>
            <a:endParaRPr lang="en-US" sz="3600" dirty="0"/>
          </a:p>
          <a:p>
            <a:pPr marL="457200" indent="-457200" algn="l">
              <a:buFont typeface="Arial" panose="020B0604020202020204" pitchFamily="34" charset="0"/>
              <a:buChar char="•"/>
            </a:pPr>
            <a:r>
              <a:rPr lang="en-US" sz="3600" b="1" dirty="0"/>
              <a:t>Transition into Post-secondary</a:t>
            </a:r>
            <a:r>
              <a:rPr lang="en-US" sz="3600" b="1" dirty="0" smtClean="0"/>
              <a:t>:</a:t>
            </a:r>
            <a:r>
              <a:rPr lang="en-US" sz="3600" dirty="0" smtClean="0"/>
              <a:t> Applies to </a:t>
            </a:r>
            <a:r>
              <a:rPr lang="en-US" sz="3600" dirty="0"/>
              <a:t>participants transitioning into </a:t>
            </a:r>
            <a:r>
              <a:rPr lang="en-US" sz="3600" dirty="0" smtClean="0"/>
              <a:t>1) Any </a:t>
            </a:r>
            <a:r>
              <a:rPr lang="en-US" sz="3600" dirty="0"/>
              <a:t>K12 adult education or community college CTE program </a:t>
            </a:r>
            <a:r>
              <a:rPr lang="en-US" sz="3600" dirty="0" smtClean="0"/>
              <a:t>or 2) Community </a:t>
            </a:r>
            <a:r>
              <a:rPr lang="en-US" sz="3600" dirty="0"/>
              <a:t>college for-credit coursework that is not developmental. </a:t>
            </a:r>
          </a:p>
          <a:p>
            <a:pPr lvl="1" algn="l"/>
            <a:endParaRPr lang="en-US" sz="3600" dirty="0"/>
          </a:p>
        </p:txBody>
      </p:sp>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07287350"/>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 to Post-Secondary</a:t>
            </a:r>
            <a:endParaRPr lang="en-US" dirty="0">
              <a:solidFill>
                <a:schemeClr val="accent5"/>
              </a:solidFill>
            </a:endParaRPr>
          </a:p>
        </p:txBody>
      </p:sp>
      <p:sp>
        <p:nvSpPr>
          <p:cNvPr id="3" name="Content Placeholder 2"/>
          <p:cNvSpPr>
            <a:spLocks noGrp="1"/>
          </p:cNvSpPr>
          <p:nvPr>
            <p:ph sz="quarter" idx="11"/>
          </p:nvPr>
        </p:nvSpPr>
        <p:spPr>
          <a:xfrm>
            <a:off x="365824" y="2706486"/>
            <a:ext cx="12230413" cy="6170613"/>
          </a:xfrm>
        </p:spPr>
        <p:txBody>
          <a:bodyPr/>
          <a:lstStyle/>
          <a:p>
            <a:pPr marL="457200" indent="-457200" algn="l">
              <a:buFont typeface="Arial" panose="020B0604020202020204" pitchFamily="34" charset="0"/>
              <a:buChar char="•"/>
            </a:pPr>
            <a:r>
              <a:rPr lang="en-US" b="1" dirty="0" smtClean="0"/>
              <a:t>Transition </a:t>
            </a:r>
            <a:r>
              <a:rPr lang="en-US" b="1" dirty="0"/>
              <a:t>into Post-secondary</a:t>
            </a:r>
            <a:r>
              <a:rPr lang="en-US" b="1" dirty="0" smtClean="0"/>
              <a:t>: </a:t>
            </a:r>
            <a:r>
              <a:rPr lang="en-US" dirty="0" smtClean="0"/>
              <a:t>Specific student based scenarios that qualify for the AEBG transition outcome:</a:t>
            </a:r>
          </a:p>
          <a:p>
            <a:pPr marL="457200" indent="-457200" algn="l">
              <a:buFont typeface="Arial" panose="020B0604020202020204" pitchFamily="34" charset="0"/>
              <a:buChar char="•"/>
            </a:pPr>
            <a:endParaRPr lang="en-US" dirty="0" smtClean="0"/>
          </a:p>
          <a:p>
            <a:pPr marL="1030287" lvl="4" indent="-514350" algn="l">
              <a:buFont typeface="+mj-lt"/>
              <a:buAutoNum type="arabicPeriod"/>
            </a:pPr>
            <a:r>
              <a:rPr lang="en-US" dirty="0" smtClean="0"/>
              <a:t>K12 Adult </a:t>
            </a:r>
            <a:r>
              <a:rPr lang="en-US" dirty="0"/>
              <a:t>Education or community college noncredit ABE, ASE or ESL participant who enrolls in a K12 adult education CTE course</a:t>
            </a:r>
          </a:p>
          <a:p>
            <a:pPr marL="1030287" lvl="4" indent="-514350" algn="l">
              <a:buFont typeface="+mj-lt"/>
              <a:buAutoNum type="arabicPeriod"/>
            </a:pPr>
            <a:r>
              <a:rPr lang="en-US" dirty="0" smtClean="0"/>
              <a:t>K12 Adult </a:t>
            </a:r>
            <a:r>
              <a:rPr lang="en-US" dirty="0"/>
              <a:t>Education </a:t>
            </a:r>
            <a:r>
              <a:rPr lang="en-US" dirty="0" smtClean="0"/>
              <a:t>or community </a:t>
            </a:r>
            <a:r>
              <a:rPr lang="en-US" dirty="0"/>
              <a:t>college noncredit ABE, ASE or ESL participant who enrolls in a noncredit community college CTE course </a:t>
            </a:r>
          </a:p>
          <a:p>
            <a:pPr marL="515937" lvl="4" algn="l"/>
            <a:endParaRPr lang="en-US" dirty="0"/>
          </a:p>
        </p:txBody>
      </p:sp>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297178060"/>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r>
              <a:rPr lang="en-US" dirty="0">
                <a:solidFill>
                  <a:schemeClr val="accent5"/>
                </a:solidFill>
              </a:rPr>
              <a:t>Transition to Post-Secondary</a:t>
            </a:r>
          </a:p>
          <a:p>
            <a:endParaRPr lang="en-US" dirty="0"/>
          </a:p>
        </p:txBody>
      </p:sp>
      <p:sp>
        <p:nvSpPr>
          <p:cNvPr id="8" name="Content Placeholder 7"/>
          <p:cNvSpPr>
            <a:spLocks noGrp="1"/>
          </p:cNvSpPr>
          <p:nvPr>
            <p:ph sz="quarter" idx="11"/>
          </p:nvPr>
        </p:nvSpPr>
        <p:spPr/>
        <p:txBody>
          <a:bodyPr/>
          <a:lstStyle/>
          <a:p>
            <a:pPr marL="515937" lvl="4" algn="l"/>
            <a:r>
              <a:rPr lang="en-US" b="1" dirty="0"/>
              <a:t>Transition into Post-secondary: </a:t>
            </a:r>
            <a:r>
              <a:rPr lang="en-US" dirty="0"/>
              <a:t>Specific student based scenarios that qualify for the AEBG transition outcome:</a:t>
            </a:r>
          </a:p>
          <a:p>
            <a:pPr marL="515937" lvl="4" algn="l"/>
            <a:endParaRPr lang="en-US" dirty="0" smtClean="0"/>
          </a:p>
          <a:p>
            <a:pPr marL="1030287" lvl="4" indent="-514350" algn="l">
              <a:buFont typeface="+mj-lt"/>
              <a:buAutoNum type="arabicPeriod" startAt="3"/>
            </a:pPr>
            <a:r>
              <a:rPr lang="en-US" dirty="0" smtClean="0"/>
              <a:t>A </a:t>
            </a:r>
            <a:r>
              <a:rPr lang="en-US" dirty="0"/>
              <a:t>K12 adult education ABE, ASE or ESL participant who enrolls in a community college credit course that is not developmental (including both CTE and non-CTE courses)</a:t>
            </a:r>
          </a:p>
          <a:p>
            <a:pPr marL="1030287" lvl="4" indent="-514350" algn="l">
              <a:buFont typeface="+mj-lt"/>
              <a:buAutoNum type="arabicPeriod" startAt="3"/>
            </a:pPr>
            <a:r>
              <a:rPr lang="en-US" dirty="0"/>
              <a:t>A community college noncredit ABE, ASE or ESL participant who enrolls in a college credit course that is not developmental (including both CTE and non-CTE courses)</a:t>
            </a:r>
          </a:p>
          <a:p>
            <a:pPr marL="515937" lvl="4" algn="l"/>
            <a:endParaRPr lang="en-US" dirty="0"/>
          </a:p>
        </p:txBody>
      </p:sp>
      <p:sp>
        <p:nvSpPr>
          <p:cNvPr id="13" name="TextBox 12"/>
          <p:cNvSpPr txBox="1"/>
          <p:nvPr/>
        </p:nvSpPr>
        <p:spPr>
          <a:xfrm>
            <a:off x="10325816" y="78831"/>
            <a:ext cx="2490240" cy="1494144"/>
          </a:xfrm>
          <a:prstGeom prst="rect">
            <a:avLst/>
          </a:prstGeom>
          <a:solidFill>
            <a:srgbClr val="FF0000"/>
          </a:solid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59120048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40417" y="7990349"/>
            <a:ext cx="276225" cy="219075"/>
          </a:xfrm>
          <a:prstGeom prst="rect">
            <a:avLst/>
          </a:prstGeom>
        </p:spPr>
      </p:pic>
      <p:pic>
        <p:nvPicPr>
          <p:cNvPr id="11" name="Picture 10"/>
          <p:cNvPicPr>
            <a:picLocks noChangeAspect="1"/>
          </p:cNvPicPr>
          <p:nvPr/>
        </p:nvPicPr>
        <p:blipFill>
          <a:blip r:embed="rId3"/>
          <a:stretch>
            <a:fillRect/>
          </a:stretch>
        </p:blipFill>
        <p:spPr>
          <a:xfrm>
            <a:off x="1826129" y="8497096"/>
            <a:ext cx="333375" cy="247650"/>
          </a:xfrm>
          <a:prstGeom prst="rect">
            <a:avLst/>
          </a:prstGeom>
        </p:spPr>
      </p:pic>
      <p:pic>
        <p:nvPicPr>
          <p:cNvPr id="13" name="Picture 12"/>
          <p:cNvPicPr>
            <a:picLocks noChangeAspect="1"/>
          </p:cNvPicPr>
          <p:nvPr/>
        </p:nvPicPr>
        <p:blipFill>
          <a:blip r:embed="rId4"/>
          <a:stretch>
            <a:fillRect/>
          </a:stretch>
        </p:blipFill>
        <p:spPr>
          <a:xfrm>
            <a:off x="7998078" y="7976062"/>
            <a:ext cx="257175" cy="247650"/>
          </a:xfrm>
          <a:prstGeom prst="rect">
            <a:avLst/>
          </a:prstGeom>
        </p:spPr>
      </p:pic>
      <p:pic>
        <p:nvPicPr>
          <p:cNvPr id="14" name="Picture 13"/>
          <p:cNvPicPr>
            <a:picLocks noChangeAspect="1"/>
          </p:cNvPicPr>
          <p:nvPr/>
        </p:nvPicPr>
        <p:blipFill>
          <a:blip r:embed="rId5"/>
          <a:stretch>
            <a:fillRect/>
          </a:stretch>
        </p:blipFill>
        <p:spPr>
          <a:xfrm>
            <a:off x="7921878" y="8497096"/>
            <a:ext cx="333375" cy="190500"/>
          </a:xfrm>
          <a:prstGeom prst="rect">
            <a:avLst/>
          </a:prstGeom>
        </p:spPr>
      </p:pic>
      <p:sp>
        <p:nvSpPr>
          <p:cNvPr id="16" name="TextBox 15"/>
          <p:cNvSpPr txBox="1"/>
          <p:nvPr/>
        </p:nvSpPr>
        <p:spPr>
          <a:xfrm>
            <a:off x="2410414" y="791008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7" name="TextBox 16"/>
          <p:cNvSpPr txBox="1"/>
          <p:nvPr/>
        </p:nvSpPr>
        <p:spPr>
          <a:xfrm>
            <a:off x="2410414" y="8415235"/>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Post-Secondary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9" name="TextBox 18"/>
          <p:cNvSpPr txBox="1"/>
          <p:nvPr/>
        </p:nvSpPr>
        <p:spPr>
          <a:xfrm>
            <a:off x="8518441" y="7910090"/>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20" name="TextBox 19"/>
          <p:cNvSpPr txBox="1"/>
          <p:nvPr/>
        </p:nvSpPr>
        <p:spPr>
          <a:xfrm>
            <a:off x="8478340" y="8354273"/>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Transition</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grpSp>
        <p:nvGrpSpPr>
          <p:cNvPr id="2" name="Group 1"/>
          <p:cNvGrpSpPr/>
          <p:nvPr/>
        </p:nvGrpSpPr>
        <p:grpSpPr>
          <a:xfrm>
            <a:off x="1098968" y="2004762"/>
            <a:ext cx="10282906" cy="5824344"/>
            <a:chOff x="1098968" y="2004762"/>
            <a:chExt cx="10282906" cy="5824344"/>
          </a:xfrm>
        </p:grpSpPr>
        <p:pic>
          <p:nvPicPr>
            <p:cNvPr id="4" name="Picture 3"/>
            <p:cNvPicPr>
              <a:picLocks noChangeAspect="1"/>
            </p:cNvPicPr>
            <p:nvPr/>
          </p:nvPicPr>
          <p:blipFill rotWithShape="1">
            <a:blip r:embed="rId6"/>
            <a:srcRect r="26209"/>
            <a:stretch/>
          </p:blipFill>
          <p:spPr>
            <a:xfrm>
              <a:off x="1098968" y="2004762"/>
              <a:ext cx="10282906" cy="5238750"/>
            </a:xfrm>
            <a:prstGeom prst="rect">
              <a:avLst/>
            </a:prstGeom>
          </p:spPr>
        </p:pic>
        <p:pic>
          <p:nvPicPr>
            <p:cNvPr id="9" name="Picture 8"/>
            <p:cNvPicPr>
              <a:picLocks noChangeAspect="1"/>
            </p:cNvPicPr>
            <p:nvPr/>
          </p:nvPicPr>
          <p:blipFill>
            <a:blip r:embed="rId7"/>
            <a:stretch>
              <a:fillRect/>
            </a:stretch>
          </p:blipFill>
          <p:spPr>
            <a:xfrm>
              <a:off x="1854705" y="7498242"/>
              <a:ext cx="247650" cy="190500"/>
            </a:xfrm>
            <a:prstGeom prst="rect">
              <a:avLst/>
            </a:prstGeom>
          </p:spPr>
        </p:pic>
        <p:pic>
          <p:nvPicPr>
            <p:cNvPr id="12" name="Picture 11"/>
            <p:cNvPicPr>
              <a:picLocks noChangeAspect="1"/>
            </p:cNvPicPr>
            <p:nvPr/>
          </p:nvPicPr>
          <p:blipFill>
            <a:blip r:embed="rId8"/>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Literacy Gains</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8" name="TextBox 17"/>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Employment</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1" name="Picture 20"/>
            <p:cNvPicPr>
              <a:picLocks noChangeAspect="1"/>
            </p:cNvPicPr>
            <p:nvPr/>
          </p:nvPicPr>
          <p:blipFill>
            <a:blip r:embed="rId7"/>
            <a:stretch>
              <a:fillRect/>
            </a:stretch>
          </p:blipFill>
          <p:spPr>
            <a:xfrm>
              <a:off x="4516339" y="4793989"/>
              <a:ext cx="247650" cy="190500"/>
            </a:xfrm>
            <a:prstGeom prst="rect">
              <a:avLst/>
            </a:prstGeom>
          </p:spPr>
        </p:pic>
        <p:pic>
          <p:nvPicPr>
            <p:cNvPr id="22" name="Picture 21"/>
            <p:cNvPicPr>
              <a:picLocks noChangeAspect="1"/>
            </p:cNvPicPr>
            <p:nvPr/>
          </p:nvPicPr>
          <p:blipFill>
            <a:blip r:embed="rId7"/>
            <a:stretch>
              <a:fillRect/>
            </a:stretch>
          </p:blipFill>
          <p:spPr>
            <a:xfrm>
              <a:off x="4516339" y="6000000"/>
              <a:ext cx="247650" cy="190500"/>
            </a:xfrm>
            <a:prstGeom prst="rect">
              <a:avLst/>
            </a:prstGeom>
          </p:spPr>
        </p:pic>
      </p:grpSp>
    </p:spTree>
    <p:extLst>
      <p:ext uri="{BB962C8B-B14F-4D97-AF65-F5344CB8AC3E}">
        <p14:creationId xmlns:p14="http://schemas.microsoft.com/office/powerpoint/2010/main" val="1447042744"/>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88157" y="2411897"/>
            <a:ext cx="11996737" cy="6723814"/>
          </a:xfrm>
        </p:spPr>
        <p:txBody>
          <a:bodyPr/>
          <a:lstStyle/>
          <a:p>
            <a:r>
              <a:rPr lang="en-US" dirty="0" smtClean="0"/>
              <a:t>Data Matching Framework</a:t>
            </a:r>
            <a:endParaRPr lang="en-US" dirty="0"/>
          </a:p>
        </p:txBody>
      </p:sp>
      <p:graphicFrame>
        <p:nvGraphicFramePr>
          <p:cNvPr id="7" name="Chart 6"/>
          <p:cNvGraphicFramePr/>
          <p:nvPr>
            <p:extLst>
              <p:ext uri="{D42A27DB-BD31-4B8C-83A1-F6EECF244321}">
                <p14:modId xmlns:p14="http://schemas.microsoft.com/office/powerpoint/2010/main" val="4026367494"/>
              </p:ext>
            </p:extLst>
          </p:nvPr>
        </p:nvGraphicFramePr>
        <p:xfrm>
          <a:off x="2167466" y="1986844"/>
          <a:ext cx="8669867" cy="6587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87926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127360" y="1811996"/>
            <a:ext cx="12609845" cy="709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36044"/>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613084" y="2025610"/>
          <a:ext cx="11857590" cy="6442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752422" y="3357834"/>
            <a:ext cx="3176886" cy="683264"/>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Pre/Post Level Completion</a:t>
            </a:r>
          </a:p>
          <a:p>
            <a:pPr marL="304810" indent="-304810" algn="l" defTabSz="975390" rtl="0">
              <a:buFont typeface="Arial" panose="020B0604020202020204" pitchFamily="34" charset="0"/>
              <a:buChar char="•"/>
            </a:pPr>
            <a:r>
              <a:rPr lang="en-US" sz="1920" kern="1200" dirty="0">
                <a:solidFill>
                  <a:srgbClr val="FF0000"/>
                </a:solidFill>
                <a:latin typeface="Calibri" panose="020F0502020204030204"/>
              </a:rPr>
              <a:t>Carnegie Units </a:t>
            </a:r>
          </a:p>
        </p:txBody>
      </p:sp>
      <p:sp>
        <p:nvSpPr>
          <p:cNvPr id="5" name="TextBox 4"/>
          <p:cNvSpPr txBox="1"/>
          <p:nvPr/>
        </p:nvSpPr>
        <p:spPr>
          <a:xfrm>
            <a:off x="4502913" y="3363900"/>
            <a:ext cx="3176886" cy="1274195"/>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High School Diploma</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GED</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a:t>
            </a:r>
            <a:r>
              <a:rPr lang="en-US" sz="1920" kern="1200" dirty="0" err="1">
                <a:solidFill>
                  <a:prstClr val="black"/>
                </a:solidFill>
                <a:latin typeface="Calibri" panose="020F0502020204030204"/>
              </a:rPr>
              <a:t>HiSET</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TASC</a:t>
            </a:r>
          </a:p>
        </p:txBody>
      </p:sp>
      <p:sp>
        <p:nvSpPr>
          <p:cNvPr id="6" name="TextBox 5"/>
          <p:cNvSpPr txBox="1"/>
          <p:nvPr/>
        </p:nvSpPr>
        <p:spPr>
          <a:xfrm>
            <a:off x="8392741" y="3300662"/>
            <a:ext cx="4328153"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College Degree – AA, AS, BA, BS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Graduate Studies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Training Credential/Milestone</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Occupational Licensure/Certificate</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Apprenticeship</a:t>
            </a:r>
          </a:p>
        </p:txBody>
      </p:sp>
      <p:sp>
        <p:nvSpPr>
          <p:cNvPr id="7" name="TextBox 6"/>
          <p:cNvSpPr txBox="1"/>
          <p:nvPr/>
        </p:nvSpPr>
        <p:spPr>
          <a:xfrm>
            <a:off x="1458396" y="6681837"/>
            <a:ext cx="3176886" cy="978729"/>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Get a Job</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Retain a Job</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Enter Military</a:t>
            </a:r>
          </a:p>
        </p:txBody>
      </p:sp>
      <p:sp>
        <p:nvSpPr>
          <p:cNvPr id="8" name="TextBox 7"/>
          <p:cNvSpPr txBox="1"/>
          <p:nvPr/>
        </p:nvSpPr>
        <p:spPr>
          <a:xfrm>
            <a:off x="5376091" y="6700539"/>
            <a:ext cx="3176886" cy="683264"/>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Increase Wages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Get a Better Job</a:t>
            </a:r>
          </a:p>
        </p:txBody>
      </p:sp>
      <p:sp>
        <p:nvSpPr>
          <p:cNvPr id="9" name="TextBox 8"/>
          <p:cNvSpPr txBox="1"/>
          <p:nvPr/>
        </p:nvSpPr>
        <p:spPr>
          <a:xfrm>
            <a:off x="9293788" y="6695383"/>
            <a:ext cx="3427105"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Enter Job Training</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Enter College</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Transition to Credit</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Entered Training/Education Leading to Post-Secondary</a:t>
            </a:r>
          </a:p>
        </p:txBody>
      </p:sp>
      <p:sp>
        <p:nvSpPr>
          <p:cNvPr id="2" name="Title 1"/>
          <p:cNvSpPr>
            <a:spLocks noGrp="1"/>
          </p:cNvSpPr>
          <p:nvPr>
            <p:ph type="title"/>
          </p:nvPr>
        </p:nvSpPr>
        <p:spPr>
          <a:xfrm>
            <a:off x="752422" y="506281"/>
            <a:ext cx="11216640" cy="711820"/>
          </a:xfrm>
        </p:spPr>
        <p:txBody>
          <a:bodyPr>
            <a:noAutofit/>
          </a:bodyPr>
          <a:lstStyle/>
          <a:p>
            <a:r>
              <a:rPr lang="en-US" sz="5400" b="1" dirty="0" smtClean="0">
                <a:solidFill>
                  <a:srgbClr val="C00000"/>
                </a:solidFill>
              </a:rPr>
              <a:t>AEBG Outcomes</a:t>
            </a:r>
            <a:endParaRPr lang="en-US" sz="5400" b="1" dirty="0">
              <a:solidFill>
                <a:srgbClr val="C00000"/>
              </a:solidFill>
            </a:endParaRPr>
          </a:p>
        </p:txBody>
      </p:sp>
    </p:spTree>
    <p:extLst>
      <p:ext uri="{BB962C8B-B14F-4D97-AF65-F5344CB8AC3E}">
        <p14:creationId xmlns:p14="http://schemas.microsoft.com/office/powerpoint/2010/main" val="36962102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424369" y="1510931"/>
            <a:ext cx="6618759" cy="707371"/>
          </a:xfrm>
          <a:prstGeom prst="rect">
            <a:avLst/>
          </a:prstGeom>
        </p:spPr>
        <p:txBody>
          <a:bodyPr wrap="square" lIns="97535" tIns="48767" rIns="97535" bIns="48767">
            <a:spAutoFit/>
          </a:bodyPr>
          <a:lstStyle/>
          <a:p>
            <a:pPr algn="l" defTabSz="1300396" rtl="0">
              <a:lnSpc>
                <a:spcPct val="107000"/>
              </a:lnSpc>
              <a:spcBef>
                <a:spcPts val="853"/>
              </a:spcBef>
            </a:pPr>
            <a:r>
              <a:rPr lang="en-US" sz="3698" b="1" kern="1200" dirty="0">
                <a:solidFill>
                  <a:srgbClr val="405461"/>
                </a:solidFill>
                <a:latin typeface="Calibri" panose="020F0502020204030204"/>
                <a:ea typeface="Calibri" panose="020F0502020204030204" pitchFamily="34" charset="0"/>
                <a:cs typeface="Calibri Light" panose="020F0302020204030204" pitchFamily="34" charset="0"/>
              </a:rPr>
              <a:t>Data System </a:t>
            </a:r>
            <a:r>
              <a:rPr lang="en-US" sz="3698" b="1" kern="1200" dirty="0">
                <a:solidFill>
                  <a:srgbClr val="405461">
                    <a:lumMod val="60000"/>
                    <a:lumOff val="40000"/>
                  </a:srgbClr>
                </a:solidFill>
                <a:latin typeface="Calibri" panose="020F0502020204030204"/>
                <a:ea typeface="Calibri" panose="020F0502020204030204" pitchFamily="34" charset="0"/>
                <a:cs typeface="Calibri Light" panose="020F0302020204030204" pitchFamily="34" charset="0"/>
              </a:rPr>
              <a:t>(2018/19)</a:t>
            </a:r>
          </a:p>
        </p:txBody>
      </p:sp>
      <p:sp>
        <p:nvSpPr>
          <p:cNvPr id="6" name="Rectangle 5">
            <a:extLst>
              <a:ext uri="{FF2B5EF4-FFF2-40B4-BE49-F238E27FC236}">
                <a16:creationId xmlns:a16="http://schemas.microsoft.com/office/drawing/2014/main" id="{33B215E2-868B-4748-A6F7-308352D47C09}"/>
              </a:ext>
            </a:extLst>
          </p:cNvPr>
          <p:cNvSpPr/>
          <p:nvPr/>
        </p:nvSpPr>
        <p:spPr>
          <a:xfrm>
            <a:off x="533883" y="2098888"/>
            <a:ext cx="9075981" cy="48767"/>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1300396" rtl="0"/>
            <a:endParaRPr lang="en-US" sz="2560" kern="1200">
              <a:solidFill>
                <a:srgbClr val="FFFFFF"/>
              </a:solidFill>
              <a:latin typeface="Calibri" panose="020F0502020204030204"/>
            </a:endParaRPr>
          </a:p>
        </p:txBody>
      </p:sp>
      <p:sp>
        <p:nvSpPr>
          <p:cNvPr id="11" name="Rectangle 10">
            <a:extLst>
              <a:ext uri="{FF2B5EF4-FFF2-40B4-BE49-F238E27FC236}">
                <a16:creationId xmlns:a16="http://schemas.microsoft.com/office/drawing/2014/main" id="{179C3F61-3F30-48A7-8898-53A0A435F5E8}"/>
              </a:ext>
            </a:extLst>
          </p:cNvPr>
          <p:cNvSpPr/>
          <p:nvPr/>
        </p:nvSpPr>
        <p:spPr>
          <a:xfrm>
            <a:off x="424369" y="2458030"/>
            <a:ext cx="4103357" cy="566820"/>
          </a:xfrm>
          <a:prstGeom prst="rect">
            <a:avLst/>
          </a:prstGeom>
        </p:spPr>
        <p:txBody>
          <a:bodyPr wrap="square" lIns="97535" tIns="48767" rIns="97535" bIns="48767">
            <a:spAutoFit/>
          </a:bodyPr>
          <a:lstStyle/>
          <a:p>
            <a:pPr algn="l" defTabSz="1300396" rtl="0">
              <a:lnSpc>
                <a:spcPct val="107000"/>
              </a:lnSpc>
              <a:spcBef>
                <a:spcPts val="853"/>
              </a:spcBef>
            </a:pPr>
            <a:r>
              <a:rPr lang="en-US" sz="2844" b="1" kern="1200" dirty="0">
                <a:solidFill>
                  <a:srgbClr val="405461"/>
                </a:solidFill>
                <a:latin typeface="Calibri" panose="020F0502020204030204"/>
                <a:ea typeface="Calibri" panose="020F0502020204030204" pitchFamily="34" charset="0"/>
                <a:cs typeface="Calibri Light" panose="020F0302020204030204" pitchFamily="34" charset="0"/>
              </a:rPr>
              <a:t>Quarterly Data Collection</a:t>
            </a:r>
          </a:p>
        </p:txBody>
      </p:sp>
      <p:sp>
        <p:nvSpPr>
          <p:cNvPr id="2" name="Oval 1">
            <a:extLst>
              <a:ext uri="{FF2B5EF4-FFF2-40B4-BE49-F238E27FC236}">
                <a16:creationId xmlns:a16="http://schemas.microsoft.com/office/drawing/2014/main" id="{31529ABA-A6E3-45F9-A58D-9464B4AF0FBD}"/>
              </a:ext>
            </a:extLst>
          </p:cNvPr>
          <p:cNvSpPr/>
          <p:nvPr/>
        </p:nvSpPr>
        <p:spPr>
          <a:xfrm>
            <a:off x="2546203" y="3006685"/>
            <a:ext cx="1817250" cy="81108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err="1">
                <a:solidFill>
                  <a:srgbClr val="FFFFFF">
                    <a:lumMod val="95000"/>
                  </a:srgbClr>
                </a:solidFill>
                <a:latin typeface="Calibri" panose="020F0502020204030204"/>
              </a:rPr>
              <a:t>TOPSPro</a:t>
            </a:r>
            <a:endParaRPr lang="en-US" sz="1991" b="1" kern="1200" dirty="0">
              <a:solidFill>
                <a:srgbClr val="FFFFFF">
                  <a:lumMod val="95000"/>
                </a:srgbClr>
              </a:solidFill>
              <a:latin typeface="Calibri" panose="020F0502020204030204"/>
            </a:endParaRPr>
          </a:p>
          <a:p>
            <a:pPr defTabSz="975321" rtl="0"/>
            <a:r>
              <a:rPr lang="en-US" sz="1991" b="1" kern="1200" dirty="0">
                <a:solidFill>
                  <a:srgbClr val="FFFFFF">
                    <a:lumMod val="95000"/>
                  </a:srgbClr>
                </a:solidFill>
                <a:latin typeface="Calibri" panose="020F0502020204030204"/>
              </a:rPr>
              <a:t>Enterprise</a:t>
            </a:r>
          </a:p>
        </p:txBody>
      </p:sp>
      <p:sp>
        <p:nvSpPr>
          <p:cNvPr id="14" name="Oval 13">
            <a:extLst>
              <a:ext uri="{FF2B5EF4-FFF2-40B4-BE49-F238E27FC236}">
                <a16:creationId xmlns:a16="http://schemas.microsoft.com/office/drawing/2014/main" id="{5DAF9DD0-338A-4C99-90FF-DE9A4E8BBE75}"/>
              </a:ext>
            </a:extLst>
          </p:cNvPr>
          <p:cNvSpPr/>
          <p:nvPr/>
        </p:nvSpPr>
        <p:spPr>
          <a:xfrm>
            <a:off x="4603015" y="3006685"/>
            <a:ext cx="1817250" cy="81108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CO MIS System</a:t>
            </a:r>
          </a:p>
        </p:txBody>
      </p:sp>
      <p:sp>
        <p:nvSpPr>
          <p:cNvPr id="15" name="Rectangle 14">
            <a:extLst>
              <a:ext uri="{FF2B5EF4-FFF2-40B4-BE49-F238E27FC236}">
                <a16:creationId xmlns:a16="http://schemas.microsoft.com/office/drawing/2014/main" id="{3353E654-4EDB-4EC0-853F-F5B6655D6827}"/>
              </a:ext>
            </a:extLst>
          </p:cNvPr>
          <p:cNvSpPr/>
          <p:nvPr/>
        </p:nvSpPr>
        <p:spPr>
          <a:xfrm>
            <a:off x="424369" y="3944740"/>
            <a:ext cx="2481179" cy="566820"/>
          </a:xfrm>
          <a:prstGeom prst="rect">
            <a:avLst/>
          </a:prstGeom>
        </p:spPr>
        <p:txBody>
          <a:bodyPr wrap="square" lIns="97535" tIns="48767" rIns="97535" bIns="48767">
            <a:spAutoFit/>
          </a:bodyPr>
          <a:lstStyle/>
          <a:p>
            <a:pPr algn="l" defTabSz="1300396" rtl="0">
              <a:lnSpc>
                <a:spcPct val="107000"/>
              </a:lnSpc>
              <a:spcBef>
                <a:spcPts val="853"/>
              </a:spcBef>
            </a:pPr>
            <a:r>
              <a:rPr lang="en-US" sz="2844" b="1" kern="1200" dirty="0">
                <a:solidFill>
                  <a:srgbClr val="405461"/>
                </a:solidFill>
                <a:latin typeface="Calibri" panose="020F0502020204030204"/>
                <a:ea typeface="Calibri" panose="020F0502020204030204" pitchFamily="34" charset="0"/>
                <a:cs typeface="Calibri Light" panose="020F0302020204030204" pitchFamily="34" charset="0"/>
              </a:rPr>
              <a:t>Data Matching</a:t>
            </a:r>
          </a:p>
        </p:txBody>
      </p:sp>
      <p:sp>
        <p:nvSpPr>
          <p:cNvPr id="16" name="Oval 15">
            <a:extLst>
              <a:ext uri="{FF2B5EF4-FFF2-40B4-BE49-F238E27FC236}">
                <a16:creationId xmlns:a16="http://schemas.microsoft.com/office/drawing/2014/main" id="{B887E72E-8C00-4EAA-B929-743DA4FE3563}"/>
              </a:ext>
            </a:extLst>
          </p:cNvPr>
          <p:cNvSpPr/>
          <p:nvPr/>
        </p:nvSpPr>
        <p:spPr>
          <a:xfrm>
            <a:off x="2546203" y="4486890"/>
            <a:ext cx="1817250" cy="81108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K12 AE</a:t>
            </a:r>
          </a:p>
          <a:p>
            <a:pPr defTabSz="975321" rtl="0"/>
            <a:r>
              <a:rPr lang="en-US" sz="1991" b="1" kern="1200" dirty="0">
                <a:solidFill>
                  <a:srgbClr val="FFFFFF">
                    <a:lumMod val="95000"/>
                  </a:srgbClr>
                </a:solidFill>
                <a:latin typeface="Calibri" panose="020F0502020204030204"/>
              </a:rPr>
              <a:t>Students</a:t>
            </a:r>
          </a:p>
        </p:txBody>
      </p:sp>
      <p:sp>
        <p:nvSpPr>
          <p:cNvPr id="17" name="Oval 16">
            <a:extLst>
              <a:ext uri="{FF2B5EF4-FFF2-40B4-BE49-F238E27FC236}">
                <a16:creationId xmlns:a16="http://schemas.microsoft.com/office/drawing/2014/main" id="{5E76DF08-E666-4145-A195-E8DD18B2E124}"/>
              </a:ext>
            </a:extLst>
          </p:cNvPr>
          <p:cNvSpPr/>
          <p:nvPr/>
        </p:nvSpPr>
        <p:spPr>
          <a:xfrm>
            <a:off x="4603015" y="4486890"/>
            <a:ext cx="1817250" cy="81108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College MIS Data</a:t>
            </a:r>
          </a:p>
        </p:txBody>
      </p:sp>
      <p:sp>
        <p:nvSpPr>
          <p:cNvPr id="18" name="Oval 17">
            <a:extLst>
              <a:ext uri="{FF2B5EF4-FFF2-40B4-BE49-F238E27FC236}">
                <a16:creationId xmlns:a16="http://schemas.microsoft.com/office/drawing/2014/main" id="{15F812F3-8B0C-410B-A443-895650FC7993}"/>
              </a:ext>
            </a:extLst>
          </p:cNvPr>
          <p:cNvSpPr/>
          <p:nvPr/>
        </p:nvSpPr>
        <p:spPr>
          <a:xfrm>
            <a:off x="6659826" y="4486890"/>
            <a:ext cx="1817250" cy="81108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EDD Wage</a:t>
            </a:r>
          </a:p>
          <a:p>
            <a:pPr defTabSz="975321" rtl="0"/>
            <a:r>
              <a:rPr lang="en-US" sz="1991" b="1" kern="1200" dirty="0">
                <a:solidFill>
                  <a:srgbClr val="FFFFFF">
                    <a:lumMod val="95000"/>
                  </a:srgbClr>
                </a:solidFill>
                <a:latin typeface="Calibri" panose="020F0502020204030204"/>
              </a:rPr>
              <a:t>File</a:t>
            </a:r>
          </a:p>
        </p:txBody>
      </p:sp>
      <p:sp>
        <p:nvSpPr>
          <p:cNvPr id="19" name="Oval 18">
            <a:extLst>
              <a:ext uri="{FF2B5EF4-FFF2-40B4-BE49-F238E27FC236}">
                <a16:creationId xmlns:a16="http://schemas.microsoft.com/office/drawing/2014/main" id="{5FC6BD34-EF9E-4C73-B3AD-19E4DED7337B}"/>
              </a:ext>
            </a:extLst>
          </p:cNvPr>
          <p:cNvSpPr/>
          <p:nvPr/>
        </p:nvSpPr>
        <p:spPr>
          <a:xfrm>
            <a:off x="8716638" y="4486890"/>
            <a:ext cx="1817250" cy="81108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HS </a:t>
            </a:r>
            <a:r>
              <a:rPr lang="en-US" sz="1991" b="1" kern="1200" dirty="0" err="1">
                <a:solidFill>
                  <a:srgbClr val="FFFFFF">
                    <a:lumMod val="95000"/>
                  </a:srgbClr>
                </a:solidFill>
                <a:latin typeface="Calibri" panose="020F0502020204030204"/>
              </a:rPr>
              <a:t>Equiv</a:t>
            </a:r>
            <a:endParaRPr lang="en-US" sz="1991" b="1" kern="1200" dirty="0">
              <a:solidFill>
                <a:srgbClr val="FFFFFF">
                  <a:lumMod val="95000"/>
                </a:srgbClr>
              </a:solidFill>
              <a:latin typeface="Calibri" panose="020F0502020204030204"/>
            </a:endParaRPr>
          </a:p>
          <a:p>
            <a:pPr defTabSz="975321" rtl="0"/>
            <a:r>
              <a:rPr lang="en-US" sz="1991" b="1" kern="1200" dirty="0">
                <a:solidFill>
                  <a:srgbClr val="FFFFFF">
                    <a:lumMod val="95000"/>
                  </a:srgbClr>
                </a:solidFill>
                <a:latin typeface="Calibri" panose="020F0502020204030204"/>
              </a:rPr>
              <a:t>Test Data</a:t>
            </a:r>
          </a:p>
        </p:txBody>
      </p:sp>
      <p:sp>
        <p:nvSpPr>
          <p:cNvPr id="20" name="Rectangle 19">
            <a:extLst>
              <a:ext uri="{FF2B5EF4-FFF2-40B4-BE49-F238E27FC236}">
                <a16:creationId xmlns:a16="http://schemas.microsoft.com/office/drawing/2014/main" id="{789DFD00-72BA-4EA0-978C-2B0CFFDC115E}"/>
              </a:ext>
            </a:extLst>
          </p:cNvPr>
          <p:cNvSpPr/>
          <p:nvPr/>
        </p:nvSpPr>
        <p:spPr>
          <a:xfrm>
            <a:off x="424368" y="5488694"/>
            <a:ext cx="3856950" cy="566820"/>
          </a:xfrm>
          <a:prstGeom prst="rect">
            <a:avLst/>
          </a:prstGeom>
        </p:spPr>
        <p:txBody>
          <a:bodyPr wrap="square" lIns="97535" tIns="48767" rIns="97535" bIns="48767">
            <a:spAutoFit/>
          </a:bodyPr>
          <a:lstStyle/>
          <a:p>
            <a:pPr algn="l" defTabSz="1300396" rtl="0">
              <a:lnSpc>
                <a:spcPct val="107000"/>
              </a:lnSpc>
              <a:spcBef>
                <a:spcPts val="853"/>
              </a:spcBef>
            </a:pPr>
            <a:r>
              <a:rPr lang="en-US" sz="2844" b="1" kern="1200" dirty="0">
                <a:solidFill>
                  <a:srgbClr val="405461"/>
                </a:solidFill>
                <a:latin typeface="Calibri" panose="020F0502020204030204"/>
                <a:ea typeface="Calibri" panose="020F0502020204030204" pitchFamily="34" charset="0"/>
                <a:cs typeface="Calibri Light" panose="020F0302020204030204" pitchFamily="34" charset="0"/>
              </a:rPr>
              <a:t>Data Visualization</a:t>
            </a:r>
          </a:p>
        </p:txBody>
      </p:sp>
      <p:sp>
        <p:nvSpPr>
          <p:cNvPr id="21" name="Oval 20">
            <a:extLst>
              <a:ext uri="{FF2B5EF4-FFF2-40B4-BE49-F238E27FC236}">
                <a16:creationId xmlns:a16="http://schemas.microsoft.com/office/drawing/2014/main" id="{6EA8685A-DB8B-47CC-91D0-BD164DBF54E7}"/>
              </a:ext>
            </a:extLst>
          </p:cNvPr>
          <p:cNvSpPr/>
          <p:nvPr/>
        </p:nvSpPr>
        <p:spPr>
          <a:xfrm>
            <a:off x="2546205" y="6030843"/>
            <a:ext cx="2258729" cy="1163721"/>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LaunchBoard Adult </a:t>
            </a:r>
            <a:r>
              <a:rPr lang="en-US" sz="1991" b="1" kern="1200" dirty="0" err="1">
                <a:solidFill>
                  <a:srgbClr val="FFFFFF">
                    <a:lumMod val="95000"/>
                  </a:srgbClr>
                </a:solidFill>
                <a:latin typeface="Calibri" panose="020F0502020204030204"/>
              </a:rPr>
              <a:t>Educ</a:t>
            </a:r>
            <a:r>
              <a:rPr lang="en-US" sz="1991" b="1" kern="1200" dirty="0">
                <a:solidFill>
                  <a:srgbClr val="FFFFFF">
                    <a:lumMod val="95000"/>
                  </a:srgbClr>
                </a:solidFill>
                <a:latin typeface="Calibri" panose="020F0502020204030204"/>
              </a:rPr>
              <a:t> Data Tab</a:t>
            </a:r>
          </a:p>
        </p:txBody>
      </p:sp>
      <p:sp>
        <p:nvSpPr>
          <p:cNvPr id="25" name="Oval 24">
            <a:extLst>
              <a:ext uri="{FF2B5EF4-FFF2-40B4-BE49-F238E27FC236}">
                <a16:creationId xmlns:a16="http://schemas.microsoft.com/office/drawing/2014/main" id="{700D9537-EDFC-4455-8AE5-A434D6D81F38}"/>
              </a:ext>
            </a:extLst>
          </p:cNvPr>
          <p:cNvSpPr/>
          <p:nvPr/>
        </p:nvSpPr>
        <p:spPr>
          <a:xfrm>
            <a:off x="10773450" y="4475063"/>
            <a:ext cx="1817250" cy="811089"/>
          </a:xfrm>
          <a:prstGeom prst="ellipse">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7535" tIns="48767" rIns="97535" bIns="48767" rtlCol="0" anchor="ctr"/>
          <a:lstStyle/>
          <a:p>
            <a:pPr defTabSz="975321" rtl="0"/>
            <a:r>
              <a:rPr lang="en-US" sz="1991" b="1" kern="1200" dirty="0">
                <a:solidFill>
                  <a:srgbClr val="FFFFFF">
                    <a:lumMod val="95000"/>
                  </a:srgbClr>
                </a:solidFill>
                <a:latin typeface="Calibri" panose="020F0502020204030204"/>
              </a:rPr>
              <a:t>HS </a:t>
            </a:r>
            <a:r>
              <a:rPr lang="en-US" sz="1991" b="1" kern="1200" dirty="0" err="1">
                <a:solidFill>
                  <a:srgbClr val="FFFFFF">
                    <a:lumMod val="95000"/>
                  </a:srgbClr>
                </a:solidFill>
                <a:latin typeface="Calibri" panose="020F0502020204030204"/>
              </a:rPr>
              <a:t>Equiv</a:t>
            </a:r>
            <a:endParaRPr lang="en-US" sz="1991" b="1" kern="1200" dirty="0">
              <a:solidFill>
                <a:srgbClr val="FFFFFF">
                  <a:lumMod val="95000"/>
                </a:srgbClr>
              </a:solidFill>
              <a:latin typeface="Calibri" panose="020F0502020204030204"/>
            </a:endParaRPr>
          </a:p>
          <a:p>
            <a:pPr defTabSz="975321" rtl="0"/>
            <a:r>
              <a:rPr lang="en-US" sz="1991" b="1" kern="1200" dirty="0">
                <a:solidFill>
                  <a:srgbClr val="FFFFFF">
                    <a:lumMod val="95000"/>
                  </a:srgbClr>
                </a:solidFill>
                <a:latin typeface="Calibri" panose="020F0502020204030204"/>
              </a:rPr>
              <a:t>Test Data</a:t>
            </a:r>
          </a:p>
        </p:txBody>
      </p:sp>
    </p:spTree>
    <p:extLst>
      <p:ext uri="{BB962C8B-B14F-4D97-AF65-F5344CB8AC3E}">
        <p14:creationId xmlns:p14="http://schemas.microsoft.com/office/powerpoint/2010/main" val="78893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1493" y="3418490"/>
            <a:ext cx="11781814" cy="4254518"/>
          </a:xfrm>
        </p:spPr>
        <p:txBody>
          <a:bodyPr/>
          <a:lstStyle/>
          <a:p>
            <a:r>
              <a:rPr lang="en-US" b="1" dirty="0">
                <a:solidFill>
                  <a:schemeClr val="accent2">
                    <a:lumMod val="75000"/>
                  </a:schemeClr>
                </a:solidFill>
                <a:latin typeface="Helvetica" panose="020B0604020202020204" pitchFamily="34" charset="0"/>
                <a:cs typeface="Helvetica" panose="020B0604020202020204" pitchFamily="34" charset="0"/>
              </a:rPr>
              <a:t>LaunchBoard Adult Education </a:t>
            </a:r>
            <a:r>
              <a:rPr lang="en-US" b="1" dirty="0" smtClean="0">
                <a:solidFill>
                  <a:schemeClr val="accent2">
                    <a:lumMod val="75000"/>
                  </a:schemeClr>
                </a:solidFill>
                <a:latin typeface="Helvetica" panose="020B0604020202020204" pitchFamily="34" charset="0"/>
                <a:cs typeface="Helvetica" panose="020B0604020202020204" pitchFamily="34" charset="0"/>
              </a:rPr>
              <a:t>Tab</a:t>
            </a:r>
            <a:endParaRPr lang="en-US" b="1" dirty="0">
              <a:solidFill>
                <a:schemeClr val="accent2">
                  <a:lumMod val="7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39214964"/>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1519461"/>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Adult Education Tab</a:t>
            </a:r>
          </a:p>
          <a:p>
            <a:pPr algn="l">
              <a:spcBef>
                <a:spcPts val="2400"/>
              </a:spcBef>
            </a:pPr>
            <a:r>
              <a:rPr lang="en-US" sz="2400" dirty="0">
                <a:solidFill>
                  <a:schemeClr val="accent2">
                    <a:lumMod val="75000"/>
                  </a:schemeClr>
                </a:solidFill>
                <a:latin typeface="Helvetica" panose="020B0604020202020204" pitchFamily="34" charset="0"/>
                <a:cs typeface="Helvetica" panose="020B0604020202020204" pitchFamily="34" charset="0"/>
              </a:rPr>
              <a:t>General info: </a:t>
            </a:r>
            <a:r>
              <a:rPr lang="en-US" sz="2400" dirty="0">
                <a:solidFill>
                  <a:schemeClr val="accent2">
                    <a:lumMod val="75000"/>
                  </a:schemeClr>
                </a:solidFill>
                <a:latin typeface="Helvetica" panose="020B0604020202020204" pitchFamily="34" charset="0"/>
                <a:cs typeface="Helvetica" panose="020B0604020202020204" pitchFamily="34" charset="0"/>
                <a:hlinkClick r:id="rId2"/>
              </a:rPr>
              <a:t>http://calpassplus.org/launchboard/home.aspx</a:t>
            </a:r>
            <a:r>
              <a:rPr lang="en-US" sz="2400" dirty="0">
                <a:solidFill>
                  <a:schemeClr val="accent2">
                    <a:lumMod val="75000"/>
                  </a:schemeClr>
                </a:solidFill>
                <a:latin typeface="Helvetica" panose="020B0604020202020204" pitchFamily="34" charset="0"/>
                <a:cs typeface="Helvetica" panose="020B0604020202020204" pitchFamily="34" charset="0"/>
              </a:rPr>
              <a:t> </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7" name="Shape 141">
            <a:extLst>
              <a:ext uri="{FF2B5EF4-FFF2-40B4-BE49-F238E27FC236}">
                <a16:creationId xmlns:a16="http://schemas.microsoft.com/office/drawing/2014/main" id="{A5A3FF6B-AAAF-479D-9598-50FAE574A410}"/>
              </a:ext>
            </a:extLst>
          </p:cNvPr>
          <p:cNvPicPr preferRelativeResize="0"/>
          <p:nvPr/>
        </p:nvPicPr>
        <p:blipFill rotWithShape="1">
          <a:blip r:embed="rId3">
            <a:alphaModFix/>
          </a:blip>
          <a:srcRect l="19160" t="14031" r="19387" b="44333"/>
          <a:stretch/>
        </p:blipFill>
        <p:spPr>
          <a:xfrm>
            <a:off x="609599" y="3546473"/>
            <a:ext cx="11756571" cy="4479926"/>
          </a:xfrm>
          <a:prstGeom prst="rect">
            <a:avLst/>
          </a:prstGeom>
          <a:noFill/>
          <a:ln>
            <a:noFill/>
          </a:ln>
        </p:spPr>
      </p:pic>
    </p:spTree>
    <p:extLst>
      <p:ext uri="{BB962C8B-B14F-4D97-AF65-F5344CB8AC3E}">
        <p14:creationId xmlns:p14="http://schemas.microsoft.com/office/powerpoint/2010/main" val="4002266980"/>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Reports That Matter</a:t>
            </a:r>
            <a:endParaRPr lang="en-US" dirty="0"/>
          </a:p>
        </p:txBody>
      </p:sp>
      <p:pic>
        <p:nvPicPr>
          <p:cNvPr id="5" name="Content Placeholder 4"/>
          <p:cNvPicPr>
            <a:picLocks noGrp="1" noChangeAspect="1"/>
          </p:cNvPicPr>
          <p:nvPr>
            <p:ph sz="quarter" idx="11"/>
          </p:nvPr>
        </p:nvPicPr>
        <p:blipFill>
          <a:blip r:embed="rId2"/>
          <a:stretch>
            <a:fillRect/>
          </a:stretch>
        </p:blipFill>
        <p:spPr>
          <a:xfrm>
            <a:off x="839244" y="2962275"/>
            <a:ext cx="11311003" cy="5853113"/>
          </a:xfrm>
          <a:prstGeom prst="rect">
            <a:avLst/>
          </a:prstGeom>
        </p:spPr>
      </p:pic>
    </p:spTree>
    <p:extLst>
      <p:ext uri="{BB962C8B-B14F-4D97-AF65-F5344CB8AC3E}">
        <p14:creationId xmlns:p14="http://schemas.microsoft.com/office/powerpoint/2010/main" val="367074468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Data Sources</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861787" y="2862034"/>
            <a:ext cx="11165113" cy="4813625"/>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Student Demographics</a:t>
            </a:r>
            <a:r>
              <a:rPr lang="en-US" b="1" dirty="0">
                <a:solidFill>
                  <a:schemeClr val="tx1"/>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a:t>
            </a:r>
            <a:endParaRPr lang="en-US" sz="3200" b="1" dirty="0">
              <a:solidFill>
                <a:schemeClr val="tx1"/>
              </a:solidFill>
              <a:ea typeface="Calibri" panose="020F0502020204030204" pitchFamily="34" charset="0"/>
              <a:cs typeface="Calibri Light" panose="020F0302020204030204" pitchFamily="34" charset="0"/>
            </a:endParaRP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err="1">
                <a:solidFill>
                  <a:srgbClr val="C00000"/>
                </a:solidFill>
                <a:ea typeface="Calibri" panose="020F0502020204030204" pitchFamily="34" charset="0"/>
                <a:cs typeface="Calibri Light" panose="020F0302020204030204" pitchFamily="34" charset="0"/>
              </a:rPr>
              <a:t>Coursetaking</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Completion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/GED/TASC/</a:t>
            </a:r>
            <a:r>
              <a:rPr lang="en-US" sz="3200" dirty="0" err="1">
                <a:solidFill>
                  <a:schemeClr val="tx1"/>
                </a:solidFill>
                <a:ea typeface="Calibri" panose="020F0502020204030204" pitchFamily="34" charset="0"/>
                <a:cs typeface="Calibri Light" panose="020F0302020204030204" pitchFamily="34" charset="0"/>
              </a:rPr>
              <a:t>HiSet</a:t>
            </a:r>
            <a:r>
              <a:rPr lang="en-US" sz="3200" dirty="0">
                <a:solidFill>
                  <a:schemeClr val="tx1"/>
                </a:solidFill>
                <a:ea typeface="Calibri" panose="020F0502020204030204" pitchFamily="34" charset="0"/>
                <a:cs typeface="Calibri Light" panose="020F0302020204030204" pitchFamily="34" charset="0"/>
              </a:rPr>
              <a:t>)</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Transfer</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(National Student Clearinghouse)</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Employment</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(EDD Wage File, CTE Outcomes Survey)</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 b="1" dirty="0">
                <a:solidFill>
                  <a:srgbClr val="C00000"/>
                </a:solidFill>
              </a:rPr>
              <a:t>Labor market information </a:t>
            </a:r>
            <a:r>
              <a:rPr lang="en" sz="4000" dirty="0"/>
              <a:t>(EMSI)</a:t>
            </a:r>
          </a:p>
        </p:txBody>
      </p:sp>
    </p:spTree>
    <p:extLst>
      <p:ext uri="{BB962C8B-B14F-4D97-AF65-F5344CB8AC3E}">
        <p14:creationId xmlns:p14="http://schemas.microsoft.com/office/powerpoint/2010/main" val="1431379707"/>
      </p:ext>
    </p:extLst>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2192001"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Adult Ed Tab Scope/Timeline</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673100" y="2706914"/>
            <a:ext cx="11823701" cy="5373587"/>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Comprehensive consortium &amp; member data</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Disaggregated program, demographics, barriers and other criteria</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Current build includes 57 student, </a:t>
            </a:r>
            <a:r>
              <a:rPr lang="en-US" sz="3200" dirty="0" smtClean="0">
                <a:solidFill>
                  <a:srgbClr val="C00000"/>
                </a:solidFill>
                <a:ea typeface="Calibri" panose="020F0502020204030204" pitchFamily="34" charset="0"/>
                <a:cs typeface="Calibri Light" panose="020F0302020204030204" pitchFamily="34" charset="0"/>
              </a:rPr>
              <a:t>course taking </a:t>
            </a:r>
            <a:r>
              <a:rPr lang="en-US" sz="3200" dirty="0">
                <a:solidFill>
                  <a:srgbClr val="C00000"/>
                </a:solidFill>
                <a:ea typeface="Calibri" panose="020F0502020204030204" pitchFamily="34" charset="0"/>
                <a:cs typeface="Calibri Light" panose="020F0302020204030204" pitchFamily="34" charset="0"/>
              </a:rPr>
              <a:t>&amp; </a:t>
            </a:r>
            <a:r>
              <a:rPr lang="en-US" sz="3200" dirty="0" smtClean="0">
                <a:solidFill>
                  <a:srgbClr val="C00000"/>
                </a:solidFill>
                <a:ea typeface="Calibri" panose="020F0502020204030204" pitchFamily="34" charset="0"/>
                <a:cs typeface="Calibri Light" panose="020F0302020204030204" pitchFamily="34" charset="0"/>
              </a:rPr>
              <a:t>outcome metrics</a:t>
            </a:r>
            <a:endParaRPr lang="en-US" sz="3200" dirty="0">
              <a:solidFill>
                <a:srgbClr val="C00000"/>
              </a:solidFill>
              <a:ea typeface="Calibri" panose="020F0502020204030204" pitchFamily="34" charset="0"/>
              <a:cs typeface="Calibri Light" panose="020F0302020204030204" pitchFamily="34" charset="0"/>
            </a:endParaRP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Conducting test matching of TE, MIS and other data sources Fall 2017</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Available to consortia Spring 2018</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Regional training on tools and how to use the data</a:t>
            </a:r>
            <a:endParaRPr lang="en-US" sz="3200" dirty="0">
              <a:solidFill>
                <a:schemeClr val="tx1"/>
              </a:solidFill>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3899774850"/>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03583" y="3947946"/>
            <a:ext cx="12192001" cy="3261237"/>
          </a:xfrm>
        </p:spPr>
        <p:txBody>
          <a:bodyPr/>
          <a:lstStyle/>
          <a:p>
            <a:r>
              <a:rPr lang="en-US" sz="5400" b="1" dirty="0" smtClean="0">
                <a:solidFill>
                  <a:schemeClr val="accent2">
                    <a:lumMod val="75000"/>
                  </a:schemeClr>
                </a:solidFill>
                <a:latin typeface="Helvetica" panose="020B0604020202020204" pitchFamily="34" charset="0"/>
                <a:cs typeface="Helvetica" panose="020B0604020202020204" pitchFamily="34" charset="0"/>
              </a:rPr>
              <a:t>18/19 Changes &amp; Future analysis</a:t>
            </a:r>
            <a:endParaRPr lang="en-US" sz="5400" b="1" dirty="0">
              <a:solidFill>
                <a:schemeClr val="accent2">
                  <a:lumMod val="7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11215709"/>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Activities in 2017/18</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304801" y="2866571"/>
            <a:ext cx="12026900" cy="5055102"/>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Supplemental Data Report: </a:t>
            </a:r>
            <a:r>
              <a:rPr lang="en-US" dirty="0">
                <a:ea typeface="Calibri" panose="020F0502020204030204" pitchFamily="34" charset="0"/>
                <a:cs typeface="Calibri Light" panose="020F0302020204030204" pitchFamily="34" charset="0"/>
              </a:rPr>
              <a:t>Includes additional analysis not included in primary data collection &amp; reporting:</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Analysis of how AE students are being served in for credit college programs</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Outcomes for students with low contact hours (&lt;12)</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Profiles of emergent or effective practices (immigrant immersion, career advancement academies, other)</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Other special analysis</a:t>
            </a:r>
          </a:p>
        </p:txBody>
      </p:sp>
    </p:spTree>
    <p:extLst>
      <p:ext uri="{BB962C8B-B14F-4D97-AF65-F5344CB8AC3E}">
        <p14:creationId xmlns:p14="http://schemas.microsoft.com/office/powerpoint/2010/main" val="337696490"/>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Activities in 2017/18</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430894" y="2980871"/>
            <a:ext cx="11684906" cy="4154535"/>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Changes to MIS &amp; CCC Apply:</a:t>
            </a:r>
            <a:endParaRPr lang="en-US"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Add MIS data elements to align MIS with adult education reporting requirements (missing population flags, preapprenticeship, diploma, </a:t>
            </a:r>
            <a:r>
              <a:rPr lang="en-US" sz="3200" dirty="0" err="1">
                <a:ea typeface="Calibri" panose="020F0502020204030204" pitchFamily="34" charset="0"/>
                <a:cs typeface="Calibri Light" panose="020F0302020204030204" pitchFamily="34" charset="0"/>
              </a:rPr>
              <a:t>etc</a:t>
            </a:r>
            <a:r>
              <a:rPr lang="en-US" sz="3200" dirty="0">
                <a:ea typeface="Calibri" panose="020F0502020204030204" pitchFamily="34" charset="0"/>
                <a:cs typeface="Calibri Light" panose="020F0302020204030204" pitchFamily="34" charset="0"/>
              </a:rPr>
              <a:t>…)</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Convene process to make CCC Apply more useful for enrollment and data capture for noncredit and AE students</a:t>
            </a:r>
          </a:p>
        </p:txBody>
      </p:sp>
    </p:spTree>
    <p:extLst>
      <p:ext uri="{BB962C8B-B14F-4D97-AF65-F5344CB8AC3E}">
        <p14:creationId xmlns:p14="http://schemas.microsoft.com/office/powerpoint/2010/main" val="264293520"/>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Activities in 2017/18</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430894" y="2980871"/>
            <a:ext cx="11684906" cy="4681474"/>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Basic Skills Crosswalk:</a:t>
            </a:r>
            <a:endParaRPr lang="en-US"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AEBG (</a:t>
            </a:r>
            <a:r>
              <a:rPr lang="en-US" sz="3200" dirty="0" err="1">
                <a:ea typeface="Calibri" panose="020F0502020204030204" pitchFamily="34" charset="0"/>
                <a:cs typeface="Calibri Light" panose="020F0302020204030204" pitchFamily="34" charset="0"/>
              </a:rPr>
              <a:t>WestEd</a:t>
            </a:r>
            <a:r>
              <a:rPr lang="en-US" sz="3200" dirty="0">
                <a:ea typeface="Calibri" panose="020F0502020204030204" pitchFamily="34" charset="0"/>
                <a:cs typeface="Calibri Light" panose="020F0302020204030204" pitchFamily="34" charset="0"/>
              </a:rPr>
              <a:t>) will convene faculty and leadership to build a crosswalk of the National Reporting System Educational Functioning Levels and the CB21 levels below transfer.</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Issue guidance in Spring 2018 to inform content and local alignment of courses and streamline student transition between K12 and community college programs</a:t>
            </a:r>
          </a:p>
        </p:txBody>
      </p:sp>
    </p:spTree>
    <p:extLst>
      <p:ext uri="{BB962C8B-B14F-4D97-AF65-F5344CB8AC3E}">
        <p14:creationId xmlns:p14="http://schemas.microsoft.com/office/powerpoint/2010/main" val="2007402186"/>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Reporting in 2018/2019</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762000" y="3117052"/>
            <a:ext cx="11480800" cy="5296322"/>
          </a:xfrm>
          <a:prstGeom prst="rect">
            <a:avLst/>
          </a:prstGeom>
        </p:spPr>
        <p:txBody>
          <a:bodyPr wrap="square">
            <a:spAutoFit/>
          </a:bodyPr>
          <a:lstStyle/>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Community colleges will use MIS to report students in noncredit ABE, ASE, ESL, and CTE programs</a:t>
            </a: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K12 adult schools will continue to report all ABE, ASE, ESL and CTE students in </a:t>
            </a:r>
            <a:r>
              <a:rPr lang="en-US" dirty="0" err="1">
                <a:ea typeface="Calibri" panose="020F0502020204030204" pitchFamily="34" charset="0"/>
                <a:cs typeface="Calibri Light" panose="020F0302020204030204" pitchFamily="34" charset="0"/>
              </a:rPr>
              <a:t>TOPSPro</a:t>
            </a:r>
            <a:endParaRPr lang="en-US" dirty="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WIOA Title II funded programs will still report quarterly data using </a:t>
            </a:r>
            <a:r>
              <a:rPr lang="en-US" dirty="0" err="1">
                <a:ea typeface="Calibri" panose="020F0502020204030204" pitchFamily="34" charset="0"/>
                <a:cs typeface="Calibri Light" panose="020F0302020204030204" pitchFamily="34" charset="0"/>
              </a:rPr>
              <a:t>TOPSPro</a:t>
            </a:r>
            <a:endParaRPr lang="en-US" dirty="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Pre and post testing using CASAS will still apply to </a:t>
            </a:r>
            <a:r>
              <a:rPr lang="en-US" i="1" dirty="0">
                <a:ea typeface="Calibri" panose="020F0502020204030204" pitchFamily="34" charset="0"/>
                <a:cs typeface="Calibri Light" panose="020F0302020204030204" pitchFamily="34" charset="0"/>
              </a:rPr>
              <a:t>ALL </a:t>
            </a:r>
            <a:r>
              <a:rPr lang="en-US" dirty="0">
                <a:ea typeface="Calibri" panose="020F0502020204030204" pitchFamily="34" charset="0"/>
                <a:cs typeface="Calibri Light" panose="020F0302020204030204" pitchFamily="34" charset="0"/>
              </a:rPr>
              <a:t>WIOA AEFLA Title II Funded Student</a:t>
            </a:r>
          </a:p>
        </p:txBody>
      </p:sp>
    </p:spTree>
    <p:extLst>
      <p:ext uri="{BB962C8B-B14F-4D97-AF65-F5344CB8AC3E}">
        <p14:creationId xmlns:p14="http://schemas.microsoft.com/office/powerpoint/2010/main" val="1565670807"/>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247" y="238540"/>
            <a:ext cx="7411452" cy="1339774"/>
          </a:xfrm>
        </p:spPr>
        <p:txBody>
          <a:bodyPr/>
          <a:lstStyle/>
          <a:p>
            <a:r>
              <a:rPr lang="en-US" sz="6600" dirty="0" smtClean="0">
                <a:solidFill>
                  <a:schemeClr val="accent5"/>
                </a:solidFill>
              </a:rPr>
              <a:t>New Fiscal </a:t>
            </a:r>
            <a:r>
              <a:rPr lang="en-US" sz="6600" dirty="0">
                <a:solidFill>
                  <a:schemeClr val="accent5"/>
                </a:solidFill>
              </a:rPr>
              <a:t>S</a:t>
            </a:r>
            <a:r>
              <a:rPr lang="en-US" sz="6600" dirty="0" smtClean="0">
                <a:solidFill>
                  <a:schemeClr val="accent5"/>
                </a:solidFill>
              </a:rPr>
              <a:t>ystem</a:t>
            </a:r>
            <a:endParaRPr lang="en-US" sz="6600" dirty="0">
              <a:solidFill>
                <a:schemeClr val="accent5"/>
              </a:solidFill>
            </a:endParaRPr>
          </a:p>
        </p:txBody>
      </p:sp>
    </p:spTree>
    <p:extLst>
      <p:ext uri="{BB962C8B-B14F-4D97-AF65-F5344CB8AC3E}">
        <p14:creationId xmlns:p14="http://schemas.microsoft.com/office/powerpoint/2010/main" val="20585025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Fiscal System</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449943" y="3117052"/>
            <a:ext cx="11792857" cy="7097456"/>
          </a:xfrm>
          <a:prstGeom prst="rect">
            <a:avLst/>
          </a:prstGeom>
        </p:spPr>
        <p:txBody>
          <a:bodyPr wrap="square">
            <a:spAutoFit/>
          </a:bodyPr>
          <a:lstStyle/>
          <a:p>
            <a:pPr marL="746125"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Member based – budgets &amp; expenses</a:t>
            </a:r>
          </a:p>
          <a:p>
            <a:pPr marL="746125"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Rolled up to consortium level</a:t>
            </a:r>
          </a:p>
          <a:p>
            <a:pPr marL="746125"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Consortium would have their own budget showing program and fiscal budget/expenses.</a:t>
            </a:r>
          </a:p>
          <a:p>
            <a:pPr marL="746125"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Budget &amp; expenses by object code (1000s-7000s)</a:t>
            </a:r>
          </a:p>
          <a:p>
            <a:pPr marL="746125"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Members would check off which annual plan strategies they are focused on for the program year.</a:t>
            </a:r>
          </a:p>
          <a:p>
            <a:pPr marL="746125"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Budget &amp; expenses would display all active funding.</a:t>
            </a:r>
            <a:endParaRPr lang="en-US" dirty="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endParaRPr lang="en-US" dirty="0" smtClean="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271948734"/>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pic>
        <p:nvPicPr>
          <p:cNvPr id="4" name="Picture 3"/>
          <p:cNvPicPr>
            <a:picLocks noChangeAspect="1"/>
          </p:cNvPicPr>
          <p:nvPr/>
        </p:nvPicPr>
        <p:blipFill>
          <a:blip r:embed="rId2" cstate="print"/>
          <a:stretch>
            <a:fillRect/>
          </a:stretch>
        </p:blipFill>
        <p:spPr>
          <a:xfrm>
            <a:off x="621006" y="2713419"/>
            <a:ext cx="11903784" cy="3266390"/>
          </a:xfrm>
          <a:prstGeom prst="rect">
            <a:avLst/>
          </a:prstGeom>
        </p:spPr>
      </p:pic>
      <p:sp>
        <p:nvSpPr>
          <p:cNvPr id="5" name="Rectangle 4"/>
          <p:cNvSpPr/>
          <p:nvPr/>
        </p:nvSpPr>
        <p:spPr>
          <a:xfrm>
            <a:off x="2964378" y="6699973"/>
            <a:ext cx="7217039" cy="1446550"/>
          </a:xfrm>
          <a:prstGeom prst="rect">
            <a:avLst/>
          </a:prstGeom>
        </p:spPr>
        <p:txBody>
          <a:bodyPr wrap="none">
            <a:spAutoFit/>
          </a:bodyPr>
          <a:lstStyle/>
          <a:p>
            <a:r>
              <a:rPr lang="en-US" sz="4400" dirty="0">
                <a:solidFill>
                  <a:schemeClr val="accent5"/>
                </a:solidFill>
                <a:hlinkClick r:id="rId3"/>
              </a:rPr>
              <a:t>http://</a:t>
            </a:r>
            <a:r>
              <a:rPr lang="en-US" sz="4400" dirty="0" smtClean="0">
                <a:solidFill>
                  <a:schemeClr val="accent5"/>
                </a:solidFill>
                <a:hlinkClick r:id="rId3"/>
              </a:rPr>
              <a:t>aebg.cccco.edu/Home</a:t>
            </a:r>
            <a:endParaRPr lang="en-US" sz="4400" dirty="0" smtClean="0">
              <a:solidFill>
                <a:schemeClr val="accent5"/>
              </a:solidFill>
            </a:endParaRPr>
          </a:p>
          <a:p>
            <a:endParaRPr lang="en-US" sz="4400" dirty="0">
              <a:solidFill>
                <a:schemeClr val="accent5"/>
              </a:solidFill>
            </a:endParaRPr>
          </a:p>
        </p:txBody>
      </p:sp>
    </p:spTree>
    <p:extLst>
      <p:ext uri="{BB962C8B-B14F-4D97-AF65-F5344CB8AC3E}">
        <p14:creationId xmlns:p14="http://schemas.microsoft.com/office/powerpoint/2010/main" val="4210525725"/>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Why the changes????</a:t>
            </a:r>
            <a:endParaRPr lang="en-US" dirty="0"/>
          </a:p>
        </p:txBody>
      </p:sp>
      <p:sp>
        <p:nvSpPr>
          <p:cNvPr id="3" name="Content Placeholder 2"/>
          <p:cNvSpPr>
            <a:spLocks noGrp="1"/>
          </p:cNvSpPr>
          <p:nvPr>
            <p:ph sz="quarter" idx="11"/>
          </p:nvPr>
        </p:nvSpPr>
        <p:spPr>
          <a:xfrm>
            <a:off x="365125" y="3154016"/>
            <a:ext cx="12356962" cy="5661371"/>
          </a:xfrm>
        </p:spPr>
        <p:txBody>
          <a:bodyPr/>
          <a:lstStyle/>
          <a:p>
            <a:pPr marL="342892" lvl="0" indent="-342892" algn="l" defTabSz="685783" rtl="0">
              <a:spcBef>
                <a:spcPts val="900"/>
              </a:spcBef>
              <a:buClr>
                <a:srgbClr val="0070C0"/>
              </a:buClr>
              <a:buSzPct val="135000"/>
              <a:buFont typeface="Arial" panose="020B0604020202020204" pitchFamily="34" charset="0"/>
              <a:buChar char="•"/>
            </a:pPr>
            <a:r>
              <a:rPr lang="en-US" sz="4200" kern="1200" dirty="0">
                <a:solidFill>
                  <a:srgbClr val="405461"/>
                </a:solidFill>
                <a:latin typeface="Calibri" panose="020F0502020204030204"/>
                <a:ea typeface="+mn-ea"/>
                <a:cs typeface="+mn-cs"/>
              </a:rPr>
              <a:t>Metrics needed to be concrete and clear</a:t>
            </a:r>
          </a:p>
          <a:p>
            <a:pPr marL="342892" lvl="0" indent="-342892" algn="l" defTabSz="685783" rtl="0">
              <a:spcBef>
                <a:spcPts val="900"/>
              </a:spcBef>
              <a:buClr>
                <a:srgbClr val="0070C0"/>
              </a:buClr>
              <a:buSzPct val="135000"/>
              <a:buFont typeface="Arial" panose="020B0604020202020204" pitchFamily="34" charset="0"/>
              <a:buChar char="•"/>
            </a:pPr>
            <a:r>
              <a:rPr lang="en-US" sz="4200" kern="1200" dirty="0">
                <a:solidFill>
                  <a:srgbClr val="405461"/>
                </a:solidFill>
                <a:latin typeface="Calibri" panose="020F0502020204030204"/>
                <a:ea typeface="+mn-ea"/>
                <a:cs typeface="+mn-cs"/>
              </a:rPr>
              <a:t>Focus on all AE students regardless of funding source</a:t>
            </a:r>
          </a:p>
          <a:p>
            <a:pPr marL="342892" lvl="0" indent="-342892" algn="l" defTabSz="685783" rtl="0">
              <a:spcBef>
                <a:spcPts val="900"/>
              </a:spcBef>
              <a:buClr>
                <a:srgbClr val="0070C0"/>
              </a:buClr>
              <a:buSzPct val="135000"/>
              <a:buFont typeface="Arial" panose="020B0604020202020204" pitchFamily="34" charset="0"/>
              <a:buChar char="•"/>
            </a:pPr>
            <a:r>
              <a:rPr lang="en-US" sz="4200" kern="1200" dirty="0">
                <a:solidFill>
                  <a:srgbClr val="405461"/>
                </a:solidFill>
                <a:latin typeface="Calibri" panose="020F0502020204030204"/>
                <a:ea typeface="+mn-ea"/>
                <a:cs typeface="+mn-cs"/>
              </a:rPr>
              <a:t>Incorporate, expand on, or default to WIOA definitions</a:t>
            </a:r>
          </a:p>
          <a:p>
            <a:pPr marL="342892" lvl="0" indent="-342892" algn="l" defTabSz="685783" rtl="0">
              <a:spcBef>
                <a:spcPts val="900"/>
              </a:spcBef>
              <a:buClr>
                <a:srgbClr val="0070C0"/>
              </a:buClr>
              <a:buSzPct val="135000"/>
              <a:buFont typeface="Arial" panose="020B0604020202020204" pitchFamily="34" charset="0"/>
              <a:buChar char="•"/>
            </a:pPr>
            <a:r>
              <a:rPr lang="en-US" sz="4200" kern="1200" dirty="0">
                <a:solidFill>
                  <a:srgbClr val="405461"/>
                </a:solidFill>
                <a:latin typeface="Calibri" panose="020F0502020204030204"/>
                <a:ea typeface="+mn-ea"/>
                <a:cs typeface="+mn-cs"/>
              </a:rPr>
              <a:t>Aligned to Strong Workforce, Perkins, other definitions</a:t>
            </a:r>
          </a:p>
          <a:p>
            <a:pPr marL="342892" lvl="0" indent="-342892" algn="l" defTabSz="685783" rtl="0">
              <a:spcBef>
                <a:spcPts val="900"/>
              </a:spcBef>
              <a:buClr>
                <a:srgbClr val="0070C0"/>
              </a:buClr>
              <a:buSzPct val="135000"/>
              <a:buFont typeface="Arial" panose="020B0604020202020204" pitchFamily="34" charset="0"/>
              <a:buChar char="•"/>
            </a:pPr>
            <a:r>
              <a:rPr lang="en-US" sz="4200" kern="1200" dirty="0">
                <a:solidFill>
                  <a:srgbClr val="405461"/>
                </a:solidFill>
                <a:latin typeface="Calibri" panose="020F0502020204030204"/>
                <a:ea typeface="+mn-ea"/>
                <a:cs typeface="+mn-cs"/>
              </a:rPr>
              <a:t>Revised policies should inform guidance that can be refined and grow as needed by the </a:t>
            </a:r>
            <a:r>
              <a:rPr lang="en-US" sz="4200" kern="1200" dirty="0" smtClean="0">
                <a:solidFill>
                  <a:srgbClr val="405461"/>
                </a:solidFill>
                <a:latin typeface="Calibri" panose="020F0502020204030204"/>
                <a:ea typeface="+mn-ea"/>
                <a:cs typeface="+mn-cs"/>
              </a:rPr>
              <a:t>field.</a:t>
            </a:r>
            <a:endParaRPr lang="en-US" sz="4200" kern="1200" dirty="0">
              <a:solidFill>
                <a:srgbClr val="405461"/>
              </a:solidFill>
              <a:latin typeface="Calibri" panose="020F0502020204030204"/>
              <a:ea typeface="+mn-ea"/>
              <a:cs typeface="+mn-cs"/>
            </a:endParaRPr>
          </a:p>
          <a:p>
            <a:endParaRPr lang="en-US" dirty="0"/>
          </a:p>
        </p:txBody>
      </p:sp>
    </p:spTree>
    <p:extLst>
      <p:ext uri="{BB962C8B-B14F-4D97-AF65-F5344CB8AC3E}">
        <p14:creationId xmlns:p14="http://schemas.microsoft.com/office/powerpoint/2010/main" val="654872400"/>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r>
              <a:rPr lang="en-US" sz="4400" dirty="0" smtClean="0">
                <a:hlinkClick r:id="rId2"/>
              </a:rPr>
              <a:t>tap@aebg.org</a:t>
            </a:r>
            <a:endParaRPr lang="en-US" sz="4400" dirty="0" smtClean="0"/>
          </a:p>
          <a:p>
            <a:pPr algn="l"/>
            <a:endParaRPr lang="en-US" dirty="0"/>
          </a:p>
        </p:txBody>
      </p:sp>
      <p:pic>
        <p:nvPicPr>
          <p:cNvPr id="4" name="Picture 3"/>
          <p:cNvPicPr>
            <a:picLocks noChangeAspect="1"/>
          </p:cNvPicPr>
          <p:nvPr/>
        </p:nvPicPr>
        <p:blipFill>
          <a:blip r:embed="rId3"/>
          <a:stretch>
            <a:fillRect/>
          </a:stretch>
        </p:blipFill>
        <p:spPr>
          <a:xfrm>
            <a:off x="4770660" y="6245113"/>
            <a:ext cx="7915244" cy="2177670"/>
          </a:xfrm>
          <a:prstGeom prst="rect">
            <a:avLst/>
          </a:prstGeom>
          <a:ln>
            <a:solidFill>
              <a:schemeClr val="accent1"/>
            </a:solidFill>
          </a:ln>
        </p:spPr>
      </p:pic>
    </p:spTree>
    <p:extLst>
      <p:ext uri="{BB962C8B-B14F-4D97-AF65-F5344CB8AC3E}">
        <p14:creationId xmlns:p14="http://schemas.microsoft.com/office/powerpoint/2010/main" val="3887178016"/>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2017/2018 Reporting Requirements</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304800" y="2866571"/>
            <a:ext cx="12395200" cy="5647700"/>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Population: </a:t>
            </a:r>
            <a:r>
              <a:rPr lang="en-US" dirty="0">
                <a:ea typeface="Calibri" panose="020F0502020204030204" pitchFamily="34" charset="0"/>
                <a:cs typeface="Calibri Light" panose="020F0302020204030204" pitchFamily="34" charset="0"/>
              </a:rPr>
              <a:t>All adult education students enrolled in ABE, ASE, ESL, or CTE programs enrolled at a:</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K12 adult education school</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b="1" dirty="0">
                <a:ea typeface="Calibri" panose="020F0502020204030204" pitchFamily="34" charset="0"/>
                <a:cs typeface="Calibri Light" panose="020F0302020204030204" pitchFamily="34" charset="0"/>
              </a:rPr>
              <a:t>Community college </a:t>
            </a:r>
            <a:r>
              <a:rPr lang="en-US" b="1" dirty="0" smtClean="0">
                <a:ea typeface="Calibri" panose="020F0502020204030204" pitchFamily="34" charset="0"/>
                <a:cs typeface="Calibri Light" panose="020F0302020204030204" pitchFamily="34" charset="0"/>
              </a:rPr>
              <a:t>noncredit </a:t>
            </a:r>
            <a:r>
              <a:rPr lang="en-US" b="1" dirty="0">
                <a:ea typeface="Calibri" panose="020F0502020204030204" pitchFamily="34" charset="0"/>
                <a:cs typeface="Calibri Light" panose="020F0302020204030204" pitchFamily="34" charset="0"/>
              </a:rPr>
              <a:t>program</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Third party provider supported by a consortium for the purposes of providing training or supportive services</a:t>
            </a:r>
          </a:p>
          <a:p>
            <a:pPr marL="174625" marR="0" lvl="0" algn="l" defTabSz="798513">
              <a:lnSpc>
                <a:spcPct val="107000"/>
              </a:lnSpc>
              <a:spcBef>
                <a:spcPts val="1200"/>
              </a:spcBef>
              <a:spcAft>
                <a:spcPts val="0"/>
              </a:spcAft>
              <a:buClr>
                <a:srgbClr val="2F5496"/>
              </a:buClr>
              <a:buSzPct val="140000"/>
            </a:pPr>
            <a:r>
              <a:rPr lang="en-US" sz="2800" dirty="0">
                <a:ea typeface="Calibri" panose="020F0502020204030204" pitchFamily="34" charset="0"/>
                <a:cs typeface="Calibri Light" panose="020F0302020204030204" pitchFamily="34" charset="0"/>
              </a:rPr>
              <a:t>This includes all students regardless of funding source including  AEBG, </a:t>
            </a:r>
            <a:r>
              <a:rPr lang="en-US" sz="2800" dirty="0" smtClean="0">
                <a:ea typeface="Calibri" panose="020F0502020204030204" pitchFamily="34" charset="0"/>
                <a:cs typeface="Calibri Light" panose="020F0302020204030204" pitchFamily="34" charset="0"/>
              </a:rPr>
              <a:t>Noncredit, Perkins</a:t>
            </a:r>
            <a:r>
              <a:rPr lang="en-US" sz="2800" dirty="0">
                <a:ea typeface="Calibri" panose="020F0502020204030204" pitchFamily="34" charset="0"/>
                <a:cs typeface="Calibri Light" panose="020F0302020204030204" pitchFamily="34" charset="0"/>
              </a:rPr>
              <a:t>, </a:t>
            </a:r>
            <a:r>
              <a:rPr lang="en-US" sz="2800" dirty="0" smtClean="0">
                <a:ea typeface="Calibri" panose="020F0502020204030204" pitchFamily="34" charset="0"/>
                <a:cs typeface="Calibri Light" panose="020F0302020204030204" pitchFamily="34" charset="0"/>
              </a:rPr>
              <a:t>WIOA II, </a:t>
            </a:r>
            <a:r>
              <a:rPr lang="en-US" sz="2800" dirty="0" err="1" smtClean="0">
                <a:ea typeface="Calibri" panose="020F0502020204030204" pitchFamily="34" charset="0"/>
                <a:cs typeface="Calibri Light" panose="020F0302020204030204" pitchFamily="34" charset="0"/>
              </a:rPr>
              <a:t>CalWORKS</a:t>
            </a:r>
            <a:r>
              <a:rPr lang="en-US" sz="2800" dirty="0" smtClean="0">
                <a:ea typeface="Calibri" panose="020F0502020204030204" pitchFamily="34" charset="0"/>
                <a:cs typeface="Calibri Light" panose="020F0302020204030204" pitchFamily="34" charset="0"/>
              </a:rPr>
              <a:t>, Adults on Correctional Facilities, Strong Workforce (noncredit programs), LCFF, etc.</a:t>
            </a:r>
            <a:endParaRPr lang="en-US" sz="28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85752009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2017/2018 Reporting Systems</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638630" y="2811234"/>
            <a:ext cx="11858171" cy="5823133"/>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b="1" u="sng" dirty="0">
                <a:solidFill>
                  <a:srgbClr val="C00000"/>
                </a:solidFill>
                <a:ea typeface="Calibri" panose="020F0502020204030204" pitchFamily="34" charset="0"/>
                <a:cs typeface="Calibri Light" panose="020F0302020204030204" pitchFamily="34" charset="0"/>
              </a:rPr>
              <a:t>All AEBG consortia members </a:t>
            </a:r>
            <a:r>
              <a:rPr lang="en-US" sz="4000" dirty="0">
                <a:ea typeface="Calibri" panose="020F0502020204030204" pitchFamily="34" charset="0"/>
                <a:cs typeface="Calibri Light" panose="020F0302020204030204" pitchFamily="34" charset="0"/>
              </a:rPr>
              <a:t>and providers will use </a:t>
            </a:r>
            <a:r>
              <a:rPr lang="en-US" sz="4000" b="1" u="sng" dirty="0" err="1">
                <a:solidFill>
                  <a:srgbClr val="C00000"/>
                </a:solidFill>
                <a:ea typeface="Calibri" panose="020F0502020204030204" pitchFamily="34" charset="0"/>
                <a:cs typeface="Calibri Light" panose="020F0302020204030204" pitchFamily="34" charset="0"/>
              </a:rPr>
              <a:t>TOPSPro</a:t>
            </a:r>
            <a:r>
              <a:rPr lang="en-US" sz="4000" b="1" u="sng" dirty="0">
                <a:solidFill>
                  <a:srgbClr val="C00000"/>
                </a:solidFill>
                <a:ea typeface="Calibri" panose="020F0502020204030204" pitchFamily="34" charset="0"/>
                <a:cs typeface="Calibri Light" panose="020F0302020204030204" pitchFamily="34" charset="0"/>
              </a:rPr>
              <a:t> Enterprise</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b="1" u="sng" dirty="0">
                <a:solidFill>
                  <a:srgbClr val="C00000"/>
                </a:solidFill>
                <a:ea typeface="Calibri" panose="020F0502020204030204" pitchFamily="34" charset="0"/>
                <a:cs typeface="Calibri Light" panose="020F0302020204030204" pitchFamily="34" charset="0"/>
              </a:rPr>
              <a:t>Quarterly</a:t>
            </a:r>
            <a:r>
              <a:rPr lang="en-US" sz="4000" dirty="0">
                <a:ea typeface="Calibri" panose="020F0502020204030204" pitchFamily="34" charset="0"/>
                <a:cs typeface="Calibri Light" panose="020F0302020204030204" pitchFamily="34" charset="0"/>
              </a:rPr>
              <a:t> reporting of enrollment and outcomes</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K12 adult school, community college noncredit, 3</a:t>
            </a:r>
            <a:r>
              <a:rPr lang="en-US" sz="4000" baseline="30000" dirty="0">
                <a:ea typeface="Calibri" panose="020F0502020204030204" pitchFamily="34" charset="0"/>
                <a:cs typeface="Calibri Light" panose="020F0302020204030204" pitchFamily="34" charset="0"/>
              </a:rPr>
              <a:t>rd</a:t>
            </a:r>
            <a:r>
              <a:rPr lang="en-US" sz="4000" dirty="0">
                <a:ea typeface="Calibri" panose="020F0502020204030204" pitchFamily="34" charset="0"/>
                <a:cs typeface="Calibri Light" panose="020F0302020204030204" pitchFamily="34" charset="0"/>
              </a:rPr>
              <a:t> party providers supported by consortia</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AEBG Office will use </a:t>
            </a:r>
            <a:r>
              <a:rPr lang="en-US" sz="4000" b="1" u="sng" dirty="0">
                <a:solidFill>
                  <a:srgbClr val="C00000"/>
                </a:solidFill>
                <a:ea typeface="Calibri" panose="020F0502020204030204" pitchFamily="34" charset="0"/>
                <a:cs typeface="Calibri Light" panose="020F0302020204030204" pitchFamily="34" charset="0"/>
              </a:rPr>
              <a:t>LaunchBoard</a:t>
            </a:r>
            <a:r>
              <a:rPr lang="en-US" sz="4000" dirty="0">
                <a:ea typeface="Calibri" panose="020F0502020204030204" pitchFamily="34" charset="0"/>
                <a:cs typeface="Calibri Light" panose="020F0302020204030204" pitchFamily="34" charset="0"/>
              </a:rPr>
              <a:t> to match AE student data with MIS, EDD wage file, HS equivalency testing data</a:t>
            </a:r>
          </a:p>
        </p:txBody>
      </p:sp>
    </p:spTree>
    <p:extLst>
      <p:ext uri="{BB962C8B-B14F-4D97-AF65-F5344CB8AC3E}">
        <p14:creationId xmlns:p14="http://schemas.microsoft.com/office/powerpoint/2010/main" val="1608104707"/>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Population Definitions</a:t>
            </a:r>
          </a:p>
        </p:txBody>
      </p:sp>
      <p:cxnSp>
        <p:nvCxnSpPr>
          <p:cNvPr id="5" name="Straight Connector 4">
            <a:extLst>
              <a:ext uri="{FF2B5EF4-FFF2-40B4-BE49-F238E27FC236}">
                <a16:creationId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AF9B71CB-150A-4094-8FA7-6D1323F6E5BD}"/>
              </a:ext>
            </a:extLst>
          </p:cNvPr>
          <p:cNvSpPr/>
          <p:nvPr/>
        </p:nvSpPr>
        <p:spPr>
          <a:xfrm>
            <a:off x="723900" y="2866571"/>
            <a:ext cx="11239499" cy="6124754"/>
          </a:xfrm>
          <a:prstGeom prst="rect">
            <a:avLst/>
          </a:prstGeom>
        </p:spPr>
        <p:txBody>
          <a:bodyPr wrap="square">
            <a:spAutoFit/>
          </a:bodyPr>
          <a:lstStyle/>
          <a:p>
            <a:pPr marL="342900" lvl="0" indent="-342900" algn="l">
              <a:buClr>
                <a:srgbClr val="0070C0"/>
              </a:buClr>
              <a:buSzPct val="135000"/>
              <a:buFont typeface="Arial" panose="020B0604020202020204" pitchFamily="34" charset="0"/>
              <a:buChar char="•"/>
            </a:pPr>
            <a:r>
              <a:rPr lang="en-US" sz="3200" b="1" dirty="0">
                <a:solidFill>
                  <a:srgbClr val="0070C0"/>
                </a:solidFill>
              </a:rPr>
              <a:t>Number of adults served by the consortium </a:t>
            </a:r>
            <a:r>
              <a:rPr lang="en-US" sz="3200" dirty="0"/>
              <a:t>– Aligned to WIOA reportable individual definition. 1 or more contact hour of instruction or participation in self directed or information only activities</a:t>
            </a:r>
          </a:p>
          <a:p>
            <a:pPr marL="342900" lvl="0" indent="-342900" algn="l">
              <a:spcBef>
                <a:spcPts val="1200"/>
              </a:spcBef>
              <a:buClr>
                <a:srgbClr val="0070C0"/>
              </a:buClr>
              <a:buSzPct val="135000"/>
              <a:buFont typeface="Arial" panose="020B0604020202020204" pitchFamily="34" charset="0"/>
              <a:buChar char="•"/>
            </a:pPr>
            <a:r>
              <a:rPr lang="en-US" sz="3200" b="1" dirty="0">
                <a:solidFill>
                  <a:srgbClr val="0070C0"/>
                </a:solidFill>
              </a:rPr>
              <a:t>Adults who attain milestones or outcomes</a:t>
            </a:r>
            <a:r>
              <a:rPr lang="en-US" sz="3200" dirty="0"/>
              <a:t> – Aligned to WIOA definition of a participant under AEFLA WIOA Title II. 12 or more contact hours of instruction in ABE, ASE, ESL or CTE.</a:t>
            </a:r>
          </a:p>
          <a:p>
            <a:pPr marL="342900" lvl="0" algn="l">
              <a:spcBef>
                <a:spcPts val="1800"/>
              </a:spcBef>
              <a:buClr>
                <a:srgbClr val="0070C0"/>
              </a:buClr>
              <a:buSzPct val="135000"/>
            </a:pPr>
            <a:r>
              <a:rPr lang="en-US" sz="2600" dirty="0"/>
              <a:t>AEBG will analyze outcomes for reportable individuals using the supplemental data report but not include that data in the primary report to the legislature for 17/18</a:t>
            </a:r>
          </a:p>
          <a:p>
            <a:pPr lvl="0"/>
            <a:endParaRPr lang="en-US" sz="3300" dirty="0"/>
          </a:p>
        </p:txBody>
      </p:sp>
    </p:spTree>
    <p:extLst>
      <p:ext uri="{BB962C8B-B14F-4D97-AF65-F5344CB8AC3E}">
        <p14:creationId xmlns:p14="http://schemas.microsoft.com/office/powerpoint/2010/main" val="129359737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Member Reduction in Funding</a:t>
            </a:r>
          </a:p>
        </p:txBody>
      </p:sp>
      <p:sp>
        <p:nvSpPr>
          <p:cNvPr id="4" name="Content Placeholder 2"/>
          <p:cNvSpPr txBox="1">
            <a:spLocks/>
          </p:cNvSpPr>
          <p:nvPr/>
        </p:nvSpPr>
        <p:spPr>
          <a:xfrm>
            <a:off x="365824" y="2612571"/>
            <a:ext cx="12638976" cy="6692041"/>
          </a:xfrm>
          <a:prstGeom prst="rect">
            <a:avLst/>
          </a:prstGeom>
        </p:spPr>
        <p:txBody>
          <a:bodyPr vert="horz" lIns="91440" tIns="45720" rIns="91440" bIns="45720" rtlCol="0">
            <a:normAutofit fontScale="925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r>
              <a:rPr lang="en-US" sz="3600" dirty="0" smtClean="0">
                <a:solidFill>
                  <a:sysClr val="windowText" lastClr="000000"/>
                </a:solidFill>
              </a:rPr>
              <a:t>The </a:t>
            </a:r>
            <a:r>
              <a:rPr lang="en-US" sz="3600" dirty="0">
                <a:solidFill>
                  <a:sysClr val="windowText" lastClr="000000"/>
                </a:solidFill>
              </a:rPr>
              <a:t>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r>
              <a:rPr lang="en-US" sz="3600" dirty="0" smtClean="0">
                <a:solidFill>
                  <a:sysClr val="windowText" lastClr="000000"/>
                </a:solidFill>
              </a:rPr>
              <a:t>:</a:t>
            </a:r>
            <a:endParaRPr lang="en-US" sz="3600" dirty="0">
              <a:solidFill>
                <a:sysClr val="windowText" lastClr="000000"/>
              </a:solidFill>
            </a:endParaRPr>
          </a:p>
          <a:p>
            <a:pPr marL="0" indent="0">
              <a:buNone/>
              <a:defRPr/>
            </a:pPr>
            <a:r>
              <a:rPr lang="en-US" sz="3600" dirty="0" smtClean="0">
                <a:solidFill>
                  <a:sysClr val="windowText" lastClr="000000"/>
                </a:solidFill>
              </a:rPr>
              <a:t>(A) The </a:t>
            </a:r>
            <a:r>
              <a:rPr lang="en-US" sz="3600" dirty="0">
                <a:solidFill>
                  <a:sysClr val="windowText" lastClr="000000"/>
                </a:solidFill>
              </a:rPr>
              <a:t>member no longer wishes to provide services consistent </a:t>
            </a:r>
            <a:r>
              <a:rPr lang="en-US" sz="3600" dirty="0" smtClean="0">
                <a:solidFill>
                  <a:sysClr val="windowText" lastClr="000000"/>
                </a:solidFill>
              </a:rPr>
              <a:t>with </a:t>
            </a:r>
            <a:r>
              <a:rPr lang="en-US" sz="3600" dirty="0">
                <a:solidFill>
                  <a:sysClr val="windowText" lastClr="000000"/>
                </a:solidFill>
              </a:rPr>
              <a:t>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B) The </a:t>
            </a:r>
            <a:r>
              <a:rPr lang="en-US" sz="3600" dirty="0">
                <a:solidFill>
                  <a:sysClr val="windowText" lastClr="000000"/>
                </a:solidFill>
              </a:rPr>
              <a:t>member cannot provide services that address the needs identified in 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C) </a:t>
            </a:r>
            <a:r>
              <a:rPr lang="en-US" sz="3600" b="1" dirty="0" smtClean="0">
                <a:solidFill>
                  <a:srgbClr val="FF0000"/>
                </a:solidFill>
              </a:rPr>
              <a:t>The </a:t>
            </a:r>
            <a:r>
              <a:rPr lang="en-US" sz="3600" b="1" dirty="0">
                <a:solidFill>
                  <a:srgbClr val="FF0000"/>
                </a:solidFill>
              </a:rPr>
              <a:t>member has been consistently ineffective in providing services that address the needs identified in the adult education plan and </a:t>
            </a:r>
            <a:r>
              <a:rPr lang="en-US" sz="3600" b="1" dirty="0"/>
              <a:t>reasonable interventions </a:t>
            </a:r>
            <a:r>
              <a:rPr lang="en-US" sz="3600" b="1" dirty="0">
                <a:solidFill>
                  <a:srgbClr val="FF0000"/>
                </a:solidFill>
              </a:rPr>
              <a:t>have not resulted in improvements</a:t>
            </a:r>
            <a:r>
              <a:rPr lang="en-US" sz="3600" dirty="0">
                <a:solidFill>
                  <a:sysClr val="windowText" lastClr="000000"/>
                </a:solidFill>
              </a:rPr>
              <a:t>.</a:t>
            </a:r>
          </a:p>
          <a:p>
            <a:pPr marL="0" indent="0">
              <a:buNone/>
              <a:defRPr/>
            </a:pPr>
            <a:endParaRPr lang="en-US" sz="3600" dirty="0">
              <a:solidFill>
                <a:sysClr val="windowText" lastClr="000000"/>
              </a:solidFill>
            </a:endParaRPr>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18577108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Template - HS and POSTSECONDARY" id="{7DFA30E6-C27C-6640-9A6E-E009AC9C2BBA}" vid="{D20F524D-E69D-3440-8ABA-F93C9B19899B}"/>
    </a:ext>
  </a:extLst>
</a:theme>
</file>

<file path=ppt/theme/theme4.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E57D4B7-F060-4037-AE83-7419F315E1FE}"/>
</file>

<file path=customXml/itemProps2.xml><?xml version="1.0" encoding="utf-8"?>
<ds:datastoreItem xmlns:ds="http://schemas.openxmlformats.org/officeDocument/2006/customXml" ds:itemID="{AB1D5B39-A1A6-48F0-A8EB-628A15686A07}"/>
</file>

<file path=customXml/itemProps3.xml><?xml version="1.0" encoding="utf-8"?>
<ds:datastoreItem xmlns:ds="http://schemas.openxmlformats.org/officeDocument/2006/customXml" ds:itemID="{E3A3FC82-6FF7-4349-A5EF-5B17F9A0DA88}"/>
</file>

<file path=docProps/app.xml><?xml version="1.0" encoding="utf-8"?>
<Properties xmlns="http://schemas.openxmlformats.org/officeDocument/2006/extended-properties" xmlns:vt="http://schemas.openxmlformats.org/officeDocument/2006/docPropsVTypes">
  <Template/>
  <TotalTime>5792</TotalTime>
  <Words>2229</Words>
  <Application>Microsoft Office PowerPoint</Application>
  <PresentationFormat>Custom</PresentationFormat>
  <Paragraphs>309</Paragraphs>
  <Slides>50</Slides>
  <Notes>3</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50</vt:i4>
      </vt:variant>
    </vt:vector>
  </HeadingPairs>
  <TitlesOfParts>
    <vt:vector size="65" baseType="lpstr">
      <vt:lpstr>.AppleSystemUIFont</vt:lpstr>
      <vt:lpstr>Arial</vt:lpstr>
      <vt:lpstr>Calibri</vt:lpstr>
      <vt:lpstr>Calibri Light</vt:lpstr>
      <vt:lpstr>Corbel</vt:lpstr>
      <vt:lpstr>Helvetica</vt:lpstr>
      <vt:lpstr>Helvetica Light</vt:lpstr>
      <vt:lpstr>Helvetica Neue</vt:lpstr>
      <vt:lpstr>Meiryo-Bold</vt:lpstr>
      <vt:lpstr>Times New Roman</vt:lpstr>
      <vt:lpstr>Trebuchet MS</vt:lpstr>
      <vt:lpstr>Wingdings</vt:lpstr>
      <vt:lpstr>Default</vt:lpstr>
      <vt:lpstr>Office Theme</vt:lpstr>
      <vt:lpstr>Base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17/18 Program Changes</vt:lpstr>
      <vt:lpstr>PowerPoint Presentation</vt:lpstr>
      <vt:lpstr>17/18 Fiscal Changes</vt:lpstr>
      <vt:lpstr>PowerPoint Presentation</vt:lpstr>
      <vt:lpstr>PowerPoint Presentation</vt:lpstr>
      <vt:lpstr>PowerPoint Presentation</vt:lpstr>
      <vt:lpstr>PowerPoint Presentation</vt:lpstr>
      <vt:lpstr>PowerPoint Presentation</vt:lpstr>
      <vt:lpstr> Reporting in TE Guidelines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AEBG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Fiscal System</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Kelly, Neil</cp:lastModifiedBy>
  <cp:revision>310</cp:revision>
  <dcterms:created xsi:type="dcterms:W3CDTF">2015-10-20T12:37:10Z</dcterms:created>
  <dcterms:modified xsi:type="dcterms:W3CDTF">2017-10-11T21:16:59Z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