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94" r:id="rId3"/>
    <p:sldId id="257" r:id="rId4"/>
    <p:sldId id="258" r:id="rId5"/>
    <p:sldId id="262" r:id="rId6"/>
    <p:sldId id="270" r:id="rId7"/>
    <p:sldId id="299" r:id="rId8"/>
    <p:sldId id="300" r:id="rId9"/>
    <p:sldId id="272" r:id="rId10"/>
    <p:sldId id="303" r:id="rId11"/>
    <p:sldId id="263" r:id="rId12"/>
    <p:sldId id="273" r:id="rId13"/>
    <p:sldId id="274" r:id="rId14"/>
    <p:sldId id="275" r:id="rId15"/>
    <p:sldId id="276" r:id="rId16"/>
    <p:sldId id="289" r:id="rId17"/>
    <p:sldId id="277" r:id="rId18"/>
    <p:sldId id="278" r:id="rId19"/>
    <p:sldId id="304" r:id="rId20"/>
    <p:sldId id="264" r:id="rId21"/>
    <p:sldId id="279" r:id="rId22"/>
    <p:sldId id="280" r:id="rId23"/>
    <p:sldId id="283" r:id="rId24"/>
    <p:sldId id="282" r:id="rId25"/>
    <p:sldId id="284" r:id="rId26"/>
    <p:sldId id="305" r:id="rId27"/>
    <p:sldId id="265" r:id="rId28"/>
    <p:sldId id="285" r:id="rId29"/>
    <p:sldId id="286" r:id="rId30"/>
    <p:sldId id="287" r:id="rId31"/>
    <p:sldId id="288" r:id="rId32"/>
    <p:sldId id="306" r:id="rId33"/>
    <p:sldId id="301" r:id="rId34"/>
    <p:sldId id="30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91" autoAdjust="0"/>
  </p:normalViewPr>
  <p:slideViewPr>
    <p:cSldViewPr>
      <p:cViewPr varScale="1">
        <p:scale>
          <a:sx n="79" d="100"/>
          <a:sy n="79" d="100"/>
        </p:scale>
        <p:origin x="1734" y="84"/>
      </p:cViewPr>
      <p:guideLst>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notesViewPr>
    <p:cSldViewPr>
      <p:cViewPr varScale="1">
        <p:scale>
          <a:sx n="67" d="100"/>
          <a:sy n="67" d="100"/>
        </p:scale>
        <p:origin x="331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B5430-706D-4B47-944D-9DF7F05441EC}" type="datetimeFigureOut">
              <a:rPr lang="en-US" smtClean="0"/>
              <a:t>10/11/2017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D3AF8-BA88-481D-B967-7173DD3D7B7B}" type="slidenum">
              <a:rPr lang="en-US" smtClean="0"/>
              <a:t>‹#›</a:t>
            </a:fld>
            <a:endParaRPr lang="en-US" dirty="0"/>
          </a:p>
        </p:txBody>
      </p:sp>
    </p:spTree>
    <p:extLst>
      <p:ext uri="{BB962C8B-B14F-4D97-AF65-F5344CB8AC3E}">
        <p14:creationId xmlns:p14="http://schemas.microsoft.com/office/powerpoint/2010/main" val="409196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 I’m JM and this is AC and we work for the Center for Law and Social Policy in Washington DC.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now I think you all know that Debra Jones and Neil Kelly engaged CLASP to do a study</a:t>
            </a:r>
            <a:r>
              <a:rPr lang="en-US" baseline="0" dirty="0" smtClean="0"/>
              <a:t> as AB86 planning rolled into AB104 implementation.  Anna and I will be the first to let you know that CLASP is not a research firm, we are an antipoverty organization and our team at CLASP is focused on promoting policies that make adult and postsecondary education and workforce development more effective for low-income adults. In June we released our report, some of you may have seen our presentation at the CASAS Summer Institute, and this week we are in town meeting with policy makers and other stakeholders – like you – </a:t>
            </a:r>
            <a:r>
              <a:rPr lang="en-US" baseline="0" dirty="0" smtClean="0"/>
              <a:t>to discuss moving </a:t>
            </a:r>
            <a:r>
              <a:rPr lang="en-US" baseline="0" dirty="0" smtClean="0"/>
              <a:t>forward with the report’s recommendations</a:t>
            </a:r>
            <a:endParaRPr lang="en-US" dirty="0" smtClean="0"/>
          </a:p>
          <a:p>
            <a:endParaRPr lang="en-US" baseline="0" dirty="0" smtClean="0"/>
          </a:p>
          <a:p>
            <a:r>
              <a:rPr lang="en-US" baseline="0" dirty="0" smtClean="0"/>
              <a:t>You have a 6 page executive summary of the report which is also available at the AEBG website AND as we very briefly review the recommendations in the report, you have two ways to provide feedback…</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a:t>
            </a:fld>
            <a:endParaRPr lang="en-US" dirty="0"/>
          </a:p>
        </p:txBody>
      </p:sp>
    </p:spTree>
    <p:extLst>
      <p:ext uri="{BB962C8B-B14F-4D97-AF65-F5344CB8AC3E}">
        <p14:creationId xmlns:p14="http://schemas.microsoft.com/office/powerpoint/2010/main" val="249985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the second theme is using</a:t>
            </a:r>
            <a:r>
              <a:rPr lang="en-US" baseline="0" dirty="0" smtClean="0"/>
              <a:t> AEBG to drive a comprehensive career pathway system and w</a:t>
            </a:r>
            <a:r>
              <a:rPr lang="en-US" dirty="0" smtClean="0"/>
              <a:t>e have SIX recommendations within this theme….</a:t>
            </a:r>
          </a:p>
          <a:p>
            <a:r>
              <a:rPr lang="en-US" dirty="0" smtClean="0"/>
              <a:t>Guidance on pathways/transition strategies</a:t>
            </a:r>
            <a:r>
              <a:rPr lang="en-US" baseline="0" dirty="0" smtClean="0"/>
              <a:t> between AS and CC</a:t>
            </a:r>
          </a:p>
          <a:p>
            <a:r>
              <a:rPr lang="en-US" baseline="0" dirty="0" smtClean="0"/>
              <a:t>Internal CC initiative alignment</a:t>
            </a:r>
          </a:p>
          <a:p>
            <a:r>
              <a:rPr lang="en-US" baseline="0" dirty="0" smtClean="0"/>
              <a:t>Standing up ATB</a:t>
            </a:r>
          </a:p>
          <a:p>
            <a:r>
              <a:rPr lang="en-US" baseline="0" dirty="0" smtClean="0"/>
              <a:t>Designing CP with WIOA core partners</a:t>
            </a:r>
          </a:p>
          <a:p>
            <a:r>
              <a:rPr lang="en-US" baseline="0" dirty="0" smtClean="0"/>
              <a:t>Taking advantage of the WIOA title I adult </a:t>
            </a:r>
            <a:r>
              <a:rPr lang="en-US" baseline="0" dirty="0" err="1" smtClean="0"/>
              <a:t>PoS</a:t>
            </a:r>
            <a:r>
              <a:rPr lang="en-US" baseline="0" dirty="0" smtClean="0"/>
              <a:t> mandate, and</a:t>
            </a:r>
          </a:p>
          <a:p>
            <a:r>
              <a:rPr lang="en-US" baseline="0" dirty="0" smtClean="0"/>
              <a:t>Promoting Immigrant Integration through pathways</a:t>
            </a:r>
          </a:p>
          <a:p>
            <a:endParaRPr lang="en-US" baseline="0" dirty="0" smtClean="0"/>
          </a:p>
          <a:p>
            <a:r>
              <a:rPr lang="en-US" baseline="0" dirty="0" smtClean="0"/>
              <a:t>So a bit more detail on each and then you’ll vote again.</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10</a:t>
            </a:fld>
            <a:endParaRPr lang="en-US" dirty="0"/>
          </a:p>
        </p:txBody>
      </p:sp>
    </p:spTree>
    <p:extLst>
      <p:ext uri="{BB962C8B-B14F-4D97-AF65-F5344CB8AC3E}">
        <p14:creationId xmlns:p14="http://schemas.microsoft.com/office/powerpoint/2010/main" val="146438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AEBG legislation calls for “consortia to integrate their existing programs and create seamless transitions into postsecondary education or the workforce” [California Ed Code 84830(d) (3)]. Consortia partners need state guidance to accomplish this systemically.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Joint AEBG Office should </a:t>
            </a:r>
            <a:r>
              <a:rPr lang="en-US" sz="1200" b="1" i="0" u="none" strike="noStrike" kern="1200" baseline="0" dirty="0" smtClean="0">
                <a:solidFill>
                  <a:schemeClr val="tx1"/>
                </a:solidFill>
                <a:latin typeface="+mn-lt"/>
                <a:ea typeface="+mn-ea"/>
                <a:cs typeface="+mn-cs"/>
              </a:rPr>
              <a:t>create guidance on pathway strategies for the Adult School to Community College transition</a:t>
            </a:r>
            <a:r>
              <a:rPr lang="en-US" sz="1200" b="0" i="0" u="none" strike="noStrike" kern="1200" baseline="0" dirty="0" smtClean="0">
                <a:solidFill>
                  <a:schemeClr val="tx1"/>
                </a:solidFill>
                <a:latin typeface="+mn-lt"/>
                <a:ea typeface="+mn-ea"/>
                <a:cs typeface="+mn-cs"/>
              </a:rPr>
              <a:t>, including incentives </a:t>
            </a:r>
            <a:r>
              <a:rPr lang="en-US" sz="1200" b="1" i="0" u="none" strike="noStrike" kern="1200" baseline="0" dirty="0" smtClean="0">
                <a:solidFill>
                  <a:schemeClr val="tx1"/>
                </a:solidFill>
                <a:latin typeface="+mn-lt"/>
                <a:ea typeface="+mn-ea"/>
                <a:cs typeface="+mn-cs"/>
              </a:rPr>
              <a:t>for dual enrollment </a:t>
            </a:r>
            <a:r>
              <a:rPr lang="en-US" sz="1200" b="0" i="0" u="none" strike="noStrike" kern="1200" baseline="0" dirty="0" smtClean="0">
                <a:solidFill>
                  <a:schemeClr val="tx1"/>
                </a:solidFill>
                <a:latin typeface="+mn-lt"/>
                <a:ea typeface="+mn-ea"/>
                <a:cs typeface="+mn-cs"/>
              </a:rPr>
              <a:t>for Adult School students in Community College programs, (</a:t>
            </a:r>
            <a:r>
              <a:rPr lang="en-US" sz="1200" kern="1200" dirty="0" smtClean="0">
                <a:solidFill>
                  <a:schemeClr val="tx1"/>
                </a:solidFill>
                <a:effectLst/>
                <a:latin typeface="+mn-lt"/>
                <a:ea typeface="+mn-ea"/>
                <a:cs typeface="+mn-cs"/>
              </a:rPr>
              <a:t>Constructing the adult pipeline using the same mechanisms that high schools have been developing for years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credit for prior learning </a:t>
            </a:r>
            <a:r>
              <a:rPr lang="en-US" sz="1200" b="0" i="0" u="none" strike="noStrike" kern="1200" baseline="0" dirty="0" smtClean="0">
                <a:solidFill>
                  <a:schemeClr val="tx1"/>
                </a:solidFill>
                <a:latin typeface="+mn-lt"/>
                <a:ea typeface="+mn-ea"/>
                <a:cs typeface="+mn-cs"/>
              </a:rPr>
              <a:t>guidance for non-credit CTE courses to articulate into Community College awards.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should also issue clear guidance that </a:t>
            </a:r>
            <a:r>
              <a:rPr lang="en-US" sz="1200" b="1" i="0" u="none" strike="noStrike" kern="1200" baseline="0" dirty="0" smtClean="0">
                <a:solidFill>
                  <a:schemeClr val="tx1"/>
                </a:solidFill>
                <a:latin typeface="+mn-lt"/>
                <a:ea typeface="+mn-ea"/>
                <a:cs typeface="+mn-cs"/>
              </a:rPr>
              <a:t>all Adult Schools in a Community College District should be listed on the CCD institutions’ online application systems </a:t>
            </a:r>
            <a:r>
              <a:rPr lang="en-US" sz="1200" b="0" i="0" u="none" strike="noStrike" kern="1200" baseline="0" dirty="0" smtClean="0">
                <a:solidFill>
                  <a:schemeClr val="tx1"/>
                </a:solidFill>
                <a:latin typeface="+mn-lt"/>
                <a:ea typeface="+mn-ea"/>
                <a:cs typeface="+mn-cs"/>
              </a:rPr>
              <a:t>and provide </a:t>
            </a:r>
            <a:r>
              <a:rPr lang="en-US" sz="1200" b="1" i="0" u="none" strike="noStrike" kern="1200" baseline="0" dirty="0" smtClean="0">
                <a:solidFill>
                  <a:schemeClr val="tx1"/>
                </a:solidFill>
                <a:latin typeface="+mn-lt"/>
                <a:ea typeface="+mn-ea"/>
                <a:cs typeface="+mn-cs"/>
              </a:rPr>
              <a:t>guided pathway designs </a:t>
            </a:r>
            <a:r>
              <a:rPr lang="en-US" sz="1200" b="0" i="0" u="none" strike="noStrike" kern="1200" baseline="0" dirty="0" smtClean="0">
                <a:solidFill>
                  <a:schemeClr val="tx1"/>
                </a:solidFill>
                <a:latin typeface="+mn-lt"/>
                <a:ea typeface="+mn-ea"/>
                <a:cs typeface="+mn-cs"/>
              </a:rPr>
              <a:t>that include adult education students and bring the disparate departments in the CCCCO together. </a:t>
            </a:r>
          </a:p>
          <a:p>
            <a:endParaRPr lang="en-US" sz="1200" b="0" i="0" u="none" strike="noStrik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11</a:t>
            </a:fld>
            <a:endParaRPr lang="en-US" dirty="0"/>
          </a:p>
        </p:txBody>
      </p:sp>
    </p:spTree>
    <p:extLst>
      <p:ext uri="{BB962C8B-B14F-4D97-AF65-F5344CB8AC3E}">
        <p14:creationId xmlns:p14="http://schemas.microsoft.com/office/powerpoint/2010/main" val="294479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276600" cy="1843088"/>
          </a:xfrm>
        </p:spPr>
      </p:sp>
      <p:sp>
        <p:nvSpPr>
          <p:cNvPr id="3" name="Notes Placeholder 2"/>
          <p:cNvSpPr>
            <a:spLocks noGrp="1"/>
          </p:cNvSpPr>
          <p:nvPr>
            <p:ph type="body" idx="1"/>
          </p:nvPr>
        </p:nvSpPr>
        <p:spPr>
          <a:xfrm>
            <a:off x="381000" y="2667000"/>
            <a:ext cx="6477000" cy="6400800"/>
          </a:xfrm>
        </p:spPr>
        <p:txBody>
          <a:bodyPr/>
          <a:lstStyle/>
          <a:p>
            <a:r>
              <a:rPr lang="en-US" sz="1200" b="0" i="0" u="none" strike="noStrike" kern="1200" baseline="0" dirty="0" smtClean="0">
                <a:solidFill>
                  <a:schemeClr val="tx1"/>
                </a:solidFill>
                <a:latin typeface="+mn-lt"/>
                <a:ea typeface="+mn-ea"/>
                <a:cs typeface="+mn-cs"/>
              </a:rPr>
              <a:t>To build toward this comprehensive delivery model, California’s investments in the </a:t>
            </a:r>
            <a:r>
              <a:rPr lang="en-US" sz="1200" b="1" i="0" u="none" strike="noStrike" kern="1200" baseline="0" dirty="0" smtClean="0">
                <a:solidFill>
                  <a:schemeClr val="tx1"/>
                </a:solidFill>
                <a:latin typeface="+mn-lt"/>
                <a:ea typeface="+mn-ea"/>
                <a:cs typeface="+mn-cs"/>
              </a:rPr>
              <a:t>Community College Basic Skills and Student Outcomes Transformation Program, Student Success and Support Program (SSSP), and Student Equity Plans (SEP) need to be combined with AEBG and Strong Workforce investments</a:t>
            </a:r>
            <a:r>
              <a:rPr lang="en-US" sz="1200" b="0" i="0" u="none" strike="noStrike" kern="1200" baseline="0" dirty="0" smtClean="0">
                <a:solidFill>
                  <a:schemeClr val="tx1"/>
                </a:solidFill>
                <a:latin typeface="+mn-lt"/>
                <a:ea typeface="+mn-ea"/>
                <a:cs typeface="+mn-cs"/>
              </a:rPr>
              <a:t>. CCCCO leaders need to bring together staff who work on for-credit developmental education redesign with staff who work on non-credit basic skills and staff who work on credit and non-credit CTE to find common ground and overlap in their work.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primary argument is that </a:t>
            </a:r>
            <a:r>
              <a:rPr lang="en-US" sz="1200" kern="1200" dirty="0" smtClean="0">
                <a:solidFill>
                  <a:schemeClr val="tx1"/>
                </a:solidFill>
                <a:effectLst/>
                <a:latin typeface="+mn-lt"/>
                <a:ea typeface="+mn-ea"/>
                <a:cs typeface="+mn-cs"/>
              </a:rPr>
              <a:t>people with foundational skill needs should have access to service delivery models that integrate foundational skills/occupational skills.  Doing one without the other (straight up basic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straight up short term training) hasn’t been shown to move the needle for folks; </a:t>
            </a:r>
            <a:r>
              <a:rPr lang="en-US" sz="1200" b="0" i="0" u="none" strike="noStrike" kern="1200" baseline="0" dirty="0" smtClean="0">
                <a:solidFill>
                  <a:schemeClr val="tx1"/>
                </a:solidFill>
                <a:latin typeface="+mn-lt"/>
                <a:ea typeface="+mn-ea"/>
                <a:cs typeface="+mn-cs"/>
              </a:rPr>
              <a:t>that short-term credentials that do not “stack” toward higher levels of for-credit education are not a career ladder.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AEBG Office should analyze patterns of course taking among AEBG participants to ensure adults with foundational skill needs are gaining those skills </a:t>
            </a:r>
            <a:r>
              <a:rPr lang="en-US" sz="1200" b="1" i="1"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occupational skills in a manner that will build, over time, toward higher levels of credentialing.  California leaders need to have frank discussions about the equity implications of building pathways in non-credit for some target populations and other pathways in credit for other populations.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AEBG Office cannot be tasked with California Community College development education redesign. However, the AEBG Office should recommend that AEBG resources and AEBG accountability, including standard assessments, be used for no-fee Adult School and Community College courses</a:t>
            </a:r>
            <a:r>
              <a:rPr lang="en-US" sz="1200" b="0" i="0" u="none" strike="noStrike" kern="1200" baseline="0" dirty="0" smtClean="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3F9D3AF8-BA88-481D-B967-7173DD3D7B7B}" type="slidenum">
              <a:rPr lang="en-US" smtClean="0"/>
              <a:t>12</a:t>
            </a:fld>
            <a:endParaRPr lang="en-US" dirty="0"/>
          </a:p>
        </p:txBody>
      </p:sp>
    </p:spTree>
    <p:extLst>
      <p:ext uri="{BB962C8B-B14F-4D97-AF65-F5344CB8AC3E}">
        <p14:creationId xmlns:p14="http://schemas.microsoft.com/office/powerpoint/2010/main" val="332840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California Board of Governor waivers have reduced the financial barrier for many low-income, low-skill populations, using the </a:t>
            </a:r>
            <a:r>
              <a:rPr lang="en-US" sz="1200" b="0" i="0" u="none" strike="noStrike" kern="1200" baseline="0" dirty="0" smtClean="0">
                <a:solidFill>
                  <a:schemeClr val="tx1"/>
                </a:solidFill>
                <a:latin typeface="+mn-lt"/>
                <a:ea typeface="+mn-ea"/>
                <a:cs typeface="+mn-cs"/>
              </a:rPr>
              <a:t>Ability </a:t>
            </a:r>
            <a:r>
              <a:rPr lang="en-US" sz="1200" b="0" i="0" u="none" strike="noStrike" kern="1200" baseline="0" dirty="0" smtClean="0">
                <a:solidFill>
                  <a:schemeClr val="tx1"/>
                </a:solidFill>
                <a:latin typeface="+mn-lt"/>
                <a:ea typeface="+mn-ea"/>
                <a:cs typeface="+mn-cs"/>
              </a:rPr>
              <a:t>to Benefit (ATB) mechanism is a powerful strategy for Integrated Education and Training (IET) and seamless transition. The ATB provision allows people without high school equivalency to simultaneously work on high school equivalency and a CTE program of study within a ‘career pathway’, defined in the Higher Education Act with the exact language used in WIOA. The </a:t>
            </a:r>
            <a:r>
              <a:rPr lang="en-US" sz="1200" b="1" i="0" u="none" strike="noStrike" kern="1200" baseline="0" dirty="0" smtClean="0">
                <a:solidFill>
                  <a:schemeClr val="tx1"/>
                </a:solidFill>
                <a:latin typeface="+mn-lt"/>
                <a:ea typeface="+mn-ea"/>
                <a:cs typeface="+mn-cs"/>
              </a:rPr>
              <a:t>AEBG Office should guide CCCCO in providing clear guidance on ATB use across the CCC system in partnership with Adult </a:t>
            </a:r>
            <a:r>
              <a:rPr lang="en-US" sz="1200" b="1" i="0" u="none" strike="noStrike" kern="1200" baseline="0" dirty="0" smtClean="0">
                <a:solidFill>
                  <a:schemeClr val="tx1"/>
                </a:solidFill>
                <a:latin typeface="+mn-lt"/>
                <a:ea typeface="+mn-ea"/>
                <a:cs typeface="+mn-cs"/>
              </a:rPr>
              <a:t>Schools</a:t>
            </a:r>
            <a:r>
              <a:rPr lang="en-US" sz="1200" b="0" i="0" u="none" strike="noStrike" kern="1200" baseline="0" dirty="0" smtClean="0">
                <a:solidFill>
                  <a:schemeClr val="tx1"/>
                </a:solidFill>
                <a:latin typeface="+mn-lt"/>
                <a:ea typeface="+mn-ea"/>
                <a:cs typeface="+mn-cs"/>
              </a:rPr>
              <a:t> and with the couple dozen adult school CTE programs that are HEA title IV eligible.</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13</a:t>
            </a:fld>
            <a:endParaRPr lang="en-US" dirty="0"/>
          </a:p>
        </p:txBody>
      </p:sp>
    </p:spTree>
    <p:extLst>
      <p:ext uri="{BB962C8B-B14F-4D97-AF65-F5344CB8AC3E}">
        <p14:creationId xmlns:p14="http://schemas.microsoft.com/office/powerpoint/2010/main" val="199462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352800" cy="1885950"/>
          </a:xfrm>
        </p:spPr>
      </p:sp>
      <p:sp>
        <p:nvSpPr>
          <p:cNvPr id="3" name="Notes Placeholder 2"/>
          <p:cNvSpPr>
            <a:spLocks noGrp="1"/>
          </p:cNvSpPr>
          <p:nvPr>
            <p:ph type="body" idx="1"/>
          </p:nvPr>
        </p:nvSpPr>
        <p:spPr>
          <a:xfrm>
            <a:off x="228600" y="2819400"/>
            <a:ext cx="6172200" cy="5867400"/>
          </a:xfrm>
        </p:spPr>
        <p:txBody>
          <a:bodyPr/>
          <a:lstStyle/>
          <a:p>
            <a:r>
              <a:rPr lang="en-US" sz="1200" b="0" i="0" u="none" strike="noStrike" kern="1200" baseline="0" dirty="0" smtClean="0">
                <a:solidFill>
                  <a:schemeClr val="tx1"/>
                </a:solidFill>
                <a:latin typeface="+mn-lt"/>
                <a:ea typeface="+mn-ea"/>
                <a:cs typeface="+mn-cs"/>
              </a:rPr>
              <a:t>And the definition for ATB CP is the same as the definition for WIOA CP.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state agencies should determine whether partners have built career pathway programs that meet this definition and offer infrastructure and guidance on defining and tracking participants who are on a "state-recognized" career pathway. These considerations are especially critical: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Define a process for recognizing local/regional career pathway programs, including how to verify that a program meets all required elements of the WIOA career pathway definition.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Define target populations for career pathway programs to include out-of-school youth, individuals with disabilities, non-native English speakers, individuals with basic skill deficits, and others.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Supporting local development and implementation of career pathways will necessitate state policy and guidance in key areas: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Build pathway identifiers into administrative data systems so that individual participants can be “flagged” as participating in a particular state-recognized program. Many benefits of adult education require time. Having the ability to review longitudinal data on adult education participants should reveal the interventions that made a difference. These data flags would need to be included in </a:t>
            </a:r>
            <a:r>
              <a:rPr lang="en-US" sz="1200" b="0" i="0" u="none" strike="noStrike" kern="1200" baseline="0" dirty="0" err="1" smtClean="0">
                <a:solidFill>
                  <a:schemeClr val="tx1"/>
                </a:solidFill>
                <a:latin typeface="+mn-lt"/>
                <a:ea typeface="+mn-ea"/>
                <a:cs typeface="+mn-cs"/>
              </a:rPr>
              <a:t>TopsPro</a:t>
            </a:r>
            <a:r>
              <a:rPr lang="en-US" sz="1200" b="0" i="0" u="none" strike="noStrike" kern="1200" baseline="0" dirty="0" smtClean="0">
                <a:solidFill>
                  <a:schemeClr val="tx1"/>
                </a:solidFill>
                <a:latin typeface="+mn-lt"/>
                <a:ea typeface="+mn-ea"/>
                <a:cs typeface="+mn-cs"/>
              </a:rPr>
              <a:t> Enterprise, CCC MIS, EDD WIOA title IB, and human service data.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Ensure that state-recognized career pathway programs are on California’s Eligible Training Provider List, making them eligible for title I-B training funds. </a:t>
            </a:r>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14</a:t>
            </a:fld>
            <a:endParaRPr lang="en-US" dirty="0"/>
          </a:p>
        </p:txBody>
      </p:sp>
    </p:spTree>
    <p:extLst>
      <p:ext uri="{BB962C8B-B14F-4D97-AF65-F5344CB8AC3E}">
        <p14:creationId xmlns:p14="http://schemas.microsoft.com/office/powerpoint/2010/main" val="162672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instructional innovation in CP is IET (those two highlighted components)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AEBG legislation calls for the Employment Development Department (EDD) and the California Workforce Investment Board (CWDB) to “provide any assistance needed to align delivery of services across state and regional workforce, education, and job service programs” [CA ED Code 84917(b)(3)]. </a:t>
            </a:r>
            <a:r>
              <a:rPr lang="en-US" sz="1200" b="1" i="0" u="none" strike="noStrike" kern="1200" baseline="0" dirty="0" smtClean="0">
                <a:solidFill>
                  <a:schemeClr val="tx1"/>
                </a:solidFill>
                <a:latin typeface="+mn-lt"/>
                <a:ea typeface="+mn-ea"/>
                <a:cs typeface="+mn-cs"/>
              </a:rPr>
              <a:t>The AEBG </a:t>
            </a:r>
            <a:r>
              <a:rPr lang="en-US" sz="1200" b="1" i="0" u="none" strike="noStrike" kern="1200" baseline="0" dirty="0" smtClean="0">
                <a:solidFill>
                  <a:schemeClr val="tx1"/>
                </a:solidFill>
                <a:latin typeface="+mn-lt"/>
                <a:ea typeface="+mn-ea"/>
                <a:cs typeface="+mn-cs"/>
              </a:rPr>
              <a:t>Office – CDE WIOA title II included --, </a:t>
            </a:r>
            <a:r>
              <a:rPr lang="en-US" sz="1200" b="1" i="0" u="none" strike="noStrike" kern="1200" baseline="0" dirty="0" smtClean="0">
                <a:solidFill>
                  <a:schemeClr val="tx1"/>
                </a:solidFill>
                <a:latin typeface="+mn-lt"/>
                <a:ea typeface="+mn-ea"/>
                <a:cs typeface="+mn-cs"/>
              </a:rPr>
              <a:t>together with partners in the California Employment Development Department (EDD) and the California Workforce Development Board (CWDB), need to jointly develop IET and co-enrollment policies and guidance for local providers to support best practice models of career pathways for low-income, low-skill adults.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15</a:t>
            </a:fld>
            <a:endParaRPr lang="en-US" dirty="0"/>
          </a:p>
        </p:txBody>
      </p:sp>
    </p:spTree>
    <p:extLst>
      <p:ext uri="{BB962C8B-B14F-4D97-AF65-F5344CB8AC3E}">
        <p14:creationId xmlns:p14="http://schemas.microsoft.com/office/powerpoint/2010/main" val="223902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WIOA priority-of-service mandate provides an additional opportunity for AEBG leaders to support aligned services. This requires programs to target services to low-income individuals, individuals with basic skill deficiency, and public benefits recipients. </a:t>
            </a:r>
            <a:r>
              <a:rPr lang="en-US" sz="1200" b="1" i="0" u="none" strike="noStrike" kern="1200" baseline="0" dirty="0" smtClean="0">
                <a:solidFill>
                  <a:schemeClr val="tx1"/>
                </a:solidFill>
                <a:latin typeface="+mn-lt"/>
                <a:ea typeface="+mn-ea"/>
                <a:cs typeface="+mn-cs"/>
              </a:rPr>
              <a:t>AEBG should create its own priority-of-service guidance to ensure AEBG services support and connect students to other public benefits. </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9D3AF8-BA88-481D-B967-7173DD3D7B7B}" type="slidenum">
              <a:rPr lang="en-US" smtClean="0"/>
              <a:t>16</a:t>
            </a:fld>
            <a:endParaRPr lang="en-US" dirty="0"/>
          </a:p>
        </p:txBody>
      </p:sp>
    </p:spTree>
    <p:extLst>
      <p:ext uri="{BB962C8B-B14F-4D97-AF65-F5344CB8AC3E}">
        <p14:creationId xmlns:p14="http://schemas.microsoft.com/office/powerpoint/2010/main" val="98545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AEBG could play a larger role in immigrant integration through dedicated incumbent worker Integrated Education and Training (IET) programs. Most immigrants are working, surviving and even thriving in California jobs. IET programs designed with employers could help more immigrants achieve career advancement and enhanced economic mobility.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California’s regional WIOA plans in areas with an immigrant population of 15 percent of more must detail demographic information and strategies to serve this population. Further, the Employment Development Department (EDD) and California Workforce Board’s Workforce Navigator Pilot Program will support five local workforce service areas “to promote increased access, create/enhance program structure and availability, and provide supportive services within the workforce system for California’s English Language Learner Population.”14 The strategies developed under this effort can support the AEBG directive for CDE and CCCCO senior leadership to “seek advice from, and coordinate with, other state officials responsible for programs for adults.” </a:t>
            </a:r>
            <a:r>
              <a:rPr lang="en-US" sz="1200" b="1" i="0" u="none" strike="noStrike" kern="1200" baseline="0" dirty="0" smtClean="0">
                <a:solidFill>
                  <a:schemeClr val="tx1"/>
                </a:solidFill>
                <a:latin typeface="+mn-lt"/>
                <a:ea typeface="+mn-ea"/>
                <a:cs typeface="+mn-cs"/>
              </a:rPr>
              <a:t>The AEBG Office should issue joint guidance with the Office of Immigrant Integration to further immigrant integration career pathways.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17</a:t>
            </a:fld>
            <a:endParaRPr lang="en-US" dirty="0"/>
          </a:p>
        </p:txBody>
      </p:sp>
    </p:spTree>
    <p:extLst>
      <p:ext uri="{BB962C8B-B14F-4D97-AF65-F5344CB8AC3E}">
        <p14:creationId xmlns:p14="http://schemas.microsoft.com/office/powerpoint/2010/main" val="70299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time to weigh in.</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18</a:t>
            </a:fld>
            <a:endParaRPr lang="en-US" dirty="0"/>
          </a:p>
        </p:txBody>
      </p:sp>
    </p:spTree>
    <p:extLst>
      <p:ext uri="{BB962C8B-B14F-4D97-AF65-F5344CB8AC3E}">
        <p14:creationId xmlns:p14="http://schemas.microsoft.com/office/powerpoint/2010/main" val="273817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third bucket is about establishing a cross-system accountability structure and tying AEBG accountability to impact through six</a:t>
            </a:r>
            <a:r>
              <a:rPr lang="en-US" baseline="0" dirty="0" smtClean="0"/>
              <a:t> major recommendations including distinguishing the seven program areas from populations, focusing on funds and activities as they relate to AEBG objectives, aligning data definitions and processes including the WIOA MSG and the “transition” metric.</a:t>
            </a:r>
            <a:endParaRPr lang="en-US"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19</a:t>
            </a:fld>
            <a:endParaRPr lang="en-US" dirty="0"/>
          </a:p>
        </p:txBody>
      </p:sp>
    </p:spTree>
    <p:extLst>
      <p:ext uri="{BB962C8B-B14F-4D97-AF65-F5344CB8AC3E}">
        <p14:creationId xmlns:p14="http://schemas.microsoft.com/office/powerpoint/2010/main" val="158191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 you well know, AB86 and AB 104 do not represent a simple reinstatement of dedicated state ad </a:t>
            </a:r>
            <a:r>
              <a:rPr lang="en-US" baseline="0" dirty="0" err="1" smtClean="0"/>
              <a:t>ed</a:t>
            </a:r>
            <a:r>
              <a:rPr lang="en-US" baseline="0" dirty="0" smtClean="0"/>
              <a:t> funding but instead are funds tied to an effort to build regional delivery systems that better served adult learners in those regions through coordinated efforts.  AEBG requires regional partners – not only adult schools and CCs but any entity receiving public funding for adult education (</a:t>
            </a:r>
            <a:r>
              <a:rPr lang="en-US" baseline="0" dirty="0" err="1" smtClean="0"/>
              <a:t>CalWorks</a:t>
            </a:r>
            <a:r>
              <a:rPr lang="en-US" baseline="0" dirty="0" smtClean="0"/>
              <a:t>, correctional education, COE, ROPs).  </a:t>
            </a:r>
          </a:p>
          <a:p>
            <a:endParaRPr lang="en-US" baseline="0" dirty="0" smtClean="0"/>
          </a:p>
          <a:p>
            <a:r>
              <a:rPr lang="en-US" baseline="0" dirty="0" smtClean="0"/>
              <a:t>The CLASP study aimed to do 3 things – build awareness and understanding of what was happening both in AEBG administration and in direct service; analyze the impact of what was happening for practitioners and participants; and offer recommendations for potential policy and implementation changes.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94B093-941B-4CCF-9EE3-4E82C78EAB3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45412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the 2016-2017 accountability decision to align AEBG with WIOA title II reporting under </a:t>
            </a:r>
            <a:r>
              <a:rPr lang="en-US" sz="1200" b="0" i="0" u="none" strike="noStrike" kern="1200" baseline="0" dirty="0" err="1" smtClean="0">
                <a:solidFill>
                  <a:schemeClr val="tx1"/>
                </a:solidFill>
                <a:latin typeface="+mn-lt"/>
                <a:ea typeface="+mn-ea"/>
                <a:cs typeface="+mn-cs"/>
              </a:rPr>
              <a:t>TopsPro</a:t>
            </a:r>
            <a:r>
              <a:rPr lang="en-US" sz="1200" b="0" i="0" u="none" strike="noStrike" kern="1200" baseline="0" dirty="0" smtClean="0">
                <a:solidFill>
                  <a:schemeClr val="tx1"/>
                </a:solidFill>
                <a:latin typeface="+mn-lt"/>
                <a:ea typeface="+mn-ea"/>
                <a:cs typeface="+mn-cs"/>
              </a:rPr>
              <a:t> Enterprise, the AEBG </a:t>
            </a:r>
            <a:r>
              <a:rPr lang="en-US" sz="1200" b="1" i="0" u="none" strike="noStrike" kern="1200" baseline="0" dirty="0" smtClean="0">
                <a:solidFill>
                  <a:schemeClr val="tx1"/>
                </a:solidFill>
                <a:latin typeface="+mn-lt"/>
                <a:ea typeface="+mn-ea"/>
                <a:cs typeface="+mn-cs"/>
              </a:rPr>
              <a:t>Office should direct the use of data tags within </a:t>
            </a:r>
            <a:r>
              <a:rPr lang="en-US" sz="1200" b="1" i="0" u="none" strike="noStrike" kern="1200" baseline="0" dirty="0" err="1" smtClean="0">
                <a:solidFill>
                  <a:schemeClr val="tx1"/>
                </a:solidFill>
                <a:latin typeface="+mn-lt"/>
                <a:ea typeface="+mn-ea"/>
                <a:cs typeface="+mn-cs"/>
              </a:rPr>
              <a:t>TopsPro</a:t>
            </a:r>
            <a:r>
              <a:rPr lang="en-US" sz="1200" b="1" i="0" u="none" strike="noStrike" kern="1200" baseline="0" dirty="0" smtClean="0">
                <a:solidFill>
                  <a:schemeClr val="tx1"/>
                </a:solidFill>
                <a:latin typeface="+mn-lt"/>
                <a:ea typeface="+mn-ea"/>
                <a:cs typeface="+mn-cs"/>
              </a:rPr>
              <a:t> for individual participant characteristics </a:t>
            </a:r>
            <a:r>
              <a:rPr lang="en-US" sz="1200" b="0" i="0" u="none" strike="noStrike" kern="1200" baseline="0" dirty="0" smtClean="0">
                <a:solidFill>
                  <a:schemeClr val="tx1"/>
                </a:solidFill>
                <a:latin typeface="+mn-lt"/>
                <a:ea typeface="+mn-ea"/>
                <a:cs typeface="+mn-cs"/>
              </a:rPr>
              <a:t>(individual with disability, English language learner, justice involved adult, etc.) </a:t>
            </a:r>
            <a:r>
              <a:rPr lang="en-US" sz="1200" b="1" i="0" u="none" strike="noStrike" kern="1200" baseline="0" dirty="0" smtClean="0">
                <a:solidFill>
                  <a:schemeClr val="tx1"/>
                </a:solidFill>
                <a:latin typeface="+mn-lt"/>
                <a:ea typeface="+mn-ea"/>
                <a:cs typeface="+mn-cs"/>
              </a:rPr>
              <a:t>and for course characterization </a:t>
            </a:r>
            <a:r>
              <a:rPr lang="en-US" sz="1200" b="0" i="0" u="none" strike="noStrike" kern="1200" baseline="0" dirty="0" smtClean="0">
                <a:solidFill>
                  <a:schemeClr val="tx1"/>
                </a:solidFill>
                <a:latin typeface="+mn-lt"/>
                <a:ea typeface="+mn-ea"/>
                <a:cs typeface="+mn-cs"/>
              </a:rPr>
              <a:t>(pre-apprenticeship, workforce re-entry, CTE, family literacy, etc.). Creating these data tags will provide a more concise picture of who is receiving AEBG services and what those services are. </a:t>
            </a:r>
            <a:r>
              <a:rPr lang="en-US" sz="1200" b="1" i="0" u="none" strike="noStrike" kern="1200" baseline="0" dirty="0" smtClean="0">
                <a:solidFill>
                  <a:schemeClr val="tx1"/>
                </a:solidFill>
                <a:latin typeface="+mn-lt"/>
                <a:ea typeface="+mn-ea"/>
                <a:cs typeface="+mn-cs"/>
              </a:rPr>
              <a:t>AB104 should be updated to support this updated fund reporting by course categorization rather than population</a:t>
            </a:r>
            <a:r>
              <a:rPr lang="en-US" sz="1200" b="0" i="0" u="none" strike="noStrike"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20</a:t>
            </a:fld>
            <a:endParaRPr lang="en-US" dirty="0"/>
          </a:p>
        </p:txBody>
      </p:sp>
    </p:spTree>
    <p:extLst>
      <p:ext uri="{BB962C8B-B14F-4D97-AF65-F5344CB8AC3E}">
        <p14:creationId xmlns:p14="http://schemas.microsoft.com/office/powerpoint/2010/main" val="2944799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Currently AEBG funds are reported via program area and objective.  The lion’s share of funds have been in “gaps in service,” which was the natural result of an infusion of funds, but either the AEBG Office should expect to see a dramatic drop in spending in this category or should </a:t>
            </a:r>
            <a:r>
              <a:rPr lang="en-US" sz="1200" b="1" i="0" u="none" strike="noStrike" kern="1200" baseline="0" dirty="0" smtClean="0">
                <a:solidFill>
                  <a:schemeClr val="tx1"/>
                </a:solidFill>
                <a:latin typeface="+mn-lt"/>
                <a:ea typeface="+mn-ea"/>
                <a:cs typeface="+mn-cs"/>
              </a:rPr>
              <a:t>relabel the category as </a:t>
            </a:r>
            <a:r>
              <a:rPr lang="en-US" sz="1200" b="1" i="1" u="none" strike="noStrike" kern="1200" baseline="0" dirty="0" smtClean="0">
                <a:solidFill>
                  <a:schemeClr val="tx1"/>
                </a:solidFill>
                <a:latin typeface="+mn-lt"/>
                <a:ea typeface="+mn-ea"/>
                <a:cs typeface="+mn-cs"/>
              </a:rPr>
              <a:t>sustainability of service provision</a:t>
            </a:r>
            <a:r>
              <a:rPr lang="en-US" sz="1200" b="0" i="0" u="none" strike="noStrike" kern="1200" baseline="0" dirty="0" smtClean="0">
                <a:solidFill>
                  <a:schemeClr val="tx1"/>
                </a:solidFill>
                <a:latin typeface="+mn-lt"/>
                <a:ea typeface="+mn-ea"/>
                <a:cs typeface="+mn-cs"/>
              </a:rPr>
              <a:t>. Consortia will need guidance on fund reporting for this category.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Similarly, </a:t>
            </a:r>
            <a:r>
              <a:rPr lang="en-US" sz="1200" b="0" i="1" u="none" strike="noStrike" kern="1200" baseline="0" dirty="0" smtClean="0">
                <a:solidFill>
                  <a:schemeClr val="tx1"/>
                </a:solidFill>
                <a:latin typeface="+mn-lt"/>
                <a:ea typeface="+mn-ea"/>
                <a:cs typeface="+mn-cs"/>
              </a:rPr>
              <a:t>Accelerated Learning </a:t>
            </a:r>
            <a:r>
              <a:rPr lang="en-US" sz="1200" b="0" i="0" u="none" strike="noStrike" kern="1200" baseline="0" dirty="0" smtClean="0">
                <a:solidFill>
                  <a:schemeClr val="tx1"/>
                </a:solidFill>
                <a:latin typeface="+mn-lt"/>
                <a:ea typeface="+mn-ea"/>
                <a:cs typeface="+mn-cs"/>
              </a:rPr>
              <a:t>needs refinement. As AEBG and other reform efforts seek to accelerate an individual’s progress toward credential attainment and economic self-sufficiency ,and as career pathway definitions in the Workforce Innovation and Opportunity Act (WIOA) and the Higher Education Act (HEA) clearly call for programs that are organized for acceleration, AEBG leaders should provide guidance for AEBG practitioners and their partners to differentiate </a:t>
            </a:r>
            <a:r>
              <a:rPr lang="en-US" sz="1200" b="0" i="1" u="none" strike="noStrike" kern="1200" baseline="0" dirty="0" smtClean="0">
                <a:solidFill>
                  <a:schemeClr val="tx1"/>
                </a:solidFill>
                <a:latin typeface="+mn-lt"/>
                <a:ea typeface="+mn-ea"/>
                <a:cs typeface="+mn-cs"/>
              </a:rPr>
              <a:t>compressed time </a:t>
            </a:r>
            <a:r>
              <a:rPr lang="en-US" sz="1200" b="0" i="0" u="none" strike="noStrike" kern="1200" baseline="0" dirty="0" smtClean="0">
                <a:solidFill>
                  <a:schemeClr val="tx1"/>
                </a:solidFill>
                <a:latin typeface="+mn-lt"/>
                <a:ea typeface="+mn-ea"/>
                <a:cs typeface="+mn-cs"/>
              </a:rPr>
              <a:t>from </a:t>
            </a:r>
            <a:r>
              <a:rPr lang="en-US" sz="1200" b="0" i="1" u="none" strike="noStrike" kern="1200" baseline="0" dirty="0" smtClean="0">
                <a:solidFill>
                  <a:schemeClr val="tx1"/>
                </a:solidFill>
                <a:latin typeface="+mn-lt"/>
                <a:ea typeface="+mn-ea"/>
                <a:cs typeface="+mn-cs"/>
              </a:rPr>
              <a:t>organized for acceleration </a:t>
            </a:r>
            <a:r>
              <a:rPr lang="en-US" sz="1200" b="0" i="0" u="none" strike="noStrike" kern="1200" baseline="0" dirty="0" smtClean="0">
                <a:solidFill>
                  <a:schemeClr val="tx1"/>
                </a:solidFill>
                <a:latin typeface="+mn-lt"/>
                <a:ea typeface="+mn-ea"/>
                <a:cs typeface="+mn-cs"/>
              </a:rPr>
              <a:t>strategies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consortia need more guidance on leveraging existing regional structures as WIOA plan updates, AEBG 3 year plans, SW planning, SNAP E&amp;T plans and more come along – need help with alignment!</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21</a:t>
            </a:fld>
            <a:endParaRPr lang="en-US" dirty="0"/>
          </a:p>
        </p:txBody>
      </p:sp>
    </p:spTree>
    <p:extLst>
      <p:ext uri="{BB962C8B-B14F-4D97-AF65-F5344CB8AC3E}">
        <p14:creationId xmlns:p14="http://schemas.microsoft.com/office/powerpoint/2010/main" val="245819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AEBG field team is doing much in the areas of aligning data definitions and types, but attention must also be paid to AEBG to WIOA title II alignment, for example “transition” in WIOA title II includes transition to developmental education, but in AEBG it does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WIOA title II will also need to be reporting up through the WIOA quarterly reporting and stand up a wage record match protocol that includes SSN when available and supplemental wage information when not.  How will this interact with AEBG wage record match protocols?</a:t>
            </a:r>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22</a:t>
            </a:fld>
            <a:endParaRPr lang="en-US" dirty="0"/>
          </a:p>
        </p:txBody>
      </p:sp>
    </p:spTree>
    <p:extLst>
      <p:ext uri="{BB962C8B-B14F-4D97-AF65-F5344CB8AC3E}">
        <p14:creationId xmlns:p14="http://schemas.microsoft.com/office/powerpoint/2010/main" val="233945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AEBG to use WIOA measures but there’s confusion on WIOA metric definitions and measurement calculations.  The MOST powerful WIOA measure is MSG and AEBG needs a comprehensive, aligned strategy with all the WIOA core partners to use this for maximum impact.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9D3AF8-BA88-481D-B967-7173DD3D7B7B}" type="slidenum">
              <a:rPr lang="en-US" smtClean="0"/>
              <a:t>23</a:t>
            </a:fld>
            <a:endParaRPr lang="en-US" dirty="0"/>
          </a:p>
        </p:txBody>
      </p:sp>
    </p:spTree>
    <p:extLst>
      <p:ext uri="{BB962C8B-B14F-4D97-AF65-F5344CB8AC3E}">
        <p14:creationId xmlns:p14="http://schemas.microsoft.com/office/powerpoint/2010/main" val="643576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evolving AEBG accountability efforts will result in better administrative data on student outcomes, it is also important to </a:t>
            </a:r>
            <a:r>
              <a:rPr lang="en-US" sz="1200" b="1" i="0" u="none" strike="noStrike" kern="1200" baseline="0" dirty="0" smtClean="0">
                <a:solidFill>
                  <a:schemeClr val="tx1"/>
                </a:solidFill>
                <a:latin typeface="+mn-lt"/>
                <a:ea typeface="+mn-ea"/>
                <a:cs typeface="+mn-cs"/>
              </a:rPr>
              <a:t>measure progress on mandated objectives in AEBG regional plans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the heavy lift of participant data reporting lessens for AEBG administrators, an annual narrative report or consortia self-assessment process can help partners reflect on progress made and challenges to be addressed in their AEBG plans. This accountability can be designed to lead into strategic and operational planning for the next service delivery plan.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Make these do-able by consortia members and not by consultants!</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24</a:t>
            </a:fld>
            <a:endParaRPr lang="en-US" dirty="0"/>
          </a:p>
        </p:txBody>
      </p:sp>
    </p:spTree>
    <p:extLst>
      <p:ext uri="{BB962C8B-B14F-4D97-AF65-F5344CB8AC3E}">
        <p14:creationId xmlns:p14="http://schemas.microsoft.com/office/powerpoint/2010/main" val="1112467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D3AF8-BA88-481D-B967-7173DD3D7B7B}" type="slidenum">
              <a:rPr lang="en-US" smtClean="0"/>
              <a:t>25</a:t>
            </a:fld>
            <a:endParaRPr lang="en-US" dirty="0"/>
          </a:p>
        </p:txBody>
      </p:sp>
    </p:spTree>
    <p:extLst>
      <p:ext uri="{BB962C8B-B14F-4D97-AF65-F5344CB8AC3E}">
        <p14:creationId xmlns:p14="http://schemas.microsoft.com/office/powerpoint/2010/main" val="3179747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AEBG Office has done yeoman’s work in supporting the transition from AB 86 planning to AB 104 implementation. The decision to create a “virtual office” with existing CDE and CCCCO staff has put pressure on both agencies, but it has led to growth and understanding of systemic barriers and opportunities. By selecting the Sacramento County Office of Education (SCOE) as the AEBG professional development technical assistance provider, the AEBG office has created an opportunity to significantly increase capacity. </a:t>
            </a:r>
            <a:r>
              <a:rPr lang="en-US" sz="1200" b="1" i="0" u="none" strike="noStrike" kern="1200" baseline="0" dirty="0" smtClean="0">
                <a:solidFill>
                  <a:schemeClr val="tx1"/>
                </a:solidFill>
                <a:latin typeface="+mn-lt"/>
                <a:ea typeface="+mn-ea"/>
                <a:cs typeface="+mn-cs"/>
              </a:rPr>
              <a:t>The AEBG office should provide direction on a comprehensive capacity building plan </a:t>
            </a:r>
            <a:r>
              <a:rPr lang="en-US" sz="1200" b="0" i="0" u="none" strike="noStrike" kern="1200" baseline="0" dirty="0" smtClean="0">
                <a:solidFill>
                  <a:schemeClr val="tx1"/>
                </a:solidFill>
                <a:latin typeface="+mn-lt"/>
                <a:ea typeface="+mn-ea"/>
                <a:cs typeface="+mn-cs"/>
              </a:rPr>
              <a:t>for AEBG consortia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CLASP has four recommendations in this space: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26</a:t>
            </a:fld>
            <a:endParaRPr lang="en-US" dirty="0"/>
          </a:p>
        </p:txBody>
      </p:sp>
    </p:spTree>
    <p:extLst>
      <p:ext uri="{BB962C8B-B14F-4D97-AF65-F5344CB8AC3E}">
        <p14:creationId xmlns:p14="http://schemas.microsoft.com/office/powerpoint/2010/main" val="1581916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of AEBG in strategic planning structures on Strong Workforce and WIOA demonstrates the importance senior leadership puts on the AEBG effort and stretches local leaders to see their efforts within a larger economic mobility context. Our study revealed a need for </a:t>
            </a:r>
            <a:r>
              <a:rPr lang="en-US" sz="1200" b="1" i="0" u="none" strike="noStrike" kern="1200" baseline="0" dirty="0" smtClean="0">
                <a:solidFill>
                  <a:schemeClr val="tx1"/>
                </a:solidFill>
                <a:latin typeface="+mn-lt"/>
                <a:ea typeface="+mn-ea"/>
                <a:cs typeface="+mn-cs"/>
              </a:rPr>
              <a:t>training to build the skills of local leaders to collaborate across agencies and to articulate the opportunities and barriers in such collaboration to system leaders, </a:t>
            </a:r>
            <a:r>
              <a:rPr lang="en-US" sz="1200" b="0" i="0" u="none" strike="noStrike" kern="1200" baseline="0" dirty="0" smtClean="0">
                <a:solidFill>
                  <a:schemeClr val="tx1"/>
                </a:solidFill>
                <a:latin typeface="+mn-lt"/>
                <a:ea typeface="+mn-ea"/>
                <a:cs typeface="+mn-cs"/>
              </a:rPr>
              <a:t>so that supportive cross-agency policies are developed and collaborative practices scale and sustain.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27</a:t>
            </a:fld>
            <a:endParaRPr lang="en-US" dirty="0"/>
          </a:p>
        </p:txBody>
      </p:sp>
    </p:spTree>
    <p:extLst>
      <p:ext uri="{BB962C8B-B14F-4D97-AF65-F5344CB8AC3E}">
        <p14:creationId xmlns:p14="http://schemas.microsoft.com/office/powerpoint/2010/main" val="25010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Nonetheless, AEBG requires local programs to improve transitions and alignment, including attention to “qualifications of instructors, including common standards across entities that provide education and workforce services to adults” [CA ED Code 84906 (b) (8) (C)].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delineation of regional common standards for those working with low-skill adults, in Adult Schools, Community College, AND in any of the regional adult education and workforce service providers should lead to quality indicators that can be embedded into staffing decisions regardless of other specific institutional requirements. </a:t>
            </a:r>
            <a:r>
              <a:rPr lang="en-US" sz="1200" b="1" i="0" u="none" strike="noStrike" kern="1200" baseline="0" dirty="0" smtClean="0">
                <a:solidFill>
                  <a:schemeClr val="tx1"/>
                </a:solidFill>
                <a:latin typeface="+mn-lt"/>
                <a:ea typeface="+mn-ea"/>
                <a:cs typeface="+mn-cs"/>
              </a:rPr>
              <a:t>AEBG technical assistance providers should initiate a state working group to initially frame a set of common standard qualification criteria for consideration by local AEBG consortia</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28</a:t>
            </a:fld>
            <a:endParaRPr lang="en-US" dirty="0"/>
          </a:p>
        </p:txBody>
      </p:sp>
    </p:spTree>
    <p:extLst>
      <p:ext uri="{BB962C8B-B14F-4D97-AF65-F5344CB8AC3E}">
        <p14:creationId xmlns:p14="http://schemas.microsoft.com/office/powerpoint/2010/main" val="194705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AEBG professional development needs to build the capacity of local consortia leaders to understand the other adult-serving systems in their region and develop a vision for an adult service strategy with partners across a variety of public and private settings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Additionally, </a:t>
            </a:r>
            <a:r>
              <a:rPr lang="en-US" sz="1200" b="1" i="0" u="none" strike="noStrike" kern="1200" baseline="0" dirty="0" smtClean="0">
                <a:solidFill>
                  <a:schemeClr val="tx1"/>
                </a:solidFill>
                <a:latin typeface="+mn-lt"/>
                <a:ea typeface="+mn-ea"/>
                <a:cs typeface="+mn-cs"/>
              </a:rPr>
              <a:t>targeted capacity building is needed for practitioners serving low-skill adults under these major systems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CCC credit based developmental education, CCC non-credit CTE and CCC basic skills. </a:t>
            </a:r>
          </a:p>
          <a:p>
            <a:r>
              <a:rPr lang="en-US" sz="1200" b="0" i="0" u="none" strike="noStrike" kern="1200" baseline="0" dirty="0" smtClean="0">
                <a:solidFill>
                  <a:schemeClr val="tx1"/>
                </a:solidFill>
                <a:latin typeface="+mn-lt"/>
                <a:ea typeface="+mn-ea"/>
                <a:cs typeface="+mn-cs"/>
              </a:rPr>
              <a:t> WIOA Title II Adult Education and Family Literacy Act providers. </a:t>
            </a:r>
          </a:p>
          <a:p>
            <a:r>
              <a:rPr lang="en-US" sz="1200" b="0" i="0" u="none" strike="noStrike" kern="1200" baseline="0" dirty="0" smtClean="0">
                <a:solidFill>
                  <a:schemeClr val="tx1"/>
                </a:solidFill>
                <a:latin typeface="+mn-lt"/>
                <a:ea typeface="+mn-ea"/>
                <a:cs typeface="+mn-cs"/>
              </a:rPr>
              <a:t> AEBG basic skills and non-credit CTE providers not aligned with one of the above systems.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9D3AF8-BA88-481D-B967-7173DD3D7B7B}" type="slidenum">
              <a:rPr lang="en-US" smtClean="0"/>
              <a:t>29</a:t>
            </a:fld>
            <a:endParaRPr lang="en-US" dirty="0"/>
          </a:p>
        </p:txBody>
      </p:sp>
    </p:spTree>
    <p:extLst>
      <p:ext uri="{BB962C8B-B14F-4D97-AF65-F5344CB8AC3E}">
        <p14:creationId xmlns:p14="http://schemas.microsoft.com/office/powerpoint/2010/main" val="127611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We have 19 major recommendations which we present under these 4 themes… </a:t>
            </a:r>
          </a:p>
          <a:p>
            <a:endParaRPr lang="en-US" baseline="0" dirty="0" smtClean="0"/>
          </a:p>
          <a:p>
            <a:r>
              <a:rPr lang="en-US" baseline="0" dirty="0" smtClean="0"/>
              <a:t>In our brief time together, I’m going to give a high level overview of the 19 recommendations and ASK for your reaction &amp; response</a:t>
            </a:r>
          </a:p>
          <a:p>
            <a:endParaRPr lang="en-US" baseline="0" dirty="0" smtClean="0"/>
          </a:p>
        </p:txBody>
      </p:sp>
      <p:sp>
        <p:nvSpPr>
          <p:cNvPr id="4" name="Slide Number Placeholder 3"/>
          <p:cNvSpPr>
            <a:spLocks noGrp="1"/>
          </p:cNvSpPr>
          <p:nvPr>
            <p:ph type="sldNum" sz="quarter" idx="10"/>
          </p:nvPr>
        </p:nvSpPr>
        <p:spPr/>
        <p:txBody>
          <a:bodyPr/>
          <a:lstStyle/>
          <a:p>
            <a:fld id="{5094B093-941B-4CCF-9EE3-4E82C78EAB3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17899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AEBG consortia are bridging the Adult School and Community College institutional divides by putting classroom practitioners and other frontline service delivery providers in charge of designing and delivering cross-system professional development.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event is an example of </a:t>
            </a:r>
            <a:r>
              <a:rPr lang="en-US" sz="1200" b="1" i="0" u="none" strike="noStrike" kern="1200" baseline="0" dirty="0" smtClean="0">
                <a:solidFill>
                  <a:schemeClr val="tx1"/>
                </a:solidFill>
                <a:latin typeface="+mn-lt"/>
                <a:ea typeface="+mn-ea"/>
                <a:cs typeface="+mn-cs"/>
              </a:rPr>
              <a:t>The AEBG office and professional development team providing guidance and ongoing support for interinstitutional professional learning communities to help embed collaboration in a consortia’s way of doing business and scale best practices.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30</a:t>
            </a:fld>
            <a:endParaRPr lang="en-US" dirty="0"/>
          </a:p>
        </p:txBody>
      </p:sp>
    </p:spTree>
    <p:extLst>
      <p:ext uri="{BB962C8B-B14F-4D97-AF65-F5344CB8AC3E}">
        <p14:creationId xmlns:p14="http://schemas.microsoft.com/office/powerpoint/2010/main" val="2200943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D3AF8-BA88-481D-B967-7173DD3D7B7B}" type="slidenum">
              <a:rPr lang="en-US" smtClean="0"/>
              <a:t>31</a:t>
            </a:fld>
            <a:endParaRPr lang="en-US" dirty="0"/>
          </a:p>
        </p:txBody>
      </p:sp>
    </p:spTree>
    <p:extLst>
      <p:ext uri="{BB962C8B-B14F-4D97-AF65-F5344CB8AC3E}">
        <p14:creationId xmlns:p14="http://schemas.microsoft.com/office/powerpoint/2010/main" val="78672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We </a:t>
            </a:r>
            <a:r>
              <a:rPr lang="en-US" sz="1200" b="0" i="0" u="none" strike="noStrike" kern="1200" baseline="0" dirty="0" smtClean="0">
                <a:solidFill>
                  <a:schemeClr val="tx1"/>
                </a:solidFill>
                <a:latin typeface="+mn-lt"/>
                <a:ea typeface="+mn-ea"/>
                <a:cs typeface="+mn-cs"/>
              </a:rPr>
              <a:t>want to recognize the challenging and critical work AEBG professionals do every day and honor the courage of AEBG </a:t>
            </a:r>
            <a:r>
              <a:rPr lang="en-US" sz="1200" b="0" i="0" u="none" strike="noStrike" kern="1200" baseline="0" dirty="0" smtClean="0">
                <a:solidFill>
                  <a:schemeClr val="tx1"/>
                </a:solidFill>
                <a:latin typeface="+mn-lt"/>
                <a:ea typeface="+mn-ea"/>
                <a:cs typeface="+mn-cs"/>
              </a:rPr>
              <a:t>participants who make the bold choice to step into </a:t>
            </a:r>
            <a:r>
              <a:rPr lang="en-US" sz="1200" b="0" i="0" u="none" strike="noStrike" kern="1200" baseline="0" smtClean="0">
                <a:solidFill>
                  <a:schemeClr val="tx1"/>
                </a:solidFill>
                <a:latin typeface="+mn-lt"/>
                <a:ea typeface="+mn-ea"/>
                <a:cs typeface="+mn-cs"/>
              </a:rPr>
              <a:t>our classrooms every day.</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I want to end getting a little political – with some excerpts from a joint statement of CA legislative leaders (after the national election) but regardless of your politics, you must admit, CA has the scale and energy to move the nation and the important work being done under AEBG is yet another example.</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32</a:t>
            </a:fld>
            <a:endParaRPr lang="en-US" dirty="0"/>
          </a:p>
        </p:txBody>
      </p:sp>
    </p:spTree>
    <p:extLst>
      <p:ext uri="{BB962C8B-B14F-4D97-AF65-F5344CB8AC3E}">
        <p14:creationId xmlns:p14="http://schemas.microsoft.com/office/powerpoint/2010/main" val="596685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p>
          <a:p>
            <a:r>
              <a:rPr lang="en-US" smtClean="0"/>
              <a:t>Conclude</a:t>
            </a:r>
            <a:r>
              <a:rPr lang="en-US" baseline="0" smtClean="0"/>
              <a:t> and thank</a:t>
            </a:r>
            <a:endParaRPr lang="en-US"/>
          </a:p>
        </p:txBody>
      </p:sp>
      <p:sp>
        <p:nvSpPr>
          <p:cNvPr id="4" name="Slide Number Placeholder 3"/>
          <p:cNvSpPr>
            <a:spLocks noGrp="1"/>
          </p:cNvSpPr>
          <p:nvPr>
            <p:ph type="sldNum" sz="quarter" idx="10"/>
          </p:nvPr>
        </p:nvSpPr>
        <p:spPr/>
        <p:txBody>
          <a:bodyPr/>
          <a:lstStyle/>
          <a:p>
            <a:fld id="{3F9D3AF8-BA88-481D-B967-7173DD3D7B7B}" type="slidenum">
              <a:rPr lang="en-US" smtClean="0"/>
              <a:t>33</a:t>
            </a:fld>
            <a:endParaRPr lang="en-US" dirty="0"/>
          </a:p>
        </p:txBody>
      </p:sp>
    </p:spTree>
    <p:extLst>
      <p:ext uri="{BB962C8B-B14F-4D97-AF65-F5344CB8AC3E}">
        <p14:creationId xmlns:p14="http://schemas.microsoft.com/office/powerpoint/2010/main" val="299094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Clarifying</a:t>
            </a:r>
            <a:r>
              <a:rPr lang="en-US" baseline="0" dirty="0" smtClean="0"/>
              <a:t> </a:t>
            </a:r>
            <a:r>
              <a:rPr lang="en-US" dirty="0" smtClean="0"/>
              <a:t>mission/vision theme, we have</a:t>
            </a:r>
            <a:r>
              <a:rPr lang="en-US" baseline="0" dirty="0" smtClean="0"/>
              <a:t> four recommendations, 3 of which we bring to policy makers…</a:t>
            </a:r>
          </a:p>
          <a:p>
            <a:endParaRPr lang="en-US" baseline="0" dirty="0" smtClean="0"/>
          </a:p>
          <a:p>
            <a:r>
              <a:rPr lang="en-US" baseline="0" dirty="0" smtClean="0"/>
              <a:t>One is about community of need; a second is about the AEBG accountability system (we know that field teams have been hard at work on much of this detail) and our recommendations here include the idea of a bonus funding incentive for serving more people in the community of need populations, and finally a recommendation on governance and guidance.</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4</a:t>
            </a:fld>
            <a:endParaRPr lang="en-US" dirty="0"/>
          </a:p>
        </p:txBody>
      </p:sp>
    </p:spTree>
    <p:extLst>
      <p:ext uri="{BB962C8B-B14F-4D97-AF65-F5344CB8AC3E}">
        <p14:creationId xmlns:p14="http://schemas.microsoft.com/office/powerpoint/2010/main" val="412640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the largest </a:t>
            </a:r>
            <a:r>
              <a:rPr lang="en-US" sz="1200" b="0" i="0" u="none" strike="noStrike" kern="1200" baseline="0" dirty="0" err="1" smtClean="0">
                <a:solidFill>
                  <a:schemeClr val="tx1"/>
                </a:solidFill>
                <a:latin typeface="+mn-lt"/>
                <a:ea typeface="+mn-ea"/>
                <a:cs typeface="+mn-cs"/>
              </a:rPr>
              <a:t>sysmeic</a:t>
            </a:r>
            <a:r>
              <a:rPr lang="en-US" sz="1200" b="0" i="0" u="none" strike="noStrike" kern="1200" baseline="0" dirty="0" smtClean="0">
                <a:solidFill>
                  <a:schemeClr val="tx1"/>
                </a:solidFill>
                <a:latin typeface="+mn-lt"/>
                <a:ea typeface="+mn-ea"/>
                <a:cs typeface="+mn-cs"/>
              </a:rPr>
              <a:t> shift of AEBG was the consortia structure, perhaps the biggest shake up to the legacy adult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structure was the shift from contact hour funding to awarding funds based on Community of Need.  These characteristics outlined in the legislation drive the funding formula.  But the big question is how will AEBG show its impact via the Community of Need formula?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solid step by California leaders was to link AEBG accountability with other partners in this work under the Workforce Innovation and Opportunity Act and the Strong Workforce program. Shared measures will help systems that share a low-wage, low-skill population start thinking about leveraging their work together to create larger community responses.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CLASP asserts that AEBG </a:t>
            </a:r>
            <a:r>
              <a:rPr lang="en-US" sz="1200" b="0" i="0" u="none" strike="noStrike" kern="1200" baseline="0" dirty="0" err="1" smtClean="0">
                <a:solidFill>
                  <a:schemeClr val="tx1"/>
                </a:solidFill>
                <a:latin typeface="+mn-lt"/>
                <a:ea typeface="+mn-ea"/>
                <a:cs typeface="+mn-cs"/>
              </a:rPr>
              <a:t>aloen</a:t>
            </a:r>
            <a:r>
              <a:rPr lang="en-US" sz="1200" b="0" i="0" u="none" strike="noStrike" kern="1200" baseline="0" dirty="0" smtClean="0">
                <a:solidFill>
                  <a:schemeClr val="tx1"/>
                </a:solidFill>
                <a:latin typeface="+mn-lt"/>
                <a:ea typeface="+mn-ea"/>
                <a:cs typeface="+mn-cs"/>
              </a:rPr>
              <a:t> won’t move the needle on these population level characteristics but can be a core partner in moving the needle.  We recommend that </a:t>
            </a:r>
            <a:r>
              <a:rPr lang="en-US" sz="1200" b="1" i="0" u="none" strike="noStrike" kern="1200" baseline="0" dirty="0" smtClean="0">
                <a:solidFill>
                  <a:schemeClr val="tx1"/>
                </a:solidFill>
                <a:latin typeface="+mn-lt"/>
                <a:ea typeface="+mn-ea"/>
                <a:cs typeface="+mn-cs"/>
              </a:rPr>
              <a:t>State leaders evaluating consortia-level work should also consider the extent of strategically aligned work and the demonstrable impact of AEBG in a region’s workforce development, human services, correctional education, school district achievement, and Community College successes</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5</a:t>
            </a:fld>
            <a:endParaRPr lang="en-US" dirty="0"/>
          </a:p>
        </p:txBody>
      </p:sp>
    </p:spTree>
    <p:extLst>
      <p:ext uri="{BB962C8B-B14F-4D97-AF65-F5344CB8AC3E}">
        <p14:creationId xmlns:p14="http://schemas.microsoft.com/office/powerpoint/2010/main" val="120778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report includes recommendations for</a:t>
            </a:r>
            <a:r>
              <a:rPr lang="en-US" baseline="0" dirty="0" smtClean="0"/>
              <a:t> the AEBG accountability system, and we know the field team work has set recommendations on a number of alignment issues.</a:t>
            </a:r>
            <a:endParaRPr lang="en-US" dirty="0" smtClean="0"/>
          </a:p>
          <a:p>
            <a:endParaRPr lang="en-US" dirty="0" smtClean="0"/>
          </a:p>
          <a:p>
            <a:r>
              <a:rPr lang="en-US" dirty="0" smtClean="0"/>
              <a:t>CLASP recommends setting</a:t>
            </a:r>
            <a:r>
              <a:rPr lang="en-US" baseline="0" dirty="0" smtClean="0"/>
              <a:t> targets to compare actual results to, as under WIOA title II.</a:t>
            </a:r>
          </a:p>
          <a:p>
            <a:endParaRPr lang="en-US" baseline="0" dirty="0" smtClean="0"/>
          </a:p>
          <a:p>
            <a:r>
              <a:rPr lang="en-US" baseline="0" dirty="0" smtClean="0"/>
              <a:t>Multiple levels of reporting</a:t>
            </a:r>
          </a:p>
          <a:p>
            <a:endParaRPr lang="en-US" baseline="0" dirty="0" smtClean="0"/>
          </a:p>
          <a:p>
            <a:r>
              <a:rPr lang="en-US" baseline="0" dirty="0" smtClean="0"/>
              <a:t>Establish a protocol for Performance improvement plans for low performing members of consortia to address member effectiveness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6</a:t>
            </a:fld>
            <a:endParaRPr lang="en-US" dirty="0"/>
          </a:p>
        </p:txBody>
      </p:sp>
    </p:spTree>
    <p:extLst>
      <p:ext uri="{BB962C8B-B14F-4D97-AF65-F5344CB8AC3E}">
        <p14:creationId xmlns:p14="http://schemas.microsoft.com/office/powerpoint/2010/main" val="332257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study, we naturally</a:t>
            </a:r>
            <a:r>
              <a:rPr lang="en-US" baseline="0" dirty="0" smtClean="0"/>
              <a:t> heard from many of you about resources and the need to increase funding over time.  We agree, but think it should be tied explicitly with serving members of the community of need.</a:t>
            </a:r>
          </a:p>
          <a:p>
            <a:endParaRPr lang="en-US" baseline="0" dirty="0" smtClean="0"/>
          </a:p>
          <a:p>
            <a:r>
              <a:rPr lang="en-US" baseline="0" dirty="0" smtClean="0"/>
              <a:t>Incentive funding, </a:t>
            </a:r>
            <a:r>
              <a:rPr lang="en-US" baseline="0" dirty="0" smtClean="0"/>
              <a:t>with 30 million increase</a:t>
            </a:r>
          </a:p>
          <a:p>
            <a:endParaRPr lang="en-US" baseline="0" dirty="0" smtClean="0"/>
          </a:p>
          <a:p>
            <a:r>
              <a:rPr lang="en-US" baseline="0" dirty="0" smtClean="0"/>
              <a:t>Increasing bonuses for individuals with increasing number of community of need characteristics.  Looking at alignment between AEBG community of need and WIOA individuals with barriers to employment characteristics which include basic skill deficiency, non native English speaker, cultural barriers, single parenting of minor children, disabilities, and more..</a:t>
            </a:r>
          </a:p>
          <a:p>
            <a:endParaRPr lang="en-US" baseline="0" dirty="0" smtClean="0"/>
          </a:p>
          <a:p>
            <a:r>
              <a:rPr lang="en-US" baseline="0" dirty="0" smtClean="0"/>
              <a:t>Serving people with more barriers would result in more pay off.  Mechanism could be similar to the Strong Workforce 17% funding which benefits institutions through increased funding for populations with defined characteristics</a:t>
            </a:r>
            <a:endParaRPr lang="en-US"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7</a:t>
            </a:fld>
            <a:endParaRPr lang="en-US" dirty="0"/>
          </a:p>
        </p:txBody>
      </p:sp>
    </p:spTree>
    <p:extLst>
      <p:ext uri="{BB962C8B-B14F-4D97-AF65-F5344CB8AC3E}">
        <p14:creationId xmlns:p14="http://schemas.microsoft.com/office/powerpoint/2010/main" val="3969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2016, CDE and CCCCO leadership defined an AEBG Office Infrastructure consisting of CDE and CCCCO staff on five teams list here.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unclear how many staff from each agency is dedicated to these teams, but there is clearly an imbalance of staff dedicated to the federal WIOA title II funds at CDE and the much larger state investment through AEBG. AND while AEBG’s newly selected supplemental service providers will now support some operational functions in these five areas, it is not possible for contractors to lead cross-agency governance and policy decision making.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AEBG Office needs to be empowered to issue joint guidance that is equally binding for Adult Schools and Community Colleges</a:t>
            </a:r>
            <a:r>
              <a:rPr lang="en-US" sz="1200" b="0" i="0" u="none" strike="noStrike" kern="1200" baseline="0" dirty="0" smtClean="0">
                <a:solidFill>
                  <a:schemeClr val="tx1"/>
                </a:solidFill>
                <a:latin typeface="+mn-lt"/>
                <a:ea typeface="+mn-ea"/>
                <a:cs typeface="+mn-cs"/>
              </a:rPr>
              <a:t>. Failing that, California leaders will need to consider an alignment of both the state investment and the federal adult education into one agency.</a:t>
            </a:r>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8</a:t>
            </a:fld>
            <a:endParaRPr lang="en-US" dirty="0"/>
          </a:p>
        </p:txBody>
      </p:sp>
    </p:spTree>
    <p:extLst>
      <p:ext uri="{BB962C8B-B14F-4D97-AF65-F5344CB8AC3E}">
        <p14:creationId xmlns:p14="http://schemas.microsoft.com/office/powerpoint/2010/main" val="406526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CLASP has opinions – we’re not shy about expressing them – but as the primary stakeholders we need to hear YOUR opinions.  So we are asking for you to weigh in via the Gradients of Agreement Scale.</a:t>
            </a:r>
          </a:p>
          <a:p>
            <a:endParaRPr lang="en-US" baseline="0" dirty="0" smtClean="0"/>
          </a:p>
          <a:p>
            <a:r>
              <a:rPr lang="en-US" baseline="0" dirty="0" smtClean="0"/>
              <a:t>Take a few minutes to discuss initial reactions and then weigh in BOTH on paper and via your phone.  Also add notes – we will collect the papers (which can remain anonymous) and tally them for AEBG leadership.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9D3AF8-BA88-481D-B967-7173DD3D7B7B}" type="slidenum">
              <a:rPr lang="en-US" smtClean="0"/>
              <a:t>9</a:t>
            </a:fld>
            <a:endParaRPr lang="en-US" dirty="0"/>
          </a:p>
        </p:txBody>
      </p:sp>
    </p:spTree>
    <p:extLst>
      <p:ext uri="{BB962C8B-B14F-4D97-AF65-F5344CB8AC3E}">
        <p14:creationId xmlns:p14="http://schemas.microsoft.com/office/powerpoint/2010/main" val="104897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312344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46595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407077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8286" y="1597824"/>
            <a:ext cx="7659914" cy="1102519"/>
          </a:xfrm>
        </p:spPr>
        <p:txBody>
          <a:bodyPr>
            <a:normAutofit/>
          </a:bodyPr>
          <a:lstStyle>
            <a:lvl1pPr algn="l">
              <a:defRPr sz="4000" b="0" i="0" baseline="0">
                <a:solidFill>
                  <a:schemeClr val="accent2"/>
                </a:solidFill>
                <a:latin typeface="Proxima Nova Bold"/>
                <a:cs typeface="Proxima Nova Bold"/>
              </a:defRPr>
            </a:lvl1pPr>
          </a:lstStyle>
          <a:p>
            <a:r>
              <a:rPr lang="en-US" dirty="0" smtClean="0"/>
              <a:t>Add Title Here</a:t>
            </a:r>
            <a:endParaRPr lang="en-US" dirty="0"/>
          </a:p>
        </p:txBody>
      </p:sp>
      <p:sp>
        <p:nvSpPr>
          <p:cNvPr id="3" name="Subtitle 2"/>
          <p:cNvSpPr>
            <a:spLocks noGrp="1"/>
          </p:cNvSpPr>
          <p:nvPr>
            <p:ph type="subTitle" idx="1" hasCustomPrompt="1"/>
          </p:nvPr>
        </p:nvSpPr>
        <p:spPr>
          <a:xfrm>
            <a:off x="798286" y="2914655"/>
            <a:ext cx="7659914" cy="810683"/>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396" indent="0" algn="ctr">
              <a:buNone/>
              <a:defRPr>
                <a:solidFill>
                  <a:schemeClr val="tx1">
                    <a:tint val="75000"/>
                  </a:schemeClr>
                </a:solidFill>
              </a:defRPr>
            </a:lvl3pPr>
            <a:lvl4pPr marL="1371596" indent="0" algn="ctr">
              <a:buNone/>
              <a:defRPr>
                <a:solidFill>
                  <a:schemeClr val="tx1">
                    <a:tint val="75000"/>
                  </a:schemeClr>
                </a:solidFill>
              </a:defRPr>
            </a:lvl4pPr>
            <a:lvl5pPr marL="1828792" indent="0" algn="ctr">
              <a:buNone/>
              <a:defRPr>
                <a:solidFill>
                  <a:schemeClr val="tx1">
                    <a:tint val="75000"/>
                  </a:schemeClr>
                </a:solidFill>
              </a:defRPr>
            </a:lvl5pPr>
            <a:lvl6pPr marL="2285991" indent="0" algn="ctr">
              <a:buNone/>
              <a:defRPr>
                <a:solidFill>
                  <a:schemeClr val="tx1">
                    <a:tint val="75000"/>
                  </a:schemeClr>
                </a:solidFill>
              </a:defRPr>
            </a:lvl6pPr>
            <a:lvl7pPr marL="2743189" indent="0" algn="ctr">
              <a:buNone/>
              <a:defRPr>
                <a:solidFill>
                  <a:schemeClr val="tx1">
                    <a:tint val="75000"/>
                  </a:schemeClr>
                </a:solidFill>
              </a:defRPr>
            </a:lvl7pPr>
            <a:lvl8pPr marL="3200388" indent="0" algn="ctr">
              <a:buNone/>
              <a:defRPr>
                <a:solidFill>
                  <a:schemeClr val="tx1">
                    <a:tint val="75000"/>
                  </a:schemeClr>
                </a:solidFill>
              </a:defRPr>
            </a:lvl8pPr>
            <a:lvl9pPr marL="3657584" indent="0" algn="ctr">
              <a:buNone/>
              <a:defRPr>
                <a:solidFill>
                  <a:schemeClr val="tx1">
                    <a:tint val="75000"/>
                  </a:schemeClr>
                </a:solidFill>
              </a:defRPr>
            </a:lvl9pPr>
          </a:lstStyle>
          <a:p>
            <a:r>
              <a:rPr lang="en-US" dirty="0" smtClean="0"/>
              <a:t>Add Subtitle Here</a:t>
            </a:r>
            <a:endParaRPr lang="en-US" dirty="0"/>
          </a:p>
        </p:txBody>
      </p:sp>
      <p:sp>
        <p:nvSpPr>
          <p:cNvPr id="7" name="Text Placeholder 6"/>
          <p:cNvSpPr>
            <a:spLocks noGrp="1"/>
          </p:cNvSpPr>
          <p:nvPr>
            <p:ph type="body" sz="quarter" idx="10" hasCustomPrompt="1"/>
          </p:nvPr>
        </p:nvSpPr>
        <p:spPr>
          <a:xfrm>
            <a:off x="798286" y="3915838"/>
            <a:ext cx="7659914" cy="1003829"/>
          </a:xfrm>
        </p:spPr>
        <p:txBody>
          <a:bodyPr>
            <a:normAutofit/>
          </a:bodyPr>
          <a:lstStyle>
            <a:lvl1pPr marL="0" indent="0">
              <a:buFontTx/>
              <a:buNone/>
              <a:defRPr sz="2400" b="0" i="0">
                <a:solidFill>
                  <a:schemeClr val="accent2"/>
                </a:solidFill>
                <a:latin typeface="Proxima Nova Light"/>
                <a:cs typeface="Proxima Nova Light"/>
              </a:defRPr>
            </a:lvl1pPr>
          </a:lstStyle>
          <a:p>
            <a:pPr algn="r"/>
            <a:r>
              <a:rPr lang="en-US" dirty="0" smtClean="0"/>
              <a:t>Add Author Name Here</a:t>
            </a:r>
          </a:p>
          <a:p>
            <a:pPr algn="r"/>
            <a:r>
              <a:rPr lang="en-US" dirty="0" smtClean="0"/>
              <a:t>Add Date Here</a:t>
            </a:r>
            <a:endParaRPr lang="en-US" dirty="0"/>
          </a:p>
        </p:txBody>
      </p:sp>
    </p:spTree>
    <p:extLst>
      <p:ext uri="{BB962C8B-B14F-4D97-AF65-F5344CB8AC3E}">
        <p14:creationId xmlns:p14="http://schemas.microsoft.com/office/powerpoint/2010/main" val="290915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918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1061" y="3305177"/>
            <a:ext cx="7772400" cy="1021556"/>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1061" y="2180040"/>
            <a:ext cx="7772400" cy="1125140"/>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396" indent="0">
              <a:buNone/>
              <a:defRPr sz="1600">
                <a:solidFill>
                  <a:schemeClr val="tx1">
                    <a:tint val="75000"/>
                  </a:schemeClr>
                </a:solidFill>
              </a:defRPr>
            </a:lvl3pPr>
            <a:lvl4pPr marL="1371596" indent="0">
              <a:buNone/>
              <a:defRPr sz="1400">
                <a:solidFill>
                  <a:schemeClr val="tx1">
                    <a:tint val="75000"/>
                  </a:schemeClr>
                </a:solidFill>
              </a:defRPr>
            </a:lvl4pPr>
            <a:lvl5pPr marL="1828792" indent="0">
              <a:buNone/>
              <a:defRPr sz="1400">
                <a:solidFill>
                  <a:schemeClr val="tx1">
                    <a:tint val="75000"/>
                  </a:schemeClr>
                </a:solidFill>
              </a:defRPr>
            </a:lvl5pPr>
            <a:lvl6pPr marL="2285991" indent="0">
              <a:buNone/>
              <a:defRPr sz="1400">
                <a:solidFill>
                  <a:schemeClr val="tx1">
                    <a:tint val="75000"/>
                  </a:schemeClr>
                </a:solidFill>
              </a:defRPr>
            </a:lvl6pPr>
            <a:lvl7pPr marL="2743189" indent="0">
              <a:buNone/>
              <a:defRPr sz="1400">
                <a:solidFill>
                  <a:schemeClr val="tx1">
                    <a:tint val="75000"/>
                  </a:schemeClr>
                </a:solidFill>
              </a:defRPr>
            </a:lvl7pPr>
            <a:lvl8pPr marL="3200388" indent="0">
              <a:buNone/>
              <a:defRPr sz="1400">
                <a:solidFill>
                  <a:schemeClr val="tx1">
                    <a:tint val="75000"/>
                  </a:schemeClr>
                </a:solidFill>
              </a:defRPr>
            </a:lvl8pPr>
            <a:lvl9pPr marL="3657584"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0147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5"/>
            <a:ext cx="4038600" cy="3394472"/>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5"/>
            <a:ext cx="4038600" cy="3394472"/>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431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396" indent="0">
              <a:buNone/>
              <a:defRPr sz="1800" b="1"/>
            </a:lvl3pPr>
            <a:lvl4pPr marL="1371596" indent="0">
              <a:buNone/>
              <a:defRPr sz="1600" b="1"/>
            </a:lvl4pPr>
            <a:lvl5pPr marL="1828792" indent="0">
              <a:buNone/>
              <a:defRPr sz="1600" b="1"/>
            </a:lvl5pPr>
            <a:lvl6pPr marL="2285991" indent="0">
              <a:buNone/>
              <a:defRPr sz="1600" b="1"/>
            </a:lvl6pPr>
            <a:lvl7pPr marL="2743189" indent="0">
              <a:buNone/>
              <a:defRPr sz="1600" b="1"/>
            </a:lvl7pPr>
            <a:lvl8pPr marL="3200388" indent="0">
              <a:buNone/>
              <a:defRPr sz="1600" b="1"/>
            </a:lvl8pPr>
            <a:lvl9pPr marL="365758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30" y="1151335"/>
            <a:ext cx="4041775" cy="47982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396" indent="0">
              <a:buNone/>
              <a:defRPr sz="1800" b="1"/>
            </a:lvl3pPr>
            <a:lvl4pPr marL="1371596" indent="0">
              <a:buNone/>
              <a:defRPr sz="1600" b="1"/>
            </a:lvl4pPr>
            <a:lvl5pPr marL="1828792" indent="0">
              <a:buNone/>
              <a:defRPr sz="1600" b="1"/>
            </a:lvl5pPr>
            <a:lvl6pPr marL="2285991" indent="0">
              <a:buNone/>
              <a:defRPr sz="1600" b="1"/>
            </a:lvl6pPr>
            <a:lvl7pPr marL="2743189" indent="0">
              <a:buNone/>
              <a:defRPr sz="1600" b="1"/>
            </a:lvl7pPr>
            <a:lvl8pPr marL="3200388" indent="0">
              <a:buNone/>
              <a:defRPr sz="1600" b="1"/>
            </a:lvl8pPr>
            <a:lvl9pPr marL="365758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752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0744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121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04792"/>
            <a:ext cx="5111750" cy="4389835"/>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atin typeface="Times New Roman"/>
                <a:cs typeface="Times New Roman"/>
              </a:defRPr>
            </a:lvl1pPr>
            <a:lvl2pPr marL="457200" indent="0">
              <a:buNone/>
              <a:defRPr sz="1200"/>
            </a:lvl2pPr>
            <a:lvl3pPr marL="914396" indent="0">
              <a:buNone/>
              <a:defRPr sz="1000"/>
            </a:lvl3pPr>
            <a:lvl4pPr marL="1371596" indent="0">
              <a:buNone/>
              <a:defRPr sz="900"/>
            </a:lvl4pPr>
            <a:lvl5pPr marL="1828792" indent="0">
              <a:buNone/>
              <a:defRPr sz="900"/>
            </a:lvl5pPr>
            <a:lvl6pPr marL="2285991" indent="0">
              <a:buNone/>
              <a:defRPr sz="900"/>
            </a:lvl6pPr>
            <a:lvl7pPr marL="2743189" indent="0">
              <a:buNone/>
              <a:defRPr sz="900"/>
            </a:lvl7pPr>
            <a:lvl8pPr marL="3200388" indent="0">
              <a:buNone/>
              <a:defRPr sz="900"/>
            </a:lvl8pPr>
            <a:lvl9pPr marL="3657584" indent="0">
              <a:buNone/>
              <a:defRPr sz="9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963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359364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556292"/>
                </a:solidFill>
              </a:defRPr>
            </a:lvl1pPr>
            <a:lvl2pPr marL="457200" indent="0">
              <a:buNone/>
              <a:defRPr sz="2800"/>
            </a:lvl2pPr>
            <a:lvl3pPr marL="914396" indent="0">
              <a:buNone/>
              <a:defRPr sz="2400"/>
            </a:lvl3pPr>
            <a:lvl4pPr marL="1371596" indent="0">
              <a:buNone/>
              <a:defRPr sz="2000"/>
            </a:lvl4pPr>
            <a:lvl5pPr marL="1828792" indent="0">
              <a:buNone/>
              <a:defRPr sz="2000"/>
            </a:lvl5pPr>
            <a:lvl6pPr marL="2285991" indent="0">
              <a:buNone/>
              <a:defRPr sz="2000"/>
            </a:lvl6pPr>
            <a:lvl7pPr marL="2743189" indent="0">
              <a:buNone/>
              <a:defRPr sz="2000"/>
            </a:lvl7pPr>
            <a:lvl8pPr marL="3200388" indent="0">
              <a:buNone/>
              <a:defRPr sz="2000"/>
            </a:lvl8pPr>
            <a:lvl9pPr marL="3657584"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396" indent="0">
              <a:buNone/>
              <a:defRPr sz="1000"/>
            </a:lvl3pPr>
            <a:lvl4pPr marL="1371596" indent="0">
              <a:buNone/>
              <a:defRPr sz="900"/>
            </a:lvl4pPr>
            <a:lvl5pPr marL="1828792" indent="0">
              <a:buNone/>
              <a:defRPr sz="900"/>
            </a:lvl5pPr>
            <a:lvl6pPr marL="2285991" indent="0">
              <a:buNone/>
              <a:defRPr sz="900"/>
            </a:lvl6pPr>
            <a:lvl7pPr marL="2743189" indent="0">
              <a:buNone/>
              <a:defRPr sz="900"/>
            </a:lvl7pPr>
            <a:lvl8pPr marL="3200388" indent="0">
              <a:buNone/>
              <a:defRPr sz="900"/>
            </a:lvl8pPr>
            <a:lvl9pPr marL="3657584" indent="0">
              <a:buNone/>
              <a:defRPr sz="9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54665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8714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C58F615-69CA-E140-BE21-2D3BF3DA134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919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235694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232279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254058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205096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13768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413350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CAF2C-BD94-46B9-BA95-0DFD72EFAD2F}"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18C97-4E90-4B23-946A-A13375884BA4}" type="slidenum">
              <a:rPr lang="en-US" smtClean="0"/>
              <a:t>‹#›</a:t>
            </a:fld>
            <a:endParaRPr lang="en-US" dirty="0"/>
          </a:p>
        </p:txBody>
      </p:sp>
    </p:spTree>
    <p:extLst>
      <p:ext uri="{BB962C8B-B14F-4D97-AF65-F5344CB8AC3E}">
        <p14:creationId xmlns:p14="http://schemas.microsoft.com/office/powerpoint/2010/main" val="309597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ACAF2C-BD94-46B9-BA95-0DFD72EFAD2F}" type="datetimeFigureOut">
              <a:rPr lang="en-US" smtClean="0"/>
              <a:t>10/11/2017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018C97-4E90-4B23-946A-A13375884BA4}" type="slidenum">
              <a:rPr lang="en-US" smtClean="0"/>
              <a:t>‹#›</a:t>
            </a:fld>
            <a:endParaRPr lang="en-US" dirty="0"/>
          </a:p>
        </p:txBody>
      </p:sp>
    </p:spTree>
    <p:extLst>
      <p:ext uri="{BB962C8B-B14F-4D97-AF65-F5344CB8AC3E}">
        <p14:creationId xmlns:p14="http://schemas.microsoft.com/office/powerpoint/2010/main" val="20949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4"/>
          </p:nvPr>
        </p:nvSpPr>
        <p:spPr>
          <a:xfrm>
            <a:off x="457205" y="4767262"/>
            <a:ext cx="2334221" cy="376238"/>
          </a:xfrm>
          <a:prstGeom prst="rect">
            <a:avLst/>
          </a:prstGeom>
        </p:spPr>
        <p:txBody>
          <a:bodyPr vert="horz" lIns="91440" tIns="45720" rIns="91440" bIns="45720" rtlCol="0" anchor="ctr"/>
          <a:lstStyle>
            <a:lvl1pPr algn="l">
              <a:defRPr sz="1200" b="0" i="0">
                <a:solidFill>
                  <a:schemeClr val="bg1"/>
                </a:solidFill>
                <a:latin typeface="Proxima Nova Bold"/>
                <a:cs typeface="Proxima Nova Bold"/>
              </a:defRPr>
            </a:lvl1pPr>
          </a:lstStyle>
          <a:p>
            <a:pPr defTabSz="457200"/>
            <a:fld id="{3C58F615-69CA-E140-BE21-2D3BF3DA134C}" type="slidenum">
              <a:rPr lang="en-US" smtClean="0">
                <a:solidFill>
                  <a:prstClr val="white"/>
                </a:solidFill>
                <a:sym typeface="Helvetica Light"/>
              </a:rPr>
              <a:pPr defTabSz="457200"/>
              <a:t>‹#›</a:t>
            </a:fld>
            <a:endParaRPr lang="en-US" dirty="0">
              <a:solidFill>
                <a:prstClr val="white"/>
              </a:solidFill>
              <a:sym typeface="Helvetica Light"/>
            </a:endParaRPr>
          </a:p>
        </p:txBody>
      </p:sp>
    </p:spTree>
    <p:extLst>
      <p:ext uri="{BB962C8B-B14F-4D97-AF65-F5344CB8AC3E}">
        <p14:creationId xmlns:p14="http://schemas.microsoft.com/office/powerpoint/2010/main" val="3897213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600" b="0" i="0" kern="1200">
          <a:solidFill>
            <a:schemeClr val="tx2"/>
          </a:solidFill>
          <a:latin typeface="Proxima Nova Semibold"/>
          <a:ea typeface="+mj-ea"/>
          <a:cs typeface="Proxima Nova Semibold"/>
        </a:defRPr>
      </a:lvl1pPr>
    </p:titleStyle>
    <p:bodyStyle>
      <a:lvl1pPr marL="342900" indent="-342900" algn="l" defTabSz="457200" rtl="0" eaLnBrk="1" latinLnBrk="0" hangingPunct="1">
        <a:spcBef>
          <a:spcPct val="20000"/>
        </a:spcBef>
        <a:spcAft>
          <a:spcPts val="400"/>
        </a:spcAft>
        <a:buFont typeface="Arial"/>
        <a:buChar char="•"/>
        <a:defRPr sz="2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2pPr>
      <a:lvl3pPr marL="1142996"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3pPr>
      <a:lvl4pPr marL="1600192"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392"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59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88"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87"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84"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96" algn="l" defTabSz="457200" rtl="0" eaLnBrk="1" latinLnBrk="0" hangingPunct="1">
        <a:defRPr sz="1800" kern="1200">
          <a:solidFill>
            <a:schemeClr val="tx1"/>
          </a:solidFill>
          <a:latin typeface="+mn-lt"/>
          <a:ea typeface="+mn-ea"/>
          <a:cs typeface="+mn-cs"/>
        </a:defRPr>
      </a:lvl3pPr>
      <a:lvl4pPr marL="1371596" algn="l" defTabSz="457200" rtl="0" eaLnBrk="1" latinLnBrk="0" hangingPunct="1">
        <a:defRPr sz="1800" kern="1200">
          <a:solidFill>
            <a:schemeClr val="tx1"/>
          </a:solidFill>
          <a:latin typeface="+mn-lt"/>
          <a:ea typeface="+mn-ea"/>
          <a:cs typeface="+mn-cs"/>
        </a:defRPr>
      </a:lvl4pPr>
      <a:lvl5pPr marL="1828792" algn="l" defTabSz="457200" rtl="0" eaLnBrk="1" latinLnBrk="0" hangingPunct="1">
        <a:defRPr sz="1800" kern="1200">
          <a:solidFill>
            <a:schemeClr val="tx1"/>
          </a:solidFill>
          <a:latin typeface="+mn-lt"/>
          <a:ea typeface="+mn-ea"/>
          <a:cs typeface="+mn-cs"/>
        </a:defRPr>
      </a:lvl5pPr>
      <a:lvl6pPr marL="2285991" algn="l" defTabSz="457200" rtl="0" eaLnBrk="1" latinLnBrk="0" hangingPunct="1">
        <a:defRPr sz="1800" kern="1200">
          <a:solidFill>
            <a:schemeClr val="tx1"/>
          </a:solidFill>
          <a:latin typeface="+mn-lt"/>
          <a:ea typeface="+mn-ea"/>
          <a:cs typeface="+mn-cs"/>
        </a:defRPr>
      </a:lvl6pPr>
      <a:lvl7pPr marL="2743189" algn="l" defTabSz="457200" rtl="0" eaLnBrk="1" latinLnBrk="0" hangingPunct="1">
        <a:defRPr sz="1800" kern="1200">
          <a:solidFill>
            <a:schemeClr val="tx1"/>
          </a:solidFill>
          <a:latin typeface="+mn-lt"/>
          <a:ea typeface="+mn-ea"/>
          <a:cs typeface="+mn-cs"/>
        </a:defRPr>
      </a:lvl7pPr>
      <a:lvl8pPr marL="3200388" algn="l" defTabSz="457200" rtl="0" eaLnBrk="1" latinLnBrk="0" hangingPunct="1">
        <a:defRPr sz="1800" kern="1200">
          <a:solidFill>
            <a:schemeClr val="tx1"/>
          </a:solidFill>
          <a:latin typeface="+mn-lt"/>
          <a:ea typeface="+mn-ea"/>
          <a:cs typeface="+mn-cs"/>
        </a:defRPr>
      </a:lvl8pPr>
      <a:lvl9pPr marL="3657584"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jmortrude@clasp.or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mailto:acielinski@clasp.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53533"/>
            <a:ext cx="3962400" cy="1102519"/>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Prosperity Through Partnership</a:t>
            </a:r>
            <a:br>
              <a:rPr lang="en-US" b="1" dirty="0" smtClean="0"/>
            </a:br>
            <a:r>
              <a:rPr lang="en-US" b="1" dirty="0" smtClean="0"/>
              <a:t/>
            </a:r>
            <a:br>
              <a:rPr lang="en-US" b="1" dirty="0" smtClean="0"/>
            </a:br>
            <a:r>
              <a:rPr lang="en-US" sz="2700" dirty="0" smtClean="0"/>
              <a:t>Opportunities </a:t>
            </a:r>
            <a:r>
              <a:rPr lang="en-US" sz="2700" dirty="0"/>
              <a:t>for AEBG to Strengthen Systems and </a:t>
            </a:r>
            <a:r>
              <a:rPr lang="en-US" sz="2700" dirty="0" smtClean="0"/>
              <a:t>Communities</a:t>
            </a:r>
            <a:br>
              <a:rPr lang="en-US" sz="2700" dirty="0" smtClean="0"/>
            </a:br>
            <a:r>
              <a:rPr lang="en-US" sz="2700" dirty="0"/>
              <a:t/>
            </a:r>
            <a:br>
              <a:rPr lang="en-US" sz="2700" dirty="0"/>
            </a:br>
            <a:r>
              <a:rPr lang="en-US" sz="1800" dirty="0" smtClean="0"/>
              <a:t>Center for Law and Social Policy (CLASP)</a:t>
            </a:r>
            <a:r>
              <a:rPr lang="en-US" sz="2000" dirty="0"/>
              <a:t/>
            </a:r>
            <a:br>
              <a:rPr lang="en-US" sz="2000" dirty="0"/>
            </a:b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5750"/>
            <a:ext cx="3657600" cy="46800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818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0154"/>
            <a:ext cx="8382000" cy="3657595"/>
          </a:xfrm>
        </p:spPr>
        <p:txBody>
          <a:bodyPr>
            <a:normAutofit fontScale="62500" lnSpcReduction="20000"/>
          </a:bodyPr>
          <a:lstStyle/>
          <a:p>
            <a:r>
              <a:rPr lang="en-US" sz="3500" dirty="0" smtClean="0">
                <a:latin typeface="+mn-lt"/>
              </a:rPr>
              <a:t>Create educational pathways for adults through </a:t>
            </a:r>
            <a:r>
              <a:rPr lang="en-US" sz="3500" b="1" dirty="0" smtClean="0">
                <a:latin typeface="+mn-lt"/>
              </a:rPr>
              <a:t>guidance on pathways strategies</a:t>
            </a:r>
            <a:r>
              <a:rPr lang="en-US" sz="3500" dirty="0" smtClean="0">
                <a:latin typeface="+mn-lt"/>
              </a:rPr>
              <a:t> for the Adult School to Community College transition</a:t>
            </a:r>
          </a:p>
          <a:p>
            <a:r>
              <a:rPr lang="en-US" sz="3500" dirty="0" smtClean="0">
                <a:latin typeface="+mn-lt"/>
              </a:rPr>
              <a:t>Promote </a:t>
            </a:r>
            <a:r>
              <a:rPr lang="en-US" sz="3500" b="1" dirty="0" smtClean="0">
                <a:latin typeface="+mn-lt"/>
              </a:rPr>
              <a:t>CCC internal alignment </a:t>
            </a:r>
            <a:r>
              <a:rPr lang="en-US" sz="3500" dirty="0" smtClean="0">
                <a:latin typeface="+mn-lt"/>
              </a:rPr>
              <a:t>efforts for equitable career pathways</a:t>
            </a:r>
          </a:p>
          <a:p>
            <a:r>
              <a:rPr lang="en-US" sz="3500" dirty="0" smtClean="0">
                <a:latin typeface="+mn-lt"/>
              </a:rPr>
              <a:t>Create CCCCO </a:t>
            </a:r>
            <a:r>
              <a:rPr lang="en-US" sz="3500" dirty="0" smtClean="0">
                <a:latin typeface="+mn-lt"/>
              </a:rPr>
              <a:t>&amp; CDE guidance </a:t>
            </a:r>
            <a:r>
              <a:rPr lang="en-US" sz="3500" dirty="0" smtClean="0">
                <a:latin typeface="+mn-lt"/>
              </a:rPr>
              <a:t>on </a:t>
            </a:r>
            <a:r>
              <a:rPr lang="en-US" sz="3500" b="1" dirty="0" smtClean="0">
                <a:latin typeface="+mn-lt"/>
              </a:rPr>
              <a:t>Ability to Benefit </a:t>
            </a:r>
            <a:r>
              <a:rPr lang="en-US" sz="3500" dirty="0" smtClean="0">
                <a:latin typeface="+mn-lt"/>
              </a:rPr>
              <a:t>pathways</a:t>
            </a:r>
          </a:p>
          <a:p>
            <a:r>
              <a:rPr lang="en-US" sz="3500" dirty="0" smtClean="0">
                <a:latin typeface="+mn-lt"/>
              </a:rPr>
              <a:t>Design </a:t>
            </a:r>
            <a:r>
              <a:rPr lang="en-US" sz="3500" b="1" dirty="0" smtClean="0">
                <a:latin typeface="+mn-lt"/>
              </a:rPr>
              <a:t>career pathways with WIOA </a:t>
            </a:r>
            <a:r>
              <a:rPr lang="en-US" sz="3500" dirty="0" smtClean="0">
                <a:latin typeface="+mn-lt"/>
              </a:rPr>
              <a:t>core partners</a:t>
            </a:r>
          </a:p>
          <a:p>
            <a:r>
              <a:rPr lang="en-US" sz="3500" dirty="0" smtClean="0">
                <a:latin typeface="+mn-lt"/>
              </a:rPr>
              <a:t>Strengthen the ‘</a:t>
            </a:r>
            <a:r>
              <a:rPr lang="en-US" sz="3500" b="1" dirty="0" smtClean="0">
                <a:latin typeface="+mn-lt"/>
              </a:rPr>
              <a:t>priority of service</a:t>
            </a:r>
            <a:r>
              <a:rPr lang="en-US" sz="3500" dirty="0" smtClean="0">
                <a:latin typeface="+mn-lt"/>
              </a:rPr>
              <a:t>’ link among AEBG, WIOA, Human Services</a:t>
            </a:r>
          </a:p>
          <a:p>
            <a:r>
              <a:rPr lang="en-US" sz="3500" dirty="0" smtClean="0">
                <a:latin typeface="+mn-lt"/>
              </a:rPr>
              <a:t>Promote </a:t>
            </a:r>
            <a:r>
              <a:rPr lang="en-US" sz="3500" b="1" dirty="0" smtClean="0">
                <a:latin typeface="+mn-lt"/>
              </a:rPr>
              <a:t>immigrant integration </a:t>
            </a:r>
            <a:r>
              <a:rPr lang="en-US" sz="3500" dirty="0" smtClean="0">
                <a:latin typeface="+mn-lt"/>
              </a:rPr>
              <a:t>pathways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a:solidFill>
            <a:schemeClr val="tx2">
              <a:lumMod val="20000"/>
              <a:lumOff val="80000"/>
            </a:schemeClr>
          </a:solidFill>
        </p:spPr>
        <p:txBody>
          <a:bodyPr>
            <a:normAutofit fontScale="90000"/>
          </a:bodyPr>
          <a:lstStyle/>
          <a:p>
            <a:r>
              <a:rPr lang="en-US" dirty="0">
                <a:solidFill>
                  <a:schemeClr val="tx1"/>
                </a:solidFill>
              </a:rPr>
              <a:t>Use AEBG to drive a comprehensive career pathway system</a:t>
            </a:r>
          </a:p>
        </p:txBody>
      </p:sp>
    </p:spTree>
    <p:extLst>
      <p:ext uri="{BB962C8B-B14F-4D97-AF65-F5344CB8AC3E}">
        <p14:creationId xmlns:p14="http://schemas.microsoft.com/office/powerpoint/2010/main" val="12010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smtClean="0"/>
              <a:t>Adult school to CC alignment strategies</a:t>
            </a:r>
            <a:endParaRPr lang="en-US" sz="3200" dirty="0"/>
          </a:p>
        </p:txBody>
      </p:sp>
      <p:sp>
        <p:nvSpPr>
          <p:cNvPr id="2" name="Content Placeholder 1"/>
          <p:cNvSpPr>
            <a:spLocks noGrp="1"/>
          </p:cNvSpPr>
          <p:nvPr>
            <p:ph idx="1"/>
          </p:nvPr>
        </p:nvSpPr>
        <p:spPr/>
        <p:txBody>
          <a:bodyPr>
            <a:normAutofit/>
          </a:bodyPr>
          <a:lstStyle/>
          <a:p>
            <a:r>
              <a:rPr lang="en-US" sz="2800" dirty="0" smtClean="0">
                <a:latin typeface="+mn-lt"/>
              </a:rPr>
              <a:t>“Dual enrollment” for adults – take down barriers</a:t>
            </a:r>
          </a:p>
          <a:p>
            <a:r>
              <a:rPr lang="en-US" sz="2800" dirty="0" smtClean="0">
                <a:latin typeface="+mn-lt"/>
              </a:rPr>
              <a:t>Credit for Prior Learning agreements (Adult School CTE to Community College programs of study)</a:t>
            </a:r>
          </a:p>
          <a:p>
            <a:r>
              <a:rPr lang="en-US" sz="2800" dirty="0" smtClean="0">
                <a:latin typeface="+mn-lt"/>
              </a:rPr>
              <a:t>List all Adult Schools on CCD online application </a:t>
            </a:r>
            <a:r>
              <a:rPr lang="en-US" sz="2800" dirty="0" smtClean="0">
                <a:latin typeface="+mn-lt"/>
              </a:rPr>
              <a:t>systems</a:t>
            </a:r>
          </a:p>
          <a:p>
            <a:r>
              <a:rPr lang="en-US" sz="2800" dirty="0" smtClean="0">
                <a:latin typeface="+mn-lt"/>
              </a:rPr>
              <a:t>Link “guided pathways” to Adult Schools</a:t>
            </a:r>
            <a:endParaRPr lang="en-US" sz="2800" dirty="0">
              <a:latin typeface="+mn-lt"/>
            </a:endParaRPr>
          </a:p>
        </p:txBody>
      </p:sp>
    </p:spTree>
    <p:extLst>
      <p:ext uri="{BB962C8B-B14F-4D97-AF65-F5344CB8AC3E}">
        <p14:creationId xmlns:p14="http://schemas.microsoft.com/office/powerpoint/2010/main" val="77213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mn-lt"/>
              </a:rPr>
              <a:t>Connect college focused initiatives with AEBG:</a:t>
            </a:r>
          </a:p>
          <a:p>
            <a:r>
              <a:rPr lang="en-US" dirty="0" smtClean="0">
                <a:latin typeface="+mn-lt"/>
              </a:rPr>
              <a:t>Guided pathways – “intra-institutional alignment”</a:t>
            </a:r>
          </a:p>
          <a:p>
            <a:r>
              <a:rPr lang="en-US" dirty="0" smtClean="0">
                <a:latin typeface="+mn-lt"/>
              </a:rPr>
              <a:t>CC Basic Skills and Student Outcomes Transformation Program</a:t>
            </a:r>
          </a:p>
          <a:p>
            <a:r>
              <a:rPr lang="en-US" dirty="0">
                <a:latin typeface="+mn-lt"/>
              </a:rPr>
              <a:t>Credit vs Non-Credit – equity implications</a:t>
            </a:r>
          </a:p>
          <a:p>
            <a:r>
              <a:rPr lang="en-US" dirty="0" smtClean="0">
                <a:latin typeface="+mn-lt"/>
              </a:rPr>
              <a:t>Student Success and Support Program</a:t>
            </a:r>
          </a:p>
          <a:p>
            <a:r>
              <a:rPr lang="en-US" dirty="0" smtClean="0">
                <a:latin typeface="+mn-lt"/>
              </a:rPr>
              <a:t>Student Equity Plans</a:t>
            </a:r>
          </a:p>
          <a:p>
            <a:r>
              <a:rPr lang="en-US" dirty="0" smtClean="0">
                <a:latin typeface="+mn-lt"/>
              </a:rPr>
              <a:t>Developmental Education</a:t>
            </a:r>
            <a:endParaRPr lang="en-US" dirty="0">
              <a:latin typeface="+mn-lt"/>
            </a:endParaRP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smtClean="0"/>
              <a:t>CCC internal alignment strategies</a:t>
            </a:r>
            <a:endParaRPr lang="en-US" sz="3200"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Tree>
    <p:extLst>
      <p:ext uri="{BB962C8B-B14F-4D97-AF65-F5344CB8AC3E}">
        <p14:creationId xmlns:p14="http://schemas.microsoft.com/office/powerpoint/2010/main" val="150933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903521"/>
            <a:ext cx="5293925" cy="374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dirty="0" smtClean="0"/>
              <a:t>Ability to benefit guidance</a:t>
            </a:r>
            <a:endParaRPr lang="en-US"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
        <p:nvSpPr>
          <p:cNvPr id="7" name="TextBox 6"/>
          <p:cNvSpPr txBox="1"/>
          <p:nvPr/>
        </p:nvSpPr>
        <p:spPr>
          <a:xfrm>
            <a:off x="6553200" y="4552950"/>
            <a:ext cx="1828800" cy="261610"/>
          </a:xfrm>
          <a:prstGeom prst="rect">
            <a:avLst/>
          </a:prstGeom>
          <a:noFill/>
        </p:spPr>
        <p:txBody>
          <a:bodyPr wrap="square" rtlCol="0">
            <a:spAutoFit/>
          </a:bodyPr>
          <a:lstStyle/>
          <a:p>
            <a:r>
              <a:rPr lang="en-US" sz="1100" dirty="0"/>
              <a:t>20 U.S. Code § 1091</a:t>
            </a:r>
          </a:p>
        </p:txBody>
      </p:sp>
    </p:spTree>
    <p:extLst>
      <p:ext uri="{BB962C8B-B14F-4D97-AF65-F5344CB8AC3E}">
        <p14:creationId xmlns:p14="http://schemas.microsoft.com/office/powerpoint/2010/main" val="236225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dirty="0" smtClean="0"/>
              <a:t>WIOA career pathways</a:t>
            </a:r>
            <a:endParaRPr lang="en-US"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047750"/>
            <a:ext cx="3882112"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91200" y="4552950"/>
            <a:ext cx="1752600" cy="276999"/>
          </a:xfrm>
          <a:prstGeom prst="rect">
            <a:avLst/>
          </a:prstGeom>
          <a:noFill/>
        </p:spPr>
        <p:txBody>
          <a:bodyPr wrap="square" rtlCol="0">
            <a:spAutoFit/>
          </a:bodyPr>
          <a:lstStyle/>
          <a:p>
            <a:r>
              <a:rPr lang="en-US" sz="1200" dirty="0" smtClean="0"/>
              <a:t>WIOA Sec 3(7)</a:t>
            </a:r>
            <a:endParaRPr lang="en-US" sz="1200" dirty="0"/>
          </a:p>
        </p:txBody>
      </p:sp>
    </p:spTree>
    <p:extLst>
      <p:ext uri="{BB962C8B-B14F-4D97-AF65-F5344CB8AC3E}">
        <p14:creationId xmlns:p14="http://schemas.microsoft.com/office/powerpoint/2010/main" val="1839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1" y="816392"/>
            <a:ext cx="5715000" cy="406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lstStyle/>
          <a:p>
            <a:r>
              <a:rPr lang="en-US" dirty="0" smtClean="0"/>
              <a:t>WIOA career pathways</a:t>
            </a:r>
            <a:endParaRPr lang="en-US"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Tree>
    <p:extLst>
      <p:ext uri="{BB962C8B-B14F-4D97-AF65-F5344CB8AC3E}">
        <p14:creationId xmlns:p14="http://schemas.microsoft.com/office/powerpoint/2010/main" val="181040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n-lt"/>
              </a:rPr>
              <a:t>WIOA Section 134(c)(3)(E) requires that priority for Adult career services and training services be given to recipients of public assistance, other low-income individuals and those who are basic skills </a:t>
            </a:r>
            <a:r>
              <a:rPr lang="en-US" dirty="0" smtClean="0">
                <a:latin typeface="+mn-lt"/>
              </a:rPr>
              <a:t>deficient</a:t>
            </a:r>
          </a:p>
          <a:p>
            <a:r>
              <a:rPr lang="en-US" dirty="0">
                <a:latin typeface="+mn-lt"/>
              </a:rPr>
              <a:t>WIOA </a:t>
            </a:r>
            <a:r>
              <a:rPr lang="en-US" dirty="0" smtClean="0">
                <a:latin typeface="+mn-lt"/>
              </a:rPr>
              <a:t>basic </a:t>
            </a:r>
            <a:r>
              <a:rPr lang="en-US" dirty="0">
                <a:latin typeface="+mn-lt"/>
              </a:rPr>
              <a:t>skills </a:t>
            </a:r>
            <a:r>
              <a:rPr lang="en-US" dirty="0" smtClean="0">
                <a:latin typeface="+mn-lt"/>
              </a:rPr>
              <a:t>deficient = “…</a:t>
            </a:r>
            <a:r>
              <a:rPr lang="en-US" dirty="0">
                <a:latin typeface="+mn-lt"/>
              </a:rPr>
              <a:t>unable to compute or solve problems, or read, write, or speak English, at a level necessary to function on the job, in the individual's family, or in society.”</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lstStyle/>
          <a:p>
            <a:r>
              <a:rPr lang="en-US" dirty="0" smtClean="0"/>
              <a:t>WIOA priority of service</a:t>
            </a:r>
            <a:endParaRPr lang="en-US"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Tree>
    <p:extLst>
      <p:ext uri="{BB962C8B-B14F-4D97-AF65-F5344CB8AC3E}">
        <p14:creationId xmlns:p14="http://schemas.microsoft.com/office/powerpoint/2010/main" val="213643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mn-lt"/>
              </a:rPr>
              <a:t>AEBG directive:  CDE and CCCO senior leadership to “seek advice from, and coordinate with, other state officials responsible for programs for adults.”</a:t>
            </a:r>
          </a:p>
          <a:p>
            <a:r>
              <a:rPr lang="en-US" sz="2800" dirty="0" smtClean="0">
                <a:latin typeface="+mn-lt"/>
              </a:rPr>
              <a:t>Regional WIOA plans – 15% requirement</a:t>
            </a:r>
          </a:p>
          <a:p>
            <a:r>
              <a:rPr lang="en-US" sz="2800" dirty="0" smtClean="0">
                <a:latin typeface="+mn-lt"/>
              </a:rPr>
              <a:t>EDD/CWDB Workforce Navigator Pilot Program</a:t>
            </a:r>
          </a:p>
          <a:p>
            <a:r>
              <a:rPr lang="en-US" sz="2800" dirty="0" smtClean="0">
                <a:latin typeface="+mn-lt"/>
              </a:rPr>
              <a:t>IET for incumbent workers</a:t>
            </a:r>
            <a:endParaRPr lang="en-US" sz="2800" dirty="0">
              <a:latin typeface="+mn-lt"/>
            </a:endParaRP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dirty="0" smtClean="0"/>
              <a:t>Immigrant integration</a:t>
            </a:r>
            <a:endParaRPr lang="en-US" dirty="0"/>
          </a:p>
        </p:txBody>
      </p:sp>
      <p:sp>
        <p:nvSpPr>
          <p:cNvPr id="5" name="TextBox 4"/>
          <p:cNvSpPr txBox="1"/>
          <p:nvPr/>
        </p:nvSpPr>
        <p:spPr>
          <a:xfrm>
            <a:off x="6553200" y="265947"/>
            <a:ext cx="2133600" cy="307777"/>
          </a:xfrm>
          <a:prstGeom prst="rect">
            <a:avLst/>
          </a:prstGeom>
          <a:solidFill>
            <a:schemeClr val="tx2">
              <a:lumMod val="20000"/>
              <a:lumOff val="80000"/>
            </a:schemeClr>
          </a:solidFill>
        </p:spPr>
        <p:txBody>
          <a:bodyPr wrap="square" rtlCol="0">
            <a:spAutoFit/>
          </a:bodyPr>
          <a:lstStyle/>
          <a:p>
            <a:r>
              <a:rPr lang="en-US" sz="1400" dirty="0" smtClean="0"/>
              <a:t>Comprehensive CP System</a:t>
            </a:r>
            <a:endParaRPr lang="en-US" sz="1400" dirty="0"/>
          </a:p>
        </p:txBody>
      </p:sp>
    </p:spTree>
    <p:extLst>
      <p:ext uri="{BB962C8B-B14F-4D97-AF65-F5344CB8AC3E}">
        <p14:creationId xmlns:p14="http://schemas.microsoft.com/office/powerpoint/2010/main" val="304154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normAutofit/>
          </a:bodyPr>
          <a:lstStyle/>
          <a:p>
            <a:r>
              <a:rPr lang="en-US" dirty="0" smtClean="0"/>
              <a:t>Discussion &amp; Polling</a:t>
            </a:r>
            <a:endParaRPr lang="en-US" dirty="0"/>
          </a:p>
        </p:txBody>
      </p:sp>
      <p:sp>
        <p:nvSpPr>
          <p:cNvPr id="5" name="Rectangle 4"/>
          <p:cNvSpPr/>
          <p:nvPr/>
        </p:nvSpPr>
        <p:spPr>
          <a:xfrm>
            <a:off x="533400" y="1200150"/>
            <a:ext cx="5715000" cy="369332"/>
          </a:xfrm>
          <a:prstGeom prst="rect">
            <a:avLst/>
          </a:prstGeom>
        </p:spPr>
        <p:txBody>
          <a:bodyPr wrap="square">
            <a:spAutoFit/>
          </a:bodyPr>
          <a:lstStyle/>
          <a:p>
            <a:r>
              <a:rPr lang="en-US" dirty="0"/>
              <a:t>Use AEBG to drive a comprehensive pathways system</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33550"/>
            <a:ext cx="8229600" cy="16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8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latin typeface="+mn-lt"/>
              </a:rPr>
              <a:t>Delineate and distinguish ‘</a:t>
            </a:r>
            <a:r>
              <a:rPr lang="en-US" sz="2400" b="1" dirty="0" smtClean="0">
                <a:latin typeface="+mn-lt"/>
              </a:rPr>
              <a:t>populations</a:t>
            </a:r>
            <a:r>
              <a:rPr lang="en-US" sz="2400" dirty="0" smtClean="0">
                <a:latin typeface="+mn-lt"/>
              </a:rPr>
              <a:t>’ from ‘</a:t>
            </a:r>
            <a:r>
              <a:rPr lang="en-US" sz="2400" b="1" dirty="0" smtClean="0">
                <a:latin typeface="+mn-lt"/>
              </a:rPr>
              <a:t>programs</a:t>
            </a:r>
            <a:r>
              <a:rPr lang="en-US" sz="2400" dirty="0" smtClean="0">
                <a:latin typeface="+mn-lt"/>
              </a:rPr>
              <a:t>’ </a:t>
            </a:r>
          </a:p>
          <a:p>
            <a:r>
              <a:rPr lang="en-US" sz="2400" dirty="0" smtClean="0">
                <a:latin typeface="+mn-lt"/>
              </a:rPr>
              <a:t>Clarify fund reporting on AEBG’s five </a:t>
            </a:r>
            <a:r>
              <a:rPr lang="en-US" sz="2400" b="1" dirty="0" smtClean="0">
                <a:latin typeface="+mn-lt"/>
              </a:rPr>
              <a:t>objectives</a:t>
            </a:r>
          </a:p>
          <a:p>
            <a:r>
              <a:rPr lang="en-US" sz="2400" b="1" dirty="0" smtClean="0">
                <a:latin typeface="+mn-lt"/>
              </a:rPr>
              <a:t>Align data definitions </a:t>
            </a:r>
            <a:r>
              <a:rPr lang="en-US" sz="2400" dirty="0" smtClean="0">
                <a:latin typeface="+mn-lt"/>
              </a:rPr>
              <a:t>and </a:t>
            </a:r>
            <a:r>
              <a:rPr lang="en-US" sz="2400" b="1" dirty="0" smtClean="0">
                <a:latin typeface="+mn-lt"/>
              </a:rPr>
              <a:t>processes</a:t>
            </a:r>
            <a:r>
              <a:rPr lang="en-US" sz="2400" dirty="0" smtClean="0">
                <a:latin typeface="+mn-lt"/>
              </a:rPr>
              <a:t> among AEBG, WIOA title II, and Community College providers</a:t>
            </a:r>
          </a:p>
          <a:p>
            <a:r>
              <a:rPr lang="en-US" sz="2400" dirty="0" smtClean="0">
                <a:latin typeface="+mn-lt"/>
              </a:rPr>
              <a:t>Maximize the use of </a:t>
            </a:r>
            <a:r>
              <a:rPr lang="en-US" sz="2400" b="1" dirty="0" smtClean="0">
                <a:latin typeface="+mn-lt"/>
              </a:rPr>
              <a:t>WIOA Measurable Skill Gain </a:t>
            </a:r>
            <a:r>
              <a:rPr lang="en-US" sz="2400" dirty="0" smtClean="0">
                <a:latin typeface="+mn-lt"/>
              </a:rPr>
              <a:t>in AEBG</a:t>
            </a:r>
          </a:p>
          <a:p>
            <a:r>
              <a:rPr lang="en-US" sz="2400" b="1" dirty="0" smtClean="0">
                <a:latin typeface="+mn-lt"/>
              </a:rPr>
              <a:t>Clarify transition </a:t>
            </a:r>
            <a:r>
              <a:rPr lang="en-US" sz="2400" dirty="0" smtClean="0">
                <a:latin typeface="+mn-lt"/>
              </a:rPr>
              <a:t>to postsecondary education across reporting for AEBG, WIOA title II, and LaunchBoard</a:t>
            </a:r>
          </a:p>
          <a:p>
            <a:r>
              <a:rPr lang="en-US" sz="2400" dirty="0" smtClean="0">
                <a:latin typeface="+mn-lt"/>
              </a:rPr>
              <a:t>Measure </a:t>
            </a:r>
            <a:r>
              <a:rPr lang="en-US" sz="2400" b="1" dirty="0" smtClean="0">
                <a:latin typeface="+mn-lt"/>
              </a:rPr>
              <a:t>progress on mandated objectives </a:t>
            </a:r>
            <a:r>
              <a:rPr lang="en-US" sz="2400" dirty="0" smtClean="0">
                <a:latin typeface="+mn-lt"/>
              </a:rPr>
              <a:t>in AEBG regional plans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a:solidFill>
            <a:schemeClr val="tx2">
              <a:lumMod val="40000"/>
              <a:lumOff val="60000"/>
            </a:schemeClr>
          </a:solidFill>
        </p:spPr>
        <p:txBody>
          <a:bodyPr>
            <a:normAutofit fontScale="90000"/>
          </a:bodyPr>
          <a:lstStyle/>
          <a:p>
            <a:r>
              <a:rPr lang="en-US" dirty="0" smtClean="0">
                <a:solidFill>
                  <a:schemeClr val="tx1"/>
                </a:solidFill>
              </a:rPr>
              <a:t>Establish a </a:t>
            </a:r>
            <a:r>
              <a:rPr lang="en-US" dirty="0">
                <a:solidFill>
                  <a:schemeClr val="tx1"/>
                </a:solidFill>
              </a:rPr>
              <a:t>cross-system accountability structure</a:t>
            </a:r>
          </a:p>
        </p:txBody>
      </p:sp>
    </p:spTree>
    <p:extLst>
      <p:ext uri="{BB962C8B-B14F-4D97-AF65-F5344CB8AC3E}">
        <p14:creationId xmlns:p14="http://schemas.microsoft.com/office/powerpoint/2010/main" val="24419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7750"/>
            <a:ext cx="8229600" cy="3428996"/>
          </a:xfrm>
        </p:spPr>
        <p:txBody>
          <a:bodyPr>
            <a:noAutofit/>
          </a:bodyPr>
          <a:lstStyle/>
          <a:p>
            <a:pPr marL="0" indent="0">
              <a:buNone/>
            </a:pPr>
            <a:r>
              <a:rPr lang="en-US" sz="2400" dirty="0">
                <a:solidFill>
                  <a:schemeClr val="tx2">
                    <a:lumMod val="60000"/>
                    <a:lumOff val="40000"/>
                  </a:schemeClr>
                </a:solidFill>
                <a:latin typeface="+mn-lt"/>
              </a:rPr>
              <a:t>AEBG’s purpose:  “to improve coordination and better serve the needs of adult learners within each region.”</a:t>
            </a:r>
          </a:p>
          <a:p>
            <a:pPr marL="0" indent="0">
              <a:buNone/>
            </a:pPr>
            <a:r>
              <a:rPr lang="en-US" sz="2400" dirty="0" smtClean="0">
                <a:latin typeface="+mn-lt"/>
              </a:rPr>
              <a:t>CLASP AEBG Implementation Study purpose:</a:t>
            </a:r>
            <a:endParaRPr lang="en-US" sz="2400" dirty="0">
              <a:latin typeface="+mn-lt"/>
            </a:endParaRPr>
          </a:p>
          <a:p>
            <a:r>
              <a:rPr lang="en-US" sz="2000" dirty="0">
                <a:latin typeface="+mn-lt"/>
              </a:rPr>
              <a:t>Foster greater understanding of AEBG </a:t>
            </a:r>
            <a:r>
              <a:rPr lang="en-US" sz="2000" dirty="0" smtClean="0">
                <a:latin typeface="+mn-lt"/>
              </a:rPr>
              <a:t>implementation – both </a:t>
            </a:r>
            <a:r>
              <a:rPr lang="en-US" sz="2000" dirty="0">
                <a:latin typeface="+mn-lt"/>
              </a:rPr>
              <a:t>governance and direct </a:t>
            </a:r>
            <a:r>
              <a:rPr lang="en-US" sz="2000" dirty="0" smtClean="0">
                <a:latin typeface="+mn-lt"/>
              </a:rPr>
              <a:t>service</a:t>
            </a:r>
          </a:p>
          <a:p>
            <a:r>
              <a:rPr lang="en-US" sz="2000" dirty="0" smtClean="0">
                <a:latin typeface="+mn-lt"/>
              </a:rPr>
              <a:t>Analyze current and potential impacts of AEBG for partners and participants</a:t>
            </a:r>
          </a:p>
          <a:p>
            <a:r>
              <a:rPr lang="en-US" sz="2000" dirty="0" smtClean="0">
                <a:latin typeface="+mn-lt"/>
              </a:rPr>
              <a:t>Offer recommendations for potential policy and implementation changes for CDE, CCCCO, and other policy makers</a:t>
            </a:r>
            <a:endParaRPr lang="en-US" sz="2000" dirty="0">
              <a:latin typeface="+mn-lt"/>
            </a:endParaRP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t>AEBG Implementation Study Goal</a:t>
            </a:r>
            <a:endParaRPr lang="en-US" dirty="0"/>
          </a:p>
        </p:txBody>
      </p:sp>
    </p:spTree>
    <p:extLst>
      <p:ext uri="{BB962C8B-B14F-4D97-AF65-F5344CB8AC3E}">
        <p14:creationId xmlns:p14="http://schemas.microsoft.com/office/powerpoint/2010/main" val="2310135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8177" y="819150"/>
            <a:ext cx="6477000" cy="402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20</a:t>
            </a:fld>
            <a:endParaRPr lang="en-US" dirty="0">
              <a:solidFill>
                <a:prstClr val="white"/>
              </a:solidFill>
            </a:endParaRPr>
          </a:p>
        </p:txBody>
      </p:sp>
      <p:sp>
        <p:nvSpPr>
          <p:cNvPr id="4" name="Title 3"/>
          <p:cNvSpPr>
            <a:spLocks noGrp="1"/>
          </p:cNvSpPr>
          <p:nvPr>
            <p:ph type="title"/>
          </p:nvPr>
        </p:nvSpPr>
        <p:spPr/>
        <p:txBody>
          <a:bodyPr>
            <a:normAutofit/>
          </a:bodyPr>
          <a:lstStyle/>
          <a:p>
            <a:r>
              <a:rPr lang="en-US" dirty="0" smtClean="0"/>
              <a:t>Population vs. services</a:t>
            </a:r>
            <a:endParaRPr lang="en-US" dirty="0"/>
          </a:p>
        </p:txBody>
      </p:sp>
      <p:sp>
        <p:nvSpPr>
          <p:cNvPr id="5" name="TextBox 4"/>
          <p:cNvSpPr txBox="1"/>
          <p:nvPr/>
        </p:nvSpPr>
        <p:spPr>
          <a:xfrm>
            <a:off x="6477000" y="265947"/>
            <a:ext cx="2209800" cy="307777"/>
          </a:xfrm>
          <a:prstGeom prst="rect">
            <a:avLst/>
          </a:prstGeom>
          <a:solidFill>
            <a:schemeClr val="tx2">
              <a:lumMod val="40000"/>
              <a:lumOff val="60000"/>
            </a:schemeClr>
          </a:solidFill>
        </p:spPr>
        <p:txBody>
          <a:bodyPr wrap="square" rtlCol="0">
            <a:spAutoFit/>
          </a:bodyPr>
          <a:lstStyle/>
          <a:p>
            <a:r>
              <a:rPr lang="en-US" sz="1400" dirty="0" smtClean="0"/>
              <a:t>Cross System Accountability</a:t>
            </a:r>
            <a:endParaRPr lang="en-US" sz="1400" dirty="0"/>
          </a:p>
        </p:txBody>
      </p:sp>
      <p:sp>
        <p:nvSpPr>
          <p:cNvPr id="6" name="TextBox 5"/>
          <p:cNvSpPr txBox="1"/>
          <p:nvPr/>
        </p:nvSpPr>
        <p:spPr>
          <a:xfrm>
            <a:off x="7924800" y="2319534"/>
            <a:ext cx="762000" cy="954107"/>
          </a:xfrm>
          <a:prstGeom prst="rect">
            <a:avLst/>
          </a:prstGeom>
          <a:noFill/>
        </p:spPr>
        <p:txBody>
          <a:bodyPr wrap="square" rtlCol="0">
            <a:spAutoFit/>
          </a:bodyPr>
          <a:lstStyle/>
          <a:p>
            <a:r>
              <a:rPr lang="en-US" sz="800" dirty="0"/>
              <a:t>http://aebg.cccco.edu/portals/1/docs/SEC_38-40_from_20150AB104_96.pdf</a:t>
            </a:r>
          </a:p>
        </p:txBody>
      </p:sp>
    </p:spTree>
    <p:extLst>
      <p:ext uri="{BB962C8B-B14F-4D97-AF65-F5344CB8AC3E}">
        <p14:creationId xmlns:p14="http://schemas.microsoft.com/office/powerpoint/2010/main" val="418000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AEBG Office also requires consortia to describe the expenditure of funds used in the seven program areas to accomplish five objectives: </a:t>
            </a:r>
            <a:endParaRPr lang="en-US" dirty="0" smtClean="0">
              <a:latin typeface="+mn-lt"/>
            </a:endParaRPr>
          </a:p>
          <a:p>
            <a:pPr lvl="0"/>
            <a:r>
              <a:rPr lang="en-US" sz="1700" dirty="0">
                <a:latin typeface="+mn-lt"/>
              </a:rPr>
              <a:t>Integration of existing programs to create </a:t>
            </a:r>
            <a:r>
              <a:rPr lang="en-US" sz="1700" b="1" dirty="0">
                <a:latin typeface="+mn-lt"/>
              </a:rPr>
              <a:t>seamless transitions </a:t>
            </a:r>
            <a:r>
              <a:rPr lang="en-US" sz="1700" dirty="0">
                <a:latin typeface="+mn-lt"/>
              </a:rPr>
              <a:t>into postsecondary education or the workforce; </a:t>
            </a:r>
          </a:p>
          <a:p>
            <a:pPr lvl="0"/>
            <a:r>
              <a:rPr lang="en-US" sz="1700" dirty="0">
                <a:latin typeface="+mn-lt"/>
              </a:rPr>
              <a:t>Activities implemented to address </a:t>
            </a:r>
            <a:r>
              <a:rPr lang="en-US" sz="1700" b="1" dirty="0">
                <a:latin typeface="+mn-lt"/>
              </a:rPr>
              <a:t>gaps in service </a:t>
            </a:r>
            <a:r>
              <a:rPr lang="en-US" sz="1700" dirty="0">
                <a:latin typeface="+mn-lt"/>
              </a:rPr>
              <a:t>delivery for community needs; </a:t>
            </a:r>
          </a:p>
          <a:p>
            <a:pPr lvl="0"/>
            <a:r>
              <a:rPr lang="en-US" sz="1700" dirty="0">
                <a:latin typeface="+mn-lt"/>
              </a:rPr>
              <a:t>Joint strategies employed to </a:t>
            </a:r>
            <a:r>
              <a:rPr lang="en-US" sz="1700" b="1" dirty="0">
                <a:latin typeface="+mn-lt"/>
              </a:rPr>
              <a:t>accelerate</a:t>
            </a:r>
            <a:r>
              <a:rPr lang="en-US" sz="1700" dirty="0">
                <a:latin typeface="+mn-lt"/>
              </a:rPr>
              <a:t> </a:t>
            </a:r>
            <a:r>
              <a:rPr lang="en-US" sz="1700" b="1" dirty="0">
                <a:latin typeface="+mn-lt"/>
              </a:rPr>
              <a:t>progress</a:t>
            </a:r>
            <a:r>
              <a:rPr lang="en-US" sz="1700" dirty="0">
                <a:latin typeface="+mn-lt"/>
              </a:rPr>
              <a:t> toward academic or career goals; </a:t>
            </a:r>
          </a:p>
          <a:p>
            <a:pPr lvl="0"/>
            <a:r>
              <a:rPr lang="en-US" sz="1700" dirty="0">
                <a:latin typeface="+mn-lt"/>
              </a:rPr>
              <a:t>Building </a:t>
            </a:r>
            <a:r>
              <a:rPr lang="en-US" sz="1700" b="1" dirty="0">
                <a:latin typeface="+mn-lt"/>
              </a:rPr>
              <a:t>staff capacity </a:t>
            </a:r>
            <a:r>
              <a:rPr lang="en-US" sz="1700" dirty="0">
                <a:latin typeface="+mn-lt"/>
              </a:rPr>
              <a:t>for program integration and improved student outcomes; </a:t>
            </a:r>
          </a:p>
          <a:p>
            <a:pPr lvl="0"/>
            <a:r>
              <a:rPr lang="en-US" sz="1700" b="1" dirty="0">
                <a:latin typeface="+mn-lt"/>
              </a:rPr>
              <a:t>Leveraging existing regional structures</a:t>
            </a:r>
            <a:r>
              <a:rPr lang="en-US" sz="1700" dirty="0">
                <a:latin typeface="+mn-lt"/>
              </a:rPr>
              <a:t>, including workforce development boards, local public agencies responsible for social services, libraries, and other community partners.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21</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2800" dirty="0" smtClean="0"/>
              <a:t>Fund reporting on AEBG objectives</a:t>
            </a:r>
            <a:endParaRPr lang="en-US" sz="2800" dirty="0"/>
          </a:p>
        </p:txBody>
      </p:sp>
      <p:sp>
        <p:nvSpPr>
          <p:cNvPr id="5" name="TextBox 4"/>
          <p:cNvSpPr txBox="1"/>
          <p:nvPr/>
        </p:nvSpPr>
        <p:spPr>
          <a:xfrm>
            <a:off x="6477000" y="265947"/>
            <a:ext cx="2209800" cy="307777"/>
          </a:xfrm>
          <a:prstGeom prst="rect">
            <a:avLst/>
          </a:prstGeom>
          <a:solidFill>
            <a:schemeClr val="tx2">
              <a:lumMod val="40000"/>
              <a:lumOff val="60000"/>
            </a:schemeClr>
          </a:solidFill>
        </p:spPr>
        <p:txBody>
          <a:bodyPr wrap="square" rtlCol="0">
            <a:spAutoFit/>
          </a:bodyPr>
          <a:lstStyle/>
          <a:p>
            <a:r>
              <a:rPr lang="en-US" sz="1400" dirty="0" smtClean="0"/>
              <a:t>Cross System Accountability</a:t>
            </a:r>
            <a:endParaRPr lang="en-US" sz="1400" dirty="0"/>
          </a:p>
        </p:txBody>
      </p:sp>
    </p:spTree>
    <p:extLst>
      <p:ext uri="{BB962C8B-B14F-4D97-AF65-F5344CB8AC3E}">
        <p14:creationId xmlns:p14="http://schemas.microsoft.com/office/powerpoint/2010/main" val="194813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mn-lt"/>
              </a:rPr>
              <a:t>The </a:t>
            </a:r>
            <a:r>
              <a:rPr lang="en-US" dirty="0">
                <a:latin typeface="+mn-lt"/>
              </a:rPr>
              <a:t>current </a:t>
            </a:r>
            <a:r>
              <a:rPr lang="en-US" dirty="0" smtClean="0">
                <a:latin typeface="+mn-lt"/>
              </a:rPr>
              <a:t>LaunchBoard </a:t>
            </a:r>
            <a:r>
              <a:rPr lang="en-US" dirty="0">
                <a:latin typeface="+mn-lt"/>
              </a:rPr>
              <a:t>pilot tracks “transition” from Adult School to Community </a:t>
            </a:r>
            <a:r>
              <a:rPr lang="en-US" dirty="0" smtClean="0">
                <a:latin typeface="+mn-lt"/>
              </a:rPr>
              <a:t>College; Field Team recommendation defines AEBG transition as secondary to postsecondary</a:t>
            </a:r>
            <a:endParaRPr lang="en-US" dirty="0">
              <a:latin typeface="+mn-lt"/>
            </a:endParaRPr>
          </a:p>
          <a:p>
            <a:r>
              <a:rPr lang="en-US" dirty="0" smtClean="0">
                <a:latin typeface="+mn-lt"/>
              </a:rPr>
              <a:t>WIOA </a:t>
            </a:r>
            <a:r>
              <a:rPr lang="en-US" dirty="0">
                <a:latin typeface="+mn-lt"/>
              </a:rPr>
              <a:t>MSG on “transition to postsecondary” allows transition to development education as </a:t>
            </a:r>
            <a:r>
              <a:rPr lang="en-US" dirty="0" smtClean="0">
                <a:latin typeface="+mn-lt"/>
              </a:rPr>
              <a:t>success </a:t>
            </a:r>
            <a:endParaRPr lang="en-US" dirty="0">
              <a:latin typeface="+mn-lt"/>
            </a:endParaRPr>
          </a:p>
          <a:p>
            <a:endParaRPr lang="en-US" dirty="0">
              <a:latin typeface="+mn-lt"/>
            </a:endParaRPr>
          </a:p>
          <a:p>
            <a:pPr marL="0" indent="0">
              <a:buNone/>
            </a:pPr>
            <a:r>
              <a:rPr lang="en-US" dirty="0">
                <a:latin typeface="+mn-lt"/>
              </a:rPr>
              <a:t>Are the definitions of </a:t>
            </a:r>
            <a:r>
              <a:rPr lang="en-US" i="1" dirty="0">
                <a:latin typeface="+mn-lt"/>
              </a:rPr>
              <a:t>transition </a:t>
            </a:r>
            <a:r>
              <a:rPr lang="en-US" dirty="0">
                <a:latin typeface="+mn-lt"/>
              </a:rPr>
              <a:t>equivalent? Should they be?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22</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smtClean="0"/>
              <a:t>Clarify “transitions” definition</a:t>
            </a:r>
            <a:endParaRPr lang="en-US" sz="3200" dirty="0"/>
          </a:p>
        </p:txBody>
      </p:sp>
      <p:sp>
        <p:nvSpPr>
          <p:cNvPr id="5" name="TextBox 4"/>
          <p:cNvSpPr txBox="1"/>
          <p:nvPr/>
        </p:nvSpPr>
        <p:spPr>
          <a:xfrm>
            <a:off x="6477000" y="265947"/>
            <a:ext cx="2209800" cy="307777"/>
          </a:xfrm>
          <a:prstGeom prst="rect">
            <a:avLst/>
          </a:prstGeom>
          <a:solidFill>
            <a:schemeClr val="tx2">
              <a:lumMod val="40000"/>
              <a:lumOff val="60000"/>
            </a:schemeClr>
          </a:solidFill>
        </p:spPr>
        <p:txBody>
          <a:bodyPr wrap="square" rtlCol="0">
            <a:spAutoFit/>
          </a:bodyPr>
          <a:lstStyle/>
          <a:p>
            <a:r>
              <a:rPr lang="en-US" sz="1400" dirty="0" smtClean="0"/>
              <a:t>Cross System Accountability</a:t>
            </a:r>
            <a:endParaRPr lang="en-US" sz="1400" dirty="0"/>
          </a:p>
        </p:txBody>
      </p:sp>
    </p:spTree>
    <p:extLst>
      <p:ext uri="{BB962C8B-B14F-4D97-AF65-F5344CB8AC3E}">
        <p14:creationId xmlns:p14="http://schemas.microsoft.com/office/powerpoint/2010/main" val="76420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573724"/>
            <a:ext cx="4724400" cy="41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a:xfrm>
            <a:off x="457200" y="205978"/>
            <a:ext cx="2667000" cy="2975372"/>
          </a:xfrm>
        </p:spPr>
        <p:txBody>
          <a:bodyPr>
            <a:normAutofit/>
          </a:bodyPr>
          <a:lstStyle/>
          <a:p>
            <a:r>
              <a:rPr lang="en-US" sz="3200" dirty="0" smtClean="0"/>
              <a:t>Maximize measureable skill gains</a:t>
            </a:r>
            <a:endParaRPr lang="en-US" sz="3200" dirty="0"/>
          </a:p>
        </p:txBody>
      </p:sp>
      <p:sp>
        <p:nvSpPr>
          <p:cNvPr id="5" name="TextBox 4"/>
          <p:cNvSpPr txBox="1"/>
          <p:nvPr/>
        </p:nvSpPr>
        <p:spPr>
          <a:xfrm>
            <a:off x="6477000" y="265947"/>
            <a:ext cx="2209800" cy="307777"/>
          </a:xfrm>
          <a:prstGeom prst="rect">
            <a:avLst/>
          </a:prstGeom>
          <a:solidFill>
            <a:schemeClr val="tx2">
              <a:lumMod val="40000"/>
              <a:lumOff val="60000"/>
            </a:schemeClr>
          </a:solidFill>
        </p:spPr>
        <p:txBody>
          <a:bodyPr wrap="square" rtlCol="0">
            <a:spAutoFit/>
          </a:bodyPr>
          <a:lstStyle/>
          <a:p>
            <a:r>
              <a:rPr lang="en-US" sz="1400" dirty="0" smtClean="0"/>
              <a:t>Cross System Accountability</a:t>
            </a:r>
            <a:endParaRPr lang="en-US" sz="1400" dirty="0"/>
          </a:p>
        </p:txBody>
      </p:sp>
    </p:spTree>
    <p:extLst>
      <p:ext uri="{BB962C8B-B14F-4D97-AF65-F5344CB8AC3E}">
        <p14:creationId xmlns:p14="http://schemas.microsoft.com/office/powerpoint/2010/main" val="2613635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24</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smtClean="0"/>
              <a:t>Measure Progress on Objectives</a:t>
            </a:r>
            <a:endParaRPr lang="en-US" sz="3200" dirty="0"/>
          </a:p>
        </p:txBody>
      </p:sp>
      <p:sp>
        <p:nvSpPr>
          <p:cNvPr id="5" name="TextBox 4"/>
          <p:cNvSpPr txBox="1"/>
          <p:nvPr/>
        </p:nvSpPr>
        <p:spPr>
          <a:xfrm>
            <a:off x="6477000" y="265947"/>
            <a:ext cx="2209800" cy="307777"/>
          </a:xfrm>
          <a:prstGeom prst="rect">
            <a:avLst/>
          </a:prstGeom>
          <a:solidFill>
            <a:schemeClr val="tx2">
              <a:lumMod val="40000"/>
              <a:lumOff val="60000"/>
            </a:schemeClr>
          </a:solidFill>
        </p:spPr>
        <p:txBody>
          <a:bodyPr wrap="square" rtlCol="0">
            <a:spAutoFit/>
          </a:bodyPr>
          <a:lstStyle/>
          <a:p>
            <a:r>
              <a:rPr lang="en-US" sz="1400" dirty="0" smtClean="0"/>
              <a:t>Cross System Accountability</a:t>
            </a:r>
            <a:endParaRPr lang="en-US" sz="1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840850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18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25</a:t>
            </a:fld>
            <a:endParaRPr lang="en-US" dirty="0">
              <a:solidFill>
                <a:prstClr val="white"/>
              </a:solidFill>
            </a:endParaRPr>
          </a:p>
        </p:txBody>
      </p:sp>
      <p:sp>
        <p:nvSpPr>
          <p:cNvPr id="4" name="Title 3"/>
          <p:cNvSpPr>
            <a:spLocks noGrp="1"/>
          </p:cNvSpPr>
          <p:nvPr>
            <p:ph type="title"/>
          </p:nvPr>
        </p:nvSpPr>
        <p:spPr/>
        <p:txBody>
          <a:bodyPr/>
          <a:lstStyle/>
          <a:p>
            <a:r>
              <a:rPr lang="en-US" dirty="0" smtClean="0"/>
              <a:t>Discussion &amp; Polling</a:t>
            </a:r>
            <a:endParaRPr lang="en-US" dirty="0"/>
          </a:p>
        </p:txBody>
      </p:sp>
      <p:sp>
        <p:nvSpPr>
          <p:cNvPr id="5" name="Rectangle 4"/>
          <p:cNvSpPr/>
          <p:nvPr/>
        </p:nvSpPr>
        <p:spPr>
          <a:xfrm>
            <a:off x="457200" y="927810"/>
            <a:ext cx="8153400" cy="646331"/>
          </a:xfrm>
          <a:prstGeom prst="rect">
            <a:avLst/>
          </a:prstGeom>
        </p:spPr>
        <p:txBody>
          <a:bodyPr wrap="square">
            <a:spAutoFit/>
          </a:bodyPr>
          <a:lstStyle/>
          <a:p>
            <a:r>
              <a:rPr lang="en-US" dirty="0"/>
              <a:t>Tie AEBG accountability to impact through the establishment of a cross-system accountability structure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 y="1733550"/>
            <a:ext cx="86026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9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mn-lt"/>
              </a:rPr>
              <a:t>Amplify senior leadership messaging and </a:t>
            </a:r>
            <a:r>
              <a:rPr lang="en-US" sz="2800" b="1" dirty="0" smtClean="0">
                <a:latin typeface="+mn-lt"/>
              </a:rPr>
              <a:t>build capacity of leaders at all levels</a:t>
            </a:r>
          </a:p>
          <a:p>
            <a:r>
              <a:rPr lang="en-US" sz="2800" dirty="0" smtClean="0">
                <a:latin typeface="+mn-lt"/>
              </a:rPr>
              <a:t>Establish </a:t>
            </a:r>
            <a:r>
              <a:rPr lang="en-US" sz="2800" b="1" dirty="0" smtClean="0">
                <a:latin typeface="+mn-lt"/>
              </a:rPr>
              <a:t>common standards across providers</a:t>
            </a:r>
          </a:p>
          <a:p>
            <a:r>
              <a:rPr lang="en-US" sz="2800" dirty="0" smtClean="0">
                <a:latin typeface="+mn-lt"/>
              </a:rPr>
              <a:t>Support and strengthen </a:t>
            </a:r>
            <a:r>
              <a:rPr lang="en-US" sz="2800" b="1" dirty="0" smtClean="0">
                <a:latin typeface="+mn-lt"/>
              </a:rPr>
              <a:t>consortia structure</a:t>
            </a:r>
          </a:p>
          <a:p>
            <a:r>
              <a:rPr lang="en-US" sz="2800" dirty="0" smtClean="0">
                <a:latin typeface="+mn-lt"/>
              </a:rPr>
              <a:t>Incentivize </a:t>
            </a:r>
            <a:r>
              <a:rPr lang="en-US" sz="2800" b="1" dirty="0" smtClean="0">
                <a:latin typeface="+mn-lt"/>
              </a:rPr>
              <a:t>faculty-led models </a:t>
            </a:r>
            <a:r>
              <a:rPr lang="en-US" sz="2800" dirty="0" smtClean="0">
                <a:latin typeface="+mn-lt"/>
              </a:rPr>
              <a:t>and learning communities</a:t>
            </a:r>
          </a:p>
          <a:p>
            <a:pPr marL="0"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26</a:t>
            </a:fld>
            <a:endParaRPr lang="en-US" dirty="0">
              <a:solidFill>
                <a:prstClr val="white"/>
              </a:solidFill>
            </a:endParaRPr>
          </a:p>
        </p:txBody>
      </p:sp>
      <p:sp>
        <p:nvSpPr>
          <p:cNvPr id="4" name="Title 3"/>
          <p:cNvSpPr>
            <a:spLocks noGrp="1"/>
          </p:cNvSpPr>
          <p:nvPr>
            <p:ph type="title"/>
          </p:nvPr>
        </p:nvSpPr>
        <p:spPr>
          <a:solidFill>
            <a:schemeClr val="tx2">
              <a:lumMod val="60000"/>
              <a:lumOff val="40000"/>
            </a:schemeClr>
          </a:solidFill>
        </p:spPr>
        <p:txBody>
          <a:bodyPr>
            <a:normAutofit fontScale="90000"/>
          </a:bodyPr>
          <a:lstStyle/>
          <a:p>
            <a:r>
              <a:rPr lang="en-US" dirty="0" smtClean="0">
                <a:solidFill>
                  <a:schemeClr val="tx1"/>
                </a:solidFill>
              </a:rPr>
              <a:t>Provide comprehensive </a:t>
            </a:r>
            <a:r>
              <a:rPr lang="en-US" dirty="0">
                <a:solidFill>
                  <a:schemeClr val="tx1"/>
                </a:solidFill>
              </a:rPr>
              <a:t>technical assistance and professional development</a:t>
            </a:r>
          </a:p>
        </p:txBody>
      </p:sp>
    </p:spTree>
    <p:extLst>
      <p:ext uri="{BB962C8B-B14F-4D97-AF65-F5344CB8AC3E}">
        <p14:creationId xmlns:p14="http://schemas.microsoft.com/office/powerpoint/2010/main" val="7863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latin typeface="+mn-lt"/>
              </a:rPr>
              <a:t>Former Chancellor </a:t>
            </a:r>
            <a:r>
              <a:rPr lang="en-US" sz="2800" dirty="0">
                <a:latin typeface="+mn-lt"/>
              </a:rPr>
              <a:t>Skinner expressed his sincere belief that </a:t>
            </a:r>
            <a:endParaRPr lang="en-US" sz="2800" dirty="0" smtClean="0">
              <a:latin typeface="+mn-lt"/>
            </a:endParaRPr>
          </a:p>
          <a:p>
            <a:r>
              <a:rPr lang="en-US" sz="2800" dirty="0" smtClean="0">
                <a:latin typeface="+mn-lt"/>
              </a:rPr>
              <a:t>AEBG </a:t>
            </a:r>
            <a:r>
              <a:rPr lang="en-US" sz="2800" dirty="0">
                <a:latin typeface="+mn-lt"/>
              </a:rPr>
              <a:t>and similar efforts lead to the realization that “collaboration is not just something we ask other people to </a:t>
            </a:r>
            <a:r>
              <a:rPr lang="en-US" sz="2800" dirty="0" smtClean="0">
                <a:latin typeface="+mn-lt"/>
              </a:rPr>
              <a:t>do;”</a:t>
            </a:r>
          </a:p>
          <a:p>
            <a:r>
              <a:rPr lang="en-US" sz="2800" dirty="0" smtClean="0">
                <a:latin typeface="+mn-lt"/>
              </a:rPr>
              <a:t>success </a:t>
            </a:r>
            <a:r>
              <a:rPr lang="en-US" sz="2800" dirty="0">
                <a:latin typeface="+mn-lt"/>
              </a:rPr>
              <a:t>requires leaders to collaborate in unprecedented ways.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27</a:t>
            </a:fld>
            <a:endParaRPr lang="en-US" dirty="0">
              <a:solidFill>
                <a:prstClr val="white"/>
              </a:solidFill>
            </a:endParaRPr>
          </a:p>
        </p:txBody>
      </p:sp>
      <p:sp>
        <p:nvSpPr>
          <p:cNvPr id="4" name="Title 3"/>
          <p:cNvSpPr>
            <a:spLocks noGrp="1"/>
          </p:cNvSpPr>
          <p:nvPr>
            <p:ph type="title"/>
          </p:nvPr>
        </p:nvSpPr>
        <p:spPr/>
        <p:txBody>
          <a:bodyPr/>
          <a:lstStyle/>
          <a:p>
            <a:r>
              <a:rPr lang="en-US" dirty="0" smtClean="0"/>
              <a:t>Leaders at all levels</a:t>
            </a:r>
            <a:endParaRPr lang="en-US" dirty="0"/>
          </a:p>
        </p:txBody>
      </p:sp>
      <p:sp>
        <p:nvSpPr>
          <p:cNvPr id="8" name="TextBox 7"/>
          <p:cNvSpPr txBox="1"/>
          <p:nvPr/>
        </p:nvSpPr>
        <p:spPr>
          <a:xfrm>
            <a:off x="5867400" y="265947"/>
            <a:ext cx="2819400" cy="307777"/>
          </a:xfrm>
          <a:prstGeom prst="rect">
            <a:avLst/>
          </a:prstGeom>
          <a:solidFill>
            <a:schemeClr val="tx2">
              <a:lumMod val="60000"/>
              <a:lumOff val="40000"/>
            </a:schemeClr>
          </a:solidFill>
        </p:spPr>
        <p:txBody>
          <a:bodyPr wrap="square" rtlCol="0">
            <a:spAutoFit/>
          </a:bodyPr>
          <a:lstStyle/>
          <a:p>
            <a:r>
              <a:rPr lang="en-US" sz="1400" dirty="0" smtClean="0"/>
              <a:t>Comprehensive Technical Assistance</a:t>
            </a:r>
            <a:endParaRPr lang="en-US" sz="1400" dirty="0"/>
          </a:p>
        </p:txBody>
      </p:sp>
    </p:spTree>
    <p:extLst>
      <p:ext uri="{BB962C8B-B14F-4D97-AF65-F5344CB8AC3E}">
        <p14:creationId xmlns:p14="http://schemas.microsoft.com/office/powerpoint/2010/main" val="109298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latin typeface="+mn-lt"/>
              </a:rPr>
              <a:t>AEBG requires local programs </a:t>
            </a:r>
            <a:endParaRPr lang="en-US" sz="2400" dirty="0" smtClean="0">
              <a:latin typeface="+mn-lt"/>
            </a:endParaRPr>
          </a:p>
          <a:p>
            <a:r>
              <a:rPr lang="en-US" sz="2400" dirty="0" smtClean="0">
                <a:latin typeface="+mn-lt"/>
              </a:rPr>
              <a:t>to </a:t>
            </a:r>
            <a:r>
              <a:rPr lang="en-US" sz="2400" dirty="0">
                <a:latin typeface="+mn-lt"/>
              </a:rPr>
              <a:t>improve transitions and alignment, </a:t>
            </a:r>
            <a:endParaRPr lang="en-US" sz="2400" dirty="0" smtClean="0">
              <a:latin typeface="+mn-lt"/>
            </a:endParaRPr>
          </a:p>
          <a:p>
            <a:r>
              <a:rPr lang="en-US" sz="2400" dirty="0" smtClean="0">
                <a:latin typeface="+mn-lt"/>
              </a:rPr>
              <a:t>including </a:t>
            </a:r>
            <a:r>
              <a:rPr lang="en-US" sz="2400" dirty="0">
                <a:latin typeface="+mn-lt"/>
              </a:rPr>
              <a:t>attention to “qualifications of instructors, including common standards across entities that provide education and workforce services to adults” [CA ED Code 84906 (b)(8)(C)].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28</a:t>
            </a:fld>
            <a:endParaRPr lang="en-US" dirty="0">
              <a:solidFill>
                <a:prstClr val="white"/>
              </a:solidFill>
            </a:endParaRPr>
          </a:p>
        </p:txBody>
      </p:sp>
      <p:sp>
        <p:nvSpPr>
          <p:cNvPr id="4" name="Title 3"/>
          <p:cNvSpPr>
            <a:spLocks noGrp="1"/>
          </p:cNvSpPr>
          <p:nvPr>
            <p:ph type="title"/>
          </p:nvPr>
        </p:nvSpPr>
        <p:spPr/>
        <p:txBody>
          <a:bodyPr/>
          <a:lstStyle/>
          <a:p>
            <a:r>
              <a:rPr lang="en-US" dirty="0" smtClean="0"/>
              <a:t>Instructor standards </a:t>
            </a:r>
            <a:endParaRPr lang="en-US" dirty="0"/>
          </a:p>
        </p:txBody>
      </p:sp>
      <p:sp>
        <p:nvSpPr>
          <p:cNvPr id="5" name="TextBox 4"/>
          <p:cNvSpPr txBox="1"/>
          <p:nvPr/>
        </p:nvSpPr>
        <p:spPr>
          <a:xfrm>
            <a:off x="5867400" y="265947"/>
            <a:ext cx="2819400" cy="307777"/>
          </a:xfrm>
          <a:prstGeom prst="rect">
            <a:avLst/>
          </a:prstGeom>
          <a:solidFill>
            <a:schemeClr val="tx2">
              <a:lumMod val="60000"/>
              <a:lumOff val="40000"/>
            </a:schemeClr>
          </a:solidFill>
        </p:spPr>
        <p:txBody>
          <a:bodyPr wrap="square" rtlCol="0">
            <a:spAutoFit/>
          </a:bodyPr>
          <a:lstStyle/>
          <a:p>
            <a:r>
              <a:rPr lang="en-US" sz="1400" dirty="0" smtClean="0"/>
              <a:t>Comprehensive Technical Assistance</a:t>
            </a:r>
            <a:endParaRPr lang="en-US" sz="1400" dirty="0"/>
          </a:p>
        </p:txBody>
      </p:sp>
    </p:spTree>
    <p:extLst>
      <p:ext uri="{BB962C8B-B14F-4D97-AF65-F5344CB8AC3E}">
        <p14:creationId xmlns:p14="http://schemas.microsoft.com/office/powerpoint/2010/main" val="40570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AEBG </a:t>
            </a:r>
            <a:r>
              <a:rPr lang="en-US" dirty="0" smtClean="0">
                <a:latin typeface="+mn-lt"/>
              </a:rPr>
              <a:t>requires </a:t>
            </a:r>
            <a:r>
              <a:rPr lang="en-US" dirty="0">
                <a:latin typeface="+mn-lt"/>
              </a:rPr>
              <a:t>collaboration </a:t>
            </a:r>
            <a:endParaRPr lang="en-US" dirty="0" smtClean="0">
              <a:latin typeface="+mn-lt"/>
            </a:endParaRPr>
          </a:p>
          <a:p>
            <a:r>
              <a:rPr lang="en-US" dirty="0" smtClean="0">
                <a:latin typeface="+mn-lt"/>
              </a:rPr>
              <a:t>Adult Schools and Community Colleges AND</a:t>
            </a:r>
          </a:p>
          <a:p>
            <a:r>
              <a:rPr lang="en-US" dirty="0" smtClean="0">
                <a:latin typeface="+mn-lt"/>
              </a:rPr>
              <a:t>with other </a:t>
            </a:r>
            <a:r>
              <a:rPr lang="en-US" dirty="0">
                <a:latin typeface="+mn-lt"/>
              </a:rPr>
              <a:t>adult service providers and “entities that are impacted by, or that have a fundamental interest in, the provision of those services” [CA ED Code 84906(b)(2)(B)].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29</a:t>
            </a:fld>
            <a:endParaRPr lang="en-US" dirty="0">
              <a:solidFill>
                <a:prstClr val="white"/>
              </a:solidFill>
            </a:endParaRPr>
          </a:p>
        </p:txBody>
      </p:sp>
      <p:sp>
        <p:nvSpPr>
          <p:cNvPr id="4" name="Title 3"/>
          <p:cNvSpPr>
            <a:spLocks noGrp="1"/>
          </p:cNvSpPr>
          <p:nvPr>
            <p:ph type="title"/>
          </p:nvPr>
        </p:nvSpPr>
        <p:spPr/>
        <p:txBody>
          <a:bodyPr/>
          <a:lstStyle/>
          <a:p>
            <a:r>
              <a:rPr lang="en-US" dirty="0" smtClean="0"/>
              <a:t>Consortia structure</a:t>
            </a:r>
            <a:endParaRPr lang="en-US" dirty="0"/>
          </a:p>
        </p:txBody>
      </p:sp>
      <p:sp>
        <p:nvSpPr>
          <p:cNvPr id="5" name="TextBox 4"/>
          <p:cNvSpPr txBox="1"/>
          <p:nvPr/>
        </p:nvSpPr>
        <p:spPr>
          <a:xfrm>
            <a:off x="5867400" y="265947"/>
            <a:ext cx="2819400" cy="307777"/>
          </a:xfrm>
          <a:prstGeom prst="rect">
            <a:avLst/>
          </a:prstGeom>
          <a:solidFill>
            <a:schemeClr val="tx2">
              <a:lumMod val="60000"/>
              <a:lumOff val="40000"/>
            </a:schemeClr>
          </a:solidFill>
        </p:spPr>
        <p:txBody>
          <a:bodyPr wrap="square" rtlCol="0">
            <a:spAutoFit/>
          </a:bodyPr>
          <a:lstStyle/>
          <a:p>
            <a:r>
              <a:rPr lang="en-US" sz="1400" dirty="0" smtClean="0"/>
              <a:t>Comprehensive Technical Assistance</a:t>
            </a:r>
            <a:endParaRPr lang="en-US" sz="1400" dirty="0"/>
          </a:p>
        </p:txBody>
      </p:sp>
    </p:spTree>
    <p:extLst>
      <p:ext uri="{BB962C8B-B14F-4D97-AF65-F5344CB8AC3E}">
        <p14:creationId xmlns:p14="http://schemas.microsoft.com/office/powerpoint/2010/main" val="186208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60651550"/>
              </p:ext>
            </p:extLst>
          </p:nvPr>
        </p:nvGraphicFramePr>
        <p:xfrm>
          <a:off x="457201" y="1063231"/>
          <a:ext cx="8229600" cy="3451620"/>
        </p:xfrm>
        <a:graphic>
          <a:graphicData uri="http://schemas.openxmlformats.org/drawingml/2006/table">
            <a:tbl>
              <a:tblPr firstRow="1" bandRow="1">
                <a:tableStyleId>{5C22544A-7EE6-4342-B048-85BDC9FD1C3A}</a:tableStyleId>
              </a:tblPr>
              <a:tblGrid>
                <a:gridCol w="609600"/>
                <a:gridCol w="7620000"/>
              </a:tblGrid>
              <a:tr h="790433">
                <a:tc>
                  <a:txBody>
                    <a:bodyPr/>
                    <a:lstStyle/>
                    <a:p>
                      <a:pPr algn="r"/>
                      <a:r>
                        <a:rPr lang="en-US" sz="1800" b="0" dirty="0" smtClean="0">
                          <a:solidFill>
                            <a:schemeClr val="tx2"/>
                          </a:solidFill>
                          <a:latin typeface="Wingdings 2" panose="05020102010507070707" pitchFamily="18" charset="2"/>
                        </a:rPr>
                        <a:t>2</a:t>
                      </a:r>
                      <a:endParaRPr lang="en-US" sz="1800" b="0" dirty="0">
                        <a:solidFill>
                          <a:schemeClr val="tx2"/>
                        </a:solidFill>
                        <a:latin typeface="Wingdings 2" panose="05020102010507070707" pitchFamily="18" charset="2"/>
                      </a:endParaRPr>
                    </a:p>
                  </a:txBody>
                  <a:tcPr marL="68580" marR="68580" marT="34290" marB="34290">
                    <a:solidFill>
                      <a:schemeClr val="accent1">
                        <a:lumMod val="20000"/>
                        <a:lumOff val="80000"/>
                      </a:schemeClr>
                    </a:solidFill>
                  </a:tcPr>
                </a:tc>
                <a:tc>
                  <a:txBody>
                    <a:bodyPr/>
                    <a:lstStyle/>
                    <a:p>
                      <a:r>
                        <a:rPr lang="en-US" sz="2400" b="0" dirty="0" smtClean="0">
                          <a:solidFill>
                            <a:schemeClr val="tx1"/>
                          </a:solidFill>
                        </a:rPr>
                        <a:t>Clarify</a:t>
                      </a:r>
                      <a:r>
                        <a:rPr lang="en-US" sz="2400" b="0" baseline="0" dirty="0" smtClean="0">
                          <a:solidFill>
                            <a:schemeClr val="tx1"/>
                          </a:solidFill>
                        </a:rPr>
                        <a:t> AEBG’s mission &amp; vision</a:t>
                      </a:r>
                      <a:endParaRPr lang="en-US" sz="2400" b="0" dirty="0">
                        <a:solidFill>
                          <a:schemeClr val="tx1"/>
                        </a:solidFill>
                      </a:endParaRPr>
                    </a:p>
                  </a:txBody>
                  <a:tcPr marL="68580" marR="68580" marT="34290" marB="34290">
                    <a:solidFill>
                      <a:schemeClr val="accent1">
                        <a:lumMod val="20000"/>
                        <a:lumOff val="80000"/>
                      </a:schemeClr>
                    </a:solidFill>
                  </a:tcPr>
                </a:tc>
              </a:tr>
              <a:tr h="835116">
                <a:tc>
                  <a:txBody>
                    <a:bodyPr/>
                    <a:lstStyle/>
                    <a:p>
                      <a:pPr algn="r"/>
                      <a:r>
                        <a:rPr lang="en-US" sz="1800" b="0" dirty="0" smtClean="0">
                          <a:solidFill>
                            <a:schemeClr val="tx2"/>
                          </a:solidFill>
                          <a:latin typeface="Wingdings 2" panose="05020102010507070707" pitchFamily="18" charset="2"/>
                        </a:rPr>
                        <a:t>2</a:t>
                      </a:r>
                      <a:endParaRPr lang="en-US" sz="1800" b="0" dirty="0">
                        <a:solidFill>
                          <a:schemeClr val="tx2"/>
                        </a:solidFill>
                        <a:latin typeface="Wingdings 2" panose="05020102010507070707" pitchFamily="18" charset="2"/>
                      </a:endParaRPr>
                    </a:p>
                  </a:txBody>
                  <a:tcPr marL="68580" marR="68580" marT="34290" marB="34290">
                    <a:solidFill>
                      <a:schemeClr val="accent1">
                        <a:lumMod val="20000"/>
                        <a:lumOff val="80000"/>
                      </a:schemeClr>
                    </a:solidFill>
                  </a:tcPr>
                </a:tc>
                <a:tc>
                  <a:txBody>
                    <a:bodyPr/>
                    <a:lstStyle/>
                    <a:p>
                      <a:r>
                        <a:rPr lang="en-US" sz="2400" b="0" dirty="0" smtClean="0">
                          <a:solidFill>
                            <a:schemeClr val="tx1"/>
                          </a:solidFill>
                        </a:rPr>
                        <a:t>Use AEBG to drive a comprehensive career</a:t>
                      </a:r>
                      <a:r>
                        <a:rPr lang="en-US" sz="2400" b="0" baseline="0" dirty="0" smtClean="0">
                          <a:solidFill>
                            <a:schemeClr val="tx1"/>
                          </a:solidFill>
                        </a:rPr>
                        <a:t> pathway system</a:t>
                      </a:r>
                      <a:endParaRPr lang="en-US" sz="2400" b="0" dirty="0">
                        <a:solidFill>
                          <a:schemeClr val="tx1"/>
                        </a:solidFill>
                      </a:endParaRPr>
                    </a:p>
                  </a:txBody>
                  <a:tcPr marL="68580" marR="68580" marT="34290" marB="34290">
                    <a:solidFill>
                      <a:schemeClr val="tx2">
                        <a:lumMod val="20000"/>
                        <a:lumOff val="80000"/>
                      </a:schemeClr>
                    </a:solidFill>
                  </a:tcPr>
                </a:tc>
              </a:tr>
              <a:tr h="837630">
                <a:tc>
                  <a:txBody>
                    <a:bodyPr/>
                    <a:lstStyle/>
                    <a:p>
                      <a:pPr algn="r"/>
                      <a:r>
                        <a:rPr lang="en-US" sz="1800" b="0" dirty="0" smtClean="0">
                          <a:solidFill>
                            <a:schemeClr val="tx2"/>
                          </a:solidFill>
                          <a:latin typeface="Wingdings 2" panose="05020102010507070707" pitchFamily="18" charset="2"/>
                        </a:rPr>
                        <a:t>2</a:t>
                      </a:r>
                      <a:endParaRPr lang="en-US" sz="1800" b="0" dirty="0">
                        <a:solidFill>
                          <a:schemeClr val="tx2"/>
                        </a:solidFill>
                        <a:latin typeface="Wingdings 2" panose="05020102010507070707" pitchFamily="18" charset="2"/>
                      </a:endParaRPr>
                    </a:p>
                  </a:txBody>
                  <a:tcPr marL="68580" marR="68580" marT="34290" marB="34290">
                    <a:solidFill>
                      <a:schemeClr val="accent1">
                        <a:lumMod val="20000"/>
                        <a:lumOff val="80000"/>
                      </a:schemeClr>
                    </a:solidFill>
                  </a:tcPr>
                </a:tc>
                <a:tc>
                  <a:txBody>
                    <a:bodyPr/>
                    <a:lstStyle/>
                    <a:p>
                      <a:pPr marL="0" algn="l" defTabSz="457200" rtl="0" eaLnBrk="1" latinLnBrk="0" hangingPunct="1"/>
                      <a:r>
                        <a:rPr lang="en-US" sz="2400" b="0" kern="1200" dirty="0" smtClean="0">
                          <a:solidFill>
                            <a:schemeClr val="tx1"/>
                          </a:solidFill>
                          <a:latin typeface="+mn-lt"/>
                          <a:ea typeface="+mn-ea"/>
                          <a:cs typeface="+mn-cs"/>
                        </a:rPr>
                        <a:t>Tie AEBG accountability to impact through establishment of a cross-system accountability structure</a:t>
                      </a:r>
                      <a:endParaRPr lang="en-US" sz="2400" b="0" kern="1200" dirty="0">
                        <a:solidFill>
                          <a:schemeClr val="tx1"/>
                        </a:solidFill>
                        <a:latin typeface="+mn-lt"/>
                        <a:ea typeface="+mn-ea"/>
                        <a:cs typeface="+mn-cs"/>
                      </a:endParaRPr>
                    </a:p>
                  </a:txBody>
                  <a:tcPr marL="68580" marR="68580" marT="34290" marB="34290">
                    <a:solidFill>
                      <a:schemeClr val="tx2">
                        <a:lumMod val="40000"/>
                        <a:lumOff val="60000"/>
                      </a:schemeClr>
                    </a:solidFill>
                  </a:tcPr>
                </a:tc>
              </a:tr>
              <a:tr h="98844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2"/>
                          </a:solidFill>
                          <a:latin typeface="Wingdings 2" panose="05020102010507070707" pitchFamily="18" charset="2"/>
                        </a:rPr>
                        <a:t>2</a:t>
                      </a:r>
                    </a:p>
                    <a:p>
                      <a:pPr algn="r"/>
                      <a:r>
                        <a:rPr lang="en-US" sz="1800" b="0" dirty="0" smtClean="0">
                          <a:solidFill>
                            <a:schemeClr val="tx2"/>
                          </a:solidFill>
                        </a:rPr>
                        <a:t> </a:t>
                      </a:r>
                      <a:endParaRPr lang="en-US" sz="1800" b="0" dirty="0">
                        <a:solidFill>
                          <a:schemeClr val="tx2"/>
                        </a:solidFill>
                      </a:endParaRPr>
                    </a:p>
                  </a:txBody>
                  <a:tcPr marL="68580" marR="68580" marT="34290" marB="34290">
                    <a:solidFill>
                      <a:schemeClr val="accent1">
                        <a:lumMod val="20000"/>
                        <a:lumOff val="80000"/>
                      </a:schemeClr>
                    </a:solidFill>
                  </a:tcPr>
                </a:tc>
                <a:tc>
                  <a:txBody>
                    <a:bodyPr/>
                    <a:lstStyle/>
                    <a:p>
                      <a:r>
                        <a:rPr lang="en-US" sz="2400" b="0" dirty="0" smtClean="0">
                          <a:solidFill>
                            <a:schemeClr val="tx1"/>
                          </a:solidFill>
                        </a:rPr>
                        <a:t>Provide comprehensive technical assistance and professional development</a:t>
                      </a:r>
                      <a:endParaRPr lang="en-US" sz="2400" b="0" dirty="0">
                        <a:solidFill>
                          <a:schemeClr val="tx1"/>
                        </a:solidFill>
                      </a:endParaRPr>
                    </a:p>
                  </a:txBody>
                  <a:tcPr marL="68580" marR="68580" marT="34290" marB="34290">
                    <a:solidFill>
                      <a:schemeClr val="tx2">
                        <a:lumMod val="60000"/>
                        <a:lumOff val="40000"/>
                      </a:schemeClr>
                    </a:solidFill>
                  </a:tcPr>
                </a:tc>
              </a:tr>
            </a:tbl>
          </a:graphicData>
        </a:graphic>
      </p:graphicFrame>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b="1" dirty="0" smtClean="0"/>
              <a:t>Offering Recommendations</a:t>
            </a:r>
            <a:endParaRPr lang="en-US" b="1" dirty="0"/>
          </a:p>
        </p:txBody>
      </p:sp>
    </p:spTree>
    <p:extLst>
      <p:ext uri="{BB962C8B-B14F-4D97-AF65-F5344CB8AC3E}">
        <p14:creationId xmlns:p14="http://schemas.microsoft.com/office/powerpoint/2010/main" val="408298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mn-lt"/>
              </a:rPr>
              <a:t>Professional Learning Communities</a:t>
            </a:r>
          </a:p>
          <a:p>
            <a:pPr lvl="1"/>
            <a:r>
              <a:rPr lang="en-US" sz="2400" dirty="0" smtClean="0">
                <a:latin typeface="+mn-lt"/>
              </a:rPr>
              <a:t>Content: mathematics, ESL</a:t>
            </a:r>
          </a:p>
          <a:p>
            <a:pPr lvl="1"/>
            <a:r>
              <a:rPr lang="en-US" sz="2400" dirty="0" smtClean="0">
                <a:latin typeface="+mn-lt"/>
              </a:rPr>
              <a:t>Instructional Models: Integrated Education and Training</a:t>
            </a:r>
            <a:endParaRPr lang="en-US" sz="2400" dirty="0">
              <a:latin typeface="+mn-lt"/>
            </a:endParaRP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30</a:t>
            </a:fld>
            <a:endParaRPr lang="en-US" dirty="0">
              <a:solidFill>
                <a:prstClr val="white"/>
              </a:solidFill>
            </a:endParaRPr>
          </a:p>
        </p:txBody>
      </p:sp>
      <p:sp>
        <p:nvSpPr>
          <p:cNvPr id="4" name="Title 3"/>
          <p:cNvSpPr>
            <a:spLocks noGrp="1"/>
          </p:cNvSpPr>
          <p:nvPr>
            <p:ph type="title"/>
          </p:nvPr>
        </p:nvSpPr>
        <p:spPr/>
        <p:txBody>
          <a:bodyPr/>
          <a:lstStyle/>
          <a:p>
            <a:r>
              <a:rPr lang="en-US" dirty="0" smtClean="0"/>
              <a:t>Faculty-led models </a:t>
            </a:r>
            <a:endParaRPr lang="en-US" dirty="0"/>
          </a:p>
        </p:txBody>
      </p:sp>
      <p:sp>
        <p:nvSpPr>
          <p:cNvPr id="5" name="TextBox 4"/>
          <p:cNvSpPr txBox="1"/>
          <p:nvPr/>
        </p:nvSpPr>
        <p:spPr>
          <a:xfrm>
            <a:off x="5867400" y="265947"/>
            <a:ext cx="2819400" cy="307777"/>
          </a:xfrm>
          <a:prstGeom prst="rect">
            <a:avLst/>
          </a:prstGeom>
          <a:solidFill>
            <a:schemeClr val="tx2">
              <a:lumMod val="60000"/>
              <a:lumOff val="40000"/>
            </a:schemeClr>
          </a:solidFill>
        </p:spPr>
        <p:txBody>
          <a:bodyPr wrap="square" rtlCol="0">
            <a:spAutoFit/>
          </a:bodyPr>
          <a:lstStyle/>
          <a:p>
            <a:r>
              <a:rPr lang="en-US" sz="1400" dirty="0" smtClean="0"/>
              <a:t>Comprehensive Technical Assistance</a:t>
            </a:r>
            <a:endParaRPr lang="en-US" sz="1400" dirty="0"/>
          </a:p>
        </p:txBody>
      </p:sp>
    </p:spTree>
    <p:extLst>
      <p:ext uri="{BB962C8B-B14F-4D97-AF65-F5344CB8AC3E}">
        <p14:creationId xmlns:p14="http://schemas.microsoft.com/office/powerpoint/2010/main" val="22619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31</a:t>
            </a:fld>
            <a:endParaRPr lang="en-US" dirty="0">
              <a:solidFill>
                <a:prstClr val="white"/>
              </a:solidFill>
            </a:endParaRPr>
          </a:p>
        </p:txBody>
      </p:sp>
      <p:sp>
        <p:nvSpPr>
          <p:cNvPr id="4" name="Title 3"/>
          <p:cNvSpPr>
            <a:spLocks noGrp="1"/>
          </p:cNvSpPr>
          <p:nvPr>
            <p:ph type="title"/>
          </p:nvPr>
        </p:nvSpPr>
        <p:spPr/>
        <p:txBody>
          <a:bodyPr/>
          <a:lstStyle/>
          <a:p>
            <a:r>
              <a:rPr lang="en-US" dirty="0" smtClean="0"/>
              <a:t>Discussion &amp; Polling</a:t>
            </a:r>
            <a:endParaRPr lang="en-US" dirty="0"/>
          </a:p>
        </p:txBody>
      </p:sp>
      <p:sp>
        <p:nvSpPr>
          <p:cNvPr id="5" name="Rectangle 4"/>
          <p:cNvSpPr/>
          <p:nvPr/>
        </p:nvSpPr>
        <p:spPr>
          <a:xfrm>
            <a:off x="533400" y="983218"/>
            <a:ext cx="7543800" cy="369332"/>
          </a:xfrm>
          <a:prstGeom prst="rect">
            <a:avLst/>
          </a:prstGeom>
        </p:spPr>
        <p:txBody>
          <a:bodyPr wrap="square">
            <a:spAutoFit/>
          </a:bodyPr>
          <a:lstStyle/>
          <a:p>
            <a:r>
              <a:rPr lang="en-US" dirty="0"/>
              <a:t>Provide comprehensive technical assistance and professional development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 y="1581150"/>
            <a:ext cx="86026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195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57150"/>
            <a:ext cx="2133600" cy="2133600"/>
          </a:xfrm>
          <a:prstGeom prst="rect">
            <a:avLst/>
          </a:prstGeom>
          <a:gradFill>
            <a:gsLst>
              <a:gs pos="0">
                <a:schemeClr val="accent1">
                  <a:tint val="66000"/>
                  <a:satMod val="160000"/>
                  <a:alpha val="10000"/>
                </a:schemeClr>
              </a:gs>
              <a:gs pos="50000">
                <a:schemeClr val="accent1">
                  <a:tint val="44500"/>
                  <a:satMod val="160000"/>
                </a:schemeClr>
              </a:gs>
              <a:gs pos="100000">
                <a:schemeClr val="accent1">
                  <a:tint val="23500"/>
                  <a:satMod val="160000"/>
                </a:schemeClr>
              </a:gs>
            </a:gsLst>
            <a:lin ang="5400000" scaled="0"/>
          </a:gradFill>
          <a:ln>
            <a:noFill/>
          </a:ln>
        </p:spPr>
      </p:pic>
      <p:sp>
        <p:nvSpPr>
          <p:cNvPr id="2" name="Content Placeholder 1"/>
          <p:cNvSpPr>
            <a:spLocks noGrp="1"/>
          </p:cNvSpPr>
          <p:nvPr>
            <p:ph idx="1"/>
          </p:nvPr>
        </p:nvSpPr>
        <p:spPr>
          <a:xfrm>
            <a:off x="457200" y="1387078"/>
            <a:ext cx="8229600" cy="3394472"/>
          </a:xfrm>
        </p:spPr>
        <p:txBody>
          <a:bodyPr>
            <a:normAutofit/>
          </a:bodyPr>
          <a:lstStyle/>
          <a:p>
            <a:pPr marL="0" indent="0">
              <a:buNone/>
            </a:pPr>
            <a:r>
              <a:rPr lang="en-US" sz="2800" dirty="0" smtClean="0">
                <a:latin typeface="+mn-lt"/>
              </a:rPr>
              <a:t>“… </a:t>
            </a:r>
            <a:r>
              <a:rPr lang="en-US" sz="2800" dirty="0">
                <a:latin typeface="+mn-lt"/>
              </a:rPr>
              <a:t>is – and must always be – a refuge of justice and opportunity for people of all walks, talks, ages and aspirations – regardless of how you look, where you live, what language you speak, or who you love</a:t>
            </a:r>
            <a:r>
              <a:rPr lang="en-US" sz="2800" dirty="0" smtClean="0">
                <a:latin typeface="+mn-lt"/>
              </a:rPr>
              <a:t>.”</a:t>
            </a:r>
            <a:r>
              <a:rPr lang="en-US" sz="2800" dirty="0">
                <a:latin typeface="+mn-lt"/>
              </a:rPr>
              <a:t> </a:t>
            </a:r>
          </a:p>
          <a:p>
            <a:pPr marL="0" indent="0">
              <a:buNone/>
            </a:pPr>
            <a:endParaRPr lang="en-US" sz="2800" dirty="0" smtClean="0">
              <a:latin typeface="+mn-lt"/>
            </a:endParaRPr>
          </a:p>
          <a:p>
            <a:pPr marL="0" indent="0">
              <a:buNone/>
            </a:pPr>
            <a:r>
              <a:rPr lang="en-US" sz="2800" dirty="0">
                <a:latin typeface="+mn-lt"/>
              </a:rPr>
              <a:t>“…has long set an example for other states to follow.”</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32</a:t>
            </a:fld>
            <a:endParaRPr lang="en-US" dirty="0">
              <a:solidFill>
                <a:prstClr val="white"/>
              </a:solidFill>
            </a:endParaRPr>
          </a:p>
        </p:txBody>
      </p:sp>
      <p:sp>
        <p:nvSpPr>
          <p:cNvPr id="4" name="Title 3"/>
          <p:cNvSpPr>
            <a:spLocks noGrp="1"/>
          </p:cNvSpPr>
          <p:nvPr>
            <p:ph type="title"/>
          </p:nvPr>
        </p:nvSpPr>
        <p:spPr/>
        <p:txBody>
          <a:bodyPr/>
          <a:lstStyle/>
          <a:p>
            <a:r>
              <a:rPr lang="en-US" dirty="0" smtClean="0"/>
              <a:t>California…</a:t>
            </a:r>
            <a:endParaRPr lang="en-US" dirty="0"/>
          </a:p>
        </p:txBody>
      </p:sp>
      <p:sp>
        <p:nvSpPr>
          <p:cNvPr id="5" name="TextBox 4"/>
          <p:cNvSpPr txBox="1"/>
          <p:nvPr/>
        </p:nvSpPr>
        <p:spPr>
          <a:xfrm>
            <a:off x="2895600" y="4400550"/>
            <a:ext cx="5867400" cy="430887"/>
          </a:xfrm>
          <a:prstGeom prst="rect">
            <a:avLst/>
          </a:prstGeom>
          <a:noFill/>
        </p:spPr>
        <p:txBody>
          <a:bodyPr wrap="square" rtlCol="0">
            <a:spAutoFit/>
          </a:bodyPr>
          <a:lstStyle/>
          <a:p>
            <a:r>
              <a:rPr lang="en-US" sz="1050" dirty="0"/>
              <a:t>http://sd24.senate.ca.gov/news/2016-11-09-joint-statement-california-legislative-leaders-result-presidential-election</a:t>
            </a:r>
          </a:p>
        </p:txBody>
      </p:sp>
    </p:spTree>
    <p:extLst>
      <p:ext uri="{BB962C8B-B14F-4D97-AF65-F5344CB8AC3E}">
        <p14:creationId xmlns:p14="http://schemas.microsoft.com/office/powerpoint/2010/main" val="960293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latin typeface="+mn-lt"/>
              </a:rPr>
              <a:t>Judy Mortrude</a:t>
            </a:r>
          </a:p>
          <a:p>
            <a:pPr marL="0" indent="0">
              <a:buNone/>
            </a:pPr>
            <a:r>
              <a:rPr lang="en-US" dirty="0" smtClean="0">
                <a:hlinkClick r:id="rId3"/>
              </a:rPr>
              <a:t>jmortrude@clasp.org</a:t>
            </a:r>
            <a:endParaRPr lang="en-US" dirty="0" smtClean="0"/>
          </a:p>
          <a:p>
            <a:pPr marL="0" indent="0">
              <a:buNone/>
            </a:pPr>
            <a:endParaRPr lang="en-US" dirty="0"/>
          </a:p>
          <a:p>
            <a:pPr marL="0" indent="0">
              <a:buNone/>
            </a:pPr>
            <a:r>
              <a:rPr lang="en-US" sz="3200" dirty="0" smtClean="0">
                <a:latin typeface="+mn-lt"/>
              </a:rPr>
              <a:t>Anna Cielinski</a:t>
            </a:r>
          </a:p>
          <a:p>
            <a:pPr marL="0" indent="0">
              <a:buNone/>
            </a:pPr>
            <a:r>
              <a:rPr lang="en-US" dirty="0" smtClean="0">
                <a:hlinkClick r:id="rId4"/>
              </a:rPr>
              <a:t>acielinski@clasp.org</a:t>
            </a: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33</a:t>
            </a:fld>
            <a:endParaRPr lang="en-US" dirty="0">
              <a:solidFill>
                <a:prstClr val="white"/>
              </a:solidFill>
            </a:endParaRPr>
          </a:p>
        </p:txBody>
      </p:sp>
      <p:sp>
        <p:nvSpPr>
          <p:cNvPr id="4" name="Title 3"/>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280676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latin typeface="+mn-lt"/>
              </a:rPr>
              <a:t>Connect AEBG </a:t>
            </a:r>
            <a:r>
              <a:rPr lang="en-US" sz="2400" b="1" dirty="0" smtClean="0">
                <a:latin typeface="+mn-lt"/>
              </a:rPr>
              <a:t>impacts to ‘community of need</a:t>
            </a:r>
            <a:r>
              <a:rPr lang="en-US" sz="2400" dirty="0" smtClean="0">
                <a:latin typeface="+mn-lt"/>
              </a:rPr>
              <a:t>’ &amp; evaluate the extent of strategically aligned work and the demonstrable impact of AEBG</a:t>
            </a:r>
          </a:p>
          <a:p>
            <a:r>
              <a:rPr lang="en-US" sz="2400" dirty="0" smtClean="0">
                <a:latin typeface="+mn-lt"/>
              </a:rPr>
              <a:t>Improve AEBG data and accountability by leveraging existing data collection, performance measures, and goal to </a:t>
            </a:r>
            <a:r>
              <a:rPr lang="en-US" sz="2400" b="1" dirty="0" smtClean="0">
                <a:latin typeface="+mn-lt"/>
              </a:rPr>
              <a:t>frame a new AEBG accountability system</a:t>
            </a:r>
          </a:p>
          <a:p>
            <a:r>
              <a:rPr lang="en-US" sz="2400" b="1" dirty="0" smtClean="0">
                <a:latin typeface="+mn-lt"/>
              </a:rPr>
              <a:t>Strengthen AEBG governance </a:t>
            </a:r>
            <a:r>
              <a:rPr lang="en-US" sz="2400" dirty="0" smtClean="0">
                <a:latin typeface="+mn-lt"/>
              </a:rPr>
              <a:t>and </a:t>
            </a:r>
            <a:r>
              <a:rPr lang="en-US" sz="2400" b="1" dirty="0" smtClean="0">
                <a:latin typeface="+mn-lt"/>
              </a:rPr>
              <a:t>empower</a:t>
            </a:r>
            <a:r>
              <a:rPr lang="en-US" sz="2400" dirty="0" smtClean="0">
                <a:latin typeface="+mn-lt"/>
              </a:rPr>
              <a:t> the AEBG office to issue </a:t>
            </a:r>
            <a:r>
              <a:rPr lang="en-US" sz="2400" b="1" dirty="0" smtClean="0">
                <a:latin typeface="+mn-lt"/>
              </a:rPr>
              <a:t>joint guidance</a:t>
            </a:r>
            <a:r>
              <a:rPr lang="en-US" sz="2400" dirty="0" smtClean="0">
                <a:latin typeface="+mn-lt"/>
              </a:rPr>
              <a:t> that is equally binding for Adult Schools and Community Colleges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a:solidFill>
            <a:schemeClr val="accent1">
              <a:lumMod val="20000"/>
              <a:lumOff val="80000"/>
            </a:schemeClr>
          </a:solidFill>
        </p:spPr>
        <p:txBody>
          <a:bodyPr/>
          <a:lstStyle/>
          <a:p>
            <a:r>
              <a:rPr lang="en-US" dirty="0" smtClean="0">
                <a:solidFill>
                  <a:schemeClr val="tx1"/>
                </a:solidFill>
              </a:rPr>
              <a:t>Clarify AEBG mission &amp; vision</a:t>
            </a:r>
            <a:endParaRPr lang="en-US" dirty="0">
              <a:solidFill>
                <a:schemeClr val="tx1"/>
              </a:solidFill>
            </a:endParaRPr>
          </a:p>
        </p:txBody>
      </p:sp>
    </p:spTree>
    <p:extLst>
      <p:ext uri="{BB962C8B-B14F-4D97-AF65-F5344CB8AC3E}">
        <p14:creationId xmlns:p14="http://schemas.microsoft.com/office/powerpoint/2010/main" val="920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mn-lt"/>
              </a:rPr>
              <a:t>Funding allocated by formula based on</a:t>
            </a:r>
          </a:p>
          <a:p>
            <a:r>
              <a:rPr lang="en-US" dirty="0" smtClean="0">
                <a:latin typeface="+mn-lt"/>
              </a:rPr>
              <a:t>Educational attainment (no HSD)</a:t>
            </a:r>
          </a:p>
          <a:p>
            <a:r>
              <a:rPr lang="en-US" dirty="0" smtClean="0">
                <a:latin typeface="+mn-lt"/>
              </a:rPr>
              <a:t>Employment (unemployed adults)</a:t>
            </a:r>
          </a:p>
          <a:p>
            <a:r>
              <a:rPr lang="en-US" dirty="0" smtClean="0">
                <a:latin typeface="+mn-lt"/>
              </a:rPr>
              <a:t>Adult population (18 </a:t>
            </a:r>
            <a:r>
              <a:rPr lang="en-US" dirty="0" err="1" smtClean="0">
                <a:latin typeface="+mn-lt"/>
              </a:rPr>
              <a:t>yr</a:t>
            </a:r>
            <a:r>
              <a:rPr lang="en-US" dirty="0" smtClean="0">
                <a:latin typeface="+mn-lt"/>
              </a:rPr>
              <a:t> +)</a:t>
            </a:r>
          </a:p>
          <a:p>
            <a:r>
              <a:rPr lang="en-US" dirty="0" smtClean="0">
                <a:latin typeface="+mn-lt"/>
              </a:rPr>
              <a:t>Poverty (household)</a:t>
            </a:r>
          </a:p>
          <a:p>
            <a:r>
              <a:rPr lang="en-US" dirty="0" smtClean="0">
                <a:latin typeface="+mn-lt"/>
              </a:rPr>
              <a:t>Adult literacy (7</a:t>
            </a:r>
            <a:r>
              <a:rPr lang="en-US" baseline="30000" dirty="0" smtClean="0">
                <a:latin typeface="+mn-lt"/>
              </a:rPr>
              <a:t>th</a:t>
            </a:r>
            <a:r>
              <a:rPr lang="en-US" dirty="0" smtClean="0">
                <a:latin typeface="+mn-lt"/>
              </a:rPr>
              <a:t> grade education level)</a:t>
            </a:r>
          </a:p>
          <a:p>
            <a:r>
              <a:rPr lang="en-US" dirty="0" smtClean="0">
                <a:latin typeface="+mn-lt"/>
              </a:rPr>
              <a:t>English as a second language (ability to speak English)</a:t>
            </a:r>
            <a:endParaRPr lang="en-US" dirty="0">
              <a:latin typeface="+mn-lt"/>
            </a:endParaRP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lstStyle/>
          <a:p>
            <a:r>
              <a:rPr lang="en-US" dirty="0" smtClean="0"/>
              <a:t>Community of need</a:t>
            </a:r>
            <a:endParaRPr lang="en-US" dirty="0"/>
          </a:p>
        </p:txBody>
      </p:sp>
      <p:sp>
        <p:nvSpPr>
          <p:cNvPr id="5" name="TextBox 4"/>
          <p:cNvSpPr txBox="1"/>
          <p:nvPr/>
        </p:nvSpPr>
        <p:spPr>
          <a:xfrm>
            <a:off x="6172200" y="265947"/>
            <a:ext cx="2514600" cy="307777"/>
          </a:xfrm>
          <a:prstGeom prst="rect">
            <a:avLst/>
          </a:prstGeom>
          <a:solidFill>
            <a:schemeClr val="accent1">
              <a:lumMod val="20000"/>
              <a:lumOff val="80000"/>
            </a:schemeClr>
          </a:solidFill>
        </p:spPr>
        <p:txBody>
          <a:bodyPr wrap="square" rtlCol="0">
            <a:spAutoFit/>
          </a:bodyPr>
          <a:lstStyle/>
          <a:p>
            <a:r>
              <a:rPr lang="en-US" sz="1400" dirty="0" smtClean="0"/>
              <a:t>Clarify AEBG Mission &amp; Vision</a:t>
            </a:r>
            <a:endParaRPr lang="en-US" sz="1400" dirty="0"/>
          </a:p>
        </p:txBody>
      </p:sp>
    </p:spTree>
    <p:extLst>
      <p:ext uri="{BB962C8B-B14F-4D97-AF65-F5344CB8AC3E}">
        <p14:creationId xmlns:p14="http://schemas.microsoft.com/office/powerpoint/2010/main" val="228633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2200" y="251710"/>
            <a:ext cx="2514600" cy="307777"/>
          </a:xfrm>
          <a:prstGeom prst="rect">
            <a:avLst/>
          </a:prstGeom>
          <a:solidFill>
            <a:schemeClr val="accent1">
              <a:lumMod val="20000"/>
              <a:lumOff val="80000"/>
            </a:schemeClr>
          </a:solidFill>
        </p:spPr>
        <p:txBody>
          <a:bodyPr wrap="square" rtlCol="0">
            <a:spAutoFit/>
          </a:bodyPr>
          <a:lstStyle/>
          <a:p>
            <a:r>
              <a:rPr lang="en-US" sz="1400" dirty="0" smtClean="0">
                <a:solidFill>
                  <a:prstClr val="black"/>
                </a:solidFill>
              </a:rPr>
              <a:t>Clarify AEBG Mission &amp; Vision</a:t>
            </a:r>
            <a:endParaRPr lang="en-US" sz="1400" dirty="0">
              <a:solidFill>
                <a:prstClr val="black"/>
              </a:solidFill>
            </a:endParaRPr>
          </a:p>
        </p:txBody>
      </p:sp>
      <p:sp>
        <p:nvSpPr>
          <p:cNvPr id="2" name="Content Placeholder 1"/>
          <p:cNvSpPr>
            <a:spLocks noGrp="1"/>
          </p:cNvSpPr>
          <p:nvPr>
            <p:ph idx="1"/>
          </p:nvPr>
        </p:nvSpPr>
        <p:spPr>
          <a:xfrm>
            <a:off x="457200" y="1200154"/>
            <a:ext cx="8763000" cy="4038596"/>
          </a:xfrm>
        </p:spPr>
        <p:txBody>
          <a:bodyPr>
            <a:normAutofit fontScale="77500" lnSpcReduction="20000"/>
          </a:bodyPr>
          <a:lstStyle/>
          <a:p>
            <a:r>
              <a:rPr lang="en-US" sz="3500" dirty="0" smtClean="0">
                <a:latin typeface="+mn-lt"/>
              </a:rPr>
              <a:t>Identify model for setting or negotiating targets for measures, as under WIOA title II Adult Education</a:t>
            </a:r>
          </a:p>
          <a:p>
            <a:r>
              <a:rPr lang="en-US" sz="3500" dirty="0" smtClean="0">
                <a:latin typeface="+mn-lt"/>
              </a:rPr>
              <a:t>Compare actual outcomes to targets</a:t>
            </a:r>
          </a:p>
          <a:p>
            <a:r>
              <a:rPr lang="en-US" sz="3500" dirty="0" smtClean="0">
                <a:latin typeface="+mn-lt"/>
              </a:rPr>
              <a:t>Multiple levels of reporting: </a:t>
            </a:r>
          </a:p>
          <a:p>
            <a:pPr lvl="1"/>
            <a:r>
              <a:rPr lang="en-US" sz="3500" dirty="0" smtClean="0">
                <a:latin typeface="+mn-lt"/>
              </a:rPr>
              <a:t>State level for legislature</a:t>
            </a:r>
          </a:p>
          <a:p>
            <a:pPr lvl="1"/>
            <a:r>
              <a:rPr lang="en-US" sz="3500" dirty="0" smtClean="0">
                <a:latin typeface="+mn-lt"/>
              </a:rPr>
              <a:t>Consortia level for program improvement</a:t>
            </a:r>
          </a:p>
          <a:p>
            <a:pPr lvl="1"/>
            <a:r>
              <a:rPr lang="en-US" sz="3500" dirty="0">
                <a:latin typeface="+mn-lt"/>
              </a:rPr>
              <a:t>M</a:t>
            </a:r>
            <a:r>
              <a:rPr lang="en-US" sz="3500" dirty="0" smtClean="0">
                <a:latin typeface="+mn-lt"/>
              </a:rPr>
              <a:t>ember-level for consortia member accountability to remain in consortia</a:t>
            </a:r>
          </a:p>
          <a:p>
            <a:r>
              <a:rPr lang="en-US" sz="3500" dirty="0" smtClean="0">
                <a:latin typeface="+mn-lt"/>
              </a:rPr>
              <a:t>Performance Improvement plans for low performers</a:t>
            </a:r>
          </a:p>
          <a:p>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smtClean="0"/>
              <a:t>Accountability Targets &amp; Reports</a:t>
            </a:r>
            <a:endParaRPr lang="en-US" dirty="0"/>
          </a:p>
        </p:txBody>
      </p:sp>
    </p:spTree>
    <p:extLst>
      <p:ext uri="{BB962C8B-B14F-4D97-AF65-F5344CB8AC3E}">
        <p14:creationId xmlns:p14="http://schemas.microsoft.com/office/powerpoint/2010/main" val="42431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2200" y="265947"/>
            <a:ext cx="2514600" cy="307777"/>
          </a:xfrm>
          <a:prstGeom prst="rect">
            <a:avLst/>
          </a:prstGeom>
          <a:solidFill>
            <a:schemeClr val="accent1">
              <a:lumMod val="20000"/>
              <a:lumOff val="80000"/>
            </a:schemeClr>
          </a:solidFill>
        </p:spPr>
        <p:txBody>
          <a:bodyPr wrap="square" rtlCol="0">
            <a:spAutoFit/>
          </a:bodyPr>
          <a:lstStyle/>
          <a:p>
            <a:r>
              <a:rPr lang="en-US" sz="1400" dirty="0" smtClean="0">
                <a:solidFill>
                  <a:prstClr val="black"/>
                </a:solidFill>
              </a:rPr>
              <a:t>Clarify AEBG Mission &amp; Vision</a:t>
            </a:r>
            <a:endParaRPr lang="en-US" sz="1400" dirty="0">
              <a:solidFill>
                <a:prstClr val="black"/>
              </a:solidFill>
            </a:endParaRPr>
          </a:p>
        </p:txBody>
      </p:sp>
      <p:sp>
        <p:nvSpPr>
          <p:cNvPr id="2" name="Content Placeholder 1"/>
          <p:cNvSpPr>
            <a:spLocks noGrp="1"/>
          </p:cNvSpPr>
          <p:nvPr>
            <p:ph idx="1"/>
          </p:nvPr>
        </p:nvSpPr>
        <p:spPr/>
        <p:txBody>
          <a:bodyPr>
            <a:normAutofit/>
          </a:bodyPr>
          <a:lstStyle/>
          <a:p>
            <a:r>
              <a:rPr lang="en-US" dirty="0" smtClean="0">
                <a:latin typeface="+mn-lt"/>
              </a:rPr>
              <a:t>Recommend </a:t>
            </a:r>
            <a:r>
              <a:rPr lang="en-US" dirty="0">
                <a:latin typeface="+mn-lt"/>
              </a:rPr>
              <a:t>p</a:t>
            </a:r>
            <a:r>
              <a:rPr lang="en-US" dirty="0" smtClean="0">
                <a:latin typeface="+mn-lt"/>
              </a:rPr>
              <a:t>erformance </a:t>
            </a:r>
            <a:r>
              <a:rPr lang="en-US" dirty="0">
                <a:latin typeface="+mn-lt"/>
              </a:rPr>
              <a:t>bonus for serving community of </a:t>
            </a:r>
            <a:r>
              <a:rPr lang="en-US" dirty="0" smtClean="0">
                <a:latin typeface="+mn-lt"/>
              </a:rPr>
              <a:t>need</a:t>
            </a:r>
          </a:p>
          <a:p>
            <a:r>
              <a:rPr lang="en-US" dirty="0" smtClean="0">
                <a:latin typeface="+mn-lt"/>
              </a:rPr>
              <a:t>6% increase in state appropriation</a:t>
            </a:r>
          </a:p>
          <a:p>
            <a:r>
              <a:rPr lang="en-US" dirty="0" smtClean="0">
                <a:latin typeface="+mn-lt"/>
              </a:rPr>
              <a:t>Similar to Ohio’s postsecondary education outcomes-based funding bonus for targeted populations</a:t>
            </a:r>
          </a:p>
          <a:p>
            <a:r>
              <a:rPr lang="en-US" dirty="0" smtClean="0">
                <a:latin typeface="+mn-lt"/>
              </a:rPr>
              <a:t>Serve student with one need characteristic = small bonus; serving 2, 3 and 4 = increasing larger bonuses</a:t>
            </a:r>
          </a:p>
          <a:p>
            <a:r>
              <a:rPr lang="en-US" dirty="0" smtClean="0">
                <a:latin typeface="+mn-lt"/>
              </a:rPr>
              <a:t>Modest amounts of money can incent behaviors</a:t>
            </a:r>
          </a:p>
          <a:p>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smtClean="0"/>
              <a:t>Incentive for </a:t>
            </a:r>
            <a:r>
              <a:rPr lang="en-US" sz="3200" dirty="0"/>
              <a:t>serving </a:t>
            </a:r>
            <a:r>
              <a:rPr lang="en-US" sz="3200" dirty="0" smtClean="0"/>
              <a:t>community </a:t>
            </a:r>
            <a:r>
              <a:rPr lang="en-US" sz="3200" dirty="0"/>
              <a:t>of need </a:t>
            </a:r>
          </a:p>
        </p:txBody>
      </p:sp>
    </p:spTree>
    <p:extLst>
      <p:ext uri="{BB962C8B-B14F-4D97-AF65-F5344CB8AC3E}">
        <p14:creationId xmlns:p14="http://schemas.microsoft.com/office/powerpoint/2010/main" val="382348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AEBG </a:t>
            </a:r>
            <a:r>
              <a:rPr lang="en-US" dirty="0" smtClean="0">
                <a:latin typeface="+mn-lt"/>
              </a:rPr>
              <a:t>Virtual Office – CDE </a:t>
            </a:r>
            <a:r>
              <a:rPr lang="en-US" dirty="0">
                <a:latin typeface="+mn-lt"/>
              </a:rPr>
              <a:t>and CCCCO staff on five teams: </a:t>
            </a:r>
            <a:endParaRPr lang="en-US" dirty="0" smtClean="0">
              <a:latin typeface="+mn-lt"/>
            </a:endParaRPr>
          </a:p>
          <a:p>
            <a:r>
              <a:rPr lang="en-US" dirty="0" smtClean="0">
                <a:latin typeface="+mn-lt"/>
              </a:rPr>
              <a:t>External </a:t>
            </a:r>
            <a:r>
              <a:rPr lang="en-US" dirty="0">
                <a:latin typeface="+mn-lt"/>
              </a:rPr>
              <a:t>Communications; </a:t>
            </a:r>
            <a:endParaRPr lang="en-US" dirty="0" smtClean="0">
              <a:latin typeface="+mn-lt"/>
            </a:endParaRPr>
          </a:p>
          <a:p>
            <a:r>
              <a:rPr lang="en-US" dirty="0" smtClean="0">
                <a:latin typeface="+mn-lt"/>
              </a:rPr>
              <a:t>Data</a:t>
            </a:r>
            <a:r>
              <a:rPr lang="en-US" dirty="0">
                <a:latin typeface="+mn-lt"/>
              </a:rPr>
              <a:t>, Accountability, and Reporting; </a:t>
            </a:r>
            <a:endParaRPr lang="en-US" dirty="0" smtClean="0">
              <a:latin typeface="+mn-lt"/>
            </a:endParaRPr>
          </a:p>
          <a:p>
            <a:r>
              <a:rPr lang="en-US" dirty="0" smtClean="0">
                <a:latin typeface="+mn-lt"/>
              </a:rPr>
              <a:t>Field </a:t>
            </a:r>
            <a:r>
              <a:rPr lang="en-US" dirty="0">
                <a:latin typeface="+mn-lt"/>
              </a:rPr>
              <a:t>Capacity Building; </a:t>
            </a:r>
            <a:endParaRPr lang="en-US" dirty="0" smtClean="0">
              <a:latin typeface="+mn-lt"/>
            </a:endParaRPr>
          </a:p>
          <a:p>
            <a:r>
              <a:rPr lang="en-US" dirty="0" smtClean="0">
                <a:latin typeface="+mn-lt"/>
              </a:rPr>
              <a:t>Fiscal</a:t>
            </a:r>
            <a:r>
              <a:rPr lang="en-US" dirty="0">
                <a:latin typeface="+mn-lt"/>
              </a:rPr>
              <a:t>; and </a:t>
            </a:r>
            <a:endParaRPr lang="en-US" dirty="0" smtClean="0">
              <a:latin typeface="+mn-lt"/>
            </a:endParaRPr>
          </a:p>
          <a:p>
            <a:r>
              <a:rPr lang="en-US" dirty="0" smtClean="0">
                <a:latin typeface="+mn-lt"/>
              </a:rPr>
              <a:t>Governance </a:t>
            </a:r>
            <a:r>
              <a:rPr lang="en-US" dirty="0">
                <a:latin typeface="+mn-lt"/>
              </a:rPr>
              <a:t>and Policy </a:t>
            </a:r>
          </a:p>
        </p:txBody>
      </p:sp>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dirty="0" smtClean="0"/>
              <a:t>Strengthen governance</a:t>
            </a:r>
            <a:endParaRPr lang="en-US" dirty="0"/>
          </a:p>
        </p:txBody>
      </p:sp>
      <p:sp>
        <p:nvSpPr>
          <p:cNvPr id="5" name="TextBox 4"/>
          <p:cNvSpPr txBox="1"/>
          <p:nvPr/>
        </p:nvSpPr>
        <p:spPr>
          <a:xfrm>
            <a:off x="6172200" y="265947"/>
            <a:ext cx="2514600" cy="307777"/>
          </a:xfrm>
          <a:prstGeom prst="rect">
            <a:avLst/>
          </a:prstGeom>
          <a:solidFill>
            <a:schemeClr val="accent1">
              <a:lumMod val="20000"/>
              <a:lumOff val="80000"/>
            </a:schemeClr>
          </a:solidFill>
        </p:spPr>
        <p:txBody>
          <a:bodyPr wrap="square" rtlCol="0">
            <a:spAutoFit/>
          </a:bodyPr>
          <a:lstStyle/>
          <a:p>
            <a:r>
              <a:rPr lang="en-US" sz="1400" dirty="0" smtClean="0"/>
              <a:t>Clarify AEBG Mission &amp; Vision</a:t>
            </a:r>
            <a:endParaRPr lang="en-US" sz="1400" dirty="0"/>
          </a:p>
        </p:txBody>
      </p:sp>
    </p:spTree>
    <p:extLst>
      <p:ext uri="{BB962C8B-B14F-4D97-AF65-F5344CB8AC3E}">
        <p14:creationId xmlns:p14="http://schemas.microsoft.com/office/powerpoint/2010/main" val="130420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58F615-69CA-E140-BE21-2D3BF3DA134C}"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dirty="0" smtClean="0"/>
              <a:t>Discussion &amp; Polling</a:t>
            </a:r>
            <a:endParaRPr lang="en-US" dirty="0"/>
          </a:p>
        </p:txBody>
      </p:sp>
      <p:sp>
        <p:nvSpPr>
          <p:cNvPr id="5" name="Rectangle 4"/>
          <p:cNvSpPr/>
          <p:nvPr/>
        </p:nvSpPr>
        <p:spPr>
          <a:xfrm>
            <a:off x="457200" y="1200150"/>
            <a:ext cx="3252685" cy="369332"/>
          </a:xfrm>
          <a:prstGeom prst="rect">
            <a:avLst/>
          </a:prstGeom>
        </p:spPr>
        <p:txBody>
          <a:bodyPr wrap="none">
            <a:spAutoFit/>
          </a:bodyPr>
          <a:lstStyle/>
          <a:p>
            <a:r>
              <a:rPr lang="en-US" dirty="0"/>
              <a:t>Clarify AEBG’s mission and vision</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960" y="1809750"/>
            <a:ext cx="860623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969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PES_Presentation">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F273E5-D3BD-4EBA-9792-AEFB033F1F2E}"/>
</file>

<file path=customXml/itemProps2.xml><?xml version="1.0" encoding="utf-8"?>
<ds:datastoreItem xmlns:ds="http://schemas.openxmlformats.org/officeDocument/2006/customXml" ds:itemID="{D9EB87F0-0254-4732-B8F8-663E2843C926}"/>
</file>

<file path=customXml/itemProps3.xml><?xml version="1.0" encoding="utf-8"?>
<ds:datastoreItem xmlns:ds="http://schemas.openxmlformats.org/officeDocument/2006/customXml" ds:itemID="{55E7E803-B3C8-40E2-9D01-8CDE11E287B2}"/>
</file>

<file path=docProps/app.xml><?xml version="1.0" encoding="utf-8"?>
<Properties xmlns="http://schemas.openxmlformats.org/officeDocument/2006/extended-properties" xmlns:vt="http://schemas.openxmlformats.org/officeDocument/2006/docPropsVTypes">
  <TotalTime>825</TotalTime>
  <Words>4668</Words>
  <Application>Microsoft Office PowerPoint</Application>
  <PresentationFormat>On-screen Show (16:9)</PresentationFormat>
  <Paragraphs>350</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Calibri</vt:lpstr>
      <vt:lpstr>Helvetica Light</vt:lpstr>
      <vt:lpstr>Proxima Nova Bold</vt:lpstr>
      <vt:lpstr>Proxima Nova Light</vt:lpstr>
      <vt:lpstr>Proxima Nova Regular</vt:lpstr>
      <vt:lpstr>Proxima Nova Regular It</vt:lpstr>
      <vt:lpstr>Proxima Nova Semibold</vt:lpstr>
      <vt:lpstr>Times New Roman</vt:lpstr>
      <vt:lpstr>Wingdings 2</vt:lpstr>
      <vt:lpstr>Office Theme</vt:lpstr>
      <vt:lpstr>CPES_Presentation</vt:lpstr>
      <vt:lpstr>   Prosperity Through Partnership  Opportunities for AEBG to Strengthen Systems and Communities  Center for Law and Social Policy (CLASP) </vt:lpstr>
      <vt:lpstr>AEBG Implementation Study Goal</vt:lpstr>
      <vt:lpstr>Offering Recommendations</vt:lpstr>
      <vt:lpstr>Clarify AEBG mission &amp; vision</vt:lpstr>
      <vt:lpstr>Community of need</vt:lpstr>
      <vt:lpstr>Accountability Targets &amp; Reports</vt:lpstr>
      <vt:lpstr>Incentive for serving community of need </vt:lpstr>
      <vt:lpstr>Strengthen governance</vt:lpstr>
      <vt:lpstr>Discussion &amp; Polling</vt:lpstr>
      <vt:lpstr>Use AEBG to drive a comprehensive career pathway system</vt:lpstr>
      <vt:lpstr>Adult school to CC alignment strategies</vt:lpstr>
      <vt:lpstr>CCC internal alignment strategies</vt:lpstr>
      <vt:lpstr>Ability to benefit guidance</vt:lpstr>
      <vt:lpstr>WIOA career pathways</vt:lpstr>
      <vt:lpstr>WIOA career pathways</vt:lpstr>
      <vt:lpstr>WIOA priority of service</vt:lpstr>
      <vt:lpstr>Immigrant integration</vt:lpstr>
      <vt:lpstr>Discussion &amp; Polling</vt:lpstr>
      <vt:lpstr>Establish a cross-system accountability structure</vt:lpstr>
      <vt:lpstr>Population vs. services</vt:lpstr>
      <vt:lpstr>Fund reporting on AEBG objectives</vt:lpstr>
      <vt:lpstr>Clarify “transitions” definition</vt:lpstr>
      <vt:lpstr>Maximize measureable skill gains</vt:lpstr>
      <vt:lpstr>Measure Progress on Objectives</vt:lpstr>
      <vt:lpstr>Discussion &amp; Polling</vt:lpstr>
      <vt:lpstr>Provide comprehensive technical assistance and professional development</vt:lpstr>
      <vt:lpstr>Leaders at all levels</vt:lpstr>
      <vt:lpstr>Instructor standards </vt:lpstr>
      <vt:lpstr>Consortia structure</vt:lpstr>
      <vt:lpstr>Faculty-led models </vt:lpstr>
      <vt:lpstr>Discussion &amp; Polling</vt:lpstr>
      <vt:lpstr>California…</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Mortrude</dc:creator>
  <cp:lastModifiedBy>Judy Mortrude</cp:lastModifiedBy>
  <cp:revision>77</cp:revision>
  <dcterms:created xsi:type="dcterms:W3CDTF">2017-05-26T17:38:02Z</dcterms:created>
  <dcterms:modified xsi:type="dcterms:W3CDTF">2017-10-11T18:25:40Z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