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15"/>
  </p:notesMasterIdLst>
  <p:handoutMasterIdLst>
    <p:handoutMasterId r:id="rId16"/>
  </p:handoutMasterIdLst>
  <p:sldIdLst>
    <p:sldId id="256" r:id="rId3"/>
    <p:sldId id="373" r:id="rId4"/>
    <p:sldId id="374" r:id="rId5"/>
    <p:sldId id="371" r:id="rId6"/>
    <p:sldId id="341" r:id="rId7"/>
    <p:sldId id="262" r:id="rId8"/>
    <p:sldId id="264" r:id="rId9"/>
    <p:sldId id="265" r:id="rId10"/>
    <p:sldId id="363" r:id="rId11"/>
    <p:sldId id="375" r:id="rId12"/>
    <p:sldId id="266" r:id="rId13"/>
    <p:sldId id="306" r:id="rId14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18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1" autoAdjust="0"/>
    <p:restoredTop sz="95097" autoAdjust="0"/>
  </p:normalViewPr>
  <p:slideViewPr>
    <p:cSldViewPr snapToGrid="0">
      <p:cViewPr varScale="1">
        <p:scale>
          <a:sx n="49" d="100"/>
          <a:sy n="49" d="100"/>
        </p:scale>
        <p:origin x="1458" y="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enz\Google%20Drive\CA%20Community%20Colleges\Educational%20attainment%20and%20employment%20projections_8_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1575BB"/>
                </a:solidFill>
              </a:rPr>
              <a:t>California’s Job </a:t>
            </a:r>
            <a:r>
              <a:rPr lang="en-US" dirty="0">
                <a:solidFill>
                  <a:srgbClr val="1575BB"/>
                </a:solidFill>
              </a:rPr>
              <a:t>Openings by Education</a:t>
            </a:r>
            <a:r>
              <a:rPr lang="en-US" baseline="0" dirty="0">
                <a:solidFill>
                  <a:srgbClr val="1575BB"/>
                </a:solidFill>
              </a:rPr>
              <a:t> Level </a:t>
            </a:r>
          </a:p>
          <a:p>
            <a:pPr>
              <a:defRPr/>
            </a:pPr>
            <a:r>
              <a:rPr lang="en-US" b="0" baseline="0" dirty="0" smtClean="0">
                <a:solidFill>
                  <a:srgbClr val="1575BB"/>
                </a:solidFill>
              </a:rPr>
              <a:t>2015-2025</a:t>
            </a:r>
            <a:endParaRPr lang="en-US" b="0" dirty="0">
              <a:solidFill>
                <a:srgbClr val="1575BB"/>
              </a:solidFill>
            </a:endParaRPr>
          </a:p>
        </c:rich>
      </c:tx>
      <c:layout>
        <c:manualLayout>
          <c:xMode val="edge"/>
          <c:yMode val="edge"/>
          <c:x val="0.17747733160908921"/>
          <c:y val="1.9867549668874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98583795837723"/>
          <c:y val="0.19924684083363794"/>
          <c:w val="0.54378971168480394"/>
          <c:h val="0.550330996655343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Analysis!$A$17</c:f>
              <c:strCache>
                <c:ptCount val="1"/>
                <c:pt idx="0">
                  <c:v>HS Diploma or less</c:v>
                </c:pt>
              </c:strCache>
            </c:strRef>
          </c:tx>
          <c:spPr>
            <a:solidFill>
              <a:srgbClr val="1575BB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Analysis!$C$17</c:f>
              <c:numCache>
                <c:formatCode>0%</c:formatCode>
                <c:ptCount val="1"/>
                <c:pt idx="0">
                  <c:v>0.34297061159650571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D-4415-80DD-79B3088973BD}"/>
            </c:ext>
          </c:extLst>
        </c:ser>
        <c:ser>
          <c:idx val="1"/>
          <c:order val="1"/>
          <c:tx>
            <c:strRef>
              <c:f>Analysis!$A$18</c:f>
              <c:strCache>
                <c:ptCount val="1"/>
                <c:pt idx="0">
                  <c:v>Some college or Associate's degree</c:v>
                </c:pt>
              </c:strCache>
            </c:strRef>
          </c:tx>
          <c:spPr>
            <a:solidFill>
              <a:srgbClr val="F39F41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Analysis!$C$18</c:f>
              <c:numCache>
                <c:formatCode>0%</c:formatCode>
                <c:ptCount val="1"/>
                <c:pt idx="0">
                  <c:v>0.30420969023034189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D-4415-80DD-79B3088973BD}"/>
            </c:ext>
          </c:extLst>
        </c:ser>
        <c:ser>
          <c:idx val="2"/>
          <c:order val="2"/>
          <c:tx>
            <c:strRef>
              <c:f>Analysis!$A$19</c:f>
              <c:strCache>
                <c:ptCount val="1"/>
                <c:pt idx="0">
                  <c:v>Bachelor's degee or higher</c:v>
                </c:pt>
              </c:strCache>
            </c:strRef>
          </c:tx>
          <c:spPr>
            <a:solidFill>
              <a:srgbClr val="99C25D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Analysis!$C$19</c:f>
              <c:numCache>
                <c:formatCode>0%</c:formatCode>
                <c:ptCount val="1"/>
                <c:pt idx="0">
                  <c:v>0.35281969817315362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D-4415-80DD-79B308897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62109312"/>
        <c:axId val="136299264"/>
      </c:barChart>
      <c:catAx>
        <c:axId val="162109312"/>
        <c:scaling>
          <c:orientation val="minMax"/>
        </c:scaling>
        <c:delete val="1"/>
        <c:axPos val="b"/>
        <c:majorTickMark val="out"/>
        <c:minorTickMark val="none"/>
        <c:tickLblPos val="none"/>
        <c:crossAx val="136299264"/>
        <c:crosses val="autoZero"/>
        <c:auto val="1"/>
        <c:lblAlgn val="ctr"/>
        <c:lblOffset val="100"/>
        <c:noMultiLvlLbl val="0"/>
      </c:catAx>
      <c:valAx>
        <c:axId val="136299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2109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5045053033456107E-4"/>
          <c:y val="0.12668283186455981"/>
          <c:w val="0.89999983764919245"/>
          <c:h val="3.9918131094540336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effectLst>
      <a:outerShdw blurRad="50800" dist="38100" dir="5400000" algn="t" rotWithShape="0">
        <a:prstClr val="black">
          <a:alpha val="40000"/>
        </a:prstClr>
      </a:outerShdw>
      <a:softEdge rad="31750"/>
    </a:effectLst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0.58419</cdr:x>
      <cdr:y>0.39598</cdr:y>
    </cdr:from>
    <cdr:to>
      <cdr:x>0.62715</cdr:x>
      <cdr:y>0.55665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3238501" y="2278141"/>
          <a:ext cx="238125" cy="924320"/>
        </a:xfrm>
        <a:prstGeom xmlns:a="http://schemas.openxmlformats.org/drawingml/2006/main" prst="rightBrac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0.65979</cdr:x>
      <cdr:y>0.41201</cdr:y>
    </cdr:from>
    <cdr:to>
      <cdr:x>0.92096</cdr:x>
      <cdr:y>0.58278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57580" y="2370334"/>
          <a:ext cx="1447820" cy="982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1.9 million job</a:t>
          </a:r>
          <a:r>
            <a:rPr lang="en-US" sz="1100" baseline="0" dirty="0"/>
            <a:t> openings will require some college or an Associate's degree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0.09794</cdr:x>
      <cdr:y>0.77159</cdr:y>
    </cdr:from>
    <cdr:to>
      <cdr:x>0.79725</cdr:x>
      <cdr:y>0.90728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2935" y="4439034"/>
          <a:ext cx="3876665" cy="780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Data source: Georgetown University Center on Education and the Workforce, "Recover: Job Growth</a:t>
          </a:r>
          <a:r>
            <a:rPr lang="en-US" sz="900" baseline="0" dirty="0"/>
            <a:t> and Education Requirements Through 2020," State Report, June 2013.</a:t>
          </a:r>
        </a:p>
        <a:p xmlns:a="http://schemas.openxmlformats.org/drawingml/2006/main">
          <a:r>
            <a:rPr lang="en-US" sz="900" baseline="0" dirty="0"/>
            <a:t>Analysis: Collaborative Economics</a:t>
          </a:r>
          <a:endParaRPr lang="en-US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CF12D-1FC8-431B-B6EF-A74B412813C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4CA48-B881-4F2B-8983-2B2E89135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59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1097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Justin</a:t>
            </a:r>
            <a:r>
              <a:rPr lang="en-US" baseline="0" dirty="0" smtClean="0"/>
              <a:t> does roll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7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Van Ton-Quinlivan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cccMaker</a:t>
            </a:r>
            <a:r>
              <a:rPr lang="en-US" baseline="0" dirty="0" smtClean="0"/>
              <a:t> = 28 colleges….CTE and GE faculty collaborating</a:t>
            </a:r>
          </a:p>
          <a:p>
            <a:endParaRPr lang="en-US" baseline="0" dirty="0" smtClean="0"/>
          </a:p>
          <a:p>
            <a:r>
              <a:rPr lang="en-US" sz="2000" b="1" u="sng" dirty="0" smtClean="0"/>
              <a:t>GFSF Current:</a:t>
            </a:r>
          </a:p>
          <a:p>
            <a:r>
              <a:rPr lang="en-US" sz="2000" dirty="0" smtClean="0"/>
              <a:t>Cuesta College</a:t>
            </a:r>
          </a:p>
          <a:p>
            <a:r>
              <a:rPr lang="en-US" sz="2000" dirty="0" smtClean="0"/>
              <a:t>Bakersfield Community College</a:t>
            </a:r>
          </a:p>
          <a:p>
            <a:r>
              <a:rPr lang="en-US" sz="2000" dirty="0" smtClean="0"/>
              <a:t>Berkeley City College</a:t>
            </a:r>
          </a:p>
          <a:p>
            <a:r>
              <a:rPr lang="en-US" sz="2000" dirty="0" smtClean="0"/>
              <a:t>Woodland Community College</a:t>
            </a:r>
          </a:p>
          <a:p>
            <a:r>
              <a:rPr lang="en-US" sz="2000" dirty="0" smtClean="0"/>
              <a:t>Ventura College</a:t>
            </a:r>
          </a:p>
          <a:p>
            <a:r>
              <a:rPr lang="en-US" sz="2000" dirty="0" smtClean="0"/>
              <a:t>Santa Barbara City College</a:t>
            </a:r>
          </a:p>
          <a:p>
            <a:r>
              <a:rPr lang="en-US" sz="2000" dirty="0" smtClean="0"/>
              <a:t>Porterville College</a:t>
            </a:r>
          </a:p>
          <a:p>
            <a:r>
              <a:rPr lang="en-US" sz="2000" dirty="0" smtClean="0"/>
              <a:t>Pasadena City College</a:t>
            </a:r>
          </a:p>
          <a:p>
            <a:r>
              <a:rPr lang="en-US" sz="2000" dirty="0" smtClean="0"/>
              <a:t>Imperial Valley College</a:t>
            </a:r>
          </a:p>
          <a:p>
            <a:r>
              <a:rPr lang="en-US" sz="2000" dirty="0" smtClean="0"/>
              <a:t>Laney College</a:t>
            </a:r>
          </a:p>
          <a:p>
            <a:r>
              <a:rPr lang="en-US" sz="2000" dirty="0" smtClean="0"/>
              <a:t>Feather River College</a:t>
            </a:r>
          </a:p>
          <a:p>
            <a:r>
              <a:rPr lang="en-US" sz="2000" dirty="0" smtClean="0"/>
              <a:t>College of the Canyons</a:t>
            </a:r>
          </a:p>
          <a:p>
            <a:r>
              <a:rPr lang="en-US" sz="2000" dirty="0" smtClean="0"/>
              <a:t>Canada College</a:t>
            </a:r>
          </a:p>
          <a:p>
            <a:r>
              <a:rPr lang="en-US" sz="2000" dirty="0" smtClean="0"/>
              <a:t>American River College</a:t>
            </a:r>
          </a:p>
          <a:p>
            <a:r>
              <a:rPr lang="en-US" sz="2000" dirty="0" smtClean="0"/>
              <a:t>Lake Tahoe Community College</a:t>
            </a:r>
          </a:p>
          <a:p>
            <a:r>
              <a:rPr lang="en-US" sz="2000" dirty="0" smtClean="0"/>
              <a:t>Oxnard College</a:t>
            </a:r>
          </a:p>
          <a:p>
            <a:r>
              <a:rPr lang="en-US" sz="2000" dirty="0" smtClean="0"/>
              <a:t>Norco College</a:t>
            </a:r>
          </a:p>
          <a:p>
            <a:r>
              <a:rPr lang="en-US" sz="2000" dirty="0" smtClean="0"/>
              <a:t>Southwestern Community College</a:t>
            </a:r>
          </a:p>
          <a:p>
            <a:r>
              <a:rPr lang="en-US" sz="2000" b="1" u="sng" dirty="0" smtClean="0"/>
              <a:t>GFGF</a:t>
            </a:r>
            <a:r>
              <a:rPr lang="en-US" sz="2000" b="1" u="sng" baseline="0" dirty="0" smtClean="0"/>
              <a:t> </a:t>
            </a:r>
            <a:r>
              <a:rPr lang="en-US" sz="2000" b="1" u="sng" dirty="0" smtClean="0"/>
              <a:t>Fall 2017: </a:t>
            </a:r>
          </a:p>
          <a:p>
            <a:r>
              <a:rPr lang="en-US" sz="2000" dirty="0" smtClean="0"/>
              <a:t>East Los Angeles College (ELAC)</a:t>
            </a:r>
          </a:p>
          <a:p>
            <a:r>
              <a:rPr lang="en-US" sz="2000" dirty="0" smtClean="0"/>
              <a:t>Mendocino College</a:t>
            </a:r>
          </a:p>
          <a:p>
            <a:r>
              <a:rPr lang="en-US" sz="2000" dirty="0" smtClean="0"/>
              <a:t>Allan Hancock College</a:t>
            </a:r>
          </a:p>
          <a:p>
            <a:r>
              <a:rPr lang="en-US" sz="2000" dirty="0" smtClean="0"/>
              <a:t>Butte College</a:t>
            </a:r>
          </a:p>
          <a:p>
            <a:r>
              <a:rPr lang="en-US" sz="2000" dirty="0" smtClean="0"/>
              <a:t>Sierra College</a:t>
            </a:r>
          </a:p>
          <a:p>
            <a:r>
              <a:rPr lang="en-US" sz="2000" dirty="0" smtClean="0"/>
              <a:t>Lassen College</a:t>
            </a:r>
          </a:p>
          <a:p>
            <a:r>
              <a:rPr lang="en-US" sz="2000" dirty="0" smtClean="0"/>
              <a:t>Shasta College</a:t>
            </a:r>
          </a:p>
          <a:p>
            <a:r>
              <a:rPr lang="en-US" sz="2000" dirty="0" smtClean="0"/>
              <a:t>Mendocino College</a:t>
            </a:r>
          </a:p>
          <a:p>
            <a:r>
              <a:rPr lang="en-US" sz="2000" dirty="0" smtClean="0"/>
              <a:t>San Joaquin Delta College</a:t>
            </a:r>
          </a:p>
          <a:p>
            <a:r>
              <a:rPr lang="en-US" sz="2000" dirty="0" smtClean="0"/>
              <a:t>Santa Ana College</a:t>
            </a:r>
          </a:p>
          <a:p>
            <a:r>
              <a:rPr lang="en-US" sz="2000" dirty="0" smtClean="0"/>
              <a:t>Santa Monica College</a:t>
            </a:r>
          </a:p>
          <a:p>
            <a:r>
              <a:rPr lang="en-US" sz="2000" dirty="0" smtClean="0"/>
              <a:t>Contra Costa College</a:t>
            </a:r>
          </a:p>
          <a:p>
            <a:r>
              <a:rPr lang="en-US" sz="2000" dirty="0" smtClean="0"/>
              <a:t>Skyline College</a:t>
            </a:r>
          </a:p>
          <a:p>
            <a:r>
              <a:rPr lang="en-US" sz="2000" dirty="0" smtClean="0"/>
              <a:t>Cal State Monterey (CSUMB) </a:t>
            </a:r>
          </a:p>
          <a:p>
            <a:r>
              <a:rPr lang="en-US" sz="2000" dirty="0" smtClean="0"/>
              <a:t>Cal State Long Beach (CSULB)</a:t>
            </a:r>
          </a:p>
          <a:p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5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6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1400" dirty="0" smtClean="0"/>
              <a:t>CA has come out of the</a:t>
            </a:r>
            <a:r>
              <a:rPr lang="en-US" sz="1400" baseline="0" dirty="0" smtClean="0"/>
              <a:t> recession. Expected to have 6.3M job openings.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668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640" y="4416479"/>
            <a:ext cx="5606639" cy="4182839"/>
          </a:xfrm>
        </p:spPr>
        <p:txBody>
          <a:bodyPr wrap="square" lIns="90000" tIns="45000" rIns="90000" bIns="45000" anchor="t"/>
          <a:lstStyle/>
          <a:p>
            <a:pPr lvl="0"/>
            <a:r>
              <a:rPr lang="en-US" sz="1400" dirty="0" smtClean="0"/>
              <a:t>“Some College” has become the new gateway for employment.  65% of jobs openings require an AA, certificate,</a:t>
            </a:r>
            <a:r>
              <a:rPr lang="en-US" sz="1400" baseline="0" dirty="0" smtClean="0"/>
              <a:t> industry-recognized credential or more.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35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1 M more middle</a:t>
            </a:r>
            <a:r>
              <a:rPr lang="en-US" sz="1400" baseline="0" dirty="0" smtClean="0"/>
              <a:t> skill </a:t>
            </a:r>
            <a:r>
              <a:rPr lang="en-US" sz="1400" i="0" baseline="0" dirty="0" smtClean="0"/>
              <a:t>credentials – more than a high school degree but less than a BA.  A.k.a., </a:t>
            </a:r>
            <a:r>
              <a:rPr lang="en-US" sz="1400" i="0" baseline="0" dirty="0" err="1" smtClean="0"/>
              <a:t>subbaccalaureate</a:t>
            </a:r>
            <a:r>
              <a:rPr lang="en-US" sz="1400" i="0" baseline="0" dirty="0" smtClean="0"/>
              <a:t>:  AA, certificates and industry-valued credentials.</a:t>
            </a:r>
            <a:endParaRPr lang="en-US" sz="140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D20B-6982-433D-9D5D-4756DB3D21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4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 Ton-Quinlivan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Van Ton-Quinlivan</a:t>
            </a:r>
          </a:p>
          <a:p>
            <a:endParaRPr lang="en-US" dirty="0" smtClean="0"/>
          </a:p>
          <a:p>
            <a:r>
              <a:rPr lang="en-US" dirty="0" smtClean="0"/>
              <a:t>What’s new:  360 degree feedback</a:t>
            </a:r>
          </a:p>
          <a:p>
            <a:r>
              <a:rPr lang="en-US" dirty="0" smtClean="0"/>
              <a:t>Projects in common:  Regional</a:t>
            </a:r>
            <a:r>
              <a:rPr lang="en-US" baseline="0" dirty="0" smtClean="0"/>
              <a:t> projects in common (e.g., STEM TPP, New World of Work, Get Focused Stay Focused); Sector projects in common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2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Van Ton-Quinlivan</a:t>
            </a:r>
          </a:p>
          <a:p>
            <a:endParaRPr lang="en-US" dirty="0" smtClean="0"/>
          </a:p>
          <a:p>
            <a:r>
              <a:rPr lang="en-US" dirty="0" smtClean="0"/>
              <a:t>What’s new:  K-14</a:t>
            </a:r>
            <a:r>
              <a:rPr lang="en-US" baseline="0" dirty="0" smtClean="0"/>
              <a:t> CTE transitions tab, adult education tab, guided pathway tab</a:t>
            </a:r>
          </a:p>
        </p:txBody>
      </p:sp>
    </p:spTree>
    <p:extLst>
      <p:ext uri="{BB962C8B-B14F-4D97-AF65-F5344CB8AC3E}">
        <p14:creationId xmlns:p14="http://schemas.microsoft.com/office/powerpoint/2010/main" val="383422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Van Ton-Quinlivan</a:t>
            </a:r>
          </a:p>
          <a:p>
            <a:pPr lvl="0" algn="l"/>
            <a:endParaRPr lang="en-US" b="1" dirty="0" smtClean="0"/>
          </a:p>
          <a:p>
            <a:pPr lvl="0" algn="l"/>
            <a:endParaRPr lang="en-US" b="1" dirty="0" smtClean="0"/>
          </a:p>
          <a:p>
            <a:pPr lvl="0" algn="l"/>
            <a:r>
              <a:rPr lang="en-US" b="1" dirty="0" smtClean="0"/>
              <a:t>Outcomes That Count </a:t>
            </a:r>
          </a:p>
          <a:p>
            <a:pPr lvl="0" algn="l"/>
            <a:r>
              <a:rPr lang="en-US" b="1" dirty="0" smtClean="0"/>
              <a:t>(all in your </a:t>
            </a:r>
            <a:r>
              <a:rPr lang="en-US" b="1" dirty="0" err="1" smtClean="0"/>
              <a:t>LaunchBoard</a:t>
            </a:r>
            <a:r>
              <a:rPr lang="en-US" b="1" dirty="0" smtClean="0"/>
              <a:t>)</a:t>
            </a:r>
            <a:endParaRPr lang="en-US" dirty="0" smtClean="0"/>
          </a:p>
          <a:p>
            <a:pPr algn="l"/>
            <a:endParaRPr lang="en-US" sz="2800" dirty="0" smtClean="0"/>
          </a:p>
          <a:p>
            <a:pPr marL="457200" lvl="4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u="sng" dirty="0" smtClean="0"/>
              <a:t>Completion:</a:t>
            </a:r>
            <a:r>
              <a:rPr lang="en-US" sz="3200" dirty="0" smtClean="0"/>
              <a:t> CTE certificate or degree </a:t>
            </a:r>
          </a:p>
          <a:p>
            <a:pPr marL="457200" lvl="4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u="sng" dirty="0" smtClean="0"/>
              <a:t>Transfer:</a:t>
            </a:r>
            <a:r>
              <a:rPr lang="en-US" sz="3200" dirty="0" smtClean="0"/>
              <a:t> to a four-year institution</a:t>
            </a:r>
          </a:p>
          <a:p>
            <a:pPr marL="457200" lvl="4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u="sng" dirty="0" smtClean="0"/>
              <a:t>Employment:</a:t>
            </a:r>
            <a:r>
              <a:rPr lang="en-US" sz="3200" dirty="0" smtClean="0"/>
              <a:t> employment in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and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quarter after exit; rate of employment in field of study</a:t>
            </a:r>
            <a:endParaRPr lang="en-US" sz="2800" dirty="0" smtClean="0"/>
          </a:p>
          <a:p>
            <a:pPr marL="457200" lvl="4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u="sng" dirty="0" smtClean="0"/>
              <a:t>Earnings:</a:t>
            </a:r>
            <a:r>
              <a:rPr lang="en-US" sz="3200" dirty="0" smtClean="0"/>
              <a:t> median earnings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quarter after exit; number of CTE students who improve earnings; living wage attainment</a:t>
            </a:r>
            <a:endParaRPr lang="en-US" sz="2800" dirty="0" smtClean="0"/>
          </a:p>
          <a:p>
            <a:pPr marL="457200" lvl="4" indent="-457200" algn="l">
              <a:buFont typeface="Arial" panose="020B0604020202020204" pitchFamily="34" charset="0"/>
              <a:buChar char="•"/>
            </a:pPr>
            <a:r>
              <a:rPr lang="en-US" sz="3200" u="sng" dirty="0" smtClean="0"/>
              <a:t>Skills-gains:</a:t>
            </a:r>
            <a:r>
              <a:rPr lang="en-US" sz="3200" dirty="0" smtClean="0"/>
              <a:t> credit units and noncredit contact hours</a:t>
            </a:r>
            <a:endParaRPr lang="en-US" sz="2800" dirty="0" smtClean="0"/>
          </a:p>
          <a:p>
            <a:pPr lvl="4"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6098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 Roberts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6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0041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4269863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5E7712-B23E-4B07-9359-D06D6FF9D77A}" type="datetime1">
              <a:rPr lang="en-US" smtClean="0"/>
              <a:pPr lvl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3690" y="9251950"/>
            <a:ext cx="384721" cy="379591"/>
          </a:xfrm>
        </p:spPr>
        <p:txBody>
          <a:bodyPr/>
          <a:lstStyle/>
          <a:p>
            <a:pPr lvl="0"/>
            <a:fld id="{1C99D323-490E-45CB-A540-205D18B67555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997657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021339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6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03058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96786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351367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1697355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083274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236612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3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249" y="0"/>
            <a:ext cx="13001551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82068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4" r:id="rId3"/>
    <p:sldLayoutId id="2147483663" r:id="rId4"/>
    <p:sldLayoutId id="2147483662" r:id="rId5"/>
    <p:sldLayoutId id="2147483665" r:id="rId6"/>
    <p:sldLayoutId id="2147483666" r:id="rId7"/>
    <p:sldLayoutId id="2147483659" r:id="rId8"/>
    <p:sldLayoutId id="2147483667" r:id="rId9"/>
    <p:sldLayoutId id="2147483672" r:id="rId10"/>
    <p:sldLayoutId id="2147483676" r:id="rId11"/>
    <p:sldLayoutId id="2147483678" r:id="rId12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788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vtquinlivan@cccco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WM_PPT_201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0" y="0"/>
            <a:ext cx="1300155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241160" y="7415499"/>
            <a:ext cx="12660924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3000" dirty="0" smtClean="0"/>
          </a:p>
          <a:p>
            <a:pPr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000" b="1" dirty="0" smtClean="0">
                <a:sym typeface="Arial"/>
              </a:rPr>
              <a:t>The Road Ahead:</a:t>
            </a:r>
            <a:endParaRPr lang="en-US" sz="3000" dirty="0"/>
          </a:p>
          <a:p>
            <a:pPr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000" dirty="0" smtClean="0"/>
              <a:t>Advancing Social Mobility through Our Workforce Mission</a:t>
            </a:r>
          </a:p>
          <a:p>
            <a:pPr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000" dirty="0" smtClean="0"/>
          </a:p>
          <a:p>
            <a:pPr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/>
              <a:t>Van Ton-Quinlivan, Vice Chancellor of Workforce &amp; Digital Futures</a:t>
            </a:r>
          </a:p>
          <a:p>
            <a:pPr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>
                <a:hlinkClick r:id="rId4"/>
              </a:rPr>
              <a:t>vtquinlivan@cccco.edu</a:t>
            </a:r>
            <a:r>
              <a:rPr lang="en-US" sz="1800" dirty="0" smtClean="0"/>
              <a:t> | @</a:t>
            </a:r>
            <a:r>
              <a:rPr lang="en-US" sz="1800" dirty="0" err="1" smtClean="0"/>
              <a:t>WorkforceVan</a:t>
            </a: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412694" y="9251950"/>
            <a:ext cx="166712" cy="37959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32" y="390513"/>
            <a:ext cx="3622901" cy="131545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5E0791D-FA9A-44D6-BC01-586983A86F9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073" t="2593" r="25555"/>
          <a:stretch/>
        </p:blipFill>
        <p:spPr>
          <a:xfrm>
            <a:off x="505839" y="1781896"/>
            <a:ext cx="11887199" cy="1267874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2202" y="450401"/>
            <a:ext cx="13004800" cy="14465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FBAB18"/>
                </a:solidFill>
              </a:rPr>
              <a:t>More data tools:</a:t>
            </a:r>
          </a:p>
          <a:p>
            <a:pPr algn="just"/>
            <a:r>
              <a:rPr lang="en-US" sz="3500" b="1" dirty="0" smtClean="0">
                <a:solidFill>
                  <a:srgbClr val="FBAB18"/>
                </a:solidFill>
              </a:rPr>
              <a:t>Labor Market Need</a:t>
            </a:r>
          </a:p>
          <a:p>
            <a:pPr algn="just"/>
            <a:endParaRPr lang="en-US" sz="1800" dirty="0">
              <a:solidFill>
                <a:srgbClr val="FBAB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72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026" y="1863811"/>
            <a:ext cx="9357494" cy="1287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 smtClean="0"/>
              <a:t>Innovations-at-scale….to benefit students</a:t>
            </a:r>
            <a:endParaRPr lang="en-US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7" y="2833248"/>
            <a:ext cx="2552589" cy="424848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5" name="Group 4"/>
          <p:cNvGrpSpPr/>
          <p:nvPr/>
        </p:nvGrpSpPr>
        <p:grpSpPr>
          <a:xfrm>
            <a:off x="4123920" y="2507577"/>
            <a:ext cx="4609897" cy="4988389"/>
            <a:chOff x="4375353" y="2507577"/>
            <a:chExt cx="4609897" cy="4988389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4890335" y="4154540"/>
              <a:ext cx="3452931" cy="33414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t">
              <a:noAutofit/>
            </a:bodyPr>
            <a:lstStyle>
              <a:lvl1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  <a:lvl2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lvl2pPr>
              <a:lvl3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lvl3pPr>
              <a:lvl4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lvl4pPr>
              <a:lvl5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lvl5pPr>
              <a:lvl6pPr marL="2667000" marR="0" indent="-4445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lvl6pPr>
              <a:lvl7pPr marL="3111500" marR="0" indent="-4445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lvl7pPr>
              <a:lvl8pPr marL="3556000" marR="0" indent="-4445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lvl8pPr>
              <a:lvl9pPr marL="4000500" marR="0" indent="-444500" algn="l" defTabSz="584200" rtl="0" latinLnBrk="0">
                <a:lnSpc>
                  <a:spcPct val="100000"/>
                </a:lnSpc>
                <a:spcBef>
                  <a:spcPts val="4200"/>
                </a:spcBef>
                <a:spcAft>
                  <a:spcPts val="0"/>
                </a:spcAft>
                <a:buClrTx/>
                <a:buSzPct val="75000"/>
                <a:buFontTx/>
                <a:buChar char="•"/>
                <a:tabLst/>
                <a:defRPr sz="36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Helvetica Light"/>
                  <a:ea typeface="Helvetica Light"/>
                  <a:cs typeface="Helvetica Light"/>
                  <a:sym typeface="Helvetica Light"/>
                </a:defRPr>
              </a:lvl9pPr>
            </a:lstStyle>
            <a:p>
              <a:pPr hangingPunct="1">
                <a:spcBef>
                  <a:spcPts val="300"/>
                </a:spcBef>
              </a:pPr>
              <a:r>
                <a:rPr lang="en-US" sz="2000" b="1" u="sng" dirty="0" smtClean="0">
                  <a:solidFill>
                    <a:schemeClr val="accent4">
                      <a:lumMod val="75000"/>
                    </a:schemeClr>
                  </a:solidFill>
                </a:rPr>
                <a:t>Top Ten </a:t>
              </a:r>
            </a:p>
            <a:p>
              <a:pPr hangingPunct="1">
                <a:spcBef>
                  <a:spcPts val="300"/>
                </a:spcBef>
              </a:pPr>
              <a:r>
                <a:rPr lang="en-US" sz="2000" b="1" u="sng" dirty="0" smtClean="0">
                  <a:solidFill>
                    <a:schemeClr val="accent4">
                      <a:lumMod val="75000"/>
                    </a:schemeClr>
                  </a:solidFill>
                </a:rPr>
                <a:t>21</a:t>
              </a:r>
              <a:r>
                <a:rPr lang="en-US" sz="2000" b="1" u="sng" baseline="30000" dirty="0" smtClean="0">
                  <a:solidFill>
                    <a:schemeClr val="accent4">
                      <a:lumMod val="75000"/>
                    </a:schemeClr>
                  </a:solidFill>
                </a:rPr>
                <a:t>st</a:t>
              </a:r>
              <a:r>
                <a:rPr lang="en-US" sz="2000" b="1" u="sng" dirty="0" smtClean="0">
                  <a:solidFill>
                    <a:schemeClr val="accent4">
                      <a:lumMod val="75000"/>
                    </a:schemeClr>
                  </a:solidFill>
                </a:rPr>
                <a:t> Century Skills</a:t>
              </a:r>
              <a:endParaRPr lang="en-US" sz="2000" b="1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hangingPunct="1">
                <a:spcBef>
                  <a:spcPts val="300"/>
                </a:spcBef>
              </a:pP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cs typeface="Arial"/>
                </a:rPr>
                <a:t>Adaptability</a:t>
              </a:r>
            </a:p>
            <a:p>
              <a:pPr hangingPunct="1">
                <a:spcBef>
                  <a:spcPts val="300"/>
                </a:spcBef>
              </a:pP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cs typeface="Arial"/>
                </a:rPr>
                <a:t>Analysis/Solution Mindset</a:t>
              </a:r>
            </a:p>
            <a:p>
              <a:pPr hangingPunct="1">
                <a:spcBef>
                  <a:spcPts val="300"/>
                </a:spcBef>
              </a:pP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cs typeface="Arial"/>
                </a:rPr>
                <a:t>Collaboration</a:t>
              </a:r>
            </a:p>
            <a:p>
              <a:pPr hangingPunct="1">
                <a:spcBef>
                  <a:spcPts val="300"/>
                </a:spcBef>
              </a:pP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cs typeface="Arial"/>
                </a:rPr>
                <a:t>Communication</a:t>
              </a:r>
            </a:p>
            <a:p>
              <a:pPr hangingPunct="1">
                <a:spcBef>
                  <a:spcPts val="300"/>
                </a:spcBef>
              </a:pP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cs typeface="Arial"/>
                </a:rPr>
                <a:t>Digital Fluency</a:t>
              </a:r>
            </a:p>
            <a:p>
              <a:pPr hangingPunct="1">
                <a:spcBef>
                  <a:spcPts val="300"/>
                </a:spcBef>
              </a:pP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cs typeface="Arial"/>
                </a:rPr>
                <a:t>Entrepreneurial Mindset</a:t>
              </a:r>
            </a:p>
            <a:p>
              <a:pPr hangingPunct="1">
                <a:spcBef>
                  <a:spcPts val="300"/>
                </a:spcBef>
              </a:pP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cs typeface="Arial"/>
                </a:rPr>
                <a:t>Empathy</a:t>
              </a:r>
            </a:p>
            <a:p>
              <a:pPr hangingPunct="1">
                <a:spcBef>
                  <a:spcPts val="300"/>
                </a:spcBef>
              </a:pP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cs typeface="Arial"/>
                </a:rPr>
                <a:t>Resilience</a:t>
              </a:r>
            </a:p>
            <a:p>
              <a:pPr hangingPunct="1">
                <a:spcBef>
                  <a:spcPts val="300"/>
                </a:spcBef>
              </a:pP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cs typeface="Arial"/>
                </a:rPr>
                <a:t>Self-Awareness</a:t>
              </a:r>
            </a:p>
            <a:p>
              <a:pPr hangingPunct="1">
                <a:spcBef>
                  <a:spcPts val="300"/>
                </a:spcBef>
              </a:pP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cs typeface="Arial"/>
                </a:rPr>
                <a:t>Social/Diversity Awareness</a:t>
              </a:r>
            </a:p>
            <a:p>
              <a:pPr hangingPunct="1">
                <a:spcBef>
                  <a:spcPts val="300"/>
                </a:spcBef>
              </a:pPr>
              <a:endParaRPr lang="en-US" sz="2000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9" name="Content Placeholder 3" descr="Final-NewWorldofWork_logo_Horiz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4580" b="-44580"/>
            <a:stretch>
              <a:fillRect/>
            </a:stretch>
          </p:blipFill>
          <p:spPr>
            <a:xfrm>
              <a:off x="4375353" y="2507577"/>
              <a:ext cx="4609897" cy="1878106"/>
            </a:xfrm>
            <a:prstGeom prst="rect">
              <a:avLst/>
            </a:prstGeom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644" y="3638331"/>
            <a:ext cx="3452813" cy="43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93" y="7018819"/>
            <a:ext cx="3923127" cy="9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91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2466" y="4122957"/>
            <a:ext cx="3993984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410751"/>
            <a:endParaRPr lang="en-US" sz="2000" dirty="0" smtClean="0"/>
          </a:p>
          <a:p>
            <a:pPr defTabSz="410751"/>
            <a:endParaRPr lang="en-US" sz="2000" dirty="0" smtClean="0"/>
          </a:p>
          <a:p>
            <a:pPr defTabSz="410751"/>
            <a:endParaRPr lang="en-US" sz="2000" b="1" dirty="0"/>
          </a:p>
          <a:p>
            <a:pPr defTabSz="410751"/>
            <a:r>
              <a:rPr lang="en-US" sz="1800" b="1" dirty="0" smtClean="0"/>
              <a:t>Visit</a:t>
            </a:r>
          </a:p>
          <a:p>
            <a:pPr defTabSz="410751"/>
            <a:endParaRPr lang="en-US" sz="1800" b="1" dirty="0"/>
          </a:p>
          <a:p>
            <a:pPr defTabSz="410751"/>
            <a:r>
              <a:rPr lang="en-US" sz="1800" dirty="0" smtClean="0"/>
              <a:t>DoingWhatMATTERS.cccco.edu</a:t>
            </a:r>
          </a:p>
          <a:p>
            <a:pPr defTabSz="410751"/>
            <a:endParaRPr lang="en-US" sz="1800" dirty="0"/>
          </a:p>
          <a:p>
            <a:pPr defTabSz="410751"/>
            <a:r>
              <a:rPr lang="en-US" sz="1800" dirty="0" smtClean="0"/>
              <a:t>AEBG.cccco.edu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763" t="1836" r="25213" b="3215"/>
          <a:stretch/>
        </p:blipFill>
        <p:spPr>
          <a:xfrm>
            <a:off x="3711548" y="0"/>
            <a:ext cx="9275119" cy="990275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311798" y="7765576"/>
            <a:ext cx="3992262" cy="2811438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6" y="3078039"/>
            <a:ext cx="3622901" cy="13154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49196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4656" y="890926"/>
            <a:ext cx="10533888" cy="71526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-108373" y="4"/>
            <a:ext cx="2237819" cy="719756"/>
            <a:chOff x="2362200" y="4648200"/>
            <a:chExt cx="1573467" cy="50607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6482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567128" y="4719935"/>
              <a:ext cx="1368539" cy="434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7" dirty="0"/>
                <a:t>#</a:t>
              </a:r>
              <a:r>
                <a:rPr lang="en-US" sz="1707" dirty="0" err="1"/>
                <a:t>StrongWorkforce</a:t>
              </a:r>
              <a:endParaRPr lang="en-US" sz="1707" dirty="0"/>
            </a:p>
            <a:p>
              <a:endParaRPr lang="en-US" sz="1707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8623616"/>
            <a:ext cx="2789888" cy="1129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7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485"/>
            <a:ext cx="13134145" cy="72598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8601474"/>
            <a:ext cx="2789888" cy="1129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804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" y="3251199"/>
            <a:ext cx="4394047" cy="299504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413" b="1" dirty="0"/>
              <a:t>California needs </a:t>
            </a:r>
            <a:br>
              <a:rPr lang="en-US" sz="3413" b="1" dirty="0"/>
            </a:br>
            <a:r>
              <a:rPr lang="en-US" sz="3413" b="1" dirty="0"/>
              <a:t>1 million more </a:t>
            </a:r>
            <a:br>
              <a:rPr lang="en-US" sz="3413" b="1" dirty="0"/>
            </a:br>
            <a:r>
              <a:rPr lang="en-US" sz="3413" b="1" dirty="0"/>
              <a:t>AA, certificates, or industry-valued credentials. </a:t>
            </a:r>
            <a:br>
              <a:rPr lang="en-US" sz="3413" b="1" dirty="0"/>
            </a:br>
            <a:endParaRPr lang="en-US" sz="4124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13723644"/>
              </p:ext>
            </p:extLst>
          </p:nvPr>
        </p:nvGraphicFramePr>
        <p:xfrm>
          <a:off x="4827540" y="733531"/>
          <a:ext cx="8986471" cy="881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8623616"/>
            <a:ext cx="2789888" cy="1129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0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74601" y="1804607"/>
            <a:ext cx="5354295" cy="6735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63563" marR="0" indent="-563563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CALIFORNIA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571500" indent="-571500" algn="l" defTabSz="573088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Regional economies</a:t>
            </a:r>
          </a:p>
          <a:p>
            <a:pPr lvl="3" algn="l">
              <a:spcBef>
                <a:spcPts val="600"/>
              </a:spcBef>
              <a:spcAft>
                <a:spcPts val="1200"/>
              </a:spcAft>
              <a:tabLst>
                <a:tab pos="573088" algn="l"/>
              </a:tabLst>
            </a:pPr>
            <a:r>
              <a:rPr lang="en-US" sz="3000" dirty="0"/>
              <a:t>		- </a:t>
            </a:r>
            <a:r>
              <a:rPr lang="en-US" sz="2500" dirty="0"/>
              <a:t>Differing labor market needs</a:t>
            </a:r>
          </a:p>
          <a:p>
            <a:pPr lvl="5" algn="l">
              <a:spcBef>
                <a:spcPts val="600"/>
              </a:spcBef>
              <a:spcAft>
                <a:spcPts val="1200"/>
              </a:spcAft>
              <a:tabLst>
                <a:tab pos="573088" algn="l"/>
              </a:tabLst>
            </a:pPr>
            <a:r>
              <a:rPr lang="en-US" sz="2500" dirty="0"/>
              <a:t>		- </a:t>
            </a:r>
            <a:r>
              <a:rPr lang="en-US" sz="2500" dirty="0" smtClean="0"/>
              <a:t>Industry </a:t>
            </a:r>
            <a:r>
              <a:rPr lang="en-US" sz="2500" dirty="0"/>
              <a:t>sectors</a:t>
            </a:r>
          </a:p>
          <a:p>
            <a:pPr lvl="5" algn="l">
              <a:spcBef>
                <a:spcPts val="600"/>
              </a:spcBef>
              <a:spcAft>
                <a:spcPts val="1200"/>
              </a:spcAft>
              <a:tabLst>
                <a:tab pos="573088" algn="l"/>
              </a:tabLst>
            </a:pPr>
            <a:r>
              <a:rPr lang="en-US" sz="2500" dirty="0"/>
              <a:t>		- </a:t>
            </a:r>
            <a:r>
              <a:rPr lang="en-US" sz="2500" dirty="0" smtClean="0"/>
              <a:t>Guided pathways</a:t>
            </a:r>
            <a:endParaRPr lang="en-US" sz="2500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 smtClean="0"/>
              <a:t>114 community colleges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000" dirty="0" smtClean="0"/>
              <a:t>325 K12/COE adult </a:t>
            </a:r>
            <a:r>
              <a:rPr lang="en-US" sz="3000" dirty="0" err="1" smtClean="0"/>
              <a:t>ed</a:t>
            </a:r>
            <a:r>
              <a:rPr lang="en-US" sz="3000" dirty="0" smtClean="0"/>
              <a:t> providers</a:t>
            </a:r>
          </a:p>
          <a:p>
            <a:pPr marL="573088" lvl="3" indent="-573088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 smtClean="0"/>
              <a:t>	</a:t>
            </a:r>
            <a:r>
              <a:rPr lang="en-US" sz="3000" dirty="0" smtClean="0"/>
              <a:t>Student workforce outcomes</a:t>
            </a:r>
          </a:p>
        </p:txBody>
      </p:sp>
      <p:pic>
        <p:nvPicPr>
          <p:cNvPr id="7" name="pasted-image.png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2411667"/>
            <a:ext cx="7098501" cy="577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873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4930" y="1867621"/>
            <a:ext cx="10262239" cy="8566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u="sng" dirty="0" smtClean="0"/>
              <a:t>WORKFORCE MISSION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From $100M to $900M…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From afterthough</a:t>
            </a:r>
            <a:r>
              <a:rPr lang="en-US" b="1" dirty="0" smtClean="0"/>
              <a:t>t to state policy priority…</a:t>
            </a:r>
            <a:endParaRPr kumimoji="0" lang="en-US" sz="3600" b="1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1" i="0" u="sng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57150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Ecosystem </a:t>
            </a:r>
            <a:r>
              <a:rPr lang="en-US" dirty="0"/>
              <a:t>of </a:t>
            </a:r>
            <a:r>
              <a:rPr lang="en-US" dirty="0" smtClean="0"/>
              <a:t>“</a:t>
            </a:r>
            <a:r>
              <a:rPr lang="en-US" dirty="0" err="1" smtClean="0"/>
              <a:t>intrapreneurs</a:t>
            </a:r>
            <a:r>
              <a:rPr lang="en-US" dirty="0" smtClean="0"/>
              <a:t>”</a:t>
            </a:r>
            <a:endParaRPr lang="en-US" dirty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Tools to “free the data”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Innovations-at-scale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  <a:p>
            <a:pPr marR="0" algn="r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 sz="3000" i="1" dirty="0" smtClean="0"/>
              <a:t>All supportive of Chancellor Oakley’s emphasis on </a:t>
            </a:r>
          </a:p>
          <a:p>
            <a:pPr marR="0" algn="r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 sz="3000" i="1" dirty="0" smtClean="0"/>
              <a:t>guided pathway development</a:t>
            </a:r>
            <a:endParaRPr lang="en-US" sz="3000" i="1" dirty="0"/>
          </a:p>
          <a:p>
            <a:pPr marR="0" algn="r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 sz="3000" i="1" dirty="0">
                <a:solidFill>
                  <a:schemeClr val="accent1"/>
                </a:solidFill>
              </a:rPr>
              <a:t>a</a:t>
            </a:r>
            <a:r>
              <a:rPr lang="en-US" sz="3000" i="1" dirty="0" smtClean="0">
                <a:solidFill>
                  <a:schemeClr val="accent1"/>
                </a:solidFill>
              </a:rPr>
              <a:t>nd to serve a resource for AEBG collaboration.</a:t>
            </a:r>
          </a:p>
          <a:p>
            <a:pPr marR="0" algn="r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endParaRPr lang="en-US" sz="3000" i="1" dirty="0" smtClean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 smtClean="0"/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8777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30128" y="2343508"/>
            <a:ext cx="6036909" cy="1287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Ecosystem of </a:t>
            </a:r>
            <a:r>
              <a:rPr lang="en-US" dirty="0" smtClean="0"/>
              <a:t>“</a:t>
            </a:r>
            <a:r>
              <a:rPr lang="en-US" dirty="0" err="1" smtClean="0"/>
              <a:t>intra</a:t>
            </a:r>
            <a:r>
              <a:rPr lang="en-US" dirty="0" err="1" smtClean="0"/>
              <a:t>preneurs</a:t>
            </a:r>
            <a:r>
              <a:rPr lang="en-US" dirty="0" smtClean="0"/>
              <a:t>”</a:t>
            </a:r>
            <a:endParaRPr lang="en-US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7" name="Picture 2" descr="http://doingwhatmatters.cccco.edu/portals/6/images/maptool_legend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-1" r="92809" b="2651"/>
          <a:stretch/>
        </p:blipFill>
        <p:spPr bwMode="auto">
          <a:xfrm>
            <a:off x="1793973" y="5116148"/>
            <a:ext cx="1131455" cy="191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75088" t="-3865" r="18109" b="1664"/>
          <a:stretch/>
        </p:blipFill>
        <p:spPr>
          <a:xfrm>
            <a:off x="7349642" y="3613047"/>
            <a:ext cx="1176092" cy="1836356"/>
          </a:xfrm>
          <a:prstGeom prst="rect">
            <a:avLst/>
          </a:prstGeom>
        </p:spPr>
      </p:pic>
      <p:pic>
        <p:nvPicPr>
          <p:cNvPr id="13" name="Picture 4" descr="http://doingwhatmatters.cccco.edu/portals/6/images/maptool_legend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5" r="44499" b="-4652"/>
          <a:stretch/>
        </p:blipFill>
        <p:spPr bwMode="auto">
          <a:xfrm>
            <a:off x="4663317" y="5794978"/>
            <a:ext cx="1194954" cy="20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doingwhatmatters.cccco.edu/portals/6/images/maptool_legend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r="67174" b="1548"/>
          <a:stretch/>
        </p:blipFill>
        <p:spPr bwMode="auto">
          <a:xfrm>
            <a:off x="474428" y="3711070"/>
            <a:ext cx="1155700" cy="17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3884" y="3811094"/>
            <a:ext cx="253976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Industry Sector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6091" y="7849724"/>
            <a:ext cx="253976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Region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4142" y="5377245"/>
            <a:ext cx="2539763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Technical Assistance (TAP)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985" y="1991866"/>
            <a:ext cx="3052244" cy="11082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Box 17"/>
          <p:cNvSpPr txBox="1"/>
          <p:nvPr/>
        </p:nvSpPr>
        <p:spPr>
          <a:xfrm>
            <a:off x="10139496" y="3402345"/>
            <a:ext cx="2539763" cy="3949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5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AEBG consortia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500" b="0" i="0" u="none" strike="noStrike" cap="none" spc="0" normalizeH="0" baseline="0" dirty="0" smtClean="0">
              <a:ln>
                <a:noFill/>
              </a:ln>
              <a:solidFill>
                <a:schemeClr val="accent5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5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AEBG</a:t>
            </a:r>
            <a:r>
              <a:rPr kumimoji="0" lang="en-US" sz="2500" b="0" i="0" u="none" strike="noStrike" cap="none" spc="0" normalizeH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TAP for professional development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500" b="0" i="0" u="none" strike="noStrike" cap="none" spc="0" normalizeH="0" baseline="0" dirty="0" smtClean="0">
              <a:ln>
                <a:noFill/>
              </a:ln>
              <a:solidFill>
                <a:schemeClr val="accent5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500" b="0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Field Teams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chemeClr val="accent5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025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8674249"/>
            <a:ext cx="34747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defRPr sz="25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dirty="0" smtClean="0">
                <a:solidFill>
                  <a:schemeClr val="bg1"/>
                </a:solidFill>
              </a:rPr>
              <a:t>oingwhatmatters.</a:t>
            </a:r>
            <a:r>
              <a:rPr lang="en-US" sz="1800" dirty="0" smtClean="0">
                <a:solidFill>
                  <a:srgbClr val="FBAB18"/>
                </a:solidFill>
              </a:rPr>
              <a:t>cccco.edu</a:t>
            </a:r>
            <a:endParaRPr lang="en-US" sz="1800" dirty="0">
              <a:solidFill>
                <a:srgbClr val="FBAB1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4568" y="4825999"/>
            <a:ext cx="11242964" cy="3026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500" i="1" dirty="0">
                <a:solidFill>
                  <a:schemeClr val="accent1"/>
                </a:solidFill>
              </a:rPr>
              <a:t>“The </a:t>
            </a:r>
            <a:r>
              <a:rPr lang="en-US" sz="2500" i="1" dirty="0" err="1">
                <a:solidFill>
                  <a:schemeClr val="accent1"/>
                </a:solidFill>
              </a:rPr>
              <a:t>LaunchBoard</a:t>
            </a:r>
            <a:r>
              <a:rPr lang="en-US" sz="2500" i="1" dirty="0">
                <a:solidFill>
                  <a:schemeClr val="accent1"/>
                </a:solidFill>
              </a:rPr>
              <a:t> makes the California Community College system the national leader in the development of data base tools for aligning student's career aspirations, curricula and labor market opportunities. </a:t>
            </a:r>
            <a:endParaRPr lang="en-US" sz="2500" i="1" dirty="0" smtClean="0">
              <a:solidFill>
                <a:schemeClr val="accent1"/>
              </a:solidFill>
            </a:endParaRPr>
          </a:p>
          <a:p>
            <a:endParaRPr lang="en-US" sz="2500" b="1" dirty="0" smtClean="0"/>
          </a:p>
          <a:p>
            <a:r>
              <a:rPr lang="en-US" sz="1800" b="1" dirty="0" smtClean="0">
                <a:solidFill>
                  <a:schemeClr val="accent1"/>
                </a:solidFill>
              </a:rPr>
              <a:t>Anthony </a:t>
            </a:r>
            <a:r>
              <a:rPr lang="en-US" sz="1800" b="1" dirty="0">
                <a:solidFill>
                  <a:schemeClr val="accent1"/>
                </a:solidFill>
              </a:rPr>
              <a:t>P. </a:t>
            </a:r>
            <a:r>
              <a:rPr lang="en-US" sz="1800" b="1" dirty="0" err="1">
                <a:solidFill>
                  <a:schemeClr val="accent1"/>
                </a:solidFill>
              </a:rPr>
              <a:t>Carnevale</a:t>
            </a:r>
            <a:r>
              <a:rPr lang="en-US" sz="1800" dirty="0">
                <a:solidFill>
                  <a:schemeClr val="accent1"/>
                </a:solidFill>
              </a:rPr>
              <a:t/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Research Professor and Director, McCourt School of Public Policy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Georgetown University Center on Education and the Workforce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9672" y="2601701"/>
            <a:ext cx="4852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/>
              <a:t>Tools to “free the data”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52" y="2511288"/>
            <a:ext cx="4106106" cy="99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35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5E0791D-FA9A-44D6-BC01-586983A86F9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36" y="7414028"/>
            <a:ext cx="4106106" cy="99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3618" y="2533365"/>
            <a:ext cx="11016359" cy="428835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/>
            <a:r>
              <a:rPr lang="en-US" b="1" u="sng" dirty="0" smtClean="0"/>
              <a:t>Celebrate Strong Workforce Stars!</a:t>
            </a:r>
          </a:p>
          <a:p>
            <a:pPr lvl="0" algn="l"/>
            <a:endParaRPr lang="en-US" b="1" u="sng" dirty="0" smtClean="0"/>
          </a:p>
          <a:p>
            <a:pPr lvl="0" algn="l">
              <a:spcBef>
                <a:spcPts val="600"/>
              </a:spcBef>
            </a:pPr>
            <a:r>
              <a:rPr lang="en-US" dirty="0" smtClean="0"/>
              <a:t>Outcomes </a:t>
            </a:r>
            <a:r>
              <a:rPr lang="en-US" dirty="0"/>
              <a:t>must demonstrate that:</a:t>
            </a:r>
          </a:p>
          <a:p>
            <a:pPr marL="571500" lvl="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Students increased earnings by 50% or more</a:t>
            </a:r>
          </a:p>
          <a:p>
            <a:pPr marL="571500" lvl="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70% or more attained the regional living </a:t>
            </a:r>
            <a:r>
              <a:rPr lang="en-US" dirty="0" smtClean="0"/>
              <a:t>wage, or</a:t>
            </a:r>
            <a:endParaRPr lang="en-US" dirty="0"/>
          </a:p>
          <a:p>
            <a:pPr marL="571500" lvl="0" indent="-5715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90% or more reported being employed in their field of study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8921329" y="2067391"/>
            <a:ext cx="1297858" cy="1061884"/>
          </a:xfrm>
          <a:prstGeom prst="star5">
            <a:avLst/>
          </a:prstGeom>
          <a:solidFill>
            <a:srgbClr val="0070C0"/>
          </a:solidFill>
          <a:ln w="25400" cap="flat">
            <a:solidFill>
              <a:srgbClr val="FBAB18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9699902" y="2846029"/>
            <a:ext cx="1297858" cy="1061884"/>
          </a:xfrm>
          <a:prstGeom prst="star5">
            <a:avLst/>
          </a:prstGeom>
          <a:solidFill>
            <a:srgbClr val="0070C0"/>
          </a:solidFill>
          <a:ln w="25400" cap="flat">
            <a:solidFill>
              <a:srgbClr val="FBAB18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0400654" y="1941030"/>
            <a:ext cx="1297858" cy="1061884"/>
          </a:xfrm>
          <a:prstGeom prst="star5">
            <a:avLst/>
          </a:prstGeom>
          <a:solidFill>
            <a:srgbClr val="0070C0"/>
          </a:solidFill>
          <a:ln w="25400" cap="flat">
            <a:solidFill>
              <a:srgbClr val="FBAB18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4549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A6B3D-D5F5-4457-9683-9DE864914794}"/>
</file>

<file path=customXml/itemProps2.xml><?xml version="1.0" encoding="utf-8"?>
<ds:datastoreItem xmlns:ds="http://schemas.openxmlformats.org/officeDocument/2006/customXml" ds:itemID="{B74A27B5-C340-4A9F-9703-90834698E4DA}"/>
</file>

<file path=customXml/itemProps3.xml><?xml version="1.0" encoding="utf-8"?>
<ds:datastoreItem xmlns:ds="http://schemas.openxmlformats.org/officeDocument/2006/customXml" ds:itemID="{1E1A87B4-F93C-4EE2-A6A1-C707167A195A}"/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495</Words>
  <Application>Microsoft Office PowerPoint</Application>
  <PresentationFormat>Custom</PresentationFormat>
  <Paragraphs>160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Helvetica Light</vt:lpstr>
      <vt:lpstr>Helvetica Neue</vt:lpstr>
      <vt:lpstr>White</vt:lpstr>
      <vt:lpstr>1_White</vt:lpstr>
      <vt:lpstr>PowerPoint Presentation</vt:lpstr>
      <vt:lpstr>PowerPoint Presentation</vt:lpstr>
      <vt:lpstr>PowerPoint Presentation</vt:lpstr>
      <vt:lpstr>California needs  1 million more  AA, certificates, or industry-valued credentials.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Bonecutter</dc:creator>
  <cp:lastModifiedBy>cnts</cp:lastModifiedBy>
  <cp:revision>331</cp:revision>
  <cp:lastPrinted>2017-03-14T19:58:46Z</cp:lastPrinted>
  <dcterms:modified xsi:type="dcterms:W3CDTF">2017-10-12T23:01:53Z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