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omments/modernComment_64B_877790BA.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52"/>
  </p:notesMasterIdLst>
  <p:handoutMasterIdLst>
    <p:handoutMasterId r:id="rId53"/>
  </p:handoutMasterIdLst>
  <p:sldIdLst>
    <p:sldId id="1537" r:id="rId5"/>
    <p:sldId id="1595" r:id="rId6"/>
    <p:sldId id="1581" r:id="rId7"/>
    <p:sldId id="1588" r:id="rId8"/>
    <p:sldId id="1571" r:id="rId9"/>
    <p:sldId id="1580" r:id="rId10"/>
    <p:sldId id="256" r:id="rId11"/>
    <p:sldId id="1596" r:id="rId12"/>
    <p:sldId id="1598" r:id="rId13"/>
    <p:sldId id="1600" r:id="rId14"/>
    <p:sldId id="1611" r:id="rId15"/>
    <p:sldId id="1601" r:id="rId16"/>
    <p:sldId id="1566" r:id="rId17"/>
    <p:sldId id="1602" r:id="rId18"/>
    <p:sldId id="1604" r:id="rId19"/>
    <p:sldId id="1605" r:id="rId20"/>
    <p:sldId id="1579" r:id="rId21"/>
    <p:sldId id="1555" r:id="rId22"/>
    <p:sldId id="1573" r:id="rId23"/>
    <p:sldId id="1574" r:id="rId24"/>
    <p:sldId id="1575" r:id="rId25"/>
    <p:sldId id="1576" r:id="rId26"/>
    <p:sldId id="374" r:id="rId27"/>
    <p:sldId id="1614" r:id="rId28"/>
    <p:sldId id="1609" r:id="rId29"/>
    <p:sldId id="1589" r:id="rId30"/>
    <p:sldId id="1607" r:id="rId31"/>
    <p:sldId id="1541" r:id="rId32"/>
    <p:sldId id="1592" r:id="rId33"/>
    <p:sldId id="1593" r:id="rId34"/>
    <p:sldId id="1591" r:id="rId35"/>
    <p:sldId id="1610" r:id="rId36"/>
    <p:sldId id="1615" r:id="rId37"/>
    <p:sldId id="1590" r:id="rId38"/>
    <p:sldId id="1564" r:id="rId39"/>
    <p:sldId id="1554" r:id="rId40"/>
    <p:sldId id="1567" r:id="rId41"/>
    <p:sldId id="285" r:id="rId42"/>
    <p:sldId id="1559" r:id="rId43"/>
    <p:sldId id="275" r:id="rId44"/>
    <p:sldId id="1560" r:id="rId45"/>
    <p:sldId id="1594" r:id="rId46"/>
    <p:sldId id="1616" r:id="rId47"/>
    <p:sldId id="1608" r:id="rId48"/>
    <p:sldId id="1557" r:id="rId49"/>
    <p:sldId id="344" r:id="rId50"/>
    <p:sldId id="1599"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EP Carryover compliance and NOVA enhancements" id="{A6AA5DFF-D167-4DA6-823D-96457CAE7F2F}">
          <p14:sldIdLst>
            <p14:sldId id="1537"/>
            <p14:sldId id="1595"/>
            <p14:sldId id="1581"/>
            <p14:sldId id="1588"/>
            <p14:sldId id="1571"/>
            <p14:sldId id="1580"/>
            <p14:sldId id="256"/>
            <p14:sldId id="1596"/>
            <p14:sldId id="1598"/>
            <p14:sldId id="1600"/>
            <p14:sldId id="1611"/>
            <p14:sldId id="1601"/>
            <p14:sldId id="1566"/>
            <p14:sldId id="1602"/>
            <p14:sldId id="1604"/>
            <p14:sldId id="1605"/>
            <p14:sldId id="1579"/>
            <p14:sldId id="1555"/>
            <p14:sldId id="1573"/>
            <p14:sldId id="1574"/>
            <p14:sldId id="1575"/>
            <p14:sldId id="1576"/>
            <p14:sldId id="374"/>
            <p14:sldId id="1614"/>
            <p14:sldId id="1609"/>
            <p14:sldId id="1589"/>
            <p14:sldId id="1607"/>
            <p14:sldId id="1541"/>
            <p14:sldId id="1592"/>
            <p14:sldId id="1593"/>
            <p14:sldId id="1591"/>
            <p14:sldId id="1610"/>
            <p14:sldId id="1615"/>
            <p14:sldId id="1590"/>
            <p14:sldId id="1564"/>
            <p14:sldId id="1554"/>
            <p14:sldId id="1567"/>
            <p14:sldId id="285"/>
            <p14:sldId id="1559"/>
            <p14:sldId id="275"/>
            <p14:sldId id="1560"/>
            <p14:sldId id="1594"/>
          </p14:sldIdLst>
        </p14:section>
        <p14:section name="Live Demo transition to TA" id="{2D94D757-DF2B-40B1-B1AC-B7D06CDEDB2D}">
          <p14:sldIdLst>
            <p14:sldId id="1616"/>
            <p14:sldId id="1608"/>
            <p14:sldId id="1557"/>
            <p14:sldId id="344"/>
            <p14:sldId id="159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6C5211-1CA4-9C86-7D07-791C6263D633}" name="Diaz, Mayra" initials="DM" userId="S::mdiaz@cccco.edu::c7a328a7-73e4-4a44-b49c-88a826fa698e" providerId="AD"/>
  <p188:author id="{6B132733-51EC-80BF-BF8A-91ECFA5B51FE}" name="Wynn, Susan (Consultant)" initials="WS(" userId="S::swynn@cccco.edu::8da9007e-a18c-431f-acc9-d42b872c095f" providerId="AD"/>
  <p188:author id="{4C06106F-ABCA-A822-8A50-108F1E3225D5}" name="Mandilee Gonzales" initials="" userId="S::mgonzales@scoe.net::13c7f4b8-bd65-4858-ac3b-62354398c4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E4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D8F32-9BDA-418C-B1C0-D9AB43C848AF}" v="103" dt="2024-01-30T01:22:35.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29" autoAdjust="0"/>
    <p:restoredTop sz="88339" autoAdjust="0"/>
  </p:normalViewPr>
  <p:slideViewPr>
    <p:cSldViewPr snapToGrid="0">
      <p:cViewPr varScale="1">
        <p:scale>
          <a:sx n="59" d="100"/>
          <a:sy n="59" d="100"/>
        </p:scale>
        <p:origin x="200" y="952"/>
      </p:cViewPr>
      <p:guideLst/>
    </p:cSldViewPr>
  </p:slideViewPr>
  <p:outlineViewPr>
    <p:cViewPr>
      <p:scale>
        <a:sx n="33" d="100"/>
        <a:sy n="33" d="100"/>
      </p:scale>
      <p:origin x="0" y="-12760"/>
    </p:cViewPr>
  </p:outlineViewPr>
  <p:notesTextViewPr>
    <p:cViewPr>
      <p:scale>
        <a:sx n="1" d="1"/>
        <a:sy n="1" d="1"/>
      </p:scale>
      <p:origin x="0" y="0"/>
    </p:cViewPr>
  </p:notesTextViewPr>
  <p:sorterViewPr>
    <p:cViewPr>
      <p:scale>
        <a:sx n="100" d="100"/>
        <a:sy n="100" d="100"/>
      </p:scale>
      <p:origin x="0" y="-69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omments/modernComment_64B_877790BA.xml><?xml version="1.0" encoding="utf-8"?>
<p188:cmLst xmlns:a="http://schemas.openxmlformats.org/drawingml/2006/main" xmlns:r="http://schemas.openxmlformats.org/officeDocument/2006/relationships" xmlns:p188="http://schemas.microsoft.com/office/powerpoint/2018/8/main">
  <p188:cm id="{4BD3974B-C011-4CA2-8DDB-5172D4231936}" authorId="{4F6C5211-1CA4-9C86-7D07-791C6263D633}" status="resolved" created="2024-01-26T02:24:30.137">
    <pc:sldMkLst xmlns:pc="http://schemas.microsoft.com/office/powerpoint/2013/main/command">
      <pc:docMk/>
      <pc:sldMk cId="3446404050" sldId="1606"/>
    </pc:sldMkLst>
    <p188:replyLst>
      <p188:reply id="{F54EAF68-224C-47E3-BB52-4F13C929DB52}" authorId="{6B132733-51EC-80BF-BF8A-91ECFA5B51FE}" created="2024-01-29T23:38:30.566">
        <p188:txBody>
          <a:bodyPr/>
          <a:lstStyle/>
          <a:p>
            <a:r>
              <a:rPr lang="en-US"/>
              <a:t>Done!
</a:t>
            </a:r>
          </a:p>
        </p188:txBody>
      </p188:reply>
    </p188:replyLst>
    <p188:txBody>
      <a:bodyPr/>
      <a:lstStyle/>
      <a:p>
        <a:r>
          <a:rPr lang="en-US"/>
          <a:t>Susan, can you include summary data on the total counts and 15%. You can pull this off of the spreadsheet you developed. Perhaps include a nice graph.</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1" Type="http://schemas.openxmlformats.org/officeDocument/2006/relationships/image" Target="../media/image35.jpeg"/></Relationships>
</file>

<file path=ppt/diagrams/_rels/data6.xml.rels><?xml version="1.0" encoding="UTF-8" standalone="yes"?>
<Relationships xmlns="http://schemas.openxmlformats.org/package/2006/relationships"><Relationship Id="rId1" Type="http://schemas.openxmlformats.org/officeDocument/2006/relationships/image" Target="../media/image36.jpeg"/></Relationships>
</file>

<file path=ppt/diagrams/_rels/data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ata9.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1" Type="http://schemas.openxmlformats.org/officeDocument/2006/relationships/image" Target="../media/image36.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9.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67DDD-FB1B-42A8-AAFB-0BC6E2D4A86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2A7DA19-5CED-4D1E-B2D5-6A84D3FD2509}">
      <dgm:prSet phldrT="[Text]" custT="1"/>
      <dgm:spPr>
        <a:solidFill>
          <a:srgbClr val="002060"/>
        </a:solidFill>
      </dgm:spPr>
      <dgm:t>
        <a:bodyPr/>
        <a:lstStyle/>
        <a:p>
          <a:pPr>
            <a:buNone/>
          </a:pPr>
          <a:r>
            <a:rPr lang="en-US" sz="2800" dirty="0"/>
            <a:t>Member Level</a:t>
          </a:r>
        </a:p>
      </dgm:t>
      <dgm:extLst>
        <a:ext uri="{E40237B7-FDA0-4F09-8148-C483321AD2D9}">
          <dgm14:cNvPr xmlns:dgm14="http://schemas.microsoft.com/office/drawing/2010/diagram" id="0" name="" descr="Member Level&#10;ØMembers vote to set a carryover % threshold within their consortium.&#10;Ø&#10;ØMember funding for one year may be impacted after two years are assessed.&#10;•Consortium Level&#10;ØConsortia exceeding 20% carryover annually will be monitored by the Chancellor’s Office and CDE.&#10;Ø&#10;ØConsortia exceeding 20% carryover annually will be required to submit a written expenditure plan and assigned technical assistance by the Chancellor’s Office and CDE. &#10;"/>
        </a:ext>
      </dgm:extLst>
    </dgm:pt>
    <dgm:pt modelId="{C7C311AC-B4A3-4C20-9704-BA6FB49F3A95}" type="parTrans" cxnId="{FD96E760-54C6-47EB-9E77-35EE1B4F464C}">
      <dgm:prSet/>
      <dgm:spPr/>
      <dgm:t>
        <a:bodyPr/>
        <a:lstStyle/>
        <a:p>
          <a:endParaRPr lang="en-US"/>
        </a:p>
      </dgm:t>
    </dgm:pt>
    <dgm:pt modelId="{FD86F937-1DB4-44BA-94B9-4B142C9A5DE9}" type="sibTrans" cxnId="{FD96E760-54C6-47EB-9E77-35EE1B4F464C}">
      <dgm:prSet/>
      <dgm:spPr/>
      <dgm:t>
        <a:bodyPr/>
        <a:lstStyle/>
        <a:p>
          <a:endParaRPr lang="en-US"/>
        </a:p>
      </dgm:t>
    </dgm:pt>
    <dgm:pt modelId="{4B956704-668F-49A0-BD56-CF7FF7CEBA40}">
      <dgm:prSet phldrT="[Text]" custT="1"/>
      <dgm:spPr/>
      <dgm:t>
        <a:bodyPr/>
        <a:lstStyle/>
        <a:p>
          <a:pPr>
            <a:buFont typeface="Wingdings" panose="05000000000000000000" pitchFamily="2" charset="2"/>
            <a:buChar char="Ø"/>
          </a:pPr>
          <a:r>
            <a:rPr lang="en-US" sz="1800" b="1" dirty="0"/>
            <a:t>Members </a:t>
          </a:r>
          <a:r>
            <a:rPr lang="en-US" sz="1800" dirty="0"/>
            <a:t>vote to set a carryover % threshold within their consortium.</a:t>
          </a:r>
        </a:p>
      </dgm:t>
      <dgm:extLst>
        <a:ext uri="{E40237B7-FDA0-4F09-8148-C483321AD2D9}">
          <dgm14:cNvPr xmlns:dgm14="http://schemas.microsoft.com/office/drawing/2010/diagram" id="0" name="" descr="Member Level&#10;ØMembers vote to set a carryover % threshold within their consortium.&#10;Ø&#10;ØMember funding for one year may be impacted after two years are assessed.&#10;•Consortium Level&#10;ØConsortia exceeding 20% carryover annually will be monitored by the Chancellor’s Office and CDE.&#10;Ø&#10;ØConsortia exceeding 20% carryover annually will be required to submit a written expenditure plan and assigned technical assistance by the Chancellor’s Office and CDE. &#10;"/>
        </a:ext>
      </dgm:extLst>
    </dgm:pt>
    <dgm:pt modelId="{2EFEDC03-2C0E-4C45-BC64-088C94A432B6}" type="parTrans" cxnId="{18E85726-5137-4366-A21F-B4AC8A6771E8}">
      <dgm:prSet/>
      <dgm:spPr/>
      <dgm:t>
        <a:bodyPr/>
        <a:lstStyle/>
        <a:p>
          <a:endParaRPr lang="en-US"/>
        </a:p>
      </dgm:t>
    </dgm:pt>
    <dgm:pt modelId="{7500E322-8394-4A93-A209-B9927534A17B}" type="sibTrans" cxnId="{18E85726-5137-4366-A21F-B4AC8A6771E8}">
      <dgm:prSet/>
      <dgm:spPr/>
      <dgm:t>
        <a:bodyPr/>
        <a:lstStyle/>
        <a:p>
          <a:endParaRPr lang="en-US"/>
        </a:p>
      </dgm:t>
    </dgm:pt>
    <dgm:pt modelId="{1F1150C2-9FBA-4796-AA0E-B72A05259FB6}">
      <dgm:prSet phldrT="[Text]" custT="1"/>
      <dgm:spPr>
        <a:solidFill>
          <a:srgbClr val="002060"/>
        </a:solidFill>
      </dgm:spPr>
      <dgm:t>
        <a:bodyPr/>
        <a:lstStyle/>
        <a:p>
          <a:r>
            <a:rPr lang="en-US" sz="2800"/>
            <a:t>Consortium Level</a:t>
          </a:r>
          <a:endParaRPr lang="en-US" sz="2800" dirty="0"/>
        </a:p>
      </dgm:t>
      <dgm:extLst>
        <a:ext uri="{E40237B7-FDA0-4F09-8148-C483321AD2D9}">
          <dgm14:cNvPr xmlns:dgm14="http://schemas.microsoft.com/office/drawing/2010/diagram" id="0" name="" descr="Member Level&#10;ØMembers vote to set a carryover % threshold within their consortium.&#10;Ø&#10;ØMember funding for one year may be impacted after two years are assessed.&#10;•Consortium Level&#10;ØConsortia exceeding 20% carryover annually will be monitored by the Chancellor’s Office and CDE.&#10;Ø&#10;ØConsortia exceeding 20% carryover annually will be required to submit a written expenditure plan and assigned technical assistance by the Chancellor’s Office and CDE. &#10;"/>
        </a:ext>
      </dgm:extLst>
    </dgm:pt>
    <dgm:pt modelId="{EF241112-51F6-4E9E-B0B1-491EDDDBB108}" type="parTrans" cxnId="{ADE64C3C-FC21-4800-81A8-7EB51A410938}">
      <dgm:prSet/>
      <dgm:spPr/>
      <dgm:t>
        <a:bodyPr/>
        <a:lstStyle/>
        <a:p>
          <a:endParaRPr lang="en-US"/>
        </a:p>
      </dgm:t>
    </dgm:pt>
    <dgm:pt modelId="{8CAF5EFB-BF48-4A42-A602-50F0393D2BA3}" type="sibTrans" cxnId="{ADE64C3C-FC21-4800-81A8-7EB51A410938}">
      <dgm:prSet/>
      <dgm:spPr/>
      <dgm:t>
        <a:bodyPr/>
        <a:lstStyle/>
        <a:p>
          <a:endParaRPr lang="en-US"/>
        </a:p>
      </dgm:t>
    </dgm:pt>
    <dgm:pt modelId="{C960054F-AF73-4461-92B6-0D4F07407CEB}">
      <dgm:prSet phldrT="[Text]" custT="1"/>
      <dgm:spPr/>
      <dgm:t>
        <a:bodyPr/>
        <a:lstStyle/>
        <a:p>
          <a:pPr>
            <a:buFont typeface="Wingdings" panose="05000000000000000000" pitchFamily="2" charset="2"/>
            <a:buChar char="Ø"/>
          </a:pPr>
          <a:r>
            <a:rPr lang="en-US" sz="1800" b="1" dirty="0"/>
            <a:t>Consortia </a:t>
          </a:r>
          <a:r>
            <a:rPr lang="en-US" sz="1800" dirty="0"/>
            <a:t>exceeding 20% carryover </a:t>
          </a:r>
          <a:r>
            <a:rPr lang="en-US" sz="1800" u="sng" dirty="0"/>
            <a:t>annually</a:t>
          </a:r>
          <a:r>
            <a:rPr lang="en-US" sz="1800" dirty="0"/>
            <a:t> will be monitored by the Chancellor’s Office and CDE.</a:t>
          </a:r>
        </a:p>
      </dgm:t>
      <dgm:extLst>
        <a:ext uri="{E40237B7-FDA0-4F09-8148-C483321AD2D9}">
          <dgm14:cNvPr xmlns:dgm14="http://schemas.microsoft.com/office/drawing/2010/diagram" id="0" name="" descr="Member Level&#10;ØMembers vote to set a carryover % threshold within their consortium.&#10;Ø&#10;ØMember funding for one year may be impacted after two years are assessed.&#10;•Consortium Level&#10;ØConsortia exceeding 20% carryover annually will be monitored by the Chancellor’s Office and CDE.&#10;Ø&#10;ØConsortia exceeding 20% carryover annually will be required to submit a written expenditure plan and assigned technical assistance by the Chancellor’s Office and CDE. &#10;"/>
        </a:ext>
      </dgm:extLst>
    </dgm:pt>
    <dgm:pt modelId="{C387EDCB-654D-4201-BAF1-71454F2D164E}" type="parTrans" cxnId="{EE25FF46-2C34-4C59-B8A2-4E302F006A81}">
      <dgm:prSet/>
      <dgm:spPr/>
      <dgm:t>
        <a:bodyPr/>
        <a:lstStyle/>
        <a:p>
          <a:endParaRPr lang="en-US"/>
        </a:p>
      </dgm:t>
    </dgm:pt>
    <dgm:pt modelId="{BC696977-BB79-4885-ADD2-585C2151E790}" type="sibTrans" cxnId="{EE25FF46-2C34-4C59-B8A2-4E302F006A81}">
      <dgm:prSet/>
      <dgm:spPr/>
      <dgm:t>
        <a:bodyPr/>
        <a:lstStyle/>
        <a:p>
          <a:endParaRPr lang="en-US"/>
        </a:p>
      </dgm:t>
    </dgm:pt>
    <dgm:pt modelId="{F324F6BE-2340-4FE9-AE7D-105BA4C3CB86}">
      <dgm:prSet phldrT="[Text]" custT="1"/>
      <dgm:spPr/>
      <dgm:t>
        <a:bodyPr/>
        <a:lstStyle/>
        <a:p>
          <a:pPr>
            <a:buFont typeface="Wingdings" panose="05000000000000000000" pitchFamily="2" charset="2"/>
            <a:buChar char="Ø"/>
          </a:pPr>
          <a:r>
            <a:rPr lang="en-US" sz="1800" b="1" dirty="0"/>
            <a:t>Consortia </a:t>
          </a:r>
          <a:r>
            <a:rPr lang="en-US" sz="1800" dirty="0"/>
            <a:t>exceeding 20% carryover </a:t>
          </a:r>
          <a:r>
            <a:rPr lang="en-US" sz="1800" u="sng" dirty="0"/>
            <a:t>annually</a:t>
          </a:r>
          <a:r>
            <a:rPr lang="en-US" sz="1800" dirty="0"/>
            <a:t> will be required to submit a written expenditure plan and assigned technical assistance by the Chancellor’s Office and CDE. </a:t>
          </a:r>
        </a:p>
      </dgm:t>
    </dgm:pt>
    <dgm:pt modelId="{5493D910-5F4E-40E8-BDEE-99EC25309773}" type="parTrans" cxnId="{7D5FD8F9-BE97-4070-AB6A-DB4EDF3405F9}">
      <dgm:prSet/>
      <dgm:spPr/>
      <dgm:t>
        <a:bodyPr/>
        <a:lstStyle/>
        <a:p>
          <a:endParaRPr lang="en-US"/>
        </a:p>
      </dgm:t>
    </dgm:pt>
    <dgm:pt modelId="{E65C6036-702C-4E50-B0EB-CADB8506346B}" type="sibTrans" cxnId="{7D5FD8F9-BE97-4070-AB6A-DB4EDF3405F9}">
      <dgm:prSet/>
      <dgm:spPr/>
      <dgm:t>
        <a:bodyPr/>
        <a:lstStyle/>
        <a:p>
          <a:endParaRPr lang="en-US"/>
        </a:p>
      </dgm:t>
    </dgm:pt>
    <dgm:pt modelId="{EE3DE4E9-D669-4747-B1A9-8BF1FA37F2E6}">
      <dgm:prSet phldrT="[Text]" custT="1"/>
      <dgm:spPr/>
      <dgm:t>
        <a:bodyPr/>
        <a:lstStyle/>
        <a:p>
          <a:pPr>
            <a:buFont typeface="Wingdings" panose="05000000000000000000" pitchFamily="2" charset="2"/>
            <a:buChar char="Ø"/>
          </a:pPr>
          <a:r>
            <a:rPr lang="en-US" sz="1800" b="1" dirty="0"/>
            <a:t>Member </a:t>
          </a:r>
          <a:r>
            <a:rPr lang="en-US" sz="1800" dirty="0"/>
            <a:t>funding for one year may be impacted after </a:t>
          </a:r>
          <a:r>
            <a:rPr lang="en-US" sz="1800" u="sng" dirty="0"/>
            <a:t>two years </a:t>
          </a:r>
          <a:r>
            <a:rPr lang="en-US" sz="1800" dirty="0"/>
            <a:t>are assessed.</a:t>
          </a:r>
        </a:p>
      </dgm:t>
    </dgm:pt>
    <dgm:pt modelId="{8F6F7D96-02FA-471F-9014-B943FD63CB03}" type="parTrans" cxnId="{F349BC36-5090-4548-B685-B5F74217621B}">
      <dgm:prSet/>
      <dgm:spPr/>
      <dgm:t>
        <a:bodyPr/>
        <a:lstStyle/>
        <a:p>
          <a:endParaRPr lang="en-US"/>
        </a:p>
      </dgm:t>
    </dgm:pt>
    <dgm:pt modelId="{BD8BCECD-8727-492F-83F3-099578371E7E}" type="sibTrans" cxnId="{F349BC36-5090-4548-B685-B5F74217621B}">
      <dgm:prSet/>
      <dgm:spPr/>
      <dgm:t>
        <a:bodyPr/>
        <a:lstStyle/>
        <a:p>
          <a:endParaRPr lang="en-US"/>
        </a:p>
      </dgm:t>
    </dgm:pt>
    <dgm:pt modelId="{CFC8406C-512D-4D6D-9D22-D2EC4C1561CB}">
      <dgm:prSet phldrT="[Text]" custT="1"/>
      <dgm:spPr/>
      <dgm:t>
        <a:bodyPr/>
        <a:lstStyle/>
        <a:p>
          <a:pPr>
            <a:buFont typeface="Wingdings" panose="05000000000000000000" pitchFamily="2" charset="2"/>
            <a:buChar char="Ø"/>
          </a:pPr>
          <a:endParaRPr lang="en-US" sz="1800" dirty="0"/>
        </a:p>
      </dgm:t>
    </dgm:pt>
    <dgm:pt modelId="{4A84EB80-8788-4F24-B4B5-2F7D6563C99D}" type="parTrans" cxnId="{2CE21DE5-E456-4C9D-ABF5-A2C97DEE1BC5}">
      <dgm:prSet/>
      <dgm:spPr/>
      <dgm:t>
        <a:bodyPr/>
        <a:lstStyle/>
        <a:p>
          <a:endParaRPr lang="en-US"/>
        </a:p>
      </dgm:t>
    </dgm:pt>
    <dgm:pt modelId="{E7D947C0-B99F-4FCA-9475-47559307A263}" type="sibTrans" cxnId="{2CE21DE5-E456-4C9D-ABF5-A2C97DEE1BC5}">
      <dgm:prSet/>
      <dgm:spPr/>
      <dgm:t>
        <a:bodyPr/>
        <a:lstStyle/>
        <a:p>
          <a:endParaRPr lang="en-US"/>
        </a:p>
      </dgm:t>
    </dgm:pt>
    <dgm:pt modelId="{1716DEEB-B1F1-4B4E-833E-BE8D4C6E0C51}">
      <dgm:prSet phldrT="[Text]" custT="1"/>
      <dgm:spPr/>
      <dgm:t>
        <a:bodyPr/>
        <a:lstStyle/>
        <a:p>
          <a:pPr>
            <a:buFont typeface="Wingdings" panose="05000000000000000000" pitchFamily="2" charset="2"/>
            <a:buChar char="Ø"/>
          </a:pPr>
          <a:endParaRPr lang="en-US" sz="1800" dirty="0"/>
        </a:p>
      </dgm:t>
    </dgm:pt>
    <dgm:pt modelId="{3F65241C-43B4-4F81-9EE4-0C535FE99CFD}" type="parTrans" cxnId="{D7282F2A-74BC-4100-890F-EA42C3C24F84}">
      <dgm:prSet/>
      <dgm:spPr/>
      <dgm:t>
        <a:bodyPr/>
        <a:lstStyle/>
        <a:p>
          <a:endParaRPr lang="en-US"/>
        </a:p>
      </dgm:t>
    </dgm:pt>
    <dgm:pt modelId="{9077492C-CABA-43A2-A7C7-6B268CBA7497}" type="sibTrans" cxnId="{D7282F2A-74BC-4100-890F-EA42C3C24F84}">
      <dgm:prSet/>
      <dgm:spPr/>
      <dgm:t>
        <a:bodyPr/>
        <a:lstStyle/>
        <a:p>
          <a:endParaRPr lang="en-US"/>
        </a:p>
      </dgm:t>
    </dgm:pt>
    <dgm:pt modelId="{A32A4127-5A03-4793-8D9F-02D1A3D70EC2}" type="pres">
      <dgm:prSet presAssocID="{4AA67DDD-FB1B-42A8-AAFB-0BC6E2D4A865}" presName="Name0" presStyleCnt="0">
        <dgm:presLayoutVars>
          <dgm:dir/>
          <dgm:animLvl val="lvl"/>
          <dgm:resizeHandles val="exact"/>
        </dgm:presLayoutVars>
      </dgm:prSet>
      <dgm:spPr/>
    </dgm:pt>
    <dgm:pt modelId="{22271E46-2FFC-43E7-89E0-2F754490BFB2}" type="pres">
      <dgm:prSet presAssocID="{52A7DA19-5CED-4D1E-B2D5-6A84D3FD2509}" presName="composite" presStyleCnt="0"/>
      <dgm:spPr/>
    </dgm:pt>
    <dgm:pt modelId="{0A6C08DE-6F66-4629-BB8E-ABF6E7EFF1B2}" type="pres">
      <dgm:prSet presAssocID="{52A7DA19-5CED-4D1E-B2D5-6A84D3FD2509}" presName="parTx" presStyleLbl="alignNode1" presStyleIdx="0" presStyleCnt="2" custLinFactNeighborX="-2467" custLinFactNeighborY="86583">
        <dgm:presLayoutVars>
          <dgm:chMax val="0"/>
          <dgm:chPref val="0"/>
          <dgm:bulletEnabled val="1"/>
        </dgm:presLayoutVars>
      </dgm:prSet>
      <dgm:spPr/>
    </dgm:pt>
    <dgm:pt modelId="{BF87B7B1-EED8-4BBC-BB97-42DB5CAC23E1}" type="pres">
      <dgm:prSet presAssocID="{52A7DA19-5CED-4D1E-B2D5-6A84D3FD2509}" presName="desTx" presStyleLbl="alignAccFollowNode1" presStyleIdx="0" presStyleCnt="2">
        <dgm:presLayoutVars>
          <dgm:bulletEnabled val="1"/>
        </dgm:presLayoutVars>
      </dgm:prSet>
      <dgm:spPr/>
    </dgm:pt>
    <dgm:pt modelId="{B9D22080-8868-45FC-B654-1566F3231FB1}" type="pres">
      <dgm:prSet presAssocID="{FD86F937-1DB4-44BA-94B9-4B142C9A5DE9}" presName="space" presStyleCnt="0"/>
      <dgm:spPr/>
    </dgm:pt>
    <dgm:pt modelId="{BC298589-D7C3-49EE-99B4-0B6931EE55C2}" type="pres">
      <dgm:prSet presAssocID="{1F1150C2-9FBA-4796-AA0E-B72A05259FB6}" presName="composite" presStyleCnt="0"/>
      <dgm:spPr/>
    </dgm:pt>
    <dgm:pt modelId="{A3970AA1-CDD4-48EE-9F2D-0DFE01EC186B}" type="pres">
      <dgm:prSet presAssocID="{1F1150C2-9FBA-4796-AA0E-B72A05259FB6}" presName="parTx" presStyleLbl="alignNode1" presStyleIdx="1" presStyleCnt="2" custLinFactNeighborX="8889" custLinFactNeighborY="-81150">
        <dgm:presLayoutVars>
          <dgm:chMax val="0"/>
          <dgm:chPref val="0"/>
          <dgm:bulletEnabled val="1"/>
        </dgm:presLayoutVars>
      </dgm:prSet>
      <dgm:spPr/>
    </dgm:pt>
    <dgm:pt modelId="{32750599-92D3-4BD5-AED0-11D807C968A3}" type="pres">
      <dgm:prSet presAssocID="{1F1150C2-9FBA-4796-AA0E-B72A05259FB6}" presName="desTx" presStyleLbl="alignAccFollowNode1" presStyleIdx="1" presStyleCnt="2">
        <dgm:presLayoutVars>
          <dgm:bulletEnabled val="1"/>
        </dgm:presLayoutVars>
      </dgm:prSet>
      <dgm:spPr/>
    </dgm:pt>
  </dgm:ptLst>
  <dgm:cxnLst>
    <dgm:cxn modelId="{4A63AB01-981C-4685-B1FB-F662CE20A651}" type="presOf" srcId="{52A7DA19-5CED-4D1E-B2D5-6A84D3FD2509}" destId="{0A6C08DE-6F66-4629-BB8E-ABF6E7EFF1B2}" srcOrd="0" destOrd="0" presId="urn:microsoft.com/office/officeart/2005/8/layout/hList1"/>
    <dgm:cxn modelId="{6008810B-66E1-4C46-A304-753629E636D9}" type="presOf" srcId="{F324F6BE-2340-4FE9-AE7D-105BA4C3CB86}" destId="{32750599-92D3-4BD5-AED0-11D807C968A3}" srcOrd="0" destOrd="2" presId="urn:microsoft.com/office/officeart/2005/8/layout/hList1"/>
    <dgm:cxn modelId="{18E85726-5137-4366-A21F-B4AC8A6771E8}" srcId="{52A7DA19-5CED-4D1E-B2D5-6A84D3FD2509}" destId="{4B956704-668F-49A0-BD56-CF7FF7CEBA40}" srcOrd="0" destOrd="0" parTransId="{2EFEDC03-2C0E-4C45-BC64-088C94A432B6}" sibTransId="{7500E322-8394-4A93-A209-B9927534A17B}"/>
    <dgm:cxn modelId="{D7282F2A-74BC-4100-890F-EA42C3C24F84}" srcId="{1F1150C2-9FBA-4796-AA0E-B72A05259FB6}" destId="{1716DEEB-B1F1-4B4E-833E-BE8D4C6E0C51}" srcOrd="1" destOrd="0" parTransId="{3F65241C-43B4-4F81-9EE4-0C535FE99CFD}" sibTransId="{9077492C-CABA-43A2-A7C7-6B268CBA7497}"/>
    <dgm:cxn modelId="{F349BC36-5090-4548-B685-B5F74217621B}" srcId="{52A7DA19-5CED-4D1E-B2D5-6A84D3FD2509}" destId="{EE3DE4E9-D669-4747-B1A9-8BF1FA37F2E6}" srcOrd="2" destOrd="0" parTransId="{8F6F7D96-02FA-471F-9014-B943FD63CB03}" sibTransId="{BD8BCECD-8727-492F-83F3-099578371E7E}"/>
    <dgm:cxn modelId="{ADE64C3C-FC21-4800-81A8-7EB51A410938}" srcId="{4AA67DDD-FB1B-42A8-AAFB-0BC6E2D4A865}" destId="{1F1150C2-9FBA-4796-AA0E-B72A05259FB6}" srcOrd="1" destOrd="0" parTransId="{EF241112-51F6-4E9E-B0B1-491EDDDBB108}" sibTransId="{8CAF5EFB-BF48-4A42-A602-50F0393D2BA3}"/>
    <dgm:cxn modelId="{EE25FF46-2C34-4C59-B8A2-4E302F006A81}" srcId="{1F1150C2-9FBA-4796-AA0E-B72A05259FB6}" destId="{C960054F-AF73-4461-92B6-0D4F07407CEB}" srcOrd="0" destOrd="0" parTransId="{C387EDCB-654D-4201-BAF1-71454F2D164E}" sibTransId="{BC696977-BB79-4885-ADD2-585C2151E790}"/>
    <dgm:cxn modelId="{D475D45F-98E0-435C-A9E9-A3BBF37E2FE5}" type="presOf" srcId="{1F1150C2-9FBA-4796-AA0E-B72A05259FB6}" destId="{A3970AA1-CDD4-48EE-9F2D-0DFE01EC186B}" srcOrd="0" destOrd="0" presId="urn:microsoft.com/office/officeart/2005/8/layout/hList1"/>
    <dgm:cxn modelId="{FD96E760-54C6-47EB-9E77-35EE1B4F464C}" srcId="{4AA67DDD-FB1B-42A8-AAFB-0BC6E2D4A865}" destId="{52A7DA19-5CED-4D1E-B2D5-6A84D3FD2509}" srcOrd="0" destOrd="0" parTransId="{C7C311AC-B4A3-4C20-9704-BA6FB49F3A95}" sibTransId="{FD86F937-1DB4-44BA-94B9-4B142C9A5DE9}"/>
    <dgm:cxn modelId="{CB027A8F-337C-4FCC-8861-0CDFDE28FCA1}" type="presOf" srcId="{C960054F-AF73-4461-92B6-0D4F07407CEB}" destId="{32750599-92D3-4BD5-AED0-11D807C968A3}" srcOrd="0" destOrd="0" presId="urn:microsoft.com/office/officeart/2005/8/layout/hList1"/>
    <dgm:cxn modelId="{3FCDCEAC-4763-4363-BBC7-738F6A489175}" type="presOf" srcId="{CFC8406C-512D-4D6D-9D22-D2EC4C1561CB}" destId="{BF87B7B1-EED8-4BBC-BB97-42DB5CAC23E1}" srcOrd="0" destOrd="1" presId="urn:microsoft.com/office/officeart/2005/8/layout/hList1"/>
    <dgm:cxn modelId="{F60E31B4-4D8A-418E-A12A-7F356DA98C83}" type="presOf" srcId="{1716DEEB-B1F1-4B4E-833E-BE8D4C6E0C51}" destId="{32750599-92D3-4BD5-AED0-11D807C968A3}" srcOrd="0" destOrd="1" presId="urn:microsoft.com/office/officeart/2005/8/layout/hList1"/>
    <dgm:cxn modelId="{000559BA-CEFC-4EDA-A26C-7A01413543A2}" type="presOf" srcId="{EE3DE4E9-D669-4747-B1A9-8BF1FA37F2E6}" destId="{BF87B7B1-EED8-4BBC-BB97-42DB5CAC23E1}" srcOrd="0" destOrd="2" presId="urn:microsoft.com/office/officeart/2005/8/layout/hList1"/>
    <dgm:cxn modelId="{F32270BE-E7EE-477D-8064-179B2A4F0BBB}" type="presOf" srcId="{4B956704-668F-49A0-BD56-CF7FF7CEBA40}" destId="{BF87B7B1-EED8-4BBC-BB97-42DB5CAC23E1}" srcOrd="0" destOrd="0" presId="urn:microsoft.com/office/officeart/2005/8/layout/hList1"/>
    <dgm:cxn modelId="{2CE21DE5-E456-4C9D-ABF5-A2C97DEE1BC5}" srcId="{52A7DA19-5CED-4D1E-B2D5-6A84D3FD2509}" destId="{CFC8406C-512D-4D6D-9D22-D2EC4C1561CB}" srcOrd="1" destOrd="0" parTransId="{4A84EB80-8788-4F24-B4B5-2F7D6563C99D}" sibTransId="{E7D947C0-B99F-4FCA-9475-47559307A263}"/>
    <dgm:cxn modelId="{4445D4F1-A768-454A-86C4-848A95CDB20E}" type="presOf" srcId="{4AA67DDD-FB1B-42A8-AAFB-0BC6E2D4A865}" destId="{A32A4127-5A03-4793-8D9F-02D1A3D70EC2}" srcOrd="0" destOrd="0" presId="urn:microsoft.com/office/officeart/2005/8/layout/hList1"/>
    <dgm:cxn modelId="{7D5FD8F9-BE97-4070-AB6A-DB4EDF3405F9}" srcId="{1F1150C2-9FBA-4796-AA0E-B72A05259FB6}" destId="{F324F6BE-2340-4FE9-AE7D-105BA4C3CB86}" srcOrd="2" destOrd="0" parTransId="{5493D910-5F4E-40E8-BDEE-99EC25309773}" sibTransId="{E65C6036-702C-4E50-B0EB-CADB8506346B}"/>
    <dgm:cxn modelId="{B7719963-4437-40B4-A536-01B15AE90AC4}" type="presParOf" srcId="{A32A4127-5A03-4793-8D9F-02D1A3D70EC2}" destId="{22271E46-2FFC-43E7-89E0-2F754490BFB2}" srcOrd="0" destOrd="0" presId="urn:microsoft.com/office/officeart/2005/8/layout/hList1"/>
    <dgm:cxn modelId="{0A335BED-AD40-45FB-A242-EFC011BAA20C}" type="presParOf" srcId="{22271E46-2FFC-43E7-89E0-2F754490BFB2}" destId="{0A6C08DE-6F66-4629-BB8E-ABF6E7EFF1B2}" srcOrd="0" destOrd="0" presId="urn:microsoft.com/office/officeart/2005/8/layout/hList1"/>
    <dgm:cxn modelId="{99D74571-F1D9-497E-B69E-C194C96FD50F}" type="presParOf" srcId="{22271E46-2FFC-43E7-89E0-2F754490BFB2}" destId="{BF87B7B1-EED8-4BBC-BB97-42DB5CAC23E1}" srcOrd="1" destOrd="0" presId="urn:microsoft.com/office/officeart/2005/8/layout/hList1"/>
    <dgm:cxn modelId="{1302AC62-3F2E-4481-AE9C-F1B92DE3823D}" type="presParOf" srcId="{A32A4127-5A03-4793-8D9F-02D1A3D70EC2}" destId="{B9D22080-8868-45FC-B654-1566F3231FB1}" srcOrd="1" destOrd="0" presId="urn:microsoft.com/office/officeart/2005/8/layout/hList1"/>
    <dgm:cxn modelId="{ABF77921-A5DC-4681-B02C-90BD517A0C12}" type="presParOf" srcId="{A32A4127-5A03-4793-8D9F-02D1A3D70EC2}" destId="{BC298589-D7C3-49EE-99B4-0B6931EE55C2}" srcOrd="2" destOrd="0" presId="urn:microsoft.com/office/officeart/2005/8/layout/hList1"/>
    <dgm:cxn modelId="{AEC9AC3D-8B25-4089-98B0-7272473DFCFD}" type="presParOf" srcId="{BC298589-D7C3-49EE-99B4-0B6931EE55C2}" destId="{A3970AA1-CDD4-48EE-9F2D-0DFE01EC186B}" srcOrd="0" destOrd="0" presId="urn:microsoft.com/office/officeart/2005/8/layout/hList1"/>
    <dgm:cxn modelId="{8AA8ADFB-E28B-42FE-9D21-AD9B7378CA1B}" type="presParOf" srcId="{BC298589-D7C3-49EE-99B4-0B6931EE55C2}" destId="{32750599-92D3-4BD5-AED0-11D807C968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57B723-C784-4CC3-ADFC-EAF100EB74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B37D57-3BB8-4C5B-A11D-99A74E124933}">
      <dgm:prSet/>
      <dgm:spPr/>
      <dgm:t>
        <a:bodyPr/>
        <a:lstStyle/>
        <a:p>
          <a:r>
            <a:rPr lang="en-US" b="0" i="0" baseline="0" dirty="0"/>
            <a:t>FIFO:</a:t>
          </a:r>
          <a:endParaRPr lang="en-US" dirty="0"/>
        </a:p>
      </dgm:t>
    </dgm:pt>
    <dgm:pt modelId="{25F8EB01-714A-4536-9ACA-EAC879AB2A85}" type="parTrans" cxnId="{826A9481-39E1-41E7-80F8-A7CC25A1C333}">
      <dgm:prSet/>
      <dgm:spPr/>
      <dgm:t>
        <a:bodyPr/>
        <a:lstStyle/>
        <a:p>
          <a:endParaRPr lang="en-US"/>
        </a:p>
      </dgm:t>
    </dgm:pt>
    <dgm:pt modelId="{3C0DB04D-4268-45B1-AAD5-3F0F0D24407F}" type="sibTrans" cxnId="{826A9481-39E1-41E7-80F8-A7CC25A1C333}">
      <dgm:prSet/>
      <dgm:spPr/>
      <dgm:t>
        <a:bodyPr/>
        <a:lstStyle/>
        <a:p>
          <a:endParaRPr lang="en-US"/>
        </a:p>
      </dgm:t>
    </dgm:pt>
    <dgm:pt modelId="{2E2E1EC2-6046-4768-AACC-6D6EDACD1BAB}">
      <dgm:prSet/>
      <dgm:spPr/>
      <dgm:t>
        <a:bodyPr/>
        <a:lstStyle/>
        <a:p>
          <a:r>
            <a:rPr lang="en-US" b="0" i="0" baseline="0" dirty="0"/>
            <a:t>First In First Out - When an allocation has a multi-year spending duration, expenditures are earmarked against the oldest allocation year first. Once a year’s allocation is exhausted, expenditures are earmarked against the next allocated funding year.</a:t>
          </a:r>
          <a:endParaRPr lang="en-US" dirty="0"/>
        </a:p>
      </dgm:t>
    </dgm:pt>
    <dgm:pt modelId="{7CA253F5-FD3F-4027-A1D6-AA4A8D630DE5}" type="parTrans" cxnId="{83EB05F2-E356-4A41-B5FD-7565F3A8DF0C}">
      <dgm:prSet/>
      <dgm:spPr/>
      <dgm:t>
        <a:bodyPr/>
        <a:lstStyle/>
        <a:p>
          <a:endParaRPr lang="en-US"/>
        </a:p>
      </dgm:t>
    </dgm:pt>
    <dgm:pt modelId="{373A83BA-8E18-4437-9123-072621808CC3}" type="sibTrans" cxnId="{83EB05F2-E356-4A41-B5FD-7565F3A8DF0C}">
      <dgm:prSet/>
      <dgm:spPr/>
      <dgm:t>
        <a:bodyPr/>
        <a:lstStyle/>
        <a:p>
          <a:endParaRPr lang="en-US"/>
        </a:p>
      </dgm:t>
    </dgm:pt>
    <dgm:pt modelId="{2BCE6C70-C7E2-461C-92FB-2DA165A62C72}">
      <dgm:prSet/>
      <dgm:spPr/>
      <dgm:t>
        <a:bodyPr/>
        <a:lstStyle/>
        <a:p>
          <a:r>
            <a:rPr lang="en-US" b="0" i="0" baseline="0"/>
            <a:t>Allocation:</a:t>
          </a:r>
          <a:endParaRPr lang="en-US"/>
        </a:p>
      </dgm:t>
    </dgm:pt>
    <dgm:pt modelId="{16DD8DED-EF18-41E1-BB51-027508FC7D48}" type="parTrans" cxnId="{1AAD301E-88C5-4661-A484-1054F6E7770E}">
      <dgm:prSet/>
      <dgm:spPr/>
      <dgm:t>
        <a:bodyPr/>
        <a:lstStyle/>
        <a:p>
          <a:endParaRPr lang="en-US"/>
        </a:p>
      </dgm:t>
    </dgm:pt>
    <dgm:pt modelId="{4EC7E0B9-7A62-4EB1-8657-0A3A9E749B61}" type="sibTrans" cxnId="{1AAD301E-88C5-4661-A484-1054F6E7770E}">
      <dgm:prSet/>
      <dgm:spPr/>
      <dgm:t>
        <a:bodyPr/>
        <a:lstStyle/>
        <a:p>
          <a:endParaRPr lang="en-US"/>
        </a:p>
      </dgm:t>
    </dgm:pt>
    <dgm:pt modelId="{80495EE6-B731-4049-BF2C-D708B378E7D8}">
      <dgm:prSet/>
      <dgm:spPr/>
      <dgm:t>
        <a:bodyPr/>
        <a:lstStyle/>
        <a:p>
          <a:r>
            <a:rPr lang="en-US" b="0" i="0" baseline="0" dirty="0"/>
            <a:t>The amount of funding distributed from the state to the consortium and distributed completely among the active member institutions each funding year. </a:t>
          </a:r>
          <a:endParaRPr lang="en-US" dirty="0"/>
        </a:p>
      </dgm:t>
    </dgm:pt>
    <dgm:pt modelId="{8AB0E104-3267-449C-8F43-8A2DB2DCD800}" type="parTrans" cxnId="{C19F2BE3-46E8-4CB2-843D-16B14920A18C}">
      <dgm:prSet/>
      <dgm:spPr/>
      <dgm:t>
        <a:bodyPr/>
        <a:lstStyle/>
        <a:p>
          <a:endParaRPr lang="en-US"/>
        </a:p>
      </dgm:t>
    </dgm:pt>
    <dgm:pt modelId="{EB9B5C3A-D181-43F2-983D-3B6FEC7394BB}" type="sibTrans" cxnId="{C19F2BE3-46E8-4CB2-843D-16B14920A18C}">
      <dgm:prSet/>
      <dgm:spPr/>
      <dgm:t>
        <a:bodyPr/>
        <a:lstStyle/>
        <a:p>
          <a:endParaRPr lang="en-US"/>
        </a:p>
      </dgm:t>
    </dgm:pt>
    <dgm:pt modelId="{BE4C2789-3A2F-4712-B756-DC70228ED49C}">
      <dgm:prSet/>
      <dgm:spPr/>
      <dgm:t>
        <a:bodyPr/>
        <a:lstStyle/>
        <a:p>
          <a:r>
            <a:rPr lang="en-US" b="0" i="0" baseline="0" dirty="0"/>
            <a:t>CAEP allocated funds have a 30-month spending duration.</a:t>
          </a:r>
          <a:endParaRPr lang="en-US" dirty="0"/>
        </a:p>
      </dgm:t>
    </dgm:pt>
    <dgm:pt modelId="{59D7EDA2-A24B-4B07-AC50-F48B9CC7EE77}" type="parTrans" cxnId="{3F7B84C3-DBE9-4A77-BED2-17D6FA834273}">
      <dgm:prSet/>
      <dgm:spPr/>
      <dgm:t>
        <a:bodyPr/>
        <a:lstStyle/>
        <a:p>
          <a:endParaRPr lang="en-US"/>
        </a:p>
      </dgm:t>
    </dgm:pt>
    <dgm:pt modelId="{8FFF4D8F-2905-48DD-AE6A-D52411132AFD}" type="sibTrans" cxnId="{3F7B84C3-DBE9-4A77-BED2-17D6FA834273}">
      <dgm:prSet/>
      <dgm:spPr/>
      <dgm:t>
        <a:bodyPr/>
        <a:lstStyle/>
        <a:p>
          <a:endParaRPr lang="en-US"/>
        </a:p>
      </dgm:t>
    </dgm:pt>
    <dgm:pt modelId="{582162D3-A0BB-45F1-911C-E9167B059F1B}">
      <dgm:prSet/>
      <dgm:spPr/>
      <dgm:t>
        <a:bodyPr/>
        <a:lstStyle/>
        <a:p>
          <a:r>
            <a:rPr lang="en-US" b="0" i="0" baseline="0" dirty="0"/>
            <a:t>Available Funds:</a:t>
          </a:r>
          <a:endParaRPr lang="en-US" dirty="0"/>
        </a:p>
      </dgm:t>
    </dgm:pt>
    <dgm:pt modelId="{FFCB50EE-AD5C-4B28-A194-CD4AA0F72862}" type="parTrans" cxnId="{10A72AB4-5275-4099-AEDE-913ABF108406}">
      <dgm:prSet/>
      <dgm:spPr/>
      <dgm:t>
        <a:bodyPr/>
        <a:lstStyle/>
        <a:p>
          <a:endParaRPr lang="en-US"/>
        </a:p>
      </dgm:t>
    </dgm:pt>
    <dgm:pt modelId="{42CCCB6C-8989-4AAF-A20F-2F643EFBFE4E}" type="sibTrans" cxnId="{10A72AB4-5275-4099-AEDE-913ABF108406}">
      <dgm:prSet/>
      <dgm:spPr/>
      <dgm:t>
        <a:bodyPr/>
        <a:lstStyle/>
        <a:p>
          <a:endParaRPr lang="en-US"/>
        </a:p>
      </dgm:t>
    </dgm:pt>
    <dgm:pt modelId="{99A27D9A-40C3-49D8-912A-595F5A309F65}">
      <dgm:prSet/>
      <dgm:spPr/>
      <dgm:t>
        <a:bodyPr/>
        <a:lstStyle/>
        <a:p>
          <a:r>
            <a:rPr lang="en-US" b="0" i="0" baseline="0" dirty="0"/>
            <a:t>The current allocation plus any true carryover funds from the prior fiscal year.  The available funds are required to be 100% utilized for the member budget and workplan.</a:t>
          </a:r>
          <a:endParaRPr lang="en-US" dirty="0"/>
        </a:p>
      </dgm:t>
    </dgm:pt>
    <dgm:pt modelId="{136041F0-FAD7-41E3-AE29-7158A610ECB5}" type="parTrans" cxnId="{D6F6DBD3-8651-462D-ABFA-98FE0B6B1726}">
      <dgm:prSet/>
      <dgm:spPr/>
      <dgm:t>
        <a:bodyPr/>
        <a:lstStyle/>
        <a:p>
          <a:endParaRPr lang="en-US"/>
        </a:p>
      </dgm:t>
    </dgm:pt>
    <dgm:pt modelId="{73D024C7-62A9-4152-921E-174BD910E697}" type="sibTrans" cxnId="{D6F6DBD3-8651-462D-ABFA-98FE0B6B1726}">
      <dgm:prSet/>
      <dgm:spPr/>
      <dgm:t>
        <a:bodyPr/>
        <a:lstStyle/>
        <a:p>
          <a:endParaRPr lang="en-US"/>
        </a:p>
      </dgm:t>
    </dgm:pt>
    <dgm:pt modelId="{4E43558D-962F-4473-ACC0-CB954B142E2E}">
      <dgm:prSet/>
      <dgm:spPr/>
      <dgm:t>
        <a:bodyPr/>
        <a:lstStyle/>
        <a:p>
          <a:r>
            <a:rPr lang="en-US" b="1" i="0" baseline="0" dirty="0"/>
            <a:t>Allocation + True Carryover = Available funds</a:t>
          </a:r>
          <a:endParaRPr lang="en-US" b="1" dirty="0"/>
        </a:p>
      </dgm:t>
    </dgm:pt>
    <dgm:pt modelId="{84941570-6213-4C36-B3B2-342B55F626E3}" type="parTrans" cxnId="{F56F45CD-DE54-4CF4-AB33-47EA1EEBD0A7}">
      <dgm:prSet/>
      <dgm:spPr/>
      <dgm:t>
        <a:bodyPr/>
        <a:lstStyle/>
        <a:p>
          <a:endParaRPr lang="en-US"/>
        </a:p>
      </dgm:t>
    </dgm:pt>
    <dgm:pt modelId="{1036E61B-8D10-42D7-AC4E-7E0081F17F60}" type="sibTrans" cxnId="{F56F45CD-DE54-4CF4-AB33-47EA1EEBD0A7}">
      <dgm:prSet/>
      <dgm:spPr/>
      <dgm:t>
        <a:bodyPr/>
        <a:lstStyle/>
        <a:p>
          <a:endParaRPr lang="en-US"/>
        </a:p>
      </dgm:t>
    </dgm:pt>
    <dgm:pt modelId="{415E7539-3179-4E1E-8649-893D0538FB72}">
      <dgm:prSet/>
      <dgm:spPr/>
      <dgm:t>
        <a:bodyPr/>
        <a:lstStyle/>
        <a:p>
          <a:r>
            <a:rPr lang="en-US" b="0" i="0" baseline="0"/>
            <a:t>Budget:</a:t>
          </a:r>
          <a:endParaRPr lang="en-US"/>
        </a:p>
      </dgm:t>
    </dgm:pt>
    <dgm:pt modelId="{CF5D3EE5-7A03-472D-AAF7-84A4E276DF37}" type="parTrans" cxnId="{A4FDFB27-3EF4-4011-85A8-E9A9709F7D4A}">
      <dgm:prSet/>
      <dgm:spPr/>
      <dgm:t>
        <a:bodyPr/>
        <a:lstStyle/>
        <a:p>
          <a:endParaRPr lang="en-US"/>
        </a:p>
      </dgm:t>
    </dgm:pt>
    <dgm:pt modelId="{358BC263-641C-4F83-8F8B-238CC8ECC9A2}" type="sibTrans" cxnId="{A4FDFB27-3EF4-4011-85A8-E9A9709F7D4A}">
      <dgm:prSet/>
      <dgm:spPr/>
      <dgm:t>
        <a:bodyPr/>
        <a:lstStyle/>
        <a:p>
          <a:endParaRPr lang="en-US"/>
        </a:p>
      </dgm:t>
    </dgm:pt>
    <dgm:pt modelId="{5317FBF1-2826-4E74-ACF3-51999F105C47}">
      <dgm:prSet/>
      <dgm:spPr/>
      <dgm:t>
        <a:bodyPr/>
        <a:lstStyle/>
        <a:p>
          <a:r>
            <a:rPr lang="en-US" b="0" i="0" baseline="0" dirty="0"/>
            <a:t>Budget and Available Funds are always equal dollar amounts. A member’s annual budget is the available funds. Or, the sum of the current year allocation amount + any actual carryover.</a:t>
          </a:r>
          <a:endParaRPr lang="en-US" dirty="0"/>
        </a:p>
      </dgm:t>
    </dgm:pt>
    <dgm:pt modelId="{B81468F0-BADF-49AE-892A-D9BCD7BE57D0}" type="parTrans" cxnId="{ACDC1092-4C2D-46F8-A336-ADC6CEE33DD1}">
      <dgm:prSet/>
      <dgm:spPr/>
      <dgm:t>
        <a:bodyPr/>
        <a:lstStyle/>
        <a:p>
          <a:endParaRPr lang="en-US"/>
        </a:p>
      </dgm:t>
    </dgm:pt>
    <dgm:pt modelId="{73AAAE54-65C4-41EA-A9D1-8E573FBD0A9B}" type="sibTrans" cxnId="{ACDC1092-4C2D-46F8-A336-ADC6CEE33DD1}">
      <dgm:prSet/>
      <dgm:spPr/>
      <dgm:t>
        <a:bodyPr/>
        <a:lstStyle/>
        <a:p>
          <a:endParaRPr lang="en-US"/>
        </a:p>
      </dgm:t>
    </dgm:pt>
    <dgm:pt modelId="{9A8F79BB-44B1-4838-A623-FFC1E8022DA2}">
      <dgm:prSet/>
      <dgm:spPr/>
      <dgm:t>
        <a:bodyPr/>
        <a:lstStyle/>
        <a:p>
          <a:r>
            <a:rPr lang="en-US" b="1" i="0" baseline="0" dirty="0"/>
            <a:t>Allocation + True Carryover = Available Funds</a:t>
          </a:r>
          <a:endParaRPr lang="en-US" b="1" dirty="0"/>
        </a:p>
      </dgm:t>
    </dgm:pt>
    <dgm:pt modelId="{DDC0CE43-B3A9-45B0-BECD-B8BD5A6BE304}" type="parTrans" cxnId="{80BFC412-9C83-4CDC-BCAF-F71EB89F785A}">
      <dgm:prSet/>
      <dgm:spPr/>
      <dgm:t>
        <a:bodyPr/>
        <a:lstStyle/>
        <a:p>
          <a:endParaRPr lang="en-US"/>
        </a:p>
      </dgm:t>
    </dgm:pt>
    <dgm:pt modelId="{D2140DD6-BBCA-4D2C-A15A-8AB0B7565138}" type="sibTrans" cxnId="{80BFC412-9C83-4CDC-BCAF-F71EB89F785A}">
      <dgm:prSet/>
      <dgm:spPr/>
      <dgm:t>
        <a:bodyPr/>
        <a:lstStyle/>
        <a:p>
          <a:endParaRPr lang="en-US"/>
        </a:p>
      </dgm:t>
    </dgm:pt>
    <dgm:pt modelId="{7888D9BA-012D-481A-A921-C75B9B74A1AD}">
      <dgm:prSet/>
      <dgm:spPr/>
      <dgm:t>
        <a:bodyPr/>
        <a:lstStyle/>
        <a:p>
          <a:r>
            <a:rPr lang="en-US" b="0" i="0" baseline="0" dirty="0"/>
            <a:t>A member’s unspent available funds calculated when Q4’s fiscal report is certified.  This is the dollar amount that will be added to the next year’s allocation to equal the available funds.  </a:t>
          </a:r>
          <a:endParaRPr lang="en-US" dirty="0"/>
        </a:p>
      </dgm:t>
    </dgm:pt>
    <dgm:pt modelId="{11CFA584-F6B1-476F-B7AF-3077F2B7E13B}" type="parTrans" cxnId="{772B70C2-6B49-4F02-807C-F65C9A2599A3}">
      <dgm:prSet/>
      <dgm:spPr/>
      <dgm:t>
        <a:bodyPr/>
        <a:lstStyle/>
        <a:p>
          <a:endParaRPr lang="en-US"/>
        </a:p>
      </dgm:t>
    </dgm:pt>
    <dgm:pt modelId="{0411D0A8-933E-46AD-9773-FD4785DCABFC}" type="sibTrans" cxnId="{772B70C2-6B49-4F02-807C-F65C9A2599A3}">
      <dgm:prSet/>
      <dgm:spPr/>
      <dgm:t>
        <a:bodyPr/>
        <a:lstStyle/>
        <a:p>
          <a:endParaRPr lang="en-US"/>
        </a:p>
      </dgm:t>
    </dgm:pt>
    <dgm:pt modelId="{08C09B14-5599-4395-BBFA-710F1F4F8A67}">
      <dgm:prSet/>
      <dgm:spPr/>
      <dgm:t>
        <a:bodyPr/>
        <a:lstStyle/>
        <a:p>
          <a:r>
            <a:rPr lang="en-US" b="1" i="0" baseline="0" dirty="0"/>
            <a:t>Budget - Expenditures = True Carryover</a:t>
          </a:r>
          <a:endParaRPr lang="en-US" b="1" dirty="0"/>
        </a:p>
      </dgm:t>
    </dgm:pt>
    <dgm:pt modelId="{331134D2-4CEC-4587-9A7A-FD0E99398E17}" type="parTrans" cxnId="{ACB47689-996A-45CD-9EE3-77E601D44B91}">
      <dgm:prSet/>
      <dgm:spPr/>
      <dgm:t>
        <a:bodyPr/>
        <a:lstStyle/>
        <a:p>
          <a:endParaRPr lang="en-US"/>
        </a:p>
      </dgm:t>
    </dgm:pt>
    <dgm:pt modelId="{CCC2845A-8EDE-457B-A02F-086900D6C52E}" type="sibTrans" cxnId="{ACB47689-996A-45CD-9EE3-77E601D44B91}">
      <dgm:prSet/>
      <dgm:spPr/>
      <dgm:t>
        <a:bodyPr/>
        <a:lstStyle/>
        <a:p>
          <a:endParaRPr lang="en-US"/>
        </a:p>
      </dgm:t>
    </dgm:pt>
    <dgm:pt modelId="{5B13CC71-DC3B-4860-ABB6-25615D0EB422}">
      <dgm:prSet/>
      <dgm:spPr/>
      <dgm:t>
        <a:bodyPr/>
        <a:lstStyle/>
        <a:p>
          <a:r>
            <a:rPr lang="en-US" b="0" i="0" baseline="0"/>
            <a:t>True Carryover:</a:t>
          </a:r>
          <a:endParaRPr lang="en-US"/>
        </a:p>
      </dgm:t>
    </dgm:pt>
    <dgm:pt modelId="{2B5AFC41-8B73-4FEF-A5B8-4DEE64C9BB77}" type="sibTrans" cxnId="{227DA9AD-DF7F-40F4-B27F-D408828CB939}">
      <dgm:prSet/>
      <dgm:spPr/>
      <dgm:t>
        <a:bodyPr/>
        <a:lstStyle/>
        <a:p>
          <a:endParaRPr lang="en-US"/>
        </a:p>
      </dgm:t>
    </dgm:pt>
    <dgm:pt modelId="{F27ABD53-85F5-461E-AD13-98357D3FD8C4}" type="parTrans" cxnId="{227DA9AD-DF7F-40F4-B27F-D408828CB939}">
      <dgm:prSet/>
      <dgm:spPr/>
      <dgm:t>
        <a:bodyPr/>
        <a:lstStyle/>
        <a:p>
          <a:endParaRPr lang="en-US"/>
        </a:p>
      </dgm:t>
    </dgm:pt>
    <dgm:pt modelId="{66B26991-ED51-4138-9FE1-8CCC037179DD}" type="pres">
      <dgm:prSet presAssocID="{7457B723-C784-4CC3-ADFC-EAF100EB74D4}" presName="linear" presStyleCnt="0">
        <dgm:presLayoutVars>
          <dgm:animLvl val="lvl"/>
          <dgm:resizeHandles val="exact"/>
        </dgm:presLayoutVars>
      </dgm:prSet>
      <dgm:spPr/>
    </dgm:pt>
    <dgm:pt modelId="{17D3A4F3-DEAF-4B2D-98DC-0A6CCB7F80CA}" type="pres">
      <dgm:prSet presAssocID="{D9B37D57-3BB8-4C5B-A11D-99A74E124933}" presName="parentText" presStyleLbl="node1" presStyleIdx="0" presStyleCnt="5">
        <dgm:presLayoutVars>
          <dgm:chMax val="0"/>
          <dgm:bulletEnabled val="1"/>
        </dgm:presLayoutVars>
      </dgm:prSet>
      <dgm:spPr/>
    </dgm:pt>
    <dgm:pt modelId="{F023DC6F-2C96-40FD-A912-B9AFA04F06E7}" type="pres">
      <dgm:prSet presAssocID="{D9B37D57-3BB8-4C5B-A11D-99A74E124933}" presName="childText" presStyleLbl="revTx" presStyleIdx="0" presStyleCnt="5">
        <dgm:presLayoutVars>
          <dgm:bulletEnabled val="1"/>
        </dgm:presLayoutVars>
      </dgm:prSet>
      <dgm:spPr/>
    </dgm:pt>
    <dgm:pt modelId="{63256BF4-5146-4641-AF2B-73223DE029F4}" type="pres">
      <dgm:prSet presAssocID="{2BCE6C70-C7E2-461C-92FB-2DA165A62C72}" presName="parentText" presStyleLbl="node1" presStyleIdx="1" presStyleCnt="5">
        <dgm:presLayoutVars>
          <dgm:chMax val="0"/>
          <dgm:bulletEnabled val="1"/>
        </dgm:presLayoutVars>
      </dgm:prSet>
      <dgm:spPr/>
    </dgm:pt>
    <dgm:pt modelId="{0B3EC588-4714-41C3-8466-3232AD365FE2}" type="pres">
      <dgm:prSet presAssocID="{2BCE6C70-C7E2-461C-92FB-2DA165A62C72}" presName="childText" presStyleLbl="revTx" presStyleIdx="1" presStyleCnt="5">
        <dgm:presLayoutVars>
          <dgm:bulletEnabled val="1"/>
        </dgm:presLayoutVars>
      </dgm:prSet>
      <dgm:spPr/>
    </dgm:pt>
    <dgm:pt modelId="{6469BC54-FE9C-4736-BD2A-F320C24E101F}" type="pres">
      <dgm:prSet presAssocID="{582162D3-A0BB-45F1-911C-E9167B059F1B}" presName="parentText" presStyleLbl="node1" presStyleIdx="2" presStyleCnt="5">
        <dgm:presLayoutVars>
          <dgm:chMax val="0"/>
          <dgm:bulletEnabled val="1"/>
        </dgm:presLayoutVars>
      </dgm:prSet>
      <dgm:spPr/>
    </dgm:pt>
    <dgm:pt modelId="{3D14696A-A216-4E15-BFD5-681A300406BA}" type="pres">
      <dgm:prSet presAssocID="{582162D3-A0BB-45F1-911C-E9167B059F1B}" presName="childText" presStyleLbl="revTx" presStyleIdx="2" presStyleCnt="5">
        <dgm:presLayoutVars>
          <dgm:bulletEnabled val="1"/>
        </dgm:presLayoutVars>
      </dgm:prSet>
      <dgm:spPr/>
    </dgm:pt>
    <dgm:pt modelId="{3054215E-3E14-43CC-B774-DDD22979C2A7}" type="pres">
      <dgm:prSet presAssocID="{415E7539-3179-4E1E-8649-893D0538FB72}" presName="parentText" presStyleLbl="node1" presStyleIdx="3" presStyleCnt="5">
        <dgm:presLayoutVars>
          <dgm:chMax val="0"/>
          <dgm:bulletEnabled val="1"/>
        </dgm:presLayoutVars>
      </dgm:prSet>
      <dgm:spPr/>
    </dgm:pt>
    <dgm:pt modelId="{02AA070C-0289-4544-8C80-24C0A3905B9B}" type="pres">
      <dgm:prSet presAssocID="{415E7539-3179-4E1E-8649-893D0538FB72}" presName="childText" presStyleLbl="revTx" presStyleIdx="3" presStyleCnt="5">
        <dgm:presLayoutVars>
          <dgm:bulletEnabled val="1"/>
        </dgm:presLayoutVars>
      </dgm:prSet>
      <dgm:spPr/>
    </dgm:pt>
    <dgm:pt modelId="{55AFDF19-3300-453A-B730-C70FDB59C752}" type="pres">
      <dgm:prSet presAssocID="{5B13CC71-DC3B-4860-ABB6-25615D0EB422}" presName="parentText" presStyleLbl="node1" presStyleIdx="4" presStyleCnt="5">
        <dgm:presLayoutVars>
          <dgm:chMax val="0"/>
          <dgm:bulletEnabled val="1"/>
        </dgm:presLayoutVars>
      </dgm:prSet>
      <dgm:spPr/>
    </dgm:pt>
    <dgm:pt modelId="{C897D765-5D51-48DC-AF7D-E92C37173021}" type="pres">
      <dgm:prSet presAssocID="{5B13CC71-DC3B-4860-ABB6-25615D0EB422}" presName="childText" presStyleLbl="revTx" presStyleIdx="4" presStyleCnt="5">
        <dgm:presLayoutVars>
          <dgm:bulletEnabled val="1"/>
        </dgm:presLayoutVars>
      </dgm:prSet>
      <dgm:spPr/>
    </dgm:pt>
  </dgm:ptLst>
  <dgm:cxnLst>
    <dgm:cxn modelId="{80BFC412-9C83-4CDC-BCAF-F71EB89F785A}" srcId="{415E7539-3179-4E1E-8649-893D0538FB72}" destId="{9A8F79BB-44B1-4838-A623-FFC1E8022DA2}" srcOrd="1" destOrd="0" parTransId="{DDC0CE43-B3A9-45B0-BECD-B8BD5A6BE304}" sibTransId="{D2140DD6-BBCA-4D2C-A15A-8AB0B7565138}"/>
    <dgm:cxn modelId="{26A02715-2CAE-4D41-9802-E18E480BE31D}" type="presOf" srcId="{99A27D9A-40C3-49D8-912A-595F5A309F65}" destId="{3D14696A-A216-4E15-BFD5-681A300406BA}" srcOrd="0" destOrd="0" presId="urn:microsoft.com/office/officeart/2005/8/layout/vList2"/>
    <dgm:cxn modelId="{1AAD301E-88C5-4661-A484-1054F6E7770E}" srcId="{7457B723-C784-4CC3-ADFC-EAF100EB74D4}" destId="{2BCE6C70-C7E2-461C-92FB-2DA165A62C72}" srcOrd="1" destOrd="0" parTransId="{16DD8DED-EF18-41E1-BB51-027508FC7D48}" sibTransId="{4EC7E0B9-7A62-4EB1-8657-0A3A9E749B61}"/>
    <dgm:cxn modelId="{68622920-6314-418B-A1C0-4E3B083A23B9}" type="presOf" srcId="{9A8F79BB-44B1-4838-A623-FFC1E8022DA2}" destId="{02AA070C-0289-4544-8C80-24C0A3905B9B}" srcOrd="0" destOrd="1" presId="urn:microsoft.com/office/officeart/2005/8/layout/vList2"/>
    <dgm:cxn modelId="{A4FDFB27-3EF4-4011-85A8-E9A9709F7D4A}" srcId="{7457B723-C784-4CC3-ADFC-EAF100EB74D4}" destId="{415E7539-3179-4E1E-8649-893D0538FB72}" srcOrd="3" destOrd="0" parTransId="{CF5D3EE5-7A03-472D-AAF7-84A4E276DF37}" sibTransId="{358BC263-641C-4F83-8F8B-238CC8ECC9A2}"/>
    <dgm:cxn modelId="{C2BA0B2D-3960-4C3E-9FD2-603302C1D913}" type="presOf" srcId="{7457B723-C784-4CC3-ADFC-EAF100EB74D4}" destId="{66B26991-ED51-4138-9FE1-8CCC037179DD}" srcOrd="0" destOrd="0" presId="urn:microsoft.com/office/officeart/2005/8/layout/vList2"/>
    <dgm:cxn modelId="{CA36A86F-C0DC-4D2A-901A-BA4F61D59DA4}" type="presOf" srcId="{4E43558D-962F-4473-ACC0-CB954B142E2E}" destId="{3D14696A-A216-4E15-BFD5-681A300406BA}" srcOrd="0" destOrd="1" presId="urn:microsoft.com/office/officeart/2005/8/layout/vList2"/>
    <dgm:cxn modelId="{A93A1178-0234-4EC9-AAE1-919C32AC581C}" type="presOf" srcId="{5B13CC71-DC3B-4860-ABB6-25615D0EB422}" destId="{55AFDF19-3300-453A-B730-C70FDB59C752}" srcOrd="0" destOrd="0" presId="urn:microsoft.com/office/officeart/2005/8/layout/vList2"/>
    <dgm:cxn modelId="{826A9481-39E1-41E7-80F8-A7CC25A1C333}" srcId="{7457B723-C784-4CC3-ADFC-EAF100EB74D4}" destId="{D9B37D57-3BB8-4C5B-A11D-99A74E124933}" srcOrd="0" destOrd="0" parTransId="{25F8EB01-714A-4536-9ACA-EAC879AB2A85}" sibTransId="{3C0DB04D-4268-45B1-AAD5-3F0F0D24407F}"/>
    <dgm:cxn modelId="{ACB47689-996A-45CD-9EE3-77E601D44B91}" srcId="{5B13CC71-DC3B-4860-ABB6-25615D0EB422}" destId="{08C09B14-5599-4395-BBFA-710F1F4F8A67}" srcOrd="1" destOrd="0" parTransId="{331134D2-4CEC-4587-9A7A-FD0E99398E17}" sibTransId="{CCC2845A-8EDE-457B-A02F-086900D6C52E}"/>
    <dgm:cxn modelId="{ACDC1092-4C2D-46F8-A336-ADC6CEE33DD1}" srcId="{415E7539-3179-4E1E-8649-893D0538FB72}" destId="{5317FBF1-2826-4E74-ACF3-51999F105C47}" srcOrd="0" destOrd="0" parTransId="{B81468F0-BADF-49AE-892A-D9BCD7BE57D0}" sibTransId="{73AAAE54-65C4-41EA-A9D1-8E573FBD0A9B}"/>
    <dgm:cxn modelId="{48379892-1429-4D44-8D6F-D9AE8F692903}" type="presOf" srcId="{2E2E1EC2-6046-4768-AACC-6D6EDACD1BAB}" destId="{F023DC6F-2C96-40FD-A912-B9AFA04F06E7}" srcOrd="0" destOrd="0" presId="urn:microsoft.com/office/officeart/2005/8/layout/vList2"/>
    <dgm:cxn modelId="{7C35329B-5620-4C3C-8034-3A9EBB16FA0D}" type="presOf" srcId="{08C09B14-5599-4395-BBFA-710F1F4F8A67}" destId="{C897D765-5D51-48DC-AF7D-E92C37173021}" srcOrd="0" destOrd="1" presId="urn:microsoft.com/office/officeart/2005/8/layout/vList2"/>
    <dgm:cxn modelId="{970C8BA3-D285-49F2-B528-B7D11406C4C4}" type="presOf" srcId="{BE4C2789-3A2F-4712-B756-DC70228ED49C}" destId="{0B3EC588-4714-41C3-8466-3232AD365FE2}" srcOrd="0" destOrd="1" presId="urn:microsoft.com/office/officeart/2005/8/layout/vList2"/>
    <dgm:cxn modelId="{8195C0A4-A30A-4ED1-BCC8-E83DA269BC9D}" type="presOf" srcId="{582162D3-A0BB-45F1-911C-E9167B059F1B}" destId="{6469BC54-FE9C-4736-BD2A-F320C24E101F}" srcOrd="0" destOrd="0" presId="urn:microsoft.com/office/officeart/2005/8/layout/vList2"/>
    <dgm:cxn modelId="{227DA9AD-DF7F-40F4-B27F-D408828CB939}" srcId="{7457B723-C784-4CC3-ADFC-EAF100EB74D4}" destId="{5B13CC71-DC3B-4860-ABB6-25615D0EB422}" srcOrd="4" destOrd="0" parTransId="{F27ABD53-85F5-461E-AD13-98357D3FD8C4}" sibTransId="{2B5AFC41-8B73-4FEF-A5B8-4DEE64C9BB77}"/>
    <dgm:cxn modelId="{10A72AB4-5275-4099-AEDE-913ABF108406}" srcId="{7457B723-C784-4CC3-ADFC-EAF100EB74D4}" destId="{582162D3-A0BB-45F1-911C-E9167B059F1B}" srcOrd="2" destOrd="0" parTransId="{FFCB50EE-AD5C-4B28-A194-CD4AA0F72862}" sibTransId="{42CCCB6C-8989-4AAF-A20F-2F643EFBFE4E}"/>
    <dgm:cxn modelId="{87E136BB-966C-4298-804C-15EB863BDB0B}" type="presOf" srcId="{80495EE6-B731-4049-BF2C-D708B378E7D8}" destId="{0B3EC588-4714-41C3-8466-3232AD365FE2}" srcOrd="0" destOrd="0" presId="urn:microsoft.com/office/officeart/2005/8/layout/vList2"/>
    <dgm:cxn modelId="{8630B9BC-7604-435F-A247-B717A4433141}" type="presOf" srcId="{415E7539-3179-4E1E-8649-893D0538FB72}" destId="{3054215E-3E14-43CC-B774-DDD22979C2A7}" srcOrd="0" destOrd="0" presId="urn:microsoft.com/office/officeart/2005/8/layout/vList2"/>
    <dgm:cxn modelId="{772B70C2-6B49-4F02-807C-F65C9A2599A3}" srcId="{5B13CC71-DC3B-4860-ABB6-25615D0EB422}" destId="{7888D9BA-012D-481A-A921-C75B9B74A1AD}" srcOrd="0" destOrd="0" parTransId="{11CFA584-F6B1-476F-B7AF-3077F2B7E13B}" sibTransId="{0411D0A8-933E-46AD-9773-FD4785DCABFC}"/>
    <dgm:cxn modelId="{3F7B84C3-DBE9-4A77-BED2-17D6FA834273}" srcId="{2BCE6C70-C7E2-461C-92FB-2DA165A62C72}" destId="{BE4C2789-3A2F-4712-B756-DC70228ED49C}" srcOrd="1" destOrd="0" parTransId="{59D7EDA2-A24B-4B07-AC50-F48B9CC7EE77}" sibTransId="{8FFF4D8F-2905-48DD-AE6A-D52411132AFD}"/>
    <dgm:cxn modelId="{D24438CB-7B64-4A0D-9171-6BD7A66D9FA6}" type="presOf" srcId="{5317FBF1-2826-4E74-ACF3-51999F105C47}" destId="{02AA070C-0289-4544-8C80-24C0A3905B9B}" srcOrd="0" destOrd="0" presId="urn:microsoft.com/office/officeart/2005/8/layout/vList2"/>
    <dgm:cxn modelId="{F56F45CD-DE54-4CF4-AB33-47EA1EEBD0A7}" srcId="{582162D3-A0BB-45F1-911C-E9167B059F1B}" destId="{4E43558D-962F-4473-ACC0-CB954B142E2E}" srcOrd="1" destOrd="0" parTransId="{84941570-6213-4C36-B3B2-342B55F626E3}" sibTransId="{1036E61B-8D10-42D7-AC4E-7E0081F17F60}"/>
    <dgm:cxn modelId="{D6F6DBD3-8651-462D-ABFA-98FE0B6B1726}" srcId="{582162D3-A0BB-45F1-911C-E9167B059F1B}" destId="{99A27D9A-40C3-49D8-912A-595F5A309F65}" srcOrd="0" destOrd="0" parTransId="{136041F0-FAD7-41E3-AE29-7158A610ECB5}" sibTransId="{73D024C7-62A9-4152-921E-174BD910E697}"/>
    <dgm:cxn modelId="{16EDCDD9-C00B-4812-9EBD-EF791DA15114}" type="presOf" srcId="{7888D9BA-012D-481A-A921-C75B9B74A1AD}" destId="{C897D765-5D51-48DC-AF7D-E92C37173021}" srcOrd="0" destOrd="0" presId="urn:microsoft.com/office/officeart/2005/8/layout/vList2"/>
    <dgm:cxn modelId="{72A3DEE2-D653-464F-873C-233082C33780}" type="presOf" srcId="{D9B37D57-3BB8-4C5B-A11D-99A74E124933}" destId="{17D3A4F3-DEAF-4B2D-98DC-0A6CCB7F80CA}" srcOrd="0" destOrd="0" presId="urn:microsoft.com/office/officeart/2005/8/layout/vList2"/>
    <dgm:cxn modelId="{C19F2BE3-46E8-4CB2-843D-16B14920A18C}" srcId="{2BCE6C70-C7E2-461C-92FB-2DA165A62C72}" destId="{80495EE6-B731-4049-BF2C-D708B378E7D8}" srcOrd="0" destOrd="0" parTransId="{8AB0E104-3267-449C-8F43-8A2DB2DCD800}" sibTransId="{EB9B5C3A-D181-43F2-983D-3B6FEC7394BB}"/>
    <dgm:cxn modelId="{83EB05F2-E356-4A41-B5FD-7565F3A8DF0C}" srcId="{D9B37D57-3BB8-4C5B-A11D-99A74E124933}" destId="{2E2E1EC2-6046-4768-AACC-6D6EDACD1BAB}" srcOrd="0" destOrd="0" parTransId="{7CA253F5-FD3F-4027-A1D6-AA4A8D630DE5}" sibTransId="{373A83BA-8E18-4437-9123-072621808CC3}"/>
    <dgm:cxn modelId="{EB0768F9-9F8F-4D91-9C13-AA3CC42471B0}" type="presOf" srcId="{2BCE6C70-C7E2-461C-92FB-2DA165A62C72}" destId="{63256BF4-5146-4641-AF2B-73223DE029F4}" srcOrd="0" destOrd="0" presId="urn:microsoft.com/office/officeart/2005/8/layout/vList2"/>
    <dgm:cxn modelId="{DE1721F9-1322-4D3D-81FD-29FBCFACCB82}" type="presParOf" srcId="{66B26991-ED51-4138-9FE1-8CCC037179DD}" destId="{17D3A4F3-DEAF-4B2D-98DC-0A6CCB7F80CA}" srcOrd="0" destOrd="0" presId="urn:microsoft.com/office/officeart/2005/8/layout/vList2"/>
    <dgm:cxn modelId="{6C466BC0-D031-4E65-BAC6-129732523A88}" type="presParOf" srcId="{66B26991-ED51-4138-9FE1-8CCC037179DD}" destId="{F023DC6F-2C96-40FD-A912-B9AFA04F06E7}" srcOrd="1" destOrd="0" presId="urn:microsoft.com/office/officeart/2005/8/layout/vList2"/>
    <dgm:cxn modelId="{8BAEECE1-E5B5-45FE-A381-C5459720E12E}" type="presParOf" srcId="{66B26991-ED51-4138-9FE1-8CCC037179DD}" destId="{63256BF4-5146-4641-AF2B-73223DE029F4}" srcOrd="2" destOrd="0" presId="urn:microsoft.com/office/officeart/2005/8/layout/vList2"/>
    <dgm:cxn modelId="{89148637-11AA-4BA3-B5B6-634F2CF872BF}" type="presParOf" srcId="{66B26991-ED51-4138-9FE1-8CCC037179DD}" destId="{0B3EC588-4714-41C3-8466-3232AD365FE2}" srcOrd="3" destOrd="0" presId="urn:microsoft.com/office/officeart/2005/8/layout/vList2"/>
    <dgm:cxn modelId="{647C49CF-D1A3-4E00-8F9A-723CA11B2855}" type="presParOf" srcId="{66B26991-ED51-4138-9FE1-8CCC037179DD}" destId="{6469BC54-FE9C-4736-BD2A-F320C24E101F}" srcOrd="4" destOrd="0" presId="urn:microsoft.com/office/officeart/2005/8/layout/vList2"/>
    <dgm:cxn modelId="{BD66DDBF-993D-490D-AD96-5DBEC2D94099}" type="presParOf" srcId="{66B26991-ED51-4138-9FE1-8CCC037179DD}" destId="{3D14696A-A216-4E15-BFD5-681A300406BA}" srcOrd="5" destOrd="0" presId="urn:microsoft.com/office/officeart/2005/8/layout/vList2"/>
    <dgm:cxn modelId="{A5465685-7C58-4865-B010-28CAAB48CC10}" type="presParOf" srcId="{66B26991-ED51-4138-9FE1-8CCC037179DD}" destId="{3054215E-3E14-43CC-B774-DDD22979C2A7}" srcOrd="6" destOrd="0" presId="urn:microsoft.com/office/officeart/2005/8/layout/vList2"/>
    <dgm:cxn modelId="{4A19976E-245B-4E71-ACF1-D65259425AC2}" type="presParOf" srcId="{66B26991-ED51-4138-9FE1-8CCC037179DD}" destId="{02AA070C-0289-4544-8C80-24C0A3905B9B}" srcOrd="7" destOrd="0" presId="urn:microsoft.com/office/officeart/2005/8/layout/vList2"/>
    <dgm:cxn modelId="{C2EE758A-0460-4161-8FC7-B51DD7F8CA72}" type="presParOf" srcId="{66B26991-ED51-4138-9FE1-8CCC037179DD}" destId="{55AFDF19-3300-453A-B730-C70FDB59C752}" srcOrd="8" destOrd="0" presId="urn:microsoft.com/office/officeart/2005/8/layout/vList2"/>
    <dgm:cxn modelId="{39F6A36D-D652-4DF1-9557-F2CE4298E667}" type="presParOf" srcId="{66B26991-ED51-4138-9FE1-8CCC037179DD}" destId="{C897D765-5D51-48DC-AF7D-E92C37173021}"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57B723-C784-4CC3-ADFC-EAF100EB74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34148B-3A45-4530-8CCE-5E73EDEAC7F0}">
      <dgm:prSet/>
      <dgm:spPr/>
      <dgm:t>
        <a:bodyPr/>
        <a:lstStyle/>
        <a:p>
          <a:r>
            <a:rPr lang="en-US" b="0" i="0" baseline="0" dirty="0"/>
            <a:t>AB 1491 Carryover:</a:t>
          </a:r>
          <a:endParaRPr lang="en-US" dirty="0"/>
        </a:p>
      </dgm:t>
      <dgm:extLst>
        <a:ext uri="{E40237B7-FDA0-4F09-8148-C483321AD2D9}">
          <dgm14:cNvPr xmlns:dgm14="http://schemas.microsoft.com/office/drawing/2010/diagram" id="0" name="" descr="•AB 1491 Carryover:&#10;•The amount of funds that remain unspent on midnight September 30th of each fiscal year.  In instances where Q4 reports have been certified, these numbers will be equal.  When Q4 reports have not been certified by Sept. 30th, this definition of carryover will be different from the actual carryover.  This is the number used to determine Consortia Carryover Compliance.&#10;•Allocation - Certified Expenditures as of 9/30 = AB 1491 Carryover&#10;•AB 1491 Carryover Percentage:&#10;•The percentage of the allocation remaining at the close of the fiscal year.  Note, this is not based on the remaining budget.  &#10;•(Allocation - Certified Expenditures as of 9/30) / Allocation = Carryover Percentage&#10;•Remaining Allocation:&#10;•The amount of a funding year allocation that remains after expenditures are earmarked against it. This is not the same as carryover.&#10;•Earmarking:&#10;•The process of appropriating expenditures against an allocation based on the FIFO principle. At Q4 certification, expenditures for the year are appropriated against the oldest remaining allocated funds. This process decrements the oldest remaining allocation to $0 before appropriating expenditures to the next allocation.  &#10;"/>
        </a:ext>
      </dgm:extLst>
    </dgm:pt>
    <dgm:pt modelId="{1D2EBD3E-252A-47E0-867B-20838B46EDF4}" type="parTrans" cxnId="{DE2DA4B8-5CC7-4E74-A041-1DD8D8D0A6B0}">
      <dgm:prSet/>
      <dgm:spPr/>
      <dgm:t>
        <a:bodyPr/>
        <a:lstStyle/>
        <a:p>
          <a:endParaRPr lang="en-US"/>
        </a:p>
      </dgm:t>
    </dgm:pt>
    <dgm:pt modelId="{4DC04E67-6E02-4CB5-B8BF-03CCFB141F0A}" type="sibTrans" cxnId="{DE2DA4B8-5CC7-4E74-A041-1DD8D8D0A6B0}">
      <dgm:prSet/>
      <dgm:spPr/>
      <dgm:t>
        <a:bodyPr/>
        <a:lstStyle/>
        <a:p>
          <a:endParaRPr lang="en-US"/>
        </a:p>
      </dgm:t>
    </dgm:pt>
    <dgm:pt modelId="{37FFD5E9-78A8-4620-84C2-3DB4B3E39860}">
      <dgm:prSet/>
      <dgm:spPr/>
      <dgm:t>
        <a:bodyPr/>
        <a:lstStyle/>
        <a:p>
          <a:r>
            <a:rPr lang="en-US" b="0" i="0" baseline="0" dirty="0"/>
            <a:t>The amount of funds that remain unspent on midnight September 30th of each fiscal year.  In instances where Q4 reports have been certified, these numbers will be equal.  When Q4 reports have not been certified by Sept. 30th, this definition of carryover will be different from the actual carryover.  This is the number used to determine Consortia Carryover Compliance.</a:t>
          </a:r>
          <a:endParaRPr lang="en-US" dirty="0"/>
        </a:p>
      </dgm:t>
      <dgm:extLst>
        <a:ext uri="{E40237B7-FDA0-4F09-8148-C483321AD2D9}">
          <dgm14:cNvPr xmlns:dgm14="http://schemas.microsoft.com/office/drawing/2010/diagram" id="0" name="" descr="•AB 1491 Carryover:&#10;•The amount of funds that remain unspent on midnight September 30th of each fiscal year.  In instances where Q4 reports have been certified, these numbers will be equal.  When Q4 reports have not been certified by Sept. 30th, this definition of carryover will be different from the actual carryover.  This is the number used to determine Consortia Carryover Compliance.&#10;•Allocation - Certified Expenditures as of 9/30 = AB 1491 Carryover&#10;•AB 1491 Carryover Percentage:&#10;•The percentage of the allocation remaining at the close of the fiscal year.  Note, this is not based on the remaining budget.  &#10;•(Allocation - Certified Expenditures as of 9/30) / Allocation = Carryover Percentage&#10;•Remaining Allocation:&#10;•The amount of a funding year allocation that remains after expenditures are earmarked against it. This is not the same as carryover.&#10;•Earmarking:&#10;•The process of appropriating expenditures against an allocation based on the FIFO principle. At Q4 certification, expenditures for the year are appropriated against the oldest remaining allocated funds. This process decrements the oldest remaining allocation to $0 before appropriating expenditures to the next allocation.  &#10;"/>
        </a:ext>
      </dgm:extLst>
    </dgm:pt>
    <dgm:pt modelId="{A394C91B-A2F7-4B03-BC47-E2DC6BAE7FA1}" type="parTrans" cxnId="{D444FCDF-5A25-4807-854E-62554FABA159}">
      <dgm:prSet/>
      <dgm:spPr/>
      <dgm:t>
        <a:bodyPr/>
        <a:lstStyle/>
        <a:p>
          <a:endParaRPr lang="en-US"/>
        </a:p>
      </dgm:t>
    </dgm:pt>
    <dgm:pt modelId="{44689A6E-7178-4A01-9EA7-F66B320614BC}" type="sibTrans" cxnId="{D444FCDF-5A25-4807-854E-62554FABA159}">
      <dgm:prSet/>
      <dgm:spPr/>
      <dgm:t>
        <a:bodyPr/>
        <a:lstStyle/>
        <a:p>
          <a:endParaRPr lang="en-US"/>
        </a:p>
      </dgm:t>
    </dgm:pt>
    <dgm:pt modelId="{A491F48F-7FB3-43AF-A5A6-6F8F8EAC664E}">
      <dgm:prSet/>
      <dgm:spPr/>
      <dgm:t>
        <a:bodyPr/>
        <a:lstStyle/>
        <a:p>
          <a:r>
            <a:rPr lang="en-US" b="1" i="0" baseline="0" dirty="0"/>
            <a:t>Allocation - Certified Expenditures as of 9/30 = AB 1491 Carryover</a:t>
          </a:r>
          <a:endParaRPr lang="en-US" b="1" dirty="0"/>
        </a:p>
      </dgm:t>
    </dgm:pt>
    <dgm:pt modelId="{E55102DE-DD2A-4569-8D1B-FD7B032E9C56}" type="parTrans" cxnId="{A2DCC35C-D78E-4F01-B0C9-134DAD9530C6}">
      <dgm:prSet/>
      <dgm:spPr/>
      <dgm:t>
        <a:bodyPr/>
        <a:lstStyle/>
        <a:p>
          <a:endParaRPr lang="en-US"/>
        </a:p>
      </dgm:t>
    </dgm:pt>
    <dgm:pt modelId="{26277FFA-7226-4A3D-A228-EC3C8CF4AEBC}" type="sibTrans" cxnId="{A2DCC35C-D78E-4F01-B0C9-134DAD9530C6}">
      <dgm:prSet/>
      <dgm:spPr/>
      <dgm:t>
        <a:bodyPr/>
        <a:lstStyle/>
        <a:p>
          <a:endParaRPr lang="en-US"/>
        </a:p>
      </dgm:t>
    </dgm:pt>
    <dgm:pt modelId="{06A024A2-57F4-4E6F-8757-DE001B774E09}">
      <dgm:prSet/>
      <dgm:spPr/>
      <dgm:t>
        <a:bodyPr/>
        <a:lstStyle/>
        <a:p>
          <a:r>
            <a:rPr lang="en-US" b="0" i="0" baseline="0" dirty="0"/>
            <a:t>AB 1491 Carryover Percentage:</a:t>
          </a:r>
          <a:endParaRPr lang="en-US" dirty="0"/>
        </a:p>
      </dgm:t>
      <dgm:extLst>
        <a:ext uri="{E40237B7-FDA0-4F09-8148-C483321AD2D9}">
          <dgm14:cNvPr xmlns:dgm14="http://schemas.microsoft.com/office/drawing/2010/diagram" id="0" name="" descr="•AB 1491 Carryover:&#10;•The amount of funds that remain unspent on midnight September 30th of each fiscal year.  In instances where Q4 reports have been certified, these numbers will be equal.  When Q4 reports have not been certified by Sept. 30th, this definition of carryover will be different from the actual carryover.  This is the number used to determine Consortia Carryover Compliance.&#10;•Allocation - Certified Expenditures as of 9/30 = AB 1491 Carryover&#10;•AB 1491 Carryover Percentage:&#10;•The percentage of the allocation remaining at the close of the fiscal year.  Note, this is not based on the remaining budget.  &#10;•(Allocation - Certified Expenditures as of 9/30) / Allocation = Carryover Percentage&#10;•Remaining Allocation:&#10;•The amount of a funding year allocation that remains after expenditures are earmarked against it. This is not the same as carryover.&#10;•Earmarking:&#10;•The process of appropriating expenditures against an allocation based on the FIFO principle. At Q4 certification, expenditures for the year are appropriated against the oldest remaining allocated funds. This process decrements the oldest remaining allocation to $0 before appropriating expenditures to the next allocation.  &#10;"/>
        </a:ext>
      </dgm:extLst>
    </dgm:pt>
    <dgm:pt modelId="{81EFF254-0E0B-49B9-ABC1-7A58AF349EF3}" type="parTrans" cxnId="{84E22EF1-E5D1-430E-B8FA-657F953C728B}">
      <dgm:prSet/>
      <dgm:spPr/>
      <dgm:t>
        <a:bodyPr/>
        <a:lstStyle/>
        <a:p>
          <a:endParaRPr lang="en-US"/>
        </a:p>
      </dgm:t>
    </dgm:pt>
    <dgm:pt modelId="{71685AAF-EA36-4139-B521-FF87392A5BB2}" type="sibTrans" cxnId="{84E22EF1-E5D1-430E-B8FA-657F953C728B}">
      <dgm:prSet/>
      <dgm:spPr/>
      <dgm:t>
        <a:bodyPr/>
        <a:lstStyle/>
        <a:p>
          <a:endParaRPr lang="en-US"/>
        </a:p>
      </dgm:t>
    </dgm:pt>
    <dgm:pt modelId="{0A8C4B5D-FDEB-448B-A9B2-E284C537D19B}">
      <dgm:prSet/>
      <dgm:spPr/>
      <dgm:t>
        <a:bodyPr/>
        <a:lstStyle/>
        <a:p>
          <a:r>
            <a:rPr lang="en-US" b="0" i="0" baseline="0" dirty="0"/>
            <a:t>The percentage of the allocation remaining at the close of the fiscal year.  Note, this is not based on the remaining budget.  </a:t>
          </a:r>
          <a:endParaRPr lang="en-US" dirty="0"/>
        </a:p>
      </dgm:t>
      <dgm:extLst>
        <a:ext uri="{E40237B7-FDA0-4F09-8148-C483321AD2D9}">
          <dgm14:cNvPr xmlns:dgm14="http://schemas.microsoft.com/office/drawing/2010/diagram" id="0" name="" descr="•AB 1491 Carryover:&#10;•The amount of funds that remain unspent on midnight September 30th of each fiscal year.  In instances where Q4 reports have been certified, these numbers will be equal.  When Q4 reports have not been certified by Sept. 30th, this definition of carryover will be different from the actual carryover.  This is the number used to determine Consortia Carryover Compliance.&#10;•Allocation - Certified Expenditures as of 9/30 = AB 1491 Carryover&#10;•AB 1491 Carryover Percentage:&#10;•The percentage of the allocation remaining at the close of the fiscal year.  Note, this is not based on the remaining budget.  &#10;•(Allocation - Certified Expenditures as of 9/30) / Allocation = Carryover Percentage&#10;•Remaining Allocation:&#10;•The amount of a funding year allocation that remains after expenditures are earmarked against it. This is not the same as carryover.&#10;•Earmarking:&#10;•The process of appropriating expenditures against an allocation based on the FIFO principle. At Q4 certification, expenditures for the year are appropriated against the oldest remaining allocated funds. This process decrements the oldest remaining allocation to $0 before appropriating expenditures to the next allocation.  &#10;"/>
        </a:ext>
      </dgm:extLst>
    </dgm:pt>
    <dgm:pt modelId="{6125193F-0F4A-48A7-98A3-1623F56830AA}" type="parTrans" cxnId="{5E66CCB0-4EB8-455A-8B6E-7D02FA06F553}">
      <dgm:prSet/>
      <dgm:spPr/>
      <dgm:t>
        <a:bodyPr/>
        <a:lstStyle/>
        <a:p>
          <a:endParaRPr lang="en-US"/>
        </a:p>
      </dgm:t>
    </dgm:pt>
    <dgm:pt modelId="{D1B9A303-53B8-453A-AF81-E5C6FD6BB6F1}" type="sibTrans" cxnId="{5E66CCB0-4EB8-455A-8B6E-7D02FA06F553}">
      <dgm:prSet/>
      <dgm:spPr/>
      <dgm:t>
        <a:bodyPr/>
        <a:lstStyle/>
        <a:p>
          <a:endParaRPr lang="en-US"/>
        </a:p>
      </dgm:t>
    </dgm:pt>
    <dgm:pt modelId="{27510FBE-B9F9-478D-A8EC-EE1CCB231DE4}">
      <dgm:prSet/>
      <dgm:spPr/>
      <dgm:t>
        <a:bodyPr/>
        <a:lstStyle/>
        <a:p>
          <a:r>
            <a:rPr lang="en-US" b="1" i="0" baseline="0" dirty="0"/>
            <a:t>(Allocation - Certified Expenditures as of 9/30) / Allocation = Carryover Percentage</a:t>
          </a:r>
          <a:endParaRPr lang="en-US" b="1" dirty="0"/>
        </a:p>
      </dgm:t>
    </dgm:pt>
    <dgm:pt modelId="{5CAEF1AE-C0C4-4999-B7D3-A64BB59705D3}" type="parTrans" cxnId="{AB6FD3FD-12B5-478B-BE19-9187293EB46E}">
      <dgm:prSet/>
      <dgm:spPr/>
      <dgm:t>
        <a:bodyPr/>
        <a:lstStyle/>
        <a:p>
          <a:endParaRPr lang="en-US"/>
        </a:p>
      </dgm:t>
    </dgm:pt>
    <dgm:pt modelId="{C17ECFA6-0CA9-4429-BD11-EB89ADC7AC4E}" type="sibTrans" cxnId="{AB6FD3FD-12B5-478B-BE19-9187293EB46E}">
      <dgm:prSet/>
      <dgm:spPr/>
      <dgm:t>
        <a:bodyPr/>
        <a:lstStyle/>
        <a:p>
          <a:endParaRPr lang="en-US"/>
        </a:p>
      </dgm:t>
    </dgm:pt>
    <dgm:pt modelId="{B083BFE6-1AD1-4075-9DEC-7937DBA7A8A3}">
      <dgm:prSet/>
      <dgm:spPr/>
      <dgm:t>
        <a:bodyPr/>
        <a:lstStyle/>
        <a:p>
          <a:r>
            <a:rPr lang="en-US" b="0" i="0" baseline="0" dirty="0"/>
            <a:t>Remaining Allocation:</a:t>
          </a:r>
          <a:endParaRPr lang="en-US" dirty="0"/>
        </a:p>
      </dgm:t>
      <dgm:extLst>
        <a:ext uri="{E40237B7-FDA0-4F09-8148-C483321AD2D9}">
          <dgm14:cNvPr xmlns:dgm14="http://schemas.microsoft.com/office/drawing/2010/diagram" id="0" name="" descr="•AB 1491 Carryover:&#10;•The amount of funds that remain unspent on midnight September 30th of each fiscal year.  In instances where Q4 reports have been certified, these numbers will be equal.  When Q4 reports have not been certified by Sept. 30th, this definition of carryover will be different from the actual carryover.  This is the number used to determine Consortia Carryover Compliance.&#10;•Allocation - Certified Expenditures as of 9/30 = AB 1491 Carryover&#10;•AB 1491 Carryover Percentage:&#10;•The percentage of the allocation remaining at the close of the fiscal year.  Note, this is not based on the remaining budget.  &#10;•(Allocation - Certified Expenditures as of 9/30) / Allocation = Carryover Percentage&#10;•Remaining Allocation:&#10;•The amount of a funding year allocation that remains after expenditures are earmarked against it. This is not the same as carryover.&#10;•Earmarking:&#10;•The process of appropriating expenditures against an allocation based on the FIFO principle. At Q4 certification, expenditures for the year are appropriated against the oldest remaining allocated funds. This process decrements the oldest remaining allocation to $0 before appropriating expenditures to the next allocation.  &#10;"/>
        </a:ext>
      </dgm:extLst>
    </dgm:pt>
    <dgm:pt modelId="{B3BDBD4B-4F53-4673-9544-67AD363C07A5}" type="parTrans" cxnId="{80F7F0DC-B9E4-4BD0-B425-64B06EF51DA7}">
      <dgm:prSet/>
      <dgm:spPr/>
      <dgm:t>
        <a:bodyPr/>
        <a:lstStyle/>
        <a:p>
          <a:endParaRPr lang="en-US"/>
        </a:p>
      </dgm:t>
    </dgm:pt>
    <dgm:pt modelId="{36C8CC2F-8E92-4B6B-A4A1-16EA83A1CFB7}" type="sibTrans" cxnId="{80F7F0DC-B9E4-4BD0-B425-64B06EF51DA7}">
      <dgm:prSet/>
      <dgm:spPr/>
      <dgm:t>
        <a:bodyPr/>
        <a:lstStyle/>
        <a:p>
          <a:endParaRPr lang="en-US"/>
        </a:p>
      </dgm:t>
    </dgm:pt>
    <dgm:pt modelId="{6987FF1D-7417-406C-973D-7B5DFAE90771}">
      <dgm:prSet/>
      <dgm:spPr/>
      <dgm:t>
        <a:bodyPr/>
        <a:lstStyle/>
        <a:p>
          <a:r>
            <a:rPr lang="en-US" b="0" i="0" baseline="0" dirty="0"/>
            <a:t>The amount of a funding year allocation that remains after expenditures are earmarked against it. This is not the same as carryover.</a:t>
          </a:r>
          <a:endParaRPr lang="en-US" dirty="0"/>
        </a:p>
      </dgm:t>
      <dgm:extLst>
        <a:ext uri="{E40237B7-FDA0-4F09-8148-C483321AD2D9}">
          <dgm14:cNvPr xmlns:dgm14="http://schemas.microsoft.com/office/drawing/2010/diagram" id="0" name="" descr="•AB 1491 Carryover:&#10;•The amount of funds that remain unspent on midnight September 30th of each fiscal year.  In instances where Q4 reports have been certified, these numbers will be equal.  When Q4 reports have not been certified by Sept. 30th, this definition of carryover will be different from the actual carryover.  This is the number used to determine Consortia Carryover Compliance.&#10;•Allocation - Certified Expenditures as of 9/30 = AB 1491 Carryover&#10;•AB 1491 Carryover Percentage:&#10;•The percentage of the allocation remaining at the close of the fiscal year.  Note, this is not based on the remaining budget.  &#10;•(Allocation - Certified Expenditures as of 9/30) / Allocation = Carryover Percentage&#10;•Remaining Allocation:&#10;•The amount of a funding year allocation that remains after expenditures are earmarked against it. This is not the same as carryover.&#10;•Earmarking:&#10;•The process of appropriating expenditures against an allocation based on the FIFO principle. At Q4 certification, expenditures for the year are appropriated against the oldest remaining allocated funds. This process decrements the oldest remaining allocation to $0 before appropriating expenditures to the next allocation.  &#10;"/>
        </a:ext>
      </dgm:extLst>
    </dgm:pt>
    <dgm:pt modelId="{36A06E2E-DC37-4A7D-B3B9-B18EAD61508C}" type="parTrans" cxnId="{8EEF48DC-D174-4A82-BC78-D3AA8D0C669B}">
      <dgm:prSet/>
      <dgm:spPr/>
      <dgm:t>
        <a:bodyPr/>
        <a:lstStyle/>
        <a:p>
          <a:endParaRPr lang="en-US"/>
        </a:p>
      </dgm:t>
    </dgm:pt>
    <dgm:pt modelId="{A9CAF2C4-0544-4866-A210-C0BF91D1954A}" type="sibTrans" cxnId="{8EEF48DC-D174-4A82-BC78-D3AA8D0C669B}">
      <dgm:prSet/>
      <dgm:spPr/>
      <dgm:t>
        <a:bodyPr/>
        <a:lstStyle/>
        <a:p>
          <a:endParaRPr lang="en-US"/>
        </a:p>
      </dgm:t>
    </dgm:pt>
    <dgm:pt modelId="{6517C15C-984D-46B0-A996-B2EFBDB2866F}">
      <dgm:prSet/>
      <dgm:spPr/>
      <dgm:t>
        <a:bodyPr/>
        <a:lstStyle/>
        <a:p>
          <a:r>
            <a:rPr lang="en-US" b="0" i="0" baseline="0"/>
            <a:t>Earmarking:</a:t>
          </a:r>
          <a:endParaRPr lang="en-US"/>
        </a:p>
      </dgm:t>
      <dgm:extLst>
        <a:ext uri="{E40237B7-FDA0-4F09-8148-C483321AD2D9}">
          <dgm14:cNvPr xmlns:dgm14="http://schemas.microsoft.com/office/drawing/2010/diagram" id="0" name="" descr="•AB 1491 Carryover:&#10;•The amount of funds that remain unspent on midnight September 30th of each fiscal year.  In instances where Q4 reports have been certified, these numbers will be equal.  When Q4 reports have not been certified by Sept. 30th, this definition of carryover will be different from the actual carryover.  This is the number used to determine Consortia Carryover Compliance.&#10;•Allocation - Certified Expenditures as of 9/30 = AB 1491 Carryover&#10;•AB 1491 Carryover Percentage:&#10;•The percentage of the allocation remaining at the close of the fiscal year.  Note, this is not based on the remaining budget.  &#10;•(Allocation - Certified Expenditures as of 9/30) / Allocation = Carryover Percentage&#10;•Remaining Allocation:&#10;•The amount of a funding year allocation that remains after expenditures are earmarked against it. This is not the same as carryover.&#10;•Earmarking:&#10;•The process of appropriating expenditures against an allocation based on the FIFO principle. At Q4 certification, expenditures for the year are appropriated against the oldest remaining allocated funds. This process decrements the oldest remaining allocation to $0 before appropriating expenditures to the next allocation.  &#10;"/>
        </a:ext>
      </dgm:extLst>
    </dgm:pt>
    <dgm:pt modelId="{48EF78DD-037A-4BA7-9C3C-7BDB68EBF9E2}" type="parTrans" cxnId="{04BDE740-8207-43D6-A532-33247B77B8E9}">
      <dgm:prSet/>
      <dgm:spPr/>
      <dgm:t>
        <a:bodyPr/>
        <a:lstStyle/>
        <a:p>
          <a:endParaRPr lang="en-US"/>
        </a:p>
      </dgm:t>
    </dgm:pt>
    <dgm:pt modelId="{C627E733-AD52-43FB-BC59-E069163B8415}" type="sibTrans" cxnId="{04BDE740-8207-43D6-A532-33247B77B8E9}">
      <dgm:prSet/>
      <dgm:spPr/>
      <dgm:t>
        <a:bodyPr/>
        <a:lstStyle/>
        <a:p>
          <a:endParaRPr lang="en-US"/>
        </a:p>
      </dgm:t>
    </dgm:pt>
    <dgm:pt modelId="{DC2FFB46-68C8-42C3-8DB6-035526D77FA6}">
      <dgm:prSet/>
      <dgm:spPr/>
      <dgm:t>
        <a:bodyPr/>
        <a:lstStyle/>
        <a:p>
          <a:r>
            <a:rPr lang="en-US" b="0" i="0" baseline="0" dirty="0"/>
            <a:t>The process of appropriating expenditures against an allocation based on the FIFO principle. At Q4 certification, expenditures for the year are appropriated against the oldest remaining allocated funds. This process decrements the oldest remaining allocation to $0 before appropriating expenditures to the next allocation.  </a:t>
          </a:r>
          <a:br>
            <a:rPr lang="en-US" b="0" i="0" baseline="0" dirty="0"/>
          </a:br>
          <a:endParaRPr lang="en-US" dirty="0"/>
        </a:p>
      </dgm:t>
      <dgm:extLst>
        <a:ext uri="{E40237B7-FDA0-4F09-8148-C483321AD2D9}">
          <dgm14:cNvPr xmlns:dgm14="http://schemas.microsoft.com/office/drawing/2010/diagram" id="0" name="" descr="•AB 1491 Carryover:&#10;•The amount of funds that remain unspent on midnight September 30th of each fiscal year.  In instances where Q4 reports have been certified, these numbers will be equal.  When Q4 reports have not been certified by Sept. 30th, this definition of carryover will be different from the actual carryover.  This is the number used to determine Consortia Carryover Compliance.&#10;•Allocation - Certified Expenditures as of 9/30 = AB 1491 Carryover&#10;•AB 1491 Carryover Percentage:&#10;•The percentage of the allocation remaining at the close of the fiscal year.  Note, this is not based on the remaining budget.  &#10;•(Allocation - Certified Expenditures as of 9/30) / Allocation = Carryover Percentage&#10;•Remaining Allocation:&#10;•The amount of a funding year allocation that remains after expenditures are earmarked against it. This is not the same as carryover.&#10;•Earmarking:&#10;•The process of appropriating expenditures against an allocation based on the FIFO principle. At Q4 certification, expenditures for the year are appropriated against the oldest remaining allocated funds. This process decrements the oldest remaining allocation to $0 before appropriating expenditures to the next allocation.  &#10;"/>
        </a:ext>
      </dgm:extLst>
    </dgm:pt>
    <dgm:pt modelId="{955C8C85-A500-494F-9C8C-B53E5BED97C2}" type="parTrans" cxnId="{0D197037-1C64-4938-B8E9-22713D4E2AD6}">
      <dgm:prSet/>
      <dgm:spPr/>
      <dgm:t>
        <a:bodyPr/>
        <a:lstStyle/>
        <a:p>
          <a:endParaRPr lang="en-US"/>
        </a:p>
      </dgm:t>
    </dgm:pt>
    <dgm:pt modelId="{6790D8D8-8CA2-4532-A19D-3A2EB296A882}" type="sibTrans" cxnId="{0D197037-1C64-4938-B8E9-22713D4E2AD6}">
      <dgm:prSet/>
      <dgm:spPr/>
      <dgm:t>
        <a:bodyPr/>
        <a:lstStyle/>
        <a:p>
          <a:endParaRPr lang="en-US"/>
        </a:p>
      </dgm:t>
    </dgm:pt>
    <dgm:pt modelId="{66B26991-ED51-4138-9FE1-8CCC037179DD}" type="pres">
      <dgm:prSet presAssocID="{7457B723-C784-4CC3-ADFC-EAF100EB74D4}" presName="linear" presStyleCnt="0">
        <dgm:presLayoutVars>
          <dgm:animLvl val="lvl"/>
          <dgm:resizeHandles val="exact"/>
        </dgm:presLayoutVars>
      </dgm:prSet>
      <dgm:spPr/>
    </dgm:pt>
    <dgm:pt modelId="{C0993C19-4DCC-40E3-9628-5211189408C9}" type="pres">
      <dgm:prSet presAssocID="{EC34148B-3A45-4530-8CCE-5E73EDEAC7F0}" presName="parentText" presStyleLbl="node1" presStyleIdx="0" presStyleCnt="4">
        <dgm:presLayoutVars>
          <dgm:chMax val="0"/>
          <dgm:bulletEnabled val="1"/>
        </dgm:presLayoutVars>
      </dgm:prSet>
      <dgm:spPr/>
    </dgm:pt>
    <dgm:pt modelId="{1EAB68D5-F4DD-40FF-9AE8-7391CD119F3A}" type="pres">
      <dgm:prSet presAssocID="{EC34148B-3A45-4530-8CCE-5E73EDEAC7F0}" presName="childText" presStyleLbl="revTx" presStyleIdx="0" presStyleCnt="4">
        <dgm:presLayoutVars>
          <dgm:bulletEnabled val="1"/>
        </dgm:presLayoutVars>
      </dgm:prSet>
      <dgm:spPr/>
    </dgm:pt>
    <dgm:pt modelId="{3A48C853-5458-464A-97F3-5F45D6BADE17}" type="pres">
      <dgm:prSet presAssocID="{06A024A2-57F4-4E6F-8757-DE001B774E09}" presName="parentText" presStyleLbl="node1" presStyleIdx="1" presStyleCnt="4">
        <dgm:presLayoutVars>
          <dgm:chMax val="0"/>
          <dgm:bulletEnabled val="1"/>
        </dgm:presLayoutVars>
      </dgm:prSet>
      <dgm:spPr/>
    </dgm:pt>
    <dgm:pt modelId="{67785B15-7C6C-48D2-8118-A02AD50BBB69}" type="pres">
      <dgm:prSet presAssocID="{06A024A2-57F4-4E6F-8757-DE001B774E09}" presName="childText" presStyleLbl="revTx" presStyleIdx="1" presStyleCnt="4">
        <dgm:presLayoutVars>
          <dgm:bulletEnabled val="1"/>
        </dgm:presLayoutVars>
      </dgm:prSet>
      <dgm:spPr/>
    </dgm:pt>
    <dgm:pt modelId="{F8CA46BD-90F3-418B-B6D8-C62F216B1E57}" type="pres">
      <dgm:prSet presAssocID="{B083BFE6-1AD1-4075-9DEC-7937DBA7A8A3}" presName="parentText" presStyleLbl="node1" presStyleIdx="2" presStyleCnt="4">
        <dgm:presLayoutVars>
          <dgm:chMax val="0"/>
          <dgm:bulletEnabled val="1"/>
        </dgm:presLayoutVars>
      </dgm:prSet>
      <dgm:spPr/>
    </dgm:pt>
    <dgm:pt modelId="{C747DC9D-C8DD-4656-B31D-28C5F2B0A0EF}" type="pres">
      <dgm:prSet presAssocID="{B083BFE6-1AD1-4075-9DEC-7937DBA7A8A3}" presName="childText" presStyleLbl="revTx" presStyleIdx="2" presStyleCnt="4">
        <dgm:presLayoutVars>
          <dgm:bulletEnabled val="1"/>
        </dgm:presLayoutVars>
      </dgm:prSet>
      <dgm:spPr/>
    </dgm:pt>
    <dgm:pt modelId="{F7294C5F-0746-481B-A325-0007D74D4F79}" type="pres">
      <dgm:prSet presAssocID="{6517C15C-984D-46B0-A996-B2EFBDB2866F}" presName="parentText" presStyleLbl="node1" presStyleIdx="3" presStyleCnt="4">
        <dgm:presLayoutVars>
          <dgm:chMax val="0"/>
          <dgm:bulletEnabled val="1"/>
        </dgm:presLayoutVars>
      </dgm:prSet>
      <dgm:spPr/>
    </dgm:pt>
    <dgm:pt modelId="{140E06D5-E4E9-42C6-A136-B288939BB184}" type="pres">
      <dgm:prSet presAssocID="{6517C15C-984D-46B0-A996-B2EFBDB2866F}" presName="childText" presStyleLbl="revTx" presStyleIdx="3" presStyleCnt="4">
        <dgm:presLayoutVars>
          <dgm:bulletEnabled val="1"/>
        </dgm:presLayoutVars>
      </dgm:prSet>
      <dgm:spPr/>
    </dgm:pt>
  </dgm:ptLst>
  <dgm:cxnLst>
    <dgm:cxn modelId="{8743B31D-5B8A-4668-BCCA-DC3DF0DD4E71}" type="presOf" srcId="{A491F48F-7FB3-43AF-A5A6-6F8F8EAC664E}" destId="{1EAB68D5-F4DD-40FF-9AE8-7391CD119F3A}" srcOrd="0" destOrd="1" presId="urn:microsoft.com/office/officeart/2005/8/layout/vList2"/>
    <dgm:cxn modelId="{37B7CA23-72FF-4D04-B617-3A8A69B846A4}" type="presOf" srcId="{6987FF1D-7417-406C-973D-7B5DFAE90771}" destId="{C747DC9D-C8DD-4656-B31D-28C5F2B0A0EF}" srcOrd="0" destOrd="0" presId="urn:microsoft.com/office/officeart/2005/8/layout/vList2"/>
    <dgm:cxn modelId="{C2BA0B2D-3960-4C3E-9FD2-603302C1D913}" type="presOf" srcId="{7457B723-C784-4CC3-ADFC-EAF100EB74D4}" destId="{66B26991-ED51-4138-9FE1-8CCC037179DD}" srcOrd="0" destOrd="0" presId="urn:microsoft.com/office/officeart/2005/8/layout/vList2"/>
    <dgm:cxn modelId="{0D197037-1C64-4938-B8E9-22713D4E2AD6}" srcId="{6517C15C-984D-46B0-A996-B2EFBDB2866F}" destId="{DC2FFB46-68C8-42C3-8DB6-035526D77FA6}" srcOrd="0" destOrd="0" parTransId="{955C8C85-A500-494F-9C8C-B53E5BED97C2}" sibTransId="{6790D8D8-8CA2-4532-A19D-3A2EB296A882}"/>
    <dgm:cxn modelId="{04BDE740-8207-43D6-A532-33247B77B8E9}" srcId="{7457B723-C784-4CC3-ADFC-EAF100EB74D4}" destId="{6517C15C-984D-46B0-A996-B2EFBDB2866F}" srcOrd="3" destOrd="0" parTransId="{48EF78DD-037A-4BA7-9C3C-7BDB68EBF9E2}" sibTransId="{C627E733-AD52-43FB-BC59-E069163B8415}"/>
    <dgm:cxn modelId="{7D86FA44-81EB-43C9-BF58-1BCE3D86E1EA}" type="presOf" srcId="{0A8C4B5D-FDEB-448B-A9B2-E284C537D19B}" destId="{67785B15-7C6C-48D2-8118-A02AD50BBB69}" srcOrd="0" destOrd="0" presId="urn:microsoft.com/office/officeart/2005/8/layout/vList2"/>
    <dgm:cxn modelId="{FE319247-4BE9-47A2-88D6-45B4F6CD35EB}" type="presOf" srcId="{27510FBE-B9F9-478D-A8EC-EE1CCB231DE4}" destId="{67785B15-7C6C-48D2-8118-A02AD50BBB69}" srcOrd="0" destOrd="1" presId="urn:microsoft.com/office/officeart/2005/8/layout/vList2"/>
    <dgm:cxn modelId="{28CE724E-D00C-4573-AD2F-F8CE5A4FD5D3}" type="presOf" srcId="{06A024A2-57F4-4E6F-8757-DE001B774E09}" destId="{3A48C853-5458-464A-97F3-5F45D6BADE17}" srcOrd="0" destOrd="0" presId="urn:microsoft.com/office/officeart/2005/8/layout/vList2"/>
    <dgm:cxn modelId="{F8C6115A-3A49-425C-89DE-F18F3B07A889}" type="presOf" srcId="{B083BFE6-1AD1-4075-9DEC-7937DBA7A8A3}" destId="{F8CA46BD-90F3-418B-B6D8-C62F216B1E57}" srcOrd="0" destOrd="0" presId="urn:microsoft.com/office/officeart/2005/8/layout/vList2"/>
    <dgm:cxn modelId="{A2DCC35C-D78E-4F01-B0C9-134DAD9530C6}" srcId="{EC34148B-3A45-4530-8CCE-5E73EDEAC7F0}" destId="{A491F48F-7FB3-43AF-A5A6-6F8F8EAC664E}" srcOrd="1" destOrd="0" parTransId="{E55102DE-DD2A-4569-8D1B-FD7B032E9C56}" sibTransId="{26277FFA-7226-4A3D-A228-EC3C8CF4AEBC}"/>
    <dgm:cxn modelId="{4772F398-72E0-4406-BF93-0AA90C4B8F79}" type="presOf" srcId="{37FFD5E9-78A8-4620-84C2-3DB4B3E39860}" destId="{1EAB68D5-F4DD-40FF-9AE8-7391CD119F3A}" srcOrd="0" destOrd="0" presId="urn:microsoft.com/office/officeart/2005/8/layout/vList2"/>
    <dgm:cxn modelId="{2C7238A2-65DE-4D33-A246-30B497F7CCED}" type="presOf" srcId="{EC34148B-3A45-4530-8CCE-5E73EDEAC7F0}" destId="{C0993C19-4DCC-40E3-9628-5211189408C9}" srcOrd="0" destOrd="0" presId="urn:microsoft.com/office/officeart/2005/8/layout/vList2"/>
    <dgm:cxn modelId="{E185FFA9-431E-452B-8AE2-2A16EB381305}" type="presOf" srcId="{6517C15C-984D-46B0-A996-B2EFBDB2866F}" destId="{F7294C5F-0746-481B-A325-0007D74D4F79}" srcOrd="0" destOrd="0" presId="urn:microsoft.com/office/officeart/2005/8/layout/vList2"/>
    <dgm:cxn modelId="{5E66CCB0-4EB8-455A-8B6E-7D02FA06F553}" srcId="{06A024A2-57F4-4E6F-8757-DE001B774E09}" destId="{0A8C4B5D-FDEB-448B-A9B2-E284C537D19B}" srcOrd="0" destOrd="0" parTransId="{6125193F-0F4A-48A7-98A3-1623F56830AA}" sibTransId="{D1B9A303-53B8-453A-AF81-E5C6FD6BB6F1}"/>
    <dgm:cxn modelId="{DE2DA4B8-5CC7-4E74-A041-1DD8D8D0A6B0}" srcId="{7457B723-C784-4CC3-ADFC-EAF100EB74D4}" destId="{EC34148B-3A45-4530-8CCE-5E73EDEAC7F0}" srcOrd="0" destOrd="0" parTransId="{1D2EBD3E-252A-47E0-867B-20838B46EDF4}" sibTransId="{4DC04E67-6E02-4CB5-B8BF-03CCFB141F0A}"/>
    <dgm:cxn modelId="{8EEF48DC-D174-4A82-BC78-D3AA8D0C669B}" srcId="{B083BFE6-1AD1-4075-9DEC-7937DBA7A8A3}" destId="{6987FF1D-7417-406C-973D-7B5DFAE90771}" srcOrd="0" destOrd="0" parTransId="{36A06E2E-DC37-4A7D-B3B9-B18EAD61508C}" sibTransId="{A9CAF2C4-0544-4866-A210-C0BF91D1954A}"/>
    <dgm:cxn modelId="{80F7F0DC-B9E4-4BD0-B425-64B06EF51DA7}" srcId="{7457B723-C784-4CC3-ADFC-EAF100EB74D4}" destId="{B083BFE6-1AD1-4075-9DEC-7937DBA7A8A3}" srcOrd="2" destOrd="0" parTransId="{B3BDBD4B-4F53-4673-9544-67AD363C07A5}" sibTransId="{36C8CC2F-8E92-4B6B-A4A1-16EA83A1CFB7}"/>
    <dgm:cxn modelId="{D444FCDF-5A25-4807-854E-62554FABA159}" srcId="{EC34148B-3A45-4530-8CCE-5E73EDEAC7F0}" destId="{37FFD5E9-78A8-4620-84C2-3DB4B3E39860}" srcOrd="0" destOrd="0" parTransId="{A394C91B-A2F7-4B03-BC47-E2DC6BAE7FA1}" sibTransId="{44689A6E-7178-4A01-9EA7-F66B320614BC}"/>
    <dgm:cxn modelId="{84E22EF1-E5D1-430E-B8FA-657F953C728B}" srcId="{7457B723-C784-4CC3-ADFC-EAF100EB74D4}" destId="{06A024A2-57F4-4E6F-8757-DE001B774E09}" srcOrd="1" destOrd="0" parTransId="{81EFF254-0E0B-49B9-ABC1-7A58AF349EF3}" sibTransId="{71685AAF-EA36-4139-B521-FF87392A5BB2}"/>
    <dgm:cxn modelId="{AB6FD3FD-12B5-478B-BE19-9187293EB46E}" srcId="{06A024A2-57F4-4E6F-8757-DE001B774E09}" destId="{27510FBE-B9F9-478D-A8EC-EE1CCB231DE4}" srcOrd="1" destOrd="0" parTransId="{5CAEF1AE-C0C4-4999-B7D3-A64BB59705D3}" sibTransId="{C17ECFA6-0CA9-4429-BD11-EB89ADC7AC4E}"/>
    <dgm:cxn modelId="{FB5AE5FE-6F71-4954-B3D8-A90AAE0E064F}" type="presOf" srcId="{DC2FFB46-68C8-42C3-8DB6-035526D77FA6}" destId="{140E06D5-E4E9-42C6-A136-B288939BB184}" srcOrd="0" destOrd="0" presId="urn:microsoft.com/office/officeart/2005/8/layout/vList2"/>
    <dgm:cxn modelId="{0AE5CE73-6879-4C9E-B7C8-5B3647DEB8A8}" type="presParOf" srcId="{66B26991-ED51-4138-9FE1-8CCC037179DD}" destId="{C0993C19-4DCC-40E3-9628-5211189408C9}" srcOrd="0" destOrd="0" presId="urn:microsoft.com/office/officeart/2005/8/layout/vList2"/>
    <dgm:cxn modelId="{D631EB22-7AC3-4FE5-AD69-0EAB94B4F3D5}" type="presParOf" srcId="{66B26991-ED51-4138-9FE1-8CCC037179DD}" destId="{1EAB68D5-F4DD-40FF-9AE8-7391CD119F3A}" srcOrd="1" destOrd="0" presId="urn:microsoft.com/office/officeart/2005/8/layout/vList2"/>
    <dgm:cxn modelId="{475A2740-3630-4BFF-9AF3-25EEECD5F4FD}" type="presParOf" srcId="{66B26991-ED51-4138-9FE1-8CCC037179DD}" destId="{3A48C853-5458-464A-97F3-5F45D6BADE17}" srcOrd="2" destOrd="0" presId="urn:microsoft.com/office/officeart/2005/8/layout/vList2"/>
    <dgm:cxn modelId="{D9925917-FCEC-41D7-877A-837EBA78A29D}" type="presParOf" srcId="{66B26991-ED51-4138-9FE1-8CCC037179DD}" destId="{67785B15-7C6C-48D2-8118-A02AD50BBB69}" srcOrd="3" destOrd="0" presId="urn:microsoft.com/office/officeart/2005/8/layout/vList2"/>
    <dgm:cxn modelId="{D5D3D41C-9899-4FC0-9170-91B4DF7B0AA7}" type="presParOf" srcId="{66B26991-ED51-4138-9FE1-8CCC037179DD}" destId="{F8CA46BD-90F3-418B-B6D8-C62F216B1E57}" srcOrd="4" destOrd="0" presId="urn:microsoft.com/office/officeart/2005/8/layout/vList2"/>
    <dgm:cxn modelId="{C3C700E1-360F-4455-8858-DD1F8F8454DB}" type="presParOf" srcId="{66B26991-ED51-4138-9FE1-8CCC037179DD}" destId="{C747DC9D-C8DD-4656-B31D-28C5F2B0A0EF}" srcOrd="5" destOrd="0" presId="urn:microsoft.com/office/officeart/2005/8/layout/vList2"/>
    <dgm:cxn modelId="{9CA0B2FE-593D-479A-914C-9F2E5290CB46}" type="presParOf" srcId="{66B26991-ED51-4138-9FE1-8CCC037179DD}" destId="{F7294C5F-0746-481B-A325-0007D74D4F79}" srcOrd="6" destOrd="0" presId="urn:microsoft.com/office/officeart/2005/8/layout/vList2"/>
    <dgm:cxn modelId="{206F2816-C69A-4853-A59E-AAAFEAAF842C}" type="presParOf" srcId="{66B26991-ED51-4138-9FE1-8CCC037179DD}" destId="{140E06D5-E4E9-42C6-A136-B288939BB18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518259-A046-491A-8DE1-2F7C62F336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4978B9A-1A14-49E9-AFF6-A1D22F5C02F6}">
      <dgm:prSet/>
      <dgm:spPr>
        <a:solidFill>
          <a:schemeClr val="accent2">
            <a:lumMod val="50000"/>
          </a:schemeClr>
        </a:solidFill>
      </dgm:spPr>
      <dgm:t>
        <a:bodyPr/>
        <a:lstStyle/>
        <a:p>
          <a:r>
            <a:rPr lang="en-US" b="1" i="0" baseline="0" dirty="0"/>
            <a:t>NOVA</a:t>
          </a:r>
          <a:endParaRPr lang="en-US" dirty="0"/>
        </a:p>
      </dgm:t>
      <dgm:extLst>
        <a:ext uri="{E40237B7-FDA0-4F09-8148-C483321AD2D9}">
          <dgm14:cNvPr xmlns:dgm14="http://schemas.microsoft.com/office/drawing/2010/diagram" id="0" name="" descr="NOVA&#13;&#10;&#9;Forecasting tool&#13;&#10;&#9;Expenditure threshold percentage tool (state level setting)&#13;&#10;&#9;Member Corrective Action Plan&#13;&#10;&#9;CFAD governance section on carryover (Q#16 &amp; Q#17)&#13;&#10;&#9;Annual Plan question on carryover (Fiscal Management section)&#13;&#10;&#9;Reports for carryover at the member level&#13;&#10;"/>
        </a:ext>
      </dgm:extLst>
    </dgm:pt>
    <dgm:pt modelId="{F723DA7B-1053-447F-B8C9-A2C44C5DC424}" type="parTrans" cxnId="{7C9CC1EC-9EC3-46FF-9C00-3AD5FD2ED132}">
      <dgm:prSet/>
      <dgm:spPr/>
      <dgm:t>
        <a:bodyPr/>
        <a:lstStyle/>
        <a:p>
          <a:endParaRPr lang="en-US"/>
        </a:p>
      </dgm:t>
    </dgm:pt>
    <dgm:pt modelId="{1BDD25B5-70A5-45B5-ADA1-0EC0763FDC8D}" type="sibTrans" cxnId="{7C9CC1EC-9EC3-46FF-9C00-3AD5FD2ED132}">
      <dgm:prSet/>
      <dgm:spPr/>
      <dgm:t>
        <a:bodyPr/>
        <a:lstStyle/>
        <a:p>
          <a:endParaRPr lang="en-US"/>
        </a:p>
      </dgm:t>
    </dgm:pt>
    <dgm:pt modelId="{A187FFDF-09B7-4A4D-9A34-7F10C32B48DE}">
      <dgm:prSet/>
      <dgm:spPr/>
      <dgm:t>
        <a:bodyPr/>
        <a:lstStyle/>
        <a:p>
          <a:r>
            <a:rPr lang="en-US" b="0" i="0" baseline="0" dirty="0"/>
            <a:t>Forecasting tool</a:t>
          </a:r>
          <a:endParaRPr lang="en-US" dirty="0"/>
        </a:p>
      </dgm:t>
      <dgm:extLst>
        <a:ext uri="{E40237B7-FDA0-4F09-8148-C483321AD2D9}">
          <dgm14:cNvPr xmlns:dgm14="http://schemas.microsoft.com/office/drawing/2010/diagram" id="0" name="" descr="NOVA&#13;&#10;&#9;Forecasting tool&#13;&#10;&#9;Expenditure threshold percentage tool (state level setting)&#13;&#10;&#9;Member Corrective Action Plan&#13;&#10;&#9;CFAD governance section on carryover (Q#16 &amp; Q#17)&#13;&#10;&#9;Annual Plan question on carryover (Fiscal Management section)&#13;&#10;&#9;Reports for carryover at the member level&#13;&#10;"/>
        </a:ext>
      </dgm:extLst>
    </dgm:pt>
    <dgm:pt modelId="{232585C1-4F12-4A1C-AE5D-7D20319DD9F7}" type="parTrans" cxnId="{C6443D79-417A-483B-BB76-5B023A8198C9}">
      <dgm:prSet/>
      <dgm:spPr/>
      <dgm:t>
        <a:bodyPr/>
        <a:lstStyle/>
        <a:p>
          <a:endParaRPr lang="en-US"/>
        </a:p>
      </dgm:t>
    </dgm:pt>
    <dgm:pt modelId="{618C95BB-0677-49B1-B10D-E916350B8D6B}" type="sibTrans" cxnId="{C6443D79-417A-483B-BB76-5B023A8198C9}">
      <dgm:prSet/>
      <dgm:spPr/>
      <dgm:t>
        <a:bodyPr/>
        <a:lstStyle/>
        <a:p>
          <a:endParaRPr lang="en-US"/>
        </a:p>
      </dgm:t>
    </dgm:pt>
    <dgm:pt modelId="{2D8FCC8E-3868-4B91-8788-F2982BF54062}">
      <dgm:prSet/>
      <dgm:spPr/>
      <dgm:t>
        <a:bodyPr/>
        <a:lstStyle/>
        <a:p>
          <a:r>
            <a:rPr lang="en-US" b="0" i="0" baseline="0" dirty="0"/>
            <a:t>Expenditure threshold percentage tool (state level setting)</a:t>
          </a:r>
          <a:endParaRPr lang="en-US" dirty="0"/>
        </a:p>
      </dgm:t>
    </dgm:pt>
    <dgm:pt modelId="{028318C0-838F-4108-8A26-BC1015298766}" type="parTrans" cxnId="{B38AC382-A554-41EB-8B3A-BE9DB500C7E9}">
      <dgm:prSet/>
      <dgm:spPr/>
      <dgm:t>
        <a:bodyPr/>
        <a:lstStyle/>
        <a:p>
          <a:endParaRPr lang="en-US"/>
        </a:p>
      </dgm:t>
    </dgm:pt>
    <dgm:pt modelId="{67991120-5CCA-4B16-8AE3-DCDD50AD4728}" type="sibTrans" cxnId="{B38AC382-A554-41EB-8B3A-BE9DB500C7E9}">
      <dgm:prSet/>
      <dgm:spPr/>
      <dgm:t>
        <a:bodyPr/>
        <a:lstStyle/>
        <a:p>
          <a:endParaRPr lang="en-US"/>
        </a:p>
      </dgm:t>
    </dgm:pt>
    <dgm:pt modelId="{8C661F9C-1640-4FBF-89F1-34EC4BD08338}">
      <dgm:prSet/>
      <dgm:spPr/>
      <dgm:t>
        <a:bodyPr/>
        <a:lstStyle/>
        <a:p>
          <a:r>
            <a:rPr lang="en-US" b="0" i="0" baseline="0" dirty="0"/>
            <a:t>Member Corrective Action Plan</a:t>
          </a:r>
          <a:endParaRPr lang="en-US" dirty="0"/>
        </a:p>
      </dgm:t>
    </dgm:pt>
    <dgm:pt modelId="{C738D314-35D1-4980-A3B6-44A8094B3BCB}" type="parTrans" cxnId="{98E5E406-32BA-4AC3-B3DD-91F8AA020981}">
      <dgm:prSet/>
      <dgm:spPr/>
      <dgm:t>
        <a:bodyPr/>
        <a:lstStyle/>
        <a:p>
          <a:endParaRPr lang="en-US"/>
        </a:p>
      </dgm:t>
    </dgm:pt>
    <dgm:pt modelId="{020123E9-A63E-49DE-A531-51304DB31512}" type="sibTrans" cxnId="{98E5E406-32BA-4AC3-B3DD-91F8AA020981}">
      <dgm:prSet/>
      <dgm:spPr/>
      <dgm:t>
        <a:bodyPr/>
        <a:lstStyle/>
        <a:p>
          <a:endParaRPr lang="en-US"/>
        </a:p>
      </dgm:t>
    </dgm:pt>
    <dgm:pt modelId="{8CF89E6A-598C-49E8-8C1B-5590D0C11E35}">
      <dgm:prSet/>
      <dgm:spPr/>
      <dgm:t>
        <a:bodyPr/>
        <a:lstStyle/>
        <a:p>
          <a:r>
            <a:rPr lang="en-US" b="0" i="0" baseline="0" dirty="0"/>
            <a:t>Annual Plan question on carryover (Fiscal Management section)</a:t>
          </a:r>
          <a:endParaRPr lang="en-US" dirty="0"/>
        </a:p>
      </dgm:t>
    </dgm:pt>
    <dgm:pt modelId="{D3C5B46E-AA4D-4D6C-B73D-D0A3824FC3E2}" type="parTrans" cxnId="{60A6C8B2-5F44-4605-B768-797138FDC430}">
      <dgm:prSet/>
      <dgm:spPr/>
      <dgm:t>
        <a:bodyPr/>
        <a:lstStyle/>
        <a:p>
          <a:endParaRPr lang="en-US"/>
        </a:p>
      </dgm:t>
    </dgm:pt>
    <dgm:pt modelId="{F5DF66A6-F605-48E2-AD81-7B3B36B78B50}" type="sibTrans" cxnId="{60A6C8B2-5F44-4605-B768-797138FDC430}">
      <dgm:prSet/>
      <dgm:spPr/>
      <dgm:t>
        <a:bodyPr/>
        <a:lstStyle/>
        <a:p>
          <a:endParaRPr lang="en-US"/>
        </a:p>
      </dgm:t>
    </dgm:pt>
    <dgm:pt modelId="{AF5FB5A4-A8F9-46B2-903F-15D0D73C27B4}">
      <dgm:prSet/>
      <dgm:spPr/>
      <dgm:t>
        <a:bodyPr/>
        <a:lstStyle/>
        <a:p>
          <a:r>
            <a:rPr lang="en-US" b="0" i="0" baseline="0" dirty="0"/>
            <a:t>Reports for carryover at the member level</a:t>
          </a:r>
          <a:endParaRPr lang="en-US" dirty="0"/>
        </a:p>
      </dgm:t>
    </dgm:pt>
    <dgm:pt modelId="{4B4FF49B-3A93-40A2-9583-669133DDC681}" type="parTrans" cxnId="{503610FA-95C4-40EB-9364-F7E9A5B35C5E}">
      <dgm:prSet/>
      <dgm:spPr/>
      <dgm:t>
        <a:bodyPr/>
        <a:lstStyle/>
        <a:p>
          <a:endParaRPr lang="en-US"/>
        </a:p>
      </dgm:t>
    </dgm:pt>
    <dgm:pt modelId="{814021FF-CA2E-4690-948B-935E4C2C7D15}" type="sibTrans" cxnId="{503610FA-95C4-40EB-9364-F7E9A5B35C5E}">
      <dgm:prSet/>
      <dgm:spPr/>
      <dgm:t>
        <a:bodyPr/>
        <a:lstStyle/>
        <a:p>
          <a:endParaRPr lang="en-US"/>
        </a:p>
      </dgm:t>
    </dgm:pt>
    <dgm:pt modelId="{7D724220-EC5E-4A90-AC16-75CBCF4F9D1B}">
      <dgm:prSet/>
      <dgm:spPr/>
      <dgm:t>
        <a:bodyPr/>
        <a:lstStyle/>
        <a:p>
          <a:r>
            <a:rPr lang="en-US" b="0" i="0" baseline="0" dirty="0"/>
            <a:t>CFAD governance section on carryover (Q#16 &amp; Q#17)</a:t>
          </a:r>
          <a:endParaRPr lang="en-US" dirty="0"/>
        </a:p>
      </dgm:t>
    </dgm:pt>
    <dgm:pt modelId="{6C7CCF27-D402-458D-9EB4-3F4F179B7BD5}" type="parTrans" cxnId="{EBCB1F59-66D3-4885-9256-11D97D265366}">
      <dgm:prSet/>
      <dgm:spPr/>
      <dgm:t>
        <a:bodyPr/>
        <a:lstStyle/>
        <a:p>
          <a:endParaRPr lang="en-US"/>
        </a:p>
      </dgm:t>
    </dgm:pt>
    <dgm:pt modelId="{71CCEFDD-11D3-4D4D-B027-698396D5EF78}" type="sibTrans" cxnId="{EBCB1F59-66D3-4885-9256-11D97D265366}">
      <dgm:prSet/>
      <dgm:spPr/>
      <dgm:t>
        <a:bodyPr/>
        <a:lstStyle/>
        <a:p>
          <a:endParaRPr lang="en-US"/>
        </a:p>
      </dgm:t>
    </dgm:pt>
    <dgm:pt modelId="{B3DB4C36-EED9-4B4F-9B06-1438C852ECCB}" type="pres">
      <dgm:prSet presAssocID="{8B518259-A046-491A-8DE1-2F7C62F336AD}" presName="Name0" presStyleCnt="0">
        <dgm:presLayoutVars>
          <dgm:dir/>
          <dgm:animLvl val="lvl"/>
          <dgm:resizeHandles val="exact"/>
        </dgm:presLayoutVars>
      </dgm:prSet>
      <dgm:spPr/>
    </dgm:pt>
    <dgm:pt modelId="{C31909AB-4CF0-4C58-B94B-FBEDBA370353}" type="pres">
      <dgm:prSet presAssocID="{E4978B9A-1A14-49E9-AFF6-A1D22F5C02F6}" presName="linNode" presStyleCnt="0"/>
      <dgm:spPr/>
    </dgm:pt>
    <dgm:pt modelId="{985F7F98-57E6-4DE7-85A6-331A8E5BEB18}" type="pres">
      <dgm:prSet presAssocID="{E4978B9A-1A14-49E9-AFF6-A1D22F5C02F6}" presName="parentText" presStyleLbl="node1" presStyleIdx="0" presStyleCnt="1">
        <dgm:presLayoutVars>
          <dgm:chMax val="1"/>
          <dgm:bulletEnabled val="1"/>
        </dgm:presLayoutVars>
      </dgm:prSet>
      <dgm:spPr/>
    </dgm:pt>
    <dgm:pt modelId="{4B56FBB6-17DC-4E85-8141-62BC17617002}" type="pres">
      <dgm:prSet presAssocID="{E4978B9A-1A14-49E9-AFF6-A1D22F5C02F6}" presName="descendantText" presStyleLbl="alignAccFollowNode1" presStyleIdx="0" presStyleCnt="1">
        <dgm:presLayoutVars>
          <dgm:bulletEnabled val="1"/>
        </dgm:presLayoutVars>
      </dgm:prSet>
      <dgm:spPr/>
    </dgm:pt>
  </dgm:ptLst>
  <dgm:cxnLst>
    <dgm:cxn modelId="{98E5E406-32BA-4AC3-B3DD-91F8AA020981}" srcId="{E4978B9A-1A14-49E9-AFF6-A1D22F5C02F6}" destId="{8C661F9C-1640-4FBF-89F1-34EC4BD08338}" srcOrd="2" destOrd="0" parTransId="{C738D314-35D1-4980-A3B6-44A8094B3BCB}" sibTransId="{020123E9-A63E-49DE-A531-51304DB31512}"/>
    <dgm:cxn modelId="{8581F909-B297-4897-AE01-F9330B71D772}" type="presOf" srcId="{7D724220-EC5E-4A90-AC16-75CBCF4F9D1B}" destId="{4B56FBB6-17DC-4E85-8141-62BC17617002}" srcOrd="0" destOrd="3" presId="urn:microsoft.com/office/officeart/2005/8/layout/vList5"/>
    <dgm:cxn modelId="{D9A7E918-1473-40B6-B1CE-1F9FEA8C59B0}" type="presOf" srcId="{8C661F9C-1640-4FBF-89F1-34EC4BD08338}" destId="{4B56FBB6-17DC-4E85-8141-62BC17617002}" srcOrd="0" destOrd="2" presId="urn:microsoft.com/office/officeart/2005/8/layout/vList5"/>
    <dgm:cxn modelId="{039E481A-D671-4000-898C-A321B7A904B1}" type="presOf" srcId="{8B518259-A046-491A-8DE1-2F7C62F336AD}" destId="{B3DB4C36-EED9-4B4F-9B06-1438C852ECCB}" srcOrd="0" destOrd="0" presId="urn:microsoft.com/office/officeart/2005/8/layout/vList5"/>
    <dgm:cxn modelId="{B0906832-67D3-415B-BB6B-FA9547A398EB}" type="presOf" srcId="{8CF89E6A-598C-49E8-8C1B-5590D0C11E35}" destId="{4B56FBB6-17DC-4E85-8141-62BC17617002}" srcOrd="0" destOrd="4" presId="urn:microsoft.com/office/officeart/2005/8/layout/vList5"/>
    <dgm:cxn modelId="{EBCB1F59-66D3-4885-9256-11D97D265366}" srcId="{E4978B9A-1A14-49E9-AFF6-A1D22F5C02F6}" destId="{7D724220-EC5E-4A90-AC16-75CBCF4F9D1B}" srcOrd="3" destOrd="0" parTransId="{6C7CCF27-D402-458D-9EB4-3F4F179B7BD5}" sibTransId="{71CCEFDD-11D3-4D4D-B027-698396D5EF78}"/>
    <dgm:cxn modelId="{6796306D-E2E2-49AE-971E-EDB0FC6F632F}" type="presOf" srcId="{AF5FB5A4-A8F9-46B2-903F-15D0D73C27B4}" destId="{4B56FBB6-17DC-4E85-8141-62BC17617002}" srcOrd="0" destOrd="5" presId="urn:microsoft.com/office/officeart/2005/8/layout/vList5"/>
    <dgm:cxn modelId="{C6443D79-417A-483B-BB76-5B023A8198C9}" srcId="{E4978B9A-1A14-49E9-AFF6-A1D22F5C02F6}" destId="{A187FFDF-09B7-4A4D-9A34-7F10C32B48DE}" srcOrd="0" destOrd="0" parTransId="{232585C1-4F12-4A1C-AE5D-7D20319DD9F7}" sibTransId="{618C95BB-0677-49B1-B10D-E916350B8D6B}"/>
    <dgm:cxn modelId="{B38AC382-A554-41EB-8B3A-BE9DB500C7E9}" srcId="{E4978B9A-1A14-49E9-AFF6-A1D22F5C02F6}" destId="{2D8FCC8E-3868-4B91-8788-F2982BF54062}" srcOrd="1" destOrd="0" parTransId="{028318C0-838F-4108-8A26-BC1015298766}" sibTransId="{67991120-5CCA-4B16-8AE3-DCDD50AD4728}"/>
    <dgm:cxn modelId="{7CFD1F93-760D-4A4B-8A6E-40A75FF0A87A}" type="presOf" srcId="{E4978B9A-1A14-49E9-AFF6-A1D22F5C02F6}" destId="{985F7F98-57E6-4DE7-85A6-331A8E5BEB18}" srcOrd="0" destOrd="0" presId="urn:microsoft.com/office/officeart/2005/8/layout/vList5"/>
    <dgm:cxn modelId="{60A6C8B2-5F44-4605-B768-797138FDC430}" srcId="{E4978B9A-1A14-49E9-AFF6-A1D22F5C02F6}" destId="{8CF89E6A-598C-49E8-8C1B-5590D0C11E35}" srcOrd="4" destOrd="0" parTransId="{D3C5B46E-AA4D-4D6C-B73D-D0A3824FC3E2}" sibTransId="{F5DF66A6-F605-48E2-AD81-7B3B36B78B50}"/>
    <dgm:cxn modelId="{76E501C6-A82F-4A0A-831C-D1189851A0D2}" type="presOf" srcId="{A187FFDF-09B7-4A4D-9A34-7F10C32B48DE}" destId="{4B56FBB6-17DC-4E85-8141-62BC17617002}" srcOrd="0" destOrd="0" presId="urn:microsoft.com/office/officeart/2005/8/layout/vList5"/>
    <dgm:cxn modelId="{C1723AC6-8ECB-4E1E-B0AD-1DAA35B35D32}" type="presOf" srcId="{2D8FCC8E-3868-4B91-8788-F2982BF54062}" destId="{4B56FBB6-17DC-4E85-8141-62BC17617002}" srcOrd="0" destOrd="1" presId="urn:microsoft.com/office/officeart/2005/8/layout/vList5"/>
    <dgm:cxn modelId="{7C9CC1EC-9EC3-46FF-9C00-3AD5FD2ED132}" srcId="{8B518259-A046-491A-8DE1-2F7C62F336AD}" destId="{E4978B9A-1A14-49E9-AFF6-A1D22F5C02F6}" srcOrd="0" destOrd="0" parTransId="{F723DA7B-1053-447F-B8C9-A2C44C5DC424}" sibTransId="{1BDD25B5-70A5-45B5-ADA1-0EC0763FDC8D}"/>
    <dgm:cxn modelId="{503610FA-95C4-40EB-9364-F7E9A5B35C5E}" srcId="{E4978B9A-1A14-49E9-AFF6-A1D22F5C02F6}" destId="{AF5FB5A4-A8F9-46B2-903F-15D0D73C27B4}" srcOrd="5" destOrd="0" parTransId="{4B4FF49B-3A93-40A2-9583-669133DDC681}" sibTransId="{814021FF-CA2E-4690-948B-935E4C2C7D15}"/>
    <dgm:cxn modelId="{44A9D910-A7A9-41A8-A90B-98D2A60BD836}" type="presParOf" srcId="{B3DB4C36-EED9-4B4F-9B06-1438C852ECCB}" destId="{C31909AB-4CF0-4C58-B94B-FBEDBA370353}" srcOrd="0" destOrd="0" presId="urn:microsoft.com/office/officeart/2005/8/layout/vList5"/>
    <dgm:cxn modelId="{D37F6566-D7BB-4D6B-98AB-24D18F0D00BA}" type="presParOf" srcId="{C31909AB-4CF0-4C58-B94B-FBEDBA370353}" destId="{985F7F98-57E6-4DE7-85A6-331A8E5BEB18}" srcOrd="0" destOrd="0" presId="urn:microsoft.com/office/officeart/2005/8/layout/vList5"/>
    <dgm:cxn modelId="{E0A8EED0-0D7C-4826-BB7B-E00DB3B2A8FC}" type="presParOf" srcId="{C31909AB-4CF0-4C58-B94B-FBEDBA370353}" destId="{4B56FBB6-17DC-4E85-8141-62BC176170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C273AB-5714-4770-8D4E-172808D39E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A3A2684-8100-4495-A2A1-AB7345D1F20C}">
      <dgm:prSet/>
      <dgm:spPr>
        <a:solidFill>
          <a:schemeClr val="accent2">
            <a:lumMod val="50000"/>
          </a:schemeClr>
        </a:solidFill>
      </dgm:spPr>
      <dgm:t>
        <a:bodyPr/>
        <a:lstStyle/>
        <a:p>
          <a:r>
            <a:rPr lang="en-US" b="1" i="0" baseline="0" dirty="0"/>
            <a:t>CAEP Technical Assistance Providers (TAP)</a:t>
          </a:r>
          <a:endParaRPr lang="en-US" dirty="0"/>
        </a:p>
      </dgm:t>
      <dgm:extLst>
        <a:ext uri="{E40237B7-FDA0-4F09-8148-C483321AD2D9}">
          <dgm14:cNvPr xmlns:dgm14="http://schemas.microsoft.com/office/drawing/2010/diagram" id="0" name="" descr="CAEP Technical Assistance Providers (TAP)&#13;&#10;&#9;Consortium on-boarding (governance, administrative functions)&#13;&#10;&#9;Targeted technical assistance&#13;&#10;&#9;NOVA workshops and technical assistance&#13;&#10;&#9;Professional Learning Circles (PLC)&#13;&#10;"/>
        </a:ext>
      </dgm:extLst>
    </dgm:pt>
    <dgm:pt modelId="{2EBF662F-2E0B-473A-9EBD-BEAE2E2AE0DE}" type="parTrans" cxnId="{5160F932-C47C-4C53-B882-7A188BD1502B}">
      <dgm:prSet/>
      <dgm:spPr/>
      <dgm:t>
        <a:bodyPr/>
        <a:lstStyle/>
        <a:p>
          <a:endParaRPr lang="en-US"/>
        </a:p>
      </dgm:t>
    </dgm:pt>
    <dgm:pt modelId="{9BF1787A-561E-4787-8EB8-77661500C291}" type="sibTrans" cxnId="{5160F932-C47C-4C53-B882-7A188BD1502B}">
      <dgm:prSet/>
      <dgm:spPr/>
      <dgm:t>
        <a:bodyPr/>
        <a:lstStyle/>
        <a:p>
          <a:endParaRPr lang="en-US"/>
        </a:p>
      </dgm:t>
    </dgm:pt>
    <dgm:pt modelId="{58A26E42-4013-47A3-BA71-5902E1088969}">
      <dgm:prSet/>
      <dgm:spPr/>
      <dgm:t>
        <a:bodyPr/>
        <a:lstStyle/>
        <a:p>
          <a:r>
            <a:rPr lang="en-US" b="0" i="0" baseline="0" dirty="0"/>
            <a:t>Consortium on-boarding (governance, administrative functions)</a:t>
          </a:r>
          <a:endParaRPr lang="en-US" dirty="0"/>
        </a:p>
      </dgm:t>
      <dgm:extLst>
        <a:ext uri="{E40237B7-FDA0-4F09-8148-C483321AD2D9}">
          <dgm14:cNvPr xmlns:dgm14="http://schemas.microsoft.com/office/drawing/2010/diagram" id="0" name="" descr="CAEP Technical Assistance Providers (TAP)&#13;&#10;&#9;Consortium on-boarding (governance, administrative functions)&#13;&#10;&#9;Targeted technical assistance&#13;&#10;&#9;NOVA workshops and technical assistance&#13;&#10;&#9;Professional Learning Circles (PLC)&#13;&#10;"/>
        </a:ext>
      </dgm:extLst>
    </dgm:pt>
    <dgm:pt modelId="{D2550D24-A714-4481-920D-135F4EB26716}" type="parTrans" cxnId="{CB35E292-E460-4B62-B17E-00BD0D5C74ED}">
      <dgm:prSet/>
      <dgm:spPr/>
      <dgm:t>
        <a:bodyPr/>
        <a:lstStyle/>
        <a:p>
          <a:endParaRPr lang="en-US"/>
        </a:p>
      </dgm:t>
    </dgm:pt>
    <dgm:pt modelId="{9322FD2B-AC15-414A-8056-BE983D71A867}" type="sibTrans" cxnId="{CB35E292-E460-4B62-B17E-00BD0D5C74ED}">
      <dgm:prSet/>
      <dgm:spPr/>
      <dgm:t>
        <a:bodyPr/>
        <a:lstStyle/>
        <a:p>
          <a:endParaRPr lang="en-US"/>
        </a:p>
      </dgm:t>
    </dgm:pt>
    <dgm:pt modelId="{927A7D7C-56A7-4F58-A07F-E7296F2DE1B9}">
      <dgm:prSet/>
      <dgm:spPr/>
      <dgm:t>
        <a:bodyPr/>
        <a:lstStyle/>
        <a:p>
          <a:r>
            <a:rPr lang="en-US" b="0" i="0" baseline="0" dirty="0"/>
            <a:t>Targeted technical assistance</a:t>
          </a:r>
          <a:endParaRPr lang="en-US" dirty="0"/>
        </a:p>
      </dgm:t>
    </dgm:pt>
    <dgm:pt modelId="{B51CA24F-8ED6-487F-931B-81664AEF9FC8}" type="parTrans" cxnId="{4428BC4C-794E-4D83-9575-54B499E8E52F}">
      <dgm:prSet/>
      <dgm:spPr/>
      <dgm:t>
        <a:bodyPr/>
        <a:lstStyle/>
        <a:p>
          <a:endParaRPr lang="en-US"/>
        </a:p>
      </dgm:t>
    </dgm:pt>
    <dgm:pt modelId="{351E30AF-DDFB-409E-9C04-995491C0A8D8}" type="sibTrans" cxnId="{4428BC4C-794E-4D83-9575-54B499E8E52F}">
      <dgm:prSet/>
      <dgm:spPr/>
      <dgm:t>
        <a:bodyPr/>
        <a:lstStyle/>
        <a:p>
          <a:endParaRPr lang="en-US"/>
        </a:p>
      </dgm:t>
    </dgm:pt>
    <dgm:pt modelId="{53E37020-07B5-496C-B707-5A5B219B87D4}">
      <dgm:prSet/>
      <dgm:spPr/>
      <dgm:t>
        <a:bodyPr/>
        <a:lstStyle/>
        <a:p>
          <a:r>
            <a:rPr lang="en-US" b="0" i="0" baseline="0" dirty="0"/>
            <a:t>NOVA workshops and technical assistance</a:t>
          </a:r>
          <a:endParaRPr lang="en-US" dirty="0"/>
        </a:p>
      </dgm:t>
    </dgm:pt>
    <dgm:pt modelId="{22AA4C7A-41AA-4DAA-B937-E4979F13B314}" type="parTrans" cxnId="{516CCD3C-626C-43EE-B5D0-403805E3E901}">
      <dgm:prSet/>
      <dgm:spPr/>
      <dgm:t>
        <a:bodyPr/>
        <a:lstStyle/>
        <a:p>
          <a:endParaRPr lang="en-US"/>
        </a:p>
      </dgm:t>
    </dgm:pt>
    <dgm:pt modelId="{9352855F-82BF-46B9-B2E4-070DBA1A8CFF}" type="sibTrans" cxnId="{516CCD3C-626C-43EE-B5D0-403805E3E901}">
      <dgm:prSet/>
      <dgm:spPr/>
      <dgm:t>
        <a:bodyPr/>
        <a:lstStyle/>
        <a:p>
          <a:endParaRPr lang="en-US"/>
        </a:p>
      </dgm:t>
    </dgm:pt>
    <dgm:pt modelId="{98706E4D-9182-42C8-8478-4612F4A1DC0B}">
      <dgm:prSet/>
      <dgm:spPr/>
      <dgm:t>
        <a:bodyPr/>
        <a:lstStyle/>
        <a:p>
          <a:r>
            <a:rPr lang="en-US" b="0" i="0" baseline="0" dirty="0"/>
            <a:t>Professional Learning Circles (PLC)</a:t>
          </a:r>
          <a:endParaRPr lang="en-US" dirty="0"/>
        </a:p>
      </dgm:t>
    </dgm:pt>
    <dgm:pt modelId="{B0D86BF3-6598-4632-A292-D315A5119A02}" type="parTrans" cxnId="{1A50527B-228D-42BB-93AC-A07F16C6365D}">
      <dgm:prSet/>
      <dgm:spPr/>
      <dgm:t>
        <a:bodyPr/>
        <a:lstStyle/>
        <a:p>
          <a:endParaRPr lang="en-US"/>
        </a:p>
      </dgm:t>
    </dgm:pt>
    <dgm:pt modelId="{8AF26AE8-66A9-4C21-ACEE-50424438CAA0}" type="sibTrans" cxnId="{1A50527B-228D-42BB-93AC-A07F16C6365D}">
      <dgm:prSet/>
      <dgm:spPr/>
      <dgm:t>
        <a:bodyPr/>
        <a:lstStyle/>
        <a:p>
          <a:endParaRPr lang="en-US"/>
        </a:p>
      </dgm:t>
    </dgm:pt>
    <dgm:pt modelId="{080A0843-960D-45FD-BC50-7ACE429B5D0F}" type="pres">
      <dgm:prSet presAssocID="{19C273AB-5714-4770-8D4E-172808D39ED3}" presName="Name0" presStyleCnt="0">
        <dgm:presLayoutVars>
          <dgm:dir/>
          <dgm:animLvl val="lvl"/>
          <dgm:resizeHandles val="exact"/>
        </dgm:presLayoutVars>
      </dgm:prSet>
      <dgm:spPr/>
    </dgm:pt>
    <dgm:pt modelId="{B695CD2B-E4DD-4FE0-A6D9-005F882DFFCD}" type="pres">
      <dgm:prSet presAssocID="{8A3A2684-8100-4495-A2A1-AB7345D1F20C}" presName="linNode" presStyleCnt="0"/>
      <dgm:spPr/>
    </dgm:pt>
    <dgm:pt modelId="{FD15F6C7-DB65-4679-92B9-B8327A1747BB}" type="pres">
      <dgm:prSet presAssocID="{8A3A2684-8100-4495-A2A1-AB7345D1F20C}" presName="parentText" presStyleLbl="node1" presStyleIdx="0" presStyleCnt="1">
        <dgm:presLayoutVars>
          <dgm:chMax val="1"/>
          <dgm:bulletEnabled val="1"/>
        </dgm:presLayoutVars>
      </dgm:prSet>
      <dgm:spPr/>
    </dgm:pt>
    <dgm:pt modelId="{BD9D4CEE-F9CE-4E6F-82C7-9F7130CB625D}" type="pres">
      <dgm:prSet presAssocID="{8A3A2684-8100-4495-A2A1-AB7345D1F20C}" presName="descendantText" presStyleLbl="alignAccFollowNode1" presStyleIdx="0" presStyleCnt="1">
        <dgm:presLayoutVars>
          <dgm:bulletEnabled val="1"/>
        </dgm:presLayoutVars>
      </dgm:prSet>
      <dgm:spPr/>
    </dgm:pt>
  </dgm:ptLst>
  <dgm:cxnLst>
    <dgm:cxn modelId="{2710131A-7B22-489D-9C23-57DBC7BFDD67}" type="presOf" srcId="{19C273AB-5714-4770-8D4E-172808D39ED3}" destId="{080A0843-960D-45FD-BC50-7ACE429B5D0F}" srcOrd="0" destOrd="0" presId="urn:microsoft.com/office/officeart/2005/8/layout/vList5"/>
    <dgm:cxn modelId="{ECFE7530-0847-4C26-8DCF-0166E9DEA8BA}" type="presOf" srcId="{927A7D7C-56A7-4F58-A07F-E7296F2DE1B9}" destId="{BD9D4CEE-F9CE-4E6F-82C7-9F7130CB625D}" srcOrd="0" destOrd="1" presId="urn:microsoft.com/office/officeart/2005/8/layout/vList5"/>
    <dgm:cxn modelId="{59991D31-33A3-4031-9D42-1B41BB64D15C}" type="presOf" srcId="{58A26E42-4013-47A3-BA71-5902E1088969}" destId="{BD9D4CEE-F9CE-4E6F-82C7-9F7130CB625D}" srcOrd="0" destOrd="0" presId="urn:microsoft.com/office/officeart/2005/8/layout/vList5"/>
    <dgm:cxn modelId="{5160F932-C47C-4C53-B882-7A188BD1502B}" srcId="{19C273AB-5714-4770-8D4E-172808D39ED3}" destId="{8A3A2684-8100-4495-A2A1-AB7345D1F20C}" srcOrd="0" destOrd="0" parTransId="{2EBF662F-2E0B-473A-9EBD-BEAE2E2AE0DE}" sibTransId="{9BF1787A-561E-4787-8EB8-77661500C291}"/>
    <dgm:cxn modelId="{516CCD3C-626C-43EE-B5D0-403805E3E901}" srcId="{8A3A2684-8100-4495-A2A1-AB7345D1F20C}" destId="{53E37020-07B5-496C-B707-5A5B219B87D4}" srcOrd="2" destOrd="0" parTransId="{22AA4C7A-41AA-4DAA-B937-E4979F13B314}" sibTransId="{9352855F-82BF-46B9-B2E4-070DBA1A8CFF}"/>
    <dgm:cxn modelId="{4428BC4C-794E-4D83-9575-54B499E8E52F}" srcId="{8A3A2684-8100-4495-A2A1-AB7345D1F20C}" destId="{927A7D7C-56A7-4F58-A07F-E7296F2DE1B9}" srcOrd="1" destOrd="0" parTransId="{B51CA24F-8ED6-487F-931B-81664AEF9FC8}" sibTransId="{351E30AF-DDFB-409E-9C04-995491C0A8D8}"/>
    <dgm:cxn modelId="{1A50527B-228D-42BB-93AC-A07F16C6365D}" srcId="{8A3A2684-8100-4495-A2A1-AB7345D1F20C}" destId="{98706E4D-9182-42C8-8478-4612F4A1DC0B}" srcOrd="3" destOrd="0" parTransId="{B0D86BF3-6598-4632-A292-D315A5119A02}" sibTransId="{8AF26AE8-66A9-4C21-ACEE-50424438CAA0}"/>
    <dgm:cxn modelId="{C682A587-D818-4283-91A9-828DF41B2D57}" type="presOf" srcId="{98706E4D-9182-42C8-8478-4612F4A1DC0B}" destId="{BD9D4CEE-F9CE-4E6F-82C7-9F7130CB625D}" srcOrd="0" destOrd="3" presId="urn:microsoft.com/office/officeart/2005/8/layout/vList5"/>
    <dgm:cxn modelId="{CB35E292-E460-4B62-B17E-00BD0D5C74ED}" srcId="{8A3A2684-8100-4495-A2A1-AB7345D1F20C}" destId="{58A26E42-4013-47A3-BA71-5902E1088969}" srcOrd="0" destOrd="0" parTransId="{D2550D24-A714-4481-920D-135F4EB26716}" sibTransId="{9322FD2B-AC15-414A-8056-BE983D71A867}"/>
    <dgm:cxn modelId="{22DFA5AC-AB49-4BCC-8050-0C7825233801}" type="presOf" srcId="{8A3A2684-8100-4495-A2A1-AB7345D1F20C}" destId="{FD15F6C7-DB65-4679-92B9-B8327A1747BB}" srcOrd="0" destOrd="0" presId="urn:microsoft.com/office/officeart/2005/8/layout/vList5"/>
    <dgm:cxn modelId="{E7C727CF-99A1-4D93-8297-E8B14E6B0900}" type="presOf" srcId="{53E37020-07B5-496C-B707-5A5B219B87D4}" destId="{BD9D4CEE-F9CE-4E6F-82C7-9F7130CB625D}" srcOrd="0" destOrd="2" presId="urn:microsoft.com/office/officeart/2005/8/layout/vList5"/>
    <dgm:cxn modelId="{4030E09D-9FA4-4059-A12E-1C7310576487}" type="presParOf" srcId="{080A0843-960D-45FD-BC50-7ACE429B5D0F}" destId="{B695CD2B-E4DD-4FE0-A6D9-005F882DFFCD}" srcOrd="0" destOrd="0" presId="urn:microsoft.com/office/officeart/2005/8/layout/vList5"/>
    <dgm:cxn modelId="{D7104B7D-096B-4D08-94F3-88E29CD13E65}" type="presParOf" srcId="{B695CD2B-E4DD-4FE0-A6D9-005F882DFFCD}" destId="{FD15F6C7-DB65-4679-92B9-B8327A1747BB}" srcOrd="0" destOrd="0" presId="urn:microsoft.com/office/officeart/2005/8/layout/vList5"/>
    <dgm:cxn modelId="{90828B30-69DA-4343-9C7F-DC844573988E}" type="presParOf" srcId="{B695CD2B-E4DD-4FE0-A6D9-005F882DFFCD}" destId="{BD9D4CEE-F9CE-4E6F-82C7-9F7130CB625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A43DC-7EA4-44A6-860F-04560FFC386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86CC0E8-770B-40B8-99E7-B797B624A042}">
      <dgm:prSet custT="1"/>
      <dgm:spPr/>
      <dgm:t>
        <a:bodyPr/>
        <a:lstStyle/>
        <a:p>
          <a:pPr>
            <a:lnSpc>
              <a:spcPct val="100000"/>
            </a:lnSpc>
          </a:pPr>
          <a:r>
            <a:rPr lang="en-US" sz="1800" dirty="0">
              <a:solidFill>
                <a:schemeClr val="bg1"/>
              </a:solidFill>
            </a:rPr>
            <a:t>Has to be a majority vote</a:t>
          </a:r>
        </a:p>
      </dgm:t>
      <dgm:extLst>
        <a:ext uri="{E40237B7-FDA0-4F09-8148-C483321AD2D9}">
          <dgm14:cNvPr xmlns:dgm14="http://schemas.microsoft.com/office/drawing/2010/diagram" id="0" name="" descr="•Has to be a majority vote&#10;•“Excessive” member carryover is determined by each consortia&#10;•Must be two consecutive fiscal years&#10;•Funds may be reduced by no more than the carryover; the amount could be from 0% up to the total amount of carryover&#10;•Fund reduction is for that fiscal year only and does not impact the base allocation of future years&#10;•Vote could take place once Q4 is certified&#10;"/>
        </a:ext>
      </dgm:extLst>
    </dgm:pt>
    <dgm:pt modelId="{8933FEB6-47A4-4BA8-B76F-A624A4E3473C}" type="parTrans" cxnId="{710AC1A4-C789-4C88-B702-E6E4366A88F1}">
      <dgm:prSet/>
      <dgm:spPr/>
      <dgm:t>
        <a:bodyPr/>
        <a:lstStyle/>
        <a:p>
          <a:endParaRPr lang="en-US" sz="2000">
            <a:solidFill>
              <a:schemeClr val="bg1"/>
            </a:solidFill>
          </a:endParaRPr>
        </a:p>
      </dgm:t>
    </dgm:pt>
    <dgm:pt modelId="{E4B3273B-4B57-456D-AD18-9FB30C649F32}" type="sibTrans" cxnId="{710AC1A4-C789-4C88-B702-E6E4366A88F1}">
      <dgm:prSet/>
      <dgm:spPr/>
      <dgm:t>
        <a:bodyPr/>
        <a:lstStyle/>
        <a:p>
          <a:pPr>
            <a:lnSpc>
              <a:spcPct val="100000"/>
            </a:lnSpc>
          </a:pPr>
          <a:endParaRPr lang="en-US" sz="2000">
            <a:solidFill>
              <a:schemeClr val="bg1"/>
            </a:solidFill>
          </a:endParaRPr>
        </a:p>
      </dgm:t>
    </dgm:pt>
    <dgm:pt modelId="{6DE2F447-D9AC-4E21-9A61-F23B955315E4}">
      <dgm:prSet custT="1"/>
      <dgm:spPr/>
      <dgm:t>
        <a:bodyPr/>
        <a:lstStyle/>
        <a:p>
          <a:pPr>
            <a:lnSpc>
              <a:spcPct val="100000"/>
            </a:lnSpc>
          </a:pPr>
          <a:r>
            <a:rPr lang="en-US" sz="1800" dirty="0">
              <a:solidFill>
                <a:schemeClr val="bg1"/>
              </a:solidFill>
            </a:rPr>
            <a:t>“Excessive” member carryover is determined by each consortia</a:t>
          </a:r>
        </a:p>
      </dgm:t>
      <dgm:extLst>
        <a:ext uri="{E40237B7-FDA0-4F09-8148-C483321AD2D9}">
          <dgm14:cNvPr xmlns:dgm14="http://schemas.microsoft.com/office/drawing/2010/diagram" id="0" name="" descr="•Has to be a majority vote&#10;•“Excessive” member carryover is determined by each consortia&#10;•Must be two consecutive fiscal years&#10;•Funds may be reduced by no more than the carryover; the amount could be from 0% up to the total amount of carryover&#10;•Fund reduction is for that fiscal year only and does not impact the base allocation of future years&#10;•Vote could take place once Q4 is certified&#10;"/>
        </a:ext>
      </dgm:extLst>
    </dgm:pt>
    <dgm:pt modelId="{BB493E38-D6FA-461B-911B-1CFF9A271904}" type="parTrans" cxnId="{0C649887-79A8-47AB-B080-D74C9BB8241F}">
      <dgm:prSet/>
      <dgm:spPr/>
      <dgm:t>
        <a:bodyPr/>
        <a:lstStyle/>
        <a:p>
          <a:endParaRPr lang="en-US" sz="2000">
            <a:solidFill>
              <a:schemeClr val="bg1"/>
            </a:solidFill>
          </a:endParaRPr>
        </a:p>
      </dgm:t>
    </dgm:pt>
    <dgm:pt modelId="{42370954-4B4B-4860-BB13-B1AC25CD80E7}" type="sibTrans" cxnId="{0C649887-79A8-47AB-B080-D74C9BB8241F}">
      <dgm:prSet/>
      <dgm:spPr/>
      <dgm:t>
        <a:bodyPr/>
        <a:lstStyle/>
        <a:p>
          <a:pPr>
            <a:lnSpc>
              <a:spcPct val="100000"/>
            </a:lnSpc>
          </a:pPr>
          <a:endParaRPr lang="en-US" sz="2000">
            <a:solidFill>
              <a:schemeClr val="bg1"/>
            </a:solidFill>
          </a:endParaRPr>
        </a:p>
      </dgm:t>
    </dgm:pt>
    <dgm:pt modelId="{074CA711-B4F4-4CBC-8F0A-1FD428BE5BB3}">
      <dgm:prSet custT="1"/>
      <dgm:spPr/>
      <dgm:t>
        <a:bodyPr/>
        <a:lstStyle/>
        <a:p>
          <a:pPr>
            <a:lnSpc>
              <a:spcPct val="100000"/>
            </a:lnSpc>
          </a:pPr>
          <a:r>
            <a:rPr lang="en-US" sz="1800" dirty="0">
              <a:solidFill>
                <a:schemeClr val="bg1"/>
              </a:solidFill>
            </a:rPr>
            <a:t>Must be two consecutive fiscal years</a:t>
          </a:r>
        </a:p>
      </dgm:t>
      <dgm:extLst>
        <a:ext uri="{E40237B7-FDA0-4F09-8148-C483321AD2D9}">
          <dgm14:cNvPr xmlns:dgm14="http://schemas.microsoft.com/office/drawing/2010/diagram" id="0" name="" descr="•Has to be a majority vote&#10;•“Excessive” member carryover is determined by each consortia&#10;•Must be two consecutive fiscal years&#10;•Funds may be reduced by no more than the carryover; the amount could be from 0% up to the total amount of carryover&#10;•Fund reduction is for that fiscal year only and does not impact the base allocation of future years&#10;•Vote could take place once Q4 is certified&#10;"/>
        </a:ext>
      </dgm:extLst>
    </dgm:pt>
    <dgm:pt modelId="{C39DBB74-5AF0-450F-83C5-852AA8FE7FEF}" type="parTrans" cxnId="{60171099-C2EB-4D8E-82CA-4A18B8F52A82}">
      <dgm:prSet/>
      <dgm:spPr/>
      <dgm:t>
        <a:bodyPr/>
        <a:lstStyle/>
        <a:p>
          <a:endParaRPr lang="en-US" sz="2000">
            <a:solidFill>
              <a:schemeClr val="bg1"/>
            </a:solidFill>
          </a:endParaRPr>
        </a:p>
      </dgm:t>
    </dgm:pt>
    <dgm:pt modelId="{0AB8FE67-B43C-4BF1-9C08-FF5DCD63FF05}" type="sibTrans" cxnId="{60171099-C2EB-4D8E-82CA-4A18B8F52A82}">
      <dgm:prSet/>
      <dgm:spPr/>
      <dgm:t>
        <a:bodyPr/>
        <a:lstStyle/>
        <a:p>
          <a:pPr>
            <a:lnSpc>
              <a:spcPct val="100000"/>
            </a:lnSpc>
          </a:pPr>
          <a:endParaRPr lang="en-US" sz="2000">
            <a:solidFill>
              <a:schemeClr val="bg1"/>
            </a:solidFill>
          </a:endParaRPr>
        </a:p>
      </dgm:t>
    </dgm:pt>
    <dgm:pt modelId="{6A5BB91E-8BB1-42C7-898B-45CD80C16FAB}">
      <dgm:prSet custT="1"/>
      <dgm:spPr/>
      <dgm:t>
        <a:bodyPr/>
        <a:lstStyle/>
        <a:p>
          <a:pPr>
            <a:lnSpc>
              <a:spcPct val="100000"/>
            </a:lnSpc>
          </a:pPr>
          <a:r>
            <a:rPr lang="en-US" sz="1800" dirty="0">
              <a:solidFill>
                <a:schemeClr val="bg1"/>
              </a:solidFill>
            </a:rPr>
            <a:t>Funds may be reduced by </a:t>
          </a:r>
          <a:r>
            <a:rPr lang="en-US" sz="1800" b="1" u="sng" dirty="0">
              <a:solidFill>
                <a:schemeClr val="bg1"/>
              </a:solidFill>
            </a:rPr>
            <a:t>no more than </a:t>
          </a:r>
          <a:r>
            <a:rPr lang="en-US" sz="1800" dirty="0">
              <a:solidFill>
                <a:schemeClr val="bg1"/>
              </a:solidFill>
            </a:rPr>
            <a:t>the carryover; the amount could be from 0% up to the total amount of carryover</a:t>
          </a:r>
        </a:p>
      </dgm:t>
      <dgm:extLst>
        <a:ext uri="{E40237B7-FDA0-4F09-8148-C483321AD2D9}">
          <dgm14:cNvPr xmlns:dgm14="http://schemas.microsoft.com/office/drawing/2010/diagram" id="0" name="" descr="•Has to be a majority vote&#10;•“Excessive” member carryover is determined by each consortia&#10;•Must be two consecutive fiscal years&#10;•Funds may be reduced by no more than the carryover; the amount could be from 0% up to the total amount of carryover&#10;•Fund reduction is for that fiscal year only and does not impact the base allocation of future years&#10;•Vote could take place once Q4 is certified&#10;"/>
        </a:ext>
      </dgm:extLst>
    </dgm:pt>
    <dgm:pt modelId="{27DD6A56-A301-4DA8-93E4-B5FBB4A42902}" type="parTrans" cxnId="{42F7A381-8E99-4638-8ACF-B88B04FA5830}">
      <dgm:prSet/>
      <dgm:spPr/>
      <dgm:t>
        <a:bodyPr/>
        <a:lstStyle/>
        <a:p>
          <a:endParaRPr lang="en-US" sz="2000">
            <a:solidFill>
              <a:schemeClr val="bg1"/>
            </a:solidFill>
          </a:endParaRPr>
        </a:p>
      </dgm:t>
    </dgm:pt>
    <dgm:pt modelId="{CD05902D-8C79-48A4-A395-629BD5A6E8A1}" type="sibTrans" cxnId="{42F7A381-8E99-4638-8ACF-B88B04FA5830}">
      <dgm:prSet/>
      <dgm:spPr/>
      <dgm:t>
        <a:bodyPr/>
        <a:lstStyle/>
        <a:p>
          <a:pPr>
            <a:lnSpc>
              <a:spcPct val="100000"/>
            </a:lnSpc>
          </a:pPr>
          <a:endParaRPr lang="en-US" sz="2000">
            <a:solidFill>
              <a:schemeClr val="bg1"/>
            </a:solidFill>
          </a:endParaRPr>
        </a:p>
      </dgm:t>
    </dgm:pt>
    <dgm:pt modelId="{A4E0D927-5F74-4413-B986-126F86FB5538}">
      <dgm:prSet custT="1"/>
      <dgm:spPr/>
      <dgm:t>
        <a:bodyPr/>
        <a:lstStyle/>
        <a:p>
          <a:pPr>
            <a:lnSpc>
              <a:spcPct val="100000"/>
            </a:lnSpc>
          </a:pPr>
          <a:r>
            <a:rPr lang="en-US" sz="1800" dirty="0">
              <a:solidFill>
                <a:schemeClr val="bg1"/>
              </a:solidFill>
            </a:rPr>
            <a:t>Fund reduction is for that fiscal year only and does not impact the base allocation of future years</a:t>
          </a:r>
        </a:p>
      </dgm:t>
      <dgm:extLst>
        <a:ext uri="{E40237B7-FDA0-4F09-8148-C483321AD2D9}">
          <dgm14:cNvPr xmlns:dgm14="http://schemas.microsoft.com/office/drawing/2010/diagram" id="0" name="" descr="•Has to be a majority vote&#10;•“Excessive” member carryover is determined by each consortia&#10;•Must be two consecutive fiscal years&#10;•Funds may be reduced by no more than the carryover; the amount could be from 0% up to the total amount of carryover&#10;•Fund reduction is for that fiscal year only and does not impact the base allocation of future years&#10;•Vote could take place once Q4 is certified&#10;"/>
        </a:ext>
      </dgm:extLst>
    </dgm:pt>
    <dgm:pt modelId="{09B3D926-1019-4D01-B51B-880F434CC3A3}" type="parTrans" cxnId="{9279EA50-23B1-4C8D-AF64-B1E36F425C5F}">
      <dgm:prSet/>
      <dgm:spPr/>
      <dgm:t>
        <a:bodyPr/>
        <a:lstStyle/>
        <a:p>
          <a:endParaRPr lang="en-US" sz="2000">
            <a:solidFill>
              <a:schemeClr val="bg1"/>
            </a:solidFill>
          </a:endParaRPr>
        </a:p>
      </dgm:t>
    </dgm:pt>
    <dgm:pt modelId="{6B38B826-BB26-4B3C-B901-4F644C47A61B}" type="sibTrans" cxnId="{9279EA50-23B1-4C8D-AF64-B1E36F425C5F}">
      <dgm:prSet/>
      <dgm:spPr/>
      <dgm:t>
        <a:bodyPr/>
        <a:lstStyle/>
        <a:p>
          <a:pPr>
            <a:lnSpc>
              <a:spcPct val="100000"/>
            </a:lnSpc>
          </a:pPr>
          <a:endParaRPr lang="en-US" sz="2000">
            <a:solidFill>
              <a:schemeClr val="bg1"/>
            </a:solidFill>
          </a:endParaRPr>
        </a:p>
      </dgm:t>
    </dgm:pt>
    <dgm:pt modelId="{91C24EA8-6806-4503-93F1-A5E735251FED}">
      <dgm:prSet custT="1"/>
      <dgm:spPr/>
      <dgm:t>
        <a:bodyPr/>
        <a:lstStyle/>
        <a:p>
          <a:pPr>
            <a:lnSpc>
              <a:spcPct val="100000"/>
            </a:lnSpc>
          </a:pPr>
          <a:r>
            <a:rPr lang="en-US" sz="1800" dirty="0">
              <a:solidFill>
                <a:schemeClr val="bg1"/>
              </a:solidFill>
            </a:rPr>
            <a:t>Vote could take place once Q4 is certified</a:t>
          </a:r>
        </a:p>
      </dgm:t>
      <dgm:extLst>
        <a:ext uri="{E40237B7-FDA0-4F09-8148-C483321AD2D9}">
          <dgm14:cNvPr xmlns:dgm14="http://schemas.microsoft.com/office/drawing/2010/diagram" id="0" name="" descr="•Has to be a majority vote&#10;•“Excessive” member carryover is determined by each consortia&#10;•Must be two consecutive fiscal years&#10;•Funds may be reduced by no more than the carryover; the amount could be from 0% up to the total amount of carryover&#10;•Fund reduction is for that fiscal year only and does not impact the base allocation of future years&#10;•Vote could take place once Q4 is certified&#10;"/>
        </a:ext>
      </dgm:extLst>
    </dgm:pt>
    <dgm:pt modelId="{F104B8F4-C53D-4A72-A8EA-E42B38107A07}" type="parTrans" cxnId="{7B5D6336-B5E2-4196-BAC6-77A76D23547C}">
      <dgm:prSet/>
      <dgm:spPr/>
      <dgm:t>
        <a:bodyPr/>
        <a:lstStyle/>
        <a:p>
          <a:endParaRPr lang="en-US" sz="2000">
            <a:solidFill>
              <a:schemeClr val="bg1"/>
            </a:solidFill>
          </a:endParaRPr>
        </a:p>
      </dgm:t>
    </dgm:pt>
    <dgm:pt modelId="{8352BB18-79E2-4A01-8CE2-09C4E81CE30E}" type="sibTrans" cxnId="{7B5D6336-B5E2-4196-BAC6-77A76D23547C}">
      <dgm:prSet/>
      <dgm:spPr/>
      <dgm:t>
        <a:bodyPr/>
        <a:lstStyle/>
        <a:p>
          <a:endParaRPr lang="en-US" sz="2000">
            <a:solidFill>
              <a:schemeClr val="bg1"/>
            </a:solidFill>
          </a:endParaRPr>
        </a:p>
      </dgm:t>
    </dgm:pt>
    <dgm:pt modelId="{070AA026-C1FC-416F-96DD-B0ED9E47FDA5}" type="pres">
      <dgm:prSet presAssocID="{287A43DC-7EA4-44A6-860F-04560FFC386B}" presName="root" presStyleCnt="0">
        <dgm:presLayoutVars>
          <dgm:dir/>
          <dgm:resizeHandles val="exact"/>
        </dgm:presLayoutVars>
      </dgm:prSet>
      <dgm:spPr/>
    </dgm:pt>
    <dgm:pt modelId="{67772B16-C2A4-4919-93EA-786115DA7F35}" type="pres">
      <dgm:prSet presAssocID="{A86CC0E8-770B-40B8-99E7-B797B624A042}" presName="compNode" presStyleCnt="0"/>
      <dgm:spPr/>
    </dgm:pt>
    <dgm:pt modelId="{7580B78E-2914-43F9-8FC7-B3FA40446970}" type="pres">
      <dgm:prSet presAssocID="{A86CC0E8-770B-40B8-99E7-B797B624A042}" presName="bgRect" presStyleLbl="bgShp" presStyleIdx="0" presStyleCnt="6"/>
      <dgm:spPr>
        <a:solidFill>
          <a:srgbClr val="002060"/>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62B8E3A-A1CA-4987-BCAB-57756070089E}" type="pres">
      <dgm:prSet presAssocID="{A86CC0E8-770B-40B8-99E7-B797B624A04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EA09836-8A7E-4B81-B996-05F6D0C1ED00}" type="pres">
      <dgm:prSet presAssocID="{A86CC0E8-770B-40B8-99E7-B797B624A042}" presName="spaceRect" presStyleCnt="0"/>
      <dgm:spPr/>
    </dgm:pt>
    <dgm:pt modelId="{FAEB6458-81D0-4911-B836-14843C463A4C}" type="pres">
      <dgm:prSet presAssocID="{A86CC0E8-770B-40B8-99E7-B797B624A042}" presName="parTx" presStyleLbl="revTx" presStyleIdx="0" presStyleCnt="6">
        <dgm:presLayoutVars>
          <dgm:chMax val="0"/>
          <dgm:chPref val="0"/>
        </dgm:presLayoutVars>
      </dgm:prSet>
      <dgm:spPr/>
    </dgm:pt>
    <dgm:pt modelId="{03C83B3C-2357-49DD-B934-91E7DAF10B29}" type="pres">
      <dgm:prSet presAssocID="{E4B3273B-4B57-456D-AD18-9FB30C649F32}" presName="sibTrans" presStyleCnt="0"/>
      <dgm:spPr/>
    </dgm:pt>
    <dgm:pt modelId="{58C0171C-1B1B-4875-9085-E51BA4681599}" type="pres">
      <dgm:prSet presAssocID="{6DE2F447-D9AC-4E21-9A61-F23B955315E4}" presName="compNode" presStyleCnt="0"/>
      <dgm:spPr/>
    </dgm:pt>
    <dgm:pt modelId="{0B8EFA89-7E55-400A-B7C8-571602C332E5}" type="pres">
      <dgm:prSet presAssocID="{6DE2F447-D9AC-4E21-9A61-F23B955315E4}" presName="bgRect" presStyleLbl="bgShp" presStyleIdx="1" presStyleCnt="6" custLinFactNeighborX="-178" custLinFactNeighborY="7320"/>
      <dgm:spPr>
        <a:solidFill>
          <a:srgbClr val="002060"/>
        </a:solidFill>
      </dgm:spPr>
    </dgm:pt>
    <dgm:pt modelId="{D266A5E3-6442-4724-A53F-20703D0D293C}" type="pres">
      <dgm:prSet presAssocID="{6DE2F447-D9AC-4E21-9A61-F23B955315E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g boat"/>
        </a:ext>
      </dgm:extLst>
    </dgm:pt>
    <dgm:pt modelId="{F8DD37CB-2313-435A-B13D-95EE7914C4D9}" type="pres">
      <dgm:prSet presAssocID="{6DE2F447-D9AC-4E21-9A61-F23B955315E4}" presName="spaceRect" presStyleCnt="0"/>
      <dgm:spPr/>
    </dgm:pt>
    <dgm:pt modelId="{ADEA8390-CC83-4C64-B1EE-ED75C306F8A2}" type="pres">
      <dgm:prSet presAssocID="{6DE2F447-D9AC-4E21-9A61-F23B955315E4}" presName="parTx" presStyleLbl="revTx" presStyleIdx="1" presStyleCnt="6">
        <dgm:presLayoutVars>
          <dgm:chMax val="0"/>
          <dgm:chPref val="0"/>
        </dgm:presLayoutVars>
      </dgm:prSet>
      <dgm:spPr/>
    </dgm:pt>
    <dgm:pt modelId="{A20FE093-ED0A-476C-A564-9A0A77538670}" type="pres">
      <dgm:prSet presAssocID="{42370954-4B4B-4860-BB13-B1AC25CD80E7}" presName="sibTrans" presStyleCnt="0"/>
      <dgm:spPr/>
    </dgm:pt>
    <dgm:pt modelId="{E7ACD9A9-D12F-436B-84E8-07D09A0F2EE6}" type="pres">
      <dgm:prSet presAssocID="{074CA711-B4F4-4CBC-8F0A-1FD428BE5BB3}" presName="compNode" presStyleCnt="0"/>
      <dgm:spPr/>
    </dgm:pt>
    <dgm:pt modelId="{B48DD0AB-DC1E-4914-BA5D-1FA6EEBD135D}" type="pres">
      <dgm:prSet presAssocID="{074CA711-B4F4-4CBC-8F0A-1FD428BE5BB3}" presName="bgRect" presStyleLbl="bgShp" presStyleIdx="2" presStyleCnt="6"/>
      <dgm:spPr>
        <a:solidFill>
          <a:srgbClr val="002060"/>
        </a:solidFill>
      </dgm:spPr>
    </dgm:pt>
    <dgm:pt modelId="{4359FEDB-7FEC-44A4-B645-FC6F07A70126}" type="pres">
      <dgm:prSet presAssocID="{074CA711-B4F4-4CBC-8F0A-1FD428BE5BB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20C679D0-A90B-4565-B176-ABEAD9C05F8C}" type="pres">
      <dgm:prSet presAssocID="{074CA711-B4F4-4CBC-8F0A-1FD428BE5BB3}" presName="spaceRect" presStyleCnt="0"/>
      <dgm:spPr/>
    </dgm:pt>
    <dgm:pt modelId="{01D27E7E-D7A0-426F-8BC2-F8FE202F60A2}" type="pres">
      <dgm:prSet presAssocID="{074CA711-B4F4-4CBC-8F0A-1FD428BE5BB3}" presName="parTx" presStyleLbl="revTx" presStyleIdx="2" presStyleCnt="6">
        <dgm:presLayoutVars>
          <dgm:chMax val="0"/>
          <dgm:chPref val="0"/>
        </dgm:presLayoutVars>
      </dgm:prSet>
      <dgm:spPr/>
    </dgm:pt>
    <dgm:pt modelId="{007D817D-0F26-4F5C-8630-EF4C76713BAD}" type="pres">
      <dgm:prSet presAssocID="{0AB8FE67-B43C-4BF1-9C08-FF5DCD63FF05}" presName="sibTrans" presStyleCnt="0"/>
      <dgm:spPr/>
    </dgm:pt>
    <dgm:pt modelId="{67AB0EF1-2143-4BEC-A4E0-3233D0DB5B83}" type="pres">
      <dgm:prSet presAssocID="{6A5BB91E-8BB1-42C7-898B-45CD80C16FAB}" presName="compNode" presStyleCnt="0"/>
      <dgm:spPr/>
    </dgm:pt>
    <dgm:pt modelId="{836AFD8F-4804-45B9-807F-F92A889FC2BE}" type="pres">
      <dgm:prSet presAssocID="{6A5BB91E-8BB1-42C7-898B-45CD80C16FAB}" presName="bgRect" presStyleLbl="bgShp" presStyleIdx="3" presStyleCnt="6"/>
      <dgm:spPr>
        <a:solidFill>
          <a:srgbClr val="002060"/>
        </a:solidFill>
      </dgm:spPr>
    </dgm:pt>
    <dgm:pt modelId="{AADB78A3-C35C-4DFE-9961-33BBCFE5767D}" type="pres">
      <dgm:prSet presAssocID="{6A5BB91E-8BB1-42C7-898B-45CD80C16FA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2A3F1C48-7C46-48D7-A3FE-A12AA7240368}" type="pres">
      <dgm:prSet presAssocID="{6A5BB91E-8BB1-42C7-898B-45CD80C16FAB}" presName="spaceRect" presStyleCnt="0"/>
      <dgm:spPr/>
    </dgm:pt>
    <dgm:pt modelId="{E1CADCB5-B259-4388-996D-9110C823724D}" type="pres">
      <dgm:prSet presAssocID="{6A5BB91E-8BB1-42C7-898B-45CD80C16FAB}" presName="parTx" presStyleLbl="revTx" presStyleIdx="3" presStyleCnt="6">
        <dgm:presLayoutVars>
          <dgm:chMax val="0"/>
          <dgm:chPref val="0"/>
        </dgm:presLayoutVars>
      </dgm:prSet>
      <dgm:spPr/>
    </dgm:pt>
    <dgm:pt modelId="{40FAF570-9B65-4912-8620-86BB4F8232D6}" type="pres">
      <dgm:prSet presAssocID="{CD05902D-8C79-48A4-A395-629BD5A6E8A1}" presName="sibTrans" presStyleCnt="0"/>
      <dgm:spPr/>
    </dgm:pt>
    <dgm:pt modelId="{0D6DC2A4-8DB4-4519-84BC-04E45AD1ACDA}" type="pres">
      <dgm:prSet presAssocID="{A4E0D927-5F74-4413-B986-126F86FB5538}" presName="compNode" presStyleCnt="0"/>
      <dgm:spPr/>
    </dgm:pt>
    <dgm:pt modelId="{4AE1E5C9-858A-4A57-9684-63717E37EC7C}" type="pres">
      <dgm:prSet presAssocID="{A4E0D927-5F74-4413-B986-126F86FB5538}" presName="bgRect" presStyleLbl="bgShp" presStyleIdx="4" presStyleCnt="6"/>
      <dgm:spPr>
        <a:solidFill>
          <a:srgbClr val="002060"/>
        </a:solidFill>
      </dgm:spPr>
    </dgm:pt>
    <dgm:pt modelId="{2CAF5D51-7E84-4013-9613-EDFFDFCED52D}" type="pres">
      <dgm:prSet presAssocID="{A4E0D927-5F74-4413-B986-126F86FB553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FDF02D83-1116-4858-BCC5-FA44EA85C420}" type="pres">
      <dgm:prSet presAssocID="{A4E0D927-5F74-4413-B986-126F86FB5538}" presName="spaceRect" presStyleCnt="0"/>
      <dgm:spPr/>
    </dgm:pt>
    <dgm:pt modelId="{DFB460F3-AE0E-46C2-80FD-F9560AC5025A}" type="pres">
      <dgm:prSet presAssocID="{A4E0D927-5F74-4413-B986-126F86FB5538}" presName="parTx" presStyleLbl="revTx" presStyleIdx="4" presStyleCnt="6">
        <dgm:presLayoutVars>
          <dgm:chMax val="0"/>
          <dgm:chPref val="0"/>
        </dgm:presLayoutVars>
      </dgm:prSet>
      <dgm:spPr/>
    </dgm:pt>
    <dgm:pt modelId="{3288BA39-BC93-4359-A341-2FABCD6CA0E5}" type="pres">
      <dgm:prSet presAssocID="{6B38B826-BB26-4B3C-B901-4F644C47A61B}" presName="sibTrans" presStyleCnt="0"/>
      <dgm:spPr/>
    </dgm:pt>
    <dgm:pt modelId="{9E35F597-21C8-445B-80BC-78A2B63493F5}" type="pres">
      <dgm:prSet presAssocID="{91C24EA8-6806-4503-93F1-A5E735251FED}" presName="compNode" presStyleCnt="0"/>
      <dgm:spPr/>
    </dgm:pt>
    <dgm:pt modelId="{F28C0E9E-479D-454A-BCE7-F8268A7A7D8B}" type="pres">
      <dgm:prSet presAssocID="{91C24EA8-6806-4503-93F1-A5E735251FED}" presName="bgRect" presStyleLbl="bgShp" presStyleIdx="5" presStyleCnt="6"/>
      <dgm:spPr>
        <a:solidFill>
          <a:srgbClr val="002060"/>
        </a:solidFill>
      </dgm:spPr>
    </dgm:pt>
    <dgm:pt modelId="{55E6E1E5-A373-46FA-B614-C0154B38A2EC}" type="pres">
      <dgm:prSet presAssocID="{91C24EA8-6806-4503-93F1-A5E735251FE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ibbon"/>
        </a:ext>
      </dgm:extLst>
    </dgm:pt>
    <dgm:pt modelId="{B3805C2E-C66C-42B8-A87E-9007371D78F9}" type="pres">
      <dgm:prSet presAssocID="{91C24EA8-6806-4503-93F1-A5E735251FED}" presName="spaceRect" presStyleCnt="0"/>
      <dgm:spPr/>
    </dgm:pt>
    <dgm:pt modelId="{1D23C0F4-2664-416B-A488-69122CF9DB07}" type="pres">
      <dgm:prSet presAssocID="{91C24EA8-6806-4503-93F1-A5E735251FED}" presName="parTx" presStyleLbl="revTx" presStyleIdx="5" presStyleCnt="6">
        <dgm:presLayoutVars>
          <dgm:chMax val="0"/>
          <dgm:chPref val="0"/>
        </dgm:presLayoutVars>
      </dgm:prSet>
      <dgm:spPr/>
    </dgm:pt>
  </dgm:ptLst>
  <dgm:cxnLst>
    <dgm:cxn modelId="{187D492B-4822-4BEC-A132-3E03A83F3491}" type="presOf" srcId="{91C24EA8-6806-4503-93F1-A5E735251FED}" destId="{1D23C0F4-2664-416B-A488-69122CF9DB07}" srcOrd="0" destOrd="0" presId="urn:microsoft.com/office/officeart/2018/2/layout/IconVerticalSolidList"/>
    <dgm:cxn modelId="{7B5D6336-B5E2-4196-BAC6-77A76D23547C}" srcId="{287A43DC-7EA4-44A6-860F-04560FFC386B}" destId="{91C24EA8-6806-4503-93F1-A5E735251FED}" srcOrd="5" destOrd="0" parTransId="{F104B8F4-C53D-4A72-A8EA-E42B38107A07}" sibTransId="{8352BB18-79E2-4A01-8CE2-09C4E81CE30E}"/>
    <dgm:cxn modelId="{BBFC404D-B5B9-4127-96F3-D6424D3151CA}" type="presOf" srcId="{6DE2F447-D9AC-4E21-9A61-F23B955315E4}" destId="{ADEA8390-CC83-4C64-B1EE-ED75C306F8A2}" srcOrd="0" destOrd="0" presId="urn:microsoft.com/office/officeart/2018/2/layout/IconVerticalSolidList"/>
    <dgm:cxn modelId="{9279EA50-23B1-4C8D-AF64-B1E36F425C5F}" srcId="{287A43DC-7EA4-44A6-860F-04560FFC386B}" destId="{A4E0D927-5F74-4413-B986-126F86FB5538}" srcOrd="4" destOrd="0" parTransId="{09B3D926-1019-4D01-B51B-880F434CC3A3}" sibTransId="{6B38B826-BB26-4B3C-B901-4F644C47A61B}"/>
    <dgm:cxn modelId="{8F56D351-81D0-4BBF-B9B3-6BE22233B11F}" type="presOf" srcId="{074CA711-B4F4-4CBC-8F0A-1FD428BE5BB3}" destId="{01D27E7E-D7A0-426F-8BC2-F8FE202F60A2}" srcOrd="0" destOrd="0" presId="urn:microsoft.com/office/officeart/2018/2/layout/IconVerticalSolidList"/>
    <dgm:cxn modelId="{07966853-A96F-4A42-94BC-658B1B0795E4}" type="presOf" srcId="{287A43DC-7EA4-44A6-860F-04560FFC386B}" destId="{070AA026-C1FC-416F-96DD-B0ED9E47FDA5}" srcOrd="0" destOrd="0" presId="urn:microsoft.com/office/officeart/2018/2/layout/IconVerticalSolidList"/>
    <dgm:cxn modelId="{42F7A381-8E99-4638-8ACF-B88B04FA5830}" srcId="{287A43DC-7EA4-44A6-860F-04560FFC386B}" destId="{6A5BB91E-8BB1-42C7-898B-45CD80C16FAB}" srcOrd="3" destOrd="0" parTransId="{27DD6A56-A301-4DA8-93E4-B5FBB4A42902}" sibTransId="{CD05902D-8C79-48A4-A395-629BD5A6E8A1}"/>
    <dgm:cxn modelId="{0C649887-79A8-47AB-B080-D74C9BB8241F}" srcId="{287A43DC-7EA4-44A6-860F-04560FFC386B}" destId="{6DE2F447-D9AC-4E21-9A61-F23B955315E4}" srcOrd="1" destOrd="0" parTransId="{BB493E38-D6FA-461B-911B-1CFF9A271904}" sibTransId="{42370954-4B4B-4860-BB13-B1AC25CD80E7}"/>
    <dgm:cxn modelId="{A49C878D-2B01-43C6-B0F4-C8F91AC25C32}" type="presOf" srcId="{A86CC0E8-770B-40B8-99E7-B797B624A042}" destId="{FAEB6458-81D0-4911-B836-14843C463A4C}" srcOrd="0" destOrd="0" presId="urn:microsoft.com/office/officeart/2018/2/layout/IconVerticalSolidList"/>
    <dgm:cxn modelId="{60171099-C2EB-4D8E-82CA-4A18B8F52A82}" srcId="{287A43DC-7EA4-44A6-860F-04560FFC386B}" destId="{074CA711-B4F4-4CBC-8F0A-1FD428BE5BB3}" srcOrd="2" destOrd="0" parTransId="{C39DBB74-5AF0-450F-83C5-852AA8FE7FEF}" sibTransId="{0AB8FE67-B43C-4BF1-9C08-FF5DCD63FF05}"/>
    <dgm:cxn modelId="{710AC1A4-C789-4C88-B702-E6E4366A88F1}" srcId="{287A43DC-7EA4-44A6-860F-04560FFC386B}" destId="{A86CC0E8-770B-40B8-99E7-B797B624A042}" srcOrd="0" destOrd="0" parTransId="{8933FEB6-47A4-4BA8-B76F-A624A4E3473C}" sibTransId="{E4B3273B-4B57-456D-AD18-9FB30C649F32}"/>
    <dgm:cxn modelId="{4C0796CC-799F-47BC-9FA8-6E18A0376104}" type="presOf" srcId="{6A5BB91E-8BB1-42C7-898B-45CD80C16FAB}" destId="{E1CADCB5-B259-4388-996D-9110C823724D}" srcOrd="0" destOrd="0" presId="urn:microsoft.com/office/officeart/2018/2/layout/IconVerticalSolidList"/>
    <dgm:cxn modelId="{7FF10BF7-9EA8-4E1A-91AA-D302914BB856}" type="presOf" srcId="{A4E0D927-5F74-4413-B986-126F86FB5538}" destId="{DFB460F3-AE0E-46C2-80FD-F9560AC5025A}" srcOrd="0" destOrd="0" presId="urn:microsoft.com/office/officeart/2018/2/layout/IconVerticalSolidList"/>
    <dgm:cxn modelId="{F3338EB9-CA5A-4395-BF2D-76EE3DBF2854}" type="presParOf" srcId="{070AA026-C1FC-416F-96DD-B0ED9E47FDA5}" destId="{67772B16-C2A4-4919-93EA-786115DA7F35}" srcOrd="0" destOrd="0" presId="urn:microsoft.com/office/officeart/2018/2/layout/IconVerticalSolidList"/>
    <dgm:cxn modelId="{5A5C543E-5A4A-4ECB-A6F1-2799FC22F305}" type="presParOf" srcId="{67772B16-C2A4-4919-93EA-786115DA7F35}" destId="{7580B78E-2914-43F9-8FC7-B3FA40446970}" srcOrd="0" destOrd="0" presId="urn:microsoft.com/office/officeart/2018/2/layout/IconVerticalSolidList"/>
    <dgm:cxn modelId="{713BB1F2-3E9C-4721-BBC4-6CAAE57512DD}" type="presParOf" srcId="{67772B16-C2A4-4919-93EA-786115DA7F35}" destId="{E62B8E3A-A1CA-4987-BCAB-57756070089E}" srcOrd="1" destOrd="0" presId="urn:microsoft.com/office/officeart/2018/2/layout/IconVerticalSolidList"/>
    <dgm:cxn modelId="{D3EA8BBC-65F3-4633-A33A-ECB003153B32}" type="presParOf" srcId="{67772B16-C2A4-4919-93EA-786115DA7F35}" destId="{1EA09836-8A7E-4B81-B996-05F6D0C1ED00}" srcOrd="2" destOrd="0" presId="urn:microsoft.com/office/officeart/2018/2/layout/IconVerticalSolidList"/>
    <dgm:cxn modelId="{42029943-29A5-46F4-86FD-9EC804A60BEC}" type="presParOf" srcId="{67772B16-C2A4-4919-93EA-786115DA7F35}" destId="{FAEB6458-81D0-4911-B836-14843C463A4C}" srcOrd="3" destOrd="0" presId="urn:microsoft.com/office/officeart/2018/2/layout/IconVerticalSolidList"/>
    <dgm:cxn modelId="{DCBB7A00-4833-4236-B34D-0C7AAEC1EB0C}" type="presParOf" srcId="{070AA026-C1FC-416F-96DD-B0ED9E47FDA5}" destId="{03C83B3C-2357-49DD-B934-91E7DAF10B29}" srcOrd="1" destOrd="0" presId="urn:microsoft.com/office/officeart/2018/2/layout/IconVerticalSolidList"/>
    <dgm:cxn modelId="{9FEEFEEE-D3DC-42D7-9A62-0B9860ECB5B1}" type="presParOf" srcId="{070AA026-C1FC-416F-96DD-B0ED9E47FDA5}" destId="{58C0171C-1B1B-4875-9085-E51BA4681599}" srcOrd="2" destOrd="0" presId="urn:microsoft.com/office/officeart/2018/2/layout/IconVerticalSolidList"/>
    <dgm:cxn modelId="{C3E96A7D-2378-4C37-A25F-723C79A256A9}" type="presParOf" srcId="{58C0171C-1B1B-4875-9085-E51BA4681599}" destId="{0B8EFA89-7E55-400A-B7C8-571602C332E5}" srcOrd="0" destOrd="0" presId="urn:microsoft.com/office/officeart/2018/2/layout/IconVerticalSolidList"/>
    <dgm:cxn modelId="{C88B9807-385C-4844-ACD1-B9CA9DC70D07}" type="presParOf" srcId="{58C0171C-1B1B-4875-9085-E51BA4681599}" destId="{D266A5E3-6442-4724-A53F-20703D0D293C}" srcOrd="1" destOrd="0" presId="urn:microsoft.com/office/officeart/2018/2/layout/IconVerticalSolidList"/>
    <dgm:cxn modelId="{079B4467-0FE0-4C83-844E-C33293D2CCC0}" type="presParOf" srcId="{58C0171C-1B1B-4875-9085-E51BA4681599}" destId="{F8DD37CB-2313-435A-B13D-95EE7914C4D9}" srcOrd="2" destOrd="0" presId="urn:microsoft.com/office/officeart/2018/2/layout/IconVerticalSolidList"/>
    <dgm:cxn modelId="{76F2A2E4-5041-40CD-8A3B-C0A8D0B60F45}" type="presParOf" srcId="{58C0171C-1B1B-4875-9085-E51BA4681599}" destId="{ADEA8390-CC83-4C64-B1EE-ED75C306F8A2}" srcOrd="3" destOrd="0" presId="urn:microsoft.com/office/officeart/2018/2/layout/IconVerticalSolidList"/>
    <dgm:cxn modelId="{78AEDD11-7E0C-43C9-B293-CAF381FD666F}" type="presParOf" srcId="{070AA026-C1FC-416F-96DD-B0ED9E47FDA5}" destId="{A20FE093-ED0A-476C-A564-9A0A77538670}" srcOrd="3" destOrd="0" presId="urn:microsoft.com/office/officeart/2018/2/layout/IconVerticalSolidList"/>
    <dgm:cxn modelId="{8A6EFBF0-14BB-49D8-9337-E0A8DD62CB5E}" type="presParOf" srcId="{070AA026-C1FC-416F-96DD-B0ED9E47FDA5}" destId="{E7ACD9A9-D12F-436B-84E8-07D09A0F2EE6}" srcOrd="4" destOrd="0" presId="urn:microsoft.com/office/officeart/2018/2/layout/IconVerticalSolidList"/>
    <dgm:cxn modelId="{24F1D507-C79C-46A5-AA51-33B4BCD5A2E0}" type="presParOf" srcId="{E7ACD9A9-D12F-436B-84E8-07D09A0F2EE6}" destId="{B48DD0AB-DC1E-4914-BA5D-1FA6EEBD135D}" srcOrd="0" destOrd="0" presId="urn:microsoft.com/office/officeart/2018/2/layout/IconVerticalSolidList"/>
    <dgm:cxn modelId="{96D516F9-1AB7-419B-A94E-F1AA1244AE78}" type="presParOf" srcId="{E7ACD9A9-D12F-436B-84E8-07D09A0F2EE6}" destId="{4359FEDB-7FEC-44A4-B645-FC6F07A70126}" srcOrd="1" destOrd="0" presId="urn:microsoft.com/office/officeart/2018/2/layout/IconVerticalSolidList"/>
    <dgm:cxn modelId="{8BA72AB4-42EB-45D9-ABAF-C9DC56BB1D36}" type="presParOf" srcId="{E7ACD9A9-D12F-436B-84E8-07D09A0F2EE6}" destId="{20C679D0-A90B-4565-B176-ABEAD9C05F8C}" srcOrd="2" destOrd="0" presId="urn:microsoft.com/office/officeart/2018/2/layout/IconVerticalSolidList"/>
    <dgm:cxn modelId="{8CF43A39-83E5-470E-9FEF-1F36F44E013B}" type="presParOf" srcId="{E7ACD9A9-D12F-436B-84E8-07D09A0F2EE6}" destId="{01D27E7E-D7A0-426F-8BC2-F8FE202F60A2}" srcOrd="3" destOrd="0" presId="urn:microsoft.com/office/officeart/2018/2/layout/IconVerticalSolidList"/>
    <dgm:cxn modelId="{3ABBD085-C136-4624-BD2A-6187E064D9F7}" type="presParOf" srcId="{070AA026-C1FC-416F-96DD-B0ED9E47FDA5}" destId="{007D817D-0F26-4F5C-8630-EF4C76713BAD}" srcOrd="5" destOrd="0" presId="urn:microsoft.com/office/officeart/2018/2/layout/IconVerticalSolidList"/>
    <dgm:cxn modelId="{E627ED7B-278A-4698-B6A4-F767F81575AC}" type="presParOf" srcId="{070AA026-C1FC-416F-96DD-B0ED9E47FDA5}" destId="{67AB0EF1-2143-4BEC-A4E0-3233D0DB5B83}" srcOrd="6" destOrd="0" presId="urn:microsoft.com/office/officeart/2018/2/layout/IconVerticalSolidList"/>
    <dgm:cxn modelId="{E0D69636-1C3C-41A3-AEEF-BC2F8CC713FE}" type="presParOf" srcId="{67AB0EF1-2143-4BEC-A4E0-3233D0DB5B83}" destId="{836AFD8F-4804-45B9-807F-F92A889FC2BE}" srcOrd="0" destOrd="0" presId="urn:microsoft.com/office/officeart/2018/2/layout/IconVerticalSolidList"/>
    <dgm:cxn modelId="{8608CF7B-CEBA-44DA-9545-B37CBA256D36}" type="presParOf" srcId="{67AB0EF1-2143-4BEC-A4E0-3233D0DB5B83}" destId="{AADB78A3-C35C-4DFE-9961-33BBCFE5767D}" srcOrd="1" destOrd="0" presId="urn:microsoft.com/office/officeart/2018/2/layout/IconVerticalSolidList"/>
    <dgm:cxn modelId="{37758485-4D5A-4CAB-AF1E-441877242F6A}" type="presParOf" srcId="{67AB0EF1-2143-4BEC-A4E0-3233D0DB5B83}" destId="{2A3F1C48-7C46-48D7-A3FE-A12AA7240368}" srcOrd="2" destOrd="0" presId="urn:microsoft.com/office/officeart/2018/2/layout/IconVerticalSolidList"/>
    <dgm:cxn modelId="{D609DF2D-B94B-45F1-9C69-4C318FBB3A15}" type="presParOf" srcId="{67AB0EF1-2143-4BEC-A4E0-3233D0DB5B83}" destId="{E1CADCB5-B259-4388-996D-9110C823724D}" srcOrd="3" destOrd="0" presId="urn:microsoft.com/office/officeart/2018/2/layout/IconVerticalSolidList"/>
    <dgm:cxn modelId="{F8B98187-98B0-4953-8F6D-973A6E61208F}" type="presParOf" srcId="{070AA026-C1FC-416F-96DD-B0ED9E47FDA5}" destId="{40FAF570-9B65-4912-8620-86BB4F8232D6}" srcOrd="7" destOrd="0" presId="urn:microsoft.com/office/officeart/2018/2/layout/IconVerticalSolidList"/>
    <dgm:cxn modelId="{4B7542F1-B644-4B33-BB2D-2BCE33182222}" type="presParOf" srcId="{070AA026-C1FC-416F-96DD-B0ED9E47FDA5}" destId="{0D6DC2A4-8DB4-4519-84BC-04E45AD1ACDA}" srcOrd="8" destOrd="0" presId="urn:microsoft.com/office/officeart/2018/2/layout/IconVerticalSolidList"/>
    <dgm:cxn modelId="{173B55D0-9576-4531-8779-DDC8C6C35C3D}" type="presParOf" srcId="{0D6DC2A4-8DB4-4519-84BC-04E45AD1ACDA}" destId="{4AE1E5C9-858A-4A57-9684-63717E37EC7C}" srcOrd="0" destOrd="0" presId="urn:microsoft.com/office/officeart/2018/2/layout/IconVerticalSolidList"/>
    <dgm:cxn modelId="{A6C26098-4989-45AE-955B-CD07CC4199E7}" type="presParOf" srcId="{0D6DC2A4-8DB4-4519-84BC-04E45AD1ACDA}" destId="{2CAF5D51-7E84-4013-9613-EDFFDFCED52D}" srcOrd="1" destOrd="0" presId="urn:microsoft.com/office/officeart/2018/2/layout/IconVerticalSolidList"/>
    <dgm:cxn modelId="{CF2F9C65-FB4D-4CE4-ADFD-EDD638F2B0DB}" type="presParOf" srcId="{0D6DC2A4-8DB4-4519-84BC-04E45AD1ACDA}" destId="{FDF02D83-1116-4858-BCC5-FA44EA85C420}" srcOrd="2" destOrd="0" presId="urn:microsoft.com/office/officeart/2018/2/layout/IconVerticalSolidList"/>
    <dgm:cxn modelId="{3853412E-2DB0-400F-BAD8-9F80AA31418B}" type="presParOf" srcId="{0D6DC2A4-8DB4-4519-84BC-04E45AD1ACDA}" destId="{DFB460F3-AE0E-46C2-80FD-F9560AC5025A}" srcOrd="3" destOrd="0" presId="urn:microsoft.com/office/officeart/2018/2/layout/IconVerticalSolidList"/>
    <dgm:cxn modelId="{44BF3FD4-F2A3-4977-B96B-6BA67BD6752A}" type="presParOf" srcId="{070AA026-C1FC-416F-96DD-B0ED9E47FDA5}" destId="{3288BA39-BC93-4359-A341-2FABCD6CA0E5}" srcOrd="9" destOrd="0" presId="urn:microsoft.com/office/officeart/2018/2/layout/IconVerticalSolidList"/>
    <dgm:cxn modelId="{4CA5D141-E1AC-4C5A-8AE1-0EEE7678D5CA}" type="presParOf" srcId="{070AA026-C1FC-416F-96DD-B0ED9E47FDA5}" destId="{9E35F597-21C8-445B-80BC-78A2B63493F5}" srcOrd="10" destOrd="0" presId="urn:microsoft.com/office/officeart/2018/2/layout/IconVerticalSolidList"/>
    <dgm:cxn modelId="{C736F50C-FBA0-4498-A0DF-2DB1654A8404}" type="presParOf" srcId="{9E35F597-21C8-445B-80BC-78A2B63493F5}" destId="{F28C0E9E-479D-454A-BCE7-F8268A7A7D8B}" srcOrd="0" destOrd="0" presId="urn:microsoft.com/office/officeart/2018/2/layout/IconVerticalSolidList"/>
    <dgm:cxn modelId="{50D47F3F-D933-48E1-A9F1-99D413B41E6D}" type="presParOf" srcId="{9E35F597-21C8-445B-80BC-78A2B63493F5}" destId="{55E6E1E5-A373-46FA-B614-C0154B38A2EC}" srcOrd="1" destOrd="0" presId="urn:microsoft.com/office/officeart/2018/2/layout/IconVerticalSolidList"/>
    <dgm:cxn modelId="{67019C31-3767-4947-BE34-B1884DE328A7}" type="presParOf" srcId="{9E35F597-21C8-445B-80BC-78A2B63493F5}" destId="{B3805C2E-C66C-42B8-A87E-9007371D78F9}" srcOrd="2" destOrd="0" presId="urn:microsoft.com/office/officeart/2018/2/layout/IconVerticalSolidList"/>
    <dgm:cxn modelId="{8E9F4CA7-ACCA-40A2-970D-47E366C73E96}" type="presParOf" srcId="{9E35F597-21C8-445B-80BC-78A2B63493F5}" destId="{1D23C0F4-2664-416B-A488-69122CF9DB0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03A01F8-6660-4DEA-90A6-66A499785EB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68A69CE-11B5-411D-A970-A7AD1C064D13}">
      <dgm:prSet/>
      <dgm:spPr/>
      <dgm:t>
        <a:bodyPr/>
        <a:lstStyle/>
        <a:p>
          <a:pPr>
            <a:lnSpc>
              <a:spcPct val="100000"/>
            </a:lnSpc>
          </a:pPr>
          <a:r>
            <a:rPr lang="en-US" dirty="0"/>
            <a:t>“Excessive” member carryover is not defined in the legislation. </a:t>
          </a:r>
        </a:p>
      </dgm:t>
      <dgm:extLst>
        <a:ext uri="{E40237B7-FDA0-4F09-8148-C483321AD2D9}">
          <dgm14:cNvPr xmlns:dgm14="http://schemas.microsoft.com/office/drawing/2010/diagram" id="0" name="" descr="•“Excessive” member carryover is not defined in the legislation. &#10;•Each individual consortium may uniquely define “excessive” member carryover as a specific percentage of any unspent funds from the prior fiscal year.&#10;•This percentage becomes the consortium’s threshold for determining which members meet or exceed the excessive carryover.&#10;•Each consortium defines this percentage annually when completing the Consortium Fiscal Administration Declaration (CFAD), starting with FY 23-24.&#10;"/>
        </a:ext>
      </dgm:extLst>
    </dgm:pt>
    <dgm:pt modelId="{AEB0023B-A114-4AA2-984E-A07F1BC3E525}" type="parTrans" cxnId="{F366790B-7C8C-4A09-B649-D7DFC78FB78C}">
      <dgm:prSet/>
      <dgm:spPr/>
      <dgm:t>
        <a:bodyPr/>
        <a:lstStyle/>
        <a:p>
          <a:endParaRPr lang="en-US"/>
        </a:p>
      </dgm:t>
    </dgm:pt>
    <dgm:pt modelId="{900D5151-805C-43AF-8DDD-C339A4153B94}" type="sibTrans" cxnId="{F366790B-7C8C-4A09-B649-D7DFC78FB78C}">
      <dgm:prSet/>
      <dgm:spPr/>
      <dgm:t>
        <a:bodyPr/>
        <a:lstStyle/>
        <a:p>
          <a:endParaRPr lang="en-US"/>
        </a:p>
      </dgm:t>
    </dgm:pt>
    <dgm:pt modelId="{D2936ACF-0115-458A-BFBB-10A77D9C6036}">
      <dgm:prSet/>
      <dgm:spPr/>
      <dgm:t>
        <a:bodyPr/>
        <a:lstStyle/>
        <a:p>
          <a:pPr>
            <a:lnSpc>
              <a:spcPct val="100000"/>
            </a:lnSpc>
          </a:pPr>
          <a:r>
            <a:rPr lang="en-US" dirty="0"/>
            <a:t>Each individual consortium may uniquely define “excessive” member carryover as a specific percentage of any unspent funds from the prior fiscal year.</a:t>
          </a:r>
        </a:p>
      </dgm:t>
      <dgm:extLst>
        <a:ext uri="{E40237B7-FDA0-4F09-8148-C483321AD2D9}">
          <dgm14:cNvPr xmlns:dgm14="http://schemas.microsoft.com/office/drawing/2010/diagram" id="0" name="" descr="•“Excessive” member carryover is not defined in the legislation. &#10;•Each individual consortium may uniquely define “excessive” member carryover as a specific percentage of any unspent funds from the prior fiscal year.&#10;•This percentage becomes the consortium’s threshold for determining which members meet or exceed the excessive carryover.&#10;•Each consortium defines this percentage annually when completing the Consortium Fiscal Administration Declaration (CFAD), starting with FY 23-24.&#10;"/>
        </a:ext>
      </dgm:extLst>
    </dgm:pt>
    <dgm:pt modelId="{05C8856A-9698-440D-A912-69FEB0A79F69}" type="parTrans" cxnId="{88905103-241B-4AE6-B7C9-48ED9A536A45}">
      <dgm:prSet/>
      <dgm:spPr/>
      <dgm:t>
        <a:bodyPr/>
        <a:lstStyle/>
        <a:p>
          <a:endParaRPr lang="en-US"/>
        </a:p>
      </dgm:t>
    </dgm:pt>
    <dgm:pt modelId="{EB2AE2CD-0794-423E-AF71-9424272FFA38}" type="sibTrans" cxnId="{88905103-241B-4AE6-B7C9-48ED9A536A45}">
      <dgm:prSet/>
      <dgm:spPr/>
      <dgm:t>
        <a:bodyPr/>
        <a:lstStyle/>
        <a:p>
          <a:endParaRPr lang="en-US"/>
        </a:p>
      </dgm:t>
    </dgm:pt>
    <dgm:pt modelId="{71A75A7B-EBA6-47D1-AE6D-5F3663161507}">
      <dgm:prSet/>
      <dgm:spPr/>
      <dgm:t>
        <a:bodyPr/>
        <a:lstStyle/>
        <a:p>
          <a:pPr>
            <a:lnSpc>
              <a:spcPct val="100000"/>
            </a:lnSpc>
          </a:pPr>
          <a:r>
            <a:rPr lang="en-US" dirty="0"/>
            <a:t>This percentage becomes the consortium’s threshold for determining which members meet or exceed the excessive carryover.</a:t>
          </a:r>
        </a:p>
      </dgm:t>
      <dgm:extLst>
        <a:ext uri="{E40237B7-FDA0-4F09-8148-C483321AD2D9}">
          <dgm14:cNvPr xmlns:dgm14="http://schemas.microsoft.com/office/drawing/2010/diagram" id="0" name="" descr="•“Excessive” member carryover is not defined in the legislation. &#10;•Each individual consortium may uniquely define “excessive” member carryover as a specific percentage of any unspent funds from the prior fiscal year.&#10;•This percentage becomes the consortium’s threshold for determining which members meet or exceed the excessive carryover.&#10;•Each consortium defines this percentage annually when completing the Consortium Fiscal Administration Declaration (CFAD), starting with FY 23-24.&#10;"/>
        </a:ext>
      </dgm:extLst>
    </dgm:pt>
    <dgm:pt modelId="{2EB62240-D2A0-4E3B-B3FB-DBFB5A96C697}" type="parTrans" cxnId="{F211EAE3-FB39-44BE-9319-92A76EDE40E8}">
      <dgm:prSet/>
      <dgm:spPr/>
      <dgm:t>
        <a:bodyPr/>
        <a:lstStyle/>
        <a:p>
          <a:endParaRPr lang="en-US"/>
        </a:p>
      </dgm:t>
    </dgm:pt>
    <dgm:pt modelId="{E96196E4-986F-4D3A-9665-D5BD12985092}" type="sibTrans" cxnId="{F211EAE3-FB39-44BE-9319-92A76EDE40E8}">
      <dgm:prSet/>
      <dgm:spPr/>
      <dgm:t>
        <a:bodyPr/>
        <a:lstStyle/>
        <a:p>
          <a:endParaRPr lang="en-US"/>
        </a:p>
      </dgm:t>
    </dgm:pt>
    <dgm:pt modelId="{93A1830A-A4C5-441F-BD22-AA14129C1A0D}">
      <dgm:prSet/>
      <dgm:spPr/>
      <dgm:t>
        <a:bodyPr/>
        <a:lstStyle/>
        <a:p>
          <a:pPr>
            <a:lnSpc>
              <a:spcPct val="100000"/>
            </a:lnSpc>
          </a:pPr>
          <a:r>
            <a:rPr lang="en-US" dirty="0"/>
            <a:t>Each consortium defines this percentage annually when completing the Consortium Fiscal Administration Declaration (CFAD), starting with FY 23-24.</a:t>
          </a:r>
        </a:p>
      </dgm:t>
      <dgm:extLst>
        <a:ext uri="{E40237B7-FDA0-4F09-8148-C483321AD2D9}">
          <dgm14:cNvPr xmlns:dgm14="http://schemas.microsoft.com/office/drawing/2010/diagram" id="0" name="" descr="•“Excessive” member carryover is not defined in the legislation. &#10;•Each individual consortium may uniquely define “excessive” member carryover as a specific percentage of any unspent funds from the prior fiscal year.&#10;•This percentage becomes the consortium’s threshold for determining which members meet or exceed the excessive carryover.&#10;•Each consortium defines this percentage annually when completing the Consortium Fiscal Administration Declaration (CFAD), starting with FY 23-24.&#10;"/>
        </a:ext>
      </dgm:extLst>
    </dgm:pt>
    <dgm:pt modelId="{493CD83D-3890-4944-A192-BEDBCFF1D9F7}" type="parTrans" cxnId="{A196EA8B-6285-4B58-9579-AB8D51157B3B}">
      <dgm:prSet/>
      <dgm:spPr/>
      <dgm:t>
        <a:bodyPr/>
        <a:lstStyle/>
        <a:p>
          <a:endParaRPr lang="en-US"/>
        </a:p>
      </dgm:t>
    </dgm:pt>
    <dgm:pt modelId="{1C07F39C-4ABB-41DF-94FF-ABE13AF0C0F8}" type="sibTrans" cxnId="{A196EA8B-6285-4B58-9579-AB8D51157B3B}">
      <dgm:prSet/>
      <dgm:spPr/>
      <dgm:t>
        <a:bodyPr/>
        <a:lstStyle/>
        <a:p>
          <a:endParaRPr lang="en-US"/>
        </a:p>
      </dgm:t>
    </dgm:pt>
    <dgm:pt modelId="{6568D851-34B8-4CAF-BDDD-EA20065AF578}" type="pres">
      <dgm:prSet presAssocID="{D03A01F8-6660-4DEA-90A6-66A499785EB5}" presName="root" presStyleCnt="0">
        <dgm:presLayoutVars>
          <dgm:dir/>
          <dgm:resizeHandles val="exact"/>
        </dgm:presLayoutVars>
      </dgm:prSet>
      <dgm:spPr/>
    </dgm:pt>
    <dgm:pt modelId="{FF99126D-D1C5-45E2-BCF9-1FE3EFFDED63}" type="pres">
      <dgm:prSet presAssocID="{968A69CE-11B5-411D-A970-A7AD1C064D13}" presName="compNode" presStyleCnt="0"/>
      <dgm:spPr/>
    </dgm:pt>
    <dgm:pt modelId="{F18AF5F0-9048-4CDB-956F-8C86206FE0B1}" type="pres">
      <dgm:prSet presAssocID="{968A69CE-11B5-411D-A970-A7AD1C064D13}" presName="bgRect" presStyleLbl="bgShp" presStyleIdx="0" presStyleCnt="4">
        <dgm:style>
          <a:lnRef idx="1">
            <a:schemeClr val="dk1"/>
          </a:lnRef>
          <a:fillRef idx="2">
            <a:schemeClr val="dk1"/>
          </a:fillRef>
          <a:effectRef idx="1">
            <a:schemeClr val="dk1"/>
          </a:effectRef>
          <a:fontRef idx="minor">
            <a:schemeClr val="dk1"/>
          </a:fontRef>
        </dgm:style>
      </dgm:prSet>
      <dgm:spPr/>
    </dgm:pt>
    <dgm:pt modelId="{43B9E110-EF53-4764-8230-6FB4D2B24FDE}" type="pres">
      <dgm:prSet presAssocID="{968A69CE-11B5-411D-A970-A7AD1C064D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DD126DB3-712D-4934-A496-42F18D00970F}" type="pres">
      <dgm:prSet presAssocID="{968A69CE-11B5-411D-A970-A7AD1C064D13}" presName="spaceRect" presStyleCnt="0"/>
      <dgm:spPr/>
    </dgm:pt>
    <dgm:pt modelId="{F424D363-EFBB-4A2B-A1B3-EFC7528FC71E}" type="pres">
      <dgm:prSet presAssocID="{968A69CE-11B5-411D-A970-A7AD1C064D13}" presName="parTx" presStyleLbl="revTx" presStyleIdx="0" presStyleCnt="4">
        <dgm:presLayoutVars>
          <dgm:chMax val="0"/>
          <dgm:chPref val="0"/>
        </dgm:presLayoutVars>
      </dgm:prSet>
      <dgm:spPr/>
    </dgm:pt>
    <dgm:pt modelId="{310AA3BB-F6C8-426C-93EE-DB649B39A59E}" type="pres">
      <dgm:prSet presAssocID="{900D5151-805C-43AF-8DDD-C339A4153B94}" presName="sibTrans" presStyleCnt="0"/>
      <dgm:spPr/>
    </dgm:pt>
    <dgm:pt modelId="{594556CE-861B-4E92-9DD8-1C4F8110C30F}" type="pres">
      <dgm:prSet presAssocID="{D2936ACF-0115-458A-BFBB-10A77D9C6036}" presName="compNode" presStyleCnt="0"/>
      <dgm:spPr/>
    </dgm:pt>
    <dgm:pt modelId="{0CD41882-0EE4-41CC-BB7A-01CBBE8397BE}" type="pres">
      <dgm:prSet presAssocID="{D2936ACF-0115-458A-BFBB-10A77D9C6036}" presName="bgRect" presStyleLbl="bgShp" presStyleIdx="1" presStyleCnt="4">
        <dgm:style>
          <a:lnRef idx="1">
            <a:schemeClr val="dk1"/>
          </a:lnRef>
          <a:fillRef idx="2">
            <a:schemeClr val="dk1"/>
          </a:fillRef>
          <a:effectRef idx="1">
            <a:schemeClr val="dk1"/>
          </a:effectRef>
          <a:fontRef idx="minor">
            <a:schemeClr val="dk1"/>
          </a:fontRef>
        </dgm:style>
      </dgm:prSet>
      <dgm:spPr/>
    </dgm:pt>
    <dgm:pt modelId="{5DB889F7-8424-4504-940D-A4B8F6E93BB7}" type="pres">
      <dgm:prSet presAssocID="{D2936ACF-0115-458A-BFBB-10A77D9C60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43C8BD79-EDF3-4AAD-9408-738B9595DF66}" type="pres">
      <dgm:prSet presAssocID="{D2936ACF-0115-458A-BFBB-10A77D9C6036}" presName="spaceRect" presStyleCnt="0"/>
      <dgm:spPr/>
    </dgm:pt>
    <dgm:pt modelId="{3DDE25E1-CA4B-4F68-818A-022A5B3F761B}" type="pres">
      <dgm:prSet presAssocID="{D2936ACF-0115-458A-BFBB-10A77D9C6036}" presName="parTx" presStyleLbl="revTx" presStyleIdx="1" presStyleCnt="4">
        <dgm:presLayoutVars>
          <dgm:chMax val="0"/>
          <dgm:chPref val="0"/>
        </dgm:presLayoutVars>
      </dgm:prSet>
      <dgm:spPr/>
    </dgm:pt>
    <dgm:pt modelId="{21CA8BAC-2056-47FB-9A94-E72D04C829DE}" type="pres">
      <dgm:prSet presAssocID="{EB2AE2CD-0794-423E-AF71-9424272FFA38}" presName="sibTrans" presStyleCnt="0"/>
      <dgm:spPr/>
    </dgm:pt>
    <dgm:pt modelId="{C7D3A407-CD0B-4638-A5C9-446AD70C01E0}" type="pres">
      <dgm:prSet presAssocID="{71A75A7B-EBA6-47D1-AE6D-5F3663161507}" presName="compNode" presStyleCnt="0"/>
      <dgm:spPr/>
    </dgm:pt>
    <dgm:pt modelId="{E3A46033-EE12-4EB8-8571-1F48AACB0440}" type="pres">
      <dgm:prSet presAssocID="{71A75A7B-EBA6-47D1-AE6D-5F3663161507}" presName="bgRect" presStyleLbl="bgShp" presStyleIdx="2" presStyleCnt="4">
        <dgm:style>
          <a:lnRef idx="1">
            <a:schemeClr val="dk1"/>
          </a:lnRef>
          <a:fillRef idx="2">
            <a:schemeClr val="dk1"/>
          </a:fillRef>
          <a:effectRef idx="1">
            <a:schemeClr val="dk1"/>
          </a:effectRef>
          <a:fontRef idx="minor">
            <a:schemeClr val="dk1"/>
          </a:fontRef>
        </dgm:style>
      </dgm:prSet>
      <dgm:spPr/>
    </dgm:pt>
    <dgm:pt modelId="{E006CA99-8995-4353-815F-D24A342FC299}" type="pres">
      <dgm:prSet presAssocID="{71A75A7B-EBA6-47D1-AE6D-5F366316150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10E6F5A3-21A6-4872-8856-5AEE2488937C}" type="pres">
      <dgm:prSet presAssocID="{71A75A7B-EBA6-47D1-AE6D-5F3663161507}" presName="spaceRect" presStyleCnt="0"/>
      <dgm:spPr/>
    </dgm:pt>
    <dgm:pt modelId="{519489DF-D09A-4117-B620-87A76F41C30E}" type="pres">
      <dgm:prSet presAssocID="{71A75A7B-EBA6-47D1-AE6D-5F3663161507}" presName="parTx" presStyleLbl="revTx" presStyleIdx="2" presStyleCnt="4">
        <dgm:presLayoutVars>
          <dgm:chMax val="0"/>
          <dgm:chPref val="0"/>
        </dgm:presLayoutVars>
      </dgm:prSet>
      <dgm:spPr/>
    </dgm:pt>
    <dgm:pt modelId="{F92EEE2C-452F-4224-98D9-2131D28484E7}" type="pres">
      <dgm:prSet presAssocID="{E96196E4-986F-4D3A-9665-D5BD12985092}" presName="sibTrans" presStyleCnt="0"/>
      <dgm:spPr/>
    </dgm:pt>
    <dgm:pt modelId="{C5BE5BF1-A8EB-4CB5-BB6E-BB9D7FAE4931}" type="pres">
      <dgm:prSet presAssocID="{93A1830A-A4C5-441F-BD22-AA14129C1A0D}" presName="compNode" presStyleCnt="0"/>
      <dgm:spPr/>
    </dgm:pt>
    <dgm:pt modelId="{3A4A22C2-1AF0-4260-A49E-5F4A04F498EE}" type="pres">
      <dgm:prSet presAssocID="{93A1830A-A4C5-441F-BD22-AA14129C1A0D}" presName="bgRect" presStyleLbl="bgShp" presStyleIdx="3" presStyleCnt="4">
        <dgm:style>
          <a:lnRef idx="1">
            <a:schemeClr val="dk1"/>
          </a:lnRef>
          <a:fillRef idx="2">
            <a:schemeClr val="dk1"/>
          </a:fillRef>
          <a:effectRef idx="1">
            <a:schemeClr val="dk1"/>
          </a:effectRef>
          <a:fontRef idx="minor">
            <a:schemeClr val="dk1"/>
          </a:fontRef>
        </dgm:style>
      </dgm:prSet>
      <dgm:spPr/>
    </dgm:pt>
    <dgm:pt modelId="{F208A1C5-6B82-4EEB-A794-FC22300E2119}" type="pres">
      <dgm:prSet presAssocID="{93A1830A-A4C5-441F-BD22-AA14129C1A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Yuan"/>
        </a:ext>
      </dgm:extLst>
    </dgm:pt>
    <dgm:pt modelId="{8D29DF5E-CEE6-469D-B2B5-5D42F8513002}" type="pres">
      <dgm:prSet presAssocID="{93A1830A-A4C5-441F-BD22-AA14129C1A0D}" presName="spaceRect" presStyleCnt="0"/>
      <dgm:spPr/>
    </dgm:pt>
    <dgm:pt modelId="{43F9669E-94E1-4491-8F68-210A20636428}" type="pres">
      <dgm:prSet presAssocID="{93A1830A-A4C5-441F-BD22-AA14129C1A0D}" presName="parTx" presStyleLbl="revTx" presStyleIdx="3" presStyleCnt="4">
        <dgm:presLayoutVars>
          <dgm:chMax val="0"/>
          <dgm:chPref val="0"/>
        </dgm:presLayoutVars>
      </dgm:prSet>
      <dgm:spPr/>
    </dgm:pt>
  </dgm:ptLst>
  <dgm:cxnLst>
    <dgm:cxn modelId="{88905103-241B-4AE6-B7C9-48ED9A536A45}" srcId="{D03A01F8-6660-4DEA-90A6-66A499785EB5}" destId="{D2936ACF-0115-458A-BFBB-10A77D9C6036}" srcOrd="1" destOrd="0" parTransId="{05C8856A-9698-440D-A912-69FEB0A79F69}" sibTransId="{EB2AE2CD-0794-423E-AF71-9424272FFA38}"/>
    <dgm:cxn modelId="{F366790B-7C8C-4A09-B649-D7DFC78FB78C}" srcId="{D03A01F8-6660-4DEA-90A6-66A499785EB5}" destId="{968A69CE-11B5-411D-A970-A7AD1C064D13}" srcOrd="0" destOrd="0" parTransId="{AEB0023B-A114-4AA2-984E-A07F1BC3E525}" sibTransId="{900D5151-805C-43AF-8DDD-C339A4153B94}"/>
    <dgm:cxn modelId="{DB5D1F11-AF19-41B1-80AB-E8DA1A14084B}" type="presOf" srcId="{D03A01F8-6660-4DEA-90A6-66A499785EB5}" destId="{6568D851-34B8-4CAF-BDDD-EA20065AF578}" srcOrd="0" destOrd="0" presId="urn:microsoft.com/office/officeart/2018/2/layout/IconVerticalSolidList"/>
    <dgm:cxn modelId="{1D463327-0AE4-4DAF-AE0D-21A8AD40630B}" type="presOf" srcId="{71A75A7B-EBA6-47D1-AE6D-5F3663161507}" destId="{519489DF-D09A-4117-B620-87A76F41C30E}" srcOrd="0" destOrd="0" presId="urn:microsoft.com/office/officeart/2018/2/layout/IconVerticalSolidList"/>
    <dgm:cxn modelId="{524C5C29-E01C-480A-B68D-DCDD6925DAFD}" type="presOf" srcId="{968A69CE-11B5-411D-A970-A7AD1C064D13}" destId="{F424D363-EFBB-4A2B-A1B3-EFC7528FC71E}" srcOrd="0" destOrd="0" presId="urn:microsoft.com/office/officeart/2018/2/layout/IconVerticalSolidList"/>
    <dgm:cxn modelId="{069D4E87-02EE-4A64-BDE7-16091CD80934}" type="presOf" srcId="{D2936ACF-0115-458A-BFBB-10A77D9C6036}" destId="{3DDE25E1-CA4B-4F68-818A-022A5B3F761B}" srcOrd="0" destOrd="0" presId="urn:microsoft.com/office/officeart/2018/2/layout/IconVerticalSolidList"/>
    <dgm:cxn modelId="{A196EA8B-6285-4B58-9579-AB8D51157B3B}" srcId="{D03A01F8-6660-4DEA-90A6-66A499785EB5}" destId="{93A1830A-A4C5-441F-BD22-AA14129C1A0D}" srcOrd="3" destOrd="0" parTransId="{493CD83D-3890-4944-A192-BEDBCFF1D9F7}" sibTransId="{1C07F39C-4ABB-41DF-94FF-ABE13AF0C0F8}"/>
    <dgm:cxn modelId="{8A835093-5F75-40C1-870C-D9280A879B0B}" type="presOf" srcId="{93A1830A-A4C5-441F-BD22-AA14129C1A0D}" destId="{43F9669E-94E1-4491-8F68-210A20636428}" srcOrd="0" destOrd="0" presId="urn:microsoft.com/office/officeart/2018/2/layout/IconVerticalSolidList"/>
    <dgm:cxn modelId="{F211EAE3-FB39-44BE-9319-92A76EDE40E8}" srcId="{D03A01F8-6660-4DEA-90A6-66A499785EB5}" destId="{71A75A7B-EBA6-47D1-AE6D-5F3663161507}" srcOrd="2" destOrd="0" parTransId="{2EB62240-D2A0-4E3B-B3FB-DBFB5A96C697}" sibTransId="{E96196E4-986F-4D3A-9665-D5BD12985092}"/>
    <dgm:cxn modelId="{8A3610BF-3DC6-484E-98D8-FCCBD649E4AD}" type="presParOf" srcId="{6568D851-34B8-4CAF-BDDD-EA20065AF578}" destId="{FF99126D-D1C5-45E2-BCF9-1FE3EFFDED63}" srcOrd="0" destOrd="0" presId="urn:microsoft.com/office/officeart/2018/2/layout/IconVerticalSolidList"/>
    <dgm:cxn modelId="{62C91F05-0F7A-4B5B-838C-855398BE2B54}" type="presParOf" srcId="{FF99126D-D1C5-45E2-BCF9-1FE3EFFDED63}" destId="{F18AF5F0-9048-4CDB-956F-8C86206FE0B1}" srcOrd="0" destOrd="0" presId="urn:microsoft.com/office/officeart/2018/2/layout/IconVerticalSolidList"/>
    <dgm:cxn modelId="{6495024E-49E4-4B8B-9D1A-C808323778CF}" type="presParOf" srcId="{FF99126D-D1C5-45E2-BCF9-1FE3EFFDED63}" destId="{43B9E110-EF53-4764-8230-6FB4D2B24FDE}" srcOrd="1" destOrd="0" presId="urn:microsoft.com/office/officeart/2018/2/layout/IconVerticalSolidList"/>
    <dgm:cxn modelId="{2421397B-9029-4830-8E12-A5E18C18F814}" type="presParOf" srcId="{FF99126D-D1C5-45E2-BCF9-1FE3EFFDED63}" destId="{DD126DB3-712D-4934-A496-42F18D00970F}" srcOrd="2" destOrd="0" presId="urn:microsoft.com/office/officeart/2018/2/layout/IconVerticalSolidList"/>
    <dgm:cxn modelId="{9A75C1C6-B462-4472-9E3A-1C58739D4CE3}" type="presParOf" srcId="{FF99126D-D1C5-45E2-BCF9-1FE3EFFDED63}" destId="{F424D363-EFBB-4A2B-A1B3-EFC7528FC71E}" srcOrd="3" destOrd="0" presId="urn:microsoft.com/office/officeart/2018/2/layout/IconVerticalSolidList"/>
    <dgm:cxn modelId="{8199E49D-1C6C-4F78-A603-001573A593D6}" type="presParOf" srcId="{6568D851-34B8-4CAF-BDDD-EA20065AF578}" destId="{310AA3BB-F6C8-426C-93EE-DB649B39A59E}" srcOrd="1" destOrd="0" presId="urn:microsoft.com/office/officeart/2018/2/layout/IconVerticalSolidList"/>
    <dgm:cxn modelId="{18FF2E1E-9CE7-4B53-9A9A-F3D2CB933B6F}" type="presParOf" srcId="{6568D851-34B8-4CAF-BDDD-EA20065AF578}" destId="{594556CE-861B-4E92-9DD8-1C4F8110C30F}" srcOrd="2" destOrd="0" presId="urn:microsoft.com/office/officeart/2018/2/layout/IconVerticalSolidList"/>
    <dgm:cxn modelId="{6934C08B-A5A0-4B58-AF9D-9B6B1E29446A}" type="presParOf" srcId="{594556CE-861B-4E92-9DD8-1C4F8110C30F}" destId="{0CD41882-0EE4-41CC-BB7A-01CBBE8397BE}" srcOrd="0" destOrd="0" presId="urn:microsoft.com/office/officeart/2018/2/layout/IconVerticalSolidList"/>
    <dgm:cxn modelId="{D4474F9A-3173-4AF8-9EA7-2AF762EDEC35}" type="presParOf" srcId="{594556CE-861B-4E92-9DD8-1C4F8110C30F}" destId="{5DB889F7-8424-4504-940D-A4B8F6E93BB7}" srcOrd="1" destOrd="0" presId="urn:microsoft.com/office/officeart/2018/2/layout/IconVerticalSolidList"/>
    <dgm:cxn modelId="{1EDAE168-30AE-4E0C-B9BB-8DCB2B7CB66B}" type="presParOf" srcId="{594556CE-861B-4E92-9DD8-1C4F8110C30F}" destId="{43C8BD79-EDF3-4AAD-9408-738B9595DF66}" srcOrd="2" destOrd="0" presId="urn:microsoft.com/office/officeart/2018/2/layout/IconVerticalSolidList"/>
    <dgm:cxn modelId="{11024569-0EF7-47D2-86ED-57550A26F79B}" type="presParOf" srcId="{594556CE-861B-4E92-9DD8-1C4F8110C30F}" destId="{3DDE25E1-CA4B-4F68-818A-022A5B3F761B}" srcOrd="3" destOrd="0" presId="urn:microsoft.com/office/officeart/2018/2/layout/IconVerticalSolidList"/>
    <dgm:cxn modelId="{AC3C8A09-CB50-44F0-AFB9-2E1270E98EB1}" type="presParOf" srcId="{6568D851-34B8-4CAF-BDDD-EA20065AF578}" destId="{21CA8BAC-2056-47FB-9A94-E72D04C829DE}" srcOrd="3" destOrd="0" presId="urn:microsoft.com/office/officeart/2018/2/layout/IconVerticalSolidList"/>
    <dgm:cxn modelId="{3ABA2E96-A816-4F7F-A5F5-E59D01456EE6}" type="presParOf" srcId="{6568D851-34B8-4CAF-BDDD-EA20065AF578}" destId="{C7D3A407-CD0B-4638-A5C9-446AD70C01E0}" srcOrd="4" destOrd="0" presId="urn:microsoft.com/office/officeart/2018/2/layout/IconVerticalSolidList"/>
    <dgm:cxn modelId="{5A5A27B6-2C65-400A-880A-9BA09BFB7F52}" type="presParOf" srcId="{C7D3A407-CD0B-4638-A5C9-446AD70C01E0}" destId="{E3A46033-EE12-4EB8-8571-1F48AACB0440}" srcOrd="0" destOrd="0" presId="urn:microsoft.com/office/officeart/2018/2/layout/IconVerticalSolidList"/>
    <dgm:cxn modelId="{B2E1C188-1BE9-4800-91E7-7EDA86FA9FB6}" type="presParOf" srcId="{C7D3A407-CD0B-4638-A5C9-446AD70C01E0}" destId="{E006CA99-8995-4353-815F-D24A342FC299}" srcOrd="1" destOrd="0" presId="urn:microsoft.com/office/officeart/2018/2/layout/IconVerticalSolidList"/>
    <dgm:cxn modelId="{50167978-61CB-42A8-B079-9534F9E90050}" type="presParOf" srcId="{C7D3A407-CD0B-4638-A5C9-446AD70C01E0}" destId="{10E6F5A3-21A6-4872-8856-5AEE2488937C}" srcOrd="2" destOrd="0" presId="urn:microsoft.com/office/officeart/2018/2/layout/IconVerticalSolidList"/>
    <dgm:cxn modelId="{A3B4BA59-9CC7-4D24-B819-E91637C63357}" type="presParOf" srcId="{C7D3A407-CD0B-4638-A5C9-446AD70C01E0}" destId="{519489DF-D09A-4117-B620-87A76F41C30E}" srcOrd="3" destOrd="0" presId="urn:microsoft.com/office/officeart/2018/2/layout/IconVerticalSolidList"/>
    <dgm:cxn modelId="{2B990BEA-6643-4D4E-8CF3-0B96DB031D27}" type="presParOf" srcId="{6568D851-34B8-4CAF-BDDD-EA20065AF578}" destId="{F92EEE2C-452F-4224-98D9-2131D28484E7}" srcOrd="5" destOrd="0" presId="urn:microsoft.com/office/officeart/2018/2/layout/IconVerticalSolidList"/>
    <dgm:cxn modelId="{3BF136F2-5333-4B2C-A087-18234841D354}" type="presParOf" srcId="{6568D851-34B8-4CAF-BDDD-EA20065AF578}" destId="{C5BE5BF1-A8EB-4CB5-BB6E-BB9D7FAE4931}" srcOrd="6" destOrd="0" presId="urn:microsoft.com/office/officeart/2018/2/layout/IconVerticalSolidList"/>
    <dgm:cxn modelId="{D233FCAE-AA83-4C71-B2F0-73A03EA89220}" type="presParOf" srcId="{C5BE5BF1-A8EB-4CB5-BB6E-BB9D7FAE4931}" destId="{3A4A22C2-1AF0-4260-A49E-5F4A04F498EE}" srcOrd="0" destOrd="0" presId="urn:microsoft.com/office/officeart/2018/2/layout/IconVerticalSolidList"/>
    <dgm:cxn modelId="{5CD7D493-D00B-4834-A631-C61DB45D1AD9}" type="presParOf" srcId="{C5BE5BF1-A8EB-4CB5-BB6E-BB9D7FAE4931}" destId="{F208A1C5-6B82-4EEB-A794-FC22300E2119}" srcOrd="1" destOrd="0" presId="urn:microsoft.com/office/officeart/2018/2/layout/IconVerticalSolidList"/>
    <dgm:cxn modelId="{40670C3F-3FA1-4B8C-94B6-0B07C9ECD137}" type="presParOf" srcId="{C5BE5BF1-A8EB-4CB5-BB6E-BB9D7FAE4931}" destId="{8D29DF5E-CEE6-469D-B2B5-5D42F8513002}" srcOrd="2" destOrd="0" presId="urn:microsoft.com/office/officeart/2018/2/layout/IconVerticalSolidList"/>
    <dgm:cxn modelId="{6C6563B0-5DC7-4930-A433-5E499DDDD84E}" type="presParOf" srcId="{C5BE5BF1-A8EB-4CB5-BB6E-BB9D7FAE4931}" destId="{43F9669E-94E1-4491-8F68-210A2063642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F1C957-7213-41CC-8E3D-C46D6BEF6E00}"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n-US"/>
        </a:p>
      </dgm:t>
    </dgm:pt>
    <dgm:pt modelId="{325148FA-B17E-422E-9D18-E83BC4A41BF6}">
      <dgm:prSet/>
      <dgm:spPr/>
      <dgm:t>
        <a:bodyPr/>
        <a:lstStyle/>
        <a:p>
          <a:pPr>
            <a:lnSpc>
              <a:spcPct val="100000"/>
            </a:lnSpc>
          </a:pPr>
          <a:r>
            <a:rPr lang="en-US" dirty="0"/>
            <a:t>AB 1491 legislation authorizes a consortium to reduce a member’s allocation by “</a:t>
          </a:r>
          <a:r>
            <a:rPr lang="en-US" b="1" dirty="0"/>
            <a:t>no more than </a:t>
          </a:r>
          <a:r>
            <a:rPr lang="en-US" dirty="0"/>
            <a:t>the amount of the member’s carryover” as certified in Q4 of the </a:t>
          </a:r>
          <a:r>
            <a:rPr lang="en-US" b="1" dirty="0"/>
            <a:t>previous </a:t>
          </a:r>
          <a:r>
            <a:rPr lang="en-US" dirty="0"/>
            <a:t>fiscal year.</a:t>
          </a:r>
        </a:p>
      </dgm:t>
      <dgm:extLst>
        <a:ext uri="{E40237B7-FDA0-4F09-8148-C483321AD2D9}">
          <dgm14:cNvPr xmlns:dgm14="http://schemas.microsoft.com/office/drawing/2010/diagram" id="0" name="" descr="•AB 1491 legislation authorizes a consortium to reduce a member’s allocation by “no more than the amount of the member’s carryover” as certified in Q4 of the previous fiscal year.&#10;•The legislation does not specify a percentage or an amount.&#10;•Consortia will decide how much of a reduction is appropriate based upon a % threshold; no more than the amount of the carryover.&#10;•The vote to reduce a member’s agreed carryover amount will affect the prior year carryover only, not future years’ allocation or base funding.  &#10;"/>
        </a:ext>
      </dgm:extLst>
    </dgm:pt>
    <dgm:pt modelId="{3CC9E52B-618A-4413-93B3-A79016D5EAB7}" type="parTrans" cxnId="{31D04E39-44A9-43D2-84C2-ABEF42357920}">
      <dgm:prSet/>
      <dgm:spPr/>
      <dgm:t>
        <a:bodyPr/>
        <a:lstStyle/>
        <a:p>
          <a:endParaRPr lang="en-US"/>
        </a:p>
      </dgm:t>
    </dgm:pt>
    <dgm:pt modelId="{FD8D6855-9B5C-46E7-B243-CCDBF970BD88}" type="sibTrans" cxnId="{31D04E39-44A9-43D2-84C2-ABEF42357920}">
      <dgm:prSet/>
      <dgm:spPr/>
      <dgm:t>
        <a:bodyPr/>
        <a:lstStyle/>
        <a:p>
          <a:endParaRPr lang="en-US"/>
        </a:p>
      </dgm:t>
    </dgm:pt>
    <dgm:pt modelId="{BE3FB507-AE84-4D48-9DEC-19BB2D67CFBE}">
      <dgm:prSet/>
      <dgm:spPr/>
      <dgm:t>
        <a:bodyPr/>
        <a:lstStyle/>
        <a:p>
          <a:pPr>
            <a:lnSpc>
              <a:spcPct val="100000"/>
            </a:lnSpc>
          </a:pPr>
          <a:r>
            <a:rPr lang="en-US" dirty="0"/>
            <a:t>The legislation does not specify a percentage or an amount.</a:t>
          </a:r>
        </a:p>
      </dgm:t>
      <dgm:extLst>
        <a:ext uri="{E40237B7-FDA0-4F09-8148-C483321AD2D9}">
          <dgm14:cNvPr xmlns:dgm14="http://schemas.microsoft.com/office/drawing/2010/diagram" id="0" name="" descr="•AB 1491 legislation authorizes a consortium to reduce a member’s allocation by “no more than the amount of the member’s carryover” as certified in Q4 of the previous fiscal year.&#10;•The legislation does not specify a percentage or an amount.&#10;•Consortia will decide how much of a reduction is appropriate based upon a % threshold; no more than the amount of the carryover.&#10;•The vote to reduce a member’s agreed carryover amount will affect the prior year carryover only, not future years’ allocation or base funding.  &#10;"/>
        </a:ext>
      </dgm:extLst>
    </dgm:pt>
    <dgm:pt modelId="{A7B983DE-DA3A-48D4-869C-DB5E8800827C}" type="parTrans" cxnId="{D2602271-518E-4CB7-B935-C5A790822E32}">
      <dgm:prSet/>
      <dgm:spPr/>
      <dgm:t>
        <a:bodyPr/>
        <a:lstStyle/>
        <a:p>
          <a:endParaRPr lang="en-US"/>
        </a:p>
      </dgm:t>
    </dgm:pt>
    <dgm:pt modelId="{430600FD-2826-4BBC-A45C-918040505B50}" type="sibTrans" cxnId="{D2602271-518E-4CB7-B935-C5A790822E32}">
      <dgm:prSet/>
      <dgm:spPr/>
      <dgm:t>
        <a:bodyPr/>
        <a:lstStyle/>
        <a:p>
          <a:endParaRPr lang="en-US"/>
        </a:p>
      </dgm:t>
    </dgm:pt>
    <dgm:pt modelId="{7112829E-5BC7-43EA-B9B2-BCE932A4249F}">
      <dgm:prSet/>
      <dgm:spPr/>
      <dgm:t>
        <a:bodyPr/>
        <a:lstStyle/>
        <a:p>
          <a:pPr>
            <a:lnSpc>
              <a:spcPct val="100000"/>
            </a:lnSpc>
          </a:pPr>
          <a:r>
            <a:rPr lang="en-US" dirty="0"/>
            <a:t>Consortia will decide how much of a reduction is appropriate based upon a % threshold; </a:t>
          </a:r>
          <a:r>
            <a:rPr lang="en-US" b="1" dirty="0"/>
            <a:t>no more than</a:t>
          </a:r>
          <a:r>
            <a:rPr lang="en-US" dirty="0"/>
            <a:t> the amount of the carryover.</a:t>
          </a:r>
        </a:p>
      </dgm:t>
      <dgm:extLst>
        <a:ext uri="{E40237B7-FDA0-4F09-8148-C483321AD2D9}">
          <dgm14:cNvPr xmlns:dgm14="http://schemas.microsoft.com/office/drawing/2010/diagram" id="0" name="" descr="•AB 1491 legislation authorizes a consortium to reduce a member’s allocation by “no more than the amount of the member’s carryover” as certified in Q4 of the previous fiscal year.&#10;•The legislation does not specify a percentage or an amount.&#10;•Consortia will decide how much of a reduction is appropriate based upon a % threshold; no more than the amount of the carryover.&#10;•The vote to reduce a member’s agreed carryover amount will affect the prior year carryover only, not future years’ allocation or base funding.  &#10;"/>
        </a:ext>
      </dgm:extLst>
    </dgm:pt>
    <dgm:pt modelId="{9DBCC40E-D50D-4183-B553-CAF8AE194853}" type="parTrans" cxnId="{3A40919A-3F94-4ABE-B56E-94CAE8F63967}">
      <dgm:prSet/>
      <dgm:spPr/>
      <dgm:t>
        <a:bodyPr/>
        <a:lstStyle/>
        <a:p>
          <a:endParaRPr lang="en-US"/>
        </a:p>
      </dgm:t>
    </dgm:pt>
    <dgm:pt modelId="{D1459049-CDA1-4379-BB9E-3DD9763AE120}" type="sibTrans" cxnId="{3A40919A-3F94-4ABE-B56E-94CAE8F63967}">
      <dgm:prSet/>
      <dgm:spPr/>
      <dgm:t>
        <a:bodyPr/>
        <a:lstStyle/>
        <a:p>
          <a:endParaRPr lang="en-US"/>
        </a:p>
      </dgm:t>
    </dgm:pt>
    <dgm:pt modelId="{BCE18CD3-244B-4EAA-8DE9-938EEA125EA7}">
      <dgm:prSet/>
      <dgm:spPr/>
      <dgm:t>
        <a:bodyPr/>
        <a:lstStyle/>
        <a:p>
          <a:pPr>
            <a:lnSpc>
              <a:spcPct val="100000"/>
            </a:lnSpc>
          </a:pPr>
          <a:r>
            <a:rPr lang="en-US" dirty="0"/>
            <a:t>The vote to reduce a member’s agreed carryover amount will affect the prior year carryover only, not future years’ allocation or base funding.  </a:t>
          </a:r>
        </a:p>
      </dgm:t>
      <dgm:extLst>
        <a:ext uri="{E40237B7-FDA0-4F09-8148-C483321AD2D9}">
          <dgm14:cNvPr xmlns:dgm14="http://schemas.microsoft.com/office/drawing/2010/diagram" id="0" name="" descr="•AB 1491 legislation authorizes a consortium to reduce a member’s allocation by “no more than the amount of the member’s carryover” as certified in Q4 of the previous fiscal year.&#10;•The legislation does not specify a percentage or an amount.&#10;•Consortia will decide how much of a reduction is appropriate based upon a % threshold; no more than the amount of the carryover.&#10;•The vote to reduce a member’s agreed carryover amount will affect the prior year carryover only, not future years’ allocation or base funding.  &#10;"/>
        </a:ext>
      </dgm:extLst>
    </dgm:pt>
    <dgm:pt modelId="{35835B8F-3831-4BC0-A78E-78D1748A22B4}" type="parTrans" cxnId="{CA1F2611-6BD9-4642-8B25-1A1AA0185290}">
      <dgm:prSet/>
      <dgm:spPr/>
      <dgm:t>
        <a:bodyPr/>
        <a:lstStyle/>
        <a:p>
          <a:endParaRPr lang="en-US"/>
        </a:p>
      </dgm:t>
    </dgm:pt>
    <dgm:pt modelId="{2B8889DB-0EA7-40E7-8ABD-30A61AA26AF6}" type="sibTrans" cxnId="{CA1F2611-6BD9-4642-8B25-1A1AA0185290}">
      <dgm:prSet/>
      <dgm:spPr/>
      <dgm:t>
        <a:bodyPr/>
        <a:lstStyle/>
        <a:p>
          <a:endParaRPr lang="en-US"/>
        </a:p>
      </dgm:t>
    </dgm:pt>
    <dgm:pt modelId="{72F1B880-D059-4FED-B432-BF2B1C299F93}" type="pres">
      <dgm:prSet presAssocID="{CDF1C957-7213-41CC-8E3D-C46D6BEF6E00}" presName="Name0" presStyleCnt="0">
        <dgm:presLayoutVars>
          <dgm:chMax val="7"/>
          <dgm:chPref val="7"/>
          <dgm:dir/>
        </dgm:presLayoutVars>
      </dgm:prSet>
      <dgm:spPr/>
    </dgm:pt>
    <dgm:pt modelId="{16D15EC7-C571-4ED0-9C04-5DD5C8546689}" type="pres">
      <dgm:prSet presAssocID="{CDF1C957-7213-41CC-8E3D-C46D6BEF6E00}" presName="Name1" presStyleCnt="0"/>
      <dgm:spPr/>
    </dgm:pt>
    <dgm:pt modelId="{900198D6-31E8-43E8-98C8-04439B270D93}" type="pres">
      <dgm:prSet presAssocID="{CDF1C957-7213-41CC-8E3D-C46D6BEF6E00}" presName="cycle" presStyleCnt="0"/>
      <dgm:spPr/>
    </dgm:pt>
    <dgm:pt modelId="{E45DAB4C-6F3A-4C70-B87F-B59F4FA28225}" type="pres">
      <dgm:prSet presAssocID="{CDF1C957-7213-41CC-8E3D-C46D6BEF6E00}" presName="srcNode" presStyleLbl="node1" presStyleIdx="0" presStyleCnt="4"/>
      <dgm:spPr/>
    </dgm:pt>
    <dgm:pt modelId="{39C743B4-C812-4F4A-8ED7-4D2B888895B7}" type="pres">
      <dgm:prSet presAssocID="{CDF1C957-7213-41CC-8E3D-C46D6BEF6E00}" presName="conn" presStyleLbl="parChTrans1D2" presStyleIdx="0" presStyleCnt="1"/>
      <dgm:spPr/>
    </dgm:pt>
    <dgm:pt modelId="{43BE226B-4516-4F2C-A722-27B865D9A0EA}" type="pres">
      <dgm:prSet presAssocID="{CDF1C957-7213-41CC-8E3D-C46D6BEF6E00}" presName="extraNode" presStyleLbl="node1" presStyleIdx="0" presStyleCnt="4"/>
      <dgm:spPr/>
    </dgm:pt>
    <dgm:pt modelId="{DA622763-0C80-4D2B-A5CB-F0D6DF4D2E13}" type="pres">
      <dgm:prSet presAssocID="{CDF1C957-7213-41CC-8E3D-C46D6BEF6E00}" presName="dstNode" presStyleLbl="node1" presStyleIdx="0" presStyleCnt="4"/>
      <dgm:spPr/>
    </dgm:pt>
    <dgm:pt modelId="{DB27FBB2-C028-45FB-B8D4-1BDBD6CBDF3C}" type="pres">
      <dgm:prSet presAssocID="{325148FA-B17E-422E-9D18-E83BC4A41BF6}" presName="text_1" presStyleLbl="node1" presStyleIdx="0" presStyleCnt="4">
        <dgm:presLayoutVars>
          <dgm:bulletEnabled val="1"/>
        </dgm:presLayoutVars>
      </dgm:prSet>
      <dgm:spPr/>
    </dgm:pt>
    <dgm:pt modelId="{361E99D9-F0B2-4093-AE1D-CA2105EBA4DF}" type="pres">
      <dgm:prSet presAssocID="{325148FA-B17E-422E-9D18-E83BC4A41BF6}" presName="accent_1" presStyleCnt="0"/>
      <dgm:spPr/>
    </dgm:pt>
    <dgm:pt modelId="{A00D5B35-73B2-410A-B905-2A9E3960D2AF}" type="pres">
      <dgm:prSet presAssocID="{325148FA-B17E-422E-9D18-E83BC4A41BF6}" presName="accentRepeatNode" presStyleLbl="solidFgAcc1" presStyleIdx="0" presStyleCnt="4"/>
      <dgm:spPr/>
    </dgm:pt>
    <dgm:pt modelId="{57F591DB-6272-4C32-8C5F-934F877441FE}" type="pres">
      <dgm:prSet presAssocID="{BE3FB507-AE84-4D48-9DEC-19BB2D67CFBE}" presName="text_2" presStyleLbl="node1" presStyleIdx="1" presStyleCnt="4">
        <dgm:presLayoutVars>
          <dgm:bulletEnabled val="1"/>
        </dgm:presLayoutVars>
      </dgm:prSet>
      <dgm:spPr/>
    </dgm:pt>
    <dgm:pt modelId="{67BA8A0A-30CD-4DFE-BC4B-C2E0506BB6E3}" type="pres">
      <dgm:prSet presAssocID="{BE3FB507-AE84-4D48-9DEC-19BB2D67CFBE}" presName="accent_2" presStyleCnt="0"/>
      <dgm:spPr/>
    </dgm:pt>
    <dgm:pt modelId="{23A25B11-CA02-4FA7-A325-7228D642275A}" type="pres">
      <dgm:prSet presAssocID="{BE3FB507-AE84-4D48-9DEC-19BB2D67CFBE}" presName="accentRepeatNode" presStyleLbl="solidFgAcc1" presStyleIdx="1" presStyleCnt="4"/>
      <dgm:spPr/>
    </dgm:pt>
    <dgm:pt modelId="{0433AAF0-9936-4D15-8B12-FF4528A1C370}" type="pres">
      <dgm:prSet presAssocID="{7112829E-5BC7-43EA-B9B2-BCE932A4249F}" presName="text_3" presStyleLbl="node1" presStyleIdx="2" presStyleCnt="4">
        <dgm:presLayoutVars>
          <dgm:bulletEnabled val="1"/>
        </dgm:presLayoutVars>
      </dgm:prSet>
      <dgm:spPr/>
    </dgm:pt>
    <dgm:pt modelId="{42985B5F-472D-49AE-A852-8517521FEC71}" type="pres">
      <dgm:prSet presAssocID="{7112829E-5BC7-43EA-B9B2-BCE932A4249F}" presName="accent_3" presStyleCnt="0"/>
      <dgm:spPr/>
    </dgm:pt>
    <dgm:pt modelId="{6904DC53-F8BF-4383-9276-26753488A966}" type="pres">
      <dgm:prSet presAssocID="{7112829E-5BC7-43EA-B9B2-BCE932A4249F}" presName="accentRepeatNode" presStyleLbl="solidFgAcc1" presStyleIdx="2" presStyleCnt="4"/>
      <dgm:spPr/>
    </dgm:pt>
    <dgm:pt modelId="{6A5C46EA-F727-4AA5-98D4-90511DACC40E}" type="pres">
      <dgm:prSet presAssocID="{BCE18CD3-244B-4EAA-8DE9-938EEA125EA7}" presName="text_4" presStyleLbl="node1" presStyleIdx="3" presStyleCnt="4">
        <dgm:presLayoutVars>
          <dgm:bulletEnabled val="1"/>
        </dgm:presLayoutVars>
      </dgm:prSet>
      <dgm:spPr/>
    </dgm:pt>
    <dgm:pt modelId="{747819D5-6C1C-45CF-B48D-99752097CD3D}" type="pres">
      <dgm:prSet presAssocID="{BCE18CD3-244B-4EAA-8DE9-938EEA125EA7}" presName="accent_4" presStyleCnt="0"/>
      <dgm:spPr/>
    </dgm:pt>
    <dgm:pt modelId="{02A64D21-1722-4F8F-9CCE-24E433E25295}" type="pres">
      <dgm:prSet presAssocID="{BCE18CD3-244B-4EAA-8DE9-938EEA125EA7}" presName="accentRepeatNode" presStyleLbl="solidFgAcc1" presStyleIdx="3" presStyleCnt="4"/>
      <dgm:spPr/>
    </dgm:pt>
  </dgm:ptLst>
  <dgm:cxnLst>
    <dgm:cxn modelId="{CA1F2611-6BD9-4642-8B25-1A1AA0185290}" srcId="{CDF1C957-7213-41CC-8E3D-C46D6BEF6E00}" destId="{BCE18CD3-244B-4EAA-8DE9-938EEA125EA7}" srcOrd="3" destOrd="0" parTransId="{35835B8F-3831-4BC0-A78E-78D1748A22B4}" sibTransId="{2B8889DB-0EA7-40E7-8ABD-30A61AA26AF6}"/>
    <dgm:cxn modelId="{F25D211A-952C-4C85-A07C-2F17E84C661E}" type="presOf" srcId="{FD8D6855-9B5C-46E7-B243-CCDBF970BD88}" destId="{39C743B4-C812-4F4A-8ED7-4D2B888895B7}" srcOrd="0" destOrd="0" presId="urn:microsoft.com/office/officeart/2008/layout/VerticalCurvedList"/>
    <dgm:cxn modelId="{9695A234-8FDF-44D4-A971-719CE1F220AE}" type="presOf" srcId="{CDF1C957-7213-41CC-8E3D-C46D6BEF6E00}" destId="{72F1B880-D059-4FED-B432-BF2B1C299F93}" srcOrd="0" destOrd="0" presId="urn:microsoft.com/office/officeart/2008/layout/VerticalCurvedList"/>
    <dgm:cxn modelId="{31D04E39-44A9-43D2-84C2-ABEF42357920}" srcId="{CDF1C957-7213-41CC-8E3D-C46D6BEF6E00}" destId="{325148FA-B17E-422E-9D18-E83BC4A41BF6}" srcOrd="0" destOrd="0" parTransId="{3CC9E52B-618A-4413-93B3-A79016D5EAB7}" sibTransId="{FD8D6855-9B5C-46E7-B243-CCDBF970BD88}"/>
    <dgm:cxn modelId="{1245A446-1084-48BA-B3BB-3CC7A86AB73C}" type="presOf" srcId="{BE3FB507-AE84-4D48-9DEC-19BB2D67CFBE}" destId="{57F591DB-6272-4C32-8C5F-934F877441FE}" srcOrd="0" destOrd="0" presId="urn:microsoft.com/office/officeart/2008/layout/VerticalCurvedList"/>
    <dgm:cxn modelId="{98003A6C-6CE4-4290-A8BB-29F5220B7579}" type="presOf" srcId="{BCE18CD3-244B-4EAA-8DE9-938EEA125EA7}" destId="{6A5C46EA-F727-4AA5-98D4-90511DACC40E}" srcOrd="0" destOrd="0" presId="urn:microsoft.com/office/officeart/2008/layout/VerticalCurvedList"/>
    <dgm:cxn modelId="{D2602271-518E-4CB7-B935-C5A790822E32}" srcId="{CDF1C957-7213-41CC-8E3D-C46D6BEF6E00}" destId="{BE3FB507-AE84-4D48-9DEC-19BB2D67CFBE}" srcOrd="1" destOrd="0" parTransId="{A7B983DE-DA3A-48D4-869C-DB5E8800827C}" sibTransId="{430600FD-2826-4BBC-A45C-918040505B50}"/>
    <dgm:cxn modelId="{7B6C9D8E-4AC8-4368-95E9-F37DC13F61CE}" type="presOf" srcId="{325148FA-B17E-422E-9D18-E83BC4A41BF6}" destId="{DB27FBB2-C028-45FB-B8D4-1BDBD6CBDF3C}" srcOrd="0" destOrd="0" presId="urn:microsoft.com/office/officeart/2008/layout/VerticalCurvedList"/>
    <dgm:cxn modelId="{3A40919A-3F94-4ABE-B56E-94CAE8F63967}" srcId="{CDF1C957-7213-41CC-8E3D-C46D6BEF6E00}" destId="{7112829E-5BC7-43EA-B9B2-BCE932A4249F}" srcOrd="2" destOrd="0" parTransId="{9DBCC40E-D50D-4183-B553-CAF8AE194853}" sibTransId="{D1459049-CDA1-4379-BB9E-3DD9763AE120}"/>
    <dgm:cxn modelId="{08D0FD9F-B5B0-455C-A8B6-9596F906432E}" type="presOf" srcId="{7112829E-5BC7-43EA-B9B2-BCE932A4249F}" destId="{0433AAF0-9936-4D15-8B12-FF4528A1C370}" srcOrd="0" destOrd="0" presId="urn:microsoft.com/office/officeart/2008/layout/VerticalCurvedList"/>
    <dgm:cxn modelId="{E728E6F8-D3E3-4CB3-A70A-A40A1C878FC5}" type="presParOf" srcId="{72F1B880-D059-4FED-B432-BF2B1C299F93}" destId="{16D15EC7-C571-4ED0-9C04-5DD5C8546689}" srcOrd="0" destOrd="0" presId="urn:microsoft.com/office/officeart/2008/layout/VerticalCurvedList"/>
    <dgm:cxn modelId="{B61DE2B4-6CFF-4444-898A-874BBFF2573E}" type="presParOf" srcId="{16D15EC7-C571-4ED0-9C04-5DD5C8546689}" destId="{900198D6-31E8-43E8-98C8-04439B270D93}" srcOrd="0" destOrd="0" presId="urn:microsoft.com/office/officeart/2008/layout/VerticalCurvedList"/>
    <dgm:cxn modelId="{7A45BC4A-378B-4ABE-88DF-5A1452622807}" type="presParOf" srcId="{900198D6-31E8-43E8-98C8-04439B270D93}" destId="{E45DAB4C-6F3A-4C70-B87F-B59F4FA28225}" srcOrd="0" destOrd="0" presId="urn:microsoft.com/office/officeart/2008/layout/VerticalCurvedList"/>
    <dgm:cxn modelId="{439047ED-4A0F-40EF-96F4-5B2DB031B085}" type="presParOf" srcId="{900198D6-31E8-43E8-98C8-04439B270D93}" destId="{39C743B4-C812-4F4A-8ED7-4D2B888895B7}" srcOrd="1" destOrd="0" presId="urn:microsoft.com/office/officeart/2008/layout/VerticalCurvedList"/>
    <dgm:cxn modelId="{E4E4BB37-43A1-4309-A451-0BBB2D3E9884}" type="presParOf" srcId="{900198D6-31E8-43E8-98C8-04439B270D93}" destId="{43BE226B-4516-4F2C-A722-27B865D9A0EA}" srcOrd="2" destOrd="0" presId="urn:microsoft.com/office/officeart/2008/layout/VerticalCurvedList"/>
    <dgm:cxn modelId="{58D26539-3B8E-4FD3-9C22-F07B2A0D9753}" type="presParOf" srcId="{900198D6-31E8-43E8-98C8-04439B270D93}" destId="{DA622763-0C80-4D2B-A5CB-F0D6DF4D2E13}" srcOrd="3" destOrd="0" presId="urn:microsoft.com/office/officeart/2008/layout/VerticalCurvedList"/>
    <dgm:cxn modelId="{B2AC3568-15E0-41B2-B4FB-EE928EFB3B9C}" type="presParOf" srcId="{16D15EC7-C571-4ED0-9C04-5DD5C8546689}" destId="{DB27FBB2-C028-45FB-B8D4-1BDBD6CBDF3C}" srcOrd="1" destOrd="0" presId="urn:microsoft.com/office/officeart/2008/layout/VerticalCurvedList"/>
    <dgm:cxn modelId="{CBF2511C-D777-4E19-BB98-07030450123E}" type="presParOf" srcId="{16D15EC7-C571-4ED0-9C04-5DD5C8546689}" destId="{361E99D9-F0B2-4093-AE1D-CA2105EBA4DF}" srcOrd="2" destOrd="0" presId="urn:microsoft.com/office/officeart/2008/layout/VerticalCurvedList"/>
    <dgm:cxn modelId="{53A5AA6A-3E80-45C0-B966-890DF6EBF3B7}" type="presParOf" srcId="{361E99D9-F0B2-4093-AE1D-CA2105EBA4DF}" destId="{A00D5B35-73B2-410A-B905-2A9E3960D2AF}" srcOrd="0" destOrd="0" presId="urn:microsoft.com/office/officeart/2008/layout/VerticalCurvedList"/>
    <dgm:cxn modelId="{E8020ED5-B71A-4DFE-BF12-810512BD104D}" type="presParOf" srcId="{16D15EC7-C571-4ED0-9C04-5DD5C8546689}" destId="{57F591DB-6272-4C32-8C5F-934F877441FE}" srcOrd="3" destOrd="0" presId="urn:microsoft.com/office/officeart/2008/layout/VerticalCurvedList"/>
    <dgm:cxn modelId="{15B24599-3D16-4424-BD55-D0E9B3E4A9D6}" type="presParOf" srcId="{16D15EC7-C571-4ED0-9C04-5DD5C8546689}" destId="{67BA8A0A-30CD-4DFE-BC4B-C2E0506BB6E3}" srcOrd="4" destOrd="0" presId="urn:microsoft.com/office/officeart/2008/layout/VerticalCurvedList"/>
    <dgm:cxn modelId="{F9283463-55FC-4307-AB29-7BA1D7B364C6}" type="presParOf" srcId="{67BA8A0A-30CD-4DFE-BC4B-C2E0506BB6E3}" destId="{23A25B11-CA02-4FA7-A325-7228D642275A}" srcOrd="0" destOrd="0" presId="urn:microsoft.com/office/officeart/2008/layout/VerticalCurvedList"/>
    <dgm:cxn modelId="{0B8922D3-5876-406B-BF89-B8A47B7581EB}" type="presParOf" srcId="{16D15EC7-C571-4ED0-9C04-5DD5C8546689}" destId="{0433AAF0-9936-4D15-8B12-FF4528A1C370}" srcOrd="5" destOrd="0" presId="urn:microsoft.com/office/officeart/2008/layout/VerticalCurvedList"/>
    <dgm:cxn modelId="{66D68549-7FA7-4490-8442-759B6189B6E9}" type="presParOf" srcId="{16D15EC7-C571-4ED0-9C04-5DD5C8546689}" destId="{42985B5F-472D-49AE-A852-8517521FEC71}" srcOrd="6" destOrd="0" presId="urn:microsoft.com/office/officeart/2008/layout/VerticalCurvedList"/>
    <dgm:cxn modelId="{219ADE1F-B1A5-4D6D-81BD-260A3920835C}" type="presParOf" srcId="{42985B5F-472D-49AE-A852-8517521FEC71}" destId="{6904DC53-F8BF-4383-9276-26753488A966}" srcOrd="0" destOrd="0" presId="urn:microsoft.com/office/officeart/2008/layout/VerticalCurvedList"/>
    <dgm:cxn modelId="{D39D8CAA-0F29-4097-9659-16D971D87B71}" type="presParOf" srcId="{16D15EC7-C571-4ED0-9C04-5DD5C8546689}" destId="{6A5C46EA-F727-4AA5-98D4-90511DACC40E}" srcOrd="7" destOrd="0" presId="urn:microsoft.com/office/officeart/2008/layout/VerticalCurvedList"/>
    <dgm:cxn modelId="{2CCC9E33-3F48-431F-A648-499F48ED7083}" type="presParOf" srcId="{16D15EC7-C571-4ED0-9C04-5DD5C8546689}" destId="{747819D5-6C1C-45CF-B48D-99752097CD3D}" srcOrd="8" destOrd="0" presId="urn:microsoft.com/office/officeart/2008/layout/VerticalCurvedList"/>
    <dgm:cxn modelId="{7EFE9964-6045-4FB0-AF80-D3612A58A25F}" type="presParOf" srcId="{747819D5-6C1C-45CF-B48D-99752097CD3D}" destId="{02A64D21-1722-4F8F-9CCE-24E433E25295}" srcOrd="0" destOrd="0" presId="urn:microsoft.com/office/officeart/2008/layout/VerticalCurvedList"/>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BA2687-9152-428A-B53E-C91FD94718C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3167DC82-E8D1-48D3-91E2-D003C0C17D2E}">
      <dgm:prSet/>
      <dgm:spPr/>
      <dgm:t>
        <a:bodyPr/>
        <a:lstStyle/>
        <a:p>
          <a:r>
            <a:rPr lang="en-US" dirty="0"/>
            <a:t>Beginning in the 2023-24 fiscal year, the consortium must track member carryover to determine if the member has excessive carryover for at least two consecutive fiscal years. </a:t>
          </a:r>
        </a:p>
      </dgm:t>
      <dgm:extLst>
        <a:ext uri="{E40237B7-FDA0-4F09-8148-C483321AD2D9}">
          <dgm14:cNvPr xmlns:dgm14="http://schemas.microsoft.com/office/drawing/2010/diagram" id="0" name="" descr="•Beginning in the 2023-24 fiscal year, the consortium must track member carryover to determine if the member has excessive carryover for at least two consecutive fiscal years. &#10;•Excessive carryover, as determined by the individual consortium, would be based on the certification of Q4 in NOVA on or before September 1 (with the consortium certification by September 30).&#10;•The consortium must offer members locally determined technical assistance to help prevent them from having two consecutive fiscal years of carryover funds.&#10;•If the consortium determines that a member has excessive carryover for at least two consecutive fiscal years, and a reasonable intervention has not eliminated the carryover, then the consortium can reduce the member’s carryover with the required majority vote.&#10;"/>
        </a:ext>
      </dgm:extLst>
    </dgm:pt>
    <dgm:pt modelId="{17B17D7D-BF6A-4896-BF41-F4D63D272EFE}" type="parTrans" cxnId="{387BCEA8-F90C-437F-87B6-0B82AC60A92D}">
      <dgm:prSet/>
      <dgm:spPr/>
      <dgm:t>
        <a:bodyPr/>
        <a:lstStyle/>
        <a:p>
          <a:endParaRPr lang="en-US"/>
        </a:p>
      </dgm:t>
    </dgm:pt>
    <dgm:pt modelId="{9A41278A-8093-421F-A493-FEE23FC3D8CE}" type="sibTrans" cxnId="{387BCEA8-F90C-437F-87B6-0B82AC60A92D}">
      <dgm:prSet/>
      <dgm:spPr/>
      <dgm:t>
        <a:bodyPr/>
        <a:lstStyle/>
        <a:p>
          <a:endParaRPr lang="en-US"/>
        </a:p>
      </dgm:t>
    </dgm:pt>
    <dgm:pt modelId="{F144FFC2-B6C4-4150-9B23-2B6372E37C3E}">
      <dgm:prSet/>
      <dgm:spPr/>
      <dgm:t>
        <a:bodyPr/>
        <a:lstStyle/>
        <a:p>
          <a:r>
            <a:rPr lang="en-US" dirty="0"/>
            <a:t>Excessive carryover, as determined by the individual consortium, would be based on the certification of Q4 in NOVA on or before September 1 (with the consortium certification by September 30).</a:t>
          </a:r>
        </a:p>
      </dgm:t>
      <dgm:extLst>
        <a:ext uri="{E40237B7-FDA0-4F09-8148-C483321AD2D9}">
          <dgm14:cNvPr xmlns:dgm14="http://schemas.microsoft.com/office/drawing/2010/diagram" id="0" name="" descr="•Beginning in the 2023-24 fiscal year, the consortium must track member carryover to determine if the member has excessive carryover for at least two consecutive fiscal years. &#10;•Excessive carryover, as determined by the individual consortium, would be based on the certification of Q4 in NOVA on or before September 1 (with the consortium certification by September 30).&#10;•The consortium must offer members locally determined technical assistance to help prevent them from having two consecutive fiscal years of carryover funds.&#10;•If the consortium determines that a member has excessive carryover for at least two consecutive fiscal years, and a reasonable intervention has not eliminated the carryover, then the consortium can reduce the member’s carryover with the required majority vote.&#10;"/>
        </a:ext>
      </dgm:extLst>
    </dgm:pt>
    <dgm:pt modelId="{F048DEA4-4AD0-42A4-BCC2-E8B4A89E16A6}" type="parTrans" cxnId="{F458DEC2-D787-46BF-83E5-D7DFD0C6BD09}">
      <dgm:prSet/>
      <dgm:spPr/>
      <dgm:t>
        <a:bodyPr/>
        <a:lstStyle/>
        <a:p>
          <a:endParaRPr lang="en-US"/>
        </a:p>
      </dgm:t>
    </dgm:pt>
    <dgm:pt modelId="{97EA1A9F-0E06-4E67-A155-B76CB2C18DB5}" type="sibTrans" cxnId="{F458DEC2-D787-46BF-83E5-D7DFD0C6BD09}">
      <dgm:prSet/>
      <dgm:spPr/>
      <dgm:t>
        <a:bodyPr/>
        <a:lstStyle/>
        <a:p>
          <a:endParaRPr lang="en-US"/>
        </a:p>
      </dgm:t>
    </dgm:pt>
    <dgm:pt modelId="{71164E96-220F-45BC-AFD6-6E1F7BEA5754}">
      <dgm:prSet/>
      <dgm:spPr/>
      <dgm:t>
        <a:bodyPr/>
        <a:lstStyle/>
        <a:p>
          <a:r>
            <a:rPr lang="en-US" dirty="0"/>
            <a:t>The consortium must offer members locally determined technical assistance to help prevent them from having two consecutive fiscal years of carryover funds.</a:t>
          </a:r>
        </a:p>
      </dgm:t>
      <dgm:extLst>
        <a:ext uri="{E40237B7-FDA0-4F09-8148-C483321AD2D9}">
          <dgm14:cNvPr xmlns:dgm14="http://schemas.microsoft.com/office/drawing/2010/diagram" id="0" name="" descr="•Beginning in the 2023-24 fiscal year, the consortium must track member carryover to determine if the member has excessive carryover for at least two consecutive fiscal years. &#10;•Excessive carryover, as determined by the individual consortium, would be based on the certification of Q4 in NOVA on or before September 1 (with the consortium certification by September 30).&#10;•The consortium must offer members locally determined technical assistance to help prevent them from having two consecutive fiscal years of carryover funds.&#10;•If the consortium determines that a member has excessive carryover for at least two consecutive fiscal years, and a reasonable intervention has not eliminated the carryover, then the consortium can reduce the member’s carryover with the required majority vote.&#10;"/>
        </a:ext>
      </dgm:extLst>
    </dgm:pt>
    <dgm:pt modelId="{E68FD23B-350F-44A7-889A-CFB325AC4883}" type="parTrans" cxnId="{344FE878-7C0E-413A-B5B6-49815E5A0115}">
      <dgm:prSet/>
      <dgm:spPr/>
      <dgm:t>
        <a:bodyPr/>
        <a:lstStyle/>
        <a:p>
          <a:endParaRPr lang="en-US"/>
        </a:p>
      </dgm:t>
    </dgm:pt>
    <dgm:pt modelId="{7A517833-7E3E-4A4A-9701-870A52CA3DE5}" type="sibTrans" cxnId="{344FE878-7C0E-413A-B5B6-49815E5A0115}">
      <dgm:prSet/>
      <dgm:spPr/>
      <dgm:t>
        <a:bodyPr/>
        <a:lstStyle/>
        <a:p>
          <a:endParaRPr lang="en-US"/>
        </a:p>
      </dgm:t>
    </dgm:pt>
    <dgm:pt modelId="{307FF2A9-8B33-4C82-8295-E4E6906528B3}">
      <dgm:prSet/>
      <dgm:spPr/>
      <dgm:t>
        <a:bodyPr/>
        <a:lstStyle/>
        <a:p>
          <a:r>
            <a:rPr lang="en-US" dirty="0"/>
            <a:t>If the consortium determines that a member has excessive carryover for at least two consecutive fiscal years, and a reasonable intervention has not eliminated the carryover, then the consortium can reduce the member’s carryover with the required majority vote.</a:t>
          </a:r>
        </a:p>
      </dgm:t>
      <dgm:extLst>
        <a:ext uri="{E40237B7-FDA0-4F09-8148-C483321AD2D9}">
          <dgm14:cNvPr xmlns:dgm14="http://schemas.microsoft.com/office/drawing/2010/diagram" id="0" name="" descr="•Beginning in the 2023-24 fiscal year, the consortium must track member carryover to determine if the member has excessive carryover for at least two consecutive fiscal years. &#10;•Excessive carryover, as determined by the individual consortium, would be based on the certification of Q4 in NOVA on or before September 1 (with the consortium certification by September 30).&#10;•The consortium must offer members locally determined technical assistance to help prevent them from having two consecutive fiscal years of carryover funds.&#10;•If the consortium determines that a member has excessive carryover for at least two consecutive fiscal years, and a reasonable intervention has not eliminated the carryover, then the consortium can reduce the member’s carryover with the required majority vote.&#10;"/>
        </a:ext>
      </dgm:extLst>
    </dgm:pt>
    <dgm:pt modelId="{AA845A48-88CC-4EEC-AAF0-61FCF21BA113}" type="parTrans" cxnId="{6F2BC9A4-798B-4619-816C-4A4DA47ABA18}">
      <dgm:prSet/>
      <dgm:spPr/>
      <dgm:t>
        <a:bodyPr/>
        <a:lstStyle/>
        <a:p>
          <a:endParaRPr lang="en-US"/>
        </a:p>
      </dgm:t>
    </dgm:pt>
    <dgm:pt modelId="{7BB634CA-E3FF-432C-834F-770A81CA890C}" type="sibTrans" cxnId="{6F2BC9A4-798B-4619-816C-4A4DA47ABA18}">
      <dgm:prSet/>
      <dgm:spPr/>
      <dgm:t>
        <a:bodyPr/>
        <a:lstStyle/>
        <a:p>
          <a:endParaRPr lang="en-US"/>
        </a:p>
      </dgm:t>
    </dgm:pt>
    <dgm:pt modelId="{035233F4-7258-40DA-99E1-A252448691D2}" type="pres">
      <dgm:prSet presAssocID="{8DBA2687-9152-428A-B53E-C91FD94718C3}" presName="vert0" presStyleCnt="0">
        <dgm:presLayoutVars>
          <dgm:dir/>
          <dgm:animOne val="branch"/>
          <dgm:animLvl val="lvl"/>
        </dgm:presLayoutVars>
      </dgm:prSet>
      <dgm:spPr/>
    </dgm:pt>
    <dgm:pt modelId="{1B437032-564A-4996-AA49-1348C1790CC7}" type="pres">
      <dgm:prSet presAssocID="{3167DC82-E8D1-48D3-91E2-D003C0C17D2E}" presName="thickLine" presStyleLbl="alignNode1" presStyleIdx="0" presStyleCnt="4"/>
      <dgm:spPr/>
    </dgm:pt>
    <dgm:pt modelId="{48F631CB-5408-4B57-BA18-DA4AC5D4A30C}" type="pres">
      <dgm:prSet presAssocID="{3167DC82-E8D1-48D3-91E2-D003C0C17D2E}" presName="horz1" presStyleCnt="0"/>
      <dgm:spPr/>
    </dgm:pt>
    <dgm:pt modelId="{DF88B9BB-F428-46A4-B072-E8B8A1DF25E7}" type="pres">
      <dgm:prSet presAssocID="{3167DC82-E8D1-48D3-91E2-D003C0C17D2E}" presName="tx1" presStyleLbl="revTx" presStyleIdx="0" presStyleCnt="4"/>
      <dgm:spPr/>
    </dgm:pt>
    <dgm:pt modelId="{3F647CC0-854C-4D00-97C9-FC6E0C77EA20}" type="pres">
      <dgm:prSet presAssocID="{3167DC82-E8D1-48D3-91E2-D003C0C17D2E}" presName="vert1" presStyleCnt="0"/>
      <dgm:spPr/>
    </dgm:pt>
    <dgm:pt modelId="{72A777BF-C9A1-47B1-88FD-9B11A5D70081}" type="pres">
      <dgm:prSet presAssocID="{F144FFC2-B6C4-4150-9B23-2B6372E37C3E}" presName="thickLine" presStyleLbl="alignNode1" presStyleIdx="1" presStyleCnt="4"/>
      <dgm:spPr/>
    </dgm:pt>
    <dgm:pt modelId="{2058E223-2F68-4CF8-A221-A9C2B5E68E5A}" type="pres">
      <dgm:prSet presAssocID="{F144FFC2-B6C4-4150-9B23-2B6372E37C3E}" presName="horz1" presStyleCnt="0"/>
      <dgm:spPr/>
    </dgm:pt>
    <dgm:pt modelId="{A35DB3B8-7586-4DDD-ABBF-046E3E112CD0}" type="pres">
      <dgm:prSet presAssocID="{F144FFC2-B6C4-4150-9B23-2B6372E37C3E}" presName="tx1" presStyleLbl="revTx" presStyleIdx="1" presStyleCnt="4"/>
      <dgm:spPr/>
    </dgm:pt>
    <dgm:pt modelId="{4FAEBEE1-E758-47FC-98AF-06070D517564}" type="pres">
      <dgm:prSet presAssocID="{F144FFC2-B6C4-4150-9B23-2B6372E37C3E}" presName="vert1" presStyleCnt="0"/>
      <dgm:spPr/>
    </dgm:pt>
    <dgm:pt modelId="{E9A8F5C1-36EF-4CE8-BD01-B322B3093C47}" type="pres">
      <dgm:prSet presAssocID="{71164E96-220F-45BC-AFD6-6E1F7BEA5754}" presName="thickLine" presStyleLbl="alignNode1" presStyleIdx="2" presStyleCnt="4"/>
      <dgm:spPr/>
    </dgm:pt>
    <dgm:pt modelId="{FCE88811-3AFC-47A4-A439-F7DD3FF34E89}" type="pres">
      <dgm:prSet presAssocID="{71164E96-220F-45BC-AFD6-6E1F7BEA5754}" presName="horz1" presStyleCnt="0"/>
      <dgm:spPr/>
    </dgm:pt>
    <dgm:pt modelId="{A66DBCCE-A215-46E6-872E-088F622C979F}" type="pres">
      <dgm:prSet presAssocID="{71164E96-220F-45BC-AFD6-6E1F7BEA5754}" presName="tx1" presStyleLbl="revTx" presStyleIdx="2" presStyleCnt="4"/>
      <dgm:spPr/>
    </dgm:pt>
    <dgm:pt modelId="{1019CC43-AEF9-4F98-95B3-99E59D389C63}" type="pres">
      <dgm:prSet presAssocID="{71164E96-220F-45BC-AFD6-6E1F7BEA5754}" presName="vert1" presStyleCnt="0"/>
      <dgm:spPr/>
    </dgm:pt>
    <dgm:pt modelId="{F4D97366-BDBE-4B19-94F1-39FDA0D6A9CB}" type="pres">
      <dgm:prSet presAssocID="{307FF2A9-8B33-4C82-8295-E4E6906528B3}" presName="thickLine" presStyleLbl="alignNode1" presStyleIdx="3" presStyleCnt="4"/>
      <dgm:spPr/>
    </dgm:pt>
    <dgm:pt modelId="{15A33BEF-4754-4B89-9083-A53EDA0BAA3A}" type="pres">
      <dgm:prSet presAssocID="{307FF2A9-8B33-4C82-8295-E4E6906528B3}" presName="horz1" presStyleCnt="0"/>
      <dgm:spPr/>
    </dgm:pt>
    <dgm:pt modelId="{DC5C9033-0DBF-45E7-9BDE-1468BE5D228A}" type="pres">
      <dgm:prSet presAssocID="{307FF2A9-8B33-4C82-8295-E4E6906528B3}" presName="tx1" presStyleLbl="revTx" presStyleIdx="3" presStyleCnt="4"/>
      <dgm:spPr/>
    </dgm:pt>
    <dgm:pt modelId="{6BA20F9E-6147-4E5C-891D-5E5C4A23DFB3}" type="pres">
      <dgm:prSet presAssocID="{307FF2A9-8B33-4C82-8295-E4E6906528B3}" presName="vert1" presStyleCnt="0"/>
      <dgm:spPr/>
    </dgm:pt>
  </dgm:ptLst>
  <dgm:cxnLst>
    <dgm:cxn modelId="{C8282403-3E6B-4358-8D22-9E80E88A4DDB}" type="presOf" srcId="{307FF2A9-8B33-4C82-8295-E4E6906528B3}" destId="{DC5C9033-0DBF-45E7-9BDE-1468BE5D228A}" srcOrd="0" destOrd="0" presId="urn:microsoft.com/office/officeart/2008/layout/LinedList"/>
    <dgm:cxn modelId="{8527650A-FB1C-4F41-8E76-B15428D3D891}" type="presOf" srcId="{3167DC82-E8D1-48D3-91E2-D003C0C17D2E}" destId="{DF88B9BB-F428-46A4-B072-E8B8A1DF25E7}" srcOrd="0" destOrd="0" presId="urn:microsoft.com/office/officeart/2008/layout/LinedList"/>
    <dgm:cxn modelId="{2C0E9038-655B-4010-970D-AB558977ACF8}" type="presOf" srcId="{F144FFC2-B6C4-4150-9B23-2B6372E37C3E}" destId="{A35DB3B8-7586-4DDD-ABBF-046E3E112CD0}" srcOrd="0" destOrd="0" presId="urn:microsoft.com/office/officeart/2008/layout/LinedList"/>
    <dgm:cxn modelId="{344FE878-7C0E-413A-B5B6-49815E5A0115}" srcId="{8DBA2687-9152-428A-B53E-C91FD94718C3}" destId="{71164E96-220F-45BC-AFD6-6E1F7BEA5754}" srcOrd="2" destOrd="0" parTransId="{E68FD23B-350F-44A7-889A-CFB325AC4883}" sibTransId="{7A517833-7E3E-4A4A-9701-870A52CA3DE5}"/>
    <dgm:cxn modelId="{6F2BC9A4-798B-4619-816C-4A4DA47ABA18}" srcId="{8DBA2687-9152-428A-B53E-C91FD94718C3}" destId="{307FF2A9-8B33-4C82-8295-E4E6906528B3}" srcOrd="3" destOrd="0" parTransId="{AA845A48-88CC-4EEC-AAF0-61FCF21BA113}" sibTransId="{7BB634CA-E3FF-432C-834F-770A81CA890C}"/>
    <dgm:cxn modelId="{387BCEA8-F90C-437F-87B6-0B82AC60A92D}" srcId="{8DBA2687-9152-428A-B53E-C91FD94718C3}" destId="{3167DC82-E8D1-48D3-91E2-D003C0C17D2E}" srcOrd="0" destOrd="0" parTransId="{17B17D7D-BF6A-4896-BF41-F4D63D272EFE}" sibTransId="{9A41278A-8093-421F-A493-FEE23FC3D8CE}"/>
    <dgm:cxn modelId="{F458DEC2-D787-46BF-83E5-D7DFD0C6BD09}" srcId="{8DBA2687-9152-428A-B53E-C91FD94718C3}" destId="{F144FFC2-B6C4-4150-9B23-2B6372E37C3E}" srcOrd="1" destOrd="0" parTransId="{F048DEA4-4AD0-42A4-BCC2-E8B4A89E16A6}" sibTransId="{97EA1A9F-0E06-4E67-A155-B76CB2C18DB5}"/>
    <dgm:cxn modelId="{B5CD59EB-2586-444A-8EF5-E17D8718FEE4}" type="presOf" srcId="{71164E96-220F-45BC-AFD6-6E1F7BEA5754}" destId="{A66DBCCE-A215-46E6-872E-088F622C979F}" srcOrd="0" destOrd="0" presId="urn:microsoft.com/office/officeart/2008/layout/LinedList"/>
    <dgm:cxn modelId="{39C0EDF1-19EC-4FD4-AFC0-CD54EF143C5C}" type="presOf" srcId="{8DBA2687-9152-428A-B53E-C91FD94718C3}" destId="{035233F4-7258-40DA-99E1-A252448691D2}" srcOrd="0" destOrd="0" presId="urn:microsoft.com/office/officeart/2008/layout/LinedList"/>
    <dgm:cxn modelId="{05299025-1A2B-4007-8F67-DCBCF6C30A5B}" type="presParOf" srcId="{035233F4-7258-40DA-99E1-A252448691D2}" destId="{1B437032-564A-4996-AA49-1348C1790CC7}" srcOrd="0" destOrd="0" presId="urn:microsoft.com/office/officeart/2008/layout/LinedList"/>
    <dgm:cxn modelId="{75AD5A2E-22EE-47D0-9D4B-F11239F0B63C}" type="presParOf" srcId="{035233F4-7258-40DA-99E1-A252448691D2}" destId="{48F631CB-5408-4B57-BA18-DA4AC5D4A30C}" srcOrd="1" destOrd="0" presId="urn:microsoft.com/office/officeart/2008/layout/LinedList"/>
    <dgm:cxn modelId="{7D923222-2E11-4403-9EE9-F207E1E17FAB}" type="presParOf" srcId="{48F631CB-5408-4B57-BA18-DA4AC5D4A30C}" destId="{DF88B9BB-F428-46A4-B072-E8B8A1DF25E7}" srcOrd="0" destOrd="0" presId="urn:microsoft.com/office/officeart/2008/layout/LinedList"/>
    <dgm:cxn modelId="{A9B1AC47-607B-408E-A840-992D61FAD7CE}" type="presParOf" srcId="{48F631CB-5408-4B57-BA18-DA4AC5D4A30C}" destId="{3F647CC0-854C-4D00-97C9-FC6E0C77EA20}" srcOrd="1" destOrd="0" presId="urn:microsoft.com/office/officeart/2008/layout/LinedList"/>
    <dgm:cxn modelId="{8470D86F-EF68-4A82-98E4-66C5061BAB2A}" type="presParOf" srcId="{035233F4-7258-40DA-99E1-A252448691D2}" destId="{72A777BF-C9A1-47B1-88FD-9B11A5D70081}" srcOrd="2" destOrd="0" presId="urn:microsoft.com/office/officeart/2008/layout/LinedList"/>
    <dgm:cxn modelId="{8ECB254E-FE87-464C-BF5B-4388AA43514D}" type="presParOf" srcId="{035233F4-7258-40DA-99E1-A252448691D2}" destId="{2058E223-2F68-4CF8-A221-A9C2B5E68E5A}" srcOrd="3" destOrd="0" presId="urn:microsoft.com/office/officeart/2008/layout/LinedList"/>
    <dgm:cxn modelId="{05D47A87-3315-4FB3-A62A-9434BC96AF67}" type="presParOf" srcId="{2058E223-2F68-4CF8-A221-A9C2B5E68E5A}" destId="{A35DB3B8-7586-4DDD-ABBF-046E3E112CD0}" srcOrd="0" destOrd="0" presId="urn:microsoft.com/office/officeart/2008/layout/LinedList"/>
    <dgm:cxn modelId="{6E38D4CA-FEC8-4742-84D2-2ED279A4930D}" type="presParOf" srcId="{2058E223-2F68-4CF8-A221-A9C2B5E68E5A}" destId="{4FAEBEE1-E758-47FC-98AF-06070D517564}" srcOrd="1" destOrd="0" presId="urn:microsoft.com/office/officeart/2008/layout/LinedList"/>
    <dgm:cxn modelId="{9DA8267A-BE19-4D76-98DF-FA842B92F3C3}" type="presParOf" srcId="{035233F4-7258-40DA-99E1-A252448691D2}" destId="{E9A8F5C1-36EF-4CE8-BD01-B322B3093C47}" srcOrd="4" destOrd="0" presId="urn:microsoft.com/office/officeart/2008/layout/LinedList"/>
    <dgm:cxn modelId="{2CFB4D47-4E92-4D4E-AF9E-11D9C4265217}" type="presParOf" srcId="{035233F4-7258-40DA-99E1-A252448691D2}" destId="{FCE88811-3AFC-47A4-A439-F7DD3FF34E89}" srcOrd="5" destOrd="0" presId="urn:microsoft.com/office/officeart/2008/layout/LinedList"/>
    <dgm:cxn modelId="{B1C8E1D4-DBCC-4CAE-B6E1-565830C2CF1E}" type="presParOf" srcId="{FCE88811-3AFC-47A4-A439-F7DD3FF34E89}" destId="{A66DBCCE-A215-46E6-872E-088F622C979F}" srcOrd="0" destOrd="0" presId="urn:microsoft.com/office/officeart/2008/layout/LinedList"/>
    <dgm:cxn modelId="{95B2180C-2C96-41D3-890C-985C61789B5A}" type="presParOf" srcId="{FCE88811-3AFC-47A4-A439-F7DD3FF34E89}" destId="{1019CC43-AEF9-4F98-95B3-99E59D389C63}" srcOrd="1" destOrd="0" presId="urn:microsoft.com/office/officeart/2008/layout/LinedList"/>
    <dgm:cxn modelId="{75B6FCB3-485C-4CA7-B557-C974194B520F}" type="presParOf" srcId="{035233F4-7258-40DA-99E1-A252448691D2}" destId="{F4D97366-BDBE-4B19-94F1-39FDA0D6A9CB}" srcOrd="6" destOrd="0" presId="urn:microsoft.com/office/officeart/2008/layout/LinedList"/>
    <dgm:cxn modelId="{6160DED7-3724-48A5-8001-9DE304239342}" type="presParOf" srcId="{035233F4-7258-40DA-99E1-A252448691D2}" destId="{15A33BEF-4754-4B89-9083-A53EDA0BAA3A}" srcOrd="7" destOrd="0" presId="urn:microsoft.com/office/officeart/2008/layout/LinedList"/>
    <dgm:cxn modelId="{0F74B939-2BAE-4AE7-A423-FB9760CBD675}" type="presParOf" srcId="{15A33BEF-4754-4B89-9083-A53EDA0BAA3A}" destId="{DC5C9033-0DBF-45E7-9BDE-1468BE5D228A}" srcOrd="0" destOrd="0" presId="urn:microsoft.com/office/officeart/2008/layout/LinedList"/>
    <dgm:cxn modelId="{AF4BB1BA-7005-446C-BDD3-DA54B74A83F0}" type="presParOf" srcId="{15A33BEF-4754-4B89-9083-A53EDA0BAA3A}" destId="{6BA20F9E-6147-4E5C-891D-5E5C4A23DF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B09E7C-73EA-4A27-BC05-F847E7828A66}"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FAF1F114-74FC-49AC-AEC0-30FFDD091E6B}">
      <dgm:prSet/>
      <dgm:spPr>
        <a:blipFill rotWithShape="0">
          <a:blip xmlns:r="http://schemas.openxmlformats.org/officeDocument/2006/relationships" r:embed="rId1"/>
          <a:tile tx="0" ty="0" sx="100000" sy="100000" flip="none" algn="tl"/>
        </a:blipFill>
      </dgm:spPr>
      <dgm:t>
        <a:bodyPr/>
        <a:lstStyle/>
        <a:p>
          <a:r>
            <a:rPr lang="en-US" dirty="0"/>
            <a:t>Be clear in your consortium governance how you plan to implement this new legislation.</a:t>
          </a:r>
        </a:p>
      </dgm:t>
      <dgm:extLst>
        <a:ext uri="{E40237B7-FDA0-4F09-8148-C483321AD2D9}">
          <dgm14:cNvPr xmlns:dgm14="http://schemas.microsoft.com/office/drawing/2010/diagram" id="0" name="" descr="Be clear in your consortium governance how you plan to implement this new legislation.&#13;&#10;Track members and assess annually: offer interventions, vote on possible one-time carry-over reduction.&#13;&#10;Consortia needs to fill in the gaps on how much will be reduced, voting process, timetable / check-ins, and how to utilize any reallocated carryover funds.&#13;&#10;Consortia and members can use the tools to assist with tracking that are available in NOVA.&#13;&#10;There are some risks by doing nothing (see consortium requirement not to exceed 20% carryover)&#13;&#10;"/>
        </a:ext>
      </dgm:extLst>
    </dgm:pt>
    <dgm:pt modelId="{CD43E8BE-4048-47A7-83F9-16CE632C404B}" type="parTrans" cxnId="{906D7EB2-78EE-41FE-A3F7-C7BAF68D4176}">
      <dgm:prSet/>
      <dgm:spPr/>
      <dgm:t>
        <a:bodyPr/>
        <a:lstStyle/>
        <a:p>
          <a:endParaRPr lang="en-US"/>
        </a:p>
      </dgm:t>
    </dgm:pt>
    <dgm:pt modelId="{677F9E23-D9F3-4629-81D5-843EECF97C73}" type="sibTrans" cxnId="{906D7EB2-78EE-41FE-A3F7-C7BAF68D4176}">
      <dgm:prSet/>
      <dgm:spPr/>
      <dgm:t>
        <a:bodyPr/>
        <a:lstStyle/>
        <a:p>
          <a:endParaRPr lang="en-US"/>
        </a:p>
      </dgm:t>
    </dgm:pt>
    <dgm:pt modelId="{B8C03428-F39F-4418-8D6E-E9958E7BF41E}">
      <dgm:prSet/>
      <dgm:spPr>
        <a:blipFill rotWithShape="0">
          <a:blip xmlns:r="http://schemas.openxmlformats.org/officeDocument/2006/relationships" r:embed="rId1"/>
          <a:tile tx="0" ty="0" sx="100000" sy="100000" flip="none" algn="tl"/>
        </a:blipFill>
      </dgm:spPr>
      <dgm:t>
        <a:bodyPr/>
        <a:lstStyle/>
        <a:p>
          <a:r>
            <a:rPr lang="en-US" dirty="0"/>
            <a:t>Track members and assess annually: offer interventions, vote on possible one-time carry-over reduction.</a:t>
          </a:r>
        </a:p>
      </dgm:t>
      <dgm:extLst>
        <a:ext uri="{E40237B7-FDA0-4F09-8148-C483321AD2D9}">
          <dgm14:cNvPr xmlns:dgm14="http://schemas.microsoft.com/office/drawing/2010/diagram" id="0" name="" descr="Be clear in your consortium governance how you plan to implement this new legislation.&#13;&#10;Track members and assess annually: offer interventions, vote on possible one-time carry-over reduction.&#13;&#10;Consortia needs to fill in the gaps on how much will be reduced, voting process, timetable / check-ins, and how to utilize any reallocated carryover funds.&#13;&#10;Consortia and members can use the tools to assist with tracking that are available in NOVA.&#13;&#10;There are some risks by doing nothing (see consortium requirement not to exceed 20% carryover)&#13;&#10;"/>
        </a:ext>
      </dgm:extLst>
    </dgm:pt>
    <dgm:pt modelId="{5C032E8E-CD39-4660-8663-665744F9250D}" type="parTrans" cxnId="{DB47C951-E8CD-4689-B318-3351A3AE0933}">
      <dgm:prSet/>
      <dgm:spPr/>
      <dgm:t>
        <a:bodyPr/>
        <a:lstStyle/>
        <a:p>
          <a:endParaRPr lang="en-US"/>
        </a:p>
      </dgm:t>
    </dgm:pt>
    <dgm:pt modelId="{6DD53301-3D18-4063-908D-FF232C311A56}" type="sibTrans" cxnId="{DB47C951-E8CD-4689-B318-3351A3AE0933}">
      <dgm:prSet/>
      <dgm:spPr/>
      <dgm:t>
        <a:bodyPr/>
        <a:lstStyle/>
        <a:p>
          <a:endParaRPr lang="en-US"/>
        </a:p>
      </dgm:t>
    </dgm:pt>
    <dgm:pt modelId="{A3107A7D-D5DA-467E-AA8C-466FB901658E}">
      <dgm:prSet/>
      <dgm:spPr>
        <a:blipFill rotWithShape="0">
          <a:blip xmlns:r="http://schemas.openxmlformats.org/officeDocument/2006/relationships" r:embed="rId1"/>
          <a:tile tx="0" ty="0" sx="100000" sy="100000" flip="none" algn="tl"/>
        </a:blipFill>
      </dgm:spPr>
      <dgm:t>
        <a:bodyPr/>
        <a:lstStyle/>
        <a:p>
          <a:r>
            <a:rPr lang="en-US" dirty="0"/>
            <a:t>Consortia needs to fill in the gaps on how much will be reduced, voting process, timetable / check-ins, and how to utilize any reallocated carryover funds.</a:t>
          </a:r>
        </a:p>
      </dgm:t>
      <dgm:extLst>
        <a:ext uri="{E40237B7-FDA0-4F09-8148-C483321AD2D9}">
          <dgm14:cNvPr xmlns:dgm14="http://schemas.microsoft.com/office/drawing/2010/diagram" id="0" name="" descr="Be clear in your consortium governance how you plan to implement this new legislation.&#13;&#10;Track members and assess annually: offer interventions, vote on possible one-time carry-over reduction.&#13;&#10;Consortia needs to fill in the gaps on how much will be reduced, voting process, timetable / check-ins, and how to utilize any reallocated carryover funds.&#13;&#10;Consortia and members can use the tools to assist with tracking that are available in NOVA.&#13;&#10;There are some risks by doing nothing (see consortium requirement not to exceed 20% carryover)&#13;&#10;"/>
        </a:ext>
      </dgm:extLst>
    </dgm:pt>
    <dgm:pt modelId="{544C43A5-9F6A-4D49-99B6-01AC83AE3D99}" type="parTrans" cxnId="{B7798738-0E21-4058-AA35-9AD9964F0C9C}">
      <dgm:prSet/>
      <dgm:spPr/>
      <dgm:t>
        <a:bodyPr/>
        <a:lstStyle/>
        <a:p>
          <a:endParaRPr lang="en-US"/>
        </a:p>
      </dgm:t>
    </dgm:pt>
    <dgm:pt modelId="{0B20FF4C-8641-4029-8B46-825D392A9437}" type="sibTrans" cxnId="{B7798738-0E21-4058-AA35-9AD9964F0C9C}">
      <dgm:prSet/>
      <dgm:spPr/>
      <dgm:t>
        <a:bodyPr/>
        <a:lstStyle/>
        <a:p>
          <a:endParaRPr lang="en-US"/>
        </a:p>
      </dgm:t>
    </dgm:pt>
    <dgm:pt modelId="{06DA5F33-210D-4246-8CA2-47B4DD5BA2C6}">
      <dgm:prSet/>
      <dgm:spPr>
        <a:blipFill rotWithShape="0">
          <a:blip xmlns:r="http://schemas.openxmlformats.org/officeDocument/2006/relationships" r:embed="rId1"/>
          <a:tile tx="0" ty="0" sx="100000" sy="100000" flip="none" algn="tl"/>
        </a:blipFill>
      </dgm:spPr>
      <dgm:t>
        <a:bodyPr/>
        <a:lstStyle/>
        <a:p>
          <a:r>
            <a:rPr lang="en-US" dirty="0"/>
            <a:t>Consortia and members can use the tools to assist with tracking that are available in NOVA.</a:t>
          </a:r>
        </a:p>
      </dgm:t>
      <dgm:extLst>
        <a:ext uri="{E40237B7-FDA0-4F09-8148-C483321AD2D9}">
          <dgm14:cNvPr xmlns:dgm14="http://schemas.microsoft.com/office/drawing/2010/diagram" id="0" name="" descr="Be clear in your consortium governance how you plan to implement this new legislation.&#13;&#10;Track members and assess annually: offer interventions, vote on possible one-time carry-over reduction.&#13;&#10;Consortia needs to fill in the gaps on how much will be reduced, voting process, timetable / check-ins, and how to utilize any reallocated carryover funds.&#13;&#10;Consortia and members can use the tools to assist with tracking that are available in NOVA.&#13;&#10;There are some risks by doing nothing (see consortium requirement not to exceed 20% carryover)&#13;&#10;"/>
        </a:ext>
      </dgm:extLst>
    </dgm:pt>
    <dgm:pt modelId="{01F8D14A-2414-420F-AA97-DAF23A589A42}" type="parTrans" cxnId="{E20E360E-CC0B-49DD-8632-AB0A4D31C1CE}">
      <dgm:prSet/>
      <dgm:spPr/>
      <dgm:t>
        <a:bodyPr/>
        <a:lstStyle/>
        <a:p>
          <a:endParaRPr lang="en-US"/>
        </a:p>
      </dgm:t>
    </dgm:pt>
    <dgm:pt modelId="{F0CB25B8-3DA9-4C72-8BB5-33C43822EAEE}" type="sibTrans" cxnId="{E20E360E-CC0B-49DD-8632-AB0A4D31C1CE}">
      <dgm:prSet/>
      <dgm:spPr/>
      <dgm:t>
        <a:bodyPr/>
        <a:lstStyle/>
        <a:p>
          <a:endParaRPr lang="en-US"/>
        </a:p>
      </dgm:t>
    </dgm:pt>
    <dgm:pt modelId="{FB8A1356-D44C-4588-BC1E-76B4BF11816F}">
      <dgm:prSet/>
      <dgm:spPr>
        <a:blipFill rotWithShape="0">
          <a:blip xmlns:r="http://schemas.openxmlformats.org/officeDocument/2006/relationships" r:embed="rId1"/>
          <a:tile tx="0" ty="0" sx="100000" sy="100000" flip="none" algn="tl"/>
        </a:blipFill>
      </dgm:spPr>
      <dgm:t>
        <a:bodyPr/>
        <a:lstStyle/>
        <a:p>
          <a:r>
            <a:rPr lang="en-US" dirty="0"/>
            <a:t>There are some risks by doing nothing (see consortium requirement not to exceed 20% carryover)</a:t>
          </a:r>
        </a:p>
      </dgm:t>
      <dgm:extLst>
        <a:ext uri="{E40237B7-FDA0-4F09-8148-C483321AD2D9}">
          <dgm14:cNvPr xmlns:dgm14="http://schemas.microsoft.com/office/drawing/2010/diagram" id="0" name="" descr="Be clear in your consortium governance how you plan to implement this new legislation.&#13;&#10;Track members and assess annually: offer interventions, vote on possible one-time carry-over reduction.&#13;&#10;Consortia needs to fill in the gaps on how much will be reduced, voting process, timetable / check-ins, and how to utilize any reallocated carryover funds.&#13;&#10;Consortia and members can use the tools to assist with tracking that are available in NOVA.&#13;&#10;There are some risks by doing nothing (see consortium requirement not to exceed 20% carryover)&#13;&#10;"/>
        </a:ext>
      </dgm:extLst>
    </dgm:pt>
    <dgm:pt modelId="{4BE92671-3039-47AA-9AE1-2B9F6FCC38F6}" type="parTrans" cxnId="{DA51ED90-3376-4138-A6A5-E6AA1DDC2EB0}">
      <dgm:prSet/>
      <dgm:spPr/>
      <dgm:t>
        <a:bodyPr/>
        <a:lstStyle/>
        <a:p>
          <a:endParaRPr lang="en-US"/>
        </a:p>
      </dgm:t>
    </dgm:pt>
    <dgm:pt modelId="{251185BB-DD08-4C6D-B1BA-66621ED6822B}" type="sibTrans" cxnId="{DA51ED90-3376-4138-A6A5-E6AA1DDC2EB0}">
      <dgm:prSet/>
      <dgm:spPr/>
      <dgm:t>
        <a:bodyPr/>
        <a:lstStyle/>
        <a:p>
          <a:endParaRPr lang="en-US"/>
        </a:p>
      </dgm:t>
    </dgm:pt>
    <dgm:pt modelId="{6DE4ABEF-2308-442D-9A12-FA07CF5273FD}" type="pres">
      <dgm:prSet presAssocID="{E3B09E7C-73EA-4A27-BC05-F847E7828A66}" presName="diagram" presStyleCnt="0">
        <dgm:presLayoutVars>
          <dgm:dir/>
          <dgm:resizeHandles val="exact"/>
        </dgm:presLayoutVars>
      </dgm:prSet>
      <dgm:spPr/>
    </dgm:pt>
    <dgm:pt modelId="{6417D9B5-6D8E-46FD-A462-D5198923BD13}" type="pres">
      <dgm:prSet presAssocID="{FAF1F114-74FC-49AC-AEC0-30FFDD091E6B}" presName="node" presStyleLbl="node1" presStyleIdx="0" presStyleCnt="5">
        <dgm:presLayoutVars>
          <dgm:bulletEnabled val="1"/>
        </dgm:presLayoutVars>
      </dgm:prSet>
      <dgm:spPr/>
    </dgm:pt>
    <dgm:pt modelId="{15D8104E-F259-4183-B59B-D13C0DF51395}" type="pres">
      <dgm:prSet presAssocID="{677F9E23-D9F3-4629-81D5-843EECF97C73}" presName="sibTrans" presStyleCnt="0"/>
      <dgm:spPr/>
    </dgm:pt>
    <dgm:pt modelId="{156CD917-3CD8-45EE-B0B6-4B634B5117F4}" type="pres">
      <dgm:prSet presAssocID="{B8C03428-F39F-4418-8D6E-E9958E7BF41E}" presName="node" presStyleLbl="node1" presStyleIdx="1" presStyleCnt="5">
        <dgm:presLayoutVars>
          <dgm:bulletEnabled val="1"/>
        </dgm:presLayoutVars>
      </dgm:prSet>
      <dgm:spPr/>
    </dgm:pt>
    <dgm:pt modelId="{FBC845EC-17FB-4333-BF4D-C5ED6BFED866}" type="pres">
      <dgm:prSet presAssocID="{6DD53301-3D18-4063-908D-FF232C311A56}" presName="sibTrans" presStyleCnt="0"/>
      <dgm:spPr/>
    </dgm:pt>
    <dgm:pt modelId="{C6CFFB2C-2B53-4EEB-A977-787A12B091C8}" type="pres">
      <dgm:prSet presAssocID="{A3107A7D-D5DA-467E-AA8C-466FB901658E}" presName="node" presStyleLbl="node1" presStyleIdx="2" presStyleCnt="5">
        <dgm:presLayoutVars>
          <dgm:bulletEnabled val="1"/>
        </dgm:presLayoutVars>
      </dgm:prSet>
      <dgm:spPr/>
    </dgm:pt>
    <dgm:pt modelId="{0A57342F-ADE6-4F52-8615-9A0A0CE092AA}" type="pres">
      <dgm:prSet presAssocID="{0B20FF4C-8641-4029-8B46-825D392A9437}" presName="sibTrans" presStyleCnt="0"/>
      <dgm:spPr/>
    </dgm:pt>
    <dgm:pt modelId="{50759CB5-ED9E-4730-B1CA-4A27D2CC67A7}" type="pres">
      <dgm:prSet presAssocID="{06DA5F33-210D-4246-8CA2-47B4DD5BA2C6}" presName="node" presStyleLbl="node1" presStyleIdx="3" presStyleCnt="5">
        <dgm:presLayoutVars>
          <dgm:bulletEnabled val="1"/>
        </dgm:presLayoutVars>
      </dgm:prSet>
      <dgm:spPr/>
    </dgm:pt>
    <dgm:pt modelId="{6C75533D-173D-4B9F-83D6-FB19AEBB6604}" type="pres">
      <dgm:prSet presAssocID="{F0CB25B8-3DA9-4C72-8BB5-33C43822EAEE}" presName="sibTrans" presStyleCnt="0"/>
      <dgm:spPr/>
    </dgm:pt>
    <dgm:pt modelId="{2DC8D428-87E9-40EF-B49D-86269BE144B0}" type="pres">
      <dgm:prSet presAssocID="{FB8A1356-D44C-4588-BC1E-76B4BF11816F}" presName="node" presStyleLbl="node1" presStyleIdx="4" presStyleCnt="5">
        <dgm:presLayoutVars>
          <dgm:bulletEnabled val="1"/>
        </dgm:presLayoutVars>
      </dgm:prSet>
      <dgm:spPr/>
    </dgm:pt>
  </dgm:ptLst>
  <dgm:cxnLst>
    <dgm:cxn modelId="{729EBC0B-B199-4788-A60B-4FA5A921045D}" type="presOf" srcId="{B8C03428-F39F-4418-8D6E-E9958E7BF41E}" destId="{156CD917-3CD8-45EE-B0B6-4B634B5117F4}" srcOrd="0" destOrd="0" presId="urn:microsoft.com/office/officeart/2005/8/layout/default"/>
    <dgm:cxn modelId="{E20E360E-CC0B-49DD-8632-AB0A4D31C1CE}" srcId="{E3B09E7C-73EA-4A27-BC05-F847E7828A66}" destId="{06DA5F33-210D-4246-8CA2-47B4DD5BA2C6}" srcOrd="3" destOrd="0" parTransId="{01F8D14A-2414-420F-AA97-DAF23A589A42}" sibTransId="{F0CB25B8-3DA9-4C72-8BB5-33C43822EAEE}"/>
    <dgm:cxn modelId="{94237528-6D79-4AD8-BEC3-854E155F1E21}" type="presOf" srcId="{FAF1F114-74FC-49AC-AEC0-30FFDD091E6B}" destId="{6417D9B5-6D8E-46FD-A462-D5198923BD13}" srcOrd="0" destOrd="0" presId="urn:microsoft.com/office/officeart/2005/8/layout/default"/>
    <dgm:cxn modelId="{B7798738-0E21-4058-AA35-9AD9964F0C9C}" srcId="{E3B09E7C-73EA-4A27-BC05-F847E7828A66}" destId="{A3107A7D-D5DA-467E-AA8C-466FB901658E}" srcOrd="2" destOrd="0" parTransId="{544C43A5-9F6A-4D49-99B6-01AC83AE3D99}" sibTransId="{0B20FF4C-8641-4029-8B46-825D392A9437}"/>
    <dgm:cxn modelId="{57AFCD4C-BB69-4624-B265-E1ED383A16C0}" type="presOf" srcId="{06DA5F33-210D-4246-8CA2-47B4DD5BA2C6}" destId="{50759CB5-ED9E-4730-B1CA-4A27D2CC67A7}" srcOrd="0" destOrd="0" presId="urn:microsoft.com/office/officeart/2005/8/layout/default"/>
    <dgm:cxn modelId="{DB47C951-E8CD-4689-B318-3351A3AE0933}" srcId="{E3B09E7C-73EA-4A27-BC05-F847E7828A66}" destId="{B8C03428-F39F-4418-8D6E-E9958E7BF41E}" srcOrd="1" destOrd="0" parTransId="{5C032E8E-CD39-4660-8663-665744F9250D}" sibTransId="{6DD53301-3D18-4063-908D-FF232C311A56}"/>
    <dgm:cxn modelId="{A3FCA889-5F03-45E2-8D1F-9BBFCD2D057F}" type="presOf" srcId="{A3107A7D-D5DA-467E-AA8C-466FB901658E}" destId="{C6CFFB2C-2B53-4EEB-A977-787A12B091C8}" srcOrd="0" destOrd="0" presId="urn:microsoft.com/office/officeart/2005/8/layout/default"/>
    <dgm:cxn modelId="{DA51ED90-3376-4138-A6A5-E6AA1DDC2EB0}" srcId="{E3B09E7C-73EA-4A27-BC05-F847E7828A66}" destId="{FB8A1356-D44C-4588-BC1E-76B4BF11816F}" srcOrd="4" destOrd="0" parTransId="{4BE92671-3039-47AA-9AE1-2B9F6FCC38F6}" sibTransId="{251185BB-DD08-4C6D-B1BA-66621ED6822B}"/>
    <dgm:cxn modelId="{5EF2B7A9-6C1E-436F-AE57-D1695E4ABBA5}" type="presOf" srcId="{E3B09E7C-73EA-4A27-BC05-F847E7828A66}" destId="{6DE4ABEF-2308-442D-9A12-FA07CF5273FD}" srcOrd="0" destOrd="0" presId="urn:microsoft.com/office/officeart/2005/8/layout/default"/>
    <dgm:cxn modelId="{906D7EB2-78EE-41FE-A3F7-C7BAF68D4176}" srcId="{E3B09E7C-73EA-4A27-BC05-F847E7828A66}" destId="{FAF1F114-74FC-49AC-AEC0-30FFDD091E6B}" srcOrd="0" destOrd="0" parTransId="{CD43E8BE-4048-47A7-83F9-16CE632C404B}" sibTransId="{677F9E23-D9F3-4629-81D5-843EECF97C73}"/>
    <dgm:cxn modelId="{147186BD-33E0-45A1-8BBF-DD58F6A09CBF}" type="presOf" srcId="{FB8A1356-D44C-4588-BC1E-76B4BF11816F}" destId="{2DC8D428-87E9-40EF-B49D-86269BE144B0}" srcOrd="0" destOrd="0" presId="urn:microsoft.com/office/officeart/2005/8/layout/default"/>
    <dgm:cxn modelId="{2BF4ABCF-17E8-4244-BA6F-3F0844809166}" type="presParOf" srcId="{6DE4ABEF-2308-442D-9A12-FA07CF5273FD}" destId="{6417D9B5-6D8E-46FD-A462-D5198923BD13}" srcOrd="0" destOrd="0" presId="urn:microsoft.com/office/officeart/2005/8/layout/default"/>
    <dgm:cxn modelId="{B4EC3AC4-0FEF-4CDA-8CB0-FCB4266597CB}" type="presParOf" srcId="{6DE4ABEF-2308-442D-9A12-FA07CF5273FD}" destId="{15D8104E-F259-4183-B59B-D13C0DF51395}" srcOrd="1" destOrd="0" presId="urn:microsoft.com/office/officeart/2005/8/layout/default"/>
    <dgm:cxn modelId="{17D00888-3DA8-4B15-B1C4-261EBD7D65DB}" type="presParOf" srcId="{6DE4ABEF-2308-442D-9A12-FA07CF5273FD}" destId="{156CD917-3CD8-45EE-B0B6-4B634B5117F4}" srcOrd="2" destOrd="0" presId="urn:microsoft.com/office/officeart/2005/8/layout/default"/>
    <dgm:cxn modelId="{F0927F48-BDE6-4E79-B3E1-80045923EA03}" type="presParOf" srcId="{6DE4ABEF-2308-442D-9A12-FA07CF5273FD}" destId="{FBC845EC-17FB-4333-BF4D-C5ED6BFED866}" srcOrd="3" destOrd="0" presId="urn:microsoft.com/office/officeart/2005/8/layout/default"/>
    <dgm:cxn modelId="{7C0A8AD5-ABED-4AA1-89BC-10B58C6A6BF4}" type="presParOf" srcId="{6DE4ABEF-2308-442D-9A12-FA07CF5273FD}" destId="{C6CFFB2C-2B53-4EEB-A977-787A12B091C8}" srcOrd="4" destOrd="0" presId="urn:microsoft.com/office/officeart/2005/8/layout/default"/>
    <dgm:cxn modelId="{4D969FB3-CE8C-4232-BCF7-E993C775E458}" type="presParOf" srcId="{6DE4ABEF-2308-442D-9A12-FA07CF5273FD}" destId="{0A57342F-ADE6-4F52-8615-9A0A0CE092AA}" srcOrd="5" destOrd="0" presId="urn:microsoft.com/office/officeart/2005/8/layout/default"/>
    <dgm:cxn modelId="{1C5D702B-5DD6-4B4E-9D2C-DC27BF68ED5E}" type="presParOf" srcId="{6DE4ABEF-2308-442D-9A12-FA07CF5273FD}" destId="{50759CB5-ED9E-4730-B1CA-4A27D2CC67A7}" srcOrd="6" destOrd="0" presId="urn:microsoft.com/office/officeart/2005/8/layout/default"/>
    <dgm:cxn modelId="{2AFF12DB-C5EC-4324-8502-96402456A4BD}" type="presParOf" srcId="{6DE4ABEF-2308-442D-9A12-FA07CF5273FD}" destId="{6C75533D-173D-4B9F-83D6-FB19AEBB6604}" srcOrd="7" destOrd="0" presId="urn:microsoft.com/office/officeart/2005/8/layout/default"/>
    <dgm:cxn modelId="{AD4CD4F3-153E-44F4-8012-40259E4582F9}" type="presParOf" srcId="{6DE4ABEF-2308-442D-9A12-FA07CF5273FD}" destId="{2DC8D428-87E9-40EF-B49D-86269BE144B0}"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C34D47-D361-41A2-B72B-B5F61F96D114}" type="doc">
      <dgm:prSet loTypeId="urn:microsoft.com/office/officeart/2005/8/layout/process3" loCatId="process" qsTypeId="urn:microsoft.com/office/officeart/2005/8/quickstyle/simple1" qsCatId="simple" csTypeId="urn:microsoft.com/office/officeart/2005/8/colors/accent1_3" csCatId="accent1" phldr="1"/>
      <dgm:spPr/>
      <dgm:t>
        <a:bodyPr/>
        <a:lstStyle/>
        <a:p>
          <a:endParaRPr lang="en-US"/>
        </a:p>
      </dgm:t>
    </dgm:pt>
    <dgm:pt modelId="{7DF8FB47-227F-4E7C-B5D7-AC790CEFECD1}">
      <dgm:prSet/>
      <dgm:spPr>
        <a:solidFill>
          <a:schemeClr val="bg2">
            <a:lumMod val="25000"/>
          </a:schemeClr>
        </a:solidFill>
      </dgm:spPr>
      <dgm:t>
        <a:bodyPr/>
        <a:lstStyle/>
        <a:p>
          <a:r>
            <a:rPr lang="en-US" i="1" dirty="0"/>
            <a:t>AB 1491 requires </a:t>
          </a:r>
          <a:r>
            <a:rPr lang="en-US" b="1" i="1" dirty="0"/>
            <a:t>a consortium </a:t>
          </a:r>
          <a:r>
            <a:rPr lang="en-US" i="1" dirty="0"/>
            <a:t>with </a:t>
          </a:r>
          <a:r>
            <a:rPr lang="en-US" b="1" i="1" dirty="0"/>
            <a:t>carryover </a:t>
          </a:r>
          <a:r>
            <a:rPr lang="en-US" i="1" dirty="0"/>
            <a:t>from </a:t>
          </a:r>
          <a:r>
            <a:rPr lang="en-US" b="1" i="1" dirty="0"/>
            <a:t>one or more prior fiscal years exceeding 20% </a:t>
          </a:r>
          <a:r>
            <a:rPr lang="en-US" i="1" dirty="0"/>
            <a:t>to</a:t>
          </a:r>
          <a:r>
            <a:rPr lang="en-US" dirty="0"/>
            <a:t>…. </a:t>
          </a:r>
        </a:p>
      </dgm:t>
      <dgm:extLst>
        <a:ext uri="{E40237B7-FDA0-4F09-8148-C483321AD2D9}">
          <dgm14:cNvPr xmlns:dgm14="http://schemas.microsoft.com/office/drawing/2010/diagram" id="0" name="" descr="•AB 1491 requires a consortium with carryover from one or more prior fiscal years exceeding 20% to…. &#10;•Submit a written expenditure plan, to the Chancellor and the Superintendent&#10;•Chancellor and Superintendent will:&#10;Ø“Prescribe and assign technical assistance to that consortium to ensure that adequate adult education services are provided to the region in proportion to the region's available funding.”&#10;"/>
        </a:ext>
      </dgm:extLst>
    </dgm:pt>
    <dgm:pt modelId="{75A33FB5-84E7-4196-A52D-C151F5507DFA}" type="parTrans" cxnId="{30B93348-028C-4D43-BDAC-7B71A2D549EC}">
      <dgm:prSet/>
      <dgm:spPr/>
      <dgm:t>
        <a:bodyPr/>
        <a:lstStyle/>
        <a:p>
          <a:endParaRPr lang="en-US"/>
        </a:p>
      </dgm:t>
    </dgm:pt>
    <dgm:pt modelId="{8297D4DA-EC05-473D-8F9F-27F4A5C49339}" type="sibTrans" cxnId="{30B93348-028C-4D43-BDAC-7B71A2D549EC}">
      <dgm:prSet/>
      <dgm:spPr/>
      <dgm:t>
        <a:bodyPr/>
        <a:lstStyle/>
        <a:p>
          <a:endParaRPr lang="en-US"/>
        </a:p>
      </dgm:t>
    </dgm:pt>
    <dgm:pt modelId="{D4F1D42C-68DA-478B-9B84-18E077318AE2}">
      <dgm:prSet/>
      <dgm:spPr/>
      <dgm:t>
        <a:bodyPr/>
        <a:lstStyle/>
        <a:p>
          <a:r>
            <a:rPr lang="en-US" dirty="0"/>
            <a:t>Submit a written expenditure plan, to the Chancellor and the Superintendent</a:t>
          </a:r>
        </a:p>
      </dgm:t>
      <dgm:extLst>
        <a:ext uri="{E40237B7-FDA0-4F09-8148-C483321AD2D9}">
          <dgm14:cNvPr xmlns:dgm14="http://schemas.microsoft.com/office/drawing/2010/diagram" id="0" name="" descr="•AB 1491 requires a consortium with carryover from one or more prior fiscal years exceeding 20% to…. &#10;•Submit a written expenditure plan, to the Chancellor and the Superintendent&#10;•Chancellor and Superintendent will:&#10;Ø“Prescribe and assign technical assistance to that consortium to ensure that adequate adult education services are provided to the region in proportion to the region's available funding.”&#10;"/>
        </a:ext>
      </dgm:extLst>
    </dgm:pt>
    <dgm:pt modelId="{FEDFA214-627C-449F-B557-172972C51462}" type="parTrans" cxnId="{FA2EB57A-CA90-407E-9D90-A7FCF0335A3A}">
      <dgm:prSet/>
      <dgm:spPr/>
      <dgm:t>
        <a:bodyPr/>
        <a:lstStyle/>
        <a:p>
          <a:endParaRPr lang="en-US"/>
        </a:p>
      </dgm:t>
    </dgm:pt>
    <dgm:pt modelId="{94BEC97B-ED79-4D19-9BE5-0CC54C387569}" type="sibTrans" cxnId="{FA2EB57A-CA90-407E-9D90-A7FCF0335A3A}">
      <dgm:prSet/>
      <dgm:spPr/>
      <dgm:t>
        <a:bodyPr/>
        <a:lstStyle/>
        <a:p>
          <a:endParaRPr lang="en-US"/>
        </a:p>
      </dgm:t>
    </dgm:pt>
    <dgm:pt modelId="{0D24EAE7-388D-4DCA-91FA-3AE34F82E961}">
      <dgm:prSet/>
      <dgm:spPr/>
      <dgm:t>
        <a:bodyPr/>
        <a:lstStyle/>
        <a:p>
          <a:r>
            <a:rPr lang="en-US" dirty="0"/>
            <a:t>Chancellor and Superintendent will:</a:t>
          </a:r>
        </a:p>
      </dgm:t>
    </dgm:pt>
    <dgm:pt modelId="{08B10CA0-2116-49F9-AFB8-B4B68315085B}" type="parTrans" cxnId="{EE604B8F-FBB7-4D1F-BD24-C5078E318836}">
      <dgm:prSet/>
      <dgm:spPr/>
      <dgm:t>
        <a:bodyPr/>
        <a:lstStyle/>
        <a:p>
          <a:endParaRPr lang="en-US"/>
        </a:p>
      </dgm:t>
    </dgm:pt>
    <dgm:pt modelId="{3F1F9344-8049-4452-89B4-1B96DC3D62BD}" type="sibTrans" cxnId="{EE604B8F-FBB7-4D1F-BD24-C5078E318836}">
      <dgm:prSet/>
      <dgm:spPr/>
      <dgm:t>
        <a:bodyPr/>
        <a:lstStyle/>
        <a:p>
          <a:endParaRPr lang="en-US"/>
        </a:p>
      </dgm:t>
    </dgm:pt>
    <dgm:pt modelId="{9188A2E1-F5B1-446B-9CCF-169D8DB1109F}">
      <dgm:prSet/>
      <dgm:spPr/>
      <dgm:t>
        <a:bodyPr/>
        <a:lstStyle/>
        <a:p>
          <a:pPr>
            <a:buFont typeface="Wingdings" panose="05000000000000000000" pitchFamily="2" charset="2"/>
            <a:buChar char="Ø"/>
          </a:pPr>
          <a:r>
            <a:rPr lang="en-US" dirty="0"/>
            <a:t>“Prescribe and assign technical assistance to that consortium to ensure that adequate adult education services are provided to the region in proportion to the region's available funding.”</a:t>
          </a:r>
        </a:p>
      </dgm:t>
    </dgm:pt>
    <dgm:pt modelId="{E323AA05-6E72-4741-9D89-8F826AFC84BB}" type="parTrans" cxnId="{526B169B-1EFC-49C7-8FA5-6EBC71F51C9D}">
      <dgm:prSet/>
      <dgm:spPr/>
      <dgm:t>
        <a:bodyPr/>
        <a:lstStyle/>
        <a:p>
          <a:endParaRPr lang="en-US"/>
        </a:p>
      </dgm:t>
    </dgm:pt>
    <dgm:pt modelId="{FA60FA6E-A347-44B3-B30D-4AB924E97588}" type="sibTrans" cxnId="{526B169B-1EFC-49C7-8FA5-6EBC71F51C9D}">
      <dgm:prSet/>
      <dgm:spPr/>
      <dgm:t>
        <a:bodyPr/>
        <a:lstStyle/>
        <a:p>
          <a:endParaRPr lang="en-US"/>
        </a:p>
      </dgm:t>
    </dgm:pt>
    <dgm:pt modelId="{5ABD69E4-8B2C-49A8-ADE5-ED457198CFEF}" type="pres">
      <dgm:prSet presAssocID="{EEC34D47-D361-41A2-B72B-B5F61F96D114}" presName="linearFlow" presStyleCnt="0">
        <dgm:presLayoutVars>
          <dgm:dir/>
          <dgm:animLvl val="lvl"/>
          <dgm:resizeHandles val="exact"/>
        </dgm:presLayoutVars>
      </dgm:prSet>
      <dgm:spPr/>
    </dgm:pt>
    <dgm:pt modelId="{042FFDC0-8914-4397-B1C3-38873A3DDA05}" type="pres">
      <dgm:prSet presAssocID="{7DF8FB47-227F-4E7C-B5D7-AC790CEFECD1}" presName="composite" presStyleCnt="0"/>
      <dgm:spPr/>
    </dgm:pt>
    <dgm:pt modelId="{BD207366-BE5F-475D-829A-729DD03F256E}" type="pres">
      <dgm:prSet presAssocID="{7DF8FB47-227F-4E7C-B5D7-AC790CEFECD1}" presName="parTx" presStyleLbl="node1" presStyleIdx="0" presStyleCnt="1">
        <dgm:presLayoutVars>
          <dgm:chMax val="0"/>
          <dgm:chPref val="0"/>
          <dgm:bulletEnabled val="1"/>
        </dgm:presLayoutVars>
      </dgm:prSet>
      <dgm:spPr/>
    </dgm:pt>
    <dgm:pt modelId="{2B4FEA57-4013-4FAB-AC4F-E9447A366F47}" type="pres">
      <dgm:prSet presAssocID="{7DF8FB47-227F-4E7C-B5D7-AC790CEFECD1}" presName="parSh" presStyleLbl="node1" presStyleIdx="0" presStyleCnt="1"/>
      <dgm:spPr/>
    </dgm:pt>
    <dgm:pt modelId="{E77BC692-FE86-4B05-8B12-C7053E2A6C24}" type="pres">
      <dgm:prSet presAssocID="{7DF8FB47-227F-4E7C-B5D7-AC790CEFECD1}" presName="desTx" presStyleLbl="fgAcc1" presStyleIdx="0" presStyleCnt="1">
        <dgm:presLayoutVars>
          <dgm:bulletEnabled val="1"/>
        </dgm:presLayoutVars>
      </dgm:prSet>
      <dgm:spPr/>
    </dgm:pt>
  </dgm:ptLst>
  <dgm:cxnLst>
    <dgm:cxn modelId="{8B0A0030-F963-4F8B-B385-69BF086F0674}" type="presOf" srcId="{7DF8FB47-227F-4E7C-B5D7-AC790CEFECD1}" destId="{BD207366-BE5F-475D-829A-729DD03F256E}" srcOrd="0" destOrd="0" presId="urn:microsoft.com/office/officeart/2005/8/layout/process3"/>
    <dgm:cxn modelId="{30B93348-028C-4D43-BDAC-7B71A2D549EC}" srcId="{EEC34D47-D361-41A2-B72B-B5F61F96D114}" destId="{7DF8FB47-227F-4E7C-B5D7-AC790CEFECD1}" srcOrd="0" destOrd="0" parTransId="{75A33FB5-84E7-4196-A52D-C151F5507DFA}" sibTransId="{8297D4DA-EC05-473D-8F9F-27F4A5C49339}"/>
    <dgm:cxn modelId="{6C8D4059-089A-47FD-B40C-B9123A445B20}" type="presOf" srcId="{0D24EAE7-388D-4DCA-91FA-3AE34F82E961}" destId="{E77BC692-FE86-4B05-8B12-C7053E2A6C24}" srcOrd="0" destOrd="1" presId="urn:microsoft.com/office/officeart/2005/8/layout/process3"/>
    <dgm:cxn modelId="{FA2EB57A-CA90-407E-9D90-A7FCF0335A3A}" srcId="{7DF8FB47-227F-4E7C-B5D7-AC790CEFECD1}" destId="{D4F1D42C-68DA-478B-9B84-18E077318AE2}" srcOrd="0" destOrd="0" parTransId="{FEDFA214-627C-449F-B557-172972C51462}" sibTransId="{94BEC97B-ED79-4D19-9BE5-0CC54C387569}"/>
    <dgm:cxn modelId="{EE604B8F-FBB7-4D1F-BD24-C5078E318836}" srcId="{7DF8FB47-227F-4E7C-B5D7-AC790CEFECD1}" destId="{0D24EAE7-388D-4DCA-91FA-3AE34F82E961}" srcOrd="1" destOrd="0" parTransId="{08B10CA0-2116-49F9-AFB8-B4B68315085B}" sibTransId="{3F1F9344-8049-4452-89B4-1B96DC3D62BD}"/>
    <dgm:cxn modelId="{526B169B-1EFC-49C7-8FA5-6EBC71F51C9D}" srcId="{0D24EAE7-388D-4DCA-91FA-3AE34F82E961}" destId="{9188A2E1-F5B1-446B-9CCF-169D8DB1109F}" srcOrd="0" destOrd="0" parTransId="{E323AA05-6E72-4741-9D89-8F826AFC84BB}" sibTransId="{FA60FA6E-A347-44B3-B30D-4AB924E97588}"/>
    <dgm:cxn modelId="{BF6C079E-E513-491A-B7FA-E0338DC2A570}" type="presOf" srcId="{D4F1D42C-68DA-478B-9B84-18E077318AE2}" destId="{E77BC692-FE86-4B05-8B12-C7053E2A6C24}" srcOrd="0" destOrd="0" presId="urn:microsoft.com/office/officeart/2005/8/layout/process3"/>
    <dgm:cxn modelId="{D56A219F-1392-4BF4-8207-1160F4A9C77C}" type="presOf" srcId="{7DF8FB47-227F-4E7C-B5D7-AC790CEFECD1}" destId="{2B4FEA57-4013-4FAB-AC4F-E9447A366F47}" srcOrd="1" destOrd="0" presId="urn:microsoft.com/office/officeart/2005/8/layout/process3"/>
    <dgm:cxn modelId="{312353B4-4C70-459D-9DD4-1C9D7560752A}" type="presOf" srcId="{9188A2E1-F5B1-446B-9CCF-169D8DB1109F}" destId="{E77BC692-FE86-4B05-8B12-C7053E2A6C24}" srcOrd="0" destOrd="2" presId="urn:microsoft.com/office/officeart/2005/8/layout/process3"/>
    <dgm:cxn modelId="{64FA6EEE-E5D1-49CE-9EA8-410570A495BC}" type="presOf" srcId="{EEC34D47-D361-41A2-B72B-B5F61F96D114}" destId="{5ABD69E4-8B2C-49A8-ADE5-ED457198CFEF}" srcOrd="0" destOrd="0" presId="urn:microsoft.com/office/officeart/2005/8/layout/process3"/>
    <dgm:cxn modelId="{3D455F71-070D-49F7-B9FD-4899D9EEAA8C}" type="presParOf" srcId="{5ABD69E4-8B2C-49A8-ADE5-ED457198CFEF}" destId="{042FFDC0-8914-4397-B1C3-38873A3DDA05}" srcOrd="0" destOrd="0" presId="urn:microsoft.com/office/officeart/2005/8/layout/process3"/>
    <dgm:cxn modelId="{D10BB5BC-BBF4-46E6-9C25-477D166AA469}" type="presParOf" srcId="{042FFDC0-8914-4397-B1C3-38873A3DDA05}" destId="{BD207366-BE5F-475D-829A-729DD03F256E}" srcOrd="0" destOrd="0" presId="urn:microsoft.com/office/officeart/2005/8/layout/process3"/>
    <dgm:cxn modelId="{0B2EEE1B-BFE8-4448-8E28-99780B8B8BCD}" type="presParOf" srcId="{042FFDC0-8914-4397-B1C3-38873A3DDA05}" destId="{2B4FEA57-4013-4FAB-AC4F-E9447A366F47}" srcOrd="1" destOrd="0" presId="urn:microsoft.com/office/officeart/2005/8/layout/process3"/>
    <dgm:cxn modelId="{AB20A3A5-F9D4-4D9A-BF52-C7C15ECA5128}" type="presParOf" srcId="{042FFDC0-8914-4397-B1C3-38873A3DDA05}" destId="{E77BC692-FE86-4B05-8B12-C7053E2A6C24}" srcOrd="2" destOrd="0" presId="urn:microsoft.com/office/officeart/2005/8/layout/process3"/>
  </dgm:cxnLst>
  <dgm:bg>
    <a:solidFill>
      <a:schemeClr val="accent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6836A4-7F2D-4EB2-9156-A3C53AD457D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858FEE5-E051-4222-8A83-7DA15FD00992}">
      <dgm:prSet/>
      <dgm:spPr/>
      <dgm:t>
        <a:bodyPr/>
        <a:lstStyle/>
        <a:p>
          <a:pPr>
            <a:lnSpc>
              <a:spcPct val="100000"/>
            </a:lnSpc>
          </a:pPr>
          <a:r>
            <a:rPr lang="en-US" dirty="0"/>
            <a:t>Consortium carryover tracking began at the start of FY 23-24. First year of tracking will complete once Q4 expenses are certified by September 30, 2024.</a:t>
          </a:r>
        </a:p>
      </dgm:t>
      <dgm:extLst>
        <a:ext uri="{E40237B7-FDA0-4F09-8148-C483321AD2D9}">
          <dgm14:cNvPr xmlns:dgm14="http://schemas.microsoft.com/office/drawing/2010/diagram" id="0" name="" descr="Consortium carryover tracking began at the start of FY 23-24. First year of tracking will complete once Q4 expenses are certified by September 30, 2024.&#13;&#10;This start date includes the tracking of both member carryover and consortium carryover&#13;&#10;"/>
        </a:ext>
      </dgm:extLst>
    </dgm:pt>
    <dgm:pt modelId="{9009B0F1-0455-433E-A914-DAFB58806384}" type="parTrans" cxnId="{1B5F7155-2C19-4D39-A341-51ECE027757C}">
      <dgm:prSet/>
      <dgm:spPr/>
      <dgm:t>
        <a:bodyPr/>
        <a:lstStyle/>
        <a:p>
          <a:endParaRPr lang="en-US"/>
        </a:p>
      </dgm:t>
    </dgm:pt>
    <dgm:pt modelId="{BD3B116B-9653-45B2-A9F9-AB6C71023FB2}" type="sibTrans" cxnId="{1B5F7155-2C19-4D39-A341-51ECE027757C}">
      <dgm:prSet/>
      <dgm:spPr/>
      <dgm:t>
        <a:bodyPr/>
        <a:lstStyle/>
        <a:p>
          <a:endParaRPr lang="en-US"/>
        </a:p>
      </dgm:t>
    </dgm:pt>
    <dgm:pt modelId="{DE25968B-7824-462D-ACA9-5609366EC87A}">
      <dgm:prSet/>
      <dgm:spPr/>
      <dgm:t>
        <a:bodyPr/>
        <a:lstStyle/>
        <a:p>
          <a:pPr>
            <a:lnSpc>
              <a:spcPct val="100000"/>
            </a:lnSpc>
          </a:pPr>
          <a:r>
            <a:rPr lang="en-US" dirty="0"/>
            <a:t>This start date includes the tracking of both </a:t>
          </a:r>
          <a:r>
            <a:rPr lang="en-US" b="1" dirty="0"/>
            <a:t>member carryover </a:t>
          </a:r>
          <a:r>
            <a:rPr lang="en-US" dirty="0"/>
            <a:t>and </a:t>
          </a:r>
          <a:r>
            <a:rPr lang="en-US" b="1" dirty="0"/>
            <a:t>consortium carryover</a:t>
          </a:r>
          <a:r>
            <a:rPr lang="en-US" dirty="0"/>
            <a:t>.</a:t>
          </a:r>
        </a:p>
      </dgm:t>
      <dgm:extLst>
        <a:ext uri="{E40237B7-FDA0-4F09-8148-C483321AD2D9}">
          <dgm14:cNvPr xmlns:dgm14="http://schemas.microsoft.com/office/drawing/2010/diagram" id="0" name="" descr="Consortium carryover tracking began at the start of FY 23-24. First year of tracking will complete once Q4 expenses are certified by September 30, 2024.&#13;&#10;This start date includes the tracking of both member carryover and consortium carryover&#13;&#10;"/>
        </a:ext>
      </dgm:extLst>
    </dgm:pt>
    <dgm:pt modelId="{A22B6BCB-2ED2-4DF4-99E7-AD2D3F321A78}" type="parTrans" cxnId="{2BA18CD6-F0EF-4594-B5CF-07AC2B660060}">
      <dgm:prSet/>
      <dgm:spPr/>
      <dgm:t>
        <a:bodyPr/>
        <a:lstStyle/>
        <a:p>
          <a:endParaRPr lang="en-US"/>
        </a:p>
      </dgm:t>
    </dgm:pt>
    <dgm:pt modelId="{E260F372-818D-4AF5-8B2E-70D4EAB4B3FF}" type="sibTrans" cxnId="{2BA18CD6-F0EF-4594-B5CF-07AC2B660060}">
      <dgm:prSet/>
      <dgm:spPr/>
      <dgm:t>
        <a:bodyPr/>
        <a:lstStyle/>
        <a:p>
          <a:endParaRPr lang="en-US"/>
        </a:p>
      </dgm:t>
    </dgm:pt>
    <dgm:pt modelId="{9C906A68-6F0D-4CF7-B879-B508C98ACB43}" type="pres">
      <dgm:prSet presAssocID="{386836A4-7F2D-4EB2-9156-A3C53AD457D5}" presName="root" presStyleCnt="0">
        <dgm:presLayoutVars>
          <dgm:dir/>
          <dgm:resizeHandles val="exact"/>
        </dgm:presLayoutVars>
      </dgm:prSet>
      <dgm:spPr/>
    </dgm:pt>
    <dgm:pt modelId="{DE0F5D02-7652-491A-A9A4-2466A48283D5}" type="pres">
      <dgm:prSet presAssocID="{F858FEE5-E051-4222-8A83-7DA15FD00992}" presName="compNode" presStyleCnt="0"/>
      <dgm:spPr/>
    </dgm:pt>
    <dgm:pt modelId="{7E21ACE9-58EA-4CCF-A050-81F0896B38BA}" type="pres">
      <dgm:prSet presAssocID="{F858FEE5-E051-4222-8A83-7DA15FD00992}" presName="bgRect" presStyleLbl="bgShp" presStyleIdx="0" presStyleCnt="2">
        <dgm:style>
          <a:lnRef idx="1">
            <a:schemeClr val="accent1"/>
          </a:lnRef>
          <a:fillRef idx="3">
            <a:schemeClr val="accent1"/>
          </a:fillRef>
          <a:effectRef idx="2">
            <a:schemeClr val="accent1"/>
          </a:effectRef>
          <a:fontRef idx="minor">
            <a:schemeClr val="lt1"/>
          </a:fontRef>
        </dgm:style>
      </dgm:prSet>
      <dgm:spPr>
        <a:solidFill>
          <a:schemeClr val="accent2">
            <a:lumMod val="50000"/>
          </a:schemeClr>
        </a:solidFill>
      </dgm:spPr>
    </dgm:pt>
    <dgm:pt modelId="{C8414C74-14DB-4C43-AFD9-E88382795B94}" type="pres">
      <dgm:prSet presAssocID="{F858FEE5-E051-4222-8A83-7DA15FD0099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eam"/>
        </a:ext>
      </dgm:extLst>
    </dgm:pt>
    <dgm:pt modelId="{076A5D52-42DF-4598-8068-0DF8A97E5C13}" type="pres">
      <dgm:prSet presAssocID="{F858FEE5-E051-4222-8A83-7DA15FD00992}" presName="spaceRect" presStyleCnt="0"/>
      <dgm:spPr/>
    </dgm:pt>
    <dgm:pt modelId="{0858F031-8B0E-4996-8125-7C5C810854B2}" type="pres">
      <dgm:prSet presAssocID="{F858FEE5-E051-4222-8A83-7DA15FD00992}" presName="parTx" presStyleLbl="revTx" presStyleIdx="0" presStyleCnt="2">
        <dgm:presLayoutVars>
          <dgm:chMax val="0"/>
          <dgm:chPref val="0"/>
        </dgm:presLayoutVars>
      </dgm:prSet>
      <dgm:spPr/>
    </dgm:pt>
    <dgm:pt modelId="{C510C8A3-BEDE-428F-9A05-CBC6766D1CF4}" type="pres">
      <dgm:prSet presAssocID="{BD3B116B-9653-45B2-A9F9-AB6C71023FB2}" presName="sibTrans" presStyleCnt="0"/>
      <dgm:spPr/>
    </dgm:pt>
    <dgm:pt modelId="{11E8DD46-D5C3-4648-942C-D4697FBD4E78}" type="pres">
      <dgm:prSet presAssocID="{DE25968B-7824-462D-ACA9-5609366EC87A}" presName="compNode" presStyleCnt="0"/>
      <dgm:spPr/>
    </dgm:pt>
    <dgm:pt modelId="{DB56338E-2B1B-4E7A-A976-C9947CA965F2}" type="pres">
      <dgm:prSet presAssocID="{DE25968B-7824-462D-ACA9-5609366EC87A}" presName="bgRect" presStyleLbl="bgShp" presStyleIdx="1" presStyleCnt="2">
        <dgm:style>
          <a:lnRef idx="1">
            <a:schemeClr val="accent1"/>
          </a:lnRef>
          <a:fillRef idx="3">
            <a:schemeClr val="accent1"/>
          </a:fillRef>
          <a:effectRef idx="2">
            <a:schemeClr val="accent1"/>
          </a:effectRef>
          <a:fontRef idx="minor">
            <a:schemeClr val="lt1"/>
          </a:fontRef>
        </dgm:style>
      </dgm:prSet>
      <dgm:spPr>
        <a:solidFill>
          <a:schemeClr val="accent2">
            <a:lumMod val="50000"/>
          </a:schemeClr>
        </a:solidFill>
      </dgm:spPr>
    </dgm:pt>
    <dgm:pt modelId="{BABF632F-C5E0-4F83-92F5-F3DEAA773D5E}" type="pres">
      <dgm:prSet presAssocID="{DE25968B-7824-462D-ACA9-5609366EC87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14897D70-ABE4-406A-AE1A-BB85E269FD35}" type="pres">
      <dgm:prSet presAssocID="{DE25968B-7824-462D-ACA9-5609366EC87A}" presName="spaceRect" presStyleCnt="0"/>
      <dgm:spPr/>
    </dgm:pt>
    <dgm:pt modelId="{61605089-0579-4CF1-8377-AB68C8ED79B0}" type="pres">
      <dgm:prSet presAssocID="{DE25968B-7824-462D-ACA9-5609366EC87A}" presName="parTx" presStyleLbl="revTx" presStyleIdx="1" presStyleCnt="2">
        <dgm:presLayoutVars>
          <dgm:chMax val="0"/>
          <dgm:chPref val="0"/>
        </dgm:presLayoutVars>
      </dgm:prSet>
      <dgm:spPr/>
    </dgm:pt>
  </dgm:ptLst>
  <dgm:cxnLst>
    <dgm:cxn modelId="{1B5F7155-2C19-4D39-A341-51ECE027757C}" srcId="{386836A4-7F2D-4EB2-9156-A3C53AD457D5}" destId="{F858FEE5-E051-4222-8A83-7DA15FD00992}" srcOrd="0" destOrd="0" parTransId="{9009B0F1-0455-433E-A914-DAFB58806384}" sibTransId="{BD3B116B-9653-45B2-A9F9-AB6C71023FB2}"/>
    <dgm:cxn modelId="{F2F2EF88-14FF-4149-BFBE-F70EFFEC727B}" type="presOf" srcId="{F858FEE5-E051-4222-8A83-7DA15FD00992}" destId="{0858F031-8B0E-4996-8125-7C5C810854B2}" srcOrd="0" destOrd="0" presId="urn:microsoft.com/office/officeart/2018/2/layout/IconVerticalSolidList"/>
    <dgm:cxn modelId="{2BA18CD6-F0EF-4594-B5CF-07AC2B660060}" srcId="{386836A4-7F2D-4EB2-9156-A3C53AD457D5}" destId="{DE25968B-7824-462D-ACA9-5609366EC87A}" srcOrd="1" destOrd="0" parTransId="{A22B6BCB-2ED2-4DF4-99E7-AD2D3F321A78}" sibTransId="{E260F372-818D-4AF5-8B2E-70D4EAB4B3FF}"/>
    <dgm:cxn modelId="{FC6A01EA-E6E7-4189-8C6D-264626BAB387}" type="presOf" srcId="{DE25968B-7824-462D-ACA9-5609366EC87A}" destId="{61605089-0579-4CF1-8377-AB68C8ED79B0}" srcOrd="0" destOrd="0" presId="urn:microsoft.com/office/officeart/2018/2/layout/IconVerticalSolidList"/>
    <dgm:cxn modelId="{1BB758FC-1CE5-44F9-A0A4-79EB9515667C}" type="presOf" srcId="{386836A4-7F2D-4EB2-9156-A3C53AD457D5}" destId="{9C906A68-6F0D-4CF7-B879-B508C98ACB43}" srcOrd="0" destOrd="0" presId="urn:microsoft.com/office/officeart/2018/2/layout/IconVerticalSolidList"/>
    <dgm:cxn modelId="{3727C75E-4804-4559-822B-AAD4E5B723C8}" type="presParOf" srcId="{9C906A68-6F0D-4CF7-B879-B508C98ACB43}" destId="{DE0F5D02-7652-491A-A9A4-2466A48283D5}" srcOrd="0" destOrd="0" presId="urn:microsoft.com/office/officeart/2018/2/layout/IconVerticalSolidList"/>
    <dgm:cxn modelId="{8E255489-7262-4986-86FF-B5376C9B204D}" type="presParOf" srcId="{DE0F5D02-7652-491A-A9A4-2466A48283D5}" destId="{7E21ACE9-58EA-4CCF-A050-81F0896B38BA}" srcOrd="0" destOrd="0" presId="urn:microsoft.com/office/officeart/2018/2/layout/IconVerticalSolidList"/>
    <dgm:cxn modelId="{1FE63E32-C433-493D-8910-80B9BE0DA6D6}" type="presParOf" srcId="{DE0F5D02-7652-491A-A9A4-2466A48283D5}" destId="{C8414C74-14DB-4C43-AFD9-E88382795B94}" srcOrd="1" destOrd="0" presId="urn:microsoft.com/office/officeart/2018/2/layout/IconVerticalSolidList"/>
    <dgm:cxn modelId="{5ECB6C62-8B2F-4D63-A172-7E4E663D6837}" type="presParOf" srcId="{DE0F5D02-7652-491A-A9A4-2466A48283D5}" destId="{076A5D52-42DF-4598-8068-0DF8A97E5C13}" srcOrd="2" destOrd="0" presId="urn:microsoft.com/office/officeart/2018/2/layout/IconVerticalSolidList"/>
    <dgm:cxn modelId="{2105B765-6152-4826-9638-BD577E556AF5}" type="presParOf" srcId="{DE0F5D02-7652-491A-A9A4-2466A48283D5}" destId="{0858F031-8B0E-4996-8125-7C5C810854B2}" srcOrd="3" destOrd="0" presId="urn:microsoft.com/office/officeart/2018/2/layout/IconVerticalSolidList"/>
    <dgm:cxn modelId="{D10212D3-D600-4BA7-989E-52F22164DB9B}" type="presParOf" srcId="{9C906A68-6F0D-4CF7-B879-B508C98ACB43}" destId="{C510C8A3-BEDE-428F-9A05-CBC6766D1CF4}" srcOrd="1" destOrd="0" presId="urn:microsoft.com/office/officeart/2018/2/layout/IconVerticalSolidList"/>
    <dgm:cxn modelId="{CDF61319-779B-4A71-9ABD-EC826DBCE023}" type="presParOf" srcId="{9C906A68-6F0D-4CF7-B879-B508C98ACB43}" destId="{11E8DD46-D5C3-4648-942C-D4697FBD4E78}" srcOrd="2" destOrd="0" presId="urn:microsoft.com/office/officeart/2018/2/layout/IconVerticalSolidList"/>
    <dgm:cxn modelId="{75CABCF4-7D49-4F87-9BC7-A43D02A404B1}" type="presParOf" srcId="{11E8DD46-D5C3-4648-942C-D4697FBD4E78}" destId="{DB56338E-2B1B-4E7A-A976-C9947CA965F2}" srcOrd="0" destOrd="0" presId="urn:microsoft.com/office/officeart/2018/2/layout/IconVerticalSolidList"/>
    <dgm:cxn modelId="{FA02FF0D-BA2B-48B2-92C3-E3BA53C133F9}" type="presParOf" srcId="{11E8DD46-D5C3-4648-942C-D4697FBD4E78}" destId="{BABF632F-C5E0-4F83-92F5-F3DEAA773D5E}" srcOrd="1" destOrd="0" presId="urn:microsoft.com/office/officeart/2018/2/layout/IconVerticalSolidList"/>
    <dgm:cxn modelId="{5242D0A4-236A-4AAC-B672-6F64AD917ED0}" type="presParOf" srcId="{11E8DD46-D5C3-4648-942C-D4697FBD4E78}" destId="{14897D70-ABE4-406A-AE1A-BB85E269FD35}" srcOrd="2" destOrd="0" presId="urn:microsoft.com/office/officeart/2018/2/layout/IconVerticalSolidList"/>
    <dgm:cxn modelId="{D6FF503D-32F0-4C03-831E-8DD823A40902}" type="presParOf" srcId="{11E8DD46-D5C3-4648-942C-D4697FBD4E78}" destId="{61605089-0579-4CF1-8377-AB68C8ED79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330214-E7B5-4E42-B606-E72E8827A6E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6E5EB1A-8A8C-45D9-B41E-A0869ABC0AE2}">
      <dgm:prSet/>
      <dgm:spPr/>
      <dgm:t>
        <a:bodyPr/>
        <a:lstStyle/>
        <a:p>
          <a:pPr>
            <a:lnSpc>
              <a:spcPct val="100000"/>
            </a:lnSpc>
          </a:pPr>
          <a:r>
            <a:rPr lang="en-US" dirty="0"/>
            <a:t>The State will assign technical assistance to those consortia to ensure effective use of funds as specified by policy, and to ensure that the consortium’s annual carryover does not continue to exceed the 20% threshold so that it continues to provide adequate adult education services to the region. </a:t>
          </a:r>
        </a:p>
        <a:p>
          <a:pPr>
            <a:lnSpc>
              <a:spcPct val="100000"/>
            </a:lnSpc>
          </a:pPr>
          <a:r>
            <a:rPr lang="en-US" dirty="0"/>
            <a:t>This will include Technical Assistance from the enhanced CAEP Technical Assistance Providers, Sacramento County of Education and North Orange Continuing Education.</a:t>
          </a:r>
        </a:p>
      </dgm:t>
      <dgm:extLst>
        <a:ext uri="{E40237B7-FDA0-4F09-8148-C483321AD2D9}">
          <dgm14:cNvPr xmlns:dgm14="http://schemas.microsoft.com/office/drawing/2010/diagram" id="0" name="" descr="•The State will assign technical assistance to those consortia to ensure effective use of funds as specified by policy, and to ensure that the consortium’s annual carryover does not continue to exceed the 20% threshold so that it continues to provide adequate adult education services to the region. &#10;•This will include Technical Assistance from the enhanced CAEP Technical Assistance Providers, Sacramento County of Education and North Orange Continuing Education.&#10;"/>
        </a:ext>
      </dgm:extLst>
    </dgm:pt>
    <dgm:pt modelId="{BF84A71C-299D-433C-8539-BE4DDCA789F9}" type="parTrans" cxnId="{E13DCA56-72CB-4A5C-B0B5-F5E07871C330}">
      <dgm:prSet/>
      <dgm:spPr/>
      <dgm:t>
        <a:bodyPr/>
        <a:lstStyle/>
        <a:p>
          <a:endParaRPr lang="en-US"/>
        </a:p>
      </dgm:t>
    </dgm:pt>
    <dgm:pt modelId="{531BFFBD-D4DD-4703-9658-6D4E20B7B02B}" type="sibTrans" cxnId="{E13DCA56-72CB-4A5C-B0B5-F5E07871C330}">
      <dgm:prSet/>
      <dgm:spPr/>
      <dgm:t>
        <a:bodyPr/>
        <a:lstStyle/>
        <a:p>
          <a:endParaRPr lang="en-US"/>
        </a:p>
      </dgm:t>
    </dgm:pt>
    <dgm:pt modelId="{CDC0C61E-2327-4DDE-80DB-2C883A500FE4}" type="pres">
      <dgm:prSet presAssocID="{C2330214-E7B5-4E42-B606-E72E8827A6ED}" presName="root" presStyleCnt="0">
        <dgm:presLayoutVars>
          <dgm:dir/>
          <dgm:resizeHandles val="exact"/>
        </dgm:presLayoutVars>
      </dgm:prSet>
      <dgm:spPr/>
    </dgm:pt>
    <dgm:pt modelId="{7A07A695-F623-4B10-A707-1F8BC32A6A5E}" type="pres">
      <dgm:prSet presAssocID="{06E5EB1A-8A8C-45D9-B41E-A0869ABC0AE2}" presName="compNode" presStyleCnt="0"/>
      <dgm:spPr/>
    </dgm:pt>
    <dgm:pt modelId="{74978762-A6BD-44F7-A13E-A01D4BD62DEB}" type="pres">
      <dgm:prSet presAssocID="{06E5EB1A-8A8C-45D9-B41E-A0869ABC0AE2}" presName="iconRect" presStyleLbl="node1" presStyleIdx="0" presStyleCnt="1" custScaleX="76443" custScaleY="69333" custLinFactNeighborX="0" custLinFactNeighborY="-294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BEFD121-F65D-4767-8A0E-FC471431BC1A}" type="pres">
      <dgm:prSet presAssocID="{06E5EB1A-8A8C-45D9-B41E-A0869ABC0AE2}" presName="spaceRect" presStyleCnt="0"/>
      <dgm:spPr/>
    </dgm:pt>
    <dgm:pt modelId="{B1094D54-4F06-44EC-A191-B697E6E90604}" type="pres">
      <dgm:prSet presAssocID="{06E5EB1A-8A8C-45D9-B41E-A0869ABC0AE2}" presName="textRect" presStyleLbl="revTx" presStyleIdx="0" presStyleCnt="1" custScaleX="221015" custScaleY="432257" custLinFactNeighborY="62292">
        <dgm:presLayoutVars>
          <dgm:chMax val="1"/>
          <dgm:chPref val="1"/>
        </dgm:presLayoutVars>
      </dgm:prSet>
      <dgm:spPr/>
    </dgm:pt>
  </dgm:ptLst>
  <dgm:cxnLst>
    <dgm:cxn modelId="{A646BE32-F694-4537-BFF7-21CF9864B3CF}" type="presOf" srcId="{C2330214-E7B5-4E42-B606-E72E8827A6ED}" destId="{CDC0C61E-2327-4DDE-80DB-2C883A500FE4}" srcOrd="0" destOrd="0" presId="urn:microsoft.com/office/officeart/2018/2/layout/IconLabelList"/>
    <dgm:cxn modelId="{E13DCA56-72CB-4A5C-B0B5-F5E07871C330}" srcId="{C2330214-E7B5-4E42-B606-E72E8827A6ED}" destId="{06E5EB1A-8A8C-45D9-B41E-A0869ABC0AE2}" srcOrd="0" destOrd="0" parTransId="{BF84A71C-299D-433C-8539-BE4DDCA789F9}" sibTransId="{531BFFBD-D4DD-4703-9658-6D4E20B7B02B}"/>
    <dgm:cxn modelId="{35EAA4FA-90D5-464F-B142-5F8616A547F5}" type="presOf" srcId="{06E5EB1A-8A8C-45D9-B41E-A0869ABC0AE2}" destId="{B1094D54-4F06-44EC-A191-B697E6E90604}" srcOrd="0" destOrd="0" presId="urn:microsoft.com/office/officeart/2018/2/layout/IconLabelList"/>
    <dgm:cxn modelId="{34E493BB-677D-4CC4-B8AE-AD4528626EEB}" type="presParOf" srcId="{CDC0C61E-2327-4DDE-80DB-2C883A500FE4}" destId="{7A07A695-F623-4B10-A707-1F8BC32A6A5E}" srcOrd="0" destOrd="0" presId="urn:microsoft.com/office/officeart/2018/2/layout/IconLabelList"/>
    <dgm:cxn modelId="{1EA5E9D3-61E3-4878-B8AB-F2105F0AF774}" type="presParOf" srcId="{7A07A695-F623-4B10-A707-1F8BC32A6A5E}" destId="{74978762-A6BD-44F7-A13E-A01D4BD62DEB}" srcOrd="0" destOrd="0" presId="urn:microsoft.com/office/officeart/2018/2/layout/IconLabelList"/>
    <dgm:cxn modelId="{0BB27732-667D-4EED-BFED-0146F3A871BC}" type="presParOf" srcId="{7A07A695-F623-4B10-A707-1F8BC32A6A5E}" destId="{0BEFD121-F65D-4767-8A0E-FC471431BC1A}" srcOrd="1" destOrd="0" presId="urn:microsoft.com/office/officeart/2018/2/layout/IconLabelList"/>
    <dgm:cxn modelId="{80360E49-3E06-466C-9BED-083AC5FEBDC5}" type="presParOf" srcId="{7A07A695-F623-4B10-A707-1F8BC32A6A5E}" destId="{B1094D54-4F06-44EC-A191-B697E6E90604}" srcOrd="2" destOrd="0" presId="urn:microsoft.com/office/officeart/2018/2/layout/Icon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C08DE-6F66-4629-BB8E-ABF6E7EFF1B2}">
      <dsp:nvSpPr>
        <dsp:cNvPr id="0" name=""/>
        <dsp:cNvSpPr/>
      </dsp:nvSpPr>
      <dsp:spPr>
        <a:xfrm>
          <a:off x="0" y="0"/>
          <a:ext cx="5172909" cy="2865120"/>
        </a:xfrm>
        <a:prstGeom prst="rect">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Member Level</a:t>
          </a:r>
        </a:p>
      </dsp:txBody>
      <dsp:txXfrm>
        <a:off x="0" y="0"/>
        <a:ext cx="5172909" cy="2865120"/>
      </dsp:txXfrm>
    </dsp:sp>
    <dsp:sp modelId="{BF87B7B1-EED8-4BBC-BB97-42DB5CAC23E1}">
      <dsp:nvSpPr>
        <dsp:cNvPr id="0" name=""/>
        <dsp:cNvSpPr/>
      </dsp:nvSpPr>
      <dsp:spPr>
        <a:xfrm>
          <a:off x="5464" y="2865120"/>
          <a:ext cx="5172909" cy="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Ø"/>
          </a:pPr>
          <a:r>
            <a:rPr lang="en-US" sz="1800" b="1" kern="1200" dirty="0"/>
            <a:t>Members </a:t>
          </a:r>
          <a:r>
            <a:rPr lang="en-US" sz="1800" kern="1200" dirty="0"/>
            <a:t>vote to set a carryover % threshold within their consortium.</a:t>
          </a:r>
        </a:p>
        <a:p>
          <a:pPr marL="171450" lvl="1" indent="-171450" algn="l" defTabSz="800100">
            <a:lnSpc>
              <a:spcPct val="90000"/>
            </a:lnSpc>
            <a:spcBef>
              <a:spcPct val="0"/>
            </a:spcBef>
            <a:spcAft>
              <a:spcPct val="15000"/>
            </a:spcAft>
            <a:buFont typeface="Wingdings" panose="05000000000000000000" pitchFamily="2" charset="2"/>
            <a:buChar char="Ø"/>
          </a:pP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Ø"/>
          </a:pPr>
          <a:r>
            <a:rPr lang="en-US" sz="1800" b="1" kern="1200" dirty="0"/>
            <a:t>Member </a:t>
          </a:r>
          <a:r>
            <a:rPr lang="en-US" sz="1800" kern="1200" dirty="0"/>
            <a:t>funding for one year may be impacted after </a:t>
          </a:r>
          <a:r>
            <a:rPr lang="en-US" sz="1800" u="sng" kern="1200" dirty="0"/>
            <a:t>two years </a:t>
          </a:r>
          <a:r>
            <a:rPr lang="en-US" sz="1800" kern="1200" dirty="0"/>
            <a:t>are assessed.</a:t>
          </a:r>
        </a:p>
      </dsp:txBody>
      <dsp:txXfrm>
        <a:off x="5464" y="2865120"/>
        <a:ext cx="5172909" cy="1"/>
      </dsp:txXfrm>
    </dsp:sp>
    <dsp:sp modelId="{A3970AA1-CDD4-48EE-9F2D-0DFE01EC186B}">
      <dsp:nvSpPr>
        <dsp:cNvPr id="0" name=""/>
        <dsp:cNvSpPr/>
      </dsp:nvSpPr>
      <dsp:spPr>
        <a:xfrm>
          <a:off x="5908045" y="0"/>
          <a:ext cx="5172909" cy="2865120"/>
        </a:xfrm>
        <a:prstGeom prst="rect">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Consortium Level</a:t>
          </a:r>
          <a:endParaRPr lang="en-US" sz="2800" kern="1200" dirty="0"/>
        </a:p>
      </dsp:txBody>
      <dsp:txXfrm>
        <a:off x="5908045" y="0"/>
        <a:ext cx="5172909" cy="2865120"/>
      </dsp:txXfrm>
    </dsp:sp>
    <dsp:sp modelId="{32750599-92D3-4BD5-AED0-11D807C968A3}">
      <dsp:nvSpPr>
        <dsp:cNvPr id="0" name=""/>
        <dsp:cNvSpPr/>
      </dsp:nvSpPr>
      <dsp:spPr>
        <a:xfrm>
          <a:off x="5902581" y="2865120"/>
          <a:ext cx="5172909" cy="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Ø"/>
          </a:pPr>
          <a:r>
            <a:rPr lang="en-US" sz="1800" b="1" kern="1200" dirty="0"/>
            <a:t>Consortia </a:t>
          </a:r>
          <a:r>
            <a:rPr lang="en-US" sz="1800" kern="1200" dirty="0"/>
            <a:t>exceeding 20% carryover </a:t>
          </a:r>
          <a:r>
            <a:rPr lang="en-US" sz="1800" u="sng" kern="1200" dirty="0"/>
            <a:t>annually</a:t>
          </a:r>
          <a:r>
            <a:rPr lang="en-US" sz="1800" kern="1200" dirty="0"/>
            <a:t> will be monitored by the Chancellor’s Office and CDE.</a:t>
          </a:r>
        </a:p>
        <a:p>
          <a:pPr marL="171450" lvl="1" indent="-171450" algn="l" defTabSz="800100">
            <a:lnSpc>
              <a:spcPct val="90000"/>
            </a:lnSpc>
            <a:spcBef>
              <a:spcPct val="0"/>
            </a:spcBef>
            <a:spcAft>
              <a:spcPct val="15000"/>
            </a:spcAft>
            <a:buFont typeface="Wingdings" panose="05000000000000000000" pitchFamily="2" charset="2"/>
            <a:buChar char="Ø"/>
          </a:pPr>
          <a:endParaRPr lang="en-US" sz="1800" kern="1200" dirty="0"/>
        </a:p>
        <a:p>
          <a:pPr marL="171450" lvl="1" indent="-171450" algn="l" defTabSz="800100">
            <a:lnSpc>
              <a:spcPct val="90000"/>
            </a:lnSpc>
            <a:spcBef>
              <a:spcPct val="0"/>
            </a:spcBef>
            <a:spcAft>
              <a:spcPct val="15000"/>
            </a:spcAft>
            <a:buFont typeface="Wingdings" panose="05000000000000000000" pitchFamily="2" charset="2"/>
            <a:buChar char="Ø"/>
          </a:pPr>
          <a:r>
            <a:rPr lang="en-US" sz="1800" b="1" kern="1200" dirty="0"/>
            <a:t>Consortia </a:t>
          </a:r>
          <a:r>
            <a:rPr lang="en-US" sz="1800" kern="1200" dirty="0"/>
            <a:t>exceeding 20% carryover </a:t>
          </a:r>
          <a:r>
            <a:rPr lang="en-US" sz="1800" u="sng" kern="1200" dirty="0"/>
            <a:t>annually</a:t>
          </a:r>
          <a:r>
            <a:rPr lang="en-US" sz="1800" kern="1200" dirty="0"/>
            <a:t> will be required to submit a written expenditure plan and assigned technical assistance by the Chancellor’s Office and CDE. </a:t>
          </a:r>
        </a:p>
      </dsp:txBody>
      <dsp:txXfrm>
        <a:off x="5902581" y="2865120"/>
        <a:ext cx="5172909" cy="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3A4F3-DEAF-4B2D-98DC-0A6CCB7F80CA}">
      <dsp:nvSpPr>
        <dsp:cNvPr id="0" name=""/>
        <dsp:cNvSpPr/>
      </dsp:nvSpPr>
      <dsp:spPr>
        <a:xfrm>
          <a:off x="0" y="19275"/>
          <a:ext cx="105156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FIFO:</a:t>
          </a:r>
          <a:endParaRPr lang="en-US" sz="1700" kern="1200" dirty="0"/>
        </a:p>
      </dsp:txBody>
      <dsp:txXfrm>
        <a:off x="19904" y="39179"/>
        <a:ext cx="10475792" cy="367937"/>
      </dsp:txXfrm>
    </dsp:sp>
    <dsp:sp modelId="{F023DC6F-2C96-40FD-A912-B9AFA04F06E7}">
      <dsp:nvSpPr>
        <dsp:cNvPr id="0" name=""/>
        <dsp:cNvSpPr/>
      </dsp:nvSpPr>
      <dsp:spPr>
        <a:xfrm>
          <a:off x="0" y="427020"/>
          <a:ext cx="10515600"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i="0" kern="1200" baseline="0" dirty="0"/>
            <a:t>First In First Out - When an allocation has a multi-year spending duration, expenditures are earmarked against the oldest allocation year first. Once a year’s allocation is exhausted, expenditures are earmarked against the next allocated funding year.</a:t>
          </a:r>
          <a:endParaRPr lang="en-US" sz="1300" kern="1200" dirty="0"/>
        </a:p>
      </dsp:txBody>
      <dsp:txXfrm>
        <a:off x="0" y="427020"/>
        <a:ext cx="10515600" cy="413482"/>
      </dsp:txXfrm>
    </dsp:sp>
    <dsp:sp modelId="{63256BF4-5146-4641-AF2B-73223DE029F4}">
      <dsp:nvSpPr>
        <dsp:cNvPr id="0" name=""/>
        <dsp:cNvSpPr/>
      </dsp:nvSpPr>
      <dsp:spPr>
        <a:xfrm>
          <a:off x="0" y="840502"/>
          <a:ext cx="105156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Allocation:</a:t>
          </a:r>
          <a:endParaRPr lang="en-US" sz="1700" kern="1200"/>
        </a:p>
      </dsp:txBody>
      <dsp:txXfrm>
        <a:off x="19904" y="860406"/>
        <a:ext cx="10475792" cy="367937"/>
      </dsp:txXfrm>
    </dsp:sp>
    <dsp:sp modelId="{0B3EC588-4714-41C3-8466-3232AD365FE2}">
      <dsp:nvSpPr>
        <dsp:cNvPr id="0" name=""/>
        <dsp:cNvSpPr/>
      </dsp:nvSpPr>
      <dsp:spPr>
        <a:xfrm>
          <a:off x="0" y="1248247"/>
          <a:ext cx="10515600"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i="0" kern="1200" baseline="0" dirty="0"/>
            <a:t>The amount of funding distributed from the state to the consortium and distributed completely among the active member institutions each funding year. </a:t>
          </a:r>
          <a:endParaRPr lang="en-US" sz="1300" kern="1200" dirty="0"/>
        </a:p>
        <a:p>
          <a:pPr marL="114300" lvl="1" indent="-114300" algn="l" defTabSz="577850">
            <a:lnSpc>
              <a:spcPct val="90000"/>
            </a:lnSpc>
            <a:spcBef>
              <a:spcPct val="0"/>
            </a:spcBef>
            <a:spcAft>
              <a:spcPct val="20000"/>
            </a:spcAft>
            <a:buChar char="•"/>
          </a:pPr>
          <a:r>
            <a:rPr lang="en-US" sz="1300" b="0" i="0" kern="1200" baseline="0" dirty="0"/>
            <a:t>CAEP allocated funds have a 30-month spending duration.</a:t>
          </a:r>
          <a:endParaRPr lang="en-US" sz="1300" kern="1200" dirty="0"/>
        </a:p>
      </dsp:txBody>
      <dsp:txXfrm>
        <a:off x="0" y="1248247"/>
        <a:ext cx="10515600" cy="633420"/>
      </dsp:txXfrm>
    </dsp:sp>
    <dsp:sp modelId="{6469BC54-FE9C-4736-BD2A-F320C24E101F}">
      <dsp:nvSpPr>
        <dsp:cNvPr id="0" name=""/>
        <dsp:cNvSpPr/>
      </dsp:nvSpPr>
      <dsp:spPr>
        <a:xfrm>
          <a:off x="0" y="1881667"/>
          <a:ext cx="105156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Available Funds:</a:t>
          </a:r>
          <a:endParaRPr lang="en-US" sz="1700" kern="1200" dirty="0"/>
        </a:p>
      </dsp:txBody>
      <dsp:txXfrm>
        <a:off x="19904" y="1901571"/>
        <a:ext cx="10475792" cy="367937"/>
      </dsp:txXfrm>
    </dsp:sp>
    <dsp:sp modelId="{3D14696A-A216-4E15-BFD5-681A300406BA}">
      <dsp:nvSpPr>
        <dsp:cNvPr id="0" name=""/>
        <dsp:cNvSpPr/>
      </dsp:nvSpPr>
      <dsp:spPr>
        <a:xfrm>
          <a:off x="0" y="2289412"/>
          <a:ext cx="10515600"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i="0" kern="1200" baseline="0" dirty="0"/>
            <a:t>The current allocation plus any true carryover funds from the prior fiscal year.  The available funds are required to be 100% utilized for the member budget and workplan.</a:t>
          </a:r>
          <a:endParaRPr lang="en-US" sz="1300" kern="1200" dirty="0"/>
        </a:p>
        <a:p>
          <a:pPr marL="114300" lvl="1" indent="-114300" algn="l" defTabSz="577850">
            <a:lnSpc>
              <a:spcPct val="90000"/>
            </a:lnSpc>
            <a:spcBef>
              <a:spcPct val="0"/>
            </a:spcBef>
            <a:spcAft>
              <a:spcPct val="20000"/>
            </a:spcAft>
            <a:buChar char="•"/>
          </a:pPr>
          <a:r>
            <a:rPr lang="en-US" sz="1300" b="1" i="0" kern="1200" baseline="0" dirty="0"/>
            <a:t>Allocation + True Carryover = Available funds</a:t>
          </a:r>
          <a:endParaRPr lang="en-US" sz="1300" b="1" kern="1200" dirty="0"/>
        </a:p>
      </dsp:txBody>
      <dsp:txXfrm>
        <a:off x="0" y="2289412"/>
        <a:ext cx="10515600" cy="633420"/>
      </dsp:txXfrm>
    </dsp:sp>
    <dsp:sp modelId="{3054215E-3E14-43CC-B774-DDD22979C2A7}">
      <dsp:nvSpPr>
        <dsp:cNvPr id="0" name=""/>
        <dsp:cNvSpPr/>
      </dsp:nvSpPr>
      <dsp:spPr>
        <a:xfrm>
          <a:off x="0" y="2922832"/>
          <a:ext cx="105156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Budget:</a:t>
          </a:r>
          <a:endParaRPr lang="en-US" sz="1700" kern="1200"/>
        </a:p>
      </dsp:txBody>
      <dsp:txXfrm>
        <a:off x="19904" y="2942736"/>
        <a:ext cx="10475792" cy="367937"/>
      </dsp:txXfrm>
    </dsp:sp>
    <dsp:sp modelId="{02AA070C-0289-4544-8C80-24C0A3905B9B}">
      <dsp:nvSpPr>
        <dsp:cNvPr id="0" name=""/>
        <dsp:cNvSpPr/>
      </dsp:nvSpPr>
      <dsp:spPr>
        <a:xfrm>
          <a:off x="0" y="3330577"/>
          <a:ext cx="10515600"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i="0" kern="1200" baseline="0" dirty="0"/>
            <a:t>Budget and Available Funds are always equal dollar amounts. A member’s annual budget is the available funds. Or, the sum of the current year allocation amount + any actual carryover.</a:t>
          </a:r>
          <a:endParaRPr lang="en-US" sz="1300" kern="1200" dirty="0"/>
        </a:p>
        <a:p>
          <a:pPr marL="114300" lvl="1" indent="-114300" algn="l" defTabSz="577850">
            <a:lnSpc>
              <a:spcPct val="90000"/>
            </a:lnSpc>
            <a:spcBef>
              <a:spcPct val="0"/>
            </a:spcBef>
            <a:spcAft>
              <a:spcPct val="20000"/>
            </a:spcAft>
            <a:buChar char="•"/>
          </a:pPr>
          <a:r>
            <a:rPr lang="en-US" sz="1300" b="1" i="0" kern="1200" baseline="0" dirty="0"/>
            <a:t>Allocation + True Carryover = Available Funds</a:t>
          </a:r>
          <a:endParaRPr lang="en-US" sz="1300" b="1" kern="1200" dirty="0"/>
        </a:p>
      </dsp:txBody>
      <dsp:txXfrm>
        <a:off x="0" y="3330577"/>
        <a:ext cx="10515600" cy="633420"/>
      </dsp:txXfrm>
    </dsp:sp>
    <dsp:sp modelId="{55AFDF19-3300-453A-B730-C70FDB59C752}">
      <dsp:nvSpPr>
        <dsp:cNvPr id="0" name=""/>
        <dsp:cNvSpPr/>
      </dsp:nvSpPr>
      <dsp:spPr>
        <a:xfrm>
          <a:off x="0" y="3963997"/>
          <a:ext cx="10515600" cy="4077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True Carryover:</a:t>
          </a:r>
          <a:endParaRPr lang="en-US" sz="1700" kern="1200"/>
        </a:p>
      </dsp:txBody>
      <dsp:txXfrm>
        <a:off x="19904" y="3983901"/>
        <a:ext cx="10475792" cy="367937"/>
      </dsp:txXfrm>
    </dsp:sp>
    <dsp:sp modelId="{C897D765-5D51-48DC-AF7D-E92C37173021}">
      <dsp:nvSpPr>
        <dsp:cNvPr id="0" name=""/>
        <dsp:cNvSpPr/>
      </dsp:nvSpPr>
      <dsp:spPr>
        <a:xfrm>
          <a:off x="0" y="4371742"/>
          <a:ext cx="10515600"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i="0" kern="1200" baseline="0" dirty="0"/>
            <a:t>A member’s unspent available funds calculated when Q4’s fiscal report is certified.  This is the dollar amount that will be added to the next year’s allocation to equal the available funds.  </a:t>
          </a:r>
          <a:endParaRPr lang="en-US" sz="1300" kern="1200" dirty="0"/>
        </a:p>
        <a:p>
          <a:pPr marL="114300" lvl="1" indent="-114300" algn="l" defTabSz="577850">
            <a:lnSpc>
              <a:spcPct val="90000"/>
            </a:lnSpc>
            <a:spcBef>
              <a:spcPct val="0"/>
            </a:spcBef>
            <a:spcAft>
              <a:spcPct val="20000"/>
            </a:spcAft>
            <a:buChar char="•"/>
          </a:pPr>
          <a:r>
            <a:rPr lang="en-US" sz="1300" b="1" i="0" kern="1200" baseline="0" dirty="0"/>
            <a:t>Budget - Expenditures = True Carryover</a:t>
          </a:r>
          <a:endParaRPr lang="en-US" sz="1300" b="1" kern="1200" dirty="0"/>
        </a:p>
      </dsp:txBody>
      <dsp:txXfrm>
        <a:off x="0" y="4371742"/>
        <a:ext cx="10515600" cy="6334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93C19-4DCC-40E3-9628-5211189408C9}">
      <dsp:nvSpPr>
        <dsp:cNvPr id="0" name=""/>
        <dsp:cNvSpPr/>
      </dsp:nvSpPr>
      <dsp:spPr>
        <a:xfrm>
          <a:off x="0" y="125756"/>
          <a:ext cx="10515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AB 1491 Carryover:</a:t>
          </a:r>
          <a:endParaRPr lang="en-US" sz="1800" kern="1200" dirty="0"/>
        </a:p>
      </dsp:txBody>
      <dsp:txXfrm>
        <a:off x="21075" y="146831"/>
        <a:ext cx="10473450" cy="389580"/>
      </dsp:txXfrm>
    </dsp:sp>
    <dsp:sp modelId="{1EAB68D5-F4DD-40FF-9AE8-7391CD119F3A}">
      <dsp:nvSpPr>
        <dsp:cNvPr id="0" name=""/>
        <dsp:cNvSpPr/>
      </dsp:nvSpPr>
      <dsp:spPr>
        <a:xfrm>
          <a:off x="0" y="557486"/>
          <a:ext cx="10515600" cy="108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baseline="0" dirty="0"/>
            <a:t>The amount of funds that remain unspent on midnight September 30th of each fiscal year.  In instances where Q4 reports have been certified, these numbers will be equal.  When Q4 reports have not been certified by Sept. 30th, this definition of carryover will be different from the actual carryover.  This is the number used to determine Consortia Carryover Compliance.</a:t>
          </a:r>
          <a:endParaRPr lang="en-US" sz="1400" kern="1200" dirty="0"/>
        </a:p>
        <a:p>
          <a:pPr marL="114300" lvl="1" indent="-114300" algn="l" defTabSz="622300">
            <a:lnSpc>
              <a:spcPct val="90000"/>
            </a:lnSpc>
            <a:spcBef>
              <a:spcPct val="0"/>
            </a:spcBef>
            <a:spcAft>
              <a:spcPct val="20000"/>
            </a:spcAft>
            <a:buChar char="•"/>
          </a:pPr>
          <a:r>
            <a:rPr lang="en-US" sz="1400" b="1" i="0" kern="1200" baseline="0" dirty="0"/>
            <a:t>Allocation - Certified Expenditures as of 9/30 = AB 1491 Carryover</a:t>
          </a:r>
          <a:endParaRPr lang="en-US" sz="1400" b="1" kern="1200" dirty="0"/>
        </a:p>
      </dsp:txBody>
      <dsp:txXfrm>
        <a:off x="0" y="557486"/>
        <a:ext cx="10515600" cy="1080540"/>
      </dsp:txXfrm>
    </dsp:sp>
    <dsp:sp modelId="{3A48C853-5458-464A-97F3-5F45D6BADE17}">
      <dsp:nvSpPr>
        <dsp:cNvPr id="0" name=""/>
        <dsp:cNvSpPr/>
      </dsp:nvSpPr>
      <dsp:spPr>
        <a:xfrm>
          <a:off x="0" y="1638026"/>
          <a:ext cx="10515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AB 1491 Carryover Percentage:</a:t>
          </a:r>
          <a:endParaRPr lang="en-US" sz="1800" kern="1200" dirty="0"/>
        </a:p>
      </dsp:txBody>
      <dsp:txXfrm>
        <a:off x="21075" y="1659101"/>
        <a:ext cx="10473450" cy="389580"/>
      </dsp:txXfrm>
    </dsp:sp>
    <dsp:sp modelId="{67785B15-7C6C-48D2-8118-A02AD50BBB69}">
      <dsp:nvSpPr>
        <dsp:cNvPr id="0" name=""/>
        <dsp:cNvSpPr/>
      </dsp:nvSpPr>
      <dsp:spPr>
        <a:xfrm>
          <a:off x="0" y="2069756"/>
          <a:ext cx="10515600"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baseline="0" dirty="0"/>
            <a:t>The percentage of the allocation remaining at the close of the fiscal year.  Note, this is not based on the remaining budget.  </a:t>
          </a:r>
          <a:endParaRPr lang="en-US" sz="1400" kern="1200" dirty="0"/>
        </a:p>
        <a:p>
          <a:pPr marL="114300" lvl="1" indent="-114300" algn="l" defTabSz="622300">
            <a:lnSpc>
              <a:spcPct val="90000"/>
            </a:lnSpc>
            <a:spcBef>
              <a:spcPct val="0"/>
            </a:spcBef>
            <a:spcAft>
              <a:spcPct val="20000"/>
            </a:spcAft>
            <a:buChar char="•"/>
          </a:pPr>
          <a:r>
            <a:rPr lang="en-US" sz="1400" b="1" i="0" kern="1200" baseline="0" dirty="0"/>
            <a:t>(Allocation - Certified Expenditures as of 9/30) / Allocation = Carryover Percentage</a:t>
          </a:r>
          <a:endParaRPr lang="en-US" sz="1400" b="1" kern="1200" dirty="0"/>
        </a:p>
      </dsp:txBody>
      <dsp:txXfrm>
        <a:off x="0" y="2069756"/>
        <a:ext cx="10515600" cy="689310"/>
      </dsp:txXfrm>
    </dsp:sp>
    <dsp:sp modelId="{F8CA46BD-90F3-418B-B6D8-C62F216B1E57}">
      <dsp:nvSpPr>
        <dsp:cNvPr id="0" name=""/>
        <dsp:cNvSpPr/>
      </dsp:nvSpPr>
      <dsp:spPr>
        <a:xfrm>
          <a:off x="0" y="2759066"/>
          <a:ext cx="10515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Remaining Allocation:</a:t>
          </a:r>
          <a:endParaRPr lang="en-US" sz="1800" kern="1200" dirty="0"/>
        </a:p>
      </dsp:txBody>
      <dsp:txXfrm>
        <a:off x="21075" y="2780141"/>
        <a:ext cx="10473450" cy="389580"/>
      </dsp:txXfrm>
    </dsp:sp>
    <dsp:sp modelId="{C747DC9D-C8DD-4656-B31D-28C5F2B0A0EF}">
      <dsp:nvSpPr>
        <dsp:cNvPr id="0" name=""/>
        <dsp:cNvSpPr/>
      </dsp:nvSpPr>
      <dsp:spPr>
        <a:xfrm>
          <a:off x="0" y="3190796"/>
          <a:ext cx="10515600"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baseline="0" dirty="0"/>
            <a:t>The amount of a funding year allocation that remains after expenditures are earmarked against it. This is not the same as carryover.</a:t>
          </a:r>
          <a:endParaRPr lang="en-US" sz="1400" kern="1200" dirty="0"/>
        </a:p>
      </dsp:txBody>
      <dsp:txXfrm>
        <a:off x="0" y="3190796"/>
        <a:ext cx="10515600" cy="437805"/>
      </dsp:txXfrm>
    </dsp:sp>
    <dsp:sp modelId="{F7294C5F-0746-481B-A325-0007D74D4F79}">
      <dsp:nvSpPr>
        <dsp:cNvPr id="0" name=""/>
        <dsp:cNvSpPr/>
      </dsp:nvSpPr>
      <dsp:spPr>
        <a:xfrm>
          <a:off x="0" y="3628601"/>
          <a:ext cx="10515600"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Earmarking:</a:t>
          </a:r>
          <a:endParaRPr lang="en-US" sz="1800" kern="1200"/>
        </a:p>
      </dsp:txBody>
      <dsp:txXfrm>
        <a:off x="21075" y="3649676"/>
        <a:ext cx="10473450" cy="389580"/>
      </dsp:txXfrm>
    </dsp:sp>
    <dsp:sp modelId="{140E06D5-E4E9-42C6-A136-B288939BB184}">
      <dsp:nvSpPr>
        <dsp:cNvPr id="0" name=""/>
        <dsp:cNvSpPr/>
      </dsp:nvSpPr>
      <dsp:spPr>
        <a:xfrm>
          <a:off x="0" y="4060331"/>
          <a:ext cx="10515600" cy="83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baseline="0" dirty="0"/>
            <a:t>The process of appropriating expenditures against an allocation based on the FIFO principle. At Q4 certification, expenditures for the year are appropriated against the oldest remaining allocated funds. This process decrements the oldest remaining allocation to $0 before appropriating expenditures to the next allocation.  </a:t>
          </a:r>
          <a:br>
            <a:rPr lang="en-US" sz="1400" b="0" i="0" kern="1200" baseline="0" dirty="0"/>
          </a:br>
          <a:endParaRPr lang="en-US" sz="1400" kern="1200" dirty="0"/>
        </a:p>
      </dsp:txBody>
      <dsp:txXfrm>
        <a:off x="0" y="4060331"/>
        <a:ext cx="10515600" cy="8383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6FBB6-17DC-4E85-8141-62BC17617002}">
      <dsp:nvSpPr>
        <dsp:cNvPr id="0" name=""/>
        <dsp:cNvSpPr/>
      </dsp:nvSpPr>
      <dsp:spPr>
        <a:xfrm rot="5400000">
          <a:off x="1728598" y="444149"/>
          <a:ext cx="3227068" cy="31455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0" i="0" kern="1200" baseline="0" dirty="0"/>
            <a:t>Forecasting tool</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Expenditure threshold percentage tool (state level setting)</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Member Corrective Action Plan</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CFAD governance section on carryover (Q#16 &amp; Q#17)</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Annual Plan question on carryover (Fiscal Management section)</a:t>
          </a:r>
          <a:endParaRPr lang="en-US" sz="1500" kern="1200" dirty="0"/>
        </a:p>
        <a:p>
          <a:pPr marL="114300" lvl="1" indent="-114300" algn="l" defTabSz="666750">
            <a:lnSpc>
              <a:spcPct val="90000"/>
            </a:lnSpc>
            <a:spcBef>
              <a:spcPct val="0"/>
            </a:spcBef>
            <a:spcAft>
              <a:spcPct val="15000"/>
            </a:spcAft>
            <a:buChar char="•"/>
          </a:pPr>
          <a:r>
            <a:rPr lang="en-US" sz="1500" b="0" i="0" kern="1200" baseline="0" dirty="0"/>
            <a:t>Reports for carryover at the member level</a:t>
          </a:r>
          <a:endParaRPr lang="en-US" sz="1500" kern="1200" dirty="0"/>
        </a:p>
      </dsp:txBody>
      <dsp:txXfrm rot="-5400000">
        <a:off x="1769364" y="556935"/>
        <a:ext cx="2991984" cy="2919964"/>
      </dsp:txXfrm>
    </dsp:sp>
    <dsp:sp modelId="{985F7F98-57E6-4DE7-85A6-331A8E5BEB18}">
      <dsp:nvSpPr>
        <dsp:cNvPr id="0" name=""/>
        <dsp:cNvSpPr/>
      </dsp:nvSpPr>
      <dsp:spPr>
        <a:xfrm>
          <a:off x="0" y="0"/>
          <a:ext cx="1769364" cy="4033835"/>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i="0" kern="1200" baseline="0" dirty="0"/>
            <a:t>NOVA</a:t>
          </a:r>
          <a:endParaRPr lang="en-US" sz="3700" kern="1200" dirty="0"/>
        </a:p>
      </dsp:txBody>
      <dsp:txXfrm>
        <a:off x="86373" y="86373"/>
        <a:ext cx="1596618" cy="38610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D4CEE-F9CE-4E6F-82C7-9F7130CB625D}">
      <dsp:nvSpPr>
        <dsp:cNvPr id="0" name=""/>
        <dsp:cNvSpPr/>
      </dsp:nvSpPr>
      <dsp:spPr>
        <a:xfrm rot="5400000">
          <a:off x="2029401" y="138820"/>
          <a:ext cx="2806816" cy="32308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0" i="0" kern="1200" baseline="0" dirty="0"/>
            <a:t>Consortium on-boarding (governance, administrative functions)</a:t>
          </a:r>
          <a:endParaRPr lang="en-US" sz="1800" kern="1200" dirty="0"/>
        </a:p>
        <a:p>
          <a:pPr marL="171450" lvl="1" indent="-171450" algn="l" defTabSz="800100">
            <a:lnSpc>
              <a:spcPct val="90000"/>
            </a:lnSpc>
            <a:spcBef>
              <a:spcPct val="0"/>
            </a:spcBef>
            <a:spcAft>
              <a:spcPct val="15000"/>
            </a:spcAft>
            <a:buChar char="•"/>
          </a:pPr>
          <a:r>
            <a:rPr lang="en-US" sz="1800" b="0" i="0" kern="1200" baseline="0" dirty="0"/>
            <a:t>Targeted technical assistance</a:t>
          </a:r>
          <a:endParaRPr lang="en-US" sz="1800" kern="1200" dirty="0"/>
        </a:p>
        <a:p>
          <a:pPr marL="171450" lvl="1" indent="-171450" algn="l" defTabSz="800100">
            <a:lnSpc>
              <a:spcPct val="90000"/>
            </a:lnSpc>
            <a:spcBef>
              <a:spcPct val="0"/>
            </a:spcBef>
            <a:spcAft>
              <a:spcPct val="15000"/>
            </a:spcAft>
            <a:buChar char="•"/>
          </a:pPr>
          <a:r>
            <a:rPr lang="en-US" sz="1800" b="0" i="0" kern="1200" baseline="0" dirty="0"/>
            <a:t>NOVA workshops and technical assistance</a:t>
          </a:r>
          <a:endParaRPr lang="en-US" sz="1800" kern="1200" dirty="0"/>
        </a:p>
        <a:p>
          <a:pPr marL="171450" lvl="1" indent="-171450" algn="l" defTabSz="800100">
            <a:lnSpc>
              <a:spcPct val="90000"/>
            </a:lnSpc>
            <a:spcBef>
              <a:spcPct val="0"/>
            </a:spcBef>
            <a:spcAft>
              <a:spcPct val="15000"/>
            </a:spcAft>
            <a:buChar char="•"/>
          </a:pPr>
          <a:r>
            <a:rPr lang="en-US" sz="1800" b="0" i="0" kern="1200" baseline="0" dirty="0"/>
            <a:t>Professional Learning Circles (PLC)</a:t>
          </a:r>
          <a:endParaRPr lang="en-US" sz="1800" kern="1200" dirty="0"/>
        </a:p>
      </dsp:txBody>
      <dsp:txXfrm rot="-5400000">
        <a:off x="1817370" y="487869"/>
        <a:ext cx="3093862" cy="2532782"/>
      </dsp:txXfrm>
    </dsp:sp>
    <dsp:sp modelId="{FD15F6C7-DB65-4679-92B9-B8327A1747BB}">
      <dsp:nvSpPr>
        <dsp:cNvPr id="0" name=""/>
        <dsp:cNvSpPr/>
      </dsp:nvSpPr>
      <dsp:spPr>
        <a:xfrm>
          <a:off x="0" y="0"/>
          <a:ext cx="1817369" cy="3508521"/>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i="0" kern="1200" baseline="0" dirty="0"/>
            <a:t>CAEP Technical Assistance Providers (TAP)</a:t>
          </a:r>
          <a:endParaRPr lang="en-US" sz="2200" kern="1200" dirty="0"/>
        </a:p>
      </dsp:txBody>
      <dsp:txXfrm>
        <a:off x="88717" y="88717"/>
        <a:ext cx="1639935" cy="333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0B78E-2914-43F9-8FC7-B3FA40446970}">
      <dsp:nvSpPr>
        <dsp:cNvPr id="0" name=""/>
        <dsp:cNvSpPr/>
      </dsp:nvSpPr>
      <dsp:spPr>
        <a:xfrm>
          <a:off x="0" y="3700"/>
          <a:ext cx="10539132" cy="543155"/>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E62B8E3A-A1CA-4987-BCAB-57756070089E}">
      <dsp:nvSpPr>
        <dsp:cNvPr id="0" name=""/>
        <dsp:cNvSpPr/>
      </dsp:nvSpPr>
      <dsp:spPr>
        <a:xfrm>
          <a:off x="164304" y="125910"/>
          <a:ext cx="299027" cy="2987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EB6458-81D0-4911-B836-14843C463A4C}">
      <dsp:nvSpPr>
        <dsp:cNvPr id="0" name=""/>
        <dsp:cNvSpPr/>
      </dsp:nvSpPr>
      <dsp:spPr>
        <a:xfrm>
          <a:off x="627636" y="3700"/>
          <a:ext cx="9864452" cy="62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6" tIns="66466" rIns="66466" bIns="66466"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Has to be a majority vote</a:t>
          </a:r>
        </a:p>
      </dsp:txBody>
      <dsp:txXfrm>
        <a:off x="627636" y="3700"/>
        <a:ext cx="9864452" cy="628023"/>
      </dsp:txXfrm>
    </dsp:sp>
    <dsp:sp modelId="{0B8EFA89-7E55-400A-B7C8-571602C332E5}">
      <dsp:nvSpPr>
        <dsp:cNvPr id="0" name=""/>
        <dsp:cNvSpPr/>
      </dsp:nvSpPr>
      <dsp:spPr>
        <a:xfrm>
          <a:off x="0" y="828488"/>
          <a:ext cx="10539132" cy="543155"/>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D266A5E3-6442-4724-A53F-20703D0D293C}">
      <dsp:nvSpPr>
        <dsp:cNvPr id="0" name=""/>
        <dsp:cNvSpPr/>
      </dsp:nvSpPr>
      <dsp:spPr>
        <a:xfrm>
          <a:off x="164304" y="910939"/>
          <a:ext cx="299027" cy="2987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EA8390-CC83-4C64-B1EE-ED75C306F8A2}">
      <dsp:nvSpPr>
        <dsp:cNvPr id="0" name=""/>
        <dsp:cNvSpPr/>
      </dsp:nvSpPr>
      <dsp:spPr>
        <a:xfrm>
          <a:off x="627636" y="788729"/>
          <a:ext cx="9864452" cy="62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6" tIns="66466" rIns="66466" bIns="66466"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“Excessive” member carryover is determined by each consortia</a:t>
          </a:r>
        </a:p>
      </dsp:txBody>
      <dsp:txXfrm>
        <a:off x="627636" y="788729"/>
        <a:ext cx="9864452" cy="628023"/>
      </dsp:txXfrm>
    </dsp:sp>
    <dsp:sp modelId="{B48DD0AB-DC1E-4914-BA5D-1FA6EEBD135D}">
      <dsp:nvSpPr>
        <dsp:cNvPr id="0" name=""/>
        <dsp:cNvSpPr/>
      </dsp:nvSpPr>
      <dsp:spPr>
        <a:xfrm>
          <a:off x="0" y="1573758"/>
          <a:ext cx="10539132" cy="543155"/>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4359FEDB-7FEC-44A4-B645-FC6F07A70126}">
      <dsp:nvSpPr>
        <dsp:cNvPr id="0" name=""/>
        <dsp:cNvSpPr/>
      </dsp:nvSpPr>
      <dsp:spPr>
        <a:xfrm>
          <a:off x="164304" y="1695968"/>
          <a:ext cx="299027" cy="2987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D27E7E-D7A0-426F-8BC2-F8FE202F60A2}">
      <dsp:nvSpPr>
        <dsp:cNvPr id="0" name=""/>
        <dsp:cNvSpPr/>
      </dsp:nvSpPr>
      <dsp:spPr>
        <a:xfrm>
          <a:off x="627636" y="1573758"/>
          <a:ext cx="9864452" cy="62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6" tIns="66466" rIns="66466" bIns="66466"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Must be two consecutive fiscal years</a:t>
          </a:r>
        </a:p>
      </dsp:txBody>
      <dsp:txXfrm>
        <a:off x="627636" y="1573758"/>
        <a:ext cx="9864452" cy="628023"/>
      </dsp:txXfrm>
    </dsp:sp>
    <dsp:sp modelId="{836AFD8F-4804-45B9-807F-F92A889FC2BE}">
      <dsp:nvSpPr>
        <dsp:cNvPr id="0" name=""/>
        <dsp:cNvSpPr/>
      </dsp:nvSpPr>
      <dsp:spPr>
        <a:xfrm>
          <a:off x="0" y="2358787"/>
          <a:ext cx="10539132" cy="543155"/>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AADB78A3-C35C-4DFE-9961-33BBCFE5767D}">
      <dsp:nvSpPr>
        <dsp:cNvPr id="0" name=""/>
        <dsp:cNvSpPr/>
      </dsp:nvSpPr>
      <dsp:spPr>
        <a:xfrm>
          <a:off x="164304" y="2480997"/>
          <a:ext cx="299027" cy="2987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CADCB5-B259-4388-996D-9110C823724D}">
      <dsp:nvSpPr>
        <dsp:cNvPr id="0" name=""/>
        <dsp:cNvSpPr/>
      </dsp:nvSpPr>
      <dsp:spPr>
        <a:xfrm>
          <a:off x="627636" y="2358787"/>
          <a:ext cx="9864452" cy="62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6" tIns="66466" rIns="66466" bIns="66466"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Funds may be reduced by </a:t>
          </a:r>
          <a:r>
            <a:rPr lang="en-US" sz="1800" b="1" u="sng" kern="1200" dirty="0">
              <a:solidFill>
                <a:schemeClr val="bg1"/>
              </a:solidFill>
            </a:rPr>
            <a:t>no more than </a:t>
          </a:r>
          <a:r>
            <a:rPr lang="en-US" sz="1800" kern="1200" dirty="0">
              <a:solidFill>
                <a:schemeClr val="bg1"/>
              </a:solidFill>
            </a:rPr>
            <a:t>the carryover; the amount could be from 0% up to the total amount of carryover</a:t>
          </a:r>
        </a:p>
      </dsp:txBody>
      <dsp:txXfrm>
        <a:off x="627636" y="2358787"/>
        <a:ext cx="9864452" cy="628023"/>
      </dsp:txXfrm>
    </dsp:sp>
    <dsp:sp modelId="{4AE1E5C9-858A-4A57-9684-63717E37EC7C}">
      <dsp:nvSpPr>
        <dsp:cNvPr id="0" name=""/>
        <dsp:cNvSpPr/>
      </dsp:nvSpPr>
      <dsp:spPr>
        <a:xfrm>
          <a:off x="0" y="3143816"/>
          <a:ext cx="10539132" cy="543155"/>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2CAF5D51-7E84-4013-9613-EDFFDFCED52D}">
      <dsp:nvSpPr>
        <dsp:cNvPr id="0" name=""/>
        <dsp:cNvSpPr/>
      </dsp:nvSpPr>
      <dsp:spPr>
        <a:xfrm>
          <a:off x="164304" y="3266026"/>
          <a:ext cx="299027" cy="2987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B460F3-AE0E-46C2-80FD-F9560AC5025A}">
      <dsp:nvSpPr>
        <dsp:cNvPr id="0" name=""/>
        <dsp:cNvSpPr/>
      </dsp:nvSpPr>
      <dsp:spPr>
        <a:xfrm>
          <a:off x="627636" y="3143816"/>
          <a:ext cx="9864452" cy="62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6" tIns="66466" rIns="66466" bIns="66466"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Fund reduction is for that fiscal year only and does not impact the base allocation of future years</a:t>
          </a:r>
        </a:p>
      </dsp:txBody>
      <dsp:txXfrm>
        <a:off x="627636" y="3143816"/>
        <a:ext cx="9864452" cy="628023"/>
      </dsp:txXfrm>
    </dsp:sp>
    <dsp:sp modelId="{F28C0E9E-479D-454A-BCE7-F8268A7A7D8B}">
      <dsp:nvSpPr>
        <dsp:cNvPr id="0" name=""/>
        <dsp:cNvSpPr/>
      </dsp:nvSpPr>
      <dsp:spPr>
        <a:xfrm>
          <a:off x="0" y="3928846"/>
          <a:ext cx="10539132" cy="543155"/>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55E6E1E5-A373-46FA-B614-C0154B38A2EC}">
      <dsp:nvSpPr>
        <dsp:cNvPr id="0" name=""/>
        <dsp:cNvSpPr/>
      </dsp:nvSpPr>
      <dsp:spPr>
        <a:xfrm>
          <a:off x="164304" y="4051055"/>
          <a:ext cx="299027" cy="2987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23C0F4-2664-416B-A488-69122CF9DB07}">
      <dsp:nvSpPr>
        <dsp:cNvPr id="0" name=""/>
        <dsp:cNvSpPr/>
      </dsp:nvSpPr>
      <dsp:spPr>
        <a:xfrm>
          <a:off x="627636" y="3928846"/>
          <a:ext cx="9864452" cy="62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466" tIns="66466" rIns="66466" bIns="66466"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Vote could take place once Q4 is certified</a:t>
          </a:r>
        </a:p>
      </dsp:txBody>
      <dsp:txXfrm>
        <a:off x="627636" y="3928846"/>
        <a:ext cx="9864452" cy="628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F5F0-9048-4CDB-956F-8C86206FE0B1}">
      <dsp:nvSpPr>
        <dsp:cNvPr id="0" name=""/>
        <dsp:cNvSpPr/>
      </dsp:nvSpPr>
      <dsp:spPr>
        <a:xfrm>
          <a:off x="0" y="1836"/>
          <a:ext cx="11486901" cy="93085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4999"/>
            </a:schemeClr>
          </a:solidFill>
          <a:prstDash val="solid"/>
        </a:ln>
        <a:effectLst/>
      </dsp:spPr>
      <dsp:style>
        <a:lnRef idx="1">
          <a:schemeClr val="dk1"/>
        </a:lnRef>
        <a:fillRef idx="2">
          <a:schemeClr val="dk1"/>
        </a:fillRef>
        <a:effectRef idx="1">
          <a:schemeClr val="dk1"/>
        </a:effectRef>
        <a:fontRef idx="minor">
          <a:schemeClr val="dk1"/>
        </a:fontRef>
      </dsp:style>
    </dsp:sp>
    <dsp:sp modelId="{43B9E110-EF53-4764-8230-6FB4D2B24FDE}">
      <dsp:nvSpPr>
        <dsp:cNvPr id="0" name=""/>
        <dsp:cNvSpPr/>
      </dsp:nvSpPr>
      <dsp:spPr>
        <a:xfrm>
          <a:off x="281584" y="211279"/>
          <a:ext cx="511970" cy="511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4D363-EFBB-4A2B-A1B3-EFC7528FC71E}">
      <dsp:nvSpPr>
        <dsp:cNvPr id="0" name=""/>
        <dsp:cNvSpPr/>
      </dsp:nvSpPr>
      <dsp:spPr>
        <a:xfrm>
          <a:off x="1075139" y="1836"/>
          <a:ext cx="10411761" cy="93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16" tIns="98516" rIns="98516" bIns="98516" numCol="1" spcCol="1270" anchor="ctr" anchorCtr="0">
          <a:noAutofit/>
        </a:bodyPr>
        <a:lstStyle/>
        <a:p>
          <a:pPr marL="0" lvl="0" indent="0" algn="l" defTabSz="977900">
            <a:lnSpc>
              <a:spcPct val="100000"/>
            </a:lnSpc>
            <a:spcBef>
              <a:spcPct val="0"/>
            </a:spcBef>
            <a:spcAft>
              <a:spcPct val="35000"/>
            </a:spcAft>
            <a:buNone/>
          </a:pPr>
          <a:r>
            <a:rPr lang="en-US" sz="2200" kern="1200" dirty="0"/>
            <a:t>“Excessive” member carryover is not defined in the legislation. </a:t>
          </a:r>
        </a:p>
      </dsp:txBody>
      <dsp:txXfrm>
        <a:off x="1075139" y="1836"/>
        <a:ext cx="10411761" cy="930856"/>
      </dsp:txXfrm>
    </dsp:sp>
    <dsp:sp modelId="{0CD41882-0EE4-41CC-BB7A-01CBBE8397BE}">
      <dsp:nvSpPr>
        <dsp:cNvPr id="0" name=""/>
        <dsp:cNvSpPr/>
      </dsp:nvSpPr>
      <dsp:spPr>
        <a:xfrm>
          <a:off x="0" y="1165407"/>
          <a:ext cx="11486901" cy="93085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4999"/>
            </a:schemeClr>
          </a:solidFill>
          <a:prstDash val="solid"/>
        </a:ln>
        <a:effectLst/>
      </dsp:spPr>
      <dsp:style>
        <a:lnRef idx="1">
          <a:schemeClr val="dk1"/>
        </a:lnRef>
        <a:fillRef idx="2">
          <a:schemeClr val="dk1"/>
        </a:fillRef>
        <a:effectRef idx="1">
          <a:schemeClr val="dk1"/>
        </a:effectRef>
        <a:fontRef idx="minor">
          <a:schemeClr val="dk1"/>
        </a:fontRef>
      </dsp:style>
    </dsp:sp>
    <dsp:sp modelId="{5DB889F7-8424-4504-940D-A4B8F6E93BB7}">
      <dsp:nvSpPr>
        <dsp:cNvPr id="0" name=""/>
        <dsp:cNvSpPr/>
      </dsp:nvSpPr>
      <dsp:spPr>
        <a:xfrm>
          <a:off x="281584" y="1374849"/>
          <a:ext cx="511970" cy="511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E25E1-CA4B-4F68-818A-022A5B3F761B}">
      <dsp:nvSpPr>
        <dsp:cNvPr id="0" name=""/>
        <dsp:cNvSpPr/>
      </dsp:nvSpPr>
      <dsp:spPr>
        <a:xfrm>
          <a:off x="1075139" y="1165407"/>
          <a:ext cx="10411761" cy="93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16" tIns="98516" rIns="98516" bIns="98516" numCol="1" spcCol="1270" anchor="ctr" anchorCtr="0">
          <a:noAutofit/>
        </a:bodyPr>
        <a:lstStyle/>
        <a:p>
          <a:pPr marL="0" lvl="0" indent="0" algn="l" defTabSz="977900">
            <a:lnSpc>
              <a:spcPct val="100000"/>
            </a:lnSpc>
            <a:spcBef>
              <a:spcPct val="0"/>
            </a:spcBef>
            <a:spcAft>
              <a:spcPct val="35000"/>
            </a:spcAft>
            <a:buNone/>
          </a:pPr>
          <a:r>
            <a:rPr lang="en-US" sz="2200" kern="1200" dirty="0"/>
            <a:t>Each individual consortium may uniquely define “excessive” member carryover as a specific percentage of any unspent funds from the prior fiscal year.</a:t>
          </a:r>
        </a:p>
      </dsp:txBody>
      <dsp:txXfrm>
        <a:off x="1075139" y="1165407"/>
        <a:ext cx="10411761" cy="930856"/>
      </dsp:txXfrm>
    </dsp:sp>
    <dsp:sp modelId="{E3A46033-EE12-4EB8-8571-1F48AACB0440}">
      <dsp:nvSpPr>
        <dsp:cNvPr id="0" name=""/>
        <dsp:cNvSpPr/>
      </dsp:nvSpPr>
      <dsp:spPr>
        <a:xfrm>
          <a:off x="0" y="2328977"/>
          <a:ext cx="11486901" cy="93085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4999"/>
            </a:schemeClr>
          </a:solidFill>
          <a:prstDash val="solid"/>
        </a:ln>
        <a:effectLst/>
      </dsp:spPr>
      <dsp:style>
        <a:lnRef idx="1">
          <a:schemeClr val="dk1"/>
        </a:lnRef>
        <a:fillRef idx="2">
          <a:schemeClr val="dk1"/>
        </a:fillRef>
        <a:effectRef idx="1">
          <a:schemeClr val="dk1"/>
        </a:effectRef>
        <a:fontRef idx="minor">
          <a:schemeClr val="dk1"/>
        </a:fontRef>
      </dsp:style>
    </dsp:sp>
    <dsp:sp modelId="{E006CA99-8995-4353-815F-D24A342FC299}">
      <dsp:nvSpPr>
        <dsp:cNvPr id="0" name=""/>
        <dsp:cNvSpPr/>
      </dsp:nvSpPr>
      <dsp:spPr>
        <a:xfrm>
          <a:off x="281584" y="2538420"/>
          <a:ext cx="511970" cy="5119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9489DF-D09A-4117-B620-87A76F41C30E}">
      <dsp:nvSpPr>
        <dsp:cNvPr id="0" name=""/>
        <dsp:cNvSpPr/>
      </dsp:nvSpPr>
      <dsp:spPr>
        <a:xfrm>
          <a:off x="1075139" y="2328977"/>
          <a:ext cx="10411761" cy="93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16" tIns="98516" rIns="98516" bIns="98516" numCol="1" spcCol="1270" anchor="ctr" anchorCtr="0">
          <a:noAutofit/>
        </a:bodyPr>
        <a:lstStyle/>
        <a:p>
          <a:pPr marL="0" lvl="0" indent="0" algn="l" defTabSz="977900">
            <a:lnSpc>
              <a:spcPct val="100000"/>
            </a:lnSpc>
            <a:spcBef>
              <a:spcPct val="0"/>
            </a:spcBef>
            <a:spcAft>
              <a:spcPct val="35000"/>
            </a:spcAft>
            <a:buNone/>
          </a:pPr>
          <a:r>
            <a:rPr lang="en-US" sz="2200" kern="1200" dirty="0"/>
            <a:t>This percentage becomes the consortium’s threshold for determining which members meet or exceed the excessive carryover.</a:t>
          </a:r>
        </a:p>
      </dsp:txBody>
      <dsp:txXfrm>
        <a:off x="1075139" y="2328977"/>
        <a:ext cx="10411761" cy="930856"/>
      </dsp:txXfrm>
    </dsp:sp>
    <dsp:sp modelId="{3A4A22C2-1AF0-4260-A49E-5F4A04F498EE}">
      <dsp:nvSpPr>
        <dsp:cNvPr id="0" name=""/>
        <dsp:cNvSpPr/>
      </dsp:nvSpPr>
      <dsp:spPr>
        <a:xfrm>
          <a:off x="0" y="3492547"/>
          <a:ext cx="11486901" cy="93085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4999"/>
            </a:schemeClr>
          </a:solidFill>
          <a:prstDash val="solid"/>
        </a:ln>
        <a:effectLst/>
      </dsp:spPr>
      <dsp:style>
        <a:lnRef idx="1">
          <a:schemeClr val="dk1"/>
        </a:lnRef>
        <a:fillRef idx="2">
          <a:schemeClr val="dk1"/>
        </a:fillRef>
        <a:effectRef idx="1">
          <a:schemeClr val="dk1"/>
        </a:effectRef>
        <a:fontRef idx="minor">
          <a:schemeClr val="dk1"/>
        </a:fontRef>
      </dsp:style>
    </dsp:sp>
    <dsp:sp modelId="{F208A1C5-6B82-4EEB-A794-FC22300E2119}">
      <dsp:nvSpPr>
        <dsp:cNvPr id="0" name=""/>
        <dsp:cNvSpPr/>
      </dsp:nvSpPr>
      <dsp:spPr>
        <a:xfrm>
          <a:off x="281584" y="3701990"/>
          <a:ext cx="511970" cy="5119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9669E-94E1-4491-8F68-210A20636428}">
      <dsp:nvSpPr>
        <dsp:cNvPr id="0" name=""/>
        <dsp:cNvSpPr/>
      </dsp:nvSpPr>
      <dsp:spPr>
        <a:xfrm>
          <a:off x="1075139" y="3492547"/>
          <a:ext cx="10411761" cy="93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16" tIns="98516" rIns="98516" bIns="98516" numCol="1" spcCol="1270" anchor="ctr" anchorCtr="0">
          <a:noAutofit/>
        </a:bodyPr>
        <a:lstStyle/>
        <a:p>
          <a:pPr marL="0" lvl="0" indent="0" algn="l" defTabSz="977900">
            <a:lnSpc>
              <a:spcPct val="100000"/>
            </a:lnSpc>
            <a:spcBef>
              <a:spcPct val="0"/>
            </a:spcBef>
            <a:spcAft>
              <a:spcPct val="35000"/>
            </a:spcAft>
            <a:buNone/>
          </a:pPr>
          <a:r>
            <a:rPr lang="en-US" sz="2200" kern="1200" dirty="0"/>
            <a:t>Each consortium defines this percentage annually when completing the Consortium Fiscal Administration Declaration (CFAD), starting with FY 23-24.</a:t>
          </a:r>
        </a:p>
      </dsp:txBody>
      <dsp:txXfrm>
        <a:off x="1075139" y="3492547"/>
        <a:ext cx="10411761" cy="930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743B4-C812-4F4A-8ED7-4D2B888895B7}">
      <dsp:nvSpPr>
        <dsp:cNvPr id="0" name=""/>
        <dsp:cNvSpPr/>
      </dsp:nvSpPr>
      <dsp:spPr>
        <a:xfrm>
          <a:off x="-5189915" y="-794951"/>
          <a:ext cx="6180321" cy="6180321"/>
        </a:xfrm>
        <a:prstGeom prst="blockArc">
          <a:avLst>
            <a:gd name="adj1" fmla="val 18900000"/>
            <a:gd name="adj2" fmla="val 2700000"/>
            <a:gd name="adj3" fmla="val 349"/>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7FBB2-C028-45FB-B8D4-1BDBD6CBDF3C}">
      <dsp:nvSpPr>
        <dsp:cNvPr id="0" name=""/>
        <dsp:cNvSpPr/>
      </dsp:nvSpPr>
      <dsp:spPr>
        <a:xfrm>
          <a:off x="518564" y="352911"/>
          <a:ext cx="9933534" cy="706189"/>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538" tIns="43180" rIns="43180" bIns="43180" numCol="1" spcCol="1270" anchor="ctr" anchorCtr="0">
          <a:noAutofit/>
        </a:bodyPr>
        <a:lstStyle/>
        <a:p>
          <a:pPr marL="0" lvl="0" indent="0" algn="l" defTabSz="755650">
            <a:lnSpc>
              <a:spcPct val="100000"/>
            </a:lnSpc>
            <a:spcBef>
              <a:spcPct val="0"/>
            </a:spcBef>
            <a:spcAft>
              <a:spcPct val="35000"/>
            </a:spcAft>
            <a:buNone/>
          </a:pPr>
          <a:r>
            <a:rPr lang="en-US" sz="1700" kern="1200" dirty="0"/>
            <a:t>AB 1491 legislation authorizes a consortium to reduce a member’s allocation by “</a:t>
          </a:r>
          <a:r>
            <a:rPr lang="en-US" sz="1700" b="1" kern="1200" dirty="0"/>
            <a:t>no more than </a:t>
          </a:r>
          <a:r>
            <a:rPr lang="en-US" sz="1700" kern="1200" dirty="0"/>
            <a:t>the amount of the member’s carryover” as certified in Q4 of the </a:t>
          </a:r>
          <a:r>
            <a:rPr lang="en-US" sz="1700" b="1" kern="1200" dirty="0"/>
            <a:t>previous </a:t>
          </a:r>
          <a:r>
            <a:rPr lang="en-US" sz="1700" kern="1200" dirty="0"/>
            <a:t>fiscal year.</a:t>
          </a:r>
        </a:p>
      </dsp:txBody>
      <dsp:txXfrm>
        <a:off x="518564" y="352911"/>
        <a:ext cx="9933534" cy="706189"/>
      </dsp:txXfrm>
    </dsp:sp>
    <dsp:sp modelId="{A00D5B35-73B2-410A-B905-2A9E3960D2AF}">
      <dsp:nvSpPr>
        <dsp:cNvPr id="0" name=""/>
        <dsp:cNvSpPr/>
      </dsp:nvSpPr>
      <dsp:spPr>
        <a:xfrm>
          <a:off x="77195" y="264637"/>
          <a:ext cx="882737" cy="882737"/>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7F591DB-6272-4C32-8C5F-934F877441FE}">
      <dsp:nvSpPr>
        <dsp:cNvPr id="0" name=""/>
        <dsp:cNvSpPr/>
      </dsp:nvSpPr>
      <dsp:spPr>
        <a:xfrm>
          <a:off x="923439" y="1412379"/>
          <a:ext cx="9528660" cy="706189"/>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538" tIns="43180" rIns="43180" bIns="43180" numCol="1" spcCol="1270" anchor="ctr" anchorCtr="0">
          <a:noAutofit/>
        </a:bodyPr>
        <a:lstStyle/>
        <a:p>
          <a:pPr marL="0" lvl="0" indent="0" algn="l" defTabSz="755650">
            <a:lnSpc>
              <a:spcPct val="100000"/>
            </a:lnSpc>
            <a:spcBef>
              <a:spcPct val="0"/>
            </a:spcBef>
            <a:spcAft>
              <a:spcPct val="35000"/>
            </a:spcAft>
            <a:buNone/>
          </a:pPr>
          <a:r>
            <a:rPr lang="en-US" sz="1700" kern="1200" dirty="0"/>
            <a:t>The legislation does not specify a percentage or an amount.</a:t>
          </a:r>
        </a:p>
      </dsp:txBody>
      <dsp:txXfrm>
        <a:off x="923439" y="1412379"/>
        <a:ext cx="9528660" cy="706189"/>
      </dsp:txXfrm>
    </dsp:sp>
    <dsp:sp modelId="{23A25B11-CA02-4FA7-A325-7228D642275A}">
      <dsp:nvSpPr>
        <dsp:cNvPr id="0" name=""/>
        <dsp:cNvSpPr/>
      </dsp:nvSpPr>
      <dsp:spPr>
        <a:xfrm>
          <a:off x="482070" y="1324106"/>
          <a:ext cx="882737" cy="882737"/>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433AAF0-9936-4D15-8B12-FF4528A1C370}">
      <dsp:nvSpPr>
        <dsp:cNvPr id="0" name=""/>
        <dsp:cNvSpPr/>
      </dsp:nvSpPr>
      <dsp:spPr>
        <a:xfrm>
          <a:off x="923439" y="2471848"/>
          <a:ext cx="9528660" cy="706189"/>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538" tIns="43180" rIns="43180" bIns="43180" numCol="1" spcCol="1270" anchor="ctr" anchorCtr="0">
          <a:noAutofit/>
        </a:bodyPr>
        <a:lstStyle/>
        <a:p>
          <a:pPr marL="0" lvl="0" indent="0" algn="l" defTabSz="755650">
            <a:lnSpc>
              <a:spcPct val="100000"/>
            </a:lnSpc>
            <a:spcBef>
              <a:spcPct val="0"/>
            </a:spcBef>
            <a:spcAft>
              <a:spcPct val="35000"/>
            </a:spcAft>
            <a:buNone/>
          </a:pPr>
          <a:r>
            <a:rPr lang="en-US" sz="1700" kern="1200" dirty="0"/>
            <a:t>Consortia will decide how much of a reduction is appropriate based upon a % threshold; </a:t>
          </a:r>
          <a:r>
            <a:rPr lang="en-US" sz="1700" b="1" kern="1200" dirty="0"/>
            <a:t>no more than</a:t>
          </a:r>
          <a:r>
            <a:rPr lang="en-US" sz="1700" kern="1200" dirty="0"/>
            <a:t> the amount of the carryover.</a:t>
          </a:r>
        </a:p>
      </dsp:txBody>
      <dsp:txXfrm>
        <a:off x="923439" y="2471848"/>
        <a:ext cx="9528660" cy="706189"/>
      </dsp:txXfrm>
    </dsp:sp>
    <dsp:sp modelId="{6904DC53-F8BF-4383-9276-26753488A966}">
      <dsp:nvSpPr>
        <dsp:cNvPr id="0" name=""/>
        <dsp:cNvSpPr/>
      </dsp:nvSpPr>
      <dsp:spPr>
        <a:xfrm>
          <a:off x="482070" y="2383574"/>
          <a:ext cx="882737" cy="882737"/>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A5C46EA-F727-4AA5-98D4-90511DACC40E}">
      <dsp:nvSpPr>
        <dsp:cNvPr id="0" name=""/>
        <dsp:cNvSpPr/>
      </dsp:nvSpPr>
      <dsp:spPr>
        <a:xfrm>
          <a:off x="518564" y="3531316"/>
          <a:ext cx="9933534" cy="706189"/>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538" tIns="43180" rIns="43180" bIns="43180" numCol="1" spcCol="1270" anchor="ctr" anchorCtr="0">
          <a:noAutofit/>
        </a:bodyPr>
        <a:lstStyle/>
        <a:p>
          <a:pPr marL="0" lvl="0" indent="0" algn="l" defTabSz="755650">
            <a:lnSpc>
              <a:spcPct val="100000"/>
            </a:lnSpc>
            <a:spcBef>
              <a:spcPct val="0"/>
            </a:spcBef>
            <a:spcAft>
              <a:spcPct val="35000"/>
            </a:spcAft>
            <a:buNone/>
          </a:pPr>
          <a:r>
            <a:rPr lang="en-US" sz="1700" kern="1200" dirty="0"/>
            <a:t>The vote to reduce a member’s agreed carryover amount will affect the prior year carryover only, not future years’ allocation or base funding.  </a:t>
          </a:r>
        </a:p>
      </dsp:txBody>
      <dsp:txXfrm>
        <a:off x="518564" y="3531316"/>
        <a:ext cx="9933534" cy="706189"/>
      </dsp:txXfrm>
    </dsp:sp>
    <dsp:sp modelId="{02A64D21-1722-4F8F-9CCE-24E433E25295}">
      <dsp:nvSpPr>
        <dsp:cNvPr id="0" name=""/>
        <dsp:cNvSpPr/>
      </dsp:nvSpPr>
      <dsp:spPr>
        <a:xfrm>
          <a:off x="77195" y="3443043"/>
          <a:ext cx="882737" cy="882737"/>
        </a:xfrm>
        <a:prstGeom prst="ellipse">
          <a:avLst/>
        </a:prstGeom>
        <a:gradFill rotWithShape="0">
          <a:gsLst>
            <a:gs pos="0">
              <a:schemeClr val="lt2">
                <a:hueOff val="0"/>
                <a:satOff val="0"/>
                <a:lumOff val="0"/>
                <a:alphaOff val="0"/>
                <a:tint val="50000"/>
                <a:satMod val="300000"/>
              </a:schemeClr>
            </a:gs>
            <a:gs pos="35000">
              <a:schemeClr val="lt2">
                <a:hueOff val="0"/>
                <a:satOff val="0"/>
                <a:lumOff val="0"/>
                <a:alphaOff val="0"/>
                <a:tint val="37000"/>
                <a:satMod val="300000"/>
              </a:schemeClr>
            </a:gs>
            <a:gs pos="100000">
              <a:schemeClr val="lt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37032-564A-4996-AA49-1348C1790CC7}">
      <dsp:nvSpPr>
        <dsp:cNvPr id="0" name=""/>
        <dsp:cNvSpPr/>
      </dsp:nvSpPr>
      <dsp:spPr>
        <a:xfrm>
          <a:off x="0" y="0"/>
          <a:ext cx="10515600" cy="0"/>
        </a:xfrm>
        <a:prstGeom prst="lin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F88B9BB-F428-46A4-B072-E8B8A1DF25E7}">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Beginning in the 2023-24 fiscal year, the consortium must track member carryover to determine if the member has excessive carryover for at least two consecutive fiscal years. </a:t>
          </a:r>
        </a:p>
      </dsp:txBody>
      <dsp:txXfrm>
        <a:off x="0" y="0"/>
        <a:ext cx="10515600" cy="1087834"/>
      </dsp:txXfrm>
    </dsp:sp>
    <dsp:sp modelId="{72A777BF-C9A1-47B1-88FD-9B11A5D70081}">
      <dsp:nvSpPr>
        <dsp:cNvPr id="0" name=""/>
        <dsp:cNvSpPr/>
      </dsp:nvSpPr>
      <dsp:spPr>
        <a:xfrm>
          <a:off x="0" y="1087834"/>
          <a:ext cx="10515600" cy="0"/>
        </a:xfrm>
        <a:prstGeom prst="lin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35DB3B8-7586-4DDD-ABBF-046E3E112CD0}">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Excessive carryover, as determined by the individual consortium, would be based on the certification of Q4 in NOVA on or before September 1 (with the consortium certification by September 30).</a:t>
          </a:r>
        </a:p>
      </dsp:txBody>
      <dsp:txXfrm>
        <a:off x="0" y="1087834"/>
        <a:ext cx="10515600" cy="1087834"/>
      </dsp:txXfrm>
    </dsp:sp>
    <dsp:sp modelId="{E9A8F5C1-36EF-4CE8-BD01-B322B3093C47}">
      <dsp:nvSpPr>
        <dsp:cNvPr id="0" name=""/>
        <dsp:cNvSpPr/>
      </dsp:nvSpPr>
      <dsp:spPr>
        <a:xfrm>
          <a:off x="0" y="2175669"/>
          <a:ext cx="10515600" cy="0"/>
        </a:xfrm>
        <a:prstGeom prst="lin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66DBCCE-A215-46E6-872E-088F622C979F}">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 consortium must offer members locally determined technical assistance to help prevent them from having two consecutive fiscal years of carryover funds.</a:t>
          </a:r>
        </a:p>
      </dsp:txBody>
      <dsp:txXfrm>
        <a:off x="0" y="2175669"/>
        <a:ext cx="10515600" cy="1087834"/>
      </dsp:txXfrm>
    </dsp:sp>
    <dsp:sp modelId="{F4D97366-BDBE-4B19-94F1-39FDA0D6A9CB}">
      <dsp:nvSpPr>
        <dsp:cNvPr id="0" name=""/>
        <dsp:cNvSpPr/>
      </dsp:nvSpPr>
      <dsp:spPr>
        <a:xfrm>
          <a:off x="0" y="3263503"/>
          <a:ext cx="10515600" cy="0"/>
        </a:xfrm>
        <a:prstGeom prst="lin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C5C9033-0DBF-45E7-9BDE-1468BE5D228A}">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If the consortium determines that a member has excessive carryover for at least two consecutive fiscal years, and a reasonable intervention has not eliminated the carryover, then the consortium can reduce the member’s carryover with the required majority vote.</a:t>
          </a:r>
        </a:p>
      </dsp:txBody>
      <dsp:txXfrm>
        <a:off x="0" y="3263503"/>
        <a:ext cx="10515600" cy="1087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7D9B5-6D8E-46FD-A462-D5198923BD13}">
      <dsp:nvSpPr>
        <dsp:cNvPr id="0" name=""/>
        <dsp:cNvSpPr/>
      </dsp:nvSpPr>
      <dsp:spPr>
        <a:xfrm>
          <a:off x="0" y="43588"/>
          <a:ext cx="3286125" cy="1971675"/>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Be clear in your consortium governance how you plan to implement this new legislation.</a:t>
          </a:r>
        </a:p>
      </dsp:txBody>
      <dsp:txXfrm>
        <a:off x="0" y="43588"/>
        <a:ext cx="3286125" cy="1971675"/>
      </dsp:txXfrm>
    </dsp:sp>
    <dsp:sp modelId="{156CD917-3CD8-45EE-B0B6-4B634B5117F4}">
      <dsp:nvSpPr>
        <dsp:cNvPr id="0" name=""/>
        <dsp:cNvSpPr/>
      </dsp:nvSpPr>
      <dsp:spPr>
        <a:xfrm>
          <a:off x="3614737" y="43588"/>
          <a:ext cx="3286125" cy="1971675"/>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Track members and assess annually: offer interventions, vote on possible one-time carry-over reduction.</a:t>
          </a:r>
        </a:p>
      </dsp:txBody>
      <dsp:txXfrm>
        <a:off x="3614737" y="43588"/>
        <a:ext cx="3286125" cy="1971675"/>
      </dsp:txXfrm>
    </dsp:sp>
    <dsp:sp modelId="{C6CFFB2C-2B53-4EEB-A977-787A12B091C8}">
      <dsp:nvSpPr>
        <dsp:cNvPr id="0" name=""/>
        <dsp:cNvSpPr/>
      </dsp:nvSpPr>
      <dsp:spPr>
        <a:xfrm>
          <a:off x="7229475" y="43588"/>
          <a:ext cx="3286125" cy="1971675"/>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Consortia needs to fill in the gaps on how much will be reduced, voting process, timetable / check-ins, and how to utilize any reallocated carryover funds.</a:t>
          </a:r>
        </a:p>
      </dsp:txBody>
      <dsp:txXfrm>
        <a:off x="7229475" y="43588"/>
        <a:ext cx="3286125" cy="1971675"/>
      </dsp:txXfrm>
    </dsp:sp>
    <dsp:sp modelId="{50759CB5-ED9E-4730-B1CA-4A27D2CC67A7}">
      <dsp:nvSpPr>
        <dsp:cNvPr id="0" name=""/>
        <dsp:cNvSpPr/>
      </dsp:nvSpPr>
      <dsp:spPr>
        <a:xfrm>
          <a:off x="1807368" y="2343876"/>
          <a:ext cx="3286125" cy="1971675"/>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Consortia and members can use the tools to assist with tracking that are available in NOVA.</a:t>
          </a:r>
        </a:p>
      </dsp:txBody>
      <dsp:txXfrm>
        <a:off x="1807368" y="2343876"/>
        <a:ext cx="3286125" cy="1971675"/>
      </dsp:txXfrm>
    </dsp:sp>
    <dsp:sp modelId="{2DC8D428-87E9-40EF-B49D-86269BE144B0}">
      <dsp:nvSpPr>
        <dsp:cNvPr id="0" name=""/>
        <dsp:cNvSpPr/>
      </dsp:nvSpPr>
      <dsp:spPr>
        <a:xfrm>
          <a:off x="5422106" y="2343876"/>
          <a:ext cx="3286125" cy="1971675"/>
        </a:xfrm>
        <a:prstGeom prst="rect">
          <a:avLst/>
        </a:prstGeom>
        <a:blipFill rotWithShape="0">
          <a:blip xmlns:r="http://schemas.openxmlformats.org/officeDocument/2006/relationships" r:embed="rId1"/>
          <a:tile tx="0" ty="0" sx="100000" sy="100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There are some risks by doing nothing (see consortium requirement not to exceed 20% carryover)</a:t>
          </a:r>
        </a:p>
      </dsp:txBody>
      <dsp:txXfrm>
        <a:off x="5422106" y="2343876"/>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FEA57-4013-4FAB-AC4F-E9447A366F47}">
      <dsp:nvSpPr>
        <dsp:cNvPr id="0" name=""/>
        <dsp:cNvSpPr/>
      </dsp:nvSpPr>
      <dsp:spPr>
        <a:xfrm>
          <a:off x="0" y="50977"/>
          <a:ext cx="8825979" cy="1357761"/>
        </a:xfrm>
        <a:prstGeom prst="roundRect">
          <a:avLst>
            <a:gd name="adj" fmla="val 1000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i="1" kern="1200" dirty="0"/>
            <a:t>AB 1491 requires </a:t>
          </a:r>
          <a:r>
            <a:rPr lang="en-US" sz="2200" b="1" i="1" kern="1200" dirty="0"/>
            <a:t>a consortium </a:t>
          </a:r>
          <a:r>
            <a:rPr lang="en-US" sz="2200" i="1" kern="1200" dirty="0"/>
            <a:t>with </a:t>
          </a:r>
          <a:r>
            <a:rPr lang="en-US" sz="2200" b="1" i="1" kern="1200" dirty="0"/>
            <a:t>carryover </a:t>
          </a:r>
          <a:r>
            <a:rPr lang="en-US" sz="2200" i="1" kern="1200" dirty="0"/>
            <a:t>from </a:t>
          </a:r>
          <a:r>
            <a:rPr lang="en-US" sz="2200" b="1" i="1" kern="1200" dirty="0"/>
            <a:t>one or more prior fiscal years exceeding 20% </a:t>
          </a:r>
          <a:r>
            <a:rPr lang="en-US" sz="2200" i="1" kern="1200" dirty="0"/>
            <a:t>to</a:t>
          </a:r>
          <a:r>
            <a:rPr lang="en-US" sz="2200" kern="1200" dirty="0"/>
            <a:t>…. </a:t>
          </a:r>
        </a:p>
      </dsp:txBody>
      <dsp:txXfrm>
        <a:off x="0" y="50977"/>
        <a:ext cx="8825979" cy="905174"/>
      </dsp:txXfrm>
    </dsp:sp>
    <dsp:sp modelId="{E77BC692-FE86-4B05-8B12-C7053E2A6C24}">
      <dsp:nvSpPr>
        <dsp:cNvPr id="0" name=""/>
        <dsp:cNvSpPr/>
      </dsp:nvSpPr>
      <dsp:spPr>
        <a:xfrm>
          <a:off x="1807730" y="956152"/>
          <a:ext cx="8825979" cy="2772000"/>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Submit a written expenditure plan, to the Chancellor and the Superintendent</a:t>
          </a:r>
        </a:p>
        <a:p>
          <a:pPr marL="228600" lvl="1" indent="-228600" algn="l" defTabSz="977900">
            <a:lnSpc>
              <a:spcPct val="90000"/>
            </a:lnSpc>
            <a:spcBef>
              <a:spcPct val="0"/>
            </a:spcBef>
            <a:spcAft>
              <a:spcPct val="15000"/>
            </a:spcAft>
            <a:buChar char="•"/>
          </a:pPr>
          <a:r>
            <a:rPr lang="en-US" sz="2200" kern="1200" dirty="0"/>
            <a:t>Chancellor and Superintendent will:</a:t>
          </a:r>
        </a:p>
        <a:p>
          <a:pPr marL="457200" lvl="2" indent="-228600" algn="l" defTabSz="977900">
            <a:lnSpc>
              <a:spcPct val="90000"/>
            </a:lnSpc>
            <a:spcBef>
              <a:spcPct val="0"/>
            </a:spcBef>
            <a:spcAft>
              <a:spcPct val="15000"/>
            </a:spcAft>
            <a:buFont typeface="Wingdings" panose="05000000000000000000" pitchFamily="2" charset="2"/>
            <a:buChar char="Ø"/>
          </a:pPr>
          <a:r>
            <a:rPr lang="en-US" sz="2200" kern="1200" dirty="0"/>
            <a:t>“Prescribe and assign technical assistance to that consortium to ensure that adequate adult education services are provided to the region in proportion to the region's available funding.”</a:t>
          </a:r>
        </a:p>
      </dsp:txBody>
      <dsp:txXfrm>
        <a:off x="1888919" y="1037341"/>
        <a:ext cx="8663601" cy="26096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1ACE9-58EA-4CCF-A050-81F0896B38BA}">
      <dsp:nvSpPr>
        <dsp:cNvPr id="0" name=""/>
        <dsp:cNvSpPr/>
      </dsp:nvSpPr>
      <dsp:spPr>
        <a:xfrm>
          <a:off x="0" y="636583"/>
          <a:ext cx="10156531" cy="1175230"/>
        </a:xfrm>
        <a:prstGeom prst="roundRect">
          <a:avLst>
            <a:gd name="adj" fmla="val 10000"/>
          </a:avLst>
        </a:prstGeom>
        <a:solidFill>
          <a:schemeClr val="accent2">
            <a:lumMod val="50000"/>
          </a:schemeClr>
        </a:solidFill>
        <a:ln w="9525" cap="flat" cmpd="sng" algn="ctr">
          <a:solidFill>
            <a:schemeClr val="accent1">
              <a:shade val="95000"/>
              <a:satMod val="104999"/>
            </a:schemeClr>
          </a:solidFill>
          <a:prstDash val="solid"/>
        </a:ln>
        <a:effectLst/>
      </dsp:spPr>
      <dsp:style>
        <a:lnRef idx="1">
          <a:schemeClr val="accent1"/>
        </a:lnRef>
        <a:fillRef idx="3">
          <a:schemeClr val="accent1"/>
        </a:fillRef>
        <a:effectRef idx="2">
          <a:schemeClr val="accent1"/>
        </a:effectRef>
        <a:fontRef idx="minor">
          <a:schemeClr val="lt1"/>
        </a:fontRef>
      </dsp:style>
    </dsp:sp>
    <dsp:sp modelId="{C8414C74-14DB-4C43-AFD9-E88382795B94}">
      <dsp:nvSpPr>
        <dsp:cNvPr id="0" name=""/>
        <dsp:cNvSpPr/>
      </dsp:nvSpPr>
      <dsp:spPr>
        <a:xfrm>
          <a:off x="355507" y="901010"/>
          <a:ext cx="646376" cy="6463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58F031-8B0E-4996-8125-7C5C810854B2}">
      <dsp:nvSpPr>
        <dsp:cNvPr id="0" name=""/>
        <dsp:cNvSpPr/>
      </dsp:nvSpPr>
      <dsp:spPr>
        <a:xfrm>
          <a:off x="1357391" y="636583"/>
          <a:ext cx="8799139" cy="1175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79" tIns="124379" rIns="124379" bIns="124379" numCol="1" spcCol="1270" anchor="ctr" anchorCtr="0">
          <a:noAutofit/>
        </a:bodyPr>
        <a:lstStyle/>
        <a:p>
          <a:pPr marL="0" lvl="0" indent="0" algn="l" defTabSz="844550">
            <a:lnSpc>
              <a:spcPct val="100000"/>
            </a:lnSpc>
            <a:spcBef>
              <a:spcPct val="0"/>
            </a:spcBef>
            <a:spcAft>
              <a:spcPct val="35000"/>
            </a:spcAft>
            <a:buNone/>
          </a:pPr>
          <a:r>
            <a:rPr lang="en-US" sz="1900" kern="1200" dirty="0"/>
            <a:t>Consortium carryover tracking began at the start of FY 23-24. First year of tracking will complete once Q4 expenses are certified by September 30, 2024.</a:t>
          </a:r>
        </a:p>
      </dsp:txBody>
      <dsp:txXfrm>
        <a:off x="1357391" y="636583"/>
        <a:ext cx="8799139" cy="1175230"/>
      </dsp:txXfrm>
    </dsp:sp>
    <dsp:sp modelId="{DB56338E-2B1B-4E7A-A976-C9947CA965F2}">
      <dsp:nvSpPr>
        <dsp:cNvPr id="0" name=""/>
        <dsp:cNvSpPr/>
      </dsp:nvSpPr>
      <dsp:spPr>
        <a:xfrm>
          <a:off x="0" y="2105621"/>
          <a:ext cx="10156531" cy="1175230"/>
        </a:xfrm>
        <a:prstGeom prst="roundRect">
          <a:avLst>
            <a:gd name="adj" fmla="val 10000"/>
          </a:avLst>
        </a:prstGeom>
        <a:solidFill>
          <a:schemeClr val="accent2">
            <a:lumMod val="50000"/>
          </a:schemeClr>
        </a:solidFill>
        <a:ln w="9525" cap="flat" cmpd="sng" algn="ctr">
          <a:solidFill>
            <a:schemeClr val="accent1">
              <a:shade val="95000"/>
              <a:satMod val="104999"/>
            </a:schemeClr>
          </a:solidFill>
          <a:prstDash val="solid"/>
        </a:ln>
        <a:effectLst/>
      </dsp:spPr>
      <dsp:style>
        <a:lnRef idx="1">
          <a:schemeClr val="accent1"/>
        </a:lnRef>
        <a:fillRef idx="3">
          <a:schemeClr val="accent1"/>
        </a:fillRef>
        <a:effectRef idx="2">
          <a:schemeClr val="accent1"/>
        </a:effectRef>
        <a:fontRef idx="minor">
          <a:schemeClr val="lt1"/>
        </a:fontRef>
      </dsp:style>
    </dsp:sp>
    <dsp:sp modelId="{BABF632F-C5E0-4F83-92F5-F3DEAA773D5E}">
      <dsp:nvSpPr>
        <dsp:cNvPr id="0" name=""/>
        <dsp:cNvSpPr/>
      </dsp:nvSpPr>
      <dsp:spPr>
        <a:xfrm>
          <a:off x="355507" y="2370048"/>
          <a:ext cx="646376" cy="6463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605089-0579-4CF1-8377-AB68C8ED79B0}">
      <dsp:nvSpPr>
        <dsp:cNvPr id="0" name=""/>
        <dsp:cNvSpPr/>
      </dsp:nvSpPr>
      <dsp:spPr>
        <a:xfrm>
          <a:off x="1357391" y="2105621"/>
          <a:ext cx="8799139" cy="1175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79" tIns="124379" rIns="124379" bIns="124379" numCol="1" spcCol="1270" anchor="ctr" anchorCtr="0">
          <a:noAutofit/>
        </a:bodyPr>
        <a:lstStyle/>
        <a:p>
          <a:pPr marL="0" lvl="0" indent="0" algn="l" defTabSz="844550">
            <a:lnSpc>
              <a:spcPct val="100000"/>
            </a:lnSpc>
            <a:spcBef>
              <a:spcPct val="0"/>
            </a:spcBef>
            <a:spcAft>
              <a:spcPct val="35000"/>
            </a:spcAft>
            <a:buNone/>
          </a:pPr>
          <a:r>
            <a:rPr lang="en-US" sz="1900" kern="1200" dirty="0"/>
            <a:t>This start date includes the tracking of both </a:t>
          </a:r>
          <a:r>
            <a:rPr lang="en-US" sz="1900" b="1" kern="1200" dirty="0"/>
            <a:t>member carryover </a:t>
          </a:r>
          <a:r>
            <a:rPr lang="en-US" sz="1900" kern="1200" dirty="0"/>
            <a:t>and </a:t>
          </a:r>
          <a:r>
            <a:rPr lang="en-US" sz="1900" b="1" kern="1200" dirty="0"/>
            <a:t>consortium carryover</a:t>
          </a:r>
          <a:r>
            <a:rPr lang="en-US" sz="1900" kern="1200" dirty="0"/>
            <a:t>.</a:t>
          </a:r>
        </a:p>
      </dsp:txBody>
      <dsp:txXfrm>
        <a:off x="1357391" y="2105621"/>
        <a:ext cx="8799139" cy="11752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78762-A6BD-44F7-A13E-A01D4BD62DEB}">
      <dsp:nvSpPr>
        <dsp:cNvPr id="0" name=""/>
        <dsp:cNvSpPr/>
      </dsp:nvSpPr>
      <dsp:spPr>
        <a:xfrm>
          <a:off x="4606081" y="0"/>
          <a:ext cx="1135982" cy="9344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094D54-4F06-44EC-A191-B697E6E90604}">
      <dsp:nvSpPr>
        <dsp:cNvPr id="0" name=""/>
        <dsp:cNvSpPr/>
      </dsp:nvSpPr>
      <dsp:spPr>
        <a:xfrm>
          <a:off x="400149" y="1190796"/>
          <a:ext cx="9547848" cy="311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The State will assign technical assistance to those consortia to ensure effective use of funds as specified by policy, and to ensure that the consortium’s annual carryover does not continue to exceed the 20% threshold so that it continues to provide adequate adult education services to the region. </a:t>
          </a:r>
        </a:p>
        <a:p>
          <a:pPr marL="0" lvl="0" indent="0" algn="ctr" defTabSz="977900">
            <a:lnSpc>
              <a:spcPct val="100000"/>
            </a:lnSpc>
            <a:spcBef>
              <a:spcPct val="0"/>
            </a:spcBef>
            <a:spcAft>
              <a:spcPct val="35000"/>
            </a:spcAft>
            <a:buNone/>
          </a:pPr>
          <a:r>
            <a:rPr lang="en-US" sz="2200" kern="1200" dirty="0"/>
            <a:t>This will include Technical Assistance from the enhanced CAEP Technical Assistance Providers, Sacramento County of Education and North Orange Continuing Education.</a:t>
          </a:r>
        </a:p>
      </dsp:txBody>
      <dsp:txXfrm>
        <a:off x="400149" y="1190796"/>
        <a:ext cx="9547848" cy="31122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2/1/24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dirty="0"/>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1:18:36.0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57,'338'-16,"-198"5,184 10,-147 3,429-2,-578-1,-1-2,32-7,-28 4,53-3,830 8,-442 3,-423 1,76 12,-58-5,-32-5,40 5,107 2,2706-16,-1496 7,2242-3,-3585-2,53-9,45-3,1397 14,-700 1,-579 12,12 1,-227-15,1 2,84 14,-72-7,0-3,0-2,67-6,-12 0,0 3,-95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1:18:40.4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11,'1537'0,"-1480"-5,-35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2/1/24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dirty="0"/>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94750-4AC1-4C03-897B-6296F950BC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723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14</a:t>
            </a:fld>
            <a:endParaRPr lang="en-US" dirty="0"/>
          </a:p>
        </p:txBody>
      </p:sp>
    </p:spTree>
    <p:extLst>
      <p:ext uri="{BB962C8B-B14F-4D97-AF65-F5344CB8AC3E}">
        <p14:creationId xmlns:p14="http://schemas.microsoft.com/office/powerpoint/2010/main" val="315452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21</a:t>
            </a:fld>
            <a:endParaRPr lang="en-US" dirty="0"/>
          </a:p>
        </p:txBody>
      </p:sp>
    </p:spTree>
    <p:extLst>
      <p:ext uri="{BB962C8B-B14F-4D97-AF65-F5344CB8AC3E}">
        <p14:creationId xmlns:p14="http://schemas.microsoft.com/office/powerpoint/2010/main" val="167809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23</a:t>
            </a:fld>
            <a:endParaRPr lang="en-US" dirty="0"/>
          </a:p>
        </p:txBody>
      </p:sp>
    </p:spTree>
    <p:extLst>
      <p:ext uri="{BB962C8B-B14F-4D97-AF65-F5344CB8AC3E}">
        <p14:creationId xmlns:p14="http://schemas.microsoft.com/office/powerpoint/2010/main" val="1870843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First development implemented in Spring 2023 before CFAD was due, May 2, gave the field an opportunity to select the desired carryover threshold.</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Green dots simply identify the enhancements that were made. </a:t>
            </a:r>
            <a:endParaRPr lang="en-US" sz="1800"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3094750-4AC1-4C03-897B-6296F950BC3D}" type="slidenum">
              <a:rPr lang="en-US" smtClean="0"/>
              <a:t>26</a:t>
            </a:fld>
            <a:endParaRPr lang="en-US" dirty="0"/>
          </a:p>
        </p:txBody>
      </p:sp>
    </p:spTree>
    <p:extLst>
      <p:ext uri="{BB962C8B-B14F-4D97-AF65-F5344CB8AC3E}">
        <p14:creationId xmlns:p14="http://schemas.microsoft.com/office/powerpoint/2010/main" val="3595525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94750-4AC1-4C03-897B-6296F950BC3D}" type="slidenum">
              <a:rPr lang="en-US" smtClean="0"/>
              <a:t>27</a:t>
            </a:fld>
            <a:endParaRPr lang="en-US" dirty="0"/>
          </a:p>
        </p:txBody>
      </p:sp>
    </p:spTree>
    <p:extLst>
      <p:ext uri="{BB962C8B-B14F-4D97-AF65-F5344CB8AC3E}">
        <p14:creationId xmlns:p14="http://schemas.microsoft.com/office/powerpoint/2010/main" val="1418178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28</a:t>
            </a:fld>
            <a:endParaRPr lang="en-US" dirty="0"/>
          </a:p>
        </p:txBody>
      </p:sp>
    </p:spTree>
    <p:extLst>
      <p:ext uri="{BB962C8B-B14F-4D97-AF65-F5344CB8AC3E}">
        <p14:creationId xmlns:p14="http://schemas.microsoft.com/office/powerpoint/2010/main" val="2016815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not be live until after Q4 is certified after September 30, 2024.</a:t>
            </a:r>
          </a:p>
        </p:txBody>
      </p:sp>
      <p:sp>
        <p:nvSpPr>
          <p:cNvPr id="4" name="Slide Number Placeholder 3"/>
          <p:cNvSpPr>
            <a:spLocks noGrp="1"/>
          </p:cNvSpPr>
          <p:nvPr>
            <p:ph type="sldNum" sz="quarter" idx="5"/>
          </p:nvPr>
        </p:nvSpPr>
        <p:spPr/>
        <p:txBody>
          <a:bodyPr/>
          <a:lstStyle/>
          <a:p>
            <a:fld id="{53094750-4AC1-4C03-897B-6296F950BC3D}" type="slidenum">
              <a:rPr lang="en-US" smtClean="0"/>
              <a:t>29</a:t>
            </a:fld>
            <a:endParaRPr lang="en-US" dirty="0"/>
          </a:p>
        </p:txBody>
      </p:sp>
    </p:spTree>
    <p:extLst>
      <p:ext uri="{BB962C8B-B14F-4D97-AF65-F5344CB8AC3E}">
        <p14:creationId xmlns:p14="http://schemas.microsoft.com/office/powerpoint/2010/main" val="2730840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populate in the Fiscal Reporting Tab. Member level carryover </a:t>
            </a:r>
          </a:p>
        </p:txBody>
      </p:sp>
      <p:sp>
        <p:nvSpPr>
          <p:cNvPr id="4" name="Slide Number Placeholder 3"/>
          <p:cNvSpPr>
            <a:spLocks noGrp="1"/>
          </p:cNvSpPr>
          <p:nvPr>
            <p:ph type="sldNum" sz="quarter" idx="5"/>
          </p:nvPr>
        </p:nvSpPr>
        <p:spPr/>
        <p:txBody>
          <a:bodyPr/>
          <a:lstStyle/>
          <a:p>
            <a:fld id="{53094750-4AC1-4C03-897B-6296F950BC3D}" type="slidenum">
              <a:rPr lang="en-US" smtClean="0"/>
              <a:t>31</a:t>
            </a:fld>
            <a:endParaRPr lang="en-US" dirty="0"/>
          </a:p>
        </p:txBody>
      </p:sp>
    </p:spTree>
    <p:extLst>
      <p:ext uri="{BB962C8B-B14F-4D97-AF65-F5344CB8AC3E}">
        <p14:creationId xmlns:p14="http://schemas.microsoft.com/office/powerpoint/2010/main" val="193602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populate in the Fiscal Reporting Tab. Member level carryover </a:t>
            </a:r>
          </a:p>
        </p:txBody>
      </p:sp>
      <p:sp>
        <p:nvSpPr>
          <p:cNvPr id="4" name="Slide Number Placeholder 3"/>
          <p:cNvSpPr>
            <a:spLocks noGrp="1"/>
          </p:cNvSpPr>
          <p:nvPr>
            <p:ph type="sldNum" sz="quarter" idx="5"/>
          </p:nvPr>
        </p:nvSpPr>
        <p:spPr/>
        <p:txBody>
          <a:bodyPr/>
          <a:lstStyle/>
          <a:p>
            <a:fld id="{53094750-4AC1-4C03-897B-6296F950BC3D}" type="slidenum">
              <a:rPr lang="en-US" smtClean="0"/>
              <a:t>32</a:t>
            </a:fld>
            <a:endParaRPr lang="en-US" dirty="0"/>
          </a:p>
        </p:txBody>
      </p:sp>
    </p:spTree>
    <p:extLst>
      <p:ext uri="{BB962C8B-B14F-4D97-AF65-F5344CB8AC3E}">
        <p14:creationId xmlns:p14="http://schemas.microsoft.com/office/powerpoint/2010/main" val="2488541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populate in the Fiscal Reporting Tab. Member level carryover </a:t>
            </a:r>
          </a:p>
        </p:txBody>
      </p:sp>
      <p:sp>
        <p:nvSpPr>
          <p:cNvPr id="4" name="Slide Number Placeholder 3"/>
          <p:cNvSpPr>
            <a:spLocks noGrp="1"/>
          </p:cNvSpPr>
          <p:nvPr>
            <p:ph type="sldNum" sz="quarter" idx="5"/>
          </p:nvPr>
        </p:nvSpPr>
        <p:spPr/>
        <p:txBody>
          <a:bodyPr/>
          <a:lstStyle/>
          <a:p>
            <a:fld id="{53094750-4AC1-4C03-897B-6296F950BC3D}" type="slidenum">
              <a:rPr lang="en-US" smtClean="0"/>
              <a:t>33</a:t>
            </a:fld>
            <a:endParaRPr lang="en-US" dirty="0"/>
          </a:p>
        </p:txBody>
      </p:sp>
    </p:spTree>
    <p:extLst>
      <p:ext uri="{BB962C8B-B14F-4D97-AF65-F5344CB8AC3E}">
        <p14:creationId xmlns:p14="http://schemas.microsoft.com/office/powerpoint/2010/main" val="82859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a:t>
            </a:fld>
            <a:endParaRPr lang="en-US" dirty="0"/>
          </a:p>
        </p:txBody>
      </p:sp>
    </p:spTree>
    <p:extLst>
      <p:ext uri="{BB962C8B-B14F-4D97-AF65-F5344CB8AC3E}">
        <p14:creationId xmlns:p14="http://schemas.microsoft.com/office/powerpoint/2010/main" val="1302044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 Corrective Action Plan logic was updated during the NOVA enhancements changes to align with carryover compliance. Previously, the corrective action plan was triggered by expenditures, now, logic is on carryover. </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34</a:t>
            </a:fld>
            <a:endParaRPr lang="en-US" dirty="0"/>
          </a:p>
        </p:txBody>
      </p:sp>
    </p:spTree>
    <p:extLst>
      <p:ext uri="{BB962C8B-B14F-4D97-AF65-F5344CB8AC3E}">
        <p14:creationId xmlns:p14="http://schemas.microsoft.com/office/powerpoint/2010/main" val="3294489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94750-4AC1-4C03-897B-6296F950BC3D}" type="slidenum">
              <a:rPr lang="en-US" smtClean="0"/>
              <a:t>35</a:t>
            </a:fld>
            <a:endParaRPr lang="en-US" dirty="0"/>
          </a:p>
        </p:txBody>
      </p:sp>
    </p:spTree>
    <p:extLst>
      <p:ext uri="{BB962C8B-B14F-4D97-AF65-F5344CB8AC3E}">
        <p14:creationId xmlns:p14="http://schemas.microsoft.com/office/powerpoint/2010/main" val="17276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36</a:t>
            </a:fld>
            <a:endParaRPr lang="en-US" dirty="0"/>
          </a:p>
        </p:txBody>
      </p:sp>
    </p:spTree>
    <p:extLst>
      <p:ext uri="{BB962C8B-B14F-4D97-AF65-F5344CB8AC3E}">
        <p14:creationId xmlns:p14="http://schemas.microsoft.com/office/powerpoint/2010/main" val="2373566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Updates to the allocation amendment process.  A reason for the allocation amendment will now be captured.  Should the reason be carryover compliance, there will be validation to ensure money is only taken from non-compliant members and that it does not exceed their carryover amount.</a:t>
            </a:r>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37</a:t>
            </a:fld>
            <a:endParaRPr lang="en-US" dirty="0"/>
          </a:p>
        </p:txBody>
      </p:sp>
    </p:spTree>
    <p:extLst>
      <p:ext uri="{BB962C8B-B14F-4D97-AF65-F5344CB8AC3E}">
        <p14:creationId xmlns:p14="http://schemas.microsoft.com/office/powerpoint/2010/main" val="1357451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 consortium becomes non-compliant, they are required to complete a written expenditure plan.  The consortium lead contact(s) will receive a notification and alert in their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user dashboard to complete the written expenditure plan.  In addition, it will appear as a new requirement on the consortium’s main screen.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Upon completion of the written expenditure plan, the approval process will require a majority member approval.  Should a majority approval be achieved, the approval will then require State Office approval.</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38</a:t>
            </a:fld>
            <a:endParaRPr lang="en-US" dirty="0"/>
          </a:p>
        </p:txBody>
      </p:sp>
    </p:spTree>
    <p:extLst>
      <p:ext uri="{BB962C8B-B14F-4D97-AF65-F5344CB8AC3E}">
        <p14:creationId xmlns:p14="http://schemas.microsoft.com/office/powerpoint/2010/main" val="3716813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39</a:t>
            </a:fld>
            <a:endParaRPr lang="en-US" dirty="0"/>
          </a:p>
        </p:txBody>
      </p:sp>
    </p:spTree>
    <p:extLst>
      <p:ext uri="{BB962C8B-B14F-4D97-AF65-F5344CB8AC3E}">
        <p14:creationId xmlns:p14="http://schemas.microsoft.com/office/powerpoint/2010/main" val="121428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40</a:t>
            </a:fld>
            <a:endParaRPr lang="en-US" dirty="0"/>
          </a:p>
        </p:txBody>
      </p:sp>
    </p:spTree>
    <p:extLst>
      <p:ext uri="{BB962C8B-B14F-4D97-AF65-F5344CB8AC3E}">
        <p14:creationId xmlns:p14="http://schemas.microsoft.com/office/powerpoint/2010/main" val="608579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41</a:t>
            </a:fld>
            <a:endParaRPr lang="en-US" dirty="0"/>
          </a:p>
        </p:txBody>
      </p:sp>
    </p:spTree>
    <p:extLst>
      <p:ext uri="{BB962C8B-B14F-4D97-AF65-F5344CB8AC3E}">
        <p14:creationId xmlns:p14="http://schemas.microsoft.com/office/powerpoint/2010/main" val="3646528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42</a:t>
            </a:fld>
            <a:endParaRPr lang="en-US" dirty="0"/>
          </a:p>
        </p:txBody>
      </p:sp>
    </p:spTree>
    <p:extLst>
      <p:ext uri="{BB962C8B-B14F-4D97-AF65-F5344CB8AC3E}">
        <p14:creationId xmlns:p14="http://schemas.microsoft.com/office/powerpoint/2010/main" val="1731960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43</a:t>
            </a:fld>
            <a:endParaRPr lang="en-US" dirty="0"/>
          </a:p>
        </p:txBody>
      </p:sp>
    </p:spTree>
    <p:extLst>
      <p:ext uri="{BB962C8B-B14F-4D97-AF65-F5344CB8AC3E}">
        <p14:creationId xmlns:p14="http://schemas.microsoft.com/office/powerpoint/2010/main" val="37195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a:t>
            </a:fld>
            <a:endParaRPr lang="en-US" dirty="0"/>
          </a:p>
        </p:txBody>
      </p:sp>
    </p:spTree>
    <p:extLst>
      <p:ext uri="{BB962C8B-B14F-4D97-AF65-F5344CB8AC3E}">
        <p14:creationId xmlns:p14="http://schemas.microsoft.com/office/powerpoint/2010/main" val="6730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44</a:t>
            </a:fld>
            <a:endParaRPr lang="en-US" dirty="0"/>
          </a:p>
        </p:txBody>
      </p:sp>
    </p:spTree>
    <p:extLst>
      <p:ext uri="{BB962C8B-B14F-4D97-AF65-F5344CB8AC3E}">
        <p14:creationId xmlns:p14="http://schemas.microsoft.com/office/powerpoint/2010/main" val="1273050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45</a:t>
            </a:fld>
            <a:endParaRPr lang="en-US" dirty="0"/>
          </a:p>
        </p:txBody>
      </p:sp>
    </p:spTree>
    <p:extLst>
      <p:ext uri="{BB962C8B-B14F-4D97-AF65-F5344CB8AC3E}">
        <p14:creationId xmlns:p14="http://schemas.microsoft.com/office/powerpoint/2010/main" val="44307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a:t>
            </a:fld>
            <a:endParaRPr lang="en-US" dirty="0"/>
          </a:p>
        </p:txBody>
      </p:sp>
    </p:spTree>
    <p:extLst>
      <p:ext uri="{BB962C8B-B14F-4D97-AF65-F5344CB8AC3E}">
        <p14:creationId xmlns:p14="http://schemas.microsoft.com/office/powerpoint/2010/main" val="159763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a:t>
            </a:fld>
            <a:endParaRPr lang="en-US" dirty="0"/>
          </a:p>
        </p:txBody>
      </p:sp>
    </p:spTree>
    <p:extLst>
      <p:ext uri="{BB962C8B-B14F-4D97-AF65-F5344CB8AC3E}">
        <p14:creationId xmlns:p14="http://schemas.microsoft.com/office/powerpoint/2010/main" val="15340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8</a:t>
            </a:fld>
            <a:endParaRPr lang="en-US" dirty="0"/>
          </a:p>
        </p:txBody>
      </p:sp>
    </p:spTree>
    <p:extLst>
      <p:ext uri="{BB962C8B-B14F-4D97-AF65-F5344CB8AC3E}">
        <p14:creationId xmlns:p14="http://schemas.microsoft.com/office/powerpoint/2010/main" val="95574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9</a:t>
            </a:fld>
            <a:endParaRPr lang="en-US" dirty="0"/>
          </a:p>
        </p:txBody>
      </p:sp>
    </p:spTree>
    <p:extLst>
      <p:ext uri="{BB962C8B-B14F-4D97-AF65-F5344CB8AC3E}">
        <p14:creationId xmlns:p14="http://schemas.microsoft.com/office/powerpoint/2010/main" val="318840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10</a:t>
            </a:fld>
            <a:endParaRPr lang="en-US" dirty="0"/>
          </a:p>
        </p:txBody>
      </p:sp>
    </p:spTree>
    <p:extLst>
      <p:ext uri="{BB962C8B-B14F-4D97-AF65-F5344CB8AC3E}">
        <p14:creationId xmlns:p14="http://schemas.microsoft.com/office/powerpoint/2010/main" val="1726588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94750-4AC1-4C03-897B-6296F950BC3D}" type="slidenum">
              <a:rPr lang="en-US" smtClean="0"/>
              <a:t>11</a:t>
            </a:fld>
            <a:endParaRPr lang="en-US" dirty="0"/>
          </a:p>
        </p:txBody>
      </p:sp>
    </p:spTree>
    <p:extLst>
      <p:ext uri="{BB962C8B-B14F-4D97-AF65-F5344CB8AC3E}">
        <p14:creationId xmlns:p14="http://schemas.microsoft.com/office/powerpoint/2010/main" val="644245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491274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3" name="AEBG_PowerPoint20182.png" descr="AEBG_PowerPoint20182.png">
            <a:extLst>
              <a:ext uri="{FF2B5EF4-FFF2-40B4-BE49-F238E27FC236}">
                <a16:creationId xmlns:a16="http://schemas.microsoft.com/office/drawing/2014/main" id="{EAD81273-D7D5-47DA-A909-FC98C5A42048}"/>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46659257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id="{2613A912-2F77-4E81-8901-0E88BC9D840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dirty="0"/>
          </a:p>
        </p:txBody>
      </p:sp>
    </p:spTree>
    <p:extLst>
      <p:ext uri="{BB962C8B-B14F-4D97-AF65-F5344CB8AC3E}">
        <p14:creationId xmlns:p14="http://schemas.microsoft.com/office/powerpoint/2010/main" val="82206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2/1/24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66652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5051391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64B_877790BA.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56.png"/><Relationship Id="rId4" Type="http://schemas.openxmlformats.org/officeDocument/2006/relationships/customXml" Target="../ink/ink1.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hyperlink" Target="https://caladulted.org/DownloadFile/1297" TargetMode="External"/><Relationship Id="rId7"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caladulted.org/DownloadFile/1304" TargetMode="External"/><Relationship Id="rId5" Type="http://schemas.openxmlformats.org/officeDocument/2006/relationships/hyperlink" Target="https://caladulted.org/DownloadFile/1298" TargetMode="External"/><Relationship Id="rId4" Type="http://schemas.openxmlformats.org/officeDocument/2006/relationships/hyperlink" Target="https://caladulted.org/DownloadFile/1301" TargetMode="Externa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caladulted.org/DownloadFile/1298" TargetMode="External"/><Relationship Id="rId3" Type="http://schemas.openxmlformats.org/officeDocument/2006/relationships/image" Target="../media/image8.png"/><Relationship Id="rId7" Type="http://schemas.openxmlformats.org/officeDocument/2006/relationships/hyperlink" Target="https://caladulted.org/DownloadFile/1297"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caladulted.org/DownloadFile/1295"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855208-3510-97BE-9380-1F7D2633B52E}"/>
              </a:ext>
              <a:ext uri="{C183D7F6-B498-43B3-948B-1728B52AA6E4}">
                <adec:decorative xmlns:adec="http://schemas.microsoft.com/office/drawing/2017/decorative" val="1"/>
              </a:ext>
            </a:extLst>
          </p:cNvPr>
          <p:cNvSpPr/>
          <p:nvPr/>
        </p:nvSpPr>
        <p:spPr>
          <a:xfrm>
            <a:off x="0" y="2486017"/>
            <a:ext cx="12192000" cy="2874334"/>
          </a:xfrm>
          <a:prstGeom prst="rect">
            <a:avLst/>
          </a:prstGeom>
          <a:solidFill>
            <a:srgbClr val="3E4F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p:cNvSpPr>
            <a:spLocks noGrp="1"/>
          </p:cNvSpPr>
          <p:nvPr>
            <p:ph type="title"/>
          </p:nvPr>
        </p:nvSpPr>
        <p:spPr>
          <a:xfrm>
            <a:off x="2108829" y="900114"/>
            <a:ext cx="7974341" cy="1283095"/>
          </a:xfrm>
        </p:spPr>
        <p:txBody>
          <a:bodyPr anchor="ctr">
            <a:normAutofit/>
          </a:bodyPr>
          <a:lstStyle/>
          <a:p>
            <a:pPr>
              <a:lnSpc>
                <a:spcPct val="90000"/>
              </a:lnSpc>
            </a:pPr>
            <a:r>
              <a:rPr lang="en-US" sz="4400" dirty="0">
                <a:solidFill>
                  <a:srgbClr val="002060"/>
                </a:solidFill>
                <a:latin typeface="Source Sans Pro" panose="020B0503030403020204" pitchFamily="34" charset="0"/>
                <a:ea typeface="Source Sans Pro" panose="020B0503030403020204" pitchFamily="34" charset="0"/>
              </a:rPr>
              <a:t>CAEP Carryover Compliance</a:t>
            </a:r>
            <a:br>
              <a:rPr lang="en-US" sz="2900" dirty="0">
                <a:solidFill>
                  <a:srgbClr val="002060"/>
                </a:solidFill>
                <a:latin typeface="Source Sans Pro" panose="020B0503030403020204" pitchFamily="34" charset="0"/>
                <a:ea typeface="Source Sans Pro" panose="020B0503030403020204" pitchFamily="34" charset="0"/>
              </a:rPr>
            </a:br>
            <a:endParaRPr lang="en-US" sz="2900" dirty="0">
              <a:solidFill>
                <a:srgbClr val="002060"/>
              </a:solidFill>
              <a:latin typeface="Source Sans Pro" panose="020B0503030403020204" pitchFamily="34" charset="0"/>
              <a:ea typeface="Source Sans Pro" panose="020B0503030403020204" pitchFamily="34" charset="0"/>
            </a:endParaRPr>
          </a:p>
        </p:txBody>
      </p:sp>
      <p:sp>
        <p:nvSpPr>
          <p:cNvPr id="8" name="Slide Number Placeholder 3">
            <a:extLst>
              <a:ext uri="{FF2B5EF4-FFF2-40B4-BE49-F238E27FC236}">
                <a16:creationId xmlns:a16="http://schemas.microsoft.com/office/drawing/2014/main" id="{D34B636E-7176-9EF7-5BCB-7E18E48F35DE}"/>
              </a:ext>
            </a:extLst>
          </p:cNvPr>
          <p:cNvSpPr>
            <a:spLocks noGrp="1"/>
          </p:cNvSpPr>
          <p:nvPr>
            <p:ph type="sldNum" sz="quarter" idx="12"/>
          </p:nvPr>
        </p:nvSpPr>
        <p:spPr>
          <a:xfrm>
            <a:off x="5979516" y="6540500"/>
            <a:ext cx="246862" cy="241092"/>
          </a:xfrm>
        </p:spPr>
        <p:txBody>
          <a:bodyPr/>
          <a:lstStyle/>
          <a:p>
            <a:pPr>
              <a:spcAft>
                <a:spcPts val="600"/>
              </a:spcAft>
            </a:pPr>
            <a:fld id="{DE959608-952C-483B-AC74-BEAA6DA69B15}" type="slidenum">
              <a:rPr lang="en-US" smtClean="0"/>
              <a:pPr>
                <a:spcAft>
                  <a:spcPts val="600"/>
                </a:spcAft>
              </a:pPr>
              <a:t>1</a:t>
            </a:fld>
            <a:endParaRPr lang="en-US"/>
          </a:p>
        </p:txBody>
      </p:sp>
      <p:pic>
        <p:nvPicPr>
          <p:cNvPr id="1036" name="Picture 12" descr="LA_Valley_2022_0011">
            <a:extLst>
              <a:ext uri="{FF2B5EF4-FFF2-40B4-BE49-F238E27FC236}">
                <a16:creationId xmlns:a16="http://schemas.microsoft.com/office/drawing/2014/main" id="{E3DEAAA9-1303-20CA-EE5F-EF2854B9D42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93" t="373" r="5429" b="-373"/>
          <a:stretch/>
        </p:blipFill>
        <p:spPr bwMode="auto">
          <a:xfrm>
            <a:off x="0" y="2450724"/>
            <a:ext cx="2664849" cy="2163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ng_Beach_City_College_ Pacific_Coast_Campus_2022_0093">
            <a:extLst>
              <a:ext uri="{FF2B5EF4-FFF2-40B4-BE49-F238E27FC236}">
                <a16:creationId xmlns:a16="http://schemas.microsoft.com/office/drawing/2014/main" id="{039603DC-CE0C-50C5-F58D-4A05F4F037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6945" y="2450724"/>
            <a:ext cx="3234647" cy="21550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North_Orange_County_Community_College_051414_001">
            <a:extLst>
              <a:ext uri="{FF2B5EF4-FFF2-40B4-BE49-F238E27FC236}">
                <a16:creationId xmlns:a16="http://schemas.microsoft.com/office/drawing/2014/main" id="{9E5612E4-EFBB-7B3A-EACD-8528C2CE17A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4834"/>
          <a:stretch/>
        </p:blipFill>
        <p:spPr bwMode="auto">
          <a:xfrm>
            <a:off x="4932134" y="2442667"/>
            <a:ext cx="2440455" cy="21631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ng_Beach_City_College_ Pacific_Coast_Campus_2022_0054">
            <a:extLst>
              <a:ext uri="{FF2B5EF4-FFF2-40B4-BE49-F238E27FC236}">
                <a16:creationId xmlns:a16="http://schemas.microsoft.com/office/drawing/2014/main" id="{0C1BE365-947E-5027-4DE5-7EC5D3318A9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2169"/>
          <a:stretch/>
        </p:blipFill>
        <p:spPr bwMode="auto">
          <a:xfrm>
            <a:off x="9674451" y="2442667"/>
            <a:ext cx="2517549" cy="215508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1EA688A2-759F-0AF2-1725-FE1F9CFCEF71}"/>
              </a:ext>
            </a:extLst>
          </p:cNvPr>
          <p:cNvSpPr txBox="1">
            <a:spLocks/>
          </p:cNvSpPr>
          <p:nvPr/>
        </p:nvSpPr>
        <p:spPr>
          <a:xfrm>
            <a:off x="1866648" y="4749130"/>
            <a:ext cx="8571425" cy="914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37500" lnSpcReduction="20000"/>
          </a:bodyPr>
          <a:lst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a:lstStyle>
          <a:p>
            <a:pPr>
              <a:lnSpc>
                <a:spcPct val="90000"/>
              </a:lnSpc>
            </a:pPr>
            <a:r>
              <a:rPr lang="en-US" sz="8500" kern="0" dirty="0">
                <a:solidFill>
                  <a:schemeClr val="bg1">
                    <a:lumMod val="95000"/>
                  </a:schemeClr>
                </a:solidFill>
                <a:latin typeface="Source Sans Pro" panose="020B0503030403020204" pitchFamily="34" charset="0"/>
                <a:ea typeface="Source Sans Pro" panose="020B0503030403020204" pitchFamily="34" charset="0"/>
              </a:rPr>
              <a:t>NOVA Enhancements 2024</a:t>
            </a:r>
            <a:br>
              <a:rPr lang="en-US" sz="4400" kern="0" dirty="0">
                <a:solidFill>
                  <a:srgbClr val="3E4F60"/>
                </a:solidFill>
                <a:latin typeface="Source Sans Pro" panose="020B0503030403020204" pitchFamily="34" charset="0"/>
                <a:ea typeface="Source Sans Pro" panose="020B0503030403020204" pitchFamily="34" charset="0"/>
              </a:rPr>
            </a:br>
            <a:br>
              <a:rPr lang="en-US" sz="3600" kern="0" dirty="0">
                <a:solidFill>
                  <a:srgbClr val="002F6D"/>
                </a:solidFill>
                <a:latin typeface="Source Sans Pro" panose="020B0503030403020204" pitchFamily="34" charset="0"/>
                <a:ea typeface="Source Sans Pro" panose="020B0503030403020204" pitchFamily="34" charset="0"/>
              </a:rPr>
            </a:br>
            <a:br>
              <a:rPr lang="en-US" sz="2900" kern="0" dirty="0">
                <a:latin typeface="Source Sans Pro" panose="020B0503030403020204" pitchFamily="34" charset="0"/>
                <a:ea typeface="Source Sans Pro" panose="020B0503030403020204" pitchFamily="34" charset="0"/>
              </a:rPr>
            </a:br>
            <a:endParaRPr lang="en-US" sz="2900" kern="0" dirty="0">
              <a:latin typeface="Source Sans Pro" panose="020B0503030403020204" pitchFamily="34" charset="0"/>
              <a:ea typeface="Source Sans Pro" panose="020B0503030403020204" pitchFamily="34" charset="0"/>
            </a:endParaRPr>
          </a:p>
        </p:txBody>
      </p:sp>
      <p:sp>
        <p:nvSpPr>
          <p:cNvPr id="4" name="Text Placeholder 3">
            <a:extLst>
              <a:ext uri="{FF2B5EF4-FFF2-40B4-BE49-F238E27FC236}">
                <a16:creationId xmlns:a16="http://schemas.microsoft.com/office/drawing/2014/main" id="{F6C71CDD-56D7-C5D4-CB42-3CF69C4E19F9}"/>
              </a:ext>
            </a:extLst>
          </p:cNvPr>
          <p:cNvSpPr txBox="1">
            <a:spLocks/>
          </p:cNvSpPr>
          <p:nvPr/>
        </p:nvSpPr>
        <p:spPr>
          <a:xfrm>
            <a:off x="4811791" y="5655674"/>
            <a:ext cx="2514600" cy="446155"/>
          </a:xfrm>
          <a:prstGeom prst="rect">
            <a:avLst/>
          </a:prstGeom>
          <a:ln w="12700">
            <a:miter lim="400000"/>
          </a:ln>
        </p:spPr>
        <p:txBody>
          <a:bodyPr wrap="none" lIns="91440" tIns="50800" rIns="91440" bIns="50800">
            <a:noAutofit/>
          </a:bodyPr>
          <a:lstStyle>
            <a:defPPr>
              <a:defRPr lang="en-US"/>
            </a:defPPr>
            <a:lvl1pPr marL="0" algn="l" defTabSz="914400" rtl="0" eaLnBrk="1" latinLnBrk="0" hangingPunct="1">
              <a:defRPr sz="900" b="0"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January 30, 2024</a:t>
            </a:r>
          </a:p>
        </p:txBody>
      </p:sp>
    </p:spTree>
    <p:extLst>
      <p:ext uri="{BB962C8B-B14F-4D97-AF65-F5344CB8AC3E}">
        <p14:creationId xmlns:p14="http://schemas.microsoft.com/office/powerpoint/2010/main" val="23976219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5F36-FAF7-45C2-8B03-F2390CBC365F}"/>
              </a:ext>
            </a:extLst>
          </p:cNvPr>
          <p:cNvSpPr>
            <a:spLocks noGrp="1"/>
          </p:cNvSpPr>
          <p:nvPr>
            <p:ph type="title"/>
          </p:nvPr>
        </p:nvSpPr>
        <p:spPr>
          <a:xfrm>
            <a:off x="838200" y="707708"/>
            <a:ext cx="10515600" cy="903780"/>
          </a:xfrm>
        </p:spPr>
        <p:txBody>
          <a:bodyPr>
            <a:normAutofit/>
          </a:bodyPr>
          <a:lstStyle/>
          <a:p>
            <a:r>
              <a:rPr lang="en-US" sz="3600" dirty="0">
                <a:solidFill>
                  <a:srgbClr val="002060"/>
                </a:solidFill>
              </a:rPr>
              <a:t>Excessive Member Carryover</a:t>
            </a:r>
          </a:p>
        </p:txBody>
      </p:sp>
      <p:graphicFrame>
        <p:nvGraphicFramePr>
          <p:cNvPr id="6" name="Content Placeholder 2">
            <a:extLst>
              <a:ext uri="{FF2B5EF4-FFF2-40B4-BE49-F238E27FC236}">
                <a16:creationId xmlns:a16="http://schemas.microsoft.com/office/drawing/2014/main" id="{078D38DE-5935-3E93-3A6C-E20FFF546CB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88420908"/>
              </p:ext>
            </p:extLst>
          </p:nvPr>
        </p:nvGraphicFramePr>
        <p:xfrm>
          <a:off x="433350" y="1611488"/>
          <a:ext cx="11486901" cy="4425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978038F-C414-4FAB-A737-206D70DB29F1}"/>
              </a:ext>
            </a:extLst>
          </p:cNvPr>
          <p:cNvSpPr>
            <a:spLocks noGrp="1"/>
          </p:cNvSpPr>
          <p:nvPr>
            <p:ph type="sldNum" sz="quarter" idx="2"/>
          </p:nvPr>
        </p:nvSpPr>
        <p:spPr>
          <a:xfrm>
            <a:off x="180754" y="6328715"/>
            <a:ext cx="505193" cy="263470"/>
          </a:xfrm>
          <a:prstGeom prst="rect">
            <a:avLst/>
          </a:prstGeom>
        </p:spPr>
        <p:txBody>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2663244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B3E302-EE80-2E91-7E44-948160BDA0D8}"/>
              </a:ext>
            </a:extLst>
          </p:cNvPr>
          <p:cNvSpPr>
            <a:spLocks noGrp="1"/>
          </p:cNvSpPr>
          <p:nvPr>
            <p:ph type="sldNum" sz="quarter" idx="12"/>
          </p:nvPr>
        </p:nvSpPr>
        <p:spPr/>
        <p:txBody>
          <a:bodyPr/>
          <a:lstStyle/>
          <a:p>
            <a:fld id="{DE959608-952C-483B-AC74-BEAA6DA69B15}" type="slidenum">
              <a:rPr lang="en-US" smtClean="0"/>
              <a:t>11</a:t>
            </a:fld>
            <a:endParaRPr lang="en-US"/>
          </a:p>
        </p:txBody>
      </p:sp>
      <p:sp>
        <p:nvSpPr>
          <p:cNvPr id="5" name="Title 1">
            <a:extLst>
              <a:ext uri="{FF2B5EF4-FFF2-40B4-BE49-F238E27FC236}">
                <a16:creationId xmlns:a16="http://schemas.microsoft.com/office/drawing/2014/main" id="{75C229DC-59CF-CE16-2F10-430A51415958}"/>
              </a:ext>
            </a:extLst>
          </p:cNvPr>
          <p:cNvSpPr txBox="1">
            <a:spLocks noGrp="1"/>
          </p:cNvSpPr>
          <p:nvPr>
            <p:ph type="title" idx="4294967295"/>
          </p:nvPr>
        </p:nvSpPr>
        <p:spPr>
          <a:xfrm>
            <a:off x="1052305" y="749380"/>
            <a:ext cx="10348146" cy="83975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t" anchorCtr="0" forceAA="0" compatLnSpc="1">
            <a:prstTxWarp prst="textNoShape">
              <a:avLst/>
            </a:prstTxWarp>
            <a:normAutofit fontScale="90000"/>
          </a:bodyPr>
          <a:lst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2060"/>
                </a:solidFill>
                <a:effectLst/>
                <a:uLnTx/>
                <a:uFillTx/>
                <a:latin typeface="+mn-lt"/>
                <a:ea typeface="+mn-ea"/>
                <a:cs typeface="+mn-cs"/>
                <a:sym typeface="Helvetica Neue Medium"/>
              </a:rPr>
              <a:t>FY 23-24 Carryover Threshold – </a:t>
            </a:r>
          </a:p>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2060"/>
                </a:solidFill>
                <a:effectLst/>
                <a:uLnTx/>
                <a:uFillTx/>
                <a:latin typeface="+mn-lt"/>
                <a:ea typeface="+mn-ea"/>
                <a:cs typeface="+mn-cs"/>
                <a:sym typeface="Helvetica Neue Medium"/>
              </a:rPr>
              <a:t>CAEP Consortia Counts</a:t>
            </a:r>
          </a:p>
        </p:txBody>
      </p:sp>
      <p:graphicFrame>
        <p:nvGraphicFramePr>
          <p:cNvPr id="13" name="Table 12">
            <a:extLst>
              <a:ext uri="{FF2B5EF4-FFF2-40B4-BE49-F238E27FC236}">
                <a16:creationId xmlns:a16="http://schemas.microsoft.com/office/drawing/2014/main" id="{1D7B4B8E-0AAD-2B42-CDBA-8FC496F9F162}"/>
              </a:ext>
            </a:extLst>
          </p:cNvPr>
          <p:cNvGraphicFramePr>
            <a:graphicFrameLocks noGrp="1"/>
          </p:cNvGraphicFramePr>
          <p:nvPr>
            <p:extLst>
              <p:ext uri="{D42A27DB-BD31-4B8C-83A1-F6EECF244321}">
                <p14:modId xmlns:p14="http://schemas.microsoft.com/office/powerpoint/2010/main" val="2182595483"/>
              </p:ext>
            </p:extLst>
          </p:nvPr>
        </p:nvGraphicFramePr>
        <p:xfrm>
          <a:off x="2665266" y="1824566"/>
          <a:ext cx="6628500" cy="3864175"/>
        </p:xfrm>
        <a:graphic>
          <a:graphicData uri="http://schemas.openxmlformats.org/drawingml/2006/table">
            <a:tbl>
              <a:tblPr firstRow="1" bandRow="1">
                <a:tableStyleId>{073A0DAA-6AF3-43AB-8588-CEC1D06C72B9}</a:tableStyleId>
              </a:tblPr>
              <a:tblGrid>
                <a:gridCol w="3506092">
                  <a:extLst>
                    <a:ext uri="{9D8B030D-6E8A-4147-A177-3AD203B41FA5}">
                      <a16:colId xmlns:a16="http://schemas.microsoft.com/office/drawing/2014/main" val="2419371897"/>
                    </a:ext>
                  </a:extLst>
                </a:gridCol>
                <a:gridCol w="3122408">
                  <a:extLst>
                    <a:ext uri="{9D8B030D-6E8A-4147-A177-3AD203B41FA5}">
                      <a16:colId xmlns:a16="http://schemas.microsoft.com/office/drawing/2014/main" val="1232744021"/>
                    </a:ext>
                  </a:extLst>
                </a:gridCol>
              </a:tblGrid>
              <a:tr h="879961">
                <a:tc>
                  <a:txBody>
                    <a:bodyPr/>
                    <a:lstStyle/>
                    <a:p>
                      <a:r>
                        <a:rPr lang="en-US" sz="2400">
                          <a:latin typeface="Source Sans Pro" panose="020B0503030403020204" pitchFamily="34" charset="0"/>
                          <a:ea typeface="Source Sans Pro" panose="020B0503030403020204" pitchFamily="34" charset="0"/>
                        </a:rPr>
                        <a:t>Threshold Carryover Percentage</a:t>
                      </a:r>
                    </a:p>
                  </a:txBody>
                  <a:tcPr anchor="ctr"/>
                </a:tc>
                <a:tc>
                  <a:txBody>
                    <a:bodyPr/>
                    <a:lstStyle/>
                    <a:p>
                      <a:r>
                        <a:rPr lang="en-US" sz="2400">
                          <a:latin typeface="Source Sans Pro" panose="020B0503030403020204" pitchFamily="34" charset="0"/>
                          <a:ea typeface="Source Sans Pro" panose="020B0503030403020204" pitchFamily="34" charset="0"/>
                        </a:rPr>
                        <a:t># of Consortia</a:t>
                      </a:r>
                    </a:p>
                  </a:txBody>
                  <a:tcPr anchor="ctr"/>
                </a:tc>
                <a:extLst>
                  <a:ext uri="{0D108BD9-81ED-4DB2-BD59-A6C34878D82A}">
                    <a16:rowId xmlns:a16="http://schemas.microsoft.com/office/drawing/2014/main" val="2464868145"/>
                  </a:ext>
                </a:extLst>
              </a:tr>
              <a:tr h="497369">
                <a:tc>
                  <a:txBody>
                    <a:bodyPr/>
                    <a:lstStyle/>
                    <a:p>
                      <a:r>
                        <a:rPr lang="en-US" sz="2400">
                          <a:latin typeface="Source Sans Pro" panose="020B0503030403020204" pitchFamily="34" charset="0"/>
                          <a:ea typeface="Source Sans Pro" panose="020B0503030403020204" pitchFamily="34" charset="0"/>
                        </a:rPr>
                        <a:t>15%</a:t>
                      </a:r>
                    </a:p>
                  </a:txBody>
                  <a:tcPr/>
                </a:tc>
                <a:tc>
                  <a:txBody>
                    <a:bodyPr/>
                    <a:lstStyle/>
                    <a:p>
                      <a:r>
                        <a:rPr lang="en-US" sz="2400" dirty="0">
                          <a:latin typeface="Source Sans Pro" panose="020B0503030403020204" pitchFamily="34" charset="0"/>
                          <a:ea typeface="Source Sans Pro" panose="020B0503030403020204" pitchFamily="34" charset="0"/>
                        </a:rPr>
                        <a:t>4</a:t>
                      </a:r>
                    </a:p>
                  </a:txBody>
                  <a:tcPr/>
                </a:tc>
                <a:extLst>
                  <a:ext uri="{0D108BD9-81ED-4DB2-BD59-A6C34878D82A}">
                    <a16:rowId xmlns:a16="http://schemas.microsoft.com/office/drawing/2014/main" val="2151228894"/>
                  </a:ext>
                </a:extLst>
              </a:tr>
              <a:tr h="497369">
                <a:tc>
                  <a:txBody>
                    <a:bodyPr/>
                    <a:lstStyle/>
                    <a:p>
                      <a:r>
                        <a:rPr lang="en-US" sz="2400">
                          <a:latin typeface="Source Sans Pro" panose="020B0503030403020204" pitchFamily="34" charset="0"/>
                          <a:ea typeface="Source Sans Pro" panose="020B0503030403020204" pitchFamily="34" charset="0"/>
                        </a:rPr>
                        <a:t>19%</a:t>
                      </a:r>
                    </a:p>
                  </a:txBody>
                  <a:tcPr/>
                </a:tc>
                <a:tc>
                  <a:txBody>
                    <a:bodyPr/>
                    <a:lstStyle/>
                    <a:p>
                      <a:r>
                        <a:rPr lang="en-US" sz="2400">
                          <a:latin typeface="Source Sans Pro" panose="020B0503030403020204" pitchFamily="34" charset="0"/>
                          <a:ea typeface="Source Sans Pro" panose="020B0503030403020204" pitchFamily="34" charset="0"/>
                        </a:rPr>
                        <a:t>1</a:t>
                      </a:r>
                    </a:p>
                  </a:txBody>
                  <a:tcPr/>
                </a:tc>
                <a:extLst>
                  <a:ext uri="{0D108BD9-81ED-4DB2-BD59-A6C34878D82A}">
                    <a16:rowId xmlns:a16="http://schemas.microsoft.com/office/drawing/2014/main" val="2583472779"/>
                  </a:ext>
                </a:extLst>
              </a:tr>
              <a:tr h="497369">
                <a:tc>
                  <a:txBody>
                    <a:bodyPr/>
                    <a:lstStyle/>
                    <a:p>
                      <a:r>
                        <a:rPr lang="en-US" sz="2400">
                          <a:latin typeface="Source Sans Pro" panose="020B0503030403020204" pitchFamily="34" charset="0"/>
                          <a:ea typeface="Source Sans Pro" panose="020B0503030403020204" pitchFamily="34" charset="0"/>
                        </a:rPr>
                        <a:t>20%</a:t>
                      </a:r>
                    </a:p>
                  </a:txBody>
                  <a:tcPr/>
                </a:tc>
                <a:tc>
                  <a:txBody>
                    <a:bodyPr/>
                    <a:lstStyle/>
                    <a:p>
                      <a:r>
                        <a:rPr lang="en-US" sz="2400">
                          <a:latin typeface="Source Sans Pro" panose="020B0503030403020204" pitchFamily="34" charset="0"/>
                          <a:ea typeface="Source Sans Pro" panose="020B0503030403020204" pitchFamily="34" charset="0"/>
                        </a:rPr>
                        <a:t>38</a:t>
                      </a:r>
                    </a:p>
                  </a:txBody>
                  <a:tcPr/>
                </a:tc>
                <a:extLst>
                  <a:ext uri="{0D108BD9-81ED-4DB2-BD59-A6C34878D82A}">
                    <a16:rowId xmlns:a16="http://schemas.microsoft.com/office/drawing/2014/main" val="874745755"/>
                  </a:ext>
                </a:extLst>
              </a:tr>
              <a:tr h="497369">
                <a:tc>
                  <a:txBody>
                    <a:bodyPr/>
                    <a:lstStyle/>
                    <a:p>
                      <a:r>
                        <a:rPr lang="en-US" sz="2400">
                          <a:latin typeface="Source Sans Pro" panose="020B0503030403020204" pitchFamily="34" charset="0"/>
                          <a:ea typeface="Source Sans Pro" panose="020B0503030403020204" pitchFamily="34" charset="0"/>
                        </a:rPr>
                        <a:t>30%</a:t>
                      </a:r>
                    </a:p>
                  </a:txBody>
                  <a:tcPr/>
                </a:tc>
                <a:tc>
                  <a:txBody>
                    <a:bodyPr/>
                    <a:lstStyle/>
                    <a:p>
                      <a:r>
                        <a:rPr lang="en-US" sz="2400">
                          <a:latin typeface="Source Sans Pro" panose="020B0503030403020204" pitchFamily="34" charset="0"/>
                          <a:ea typeface="Source Sans Pro" panose="020B0503030403020204" pitchFamily="34" charset="0"/>
                        </a:rPr>
                        <a:t>1</a:t>
                      </a:r>
                    </a:p>
                  </a:txBody>
                  <a:tcPr/>
                </a:tc>
                <a:extLst>
                  <a:ext uri="{0D108BD9-81ED-4DB2-BD59-A6C34878D82A}">
                    <a16:rowId xmlns:a16="http://schemas.microsoft.com/office/drawing/2014/main" val="298020649"/>
                  </a:ext>
                </a:extLst>
              </a:tr>
              <a:tr h="497369">
                <a:tc>
                  <a:txBody>
                    <a:bodyPr/>
                    <a:lstStyle/>
                    <a:p>
                      <a:r>
                        <a:rPr lang="en-US" sz="2400">
                          <a:latin typeface="Source Sans Pro" panose="020B0503030403020204" pitchFamily="34" charset="0"/>
                          <a:ea typeface="Source Sans Pro" panose="020B0503030403020204" pitchFamily="34" charset="0"/>
                        </a:rPr>
                        <a:t>40%</a:t>
                      </a:r>
                    </a:p>
                  </a:txBody>
                  <a:tcPr/>
                </a:tc>
                <a:tc>
                  <a:txBody>
                    <a:bodyPr/>
                    <a:lstStyle/>
                    <a:p>
                      <a:r>
                        <a:rPr lang="en-US" sz="2400">
                          <a:latin typeface="Source Sans Pro" panose="020B0503030403020204" pitchFamily="34" charset="0"/>
                          <a:ea typeface="Source Sans Pro" panose="020B0503030403020204" pitchFamily="34" charset="0"/>
                        </a:rPr>
                        <a:t>1</a:t>
                      </a:r>
                    </a:p>
                  </a:txBody>
                  <a:tcPr/>
                </a:tc>
                <a:extLst>
                  <a:ext uri="{0D108BD9-81ED-4DB2-BD59-A6C34878D82A}">
                    <a16:rowId xmlns:a16="http://schemas.microsoft.com/office/drawing/2014/main" val="136022633"/>
                  </a:ext>
                </a:extLst>
              </a:tr>
              <a:tr h="497369">
                <a:tc>
                  <a:txBody>
                    <a:bodyPr/>
                    <a:lstStyle/>
                    <a:p>
                      <a:r>
                        <a:rPr lang="en-US" sz="2400">
                          <a:latin typeface="Source Sans Pro" panose="020B0503030403020204" pitchFamily="34" charset="0"/>
                          <a:ea typeface="Source Sans Pro" panose="020B0503030403020204" pitchFamily="34" charset="0"/>
                        </a:rPr>
                        <a:t>Opted Out</a:t>
                      </a:r>
                    </a:p>
                  </a:txBody>
                  <a:tcPr/>
                </a:tc>
                <a:tc>
                  <a:txBody>
                    <a:bodyPr/>
                    <a:lstStyle/>
                    <a:p>
                      <a:r>
                        <a:rPr lang="en-US" sz="2400" dirty="0">
                          <a:latin typeface="Source Sans Pro" panose="020B0503030403020204" pitchFamily="34" charset="0"/>
                          <a:ea typeface="Source Sans Pro" panose="020B0503030403020204" pitchFamily="34" charset="0"/>
                        </a:rPr>
                        <a:t>26</a:t>
                      </a:r>
                    </a:p>
                  </a:txBody>
                  <a:tcPr/>
                </a:tc>
                <a:extLst>
                  <a:ext uri="{0D108BD9-81ED-4DB2-BD59-A6C34878D82A}">
                    <a16:rowId xmlns:a16="http://schemas.microsoft.com/office/drawing/2014/main" val="2521488050"/>
                  </a:ext>
                </a:extLst>
              </a:tr>
            </a:tbl>
          </a:graphicData>
        </a:graphic>
      </p:graphicFrame>
    </p:spTree>
    <p:extLst>
      <p:ext uri="{BB962C8B-B14F-4D97-AF65-F5344CB8AC3E}">
        <p14:creationId xmlns:p14="http://schemas.microsoft.com/office/powerpoint/2010/main" val="2272759994"/>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5F36-FAF7-45C2-8B03-F2390CBC365F}"/>
              </a:ext>
            </a:extLst>
          </p:cNvPr>
          <p:cNvSpPr>
            <a:spLocks noGrp="1"/>
          </p:cNvSpPr>
          <p:nvPr>
            <p:ph type="title"/>
          </p:nvPr>
        </p:nvSpPr>
        <p:spPr>
          <a:xfrm>
            <a:off x="3505200" y="580494"/>
            <a:ext cx="5410200" cy="1242060"/>
          </a:xfrm>
        </p:spPr>
        <p:txBody>
          <a:bodyPr>
            <a:normAutofit/>
          </a:bodyPr>
          <a:lstStyle/>
          <a:p>
            <a:r>
              <a:rPr lang="en-US" sz="3600" dirty="0">
                <a:solidFill>
                  <a:srgbClr val="002060"/>
                </a:solidFill>
              </a:rPr>
              <a:t>Majority Membership Vote</a:t>
            </a:r>
          </a:p>
        </p:txBody>
      </p:sp>
      <p:sp>
        <p:nvSpPr>
          <p:cNvPr id="3" name="Content Placeholder 2">
            <a:extLst>
              <a:ext uri="{FF2B5EF4-FFF2-40B4-BE49-F238E27FC236}">
                <a16:creationId xmlns:a16="http://schemas.microsoft.com/office/drawing/2014/main" id="{65906212-903F-40A7-9C40-C8B2530D37F3}"/>
              </a:ext>
            </a:extLst>
          </p:cNvPr>
          <p:cNvSpPr>
            <a:spLocks noGrp="1"/>
          </p:cNvSpPr>
          <p:nvPr>
            <p:ph idx="1"/>
          </p:nvPr>
        </p:nvSpPr>
        <p:spPr>
          <a:xfrm>
            <a:off x="777239" y="1662534"/>
            <a:ext cx="8138160" cy="4041036"/>
          </a:xfrm>
        </p:spPr>
        <p:txBody>
          <a:bodyPr>
            <a:normAutofit fontScale="92500"/>
          </a:bodyPr>
          <a:lstStyle/>
          <a:p>
            <a:pPr>
              <a:lnSpc>
                <a:spcPct val="100000"/>
              </a:lnSpc>
            </a:pPr>
            <a:r>
              <a:rPr lang="en-US" sz="2400" dirty="0">
                <a:solidFill>
                  <a:schemeClr val="tx1"/>
                </a:solidFill>
              </a:rPr>
              <a:t>Education Code Section 84914 (d)(1) was amended to state that a finding to reduce carryover made by a consortium shall require a majority vote of its membership to vote and approve. </a:t>
            </a:r>
          </a:p>
          <a:p>
            <a:pPr>
              <a:lnSpc>
                <a:spcPct val="100000"/>
              </a:lnSpc>
            </a:pPr>
            <a:r>
              <a:rPr lang="en-US" sz="2400" dirty="0">
                <a:solidFill>
                  <a:schemeClr val="tx1"/>
                </a:solidFill>
              </a:rPr>
              <a:t>Membership is defined in Education Code Section 84905(a) as: any community college district, school district, or county office of education, or any joint powers of authority located within the boundaries of the adult education region. </a:t>
            </a:r>
          </a:p>
          <a:p>
            <a:pPr>
              <a:lnSpc>
                <a:spcPct val="100000"/>
              </a:lnSpc>
            </a:pPr>
            <a:r>
              <a:rPr lang="en-US" sz="2400" dirty="0">
                <a:solidFill>
                  <a:schemeClr val="tx1"/>
                </a:solidFill>
              </a:rPr>
              <a:t>Each member will have one vote when voting on reducing member carryover.</a:t>
            </a:r>
          </a:p>
        </p:txBody>
      </p:sp>
      <p:pic>
        <p:nvPicPr>
          <p:cNvPr id="23" name="Graphic 22" descr="Classroom">
            <a:extLst>
              <a:ext uri="{FF2B5EF4-FFF2-40B4-BE49-F238E27FC236}">
                <a16:creationId xmlns:a16="http://schemas.microsoft.com/office/drawing/2014/main" id="{C6710F90-DD7E-142B-3032-ED3C67FFD1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5399" y="2133600"/>
            <a:ext cx="2771563" cy="2771563"/>
          </a:xfrm>
          <a:prstGeom prst="rect">
            <a:avLst/>
          </a:prstGeom>
        </p:spPr>
      </p:pic>
      <p:sp>
        <p:nvSpPr>
          <p:cNvPr id="4" name="Slide Number Placeholder 3">
            <a:extLst>
              <a:ext uri="{FF2B5EF4-FFF2-40B4-BE49-F238E27FC236}">
                <a16:creationId xmlns:a16="http://schemas.microsoft.com/office/drawing/2014/main" id="{A978038F-C414-4FAB-A737-206D70DB29F1}"/>
              </a:ext>
            </a:extLst>
          </p:cNvPr>
          <p:cNvSpPr>
            <a:spLocks noGrp="1"/>
          </p:cNvSpPr>
          <p:nvPr>
            <p:ph type="sldNum" sz="quarter" idx="2"/>
          </p:nvPr>
        </p:nvSpPr>
        <p:spPr>
          <a:xfrm>
            <a:off x="8610600" y="6324600"/>
            <a:ext cx="2743200" cy="365125"/>
          </a:xfrm>
          <a:prstGeom prst="rect">
            <a:avLst/>
          </a:prstGeom>
        </p:spPr>
        <p:txBody>
          <a:bodyPr>
            <a:normAutofit/>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6CB4B4D-7CA3-9044-876B-883B54F8677D}" type="slidenum">
              <a:rPr lang="en-US">
                <a:solidFill>
                  <a:schemeClr val="bg1">
                    <a:alpha val="60000"/>
                  </a:schemeClr>
                </a:solidFill>
              </a:rPr>
              <a:pPr>
                <a:spcAft>
                  <a:spcPts val="600"/>
                </a:spcAft>
              </a:pPr>
              <a:t>12</a:t>
            </a:fld>
            <a:endParaRPr lang="en-US">
              <a:solidFill>
                <a:schemeClr val="bg1">
                  <a:alpha val="60000"/>
                </a:schemeClr>
              </a:solidFill>
            </a:endParaRPr>
          </a:p>
        </p:txBody>
      </p:sp>
    </p:spTree>
    <p:extLst>
      <p:ext uri="{BB962C8B-B14F-4D97-AF65-F5344CB8AC3E}">
        <p14:creationId xmlns:p14="http://schemas.microsoft.com/office/powerpoint/2010/main" val="214175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5F36-FAF7-45C2-8B03-F2390CBC365F}"/>
              </a:ext>
            </a:extLst>
          </p:cNvPr>
          <p:cNvSpPr>
            <a:spLocks noGrp="1"/>
          </p:cNvSpPr>
          <p:nvPr>
            <p:ph type="title"/>
          </p:nvPr>
        </p:nvSpPr>
        <p:spPr>
          <a:xfrm>
            <a:off x="845147" y="480061"/>
            <a:ext cx="10515600" cy="914400"/>
          </a:xfrm>
        </p:spPr>
        <p:txBody>
          <a:bodyPr anchor="ctr">
            <a:normAutofit/>
          </a:bodyPr>
          <a:lstStyle/>
          <a:p>
            <a:r>
              <a:rPr lang="en-US" sz="3600" dirty="0">
                <a:solidFill>
                  <a:srgbClr val="002060"/>
                </a:solidFill>
              </a:rPr>
              <a:t>Carryover Reduction Amount</a:t>
            </a:r>
          </a:p>
        </p:txBody>
      </p:sp>
      <p:sp>
        <p:nvSpPr>
          <p:cNvPr id="4" name="Slide Number Placeholder 3">
            <a:extLst>
              <a:ext uri="{FF2B5EF4-FFF2-40B4-BE49-F238E27FC236}">
                <a16:creationId xmlns:a16="http://schemas.microsoft.com/office/drawing/2014/main" id="{A978038F-C414-4FAB-A737-206D70DB29F1}"/>
              </a:ext>
            </a:extLst>
          </p:cNvPr>
          <p:cNvSpPr>
            <a:spLocks noGrp="1"/>
          </p:cNvSpPr>
          <p:nvPr>
            <p:ph type="sldNum" sz="quarter" idx="12"/>
          </p:nvPr>
        </p:nvSpPr>
        <p:spPr>
          <a:xfrm>
            <a:off x="5979516" y="6540500"/>
            <a:ext cx="246862" cy="241092"/>
          </a:xfrm>
        </p:spPr>
        <p:txBody>
          <a:bodyPr wrap="none">
            <a:normAutofit/>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6CB4B4D-7CA3-9044-876B-883B54F8677D}" type="slidenum">
              <a:rPr lang="en-US" sz="900">
                <a:solidFill>
                  <a:schemeClr val="tx1"/>
                </a:solidFill>
              </a:rPr>
              <a:pPr>
                <a:spcAft>
                  <a:spcPts val="600"/>
                </a:spcAft>
              </a:pPr>
              <a:t>13</a:t>
            </a:fld>
            <a:endParaRPr lang="en-US" sz="900">
              <a:solidFill>
                <a:schemeClr val="tx1"/>
              </a:solidFill>
            </a:endParaRPr>
          </a:p>
        </p:txBody>
      </p:sp>
      <p:graphicFrame>
        <p:nvGraphicFramePr>
          <p:cNvPr id="6" name="Content Placeholder 2">
            <a:extLst>
              <a:ext uri="{FF2B5EF4-FFF2-40B4-BE49-F238E27FC236}">
                <a16:creationId xmlns:a16="http://schemas.microsoft.com/office/drawing/2014/main" id="{3CA1520F-EBDB-8A92-62EF-86C0EE254E3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14238907"/>
              </p:ext>
            </p:extLst>
          </p:nvPr>
        </p:nvGraphicFramePr>
        <p:xfrm>
          <a:off x="845147" y="1394460"/>
          <a:ext cx="10515600" cy="4590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36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5F36-FAF7-45C2-8B03-F2390CBC365F}"/>
              </a:ext>
            </a:extLst>
          </p:cNvPr>
          <p:cNvSpPr>
            <a:spLocks noGrp="1"/>
          </p:cNvSpPr>
          <p:nvPr>
            <p:ph type="title"/>
          </p:nvPr>
        </p:nvSpPr>
        <p:spPr>
          <a:xfrm>
            <a:off x="838200" y="681037"/>
            <a:ext cx="10515600" cy="953453"/>
          </a:xfrm>
        </p:spPr>
        <p:txBody>
          <a:bodyPr anchor="ctr">
            <a:normAutofit/>
          </a:bodyPr>
          <a:lstStyle/>
          <a:p>
            <a:r>
              <a:rPr lang="en-US" sz="3600" dirty="0">
                <a:solidFill>
                  <a:srgbClr val="002060"/>
                </a:solidFill>
              </a:rPr>
              <a:t>Member Carryover Reduction Process</a:t>
            </a:r>
          </a:p>
        </p:txBody>
      </p:sp>
      <p:sp>
        <p:nvSpPr>
          <p:cNvPr id="4" name="Slide Number Placeholder 3">
            <a:extLst>
              <a:ext uri="{FF2B5EF4-FFF2-40B4-BE49-F238E27FC236}">
                <a16:creationId xmlns:a16="http://schemas.microsoft.com/office/drawing/2014/main" id="{A978038F-C414-4FAB-A737-206D70DB29F1}"/>
              </a:ext>
            </a:extLst>
          </p:cNvPr>
          <p:cNvSpPr>
            <a:spLocks noGrp="1"/>
          </p:cNvSpPr>
          <p:nvPr>
            <p:ph type="sldNum" sz="quarter" idx="12"/>
          </p:nvPr>
        </p:nvSpPr>
        <p:spPr>
          <a:xfrm>
            <a:off x="5979516" y="6540500"/>
            <a:ext cx="246862" cy="241092"/>
          </a:xfrm>
        </p:spPr>
        <p:txBody>
          <a:bodyPr wrap="none" lIns="50800" tIns="50800" rIns="50800" bIns="50800">
            <a:normAutofit/>
          </a:bodyPr>
          <a:lstStyle>
            <a:defPPr>
              <a:defRPr lang="en-US"/>
            </a:defPPr>
            <a:lvl1pPr marL="0" algn="l" defTabSz="914400" rtl="0" eaLnBrk="1" latinLnBrk="0" hangingPunct="1">
              <a:defRPr sz="900" b="0" kern="1200">
                <a:solidFill>
                  <a:schemeClr val="tx1"/>
                </a:solidFill>
                <a:latin typeface="Helvetica Neue Light"/>
                <a:ea typeface="Helvetica Neue Light"/>
                <a:cs typeface="Helvetica Neue Light"/>
                <a:sym typeface="Helvetica Neue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E959608-952C-483B-AC74-BEAA6DA69B15}" type="slidenum">
              <a:rPr lang="en-US"/>
              <a:pPr>
                <a:spcAft>
                  <a:spcPts val="600"/>
                </a:spcAft>
              </a:pPr>
              <a:t>14</a:t>
            </a:fld>
            <a:endParaRPr lang="en-US" dirty="0"/>
          </a:p>
        </p:txBody>
      </p:sp>
      <p:graphicFrame>
        <p:nvGraphicFramePr>
          <p:cNvPr id="6" name="Content Placeholder 2">
            <a:extLst>
              <a:ext uri="{FF2B5EF4-FFF2-40B4-BE49-F238E27FC236}">
                <a16:creationId xmlns:a16="http://schemas.microsoft.com/office/drawing/2014/main" id="{1853F089-DCB0-122F-81AC-1675327081F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52556024"/>
              </p:ext>
            </p:extLst>
          </p:nvPr>
        </p:nvGraphicFramePr>
        <p:xfrm>
          <a:off x="838200" y="173736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333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DABA-E612-4875-9FE2-495F30C71568}"/>
              </a:ext>
            </a:extLst>
          </p:cNvPr>
          <p:cNvSpPr>
            <a:spLocks noGrp="1"/>
          </p:cNvSpPr>
          <p:nvPr>
            <p:ph type="title"/>
          </p:nvPr>
        </p:nvSpPr>
        <p:spPr>
          <a:xfrm>
            <a:off x="0" y="820619"/>
            <a:ext cx="12192000" cy="712495"/>
          </a:xfrm>
        </p:spPr>
        <p:txBody>
          <a:bodyPr>
            <a:normAutofit fontScale="90000"/>
          </a:bodyPr>
          <a:lstStyle/>
          <a:p>
            <a:r>
              <a:rPr lang="en-US" dirty="0">
                <a:solidFill>
                  <a:srgbClr val="002060"/>
                </a:solidFill>
              </a:rPr>
              <a:t>Consortium By-Law Updates Considerations</a:t>
            </a:r>
          </a:p>
        </p:txBody>
      </p:sp>
      <p:sp>
        <p:nvSpPr>
          <p:cNvPr id="3" name="Content Placeholder 2">
            <a:extLst>
              <a:ext uri="{FF2B5EF4-FFF2-40B4-BE49-F238E27FC236}">
                <a16:creationId xmlns:a16="http://schemas.microsoft.com/office/drawing/2014/main" id="{50B267BF-85F4-41A8-A908-0F1AE6A3A812}"/>
              </a:ext>
            </a:extLst>
          </p:cNvPr>
          <p:cNvSpPr>
            <a:spLocks noGrp="1"/>
          </p:cNvSpPr>
          <p:nvPr>
            <p:ph idx="1"/>
          </p:nvPr>
        </p:nvSpPr>
        <p:spPr>
          <a:xfrm>
            <a:off x="1085850" y="1533114"/>
            <a:ext cx="10115550" cy="4399056"/>
          </a:xfrm>
        </p:spPr>
        <p:txBody>
          <a:bodyPr>
            <a:noAutofit/>
          </a:bodyPr>
          <a:lstStyle/>
          <a:p>
            <a:pPr marL="0" indent="0">
              <a:spcBef>
                <a:spcPts val="1200"/>
              </a:spcBef>
              <a:buNone/>
            </a:pPr>
            <a:r>
              <a:rPr lang="en-US" sz="2200" dirty="0"/>
              <a:t>A consortium may need to evaluate their by-laws to ensure that they can accommodate or include changes in the law/education code. Some items for consideration are:</a:t>
            </a:r>
          </a:p>
          <a:p>
            <a:pPr>
              <a:spcBef>
                <a:spcPts val="1200"/>
              </a:spcBef>
            </a:pPr>
            <a:r>
              <a:rPr lang="en-US" sz="2200" dirty="0"/>
              <a:t>Agreement on the percentage of member carryover that will be defined as excessive.</a:t>
            </a:r>
          </a:p>
          <a:p>
            <a:pPr>
              <a:spcBef>
                <a:spcPts val="1200"/>
              </a:spcBef>
            </a:pPr>
            <a:r>
              <a:rPr lang="en-US" sz="2200" dirty="0"/>
              <a:t>Agreement on the % of member carryover that will be reduced.</a:t>
            </a:r>
          </a:p>
          <a:p>
            <a:pPr>
              <a:spcBef>
                <a:spcPts val="1200"/>
              </a:spcBef>
            </a:pPr>
            <a:r>
              <a:rPr lang="en-US" sz="2200" dirty="0"/>
              <a:t>Decision-making / majority voting process to reduce the member carryover.</a:t>
            </a:r>
          </a:p>
          <a:p>
            <a:pPr lvl="0">
              <a:spcBef>
                <a:spcPts val="1200"/>
              </a:spcBef>
            </a:pPr>
            <a:r>
              <a:rPr lang="en-US" sz="2200" dirty="0"/>
              <a:t>Consortium technical assistance / reasonable intervention to help avoid a member carryover finding.</a:t>
            </a:r>
          </a:p>
        </p:txBody>
      </p:sp>
      <p:sp>
        <p:nvSpPr>
          <p:cNvPr id="4" name="Slide Number Placeholder 3">
            <a:extLst>
              <a:ext uri="{FF2B5EF4-FFF2-40B4-BE49-F238E27FC236}">
                <a16:creationId xmlns:a16="http://schemas.microsoft.com/office/drawing/2014/main" id="{56EB9524-EE70-4D07-BB1B-0B96F97C5F4B}"/>
              </a:ext>
            </a:extLst>
          </p:cNvPr>
          <p:cNvSpPr>
            <a:spLocks noGrp="1"/>
          </p:cNvSpPr>
          <p:nvPr>
            <p:ph type="sldNum" sz="quarter" idx="2"/>
          </p:nvPr>
        </p:nvSpPr>
        <p:spPr>
          <a:xfrm>
            <a:off x="180754" y="6328715"/>
            <a:ext cx="505193" cy="263470"/>
          </a:xfrm>
          <a:prstGeom prst="rect">
            <a:avLst/>
          </a:prstGeom>
        </p:spPr>
        <p:txBody>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15</a:t>
            </a:fld>
            <a:endParaRPr lang="en-US" dirty="0"/>
          </a:p>
        </p:txBody>
      </p:sp>
    </p:spTree>
    <p:extLst>
      <p:ext uri="{BB962C8B-B14F-4D97-AF65-F5344CB8AC3E}">
        <p14:creationId xmlns:p14="http://schemas.microsoft.com/office/powerpoint/2010/main" val="2105971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8640"/>
            <a:ext cx="10515600" cy="1142050"/>
          </a:xfrm>
        </p:spPr>
        <p:txBody>
          <a:bodyPr>
            <a:normAutofit/>
          </a:bodyPr>
          <a:lstStyle/>
          <a:p>
            <a:r>
              <a:rPr lang="en-US" sz="3600" dirty="0">
                <a:solidFill>
                  <a:srgbClr val="002060"/>
                </a:solidFill>
              </a:rPr>
              <a:t>Carryover Compliance Takeaways for Members</a:t>
            </a:r>
          </a:p>
        </p:txBody>
      </p:sp>
      <p:graphicFrame>
        <p:nvGraphicFramePr>
          <p:cNvPr id="6" name="Content Placeholder 2" descr="Be clear in your consortium governance how you plan to implement this new legislation.&#13;&#10;Track members and assess annually: offer interventions, vote on possible one-time carry-over reduction.&#13;&#10;Consortia needs to fill in the gaps on how much will be reduced, voting process, timetable / check-ins, and how to utilize any reallocated carryover funds.&#13;&#10;Consortia and members can use the tools to assist with tracking that are available in NOVA.&#13;&#10;There are some risks by doing nothing (see consortium requirement not to exceed 20% carryover)&#13;&#10;">
            <a:extLst>
              <a:ext uri="{FF2B5EF4-FFF2-40B4-BE49-F238E27FC236}">
                <a16:creationId xmlns:a16="http://schemas.microsoft.com/office/drawing/2014/main" id="{72D1E5EA-1516-0EE9-2F5C-CBC7BF672417}"/>
              </a:ext>
            </a:extLst>
          </p:cNvPr>
          <p:cNvGraphicFramePr>
            <a:graphicFrameLocks noGrp="1"/>
          </p:cNvGraphicFramePr>
          <p:nvPr>
            <p:ph idx="1"/>
            <p:extLst>
              <p:ext uri="{D42A27DB-BD31-4B8C-83A1-F6EECF244321}">
                <p14:modId xmlns:p14="http://schemas.microsoft.com/office/powerpoint/2010/main" val="2538657687"/>
              </p:ext>
            </p:extLst>
          </p:nvPr>
        </p:nvGraphicFramePr>
        <p:xfrm>
          <a:off x="838200" y="1551931"/>
          <a:ext cx="10515600" cy="4359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2"/>
          </p:nvPr>
        </p:nvSpPr>
        <p:spPr>
          <a:xfrm>
            <a:off x="180754" y="6328715"/>
            <a:ext cx="505193" cy="263470"/>
          </a:xfrm>
          <a:prstGeom prst="rect">
            <a:avLst/>
          </a:prstGeom>
        </p:spPr>
        <p:txBody>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16</a:t>
            </a:fld>
            <a:endParaRPr lang="en-US" dirty="0"/>
          </a:p>
        </p:txBody>
      </p:sp>
    </p:spTree>
    <p:extLst>
      <p:ext uri="{BB962C8B-B14F-4D97-AF65-F5344CB8AC3E}">
        <p14:creationId xmlns:p14="http://schemas.microsoft.com/office/powerpoint/2010/main" val="814520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FF6E-2B42-47A3-A74D-FF88E50A03DE}"/>
              </a:ext>
            </a:extLst>
          </p:cNvPr>
          <p:cNvSpPr>
            <a:spLocks noGrp="1"/>
          </p:cNvSpPr>
          <p:nvPr>
            <p:ph type="title"/>
          </p:nvPr>
        </p:nvSpPr>
        <p:spPr>
          <a:xfrm>
            <a:off x="685947" y="1426006"/>
            <a:ext cx="10815484" cy="712495"/>
          </a:xfrm>
        </p:spPr>
        <p:txBody>
          <a:bodyPr>
            <a:normAutofit fontScale="90000"/>
          </a:bodyPr>
          <a:lstStyle/>
          <a:p>
            <a:r>
              <a:rPr lang="en-US" b="1" dirty="0"/>
              <a:t>Consortium</a:t>
            </a:r>
            <a:r>
              <a:rPr lang="en-US" dirty="0"/>
              <a:t> Carryover Compliance</a:t>
            </a:r>
          </a:p>
        </p:txBody>
      </p:sp>
      <p:sp>
        <p:nvSpPr>
          <p:cNvPr id="4" name="Slide Number Placeholder 3">
            <a:extLst>
              <a:ext uri="{FF2B5EF4-FFF2-40B4-BE49-F238E27FC236}">
                <a16:creationId xmlns:a16="http://schemas.microsoft.com/office/drawing/2014/main" id="{5EE19732-0D63-4C47-AB5D-6017150F0976}"/>
              </a:ext>
            </a:extLst>
          </p:cNvPr>
          <p:cNvSpPr>
            <a:spLocks noGrp="1"/>
          </p:cNvSpPr>
          <p:nvPr>
            <p:ph type="sldNum" sz="quarter" idx="2"/>
          </p:nvPr>
        </p:nvSpPr>
        <p:spPr>
          <a:xfrm>
            <a:off x="180754" y="6328715"/>
            <a:ext cx="505193" cy="263470"/>
          </a:xfrm>
          <a:prstGeom prst="rect">
            <a:avLst/>
          </a:prstGeom>
        </p:spPr>
        <p:txBody>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17</a:t>
            </a:fld>
            <a:endParaRPr lang="en-US" dirty="0"/>
          </a:p>
        </p:txBody>
      </p:sp>
      <p:pic>
        <p:nvPicPr>
          <p:cNvPr id="1026" name="Picture 2" descr="What is Holiday Carry Over? | Edays">
            <a:extLst>
              <a:ext uri="{FF2B5EF4-FFF2-40B4-BE49-F238E27FC236}">
                <a16:creationId xmlns:a16="http://schemas.microsoft.com/office/drawing/2014/main" id="{C060138D-EBF5-AAEC-B25A-6D92D68878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5523" y="2644159"/>
            <a:ext cx="3274141" cy="217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39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BC28-390D-489B-A25B-34B23BDBD2E1}"/>
              </a:ext>
            </a:extLst>
          </p:cNvPr>
          <p:cNvSpPr>
            <a:spLocks noGrp="1"/>
          </p:cNvSpPr>
          <p:nvPr>
            <p:ph type="title"/>
          </p:nvPr>
        </p:nvSpPr>
        <p:spPr>
          <a:xfrm>
            <a:off x="1198181" y="971550"/>
            <a:ext cx="9988166" cy="742950"/>
          </a:xfrm>
        </p:spPr>
        <p:txBody>
          <a:bodyPr anchor="b">
            <a:normAutofit/>
          </a:bodyPr>
          <a:lstStyle/>
          <a:p>
            <a:pPr algn="ctr"/>
            <a:r>
              <a:rPr lang="en-US" dirty="0">
                <a:solidFill>
                  <a:srgbClr val="002060"/>
                </a:solidFill>
              </a:rPr>
              <a:t>Consortium Carryover Compliance </a:t>
            </a:r>
          </a:p>
        </p:txBody>
      </p:sp>
      <p:sp>
        <p:nvSpPr>
          <p:cNvPr id="4" name="Slide Number Placeholder 3">
            <a:extLst>
              <a:ext uri="{FF2B5EF4-FFF2-40B4-BE49-F238E27FC236}">
                <a16:creationId xmlns:a16="http://schemas.microsoft.com/office/drawing/2014/main" id="{22FCDC2F-270E-489A-9E30-4E641AB58292}"/>
              </a:ext>
            </a:extLst>
          </p:cNvPr>
          <p:cNvSpPr>
            <a:spLocks noGrp="1"/>
          </p:cNvSpPr>
          <p:nvPr>
            <p:ph type="sldNum" sz="quarter" idx="2"/>
          </p:nvPr>
        </p:nvSpPr>
        <p:spPr>
          <a:xfrm>
            <a:off x="8610600" y="6324600"/>
            <a:ext cx="2743200" cy="365125"/>
          </a:xfrm>
          <a:prstGeom prst="rect">
            <a:avLst/>
          </a:prstGeom>
        </p:spPr>
        <p:txBody>
          <a:bodyPr>
            <a:normAutofit/>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6CB4B4D-7CA3-9044-876B-883B54F8677D}" type="slidenum">
              <a:rPr lang="en-US">
                <a:solidFill>
                  <a:schemeClr val="tx1">
                    <a:alpha val="60000"/>
                  </a:schemeClr>
                </a:solidFill>
              </a:rPr>
              <a:pPr>
                <a:spcAft>
                  <a:spcPts val="600"/>
                </a:spcAft>
              </a:pPr>
              <a:t>18</a:t>
            </a:fld>
            <a:endParaRPr lang="en-US">
              <a:solidFill>
                <a:schemeClr val="tx1">
                  <a:alpha val="60000"/>
                </a:schemeClr>
              </a:solidFill>
            </a:endParaRPr>
          </a:p>
        </p:txBody>
      </p:sp>
      <p:graphicFrame>
        <p:nvGraphicFramePr>
          <p:cNvPr id="6" name="Content Placeholder 2" descr="•AB 1491 requires a consortium with carryover from one or more prior fiscal years exceeding 20% to…. &#10;•Submit a written expenditure plan, to the Chancellor and the Superintendent&#10;•Chancellor and Superintendent will:&#10;Ø“Prescribe and assign technical assistance to that consortium to ensure that adequate adult education services are provided to the region in proportion to the region's available funding.”&#10;">
            <a:extLst>
              <a:ext uri="{FF2B5EF4-FFF2-40B4-BE49-F238E27FC236}">
                <a16:creationId xmlns:a16="http://schemas.microsoft.com/office/drawing/2014/main" id="{45CD8E7C-7B05-3AA4-B240-1AD766648B77}"/>
              </a:ext>
            </a:extLst>
          </p:cNvPr>
          <p:cNvGraphicFramePr>
            <a:graphicFrameLocks noGrp="1"/>
          </p:cNvGraphicFramePr>
          <p:nvPr>
            <p:ph idx="1"/>
            <p:extLst>
              <p:ext uri="{D42A27DB-BD31-4B8C-83A1-F6EECF244321}">
                <p14:modId xmlns:p14="http://schemas.microsoft.com/office/powerpoint/2010/main" val="2366502435"/>
              </p:ext>
            </p:extLst>
          </p:nvPr>
        </p:nvGraphicFramePr>
        <p:xfrm>
          <a:off x="720090" y="1913010"/>
          <a:ext cx="10633710" cy="3779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892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F686-0B6E-4EA9-93E8-ADE2FB2BB7EF}"/>
              </a:ext>
            </a:extLst>
          </p:cNvPr>
          <p:cNvSpPr>
            <a:spLocks noGrp="1"/>
          </p:cNvSpPr>
          <p:nvPr>
            <p:ph type="title"/>
          </p:nvPr>
        </p:nvSpPr>
        <p:spPr>
          <a:xfrm>
            <a:off x="921927" y="1053911"/>
            <a:ext cx="10348146" cy="789373"/>
          </a:xfrm>
        </p:spPr>
        <p:txBody>
          <a:bodyPr anchor="t">
            <a:normAutofit/>
          </a:bodyPr>
          <a:lstStyle/>
          <a:p>
            <a:r>
              <a:rPr lang="en-US" sz="3600" dirty="0">
                <a:solidFill>
                  <a:srgbClr val="002060"/>
                </a:solidFill>
              </a:rPr>
              <a:t>Consortium Carryover Tracking Timeline</a:t>
            </a:r>
          </a:p>
        </p:txBody>
      </p:sp>
      <p:sp>
        <p:nvSpPr>
          <p:cNvPr id="4" name="Slide Number Placeholder 3">
            <a:extLst>
              <a:ext uri="{FF2B5EF4-FFF2-40B4-BE49-F238E27FC236}">
                <a16:creationId xmlns:a16="http://schemas.microsoft.com/office/drawing/2014/main" id="{A2625434-2EA2-434E-9035-676A393192E6}"/>
              </a:ext>
            </a:extLst>
          </p:cNvPr>
          <p:cNvSpPr>
            <a:spLocks noGrp="1"/>
          </p:cNvSpPr>
          <p:nvPr>
            <p:ph type="sldNum" sz="quarter" idx="2"/>
          </p:nvPr>
        </p:nvSpPr>
        <p:spPr>
          <a:xfrm>
            <a:off x="8610600" y="6324600"/>
            <a:ext cx="2743200" cy="365125"/>
          </a:xfrm>
          <a:prstGeom prst="rect">
            <a:avLst/>
          </a:prstGeom>
        </p:spPr>
        <p:txBody>
          <a:bodyPr>
            <a:normAutofit/>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6CB4B4D-7CA3-9044-876B-883B54F8677D}" type="slidenum">
              <a:rPr lang="en-US">
                <a:solidFill>
                  <a:schemeClr val="tx1">
                    <a:alpha val="60000"/>
                  </a:schemeClr>
                </a:solidFill>
              </a:rPr>
              <a:pPr>
                <a:spcAft>
                  <a:spcPts val="600"/>
                </a:spcAft>
              </a:pPr>
              <a:t>19</a:t>
            </a:fld>
            <a:endParaRPr lang="en-US">
              <a:solidFill>
                <a:schemeClr val="tx1">
                  <a:alpha val="60000"/>
                </a:schemeClr>
              </a:solidFill>
            </a:endParaRPr>
          </a:p>
        </p:txBody>
      </p:sp>
      <p:graphicFrame>
        <p:nvGraphicFramePr>
          <p:cNvPr id="22" name="Content Placeholder 2" descr="Consortium carryover tracking began at the start of FY 23-24. First year of tracking will complete once Q4 expenses are certified by September 30, 2024.&#13;&#10;This start date includes the tracking of both member carryover and consortium carryover&#13;&#10;">
            <a:extLst>
              <a:ext uri="{FF2B5EF4-FFF2-40B4-BE49-F238E27FC236}">
                <a16:creationId xmlns:a16="http://schemas.microsoft.com/office/drawing/2014/main" id="{8AE4B722-AB84-6177-E4E6-ED0BA3D43760}"/>
              </a:ext>
            </a:extLst>
          </p:cNvPr>
          <p:cNvGraphicFramePr>
            <a:graphicFrameLocks noGrp="1"/>
          </p:cNvGraphicFramePr>
          <p:nvPr>
            <p:ph idx="1"/>
            <p:extLst>
              <p:ext uri="{D42A27DB-BD31-4B8C-83A1-F6EECF244321}">
                <p14:modId xmlns:p14="http://schemas.microsoft.com/office/powerpoint/2010/main" val="2197997521"/>
              </p:ext>
            </p:extLst>
          </p:nvPr>
        </p:nvGraphicFramePr>
        <p:xfrm>
          <a:off x="1017734" y="1706125"/>
          <a:ext cx="10156531" cy="3917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99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2060"/>
                </a:solidFill>
              </a:rPr>
              <a:t>Agenda</a:t>
            </a:r>
          </a:p>
        </p:txBody>
      </p:sp>
      <p:sp>
        <p:nvSpPr>
          <p:cNvPr id="3" name="Content Placeholder 2"/>
          <p:cNvSpPr>
            <a:spLocks noGrp="1"/>
          </p:cNvSpPr>
          <p:nvPr>
            <p:ph idx="1"/>
          </p:nvPr>
        </p:nvSpPr>
        <p:spPr>
          <a:xfrm>
            <a:off x="1490507" y="1517226"/>
            <a:ext cx="5860312" cy="4440343"/>
          </a:xfrm>
        </p:spPr>
        <p:txBody>
          <a:bodyPr>
            <a:noAutofit/>
          </a:bodyPr>
          <a:lstStyle/>
          <a:p>
            <a:pPr marL="0">
              <a:spcBef>
                <a:spcPts val="0"/>
              </a:spcBef>
              <a:spcAft>
                <a:spcPts val="600"/>
              </a:spcAft>
            </a:pPr>
            <a:r>
              <a:rPr lang="en-US" sz="2400" dirty="0"/>
              <a:t>Introductions</a:t>
            </a:r>
          </a:p>
          <a:p>
            <a:pPr marL="0">
              <a:spcBef>
                <a:spcPts val="0"/>
              </a:spcBef>
              <a:spcAft>
                <a:spcPts val="600"/>
              </a:spcAft>
            </a:pPr>
            <a:r>
              <a:rPr lang="en-US" sz="2400" dirty="0"/>
              <a:t>AB 1491 Overview</a:t>
            </a:r>
          </a:p>
          <a:p>
            <a:pPr marL="0">
              <a:spcBef>
                <a:spcPts val="0"/>
              </a:spcBef>
              <a:spcAft>
                <a:spcPts val="600"/>
              </a:spcAft>
            </a:pPr>
            <a:r>
              <a:rPr lang="en-US" sz="2400" dirty="0"/>
              <a:t>Member Carryover Compliance</a:t>
            </a:r>
          </a:p>
          <a:p>
            <a:pPr marL="0">
              <a:spcBef>
                <a:spcPts val="0"/>
              </a:spcBef>
              <a:spcAft>
                <a:spcPts val="600"/>
              </a:spcAft>
            </a:pPr>
            <a:r>
              <a:rPr lang="en-US" sz="2400" dirty="0"/>
              <a:t>Consortia Carryover Compliance</a:t>
            </a:r>
          </a:p>
          <a:p>
            <a:pPr marL="0">
              <a:spcBef>
                <a:spcPts val="0"/>
              </a:spcBef>
              <a:spcAft>
                <a:spcPts val="600"/>
              </a:spcAft>
            </a:pPr>
            <a:r>
              <a:rPr lang="en-US" sz="2400" dirty="0"/>
              <a:t>NOVA Enhancements </a:t>
            </a:r>
          </a:p>
          <a:p>
            <a:pPr marL="0">
              <a:spcBef>
                <a:spcPts val="0"/>
              </a:spcBef>
              <a:spcAft>
                <a:spcPts val="600"/>
              </a:spcAft>
            </a:pPr>
            <a:r>
              <a:rPr lang="en-US" sz="2400" dirty="0"/>
              <a:t>Tools and Resources</a:t>
            </a:r>
          </a:p>
        </p:txBody>
      </p:sp>
      <p:sp>
        <p:nvSpPr>
          <p:cNvPr id="4" name="Slide Number Placeholder 3"/>
          <p:cNvSpPr>
            <a:spLocks noGrp="1"/>
          </p:cNvSpPr>
          <p:nvPr>
            <p:ph type="sldNum" sz="quarter" idx="2"/>
          </p:nvPr>
        </p:nvSpPr>
        <p:spPr>
          <a:xfrm>
            <a:off x="180754" y="6328715"/>
            <a:ext cx="505193" cy="263470"/>
          </a:xfrm>
          <a:prstGeom prst="rect">
            <a:avLst/>
          </a:prstGeom>
        </p:spPr>
        <p:txBody>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a:t>
            </a:fld>
            <a:endParaRPr lang="en-US" dirty="0"/>
          </a:p>
        </p:txBody>
      </p:sp>
      <p:pic>
        <p:nvPicPr>
          <p:cNvPr id="6" name="Picture 5" descr="Hands writing in notebook">
            <a:extLst>
              <a:ext uri="{FF2B5EF4-FFF2-40B4-BE49-F238E27FC236}">
                <a16:creationId xmlns:a16="http://schemas.microsoft.com/office/drawing/2014/main" id="{4B0AA141-9619-0E56-5793-0255B1C87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390" y="2333902"/>
            <a:ext cx="4023645" cy="2685774"/>
          </a:xfrm>
          <a:prstGeom prst="rect">
            <a:avLst/>
          </a:prstGeom>
        </p:spPr>
      </p:pic>
    </p:spTree>
    <p:extLst>
      <p:ext uri="{BB962C8B-B14F-4D97-AF65-F5344CB8AC3E}">
        <p14:creationId xmlns:p14="http://schemas.microsoft.com/office/powerpoint/2010/main" val="411534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5228-8A8E-499F-BB32-2E7FEF71948D}"/>
              </a:ext>
            </a:extLst>
          </p:cNvPr>
          <p:cNvSpPr>
            <a:spLocks noGrp="1"/>
          </p:cNvSpPr>
          <p:nvPr>
            <p:ph type="title"/>
          </p:nvPr>
        </p:nvSpPr>
        <p:spPr>
          <a:xfrm>
            <a:off x="1005654" y="1119883"/>
            <a:ext cx="10348146" cy="827670"/>
          </a:xfrm>
        </p:spPr>
        <p:txBody>
          <a:bodyPr anchor="t">
            <a:normAutofit/>
          </a:bodyPr>
          <a:lstStyle/>
          <a:p>
            <a:r>
              <a:rPr lang="en-US" sz="3600" dirty="0">
                <a:solidFill>
                  <a:srgbClr val="002060"/>
                </a:solidFill>
              </a:rPr>
              <a:t>Calculating the 20% Consortia Carryover</a:t>
            </a:r>
          </a:p>
        </p:txBody>
      </p:sp>
      <p:sp>
        <p:nvSpPr>
          <p:cNvPr id="3" name="Content Placeholder 2">
            <a:extLst>
              <a:ext uri="{FF2B5EF4-FFF2-40B4-BE49-F238E27FC236}">
                <a16:creationId xmlns:a16="http://schemas.microsoft.com/office/drawing/2014/main" id="{AF60F47D-5DC3-4361-A291-169C96D486CB}"/>
              </a:ext>
            </a:extLst>
          </p:cNvPr>
          <p:cNvSpPr>
            <a:spLocks noGrp="1"/>
          </p:cNvSpPr>
          <p:nvPr>
            <p:ph idx="1"/>
          </p:nvPr>
        </p:nvSpPr>
        <p:spPr>
          <a:xfrm>
            <a:off x="1332321" y="1700843"/>
            <a:ext cx="9527358" cy="3714750"/>
          </a:xfrm>
        </p:spPr>
        <p:txBody>
          <a:bodyPr anchor="ctr">
            <a:normAutofit/>
          </a:bodyPr>
          <a:lstStyle/>
          <a:p>
            <a:pPr marL="0" indent="0">
              <a:buNone/>
            </a:pPr>
            <a:r>
              <a:rPr lang="en-US" sz="2800" dirty="0">
                <a:solidFill>
                  <a:schemeClr val="tx1"/>
                </a:solidFill>
              </a:rPr>
              <a:t>Consortium carryover is </a:t>
            </a:r>
            <a:r>
              <a:rPr lang="en-US" sz="2800" b="1" dirty="0">
                <a:solidFill>
                  <a:schemeClr val="tx1"/>
                </a:solidFill>
              </a:rPr>
              <a:t>one or more prior fiscal years exceeding 20%</a:t>
            </a:r>
            <a:r>
              <a:rPr lang="en-US" sz="2800" dirty="0">
                <a:solidFill>
                  <a:schemeClr val="tx1"/>
                </a:solidFill>
              </a:rPr>
              <a:t> and is </a:t>
            </a:r>
            <a:r>
              <a:rPr lang="en-US" sz="2800" b="1" dirty="0">
                <a:solidFill>
                  <a:schemeClr val="tx1"/>
                </a:solidFill>
              </a:rPr>
              <a:t>assessed and acted upon annually</a:t>
            </a:r>
            <a:r>
              <a:rPr lang="en-US" sz="2800" dirty="0">
                <a:solidFill>
                  <a:schemeClr val="tx1"/>
                </a:solidFill>
              </a:rPr>
              <a:t>.  </a:t>
            </a:r>
          </a:p>
          <a:p>
            <a:pPr lvl="1"/>
            <a:r>
              <a:rPr lang="en-US" sz="2800" b="1" dirty="0">
                <a:solidFill>
                  <a:srgbClr val="002060"/>
                </a:solidFill>
              </a:rPr>
              <a:t>NOTE</a:t>
            </a:r>
            <a:r>
              <a:rPr lang="en-US" sz="2800" dirty="0">
                <a:solidFill>
                  <a:schemeClr val="tx1"/>
                </a:solidFill>
              </a:rPr>
              <a:t>:  Consortium carryover includes the carryover of all its members.  </a:t>
            </a:r>
          </a:p>
        </p:txBody>
      </p:sp>
      <p:sp>
        <p:nvSpPr>
          <p:cNvPr id="4" name="Slide Number Placeholder 3">
            <a:extLst>
              <a:ext uri="{FF2B5EF4-FFF2-40B4-BE49-F238E27FC236}">
                <a16:creationId xmlns:a16="http://schemas.microsoft.com/office/drawing/2014/main" id="{22576616-448D-4A4E-84F0-120E70778F0A}"/>
              </a:ext>
            </a:extLst>
          </p:cNvPr>
          <p:cNvSpPr>
            <a:spLocks noGrp="1"/>
          </p:cNvSpPr>
          <p:nvPr>
            <p:ph type="sldNum" sz="quarter" idx="2"/>
          </p:nvPr>
        </p:nvSpPr>
        <p:spPr>
          <a:xfrm>
            <a:off x="8610600" y="6324600"/>
            <a:ext cx="2743200" cy="365125"/>
          </a:xfrm>
          <a:prstGeom prst="rect">
            <a:avLst/>
          </a:prstGeom>
        </p:spPr>
        <p:txBody>
          <a:bodyPr>
            <a:normAutofit/>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6CB4B4D-7CA3-9044-876B-883B54F8677D}" type="slidenum">
              <a:rPr lang="en-US">
                <a:solidFill>
                  <a:schemeClr val="tx1">
                    <a:alpha val="60000"/>
                  </a:schemeClr>
                </a:solidFill>
              </a:rPr>
              <a:pPr>
                <a:spcAft>
                  <a:spcPts val="600"/>
                </a:spcAft>
              </a:pPr>
              <a:t>20</a:t>
            </a:fld>
            <a:endParaRPr lang="en-US">
              <a:solidFill>
                <a:schemeClr val="tx1">
                  <a:alpha val="60000"/>
                </a:schemeClr>
              </a:solidFill>
            </a:endParaRPr>
          </a:p>
        </p:txBody>
      </p:sp>
    </p:spTree>
    <p:extLst>
      <p:ext uri="{BB962C8B-B14F-4D97-AF65-F5344CB8AC3E}">
        <p14:creationId xmlns:p14="http://schemas.microsoft.com/office/powerpoint/2010/main" val="1854566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culator, pen, compass, money and a paper with graphs printed on it">
            <a:extLst>
              <a:ext uri="{FF2B5EF4-FFF2-40B4-BE49-F238E27FC236}">
                <a16:creationId xmlns:a16="http://schemas.microsoft.com/office/drawing/2014/main" id="{54B8CAAC-6845-CDF7-E4FD-C2EF368AE583}"/>
              </a:ext>
            </a:extLst>
          </p:cNvPr>
          <p:cNvPicPr>
            <a:picLocks noChangeAspect="1"/>
          </p:cNvPicPr>
          <p:nvPr/>
        </p:nvPicPr>
        <p:blipFill rotWithShape="1">
          <a:blip r:embed="rId3"/>
          <a:srcRect l="11698" r="7477" b="1"/>
          <a:stretch/>
        </p:blipFill>
        <p:spPr>
          <a:xfrm>
            <a:off x="3048" y="10"/>
            <a:ext cx="6195372" cy="4618233"/>
          </a:xfrm>
          <a:prstGeom prst="rect">
            <a:avLst/>
          </a:prstGeom>
        </p:spPr>
      </p:pic>
      <p:sp>
        <p:nvSpPr>
          <p:cNvPr id="2" name="Title 1">
            <a:extLst>
              <a:ext uri="{FF2B5EF4-FFF2-40B4-BE49-F238E27FC236}">
                <a16:creationId xmlns:a16="http://schemas.microsoft.com/office/drawing/2014/main" id="{5FE3B08B-ED2F-4F23-A855-CB818D287FA5}"/>
              </a:ext>
            </a:extLst>
          </p:cNvPr>
          <p:cNvSpPr>
            <a:spLocks noGrp="1"/>
          </p:cNvSpPr>
          <p:nvPr>
            <p:ph type="title"/>
          </p:nvPr>
        </p:nvSpPr>
        <p:spPr>
          <a:xfrm>
            <a:off x="1094391" y="4827264"/>
            <a:ext cx="10003218" cy="1219200"/>
          </a:xfrm>
        </p:spPr>
        <p:txBody>
          <a:bodyPr>
            <a:normAutofit/>
          </a:bodyPr>
          <a:lstStyle/>
          <a:p>
            <a:r>
              <a:rPr lang="en-US" sz="4000" dirty="0">
                <a:solidFill>
                  <a:srgbClr val="002060"/>
                </a:solidFill>
              </a:rPr>
              <a:t>Consortium Written Expenditure Plan</a:t>
            </a:r>
          </a:p>
        </p:txBody>
      </p:sp>
      <p:sp>
        <p:nvSpPr>
          <p:cNvPr id="3" name="Content Placeholder 2">
            <a:extLst>
              <a:ext uri="{FF2B5EF4-FFF2-40B4-BE49-F238E27FC236}">
                <a16:creationId xmlns:a16="http://schemas.microsoft.com/office/drawing/2014/main" id="{CED0A557-6F41-4658-A9A8-72A1606C3A35}"/>
              </a:ext>
            </a:extLst>
          </p:cNvPr>
          <p:cNvSpPr>
            <a:spLocks noGrp="1"/>
          </p:cNvSpPr>
          <p:nvPr>
            <p:ph idx="1"/>
          </p:nvPr>
        </p:nvSpPr>
        <p:spPr>
          <a:xfrm>
            <a:off x="6747510" y="811536"/>
            <a:ext cx="5025390" cy="3935986"/>
          </a:xfrm>
        </p:spPr>
        <p:txBody>
          <a:bodyPr anchor="ctr">
            <a:normAutofit fontScale="92500" lnSpcReduction="20000"/>
          </a:bodyPr>
          <a:lstStyle/>
          <a:p>
            <a:r>
              <a:rPr lang="en-US" sz="2400" dirty="0">
                <a:solidFill>
                  <a:schemeClr val="tx1"/>
                </a:solidFill>
              </a:rPr>
              <a:t>AB 1491 requires a consortium with carryover from </a:t>
            </a:r>
            <a:r>
              <a:rPr lang="en-US" sz="2400" b="1" dirty="0">
                <a:solidFill>
                  <a:schemeClr val="tx1"/>
                </a:solidFill>
              </a:rPr>
              <a:t>one or more prior fiscal years</a:t>
            </a:r>
            <a:r>
              <a:rPr lang="en-US" sz="2400" dirty="0">
                <a:solidFill>
                  <a:schemeClr val="tx1"/>
                </a:solidFill>
              </a:rPr>
              <a:t> exceeding 20% to submit a written expenditure plan, as specified, to the Chancellor and the Superintendent.</a:t>
            </a:r>
          </a:p>
          <a:p>
            <a:r>
              <a:rPr lang="en-US" sz="2400" dirty="0">
                <a:solidFill>
                  <a:schemeClr val="tx1"/>
                </a:solidFill>
              </a:rPr>
              <a:t>The consortium required written expenditure plan will populate in NOVA.</a:t>
            </a:r>
          </a:p>
          <a:p>
            <a:r>
              <a:rPr lang="en-US" sz="2400" dirty="0">
                <a:solidFill>
                  <a:schemeClr val="tx1"/>
                </a:solidFill>
              </a:rPr>
              <a:t>This will also allow the State to track the progress of the expenditure plan.</a:t>
            </a:r>
          </a:p>
        </p:txBody>
      </p:sp>
      <p:sp>
        <p:nvSpPr>
          <p:cNvPr id="4" name="Slide Number Placeholder 3">
            <a:extLst>
              <a:ext uri="{FF2B5EF4-FFF2-40B4-BE49-F238E27FC236}">
                <a16:creationId xmlns:a16="http://schemas.microsoft.com/office/drawing/2014/main" id="{F0CE5495-458E-46AE-AC8F-46ED4704C17F}"/>
              </a:ext>
            </a:extLst>
          </p:cNvPr>
          <p:cNvSpPr>
            <a:spLocks noGrp="1"/>
          </p:cNvSpPr>
          <p:nvPr>
            <p:ph type="sldNum" sz="quarter" idx="2"/>
          </p:nvPr>
        </p:nvSpPr>
        <p:spPr>
          <a:xfrm>
            <a:off x="10186908" y="6327648"/>
            <a:ext cx="1166892" cy="365125"/>
          </a:xfrm>
          <a:prstGeom prst="rect">
            <a:avLst/>
          </a:prstGeom>
        </p:spPr>
        <p:txBody>
          <a:bodyPr>
            <a:normAutofit/>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6CB4B4D-7CA3-9044-876B-883B54F8677D}" type="slidenum">
              <a:rPr lang="en-US" smtClean="0"/>
              <a:pPr>
                <a:spcAft>
                  <a:spcPts val="600"/>
                </a:spcAft>
              </a:pPr>
              <a:t>21</a:t>
            </a:fld>
            <a:endParaRPr lang="en-US"/>
          </a:p>
        </p:txBody>
      </p:sp>
    </p:spTree>
    <p:extLst>
      <p:ext uri="{BB962C8B-B14F-4D97-AF65-F5344CB8AC3E}">
        <p14:creationId xmlns:p14="http://schemas.microsoft.com/office/powerpoint/2010/main" val="2061864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4772-69D7-4AE9-A6D2-02285A0424F2}"/>
              </a:ext>
            </a:extLst>
          </p:cNvPr>
          <p:cNvSpPr>
            <a:spLocks noGrp="1"/>
          </p:cNvSpPr>
          <p:nvPr>
            <p:ph type="title"/>
          </p:nvPr>
        </p:nvSpPr>
        <p:spPr>
          <a:xfrm>
            <a:off x="921927" y="851883"/>
            <a:ext cx="10348146" cy="839757"/>
          </a:xfrm>
        </p:spPr>
        <p:txBody>
          <a:bodyPr anchor="t">
            <a:normAutofit/>
          </a:bodyPr>
          <a:lstStyle/>
          <a:p>
            <a:r>
              <a:rPr lang="en-US" dirty="0">
                <a:solidFill>
                  <a:srgbClr val="002060"/>
                </a:solidFill>
              </a:rPr>
              <a:t>Technical Assistance</a:t>
            </a:r>
          </a:p>
        </p:txBody>
      </p:sp>
      <p:sp>
        <p:nvSpPr>
          <p:cNvPr id="4" name="Slide Number Placeholder 3">
            <a:extLst>
              <a:ext uri="{FF2B5EF4-FFF2-40B4-BE49-F238E27FC236}">
                <a16:creationId xmlns:a16="http://schemas.microsoft.com/office/drawing/2014/main" id="{D061C798-CA3B-4EF3-9444-A132446534C7}"/>
              </a:ext>
            </a:extLst>
          </p:cNvPr>
          <p:cNvSpPr>
            <a:spLocks noGrp="1"/>
          </p:cNvSpPr>
          <p:nvPr>
            <p:ph type="sldNum" sz="quarter" idx="2"/>
          </p:nvPr>
        </p:nvSpPr>
        <p:spPr>
          <a:xfrm>
            <a:off x="8610600" y="6324600"/>
            <a:ext cx="2743200" cy="365125"/>
          </a:xfrm>
          <a:prstGeom prst="rect">
            <a:avLst/>
          </a:prstGeom>
        </p:spPr>
        <p:txBody>
          <a:bodyPr>
            <a:normAutofit/>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6CB4B4D-7CA3-9044-876B-883B54F8677D}" type="slidenum">
              <a:rPr lang="en-US" smtClean="0">
                <a:solidFill>
                  <a:schemeClr val="tx1">
                    <a:alpha val="60000"/>
                  </a:schemeClr>
                </a:solidFill>
              </a:rPr>
              <a:pPr>
                <a:spcAft>
                  <a:spcPts val="600"/>
                </a:spcAft>
              </a:pPr>
              <a:t>22</a:t>
            </a:fld>
            <a:endParaRPr lang="en-US">
              <a:solidFill>
                <a:schemeClr val="tx1">
                  <a:alpha val="60000"/>
                </a:schemeClr>
              </a:solidFill>
            </a:endParaRPr>
          </a:p>
        </p:txBody>
      </p:sp>
      <p:graphicFrame>
        <p:nvGraphicFramePr>
          <p:cNvPr id="6" name="Content Placeholder 2" descr="•The State will assign technical assistance to those consortia to ensure effective use of funds as specified by policy, and to ensure that the consortium’s annual carryover does not continue to exceed the 20% threshold so that it continues to provide adequate adult education services to the region. &#10;•This will include Technical Assistance from the enhanced CAEP Technical Assistance Providers, Sacramento County of Education and North Orange Continuing Education.&#10;">
            <a:extLst>
              <a:ext uri="{FF2B5EF4-FFF2-40B4-BE49-F238E27FC236}">
                <a16:creationId xmlns:a16="http://schemas.microsoft.com/office/drawing/2014/main" id="{46A3C0EA-9A26-E6A7-DFB8-D78C846E32A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219439818"/>
              </p:ext>
            </p:extLst>
          </p:nvPr>
        </p:nvGraphicFramePr>
        <p:xfrm>
          <a:off x="921927" y="1691640"/>
          <a:ext cx="10348146" cy="4303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564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6279-957D-4B95-8B43-3025FCAF4D49}"/>
              </a:ext>
            </a:extLst>
          </p:cNvPr>
          <p:cNvSpPr>
            <a:spLocks noGrp="1"/>
          </p:cNvSpPr>
          <p:nvPr>
            <p:ph type="title"/>
          </p:nvPr>
        </p:nvSpPr>
        <p:spPr>
          <a:xfrm>
            <a:off x="2472141" y="527685"/>
            <a:ext cx="7247718" cy="1188721"/>
          </a:xfrm>
        </p:spPr>
        <p:txBody>
          <a:bodyPr>
            <a:noAutofit/>
          </a:bodyPr>
          <a:lstStyle/>
          <a:p>
            <a:pPr algn="ctr"/>
            <a:r>
              <a:rPr lang="en-US" sz="3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CAEP Carryover Compliance </a:t>
            </a:r>
            <a:br>
              <a:rPr lang="en-US" sz="3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br>
            <a:r>
              <a:rPr lang="en-US" sz="3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NOVA Enhancements</a:t>
            </a:r>
          </a:p>
        </p:txBody>
      </p:sp>
      <p:sp>
        <p:nvSpPr>
          <p:cNvPr id="4" name="Slide Number Placeholder 3">
            <a:extLst>
              <a:ext uri="{FF2B5EF4-FFF2-40B4-BE49-F238E27FC236}">
                <a16:creationId xmlns:a16="http://schemas.microsoft.com/office/drawing/2014/main" id="{C4B400A7-7EDB-4BFD-A412-1706CF651EA3}"/>
              </a:ext>
            </a:extLst>
          </p:cNvPr>
          <p:cNvSpPr>
            <a:spLocks noGrp="1"/>
          </p:cNvSpPr>
          <p:nvPr>
            <p:ph type="sldNum" sz="quarter" idx="12"/>
          </p:nvPr>
        </p:nvSpPr>
        <p:spPr>
          <a:xfrm>
            <a:off x="5979516" y="6540500"/>
            <a:ext cx="246862" cy="241092"/>
          </a:xfrm>
          <a:prstGeom prst="rect">
            <a:avLst/>
          </a:prstGeom>
          <a:ln w="12700">
            <a:miter lim="400000"/>
          </a:ln>
        </p:spPr>
        <p:txBody>
          <a:bodyPr wrap="none" lIns="50800" tIns="50800" rIns="50800" bIns="50800">
            <a:spAutoFit/>
          </a:bodyPr>
          <a:lstStyle>
            <a:defPPr>
              <a:defRPr lang="en-US"/>
            </a:defPPr>
            <a:lvl1pPr marL="0" algn="l" defTabSz="457200" rtl="0" eaLnBrk="1" latinLnBrk="0" hangingPunct="1">
              <a:defRPr sz="900" b="0" kern="1200">
                <a:solidFill>
                  <a:schemeClr val="tx1"/>
                </a:solidFill>
                <a:latin typeface="Helvetica Neue Light"/>
                <a:ea typeface="Helvetica Neue Light"/>
                <a:cs typeface="Helvetica Neue Light"/>
                <a:sym typeface="Helvetica Neu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E959608-952C-483B-AC74-BEAA6DA69B15}" type="slidenum">
              <a:rPr lang="en-US" smtClean="0"/>
              <a:pPr/>
              <a:t>23</a:t>
            </a:fld>
            <a:endParaRPr lang="en-US"/>
          </a:p>
        </p:txBody>
      </p:sp>
      <p:sp>
        <p:nvSpPr>
          <p:cNvPr id="8" name="TextBox 7">
            <a:extLst>
              <a:ext uri="{FF2B5EF4-FFF2-40B4-BE49-F238E27FC236}">
                <a16:creationId xmlns:a16="http://schemas.microsoft.com/office/drawing/2014/main" id="{69794FAD-F6FB-9539-976F-AC7A652DB89C}"/>
              </a:ext>
            </a:extLst>
          </p:cNvPr>
          <p:cNvSpPr txBox="1"/>
          <p:nvPr/>
        </p:nvSpPr>
        <p:spPr>
          <a:xfrm>
            <a:off x="8011160" y="2249806"/>
            <a:ext cx="2712720" cy="3200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nSpc>
                <a:spcPct val="100000"/>
              </a:lnSpc>
              <a:spcBef>
                <a:spcPts val="600"/>
              </a:spcBef>
              <a:spcAft>
                <a:spcPts val="600"/>
              </a:spcAft>
              <a:buNone/>
            </a:pPr>
            <a:r>
              <a:rPr lang="en-US" sz="1400" dirty="0">
                <a:solidFill>
                  <a:srgbClr val="FF0000"/>
                </a:solidFill>
                <a:latin typeface="Source Sans Pro" panose="020B0503030403020204" pitchFamily="34" charset="0"/>
                <a:ea typeface="Source Sans Pro" panose="020B0503030403020204" pitchFamily="34" charset="0"/>
              </a:rPr>
              <a:t>*DISCLAIMER</a:t>
            </a:r>
          </a:p>
          <a:p>
            <a:pPr marL="0" indent="0">
              <a:lnSpc>
                <a:spcPct val="100000"/>
              </a:lnSpc>
              <a:spcBef>
                <a:spcPts val="600"/>
              </a:spcBef>
              <a:spcAft>
                <a:spcPts val="600"/>
              </a:spcAft>
              <a:buNone/>
            </a:pPr>
            <a:r>
              <a:rPr lang="en-US" sz="1400" dirty="0">
                <a:solidFill>
                  <a:srgbClr val="3E4F60"/>
                </a:solidFill>
                <a:latin typeface="Source Sans Pro" panose="020B0503030403020204" pitchFamily="34" charset="0"/>
                <a:ea typeface="Source Sans Pro" panose="020B0503030403020204" pitchFamily="34" charset="0"/>
              </a:rPr>
              <a:t>At this time, there will be </a:t>
            </a:r>
            <a:r>
              <a:rPr lang="en-US" sz="1400" u="sng" dirty="0">
                <a:solidFill>
                  <a:srgbClr val="3E4F60"/>
                </a:solidFill>
                <a:latin typeface="Source Sans Pro" panose="020B0503030403020204" pitchFamily="34" charset="0"/>
                <a:ea typeface="Source Sans Pro" panose="020B0503030403020204" pitchFamily="34" charset="0"/>
              </a:rPr>
              <a:t>NO DATA </a:t>
            </a:r>
            <a:r>
              <a:rPr lang="en-US" sz="1400" dirty="0">
                <a:solidFill>
                  <a:srgbClr val="3E4F60"/>
                </a:solidFill>
                <a:latin typeface="Source Sans Pro" panose="020B0503030403020204" pitchFamily="34" charset="0"/>
                <a:ea typeface="Source Sans Pro" panose="020B0503030403020204" pitchFamily="34" charset="0"/>
              </a:rPr>
              <a:t>populated in NOVA surrounding the enhancements on AB 1491 carryover compliance tracking for members nor consortium, as there isn’t data available until </a:t>
            </a:r>
            <a:r>
              <a:rPr lang="en-US" sz="1400" u="sng" dirty="0">
                <a:solidFill>
                  <a:srgbClr val="3E4F60"/>
                </a:solidFill>
                <a:latin typeface="Source Sans Pro" panose="020B0503030403020204" pitchFamily="34" charset="0"/>
                <a:ea typeface="Source Sans Pro" panose="020B0503030403020204" pitchFamily="34" charset="0"/>
              </a:rPr>
              <a:t>after FY23-24 Q4 certification </a:t>
            </a:r>
            <a:r>
              <a:rPr lang="en-US" sz="1400" dirty="0">
                <a:solidFill>
                  <a:srgbClr val="3E4F60"/>
                </a:solidFill>
                <a:latin typeface="Source Sans Pro" panose="020B0503030403020204" pitchFamily="34" charset="0"/>
                <a:ea typeface="Source Sans Pro" panose="020B0503030403020204" pitchFamily="34" charset="0"/>
              </a:rPr>
              <a:t>(post September 30, 2024). </a:t>
            </a:r>
          </a:p>
          <a:p>
            <a:pPr marL="0" indent="0">
              <a:lnSpc>
                <a:spcPct val="100000"/>
              </a:lnSpc>
              <a:spcBef>
                <a:spcPts val="600"/>
              </a:spcBef>
              <a:spcAft>
                <a:spcPts val="600"/>
              </a:spcAft>
              <a:buNone/>
            </a:pPr>
            <a:r>
              <a:rPr lang="en-US" sz="1400" dirty="0">
                <a:solidFill>
                  <a:srgbClr val="3E4F60"/>
                </a:solidFill>
                <a:latin typeface="Source Sans Pro" panose="020B0503030403020204" pitchFamily="34" charset="0"/>
                <a:ea typeface="Source Sans Pro" panose="020B0503030403020204" pitchFamily="34" charset="0"/>
              </a:rPr>
              <a:t>The following NOVA screenshots are from a test system and do not reflect real data; they are for illustrative purposes only. </a:t>
            </a:r>
          </a:p>
        </p:txBody>
      </p:sp>
      <p:pic>
        <p:nvPicPr>
          <p:cNvPr id="9" name="Content Placeholder 8" descr="NOVA log in screenshot">
            <a:extLst>
              <a:ext uri="{FF2B5EF4-FFF2-40B4-BE49-F238E27FC236}">
                <a16:creationId xmlns:a16="http://schemas.microsoft.com/office/drawing/2014/main" id="{139A11A4-3B7E-DF0F-B3FB-C47B1C589135}"/>
              </a:ext>
            </a:extLst>
          </p:cNvPr>
          <p:cNvPicPr>
            <a:picLocks noGrp="1" noChangeAspect="1"/>
          </p:cNvPicPr>
          <p:nvPr>
            <p:ph idx="1"/>
          </p:nvPr>
        </p:nvPicPr>
        <p:blipFill>
          <a:blip r:embed="rId3"/>
          <a:stretch>
            <a:fillRect/>
          </a:stretch>
        </p:blipFill>
        <p:spPr>
          <a:xfrm>
            <a:off x="4281722" y="1824917"/>
            <a:ext cx="3395588" cy="4218461"/>
          </a:xfrm>
        </p:spPr>
      </p:pic>
    </p:spTree>
    <p:extLst>
      <p:ext uri="{BB962C8B-B14F-4D97-AF65-F5344CB8AC3E}">
        <p14:creationId xmlns:p14="http://schemas.microsoft.com/office/powerpoint/2010/main" val="2787559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ED72B-8E17-BD10-5A85-70082A36E952}"/>
              </a:ext>
            </a:extLst>
          </p:cNvPr>
          <p:cNvSpPr>
            <a:spLocks noGrp="1"/>
          </p:cNvSpPr>
          <p:nvPr>
            <p:ph type="title"/>
          </p:nvPr>
        </p:nvSpPr>
        <p:spPr>
          <a:xfrm>
            <a:off x="838200" y="595313"/>
            <a:ext cx="10515600" cy="619124"/>
          </a:xfrm>
        </p:spPr>
        <p:txBody>
          <a:bodyPr>
            <a:normAutofit/>
          </a:bodyPr>
          <a:lstStyle/>
          <a:p>
            <a:r>
              <a:rPr lang="en-US" sz="2400" dirty="0"/>
              <a:t>NOVA Terms &amp; Definitions for CAEP</a:t>
            </a:r>
          </a:p>
        </p:txBody>
      </p:sp>
      <p:graphicFrame>
        <p:nvGraphicFramePr>
          <p:cNvPr id="5" name="Content Placeholder 4">
            <a:extLst>
              <a:ext uri="{FF2B5EF4-FFF2-40B4-BE49-F238E27FC236}">
                <a16:creationId xmlns:a16="http://schemas.microsoft.com/office/drawing/2014/main" id="{A4243984-0726-F7A3-AC23-17349FAA75F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55461088"/>
              </p:ext>
            </p:extLst>
          </p:nvPr>
        </p:nvGraphicFramePr>
        <p:xfrm>
          <a:off x="838200" y="1143002"/>
          <a:ext cx="10515600" cy="5024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31DE1AB-502F-D480-21A6-2EEC4CBD4D0A}"/>
              </a:ext>
            </a:extLst>
          </p:cNvPr>
          <p:cNvSpPr>
            <a:spLocks noGrp="1"/>
          </p:cNvSpPr>
          <p:nvPr>
            <p:ph type="sldNum" sz="quarter" idx="12"/>
          </p:nvPr>
        </p:nvSpPr>
        <p:spPr/>
        <p:txBody>
          <a:bodyPr/>
          <a:lstStyle/>
          <a:p>
            <a:fld id="{DE959608-952C-483B-AC74-BEAA6DA69B15}" type="slidenum">
              <a:rPr lang="en-US" smtClean="0"/>
              <a:t>24</a:t>
            </a:fld>
            <a:endParaRPr lang="en-US" dirty="0"/>
          </a:p>
        </p:txBody>
      </p:sp>
    </p:spTree>
    <p:extLst>
      <p:ext uri="{BB962C8B-B14F-4D97-AF65-F5344CB8AC3E}">
        <p14:creationId xmlns:p14="http://schemas.microsoft.com/office/powerpoint/2010/main" val="245629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ED72B-8E17-BD10-5A85-70082A36E952}"/>
              </a:ext>
            </a:extLst>
          </p:cNvPr>
          <p:cNvSpPr>
            <a:spLocks noGrp="1"/>
          </p:cNvSpPr>
          <p:nvPr>
            <p:ph type="title"/>
          </p:nvPr>
        </p:nvSpPr>
        <p:spPr>
          <a:xfrm>
            <a:off x="838200" y="554033"/>
            <a:ext cx="10515600" cy="619124"/>
          </a:xfrm>
        </p:spPr>
        <p:txBody>
          <a:bodyPr>
            <a:normAutofit/>
          </a:bodyPr>
          <a:lstStyle/>
          <a:p>
            <a:r>
              <a:rPr lang="en-US" sz="2400" dirty="0"/>
              <a:t>NOVA Terms &amp; Definitions for CAEP- continued</a:t>
            </a:r>
          </a:p>
        </p:txBody>
      </p:sp>
      <p:graphicFrame>
        <p:nvGraphicFramePr>
          <p:cNvPr id="5" name="Content Placeholder 4">
            <a:extLst>
              <a:ext uri="{FF2B5EF4-FFF2-40B4-BE49-F238E27FC236}">
                <a16:creationId xmlns:a16="http://schemas.microsoft.com/office/drawing/2014/main" id="{A4243984-0726-F7A3-AC23-17349FAA75F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93553154"/>
              </p:ext>
            </p:extLst>
          </p:nvPr>
        </p:nvGraphicFramePr>
        <p:xfrm>
          <a:off x="845147" y="1173157"/>
          <a:ext cx="10515600" cy="5024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31DE1AB-502F-D480-21A6-2EEC4CBD4D0A}"/>
              </a:ext>
            </a:extLst>
          </p:cNvPr>
          <p:cNvSpPr>
            <a:spLocks noGrp="1"/>
          </p:cNvSpPr>
          <p:nvPr>
            <p:ph type="sldNum" sz="quarter" idx="12"/>
          </p:nvPr>
        </p:nvSpPr>
        <p:spPr/>
        <p:txBody>
          <a:bodyPr/>
          <a:lstStyle/>
          <a:p>
            <a:fld id="{DE959608-952C-483B-AC74-BEAA6DA69B15}" type="slidenum">
              <a:rPr lang="en-US" smtClean="0"/>
              <a:t>25</a:t>
            </a:fld>
            <a:endParaRPr lang="en-US" dirty="0"/>
          </a:p>
        </p:txBody>
      </p:sp>
    </p:spTree>
    <p:extLst>
      <p:ext uri="{BB962C8B-B14F-4D97-AF65-F5344CB8AC3E}">
        <p14:creationId xmlns:p14="http://schemas.microsoft.com/office/powerpoint/2010/main" val="1323449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16D0-11BE-C0D2-D733-9BFC6F1FEA80}"/>
              </a:ext>
            </a:extLst>
          </p:cNvPr>
          <p:cNvSpPr>
            <a:spLocks noGrp="1"/>
          </p:cNvSpPr>
          <p:nvPr>
            <p:ph type="title"/>
          </p:nvPr>
        </p:nvSpPr>
        <p:spPr>
          <a:xfrm>
            <a:off x="1070070" y="709072"/>
            <a:ext cx="10515600" cy="938273"/>
          </a:xfrm>
        </p:spPr>
        <p:txBody>
          <a:bodyPr>
            <a:normAutofit fontScale="90000"/>
          </a:bodyPr>
          <a:lstStyle/>
          <a:p>
            <a:r>
              <a:rPr lang="en-US" sz="3200" i="0" dirty="0">
                <a:solidFill>
                  <a:srgbClr val="002060"/>
                </a:solidFill>
                <a:effectLst/>
                <a:latin typeface="Source Sans Pro" panose="020B0503030403020204" pitchFamily="34" charset="0"/>
                <a:ea typeface="Source Sans Pro" panose="020B0503030403020204" pitchFamily="34" charset="0"/>
              </a:rPr>
              <a:t>Consortium Fiscal Administration Declaration (</a:t>
            </a:r>
            <a:r>
              <a:rPr lang="en-US" sz="3200" dirty="0">
                <a:solidFill>
                  <a:srgbClr val="002060"/>
                </a:solidFill>
                <a:latin typeface="Source Sans Pro" panose="020B0503030403020204" pitchFamily="34" charset="0"/>
                <a:ea typeface="Source Sans Pro" panose="020B0503030403020204" pitchFamily="34" charset="0"/>
              </a:rPr>
              <a:t>CFAD) </a:t>
            </a:r>
            <a:br>
              <a:rPr lang="en-US" sz="3200" dirty="0">
                <a:solidFill>
                  <a:srgbClr val="002060"/>
                </a:solidFill>
                <a:latin typeface="Source Sans Pro" panose="020B0503030403020204" pitchFamily="34" charset="0"/>
                <a:ea typeface="Source Sans Pro" panose="020B0503030403020204" pitchFamily="34" charset="0"/>
              </a:rPr>
            </a:br>
            <a:r>
              <a:rPr lang="en-US" sz="3200" dirty="0">
                <a:solidFill>
                  <a:srgbClr val="002060"/>
                </a:solidFill>
                <a:latin typeface="Source Sans Pro" panose="020B0503030403020204" pitchFamily="34" charset="0"/>
                <a:ea typeface="Source Sans Pro" panose="020B0503030403020204" pitchFamily="34" charset="0"/>
              </a:rPr>
              <a:t>Update</a:t>
            </a:r>
          </a:p>
        </p:txBody>
      </p:sp>
      <p:pic>
        <p:nvPicPr>
          <p:cNvPr id="6" name="Content Placeholder 5" descr="NOVA Screenshot Consortium Fiscal Administration Declaration (CFAD) Update">
            <a:extLst>
              <a:ext uri="{FF2B5EF4-FFF2-40B4-BE49-F238E27FC236}">
                <a16:creationId xmlns:a16="http://schemas.microsoft.com/office/drawing/2014/main" id="{FFFE38D7-D8A1-38AC-43D8-82F003E0EC4E}"/>
              </a:ext>
            </a:extLst>
          </p:cNvPr>
          <p:cNvPicPr>
            <a:picLocks noGrp="1" noChangeAspect="1"/>
          </p:cNvPicPr>
          <p:nvPr>
            <p:ph idx="1"/>
          </p:nvPr>
        </p:nvPicPr>
        <p:blipFill>
          <a:blip r:embed="rId3"/>
          <a:stretch>
            <a:fillRect/>
          </a:stretch>
        </p:blipFill>
        <p:spPr>
          <a:xfrm>
            <a:off x="6096000" y="1849440"/>
            <a:ext cx="5718810" cy="3945255"/>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55B69B03-1DA5-55FB-2AB5-64670DA19DB6}"/>
              </a:ext>
            </a:extLst>
          </p:cNvPr>
          <p:cNvSpPr>
            <a:spLocks noGrp="1"/>
          </p:cNvSpPr>
          <p:nvPr>
            <p:ph type="sldNum" sz="quarter" idx="12"/>
          </p:nvPr>
        </p:nvSpPr>
        <p:spPr/>
        <p:txBody>
          <a:bodyPr/>
          <a:lstStyle/>
          <a:p>
            <a:fld id="{DE959608-952C-483B-AC74-BEAA6DA69B15}" type="slidenum">
              <a:rPr lang="en-US" smtClean="0"/>
              <a:t>26</a:t>
            </a:fld>
            <a:endParaRPr lang="en-US" dirty="0"/>
          </a:p>
        </p:txBody>
      </p:sp>
      <p:sp>
        <p:nvSpPr>
          <p:cNvPr id="10" name="TextBox 9">
            <a:extLst>
              <a:ext uri="{FF2B5EF4-FFF2-40B4-BE49-F238E27FC236}">
                <a16:creationId xmlns:a16="http://schemas.microsoft.com/office/drawing/2014/main" id="{032FF46D-A897-1F43-FB36-EB0E44E819F7}"/>
              </a:ext>
            </a:extLst>
          </p:cNvPr>
          <p:cNvSpPr txBox="1"/>
          <p:nvPr/>
        </p:nvSpPr>
        <p:spPr>
          <a:xfrm>
            <a:off x="377190" y="1824377"/>
            <a:ext cx="5361137"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marR="0" indent="-171450">
              <a:spcBef>
                <a:spcPts val="0"/>
              </a:spcBef>
              <a:spcAft>
                <a:spcPts val="0"/>
              </a:spcAft>
              <a:buFont typeface="Wingdings" panose="05000000000000000000" pitchFamily="2" charset="2"/>
              <a:buChar char="q"/>
            </a:pPr>
            <a:r>
              <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rPr>
              <a:t>Added to the CFAD process the ability for each consortium to establish their carryover compliance threshold.  A consortium may also opt out. Gets revisited annually.</a:t>
            </a:r>
          </a:p>
          <a:p>
            <a:pPr marL="0" marR="0">
              <a:spcBef>
                <a:spcPts val="0"/>
              </a:spcBef>
              <a:spcAft>
                <a:spcPts val="0"/>
              </a:spcAft>
            </a:pPr>
            <a:r>
              <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rPr>
              <a:t> </a:t>
            </a:r>
          </a:p>
          <a:p>
            <a:pPr marL="171450" marR="0" indent="-171450">
              <a:spcBef>
                <a:spcPts val="0"/>
              </a:spcBef>
              <a:spcAft>
                <a:spcPts val="0"/>
              </a:spcAft>
              <a:buFont typeface="Wingdings" panose="05000000000000000000" pitchFamily="2" charset="2"/>
              <a:buChar char="q"/>
            </a:pPr>
            <a:r>
              <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rPr>
              <a:t>Should a consortium opt in by establishing a carryover compliance threshold, they will also establish a corrective action plan threshold by quarter.  </a:t>
            </a:r>
          </a:p>
          <a:p>
            <a:pPr marL="742950" lvl="1" indent="-285750">
              <a:buFont typeface="Wingdings" panose="05000000000000000000" pitchFamily="2" charset="2"/>
              <a:buChar char="Ø"/>
            </a:pPr>
            <a:r>
              <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rPr>
              <a:t>Year one (FY 23-24) quarter thresholds were preset in NOVA. </a:t>
            </a:r>
          </a:p>
          <a:p>
            <a:pPr marL="742950" lvl="1" indent="-285750">
              <a:buFont typeface="Wingdings" panose="05000000000000000000" pitchFamily="2" charset="2"/>
              <a:buChar char="Ø"/>
            </a:pPr>
            <a:r>
              <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rPr>
              <a:t>FY 24-25 and onward will be managed by consortia, requires all members to agree.</a:t>
            </a:r>
          </a:p>
          <a:p>
            <a:pPr marL="742950" lvl="1" indent="-285750">
              <a:buFont typeface="Wingdings" panose="05000000000000000000" pitchFamily="2" charset="2"/>
              <a:buChar char="Ø"/>
            </a:pPr>
            <a:endParaRPr lang="en-US" sz="1400" kern="100" dirty="0">
              <a:latin typeface="Source Sans Pro" panose="020B0503030403020204" pitchFamily="34" charset="0"/>
              <a:ea typeface="Source Sans Pro" panose="020B0503030403020204" pitchFamily="34" charset="0"/>
              <a:cs typeface="Times New Roman" panose="02020603050405020304" pitchFamily="18" charset="0"/>
            </a:endParaRPr>
          </a:p>
          <a:p>
            <a:pPr marL="285750" lvl="1" indent="-285750">
              <a:buFont typeface="Wingdings" panose="05000000000000000000" pitchFamily="2" charset="2"/>
              <a:buChar char="q"/>
              <a:tabLst>
                <a:tab pos="233363" algn="l"/>
              </a:tabLst>
            </a:pPr>
            <a:r>
              <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rPr>
              <a:t>Corrective action plan threshold is to monitor and encourage members to conform to an acceptable expenditure rate throughout the year. </a:t>
            </a:r>
          </a:p>
          <a:p>
            <a:pPr marL="285750" lvl="1" indent="-285750">
              <a:buFont typeface="Wingdings" panose="05000000000000000000" pitchFamily="2" charset="2"/>
              <a:buChar char="q"/>
              <a:tabLst>
                <a:tab pos="233363" algn="l"/>
              </a:tabLst>
            </a:pPr>
            <a:endParaRPr lang="en-US" sz="1400" kern="100" dirty="0">
              <a:latin typeface="Source Sans Pro" panose="020B0503030403020204" pitchFamily="34" charset="0"/>
              <a:ea typeface="Source Sans Pro" panose="020B0503030403020204" pitchFamily="34" charset="0"/>
              <a:cs typeface="Times New Roman" panose="02020603050405020304" pitchFamily="18" charset="0"/>
            </a:endParaRPr>
          </a:p>
          <a:p>
            <a:pPr marL="285750" lvl="1" indent="-285750">
              <a:buFont typeface="Wingdings" panose="05000000000000000000" pitchFamily="2" charset="2"/>
              <a:buChar char="q"/>
              <a:tabLst>
                <a:tab pos="233363" algn="l"/>
              </a:tabLst>
            </a:pPr>
            <a:r>
              <a:rPr lang="en-US" sz="1400" kern="100" dirty="0">
                <a:effectLst/>
                <a:latin typeface="Source Sans Pro" panose="020B0503030403020204" pitchFamily="34" charset="0"/>
                <a:ea typeface="Source Sans Pro" panose="020B0503030403020204" pitchFamily="34" charset="0"/>
                <a:cs typeface="Times New Roman" panose="02020603050405020304" pitchFamily="18" charset="0"/>
              </a:rPr>
              <a:t>Should a members carryover exceed the corrective action plan threshold, they will be asked to provide an explanation of the reasons during quarterly expenditure reporting.  </a:t>
            </a:r>
          </a:p>
        </p:txBody>
      </p:sp>
    </p:spTree>
    <p:extLst>
      <p:ext uri="{BB962C8B-B14F-4D97-AF65-F5344CB8AC3E}">
        <p14:creationId xmlns:p14="http://schemas.microsoft.com/office/powerpoint/2010/main" val="651764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FA3F7F-8EAC-E4EF-D83E-341325BBE7EE}"/>
              </a:ext>
            </a:extLst>
          </p:cNvPr>
          <p:cNvSpPr>
            <a:spLocks noGrp="1"/>
          </p:cNvSpPr>
          <p:nvPr>
            <p:ph type="title"/>
          </p:nvPr>
        </p:nvSpPr>
        <p:spPr>
          <a:xfrm>
            <a:off x="838200" y="711685"/>
            <a:ext cx="10515600" cy="1325563"/>
          </a:xfrm>
        </p:spPr>
        <p:txBody>
          <a:bodyPr>
            <a:normAutofit fontScale="90000"/>
          </a:bodyPr>
          <a:lstStyle/>
          <a:p>
            <a:r>
              <a:rPr lang="en-US" dirty="0"/>
              <a:t>Q16 and Q17 AB 1491 carryover</a:t>
            </a:r>
            <a:r>
              <a:rPr lang="en-US" baseline="0" dirty="0"/>
              <a:t> compliance</a:t>
            </a:r>
            <a:endParaRPr lang="en-US" dirty="0"/>
          </a:p>
        </p:txBody>
      </p:sp>
      <p:sp>
        <p:nvSpPr>
          <p:cNvPr id="4" name="Slide Number Placeholder 3">
            <a:extLst>
              <a:ext uri="{FF2B5EF4-FFF2-40B4-BE49-F238E27FC236}">
                <a16:creationId xmlns:a16="http://schemas.microsoft.com/office/drawing/2014/main" id="{911371FD-87C5-4AF6-8E1C-BDA3EE0C5C16}"/>
              </a:ext>
            </a:extLst>
          </p:cNvPr>
          <p:cNvSpPr>
            <a:spLocks noGrp="1"/>
          </p:cNvSpPr>
          <p:nvPr>
            <p:ph type="sldNum" sz="quarter" idx="2"/>
          </p:nvPr>
        </p:nvSpPr>
        <p:spPr>
          <a:xfrm>
            <a:off x="180754" y="6328715"/>
            <a:ext cx="505193" cy="263470"/>
          </a:xfrm>
          <a:prstGeom prst="rect">
            <a:avLst/>
          </a:prstGeom>
        </p:spPr>
        <p:txBody>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27</a:t>
            </a:fld>
            <a:endParaRPr lang="en-US" dirty="0"/>
          </a:p>
        </p:txBody>
      </p:sp>
      <p:sp>
        <p:nvSpPr>
          <p:cNvPr id="3" name="AutoShape 2" descr="Leadership: Ask Better Questions">
            <a:extLst>
              <a:ext uri="{FF2B5EF4-FFF2-40B4-BE49-F238E27FC236}">
                <a16:creationId xmlns:a16="http://schemas.microsoft.com/office/drawing/2014/main" id="{D537290F-808A-E2AE-8111-2ABF17D6F0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8D61B774-304C-0216-BC7C-079C940F300F}"/>
              </a:ext>
            </a:extLst>
          </p:cNvPr>
          <p:cNvSpPr txBox="1"/>
          <p:nvPr/>
        </p:nvSpPr>
        <p:spPr>
          <a:xfrm>
            <a:off x="650778" y="5534192"/>
            <a:ext cx="1096774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1600" dirty="0">
                <a:latin typeface="Helvetica Neue"/>
                <a:ea typeface="Helvetica Neue"/>
                <a:cs typeface="Helvetica Neue"/>
                <a:sym typeface="Helvetica Neue"/>
              </a:rPr>
              <a:t>Q16 and Q17 were added in FY23-24 as part of AB 1491 carryover compliance. These questions ask consortia to define the member carryover percentage threshold and the process to monitor carryover.</a:t>
            </a:r>
            <a:endParaRPr kumimoji="0" lang="en-US" sz="1600" i="0" u="none" strike="noStrike" cap="none" spc="0" normalizeH="0" baseline="0" dirty="0">
              <a:ln>
                <a:noFill/>
              </a:ln>
              <a:effectLst/>
              <a:uFillTx/>
              <a:latin typeface="Helvetica Neue"/>
              <a:ea typeface="Helvetica Neue"/>
              <a:cs typeface="Helvetica Neue"/>
              <a:sym typeface="Helvetica Neue"/>
            </a:endParaRPr>
          </a:p>
        </p:txBody>
      </p:sp>
      <p:pic>
        <p:nvPicPr>
          <p:cNvPr id="5" name="Picture 4" descr="Screenshot of NOVA Q16 and Q17 AB 1491 carryover compliance defined excessive carryover percentage threshold. &#10;">
            <a:extLst>
              <a:ext uri="{FF2B5EF4-FFF2-40B4-BE49-F238E27FC236}">
                <a16:creationId xmlns:a16="http://schemas.microsoft.com/office/drawing/2014/main" id="{452A9304-3392-FBE7-B502-58CE32C3FB97}"/>
              </a:ext>
            </a:extLst>
          </p:cNvPr>
          <p:cNvPicPr>
            <a:picLocks noChangeAspect="1"/>
          </p:cNvPicPr>
          <p:nvPr/>
        </p:nvPicPr>
        <p:blipFill>
          <a:blip r:embed="rId3"/>
          <a:stretch>
            <a:fillRect/>
          </a:stretch>
        </p:blipFill>
        <p:spPr>
          <a:xfrm>
            <a:off x="685946" y="911533"/>
            <a:ext cx="11122437" cy="4572000"/>
          </a:xfrm>
          <a:prstGeom prst="rect">
            <a:avLst/>
          </a:prstGeom>
          <a:ln w="12700">
            <a:solidFill>
              <a:srgbClr val="002060"/>
            </a:solidFill>
          </a:ln>
        </p:spPr>
      </p:pic>
    </p:spTree>
    <p:extLst>
      <p:ext uri="{BB962C8B-B14F-4D97-AF65-F5344CB8AC3E}">
        <p14:creationId xmlns:p14="http://schemas.microsoft.com/office/powerpoint/2010/main" val="2010967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57F6AA-010F-495B-A219-27CE304AB69F}"/>
              </a:ext>
            </a:extLst>
          </p:cNvPr>
          <p:cNvSpPr>
            <a:spLocks noGrp="1"/>
          </p:cNvSpPr>
          <p:nvPr>
            <p:ph idx="1"/>
          </p:nvPr>
        </p:nvSpPr>
        <p:spPr>
          <a:xfrm>
            <a:off x="931467" y="1542078"/>
            <a:ext cx="10081973" cy="3987879"/>
          </a:xfrm>
        </p:spPr>
        <p:txBody>
          <a:bodyPr>
            <a:norm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Identifying Carryover Compliance</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E4F60"/>
                </a:solidFill>
                <a:effectLst/>
                <a:uLnTx/>
                <a:uFillTx/>
                <a:latin typeface="Source Sans Pro" panose="020B0503030403020204" pitchFamily="34" charset="0"/>
                <a:ea typeface="Source Sans Pro" panose="020B0503030403020204" pitchFamily="34" charset="0"/>
                <a:cs typeface="+mn-cs"/>
              </a:rPr>
              <a:t>Carryover compliance is calculated in NOVA upon Q4 certification.</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E4F60"/>
                </a:solidFill>
                <a:effectLst/>
                <a:uLnTx/>
                <a:uFillTx/>
                <a:latin typeface="Source Sans Pro" panose="020B0503030403020204" pitchFamily="34" charset="0"/>
                <a:ea typeface="Source Sans Pro" panose="020B0503030403020204" pitchFamily="34" charset="0"/>
                <a:cs typeface="+mn-cs"/>
              </a:rPr>
              <a:t>Carryover compliance calculated on September 30 at 11:59 p.m.</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E4F60"/>
                </a:solidFill>
                <a:effectLst/>
                <a:uLnTx/>
                <a:uFillTx/>
                <a:latin typeface="Source Sans Pro" panose="020B0503030403020204" pitchFamily="34" charset="0"/>
                <a:ea typeface="Source Sans Pro" panose="020B0503030403020204" pitchFamily="34" charset="0"/>
                <a:cs typeface="+mn-cs"/>
              </a:rPr>
              <a:t>If a consortium has carryover, in Fiscal </a:t>
            </a:r>
            <a:r>
              <a:rPr lang="en-US" sz="2400" kern="1200" dirty="0">
                <a:solidFill>
                  <a:srgbClr val="3E4F60"/>
                </a:solidFill>
                <a:latin typeface="Source Sans Pro" panose="020B0503030403020204" pitchFamily="34" charset="0"/>
                <a:ea typeface="Source Sans Pro" panose="020B0503030403020204" pitchFamily="34" charset="0"/>
                <a:cs typeface="+mn-cs"/>
              </a:rPr>
              <a:t>Reporting</a:t>
            </a:r>
            <a:r>
              <a:rPr kumimoji="0" lang="en-US" sz="2400" b="0" i="0" u="none" strike="noStrike" kern="1200" cap="none" spc="0" normalizeH="0" baseline="0" noProof="0" dirty="0">
                <a:ln>
                  <a:noFill/>
                </a:ln>
                <a:solidFill>
                  <a:srgbClr val="3E4F60"/>
                </a:solidFill>
                <a:effectLst/>
                <a:uLnTx/>
                <a:uFillTx/>
                <a:latin typeface="Source Sans Pro" panose="020B0503030403020204" pitchFamily="34" charset="0"/>
                <a:ea typeface="Source Sans Pro" panose="020B0503030403020204" pitchFamily="34" charset="0"/>
                <a:cs typeface="+mn-cs"/>
              </a:rPr>
              <a:t>, a tag appears next to the consortium name. </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400" dirty="0">
                <a:solidFill>
                  <a:srgbClr val="3E4F60"/>
                </a:solidFill>
                <a:effectLst/>
                <a:latin typeface="Source Sans Pro" panose="020B0503030403020204" pitchFamily="34" charset="0"/>
                <a:ea typeface="Source Sans Pro" panose="020B0503030403020204" pitchFamily="34" charset="0"/>
                <a:cs typeface="Times New Roman" panose="02020603050405020304" pitchFamily="18" charset="0"/>
              </a:rPr>
              <a:t>The tags that will be visible next to the member in fiscal reporting are:</a:t>
            </a:r>
          </a:p>
          <a:p>
            <a:pPr marL="238125" lvl="1" indent="0" defTabSz="914400">
              <a:spcBef>
                <a:spcPts val="600"/>
              </a:spcBef>
              <a:spcAft>
                <a:spcPts val="600"/>
              </a:spcAft>
              <a:buSzTx/>
              <a:buNone/>
              <a:defRPr/>
            </a:pPr>
            <a:r>
              <a:rPr lang="en-US" sz="2400" dirty="0">
                <a:solidFill>
                  <a:srgbClr val="3E4F60"/>
                </a:solidFill>
                <a:effectLst/>
                <a:latin typeface="Source Sans Pro" panose="020B0503030403020204" pitchFamily="34" charset="0"/>
                <a:ea typeface="Source Sans Pro" panose="020B0503030403020204" pitchFamily="34" charset="0"/>
                <a:cs typeface="Times New Roman" panose="02020603050405020304" pitchFamily="18" charset="0"/>
              </a:rPr>
              <a:t> </a:t>
            </a:r>
            <a:endParaRPr kumimoji="0" lang="en-US" sz="2400" b="0" i="0" u="none" strike="noStrike" kern="1200" cap="none" spc="0" normalizeH="0" baseline="0" noProof="0" dirty="0">
              <a:ln>
                <a:noFill/>
              </a:ln>
              <a:solidFill>
                <a:srgbClr val="3E4F60"/>
              </a:solidFill>
              <a:effectLst/>
              <a:uLnTx/>
              <a:uFillTx/>
              <a:latin typeface="Source Sans Pro" panose="020B0503030403020204" pitchFamily="34" charset="0"/>
              <a:ea typeface="Source Sans Pro" panose="020B0503030403020204" pitchFamily="34" charset="0"/>
              <a:cs typeface="+mn-cs"/>
            </a:endParaRPr>
          </a:p>
        </p:txBody>
      </p:sp>
      <p:sp>
        <p:nvSpPr>
          <p:cNvPr id="4" name="Slide Number Placeholder 3">
            <a:extLst>
              <a:ext uri="{FF2B5EF4-FFF2-40B4-BE49-F238E27FC236}">
                <a16:creationId xmlns:a16="http://schemas.microsoft.com/office/drawing/2014/main" id="{A6DA667F-1F5C-4198-A174-4017CD298E94}"/>
              </a:ext>
            </a:extLst>
          </p:cNvPr>
          <p:cNvSpPr>
            <a:spLocks noGrp="1"/>
          </p:cNvSpPr>
          <p:nvPr>
            <p:ph type="sldNum" sz="quarter" idx="12"/>
          </p:nvPr>
        </p:nvSpPr>
        <p:spPr/>
        <p:txBody>
          <a:bodyPr/>
          <a:lstStyle/>
          <a:p>
            <a:fld id="{DE959608-952C-483B-AC74-BEAA6DA69B15}" type="slidenum">
              <a:rPr lang="en-US" smtClean="0"/>
              <a:t>28</a:t>
            </a:fld>
            <a:endParaRPr lang="en-US" dirty="0"/>
          </a:p>
        </p:txBody>
      </p:sp>
      <p:sp>
        <p:nvSpPr>
          <p:cNvPr id="8" name="Title 1">
            <a:extLst>
              <a:ext uri="{FF2B5EF4-FFF2-40B4-BE49-F238E27FC236}">
                <a16:creationId xmlns:a16="http://schemas.microsoft.com/office/drawing/2014/main" id="{A2843C22-B047-7874-BE41-BEC566AD3F8F}"/>
              </a:ext>
            </a:extLst>
          </p:cNvPr>
          <p:cNvSpPr>
            <a:spLocks noGrp="1"/>
          </p:cNvSpPr>
          <p:nvPr>
            <p:ph type="title"/>
          </p:nvPr>
        </p:nvSpPr>
        <p:spPr>
          <a:xfrm>
            <a:off x="1078994" y="926525"/>
            <a:ext cx="10294768" cy="615553"/>
          </a:xfrm>
        </p:spPr>
        <p:txBody>
          <a:bodyPr>
            <a:noAutofit/>
          </a:bodyPr>
          <a:lstStyle/>
          <a:p>
            <a:pPr algn="ctr"/>
            <a:r>
              <a:rPr lang="en-US" sz="40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Compliance Tracking &amp; Identification</a:t>
            </a:r>
          </a:p>
        </p:txBody>
      </p:sp>
      <p:pic>
        <p:nvPicPr>
          <p:cNvPr id="9" name="Picture 8" descr="Screenshot of warning in NOVA.">
            <a:extLst>
              <a:ext uri="{FF2B5EF4-FFF2-40B4-BE49-F238E27FC236}">
                <a16:creationId xmlns:a16="http://schemas.microsoft.com/office/drawing/2014/main" id="{5798D599-5F50-C638-454C-46B25E514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447" y="3829469"/>
            <a:ext cx="1457415" cy="465563"/>
          </a:xfrm>
          <a:prstGeom prst="rect">
            <a:avLst/>
          </a:prstGeom>
        </p:spPr>
      </p:pic>
      <p:pic>
        <p:nvPicPr>
          <p:cNvPr id="6" name="Picture 5" descr="Screenshot of warning in NOVA.">
            <a:extLst>
              <a:ext uri="{FF2B5EF4-FFF2-40B4-BE49-F238E27FC236}">
                <a16:creationId xmlns:a16="http://schemas.microsoft.com/office/drawing/2014/main" id="{8FE78E6D-1C5B-EE37-A308-E6B98AFEB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560" y="4898999"/>
            <a:ext cx="1289810" cy="416923"/>
          </a:xfrm>
          <a:prstGeom prst="rect">
            <a:avLst/>
          </a:prstGeom>
        </p:spPr>
      </p:pic>
      <p:pic>
        <p:nvPicPr>
          <p:cNvPr id="7" name="Picture 6" descr="Screenshot of warning in NOVA.">
            <a:extLst>
              <a:ext uri="{FF2B5EF4-FFF2-40B4-BE49-F238E27FC236}">
                <a16:creationId xmlns:a16="http://schemas.microsoft.com/office/drawing/2014/main" id="{5875B4D4-B3C1-F014-2E2D-7FD632EB00D6}"/>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5463" y="4840012"/>
            <a:ext cx="1289810" cy="465564"/>
          </a:xfrm>
          <a:prstGeom prst="rect">
            <a:avLst/>
          </a:prstGeom>
        </p:spPr>
      </p:pic>
    </p:spTree>
    <p:extLst>
      <p:ext uri="{BB962C8B-B14F-4D97-AF65-F5344CB8AC3E}">
        <p14:creationId xmlns:p14="http://schemas.microsoft.com/office/powerpoint/2010/main" val="1760962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80327C-5306-B3FF-B123-E82266B17F60}"/>
              </a:ext>
            </a:extLst>
          </p:cNvPr>
          <p:cNvSpPr>
            <a:spLocks noGrp="1"/>
          </p:cNvSpPr>
          <p:nvPr>
            <p:ph type="sldNum" sz="quarter" idx="12"/>
          </p:nvPr>
        </p:nvSpPr>
        <p:spPr/>
        <p:txBody>
          <a:bodyPr/>
          <a:lstStyle/>
          <a:p>
            <a:fld id="{DE959608-952C-483B-AC74-BEAA6DA69B15}" type="slidenum">
              <a:rPr lang="en-US" smtClean="0"/>
              <a:t>29</a:t>
            </a:fld>
            <a:endParaRPr lang="en-US" dirty="0"/>
          </a:p>
        </p:txBody>
      </p:sp>
      <p:sp>
        <p:nvSpPr>
          <p:cNvPr id="7" name="Title 6">
            <a:extLst>
              <a:ext uri="{FF2B5EF4-FFF2-40B4-BE49-F238E27FC236}">
                <a16:creationId xmlns:a16="http://schemas.microsoft.com/office/drawing/2014/main" id="{D1AFF7BE-FF3F-7D23-87B3-11A11AD9A238}"/>
              </a:ext>
            </a:extLst>
          </p:cNvPr>
          <p:cNvSpPr txBox="1">
            <a:spLocks noGrp="1"/>
          </p:cNvSpPr>
          <p:nvPr>
            <p:ph type="title"/>
          </p:nvPr>
        </p:nvSpPr>
        <p:spPr>
          <a:xfrm>
            <a:off x="1072487" y="748299"/>
            <a:ext cx="105156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i="0" u="none" strike="noStrike" cap="none" spc="0" normalizeH="0" baseline="0" dirty="0">
                <a:ln>
                  <a:noFill/>
                </a:ln>
                <a:solidFill>
                  <a:srgbClr val="002060"/>
                </a:solidFill>
                <a:effectLst/>
                <a:uFillTx/>
                <a:latin typeface="Source Sans Pro" panose="020B0503030403020204" pitchFamily="34" charset="0"/>
                <a:ea typeface="Source Sans Pro" panose="020B0503030403020204" pitchFamily="34" charset="0"/>
                <a:cs typeface="Helvetica Neue"/>
                <a:sym typeface="Helvetica Neue"/>
              </a:rPr>
              <a:t>Fiscal Reporting Dashboard Mock-Up Example</a:t>
            </a:r>
          </a:p>
        </p:txBody>
      </p:sp>
      <p:pic>
        <p:nvPicPr>
          <p:cNvPr id="8" name="Picture 7" descr="Screenshot in NOVA of Fiscal dashboard mock up example. ">
            <a:extLst>
              <a:ext uri="{FF2B5EF4-FFF2-40B4-BE49-F238E27FC236}">
                <a16:creationId xmlns:a16="http://schemas.microsoft.com/office/drawing/2014/main" id="{C7DAD6BE-0FCA-CC00-B6EE-5330233C1C2B}"/>
              </a:ext>
            </a:extLst>
          </p:cNvPr>
          <p:cNvPicPr>
            <a:picLocks noChangeAspect="1"/>
          </p:cNvPicPr>
          <p:nvPr/>
        </p:nvPicPr>
        <p:blipFill>
          <a:blip r:embed="rId3"/>
          <a:stretch>
            <a:fillRect/>
          </a:stretch>
        </p:blipFill>
        <p:spPr>
          <a:xfrm>
            <a:off x="1783335" y="1475509"/>
            <a:ext cx="8450179" cy="4555990"/>
          </a:xfrm>
          <a:prstGeom prst="rect">
            <a:avLst/>
          </a:prstGeom>
        </p:spPr>
      </p:pic>
    </p:spTree>
    <p:extLst>
      <p:ext uri="{BB962C8B-B14F-4D97-AF65-F5344CB8AC3E}">
        <p14:creationId xmlns:p14="http://schemas.microsoft.com/office/powerpoint/2010/main" val="26330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08" y="771923"/>
            <a:ext cx="12004784" cy="1044648"/>
          </a:xfrm>
        </p:spPr>
        <p:txBody>
          <a:bodyPr>
            <a:normAutofit/>
          </a:bodyPr>
          <a:lstStyle/>
          <a:p>
            <a:r>
              <a:rPr lang="en-US" sz="4000" dirty="0">
                <a:solidFill>
                  <a:srgbClr val="002060"/>
                </a:solidFill>
              </a:rPr>
              <a:t>Presenters:</a:t>
            </a:r>
          </a:p>
        </p:txBody>
      </p:sp>
      <p:sp>
        <p:nvSpPr>
          <p:cNvPr id="3" name="Content Placeholder 2"/>
          <p:cNvSpPr>
            <a:spLocks noGrp="1"/>
          </p:cNvSpPr>
          <p:nvPr>
            <p:ph idx="1"/>
          </p:nvPr>
        </p:nvSpPr>
        <p:spPr>
          <a:xfrm>
            <a:off x="1332322" y="1733550"/>
            <a:ext cx="9527355" cy="3997572"/>
          </a:xfrm>
        </p:spPr>
        <p:txBody>
          <a:bodyPr>
            <a:noAutofit/>
          </a:bodyPr>
          <a:lstStyle/>
          <a:p>
            <a:pPr marL="0" indent="0">
              <a:spcBef>
                <a:spcPts val="0"/>
              </a:spcBef>
              <a:buNone/>
            </a:pPr>
            <a:r>
              <a:rPr lang="en-US" sz="2000" b="1" dirty="0"/>
              <a:t>Mayra Diaz</a:t>
            </a:r>
            <a:br>
              <a:rPr lang="en-US" sz="2000" b="1" dirty="0"/>
            </a:br>
            <a:r>
              <a:rPr lang="en-US" sz="2000" dirty="0"/>
              <a:t>California Community Colleges</a:t>
            </a:r>
            <a:r>
              <a:rPr lang="en-US" sz="2000" b="1" dirty="0"/>
              <a:t> </a:t>
            </a:r>
            <a:r>
              <a:rPr lang="en-US" sz="2000" dirty="0"/>
              <a:t>Chancellor’s Office</a:t>
            </a:r>
          </a:p>
          <a:p>
            <a:pPr marL="0" indent="0">
              <a:spcBef>
                <a:spcPts val="0"/>
              </a:spcBef>
              <a:buNone/>
            </a:pPr>
            <a:endParaRPr lang="en-US" sz="2000" dirty="0"/>
          </a:p>
          <a:p>
            <a:pPr marL="0" indent="0">
              <a:spcBef>
                <a:spcPts val="0"/>
              </a:spcBef>
              <a:buNone/>
            </a:pPr>
            <a:r>
              <a:rPr lang="en-US" sz="2000" b="1" kern="0" dirty="0"/>
              <a:t>Neil Kelly</a:t>
            </a:r>
            <a:br>
              <a:rPr lang="en-US" sz="2000" b="1" kern="0" dirty="0"/>
            </a:br>
            <a:r>
              <a:rPr lang="en-US" sz="2000" kern="0" dirty="0"/>
              <a:t>California Department of Education</a:t>
            </a:r>
          </a:p>
          <a:p>
            <a:pPr marL="0" indent="0">
              <a:spcBef>
                <a:spcPts val="0"/>
              </a:spcBef>
              <a:buNone/>
            </a:pPr>
            <a:endParaRPr lang="en-US" sz="2000" kern="0" dirty="0"/>
          </a:p>
          <a:p>
            <a:pPr marL="0" indent="0">
              <a:spcBef>
                <a:spcPts val="0"/>
              </a:spcBef>
              <a:buNone/>
            </a:pPr>
            <a:r>
              <a:rPr lang="en-US" sz="2000" b="1" kern="0" dirty="0"/>
              <a:t>Mandilee </a:t>
            </a:r>
            <a:r>
              <a:rPr lang="en-US" sz="2000" b="1" dirty="0"/>
              <a:t>Gonzales</a:t>
            </a:r>
          </a:p>
          <a:p>
            <a:pPr marL="0" indent="0">
              <a:spcBef>
                <a:spcPts val="0"/>
              </a:spcBef>
              <a:buNone/>
            </a:pPr>
            <a:r>
              <a:rPr lang="en-US" sz="2000" kern="0" dirty="0"/>
              <a:t>CAEP </a:t>
            </a:r>
            <a:r>
              <a:rPr lang="en-US" sz="2000" dirty="0"/>
              <a:t>Technical Assistance Provider</a:t>
            </a:r>
          </a:p>
          <a:p>
            <a:pPr marL="0" indent="0">
              <a:spcBef>
                <a:spcPts val="0"/>
              </a:spcBef>
              <a:buNone/>
            </a:pPr>
            <a:endParaRPr lang="en-US" sz="2000" dirty="0"/>
          </a:p>
          <a:p>
            <a:pPr marL="0" indent="0">
              <a:spcBef>
                <a:spcPts val="0"/>
              </a:spcBef>
              <a:buNone/>
            </a:pPr>
            <a:r>
              <a:rPr lang="en-US" sz="2000" b="1" dirty="0"/>
              <a:t>Susan Wynn</a:t>
            </a:r>
          </a:p>
          <a:p>
            <a:pPr marL="0" indent="0">
              <a:spcBef>
                <a:spcPts val="0"/>
              </a:spcBef>
              <a:buNone/>
            </a:pPr>
            <a:r>
              <a:rPr lang="en-US" sz="2000" kern="0" dirty="0"/>
              <a:t>KAI Partners</a:t>
            </a:r>
            <a:endParaRPr lang="en-US" sz="2000" dirty="0"/>
          </a:p>
        </p:txBody>
      </p:sp>
      <p:sp>
        <p:nvSpPr>
          <p:cNvPr id="4" name="Slide Number Placeholder 3"/>
          <p:cNvSpPr>
            <a:spLocks noGrp="1"/>
          </p:cNvSpPr>
          <p:nvPr>
            <p:ph type="sldNum" sz="quarter" idx="2"/>
          </p:nvPr>
        </p:nvSpPr>
        <p:spPr>
          <a:xfrm>
            <a:off x="180754" y="6328715"/>
            <a:ext cx="505193" cy="263470"/>
          </a:xfrm>
          <a:prstGeom prst="rect">
            <a:avLst/>
          </a:prstGeom>
        </p:spPr>
        <p:txBody>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3</a:t>
            </a:fld>
            <a:endParaRPr lang="en-US" dirty="0"/>
          </a:p>
        </p:txBody>
      </p:sp>
    </p:spTree>
    <p:extLst>
      <p:ext uri="{BB962C8B-B14F-4D97-AF65-F5344CB8AC3E}">
        <p14:creationId xmlns:p14="http://schemas.microsoft.com/office/powerpoint/2010/main" val="2617703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7125-57A3-599F-1A22-D3135F7E0011}"/>
              </a:ext>
            </a:extLst>
          </p:cNvPr>
          <p:cNvSpPr>
            <a:spLocks noGrp="1"/>
          </p:cNvSpPr>
          <p:nvPr>
            <p:ph type="title"/>
          </p:nvPr>
        </p:nvSpPr>
        <p:spPr>
          <a:xfrm>
            <a:off x="838200" y="800099"/>
            <a:ext cx="10515600" cy="1080655"/>
          </a:xfrm>
        </p:spPr>
        <p:txBody>
          <a:bodyPr>
            <a:normAutofit fontScale="90000"/>
          </a:bodyPr>
          <a:lstStyle/>
          <a:p>
            <a:r>
              <a:rPr lang="en-US" sz="4000" dirty="0">
                <a:solidFill>
                  <a:srgbClr val="002060"/>
                </a:solidFill>
                <a:latin typeface="Source Sans Pro" panose="020B0503030403020204" pitchFamily="34" charset="0"/>
                <a:ea typeface="Source Sans Pro" panose="020B0503030403020204" pitchFamily="34" charset="0"/>
              </a:rPr>
              <a:t>Fiscal Reporting Update -</a:t>
            </a:r>
            <a:br>
              <a:rPr lang="en-US" sz="4000" dirty="0">
                <a:solidFill>
                  <a:srgbClr val="002060"/>
                </a:solidFill>
                <a:latin typeface="Source Sans Pro" panose="020B0503030403020204" pitchFamily="34" charset="0"/>
                <a:ea typeface="Source Sans Pro" panose="020B0503030403020204" pitchFamily="34" charset="0"/>
              </a:rPr>
            </a:br>
            <a:r>
              <a:rPr lang="en-US" sz="4000" dirty="0">
                <a:solidFill>
                  <a:srgbClr val="002060"/>
                </a:solidFill>
                <a:latin typeface="Source Sans Pro" panose="020B0503030403020204" pitchFamily="34" charset="0"/>
                <a:ea typeface="Source Sans Pro" panose="020B0503030403020204" pitchFamily="34" charset="0"/>
              </a:rPr>
              <a:t>Consortia Carryover Tracking Ribbon </a:t>
            </a:r>
          </a:p>
        </p:txBody>
      </p:sp>
      <p:sp>
        <p:nvSpPr>
          <p:cNvPr id="4" name="Slide Number Placeholder 3">
            <a:extLst>
              <a:ext uri="{FF2B5EF4-FFF2-40B4-BE49-F238E27FC236}">
                <a16:creationId xmlns:a16="http://schemas.microsoft.com/office/drawing/2014/main" id="{48F8CFAB-6E97-FB6C-7D3C-D84C1B5590E2}"/>
              </a:ext>
            </a:extLst>
          </p:cNvPr>
          <p:cNvSpPr>
            <a:spLocks noGrp="1"/>
          </p:cNvSpPr>
          <p:nvPr>
            <p:ph type="sldNum" sz="quarter" idx="12"/>
          </p:nvPr>
        </p:nvSpPr>
        <p:spPr/>
        <p:txBody>
          <a:bodyPr/>
          <a:lstStyle/>
          <a:p>
            <a:fld id="{DE959608-952C-483B-AC74-BEAA6DA69B15}" type="slidenum">
              <a:rPr lang="en-US" smtClean="0"/>
              <a:t>30</a:t>
            </a:fld>
            <a:endParaRPr lang="en-US" dirty="0"/>
          </a:p>
        </p:txBody>
      </p:sp>
      <p:pic>
        <p:nvPicPr>
          <p:cNvPr id="11" name="Picture 10" descr="Screenshot of NOVA Fiscal Reporting Update -Consortia Carryover Tracking Ribbon ">
            <a:extLst>
              <a:ext uri="{FF2B5EF4-FFF2-40B4-BE49-F238E27FC236}">
                <a16:creationId xmlns:a16="http://schemas.microsoft.com/office/drawing/2014/main" id="{0A5E967B-07BB-258E-3E66-2ED24EC04E1E}"/>
              </a:ext>
            </a:extLst>
          </p:cNvPr>
          <p:cNvPicPr>
            <a:picLocks noChangeAspect="1"/>
          </p:cNvPicPr>
          <p:nvPr/>
        </p:nvPicPr>
        <p:blipFill>
          <a:blip r:embed="rId2"/>
          <a:stretch>
            <a:fillRect/>
          </a:stretch>
        </p:blipFill>
        <p:spPr>
          <a:xfrm>
            <a:off x="559183" y="2254829"/>
            <a:ext cx="10840666" cy="3148444"/>
          </a:xfrm>
          <a:prstGeom prst="rect">
            <a:avLst/>
          </a:prstGeom>
        </p:spPr>
      </p:pic>
    </p:spTree>
    <p:extLst>
      <p:ext uri="{BB962C8B-B14F-4D97-AF65-F5344CB8AC3E}">
        <p14:creationId xmlns:p14="http://schemas.microsoft.com/office/powerpoint/2010/main" val="1199648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3D615C-9C38-F7EC-50DB-FBEDFFF41B8E}"/>
              </a:ext>
            </a:extLst>
          </p:cNvPr>
          <p:cNvSpPr>
            <a:spLocks noGrp="1"/>
          </p:cNvSpPr>
          <p:nvPr>
            <p:ph type="sldNum" sz="quarter" idx="2"/>
          </p:nvPr>
        </p:nvSpPr>
        <p:spPr/>
        <p:txBody>
          <a:bodyPr/>
          <a:lstStyle/>
          <a:p>
            <a:fld id="{86CB4B4D-7CA3-9044-876B-883B54F8677D}" type="slidenum">
              <a:rPr lang="en-US" smtClean="0"/>
              <a:t>31</a:t>
            </a:fld>
            <a:endParaRPr lang="en-US" dirty="0"/>
          </a:p>
        </p:txBody>
      </p:sp>
      <p:pic>
        <p:nvPicPr>
          <p:cNvPr id="4" name="Picture 3" descr="Screenshot of NOVAs consortium summary carryover compliance.">
            <a:extLst>
              <a:ext uri="{FF2B5EF4-FFF2-40B4-BE49-F238E27FC236}">
                <a16:creationId xmlns:a16="http://schemas.microsoft.com/office/drawing/2014/main" id="{26216944-BDD1-08FF-065E-223218C56460}"/>
              </a:ext>
            </a:extLst>
          </p:cNvPr>
          <p:cNvPicPr>
            <a:picLocks noChangeAspect="1"/>
          </p:cNvPicPr>
          <p:nvPr/>
        </p:nvPicPr>
        <p:blipFill rotWithShape="1">
          <a:blip r:embed="rId3"/>
          <a:srcRect t="9631"/>
          <a:stretch/>
        </p:blipFill>
        <p:spPr>
          <a:xfrm>
            <a:off x="2515032" y="1282700"/>
            <a:ext cx="6928967" cy="4890038"/>
          </a:xfrm>
          <a:prstGeom prst="rect">
            <a:avLst/>
          </a:prstGeom>
        </p:spPr>
      </p:pic>
      <p:sp>
        <p:nvSpPr>
          <p:cNvPr id="6" name="Title 1">
            <a:extLst>
              <a:ext uri="{FF2B5EF4-FFF2-40B4-BE49-F238E27FC236}">
                <a16:creationId xmlns:a16="http://schemas.microsoft.com/office/drawing/2014/main" id="{D2E37846-D485-0633-CA53-5E87C472D5A3}"/>
              </a:ext>
            </a:extLst>
          </p:cNvPr>
          <p:cNvSpPr txBox="1">
            <a:spLocks noGrp="1"/>
          </p:cNvSpPr>
          <p:nvPr>
            <p:ph type="title" idx="4294967295"/>
          </p:nvPr>
        </p:nvSpPr>
        <p:spPr>
          <a:xfrm>
            <a:off x="838200" y="660091"/>
            <a:ext cx="10515600" cy="5096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2060"/>
                </a:solidFill>
                <a:effectLst/>
                <a:uLnTx/>
                <a:uFillTx/>
                <a:latin typeface="Source Sans Pro" panose="020B0503030403020204" pitchFamily="34" charset="0"/>
                <a:ea typeface="Source Sans Pro" panose="020B0503030403020204" pitchFamily="34" charset="0"/>
                <a:cs typeface="+mn-cs"/>
                <a:sym typeface="Helvetica Neue Medium"/>
              </a:rPr>
              <a:t>Screenshot of NOVA </a:t>
            </a:r>
          </a:p>
        </p:txBody>
      </p:sp>
    </p:spTree>
    <p:extLst>
      <p:ext uri="{BB962C8B-B14F-4D97-AF65-F5344CB8AC3E}">
        <p14:creationId xmlns:p14="http://schemas.microsoft.com/office/powerpoint/2010/main" val="175796889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3D615C-9C38-F7EC-50DB-FBEDFFF41B8E}"/>
              </a:ext>
            </a:extLst>
          </p:cNvPr>
          <p:cNvSpPr>
            <a:spLocks noGrp="1"/>
          </p:cNvSpPr>
          <p:nvPr>
            <p:ph type="sldNum" sz="quarter" idx="2"/>
          </p:nvPr>
        </p:nvSpPr>
        <p:spPr/>
        <p:txBody>
          <a:bodyPr/>
          <a:lstStyle/>
          <a:p>
            <a:fld id="{86CB4B4D-7CA3-9044-876B-883B54F8677D}" type="slidenum">
              <a:rPr lang="en-US" smtClean="0"/>
              <a:t>32</a:t>
            </a:fld>
            <a:endParaRPr lang="en-US" dirty="0"/>
          </a:p>
        </p:txBody>
      </p:sp>
      <p:sp>
        <p:nvSpPr>
          <p:cNvPr id="6" name="Title 1">
            <a:extLst>
              <a:ext uri="{FF2B5EF4-FFF2-40B4-BE49-F238E27FC236}">
                <a16:creationId xmlns:a16="http://schemas.microsoft.com/office/drawing/2014/main" id="{D2E37846-D485-0633-CA53-5E87C472D5A3}"/>
              </a:ext>
            </a:extLst>
          </p:cNvPr>
          <p:cNvSpPr txBox="1">
            <a:spLocks noGrp="1"/>
          </p:cNvSpPr>
          <p:nvPr>
            <p:ph type="title" idx="4294967295"/>
          </p:nvPr>
        </p:nvSpPr>
        <p:spPr>
          <a:xfrm>
            <a:off x="845147" y="618134"/>
            <a:ext cx="10515600" cy="5096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2060"/>
                </a:solidFill>
                <a:effectLst/>
                <a:uLnTx/>
                <a:uFillTx/>
                <a:latin typeface="Source Sans Pro" panose="020B0503030403020204" pitchFamily="34" charset="0"/>
                <a:ea typeface="Source Sans Pro" panose="020B0503030403020204" pitchFamily="34" charset="0"/>
                <a:cs typeface="+mn-cs"/>
                <a:sym typeface="Helvetica Neue Medium"/>
              </a:rPr>
              <a:t>Fiscal Reporting Update – Example A</a:t>
            </a:r>
          </a:p>
        </p:txBody>
      </p:sp>
      <p:pic>
        <p:nvPicPr>
          <p:cNvPr id="5" name="Picture 4" descr="Screenshot of NOVA Fiscal Reporting Update – Example A with member carryover compliance status&#10;">
            <a:extLst>
              <a:ext uri="{FF2B5EF4-FFF2-40B4-BE49-F238E27FC236}">
                <a16:creationId xmlns:a16="http://schemas.microsoft.com/office/drawing/2014/main" id="{14B912AE-4A12-E9E3-CDBB-59565450BA97}"/>
              </a:ext>
            </a:extLst>
          </p:cNvPr>
          <p:cNvPicPr>
            <a:picLocks noChangeAspect="1"/>
          </p:cNvPicPr>
          <p:nvPr/>
        </p:nvPicPr>
        <p:blipFill rotWithShape="1">
          <a:blip r:embed="rId3"/>
          <a:srcRect r="906"/>
          <a:stretch/>
        </p:blipFill>
        <p:spPr>
          <a:xfrm>
            <a:off x="1220703" y="1127827"/>
            <a:ext cx="9361572" cy="4664279"/>
          </a:xfrm>
          <a:prstGeom prst="rect">
            <a:avLst/>
          </a:prstGeom>
        </p:spPr>
      </p:pic>
      <p:sp>
        <p:nvSpPr>
          <p:cNvPr id="3" name="Arrow: Right 2">
            <a:extLst>
              <a:ext uri="{FF2B5EF4-FFF2-40B4-BE49-F238E27FC236}">
                <a16:creationId xmlns:a16="http://schemas.microsoft.com/office/drawing/2014/main" id="{3AEF5745-98A3-97FF-7F82-EFA490C1FA79}"/>
              </a:ext>
              <a:ext uri="{C183D7F6-B498-43B3-948B-1728B52AA6E4}">
                <adec:decorative xmlns:adec="http://schemas.microsoft.com/office/drawing/2017/decorative" val="1"/>
              </a:ext>
            </a:extLst>
          </p:cNvPr>
          <p:cNvSpPr/>
          <p:nvPr/>
        </p:nvSpPr>
        <p:spPr>
          <a:xfrm rot="7815171">
            <a:off x="9658498" y="4638051"/>
            <a:ext cx="629142" cy="223008"/>
          </a:xfrm>
          <a:prstGeom prst="rightArrow">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21143791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3D615C-9C38-F7EC-50DB-FBEDFFF41B8E}"/>
              </a:ext>
            </a:extLst>
          </p:cNvPr>
          <p:cNvSpPr>
            <a:spLocks noGrp="1"/>
          </p:cNvSpPr>
          <p:nvPr>
            <p:ph type="sldNum" sz="quarter" idx="2"/>
          </p:nvPr>
        </p:nvSpPr>
        <p:spPr/>
        <p:txBody>
          <a:bodyPr/>
          <a:lstStyle/>
          <a:p>
            <a:fld id="{86CB4B4D-7CA3-9044-876B-883B54F8677D}" type="slidenum">
              <a:rPr lang="en-US" smtClean="0"/>
              <a:t>33</a:t>
            </a:fld>
            <a:endParaRPr lang="en-US" dirty="0"/>
          </a:p>
        </p:txBody>
      </p:sp>
      <p:sp>
        <p:nvSpPr>
          <p:cNvPr id="6" name="Title 1">
            <a:extLst>
              <a:ext uri="{FF2B5EF4-FFF2-40B4-BE49-F238E27FC236}">
                <a16:creationId xmlns:a16="http://schemas.microsoft.com/office/drawing/2014/main" id="{D2E37846-D485-0633-CA53-5E87C472D5A3}"/>
              </a:ext>
            </a:extLst>
          </p:cNvPr>
          <p:cNvSpPr txBox="1">
            <a:spLocks noGrp="1"/>
          </p:cNvSpPr>
          <p:nvPr>
            <p:ph type="title" idx="4294967295"/>
          </p:nvPr>
        </p:nvSpPr>
        <p:spPr>
          <a:xfrm>
            <a:off x="845147" y="618134"/>
            <a:ext cx="10515600" cy="5096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2060"/>
                </a:solidFill>
                <a:effectLst/>
                <a:uLnTx/>
                <a:uFillTx/>
                <a:latin typeface="Source Sans Pro" panose="020B0503030403020204" pitchFamily="34" charset="0"/>
                <a:ea typeface="Source Sans Pro" panose="020B0503030403020204" pitchFamily="34" charset="0"/>
                <a:cs typeface="+mn-cs"/>
                <a:sym typeface="Helvetica Neue Medium"/>
              </a:rPr>
              <a:t>Fiscal Reporting Update - Example B</a:t>
            </a:r>
          </a:p>
        </p:txBody>
      </p:sp>
      <p:pic>
        <p:nvPicPr>
          <p:cNvPr id="4" name="Picture 3" descr="Screenshot of NOVA Fiscal Reporting Update – Example B with member carryover compliance status not tracking.&#10;">
            <a:extLst>
              <a:ext uri="{FF2B5EF4-FFF2-40B4-BE49-F238E27FC236}">
                <a16:creationId xmlns:a16="http://schemas.microsoft.com/office/drawing/2014/main" id="{57ECD78A-A349-292C-C296-F187E6967F56}"/>
              </a:ext>
            </a:extLst>
          </p:cNvPr>
          <p:cNvPicPr>
            <a:picLocks noChangeAspect="1"/>
          </p:cNvPicPr>
          <p:nvPr/>
        </p:nvPicPr>
        <p:blipFill>
          <a:blip r:embed="rId3"/>
          <a:stretch>
            <a:fillRect/>
          </a:stretch>
        </p:blipFill>
        <p:spPr>
          <a:xfrm>
            <a:off x="1295400" y="1193718"/>
            <a:ext cx="9010650" cy="4439866"/>
          </a:xfrm>
          <a:prstGeom prst="rect">
            <a:avLst/>
          </a:prstGeom>
        </p:spPr>
      </p:pic>
      <p:sp>
        <p:nvSpPr>
          <p:cNvPr id="7" name="Arrow: Right 6">
            <a:extLst>
              <a:ext uri="{FF2B5EF4-FFF2-40B4-BE49-F238E27FC236}">
                <a16:creationId xmlns:a16="http://schemas.microsoft.com/office/drawing/2014/main" id="{640CE1D0-A1F6-FFA9-D055-36E0E54E9719}"/>
              </a:ext>
              <a:ext uri="{C183D7F6-B498-43B3-948B-1728B52AA6E4}">
                <adec:decorative xmlns:adec="http://schemas.microsoft.com/office/drawing/2017/decorative" val="1"/>
              </a:ext>
            </a:extLst>
          </p:cNvPr>
          <p:cNvSpPr/>
          <p:nvPr/>
        </p:nvSpPr>
        <p:spPr>
          <a:xfrm rot="7815171">
            <a:off x="9420373" y="4942851"/>
            <a:ext cx="629142" cy="223008"/>
          </a:xfrm>
          <a:prstGeom prst="rightArrow">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Arrow: Right 7">
            <a:extLst>
              <a:ext uri="{FF2B5EF4-FFF2-40B4-BE49-F238E27FC236}">
                <a16:creationId xmlns:a16="http://schemas.microsoft.com/office/drawing/2014/main" id="{E5301E8F-2A91-F2CA-19F8-5ABAA73B827E}"/>
              </a:ext>
              <a:ext uri="{C183D7F6-B498-43B3-948B-1728B52AA6E4}">
                <adec:decorative xmlns:adec="http://schemas.microsoft.com/office/drawing/2017/decorative" val="1"/>
              </a:ext>
            </a:extLst>
          </p:cNvPr>
          <p:cNvSpPr/>
          <p:nvPr/>
        </p:nvSpPr>
        <p:spPr>
          <a:xfrm rot="19561749">
            <a:off x="3714897" y="5587970"/>
            <a:ext cx="629142" cy="223008"/>
          </a:xfrm>
          <a:prstGeom prst="rightArrow">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F76A812E-E0C8-63C2-D17E-E54D1EAB1A43}"/>
                  </a:ext>
                  <a:ext uri="{C183D7F6-B498-43B3-948B-1728B52AA6E4}">
                    <adec:decorative xmlns:adec="http://schemas.microsoft.com/office/drawing/2017/decorative" val="1"/>
                  </a:ext>
                </a:extLst>
              </p14:cNvPr>
              <p14:cNvContentPartPr/>
              <p14:nvPr/>
            </p14:nvContentPartPr>
            <p14:xfrm>
              <a:off x="1637745" y="4741800"/>
              <a:ext cx="5648400" cy="32040"/>
            </p14:xfrm>
          </p:contentPart>
        </mc:Choice>
        <mc:Fallback xmlns="">
          <p:pic>
            <p:nvPicPr>
              <p:cNvPr id="9" name="Ink 8">
                <a:extLst>
                  <a:ext uri="{FF2B5EF4-FFF2-40B4-BE49-F238E27FC236}">
                    <a16:creationId xmlns:a16="http://schemas.microsoft.com/office/drawing/2014/main" id="{F76A812E-E0C8-63C2-D17E-E54D1EAB1A43}"/>
                  </a:ext>
                  <a:ext uri="{C183D7F6-B498-43B3-948B-1728B52AA6E4}">
                    <adec:decorative xmlns:adec="http://schemas.microsoft.com/office/drawing/2017/decorative" val="1"/>
                  </a:ext>
                </a:extLst>
              </p:cNvPr>
              <p:cNvPicPr/>
              <p:nvPr/>
            </p:nvPicPr>
            <p:blipFill>
              <a:blip r:embed="rId5"/>
              <a:stretch>
                <a:fillRect/>
              </a:stretch>
            </p:blipFill>
            <p:spPr>
              <a:xfrm>
                <a:off x="1583745" y="4633800"/>
                <a:ext cx="57560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008C8BC3-8273-834F-B83C-F31D26B42EB0}"/>
                  </a:ext>
                  <a:ext uri="{C183D7F6-B498-43B3-948B-1728B52AA6E4}">
                    <adec:decorative xmlns:adec="http://schemas.microsoft.com/office/drawing/2017/decorative" val="1"/>
                  </a:ext>
                </a:extLst>
              </p14:cNvPr>
              <p14:cNvContentPartPr/>
              <p14:nvPr/>
            </p14:nvContentPartPr>
            <p14:xfrm>
              <a:off x="4209945" y="5196120"/>
              <a:ext cx="582120" cy="3960"/>
            </p14:xfrm>
          </p:contentPart>
        </mc:Choice>
        <mc:Fallback xmlns="">
          <p:pic>
            <p:nvPicPr>
              <p:cNvPr id="10" name="Ink 9">
                <a:extLst>
                  <a:ext uri="{FF2B5EF4-FFF2-40B4-BE49-F238E27FC236}">
                    <a16:creationId xmlns:a16="http://schemas.microsoft.com/office/drawing/2014/main" id="{008C8BC3-8273-834F-B83C-F31D26B42EB0}"/>
                  </a:ext>
                  <a:ext uri="{C183D7F6-B498-43B3-948B-1728B52AA6E4}">
                    <adec:decorative xmlns:adec="http://schemas.microsoft.com/office/drawing/2017/decorative" val="1"/>
                  </a:ext>
                </a:extLst>
              </p:cNvPr>
              <p:cNvPicPr/>
              <p:nvPr/>
            </p:nvPicPr>
            <p:blipFill>
              <a:blip r:embed="rId7"/>
              <a:stretch>
                <a:fillRect/>
              </a:stretch>
            </p:blipFill>
            <p:spPr>
              <a:xfrm>
                <a:off x="4155945" y="5088120"/>
                <a:ext cx="689760" cy="219600"/>
              </a:xfrm>
              <a:prstGeom prst="rect">
                <a:avLst/>
              </a:prstGeom>
            </p:spPr>
          </p:pic>
        </mc:Fallback>
      </mc:AlternateContent>
    </p:spTree>
    <p:extLst>
      <p:ext uri="{BB962C8B-B14F-4D97-AF65-F5344CB8AC3E}">
        <p14:creationId xmlns:p14="http://schemas.microsoft.com/office/powerpoint/2010/main" val="319117120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8770-4913-5C40-DF8C-02BD7DEDDB7D}"/>
              </a:ext>
            </a:extLst>
          </p:cNvPr>
          <p:cNvSpPr>
            <a:spLocks noGrp="1"/>
          </p:cNvSpPr>
          <p:nvPr>
            <p:ph type="title"/>
          </p:nvPr>
        </p:nvSpPr>
        <p:spPr>
          <a:xfrm>
            <a:off x="838200" y="550506"/>
            <a:ext cx="10515600" cy="1140184"/>
          </a:xfrm>
        </p:spPr>
        <p:txBody>
          <a:bodyPr>
            <a:normAutofit/>
          </a:bodyPr>
          <a:lstStyle/>
          <a:p>
            <a:r>
              <a:rPr lang="en-US" sz="3200" kern="100" dirty="0">
                <a:solidFill>
                  <a:srgbClr val="002060"/>
                </a:solidFill>
                <a:effectLst/>
                <a:latin typeface="Source Sans Pro" panose="020B0503030403020204" pitchFamily="34" charset="0"/>
                <a:ea typeface="Source Sans Pro" panose="020B0503030403020204" pitchFamily="34" charset="0"/>
                <a:cs typeface="Times New Roman" panose="02020603050405020304" pitchFamily="18" charset="0"/>
              </a:rPr>
              <a:t>Member Corrective Action Plan</a:t>
            </a:r>
            <a:endParaRPr lang="en-US" sz="6000" dirty="0">
              <a:solidFill>
                <a:srgbClr val="002060"/>
              </a:solidFill>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0BF15E3B-E9A2-032A-1D3B-E8D2F72A20E3}"/>
              </a:ext>
            </a:extLst>
          </p:cNvPr>
          <p:cNvSpPr>
            <a:spLocks noGrp="1"/>
          </p:cNvSpPr>
          <p:nvPr>
            <p:ph idx="1"/>
          </p:nvPr>
        </p:nvSpPr>
        <p:spPr>
          <a:xfrm>
            <a:off x="1163994" y="1792706"/>
            <a:ext cx="9864012" cy="2214530"/>
          </a:xfrm>
        </p:spPr>
        <p:txBody>
          <a:bodyPr/>
          <a:lstStyle/>
          <a:p>
            <a:pPr marL="0" marR="0" indent="0">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a member’s quarterly expenditures are entered, NOVA will calculate the carryover percentage for that quarter.  Should the quarter’s carryover percentage exceed that of the Corrective Action Fiscal Reporting Quarterly Threshold, a corrective action plan will appear as required.</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corrective action plan is a single narrative asking for an explanation of the steps taken to become compliant with the Corrective Action Fiscal Reporting Quarterly Threshold the following quarter.</a:t>
            </a:r>
          </a:p>
          <a:p>
            <a:endParaRPr lang="en-US" dirty="0"/>
          </a:p>
        </p:txBody>
      </p:sp>
      <p:sp>
        <p:nvSpPr>
          <p:cNvPr id="4" name="Slide Number Placeholder 3">
            <a:extLst>
              <a:ext uri="{FF2B5EF4-FFF2-40B4-BE49-F238E27FC236}">
                <a16:creationId xmlns:a16="http://schemas.microsoft.com/office/drawing/2014/main" id="{5CEF16B7-960C-1191-B9E6-7097AB5B4F33}"/>
              </a:ext>
            </a:extLst>
          </p:cNvPr>
          <p:cNvSpPr>
            <a:spLocks noGrp="1"/>
          </p:cNvSpPr>
          <p:nvPr>
            <p:ph type="sldNum" sz="quarter" idx="12"/>
          </p:nvPr>
        </p:nvSpPr>
        <p:spPr/>
        <p:txBody>
          <a:bodyPr/>
          <a:lstStyle/>
          <a:p>
            <a:fld id="{DE959608-952C-483B-AC74-BEAA6DA69B15}" type="slidenum">
              <a:rPr lang="en-US" smtClean="0"/>
              <a:t>34</a:t>
            </a:fld>
            <a:endParaRPr lang="en-US" dirty="0"/>
          </a:p>
        </p:txBody>
      </p:sp>
      <p:pic>
        <p:nvPicPr>
          <p:cNvPr id="5" name="Picture 4" descr="Screenshot of NOVA Member Corrective Action Plan">
            <a:extLst>
              <a:ext uri="{FF2B5EF4-FFF2-40B4-BE49-F238E27FC236}">
                <a16:creationId xmlns:a16="http://schemas.microsoft.com/office/drawing/2014/main" id="{0994796A-673C-1A52-0919-D392E28E2A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809" y="3638729"/>
            <a:ext cx="10801370" cy="1726373"/>
          </a:xfrm>
          <a:prstGeom prst="rect">
            <a:avLst/>
          </a:prstGeom>
        </p:spPr>
      </p:pic>
    </p:spTree>
    <p:extLst>
      <p:ext uri="{BB962C8B-B14F-4D97-AF65-F5344CB8AC3E}">
        <p14:creationId xmlns:p14="http://schemas.microsoft.com/office/powerpoint/2010/main" val="3763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27EDF6-36F9-2B74-9124-6E17815190BA}"/>
              </a:ext>
            </a:extLst>
          </p:cNvPr>
          <p:cNvSpPr>
            <a:spLocks noGrp="1"/>
          </p:cNvSpPr>
          <p:nvPr>
            <p:ph type="sldNum" sz="quarter" idx="12"/>
          </p:nvPr>
        </p:nvSpPr>
        <p:spPr/>
        <p:txBody>
          <a:bodyPr/>
          <a:lstStyle/>
          <a:p>
            <a:fld id="{DE959608-952C-483B-AC74-BEAA6DA69B15}" type="slidenum">
              <a:rPr lang="en-US" smtClean="0"/>
              <a:t>35</a:t>
            </a:fld>
            <a:endParaRPr lang="en-US" dirty="0"/>
          </a:p>
        </p:txBody>
      </p:sp>
      <p:sp>
        <p:nvSpPr>
          <p:cNvPr id="5" name="Title 1">
            <a:extLst>
              <a:ext uri="{FF2B5EF4-FFF2-40B4-BE49-F238E27FC236}">
                <a16:creationId xmlns:a16="http://schemas.microsoft.com/office/drawing/2014/main" id="{7159D29E-1DD2-82C7-54CE-24BDEA881349}"/>
              </a:ext>
            </a:extLst>
          </p:cNvPr>
          <p:cNvSpPr txBox="1">
            <a:spLocks noGrp="1"/>
          </p:cNvSpPr>
          <p:nvPr>
            <p:ph type="title" idx="4294967295"/>
          </p:nvPr>
        </p:nvSpPr>
        <p:spPr>
          <a:xfrm>
            <a:off x="2616063" y="649824"/>
            <a:ext cx="7904480" cy="1325563"/>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rmAutofit/>
          </a:bodyPr>
          <a:lst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2060"/>
                </a:solidFill>
                <a:effectLst/>
                <a:uLnTx/>
                <a:uFillTx/>
                <a:latin typeface="Source Sans Pro" panose="020B0503030403020204" pitchFamily="34" charset="0"/>
                <a:ea typeface="Source Sans Pro" panose="020B0503030403020204" pitchFamily="34" charset="0"/>
                <a:cs typeface="+mn-cs"/>
                <a:sym typeface="Helvetica Neue Medium"/>
              </a:rPr>
              <a:t>NOVA Enhancements - Members</a:t>
            </a:r>
          </a:p>
        </p:txBody>
      </p:sp>
      <p:sp>
        <p:nvSpPr>
          <p:cNvPr id="9" name="TextBox 8">
            <a:extLst>
              <a:ext uri="{FF2B5EF4-FFF2-40B4-BE49-F238E27FC236}">
                <a16:creationId xmlns:a16="http://schemas.microsoft.com/office/drawing/2014/main" id="{4C69A0BA-9A04-8568-DC8F-21D0704B499D}"/>
              </a:ext>
            </a:extLst>
          </p:cNvPr>
          <p:cNvSpPr txBox="1"/>
          <p:nvPr/>
        </p:nvSpPr>
        <p:spPr>
          <a:xfrm>
            <a:off x="1066800" y="1810058"/>
            <a:ext cx="9641840" cy="35702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If Carryover Exceeds Threshold:</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Year 1 – No action</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Year 2 – Consortium members may vote to reallocate carryover amount of member(s) exceeding consortium-determined threshold.</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Allocation adjustment</a:t>
            </a:r>
            <a:r>
              <a:rPr lang="en-US" sz="2800" i="1" dirty="0">
                <a:solidFill>
                  <a:srgbClr val="53575A"/>
                </a:solidFill>
                <a:latin typeface="Source Sans Pro" panose="020B0503030403020204" pitchFamily="34" charset="0"/>
                <a:ea typeface="Source Sans Pro" panose="020B0503030403020204" pitchFamily="34" charset="0"/>
              </a:rPr>
              <a:t>s are</a:t>
            </a:r>
            <a:r>
              <a:rPr kumimoji="0" lang="en-US" sz="2800" b="0" i="1"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 made in NOVA and designated as ‘Carryover Compliance’</a:t>
            </a:r>
          </a:p>
        </p:txBody>
      </p:sp>
    </p:spTree>
    <p:extLst>
      <p:ext uri="{BB962C8B-B14F-4D97-AF65-F5344CB8AC3E}">
        <p14:creationId xmlns:p14="http://schemas.microsoft.com/office/powerpoint/2010/main" val="2448933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2971-4DA8-EEC7-73EA-30DE754D3833}"/>
              </a:ext>
            </a:extLst>
          </p:cNvPr>
          <p:cNvSpPr>
            <a:spLocks noGrp="1"/>
          </p:cNvSpPr>
          <p:nvPr>
            <p:ph type="title"/>
          </p:nvPr>
        </p:nvSpPr>
        <p:spPr>
          <a:xfrm>
            <a:off x="2371689" y="524776"/>
            <a:ext cx="7709378" cy="1325563"/>
          </a:xfrm>
        </p:spPr>
        <p:txBody>
          <a:bodyPr>
            <a:normAutofit/>
          </a:bodyPr>
          <a:lstStyle/>
          <a:p>
            <a:r>
              <a:rPr lang="en-US" sz="4000" dirty="0">
                <a:solidFill>
                  <a:srgbClr val="002060"/>
                </a:solidFill>
                <a:latin typeface="Source Sans Pro" panose="020B0503030403020204" pitchFamily="34" charset="0"/>
                <a:ea typeface="Source Sans Pro" panose="020B0503030403020204" pitchFamily="34" charset="0"/>
              </a:rPr>
              <a:t>Member Allocation Amendment </a:t>
            </a:r>
          </a:p>
        </p:txBody>
      </p:sp>
      <p:sp>
        <p:nvSpPr>
          <p:cNvPr id="4" name="Slide Number Placeholder 3">
            <a:extLst>
              <a:ext uri="{FF2B5EF4-FFF2-40B4-BE49-F238E27FC236}">
                <a16:creationId xmlns:a16="http://schemas.microsoft.com/office/drawing/2014/main" id="{29B137E5-DEFA-B91A-F200-16F744A05E15}"/>
              </a:ext>
            </a:extLst>
          </p:cNvPr>
          <p:cNvSpPr>
            <a:spLocks noGrp="1"/>
          </p:cNvSpPr>
          <p:nvPr>
            <p:ph type="sldNum" sz="quarter" idx="12"/>
          </p:nvPr>
        </p:nvSpPr>
        <p:spPr/>
        <p:txBody>
          <a:bodyPr/>
          <a:lstStyle/>
          <a:p>
            <a:fld id="{DE959608-952C-483B-AC74-BEAA6DA69B15}" type="slidenum">
              <a:rPr lang="en-US" smtClean="0"/>
              <a:t>36</a:t>
            </a:fld>
            <a:endParaRPr lang="en-US" dirty="0"/>
          </a:p>
        </p:txBody>
      </p:sp>
      <p:pic>
        <p:nvPicPr>
          <p:cNvPr id="6" name="Picture 5" descr="Screenshot of NOVA member allocation amendment&#10;">
            <a:extLst>
              <a:ext uri="{FF2B5EF4-FFF2-40B4-BE49-F238E27FC236}">
                <a16:creationId xmlns:a16="http://schemas.microsoft.com/office/drawing/2014/main" id="{361AACE3-AF6B-A8C5-D24C-98A8233CD850}"/>
              </a:ext>
            </a:extLst>
          </p:cNvPr>
          <p:cNvPicPr>
            <a:picLocks noChangeAspect="1"/>
          </p:cNvPicPr>
          <p:nvPr/>
        </p:nvPicPr>
        <p:blipFill>
          <a:blip r:embed="rId3"/>
          <a:stretch>
            <a:fillRect/>
          </a:stretch>
        </p:blipFill>
        <p:spPr>
          <a:xfrm>
            <a:off x="1403864" y="1702142"/>
            <a:ext cx="9151303" cy="4223678"/>
          </a:xfrm>
          <a:prstGeom prst="rect">
            <a:avLst/>
          </a:prstGeom>
        </p:spPr>
      </p:pic>
      <p:sp>
        <p:nvSpPr>
          <p:cNvPr id="7" name="Oval 6">
            <a:extLst>
              <a:ext uri="{FF2B5EF4-FFF2-40B4-BE49-F238E27FC236}">
                <a16:creationId xmlns:a16="http://schemas.microsoft.com/office/drawing/2014/main" id="{2977AE74-F65A-9A3D-C5F3-37EA5DCFBAAE}"/>
              </a:ext>
              <a:ext uri="{C183D7F6-B498-43B3-948B-1728B52AA6E4}">
                <adec:decorative xmlns:adec="http://schemas.microsoft.com/office/drawing/2017/decorative" val="1"/>
              </a:ext>
            </a:extLst>
          </p:cNvPr>
          <p:cNvSpPr/>
          <p:nvPr/>
        </p:nvSpPr>
        <p:spPr>
          <a:xfrm>
            <a:off x="4232671" y="4759618"/>
            <a:ext cx="5917169" cy="792480"/>
          </a:xfrm>
          <a:prstGeom prst="ellipse">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519816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346584-98B5-43B7-9747-13E2FC083C08}"/>
              </a:ext>
            </a:extLst>
          </p:cNvPr>
          <p:cNvSpPr>
            <a:spLocks noGrp="1"/>
          </p:cNvSpPr>
          <p:nvPr>
            <p:ph type="sldNum" sz="quarter" idx="12"/>
          </p:nvPr>
        </p:nvSpPr>
        <p:spPr/>
        <p:txBody>
          <a:bodyPr/>
          <a:lstStyle/>
          <a:p>
            <a:fld id="{DE959608-952C-483B-AC74-BEAA6DA69B15}" type="slidenum">
              <a:rPr lang="en-US" smtClean="0"/>
              <a:t>37</a:t>
            </a:fld>
            <a:endParaRPr lang="en-US" dirty="0"/>
          </a:p>
        </p:txBody>
      </p:sp>
      <p:pic>
        <p:nvPicPr>
          <p:cNvPr id="6" name="Picture 5" descr="NOVA Screenshot Member Allocation Amendment ">
            <a:extLst>
              <a:ext uri="{FF2B5EF4-FFF2-40B4-BE49-F238E27FC236}">
                <a16:creationId xmlns:a16="http://schemas.microsoft.com/office/drawing/2014/main" id="{95EB3DF0-0B6C-F29E-5955-3C8A7401E614}"/>
              </a:ext>
            </a:extLst>
          </p:cNvPr>
          <p:cNvPicPr>
            <a:picLocks noChangeAspect="1"/>
          </p:cNvPicPr>
          <p:nvPr/>
        </p:nvPicPr>
        <p:blipFill>
          <a:blip r:embed="rId3"/>
          <a:stretch>
            <a:fillRect/>
          </a:stretch>
        </p:blipFill>
        <p:spPr>
          <a:xfrm>
            <a:off x="2586691" y="1547177"/>
            <a:ext cx="7018617" cy="4568789"/>
          </a:xfrm>
          <a:prstGeom prst="rect">
            <a:avLst/>
          </a:prstGeom>
        </p:spPr>
      </p:pic>
      <p:sp>
        <p:nvSpPr>
          <p:cNvPr id="7" name="Title 1">
            <a:extLst>
              <a:ext uri="{FF2B5EF4-FFF2-40B4-BE49-F238E27FC236}">
                <a16:creationId xmlns:a16="http://schemas.microsoft.com/office/drawing/2014/main" id="{DDE9FE79-4645-075D-7AFF-34C819765FFD}"/>
              </a:ext>
            </a:extLst>
          </p:cNvPr>
          <p:cNvSpPr>
            <a:spLocks noGrp="1"/>
          </p:cNvSpPr>
          <p:nvPr>
            <p:ph type="title"/>
          </p:nvPr>
        </p:nvSpPr>
        <p:spPr>
          <a:xfrm>
            <a:off x="2248258" y="459861"/>
            <a:ext cx="7709378" cy="1087316"/>
          </a:xfrm>
        </p:spPr>
        <p:txBody>
          <a:bodyPr>
            <a:normAutofit/>
          </a:bodyPr>
          <a:lstStyle/>
          <a:p>
            <a:r>
              <a:rPr lang="en-US" sz="4000" dirty="0">
                <a:solidFill>
                  <a:srgbClr val="002060"/>
                </a:solidFill>
                <a:latin typeface="Source Sans Pro" panose="020B0503030403020204" pitchFamily="34" charset="0"/>
                <a:ea typeface="Source Sans Pro" panose="020B0503030403020204" pitchFamily="34" charset="0"/>
              </a:rPr>
              <a:t>Member Allocation Amendment </a:t>
            </a:r>
            <a:r>
              <a:rPr lang="en-US" sz="2200" dirty="0">
                <a:solidFill>
                  <a:srgbClr val="002060"/>
                </a:solidFill>
                <a:latin typeface="Source Sans Pro" panose="020B0503030403020204" pitchFamily="34" charset="0"/>
                <a:ea typeface="Source Sans Pro" panose="020B0503030403020204" pitchFamily="34" charset="0"/>
              </a:rPr>
              <a:t>(cont.)</a:t>
            </a:r>
            <a:r>
              <a:rPr lang="en-US" sz="4000" dirty="0">
                <a:solidFill>
                  <a:srgbClr val="002060"/>
                </a:solidFill>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777336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7652" y="860721"/>
            <a:ext cx="9473648" cy="628377"/>
          </a:xfrm>
          <a:prstGeom prst="rect">
            <a:avLst/>
          </a:prstGeom>
        </p:spPr>
        <p:txBody>
          <a:bodyPr vert="horz" wrap="square" lIns="0" tIns="12700" rIns="0" bIns="0" rtlCol="0">
            <a:spAutoFit/>
          </a:bodyPr>
          <a:lstStyle/>
          <a:p>
            <a:pPr marL="12700">
              <a:lnSpc>
                <a:spcPct val="100000"/>
              </a:lnSpc>
              <a:spcBef>
                <a:spcPts val="100"/>
              </a:spcBef>
            </a:pPr>
            <a:r>
              <a:rPr lang="en-US" sz="4000" spc="-5" dirty="0">
                <a:solidFill>
                  <a:srgbClr val="002060"/>
                </a:solidFill>
                <a:latin typeface="Source Sans Pro" panose="020B0503030403020204" pitchFamily="34" charset="0"/>
                <a:ea typeface="Source Sans Pro" panose="020B0503030403020204" pitchFamily="34" charset="0"/>
              </a:rPr>
              <a:t>Consortium Written Expenditure Plan </a:t>
            </a:r>
            <a:r>
              <a:rPr lang="en-US" sz="2000" spc="-5" dirty="0">
                <a:solidFill>
                  <a:srgbClr val="002060"/>
                </a:solidFill>
                <a:latin typeface="Source Sans Pro" panose="020B0503030403020204" pitchFamily="34" charset="0"/>
                <a:ea typeface="Source Sans Pro" panose="020B0503030403020204" pitchFamily="34" charset="0"/>
              </a:rPr>
              <a:t>(1 of 3)</a:t>
            </a:r>
            <a:endParaRPr sz="2000" dirty="0">
              <a:solidFill>
                <a:srgbClr val="002060"/>
              </a:solidFill>
              <a:latin typeface="Source Sans Pro" panose="020B0503030403020204" pitchFamily="34" charset="0"/>
              <a:ea typeface="Source Sans Pro" panose="020B0503030403020204" pitchFamily="34" charset="0"/>
            </a:endParaRPr>
          </a:p>
        </p:txBody>
      </p:sp>
      <p:sp>
        <p:nvSpPr>
          <p:cNvPr id="4" name="object 4"/>
          <p:cNvSpPr txBox="1"/>
          <p:nvPr/>
        </p:nvSpPr>
        <p:spPr>
          <a:xfrm>
            <a:off x="234094" y="6371090"/>
            <a:ext cx="243840" cy="196215"/>
          </a:xfrm>
          <a:prstGeom prst="rect">
            <a:avLst/>
          </a:prstGeom>
        </p:spPr>
        <p:txBody>
          <a:bodyPr vert="horz" wrap="square" lIns="0" tIns="0" rIns="0" bIns="0" rtlCol="0">
            <a:spAutoFit/>
          </a:bodyPr>
          <a:lstStyle/>
          <a:p>
            <a:pPr marL="38100">
              <a:lnSpc>
                <a:spcPts val="1425"/>
              </a:lnSpc>
            </a:pPr>
            <a:fld id="{81D60167-4931-47E6-BA6A-407CBD079E47}" type="slidenum">
              <a:rPr sz="1200" dirty="0">
                <a:solidFill>
                  <a:srgbClr val="F1F1F1"/>
                </a:solidFill>
                <a:latin typeface="Arial"/>
                <a:cs typeface="Arial"/>
              </a:rPr>
              <a:t>38</a:t>
            </a:fld>
            <a:endParaRPr sz="1200">
              <a:latin typeface="Arial"/>
              <a:cs typeface="Arial"/>
            </a:endParaRPr>
          </a:p>
        </p:txBody>
      </p:sp>
      <p:sp>
        <p:nvSpPr>
          <p:cNvPr id="5" name="TextBox 4">
            <a:extLst>
              <a:ext uri="{FF2B5EF4-FFF2-40B4-BE49-F238E27FC236}">
                <a16:creationId xmlns:a16="http://schemas.microsoft.com/office/drawing/2014/main" id="{BE68B289-842E-36FE-1A66-69D054EB5F90}"/>
              </a:ext>
            </a:extLst>
          </p:cNvPr>
          <p:cNvSpPr txBox="1"/>
          <p:nvPr/>
        </p:nvSpPr>
        <p:spPr>
          <a:xfrm>
            <a:off x="1493035" y="1607568"/>
            <a:ext cx="9723120" cy="4339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If annual  consortium carryover is greater than 20%:</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Consortium must complete a Written </a:t>
            </a:r>
            <a:r>
              <a:rPr lang="en-US" sz="2800" dirty="0">
                <a:solidFill>
                  <a:srgbClr val="53575A"/>
                </a:solidFill>
                <a:latin typeface="Source Sans Pro" panose="020B0503030403020204" pitchFamily="34" charset="0"/>
                <a:ea typeface="Source Sans Pro" panose="020B0503030403020204" pitchFamily="34" charset="0"/>
              </a:rPr>
              <a:t>Expenditure</a:t>
            </a:r>
            <a:r>
              <a:rPr kumimoji="0" lang="en-US" sz="28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 Plan.</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Consortium lead receives a notification and alert to complete the Written </a:t>
            </a:r>
            <a:r>
              <a:rPr lang="en-US" sz="2800" dirty="0">
                <a:solidFill>
                  <a:srgbClr val="53575A"/>
                </a:solidFill>
                <a:latin typeface="Source Sans Pro" panose="020B0503030403020204" pitchFamily="34" charset="0"/>
                <a:ea typeface="Source Sans Pro" panose="020B0503030403020204" pitchFamily="34" charset="0"/>
              </a:rPr>
              <a:t>Expenditure</a:t>
            </a:r>
            <a:r>
              <a:rPr kumimoji="0" lang="en-US" sz="28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 </a:t>
            </a:r>
            <a:r>
              <a:rPr lang="en-US" sz="2800" dirty="0">
                <a:solidFill>
                  <a:srgbClr val="53575A"/>
                </a:solidFill>
                <a:latin typeface="Source Sans Pro" panose="020B0503030403020204" pitchFamily="34" charset="0"/>
                <a:ea typeface="Source Sans Pro" panose="020B0503030403020204" pitchFamily="34" charset="0"/>
              </a:rPr>
              <a:t>Plan</a:t>
            </a:r>
            <a:r>
              <a:rPr kumimoji="0" lang="en-US" sz="28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 in NOVA.</a:t>
            </a:r>
          </a:p>
          <a:p>
            <a:pPr marL="6858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400" i="1" dirty="0">
                <a:solidFill>
                  <a:srgbClr val="53575A"/>
                </a:solidFill>
                <a:latin typeface="Source Sans Pro" panose="020B0503030403020204" pitchFamily="34" charset="0"/>
                <a:ea typeface="Source Sans Pro" panose="020B0503030403020204" pitchFamily="34" charset="0"/>
              </a:rPr>
              <a:t>Notification is </a:t>
            </a:r>
            <a:r>
              <a:rPr kumimoji="0" lang="en-US" sz="2400" b="0" i="1"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in the NOVA dashboard as a new requirement on the consortium’s main screen.</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Approval of plan is required by majority of consortia members.</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Approval is also required from the State Office.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26BF-A8B2-65B8-8C10-828466B37E86}"/>
              </a:ext>
            </a:extLst>
          </p:cNvPr>
          <p:cNvSpPr>
            <a:spLocks noGrp="1"/>
          </p:cNvSpPr>
          <p:nvPr>
            <p:ph type="title"/>
          </p:nvPr>
        </p:nvSpPr>
        <p:spPr>
          <a:xfrm>
            <a:off x="1802296" y="628372"/>
            <a:ext cx="8772939" cy="1162483"/>
          </a:xfrm>
        </p:spPr>
        <p:txBody>
          <a:bodyPr>
            <a:normAutofit/>
          </a:bodyPr>
          <a:lstStyle/>
          <a:p>
            <a:r>
              <a:rPr lang="en-US" sz="3600" dirty="0">
                <a:solidFill>
                  <a:srgbClr val="002060"/>
                </a:solidFill>
                <a:latin typeface="Source Sans Pro" panose="020B0503030403020204" pitchFamily="34" charset="0"/>
                <a:ea typeface="Source Sans Pro" panose="020B0503030403020204" pitchFamily="34" charset="0"/>
              </a:rPr>
              <a:t>Consortium Written Expenditure Plan </a:t>
            </a:r>
            <a:r>
              <a:rPr lang="en-US" sz="2200" dirty="0">
                <a:solidFill>
                  <a:srgbClr val="002060"/>
                </a:solidFill>
                <a:latin typeface="Source Sans Pro" panose="020B0503030403020204" pitchFamily="34" charset="0"/>
                <a:ea typeface="Source Sans Pro" panose="020B0503030403020204" pitchFamily="34" charset="0"/>
              </a:rPr>
              <a:t>(cont. 2 of 3)</a:t>
            </a:r>
            <a:r>
              <a:rPr lang="en-US" sz="3600" dirty="0">
                <a:solidFill>
                  <a:srgbClr val="002060"/>
                </a:solidFill>
                <a:latin typeface="Source Sans Pro" panose="020B0503030403020204" pitchFamily="34" charset="0"/>
                <a:ea typeface="Source Sans Pro" panose="020B0503030403020204" pitchFamily="34" charset="0"/>
              </a:rPr>
              <a:t> </a:t>
            </a:r>
            <a:endParaRPr lang="en-US" sz="3600" dirty="0">
              <a:solidFill>
                <a:srgbClr val="002060"/>
              </a:solidFill>
            </a:endParaRPr>
          </a:p>
        </p:txBody>
      </p:sp>
      <p:sp>
        <p:nvSpPr>
          <p:cNvPr id="4" name="Slide Number Placeholder 3">
            <a:extLst>
              <a:ext uri="{FF2B5EF4-FFF2-40B4-BE49-F238E27FC236}">
                <a16:creationId xmlns:a16="http://schemas.microsoft.com/office/drawing/2014/main" id="{3D973A22-6EA1-F1C6-570F-683260BE3C96}"/>
              </a:ext>
            </a:extLst>
          </p:cNvPr>
          <p:cNvSpPr>
            <a:spLocks noGrp="1"/>
          </p:cNvSpPr>
          <p:nvPr>
            <p:ph type="sldNum" sz="quarter" idx="12"/>
          </p:nvPr>
        </p:nvSpPr>
        <p:spPr/>
        <p:txBody>
          <a:bodyPr/>
          <a:lstStyle/>
          <a:p>
            <a:fld id="{DE959608-952C-483B-AC74-BEAA6DA69B15}" type="slidenum">
              <a:rPr lang="en-US" smtClean="0"/>
              <a:t>39</a:t>
            </a:fld>
            <a:endParaRPr lang="en-US" dirty="0"/>
          </a:p>
        </p:txBody>
      </p:sp>
      <p:pic>
        <p:nvPicPr>
          <p:cNvPr id="5" name="Picture 4" descr="NOVA Screenshot Consortium Written Expenditure Plan ">
            <a:extLst>
              <a:ext uri="{FF2B5EF4-FFF2-40B4-BE49-F238E27FC236}">
                <a16:creationId xmlns:a16="http://schemas.microsoft.com/office/drawing/2014/main" id="{CD5E514F-0C93-79B6-AD36-62A9A865442A}"/>
              </a:ext>
            </a:extLst>
          </p:cNvPr>
          <p:cNvPicPr>
            <a:picLocks noChangeAspect="1"/>
          </p:cNvPicPr>
          <p:nvPr/>
        </p:nvPicPr>
        <p:blipFill>
          <a:blip r:embed="rId3"/>
          <a:stretch>
            <a:fillRect/>
          </a:stretch>
        </p:blipFill>
        <p:spPr>
          <a:xfrm>
            <a:off x="3858075" y="1464062"/>
            <a:ext cx="7767690" cy="4667033"/>
          </a:xfrm>
          <a:prstGeom prst="rect">
            <a:avLst/>
          </a:prstGeom>
        </p:spPr>
      </p:pic>
      <p:sp>
        <p:nvSpPr>
          <p:cNvPr id="6" name="Oval 5">
            <a:extLst>
              <a:ext uri="{FF2B5EF4-FFF2-40B4-BE49-F238E27FC236}">
                <a16:creationId xmlns:a16="http://schemas.microsoft.com/office/drawing/2014/main" id="{0D0996F0-705D-DDE1-E105-80FADD865F5B}"/>
              </a:ext>
              <a:ext uri="{C183D7F6-B498-43B3-948B-1728B52AA6E4}">
                <adec:decorative xmlns:adec="http://schemas.microsoft.com/office/drawing/2017/decorative" val="1"/>
              </a:ext>
            </a:extLst>
          </p:cNvPr>
          <p:cNvSpPr/>
          <p:nvPr/>
        </p:nvSpPr>
        <p:spPr>
          <a:xfrm>
            <a:off x="4749799" y="4883234"/>
            <a:ext cx="6875965" cy="1325563"/>
          </a:xfrm>
          <a:prstGeom prst="ellipse">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descr="NOVA Screenshot Dashbord">
            <a:extLst>
              <a:ext uri="{FF2B5EF4-FFF2-40B4-BE49-F238E27FC236}">
                <a16:creationId xmlns:a16="http://schemas.microsoft.com/office/drawing/2014/main" id="{3492288E-8636-2D80-212A-5183DDF3B839}"/>
              </a:ext>
            </a:extLst>
          </p:cNvPr>
          <p:cNvPicPr>
            <a:picLocks noChangeAspect="1"/>
          </p:cNvPicPr>
          <p:nvPr/>
        </p:nvPicPr>
        <p:blipFill>
          <a:blip r:embed="rId4"/>
          <a:stretch>
            <a:fillRect/>
          </a:stretch>
        </p:blipFill>
        <p:spPr>
          <a:xfrm>
            <a:off x="169995" y="2122558"/>
            <a:ext cx="3581571" cy="2925058"/>
          </a:xfrm>
          <a:prstGeom prst="rect">
            <a:avLst/>
          </a:prstGeom>
        </p:spPr>
      </p:pic>
      <p:sp>
        <p:nvSpPr>
          <p:cNvPr id="9" name="Oval 8">
            <a:extLst>
              <a:ext uri="{FF2B5EF4-FFF2-40B4-BE49-F238E27FC236}">
                <a16:creationId xmlns:a16="http://schemas.microsoft.com/office/drawing/2014/main" id="{FAFA515B-07F8-8627-5E51-4529CAD49103}"/>
              </a:ext>
              <a:ext uri="{C183D7F6-B498-43B3-948B-1728B52AA6E4}">
                <adec:decorative xmlns:adec="http://schemas.microsoft.com/office/drawing/2017/decorative" val="1"/>
              </a:ext>
            </a:extLst>
          </p:cNvPr>
          <p:cNvSpPr/>
          <p:nvPr/>
        </p:nvSpPr>
        <p:spPr>
          <a:xfrm>
            <a:off x="629920" y="3322320"/>
            <a:ext cx="2712720" cy="558800"/>
          </a:xfrm>
          <a:prstGeom prst="ellipse">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11" name="Straight Arrow Connector 10">
            <a:extLst>
              <a:ext uri="{FF2B5EF4-FFF2-40B4-BE49-F238E27FC236}">
                <a16:creationId xmlns:a16="http://schemas.microsoft.com/office/drawing/2014/main" id="{59AC1745-CD5A-BEC7-C70D-44AFDE314B26}"/>
              </a:ext>
              <a:ext uri="{C183D7F6-B498-43B3-948B-1728B52AA6E4}">
                <adec:decorative xmlns:adec="http://schemas.microsoft.com/office/drawing/2017/decorative" val="1"/>
              </a:ext>
            </a:extLst>
          </p:cNvPr>
          <p:cNvCxnSpPr/>
          <p:nvPr/>
        </p:nvCxnSpPr>
        <p:spPr>
          <a:xfrm>
            <a:off x="2335438" y="5212080"/>
            <a:ext cx="1432560" cy="34544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4120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4" y="286163"/>
            <a:ext cx="11910060" cy="900327"/>
          </a:xfrm>
        </p:spPr>
        <p:txBody>
          <a:bodyPr>
            <a:noAutofit/>
          </a:bodyPr>
          <a:lstStyle/>
          <a:p>
            <a:r>
              <a:rPr lang="en-US" sz="2800" dirty="0">
                <a:solidFill>
                  <a:srgbClr val="002060"/>
                </a:solidFill>
              </a:rPr>
              <a:t>AB 1491 </a:t>
            </a:r>
            <a:br>
              <a:rPr lang="en-US" sz="2800" dirty="0">
                <a:solidFill>
                  <a:srgbClr val="002060"/>
                </a:solidFill>
              </a:rPr>
            </a:br>
            <a:r>
              <a:rPr lang="en-US" sz="2800" dirty="0">
                <a:solidFill>
                  <a:srgbClr val="002060"/>
                </a:solidFill>
              </a:rPr>
              <a:t>Carryover Compliance Overview</a:t>
            </a:r>
          </a:p>
        </p:txBody>
      </p:sp>
      <p:sp>
        <p:nvSpPr>
          <p:cNvPr id="3" name="Content Placeholder 2"/>
          <p:cNvSpPr>
            <a:spLocks noGrp="1"/>
          </p:cNvSpPr>
          <p:nvPr>
            <p:ph idx="1"/>
          </p:nvPr>
        </p:nvSpPr>
        <p:spPr>
          <a:xfrm>
            <a:off x="541229" y="1315931"/>
            <a:ext cx="11189110" cy="1544319"/>
          </a:xfrm>
        </p:spPr>
        <p:txBody>
          <a:bodyPr>
            <a:noAutofit/>
          </a:bodyPr>
          <a:lstStyle/>
          <a:p>
            <a:pPr>
              <a:spcBef>
                <a:spcPts val="0"/>
              </a:spcBef>
              <a:buFont typeface="Wingdings" panose="05000000000000000000" pitchFamily="2" charset="2"/>
              <a:buChar char="q"/>
            </a:pPr>
            <a:r>
              <a:rPr lang="en-US" dirty="0"/>
              <a:t>Impacts ED Code 84901 &amp; 84914</a:t>
            </a:r>
          </a:p>
          <a:p>
            <a:pPr>
              <a:spcBef>
                <a:spcPts val="0"/>
              </a:spcBef>
              <a:buFont typeface="Wingdings" panose="05000000000000000000" pitchFamily="2" charset="2"/>
              <a:buChar char="q"/>
            </a:pPr>
            <a:r>
              <a:rPr lang="en-US" dirty="0"/>
              <a:t>Tracking begins FY 23-24 (July 1, 2023)</a:t>
            </a:r>
          </a:p>
          <a:p>
            <a:pPr>
              <a:spcBef>
                <a:spcPts val="0"/>
              </a:spcBef>
              <a:buFont typeface="Wingdings" panose="05000000000000000000" pitchFamily="2" charset="2"/>
              <a:buChar char="q"/>
            </a:pPr>
            <a:r>
              <a:rPr lang="en-US" dirty="0"/>
              <a:t>Addresses actions related to carryover of funds from a previous FY to the next</a:t>
            </a:r>
          </a:p>
          <a:p>
            <a:pPr marL="0" indent="0">
              <a:spcBef>
                <a:spcPts val="1200"/>
              </a:spcBef>
              <a:buNone/>
            </a:pPr>
            <a:r>
              <a:rPr lang="en-US" dirty="0"/>
              <a:t>Has two parts that impacts members and consortia differently:</a:t>
            </a:r>
          </a:p>
        </p:txBody>
      </p:sp>
      <p:sp>
        <p:nvSpPr>
          <p:cNvPr id="4" name="Slide Number Placeholder 3"/>
          <p:cNvSpPr>
            <a:spLocks noGrp="1"/>
          </p:cNvSpPr>
          <p:nvPr>
            <p:ph type="sldNum" sz="quarter" idx="2"/>
          </p:nvPr>
        </p:nvSpPr>
        <p:spPr>
          <a:xfrm>
            <a:off x="180754" y="6328715"/>
            <a:ext cx="505193" cy="263470"/>
          </a:xfrm>
          <a:prstGeom prst="rect">
            <a:avLst/>
          </a:prstGeom>
        </p:spPr>
        <p:txBody>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4</a:t>
            </a:fld>
            <a:endParaRPr lang="en-US" dirty="0"/>
          </a:p>
        </p:txBody>
      </p:sp>
      <p:graphicFrame>
        <p:nvGraphicFramePr>
          <p:cNvPr id="5" name="Diagram 4" descr="Member Level&#10;ØMembers vote to set a carryover % threshold within their consortium.&#10;Ø&#10;ØMember funding for one year may be impacted after two years are assessed.&#10;•Consortium Level&#10;ØConsortia exceeding 20% carryover annually will be monitored by the Chancellor’s Office and CDE.&#10;Ø&#10;ØConsortia exceeding 20% carryover annually will be required to submit a written expenditure plan and assigned technical assistance by the Chancellor’s Office and CDE. &#10;">
            <a:extLst>
              <a:ext uri="{FF2B5EF4-FFF2-40B4-BE49-F238E27FC236}">
                <a16:creationId xmlns:a16="http://schemas.microsoft.com/office/drawing/2014/main" id="{24243748-8985-660B-99F1-0ABA3A41151B}"/>
              </a:ext>
            </a:extLst>
          </p:cNvPr>
          <p:cNvGraphicFramePr/>
          <p:nvPr>
            <p:extLst>
              <p:ext uri="{D42A27DB-BD31-4B8C-83A1-F6EECF244321}">
                <p14:modId xmlns:p14="http://schemas.microsoft.com/office/powerpoint/2010/main" val="4079042990"/>
              </p:ext>
            </p:extLst>
          </p:nvPr>
        </p:nvGraphicFramePr>
        <p:xfrm>
          <a:off x="555522" y="3061365"/>
          <a:ext cx="11080955" cy="2865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247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7474" y="754814"/>
            <a:ext cx="8257052" cy="566822"/>
          </a:xfrm>
          <a:prstGeom prst="rect">
            <a:avLst/>
          </a:prstGeom>
        </p:spPr>
        <p:txBody>
          <a:bodyPr vert="horz" wrap="square" lIns="0" tIns="12700" rIns="0" bIns="0" rtlCol="0">
            <a:spAutoFit/>
          </a:bodyPr>
          <a:lstStyle/>
          <a:p>
            <a:pPr marL="390525" marR="5080" indent="-378460" algn="ctr">
              <a:lnSpc>
                <a:spcPct val="100000"/>
              </a:lnSpc>
              <a:spcBef>
                <a:spcPts val="100"/>
              </a:spcBef>
            </a:pPr>
            <a:r>
              <a:rPr lang="en-US" sz="3600" spc="-114" dirty="0">
                <a:solidFill>
                  <a:srgbClr val="002060"/>
                </a:solidFill>
                <a:latin typeface="Source Sans Pro" panose="020B0503030403020204" pitchFamily="34" charset="0"/>
                <a:ea typeface="Source Sans Pro" panose="020B0503030403020204" pitchFamily="34" charset="0"/>
              </a:rPr>
              <a:t>Consortium Written Expenditure Plan </a:t>
            </a:r>
            <a:r>
              <a:rPr lang="en-US" sz="2000" spc="-114" dirty="0">
                <a:solidFill>
                  <a:srgbClr val="002060"/>
                </a:solidFill>
                <a:latin typeface="Source Sans Pro" panose="020B0503030403020204" pitchFamily="34" charset="0"/>
                <a:ea typeface="Source Sans Pro" panose="020B0503030403020204" pitchFamily="34" charset="0"/>
              </a:rPr>
              <a:t>(cont. 3 of 3)</a:t>
            </a:r>
            <a:r>
              <a:rPr lang="en-US" sz="3600" spc="-114" dirty="0">
                <a:solidFill>
                  <a:srgbClr val="002060"/>
                </a:solidFill>
                <a:latin typeface="Source Sans Pro" panose="020B0503030403020204" pitchFamily="34" charset="0"/>
                <a:ea typeface="Source Sans Pro" panose="020B0503030403020204" pitchFamily="34" charset="0"/>
              </a:rPr>
              <a:t> </a:t>
            </a:r>
            <a:endParaRPr sz="3600" dirty="0">
              <a:solidFill>
                <a:srgbClr val="002060"/>
              </a:solidFill>
              <a:latin typeface="Source Sans Pro" panose="020B0503030403020204" pitchFamily="34" charset="0"/>
              <a:ea typeface="Source Sans Pro" panose="020B0503030403020204" pitchFamily="34" charset="0"/>
            </a:endParaRPr>
          </a:p>
        </p:txBody>
      </p:sp>
      <p:sp>
        <p:nvSpPr>
          <p:cNvPr id="5" name="object 5"/>
          <p:cNvSpPr txBox="1"/>
          <p:nvPr/>
        </p:nvSpPr>
        <p:spPr>
          <a:xfrm>
            <a:off x="11783059" y="6487317"/>
            <a:ext cx="183515" cy="193040"/>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FFFFFF"/>
                </a:solidFill>
                <a:latin typeface="Arial"/>
                <a:cs typeface="Arial"/>
              </a:rPr>
              <a:t>20</a:t>
            </a:r>
            <a:endParaRPr sz="1100">
              <a:latin typeface="Arial"/>
              <a:cs typeface="Arial"/>
            </a:endParaRPr>
          </a:p>
        </p:txBody>
      </p:sp>
      <p:pic>
        <p:nvPicPr>
          <p:cNvPr id="6" name="Picture 5" descr="NOVA Screenshot Consortium Written Expenditure Plan ">
            <a:extLst>
              <a:ext uri="{FF2B5EF4-FFF2-40B4-BE49-F238E27FC236}">
                <a16:creationId xmlns:a16="http://schemas.microsoft.com/office/drawing/2014/main" id="{BCCC3580-7347-6089-DF9D-1AEBC9ED92F7}"/>
              </a:ext>
            </a:extLst>
          </p:cNvPr>
          <p:cNvPicPr>
            <a:picLocks noChangeAspect="1"/>
          </p:cNvPicPr>
          <p:nvPr/>
        </p:nvPicPr>
        <p:blipFill>
          <a:blip r:embed="rId3"/>
          <a:stretch>
            <a:fillRect/>
          </a:stretch>
        </p:blipFill>
        <p:spPr>
          <a:xfrm>
            <a:off x="2931179" y="1384474"/>
            <a:ext cx="5873385" cy="443530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926DEA-3CF4-2DCC-8300-1538DD522E62}"/>
              </a:ext>
            </a:extLst>
          </p:cNvPr>
          <p:cNvSpPr>
            <a:spLocks noGrp="1"/>
          </p:cNvSpPr>
          <p:nvPr>
            <p:ph type="sldNum" sz="quarter" idx="12"/>
          </p:nvPr>
        </p:nvSpPr>
        <p:spPr/>
        <p:txBody>
          <a:bodyPr/>
          <a:lstStyle/>
          <a:p>
            <a:fld id="{DE959608-952C-483B-AC74-BEAA6DA69B15}" type="slidenum">
              <a:rPr lang="en-US" smtClean="0"/>
              <a:t>41</a:t>
            </a:fld>
            <a:endParaRPr lang="en-US" dirty="0"/>
          </a:p>
        </p:txBody>
      </p:sp>
      <p:sp>
        <p:nvSpPr>
          <p:cNvPr id="5" name="Title 1">
            <a:extLst>
              <a:ext uri="{FF2B5EF4-FFF2-40B4-BE49-F238E27FC236}">
                <a16:creationId xmlns:a16="http://schemas.microsoft.com/office/drawing/2014/main" id="{7482BCB0-347E-0A14-8830-2FE2CD2384DA}"/>
              </a:ext>
            </a:extLst>
          </p:cNvPr>
          <p:cNvSpPr>
            <a:spLocks noGrp="1"/>
          </p:cNvSpPr>
          <p:nvPr>
            <p:ph type="title"/>
          </p:nvPr>
        </p:nvSpPr>
        <p:spPr>
          <a:xfrm>
            <a:off x="968578" y="550718"/>
            <a:ext cx="10515600" cy="1234297"/>
          </a:xfrm>
        </p:spPr>
        <p:txBody>
          <a:bodyPr>
            <a:normAutofit/>
          </a:bodyPr>
          <a:lstStyle/>
          <a:p>
            <a:r>
              <a:rPr lang="en-US" sz="4000" dirty="0">
                <a:solidFill>
                  <a:srgbClr val="002060"/>
                </a:solidFill>
                <a:latin typeface="Source Sans Pro" panose="020B0503030403020204" pitchFamily="34" charset="0"/>
                <a:ea typeface="Source Sans Pro" panose="020B0503030403020204" pitchFamily="34" charset="0"/>
              </a:rPr>
              <a:t>Carryover Compliance Dashboard</a:t>
            </a:r>
            <a:br>
              <a:rPr lang="en-US" sz="4000" dirty="0">
                <a:solidFill>
                  <a:srgbClr val="002060"/>
                </a:solidFill>
                <a:latin typeface="Source Sans Pro" panose="020B0503030403020204" pitchFamily="34" charset="0"/>
                <a:ea typeface="Source Sans Pro" panose="020B0503030403020204" pitchFamily="34" charset="0"/>
              </a:rPr>
            </a:br>
            <a:r>
              <a:rPr lang="en-US" sz="2200" dirty="0">
                <a:solidFill>
                  <a:srgbClr val="002060"/>
                </a:solidFill>
                <a:latin typeface="Source Sans Pro" panose="020B0503030403020204" pitchFamily="34" charset="0"/>
                <a:ea typeface="Source Sans Pro" panose="020B0503030403020204" pitchFamily="34" charset="0"/>
              </a:rPr>
              <a:t>*Note – This dashboard is only intended to capture carryover compliance data.  </a:t>
            </a:r>
            <a:endParaRPr lang="en-US" sz="4000" dirty="0">
              <a:solidFill>
                <a:srgbClr val="002060"/>
              </a:solidFill>
              <a:latin typeface="Source Sans Pro" panose="020B0503030403020204" pitchFamily="34" charset="0"/>
              <a:ea typeface="Source Sans Pro" panose="020B0503030403020204" pitchFamily="34" charset="0"/>
            </a:endParaRPr>
          </a:p>
        </p:txBody>
      </p:sp>
      <p:pic>
        <p:nvPicPr>
          <p:cNvPr id="3" name="Picture 2" descr="Screen shot Carryover Compliance Dashboard*Note – This dashboard is only intended to capture carryover compliance data.  ">
            <a:extLst>
              <a:ext uri="{FF2B5EF4-FFF2-40B4-BE49-F238E27FC236}">
                <a16:creationId xmlns:a16="http://schemas.microsoft.com/office/drawing/2014/main" id="{2EAF10A1-3936-F345-1472-B5AD4B5441D0}"/>
              </a:ext>
            </a:extLst>
          </p:cNvPr>
          <p:cNvPicPr>
            <a:picLocks noChangeAspect="1"/>
          </p:cNvPicPr>
          <p:nvPr/>
        </p:nvPicPr>
        <p:blipFill>
          <a:blip r:embed="rId3"/>
          <a:stretch>
            <a:fillRect/>
          </a:stretch>
        </p:blipFill>
        <p:spPr>
          <a:xfrm>
            <a:off x="753083" y="2136565"/>
            <a:ext cx="6519934" cy="2584869"/>
          </a:xfrm>
          <a:prstGeom prst="rect">
            <a:avLst/>
          </a:prstGeom>
        </p:spPr>
      </p:pic>
      <p:pic>
        <p:nvPicPr>
          <p:cNvPr id="2" name="Picture 1" descr="Screen shot Carryover Compliance Dashboard*Note – This dashboard is only intended to capture carryover compliance data.  ">
            <a:extLst>
              <a:ext uri="{FF2B5EF4-FFF2-40B4-BE49-F238E27FC236}">
                <a16:creationId xmlns:a16="http://schemas.microsoft.com/office/drawing/2014/main" id="{6119C160-7238-C54F-3AA3-9D31229C4EEA}"/>
              </a:ext>
            </a:extLst>
          </p:cNvPr>
          <p:cNvPicPr>
            <a:picLocks noChangeAspect="1"/>
          </p:cNvPicPr>
          <p:nvPr/>
        </p:nvPicPr>
        <p:blipFill>
          <a:blip r:embed="rId4"/>
          <a:stretch>
            <a:fillRect/>
          </a:stretch>
        </p:blipFill>
        <p:spPr>
          <a:xfrm>
            <a:off x="5702323" y="3002922"/>
            <a:ext cx="6010455" cy="2807537"/>
          </a:xfrm>
          <a:prstGeom prst="rect">
            <a:avLst/>
          </a:prstGeom>
          <a:ln>
            <a:solidFill>
              <a:srgbClr val="002060"/>
            </a:solidFill>
          </a:ln>
        </p:spPr>
      </p:pic>
    </p:spTree>
    <p:extLst>
      <p:ext uri="{BB962C8B-B14F-4D97-AF65-F5344CB8AC3E}">
        <p14:creationId xmlns:p14="http://schemas.microsoft.com/office/powerpoint/2010/main" val="3416241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9C6-8CAC-4CCD-ABC7-B91198DDB4C7}"/>
              </a:ext>
            </a:extLst>
          </p:cNvPr>
          <p:cNvSpPr>
            <a:spLocks noGrp="1"/>
          </p:cNvSpPr>
          <p:nvPr>
            <p:ph type="title"/>
          </p:nvPr>
        </p:nvSpPr>
        <p:spPr>
          <a:xfrm>
            <a:off x="838200" y="555414"/>
            <a:ext cx="10515600" cy="1088065"/>
          </a:xfrm>
        </p:spPr>
        <p:txBody>
          <a:bodyPr>
            <a:normAutofit/>
          </a:bodyPr>
          <a:lstStyle/>
          <a:p>
            <a:r>
              <a:rPr lang="en-US" sz="4000" dirty="0">
                <a:solidFill>
                  <a:srgbClr val="002060"/>
                </a:solidFill>
                <a:latin typeface="Source Sans Pro" panose="020B0503030403020204" pitchFamily="34" charset="0"/>
                <a:ea typeface="Source Sans Pro" panose="020B0503030403020204" pitchFamily="34" charset="0"/>
              </a:rPr>
              <a:t>Carryover Compliance Dashboard</a:t>
            </a:r>
          </a:p>
        </p:txBody>
      </p:sp>
      <p:sp>
        <p:nvSpPr>
          <p:cNvPr id="4" name="Slide Number Placeholder 3">
            <a:extLst>
              <a:ext uri="{FF2B5EF4-FFF2-40B4-BE49-F238E27FC236}">
                <a16:creationId xmlns:a16="http://schemas.microsoft.com/office/drawing/2014/main" id="{DE3793CB-1E0D-4AC1-99BE-6A2534DD23AB}"/>
              </a:ext>
            </a:extLst>
          </p:cNvPr>
          <p:cNvSpPr>
            <a:spLocks noGrp="1"/>
          </p:cNvSpPr>
          <p:nvPr>
            <p:ph type="sldNum" sz="quarter" idx="12"/>
          </p:nvPr>
        </p:nvSpPr>
        <p:spPr/>
        <p:txBody>
          <a:bodyPr/>
          <a:lstStyle/>
          <a:p>
            <a:fld id="{DE959608-952C-483B-AC74-BEAA6DA69B15}" type="slidenum">
              <a:rPr lang="en-US" smtClean="0"/>
              <a:t>42</a:t>
            </a:fld>
            <a:endParaRPr lang="en-US" dirty="0"/>
          </a:p>
        </p:txBody>
      </p:sp>
      <p:pic>
        <p:nvPicPr>
          <p:cNvPr id="6" name="Picture 5" descr="Screen shot Carryover Compliance Dashboard">
            <a:extLst>
              <a:ext uri="{FF2B5EF4-FFF2-40B4-BE49-F238E27FC236}">
                <a16:creationId xmlns:a16="http://schemas.microsoft.com/office/drawing/2014/main" id="{B4DC9BFB-ED6F-7DA6-BB61-306907A39855}"/>
              </a:ext>
            </a:extLst>
          </p:cNvPr>
          <p:cNvPicPr>
            <a:picLocks noChangeAspect="1"/>
          </p:cNvPicPr>
          <p:nvPr/>
        </p:nvPicPr>
        <p:blipFill>
          <a:blip r:embed="rId3"/>
          <a:stretch>
            <a:fillRect/>
          </a:stretch>
        </p:blipFill>
        <p:spPr>
          <a:xfrm>
            <a:off x="591338" y="1630339"/>
            <a:ext cx="11353800" cy="3597321"/>
          </a:xfrm>
          <a:prstGeom prst="rect">
            <a:avLst/>
          </a:prstGeom>
        </p:spPr>
      </p:pic>
    </p:spTree>
    <p:extLst>
      <p:ext uri="{BB962C8B-B14F-4D97-AF65-F5344CB8AC3E}">
        <p14:creationId xmlns:p14="http://schemas.microsoft.com/office/powerpoint/2010/main" val="3160899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F9C6-8CAC-4CCD-ABC7-B91198DDB4C7}"/>
              </a:ext>
            </a:extLst>
          </p:cNvPr>
          <p:cNvSpPr>
            <a:spLocks noGrp="1"/>
          </p:cNvSpPr>
          <p:nvPr>
            <p:ph type="title"/>
          </p:nvPr>
        </p:nvSpPr>
        <p:spPr>
          <a:xfrm>
            <a:off x="845147" y="2527089"/>
            <a:ext cx="10515600" cy="1088065"/>
          </a:xfrm>
        </p:spPr>
        <p:txBody>
          <a:bodyPr>
            <a:normAutofit/>
          </a:bodyPr>
          <a:lstStyle/>
          <a:p>
            <a:r>
              <a:rPr lang="en-US" sz="4000" dirty="0">
                <a:solidFill>
                  <a:srgbClr val="002060"/>
                </a:solidFill>
                <a:latin typeface="Source Sans Pro" panose="020B0503030403020204" pitchFamily="34" charset="0"/>
                <a:ea typeface="Source Sans Pro" panose="020B0503030403020204" pitchFamily="34" charset="0"/>
              </a:rPr>
              <a:t>Live Demo Walk Through</a:t>
            </a:r>
          </a:p>
        </p:txBody>
      </p:sp>
      <p:sp>
        <p:nvSpPr>
          <p:cNvPr id="4" name="Slide Number Placeholder 3">
            <a:extLst>
              <a:ext uri="{FF2B5EF4-FFF2-40B4-BE49-F238E27FC236}">
                <a16:creationId xmlns:a16="http://schemas.microsoft.com/office/drawing/2014/main" id="{DE3793CB-1E0D-4AC1-99BE-6A2534DD23AB}"/>
              </a:ext>
            </a:extLst>
          </p:cNvPr>
          <p:cNvSpPr>
            <a:spLocks noGrp="1"/>
          </p:cNvSpPr>
          <p:nvPr>
            <p:ph type="sldNum" sz="quarter" idx="12"/>
          </p:nvPr>
        </p:nvSpPr>
        <p:spPr/>
        <p:txBody>
          <a:bodyPr/>
          <a:lstStyle/>
          <a:p>
            <a:fld id="{DE959608-952C-483B-AC74-BEAA6DA69B15}" type="slidenum">
              <a:rPr lang="en-US" smtClean="0"/>
              <a:t>43</a:t>
            </a:fld>
            <a:endParaRPr lang="en-US" dirty="0"/>
          </a:p>
        </p:txBody>
      </p:sp>
    </p:spTree>
    <p:extLst>
      <p:ext uri="{BB962C8B-B14F-4D97-AF65-F5344CB8AC3E}">
        <p14:creationId xmlns:p14="http://schemas.microsoft.com/office/powerpoint/2010/main" val="3778888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4FAD5-35AA-C67C-CBB8-49E62C7C15B9}"/>
              </a:ext>
            </a:extLst>
          </p:cNvPr>
          <p:cNvSpPr>
            <a:spLocks noGrp="1"/>
          </p:cNvSpPr>
          <p:nvPr>
            <p:ph type="title"/>
          </p:nvPr>
        </p:nvSpPr>
        <p:spPr/>
        <p:txBody>
          <a:bodyPr>
            <a:normAutofit/>
          </a:bodyPr>
          <a:lstStyle/>
          <a:p>
            <a:r>
              <a:rPr lang="en-US" sz="4400" dirty="0">
                <a:solidFill>
                  <a:srgbClr val="002060"/>
                </a:solidFill>
              </a:rPr>
              <a:t>CAEP TAP Support</a:t>
            </a:r>
            <a:endParaRPr lang="en-US" dirty="0"/>
          </a:p>
        </p:txBody>
      </p:sp>
      <p:sp>
        <p:nvSpPr>
          <p:cNvPr id="3" name="Content Placeholder 2">
            <a:extLst>
              <a:ext uri="{FF2B5EF4-FFF2-40B4-BE49-F238E27FC236}">
                <a16:creationId xmlns:a16="http://schemas.microsoft.com/office/drawing/2014/main" id="{C38B4C8D-8B97-3E77-0A94-6BC8F7844230}"/>
              </a:ext>
            </a:extLst>
          </p:cNvPr>
          <p:cNvSpPr>
            <a:spLocks noGrp="1"/>
          </p:cNvSpPr>
          <p:nvPr>
            <p:ph idx="1"/>
          </p:nvPr>
        </p:nvSpPr>
        <p:spPr>
          <a:xfrm>
            <a:off x="691718" y="309966"/>
            <a:ext cx="10515600" cy="5789448"/>
          </a:xfrm>
        </p:spPr>
        <p:txBody>
          <a:bodyPr>
            <a:normAutofit/>
          </a:bodyPr>
          <a:lstStyle/>
          <a:p>
            <a:pPr marL="0" indent="0">
              <a:spcBef>
                <a:spcPts val="0"/>
              </a:spcBef>
              <a:buNone/>
            </a:pPr>
            <a:r>
              <a:rPr lang="en-US" sz="2000" kern="1200" dirty="0">
                <a:solidFill>
                  <a:schemeClr val="tx1"/>
                </a:solidFill>
                <a:latin typeface="+mn-ea"/>
                <a:ea typeface="+mn-ea"/>
                <a:cs typeface="+mn-cs"/>
              </a:rPr>
              <a:t>Resources: </a:t>
            </a:r>
          </a:p>
          <a:p>
            <a:pPr>
              <a:spcBef>
                <a:spcPts val="0"/>
              </a:spcBef>
            </a:pPr>
            <a:r>
              <a:rPr lang="en-US" u="sng" dirty="0">
                <a:solidFill>
                  <a:srgbClr val="0000FF"/>
                </a:solidFill>
                <a:latin typeface="Arial" panose="020B0604020202020204" pitchFamily="34" charset="0"/>
              </a:rPr>
              <a:t>AB 1491 Guidance</a:t>
            </a:r>
          </a:p>
          <a:p>
            <a:pPr>
              <a:spcBef>
                <a:spcPts val="0"/>
              </a:spcBef>
            </a:pPr>
            <a:r>
              <a:rPr lang="en-US" sz="1800" b="0" i="0" u="sng" strike="noStrike" dirty="0">
                <a:solidFill>
                  <a:srgbClr val="1155CC"/>
                </a:solidFill>
                <a:effectLst/>
                <a:latin typeface="Arial" panose="020B0604020202020204" pitchFamily="34" charset="0"/>
                <a:hlinkClick r:id="rId3"/>
              </a:rPr>
              <a:t>AB 1491 Timeline</a:t>
            </a:r>
            <a:endParaRPr lang="en-US" b="0" dirty="0">
              <a:effectLst/>
            </a:endParaRPr>
          </a:p>
          <a:p>
            <a:pPr>
              <a:spcBef>
                <a:spcPts val="0"/>
              </a:spcBef>
            </a:pPr>
            <a:r>
              <a:rPr lang="en-US" sz="1800" b="0" i="0" u="sng" strike="noStrike" dirty="0">
                <a:solidFill>
                  <a:srgbClr val="1155CC"/>
                </a:solidFill>
                <a:effectLst/>
                <a:latin typeface="Arial" panose="020B0604020202020204" pitchFamily="34" charset="0"/>
                <a:hlinkClick r:id="rId4"/>
              </a:rPr>
              <a:t>Updated Program Guidance w/ AB1491</a:t>
            </a:r>
            <a:br>
              <a:rPr lang="en-US" sz="1800" b="0" i="0" u="none" strike="noStrike" dirty="0">
                <a:solidFill>
                  <a:srgbClr val="000000"/>
                </a:solidFill>
                <a:effectLst/>
                <a:latin typeface="Arial" panose="020B0604020202020204" pitchFamily="34" charset="0"/>
                <a:hlinkClick r:id="rId4"/>
              </a:rPr>
            </a:br>
            <a:r>
              <a:rPr lang="en-US" sz="1800" b="0" i="0" u="sng" strike="noStrike" dirty="0">
                <a:solidFill>
                  <a:srgbClr val="1155CC"/>
                </a:solidFill>
                <a:effectLst/>
                <a:latin typeface="Arial" panose="020B0604020202020204" pitchFamily="34" charset="0"/>
                <a:hlinkClick r:id="rId5"/>
              </a:rPr>
              <a:t>FAQ</a:t>
            </a:r>
            <a:r>
              <a:rPr lang="en-US" sz="1800" b="0" i="0" u="none" strike="noStrike" dirty="0">
                <a:solidFill>
                  <a:srgbClr val="000000"/>
                </a:solidFill>
                <a:effectLst/>
                <a:latin typeface="Arial" panose="020B0604020202020204" pitchFamily="34" charset="0"/>
              </a:rPr>
              <a:t> </a:t>
            </a:r>
          </a:p>
          <a:p>
            <a:pPr>
              <a:spcBef>
                <a:spcPts val="0"/>
              </a:spcBef>
            </a:pPr>
            <a:r>
              <a:rPr lang="en-US" sz="1800" b="0" i="0" u="sng" strike="noStrike" dirty="0">
                <a:solidFill>
                  <a:srgbClr val="1155CC"/>
                </a:solidFill>
                <a:effectLst/>
                <a:latin typeface="Arial" panose="020B0604020202020204" pitchFamily="34" charset="0"/>
                <a:hlinkClick r:id="rId6"/>
              </a:rPr>
              <a:t>Webinar Chat Q&amp;A</a:t>
            </a:r>
            <a:r>
              <a:rPr lang="en-US" sz="1800" b="0" i="0" u="none" strike="noStrike" dirty="0">
                <a:solidFill>
                  <a:srgbClr val="000000"/>
                </a:solidFill>
                <a:effectLst/>
                <a:latin typeface="Arial" panose="020B0604020202020204" pitchFamily="34" charset="0"/>
              </a:rPr>
              <a:t> (March 23, 2023)</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endParaRPr lang="en-US" sz="1800" b="0" i="0" u="none" strike="noStrike" dirty="0">
              <a:solidFill>
                <a:srgbClr val="000000"/>
              </a:solidFill>
              <a:effectLst/>
              <a:latin typeface="Arial" panose="020B0604020202020204" pitchFamily="34" charset="0"/>
            </a:endParaRPr>
          </a:p>
          <a:p>
            <a:pPr marL="0" indent="0">
              <a:spcBef>
                <a:spcPts val="0"/>
              </a:spcBef>
              <a:buNone/>
            </a:pPr>
            <a:r>
              <a:rPr lang="en-US" sz="2000" kern="1200" dirty="0">
                <a:solidFill>
                  <a:schemeClr val="tx1"/>
                </a:solidFill>
                <a:latin typeface="+mn-ea"/>
                <a:ea typeface="+mn-ea"/>
                <a:cs typeface="+mn-cs"/>
              </a:rPr>
              <a:t>Professional Development: CAEP Technical Assistance Project Events</a:t>
            </a:r>
            <a:br>
              <a:rPr lang="en-US" dirty="0"/>
            </a:br>
            <a:br>
              <a:rPr lang="en-US" sz="1800" b="0" i="0" u="none" strike="noStrike" dirty="0">
                <a:solidFill>
                  <a:srgbClr val="000000"/>
                </a:solidFill>
                <a:effectLst/>
                <a:latin typeface="Arial" panose="020B0604020202020204" pitchFamily="34" charset="0"/>
              </a:rPr>
            </a:br>
            <a:endParaRPr lang="en-US" b="0" dirty="0">
              <a:effectLst/>
            </a:endParaRPr>
          </a:p>
        </p:txBody>
      </p:sp>
      <p:sp>
        <p:nvSpPr>
          <p:cNvPr id="4" name="Slide Number Placeholder 3">
            <a:extLst>
              <a:ext uri="{FF2B5EF4-FFF2-40B4-BE49-F238E27FC236}">
                <a16:creationId xmlns:a16="http://schemas.microsoft.com/office/drawing/2014/main" id="{4542BB53-881D-9EA1-4440-57C7F9F25007}"/>
              </a:ext>
            </a:extLst>
          </p:cNvPr>
          <p:cNvSpPr>
            <a:spLocks noGrp="1"/>
          </p:cNvSpPr>
          <p:nvPr>
            <p:ph type="sldNum" sz="quarter" idx="12"/>
          </p:nvPr>
        </p:nvSpPr>
        <p:spPr/>
        <p:txBody>
          <a:bodyPr/>
          <a:lstStyle/>
          <a:p>
            <a:fld id="{DE959608-952C-483B-AC74-BEAA6DA69B15}" type="slidenum">
              <a:rPr lang="en-US" smtClean="0"/>
              <a:t>44</a:t>
            </a:fld>
            <a:endParaRPr lang="en-US" dirty="0"/>
          </a:p>
        </p:txBody>
      </p:sp>
      <p:pic>
        <p:nvPicPr>
          <p:cNvPr id="8" name="Picture 7" descr="Screenshot of professional development from CAEP TAP. ">
            <a:extLst>
              <a:ext uri="{FF2B5EF4-FFF2-40B4-BE49-F238E27FC236}">
                <a16:creationId xmlns:a16="http://schemas.microsoft.com/office/drawing/2014/main" id="{79209FE5-0BEB-35AD-4A05-7920E71CAD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718" y="4481807"/>
            <a:ext cx="10214344" cy="1176521"/>
          </a:xfrm>
          <a:prstGeom prst="rect">
            <a:avLst/>
          </a:prstGeom>
        </p:spPr>
      </p:pic>
      <p:pic>
        <p:nvPicPr>
          <p:cNvPr id="6" name="Picture 5" descr="A qr code linking to registration site. ">
            <a:extLst>
              <a:ext uri="{FF2B5EF4-FFF2-40B4-BE49-F238E27FC236}">
                <a16:creationId xmlns:a16="http://schemas.microsoft.com/office/drawing/2014/main" id="{AA07DABB-1CF4-1F70-B8F6-814E4E440D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2706" y="4293029"/>
            <a:ext cx="1358486" cy="1666899"/>
          </a:xfrm>
          <a:prstGeom prst="rect">
            <a:avLst/>
          </a:prstGeom>
        </p:spPr>
      </p:pic>
    </p:spTree>
    <p:extLst>
      <p:ext uri="{BB962C8B-B14F-4D97-AF65-F5344CB8AC3E}">
        <p14:creationId xmlns:p14="http://schemas.microsoft.com/office/powerpoint/2010/main" val="1309393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F397-8C50-4758-AA85-3A67D3B8C105}"/>
              </a:ext>
            </a:extLst>
          </p:cNvPr>
          <p:cNvSpPr>
            <a:spLocks noGrp="1"/>
          </p:cNvSpPr>
          <p:nvPr>
            <p:ph type="title"/>
          </p:nvPr>
        </p:nvSpPr>
        <p:spPr/>
        <p:txBody>
          <a:bodyPr>
            <a:normAutofit/>
          </a:bodyPr>
          <a:lstStyle/>
          <a:p>
            <a:r>
              <a:rPr lang="en-US" dirty="0"/>
              <a:t>Tools &amp; Resources</a:t>
            </a:r>
          </a:p>
        </p:txBody>
      </p:sp>
      <p:graphicFrame>
        <p:nvGraphicFramePr>
          <p:cNvPr id="6" name="Content Placeholder 5">
            <a:extLst>
              <a:ext uri="{FF2B5EF4-FFF2-40B4-BE49-F238E27FC236}">
                <a16:creationId xmlns:a16="http://schemas.microsoft.com/office/drawing/2014/main" id="{F88E8694-2EB2-2180-10EF-CCDFE375247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43641356"/>
              </p:ext>
            </p:extLst>
          </p:nvPr>
        </p:nvGraphicFramePr>
        <p:xfrm>
          <a:off x="923925" y="1690690"/>
          <a:ext cx="4914901" cy="4033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531B0BC-0811-4D12-94B2-F57E72153819}"/>
              </a:ext>
            </a:extLst>
          </p:cNvPr>
          <p:cNvSpPr>
            <a:spLocks noGrp="1"/>
          </p:cNvSpPr>
          <p:nvPr>
            <p:ph type="sldNum" sz="quarter" idx="4294967295"/>
          </p:nvPr>
        </p:nvSpPr>
        <p:spPr>
          <a:xfrm>
            <a:off x="180754" y="6328715"/>
            <a:ext cx="505193" cy="263470"/>
          </a:xfrm>
          <a:prstGeom prst="rect">
            <a:avLst/>
          </a:prstGeom>
        </p:spPr>
        <p:txBody>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45</a:t>
            </a:fld>
            <a:endParaRPr lang="en-US" dirty="0"/>
          </a:p>
        </p:txBody>
      </p:sp>
      <p:graphicFrame>
        <p:nvGraphicFramePr>
          <p:cNvPr id="7" name="Diagram 6">
            <a:extLst>
              <a:ext uri="{FF2B5EF4-FFF2-40B4-BE49-F238E27FC236}">
                <a16:creationId xmlns:a16="http://schemas.microsoft.com/office/drawing/2014/main" id="{4EAFE700-34B7-5DC3-8076-BAA727E9A83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3275940"/>
              </p:ext>
            </p:extLst>
          </p:nvPr>
        </p:nvGraphicFramePr>
        <p:xfrm>
          <a:off x="6381750" y="2006454"/>
          <a:ext cx="5048250" cy="35085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7647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p:txBody>
          <a:bodyPr>
            <a:normAutofit/>
          </a:bodyPr>
          <a:lstStyle/>
          <a:p>
            <a:r>
              <a:rPr lang="en-US" dirty="0"/>
              <a:t>Request Support from CAEP TAP</a:t>
            </a:r>
          </a:p>
        </p:txBody>
      </p:sp>
      <p:pic>
        <p:nvPicPr>
          <p:cNvPr id="5" name="Content Placeholder 3" descr="Screenshot of Request Support from CAEP TAP"/>
          <p:cNvPicPr>
            <a:picLocks noGrp="1" noChangeAspect="1"/>
          </p:cNvPicPr>
          <p:nvPr>
            <p:ph idx="1"/>
          </p:nvPr>
        </p:nvPicPr>
        <p:blipFill rotWithShape="1">
          <a:blip r:embed="rId2"/>
          <a:srcRect l="11101" r="11068" b="13686"/>
          <a:stretch/>
        </p:blipFill>
        <p:spPr>
          <a:xfrm>
            <a:off x="2548169" y="1817553"/>
            <a:ext cx="7095662" cy="4253538"/>
          </a:xfrm>
          <a:prstGeom prst="rect">
            <a:avLst/>
          </a:prstGeom>
          <a:ln>
            <a:solidFill>
              <a:schemeClr val="accent1"/>
            </a:solidFill>
          </a:ln>
        </p:spPr>
      </p:pic>
      <p:sp>
        <p:nvSpPr>
          <p:cNvPr id="2" name="Slide Number Placeholder 1"/>
          <p:cNvSpPr>
            <a:spLocks noGrp="1"/>
          </p:cNvSpPr>
          <p:nvPr>
            <p:ph type="sldNum" sz="quarter" idx="2"/>
          </p:nvPr>
        </p:nvSpPr>
        <p:spPr>
          <a:xfrm>
            <a:off x="180754" y="6328715"/>
            <a:ext cx="505193" cy="263470"/>
          </a:xfrm>
          <a:prstGeom prst="rect">
            <a:avLst/>
          </a:prstGeom>
        </p:spPr>
        <p:txBody>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46</a:t>
            </a:fld>
            <a:endParaRPr lang="en-US" dirty="0"/>
          </a:p>
        </p:txBody>
      </p:sp>
    </p:spTree>
    <p:extLst>
      <p:ext uri="{BB962C8B-B14F-4D97-AF65-F5344CB8AC3E}">
        <p14:creationId xmlns:p14="http://schemas.microsoft.com/office/powerpoint/2010/main" val="206973046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B00D-0A51-4F7A-BD28-680C0C1AC82C}"/>
              </a:ext>
            </a:extLst>
          </p:cNvPr>
          <p:cNvSpPr>
            <a:spLocks noGrp="1"/>
          </p:cNvSpPr>
          <p:nvPr>
            <p:ph type="title"/>
          </p:nvPr>
        </p:nvSpPr>
        <p:spPr>
          <a:xfrm>
            <a:off x="838200" y="1053726"/>
            <a:ext cx="10515600" cy="904109"/>
          </a:xfrm>
        </p:spPr>
        <p:txBody>
          <a:bodyPr>
            <a:normAutofit/>
          </a:bodyPr>
          <a:lstStyle/>
          <a:p>
            <a:r>
              <a:rPr lang="en-US" dirty="0"/>
              <a:t>Thank you!</a:t>
            </a:r>
          </a:p>
        </p:txBody>
      </p:sp>
      <p:sp>
        <p:nvSpPr>
          <p:cNvPr id="4" name="Slide Number Placeholder 3">
            <a:extLst>
              <a:ext uri="{FF2B5EF4-FFF2-40B4-BE49-F238E27FC236}">
                <a16:creationId xmlns:a16="http://schemas.microsoft.com/office/drawing/2014/main" id="{911371FD-87C5-4AF6-8E1C-BDA3EE0C5C16}"/>
              </a:ext>
            </a:extLst>
          </p:cNvPr>
          <p:cNvSpPr>
            <a:spLocks noGrp="1"/>
          </p:cNvSpPr>
          <p:nvPr>
            <p:ph type="sldNum" sz="quarter" idx="2"/>
          </p:nvPr>
        </p:nvSpPr>
        <p:spPr>
          <a:xfrm>
            <a:off x="180754" y="6328715"/>
            <a:ext cx="505193" cy="263470"/>
          </a:xfrm>
          <a:prstGeom prst="rect">
            <a:avLst/>
          </a:prstGeom>
        </p:spPr>
        <p:txBody>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47</a:t>
            </a:fld>
            <a:endParaRPr lang="en-US" dirty="0"/>
          </a:p>
        </p:txBody>
      </p:sp>
      <p:sp>
        <p:nvSpPr>
          <p:cNvPr id="3" name="AutoShape 2" descr="Leadership: Ask Better Questions">
            <a:extLst>
              <a:ext uri="{FF2B5EF4-FFF2-40B4-BE49-F238E27FC236}">
                <a16:creationId xmlns:a16="http://schemas.microsoft.com/office/drawing/2014/main" id="{D537290F-808A-E2AE-8111-2ABF17D6F0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a:extLst>
              <a:ext uri="{FF2B5EF4-FFF2-40B4-BE49-F238E27FC236}">
                <a16:creationId xmlns:a16="http://schemas.microsoft.com/office/drawing/2014/main" id="{5C5565B7-473E-8DEF-E15E-4A5A21B5C0F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85" y="2348817"/>
            <a:ext cx="4138184" cy="207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47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E0F2-BB84-A8D5-52FD-35A402B3DACA}"/>
              </a:ext>
            </a:extLst>
          </p:cNvPr>
          <p:cNvSpPr>
            <a:spLocks noGrp="1"/>
          </p:cNvSpPr>
          <p:nvPr>
            <p:ph type="title"/>
          </p:nvPr>
        </p:nvSpPr>
        <p:spPr>
          <a:xfrm>
            <a:off x="838200" y="853441"/>
            <a:ext cx="10515600" cy="1005840"/>
          </a:xfrm>
        </p:spPr>
        <p:txBody>
          <a:bodyPr>
            <a:noAutofit/>
          </a:bodyPr>
          <a:lstStyle/>
          <a:p>
            <a:r>
              <a:rPr lang="en-US" sz="3200" dirty="0"/>
              <a:t>State Policy Guidance Issued: </a:t>
            </a:r>
            <a:br>
              <a:rPr lang="en-US" sz="3200" dirty="0"/>
            </a:br>
            <a:r>
              <a:rPr lang="en-US" sz="3200" i="1" dirty="0"/>
              <a:t>February 27, 2023</a:t>
            </a:r>
          </a:p>
        </p:txBody>
      </p:sp>
      <p:pic>
        <p:nvPicPr>
          <p:cNvPr id="6" name="Content Placeholder 5" descr="Screenshot of AB 1491 guidance from previous webinar. To access AB 1491 guidance, follow link.">
            <a:extLst>
              <a:ext uri="{FF2B5EF4-FFF2-40B4-BE49-F238E27FC236}">
                <a16:creationId xmlns:a16="http://schemas.microsoft.com/office/drawing/2014/main" id="{CBDB2348-247B-7FD0-1C28-2ECF30923165}"/>
              </a:ext>
            </a:extLst>
          </p:cNvPr>
          <p:cNvPicPr>
            <a:picLocks noGrp="1" noChangeAspect="1"/>
          </p:cNvPicPr>
          <p:nvPr>
            <p:ph idx="1"/>
          </p:nvPr>
        </p:nvPicPr>
        <p:blipFill>
          <a:blip r:embed="rId3"/>
          <a:stretch>
            <a:fillRect/>
          </a:stretch>
        </p:blipFill>
        <p:spPr>
          <a:xfrm>
            <a:off x="947915" y="2009837"/>
            <a:ext cx="3139097" cy="3488845"/>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50B6323E-4288-F43E-59AD-115BC87A93BF}"/>
              </a:ext>
            </a:extLst>
          </p:cNvPr>
          <p:cNvSpPr>
            <a:spLocks noGrp="1"/>
          </p:cNvSpPr>
          <p:nvPr>
            <p:ph type="sldNum" sz="quarter" idx="12"/>
          </p:nvPr>
        </p:nvSpPr>
        <p:spPr/>
        <p:txBody>
          <a:bodyPr/>
          <a:lstStyle/>
          <a:p>
            <a:fld id="{DE959608-952C-483B-AC74-BEAA6DA69B15}" type="slidenum">
              <a:rPr lang="en-US" smtClean="0"/>
              <a:t>5</a:t>
            </a:fld>
            <a:endParaRPr lang="en-US" dirty="0"/>
          </a:p>
        </p:txBody>
      </p:sp>
      <p:pic>
        <p:nvPicPr>
          <p:cNvPr id="8" name="Picture 7" descr="Screenshot of AB 1491 timeline from previous webinar. To access AB 1491 timeline, follow link.">
            <a:extLst>
              <a:ext uri="{FF2B5EF4-FFF2-40B4-BE49-F238E27FC236}">
                <a16:creationId xmlns:a16="http://schemas.microsoft.com/office/drawing/2014/main" id="{E0A96051-62F4-C79F-93BF-BB0034C276EE}"/>
              </a:ext>
            </a:extLst>
          </p:cNvPr>
          <p:cNvPicPr>
            <a:picLocks noChangeAspect="1"/>
          </p:cNvPicPr>
          <p:nvPr/>
        </p:nvPicPr>
        <p:blipFill>
          <a:blip r:embed="rId4"/>
          <a:stretch>
            <a:fillRect/>
          </a:stretch>
        </p:blipFill>
        <p:spPr>
          <a:xfrm>
            <a:off x="4428153" y="2009837"/>
            <a:ext cx="3479876" cy="3488845"/>
          </a:xfrm>
          <a:prstGeom prst="rect">
            <a:avLst/>
          </a:prstGeom>
          <a:ln>
            <a:noFill/>
          </a:ln>
          <a:effectLst>
            <a:outerShdw blurRad="292100" dist="139700" dir="2700000" algn="tl" rotWithShape="0">
              <a:srgbClr val="333333">
                <a:alpha val="65000"/>
              </a:srgbClr>
            </a:outerShdw>
          </a:effectLst>
        </p:spPr>
      </p:pic>
      <p:pic>
        <p:nvPicPr>
          <p:cNvPr id="10" name="Picture 9" descr="Screenshot of FAQ from previous webinar. To access FAQ, follow link.">
            <a:extLst>
              <a:ext uri="{FF2B5EF4-FFF2-40B4-BE49-F238E27FC236}">
                <a16:creationId xmlns:a16="http://schemas.microsoft.com/office/drawing/2014/main" id="{54C80116-2D9D-1627-2BE0-C00D5B068B5E}"/>
              </a:ext>
            </a:extLst>
          </p:cNvPr>
          <p:cNvPicPr>
            <a:picLocks noChangeAspect="1"/>
          </p:cNvPicPr>
          <p:nvPr/>
        </p:nvPicPr>
        <p:blipFill>
          <a:blip r:embed="rId5"/>
          <a:stretch>
            <a:fillRect/>
          </a:stretch>
        </p:blipFill>
        <p:spPr>
          <a:xfrm>
            <a:off x="8249170" y="2009836"/>
            <a:ext cx="3262045" cy="348884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6464B4C-04CF-9960-CC5E-49A45DB937C5}"/>
              </a:ext>
            </a:extLst>
          </p:cNvPr>
          <p:cNvSpPr txBox="1"/>
          <p:nvPr/>
        </p:nvSpPr>
        <p:spPr>
          <a:xfrm>
            <a:off x="1238250" y="5649238"/>
            <a:ext cx="2314575"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7663" indent="-347663" algn="ctr">
              <a:spcBef>
                <a:spcPts val="0"/>
              </a:spcBef>
            </a:pPr>
            <a:r>
              <a:rPr lang="en-US" sz="1400" u="sng" dirty="0">
                <a:solidFill>
                  <a:srgbClr val="1155CC"/>
                </a:solidFill>
                <a:latin typeface="Arial" panose="020B0604020202020204" pitchFamily="34" charset="0"/>
                <a:hlinkClick r:id="rId6"/>
              </a:rPr>
              <a:t>AB 1491 Guidance</a:t>
            </a:r>
            <a:endParaRPr lang="en-US" sz="1400" u="sng" dirty="0">
              <a:solidFill>
                <a:srgbClr val="1155CC"/>
              </a:solidFill>
              <a:latin typeface="Arial" panose="020B0604020202020204" pitchFamily="34" charset="0"/>
            </a:endParaRPr>
          </a:p>
        </p:txBody>
      </p:sp>
      <p:sp>
        <p:nvSpPr>
          <p:cNvPr id="9" name="TextBox 8">
            <a:extLst>
              <a:ext uri="{FF2B5EF4-FFF2-40B4-BE49-F238E27FC236}">
                <a16:creationId xmlns:a16="http://schemas.microsoft.com/office/drawing/2014/main" id="{6EE5F022-C48F-1463-8C4C-30609B1B9960}"/>
              </a:ext>
            </a:extLst>
          </p:cNvPr>
          <p:cNvSpPr txBox="1"/>
          <p:nvPr/>
        </p:nvSpPr>
        <p:spPr>
          <a:xfrm>
            <a:off x="5050434" y="5650241"/>
            <a:ext cx="2105025"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7663" indent="-347663" algn="ctr">
              <a:spcBef>
                <a:spcPts val="0"/>
              </a:spcBef>
            </a:pPr>
            <a:r>
              <a:rPr lang="en-US" sz="1400" b="0" i="0" u="sng" strike="noStrike" dirty="0">
                <a:solidFill>
                  <a:srgbClr val="1155CC"/>
                </a:solidFill>
                <a:effectLst/>
                <a:latin typeface="Arial" panose="020B0604020202020204" pitchFamily="34" charset="0"/>
                <a:hlinkClick r:id="rId7"/>
              </a:rPr>
              <a:t>AB 1491 Timeline</a:t>
            </a:r>
            <a:endParaRPr lang="en-US" sz="1400" b="0" dirty="0">
              <a:effectLst/>
            </a:endParaRPr>
          </a:p>
        </p:txBody>
      </p:sp>
      <p:sp>
        <p:nvSpPr>
          <p:cNvPr id="12" name="TextBox 11">
            <a:extLst>
              <a:ext uri="{FF2B5EF4-FFF2-40B4-BE49-F238E27FC236}">
                <a16:creationId xmlns:a16="http://schemas.microsoft.com/office/drawing/2014/main" id="{929B2912-2960-EFEE-79BB-EAE50F5E241B}"/>
              </a:ext>
            </a:extLst>
          </p:cNvPr>
          <p:cNvSpPr txBox="1"/>
          <p:nvPr/>
        </p:nvSpPr>
        <p:spPr>
          <a:xfrm>
            <a:off x="9337267" y="5667488"/>
            <a:ext cx="108585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7663" indent="-347663" algn="ctr">
              <a:spcBef>
                <a:spcPts val="0"/>
              </a:spcBef>
            </a:pPr>
            <a:r>
              <a:rPr lang="en-US" sz="1400" b="0" i="0" u="sng" strike="noStrike" dirty="0">
                <a:solidFill>
                  <a:srgbClr val="1155CC"/>
                </a:solidFill>
                <a:effectLst/>
                <a:latin typeface="Arial" panose="020B0604020202020204" pitchFamily="34" charset="0"/>
                <a:hlinkClick r:id="rId8"/>
              </a:rPr>
              <a:t>FAQ</a:t>
            </a:r>
            <a:r>
              <a:rPr lang="en-US" sz="1400" b="0" i="0" u="none" strike="noStrike" dirty="0">
                <a:solidFill>
                  <a:srgbClr val="000000"/>
                </a:solidFill>
                <a:effectLst/>
                <a:latin typeface="Arial" panose="020B0604020202020204" pitchFamily="34" charset="0"/>
              </a:rPr>
              <a:t> </a:t>
            </a:r>
          </a:p>
        </p:txBody>
      </p:sp>
    </p:spTree>
    <p:extLst>
      <p:ext uri="{BB962C8B-B14F-4D97-AF65-F5344CB8AC3E}">
        <p14:creationId xmlns:p14="http://schemas.microsoft.com/office/powerpoint/2010/main" val="422018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C7F3-D31C-4AED-8434-595697AE1E2A}"/>
              </a:ext>
            </a:extLst>
          </p:cNvPr>
          <p:cNvSpPr>
            <a:spLocks noGrp="1"/>
          </p:cNvSpPr>
          <p:nvPr>
            <p:ph type="title"/>
          </p:nvPr>
        </p:nvSpPr>
        <p:spPr>
          <a:xfrm>
            <a:off x="838200" y="1119507"/>
            <a:ext cx="10515600" cy="1325563"/>
          </a:xfrm>
        </p:spPr>
        <p:txBody>
          <a:bodyPr>
            <a:normAutofit/>
          </a:bodyPr>
          <a:lstStyle/>
          <a:p>
            <a:r>
              <a:rPr lang="en-US" b="1" dirty="0"/>
              <a:t>Member</a:t>
            </a:r>
            <a:r>
              <a:rPr lang="en-US" dirty="0"/>
              <a:t> Carryover Compliance </a:t>
            </a:r>
          </a:p>
        </p:txBody>
      </p:sp>
      <p:sp>
        <p:nvSpPr>
          <p:cNvPr id="4" name="Slide Number Placeholder 3">
            <a:extLst>
              <a:ext uri="{FF2B5EF4-FFF2-40B4-BE49-F238E27FC236}">
                <a16:creationId xmlns:a16="http://schemas.microsoft.com/office/drawing/2014/main" id="{7D7A5110-2329-4AEC-9854-A0A72D6E16A7}"/>
              </a:ext>
            </a:extLst>
          </p:cNvPr>
          <p:cNvSpPr>
            <a:spLocks noGrp="1"/>
          </p:cNvSpPr>
          <p:nvPr>
            <p:ph type="sldNum" sz="quarter" idx="2"/>
          </p:nvPr>
        </p:nvSpPr>
        <p:spPr>
          <a:xfrm>
            <a:off x="180754" y="6328715"/>
            <a:ext cx="505193" cy="263470"/>
          </a:xfrm>
          <a:prstGeom prst="rect">
            <a:avLst/>
          </a:prstGeom>
        </p:spPr>
        <p:txBody>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6</a:t>
            </a:fld>
            <a:endParaRPr lang="en-US" dirty="0"/>
          </a:p>
        </p:txBody>
      </p:sp>
      <p:pic>
        <p:nvPicPr>
          <p:cNvPr id="1028" name="Picture 4" descr="1,000+ Carry Over Stock Illustrations, Royalty-Free Vector Graphics &amp; Clip  Art - iStock | Carry over threshold, Carry over the threshold, Carry over  head">
            <a:extLst>
              <a:ext uri="{FF2B5EF4-FFF2-40B4-BE49-F238E27FC236}">
                <a16:creationId xmlns:a16="http://schemas.microsoft.com/office/drawing/2014/main" id="{12FA3F79-3468-4B47-B979-F70F43540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467" y="2617470"/>
            <a:ext cx="4211066" cy="269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186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1A35B7E7-ECA9-BB45-30DE-3F45CCAFD314}"/>
              </a:ext>
            </a:extLst>
          </p:cNvPr>
          <p:cNvSpPr>
            <a:spLocks noGrp="1"/>
          </p:cNvSpPr>
          <p:nvPr>
            <p:ph type="title"/>
          </p:nvPr>
        </p:nvSpPr>
        <p:spPr>
          <a:xfrm>
            <a:off x="5717786" y="541020"/>
            <a:ext cx="5459730" cy="1322887"/>
          </a:xfrm>
        </p:spPr>
        <p:txBody>
          <a:bodyPr vert="horz" lIns="91440" tIns="45720" rIns="91440" bIns="45720" rtlCol="0" anchor="ctr">
            <a:normAutofit fontScale="90000"/>
          </a:bodyPr>
          <a:lstStyle/>
          <a:p>
            <a:pPr algn="l" defTabSz="914400">
              <a:lnSpc>
                <a:spcPct val="90000"/>
              </a:lnSpc>
              <a:spcBef>
                <a:spcPct val="0"/>
              </a:spcBef>
            </a:pPr>
            <a:r>
              <a:rPr lang="en-US" sz="4400" kern="1200" dirty="0">
                <a:solidFill>
                  <a:schemeClr val="tx1"/>
                </a:solidFill>
                <a:latin typeface="+mj-lt"/>
                <a:ea typeface="+mj-ea"/>
                <a:cs typeface="+mj-cs"/>
              </a:rPr>
              <a:t>Carryover Compliance for </a:t>
            </a:r>
            <a:r>
              <a:rPr lang="en-US" sz="4400" b="1" kern="1200" dirty="0">
                <a:solidFill>
                  <a:schemeClr val="tx1"/>
                </a:solidFill>
                <a:latin typeface="+mj-lt"/>
                <a:ea typeface="+mj-ea"/>
                <a:cs typeface="+mj-cs"/>
              </a:rPr>
              <a:t>Members</a:t>
            </a:r>
          </a:p>
        </p:txBody>
      </p:sp>
      <p:sp>
        <p:nvSpPr>
          <p:cNvPr id="5" name="Content Placeholder 2">
            <a:extLst>
              <a:ext uri="{FF2B5EF4-FFF2-40B4-BE49-F238E27FC236}">
                <a16:creationId xmlns:a16="http://schemas.microsoft.com/office/drawing/2014/main" id="{CD41567C-BB0B-03EB-AFA3-F3875976676C}"/>
              </a:ext>
            </a:extLst>
          </p:cNvPr>
          <p:cNvSpPr txBox="1">
            <a:spLocks/>
          </p:cNvSpPr>
          <p:nvPr/>
        </p:nvSpPr>
        <p:spPr>
          <a:xfrm>
            <a:off x="5867400" y="2194102"/>
            <a:ext cx="5310116" cy="3908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accent1"/>
              </a:buClr>
              <a:buNone/>
            </a:pPr>
            <a:r>
              <a:rPr lang="en-US" sz="2400" b="1" i="1" dirty="0"/>
              <a:t>AB 1491 legislation authorizes a consortium to reduce a member's allocation by no more than the amount of the member's carryover</a:t>
            </a:r>
          </a:p>
          <a:p>
            <a:pPr marL="0" indent="0">
              <a:spcBef>
                <a:spcPts val="0"/>
              </a:spcBef>
              <a:buClr>
                <a:schemeClr val="accent1"/>
              </a:buClr>
              <a:buNone/>
            </a:pPr>
            <a:endParaRPr lang="en-US" sz="2400" b="1" i="1" dirty="0"/>
          </a:p>
          <a:p>
            <a:pPr lvl="1">
              <a:buClr>
                <a:schemeClr val="accent1"/>
              </a:buClr>
              <a:buFont typeface="Wingdings" panose="05000000000000000000" pitchFamily="2" charset="2"/>
              <a:buChar char="v"/>
            </a:pPr>
            <a:r>
              <a:rPr lang="en-US" dirty="0"/>
              <a:t>Authorizes not mandates</a:t>
            </a:r>
          </a:p>
          <a:p>
            <a:pPr lvl="1">
              <a:buClr>
                <a:schemeClr val="accent1"/>
              </a:buClr>
              <a:buFont typeface="Wingdings" panose="05000000000000000000" pitchFamily="2" charset="2"/>
              <a:buChar char="v"/>
            </a:pPr>
            <a:r>
              <a:rPr lang="en-US" dirty="0"/>
              <a:t>Reduce funds by no more than the carryover</a:t>
            </a:r>
          </a:p>
        </p:txBody>
      </p:sp>
      <p:pic>
        <p:nvPicPr>
          <p:cNvPr id="2052" name="Picture 4" descr="Education as a Service ( EaaS )">
            <a:extLst>
              <a:ext uri="{FF2B5EF4-FFF2-40B4-BE49-F238E27FC236}">
                <a16:creationId xmlns:a16="http://schemas.microsoft.com/office/drawing/2014/main" id="{A8C6C029-2B5E-6124-098C-5B3E0E8C3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06" y="2676525"/>
            <a:ext cx="3038475"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47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0" y="896834"/>
            <a:ext cx="9224010" cy="1126276"/>
          </a:xfrm>
        </p:spPr>
        <p:txBody>
          <a:bodyPr>
            <a:normAutofit/>
          </a:bodyPr>
          <a:lstStyle/>
          <a:p>
            <a:r>
              <a:rPr lang="en-US" sz="3200" kern="1200" dirty="0">
                <a:solidFill>
                  <a:srgbClr val="002060"/>
                </a:solidFill>
                <a:latin typeface="+mj-lt"/>
                <a:ea typeface="+mj-ea"/>
                <a:cs typeface="+mj-cs"/>
              </a:rPr>
              <a:t>Carryover Compliance for </a:t>
            </a:r>
            <a:r>
              <a:rPr lang="en-US" sz="3200" b="1" kern="1200" dirty="0">
                <a:solidFill>
                  <a:srgbClr val="002060"/>
                </a:solidFill>
                <a:latin typeface="+mj-lt"/>
                <a:ea typeface="+mj-ea"/>
                <a:cs typeface="+mj-cs"/>
              </a:rPr>
              <a:t>Members </a:t>
            </a:r>
            <a:r>
              <a:rPr lang="en-US" sz="2000" kern="1200" dirty="0">
                <a:solidFill>
                  <a:srgbClr val="002060"/>
                </a:solidFill>
                <a:latin typeface="+mj-lt"/>
                <a:ea typeface="+mj-ea"/>
                <a:cs typeface="+mj-cs"/>
              </a:rPr>
              <a:t>(continued 2 of 3)</a:t>
            </a:r>
            <a:endParaRPr lang="en-US" sz="2000" dirty="0">
              <a:solidFill>
                <a:srgbClr val="002060"/>
              </a:solidFill>
            </a:endParaRPr>
          </a:p>
        </p:txBody>
      </p:sp>
      <p:sp>
        <p:nvSpPr>
          <p:cNvPr id="3" name="Content Placeholder 2"/>
          <p:cNvSpPr>
            <a:spLocks noGrp="1"/>
          </p:cNvSpPr>
          <p:nvPr>
            <p:ph idx="1"/>
          </p:nvPr>
        </p:nvSpPr>
        <p:spPr>
          <a:xfrm>
            <a:off x="1645920" y="1885950"/>
            <a:ext cx="9224010" cy="3540336"/>
          </a:xfrm>
        </p:spPr>
        <p:txBody>
          <a:bodyPr>
            <a:normAutofit/>
          </a:bodyPr>
          <a:lstStyle/>
          <a:p>
            <a:pPr marL="0" indent="0">
              <a:buNone/>
            </a:pPr>
            <a:r>
              <a:rPr lang="en-US" sz="2800" i="1" dirty="0">
                <a:solidFill>
                  <a:schemeClr val="tx1"/>
                </a:solidFill>
              </a:rPr>
              <a:t>If the consortium makes a finding by a </a:t>
            </a:r>
            <a:r>
              <a:rPr lang="en-US" sz="2800" b="1" i="1" u="sng" dirty="0">
                <a:solidFill>
                  <a:schemeClr val="tx1"/>
                </a:solidFill>
              </a:rPr>
              <a:t>majority vote</a:t>
            </a:r>
            <a:r>
              <a:rPr lang="en-US" sz="2800" i="1" dirty="0">
                <a:solidFill>
                  <a:schemeClr val="tx1"/>
                </a:solidFill>
              </a:rPr>
              <a:t>, based on the </a:t>
            </a:r>
            <a:r>
              <a:rPr lang="en-US" sz="2800" b="1" i="1" u="sng" dirty="0">
                <a:solidFill>
                  <a:schemeClr val="tx1"/>
                </a:solidFill>
              </a:rPr>
              <a:t>member</a:t>
            </a:r>
            <a:r>
              <a:rPr lang="en-US" sz="2800" i="1" dirty="0">
                <a:solidFill>
                  <a:schemeClr val="tx1"/>
                </a:solidFill>
              </a:rPr>
              <a:t> having </a:t>
            </a:r>
            <a:r>
              <a:rPr lang="en-US" sz="2800" b="1" i="1" u="sng" dirty="0">
                <a:solidFill>
                  <a:schemeClr val="tx1"/>
                </a:solidFill>
              </a:rPr>
              <a:t>excessive carryover </a:t>
            </a:r>
            <a:r>
              <a:rPr lang="en-US" sz="2800" i="1" dirty="0">
                <a:solidFill>
                  <a:schemeClr val="tx1"/>
                </a:solidFill>
              </a:rPr>
              <a:t>for</a:t>
            </a:r>
            <a:r>
              <a:rPr lang="en-US" sz="2800" b="1" i="1" dirty="0">
                <a:solidFill>
                  <a:schemeClr val="tx1"/>
                </a:solidFill>
              </a:rPr>
              <a:t> </a:t>
            </a:r>
            <a:r>
              <a:rPr lang="en-US" sz="2800" b="1" i="1" u="sng" dirty="0">
                <a:solidFill>
                  <a:schemeClr val="tx1"/>
                </a:solidFill>
              </a:rPr>
              <a:t>at least 2 consecutive fiscal years</a:t>
            </a:r>
            <a:r>
              <a:rPr lang="en-US" sz="2800" i="1" u="sng" dirty="0">
                <a:solidFill>
                  <a:schemeClr val="tx1"/>
                </a:solidFill>
              </a:rPr>
              <a:t> </a:t>
            </a:r>
            <a:r>
              <a:rPr lang="en-US" sz="2800" i="1" dirty="0">
                <a:solidFill>
                  <a:schemeClr val="tx1"/>
                </a:solidFill>
              </a:rPr>
              <a:t>beginning with the 2023–24 fiscal year, a consortium is </a:t>
            </a:r>
            <a:r>
              <a:rPr lang="en-US" sz="2800" b="1" i="1" u="sng" dirty="0">
                <a:solidFill>
                  <a:schemeClr val="tx1"/>
                </a:solidFill>
              </a:rPr>
              <a:t>authorized</a:t>
            </a:r>
            <a:r>
              <a:rPr lang="en-US" sz="2800" b="1" i="1" dirty="0">
                <a:solidFill>
                  <a:schemeClr val="tx1"/>
                </a:solidFill>
              </a:rPr>
              <a:t> </a:t>
            </a:r>
            <a:r>
              <a:rPr lang="en-US" sz="2800" i="1" dirty="0">
                <a:solidFill>
                  <a:schemeClr val="tx1"/>
                </a:solidFill>
              </a:rPr>
              <a:t>to reduce a member's allocation by </a:t>
            </a:r>
            <a:r>
              <a:rPr lang="en-US" sz="2800" b="1" i="1" u="sng" dirty="0">
                <a:solidFill>
                  <a:schemeClr val="tx1"/>
                </a:solidFill>
              </a:rPr>
              <a:t>no more than </a:t>
            </a:r>
            <a:r>
              <a:rPr lang="en-US" sz="2800" i="1" dirty="0">
                <a:solidFill>
                  <a:schemeClr val="tx1"/>
                </a:solidFill>
              </a:rPr>
              <a:t>the </a:t>
            </a:r>
            <a:r>
              <a:rPr lang="en-US" sz="2800" b="1" i="1" u="sng" dirty="0">
                <a:solidFill>
                  <a:schemeClr val="tx1"/>
                </a:solidFill>
              </a:rPr>
              <a:t>percentage of the member's carryover</a:t>
            </a:r>
            <a:r>
              <a:rPr lang="en-US" sz="2800" i="1" dirty="0">
                <a:solidFill>
                  <a:schemeClr val="tx1"/>
                </a:solidFill>
              </a:rPr>
              <a:t>.</a:t>
            </a:r>
            <a:endParaRPr lang="en-US" sz="2800" dirty="0">
              <a:solidFill>
                <a:schemeClr val="tx1"/>
              </a:solidFill>
            </a:endParaRPr>
          </a:p>
        </p:txBody>
      </p:sp>
      <p:sp>
        <p:nvSpPr>
          <p:cNvPr id="4" name="Slide Number Placeholder 3"/>
          <p:cNvSpPr>
            <a:spLocks noGrp="1"/>
          </p:cNvSpPr>
          <p:nvPr>
            <p:ph type="sldNum" sz="quarter" idx="2"/>
          </p:nvPr>
        </p:nvSpPr>
        <p:spPr>
          <a:xfrm>
            <a:off x="8610600" y="6324600"/>
            <a:ext cx="2743200" cy="365125"/>
          </a:xfrm>
          <a:prstGeom prst="rect">
            <a:avLst/>
          </a:prstGeom>
        </p:spPr>
        <p:txBody>
          <a:bodyPr>
            <a:normAutofit/>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6CB4B4D-7CA3-9044-876B-883B54F8677D}" type="slidenum">
              <a:rPr lang="en-US">
                <a:solidFill>
                  <a:schemeClr val="bg1">
                    <a:alpha val="60000"/>
                  </a:schemeClr>
                </a:solidFill>
              </a:rPr>
              <a:pPr>
                <a:spcAft>
                  <a:spcPts val="600"/>
                </a:spcAft>
              </a:pPr>
              <a:t>8</a:t>
            </a:fld>
            <a:endParaRPr lang="en-US">
              <a:solidFill>
                <a:schemeClr val="bg1">
                  <a:alpha val="60000"/>
                </a:schemeClr>
              </a:solidFill>
            </a:endParaRPr>
          </a:p>
        </p:txBody>
      </p:sp>
    </p:spTree>
    <p:extLst>
      <p:ext uri="{BB962C8B-B14F-4D97-AF65-F5344CB8AC3E}">
        <p14:creationId xmlns:p14="http://schemas.microsoft.com/office/powerpoint/2010/main" val="67449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979516" y="6540500"/>
            <a:ext cx="246862" cy="241092"/>
          </a:xfrm>
        </p:spPr>
        <p:txBody>
          <a:bodyPr wrap="none">
            <a:normAutofit/>
          </a:bodyPr>
          <a:lstStyle>
            <a:defPPr>
              <a:defRPr lang="en-US"/>
            </a:defPPr>
            <a:lvl1pPr marL="0" algn="l"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6CB4B4D-7CA3-9044-876B-883B54F8677D}" type="slidenum">
              <a:rPr lang="en-US" sz="900">
                <a:solidFill>
                  <a:schemeClr val="tx1"/>
                </a:solidFill>
              </a:rPr>
              <a:pPr>
                <a:spcAft>
                  <a:spcPts val="600"/>
                </a:spcAft>
              </a:pPr>
              <a:t>9</a:t>
            </a:fld>
            <a:endParaRPr lang="en-US" sz="900">
              <a:solidFill>
                <a:schemeClr val="tx1"/>
              </a:solidFill>
            </a:endParaRPr>
          </a:p>
        </p:txBody>
      </p:sp>
      <p:graphicFrame>
        <p:nvGraphicFramePr>
          <p:cNvPr id="28" name="Content Placeholder 2">
            <a:extLst>
              <a:ext uri="{FF2B5EF4-FFF2-40B4-BE49-F238E27FC236}">
                <a16:creationId xmlns:a16="http://schemas.microsoft.com/office/drawing/2014/main" id="{151B3B74-5E67-8262-B576-A4A1F00F56D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75712895"/>
              </p:ext>
            </p:extLst>
          </p:nvPr>
        </p:nvGraphicFramePr>
        <p:xfrm>
          <a:off x="845146" y="1463040"/>
          <a:ext cx="10539133" cy="4560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D1DDB671-FD5D-EC55-E692-45E6F201C4BC}"/>
              </a:ext>
            </a:extLst>
          </p:cNvPr>
          <p:cNvSpPr txBox="1">
            <a:spLocks noGrp="1"/>
          </p:cNvSpPr>
          <p:nvPr>
            <p:ph type="title" idx="4294967295"/>
          </p:nvPr>
        </p:nvSpPr>
        <p:spPr>
          <a:xfrm>
            <a:off x="1817032" y="540385"/>
            <a:ext cx="8595360" cy="102552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rmAutofit/>
          </a:bodyPr>
          <a:lst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a:lstStyle>
          <a:p>
            <a:pPr marL="0" marR="0" lvl="0" indent="0" algn="ctr" defTabSz="30956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sym typeface="Helvetica Neue Medium"/>
              </a:rPr>
              <a:t>Carryover Compliance for </a:t>
            </a:r>
            <a:r>
              <a:rPr kumimoji="0" lang="en-US" sz="2800" b="1" i="0" u="none" strike="noStrike" kern="1200" cap="none" spc="0" normalizeH="0" baseline="0" noProof="0" dirty="0">
                <a:ln>
                  <a:noFill/>
                </a:ln>
                <a:solidFill>
                  <a:schemeClr val="tx1"/>
                </a:solidFill>
                <a:effectLst/>
                <a:uLnTx/>
                <a:uFillTx/>
                <a:latin typeface="+mj-lt"/>
                <a:ea typeface="+mj-ea"/>
                <a:cs typeface="+mj-cs"/>
                <a:sym typeface="Helvetica Neue Medium"/>
              </a:rPr>
              <a:t>Members </a:t>
            </a:r>
            <a:r>
              <a:rPr kumimoji="0" lang="en-US" sz="2000" b="0" i="0" u="none" strike="noStrike" kern="1200" cap="none" spc="0" normalizeH="0" baseline="0" noProof="0" dirty="0">
                <a:ln>
                  <a:noFill/>
                </a:ln>
                <a:solidFill>
                  <a:schemeClr val="tx1"/>
                </a:solidFill>
                <a:effectLst/>
                <a:uLnTx/>
                <a:uFillTx/>
                <a:latin typeface="+mj-lt"/>
                <a:ea typeface="+mj-ea"/>
                <a:cs typeface="+mj-cs"/>
                <a:sym typeface="Helvetica Neue Medium"/>
              </a:rPr>
              <a:t>(continued 3of  3)</a:t>
            </a:r>
            <a:endParaRPr kumimoji="0" lang="en-US" sz="2000" b="0" i="0" u="none" strike="noStrike" kern="0" cap="none" spc="0" normalizeH="0" baseline="0" noProof="0" dirty="0">
              <a:ln>
                <a:noFill/>
              </a:ln>
              <a:solidFill>
                <a:schemeClr val="tx2"/>
              </a:solidFill>
              <a:effectLst/>
              <a:uLnTx/>
              <a:uFillTx/>
              <a:latin typeface="+mn-lt"/>
              <a:ea typeface="+mn-ea"/>
              <a:cs typeface="+mn-cs"/>
              <a:sym typeface="Helvetica Neue Medium"/>
            </a:endParaRPr>
          </a:p>
        </p:txBody>
      </p:sp>
    </p:spTree>
    <p:extLst>
      <p:ext uri="{BB962C8B-B14F-4D97-AF65-F5344CB8AC3E}">
        <p14:creationId xmlns:p14="http://schemas.microsoft.com/office/powerpoint/2010/main" val="3792548554"/>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E4BCF4D8983C40A36124FC3310ACB6" ma:contentTypeVersion="12" ma:contentTypeDescription="Create a new document." ma:contentTypeScope="" ma:versionID="d43b308f31f227c4139701fa0c215711">
  <xsd:schema xmlns:xsd="http://www.w3.org/2001/XMLSchema" xmlns:xs="http://www.w3.org/2001/XMLSchema" xmlns:p="http://schemas.microsoft.com/office/2006/metadata/properties" xmlns:ns3="c879b346-0b7d-453e-989e-4db3ade23c72" xmlns:ns4="89474bdd-c09e-4360-a4ae-bc1ba9dad73d" targetNamespace="http://schemas.microsoft.com/office/2006/metadata/properties" ma:root="true" ma:fieldsID="d1b734ad02ccef5127050b0290a73a5d" ns3:_="" ns4:_="">
    <xsd:import namespace="c879b346-0b7d-453e-989e-4db3ade23c72"/>
    <xsd:import namespace="89474bdd-c09e-4360-a4ae-bc1ba9dad73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9b346-0b7d-453e-989e-4db3ade23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474bdd-c09e-4360-a4ae-bc1ba9dad7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0C05D-FA45-4E53-8642-966D17CC59F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9474bdd-c09e-4360-a4ae-bc1ba9dad73d"/>
    <ds:schemaRef ds:uri="http://purl.org/dc/terms/"/>
    <ds:schemaRef ds:uri="http://schemas.openxmlformats.org/package/2006/metadata/core-properties"/>
    <ds:schemaRef ds:uri="c879b346-0b7d-453e-989e-4db3ade23c72"/>
    <ds:schemaRef ds:uri="http://www.w3.org/XML/1998/namespace"/>
    <ds:schemaRef ds:uri="http://purl.org/dc/dcmitype/"/>
  </ds:schemaRefs>
</ds:datastoreItem>
</file>

<file path=customXml/itemProps2.xml><?xml version="1.0" encoding="utf-8"?>
<ds:datastoreItem xmlns:ds="http://schemas.openxmlformats.org/officeDocument/2006/customXml" ds:itemID="{0B12EE2D-8952-40B4-B508-2BA6DA9521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9b346-0b7d-453e-989e-4db3ade23c72"/>
    <ds:schemaRef ds:uri="89474bdd-c09e-4360-a4ae-bc1ba9dad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88CC8C-F292-47EA-B9C8-6362D2C7DB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36705</TotalTime>
  <Words>2786</Words>
  <Application>Microsoft Macintosh PowerPoint</Application>
  <PresentationFormat>Widescreen</PresentationFormat>
  <Paragraphs>304</Paragraphs>
  <Slides>47</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Helvetica Neue</vt:lpstr>
      <vt:lpstr>Helvetica Neue Light</vt:lpstr>
      <vt:lpstr>Helvetica Neue Medium</vt:lpstr>
      <vt:lpstr>Source Sans Pro</vt:lpstr>
      <vt:lpstr>Wingdings</vt:lpstr>
      <vt:lpstr>White</vt:lpstr>
      <vt:lpstr>CAEP Carryover Compliance </vt:lpstr>
      <vt:lpstr>Agenda</vt:lpstr>
      <vt:lpstr>Presenters:</vt:lpstr>
      <vt:lpstr>AB 1491  Carryover Compliance Overview</vt:lpstr>
      <vt:lpstr>State Policy Guidance Issued:  February 27, 2023</vt:lpstr>
      <vt:lpstr>Member Carryover Compliance </vt:lpstr>
      <vt:lpstr>Carryover Compliance for Members</vt:lpstr>
      <vt:lpstr>Carryover Compliance for Members (continued 2 of 3)</vt:lpstr>
      <vt:lpstr>Carryover Compliance for Members (continued 3of  3)</vt:lpstr>
      <vt:lpstr>Excessive Member Carryover</vt:lpstr>
      <vt:lpstr>FY 23-24 Carryover Threshold –  CAEP Consortia Counts</vt:lpstr>
      <vt:lpstr>Majority Membership Vote</vt:lpstr>
      <vt:lpstr>Carryover Reduction Amount</vt:lpstr>
      <vt:lpstr>Member Carryover Reduction Process</vt:lpstr>
      <vt:lpstr>Consortium By-Law Updates Considerations</vt:lpstr>
      <vt:lpstr>Carryover Compliance Takeaways for Members</vt:lpstr>
      <vt:lpstr>Consortium Carryover Compliance</vt:lpstr>
      <vt:lpstr>Consortium Carryover Compliance </vt:lpstr>
      <vt:lpstr>Consortium Carryover Tracking Timeline</vt:lpstr>
      <vt:lpstr>Calculating the 20% Consortia Carryover</vt:lpstr>
      <vt:lpstr>Consortium Written Expenditure Plan</vt:lpstr>
      <vt:lpstr>Technical Assistance</vt:lpstr>
      <vt:lpstr>CAEP Carryover Compliance  NOVA Enhancements</vt:lpstr>
      <vt:lpstr>NOVA Terms &amp; Definitions for CAEP</vt:lpstr>
      <vt:lpstr>NOVA Terms &amp; Definitions for CAEP- continued</vt:lpstr>
      <vt:lpstr>Consortium Fiscal Administration Declaration (CFAD)  Update</vt:lpstr>
      <vt:lpstr>Q16 and Q17 AB 1491 carryover compliance</vt:lpstr>
      <vt:lpstr>Compliance Tracking &amp; Identification</vt:lpstr>
      <vt:lpstr>Fiscal Reporting Dashboard Mock-Up Example</vt:lpstr>
      <vt:lpstr>Fiscal Reporting Update - Consortia Carryover Tracking Ribbon </vt:lpstr>
      <vt:lpstr>Screenshot of NOVA </vt:lpstr>
      <vt:lpstr>Fiscal Reporting Update – Example A</vt:lpstr>
      <vt:lpstr>Fiscal Reporting Update - Example B</vt:lpstr>
      <vt:lpstr>Member Corrective Action Plan</vt:lpstr>
      <vt:lpstr>NOVA Enhancements - Members</vt:lpstr>
      <vt:lpstr>Member Allocation Amendment </vt:lpstr>
      <vt:lpstr>Member Allocation Amendment (cont.) </vt:lpstr>
      <vt:lpstr>Consortium Written Expenditure Plan (1 of 3)</vt:lpstr>
      <vt:lpstr>Consortium Written Expenditure Plan (cont. 2 of 3) </vt:lpstr>
      <vt:lpstr>Consortium Written Expenditure Plan (cont. 3 of 3) </vt:lpstr>
      <vt:lpstr>Carryover Compliance Dashboard *Note – This dashboard is only intended to capture carryover compliance data.  </vt:lpstr>
      <vt:lpstr>Carryover Compliance Dashboard</vt:lpstr>
      <vt:lpstr>Live Demo Walk Through</vt:lpstr>
      <vt:lpstr>CAEP TAP Support</vt:lpstr>
      <vt:lpstr>Tools &amp; Resources</vt:lpstr>
      <vt:lpstr>Request Support from CAEP TAP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Outcomes and Services</dc:title>
  <dc:creator>Jay Wright</dc:creator>
  <cp:lastModifiedBy>Mandilee Gonzales</cp:lastModifiedBy>
  <cp:revision>386</cp:revision>
  <cp:lastPrinted>2019-06-06T18:02:10Z</cp:lastPrinted>
  <dcterms:created xsi:type="dcterms:W3CDTF">2018-06-04T21:59:02Z</dcterms:created>
  <dcterms:modified xsi:type="dcterms:W3CDTF">2024-02-01T23:06:42Z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0x0101009AE4BCF4D8983C40A36124FC3310ACB6</vt:lpwstr>
  </property>
</Properties>
</file>