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28"/>
  </p:notesMasterIdLst>
  <p:handoutMasterIdLst>
    <p:handoutMasterId r:id="rId29"/>
  </p:handoutMasterIdLst>
  <p:sldIdLst>
    <p:sldId id="1433" r:id="rId5"/>
    <p:sldId id="1492" r:id="rId6"/>
    <p:sldId id="1466" r:id="rId7"/>
    <p:sldId id="1510" r:id="rId8"/>
    <p:sldId id="1495" r:id="rId9"/>
    <p:sldId id="1496" r:id="rId10"/>
    <p:sldId id="1497" r:id="rId11"/>
    <p:sldId id="1479" r:id="rId12"/>
    <p:sldId id="1481" r:id="rId13"/>
    <p:sldId id="1493" r:id="rId14"/>
    <p:sldId id="1498" r:id="rId15"/>
    <p:sldId id="1499" r:id="rId16"/>
    <p:sldId id="1500" r:id="rId17"/>
    <p:sldId id="1501" r:id="rId18"/>
    <p:sldId id="1502" r:id="rId19"/>
    <p:sldId id="1503" r:id="rId20"/>
    <p:sldId id="1504" r:id="rId21"/>
    <p:sldId id="1505" r:id="rId22"/>
    <p:sldId id="1506" r:id="rId23"/>
    <p:sldId id="1507" r:id="rId24"/>
    <p:sldId id="1488" r:id="rId25"/>
    <p:sldId id="1508" r:id="rId26"/>
    <p:sldId id="1509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6C5211-1CA4-9C86-7D07-791C6263D633}" name="Diaz, Mayra" initials="DM" userId="S::mdiaz@cccco.edu::c7a328a7-73e4-4a44-b49c-88a826fa69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C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86407" autoAdjust="0"/>
  </p:normalViewPr>
  <p:slideViewPr>
    <p:cSldViewPr snapToGrid="0">
      <p:cViewPr varScale="1">
        <p:scale>
          <a:sx n="55" d="100"/>
          <a:sy n="55" d="100"/>
        </p:scale>
        <p:origin x="192" y="648"/>
      </p:cViewPr>
      <p:guideLst/>
    </p:cSldViewPr>
  </p:slideViewPr>
  <p:outlineViewPr>
    <p:cViewPr>
      <p:scale>
        <a:sx n="33" d="100"/>
        <a:sy n="33" d="100"/>
      </p:scale>
      <p:origin x="0" y="-18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42"/>
    </p:cViewPr>
  </p:sorterViewPr>
  <p:notesViewPr>
    <p:cSldViewPr snapToGrid="0">
      <p:cViewPr varScale="1">
        <p:scale>
          <a:sx n="94" d="100"/>
          <a:sy n="94" d="100"/>
        </p:scale>
        <p:origin x="80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5707BD-72DD-9946-BEC3-3D363140DC8E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53D266-6BC6-D642-B771-BD18544B79DE}">
      <dgm:prSet phldrT="[Text]"/>
      <dgm:spPr/>
      <dgm:t>
        <a:bodyPr/>
        <a:lstStyle/>
        <a:p>
          <a:pPr algn="ctr"/>
          <a:r>
            <a:rPr lang="en-US"/>
            <a:t>Allocation</a:t>
          </a:r>
          <a:endParaRPr lang="en-US" dirty="0"/>
        </a:p>
      </dgm:t>
    </dgm:pt>
    <dgm:pt modelId="{29AF6C8D-560C-2E44-91E8-DAB69CAFC20F}" type="parTrans" cxnId="{22FCD799-6D97-4949-A0CC-D06716E7B833}">
      <dgm:prSet/>
      <dgm:spPr/>
      <dgm:t>
        <a:bodyPr/>
        <a:lstStyle/>
        <a:p>
          <a:pPr algn="l"/>
          <a:endParaRPr lang="en-US"/>
        </a:p>
      </dgm:t>
    </dgm:pt>
    <dgm:pt modelId="{AF2BACD4-4B3A-7447-AC7B-064BD3B8673C}" type="sibTrans" cxnId="{22FCD799-6D97-4949-A0CC-D06716E7B833}">
      <dgm:prSet/>
      <dgm:spPr/>
      <dgm:t>
        <a:bodyPr/>
        <a:lstStyle/>
        <a:p>
          <a:pPr algn="l"/>
          <a:endParaRPr lang="en-US"/>
        </a:p>
      </dgm:t>
    </dgm:pt>
    <dgm:pt modelId="{C6515757-79D8-7E48-9246-D1325FDC3C3C}">
      <dgm:prSet phldrT="[Text]"/>
      <dgm:spPr/>
      <dgm:t>
        <a:bodyPr/>
        <a:lstStyle/>
        <a:p>
          <a:pPr algn="ctr"/>
          <a:r>
            <a:rPr lang="en-US" dirty="0"/>
            <a:t>CFAD</a:t>
          </a:r>
        </a:p>
      </dgm:t>
    </dgm:pt>
    <dgm:pt modelId="{A0D4E93B-B1DD-BA4C-9F5F-58309C47EF5A}" type="parTrans" cxnId="{78E70B7F-2828-3946-A67E-B680624DB86C}">
      <dgm:prSet/>
      <dgm:spPr/>
      <dgm:t>
        <a:bodyPr/>
        <a:lstStyle/>
        <a:p>
          <a:pPr algn="l"/>
          <a:endParaRPr lang="en-US"/>
        </a:p>
      </dgm:t>
    </dgm:pt>
    <dgm:pt modelId="{31B23E8A-959E-C340-8835-E1FFB2BC0043}" type="sibTrans" cxnId="{78E70B7F-2828-3946-A67E-B680624DB86C}">
      <dgm:prSet/>
      <dgm:spPr/>
      <dgm:t>
        <a:bodyPr/>
        <a:lstStyle/>
        <a:p>
          <a:pPr algn="l"/>
          <a:endParaRPr lang="en-US"/>
        </a:p>
      </dgm:t>
    </dgm:pt>
    <dgm:pt modelId="{589E3631-7A03-294E-829B-559A4A4656B9}">
      <dgm:prSet phldrT="[Text]"/>
      <dgm:spPr/>
      <dgm:t>
        <a:bodyPr/>
        <a:lstStyle/>
        <a:p>
          <a:pPr algn="ctr"/>
          <a:r>
            <a:rPr lang="en-US" dirty="0"/>
            <a:t>Annual Plan</a:t>
          </a:r>
        </a:p>
      </dgm:t>
    </dgm:pt>
    <dgm:pt modelId="{6A8B7F52-DB6E-984C-A0B7-9776AE48367C}" type="parTrans" cxnId="{80FE0D6C-F6C2-F44A-AD1E-49330813B15C}">
      <dgm:prSet/>
      <dgm:spPr/>
      <dgm:t>
        <a:bodyPr/>
        <a:lstStyle/>
        <a:p>
          <a:pPr algn="l"/>
          <a:endParaRPr lang="en-US"/>
        </a:p>
      </dgm:t>
    </dgm:pt>
    <dgm:pt modelId="{33D5BE53-59B0-9641-A236-05A6D1A98028}" type="sibTrans" cxnId="{80FE0D6C-F6C2-F44A-AD1E-49330813B15C}">
      <dgm:prSet/>
      <dgm:spPr/>
      <dgm:t>
        <a:bodyPr/>
        <a:lstStyle/>
        <a:p>
          <a:pPr algn="l"/>
          <a:endParaRPr lang="en-US"/>
        </a:p>
      </dgm:t>
    </dgm:pt>
    <dgm:pt modelId="{8D6631D9-E342-3544-9DD3-EB383A71D53F}">
      <dgm:prSet phldrT="[Text]" custT="1"/>
      <dgm:spPr/>
      <dgm:t>
        <a:bodyPr/>
        <a:lstStyle/>
        <a:p>
          <a:pPr algn="l">
            <a:buNone/>
          </a:pPr>
          <a:r>
            <a:rPr lang="en-US" sz="1600" b="1" dirty="0"/>
            <a:t>Annual Plan - </a:t>
          </a:r>
          <a:r>
            <a:rPr lang="en-US" sz="1600" i="1" dirty="0"/>
            <a:t>August 15</a:t>
          </a:r>
          <a:r>
            <a:rPr lang="en-US" sz="1600" i="1" baseline="30000" dirty="0"/>
            <a:t>th</a:t>
          </a:r>
          <a:r>
            <a:rPr lang="en-US" sz="1600" i="1" dirty="0"/>
            <a:t> </a:t>
          </a:r>
          <a:br>
            <a:rPr lang="en-US" sz="1600" i="1" dirty="0"/>
          </a:br>
          <a:r>
            <a:rPr lang="en-US" sz="1600" b="0" i="1" u="none" dirty="0"/>
            <a:t>This must be approved in NOVA before the </a:t>
          </a:r>
          <a:r>
            <a:rPr lang="en-US" sz="1600" b="1" i="1" u="none" dirty="0"/>
            <a:t>Budget and Work plan opens</a:t>
          </a:r>
          <a:r>
            <a:rPr lang="en-US" sz="1600" b="0" i="1" u="none" dirty="0"/>
            <a:t>. </a:t>
          </a:r>
          <a:endParaRPr lang="en-US" sz="1600" i="1" dirty="0"/>
        </a:p>
      </dgm:t>
    </dgm:pt>
    <dgm:pt modelId="{C6B5C3A2-64B6-7143-BAA6-09DBBD468F3E}" type="parTrans" cxnId="{5673C4BB-2812-2F44-859E-4401BDD0BEF7}">
      <dgm:prSet/>
      <dgm:spPr/>
      <dgm:t>
        <a:bodyPr/>
        <a:lstStyle/>
        <a:p>
          <a:pPr algn="l"/>
          <a:endParaRPr lang="en-US"/>
        </a:p>
      </dgm:t>
    </dgm:pt>
    <dgm:pt modelId="{73858BEB-C934-CE47-BCBA-E85F24A82A24}" type="sibTrans" cxnId="{5673C4BB-2812-2F44-859E-4401BDD0BEF7}">
      <dgm:prSet/>
      <dgm:spPr/>
      <dgm:t>
        <a:bodyPr/>
        <a:lstStyle/>
        <a:p>
          <a:pPr algn="l"/>
          <a:endParaRPr lang="en-US"/>
        </a:p>
      </dgm:t>
    </dgm:pt>
    <dgm:pt modelId="{7339EAF5-7DF4-E04D-B0B4-41202CA576D4}">
      <dgm:prSet custT="1"/>
      <dgm:spPr/>
      <dgm:t>
        <a:bodyPr/>
        <a:lstStyle/>
        <a:p>
          <a:pPr algn="l"/>
          <a:r>
            <a:rPr lang="en-US" sz="1600" dirty="0"/>
            <a:t>Identify the strategies/activities and metrics from the three-year plan.</a:t>
          </a:r>
        </a:p>
      </dgm:t>
    </dgm:pt>
    <dgm:pt modelId="{538CE60B-184E-724B-A74D-8BD43CB40F3D}" type="parTrans" cxnId="{24048249-9617-EC4B-858A-BA2E21D2EAF3}">
      <dgm:prSet/>
      <dgm:spPr/>
      <dgm:t>
        <a:bodyPr/>
        <a:lstStyle/>
        <a:p>
          <a:pPr algn="l"/>
          <a:endParaRPr lang="en-US"/>
        </a:p>
      </dgm:t>
    </dgm:pt>
    <dgm:pt modelId="{9B692482-01CB-0C46-9F89-07E8D628EC21}" type="sibTrans" cxnId="{24048249-9617-EC4B-858A-BA2E21D2EAF3}">
      <dgm:prSet/>
      <dgm:spPr/>
      <dgm:t>
        <a:bodyPr/>
        <a:lstStyle/>
        <a:p>
          <a:pPr algn="l"/>
          <a:endParaRPr lang="en-US"/>
        </a:p>
      </dgm:t>
    </dgm:pt>
    <dgm:pt modelId="{16F59706-A289-324E-A899-6BE0A7C81A15}">
      <dgm:prSet custT="1"/>
      <dgm:spPr/>
      <dgm:t>
        <a:bodyPr/>
        <a:lstStyle/>
        <a:p>
          <a:pPr algn="l"/>
          <a:r>
            <a:rPr lang="en-US" sz="1600" dirty="0"/>
            <a:t>Formulate and implement strategies.</a:t>
          </a:r>
        </a:p>
      </dgm:t>
    </dgm:pt>
    <dgm:pt modelId="{31D160FC-B826-6842-A6AE-7640FDA7A93C}" type="parTrans" cxnId="{A55D3DD7-80A2-EC41-9BA0-DF056D6C087B}">
      <dgm:prSet/>
      <dgm:spPr/>
      <dgm:t>
        <a:bodyPr/>
        <a:lstStyle/>
        <a:p>
          <a:pPr algn="l"/>
          <a:endParaRPr lang="en-US"/>
        </a:p>
      </dgm:t>
    </dgm:pt>
    <dgm:pt modelId="{84B60291-B9F9-8844-B6AA-3FD0F3F2C23C}" type="sibTrans" cxnId="{A55D3DD7-80A2-EC41-9BA0-DF056D6C087B}">
      <dgm:prSet/>
      <dgm:spPr/>
      <dgm:t>
        <a:bodyPr/>
        <a:lstStyle/>
        <a:p>
          <a:pPr algn="l"/>
          <a:endParaRPr lang="en-US"/>
        </a:p>
      </dgm:t>
    </dgm:pt>
    <dgm:pt modelId="{FF195FB6-43CD-284A-9ECE-7DCB8E049EB2}">
      <dgm:prSet custT="1"/>
      <dgm:spPr/>
      <dgm:t>
        <a:bodyPr/>
        <a:lstStyle/>
        <a:p>
          <a:pPr algn="l"/>
          <a:r>
            <a:rPr lang="en-US" sz="1600" dirty="0"/>
            <a:t>Identify plans of action to increase student outcomes</a:t>
          </a:r>
        </a:p>
      </dgm:t>
    </dgm:pt>
    <dgm:pt modelId="{464B6F19-BD18-CE46-82F8-E6ED896B5E78}" type="parTrans" cxnId="{EF03A299-BD99-5141-9D40-E038FFB6A61D}">
      <dgm:prSet/>
      <dgm:spPr/>
      <dgm:t>
        <a:bodyPr/>
        <a:lstStyle/>
        <a:p>
          <a:pPr algn="l"/>
          <a:endParaRPr lang="en-US"/>
        </a:p>
      </dgm:t>
    </dgm:pt>
    <dgm:pt modelId="{E85321EC-22FC-3E41-B313-2C3ABD28EA10}" type="sibTrans" cxnId="{EF03A299-BD99-5141-9D40-E038FFB6A61D}">
      <dgm:prSet/>
      <dgm:spPr/>
      <dgm:t>
        <a:bodyPr/>
        <a:lstStyle/>
        <a:p>
          <a:pPr algn="l"/>
          <a:endParaRPr lang="en-US"/>
        </a:p>
      </dgm:t>
    </dgm:pt>
    <dgm:pt modelId="{66F66F13-0C65-4E43-B6EB-2D886C7D9386}">
      <dgm:prSet custT="1"/>
      <dgm:spPr/>
      <dgm:t>
        <a:bodyPr/>
        <a:lstStyle/>
        <a:p>
          <a:pPr algn="l">
            <a:buNone/>
          </a:pPr>
          <a:r>
            <a:rPr lang="en-US" sz="1600" b="1" dirty="0"/>
            <a:t>Consortium Fiscal Administrative Declaration CFAD</a:t>
          </a:r>
          <a:endParaRPr lang="en-US" sz="1600" dirty="0"/>
        </a:p>
      </dgm:t>
    </dgm:pt>
    <dgm:pt modelId="{29ACBADE-F1A1-5C47-9090-CCA037BF53D4}" type="parTrans" cxnId="{67617287-5364-934B-84A4-43896AC0C6AC}">
      <dgm:prSet/>
      <dgm:spPr/>
      <dgm:t>
        <a:bodyPr/>
        <a:lstStyle/>
        <a:p>
          <a:endParaRPr lang="en-US"/>
        </a:p>
      </dgm:t>
    </dgm:pt>
    <dgm:pt modelId="{78BDE1D8-EB55-C94F-8832-2B24A9BD1DE9}" type="sibTrans" cxnId="{67617287-5364-934B-84A4-43896AC0C6AC}">
      <dgm:prSet/>
      <dgm:spPr/>
      <dgm:t>
        <a:bodyPr/>
        <a:lstStyle/>
        <a:p>
          <a:endParaRPr lang="en-US"/>
        </a:p>
      </dgm:t>
    </dgm:pt>
    <dgm:pt modelId="{EA952082-19B2-FC4B-BF68-2C0C38F93A8F}">
      <dgm:prSet custT="1"/>
      <dgm:spPr/>
      <dgm:t>
        <a:bodyPr/>
        <a:lstStyle/>
        <a:p>
          <a:pPr algn="l">
            <a:buNone/>
          </a:pPr>
          <a:r>
            <a:rPr lang="en-US" sz="1600" dirty="0"/>
            <a:t>The CFAD must be Consortium Approved by May 2 of each year.</a:t>
          </a:r>
        </a:p>
      </dgm:t>
    </dgm:pt>
    <dgm:pt modelId="{60D95849-4EB1-1B4F-A940-404478D16824}" type="parTrans" cxnId="{47276583-28E3-534D-AB49-C3CC24C5B843}">
      <dgm:prSet/>
      <dgm:spPr/>
      <dgm:t>
        <a:bodyPr/>
        <a:lstStyle/>
        <a:p>
          <a:endParaRPr lang="en-US"/>
        </a:p>
      </dgm:t>
    </dgm:pt>
    <dgm:pt modelId="{BBA58331-02A4-E64C-9F6A-86BD445D7AA3}" type="sibTrans" cxnId="{47276583-28E3-534D-AB49-C3CC24C5B843}">
      <dgm:prSet/>
      <dgm:spPr/>
      <dgm:t>
        <a:bodyPr/>
        <a:lstStyle/>
        <a:p>
          <a:endParaRPr lang="en-US"/>
        </a:p>
      </dgm:t>
    </dgm:pt>
    <dgm:pt modelId="{EBFCEBBE-CB7D-3146-ACC4-F0132E036359}">
      <dgm:prSet custT="1"/>
      <dgm:spPr/>
      <dgm:t>
        <a:bodyPr/>
        <a:lstStyle/>
        <a:p>
          <a:pPr algn="l">
            <a:buNone/>
          </a:pPr>
          <a:r>
            <a:rPr lang="en-US" sz="1600" dirty="0"/>
            <a:t>The CFAD consists of four main components, which include the Fiscal Declaration, Agencies &amp; Certifiers, Member Allocations, and the Preview sections</a:t>
          </a:r>
          <a:r>
            <a:rPr lang="en-US" sz="1100" dirty="0"/>
            <a:t>.</a:t>
          </a:r>
        </a:p>
      </dgm:t>
    </dgm:pt>
    <dgm:pt modelId="{0056180A-E7BB-364A-83B5-2B5AD483BEC4}" type="parTrans" cxnId="{E284B4C0-D7EC-1142-83DE-5A3313173138}">
      <dgm:prSet/>
      <dgm:spPr/>
      <dgm:t>
        <a:bodyPr/>
        <a:lstStyle/>
        <a:p>
          <a:endParaRPr lang="en-US"/>
        </a:p>
      </dgm:t>
    </dgm:pt>
    <dgm:pt modelId="{C2036DA3-ADDD-E44D-BB35-3CB3DB419556}" type="sibTrans" cxnId="{E284B4C0-D7EC-1142-83DE-5A3313173138}">
      <dgm:prSet/>
      <dgm:spPr/>
      <dgm:t>
        <a:bodyPr/>
        <a:lstStyle/>
        <a:p>
          <a:endParaRPr lang="en-US"/>
        </a:p>
      </dgm:t>
    </dgm:pt>
    <dgm:pt modelId="{E8B85A37-FB2B-D746-B04B-CDC1F18F78BF}">
      <dgm:prSet custT="1"/>
      <dgm:spPr/>
      <dgm:t>
        <a:bodyPr/>
        <a:lstStyle/>
        <a:p>
          <a:pPr algn="l">
            <a:buNone/>
          </a:pPr>
          <a:r>
            <a:rPr lang="en-US" sz="1600" b="1" dirty="0"/>
            <a:t>Allocation Amendments &amp; Budget Changes </a:t>
          </a:r>
          <a:endParaRPr lang="en-US" sz="1600" dirty="0"/>
        </a:p>
      </dgm:t>
    </dgm:pt>
    <dgm:pt modelId="{9848B348-1717-1942-A08A-A196C30D6050}" type="parTrans" cxnId="{7BFA21CF-5495-2647-AC35-602809D5F9F2}">
      <dgm:prSet/>
      <dgm:spPr/>
      <dgm:t>
        <a:bodyPr/>
        <a:lstStyle/>
        <a:p>
          <a:endParaRPr lang="en-US"/>
        </a:p>
      </dgm:t>
    </dgm:pt>
    <dgm:pt modelId="{9D611038-27B8-074C-B7EF-ABC76251122B}" type="sibTrans" cxnId="{7BFA21CF-5495-2647-AC35-602809D5F9F2}">
      <dgm:prSet/>
      <dgm:spPr/>
      <dgm:t>
        <a:bodyPr/>
        <a:lstStyle/>
        <a:p>
          <a:endParaRPr lang="en-US"/>
        </a:p>
      </dgm:t>
    </dgm:pt>
    <dgm:pt modelId="{7FA9184A-F650-0648-859F-DD4F1C6C2187}">
      <dgm:prSet custT="1"/>
      <dgm:spPr/>
      <dgm:t>
        <a:bodyPr/>
        <a:lstStyle/>
        <a:p>
          <a:pPr algn="l">
            <a:buNone/>
          </a:pPr>
          <a:r>
            <a:rPr lang="en-US" sz="1600" dirty="0"/>
            <a:t>Preliminary Allocations released by February 28th.</a:t>
          </a:r>
        </a:p>
      </dgm:t>
    </dgm:pt>
    <dgm:pt modelId="{73E3FB5E-3AC5-6940-954B-ACDD2D449F38}" type="parTrans" cxnId="{FB5DDE71-DE9A-6E49-BE49-AD6030DB4C38}">
      <dgm:prSet/>
      <dgm:spPr/>
      <dgm:t>
        <a:bodyPr/>
        <a:lstStyle/>
        <a:p>
          <a:endParaRPr lang="en-US"/>
        </a:p>
      </dgm:t>
    </dgm:pt>
    <dgm:pt modelId="{D22D626D-E5A1-4947-A6CE-1D26BBA3623B}" type="sibTrans" cxnId="{FB5DDE71-DE9A-6E49-BE49-AD6030DB4C38}">
      <dgm:prSet/>
      <dgm:spPr/>
      <dgm:t>
        <a:bodyPr/>
        <a:lstStyle/>
        <a:p>
          <a:endParaRPr lang="en-US"/>
        </a:p>
      </dgm:t>
    </dgm:pt>
    <dgm:pt modelId="{90A6C495-ED0C-204B-87F7-6975C7BAC31A}">
      <dgm:prSet custT="1"/>
      <dgm:spPr/>
      <dgm:t>
        <a:bodyPr/>
        <a:lstStyle/>
        <a:p>
          <a:pPr algn="l">
            <a:buNone/>
          </a:pPr>
          <a:r>
            <a:rPr lang="en-US" sz="1600" dirty="0"/>
            <a:t>Consortia certification via the CFAD by May 2nd.​</a:t>
          </a:r>
        </a:p>
      </dgm:t>
    </dgm:pt>
    <dgm:pt modelId="{52829A1F-3B5E-F644-BCA3-2E60A056BA0A}" type="parTrans" cxnId="{F8AD8168-6A4C-8B44-B98F-7307331D2547}">
      <dgm:prSet/>
      <dgm:spPr/>
      <dgm:t>
        <a:bodyPr/>
        <a:lstStyle/>
        <a:p>
          <a:endParaRPr lang="en-US"/>
        </a:p>
      </dgm:t>
    </dgm:pt>
    <dgm:pt modelId="{85AE5F21-ED57-1B4F-B62C-BC47CEB67D00}" type="sibTrans" cxnId="{F8AD8168-6A4C-8B44-B98F-7307331D2547}">
      <dgm:prSet/>
      <dgm:spPr/>
      <dgm:t>
        <a:bodyPr/>
        <a:lstStyle/>
        <a:p>
          <a:endParaRPr lang="en-US"/>
        </a:p>
      </dgm:t>
    </dgm:pt>
    <dgm:pt modelId="{BB8BD44C-DC87-AE4B-BE73-44B13FE1217F}">
      <dgm:prSet custT="1"/>
      <dgm:spPr/>
      <dgm:t>
        <a:bodyPr/>
        <a:lstStyle/>
        <a:p>
          <a:pPr algn="l">
            <a:buNone/>
          </a:pPr>
          <a:r>
            <a:rPr lang="en-US" sz="1600" dirty="0"/>
            <a:t>May Revise (mid-May) and/or Trailer bill (late June)adjustment.​</a:t>
          </a:r>
        </a:p>
      </dgm:t>
    </dgm:pt>
    <dgm:pt modelId="{2FCC9C62-BFE1-EB4B-89C0-21FAD98D3C0D}" type="parTrans" cxnId="{8B672C18-BF89-7249-90C0-279C58BEC88E}">
      <dgm:prSet/>
      <dgm:spPr/>
      <dgm:t>
        <a:bodyPr/>
        <a:lstStyle/>
        <a:p>
          <a:endParaRPr lang="en-US"/>
        </a:p>
      </dgm:t>
    </dgm:pt>
    <dgm:pt modelId="{78E8C183-F377-5C4A-B84D-62FC6ED33B31}" type="sibTrans" cxnId="{8B672C18-BF89-7249-90C0-279C58BEC88E}">
      <dgm:prSet/>
      <dgm:spPr/>
      <dgm:t>
        <a:bodyPr/>
        <a:lstStyle/>
        <a:p>
          <a:endParaRPr lang="en-US"/>
        </a:p>
      </dgm:t>
    </dgm:pt>
    <dgm:pt modelId="{2E08FE59-7EC0-C14A-AD2A-8443FAD4E6A9}">
      <dgm:prSet custT="1"/>
      <dgm:spPr/>
      <dgm:t>
        <a:bodyPr/>
        <a:lstStyle/>
        <a:p>
          <a:pPr algn="l">
            <a:buNone/>
          </a:pPr>
          <a:r>
            <a:rPr lang="en-US" sz="1600" dirty="0"/>
            <a:t>State submits CAEP schedules to DOF (July 15th)​</a:t>
          </a:r>
        </a:p>
      </dgm:t>
    </dgm:pt>
    <dgm:pt modelId="{F4B6C70D-C0D7-604D-BA4E-71CA6A386006}" type="parTrans" cxnId="{D4B46EA2-509E-784F-B946-11C5D9331199}">
      <dgm:prSet/>
      <dgm:spPr/>
      <dgm:t>
        <a:bodyPr/>
        <a:lstStyle/>
        <a:p>
          <a:endParaRPr lang="en-US"/>
        </a:p>
      </dgm:t>
    </dgm:pt>
    <dgm:pt modelId="{E8477776-D2FF-B044-BC16-6EBCF7D0A3EC}" type="sibTrans" cxnId="{D4B46EA2-509E-784F-B946-11C5D9331199}">
      <dgm:prSet/>
      <dgm:spPr/>
      <dgm:t>
        <a:bodyPr/>
        <a:lstStyle/>
        <a:p>
          <a:endParaRPr lang="en-US"/>
        </a:p>
      </dgm:t>
    </dgm:pt>
    <dgm:pt modelId="{A2187033-0B40-CB40-A2B7-E4C65126CB33}">
      <dgm:prSet custT="1"/>
      <dgm:spPr/>
      <dgm:t>
        <a:bodyPr/>
        <a:lstStyle/>
        <a:p>
          <a:pPr algn="l">
            <a:buNone/>
          </a:pPr>
          <a:r>
            <a:rPr lang="en-US" sz="1600"/>
            <a:t>State begins CAEP fund disbursement (August 15th)​</a:t>
          </a:r>
          <a:endParaRPr lang="en-US" sz="1600" dirty="0"/>
        </a:p>
      </dgm:t>
    </dgm:pt>
    <dgm:pt modelId="{B63DD087-D4EA-F542-BF4F-ED301A212122}" type="parTrans" cxnId="{91A70591-984A-1843-890E-18B44E0A59CE}">
      <dgm:prSet/>
      <dgm:spPr/>
      <dgm:t>
        <a:bodyPr/>
        <a:lstStyle/>
        <a:p>
          <a:endParaRPr lang="en-US"/>
        </a:p>
      </dgm:t>
    </dgm:pt>
    <dgm:pt modelId="{293D6DEE-399A-5847-A185-A518B7E2239A}" type="sibTrans" cxnId="{91A70591-984A-1843-890E-18B44E0A59CE}">
      <dgm:prSet/>
      <dgm:spPr/>
      <dgm:t>
        <a:bodyPr/>
        <a:lstStyle/>
        <a:p>
          <a:endParaRPr lang="en-US"/>
        </a:p>
      </dgm:t>
    </dgm:pt>
    <dgm:pt modelId="{67EEE318-E967-3A48-AE0E-AF272BCF76F9}">
      <dgm:prSet custT="1"/>
      <dgm:spPr/>
      <dgm:t>
        <a:bodyPr/>
        <a:lstStyle/>
        <a:p>
          <a:pPr algn="l">
            <a:buNone/>
          </a:pPr>
          <a:r>
            <a:rPr lang="en-US" sz="1600" dirty="0"/>
            <a:t>Consortium members certify amendments (September 1st)</a:t>
          </a:r>
        </a:p>
      </dgm:t>
    </dgm:pt>
    <dgm:pt modelId="{78966AEB-FB19-BC4F-A581-E758C9A19093}" type="parTrans" cxnId="{E12536D6-3A62-2248-A511-9C79461B4B16}">
      <dgm:prSet/>
      <dgm:spPr/>
      <dgm:t>
        <a:bodyPr/>
        <a:lstStyle/>
        <a:p>
          <a:endParaRPr lang="en-US"/>
        </a:p>
      </dgm:t>
    </dgm:pt>
    <dgm:pt modelId="{7337CED7-4D7D-3148-B22A-9CC4D901F248}" type="sibTrans" cxnId="{E12536D6-3A62-2248-A511-9C79461B4B16}">
      <dgm:prSet/>
      <dgm:spPr/>
      <dgm:t>
        <a:bodyPr/>
        <a:lstStyle/>
        <a:p>
          <a:endParaRPr lang="en-US"/>
        </a:p>
      </dgm:t>
    </dgm:pt>
    <dgm:pt modelId="{40EFF5BA-1957-484F-8989-684399669147}" type="pres">
      <dgm:prSet presAssocID="{445707BD-72DD-9946-BEC3-3D363140DC8E}" presName="linearFlow" presStyleCnt="0">
        <dgm:presLayoutVars>
          <dgm:dir/>
          <dgm:animLvl val="lvl"/>
          <dgm:resizeHandles val="exact"/>
        </dgm:presLayoutVars>
      </dgm:prSet>
      <dgm:spPr/>
    </dgm:pt>
    <dgm:pt modelId="{00021E94-9458-DC4D-A936-8D07E4F36AF8}" type="pres">
      <dgm:prSet presAssocID="{7753D266-6BC6-D642-B771-BD18544B79DE}" presName="composite" presStyleCnt="0"/>
      <dgm:spPr/>
    </dgm:pt>
    <dgm:pt modelId="{7EF3F092-ED8E-F449-913E-3A1778B8ED0C}" type="pres">
      <dgm:prSet presAssocID="{7753D266-6BC6-D642-B771-BD18544B79DE}" presName="parentText" presStyleLbl="alignNode1" presStyleIdx="0" presStyleCnt="3" custLinFactNeighborY="-28778">
        <dgm:presLayoutVars>
          <dgm:chMax val="1"/>
          <dgm:bulletEnabled val="1"/>
        </dgm:presLayoutVars>
      </dgm:prSet>
      <dgm:spPr/>
    </dgm:pt>
    <dgm:pt modelId="{ADC78C28-8D4C-3E46-867F-378A21353467}" type="pres">
      <dgm:prSet presAssocID="{7753D266-6BC6-D642-B771-BD18544B79DE}" presName="descendantText" presStyleLbl="alignAcc1" presStyleIdx="0" presStyleCnt="3" custScaleY="198607">
        <dgm:presLayoutVars>
          <dgm:bulletEnabled val="1"/>
        </dgm:presLayoutVars>
      </dgm:prSet>
      <dgm:spPr/>
    </dgm:pt>
    <dgm:pt modelId="{CDEF00BE-DEF6-C44E-9797-9D6FF9C23373}" type="pres">
      <dgm:prSet presAssocID="{AF2BACD4-4B3A-7447-AC7B-064BD3B8673C}" presName="sp" presStyleCnt="0"/>
      <dgm:spPr/>
    </dgm:pt>
    <dgm:pt modelId="{AAB2ADB8-C056-4840-91B3-10EF6A37620F}" type="pres">
      <dgm:prSet presAssocID="{C6515757-79D8-7E48-9246-D1325FDC3C3C}" presName="composite" presStyleCnt="0"/>
      <dgm:spPr/>
    </dgm:pt>
    <dgm:pt modelId="{AC901D1A-1CE2-9148-B6E3-FBC2BD56B01D}" type="pres">
      <dgm:prSet presAssocID="{C6515757-79D8-7E48-9246-D1325FDC3C3C}" presName="parentText" presStyleLbl="alignNode1" presStyleIdx="1" presStyleCnt="3" custScaleY="106717" custLinFactNeighborY="-6126">
        <dgm:presLayoutVars>
          <dgm:chMax val="1"/>
          <dgm:bulletEnabled val="1"/>
        </dgm:presLayoutVars>
      </dgm:prSet>
      <dgm:spPr/>
    </dgm:pt>
    <dgm:pt modelId="{CF607AEC-2C9F-AD45-8749-805A5C7976EE}" type="pres">
      <dgm:prSet presAssocID="{C6515757-79D8-7E48-9246-D1325FDC3C3C}" presName="descendantText" presStyleLbl="alignAcc1" presStyleIdx="1" presStyleCnt="3" custScaleY="125903" custLinFactNeighborY="27777">
        <dgm:presLayoutVars>
          <dgm:bulletEnabled val="1"/>
        </dgm:presLayoutVars>
      </dgm:prSet>
      <dgm:spPr/>
    </dgm:pt>
    <dgm:pt modelId="{C857BAA4-B755-CE4E-98C6-7D36604506AD}" type="pres">
      <dgm:prSet presAssocID="{31B23E8A-959E-C340-8835-E1FFB2BC0043}" presName="sp" presStyleCnt="0"/>
      <dgm:spPr/>
    </dgm:pt>
    <dgm:pt modelId="{A4DF75A8-778E-F544-B19E-C5D7013A125F}" type="pres">
      <dgm:prSet presAssocID="{589E3631-7A03-294E-829B-559A4A4656B9}" presName="composite" presStyleCnt="0"/>
      <dgm:spPr/>
    </dgm:pt>
    <dgm:pt modelId="{ABF546A6-12F2-294E-B430-284F7772188A}" type="pres">
      <dgm:prSet presAssocID="{589E3631-7A03-294E-829B-559A4A4656B9}" presName="parentText" presStyleLbl="alignNode1" presStyleIdx="2" presStyleCnt="3" custLinFactNeighborY="-8871">
        <dgm:presLayoutVars>
          <dgm:chMax val="1"/>
          <dgm:bulletEnabled val="1"/>
        </dgm:presLayoutVars>
      </dgm:prSet>
      <dgm:spPr/>
    </dgm:pt>
    <dgm:pt modelId="{9937ADB8-D861-7346-89D3-0A2CE3174291}" type="pres">
      <dgm:prSet presAssocID="{589E3631-7A03-294E-829B-559A4A4656B9}" presName="descendantText" presStyleLbl="alignAcc1" presStyleIdx="2" presStyleCnt="3" custScaleY="137121" custLinFactNeighborX="-211" custLinFactNeighborY="18636">
        <dgm:presLayoutVars>
          <dgm:bulletEnabled val="1"/>
        </dgm:presLayoutVars>
      </dgm:prSet>
      <dgm:spPr/>
    </dgm:pt>
  </dgm:ptLst>
  <dgm:cxnLst>
    <dgm:cxn modelId="{98CD2206-1889-C84B-BB27-CEDBC33FB2D3}" type="presOf" srcId="{7753D266-6BC6-D642-B771-BD18544B79DE}" destId="{7EF3F092-ED8E-F449-913E-3A1778B8ED0C}" srcOrd="0" destOrd="0" presId="urn:microsoft.com/office/officeart/2005/8/layout/chevron2"/>
    <dgm:cxn modelId="{8B672C18-BF89-7249-90C0-279C58BEC88E}" srcId="{7753D266-6BC6-D642-B771-BD18544B79DE}" destId="{BB8BD44C-DC87-AE4B-BE73-44B13FE1217F}" srcOrd="3" destOrd="0" parTransId="{2FCC9C62-BFE1-EB4B-89C0-21FAD98D3C0D}" sibTransId="{78E8C183-F377-5C4A-B84D-62FC6ED33B31}"/>
    <dgm:cxn modelId="{B1E8FC32-781A-5849-8D0B-B58ADA16AC38}" type="presOf" srcId="{BB8BD44C-DC87-AE4B-BE73-44B13FE1217F}" destId="{ADC78C28-8D4C-3E46-867F-378A21353467}" srcOrd="0" destOrd="3" presId="urn:microsoft.com/office/officeart/2005/8/layout/chevron2"/>
    <dgm:cxn modelId="{0179733B-39EA-EE4A-8808-6887350B18EF}" type="presOf" srcId="{E8B85A37-FB2B-D746-B04B-CDC1F18F78BF}" destId="{ADC78C28-8D4C-3E46-867F-378A21353467}" srcOrd="0" destOrd="0" presId="urn:microsoft.com/office/officeart/2005/8/layout/chevron2"/>
    <dgm:cxn modelId="{24048249-9617-EC4B-858A-BA2E21D2EAF3}" srcId="{589E3631-7A03-294E-829B-559A4A4656B9}" destId="{7339EAF5-7DF4-E04D-B0B4-41202CA576D4}" srcOrd="1" destOrd="0" parTransId="{538CE60B-184E-724B-A74D-8BD43CB40F3D}" sibTransId="{9B692482-01CB-0C46-9F89-07E8D628EC21}"/>
    <dgm:cxn modelId="{B020B750-CB75-C34F-BF01-C184747F808D}" type="presOf" srcId="{589E3631-7A03-294E-829B-559A4A4656B9}" destId="{ABF546A6-12F2-294E-B430-284F7772188A}" srcOrd="0" destOrd="0" presId="urn:microsoft.com/office/officeart/2005/8/layout/chevron2"/>
    <dgm:cxn modelId="{32123059-476D-EE44-9F79-855CAA2EEEE0}" type="presOf" srcId="{445707BD-72DD-9946-BEC3-3D363140DC8E}" destId="{40EFF5BA-1957-484F-8989-684399669147}" srcOrd="0" destOrd="0" presId="urn:microsoft.com/office/officeart/2005/8/layout/chevron2"/>
    <dgm:cxn modelId="{F8AD8168-6A4C-8B44-B98F-7307331D2547}" srcId="{7753D266-6BC6-D642-B771-BD18544B79DE}" destId="{90A6C495-ED0C-204B-87F7-6975C7BAC31A}" srcOrd="2" destOrd="0" parTransId="{52829A1F-3B5E-F644-BCA3-2E60A056BA0A}" sibTransId="{85AE5F21-ED57-1B4F-B62C-BC47CEB67D00}"/>
    <dgm:cxn modelId="{80FE0D6C-F6C2-F44A-AD1E-49330813B15C}" srcId="{445707BD-72DD-9946-BEC3-3D363140DC8E}" destId="{589E3631-7A03-294E-829B-559A4A4656B9}" srcOrd="2" destOrd="0" parTransId="{6A8B7F52-DB6E-984C-A0B7-9776AE48367C}" sibTransId="{33D5BE53-59B0-9641-A236-05A6D1A98028}"/>
    <dgm:cxn modelId="{FB5DDE71-DE9A-6E49-BE49-AD6030DB4C38}" srcId="{7753D266-6BC6-D642-B771-BD18544B79DE}" destId="{7FA9184A-F650-0648-859F-DD4F1C6C2187}" srcOrd="1" destOrd="0" parTransId="{73E3FB5E-3AC5-6940-954B-ACDD2D449F38}" sibTransId="{D22D626D-E5A1-4947-A6CE-1D26BBA3623B}"/>
    <dgm:cxn modelId="{78E70B7F-2828-3946-A67E-B680624DB86C}" srcId="{445707BD-72DD-9946-BEC3-3D363140DC8E}" destId="{C6515757-79D8-7E48-9246-D1325FDC3C3C}" srcOrd="1" destOrd="0" parTransId="{A0D4E93B-B1DD-BA4C-9F5F-58309C47EF5A}" sibTransId="{31B23E8A-959E-C340-8835-E1FFB2BC0043}"/>
    <dgm:cxn modelId="{47276583-28E3-534D-AB49-C3CC24C5B843}" srcId="{C6515757-79D8-7E48-9246-D1325FDC3C3C}" destId="{EA952082-19B2-FC4B-BF68-2C0C38F93A8F}" srcOrd="1" destOrd="0" parTransId="{60D95849-4EB1-1B4F-A940-404478D16824}" sibTransId="{BBA58331-02A4-E64C-9F6A-86BD445D7AA3}"/>
    <dgm:cxn modelId="{F0542C86-D038-2D47-A300-9A9B50F7441A}" type="presOf" srcId="{66F66F13-0C65-4E43-B6EB-2D886C7D9386}" destId="{CF607AEC-2C9F-AD45-8749-805A5C7976EE}" srcOrd="0" destOrd="0" presId="urn:microsoft.com/office/officeart/2005/8/layout/chevron2"/>
    <dgm:cxn modelId="{67617287-5364-934B-84A4-43896AC0C6AC}" srcId="{C6515757-79D8-7E48-9246-D1325FDC3C3C}" destId="{66F66F13-0C65-4E43-B6EB-2D886C7D9386}" srcOrd="0" destOrd="0" parTransId="{29ACBADE-F1A1-5C47-9090-CCA037BF53D4}" sibTransId="{78BDE1D8-EB55-C94F-8832-2B24A9BD1DE9}"/>
    <dgm:cxn modelId="{A6F5148E-1870-FB48-8E51-DEB143FBB08C}" type="presOf" srcId="{8D6631D9-E342-3544-9DD3-EB383A71D53F}" destId="{9937ADB8-D861-7346-89D3-0A2CE3174291}" srcOrd="0" destOrd="0" presId="urn:microsoft.com/office/officeart/2005/8/layout/chevron2"/>
    <dgm:cxn modelId="{91A70591-984A-1843-890E-18B44E0A59CE}" srcId="{7753D266-6BC6-D642-B771-BD18544B79DE}" destId="{A2187033-0B40-CB40-A2B7-E4C65126CB33}" srcOrd="5" destOrd="0" parTransId="{B63DD087-D4EA-F542-BF4F-ED301A212122}" sibTransId="{293D6DEE-399A-5847-A185-A518B7E2239A}"/>
    <dgm:cxn modelId="{6D5C0596-2F69-CC45-B52A-B53467D7722F}" type="presOf" srcId="{7339EAF5-7DF4-E04D-B0B4-41202CA576D4}" destId="{9937ADB8-D861-7346-89D3-0A2CE3174291}" srcOrd="0" destOrd="1" presId="urn:microsoft.com/office/officeart/2005/8/layout/chevron2"/>
    <dgm:cxn modelId="{EF03A299-BD99-5141-9D40-E038FFB6A61D}" srcId="{589E3631-7A03-294E-829B-559A4A4656B9}" destId="{FF195FB6-43CD-284A-9ECE-7DCB8E049EB2}" srcOrd="3" destOrd="0" parTransId="{464B6F19-BD18-CE46-82F8-E6ED896B5E78}" sibTransId="{E85321EC-22FC-3E41-B313-2C3ABD28EA10}"/>
    <dgm:cxn modelId="{22FCD799-6D97-4949-A0CC-D06716E7B833}" srcId="{445707BD-72DD-9946-BEC3-3D363140DC8E}" destId="{7753D266-6BC6-D642-B771-BD18544B79DE}" srcOrd="0" destOrd="0" parTransId="{29AF6C8D-560C-2E44-91E8-DAB69CAFC20F}" sibTransId="{AF2BACD4-4B3A-7447-AC7B-064BD3B8673C}"/>
    <dgm:cxn modelId="{759DF59D-6B59-FF42-ADA2-7DD4F3B8278F}" type="presOf" srcId="{16F59706-A289-324E-A899-6BE0A7C81A15}" destId="{9937ADB8-D861-7346-89D3-0A2CE3174291}" srcOrd="0" destOrd="2" presId="urn:microsoft.com/office/officeart/2005/8/layout/chevron2"/>
    <dgm:cxn modelId="{53F00A9F-C2F0-E448-8C9B-2A0F21F5AD19}" type="presOf" srcId="{FF195FB6-43CD-284A-9ECE-7DCB8E049EB2}" destId="{9937ADB8-D861-7346-89D3-0A2CE3174291}" srcOrd="0" destOrd="3" presId="urn:microsoft.com/office/officeart/2005/8/layout/chevron2"/>
    <dgm:cxn modelId="{4E9E86A0-E480-F64E-A04B-694085D70BAB}" type="presOf" srcId="{7FA9184A-F650-0648-859F-DD4F1C6C2187}" destId="{ADC78C28-8D4C-3E46-867F-378A21353467}" srcOrd="0" destOrd="1" presId="urn:microsoft.com/office/officeart/2005/8/layout/chevron2"/>
    <dgm:cxn modelId="{D4B46EA2-509E-784F-B946-11C5D9331199}" srcId="{7753D266-6BC6-D642-B771-BD18544B79DE}" destId="{2E08FE59-7EC0-C14A-AD2A-8443FAD4E6A9}" srcOrd="4" destOrd="0" parTransId="{F4B6C70D-C0D7-604D-BA4E-71CA6A386006}" sibTransId="{E8477776-D2FF-B044-BC16-6EBCF7D0A3EC}"/>
    <dgm:cxn modelId="{7B5D1AB3-A8FF-B547-8EF8-F80A4E650E9B}" type="presOf" srcId="{67EEE318-E967-3A48-AE0E-AF272BCF76F9}" destId="{ADC78C28-8D4C-3E46-867F-378A21353467}" srcOrd="0" destOrd="6" presId="urn:microsoft.com/office/officeart/2005/8/layout/chevron2"/>
    <dgm:cxn modelId="{BBF839B7-BC6D-B746-963C-A498544FDEA1}" type="presOf" srcId="{EBFCEBBE-CB7D-3146-ACC4-F0132E036359}" destId="{CF607AEC-2C9F-AD45-8749-805A5C7976EE}" srcOrd="0" destOrd="2" presId="urn:microsoft.com/office/officeart/2005/8/layout/chevron2"/>
    <dgm:cxn modelId="{5673C4BB-2812-2F44-859E-4401BDD0BEF7}" srcId="{589E3631-7A03-294E-829B-559A4A4656B9}" destId="{8D6631D9-E342-3544-9DD3-EB383A71D53F}" srcOrd="0" destOrd="0" parTransId="{C6B5C3A2-64B6-7143-BAA6-09DBBD468F3E}" sibTransId="{73858BEB-C934-CE47-BCBA-E85F24A82A24}"/>
    <dgm:cxn modelId="{E284B4C0-D7EC-1142-83DE-5A3313173138}" srcId="{C6515757-79D8-7E48-9246-D1325FDC3C3C}" destId="{EBFCEBBE-CB7D-3146-ACC4-F0132E036359}" srcOrd="2" destOrd="0" parTransId="{0056180A-E7BB-364A-83B5-2B5AD483BEC4}" sibTransId="{C2036DA3-ADDD-E44D-BB35-3CB3DB419556}"/>
    <dgm:cxn modelId="{7BFA21CF-5495-2647-AC35-602809D5F9F2}" srcId="{7753D266-6BC6-D642-B771-BD18544B79DE}" destId="{E8B85A37-FB2B-D746-B04B-CDC1F18F78BF}" srcOrd="0" destOrd="0" parTransId="{9848B348-1717-1942-A08A-A196C30D6050}" sibTransId="{9D611038-27B8-074C-B7EF-ABC76251122B}"/>
    <dgm:cxn modelId="{E91630D5-1BC6-9445-AEAA-8859A912EDEE}" type="presOf" srcId="{A2187033-0B40-CB40-A2B7-E4C65126CB33}" destId="{ADC78C28-8D4C-3E46-867F-378A21353467}" srcOrd="0" destOrd="5" presId="urn:microsoft.com/office/officeart/2005/8/layout/chevron2"/>
    <dgm:cxn modelId="{E12536D6-3A62-2248-A511-9C79461B4B16}" srcId="{7753D266-6BC6-D642-B771-BD18544B79DE}" destId="{67EEE318-E967-3A48-AE0E-AF272BCF76F9}" srcOrd="6" destOrd="0" parTransId="{78966AEB-FB19-BC4F-A581-E758C9A19093}" sibTransId="{7337CED7-4D7D-3148-B22A-9CC4D901F248}"/>
    <dgm:cxn modelId="{A55D3DD7-80A2-EC41-9BA0-DF056D6C087B}" srcId="{589E3631-7A03-294E-829B-559A4A4656B9}" destId="{16F59706-A289-324E-A899-6BE0A7C81A15}" srcOrd="2" destOrd="0" parTransId="{31D160FC-B826-6842-A6AE-7640FDA7A93C}" sibTransId="{84B60291-B9F9-8844-B6AA-3FD0F3F2C23C}"/>
    <dgm:cxn modelId="{69BF39E8-BC67-034A-B7BB-F265D706206D}" type="presOf" srcId="{2E08FE59-7EC0-C14A-AD2A-8443FAD4E6A9}" destId="{ADC78C28-8D4C-3E46-867F-378A21353467}" srcOrd="0" destOrd="4" presId="urn:microsoft.com/office/officeart/2005/8/layout/chevron2"/>
    <dgm:cxn modelId="{A49942EC-80FD-8145-9482-065873989A99}" type="presOf" srcId="{C6515757-79D8-7E48-9246-D1325FDC3C3C}" destId="{AC901D1A-1CE2-9148-B6E3-FBC2BD56B01D}" srcOrd="0" destOrd="0" presId="urn:microsoft.com/office/officeart/2005/8/layout/chevron2"/>
    <dgm:cxn modelId="{93B552F1-54BD-1548-B4E6-F0B8E86AF400}" type="presOf" srcId="{90A6C495-ED0C-204B-87F7-6975C7BAC31A}" destId="{ADC78C28-8D4C-3E46-867F-378A21353467}" srcOrd="0" destOrd="2" presId="urn:microsoft.com/office/officeart/2005/8/layout/chevron2"/>
    <dgm:cxn modelId="{B6AB92F1-3BDB-A84F-96C1-600CD4E0A270}" type="presOf" srcId="{EA952082-19B2-FC4B-BF68-2C0C38F93A8F}" destId="{CF607AEC-2C9F-AD45-8749-805A5C7976EE}" srcOrd="0" destOrd="1" presId="urn:microsoft.com/office/officeart/2005/8/layout/chevron2"/>
    <dgm:cxn modelId="{D3712FBE-698B-1944-9EC1-B6FC95C654C2}" type="presParOf" srcId="{40EFF5BA-1957-484F-8989-684399669147}" destId="{00021E94-9458-DC4D-A936-8D07E4F36AF8}" srcOrd="0" destOrd="0" presId="urn:microsoft.com/office/officeart/2005/8/layout/chevron2"/>
    <dgm:cxn modelId="{86F17048-24C4-5349-A17A-F0CC6309F303}" type="presParOf" srcId="{00021E94-9458-DC4D-A936-8D07E4F36AF8}" destId="{7EF3F092-ED8E-F449-913E-3A1778B8ED0C}" srcOrd="0" destOrd="0" presId="urn:microsoft.com/office/officeart/2005/8/layout/chevron2"/>
    <dgm:cxn modelId="{6CB5C214-3AC1-EB46-8A9B-D6A97B7CC862}" type="presParOf" srcId="{00021E94-9458-DC4D-A936-8D07E4F36AF8}" destId="{ADC78C28-8D4C-3E46-867F-378A21353467}" srcOrd="1" destOrd="0" presId="urn:microsoft.com/office/officeart/2005/8/layout/chevron2"/>
    <dgm:cxn modelId="{0D684D4E-1999-1A4F-8319-C43F1B85D710}" type="presParOf" srcId="{40EFF5BA-1957-484F-8989-684399669147}" destId="{CDEF00BE-DEF6-C44E-9797-9D6FF9C23373}" srcOrd="1" destOrd="0" presId="urn:microsoft.com/office/officeart/2005/8/layout/chevron2"/>
    <dgm:cxn modelId="{C618FDBC-0241-BE44-8536-165229724CFE}" type="presParOf" srcId="{40EFF5BA-1957-484F-8989-684399669147}" destId="{AAB2ADB8-C056-4840-91B3-10EF6A37620F}" srcOrd="2" destOrd="0" presId="urn:microsoft.com/office/officeart/2005/8/layout/chevron2"/>
    <dgm:cxn modelId="{928A0994-1183-3443-B98C-3EEA1A9D851D}" type="presParOf" srcId="{AAB2ADB8-C056-4840-91B3-10EF6A37620F}" destId="{AC901D1A-1CE2-9148-B6E3-FBC2BD56B01D}" srcOrd="0" destOrd="0" presId="urn:microsoft.com/office/officeart/2005/8/layout/chevron2"/>
    <dgm:cxn modelId="{840A62C9-4DE4-9A4C-9763-307148FA34C5}" type="presParOf" srcId="{AAB2ADB8-C056-4840-91B3-10EF6A37620F}" destId="{CF607AEC-2C9F-AD45-8749-805A5C7976EE}" srcOrd="1" destOrd="0" presId="urn:microsoft.com/office/officeart/2005/8/layout/chevron2"/>
    <dgm:cxn modelId="{8A632603-2B6F-274E-BE59-D8BDDA6CF8DF}" type="presParOf" srcId="{40EFF5BA-1957-484F-8989-684399669147}" destId="{C857BAA4-B755-CE4E-98C6-7D36604506AD}" srcOrd="3" destOrd="0" presId="urn:microsoft.com/office/officeart/2005/8/layout/chevron2"/>
    <dgm:cxn modelId="{6E024323-4673-0243-83C6-ADA5CE5854C6}" type="presParOf" srcId="{40EFF5BA-1957-484F-8989-684399669147}" destId="{A4DF75A8-778E-F544-B19E-C5D7013A125F}" srcOrd="4" destOrd="0" presId="urn:microsoft.com/office/officeart/2005/8/layout/chevron2"/>
    <dgm:cxn modelId="{7E8134BA-AE46-334D-8ECF-768989BC03FE}" type="presParOf" srcId="{A4DF75A8-778E-F544-B19E-C5D7013A125F}" destId="{ABF546A6-12F2-294E-B430-284F7772188A}" srcOrd="0" destOrd="0" presId="urn:microsoft.com/office/officeart/2005/8/layout/chevron2"/>
    <dgm:cxn modelId="{F51CE74F-446A-2A4E-A77E-F27A08D8A148}" type="presParOf" srcId="{A4DF75A8-778E-F544-B19E-C5D7013A125F}" destId="{9937ADB8-D861-7346-89D3-0A2CE31742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49B7E7-106D-7C4C-B3F1-3D0E44E42941}" type="doc">
      <dgm:prSet loTypeId="urn:microsoft.com/office/officeart/2005/8/layout/chevron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F0CB07-C6C2-8644-90B2-2EA1580E3AA3}">
      <dgm:prSet phldrT="[Text]"/>
      <dgm:spPr/>
      <dgm:t>
        <a:bodyPr/>
        <a:lstStyle/>
        <a:p>
          <a:r>
            <a:rPr lang="en-US" dirty="0"/>
            <a:t>Budget and Workplan</a:t>
          </a:r>
        </a:p>
      </dgm:t>
    </dgm:pt>
    <dgm:pt modelId="{255A3557-7435-0A40-970F-572B2EA5CC75}" type="parTrans" cxnId="{183A0E15-7EC3-E046-B20A-9B17DF10A773}">
      <dgm:prSet/>
      <dgm:spPr/>
      <dgm:t>
        <a:bodyPr/>
        <a:lstStyle/>
        <a:p>
          <a:endParaRPr lang="en-US"/>
        </a:p>
      </dgm:t>
    </dgm:pt>
    <dgm:pt modelId="{705B2D91-D545-B945-88D4-C3854D3D4039}" type="sibTrans" cxnId="{183A0E15-7EC3-E046-B20A-9B17DF10A773}">
      <dgm:prSet/>
      <dgm:spPr/>
      <dgm:t>
        <a:bodyPr/>
        <a:lstStyle/>
        <a:p>
          <a:endParaRPr lang="en-US"/>
        </a:p>
      </dgm:t>
    </dgm:pt>
    <dgm:pt modelId="{9F2896B6-C439-514D-8D85-45E46594E0F9}">
      <dgm:prSet phldrT="[Text]"/>
      <dgm:spPr/>
      <dgm:t>
        <a:bodyPr/>
        <a:lstStyle/>
        <a:p>
          <a:r>
            <a:rPr lang="en-US" dirty="0"/>
            <a:t>Program Area Report</a:t>
          </a:r>
        </a:p>
      </dgm:t>
    </dgm:pt>
    <dgm:pt modelId="{5BA73C8F-87F2-454A-BFD8-2768E098450D}" type="parTrans" cxnId="{8F82C09C-DC06-FC4B-BD70-9028513EA2EB}">
      <dgm:prSet/>
      <dgm:spPr/>
      <dgm:t>
        <a:bodyPr/>
        <a:lstStyle/>
        <a:p>
          <a:endParaRPr lang="en-US"/>
        </a:p>
      </dgm:t>
    </dgm:pt>
    <dgm:pt modelId="{F17CF120-E4A8-B94B-B6B1-D3A16A8B8B99}" type="sibTrans" cxnId="{8F82C09C-DC06-FC4B-BD70-9028513EA2EB}">
      <dgm:prSet/>
      <dgm:spPr/>
      <dgm:t>
        <a:bodyPr/>
        <a:lstStyle/>
        <a:p>
          <a:endParaRPr lang="en-US"/>
        </a:p>
      </dgm:t>
    </dgm:pt>
    <dgm:pt modelId="{DFA8196F-AAFE-6541-A79E-258E5B58856E}">
      <dgm:prSet phldrT="[Text]"/>
      <dgm:spPr/>
      <dgm:t>
        <a:bodyPr/>
        <a:lstStyle/>
        <a:p>
          <a:r>
            <a:rPr lang="en-US"/>
            <a:t>Expenditure Report</a:t>
          </a:r>
          <a:endParaRPr lang="en-US" dirty="0"/>
        </a:p>
      </dgm:t>
    </dgm:pt>
    <dgm:pt modelId="{1C8163F1-826D-A248-B078-3E38F9EBE8B8}" type="parTrans" cxnId="{7B4324DA-2D39-6E40-AFFB-EDCF4FED213B}">
      <dgm:prSet/>
      <dgm:spPr/>
      <dgm:t>
        <a:bodyPr/>
        <a:lstStyle/>
        <a:p>
          <a:endParaRPr lang="en-US"/>
        </a:p>
      </dgm:t>
    </dgm:pt>
    <dgm:pt modelId="{787BA35D-CEB6-274E-8D33-59694987C908}" type="sibTrans" cxnId="{7B4324DA-2D39-6E40-AFFB-EDCF4FED213B}">
      <dgm:prSet/>
      <dgm:spPr/>
      <dgm:t>
        <a:bodyPr/>
        <a:lstStyle/>
        <a:p>
          <a:endParaRPr lang="en-US"/>
        </a:p>
      </dgm:t>
    </dgm:pt>
    <dgm:pt modelId="{5DBB4CBD-3485-274E-94F2-043120F9E4C0}">
      <dgm:prSet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  <a:effectLst/>
              <a:latin typeface="+mn-lt"/>
            </a:rPr>
            <a:t>Once the member submits their work plan and budget, the consortium membership will review, approve, and certify for the upcoming year.</a:t>
          </a:r>
          <a:endParaRPr lang="en-US" sz="1600" b="1" dirty="0">
            <a:latin typeface="+mn-lt"/>
          </a:endParaRPr>
        </a:p>
      </dgm:t>
    </dgm:pt>
    <dgm:pt modelId="{985F5552-A34A-AD4F-ACFC-BC88B89ABFB4}" type="parTrans" cxnId="{BF443431-89BB-9742-A741-A1F124C54109}">
      <dgm:prSet/>
      <dgm:spPr/>
      <dgm:t>
        <a:bodyPr/>
        <a:lstStyle/>
        <a:p>
          <a:endParaRPr lang="en-US"/>
        </a:p>
      </dgm:t>
    </dgm:pt>
    <dgm:pt modelId="{B3070D57-6BA2-2C49-97D3-D4B436A6F8A1}" type="sibTrans" cxnId="{BF443431-89BB-9742-A741-A1F124C54109}">
      <dgm:prSet/>
      <dgm:spPr/>
      <dgm:t>
        <a:bodyPr/>
        <a:lstStyle/>
        <a:p>
          <a:endParaRPr lang="en-US"/>
        </a:p>
      </dgm:t>
    </dgm:pt>
    <dgm:pt modelId="{5FFA7EEC-7008-7748-9877-EDD0F4CE5741}">
      <dgm:prSet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  <a:effectLst/>
              <a:latin typeface="+mn-lt"/>
            </a:rPr>
            <a:t> If the member has changes to their work plan and/or budget, they will go back through NOVA and update. </a:t>
          </a:r>
          <a:endParaRPr lang="en-US" sz="1600" b="1" dirty="0">
            <a:latin typeface="+mn-lt"/>
          </a:endParaRPr>
        </a:p>
      </dgm:t>
    </dgm:pt>
    <dgm:pt modelId="{3FE148B6-DD4B-CB4A-B3E0-63BC48685714}" type="parTrans" cxnId="{CA19265C-135E-3643-A2ED-CAE603708E62}">
      <dgm:prSet/>
      <dgm:spPr/>
      <dgm:t>
        <a:bodyPr/>
        <a:lstStyle/>
        <a:p>
          <a:endParaRPr lang="en-US"/>
        </a:p>
      </dgm:t>
    </dgm:pt>
    <dgm:pt modelId="{488A1E16-E4F2-7C41-842D-824BF7510DA9}" type="sibTrans" cxnId="{CA19265C-135E-3643-A2ED-CAE603708E62}">
      <dgm:prSet/>
      <dgm:spPr/>
      <dgm:t>
        <a:bodyPr/>
        <a:lstStyle/>
        <a:p>
          <a:endParaRPr lang="en-US"/>
        </a:p>
      </dgm:t>
    </dgm:pt>
    <dgm:pt modelId="{1A8B8FA3-A06D-F448-B668-0B0C4EDE3C62}">
      <dgm:prSet phldrT="[Text]" custT="1"/>
      <dgm:spPr/>
      <dgm:t>
        <a:bodyPr/>
        <a:lstStyle/>
        <a:p>
          <a:pPr>
            <a:buNone/>
          </a:pPr>
          <a:r>
            <a:rPr lang="en-US" sz="1600" b="1" dirty="0">
              <a:solidFill>
                <a:schemeClr val="tx1"/>
              </a:solidFill>
              <a:effectLst/>
              <a:latin typeface="+mn-lt"/>
            </a:rPr>
            <a:t>Budget &amp; Workplan</a:t>
          </a:r>
          <a:endParaRPr lang="en-US" sz="1600" dirty="0"/>
        </a:p>
      </dgm:t>
    </dgm:pt>
    <dgm:pt modelId="{167C957C-A165-534B-A032-2AFF49624F9F}" type="parTrans" cxnId="{F662F454-F7CA-7740-83F0-D1B79E0C88AE}">
      <dgm:prSet/>
      <dgm:spPr/>
      <dgm:t>
        <a:bodyPr/>
        <a:lstStyle/>
        <a:p>
          <a:endParaRPr lang="en-US"/>
        </a:p>
      </dgm:t>
    </dgm:pt>
    <dgm:pt modelId="{C0EB0D3A-E550-F441-B812-8CC012985204}" type="sibTrans" cxnId="{F662F454-F7CA-7740-83F0-D1B79E0C88AE}">
      <dgm:prSet/>
      <dgm:spPr/>
      <dgm:t>
        <a:bodyPr/>
        <a:lstStyle/>
        <a:p>
          <a:endParaRPr lang="en-US"/>
        </a:p>
      </dgm:t>
    </dgm:pt>
    <dgm:pt modelId="{A05F33D6-EE4B-CF45-9D3D-E4F93E7147BA}">
      <dgm:prSet custT="1"/>
      <dgm:spPr/>
      <dgm:t>
        <a:bodyPr/>
        <a:lstStyle/>
        <a:p>
          <a:pPr>
            <a:buNone/>
          </a:pPr>
          <a:r>
            <a:rPr lang="en-US" sz="1600" b="1" dirty="0"/>
            <a:t>Program Area Report</a:t>
          </a:r>
          <a:endParaRPr lang="en-US" sz="1600" dirty="0"/>
        </a:p>
      </dgm:t>
    </dgm:pt>
    <dgm:pt modelId="{40DC0E55-B361-8147-ADCF-73B65F15FBE4}" type="parTrans" cxnId="{689B5FB9-8CAD-9149-9E8C-BE234E954108}">
      <dgm:prSet/>
      <dgm:spPr/>
      <dgm:t>
        <a:bodyPr/>
        <a:lstStyle/>
        <a:p>
          <a:endParaRPr lang="en-US"/>
        </a:p>
      </dgm:t>
    </dgm:pt>
    <dgm:pt modelId="{F657995F-C8F3-EA43-B881-314ED8CA1ED8}" type="sibTrans" cxnId="{689B5FB9-8CAD-9149-9E8C-BE234E954108}">
      <dgm:prSet/>
      <dgm:spPr/>
      <dgm:t>
        <a:bodyPr/>
        <a:lstStyle/>
        <a:p>
          <a:endParaRPr lang="en-US"/>
        </a:p>
      </dgm:t>
    </dgm:pt>
    <dgm:pt modelId="{E619CDA7-0300-8640-81A1-69CAD4416F80}">
      <dgm:prSet custT="1"/>
      <dgm:spPr/>
      <dgm:t>
        <a:bodyPr/>
        <a:lstStyle/>
        <a:p>
          <a:r>
            <a:rPr lang="en-US" sz="1600" dirty="0"/>
            <a:t>All members (K12 districts, county offices of education, joint powers authority, and community college districts) must submit in NOVA the total </a:t>
          </a:r>
          <a:r>
            <a:rPr lang="en-US" sz="1600" b="1" dirty="0"/>
            <a:t>operational cos</a:t>
          </a:r>
          <a:r>
            <a:rPr lang="en-US" sz="1600" dirty="0"/>
            <a:t>t by fund source and </a:t>
          </a:r>
          <a:r>
            <a:rPr lang="en-US" sz="1600" b="1" dirty="0"/>
            <a:t>instructional hours </a:t>
          </a:r>
          <a:r>
            <a:rPr lang="en-US" sz="1600" dirty="0"/>
            <a:t>in the seven CAEP program areas (adult education/noncredit). Fund sources also include any fee revenue collected.</a:t>
          </a:r>
        </a:p>
      </dgm:t>
    </dgm:pt>
    <dgm:pt modelId="{D1260A92-4B59-CB4A-8302-33E3FFB11218}" type="parTrans" cxnId="{93BEF5E0-2480-FD47-8CB9-738FD76B5C64}">
      <dgm:prSet/>
      <dgm:spPr/>
      <dgm:t>
        <a:bodyPr/>
        <a:lstStyle/>
        <a:p>
          <a:endParaRPr lang="en-US"/>
        </a:p>
      </dgm:t>
    </dgm:pt>
    <dgm:pt modelId="{A5EA981C-8953-8B48-B8CC-DB32B24A1CB2}" type="sibTrans" cxnId="{93BEF5E0-2480-FD47-8CB9-738FD76B5C64}">
      <dgm:prSet/>
      <dgm:spPr/>
      <dgm:t>
        <a:bodyPr/>
        <a:lstStyle/>
        <a:p>
          <a:endParaRPr lang="en-US"/>
        </a:p>
      </dgm:t>
    </dgm:pt>
    <dgm:pt modelId="{99876C13-EB19-9E45-887C-C32E170965F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/>
            <a:t>Consortium members are required to submit their expenses in NOVA. Expenditure reports are year to date (</a:t>
          </a:r>
          <a:r>
            <a:rPr lang="en-US" sz="1600" b="1" dirty="0"/>
            <a:t>cumulative</a:t>
          </a:r>
          <a:r>
            <a:rPr lang="en-US" sz="1600" dirty="0"/>
            <a:t>) and expenses cannot be less than what was reported in the previous quarter. </a:t>
          </a:r>
        </a:p>
      </dgm:t>
    </dgm:pt>
    <dgm:pt modelId="{5E8F9D1B-E256-9D4C-B00D-A4A1ED102AF7}" type="parTrans" cxnId="{00F8D4F2-BDB9-CC40-9F6A-F7EE6985F92C}">
      <dgm:prSet/>
      <dgm:spPr/>
      <dgm:t>
        <a:bodyPr/>
        <a:lstStyle/>
        <a:p>
          <a:endParaRPr lang="en-US"/>
        </a:p>
      </dgm:t>
    </dgm:pt>
    <dgm:pt modelId="{CB9F682C-04CA-084F-8AE6-C0C6676C371C}" type="sibTrans" cxnId="{00F8D4F2-BDB9-CC40-9F6A-F7EE6985F92C}">
      <dgm:prSet/>
      <dgm:spPr/>
      <dgm:t>
        <a:bodyPr/>
        <a:lstStyle/>
        <a:p>
          <a:endParaRPr lang="en-US"/>
        </a:p>
      </dgm:t>
    </dgm:pt>
    <dgm:pt modelId="{D93CD38D-A7DB-6C4E-9F61-DFDFA4A6FF4C}">
      <dgm:prSet custT="1"/>
      <dgm:spPr/>
      <dgm:t>
        <a:bodyPr/>
        <a:lstStyle/>
        <a:p>
          <a:pPr>
            <a:buNone/>
          </a:pPr>
          <a:r>
            <a:rPr lang="en-US" sz="1600" b="1" dirty="0"/>
            <a:t>Expenditure Reports; quarterly reporting</a:t>
          </a:r>
        </a:p>
      </dgm:t>
    </dgm:pt>
    <dgm:pt modelId="{6A28FB9D-2518-6049-ABDB-98A5384156C1}" type="sibTrans" cxnId="{47C68DAB-EDCC-DD47-8746-DA41232B815E}">
      <dgm:prSet/>
      <dgm:spPr/>
      <dgm:t>
        <a:bodyPr/>
        <a:lstStyle/>
        <a:p>
          <a:endParaRPr lang="en-US"/>
        </a:p>
      </dgm:t>
    </dgm:pt>
    <dgm:pt modelId="{5784E46D-BC6D-C24F-BF28-1A762715EA10}" type="parTrans" cxnId="{47C68DAB-EDCC-DD47-8746-DA41232B815E}">
      <dgm:prSet/>
      <dgm:spPr/>
      <dgm:t>
        <a:bodyPr/>
        <a:lstStyle/>
        <a:p>
          <a:endParaRPr lang="en-US"/>
        </a:p>
      </dgm:t>
    </dgm:pt>
    <dgm:pt modelId="{875C017D-E4A9-8D4D-9172-B1F2E81D90B0}">
      <dgm:prSet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  <a:effectLst/>
              <a:latin typeface="+mn-lt"/>
            </a:rPr>
            <a:t>Consortia Lead will use the same process of consortium membership review, approval or reject, and certification.</a:t>
          </a:r>
          <a:br>
            <a:rPr lang="en-US" sz="1600" b="0" dirty="0">
              <a:solidFill>
                <a:schemeClr val="tx1"/>
              </a:solidFill>
              <a:effectLst/>
              <a:latin typeface="+mn-lt"/>
            </a:rPr>
          </a:br>
          <a:r>
            <a:rPr lang="en-US" sz="1600" b="0" i="1" dirty="0">
              <a:solidFill>
                <a:schemeClr val="tx1"/>
              </a:solidFill>
              <a:effectLst/>
              <a:latin typeface="+mn-lt"/>
            </a:rPr>
            <a:t>If rejected, a change of $1 must be made before resubmitting. </a:t>
          </a:r>
          <a:endParaRPr lang="en-US" sz="1600" b="1" dirty="0">
            <a:latin typeface="+mn-lt"/>
          </a:endParaRPr>
        </a:p>
      </dgm:t>
    </dgm:pt>
    <dgm:pt modelId="{B9C3E024-1D2D-8B42-9DAB-38D5EF11D4A8}" type="parTrans" cxnId="{C6B41150-97AC-E543-ACA4-3176D9E6CA0D}">
      <dgm:prSet/>
      <dgm:spPr/>
      <dgm:t>
        <a:bodyPr/>
        <a:lstStyle/>
        <a:p>
          <a:endParaRPr lang="en-US"/>
        </a:p>
      </dgm:t>
    </dgm:pt>
    <dgm:pt modelId="{559A5312-0C05-4843-A693-B183E520AE38}" type="sibTrans" cxnId="{C6B41150-97AC-E543-ACA4-3176D9E6CA0D}">
      <dgm:prSet/>
      <dgm:spPr/>
      <dgm:t>
        <a:bodyPr/>
        <a:lstStyle/>
        <a:p>
          <a:endParaRPr lang="en-US"/>
        </a:p>
      </dgm:t>
    </dgm:pt>
    <dgm:pt modelId="{C472D869-5360-D143-9443-8A60EE93CD68}" type="pres">
      <dgm:prSet presAssocID="{9F49B7E7-106D-7C4C-B3F1-3D0E44E42941}" presName="linearFlow" presStyleCnt="0">
        <dgm:presLayoutVars>
          <dgm:dir/>
          <dgm:animLvl val="lvl"/>
          <dgm:resizeHandles val="exact"/>
        </dgm:presLayoutVars>
      </dgm:prSet>
      <dgm:spPr/>
    </dgm:pt>
    <dgm:pt modelId="{AAAA3FF4-B1F3-2A42-B6B1-909E3F4F3705}" type="pres">
      <dgm:prSet presAssocID="{A1F0CB07-C6C2-8644-90B2-2EA1580E3AA3}" presName="composite" presStyleCnt="0"/>
      <dgm:spPr/>
    </dgm:pt>
    <dgm:pt modelId="{57163623-DCD9-444B-8341-303472E5B408}" type="pres">
      <dgm:prSet presAssocID="{A1F0CB07-C6C2-8644-90B2-2EA1580E3AA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91623CB-45C0-9B40-A957-57ED4B53139B}" type="pres">
      <dgm:prSet presAssocID="{A1F0CB07-C6C2-8644-90B2-2EA1580E3AA3}" presName="descendantText" presStyleLbl="alignAcc1" presStyleIdx="0" presStyleCnt="3" custScaleY="141327" custLinFactNeighborY="12601">
        <dgm:presLayoutVars>
          <dgm:bulletEnabled val="1"/>
        </dgm:presLayoutVars>
      </dgm:prSet>
      <dgm:spPr/>
    </dgm:pt>
    <dgm:pt modelId="{84CB081B-9C94-CF4D-938E-7E9E5515752F}" type="pres">
      <dgm:prSet presAssocID="{705B2D91-D545-B945-88D4-C3854D3D4039}" presName="sp" presStyleCnt="0"/>
      <dgm:spPr/>
    </dgm:pt>
    <dgm:pt modelId="{765C9D7F-2E34-084E-A5B9-D09E3E3B0C05}" type="pres">
      <dgm:prSet presAssocID="{9F2896B6-C439-514D-8D85-45E46594E0F9}" presName="composite" presStyleCnt="0"/>
      <dgm:spPr/>
    </dgm:pt>
    <dgm:pt modelId="{4A7F83FE-0357-A546-B69C-A652F249844E}" type="pres">
      <dgm:prSet presAssocID="{9F2896B6-C439-514D-8D85-45E46594E0F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78F419B-7E1F-5C4E-AC82-7B32F003776C}" type="pres">
      <dgm:prSet presAssocID="{9F2896B6-C439-514D-8D85-45E46594E0F9}" presName="descendantText" presStyleLbl="alignAcc1" presStyleIdx="1" presStyleCnt="3" custScaleY="133601" custLinFactNeighborY="19074">
        <dgm:presLayoutVars>
          <dgm:bulletEnabled val="1"/>
        </dgm:presLayoutVars>
      </dgm:prSet>
      <dgm:spPr/>
    </dgm:pt>
    <dgm:pt modelId="{66077B2F-26C6-A740-89F8-C9B91A69FD30}" type="pres">
      <dgm:prSet presAssocID="{F17CF120-E4A8-B94B-B6B1-D3A16A8B8B99}" presName="sp" presStyleCnt="0"/>
      <dgm:spPr/>
    </dgm:pt>
    <dgm:pt modelId="{547B9761-B63D-A940-8A9F-CA7858D9F119}" type="pres">
      <dgm:prSet presAssocID="{DFA8196F-AAFE-6541-A79E-258E5B58856E}" presName="composite" presStyleCnt="0"/>
      <dgm:spPr/>
    </dgm:pt>
    <dgm:pt modelId="{27577EEA-0400-214F-90BF-6CCF2DC18252}" type="pres">
      <dgm:prSet presAssocID="{DFA8196F-AAFE-6541-A79E-258E5B58856E}" presName="parentText" presStyleLbl="alignNode1" presStyleIdx="2" presStyleCnt="3" custLinFactNeighborX="-629" custLinFactNeighborY="26533">
        <dgm:presLayoutVars>
          <dgm:chMax val="1"/>
          <dgm:bulletEnabled val="1"/>
        </dgm:presLayoutVars>
      </dgm:prSet>
      <dgm:spPr/>
    </dgm:pt>
    <dgm:pt modelId="{F73C771E-A398-7D47-8E65-F1B8CCBC8F3C}" type="pres">
      <dgm:prSet presAssocID="{DFA8196F-AAFE-6541-A79E-258E5B58856E}" presName="descendantText" presStyleLbl="alignAcc1" presStyleIdx="2" presStyleCnt="3" custScaleY="102882" custLinFactNeighborY="14464">
        <dgm:presLayoutVars>
          <dgm:bulletEnabled val="1"/>
        </dgm:presLayoutVars>
      </dgm:prSet>
      <dgm:spPr/>
    </dgm:pt>
  </dgm:ptLst>
  <dgm:cxnLst>
    <dgm:cxn modelId="{29236B12-18A8-FF42-ADBE-B310432B7DFF}" type="presOf" srcId="{9F49B7E7-106D-7C4C-B3F1-3D0E44E42941}" destId="{C472D869-5360-D143-9443-8A60EE93CD68}" srcOrd="0" destOrd="0" presId="urn:microsoft.com/office/officeart/2005/8/layout/chevron2"/>
    <dgm:cxn modelId="{CEC03613-A47F-F346-9BA7-41029F6C0C04}" type="presOf" srcId="{99876C13-EB19-9E45-887C-C32E170965F6}" destId="{F73C771E-A398-7D47-8E65-F1B8CCBC8F3C}" srcOrd="0" destOrd="1" presId="urn:microsoft.com/office/officeart/2005/8/layout/chevron2"/>
    <dgm:cxn modelId="{183A0E15-7EC3-E046-B20A-9B17DF10A773}" srcId="{9F49B7E7-106D-7C4C-B3F1-3D0E44E42941}" destId="{A1F0CB07-C6C2-8644-90B2-2EA1580E3AA3}" srcOrd="0" destOrd="0" parTransId="{255A3557-7435-0A40-970F-572B2EA5CC75}" sibTransId="{705B2D91-D545-B945-88D4-C3854D3D4039}"/>
    <dgm:cxn modelId="{B8FF811C-1FED-0040-BE53-44F63E2B985C}" type="presOf" srcId="{5DBB4CBD-3485-274E-94F2-043120F9E4C0}" destId="{B91623CB-45C0-9B40-A957-57ED4B53139B}" srcOrd="0" destOrd="1" presId="urn:microsoft.com/office/officeart/2005/8/layout/chevron2"/>
    <dgm:cxn modelId="{BF443431-89BB-9742-A741-A1F124C54109}" srcId="{A1F0CB07-C6C2-8644-90B2-2EA1580E3AA3}" destId="{5DBB4CBD-3485-274E-94F2-043120F9E4C0}" srcOrd="1" destOrd="0" parTransId="{985F5552-A34A-AD4F-ACFC-BC88B89ABFB4}" sibTransId="{B3070D57-6BA2-2C49-97D3-D4B436A6F8A1}"/>
    <dgm:cxn modelId="{16833445-37A3-CD47-A760-9FFEC0568946}" type="presOf" srcId="{A05F33D6-EE4B-CF45-9D3D-E4F93E7147BA}" destId="{F78F419B-7E1F-5C4E-AC82-7B32F003776C}" srcOrd="0" destOrd="0" presId="urn:microsoft.com/office/officeart/2005/8/layout/chevron2"/>
    <dgm:cxn modelId="{9F0D2846-22FB-8441-B0F9-44C2471E192C}" type="presOf" srcId="{E619CDA7-0300-8640-81A1-69CAD4416F80}" destId="{F78F419B-7E1F-5C4E-AC82-7B32F003776C}" srcOrd="0" destOrd="1" presId="urn:microsoft.com/office/officeart/2005/8/layout/chevron2"/>
    <dgm:cxn modelId="{E637444D-5E6D-8E46-96ED-F3539C3B846E}" type="presOf" srcId="{875C017D-E4A9-8D4D-9172-B1F2E81D90B0}" destId="{B91623CB-45C0-9B40-A957-57ED4B53139B}" srcOrd="0" destOrd="3" presId="urn:microsoft.com/office/officeart/2005/8/layout/chevron2"/>
    <dgm:cxn modelId="{C6B41150-97AC-E543-ACA4-3176D9E6CA0D}" srcId="{A1F0CB07-C6C2-8644-90B2-2EA1580E3AA3}" destId="{875C017D-E4A9-8D4D-9172-B1F2E81D90B0}" srcOrd="3" destOrd="0" parTransId="{B9C3E024-1D2D-8B42-9DAB-38D5EF11D4A8}" sibTransId="{559A5312-0C05-4843-A693-B183E520AE38}"/>
    <dgm:cxn modelId="{F662F454-F7CA-7740-83F0-D1B79E0C88AE}" srcId="{A1F0CB07-C6C2-8644-90B2-2EA1580E3AA3}" destId="{1A8B8FA3-A06D-F448-B668-0B0C4EDE3C62}" srcOrd="0" destOrd="0" parTransId="{167C957C-A165-534B-A032-2AFF49624F9F}" sibTransId="{C0EB0D3A-E550-F441-B812-8CC012985204}"/>
    <dgm:cxn modelId="{CA19265C-135E-3643-A2ED-CAE603708E62}" srcId="{A1F0CB07-C6C2-8644-90B2-2EA1580E3AA3}" destId="{5FFA7EEC-7008-7748-9877-EDD0F4CE5741}" srcOrd="2" destOrd="0" parTransId="{3FE148B6-DD4B-CB4A-B3E0-63BC48685714}" sibTransId="{488A1E16-E4F2-7C41-842D-824BF7510DA9}"/>
    <dgm:cxn modelId="{DEA6B172-6A2A-A74E-8D6B-C00BC9B0B471}" type="presOf" srcId="{A1F0CB07-C6C2-8644-90B2-2EA1580E3AA3}" destId="{57163623-DCD9-444B-8341-303472E5B408}" srcOrd="0" destOrd="0" presId="urn:microsoft.com/office/officeart/2005/8/layout/chevron2"/>
    <dgm:cxn modelId="{CC40E076-9E26-6B4A-A898-74D4C752701B}" type="presOf" srcId="{5FFA7EEC-7008-7748-9877-EDD0F4CE5741}" destId="{B91623CB-45C0-9B40-A957-57ED4B53139B}" srcOrd="0" destOrd="2" presId="urn:microsoft.com/office/officeart/2005/8/layout/chevron2"/>
    <dgm:cxn modelId="{C4CB3A7B-1FC0-0D45-92A0-23A857EDACAE}" type="presOf" srcId="{D93CD38D-A7DB-6C4E-9F61-DFDFA4A6FF4C}" destId="{F73C771E-A398-7D47-8E65-F1B8CCBC8F3C}" srcOrd="0" destOrd="0" presId="urn:microsoft.com/office/officeart/2005/8/layout/chevron2"/>
    <dgm:cxn modelId="{8F82C09C-DC06-FC4B-BD70-9028513EA2EB}" srcId="{9F49B7E7-106D-7C4C-B3F1-3D0E44E42941}" destId="{9F2896B6-C439-514D-8D85-45E46594E0F9}" srcOrd="1" destOrd="0" parTransId="{5BA73C8F-87F2-454A-BFD8-2768E098450D}" sibTransId="{F17CF120-E4A8-B94B-B6B1-D3A16A8B8B99}"/>
    <dgm:cxn modelId="{47C68DAB-EDCC-DD47-8746-DA41232B815E}" srcId="{DFA8196F-AAFE-6541-A79E-258E5B58856E}" destId="{D93CD38D-A7DB-6C4E-9F61-DFDFA4A6FF4C}" srcOrd="0" destOrd="0" parTransId="{5784E46D-BC6D-C24F-BF28-1A762715EA10}" sibTransId="{6A28FB9D-2518-6049-ABDB-98A5384156C1}"/>
    <dgm:cxn modelId="{689B5FB9-8CAD-9149-9E8C-BE234E954108}" srcId="{9F2896B6-C439-514D-8D85-45E46594E0F9}" destId="{A05F33D6-EE4B-CF45-9D3D-E4F93E7147BA}" srcOrd="0" destOrd="0" parTransId="{40DC0E55-B361-8147-ADCF-73B65F15FBE4}" sibTransId="{F657995F-C8F3-EA43-B881-314ED8CA1ED8}"/>
    <dgm:cxn modelId="{8557DCC1-18B9-4C4E-8DDD-32BDFA14C4E8}" type="presOf" srcId="{DFA8196F-AAFE-6541-A79E-258E5B58856E}" destId="{27577EEA-0400-214F-90BF-6CCF2DC18252}" srcOrd="0" destOrd="0" presId="urn:microsoft.com/office/officeart/2005/8/layout/chevron2"/>
    <dgm:cxn modelId="{D3D0B9CB-DDD2-0242-98D6-A651964E52B5}" type="presOf" srcId="{1A8B8FA3-A06D-F448-B668-0B0C4EDE3C62}" destId="{B91623CB-45C0-9B40-A957-57ED4B53139B}" srcOrd="0" destOrd="0" presId="urn:microsoft.com/office/officeart/2005/8/layout/chevron2"/>
    <dgm:cxn modelId="{7B4324DA-2D39-6E40-AFFB-EDCF4FED213B}" srcId="{9F49B7E7-106D-7C4C-B3F1-3D0E44E42941}" destId="{DFA8196F-AAFE-6541-A79E-258E5B58856E}" srcOrd="2" destOrd="0" parTransId="{1C8163F1-826D-A248-B078-3E38F9EBE8B8}" sibTransId="{787BA35D-CEB6-274E-8D33-59694987C908}"/>
    <dgm:cxn modelId="{93BEF5E0-2480-FD47-8CB9-738FD76B5C64}" srcId="{9F2896B6-C439-514D-8D85-45E46594E0F9}" destId="{E619CDA7-0300-8640-81A1-69CAD4416F80}" srcOrd="1" destOrd="0" parTransId="{D1260A92-4B59-CB4A-8302-33E3FFB11218}" sibTransId="{A5EA981C-8953-8B48-B8CC-DB32B24A1CB2}"/>
    <dgm:cxn modelId="{00F8D4F2-BDB9-CC40-9F6A-F7EE6985F92C}" srcId="{DFA8196F-AAFE-6541-A79E-258E5B58856E}" destId="{99876C13-EB19-9E45-887C-C32E170965F6}" srcOrd="1" destOrd="0" parTransId="{5E8F9D1B-E256-9D4C-B00D-A4A1ED102AF7}" sibTransId="{CB9F682C-04CA-084F-8AE6-C0C6676C371C}"/>
    <dgm:cxn modelId="{D17A03F6-E69B-514F-B2AE-A31A9776CECD}" type="presOf" srcId="{9F2896B6-C439-514D-8D85-45E46594E0F9}" destId="{4A7F83FE-0357-A546-B69C-A652F249844E}" srcOrd="0" destOrd="0" presId="urn:microsoft.com/office/officeart/2005/8/layout/chevron2"/>
    <dgm:cxn modelId="{B5B1B317-42C8-B348-A3A3-B8EA98DE04EF}" type="presParOf" srcId="{C472D869-5360-D143-9443-8A60EE93CD68}" destId="{AAAA3FF4-B1F3-2A42-B6B1-909E3F4F3705}" srcOrd="0" destOrd="0" presId="urn:microsoft.com/office/officeart/2005/8/layout/chevron2"/>
    <dgm:cxn modelId="{17117B0D-DBC6-084E-B3B0-397BF1972999}" type="presParOf" srcId="{AAAA3FF4-B1F3-2A42-B6B1-909E3F4F3705}" destId="{57163623-DCD9-444B-8341-303472E5B408}" srcOrd="0" destOrd="0" presId="urn:microsoft.com/office/officeart/2005/8/layout/chevron2"/>
    <dgm:cxn modelId="{058D8CB3-E846-924F-BA00-71D8175069FB}" type="presParOf" srcId="{AAAA3FF4-B1F3-2A42-B6B1-909E3F4F3705}" destId="{B91623CB-45C0-9B40-A957-57ED4B53139B}" srcOrd="1" destOrd="0" presId="urn:microsoft.com/office/officeart/2005/8/layout/chevron2"/>
    <dgm:cxn modelId="{E6FB7D85-74CE-9F49-B8FD-2D6725428F31}" type="presParOf" srcId="{C472D869-5360-D143-9443-8A60EE93CD68}" destId="{84CB081B-9C94-CF4D-938E-7E9E5515752F}" srcOrd="1" destOrd="0" presId="urn:microsoft.com/office/officeart/2005/8/layout/chevron2"/>
    <dgm:cxn modelId="{8FB1481B-AD20-F44A-94C5-AA17B69DC4E4}" type="presParOf" srcId="{C472D869-5360-D143-9443-8A60EE93CD68}" destId="{765C9D7F-2E34-084E-A5B9-D09E3E3B0C05}" srcOrd="2" destOrd="0" presId="urn:microsoft.com/office/officeart/2005/8/layout/chevron2"/>
    <dgm:cxn modelId="{025FFD24-F71A-1247-A677-16340DC3EE0D}" type="presParOf" srcId="{765C9D7F-2E34-084E-A5B9-D09E3E3B0C05}" destId="{4A7F83FE-0357-A546-B69C-A652F249844E}" srcOrd="0" destOrd="0" presId="urn:microsoft.com/office/officeart/2005/8/layout/chevron2"/>
    <dgm:cxn modelId="{D72B014C-2683-1E45-85FF-E508A066D255}" type="presParOf" srcId="{765C9D7F-2E34-084E-A5B9-D09E3E3B0C05}" destId="{F78F419B-7E1F-5C4E-AC82-7B32F003776C}" srcOrd="1" destOrd="0" presId="urn:microsoft.com/office/officeart/2005/8/layout/chevron2"/>
    <dgm:cxn modelId="{76E725DD-F7DE-F947-9A42-7DCD722E916C}" type="presParOf" srcId="{C472D869-5360-D143-9443-8A60EE93CD68}" destId="{66077B2F-26C6-A740-89F8-C9B91A69FD30}" srcOrd="3" destOrd="0" presId="urn:microsoft.com/office/officeart/2005/8/layout/chevron2"/>
    <dgm:cxn modelId="{15027D29-4341-994E-BB5C-98CAF31AEC3C}" type="presParOf" srcId="{C472D869-5360-D143-9443-8A60EE93CD68}" destId="{547B9761-B63D-A940-8A9F-CA7858D9F119}" srcOrd="4" destOrd="0" presId="urn:microsoft.com/office/officeart/2005/8/layout/chevron2"/>
    <dgm:cxn modelId="{3847F95B-43F7-7E48-ADFD-5EF0B676E6AF}" type="presParOf" srcId="{547B9761-B63D-A940-8A9F-CA7858D9F119}" destId="{27577EEA-0400-214F-90BF-6CCF2DC18252}" srcOrd="0" destOrd="0" presId="urn:microsoft.com/office/officeart/2005/8/layout/chevron2"/>
    <dgm:cxn modelId="{EA90FF64-4E58-DC4B-8BB6-F41B51C09DF2}" type="presParOf" srcId="{547B9761-B63D-A940-8A9F-CA7858D9F119}" destId="{F73C771E-A398-7D47-8E65-F1B8CCBC8F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73D687-4D8F-A440-8265-DBB59A3C9D15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0339F3-1BE8-254C-8F7E-D1342CF8AEA5}">
      <dgm:prSet phldrT="[Text]"/>
      <dgm:spPr/>
      <dgm:t>
        <a:bodyPr/>
        <a:lstStyle/>
        <a:p>
          <a:r>
            <a:rPr lang="en-US" dirty="0"/>
            <a:t>Q1</a:t>
          </a:r>
          <a:br>
            <a:rPr lang="en-US" dirty="0"/>
          </a:br>
          <a:r>
            <a:rPr lang="en-US" b="0" dirty="0">
              <a:solidFill>
                <a:schemeClr val="tx1"/>
              </a:solidFill>
              <a:effectLst/>
              <a:latin typeface="+mn-lt"/>
            </a:rPr>
            <a:t>Report Due</a:t>
          </a:r>
          <a:endParaRPr lang="en-US" dirty="0"/>
        </a:p>
      </dgm:t>
    </dgm:pt>
    <dgm:pt modelId="{1E49C158-CC36-924F-955F-C920FB0E4DF0}" type="parTrans" cxnId="{A85403AB-D6F4-2B42-B349-DFA6E09ABF82}">
      <dgm:prSet/>
      <dgm:spPr/>
      <dgm:t>
        <a:bodyPr/>
        <a:lstStyle/>
        <a:p>
          <a:endParaRPr lang="en-US"/>
        </a:p>
      </dgm:t>
    </dgm:pt>
    <dgm:pt modelId="{0F10590F-63B9-2940-9A89-3545F0F8ECBB}" type="sibTrans" cxnId="{A85403AB-D6F4-2B42-B349-DFA6E09ABF82}">
      <dgm:prSet/>
      <dgm:spPr/>
      <dgm:t>
        <a:bodyPr/>
        <a:lstStyle/>
        <a:p>
          <a:endParaRPr lang="en-US"/>
        </a:p>
      </dgm:t>
    </dgm:pt>
    <dgm:pt modelId="{230F7174-3316-A449-9EE2-45D1095EE686}">
      <dgm:prSet phldrT="[Text]" custT="1"/>
      <dgm:spPr/>
      <dgm:t>
        <a:bodyPr/>
        <a:lstStyle/>
        <a:p>
          <a:pPr>
            <a:buNone/>
          </a:pPr>
          <a:r>
            <a:rPr lang="en-US" sz="1800" b="1" i="1" dirty="0">
              <a:solidFill>
                <a:schemeClr val="tx1"/>
              </a:solidFill>
              <a:effectLst/>
              <a:latin typeface="+mn-lt"/>
            </a:rPr>
            <a:t>Member</a:t>
          </a:r>
          <a:r>
            <a:rPr lang="en-US" sz="1800" b="0" i="1" dirty="0">
              <a:solidFill>
                <a:schemeClr val="tx1"/>
              </a:solidFill>
              <a:effectLst/>
              <a:latin typeface="+mn-lt"/>
            </a:rPr>
            <a:t> </a:t>
          </a:r>
        </a:p>
        <a:p>
          <a:pPr>
            <a:buNone/>
          </a:pPr>
          <a:r>
            <a:rPr lang="en-US" sz="1800" b="0" i="1" dirty="0">
              <a:solidFill>
                <a:schemeClr val="tx1"/>
              </a:solidFill>
              <a:effectLst/>
              <a:latin typeface="+mn-lt"/>
            </a:rPr>
            <a:t>December 1</a:t>
          </a:r>
          <a:endParaRPr lang="en-US" sz="1800" dirty="0"/>
        </a:p>
      </dgm:t>
    </dgm:pt>
    <dgm:pt modelId="{EB876BAA-31D0-3E49-B353-B2C5A218C73A}" type="parTrans" cxnId="{1D49AE93-F92E-D946-9376-D202E1A9B216}">
      <dgm:prSet/>
      <dgm:spPr/>
      <dgm:t>
        <a:bodyPr/>
        <a:lstStyle/>
        <a:p>
          <a:endParaRPr lang="en-US"/>
        </a:p>
      </dgm:t>
    </dgm:pt>
    <dgm:pt modelId="{937F30D1-EBCD-3C4A-A62E-91777B1D32F4}" type="sibTrans" cxnId="{1D49AE93-F92E-D946-9376-D202E1A9B216}">
      <dgm:prSet/>
      <dgm:spPr/>
      <dgm:t>
        <a:bodyPr/>
        <a:lstStyle/>
        <a:p>
          <a:endParaRPr lang="en-US"/>
        </a:p>
      </dgm:t>
    </dgm:pt>
    <dgm:pt modelId="{B31B0675-2DB5-8E48-8694-D1BC47C88E8A}">
      <dgm:prSet phldrT="[Text]" custT="1"/>
      <dgm:spPr/>
      <dgm:t>
        <a:bodyPr/>
        <a:lstStyle/>
        <a:p>
          <a:pPr>
            <a:buNone/>
          </a:pPr>
          <a:r>
            <a:rPr lang="en-US" sz="1800" b="1" i="1" dirty="0">
              <a:solidFill>
                <a:schemeClr val="tx1"/>
              </a:solidFill>
              <a:effectLst/>
              <a:latin typeface="+mn-lt"/>
            </a:rPr>
            <a:t>Consortium</a:t>
          </a:r>
          <a:r>
            <a:rPr lang="en-US" sz="1800" b="0" i="1" dirty="0">
              <a:solidFill>
                <a:schemeClr val="tx1"/>
              </a:solidFill>
              <a:effectLst/>
              <a:latin typeface="+mn-lt"/>
            </a:rPr>
            <a:t> December 31</a:t>
          </a:r>
          <a:endParaRPr lang="en-US" sz="1800" dirty="0"/>
        </a:p>
      </dgm:t>
    </dgm:pt>
    <dgm:pt modelId="{11F893AA-E6EB-144F-BDAC-C113411C0150}" type="parTrans" cxnId="{977F5A25-B832-0348-ADCF-53EC0BF33ED7}">
      <dgm:prSet/>
      <dgm:spPr/>
      <dgm:t>
        <a:bodyPr/>
        <a:lstStyle/>
        <a:p>
          <a:endParaRPr lang="en-US"/>
        </a:p>
      </dgm:t>
    </dgm:pt>
    <dgm:pt modelId="{6C7157E6-4497-5346-A4A3-231270AFC27D}" type="sibTrans" cxnId="{977F5A25-B832-0348-ADCF-53EC0BF33ED7}">
      <dgm:prSet/>
      <dgm:spPr/>
      <dgm:t>
        <a:bodyPr/>
        <a:lstStyle/>
        <a:p>
          <a:endParaRPr lang="en-US"/>
        </a:p>
      </dgm:t>
    </dgm:pt>
    <dgm:pt modelId="{FAE606D1-27B5-0C4C-BF4B-09A53221FAD6}">
      <dgm:prSet phldrT="[Text]"/>
      <dgm:spPr/>
      <dgm:t>
        <a:bodyPr/>
        <a:lstStyle/>
        <a:p>
          <a:r>
            <a:rPr lang="en-US" dirty="0"/>
            <a:t>Q2</a:t>
          </a:r>
          <a:br>
            <a:rPr lang="en-US" dirty="0"/>
          </a:br>
          <a:r>
            <a:rPr lang="en-US" b="0" dirty="0">
              <a:solidFill>
                <a:schemeClr val="tx1"/>
              </a:solidFill>
              <a:effectLst/>
              <a:latin typeface="+mn-lt"/>
            </a:rPr>
            <a:t>Report Due</a:t>
          </a:r>
          <a:endParaRPr lang="en-US" dirty="0"/>
        </a:p>
      </dgm:t>
    </dgm:pt>
    <dgm:pt modelId="{D3F41AB5-D5F6-B340-8A36-1D2F01C13199}" type="parTrans" cxnId="{5E002911-799C-5740-89BA-E02C9824F6DA}">
      <dgm:prSet/>
      <dgm:spPr/>
      <dgm:t>
        <a:bodyPr/>
        <a:lstStyle/>
        <a:p>
          <a:endParaRPr lang="en-US"/>
        </a:p>
      </dgm:t>
    </dgm:pt>
    <dgm:pt modelId="{59A68A7A-9548-B142-B724-13D52C1AF73D}" type="sibTrans" cxnId="{5E002911-799C-5740-89BA-E02C9824F6DA}">
      <dgm:prSet/>
      <dgm:spPr/>
      <dgm:t>
        <a:bodyPr/>
        <a:lstStyle/>
        <a:p>
          <a:endParaRPr lang="en-US"/>
        </a:p>
      </dgm:t>
    </dgm:pt>
    <dgm:pt modelId="{EDC949E6-7462-4847-8273-1D1D2A1CD6BF}">
      <dgm:prSet phldrT="[Text]"/>
      <dgm:spPr/>
      <dgm:t>
        <a:bodyPr/>
        <a:lstStyle/>
        <a:p>
          <a:pPr>
            <a:buNone/>
          </a:pPr>
          <a:r>
            <a:rPr lang="en-US" b="1" i="1" dirty="0">
              <a:solidFill>
                <a:schemeClr val="tx1"/>
              </a:solidFill>
              <a:effectLst/>
              <a:latin typeface="+mn-lt"/>
            </a:rPr>
            <a:t>Member</a:t>
          </a:r>
          <a:r>
            <a:rPr lang="en-US" b="0" i="1" dirty="0">
              <a:solidFill>
                <a:schemeClr val="tx1"/>
              </a:solidFill>
              <a:effectLst/>
              <a:latin typeface="+mn-lt"/>
            </a:rPr>
            <a:t> March 1</a:t>
          </a:r>
          <a:br>
            <a:rPr lang="en-US" b="0" i="1" dirty="0">
              <a:solidFill>
                <a:schemeClr val="tx1"/>
              </a:solidFill>
              <a:effectLst/>
              <a:latin typeface="+mn-lt"/>
            </a:rPr>
          </a:br>
          <a:r>
            <a:rPr lang="en-US" b="0" i="1" dirty="0">
              <a:solidFill>
                <a:schemeClr val="tx1"/>
              </a:solidFill>
              <a:effectLst/>
              <a:latin typeface="+mn-lt"/>
            </a:rPr>
            <a:t>*</a:t>
          </a:r>
          <a:r>
            <a:rPr lang="en-US" i="1" dirty="0">
              <a:solidFill>
                <a:schemeClr val="tx1"/>
              </a:solidFill>
            </a:rPr>
            <a:t>Close out of prior, prior year Member Funds due in NOVA </a:t>
          </a:r>
        </a:p>
        <a:p>
          <a:pPr>
            <a:buNone/>
          </a:pPr>
          <a:endParaRPr lang="en-US" dirty="0"/>
        </a:p>
      </dgm:t>
    </dgm:pt>
    <dgm:pt modelId="{E97970E3-01AB-244A-BC75-9F23F02C864F}" type="parTrans" cxnId="{C9B00BBF-1D34-6843-9F7C-A378665FF538}">
      <dgm:prSet/>
      <dgm:spPr/>
      <dgm:t>
        <a:bodyPr/>
        <a:lstStyle/>
        <a:p>
          <a:endParaRPr lang="en-US"/>
        </a:p>
      </dgm:t>
    </dgm:pt>
    <dgm:pt modelId="{778E5CFC-F7AC-C149-AC56-FD811E9BF88B}" type="sibTrans" cxnId="{C9B00BBF-1D34-6843-9F7C-A378665FF538}">
      <dgm:prSet/>
      <dgm:spPr/>
      <dgm:t>
        <a:bodyPr/>
        <a:lstStyle/>
        <a:p>
          <a:endParaRPr lang="en-US"/>
        </a:p>
      </dgm:t>
    </dgm:pt>
    <dgm:pt modelId="{EE2DF098-6A73-8944-A10B-D446AFA89492}">
      <dgm:prSet phldrT="[Text]"/>
      <dgm:spPr/>
      <dgm:t>
        <a:bodyPr/>
        <a:lstStyle/>
        <a:p>
          <a:r>
            <a:rPr lang="en-US" dirty="0"/>
            <a:t>Q3</a:t>
          </a:r>
          <a:br>
            <a:rPr lang="en-US" dirty="0"/>
          </a:br>
          <a:r>
            <a:rPr lang="en-US" b="0" dirty="0">
              <a:solidFill>
                <a:schemeClr val="tx1"/>
              </a:solidFill>
              <a:effectLst/>
              <a:latin typeface="+mn-lt"/>
            </a:rPr>
            <a:t>Report Due</a:t>
          </a:r>
          <a:endParaRPr lang="en-US" dirty="0"/>
        </a:p>
      </dgm:t>
    </dgm:pt>
    <dgm:pt modelId="{38559285-BAE5-854D-8EEA-EAD70D001ECD}" type="parTrans" cxnId="{C3A627FD-1891-864A-86D9-23B7D673CB43}">
      <dgm:prSet/>
      <dgm:spPr/>
      <dgm:t>
        <a:bodyPr/>
        <a:lstStyle/>
        <a:p>
          <a:endParaRPr lang="en-US"/>
        </a:p>
      </dgm:t>
    </dgm:pt>
    <dgm:pt modelId="{8936B819-7AB6-A344-A50E-854C02925015}" type="sibTrans" cxnId="{C3A627FD-1891-864A-86D9-23B7D673CB43}">
      <dgm:prSet/>
      <dgm:spPr/>
      <dgm:t>
        <a:bodyPr/>
        <a:lstStyle/>
        <a:p>
          <a:endParaRPr lang="en-US"/>
        </a:p>
      </dgm:t>
    </dgm:pt>
    <dgm:pt modelId="{4FA2F60E-35CE-0B4E-8641-852D436222F5}">
      <dgm:prSet phldrT="[Text]"/>
      <dgm:spPr/>
      <dgm:t>
        <a:bodyPr/>
        <a:lstStyle/>
        <a:p>
          <a:r>
            <a:rPr lang="en-US" dirty="0"/>
            <a:t>Q4</a:t>
          </a:r>
          <a:br>
            <a:rPr lang="en-US" dirty="0"/>
          </a:br>
          <a:r>
            <a:rPr lang="en-US" b="0" dirty="0">
              <a:solidFill>
                <a:schemeClr val="tx1"/>
              </a:solidFill>
              <a:effectLst/>
              <a:latin typeface="+mn-lt"/>
            </a:rPr>
            <a:t>Report Due</a:t>
          </a:r>
          <a:br>
            <a:rPr lang="en-US" dirty="0"/>
          </a:br>
          <a:endParaRPr lang="en-US" dirty="0"/>
        </a:p>
      </dgm:t>
    </dgm:pt>
    <dgm:pt modelId="{9194102A-DABC-7548-B363-D37A6D5D3380}" type="parTrans" cxnId="{75E60341-743A-544B-AADB-D2DF73B687B2}">
      <dgm:prSet/>
      <dgm:spPr/>
      <dgm:t>
        <a:bodyPr/>
        <a:lstStyle/>
        <a:p>
          <a:endParaRPr lang="en-US"/>
        </a:p>
      </dgm:t>
    </dgm:pt>
    <dgm:pt modelId="{7A4E2CCC-D57A-2F4F-9346-D008A7C92A39}" type="sibTrans" cxnId="{75E60341-743A-544B-AADB-D2DF73B687B2}">
      <dgm:prSet/>
      <dgm:spPr/>
      <dgm:t>
        <a:bodyPr/>
        <a:lstStyle/>
        <a:p>
          <a:endParaRPr lang="en-US"/>
        </a:p>
      </dgm:t>
    </dgm:pt>
    <dgm:pt modelId="{EF50AC66-4EC6-4446-80D5-F896C3D3CBEC}">
      <dgm:prSet custT="1"/>
      <dgm:spPr/>
      <dgm:t>
        <a:bodyPr/>
        <a:lstStyle/>
        <a:p>
          <a:r>
            <a:rPr lang="en-US" sz="1800" b="1" i="1" dirty="0">
              <a:solidFill>
                <a:schemeClr val="tx1"/>
              </a:solidFill>
              <a:effectLst/>
              <a:latin typeface="+mn-lt"/>
            </a:rPr>
            <a:t>Member</a:t>
          </a:r>
          <a:r>
            <a:rPr lang="en-US" sz="1800" b="0" i="1" dirty="0">
              <a:solidFill>
                <a:schemeClr val="tx1"/>
              </a:solidFill>
              <a:effectLst/>
              <a:latin typeface="+mn-lt"/>
            </a:rPr>
            <a:t> </a:t>
          </a:r>
        </a:p>
        <a:p>
          <a:r>
            <a:rPr lang="en-US" sz="1800" b="0" i="1" dirty="0">
              <a:solidFill>
                <a:schemeClr val="tx1"/>
              </a:solidFill>
              <a:effectLst/>
              <a:latin typeface="+mn-lt"/>
            </a:rPr>
            <a:t>September 1 </a:t>
          </a:r>
          <a:r>
            <a:rPr lang="en-US" sz="1200" b="0" i="1" dirty="0">
              <a:solidFill>
                <a:schemeClr val="tx1"/>
              </a:solidFill>
              <a:effectLst/>
              <a:latin typeface="+mn-lt"/>
            </a:rPr>
            <a:t>(prior year)</a:t>
          </a:r>
          <a:br>
            <a:rPr lang="en-US" sz="1800" b="0" i="1" dirty="0">
              <a:solidFill>
                <a:schemeClr val="tx1"/>
              </a:solidFill>
              <a:effectLst/>
              <a:latin typeface="+mn-lt"/>
            </a:rPr>
          </a:br>
          <a:endParaRPr lang="en-US" sz="1800" dirty="0"/>
        </a:p>
      </dgm:t>
    </dgm:pt>
    <dgm:pt modelId="{4ADFB09A-D4C9-DF45-A5D4-41C5030B4949}" type="parTrans" cxnId="{F22F0971-1DCA-1D44-836B-CD31E888E768}">
      <dgm:prSet/>
      <dgm:spPr/>
      <dgm:t>
        <a:bodyPr/>
        <a:lstStyle/>
        <a:p>
          <a:endParaRPr lang="en-US"/>
        </a:p>
      </dgm:t>
    </dgm:pt>
    <dgm:pt modelId="{7E588AC9-A836-6B46-9095-DB032015453E}" type="sibTrans" cxnId="{F22F0971-1DCA-1D44-836B-CD31E888E768}">
      <dgm:prSet/>
      <dgm:spPr/>
      <dgm:t>
        <a:bodyPr/>
        <a:lstStyle/>
        <a:p>
          <a:endParaRPr lang="en-US"/>
        </a:p>
      </dgm:t>
    </dgm:pt>
    <dgm:pt modelId="{2781393E-581A-2E49-9065-5306747EB135}">
      <dgm:prSet custT="1"/>
      <dgm:spPr/>
      <dgm:t>
        <a:bodyPr/>
        <a:lstStyle/>
        <a:p>
          <a:r>
            <a:rPr lang="en-US" sz="1800" b="1" i="1" dirty="0">
              <a:solidFill>
                <a:schemeClr val="tx1"/>
              </a:solidFill>
              <a:effectLst/>
              <a:latin typeface="+mn-lt"/>
            </a:rPr>
            <a:t>Consortium</a:t>
          </a:r>
          <a:r>
            <a:rPr lang="en-US" sz="1800" b="0" i="1" dirty="0">
              <a:solidFill>
                <a:schemeClr val="tx1"/>
              </a:solidFill>
              <a:effectLst/>
              <a:latin typeface="+mn-lt"/>
            </a:rPr>
            <a:t> September 30 </a:t>
          </a:r>
          <a:r>
            <a:rPr lang="en-US" sz="1200" b="0" i="1" dirty="0">
              <a:solidFill>
                <a:schemeClr val="tx1"/>
              </a:solidFill>
              <a:effectLst/>
              <a:latin typeface="+mn-lt"/>
            </a:rPr>
            <a:t>(prior year) </a:t>
          </a:r>
          <a:endParaRPr lang="en-US" sz="1200" dirty="0"/>
        </a:p>
      </dgm:t>
    </dgm:pt>
    <dgm:pt modelId="{6BC1AEC5-30EB-CC42-B29A-CC2E673C7FEE}" type="parTrans" cxnId="{05FA9275-9F2F-B94E-8E4B-6FA473A95BE7}">
      <dgm:prSet/>
      <dgm:spPr/>
      <dgm:t>
        <a:bodyPr/>
        <a:lstStyle/>
        <a:p>
          <a:endParaRPr lang="en-US"/>
        </a:p>
      </dgm:t>
    </dgm:pt>
    <dgm:pt modelId="{145D6110-79C7-DC42-9756-A997480DB274}" type="sibTrans" cxnId="{05FA9275-9F2F-B94E-8E4B-6FA473A95BE7}">
      <dgm:prSet/>
      <dgm:spPr/>
      <dgm:t>
        <a:bodyPr/>
        <a:lstStyle/>
        <a:p>
          <a:endParaRPr lang="en-US"/>
        </a:p>
      </dgm:t>
    </dgm:pt>
    <dgm:pt modelId="{E6E9FEDD-B54A-CF46-9E94-370FF21007C2}">
      <dgm:prSet custT="1"/>
      <dgm:spPr/>
      <dgm:t>
        <a:bodyPr/>
        <a:lstStyle/>
        <a:p>
          <a:r>
            <a:rPr lang="en-US" sz="1800" b="1" i="1" dirty="0">
              <a:solidFill>
                <a:schemeClr val="tx1"/>
              </a:solidFill>
              <a:effectLst/>
              <a:latin typeface="+mn-lt"/>
            </a:rPr>
            <a:t>Member</a:t>
          </a:r>
          <a:r>
            <a:rPr lang="en-US" sz="1800" b="0" i="1" dirty="0">
              <a:solidFill>
                <a:schemeClr val="tx1"/>
              </a:solidFill>
              <a:effectLst/>
              <a:latin typeface="+mn-lt"/>
            </a:rPr>
            <a:t> June 1 </a:t>
          </a:r>
          <a:br>
            <a:rPr lang="en-US" sz="1800" b="0" i="1" dirty="0">
              <a:solidFill>
                <a:schemeClr val="tx1"/>
              </a:solidFill>
              <a:effectLst/>
              <a:latin typeface="+mn-lt"/>
            </a:rPr>
          </a:br>
          <a:r>
            <a:rPr lang="en-US" sz="1200" b="0" i="1" dirty="0">
              <a:solidFill>
                <a:schemeClr val="tx1"/>
              </a:solidFill>
              <a:effectLst/>
              <a:latin typeface="+mn-lt"/>
            </a:rPr>
            <a:t>(prior year)</a:t>
          </a:r>
          <a:endParaRPr lang="en-US" sz="1200" dirty="0"/>
        </a:p>
      </dgm:t>
    </dgm:pt>
    <dgm:pt modelId="{639C6CBC-3DED-DF42-A138-518E48440E96}" type="parTrans" cxnId="{F2DC26C1-127B-A74D-BE5E-FD5C919E2B60}">
      <dgm:prSet/>
      <dgm:spPr/>
      <dgm:t>
        <a:bodyPr/>
        <a:lstStyle/>
        <a:p>
          <a:endParaRPr lang="en-US"/>
        </a:p>
      </dgm:t>
    </dgm:pt>
    <dgm:pt modelId="{1A07172B-914B-2347-8A09-26FA3082FDCB}" type="sibTrans" cxnId="{F2DC26C1-127B-A74D-BE5E-FD5C919E2B60}">
      <dgm:prSet/>
      <dgm:spPr/>
      <dgm:t>
        <a:bodyPr/>
        <a:lstStyle/>
        <a:p>
          <a:endParaRPr lang="en-US"/>
        </a:p>
      </dgm:t>
    </dgm:pt>
    <dgm:pt modelId="{1B64C69C-C7E2-DB46-9EC2-5258B7E14071}">
      <dgm:prSet custT="1"/>
      <dgm:spPr/>
      <dgm:t>
        <a:bodyPr/>
        <a:lstStyle/>
        <a:p>
          <a:r>
            <a:rPr lang="en-US" sz="1800" b="1" i="1" dirty="0">
              <a:solidFill>
                <a:schemeClr val="tx1"/>
              </a:solidFill>
              <a:effectLst/>
              <a:latin typeface="+mn-lt"/>
            </a:rPr>
            <a:t>Consortium</a:t>
          </a:r>
          <a:r>
            <a:rPr lang="en-US" sz="1800" b="0" i="1" dirty="0">
              <a:solidFill>
                <a:schemeClr val="tx1"/>
              </a:solidFill>
              <a:effectLst/>
              <a:latin typeface="+mn-lt"/>
            </a:rPr>
            <a:t> June 30 </a:t>
          </a:r>
          <a:br>
            <a:rPr lang="en-US" sz="1800" b="0" i="1" dirty="0">
              <a:solidFill>
                <a:schemeClr val="tx1"/>
              </a:solidFill>
              <a:effectLst/>
              <a:latin typeface="+mn-lt"/>
            </a:rPr>
          </a:br>
          <a:r>
            <a:rPr lang="en-US" sz="1200" b="0" i="1" dirty="0">
              <a:solidFill>
                <a:schemeClr val="tx1"/>
              </a:solidFill>
              <a:effectLst/>
              <a:latin typeface="+mn-lt"/>
            </a:rPr>
            <a:t>(prior year)</a:t>
          </a:r>
          <a:endParaRPr lang="en-US" sz="1200" dirty="0"/>
        </a:p>
      </dgm:t>
    </dgm:pt>
    <dgm:pt modelId="{46AE04A9-9D9C-0041-AA83-93988252999D}" type="parTrans" cxnId="{5F5235E1-46E9-9F4C-A211-434AA9D0A677}">
      <dgm:prSet/>
      <dgm:spPr/>
      <dgm:t>
        <a:bodyPr/>
        <a:lstStyle/>
        <a:p>
          <a:endParaRPr lang="en-US"/>
        </a:p>
      </dgm:t>
    </dgm:pt>
    <dgm:pt modelId="{DADF4CD9-DACD-524D-A94C-A6E95FBE37E3}" type="sibTrans" cxnId="{5F5235E1-46E9-9F4C-A211-434AA9D0A677}">
      <dgm:prSet/>
      <dgm:spPr/>
      <dgm:t>
        <a:bodyPr/>
        <a:lstStyle/>
        <a:p>
          <a:endParaRPr lang="en-US"/>
        </a:p>
      </dgm:t>
    </dgm:pt>
    <dgm:pt modelId="{69D44C48-A91A-8644-A8BC-3A19138FDF3C}">
      <dgm:prSet custT="1"/>
      <dgm:spPr/>
      <dgm:t>
        <a:bodyPr/>
        <a:lstStyle/>
        <a:p>
          <a:pPr algn="l"/>
          <a:r>
            <a:rPr lang="en-US" sz="1100" b="0" i="0" u="none" dirty="0">
              <a:solidFill>
                <a:schemeClr val="tx1"/>
              </a:solidFill>
            </a:rPr>
            <a:t>Reminder:</a:t>
          </a:r>
          <a:br>
            <a:rPr lang="en-US" sz="1100" b="0" i="0" u="none" dirty="0">
              <a:solidFill>
                <a:schemeClr val="tx1"/>
              </a:solidFill>
            </a:rPr>
          </a:br>
          <a:r>
            <a:rPr lang="en-US" sz="1100" b="0" i="0" u="none" dirty="0">
              <a:solidFill>
                <a:schemeClr val="tx1"/>
              </a:solidFill>
            </a:rPr>
            <a:t>The target spend down date for 2021-22 funds is June 30, 2023. With a corrective action plan, funds can be spent through December 31, 2023. However, the corrective action plan must include clear, concise, and actionable steps to spend down by December 31, 2023.</a:t>
          </a:r>
        </a:p>
      </dgm:t>
    </dgm:pt>
    <dgm:pt modelId="{E380D886-8203-8A42-AFBB-BF1CF53BE0F5}" type="parTrans" cxnId="{ED863984-93E5-9947-82A4-CFC0B96B09A7}">
      <dgm:prSet/>
      <dgm:spPr/>
      <dgm:t>
        <a:bodyPr/>
        <a:lstStyle/>
        <a:p>
          <a:endParaRPr lang="en-US"/>
        </a:p>
      </dgm:t>
    </dgm:pt>
    <dgm:pt modelId="{89AE3B57-44DD-2F41-A052-A6C395E0B59F}" type="sibTrans" cxnId="{ED863984-93E5-9947-82A4-CFC0B96B09A7}">
      <dgm:prSet/>
      <dgm:spPr/>
      <dgm:t>
        <a:bodyPr/>
        <a:lstStyle/>
        <a:p>
          <a:endParaRPr lang="en-US"/>
        </a:p>
      </dgm:t>
    </dgm:pt>
    <dgm:pt modelId="{5E476620-EAB2-FB43-A1F1-10D11693476C}">
      <dgm:prSet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Reminder: </a:t>
          </a:r>
          <a:r>
            <a:rPr lang="en-US" b="0" i="0" u="none" dirty="0">
              <a:solidFill>
                <a:schemeClr val="tx1"/>
              </a:solidFill>
            </a:rPr>
            <a:t>The Quarter 2 certification also includes the closeout of the 2020-21 funds. After the certification process, any 2020-21 funds that have not been expended will be </a:t>
          </a:r>
          <a:r>
            <a:rPr lang="en-US" b="1" i="1" u="none" dirty="0">
              <a:solidFill>
                <a:srgbClr val="F99F1A"/>
              </a:solidFill>
            </a:rPr>
            <a:t>returned</a:t>
          </a:r>
          <a:r>
            <a:rPr lang="en-US" b="0" i="0" u="none" dirty="0">
              <a:solidFill>
                <a:schemeClr val="tx1"/>
              </a:solidFill>
            </a:rPr>
            <a:t> to the State. </a:t>
          </a:r>
          <a:endParaRPr lang="en-US" dirty="0"/>
        </a:p>
      </dgm:t>
    </dgm:pt>
    <dgm:pt modelId="{AF77D7AF-0DAE-E649-AA74-12C6CE058ED9}" type="parTrans" cxnId="{6CA870F8-6FD4-EB45-8733-F91B8C3D6576}">
      <dgm:prSet/>
      <dgm:spPr/>
      <dgm:t>
        <a:bodyPr/>
        <a:lstStyle/>
        <a:p>
          <a:endParaRPr lang="en-US"/>
        </a:p>
      </dgm:t>
    </dgm:pt>
    <dgm:pt modelId="{5C62CB23-C726-764D-816C-A23142FBC383}" type="sibTrans" cxnId="{6CA870F8-6FD4-EB45-8733-F91B8C3D6576}">
      <dgm:prSet/>
      <dgm:spPr/>
      <dgm:t>
        <a:bodyPr/>
        <a:lstStyle/>
        <a:p>
          <a:endParaRPr lang="en-US"/>
        </a:p>
      </dgm:t>
    </dgm:pt>
    <dgm:pt modelId="{3AD75A5E-E0DE-BB4A-9C09-A10AC9E3A225}">
      <dgm:prSet/>
      <dgm:spPr/>
      <dgm:t>
        <a:bodyPr/>
        <a:lstStyle/>
        <a:p>
          <a:r>
            <a:rPr lang="en-US" b="1" i="1" dirty="0">
              <a:solidFill>
                <a:schemeClr val="tx1"/>
              </a:solidFill>
              <a:effectLst/>
              <a:latin typeface="+mn-lt"/>
            </a:rPr>
            <a:t>Consortium</a:t>
          </a:r>
          <a:r>
            <a:rPr lang="en-US" b="0" i="1" dirty="0">
              <a:solidFill>
                <a:schemeClr val="tx1"/>
              </a:solidFill>
              <a:effectLst/>
              <a:latin typeface="+mn-lt"/>
            </a:rPr>
            <a:t> Certified March 31</a:t>
          </a:r>
        </a:p>
        <a:p>
          <a:r>
            <a:rPr lang="en-US" i="1" dirty="0">
              <a:solidFill>
                <a:schemeClr val="tx1"/>
              </a:solidFill>
            </a:rPr>
            <a:t>*Close out of prior, prior year Member funds in NOVA certified by Consortia in NOVA </a:t>
          </a:r>
          <a:r>
            <a:rPr lang="en-US" b="0" i="1" dirty="0">
              <a:solidFill>
                <a:schemeClr val="tx1"/>
              </a:solidFill>
              <a:effectLst/>
              <a:latin typeface="+mn-lt"/>
            </a:rPr>
            <a:t> </a:t>
          </a:r>
          <a:endParaRPr lang="en-US" dirty="0"/>
        </a:p>
      </dgm:t>
    </dgm:pt>
    <dgm:pt modelId="{2CB4C4DF-FCB9-964B-9F08-78858EA22E01}" type="parTrans" cxnId="{EADF3542-BC75-9B4B-82DB-4197FF192BA4}">
      <dgm:prSet/>
      <dgm:spPr/>
      <dgm:t>
        <a:bodyPr/>
        <a:lstStyle/>
        <a:p>
          <a:endParaRPr lang="en-US"/>
        </a:p>
      </dgm:t>
    </dgm:pt>
    <dgm:pt modelId="{DC240295-5F1E-3B4B-AF2A-4CE698A4CB19}" type="sibTrans" cxnId="{EADF3542-BC75-9B4B-82DB-4197FF192BA4}">
      <dgm:prSet/>
      <dgm:spPr/>
      <dgm:t>
        <a:bodyPr/>
        <a:lstStyle/>
        <a:p>
          <a:endParaRPr lang="en-US"/>
        </a:p>
      </dgm:t>
    </dgm:pt>
    <dgm:pt modelId="{A20A057A-FB70-4642-8ED3-7F2E80CC0CA5}" type="pres">
      <dgm:prSet presAssocID="{9173D687-4D8F-A440-8265-DBB59A3C9D15}" presName="theList" presStyleCnt="0">
        <dgm:presLayoutVars>
          <dgm:dir/>
          <dgm:animLvl val="lvl"/>
          <dgm:resizeHandles val="exact"/>
        </dgm:presLayoutVars>
      </dgm:prSet>
      <dgm:spPr/>
    </dgm:pt>
    <dgm:pt modelId="{226B5951-C160-4E42-A005-24E5299BB4FD}" type="pres">
      <dgm:prSet presAssocID="{8D0339F3-1BE8-254C-8F7E-D1342CF8AEA5}" presName="compNode" presStyleCnt="0"/>
      <dgm:spPr/>
    </dgm:pt>
    <dgm:pt modelId="{ABE1F1D0-4F78-D949-8E8F-D3D6E4B96A82}" type="pres">
      <dgm:prSet presAssocID="{8D0339F3-1BE8-254C-8F7E-D1342CF8AEA5}" presName="aNode" presStyleLbl="bgShp" presStyleIdx="0" presStyleCnt="4"/>
      <dgm:spPr/>
    </dgm:pt>
    <dgm:pt modelId="{B2E096AE-707A-7C45-B234-98335CE1166E}" type="pres">
      <dgm:prSet presAssocID="{8D0339F3-1BE8-254C-8F7E-D1342CF8AEA5}" presName="textNode" presStyleLbl="bgShp" presStyleIdx="0" presStyleCnt="4"/>
      <dgm:spPr/>
    </dgm:pt>
    <dgm:pt modelId="{9D5A21C2-5958-0E4C-AE1F-00C1B5B5C362}" type="pres">
      <dgm:prSet presAssocID="{8D0339F3-1BE8-254C-8F7E-D1342CF8AEA5}" presName="compChildNode" presStyleCnt="0"/>
      <dgm:spPr/>
    </dgm:pt>
    <dgm:pt modelId="{17AEFDB3-13B6-984E-893B-0F4D630A072C}" type="pres">
      <dgm:prSet presAssocID="{8D0339F3-1BE8-254C-8F7E-D1342CF8AEA5}" presName="theInnerList" presStyleCnt="0"/>
      <dgm:spPr/>
    </dgm:pt>
    <dgm:pt modelId="{7EBB9D52-7280-074D-8665-EB5C18514325}" type="pres">
      <dgm:prSet presAssocID="{230F7174-3316-A449-9EE2-45D1095EE686}" presName="childNode" presStyleLbl="node1" presStyleIdx="0" presStyleCnt="10">
        <dgm:presLayoutVars>
          <dgm:bulletEnabled val="1"/>
        </dgm:presLayoutVars>
      </dgm:prSet>
      <dgm:spPr/>
    </dgm:pt>
    <dgm:pt modelId="{B8161380-A325-4940-B1FB-F7306A635DBF}" type="pres">
      <dgm:prSet presAssocID="{230F7174-3316-A449-9EE2-45D1095EE686}" presName="aSpace2" presStyleCnt="0"/>
      <dgm:spPr/>
    </dgm:pt>
    <dgm:pt modelId="{18945F07-7D44-034F-A158-C13CF86BFAB1}" type="pres">
      <dgm:prSet presAssocID="{B31B0675-2DB5-8E48-8694-D1BC47C88E8A}" presName="childNode" presStyleLbl="node1" presStyleIdx="1" presStyleCnt="10">
        <dgm:presLayoutVars>
          <dgm:bulletEnabled val="1"/>
        </dgm:presLayoutVars>
      </dgm:prSet>
      <dgm:spPr/>
    </dgm:pt>
    <dgm:pt modelId="{DDF5DADE-0864-8E40-A10A-ECF8CA4C097F}" type="pres">
      <dgm:prSet presAssocID="{8D0339F3-1BE8-254C-8F7E-D1342CF8AEA5}" presName="aSpace" presStyleCnt="0"/>
      <dgm:spPr/>
    </dgm:pt>
    <dgm:pt modelId="{4CA5D5E7-EBB7-B94D-8D84-CC4D36709E8E}" type="pres">
      <dgm:prSet presAssocID="{FAE606D1-27B5-0C4C-BF4B-09A53221FAD6}" presName="compNode" presStyleCnt="0"/>
      <dgm:spPr/>
    </dgm:pt>
    <dgm:pt modelId="{6CBD50EF-9B24-EB4E-B6D5-DAE9D59829E7}" type="pres">
      <dgm:prSet presAssocID="{FAE606D1-27B5-0C4C-BF4B-09A53221FAD6}" presName="aNode" presStyleLbl="bgShp" presStyleIdx="1" presStyleCnt="4"/>
      <dgm:spPr/>
    </dgm:pt>
    <dgm:pt modelId="{91299A34-FDD8-F545-A55F-85CB84E12164}" type="pres">
      <dgm:prSet presAssocID="{FAE606D1-27B5-0C4C-BF4B-09A53221FAD6}" presName="textNode" presStyleLbl="bgShp" presStyleIdx="1" presStyleCnt="4"/>
      <dgm:spPr/>
    </dgm:pt>
    <dgm:pt modelId="{4C88A0A9-9B13-4545-BEB8-E8086049918D}" type="pres">
      <dgm:prSet presAssocID="{FAE606D1-27B5-0C4C-BF4B-09A53221FAD6}" presName="compChildNode" presStyleCnt="0"/>
      <dgm:spPr/>
    </dgm:pt>
    <dgm:pt modelId="{3966ECD6-7D46-B94B-961F-683B981FF57A}" type="pres">
      <dgm:prSet presAssocID="{FAE606D1-27B5-0C4C-BF4B-09A53221FAD6}" presName="theInnerList" presStyleCnt="0"/>
      <dgm:spPr/>
    </dgm:pt>
    <dgm:pt modelId="{511B71E8-6AC2-514B-A49F-28A287CA6EF5}" type="pres">
      <dgm:prSet presAssocID="{EDC949E6-7462-4847-8273-1D1D2A1CD6BF}" presName="childNode" presStyleLbl="node1" presStyleIdx="2" presStyleCnt="10">
        <dgm:presLayoutVars>
          <dgm:bulletEnabled val="1"/>
        </dgm:presLayoutVars>
      </dgm:prSet>
      <dgm:spPr/>
    </dgm:pt>
    <dgm:pt modelId="{0531B941-D29C-FB4A-A0AF-4BA018DBF60F}" type="pres">
      <dgm:prSet presAssocID="{EDC949E6-7462-4847-8273-1D1D2A1CD6BF}" presName="aSpace2" presStyleCnt="0"/>
      <dgm:spPr/>
    </dgm:pt>
    <dgm:pt modelId="{F6A0D87F-AF3F-C543-B509-2B0D7E35A1F6}" type="pres">
      <dgm:prSet presAssocID="{3AD75A5E-E0DE-BB4A-9C09-A10AC9E3A225}" presName="childNode" presStyleLbl="node1" presStyleIdx="3" presStyleCnt="10">
        <dgm:presLayoutVars>
          <dgm:bulletEnabled val="1"/>
        </dgm:presLayoutVars>
      </dgm:prSet>
      <dgm:spPr/>
    </dgm:pt>
    <dgm:pt modelId="{BAA129AE-ABAA-E64A-8829-E07936FAC6EC}" type="pres">
      <dgm:prSet presAssocID="{3AD75A5E-E0DE-BB4A-9C09-A10AC9E3A225}" presName="aSpace2" presStyleCnt="0"/>
      <dgm:spPr/>
    </dgm:pt>
    <dgm:pt modelId="{2C1C22E5-6F62-9142-ABF1-E713BF8EAB94}" type="pres">
      <dgm:prSet presAssocID="{5E476620-EAB2-FB43-A1F1-10D11693476C}" presName="childNode" presStyleLbl="node1" presStyleIdx="4" presStyleCnt="10" custScaleY="186309">
        <dgm:presLayoutVars>
          <dgm:bulletEnabled val="1"/>
        </dgm:presLayoutVars>
      </dgm:prSet>
      <dgm:spPr/>
    </dgm:pt>
    <dgm:pt modelId="{2F1155D5-B708-8544-824A-DD791AA461AB}" type="pres">
      <dgm:prSet presAssocID="{FAE606D1-27B5-0C4C-BF4B-09A53221FAD6}" presName="aSpace" presStyleCnt="0"/>
      <dgm:spPr/>
    </dgm:pt>
    <dgm:pt modelId="{B5B73F80-0C42-9541-808C-912B6E9105EB}" type="pres">
      <dgm:prSet presAssocID="{EE2DF098-6A73-8944-A10B-D446AFA89492}" presName="compNode" presStyleCnt="0"/>
      <dgm:spPr/>
    </dgm:pt>
    <dgm:pt modelId="{4DBF7433-3B3F-5B48-94FA-4BD69FDD24CE}" type="pres">
      <dgm:prSet presAssocID="{EE2DF098-6A73-8944-A10B-D446AFA89492}" presName="aNode" presStyleLbl="bgShp" presStyleIdx="2" presStyleCnt="4"/>
      <dgm:spPr/>
    </dgm:pt>
    <dgm:pt modelId="{2B6B9BA7-D9F8-C24A-B007-AB6265469E65}" type="pres">
      <dgm:prSet presAssocID="{EE2DF098-6A73-8944-A10B-D446AFA89492}" presName="textNode" presStyleLbl="bgShp" presStyleIdx="2" presStyleCnt="4"/>
      <dgm:spPr/>
    </dgm:pt>
    <dgm:pt modelId="{DAF67713-5F10-5F42-83C1-3AD4706D7E20}" type="pres">
      <dgm:prSet presAssocID="{EE2DF098-6A73-8944-A10B-D446AFA89492}" presName="compChildNode" presStyleCnt="0"/>
      <dgm:spPr/>
    </dgm:pt>
    <dgm:pt modelId="{365746B3-11BE-F84B-94B6-F47F2849679F}" type="pres">
      <dgm:prSet presAssocID="{EE2DF098-6A73-8944-A10B-D446AFA89492}" presName="theInnerList" presStyleCnt="0"/>
      <dgm:spPr/>
    </dgm:pt>
    <dgm:pt modelId="{B37FC24C-46E2-5A4A-A887-E0A2BC300CFC}" type="pres">
      <dgm:prSet presAssocID="{E6E9FEDD-B54A-CF46-9E94-370FF21007C2}" presName="childNode" presStyleLbl="node1" presStyleIdx="5" presStyleCnt="10">
        <dgm:presLayoutVars>
          <dgm:bulletEnabled val="1"/>
        </dgm:presLayoutVars>
      </dgm:prSet>
      <dgm:spPr/>
    </dgm:pt>
    <dgm:pt modelId="{7D1C9DB1-8292-2440-9BBB-C62F1D293D62}" type="pres">
      <dgm:prSet presAssocID="{E6E9FEDD-B54A-CF46-9E94-370FF21007C2}" presName="aSpace2" presStyleCnt="0"/>
      <dgm:spPr/>
    </dgm:pt>
    <dgm:pt modelId="{3CF4B351-DA50-2D4F-B0FC-4E55C5D99198}" type="pres">
      <dgm:prSet presAssocID="{1B64C69C-C7E2-DB46-9EC2-5258B7E14071}" presName="childNode" presStyleLbl="node1" presStyleIdx="6" presStyleCnt="10">
        <dgm:presLayoutVars>
          <dgm:bulletEnabled val="1"/>
        </dgm:presLayoutVars>
      </dgm:prSet>
      <dgm:spPr/>
    </dgm:pt>
    <dgm:pt modelId="{B942743F-1A70-B544-990B-E6B0A5FB9B09}" type="pres">
      <dgm:prSet presAssocID="{1B64C69C-C7E2-DB46-9EC2-5258B7E14071}" presName="aSpace2" presStyleCnt="0"/>
      <dgm:spPr/>
    </dgm:pt>
    <dgm:pt modelId="{6E762B9D-4F0D-DB48-B8A2-BCE4DE60EC6D}" type="pres">
      <dgm:prSet presAssocID="{69D44C48-A91A-8644-A8BC-3A19138FDF3C}" presName="childNode" presStyleLbl="node1" presStyleIdx="7" presStyleCnt="10" custScaleY="227828">
        <dgm:presLayoutVars>
          <dgm:bulletEnabled val="1"/>
        </dgm:presLayoutVars>
      </dgm:prSet>
      <dgm:spPr/>
    </dgm:pt>
    <dgm:pt modelId="{967428A0-1D4B-934E-8084-01411FA27627}" type="pres">
      <dgm:prSet presAssocID="{EE2DF098-6A73-8944-A10B-D446AFA89492}" presName="aSpace" presStyleCnt="0"/>
      <dgm:spPr/>
    </dgm:pt>
    <dgm:pt modelId="{BA53FE64-FFE4-B54F-8B52-DCD2BAAA66EA}" type="pres">
      <dgm:prSet presAssocID="{4FA2F60E-35CE-0B4E-8641-852D436222F5}" presName="compNode" presStyleCnt="0"/>
      <dgm:spPr/>
    </dgm:pt>
    <dgm:pt modelId="{BC8651D7-7783-2D44-BAE2-C1FA36B303AE}" type="pres">
      <dgm:prSet presAssocID="{4FA2F60E-35CE-0B4E-8641-852D436222F5}" presName="aNode" presStyleLbl="bgShp" presStyleIdx="3" presStyleCnt="4"/>
      <dgm:spPr/>
    </dgm:pt>
    <dgm:pt modelId="{89C2A2A4-7F09-3343-8056-D6F481B2E039}" type="pres">
      <dgm:prSet presAssocID="{4FA2F60E-35CE-0B4E-8641-852D436222F5}" presName="textNode" presStyleLbl="bgShp" presStyleIdx="3" presStyleCnt="4"/>
      <dgm:spPr/>
    </dgm:pt>
    <dgm:pt modelId="{86381356-0DBE-2E44-9E30-385E4DFA9C89}" type="pres">
      <dgm:prSet presAssocID="{4FA2F60E-35CE-0B4E-8641-852D436222F5}" presName="compChildNode" presStyleCnt="0"/>
      <dgm:spPr/>
    </dgm:pt>
    <dgm:pt modelId="{03918C84-B4EF-704F-B7AC-DE292E6D294C}" type="pres">
      <dgm:prSet presAssocID="{4FA2F60E-35CE-0B4E-8641-852D436222F5}" presName="theInnerList" presStyleCnt="0"/>
      <dgm:spPr/>
    </dgm:pt>
    <dgm:pt modelId="{505BDF7C-3F0C-5D4B-9257-5747C9A97718}" type="pres">
      <dgm:prSet presAssocID="{EF50AC66-4EC6-4446-80D5-F896C3D3CBEC}" presName="childNode" presStyleLbl="node1" presStyleIdx="8" presStyleCnt="10">
        <dgm:presLayoutVars>
          <dgm:bulletEnabled val="1"/>
        </dgm:presLayoutVars>
      </dgm:prSet>
      <dgm:spPr/>
    </dgm:pt>
    <dgm:pt modelId="{5DAAF653-892B-F849-AF05-936295B22E5D}" type="pres">
      <dgm:prSet presAssocID="{EF50AC66-4EC6-4446-80D5-F896C3D3CBEC}" presName="aSpace2" presStyleCnt="0"/>
      <dgm:spPr/>
    </dgm:pt>
    <dgm:pt modelId="{575CB53E-C40C-394A-BEA6-9F92096206F5}" type="pres">
      <dgm:prSet presAssocID="{2781393E-581A-2E49-9065-5306747EB135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A3C5F802-2EAF-1E46-96BB-2DA96C44B597}" type="presOf" srcId="{3AD75A5E-E0DE-BB4A-9C09-A10AC9E3A225}" destId="{F6A0D87F-AF3F-C543-B509-2B0D7E35A1F6}" srcOrd="0" destOrd="0" presId="urn:microsoft.com/office/officeart/2005/8/layout/lProcess2"/>
    <dgm:cxn modelId="{5F5F9604-71CE-1A42-923C-15E88B24F4A1}" type="presOf" srcId="{E6E9FEDD-B54A-CF46-9E94-370FF21007C2}" destId="{B37FC24C-46E2-5A4A-A887-E0A2BC300CFC}" srcOrd="0" destOrd="0" presId="urn:microsoft.com/office/officeart/2005/8/layout/lProcess2"/>
    <dgm:cxn modelId="{5E002911-799C-5740-89BA-E02C9824F6DA}" srcId="{9173D687-4D8F-A440-8265-DBB59A3C9D15}" destId="{FAE606D1-27B5-0C4C-BF4B-09A53221FAD6}" srcOrd="1" destOrd="0" parTransId="{D3F41AB5-D5F6-B340-8A36-1D2F01C13199}" sibTransId="{59A68A7A-9548-B142-B724-13D52C1AF73D}"/>
    <dgm:cxn modelId="{73EC7116-8C2C-804A-A135-1236BA6E7CB8}" type="presOf" srcId="{EDC949E6-7462-4847-8273-1D1D2A1CD6BF}" destId="{511B71E8-6AC2-514B-A49F-28A287CA6EF5}" srcOrd="0" destOrd="0" presId="urn:microsoft.com/office/officeart/2005/8/layout/lProcess2"/>
    <dgm:cxn modelId="{977F5A25-B832-0348-ADCF-53EC0BF33ED7}" srcId="{8D0339F3-1BE8-254C-8F7E-D1342CF8AEA5}" destId="{B31B0675-2DB5-8E48-8694-D1BC47C88E8A}" srcOrd="1" destOrd="0" parTransId="{11F893AA-E6EB-144F-BDAC-C113411C0150}" sibTransId="{6C7157E6-4497-5346-A4A3-231270AFC27D}"/>
    <dgm:cxn modelId="{B711423C-AEA4-D34E-B39B-C82490FB9002}" type="presOf" srcId="{EF50AC66-4EC6-4446-80D5-F896C3D3CBEC}" destId="{505BDF7C-3F0C-5D4B-9257-5747C9A97718}" srcOrd="0" destOrd="0" presId="urn:microsoft.com/office/officeart/2005/8/layout/lProcess2"/>
    <dgm:cxn modelId="{75E60341-743A-544B-AADB-D2DF73B687B2}" srcId="{9173D687-4D8F-A440-8265-DBB59A3C9D15}" destId="{4FA2F60E-35CE-0B4E-8641-852D436222F5}" srcOrd="3" destOrd="0" parTransId="{9194102A-DABC-7548-B363-D37A6D5D3380}" sibTransId="{7A4E2CCC-D57A-2F4F-9346-D008A7C92A39}"/>
    <dgm:cxn modelId="{EADF3542-BC75-9B4B-82DB-4197FF192BA4}" srcId="{FAE606D1-27B5-0C4C-BF4B-09A53221FAD6}" destId="{3AD75A5E-E0DE-BB4A-9C09-A10AC9E3A225}" srcOrd="1" destOrd="0" parTransId="{2CB4C4DF-FCB9-964B-9F08-78858EA22E01}" sibTransId="{DC240295-5F1E-3B4B-AF2A-4CE698A4CB19}"/>
    <dgm:cxn modelId="{4D593A56-0027-8547-B5A7-2C283294A413}" type="presOf" srcId="{FAE606D1-27B5-0C4C-BF4B-09A53221FAD6}" destId="{91299A34-FDD8-F545-A55F-85CB84E12164}" srcOrd="1" destOrd="0" presId="urn:microsoft.com/office/officeart/2005/8/layout/lProcess2"/>
    <dgm:cxn modelId="{75C2465B-6AD2-B040-9F3B-C8843759379E}" type="presOf" srcId="{9173D687-4D8F-A440-8265-DBB59A3C9D15}" destId="{A20A057A-FB70-4642-8ED3-7F2E80CC0CA5}" srcOrd="0" destOrd="0" presId="urn:microsoft.com/office/officeart/2005/8/layout/lProcess2"/>
    <dgm:cxn modelId="{38B61060-29A3-4040-8B9D-5A6838C54EA9}" type="presOf" srcId="{8D0339F3-1BE8-254C-8F7E-D1342CF8AEA5}" destId="{ABE1F1D0-4F78-D949-8E8F-D3D6E4B96A82}" srcOrd="0" destOrd="0" presId="urn:microsoft.com/office/officeart/2005/8/layout/lProcess2"/>
    <dgm:cxn modelId="{13AE1967-0E43-9C43-A66D-8141AC70D035}" type="presOf" srcId="{1B64C69C-C7E2-DB46-9EC2-5258B7E14071}" destId="{3CF4B351-DA50-2D4F-B0FC-4E55C5D99198}" srcOrd="0" destOrd="0" presId="urn:microsoft.com/office/officeart/2005/8/layout/lProcess2"/>
    <dgm:cxn modelId="{F22F0971-1DCA-1D44-836B-CD31E888E768}" srcId="{4FA2F60E-35CE-0B4E-8641-852D436222F5}" destId="{EF50AC66-4EC6-4446-80D5-F896C3D3CBEC}" srcOrd="0" destOrd="0" parTransId="{4ADFB09A-D4C9-DF45-A5D4-41C5030B4949}" sibTransId="{7E588AC9-A836-6B46-9095-DB032015453E}"/>
    <dgm:cxn modelId="{05FA9275-9F2F-B94E-8E4B-6FA473A95BE7}" srcId="{4FA2F60E-35CE-0B4E-8641-852D436222F5}" destId="{2781393E-581A-2E49-9065-5306747EB135}" srcOrd="1" destOrd="0" parTransId="{6BC1AEC5-30EB-CC42-B29A-CC2E673C7FEE}" sibTransId="{145D6110-79C7-DC42-9756-A997480DB274}"/>
    <dgm:cxn modelId="{609BBA78-F064-754D-AE0C-2DE9A895CD77}" type="presOf" srcId="{FAE606D1-27B5-0C4C-BF4B-09A53221FAD6}" destId="{6CBD50EF-9B24-EB4E-B6D5-DAE9D59829E7}" srcOrd="0" destOrd="0" presId="urn:microsoft.com/office/officeart/2005/8/layout/lProcess2"/>
    <dgm:cxn modelId="{E7D3167B-E74F-0A40-A80A-F33D823BE5C4}" type="presOf" srcId="{B31B0675-2DB5-8E48-8694-D1BC47C88E8A}" destId="{18945F07-7D44-034F-A158-C13CF86BFAB1}" srcOrd="0" destOrd="0" presId="urn:microsoft.com/office/officeart/2005/8/layout/lProcess2"/>
    <dgm:cxn modelId="{ED863984-93E5-9947-82A4-CFC0B96B09A7}" srcId="{EE2DF098-6A73-8944-A10B-D446AFA89492}" destId="{69D44C48-A91A-8644-A8BC-3A19138FDF3C}" srcOrd="2" destOrd="0" parTransId="{E380D886-8203-8A42-AFBB-BF1CF53BE0F5}" sibTransId="{89AE3B57-44DD-2F41-A052-A6C395E0B59F}"/>
    <dgm:cxn modelId="{C38A4984-1CC5-2143-B984-42DE83E7273E}" type="presOf" srcId="{5E476620-EAB2-FB43-A1F1-10D11693476C}" destId="{2C1C22E5-6F62-9142-ABF1-E713BF8EAB94}" srcOrd="0" destOrd="0" presId="urn:microsoft.com/office/officeart/2005/8/layout/lProcess2"/>
    <dgm:cxn modelId="{1D49AE93-F92E-D946-9376-D202E1A9B216}" srcId="{8D0339F3-1BE8-254C-8F7E-D1342CF8AEA5}" destId="{230F7174-3316-A449-9EE2-45D1095EE686}" srcOrd="0" destOrd="0" parTransId="{EB876BAA-31D0-3E49-B353-B2C5A218C73A}" sibTransId="{937F30D1-EBCD-3C4A-A62E-91777B1D32F4}"/>
    <dgm:cxn modelId="{F4819AA0-C233-464E-85C8-E14712ADD8CE}" type="presOf" srcId="{4FA2F60E-35CE-0B4E-8641-852D436222F5}" destId="{BC8651D7-7783-2D44-BAE2-C1FA36B303AE}" srcOrd="0" destOrd="0" presId="urn:microsoft.com/office/officeart/2005/8/layout/lProcess2"/>
    <dgm:cxn modelId="{A85403AB-D6F4-2B42-B349-DFA6E09ABF82}" srcId="{9173D687-4D8F-A440-8265-DBB59A3C9D15}" destId="{8D0339F3-1BE8-254C-8F7E-D1342CF8AEA5}" srcOrd="0" destOrd="0" parTransId="{1E49C158-CC36-924F-955F-C920FB0E4DF0}" sibTransId="{0F10590F-63B9-2940-9A89-3545F0F8ECBB}"/>
    <dgm:cxn modelId="{C2B876B6-821F-C141-ACEA-0178B85D2EEF}" type="presOf" srcId="{4FA2F60E-35CE-0B4E-8641-852D436222F5}" destId="{89C2A2A4-7F09-3343-8056-D6F481B2E039}" srcOrd="1" destOrd="0" presId="urn:microsoft.com/office/officeart/2005/8/layout/lProcess2"/>
    <dgm:cxn modelId="{C9B00BBF-1D34-6843-9F7C-A378665FF538}" srcId="{FAE606D1-27B5-0C4C-BF4B-09A53221FAD6}" destId="{EDC949E6-7462-4847-8273-1D1D2A1CD6BF}" srcOrd="0" destOrd="0" parTransId="{E97970E3-01AB-244A-BC75-9F23F02C864F}" sibTransId="{778E5CFC-F7AC-C149-AC56-FD811E9BF88B}"/>
    <dgm:cxn modelId="{F2DC26C1-127B-A74D-BE5E-FD5C919E2B60}" srcId="{EE2DF098-6A73-8944-A10B-D446AFA89492}" destId="{E6E9FEDD-B54A-CF46-9E94-370FF21007C2}" srcOrd="0" destOrd="0" parTransId="{639C6CBC-3DED-DF42-A138-518E48440E96}" sibTransId="{1A07172B-914B-2347-8A09-26FA3082FDCB}"/>
    <dgm:cxn modelId="{8F6938C6-BF25-C740-9C30-91716E84B55B}" type="presOf" srcId="{69D44C48-A91A-8644-A8BC-3A19138FDF3C}" destId="{6E762B9D-4F0D-DB48-B8A2-BCE4DE60EC6D}" srcOrd="0" destOrd="0" presId="urn:microsoft.com/office/officeart/2005/8/layout/lProcess2"/>
    <dgm:cxn modelId="{D06DC8C6-EF30-6042-8FDB-3B859A9EB71B}" type="presOf" srcId="{2781393E-581A-2E49-9065-5306747EB135}" destId="{575CB53E-C40C-394A-BEA6-9F92096206F5}" srcOrd="0" destOrd="0" presId="urn:microsoft.com/office/officeart/2005/8/layout/lProcess2"/>
    <dgm:cxn modelId="{7E51B6C8-B8E8-AB47-A86D-5D02A551095B}" type="presOf" srcId="{8D0339F3-1BE8-254C-8F7E-D1342CF8AEA5}" destId="{B2E096AE-707A-7C45-B234-98335CE1166E}" srcOrd="1" destOrd="0" presId="urn:microsoft.com/office/officeart/2005/8/layout/lProcess2"/>
    <dgm:cxn modelId="{EA914DCA-2BB7-9440-8D26-2DCC7F52B3E5}" type="presOf" srcId="{EE2DF098-6A73-8944-A10B-D446AFA89492}" destId="{2B6B9BA7-D9F8-C24A-B007-AB6265469E65}" srcOrd="1" destOrd="0" presId="urn:microsoft.com/office/officeart/2005/8/layout/lProcess2"/>
    <dgm:cxn modelId="{F22C6DCC-E740-6449-850A-ADBD5D3F4C21}" type="presOf" srcId="{230F7174-3316-A449-9EE2-45D1095EE686}" destId="{7EBB9D52-7280-074D-8665-EB5C18514325}" srcOrd="0" destOrd="0" presId="urn:microsoft.com/office/officeart/2005/8/layout/lProcess2"/>
    <dgm:cxn modelId="{5F5235E1-46E9-9F4C-A211-434AA9D0A677}" srcId="{EE2DF098-6A73-8944-A10B-D446AFA89492}" destId="{1B64C69C-C7E2-DB46-9EC2-5258B7E14071}" srcOrd="1" destOrd="0" parTransId="{46AE04A9-9D9C-0041-AA83-93988252999D}" sibTransId="{DADF4CD9-DACD-524D-A94C-A6E95FBE37E3}"/>
    <dgm:cxn modelId="{6CA870F8-6FD4-EB45-8733-F91B8C3D6576}" srcId="{FAE606D1-27B5-0C4C-BF4B-09A53221FAD6}" destId="{5E476620-EAB2-FB43-A1F1-10D11693476C}" srcOrd="2" destOrd="0" parTransId="{AF77D7AF-0DAE-E649-AA74-12C6CE058ED9}" sibTransId="{5C62CB23-C726-764D-816C-A23142FBC383}"/>
    <dgm:cxn modelId="{A53C09FD-359C-454C-8B7A-07CE5AB7E0C2}" type="presOf" srcId="{EE2DF098-6A73-8944-A10B-D446AFA89492}" destId="{4DBF7433-3B3F-5B48-94FA-4BD69FDD24CE}" srcOrd="0" destOrd="0" presId="urn:microsoft.com/office/officeart/2005/8/layout/lProcess2"/>
    <dgm:cxn modelId="{C3A627FD-1891-864A-86D9-23B7D673CB43}" srcId="{9173D687-4D8F-A440-8265-DBB59A3C9D15}" destId="{EE2DF098-6A73-8944-A10B-D446AFA89492}" srcOrd="2" destOrd="0" parTransId="{38559285-BAE5-854D-8EEA-EAD70D001ECD}" sibTransId="{8936B819-7AB6-A344-A50E-854C02925015}"/>
    <dgm:cxn modelId="{7A5773EB-B8EA-7945-B527-84A20B44C895}" type="presParOf" srcId="{A20A057A-FB70-4642-8ED3-7F2E80CC0CA5}" destId="{226B5951-C160-4E42-A005-24E5299BB4FD}" srcOrd="0" destOrd="0" presId="urn:microsoft.com/office/officeart/2005/8/layout/lProcess2"/>
    <dgm:cxn modelId="{EFD407BD-CBF3-9541-90D9-F3D4BDB0FB6F}" type="presParOf" srcId="{226B5951-C160-4E42-A005-24E5299BB4FD}" destId="{ABE1F1D0-4F78-D949-8E8F-D3D6E4B96A82}" srcOrd="0" destOrd="0" presId="urn:microsoft.com/office/officeart/2005/8/layout/lProcess2"/>
    <dgm:cxn modelId="{F6435301-52FE-CE44-B8E7-AB9CFDBD06A4}" type="presParOf" srcId="{226B5951-C160-4E42-A005-24E5299BB4FD}" destId="{B2E096AE-707A-7C45-B234-98335CE1166E}" srcOrd="1" destOrd="0" presId="urn:microsoft.com/office/officeart/2005/8/layout/lProcess2"/>
    <dgm:cxn modelId="{36945FAE-5A27-9545-8266-537073BCFC5B}" type="presParOf" srcId="{226B5951-C160-4E42-A005-24E5299BB4FD}" destId="{9D5A21C2-5958-0E4C-AE1F-00C1B5B5C362}" srcOrd="2" destOrd="0" presId="urn:microsoft.com/office/officeart/2005/8/layout/lProcess2"/>
    <dgm:cxn modelId="{46496CF5-F99A-6A45-A963-DDE3A082EE45}" type="presParOf" srcId="{9D5A21C2-5958-0E4C-AE1F-00C1B5B5C362}" destId="{17AEFDB3-13B6-984E-893B-0F4D630A072C}" srcOrd="0" destOrd="0" presId="urn:microsoft.com/office/officeart/2005/8/layout/lProcess2"/>
    <dgm:cxn modelId="{473E22DC-8763-D943-ADAA-431E24E8399C}" type="presParOf" srcId="{17AEFDB3-13B6-984E-893B-0F4D630A072C}" destId="{7EBB9D52-7280-074D-8665-EB5C18514325}" srcOrd="0" destOrd="0" presId="urn:microsoft.com/office/officeart/2005/8/layout/lProcess2"/>
    <dgm:cxn modelId="{25944043-880C-6C42-9363-361BF8F18C9E}" type="presParOf" srcId="{17AEFDB3-13B6-984E-893B-0F4D630A072C}" destId="{B8161380-A325-4940-B1FB-F7306A635DBF}" srcOrd="1" destOrd="0" presId="urn:microsoft.com/office/officeart/2005/8/layout/lProcess2"/>
    <dgm:cxn modelId="{2180E7C8-7792-974D-A3CE-D0A4A57D1815}" type="presParOf" srcId="{17AEFDB3-13B6-984E-893B-0F4D630A072C}" destId="{18945F07-7D44-034F-A158-C13CF86BFAB1}" srcOrd="2" destOrd="0" presId="urn:microsoft.com/office/officeart/2005/8/layout/lProcess2"/>
    <dgm:cxn modelId="{E31A5E14-30D1-D948-B461-2206BA26F7F7}" type="presParOf" srcId="{A20A057A-FB70-4642-8ED3-7F2E80CC0CA5}" destId="{DDF5DADE-0864-8E40-A10A-ECF8CA4C097F}" srcOrd="1" destOrd="0" presId="urn:microsoft.com/office/officeart/2005/8/layout/lProcess2"/>
    <dgm:cxn modelId="{71B920A4-6785-6749-A2D0-8FBFA80BD91D}" type="presParOf" srcId="{A20A057A-FB70-4642-8ED3-7F2E80CC0CA5}" destId="{4CA5D5E7-EBB7-B94D-8D84-CC4D36709E8E}" srcOrd="2" destOrd="0" presId="urn:microsoft.com/office/officeart/2005/8/layout/lProcess2"/>
    <dgm:cxn modelId="{02F62A67-D83A-EB4B-AFAC-13119E526BCD}" type="presParOf" srcId="{4CA5D5E7-EBB7-B94D-8D84-CC4D36709E8E}" destId="{6CBD50EF-9B24-EB4E-B6D5-DAE9D59829E7}" srcOrd="0" destOrd="0" presId="urn:microsoft.com/office/officeart/2005/8/layout/lProcess2"/>
    <dgm:cxn modelId="{3BBD3BA0-8580-AA48-A3E2-964588A8CED4}" type="presParOf" srcId="{4CA5D5E7-EBB7-B94D-8D84-CC4D36709E8E}" destId="{91299A34-FDD8-F545-A55F-85CB84E12164}" srcOrd="1" destOrd="0" presId="urn:microsoft.com/office/officeart/2005/8/layout/lProcess2"/>
    <dgm:cxn modelId="{E9AB20CF-3FF8-E344-8448-94A9140D5AEA}" type="presParOf" srcId="{4CA5D5E7-EBB7-B94D-8D84-CC4D36709E8E}" destId="{4C88A0A9-9B13-4545-BEB8-E8086049918D}" srcOrd="2" destOrd="0" presId="urn:microsoft.com/office/officeart/2005/8/layout/lProcess2"/>
    <dgm:cxn modelId="{FD7FE579-3E03-754D-80F8-679BE6C5EB1D}" type="presParOf" srcId="{4C88A0A9-9B13-4545-BEB8-E8086049918D}" destId="{3966ECD6-7D46-B94B-961F-683B981FF57A}" srcOrd="0" destOrd="0" presId="urn:microsoft.com/office/officeart/2005/8/layout/lProcess2"/>
    <dgm:cxn modelId="{EEC2CDB4-71D9-2940-A49E-A4A10B087673}" type="presParOf" srcId="{3966ECD6-7D46-B94B-961F-683B981FF57A}" destId="{511B71E8-6AC2-514B-A49F-28A287CA6EF5}" srcOrd="0" destOrd="0" presId="urn:microsoft.com/office/officeart/2005/8/layout/lProcess2"/>
    <dgm:cxn modelId="{8DED8380-A127-0849-ACCA-C7B56DC947D8}" type="presParOf" srcId="{3966ECD6-7D46-B94B-961F-683B981FF57A}" destId="{0531B941-D29C-FB4A-A0AF-4BA018DBF60F}" srcOrd="1" destOrd="0" presId="urn:microsoft.com/office/officeart/2005/8/layout/lProcess2"/>
    <dgm:cxn modelId="{3A212457-4087-A94E-AFC9-235D500D16FF}" type="presParOf" srcId="{3966ECD6-7D46-B94B-961F-683B981FF57A}" destId="{F6A0D87F-AF3F-C543-B509-2B0D7E35A1F6}" srcOrd="2" destOrd="0" presId="urn:microsoft.com/office/officeart/2005/8/layout/lProcess2"/>
    <dgm:cxn modelId="{E3C03C08-068B-2642-8030-E526CEB390C8}" type="presParOf" srcId="{3966ECD6-7D46-B94B-961F-683B981FF57A}" destId="{BAA129AE-ABAA-E64A-8829-E07936FAC6EC}" srcOrd="3" destOrd="0" presId="urn:microsoft.com/office/officeart/2005/8/layout/lProcess2"/>
    <dgm:cxn modelId="{AB75C3CB-820A-1340-8593-51EBBD120E77}" type="presParOf" srcId="{3966ECD6-7D46-B94B-961F-683B981FF57A}" destId="{2C1C22E5-6F62-9142-ABF1-E713BF8EAB94}" srcOrd="4" destOrd="0" presId="urn:microsoft.com/office/officeart/2005/8/layout/lProcess2"/>
    <dgm:cxn modelId="{799354F7-AA59-294B-A003-291237E66839}" type="presParOf" srcId="{A20A057A-FB70-4642-8ED3-7F2E80CC0CA5}" destId="{2F1155D5-B708-8544-824A-DD791AA461AB}" srcOrd="3" destOrd="0" presId="urn:microsoft.com/office/officeart/2005/8/layout/lProcess2"/>
    <dgm:cxn modelId="{28C4B70F-DDA5-E545-B30C-A38C0ED1972C}" type="presParOf" srcId="{A20A057A-FB70-4642-8ED3-7F2E80CC0CA5}" destId="{B5B73F80-0C42-9541-808C-912B6E9105EB}" srcOrd="4" destOrd="0" presId="urn:microsoft.com/office/officeart/2005/8/layout/lProcess2"/>
    <dgm:cxn modelId="{7911530F-A921-2B42-948D-DAA681C60354}" type="presParOf" srcId="{B5B73F80-0C42-9541-808C-912B6E9105EB}" destId="{4DBF7433-3B3F-5B48-94FA-4BD69FDD24CE}" srcOrd="0" destOrd="0" presId="urn:microsoft.com/office/officeart/2005/8/layout/lProcess2"/>
    <dgm:cxn modelId="{B88AE11F-F404-A04B-8451-2BF6FEF4A57A}" type="presParOf" srcId="{B5B73F80-0C42-9541-808C-912B6E9105EB}" destId="{2B6B9BA7-D9F8-C24A-B007-AB6265469E65}" srcOrd="1" destOrd="0" presId="urn:microsoft.com/office/officeart/2005/8/layout/lProcess2"/>
    <dgm:cxn modelId="{F5702A2C-2194-554A-B32A-3E9FE9032C24}" type="presParOf" srcId="{B5B73F80-0C42-9541-808C-912B6E9105EB}" destId="{DAF67713-5F10-5F42-83C1-3AD4706D7E20}" srcOrd="2" destOrd="0" presId="urn:microsoft.com/office/officeart/2005/8/layout/lProcess2"/>
    <dgm:cxn modelId="{9CA06C56-F5A2-B24B-AC32-AEB1BD6000BF}" type="presParOf" srcId="{DAF67713-5F10-5F42-83C1-3AD4706D7E20}" destId="{365746B3-11BE-F84B-94B6-F47F2849679F}" srcOrd="0" destOrd="0" presId="urn:microsoft.com/office/officeart/2005/8/layout/lProcess2"/>
    <dgm:cxn modelId="{F480D828-2911-F548-A7B4-C6116B36BCE2}" type="presParOf" srcId="{365746B3-11BE-F84B-94B6-F47F2849679F}" destId="{B37FC24C-46E2-5A4A-A887-E0A2BC300CFC}" srcOrd="0" destOrd="0" presId="urn:microsoft.com/office/officeart/2005/8/layout/lProcess2"/>
    <dgm:cxn modelId="{AB3A1E3B-492A-884A-9C80-32F1B17F2B6D}" type="presParOf" srcId="{365746B3-11BE-F84B-94B6-F47F2849679F}" destId="{7D1C9DB1-8292-2440-9BBB-C62F1D293D62}" srcOrd="1" destOrd="0" presId="urn:microsoft.com/office/officeart/2005/8/layout/lProcess2"/>
    <dgm:cxn modelId="{BBC6B852-92CC-6E45-BA97-839AEAEDB257}" type="presParOf" srcId="{365746B3-11BE-F84B-94B6-F47F2849679F}" destId="{3CF4B351-DA50-2D4F-B0FC-4E55C5D99198}" srcOrd="2" destOrd="0" presId="urn:microsoft.com/office/officeart/2005/8/layout/lProcess2"/>
    <dgm:cxn modelId="{B513C3DF-4F4A-2242-BE79-26D506405323}" type="presParOf" srcId="{365746B3-11BE-F84B-94B6-F47F2849679F}" destId="{B942743F-1A70-B544-990B-E6B0A5FB9B09}" srcOrd="3" destOrd="0" presId="urn:microsoft.com/office/officeart/2005/8/layout/lProcess2"/>
    <dgm:cxn modelId="{C0931030-5902-8944-9B5C-7EC9ABA7F2B2}" type="presParOf" srcId="{365746B3-11BE-F84B-94B6-F47F2849679F}" destId="{6E762B9D-4F0D-DB48-B8A2-BCE4DE60EC6D}" srcOrd="4" destOrd="0" presId="urn:microsoft.com/office/officeart/2005/8/layout/lProcess2"/>
    <dgm:cxn modelId="{9CD26487-B9CF-6649-949B-F24AC1417C7A}" type="presParOf" srcId="{A20A057A-FB70-4642-8ED3-7F2E80CC0CA5}" destId="{967428A0-1D4B-934E-8084-01411FA27627}" srcOrd="5" destOrd="0" presId="urn:microsoft.com/office/officeart/2005/8/layout/lProcess2"/>
    <dgm:cxn modelId="{8C15047A-8690-0245-A38D-3BE7B18E4D43}" type="presParOf" srcId="{A20A057A-FB70-4642-8ED3-7F2E80CC0CA5}" destId="{BA53FE64-FFE4-B54F-8B52-DCD2BAAA66EA}" srcOrd="6" destOrd="0" presId="urn:microsoft.com/office/officeart/2005/8/layout/lProcess2"/>
    <dgm:cxn modelId="{56916EF9-BD44-6C44-9938-6706392EBEAB}" type="presParOf" srcId="{BA53FE64-FFE4-B54F-8B52-DCD2BAAA66EA}" destId="{BC8651D7-7783-2D44-BAE2-C1FA36B303AE}" srcOrd="0" destOrd="0" presId="urn:microsoft.com/office/officeart/2005/8/layout/lProcess2"/>
    <dgm:cxn modelId="{13BDF035-EDE8-BC4A-BFB2-71AE3E7D2C7B}" type="presParOf" srcId="{BA53FE64-FFE4-B54F-8B52-DCD2BAAA66EA}" destId="{89C2A2A4-7F09-3343-8056-D6F481B2E039}" srcOrd="1" destOrd="0" presId="urn:microsoft.com/office/officeart/2005/8/layout/lProcess2"/>
    <dgm:cxn modelId="{DB89EC2D-2F9A-1941-B279-27888D5512B1}" type="presParOf" srcId="{BA53FE64-FFE4-B54F-8B52-DCD2BAAA66EA}" destId="{86381356-0DBE-2E44-9E30-385E4DFA9C89}" srcOrd="2" destOrd="0" presId="urn:microsoft.com/office/officeart/2005/8/layout/lProcess2"/>
    <dgm:cxn modelId="{F3100E06-95B7-F748-9A70-E56A90EC7AB8}" type="presParOf" srcId="{86381356-0DBE-2E44-9E30-385E4DFA9C89}" destId="{03918C84-B4EF-704F-B7AC-DE292E6D294C}" srcOrd="0" destOrd="0" presId="urn:microsoft.com/office/officeart/2005/8/layout/lProcess2"/>
    <dgm:cxn modelId="{9DA1720A-E2B4-1D4A-8CB6-D87A4D69DCA2}" type="presParOf" srcId="{03918C84-B4EF-704F-B7AC-DE292E6D294C}" destId="{505BDF7C-3F0C-5D4B-9257-5747C9A97718}" srcOrd="0" destOrd="0" presId="urn:microsoft.com/office/officeart/2005/8/layout/lProcess2"/>
    <dgm:cxn modelId="{664FAA52-DFE6-DA47-8F5B-1174C9392A0B}" type="presParOf" srcId="{03918C84-B4EF-704F-B7AC-DE292E6D294C}" destId="{5DAAF653-892B-F849-AF05-936295B22E5D}" srcOrd="1" destOrd="0" presId="urn:microsoft.com/office/officeart/2005/8/layout/lProcess2"/>
    <dgm:cxn modelId="{5F8939E5-1320-3B46-95F8-B2C59BDD0E6F}" type="presParOf" srcId="{03918C84-B4EF-704F-B7AC-DE292E6D294C}" destId="{575CB53E-C40C-394A-BEA6-9F92096206F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3F092-ED8E-F449-913E-3A1778B8ED0C}">
      <dsp:nvSpPr>
        <dsp:cNvPr id="0" name=""/>
        <dsp:cNvSpPr/>
      </dsp:nvSpPr>
      <dsp:spPr>
        <a:xfrm rot="5400000">
          <a:off x="-217030" y="269211"/>
          <a:ext cx="1446871" cy="10128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Allocation</a:t>
          </a:r>
          <a:endParaRPr lang="en-US" sz="1600" kern="1200" dirty="0"/>
        </a:p>
      </dsp:txBody>
      <dsp:txXfrm rot="-5400000">
        <a:off x="1" y="558585"/>
        <a:ext cx="1012810" cy="434061"/>
      </dsp:txXfrm>
    </dsp:sp>
    <dsp:sp modelId="{ADC78C28-8D4C-3E46-867F-378A21353467}">
      <dsp:nvSpPr>
        <dsp:cNvPr id="0" name=""/>
        <dsp:cNvSpPr/>
      </dsp:nvSpPr>
      <dsp:spPr>
        <a:xfrm rot="5400000">
          <a:off x="5220046" y="-4202358"/>
          <a:ext cx="1867832" cy="10282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Allocation Amendments &amp; Budget Changes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Preliminary Allocations released by February 28th.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Consortia certification via the CFAD by May 2nd.​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May Revise (mid-May) and/or Trailer bill (late June)adjustment.​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State submits CAEP schedules to DOF (July 15th)​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/>
            <a:t>State begins CAEP fund disbursement (August 15th)​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Consortium members certify amendments (September 1st)</a:t>
          </a:r>
        </a:p>
      </dsp:txBody>
      <dsp:txXfrm rot="-5400000">
        <a:off x="1012810" y="96058"/>
        <a:ext cx="10191125" cy="1685472"/>
      </dsp:txXfrm>
    </dsp:sp>
    <dsp:sp modelId="{AC901D1A-1CE2-9148-B6E3-FBC2BD56B01D}">
      <dsp:nvSpPr>
        <dsp:cNvPr id="0" name=""/>
        <dsp:cNvSpPr/>
      </dsp:nvSpPr>
      <dsp:spPr>
        <a:xfrm rot="5400000">
          <a:off x="-265623" y="2005452"/>
          <a:ext cx="1544058" cy="10128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CFAD</a:t>
          </a:r>
        </a:p>
      </dsp:txBody>
      <dsp:txXfrm rot="-5400000">
        <a:off x="1" y="2246233"/>
        <a:ext cx="1012810" cy="531248"/>
      </dsp:txXfrm>
    </dsp:sp>
    <dsp:sp modelId="{CF607AEC-2C9F-AD45-8749-805A5C7976EE}">
      <dsp:nvSpPr>
        <dsp:cNvPr id="0" name=""/>
        <dsp:cNvSpPr/>
      </dsp:nvSpPr>
      <dsp:spPr>
        <a:xfrm rot="5400000">
          <a:off x="5561925" y="-2532629"/>
          <a:ext cx="1184075" cy="10282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Consortium Fiscal Administrative Declaration CFAD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The CFAD must be Consortium Approved by May 2 of each year.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The CFAD consists of four main components, which include the Fiscal Declaration, Agencies &amp; Certifiers, Member Allocations, and the Preview sections</a:t>
          </a:r>
          <a:r>
            <a:rPr lang="en-US" sz="1100" kern="1200" dirty="0"/>
            <a:t>.</a:t>
          </a:r>
        </a:p>
      </dsp:txBody>
      <dsp:txXfrm rot="-5400000">
        <a:off x="1012810" y="2074288"/>
        <a:ext cx="10224503" cy="1068471"/>
      </dsp:txXfrm>
    </dsp:sp>
    <dsp:sp modelId="{ABF546A6-12F2-294E-B430-284F7772188A}">
      <dsp:nvSpPr>
        <dsp:cNvPr id="0" name=""/>
        <dsp:cNvSpPr/>
      </dsp:nvSpPr>
      <dsp:spPr>
        <a:xfrm rot="5400000">
          <a:off x="-217030" y="3475574"/>
          <a:ext cx="1446871" cy="10128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Annual Plan</a:t>
          </a:r>
        </a:p>
      </dsp:txBody>
      <dsp:txXfrm rot="-5400000">
        <a:off x="1" y="3764948"/>
        <a:ext cx="1012810" cy="434061"/>
      </dsp:txXfrm>
    </dsp:sp>
    <dsp:sp modelId="{9937ADB8-D861-7346-89D3-0A2CE3174291}">
      <dsp:nvSpPr>
        <dsp:cNvPr id="0" name=""/>
        <dsp:cNvSpPr/>
      </dsp:nvSpPr>
      <dsp:spPr>
        <a:xfrm rot="5400000">
          <a:off x="5487478" y="-1108758"/>
          <a:ext cx="1289577" cy="10282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Annual Plan - </a:t>
          </a:r>
          <a:r>
            <a:rPr lang="en-US" sz="1600" i="1" kern="1200" dirty="0"/>
            <a:t>August 15</a:t>
          </a:r>
          <a:r>
            <a:rPr lang="en-US" sz="1600" i="1" kern="1200" baseline="30000" dirty="0"/>
            <a:t>th</a:t>
          </a:r>
          <a:r>
            <a:rPr lang="en-US" sz="1600" i="1" kern="1200" dirty="0"/>
            <a:t> </a:t>
          </a:r>
          <a:br>
            <a:rPr lang="en-US" sz="1600" i="1" kern="1200" dirty="0"/>
          </a:br>
          <a:r>
            <a:rPr lang="en-US" sz="1600" b="0" i="1" u="none" kern="1200" dirty="0"/>
            <a:t>This must be approved in NOVA before the </a:t>
          </a:r>
          <a:r>
            <a:rPr lang="en-US" sz="1600" b="1" i="1" u="none" kern="1200" dirty="0"/>
            <a:t>Budget and Work plan opens</a:t>
          </a:r>
          <a:r>
            <a:rPr lang="en-US" sz="1600" b="0" i="1" u="none" kern="1200" dirty="0"/>
            <a:t>. </a:t>
          </a:r>
          <a:endParaRPr lang="en-US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Identify the strategies/activities and metrics from the three-year plan.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Formulate and implement strategies.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Identify plans of action to increase student outcomes</a:t>
          </a:r>
        </a:p>
      </dsp:txBody>
      <dsp:txXfrm rot="-5400000">
        <a:off x="991114" y="3450558"/>
        <a:ext cx="10219353" cy="1163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63623-DCD9-444B-8341-303472E5B408}">
      <dsp:nvSpPr>
        <dsp:cNvPr id="0" name=""/>
        <dsp:cNvSpPr/>
      </dsp:nvSpPr>
      <dsp:spPr>
        <a:xfrm rot="5400000">
          <a:off x="-255347" y="487413"/>
          <a:ext cx="1702319" cy="11916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Budget and Workplan</a:t>
          </a:r>
        </a:p>
      </dsp:txBody>
      <dsp:txXfrm rot="-5400000">
        <a:off x="2" y="827877"/>
        <a:ext cx="1191623" cy="510696"/>
      </dsp:txXfrm>
    </dsp:sp>
    <dsp:sp modelId="{B91623CB-45C0-9B40-A957-57ED4B53139B}">
      <dsp:nvSpPr>
        <dsp:cNvPr id="0" name=""/>
        <dsp:cNvSpPr/>
      </dsp:nvSpPr>
      <dsp:spPr>
        <a:xfrm rot="5400000">
          <a:off x="5579283" y="-4244807"/>
          <a:ext cx="1563793" cy="103391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/>
              <a:latin typeface="+mn-lt"/>
            </a:rPr>
            <a:t>Budget &amp; Workplan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tx1"/>
              </a:solidFill>
              <a:effectLst/>
              <a:latin typeface="+mn-lt"/>
            </a:rPr>
            <a:t>Once the member submits their work plan and budget, the consortium membership will review, approve, and certify for the upcoming year.</a:t>
          </a:r>
          <a:endParaRPr lang="en-US" sz="1600" b="1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tx1"/>
              </a:solidFill>
              <a:effectLst/>
              <a:latin typeface="+mn-lt"/>
            </a:rPr>
            <a:t> If the member has changes to their work plan and/or budget, they will go back through NOVA and update. </a:t>
          </a:r>
          <a:endParaRPr lang="en-US" sz="1600" b="1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tx1"/>
              </a:solidFill>
              <a:effectLst/>
              <a:latin typeface="+mn-lt"/>
            </a:rPr>
            <a:t>Consortia Lead will use the same process of consortium membership review, approval or reject, and certification.</a:t>
          </a:r>
          <a:br>
            <a:rPr lang="en-US" sz="1600" b="0" kern="1200" dirty="0">
              <a:solidFill>
                <a:schemeClr val="tx1"/>
              </a:solidFill>
              <a:effectLst/>
              <a:latin typeface="+mn-lt"/>
            </a:rPr>
          </a:br>
          <a:r>
            <a:rPr lang="en-US" sz="1600" b="0" i="1" kern="1200" dirty="0">
              <a:solidFill>
                <a:schemeClr val="tx1"/>
              </a:solidFill>
              <a:effectLst/>
              <a:latin typeface="+mn-lt"/>
            </a:rPr>
            <a:t>If rejected, a change of $1 must be made before resubmitting. </a:t>
          </a:r>
          <a:endParaRPr lang="en-US" sz="1600" b="1" kern="1200" dirty="0">
            <a:latin typeface="+mn-lt"/>
          </a:endParaRPr>
        </a:p>
      </dsp:txBody>
      <dsp:txXfrm rot="-5400000">
        <a:off x="1191623" y="219191"/>
        <a:ext cx="10262776" cy="1411117"/>
      </dsp:txXfrm>
    </dsp:sp>
    <dsp:sp modelId="{4A7F83FE-0357-A546-B69C-A652F249844E}">
      <dsp:nvSpPr>
        <dsp:cNvPr id="0" name=""/>
        <dsp:cNvSpPr/>
      </dsp:nvSpPr>
      <dsp:spPr>
        <a:xfrm rot="5400000">
          <a:off x="-255347" y="2200032"/>
          <a:ext cx="1702319" cy="11916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Program Area Report</a:t>
          </a:r>
        </a:p>
      </dsp:txBody>
      <dsp:txXfrm rot="-5400000">
        <a:off x="2" y="2540496"/>
        <a:ext cx="1191623" cy="510696"/>
      </dsp:txXfrm>
    </dsp:sp>
    <dsp:sp modelId="{F78F419B-7E1F-5C4E-AC82-7B32F003776C}">
      <dsp:nvSpPr>
        <dsp:cNvPr id="0" name=""/>
        <dsp:cNvSpPr/>
      </dsp:nvSpPr>
      <dsp:spPr>
        <a:xfrm rot="5400000">
          <a:off x="5622028" y="-2460563"/>
          <a:ext cx="1478305" cy="103391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Program Area Report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members (K12 districts, county offices of education, joint powers authority, and community college districts) must submit in NOVA the total </a:t>
          </a:r>
          <a:r>
            <a:rPr lang="en-US" sz="1600" b="1" kern="1200" dirty="0"/>
            <a:t>operational cos</a:t>
          </a:r>
          <a:r>
            <a:rPr lang="en-US" sz="1600" kern="1200" dirty="0"/>
            <a:t>t by fund source and </a:t>
          </a:r>
          <a:r>
            <a:rPr lang="en-US" sz="1600" b="1" kern="1200" dirty="0"/>
            <a:t>instructional hours </a:t>
          </a:r>
          <a:r>
            <a:rPr lang="en-US" sz="1600" kern="1200" dirty="0"/>
            <a:t>in the seven CAEP program areas (adult education/noncredit). Fund sources also include any fee revenue collected.</a:t>
          </a:r>
        </a:p>
      </dsp:txBody>
      <dsp:txXfrm rot="-5400000">
        <a:off x="1191624" y="2042006"/>
        <a:ext cx="10266949" cy="1333975"/>
      </dsp:txXfrm>
    </dsp:sp>
    <dsp:sp modelId="{27577EEA-0400-214F-90BF-6CCF2DC18252}">
      <dsp:nvSpPr>
        <dsp:cNvPr id="0" name=""/>
        <dsp:cNvSpPr/>
      </dsp:nvSpPr>
      <dsp:spPr>
        <a:xfrm rot="5400000">
          <a:off x="-255347" y="3746120"/>
          <a:ext cx="1702319" cy="11916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Expenditure Report</a:t>
          </a:r>
          <a:endParaRPr lang="en-US" sz="1700" kern="1200" dirty="0"/>
        </a:p>
      </dsp:txBody>
      <dsp:txXfrm rot="-5400000">
        <a:off x="2" y="4086584"/>
        <a:ext cx="1191623" cy="510696"/>
      </dsp:txXfrm>
    </dsp:sp>
    <dsp:sp modelId="{F73C771E-A398-7D47-8E65-F1B8CCBC8F3C}">
      <dsp:nvSpPr>
        <dsp:cNvPr id="0" name=""/>
        <dsp:cNvSpPr/>
      </dsp:nvSpPr>
      <dsp:spPr>
        <a:xfrm rot="5400000">
          <a:off x="5791982" y="-968907"/>
          <a:ext cx="1138397" cy="103391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Expenditure Reports; quarterly reporting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Consortium members are required to submit their expenses in NOVA. Expenditure reports are year to date (</a:t>
          </a:r>
          <a:r>
            <a:rPr lang="en-US" sz="1600" b="1" kern="1200" dirty="0"/>
            <a:t>cumulative</a:t>
          </a:r>
          <a:r>
            <a:rPr lang="en-US" sz="1600" kern="1200" dirty="0"/>
            <a:t>) and expenses cannot be less than what was reported in the previous quarter. </a:t>
          </a:r>
        </a:p>
      </dsp:txBody>
      <dsp:txXfrm rot="-5400000">
        <a:off x="1191624" y="3687023"/>
        <a:ext cx="10283542" cy="1027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1F1D0-4F78-D949-8E8F-D3D6E4B96A82}">
      <dsp:nvSpPr>
        <dsp:cNvPr id="0" name=""/>
        <dsp:cNvSpPr/>
      </dsp:nvSpPr>
      <dsp:spPr>
        <a:xfrm>
          <a:off x="2816" y="0"/>
          <a:ext cx="2763696" cy="49314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Q1</a:t>
          </a:r>
          <a:br>
            <a:rPr lang="en-US" sz="2900" kern="1200" dirty="0"/>
          </a:br>
          <a:r>
            <a:rPr lang="en-US" sz="2900" b="0" kern="1200" dirty="0">
              <a:solidFill>
                <a:schemeClr val="tx1"/>
              </a:solidFill>
              <a:effectLst/>
              <a:latin typeface="+mn-lt"/>
            </a:rPr>
            <a:t>Report Due</a:t>
          </a:r>
          <a:endParaRPr lang="en-US" sz="2900" kern="1200" dirty="0"/>
        </a:p>
      </dsp:txBody>
      <dsp:txXfrm>
        <a:off x="2816" y="0"/>
        <a:ext cx="2763696" cy="1479446"/>
      </dsp:txXfrm>
    </dsp:sp>
    <dsp:sp modelId="{7EBB9D52-7280-074D-8665-EB5C18514325}">
      <dsp:nvSpPr>
        <dsp:cNvPr id="0" name=""/>
        <dsp:cNvSpPr/>
      </dsp:nvSpPr>
      <dsp:spPr>
        <a:xfrm>
          <a:off x="279186" y="1480890"/>
          <a:ext cx="2210956" cy="1486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chemeClr val="tx1"/>
              </a:solidFill>
              <a:effectLst/>
              <a:latin typeface="+mn-lt"/>
            </a:rPr>
            <a:t>Member</a:t>
          </a:r>
          <a:r>
            <a:rPr lang="en-US" sz="1800" b="0" i="1" kern="1200" dirty="0">
              <a:solidFill>
                <a:schemeClr val="tx1"/>
              </a:solidFill>
              <a:effectLst/>
              <a:latin typeface="+mn-lt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dirty="0">
              <a:solidFill>
                <a:schemeClr val="tx1"/>
              </a:solidFill>
              <a:effectLst/>
              <a:latin typeface="+mn-lt"/>
            </a:rPr>
            <a:t>December 1</a:t>
          </a:r>
          <a:endParaRPr lang="en-US" sz="1800" kern="1200" dirty="0"/>
        </a:p>
      </dsp:txBody>
      <dsp:txXfrm>
        <a:off x="322736" y="1524440"/>
        <a:ext cx="2123856" cy="1399810"/>
      </dsp:txXfrm>
    </dsp:sp>
    <dsp:sp modelId="{18945F07-7D44-034F-A158-C13CF86BFAB1}">
      <dsp:nvSpPr>
        <dsp:cNvPr id="0" name=""/>
        <dsp:cNvSpPr/>
      </dsp:nvSpPr>
      <dsp:spPr>
        <a:xfrm>
          <a:off x="279186" y="3196557"/>
          <a:ext cx="2210956" cy="1486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chemeClr val="tx1"/>
              </a:solidFill>
              <a:effectLst/>
              <a:latin typeface="+mn-lt"/>
            </a:rPr>
            <a:t>Consortium</a:t>
          </a:r>
          <a:r>
            <a:rPr lang="en-US" sz="1800" b="0" i="1" kern="1200" dirty="0">
              <a:solidFill>
                <a:schemeClr val="tx1"/>
              </a:solidFill>
              <a:effectLst/>
              <a:latin typeface="+mn-lt"/>
            </a:rPr>
            <a:t> December 31</a:t>
          </a:r>
          <a:endParaRPr lang="en-US" sz="1800" kern="1200" dirty="0"/>
        </a:p>
      </dsp:txBody>
      <dsp:txXfrm>
        <a:off x="322736" y="3240107"/>
        <a:ext cx="2123856" cy="1399810"/>
      </dsp:txXfrm>
    </dsp:sp>
    <dsp:sp modelId="{6CBD50EF-9B24-EB4E-B6D5-DAE9D59829E7}">
      <dsp:nvSpPr>
        <dsp:cNvPr id="0" name=""/>
        <dsp:cNvSpPr/>
      </dsp:nvSpPr>
      <dsp:spPr>
        <a:xfrm>
          <a:off x="2973789" y="0"/>
          <a:ext cx="2763696" cy="49314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Q2</a:t>
          </a:r>
          <a:br>
            <a:rPr lang="en-US" sz="2900" kern="1200" dirty="0"/>
          </a:br>
          <a:r>
            <a:rPr lang="en-US" sz="2900" b="0" kern="1200" dirty="0">
              <a:solidFill>
                <a:schemeClr val="tx1"/>
              </a:solidFill>
              <a:effectLst/>
              <a:latin typeface="+mn-lt"/>
            </a:rPr>
            <a:t>Report Due</a:t>
          </a:r>
          <a:endParaRPr lang="en-US" sz="2900" kern="1200" dirty="0"/>
        </a:p>
      </dsp:txBody>
      <dsp:txXfrm>
        <a:off x="2973789" y="0"/>
        <a:ext cx="2763696" cy="1479446"/>
      </dsp:txXfrm>
    </dsp:sp>
    <dsp:sp modelId="{511B71E8-6AC2-514B-A49F-28A287CA6EF5}">
      <dsp:nvSpPr>
        <dsp:cNvPr id="0" name=""/>
        <dsp:cNvSpPr/>
      </dsp:nvSpPr>
      <dsp:spPr>
        <a:xfrm>
          <a:off x="3250159" y="1479560"/>
          <a:ext cx="2210956" cy="768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solidFill>
                <a:schemeClr val="tx1"/>
              </a:solidFill>
              <a:effectLst/>
              <a:latin typeface="+mn-lt"/>
            </a:rPr>
            <a:t>Member</a:t>
          </a:r>
          <a:r>
            <a:rPr lang="en-US" sz="1100" b="0" i="1" kern="1200" dirty="0">
              <a:solidFill>
                <a:schemeClr val="tx1"/>
              </a:solidFill>
              <a:effectLst/>
              <a:latin typeface="+mn-lt"/>
            </a:rPr>
            <a:t> March 1</a:t>
          </a:r>
          <a:br>
            <a:rPr lang="en-US" sz="1100" b="0" i="1" kern="1200" dirty="0">
              <a:solidFill>
                <a:schemeClr val="tx1"/>
              </a:solidFill>
              <a:effectLst/>
              <a:latin typeface="+mn-lt"/>
            </a:rPr>
          </a:br>
          <a:r>
            <a:rPr lang="en-US" sz="1100" b="0" i="1" kern="1200" dirty="0">
              <a:solidFill>
                <a:schemeClr val="tx1"/>
              </a:solidFill>
              <a:effectLst/>
              <a:latin typeface="+mn-lt"/>
            </a:rPr>
            <a:t>*</a:t>
          </a:r>
          <a:r>
            <a:rPr lang="en-US" sz="1100" i="1" kern="1200" dirty="0">
              <a:solidFill>
                <a:schemeClr val="tx1"/>
              </a:solidFill>
            </a:rPr>
            <a:t>Close out of prior, prior year Member Funds due in NOVA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272668" y="1502069"/>
        <a:ext cx="2165938" cy="723480"/>
      </dsp:txXfrm>
    </dsp:sp>
    <dsp:sp modelId="{F6A0D87F-AF3F-C543-B509-2B0D7E35A1F6}">
      <dsp:nvSpPr>
        <dsp:cNvPr id="0" name=""/>
        <dsp:cNvSpPr/>
      </dsp:nvSpPr>
      <dsp:spPr>
        <a:xfrm>
          <a:off x="3250159" y="2366288"/>
          <a:ext cx="2210956" cy="768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solidFill>
                <a:schemeClr val="tx1"/>
              </a:solidFill>
              <a:effectLst/>
              <a:latin typeface="+mn-lt"/>
            </a:rPr>
            <a:t>Consortium</a:t>
          </a:r>
          <a:r>
            <a:rPr lang="en-US" sz="1100" b="0" i="1" kern="1200" dirty="0">
              <a:solidFill>
                <a:schemeClr val="tx1"/>
              </a:solidFill>
              <a:effectLst/>
              <a:latin typeface="+mn-lt"/>
            </a:rPr>
            <a:t> Certified March 31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>
              <a:solidFill>
                <a:schemeClr val="tx1"/>
              </a:solidFill>
            </a:rPr>
            <a:t>*Close out of prior, prior year Member funds in NOVA certified by Consortia in NOVA </a:t>
          </a:r>
          <a:r>
            <a:rPr lang="en-US" sz="1100" b="0" i="1" kern="1200" dirty="0">
              <a:solidFill>
                <a:schemeClr val="tx1"/>
              </a:solidFill>
              <a:effectLst/>
              <a:latin typeface="+mn-lt"/>
            </a:rPr>
            <a:t> </a:t>
          </a:r>
          <a:endParaRPr lang="en-US" sz="1100" kern="1200" dirty="0"/>
        </a:p>
      </dsp:txBody>
      <dsp:txXfrm>
        <a:off x="3272668" y="2388797"/>
        <a:ext cx="2165938" cy="723480"/>
      </dsp:txXfrm>
    </dsp:sp>
    <dsp:sp modelId="{2C1C22E5-6F62-9142-ABF1-E713BF8EAB94}">
      <dsp:nvSpPr>
        <dsp:cNvPr id="0" name=""/>
        <dsp:cNvSpPr/>
      </dsp:nvSpPr>
      <dsp:spPr>
        <a:xfrm>
          <a:off x="3250159" y="3253017"/>
          <a:ext cx="2210956" cy="1431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Reminder: </a:t>
          </a:r>
          <a:r>
            <a:rPr lang="en-US" sz="1100" b="0" i="0" u="none" kern="1200" dirty="0">
              <a:solidFill>
                <a:schemeClr val="tx1"/>
              </a:solidFill>
            </a:rPr>
            <a:t>The Quarter 2 certification also includes the closeout of the 2020-21 funds. After the certification process, any 2020-21 funds that have not been expended will be </a:t>
          </a:r>
          <a:r>
            <a:rPr lang="en-US" sz="1100" b="1" i="1" u="none" kern="1200" dirty="0">
              <a:solidFill>
                <a:srgbClr val="F99F1A"/>
              </a:solidFill>
            </a:rPr>
            <a:t>returned</a:t>
          </a:r>
          <a:r>
            <a:rPr lang="en-US" sz="1100" b="0" i="0" u="none" kern="1200" dirty="0">
              <a:solidFill>
                <a:schemeClr val="tx1"/>
              </a:solidFill>
            </a:rPr>
            <a:t> to the State. </a:t>
          </a:r>
          <a:endParaRPr lang="en-US" sz="1100" kern="1200" dirty="0"/>
        </a:p>
      </dsp:txBody>
      <dsp:txXfrm>
        <a:off x="3292094" y="3294952"/>
        <a:ext cx="2127086" cy="1347911"/>
      </dsp:txXfrm>
    </dsp:sp>
    <dsp:sp modelId="{4DBF7433-3B3F-5B48-94FA-4BD69FDD24CE}">
      <dsp:nvSpPr>
        <dsp:cNvPr id="0" name=""/>
        <dsp:cNvSpPr/>
      </dsp:nvSpPr>
      <dsp:spPr>
        <a:xfrm>
          <a:off x="5944763" y="0"/>
          <a:ext cx="2763696" cy="49314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Q3</a:t>
          </a:r>
          <a:br>
            <a:rPr lang="en-US" sz="2900" kern="1200" dirty="0"/>
          </a:br>
          <a:r>
            <a:rPr lang="en-US" sz="2900" b="0" kern="1200" dirty="0">
              <a:solidFill>
                <a:schemeClr val="tx1"/>
              </a:solidFill>
              <a:effectLst/>
              <a:latin typeface="+mn-lt"/>
            </a:rPr>
            <a:t>Report Due</a:t>
          </a:r>
          <a:endParaRPr lang="en-US" sz="2900" kern="1200" dirty="0"/>
        </a:p>
      </dsp:txBody>
      <dsp:txXfrm>
        <a:off x="5944763" y="0"/>
        <a:ext cx="2763696" cy="1479446"/>
      </dsp:txXfrm>
    </dsp:sp>
    <dsp:sp modelId="{B37FC24C-46E2-5A4A-A887-E0A2BC300CFC}">
      <dsp:nvSpPr>
        <dsp:cNvPr id="0" name=""/>
        <dsp:cNvSpPr/>
      </dsp:nvSpPr>
      <dsp:spPr>
        <a:xfrm>
          <a:off x="6221132" y="1479730"/>
          <a:ext cx="2210956" cy="698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chemeClr val="tx1"/>
              </a:solidFill>
              <a:effectLst/>
              <a:latin typeface="+mn-lt"/>
            </a:rPr>
            <a:t>Member</a:t>
          </a:r>
          <a:r>
            <a:rPr lang="en-US" sz="1800" b="0" i="1" kern="1200" dirty="0">
              <a:solidFill>
                <a:schemeClr val="tx1"/>
              </a:solidFill>
              <a:effectLst/>
              <a:latin typeface="+mn-lt"/>
            </a:rPr>
            <a:t> June 1 </a:t>
          </a:r>
          <a:br>
            <a:rPr lang="en-US" sz="1800" b="0" i="1" kern="1200" dirty="0">
              <a:solidFill>
                <a:schemeClr val="tx1"/>
              </a:solidFill>
              <a:effectLst/>
              <a:latin typeface="+mn-lt"/>
            </a:rPr>
          </a:br>
          <a:r>
            <a:rPr lang="en-US" sz="1200" b="0" i="1" kern="1200" dirty="0">
              <a:solidFill>
                <a:schemeClr val="tx1"/>
              </a:solidFill>
              <a:effectLst/>
              <a:latin typeface="+mn-lt"/>
            </a:rPr>
            <a:t>(prior year)</a:t>
          </a:r>
          <a:endParaRPr lang="en-US" sz="1200" kern="1200" dirty="0"/>
        </a:p>
      </dsp:txBody>
      <dsp:txXfrm>
        <a:off x="6241601" y="1500199"/>
        <a:ext cx="2170018" cy="657910"/>
      </dsp:txXfrm>
    </dsp:sp>
    <dsp:sp modelId="{3CF4B351-DA50-2D4F-B0FC-4E55C5D99198}">
      <dsp:nvSpPr>
        <dsp:cNvPr id="0" name=""/>
        <dsp:cNvSpPr/>
      </dsp:nvSpPr>
      <dsp:spPr>
        <a:xfrm>
          <a:off x="6221132" y="2286093"/>
          <a:ext cx="2210956" cy="698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chemeClr val="tx1"/>
              </a:solidFill>
              <a:effectLst/>
              <a:latin typeface="+mn-lt"/>
            </a:rPr>
            <a:t>Consortium</a:t>
          </a:r>
          <a:r>
            <a:rPr lang="en-US" sz="1800" b="0" i="1" kern="1200" dirty="0">
              <a:solidFill>
                <a:schemeClr val="tx1"/>
              </a:solidFill>
              <a:effectLst/>
              <a:latin typeface="+mn-lt"/>
            </a:rPr>
            <a:t> June 30 </a:t>
          </a:r>
          <a:br>
            <a:rPr lang="en-US" sz="1800" b="0" i="1" kern="1200" dirty="0">
              <a:solidFill>
                <a:schemeClr val="tx1"/>
              </a:solidFill>
              <a:effectLst/>
              <a:latin typeface="+mn-lt"/>
            </a:rPr>
          </a:br>
          <a:r>
            <a:rPr lang="en-US" sz="1200" b="0" i="1" kern="1200" dirty="0">
              <a:solidFill>
                <a:schemeClr val="tx1"/>
              </a:solidFill>
              <a:effectLst/>
              <a:latin typeface="+mn-lt"/>
            </a:rPr>
            <a:t>(prior year)</a:t>
          </a:r>
          <a:endParaRPr lang="en-US" sz="1200" kern="1200" dirty="0"/>
        </a:p>
      </dsp:txBody>
      <dsp:txXfrm>
        <a:off x="6241601" y="2306562"/>
        <a:ext cx="2170018" cy="657910"/>
      </dsp:txXfrm>
    </dsp:sp>
    <dsp:sp modelId="{6E762B9D-4F0D-DB48-B8A2-BCE4DE60EC6D}">
      <dsp:nvSpPr>
        <dsp:cNvPr id="0" name=""/>
        <dsp:cNvSpPr/>
      </dsp:nvSpPr>
      <dsp:spPr>
        <a:xfrm>
          <a:off x="6221132" y="3092456"/>
          <a:ext cx="2210956" cy="1592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 dirty="0">
              <a:solidFill>
                <a:schemeClr val="tx1"/>
              </a:solidFill>
            </a:rPr>
            <a:t>Reminder:</a:t>
          </a:r>
          <a:br>
            <a:rPr lang="en-US" sz="1100" b="0" i="0" u="none" kern="1200" dirty="0">
              <a:solidFill>
                <a:schemeClr val="tx1"/>
              </a:solidFill>
            </a:rPr>
          </a:br>
          <a:r>
            <a:rPr lang="en-US" sz="1100" b="0" i="0" u="none" kern="1200" dirty="0">
              <a:solidFill>
                <a:schemeClr val="tx1"/>
              </a:solidFill>
            </a:rPr>
            <a:t>The target spend down date for 2021-22 funds is June 30, 2023. With a corrective action plan, funds can be spent through December 31, 2023. However, the corrective action plan must include clear, concise, and actionable steps to spend down by December 31, 2023.</a:t>
          </a:r>
        </a:p>
      </dsp:txBody>
      <dsp:txXfrm>
        <a:off x="6267765" y="3139089"/>
        <a:ext cx="2117690" cy="1498905"/>
      </dsp:txXfrm>
    </dsp:sp>
    <dsp:sp modelId="{BC8651D7-7783-2D44-BAE2-C1FA36B303AE}">
      <dsp:nvSpPr>
        <dsp:cNvPr id="0" name=""/>
        <dsp:cNvSpPr/>
      </dsp:nvSpPr>
      <dsp:spPr>
        <a:xfrm>
          <a:off x="8915736" y="0"/>
          <a:ext cx="2763696" cy="49314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Q4</a:t>
          </a:r>
          <a:br>
            <a:rPr lang="en-US" sz="2900" kern="1200" dirty="0"/>
          </a:br>
          <a:r>
            <a:rPr lang="en-US" sz="2900" b="0" kern="1200" dirty="0">
              <a:solidFill>
                <a:schemeClr val="tx1"/>
              </a:solidFill>
              <a:effectLst/>
              <a:latin typeface="+mn-lt"/>
            </a:rPr>
            <a:t>Report Due</a:t>
          </a:r>
          <a:br>
            <a:rPr lang="en-US" sz="2900" kern="1200" dirty="0"/>
          </a:br>
          <a:endParaRPr lang="en-US" sz="2900" kern="1200" dirty="0"/>
        </a:p>
      </dsp:txBody>
      <dsp:txXfrm>
        <a:off x="8915736" y="0"/>
        <a:ext cx="2763696" cy="1479446"/>
      </dsp:txXfrm>
    </dsp:sp>
    <dsp:sp modelId="{505BDF7C-3F0C-5D4B-9257-5747C9A97718}">
      <dsp:nvSpPr>
        <dsp:cNvPr id="0" name=""/>
        <dsp:cNvSpPr/>
      </dsp:nvSpPr>
      <dsp:spPr>
        <a:xfrm>
          <a:off x="9192106" y="1480890"/>
          <a:ext cx="2210956" cy="1486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chemeClr val="tx1"/>
              </a:solidFill>
              <a:effectLst/>
              <a:latin typeface="+mn-lt"/>
            </a:rPr>
            <a:t>Member</a:t>
          </a:r>
          <a:r>
            <a:rPr lang="en-US" sz="1800" b="0" i="1" kern="1200" dirty="0">
              <a:solidFill>
                <a:schemeClr val="tx1"/>
              </a:solidFill>
              <a:effectLst/>
              <a:latin typeface="+mn-lt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dirty="0">
              <a:solidFill>
                <a:schemeClr val="tx1"/>
              </a:solidFill>
              <a:effectLst/>
              <a:latin typeface="+mn-lt"/>
            </a:rPr>
            <a:t>September 1 </a:t>
          </a:r>
          <a:r>
            <a:rPr lang="en-US" sz="1200" b="0" i="1" kern="1200" dirty="0">
              <a:solidFill>
                <a:schemeClr val="tx1"/>
              </a:solidFill>
              <a:effectLst/>
              <a:latin typeface="+mn-lt"/>
            </a:rPr>
            <a:t>(prior year)</a:t>
          </a:r>
          <a:br>
            <a:rPr lang="en-US" sz="1800" b="0" i="1" kern="1200" dirty="0">
              <a:solidFill>
                <a:schemeClr val="tx1"/>
              </a:solidFill>
              <a:effectLst/>
              <a:latin typeface="+mn-lt"/>
            </a:rPr>
          </a:br>
          <a:endParaRPr lang="en-US" sz="1800" kern="1200" dirty="0"/>
        </a:p>
      </dsp:txBody>
      <dsp:txXfrm>
        <a:off x="9235656" y="1524440"/>
        <a:ext cx="2123856" cy="1399810"/>
      </dsp:txXfrm>
    </dsp:sp>
    <dsp:sp modelId="{575CB53E-C40C-394A-BEA6-9F92096206F5}">
      <dsp:nvSpPr>
        <dsp:cNvPr id="0" name=""/>
        <dsp:cNvSpPr/>
      </dsp:nvSpPr>
      <dsp:spPr>
        <a:xfrm>
          <a:off x="9192106" y="3196557"/>
          <a:ext cx="2210956" cy="1486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chemeClr val="tx1"/>
              </a:solidFill>
              <a:effectLst/>
              <a:latin typeface="+mn-lt"/>
            </a:rPr>
            <a:t>Consortium</a:t>
          </a:r>
          <a:r>
            <a:rPr lang="en-US" sz="1800" b="0" i="1" kern="1200" dirty="0">
              <a:solidFill>
                <a:schemeClr val="tx1"/>
              </a:solidFill>
              <a:effectLst/>
              <a:latin typeface="+mn-lt"/>
            </a:rPr>
            <a:t> September 30 </a:t>
          </a:r>
          <a:r>
            <a:rPr lang="en-US" sz="1200" b="0" i="1" kern="1200" dirty="0">
              <a:solidFill>
                <a:schemeClr val="tx1"/>
              </a:solidFill>
              <a:effectLst/>
              <a:latin typeface="+mn-lt"/>
            </a:rPr>
            <a:t>(prior year) </a:t>
          </a:r>
          <a:endParaRPr lang="en-US" sz="1200" kern="1200" dirty="0"/>
        </a:p>
      </dsp:txBody>
      <dsp:txXfrm>
        <a:off x="9235656" y="3240107"/>
        <a:ext cx="2123856" cy="1399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C10AA6-834F-4CEA-A463-970F6A8C65F6}" type="datetimeFigureOut">
              <a:rPr lang="en-US" smtClean="0"/>
              <a:t>8/18/23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5B1910-5D3D-4C21-8BE7-7FD7116DB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62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D9130C-AC45-41CB-B2E3-B12EEEEF8CFF}" type="datetimeFigureOut">
              <a:rPr lang="en-US" smtClean="0"/>
              <a:t>8/18/23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094750-4AC1-4C03-897B-6296F950B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56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63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54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59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72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67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Can cluster related expenditures</a:t>
            </a:r>
            <a:endParaRPr lang="en-US" b="0" dirty="0"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This is also the area that agencies can identify consortium fiscal/admin expenses separate from member-specific expenses</a:t>
            </a:r>
            <a:endParaRPr lang="en-US" b="0" dirty="0"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23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61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48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0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7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Allocation: </a:t>
            </a:r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The initial release of the preliminary allocations starts the cycle for the CFAD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Reminder: CFAD  </a:t>
            </a:r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CFAD is approved, it can’t be edited.</a:t>
            </a:r>
          </a:p>
          <a:p>
            <a:pPr lvl="0" algn="l">
              <a:buNone/>
            </a:pPr>
            <a:endParaRPr lang="en-US" sz="1200" b="1" dirty="0"/>
          </a:p>
          <a:p>
            <a:pPr lvl="0" algn="l">
              <a:buNone/>
            </a:pPr>
            <a:r>
              <a:rPr lang="en-US" sz="1200" b="1" dirty="0"/>
              <a:t>Three-Year Plan </a:t>
            </a:r>
            <a:r>
              <a:rPr lang="en-US" sz="1200" i="1" dirty="0"/>
              <a:t>: Next one is due in 2025</a:t>
            </a:r>
            <a:endParaRPr lang="en-US" sz="1200" dirty="0"/>
          </a:p>
          <a:p>
            <a:pPr lvl="0" algn="l"/>
            <a:r>
              <a:rPr lang="en-US" sz="1200" dirty="0"/>
              <a:t>Assess the impact of services provided over the previous period</a:t>
            </a:r>
          </a:p>
          <a:p>
            <a:pPr lvl="0" algn="l"/>
            <a:r>
              <a:rPr lang="en-US" sz="1200" dirty="0"/>
              <a:t>Define strategies and activities to meet needs</a:t>
            </a:r>
          </a:p>
          <a:p>
            <a:pPr lvl="0" algn="l"/>
            <a:r>
              <a:rPr lang="en-US" sz="1200" dirty="0"/>
              <a:t>Identify educational and workforce needs among beneficiaries and providers in the region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2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7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+mn-lt"/>
              </a:rPr>
              <a:t>Once the member expense report is submitted, the consortium must review, approve, and certify.</a:t>
            </a:r>
            <a:endParaRPr lang="en-US" sz="1100" b="1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+mn-lt"/>
              </a:rPr>
              <a:t>*If the due date falls on a weekend or a holiday, the report shall be due by close of business on the last working day prior to the reporting deadline. </a:t>
            </a:r>
            <a:br>
              <a:rPr lang="en-US" sz="11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US" sz="11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+mn-lt"/>
              </a:rPr>
              <a:t>Members or consortia that need assistance to submit their reports on time can reach out for technical assistance through CAEP TAP. </a:t>
            </a:r>
            <a:endParaRPr lang="en-US" sz="1600" b="0" dirty="0">
              <a:effectLst/>
              <a:latin typeface="+mn-lt"/>
            </a:endParaRPr>
          </a:p>
          <a:p>
            <a:pPr lvl="1">
              <a:buNone/>
            </a:pPr>
            <a:endParaRPr lang="en-US" sz="11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8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38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5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 Code Related to Funding (EC 84913, 84914): </a:t>
            </a:r>
            <a:br>
              <a:rPr lang="en-US" sz="1800" b="0" i="0" u="none" strike="noStrike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CAEP funds are expended within the seven CAEP program areas, and are consistent with each consortium's adult education regional plan. </a:t>
            </a:r>
            <a:endParaRPr lang="en-US" b="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Consortium expenditures must align with the objectives of the consortium’s annual plan as approved by the regional consortium board.</a:t>
            </a:r>
            <a:endParaRPr lang="en-US" b="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Regardless of whether you choose a fiscal agent or a direct funded structure, a consortium must use their administrative funding to ensure that member fiscal information (budget, expenses, etc.) is valid, and tied to the effectiveness of the consortium plans (3 year &amp; annual). (CAEP FG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23)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56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4750-4AC1-4C03-897B-6296F950BC3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6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EBG_PowerPoint201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12192000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4000" cy="972344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91274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3" name="AEBG_PowerPoint20182.png" descr="AEBG_PowerPoint20182.png">
            <a:extLst>
              <a:ext uri="{FF2B5EF4-FFF2-40B4-BE49-F238E27FC236}">
                <a16:creationId xmlns:a16="http://schemas.microsoft.com/office/drawing/2014/main" id="{EAD81273-D7D5-47DA-A909-FC98C5A42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659257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EBG_PowerPoint20182.png" descr="AEBG_PowerPoint20182.png">
            <a:extLst>
              <a:ext uri="{FF2B5EF4-FFF2-40B4-BE49-F238E27FC236}">
                <a16:creationId xmlns:a16="http://schemas.microsoft.com/office/drawing/2014/main" id="{2613A912-2F77-4E81-8901-0E88BC9D8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6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513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ransition spd="med"/>
  <p:hf hdr="0" ftr="0" dt="0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ap@caladulted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caladulted.org/DueDates" TargetMode="External"/><Relationship Id="rId7" Type="http://schemas.openxmlformats.org/officeDocument/2006/relationships/hyperlink" Target="https://caladulted.org/DownloadFile/1297" TargetMode="External"/><Relationship Id="rId2" Type="http://schemas.openxmlformats.org/officeDocument/2006/relationships/hyperlink" Target="https://caladulted.org/DownloadFile/130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ladulted.org/DownloadFile/1298" TargetMode="External"/><Relationship Id="rId5" Type="http://schemas.openxmlformats.org/officeDocument/2006/relationships/hyperlink" Target="https://caladulted.org/DownloadFile/1295" TargetMode="External"/><Relationship Id="rId4" Type="http://schemas.openxmlformats.org/officeDocument/2006/relationships/hyperlink" Target="https://caladulted.org/TAP?id=TAPLin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9569"/>
            <a:ext cx="12085320" cy="972344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 and Work Plan and </a:t>
            </a:r>
            <a:br>
              <a:rPr lang="en-US" dirty="0"/>
            </a:br>
            <a:r>
              <a:rPr lang="en-US" dirty="0"/>
              <a:t>Quarterly Expenditure Reports for 2023-24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295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BFB003-753B-C10E-F995-34A2D5B3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8" y="4047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2060"/>
                </a:solidFill>
              </a:rPr>
              <a:t>AB 1491 Reminders!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349D62-8123-D1A0-15CA-EC8826126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47" y="1431773"/>
            <a:ext cx="10645978" cy="4580673"/>
          </a:xfrm>
        </p:spPr>
        <p:txBody>
          <a:bodyPr>
            <a:normAutofit/>
          </a:bodyPr>
          <a:lstStyle/>
          <a:p>
            <a:pPr marL="52387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Tracking begins FY 2023-24</a:t>
            </a:r>
          </a:p>
          <a:p>
            <a:pPr marL="52387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Member carryover impacts consortia carryover</a:t>
            </a:r>
          </a:p>
          <a:p>
            <a:pPr marL="52387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FY 2023-24 Q4 will be certified September 30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, 2024 </a:t>
            </a:r>
          </a:p>
          <a:p>
            <a:pPr marL="52387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AB 1491 authorizes the consortium to reduce a member’s “excessive” carryover funding (EC 84914). Consistent with:</a:t>
            </a:r>
          </a:p>
          <a:p>
            <a:pPr marL="762000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The member no longer wishes to provide services consistent with the adult education plan.</a:t>
            </a:r>
          </a:p>
          <a:p>
            <a:pPr marL="762000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The member cannot provide services that address the needs identified in the adult education plan.</a:t>
            </a:r>
          </a:p>
          <a:p>
            <a:pPr marL="762000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The member has been ineffective in providing services that address the needs identified in the adult education plan, </a:t>
            </a:r>
            <a:r>
              <a:rPr lang="en-US" sz="2000" b="1" dirty="0">
                <a:latin typeface="+mn-lt"/>
              </a:rPr>
              <a:t>including having excessive carryover for at least two consecutive fiscal years </a:t>
            </a:r>
            <a:r>
              <a:rPr lang="en-US" sz="2000" dirty="0">
                <a:latin typeface="+mn-lt"/>
              </a:rPr>
              <a:t>beginning with the 2023–24 fiscal year, and each fiscal year thereafter, and reasonable interventions have not resulted in improvements.</a:t>
            </a:r>
          </a:p>
          <a:p>
            <a:pPr lvl="1" indent="0">
              <a:spcBef>
                <a:spcPts val="0"/>
              </a:spcBef>
              <a:buNone/>
            </a:pPr>
            <a:endParaRPr lang="en-US" sz="2000" dirty="0">
              <a:latin typeface="+mn-lt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sz="2000" b="1" dirty="0">
                <a:latin typeface="+mn-lt"/>
              </a:rPr>
              <a:t>NOVA Enhancements Webinar will be announced soon!</a:t>
            </a:r>
          </a:p>
        </p:txBody>
      </p:sp>
      <p:pic>
        <p:nvPicPr>
          <p:cNvPr id="1026" name="Picture 2" descr="Clock Free Clip Art Images｜Illustoon">
            <a:extLst>
              <a:ext uri="{FF2B5EF4-FFF2-40B4-BE49-F238E27FC236}">
                <a16:creationId xmlns:a16="http://schemas.microsoft.com/office/drawing/2014/main" id="{A4151EE1-B526-25E8-D4F9-69FB1D78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948" y="1025333"/>
            <a:ext cx="1410050" cy="14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953C6-1014-B9C7-64AF-B6D76A75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6739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,600+ Verify Identity Illustrations, Royalty-Free Vector Graphics &amp; Clip  Art - iStock | Identity check, Identification">
            <a:extLst>
              <a:ext uri="{FF2B5EF4-FFF2-40B4-BE49-F238E27FC236}">
                <a16:creationId xmlns:a16="http://schemas.microsoft.com/office/drawing/2014/main" id="{9EE8B5BD-0F18-A0A1-D153-C2AE5B2BD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1" y="607222"/>
            <a:ext cx="5637210" cy="56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97A017-A583-A80D-0DEC-CD829037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5347" y="1332527"/>
            <a:ext cx="9940053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Consortium Responsibilities &amp; Accountability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6B608-59F9-BA3C-6BBA-862EC9B1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9" y="1710531"/>
            <a:ext cx="6261100" cy="381494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Consortium </a:t>
            </a:r>
            <a:r>
              <a:rPr lang="en-US" dirty="0">
                <a:latin typeface="+mn-lt"/>
              </a:rPr>
              <a:t>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hould verify that expenditures are aligned to the annual and Three-year plans.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Understanding of the expenditure reporting requirements, including reconciling expenditures and completing budget revisions (if needed) prior to completing the report.</a:t>
            </a:r>
            <a:endParaRPr lang="en-US" b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13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 handy checklist for ICD-10's 'homestretch' | Healthcare IT News">
            <a:extLst>
              <a:ext uri="{FF2B5EF4-FFF2-40B4-BE49-F238E27FC236}">
                <a16:creationId xmlns:a16="http://schemas.microsoft.com/office/drawing/2014/main" id="{B38BC18A-902F-2EAF-958C-CCAC43DC5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325563"/>
            <a:ext cx="4962525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F1C622-E5A2-969C-B77C-2247BCD4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527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Related Fiscal or </a:t>
            </a:r>
            <a:b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Administrative Activities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02C2-0FD6-ECB2-7621-97210D8C8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200150"/>
            <a:ext cx="8058150" cy="51783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• Develop consortium and member budgets based on CAEP planning.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endParaRPr lang="en-US" b="0" dirty="0">
              <a:effectLst/>
              <a:latin typeface="+mj-l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• Documenting member and consortium activities as it relates to CAEP funding.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endParaRPr lang="en-US" b="0" dirty="0">
              <a:effectLst/>
              <a:latin typeface="+mj-l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• Reviewing each member’s budget &amp; expenditures for State reporting.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endParaRPr lang="en-US" b="0" dirty="0">
              <a:effectLst/>
              <a:latin typeface="+mj-l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• Administering a review process of financial budget &amp; expenses to CAEP planning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(Three-year plans &amp; Annual plans).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endParaRPr lang="en-US" b="0" dirty="0">
              <a:effectLst/>
              <a:latin typeface="+mj-l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• Preparing and setting up fiscal / administrative oversight related meetings.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endParaRPr lang="en-US" b="0" dirty="0">
              <a:effectLst/>
              <a:latin typeface="+mj-l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• Working with members to submit budget &amp; expenditures reports.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endParaRPr lang="en-US" b="0" dirty="0">
              <a:effectLst/>
              <a:latin typeface="+mj-l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• Coordination and tracking of consortium &amp; member spending.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endParaRPr lang="en-US" b="0" dirty="0">
              <a:effectLst/>
              <a:latin typeface="+mj-l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• Coordinating budgets in collaboration with consortium members, district administrators, and accounting staff. </a:t>
            </a:r>
            <a:endParaRPr lang="en-US" b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766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600E-C7ED-219E-209A-EFB717E5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441" y="690562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Budget Modifications</a:t>
            </a:r>
            <a:endParaRPr lang="en-US" sz="2800" dirty="0"/>
          </a:p>
        </p:txBody>
      </p:sp>
      <p:pic>
        <p:nvPicPr>
          <p:cNvPr id="5122" name="Picture 2" descr="Revision Images – Browse 47,079 Stock Photos, Vectors, and Video | Adobe  Stock">
            <a:extLst>
              <a:ext uri="{FF2B5EF4-FFF2-40B4-BE49-F238E27FC236}">
                <a16:creationId xmlns:a16="http://schemas.microsoft.com/office/drawing/2014/main" id="{0DEB755A-B3EE-36CE-EFF7-CDD6649BF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6021730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E4E52-AF11-3679-0B0F-7E33689CA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0271" y="1539081"/>
            <a:ext cx="5598649" cy="4351338"/>
          </a:xfrm>
        </p:spPr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Budget modifications must be submitted in NOVA prior to the submission of the quarterly expenditure report. 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In order to submit a budget revision, the consortium primary contact must un-certify the budget and the member representative un- submits, in order to allow changes to be made. 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endParaRPr lang="en-US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The member representative enters their changes and re-submits the budget, upon which the consortium primary contact will need to re-certify. </a:t>
            </a:r>
            <a:endParaRPr lang="en-US" b="0" dirty="0">
              <a:effectLst/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3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4D5BB-937E-EDA3-4D4E-BE154394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8200" y="80962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Budget and Workplan Overview</a:t>
            </a:r>
            <a:endParaRPr lang="en-US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38553D-91D5-86F4-88D0-D965EE451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62" y="1884253"/>
            <a:ext cx="8307938" cy="3639814"/>
          </a:xfrm>
        </p:spPr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Based on the annual plan strategies (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+mn-lt"/>
              </a:rPr>
              <a:t>submitted by August 15th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) and the CFAD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+mn-lt"/>
              </a:rPr>
              <a:t>(submitted by May 2nd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), each member creates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+mn-lt"/>
              </a:rPr>
              <a:t>a budget and work plan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for the new fiscal year (July 1 to June 30). </a:t>
            </a:r>
            <a:endParaRPr lang="en-US" dirty="0">
              <a:latin typeface="+mn-lt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The member budget is by object code, which aligns with the member work plan to spend all active funding during that 12-month fiscal year period</a:t>
            </a: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+mn-lt"/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+mn-lt"/>
              </a:rPr>
              <a:t>Active funding includes all carryover and new funding combined into one budget.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+mn-lt"/>
              </a:rPr>
              <a:t>Due Dates: </a:t>
            </a:r>
            <a:endParaRPr lang="en-US" b="1" dirty="0">
              <a:effectLst/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3A084303-1E51-DC82-FCB3-EBFBCA8EA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1155"/>
              </p:ext>
            </p:extLst>
          </p:nvPr>
        </p:nvGraphicFramePr>
        <p:xfrm>
          <a:off x="277262" y="4915418"/>
          <a:ext cx="9633587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573">
                  <a:extLst>
                    <a:ext uri="{9D8B030D-6E8A-4147-A177-3AD203B41FA5}">
                      <a16:colId xmlns:a16="http://schemas.microsoft.com/office/drawing/2014/main" val="3039600608"/>
                    </a:ext>
                  </a:extLst>
                </a:gridCol>
                <a:gridCol w="7961014">
                  <a:extLst>
                    <a:ext uri="{9D8B030D-6E8A-4147-A177-3AD203B41FA5}">
                      <a16:colId xmlns:a16="http://schemas.microsoft.com/office/drawing/2014/main" val="403190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September 30: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23/24 Member Program Year Budget and Work Plan due in NOVA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34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October 30: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23/24 Member Program Year Budget and Work Plan certified by Consortia in NOVA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610242"/>
                  </a:ext>
                </a:extLst>
              </a:tr>
            </a:tbl>
          </a:graphicData>
        </a:graphic>
      </p:graphicFrame>
      <p:pic>
        <p:nvPicPr>
          <p:cNvPr id="8" name="Picture 4" descr="academic writing png - Clip Art Library">
            <a:extLst>
              <a:ext uri="{FF2B5EF4-FFF2-40B4-BE49-F238E27FC236}">
                <a16:creationId xmlns:a16="http://schemas.microsoft.com/office/drawing/2014/main" id="{FB385306-BC68-C706-FA14-0034FC877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1333933"/>
            <a:ext cx="2972118" cy="332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1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DD7C-701E-AD4A-1E7E-5742719B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Budget and Workplan Overview (cont.)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B4E93-3880-DDF8-48B9-6A9D86E54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0" y="1504157"/>
            <a:ext cx="8174038" cy="4351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member work plan aligns with the strategies of the annual plan. Members will check off which strategies from the annual plan they are covering with their 12- month budget.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Once the member submits their work plan and budget, the consortium membership will review, approve, and certify for the upcoming year.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the member has changes to their work plan and/or budget, it will go back through NOVA using the same process of consortium membership review, approval, and certification.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Member Budget and Work Plan from prior year can be modified until submission of Q4 Expenditure Report</a:t>
            </a:r>
            <a:endParaRPr lang="en-US" dirty="0"/>
          </a:p>
        </p:txBody>
      </p:sp>
      <p:pic>
        <p:nvPicPr>
          <p:cNvPr id="3076" name="Picture 4" descr="academic writing png - Clip Art Library">
            <a:extLst>
              <a:ext uri="{FF2B5EF4-FFF2-40B4-BE49-F238E27FC236}">
                <a16:creationId xmlns:a16="http://schemas.microsoft.com/office/drawing/2014/main" id="{0E7F7AE6-6C1A-BE9B-656A-E8EF3BD42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90"/>
            <a:ext cx="3576638" cy="399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99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0E5CD-A3E8-8924-8DE0-903C5300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36" y="19898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Member Work Plan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1696B-C605-3CCA-B7BC-96A2DC6C5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42" y="1191475"/>
            <a:ext cx="4114522" cy="459449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+mn-lt"/>
              </a:rPr>
              <a:t>Identify strategies that will be addressed within the 3 objectives (must address at least 1 strategy)</a:t>
            </a:r>
            <a:br>
              <a:rPr lang="en-US" sz="1600" b="0" i="0" u="none" strike="noStrike" dirty="0">
                <a:solidFill>
                  <a:schemeClr val="tx1"/>
                </a:solidFill>
                <a:effectLst/>
                <a:latin typeface="+mn-lt"/>
              </a:rPr>
            </a:br>
            <a:endParaRPr lang="en-US" sz="1600" b="0" dirty="0">
              <a:solidFill>
                <a:schemeClr val="tx1"/>
              </a:solidFill>
              <a:effectLst/>
              <a:latin typeface="+mn-lt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+mn-lt"/>
              </a:rPr>
              <a:t>Address Educational Needs</a:t>
            </a:r>
            <a:br>
              <a:rPr lang="en-US" sz="1600" b="0" i="0" u="none" strike="noStrike" dirty="0">
                <a:solidFill>
                  <a:schemeClr val="tx1"/>
                </a:solidFill>
                <a:effectLst/>
                <a:latin typeface="+mn-lt"/>
              </a:rPr>
            </a:br>
            <a:endParaRPr lang="en-US" sz="1600" b="0" dirty="0">
              <a:solidFill>
                <a:schemeClr val="tx1"/>
              </a:solidFill>
              <a:effectLst/>
              <a:latin typeface="+mn-lt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+mn-lt"/>
              </a:rPr>
              <a:t>Improved Integration of Services and Transitions</a:t>
            </a:r>
            <a:br>
              <a:rPr lang="en-US" sz="1600" b="0" i="0" u="none" strike="noStrike" dirty="0">
                <a:solidFill>
                  <a:schemeClr val="tx1"/>
                </a:solidFill>
                <a:effectLst/>
                <a:latin typeface="+mn-lt"/>
              </a:rPr>
            </a:br>
            <a:endParaRPr lang="en-US" sz="1600" b="0" dirty="0">
              <a:solidFill>
                <a:schemeClr val="tx1"/>
              </a:solidFill>
              <a:effectLst/>
              <a:latin typeface="+mn-lt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+mn-lt"/>
              </a:rPr>
              <a:t>Improve Effectiveness of Services</a:t>
            </a:r>
            <a:br>
              <a:rPr lang="en-US" sz="1600" b="0" i="0" u="none" strike="noStrike" dirty="0">
                <a:solidFill>
                  <a:schemeClr val="tx1"/>
                </a:solidFill>
                <a:effectLst/>
                <a:latin typeface="+mn-lt"/>
              </a:rPr>
            </a:br>
            <a:endParaRPr lang="en-US" sz="1600" b="0" dirty="0">
              <a:solidFill>
                <a:schemeClr val="tx1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+mn-lt"/>
              </a:rPr>
              <a:t>Remember: Objectives, metrics,  and strategies are pre-populated in the Workplan. </a:t>
            </a:r>
            <a:endParaRPr lang="en-US" sz="1600" b="0" dirty="0">
              <a:solidFill>
                <a:schemeClr val="tx1"/>
              </a:solidFill>
              <a:effectLst/>
              <a:latin typeface="+mn-lt"/>
            </a:endParaRPr>
          </a:p>
          <a:p>
            <a:pPr marL="0" indent="0">
              <a:buNone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+mn-lt"/>
              </a:rPr>
              <a:t>Objective and strategy language is an automatic import from the Annual Plan. Members select Objectives and Strategies that they will address.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3484C7-9039-EC6A-CCD3-F12C07EF6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1467" y="1354667"/>
            <a:ext cx="6980697" cy="4436533"/>
          </a:xfrm>
          <a:prstGeom prst="rect">
            <a:avLst/>
          </a:prstGeom>
          <a:solidFill>
            <a:srgbClr val="004D8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8" name="Picture 7" descr="A screenshot of NOVA Budget and Warplane workflow- Workplace step&#10;&#10;">
            <a:extLst>
              <a:ext uri="{FF2B5EF4-FFF2-40B4-BE49-F238E27FC236}">
                <a16:creationId xmlns:a16="http://schemas.microsoft.com/office/drawing/2014/main" id="{60AC5DE9-1108-ED39-8068-5ADC3A6C6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708"/>
          <a:stretch/>
        </p:blipFill>
        <p:spPr>
          <a:xfrm>
            <a:off x="5164387" y="1592280"/>
            <a:ext cx="6598003" cy="39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3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CA7F-B39E-47AE-7179-943476D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0763" y="0"/>
            <a:ext cx="10515600" cy="1325563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Allocation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6C18-468A-267E-3C4B-E89B9ABF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012" y="1480153"/>
            <a:ext cx="3837482" cy="4114800"/>
          </a:xfrm>
        </p:spPr>
        <p:txBody>
          <a:bodyPr/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The amount showing in red as available on the 23-24 Budget work plan includes 21/22 funds as well as 22/23 available funds. 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Once Q4 is certified, the amount will decrease to reflect current available funds.</a:t>
            </a:r>
            <a:endParaRPr lang="en-US" b="0" dirty="0">
              <a:effectLst/>
              <a:latin typeface="+mn-lt"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+mn-lt"/>
              </a:rPr>
              <a:t>Reminder: Q4  will need to be completed prior to the Budget and Work Plan opening in NOVA.</a:t>
            </a:r>
            <a:br>
              <a:rPr lang="en-US" i="1" dirty="0">
                <a:latin typeface="+mn-lt"/>
              </a:rPr>
            </a:br>
            <a:endParaRPr lang="en-US" i="1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1B8950-C8B0-F8F5-CA2F-C63E9BC5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9733" y="1354668"/>
            <a:ext cx="7302431" cy="4114800"/>
          </a:xfrm>
          <a:prstGeom prst="rect">
            <a:avLst/>
          </a:prstGeom>
          <a:solidFill>
            <a:srgbClr val="004D8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Picture 5" descr="Screen shot of NOVA Member Budget ">
            <a:extLst>
              <a:ext uri="{FF2B5EF4-FFF2-40B4-BE49-F238E27FC236}">
                <a16:creationId xmlns:a16="http://schemas.microsoft.com/office/drawing/2014/main" id="{E06C07EF-D07F-FAAE-6292-B813EDA7E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1"/>
          <a:stretch/>
        </p:blipFill>
        <p:spPr>
          <a:xfrm>
            <a:off x="4836839" y="1562471"/>
            <a:ext cx="6925149" cy="36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71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61A6-6527-29AE-89BD-3958A40F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233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Budget Development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F2FE3-CD03-2C12-DA4B-5E99DC730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45" y="1214263"/>
            <a:ext cx="3276902" cy="4429473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Budget items are entered by Object Code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endParaRPr lang="en-US" b="0" dirty="0"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Total must match the total in the Allocation Amendment.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endParaRPr lang="en-US" b="0" dirty="0"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Include a brief description for each object code.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endParaRPr lang="en-US" b="0" dirty="0"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Indirect cost cannot be greater than 5%. 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9A9A82-391B-6E66-1644-F77B8ED4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62356" y="1419589"/>
            <a:ext cx="7238699" cy="4413683"/>
          </a:xfrm>
          <a:prstGeom prst="rect">
            <a:avLst/>
          </a:prstGeom>
          <a:solidFill>
            <a:srgbClr val="004D8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8" name="Picture 7" descr="Screen shot of NOVA Member Budget object code selection">
            <a:extLst>
              <a:ext uri="{FF2B5EF4-FFF2-40B4-BE49-F238E27FC236}">
                <a16:creationId xmlns:a16="http://schemas.microsoft.com/office/drawing/2014/main" id="{10479793-7973-CB8B-7860-4430FBB01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3"/>
          <a:stretch/>
        </p:blipFill>
        <p:spPr>
          <a:xfrm>
            <a:off x="4745281" y="1622291"/>
            <a:ext cx="6872847" cy="38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53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7033-9AD9-07AD-918F-6B3873E3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83303" y="125991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Cumulative Quarterly </a:t>
            </a:r>
            <a:b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Expenditure Forecast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B95AE-6D77-69C0-9F8E-65BD20BB4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" y="1259915"/>
            <a:ext cx="4212077" cy="4840847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Enter cumulative targets for Q1-Q4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endParaRPr lang="en-US" b="0" dirty="0"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You can enter a member forecast of any percentage so long as by Q4 the minimum remaining expenses are 20% or below</a:t>
            </a:r>
            <a:endParaRPr lang="en-US" b="0" dirty="0">
              <a:effectLst/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6274A8-6CE4-7F92-6F9C-F6312ECED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63717" y="1471613"/>
            <a:ext cx="7594934" cy="3966660"/>
          </a:xfrm>
          <a:prstGeom prst="rect">
            <a:avLst/>
          </a:prstGeom>
          <a:solidFill>
            <a:srgbClr val="004D8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8" name="Picture 7" descr="Screen shot of NOVA Cumulative quarterly expenditures.">
            <a:extLst>
              <a:ext uri="{FF2B5EF4-FFF2-40B4-BE49-F238E27FC236}">
                <a16:creationId xmlns:a16="http://schemas.microsoft.com/office/drawing/2014/main" id="{5F5A1F51-2D2A-C4C7-3369-59D639ED6E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5"/>
          <a:stretch/>
        </p:blipFill>
        <p:spPr>
          <a:xfrm>
            <a:off x="4637929" y="1718007"/>
            <a:ext cx="7302431" cy="338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7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04E42-0F19-9E34-0E04-18AFBF72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16" y="542486"/>
            <a:ext cx="10515600" cy="1325563"/>
          </a:xfrm>
        </p:spPr>
        <p:txBody>
          <a:bodyPr/>
          <a:lstStyle/>
          <a:p>
            <a:r>
              <a:rPr lang="en-US" dirty="0"/>
              <a:t>Presenters: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D8C50-3F56-CB03-8DC4-A8020D65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57A264-AB4D-B964-76E8-9D242B22A20E}"/>
              </a:ext>
            </a:extLst>
          </p:cNvPr>
          <p:cNvSpPr txBox="1">
            <a:spLocks/>
          </p:cNvSpPr>
          <p:nvPr/>
        </p:nvSpPr>
        <p:spPr>
          <a:xfrm>
            <a:off x="1596436" y="1868048"/>
            <a:ext cx="9439738" cy="3790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 fontScale="85000" lnSpcReduction="20000"/>
          </a:bodyPr>
          <a:lstStyle>
            <a:lvl1pPr marL="238125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b="1" kern="0" dirty="0">
                <a:ea typeface="Source Sans Pro" panose="020B0503030403020204" pitchFamily="34" charset="0"/>
              </a:rPr>
              <a:t>Mayra Diaz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kern="0" dirty="0">
                <a:ea typeface="Source Sans Pro" panose="020B0503030403020204" pitchFamily="34" charset="0"/>
              </a:rPr>
              <a:t>Chancellor’s Office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en-US" sz="2400" b="1" kern="0" dirty="0">
              <a:ea typeface="Source Sans Pro" panose="020B0503030403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b="1" kern="0" dirty="0">
                <a:ea typeface="Source Sans Pro" panose="020B0503030403020204" pitchFamily="34" charset="0"/>
              </a:rPr>
              <a:t>Neil Kelly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kern="0" dirty="0">
                <a:ea typeface="Source Sans Pro" panose="020B0503030403020204" pitchFamily="34" charset="0"/>
              </a:rPr>
              <a:t>California Department of Education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en-US" sz="2400" kern="0" dirty="0">
              <a:ea typeface="Source Sans Pro" panose="020B0503030403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b="1" kern="0" dirty="0">
                <a:ea typeface="Source Sans Pro" panose="020B0503030403020204" pitchFamily="34" charset="0"/>
              </a:rPr>
              <a:t>Renee Collins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kern="0" dirty="0">
                <a:ea typeface="Source Sans Pro" panose="020B0503030403020204" pitchFamily="34" charset="0"/>
              </a:rPr>
              <a:t>CAEP TAP – Sacramento County of Education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en-US" sz="2400" kern="0" dirty="0">
              <a:ea typeface="Source Sans Pro" panose="020B0503030403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b="1" kern="0" dirty="0">
                <a:ea typeface="Source Sans Pro" panose="020B0503030403020204" pitchFamily="34" charset="0"/>
              </a:rPr>
              <a:t>Mandilee Gonzales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>
                <a:ea typeface="Source Sans Pro" panose="020B0503030403020204" pitchFamily="34" charset="0"/>
              </a:rPr>
              <a:t>CAEP TAP – Sacramento County of Education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en-US" sz="2400" kern="0" dirty="0">
              <a:ea typeface="Source Sans Pro" panose="020B0503030403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en-US" sz="2400" kern="0" dirty="0">
              <a:ea typeface="Source Sans Pro" panose="020B0503030403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b="1" kern="0" dirty="0"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36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D9F9-74A1-136E-72F2-F8141CF6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18" y="386812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809D"/>
                </a:solidFill>
              </a:rPr>
              <a:t>Live NOVA Demonstration</a:t>
            </a:r>
          </a:p>
        </p:txBody>
      </p:sp>
      <p:pic>
        <p:nvPicPr>
          <p:cNvPr id="9" name="Picture 8" descr="NOVA logo">
            <a:extLst>
              <a:ext uri="{FF2B5EF4-FFF2-40B4-BE49-F238E27FC236}">
                <a16:creationId xmlns:a16="http://schemas.microsoft.com/office/drawing/2014/main" id="{EE0DFD0B-D471-B681-CB6A-15F9FC9F5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6" y="2089659"/>
            <a:ext cx="4957763" cy="21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95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E00D-8F51-4DDD-D47F-B00A20C9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lIns="50800" tIns="50800" rIns="50800" bIns="50800" anchor="b">
            <a:normAutofit/>
          </a:bodyPr>
          <a:lstStyle/>
          <a:p>
            <a:r>
              <a:rPr lang="en-US" dirty="0"/>
              <a:t>Support Request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3E680-B7F1-DE90-B41A-BD481C1A9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22" y="3994293"/>
            <a:ext cx="11767278" cy="2787299"/>
          </a:xfrm>
        </p:spPr>
        <p:txBody>
          <a:bodyPr>
            <a:normAutofit/>
          </a:bodyPr>
          <a:lstStyle/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If you need assistance with this process, please contact CAEP TAP at </a:t>
            </a:r>
            <a:r>
              <a:rPr lang="en-US" sz="2000" b="0" i="0" u="none" strike="noStrike" dirty="0">
                <a:solidFill>
                  <a:srgbClr val="1155CC"/>
                </a:solidFill>
                <a:effectLst/>
                <a:latin typeface="+mn-lt"/>
                <a:hlinkClick r:id="rId3"/>
              </a:rPr>
              <a:t>tap@caladulted.org</a:t>
            </a:r>
            <a:r>
              <a:rPr lang="en-US" sz="2000" b="0" i="0" u="none" strike="noStrike" dirty="0">
                <a:solidFill>
                  <a:srgbClr val="1155CC"/>
                </a:solidFill>
                <a:effectLst/>
                <a:latin typeface="+mn-lt"/>
              </a:rPr>
              <a:t>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or (888) 827-2324.</a:t>
            </a:r>
            <a:endParaRPr lang="en-US" sz="2000" b="0" dirty="0">
              <a:effectLst/>
              <a:latin typeface="+mn-lt"/>
            </a:endParaRPr>
          </a:p>
        </p:txBody>
      </p:sp>
      <p:pic>
        <p:nvPicPr>
          <p:cNvPr id="12" name="Picture 11" descr="Screen shot of Support Request login">
            <a:extLst>
              <a:ext uri="{FF2B5EF4-FFF2-40B4-BE49-F238E27FC236}">
                <a16:creationId xmlns:a16="http://schemas.microsoft.com/office/drawing/2014/main" id="{B4DBCEA9-4BCB-0C3B-F677-5396F1F29B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78" y="680455"/>
            <a:ext cx="7772400" cy="42478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A502C-DF05-A711-81C1-6C17AD67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1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55 Best Questions To Ask To Get To Know Someone">
            <a:extLst>
              <a:ext uri="{FF2B5EF4-FFF2-40B4-BE49-F238E27FC236}">
                <a16:creationId xmlns:a16="http://schemas.microsoft.com/office/drawing/2014/main" id="{CEB9AD22-7530-429B-0AE4-5F828CE58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25" y="1336790"/>
            <a:ext cx="6836992" cy="38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DB11BA-BE5F-BECF-776F-0E8E5460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lIns="50800" tIns="50800" rIns="50800" bIns="50800" anchor="b">
            <a:normAutofit/>
          </a:bodyPr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58046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E256-960B-2266-0350-4681BFB5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lIns="50800" tIns="50800" rIns="50800" bIns="50800" anchor="b"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23D35A-4018-0604-B692-82F52F1A1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27" y="1233306"/>
            <a:ext cx="11273072" cy="4560612"/>
          </a:xfrm>
        </p:spPr>
        <p:txBody>
          <a:bodyPr>
            <a:normAutofit fontScale="85000" lnSpcReduction="20000"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Adult Education Program Fiscal Management Guide  Allowable Uses of Adult Education Program Funds: </a:t>
            </a:r>
            <a:br>
              <a:rPr lang="en-US" sz="1050" dirty="0">
                <a:latin typeface="+mn-lt"/>
              </a:rPr>
            </a:b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+mn-lt"/>
                <a:hlinkClick r:id="rId2"/>
              </a:rPr>
              <a:t>https://caladulted.org/DownloadFile/1300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  </a:t>
            </a:r>
            <a:endParaRPr lang="en-US" dirty="0">
              <a:latin typeface="+mn-lt"/>
            </a:endParaRP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latin typeface="+mn-lt"/>
            </a:endParaRP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Due Dates:</a:t>
            </a:r>
            <a:br>
              <a:rPr lang="en-US" sz="2000" dirty="0">
                <a:latin typeface="+mn-lt"/>
              </a:rPr>
            </a:b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+mn-lt"/>
                <a:hlinkClick r:id="rId3"/>
              </a:rPr>
              <a:t>https://caladulted.org/DueDates</a:t>
            </a:r>
            <a:endParaRPr lang="en-US" sz="1050" dirty="0">
              <a:latin typeface="+mn-lt"/>
            </a:endParaRP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latin typeface="+mn-lt"/>
            </a:endParaRP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Support Request: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  <a:hlinkClick r:id="rId4"/>
              </a:rPr>
              <a:t>https://caladulted.org/TAP?id=TAPLink</a:t>
            </a:r>
            <a:r>
              <a:rPr lang="en-US" sz="2000" dirty="0">
                <a:latin typeface="+mn-lt"/>
              </a:rPr>
              <a:t> 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latin typeface="+mn-lt"/>
            </a:endParaRP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AB 1491 Guidance Memo: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  <a:hlinkClick r:id="rId5"/>
              </a:rPr>
              <a:t>https://caladulted.org/DownloadFile/1295</a:t>
            </a:r>
            <a:r>
              <a:rPr lang="en-US" sz="2000" dirty="0">
                <a:latin typeface="+mn-lt"/>
              </a:rPr>
              <a:t> 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latin typeface="+mn-lt"/>
            </a:endParaRP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AB 1491 Frequently Asked Questions (FAQ):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  <a:hlinkClick r:id="rId6"/>
              </a:rPr>
              <a:t>https://caladulted.org/DownloadFile/1298</a:t>
            </a:r>
            <a:r>
              <a:rPr lang="en-US" sz="2000" dirty="0">
                <a:latin typeface="+mn-lt"/>
              </a:rPr>
              <a:t> 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latin typeface="+mn-lt"/>
            </a:endParaRP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AB 1491 Timeline: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  <a:hlinkClick r:id="rId7"/>
              </a:rPr>
              <a:t>https://caladulted.org/DownloadFile/1297</a:t>
            </a:r>
            <a:r>
              <a:rPr lang="en-US" sz="2000" dirty="0">
                <a:latin typeface="+mn-lt"/>
              </a:rPr>
              <a:t> </a:t>
            </a:r>
          </a:p>
        </p:txBody>
      </p:sp>
      <p:pic>
        <p:nvPicPr>
          <p:cNvPr id="6148" name="Picture 4" descr="Community Resources | The BridgeLine">
            <a:extLst>
              <a:ext uri="{FF2B5EF4-FFF2-40B4-BE49-F238E27FC236}">
                <a16:creationId xmlns:a16="http://schemas.microsoft.com/office/drawing/2014/main" id="{845B5984-88FF-FD24-6ACD-812EA96E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71763"/>
            <a:ext cx="4905375" cy="29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0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073" y="1042123"/>
            <a:ext cx="3315854" cy="5334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524" y="1575523"/>
            <a:ext cx="8755657" cy="4030950"/>
          </a:xfrm>
        </p:spPr>
        <p:txBody>
          <a:bodyPr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Presentation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 Outcomes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Sequence of CAEP Deliverables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Reporting Requirements</a:t>
            </a:r>
          </a:p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latin typeface="+mn-lt"/>
              </a:rPr>
              <a:t>Budget and Work Plan</a:t>
            </a:r>
          </a:p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latin typeface="+mn-lt"/>
              </a:rPr>
              <a:t>Technical Assistance</a:t>
            </a:r>
          </a:p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latin typeface="+mn-lt"/>
              </a:rPr>
              <a:t>Resources</a:t>
            </a:r>
          </a:p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latin typeface="+mn-lt"/>
              </a:rPr>
              <a:t>Live Demonstration in NOVA</a:t>
            </a:r>
          </a:p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latin typeface="+mn-lt"/>
              </a:rPr>
              <a:t>Q &amp; A</a:t>
            </a:r>
          </a:p>
        </p:txBody>
      </p:sp>
      <p:pic>
        <p:nvPicPr>
          <p:cNvPr id="2050" name="Picture 2" descr="Creating a Budget ">
            <a:extLst>
              <a:ext uri="{FF2B5EF4-FFF2-40B4-BE49-F238E27FC236}">
                <a16:creationId xmlns:a16="http://schemas.microsoft.com/office/drawing/2014/main" id="{0B851E13-1BA6-4D39-DD4A-FE84B6D6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886" y="2790898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08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747B-536A-87A7-4D5F-94ADCCC17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lIns="50800" tIns="50800" rIns="50800" bIns="50800" anchor="b">
            <a:normAutofit/>
          </a:bodyPr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225270" cy="5181599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2800" dirty="0">
                <a:latin typeface="+mj-lt"/>
              </a:rPr>
              <a:t>Understand the sequence of CAEP deliverables, the importance of timely reporting, and how each component is a building block to the next step as it pertains to the Budget and Workplan and Quarterly Expenditure Reports.</a:t>
            </a:r>
          </a:p>
        </p:txBody>
      </p:sp>
      <p:pic>
        <p:nvPicPr>
          <p:cNvPr id="1028" name="Picture 4" descr="Desired Outcome - Not a Great Single Barometer for Customer Success Anymore?">
            <a:extLst>
              <a:ext uri="{FF2B5EF4-FFF2-40B4-BE49-F238E27FC236}">
                <a16:creationId xmlns:a16="http://schemas.microsoft.com/office/drawing/2014/main" id="{A702BEE4-0E2F-4119-6906-7D709B4A9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7816" r="28807" b="13794"/>
          <a:stretch/>
        </p:blipFill>
        <p:spPr bwMode="auto">
          <a:xfrm>
            <a:off x="5457825" y="1"/>
            <a:ext cx="6734175" cy="62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0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526" y="401018"/>
            <a:ext cx="7886700" cy="5334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Sequence of CAEP Deliverables</a:t>
            </a:r>
          </a:p>
        </p:txBody>
      </p:sp>
      <p:graphicFrame>
        <p:nvGraphicFramePr>
          <p:cNvPr id="7" name="Content Placeholder 6" descr="Sequence of CAEP Deliverables">
            <a:extLst>
              <a:ext uri="{FF2B5EF4-FFF2-40B4-BE49-F238E27FC236}">
                <a16:creationId xmlns:a16="http://schemas.microsoft.com/office/drawing/2014/main" id="{4ECC5D3F-7FDA-ED1E-84C8-12C548A9BF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493014"/>
              </p:ext>
            </p:extLst>
          </p:nvPr>
        </p:nvGraphicFramePr>
        <p:xfrm>
          <a:off x="328614" y="1351636"/>
          <a:ext cx="11295116" cy="4838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829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2C1B-6835-0618-6E73-1E08EFB35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842" y="374045"/>
            <a:ext cx="7375902" cy="61126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Sequence of CAEP Deliverables (cont.)</a:t>
            </a:r>
            <a:endParaRPr lang="en-US" sz="2800" dirty="0"/>
          </a:p>
        </p:txBody>
      </p:sp>
      <p:graphicFrame>
        <p:nvGraphicFramePr>
          <p:cNvPr id="5" name="Content Placeholder 4" descr="Sequence of CAEP Deliverables Budget and workplace, Program Area Report, Expenditure">
            <a:extLst>
              <a:ext uri="{FF2B5EF4-FFF2-40B4-BE49-F238E27FC236}">
                <a16:creationId xmlns:a16="http://schemas.microsoft.com/office/drawing/2014/main" id="{017248AB-A74A-A66B-B7E5-1A4F7F51F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164051"/>
              </p:ext>
            </p:extLst>
          </p:nvPr>
        </p:nvGraphicFramePr>
        <p:xfrm>
          <a:off x="330631" y="1072241"/>
          <a:ext cx="11530738" cy="519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817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FBBC-884E-B8F8-CA2D-E610DF9D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9477375" cy="677861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Expense Reporting Cycle</a:t>
            </a:r>
          </a:p>
        </p:txBody>
      </p:sp>
      <p:graphicFrame>
        <p:nvGraphicFramePr>
          <p:cNvPr id="11" name="Content Placeholder 10" descr="Q1-Q4 breakdown of due dates for fiscal camp reporting deliverables">
            <a:extLst>
              <a:ext uri="{FF2B5EF4-FFF2-40B4-BE49-F238E27FC236}">
                <a16:creationId xmlns:a16="http://schemas.microsoft.com/office/drawing/2014/main" id="{FBC56D72-4F9A-F9F9-CB41-35B8DCCEF2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975393"/>
              </p:ext>
            </p:extLst>
          </p:nvPr>
        </p:nvGraphicFramePr>
        <p:xfrm>
          <a:off x="346841" y="1245476"/>
          <a:ext cx="11682249" cy="4931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018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3DDA-1D4C-F7E0-731F-D13B62C6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377" y="654136"/>
            <a:ext cx="7620000" cy="65214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Quarterly Expense Reporting</a:t>
            </a:r>
            <a:endParaRPr lang="en-US" sz="28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156E49B-9782-2BC0-0F14-1883C1BED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19887"/>
              </p:ext>
            </p:extLst>
          </p:nvPr>
        </p:nvGraphicFramePr>
        <p:xfrm>
          <a:off x="2161223" y="1336618"/>
          <a:ext cx="8130309" cy="215105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10103">
                  <a:extLst>
                    <a:ext uri="{9D8B030D-6E8A-4147-A177-3AD203B41FA5}">
                      <a16:colId xmlns:a16="http://schemas.microsoft.com/office/drawing/2014/main" val="1696327484"/>
                    </a:ext>
                  </a:extLst>
                </a:gridCol>
                <a:gridCol w="2710103">
                  <a:extLst>
                    <a:ext uri="{9D8B030D-6E8A-4147-A177-3AD203B41FA5}">
                      <a16:colId xmlns:a16="http://schemas.microsoft.com/office/drawing/2014/main" val="1900639749"/>
                    </a:ext>
                  </a:extLst>
                </a:gridCol>
                <a:gridCol w="2710103">
                  <a:extLst>
                    <a:ext uri="{9D8B030D-6E8A-4147-A177-3AD203B41FA5}">
                      <a16:colId xmlns:a16="http://schemas.microsoft.com/office/drawing/2014/main" val="47769309"/>
                    </a:ext>
                  </a:extLst>
                </a:gridCol>
              </a:tblGrid>
              <a:tr h="430211">
                <a:tc>
                  <a:txBody>
                    <a:bodyPr/>
                    <a:lstStyle/>
                    <a:p>
                      <a:r>
                        <a:rPr lang="en-US" sz="1800" dirty="0"/>
                        <a:t>Quarter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Member Deadline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Consortia Deadline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032804"/>
                  </a:ext>
                </a:extLst>
              </a:tr>
              <a:tr h="430211">
                <a:tc>
                  <a:txBody>
                    <a:bodyPr/>
                    <a:lstStyle/>
                    <a:p>
                      <a:r>
                        <a:rPr lang="en-US" sz="1800" b="1" dirty="0"/>
                        <a:t>First Quarter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December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December 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97449"/>
                  </a:ext>
                </a:extLst>
              </a:tr>
              <a:tr h="430211">
                <a:tc>
                  <a:txBody>
                    <a:bodyPr/>
                    <a:lstStyle/>
                    <a:p>
                      <a:r>
                        <a:rPr lang="en-US" sz="1800" b="1" dirty="0"/>
                        <a:t>Second Quarter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March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March 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931703"/>
                  </a:ext>
                </a:extLst>
              </a:tr>
              <a:tr h="430211">
                <a:tc>
                  <a:txBody>
                    <a:bodyPr/>
                    <a:lstStyle/>
                    <a:p>
                      <a:r>
                        <a:rPr lang="en-US" sz="1800" b="1" dirty="0"/>
                        <a:t>Third Quarter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June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June 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706091"/>
                  </a:ext>
                </a:extLst>
              </a:tr>
              <a:tr h="430211">
                <a:tc>
                  <a:txBody>
                    <a:bodyPr/>
                    <a:lstStyle/>
                    <a:p>
                      <a:r>
                        <a:rPr lang="en-US" sz="1800" b="1" dirty="0"/>
                        <a:t>Fourth Quarter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September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September 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44326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E1E33-C270-0DBE-C631-19E96AB31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526" y="3751118"/>
            <a:ext cx="10423704" cy="19960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+mn-lt"/>
              </a:rPr>
              <a:t>Once the member expense report is submitted, the consortium must review, approve, and certify.</a:t>
            </a:r>
            <a:endParaRPr lang="en-US" sz="2300" b="1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3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1" u="none" strike="noStrike" dirty="0">
                <a:solidFill>
                  <a:srgbClr val="000000"/>
                </a:solidFill>
                <a:effectLst/>
                <a:latin typeface="+mn-lt"/>
              </a:rPr>
              <a:t>*If the due date falls on a weekend or a holiday, the report shall be due by close of business on the last working day prior to the reporting deadline. </a:t>
            </a:r>
            <a:br>
              <a:rPr lang="en-US" sz="23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US" sz="23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+mn-lt"/>
              </a:rPr>
              <a:t>Members or consortia that need assistance to submit their reports on time can reach out for targeted technical assistance through CAEP TAP. </a:t>
            </a:r>
            <a:endParaRPr lang="en-US" sz="2300" b="0" dirty="0">
              <a:effectLst/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2C965-D38D-13DF-249D-DE99FEB0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3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6AA6-2641-66F8-C131-3F519502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578" y="769544"/>
            <a:ext cx="10230559" cy="887239"/>
          </a:xfrm>
        </p:spPr>
        <p:txBody>
          <a:bodyPr>
            <a:normAutofit/>
          </a:bodyPr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Q4 Expense Report Reminders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13CB8-F287-D676-3D36-5548494DA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46" y="1575303"/>
            <a:ext cx="10515601" cy="3947312"/>
          </a:xfrm>
        </p:spPr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+mn-lt"/>
              </a:rPr>
              <a:t>Due Dates: 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i="0" u="none" strike="noStrike" dirty="0">
              <a:solidFill>
                <a:srgbClr val="000000"/>
              </a:solidFill>
              <a:latin typeface="+mn-lt"/>
            </a:endParaRPr>
          </a:p>
          <a:p>
            <a:pPr marL="238125" lvl="1" indent="0">
              <a:spcBef>
                <a:spcPts val="0"/>
              </a:spcBef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238125" lvl="1" indent="0">
              <a:spcBef>
                <a:spcPts val="0"/>
              </a:spcBef>
              <a:buNone/>
            </a:pPr>
            <a:endParaRPr lang="en-US" dirty="0">
              <a:latin typeface="+mn-lt"/>
            </a:endParaRPr>
          </a:p>
          <a:p>
            <a:pPr marL="238125" lvl="1" indent="0">
              <a:spcBef>
                <a:spcPts val="0"/>
              </a:spcBef>
              <a:buNone/>
            </a:pP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endParaRPr lang="en-US" b="0" dirty="0">
              <a:effectLst/>
              <a:latin typeface="+mn-lt"/>
            </a:endParaRPr>
          </a:p>
          <a:p>
            <a:pPr marL="0" indent="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Once the Q4 Expense Report is closed, it cannot be reopened. </a:t>
            </a:r>
            <a:endParaRPr lang="en-US" b="0" dirty="0">
              <a:effectLst/>
              <a:latin typeface="+mn-lt"/>
            </a:endParaRPr>
          </a:p>
          <a:p>
            <a:pPr marL="0" indent="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Quarter 4 must be closed out to reflect accurate available funds in the 2023-24 Budget and Workplan. </a:t>
            </a:r>
            <a:endParaRPr lang="en-US" b="0" dirty="0">
              <a:effectLst/>
              <a:latin typeface="+mn-lt"/>
            </a:endParaRPr>
          </a:p>
          <a:p>
            <a:pPr marL="0" indent="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If Quarter 4 is not closed out, members will see double allocations in their “Available Funds”. </a:t>
            </a:r>
            <a:endParaRPr lang="en-US" b="0" dirty="0">
              <a:effectLst/>
              <a:latin typeface="+mn-lt"/>
            </a:endParaRPr>
          </a:p>
          <a:p>
            <a:pPr marL="0" indent="0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Best practice is to complete the Quarter 4 expense report prior to completing the 2023-24 Budget and Work Plan.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261108E-AE5A-12D2-70E1-14B099265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75037"/>
              </p:ext>
            </p:extLst>
          </p:nvPr>
        </p:nvGraphicFramePr>
        <p:xfrm>
          <a:off x="1450873" y="2306369"/>
          <a:ext cx="8797649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5000">
                  <a:extLst>
                    <a:ext uri="{9D8B030D-6E8A-4147-A177-3AD203B41FA5}">
                      <a16:colId xmlns:a16="http://schemas.microsoft.com/office/drawing/2014/main" val="3039600608"/>
                    </a:ext>
                  </a:extLst>
                </a:gridCol>
                <a:gridCol w="7052649">
                  <a:extLst>
                    <a:ext uri="{9D8B030D-6E8A-4147-A177-3AD203B41FA5}">
                      <a16:colId xmlns:a16="http://schemas.microsoft.com/office/drawing/2014/main" val="4031900200"/>
                    </a:ext>
                  </a:extLst>
                </a:gridCol>
              </a:tblGrid>
              <a:tr h="275853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September 1: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21/22 and 22/23 Member Expense Report due in NOVA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34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September 30: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21/22 and 22/23 Member Expense Report certified by Consortia in NOVA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61024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758AD-A6DE-5A45-3C0D-6F091B94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44235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4BCF4D8983C40A36124FC3310ACB6" ma:contentTypeVersion="12" ma:contentTypeDescription="Create a new document." ma:contentTypeScope="" ma:versionID="d43b308f31f227c4139701fa0c215711">
  <xsd:schema xmlns:xsd="http://www.w3.org/2001/XMLSchema" xmlns:xs="http://www.w3.org/2001/XMLSchema" xmlns:p="http://schemas.microsoft.com/office/2006/metadata/properties" xmlns:ns3="c879b346-0b7d-453e-989e-4db3ade23c72" xmlns:ns4="89474bdd-c09e-4360-a4ae-bc1ba9dad73d" targetNamespace="http://schemas.microsoft.com/office/2006/metadata/properties" ma:root="true" ma:fieldsID="d1b734ad02ccef5127050b0290a73a5d" ns3:_="" ns4:_="">
    <xsd:import namespace="c879b346-0b7d-453e-989e-4db3ade23c72"/>
    <xsd:import namespace="89474bdd-c09e-4360-a4ae-bc1ba9dad7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9b346-0b7d-453e-989e-4db3ade23c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74bdd-c09e-4360-a4ae-bc1ba9dad73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88CC8C-F292-47EA-B9C8-6362D2C7DB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12EE2D-8952-40B4-B508-2BA6DA9521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9b346-0b7d-453e-989e-4db3ade23c72"/>
    <ds:schemaRef ds:uri="89474bdd-c09e-4360-a4ae-bc1ba9dad7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10C05D-FA45-4E53-8642-966D17CC59F6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89474bdd-c09e-4360-a4ae-bc1ba9dad73d"/>
    <ds:schemaRef ds:uri="http://purl.org/dc/terms/"/>
    <ds:schemaRef ds:uri="http://schemas.openxmlformats.org/package/2006/metadata/core-properties"/>
    <ds:schemaRef ds:uri="c879b346-0b7d-453e-989e-4db3ade23c72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15675</TotalTime>
  <Words>2104</Words>
  <Application>Microsoft Macintosh PowerPoint</Application>
  <PresentationFormat>Widescreen</PresentationFormat>
  <Paragraphs>226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Helvetica Neue</vt:lpstr>
      <vt:lpstr>Helvetica Neue Light</vt:lpstr>
      <vt:lpstr>Wingdings</vt:lpstr>
      <vt:lpstr>White</vt:lpstr>
      <vt:lpstr>Budget and Work Plan and  Quarterly Expenditure Reports for 2023-24</vt:lpstr>
      <vt:lpstr>Presenters:</vt:lpstr>
      <vt:lpstr>Agenda</vt:lpstr>
      <vt:lpstr>Outcomes</vt:lpstr>
      <vt:lpstr>Sequence of CAEP Deliverables</vt:lpstr>
      <vt:lpstr>Sequence of CAEP Deliverables (cont.)</vt:lpstr>
      <vt:lpstr>Expense Reporting Cycle</vt:lpstr>
      <vt:lpstr>Quarterly Expense Reporting</vt:lpstr>
      <vt:lpstr>Q4 Expense Report Reminders</vt:lpstr>
      <vt:lpstr>AB 1491 Reminders! </vt:lpstr>
      <vt:lpstr>Consortium Responsibilities &amp; Accountability</vt:lpstr>
      <vt:lpstr>Related Fiscal or  Administrative Activities</vt:lpstr>
      <vt:lpstr>Budget Modifications</vt:lpstr>
      <vt:lpstr>Budget and Workplan Overview</vt:lpstr>
      <vt:lpstr>Budget and Workplan Overview (cont.)</vt:lpstr>
      <vt:lpstr>Member Work Plan</vt:lpstr>
      <vt:lpstr>Allocation Summary </vt:lpstr>
      <vt:lpstr>Budget Development</vt:lpstr>
      <vt:lpstr>Cumulative Quarterly  Expenditure Forecast</vt:lpstr>
      <vt:lpstr>Live NOVA Demonstration</vt:lpstr>
      <vt:lpstr>Support Request </vt:lpstr>
      <vt:lpstr>Questions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AEBG Outcomes and Services</dc:title>
  <dc:creator>Jay Wright</dc:creator>
  <cp:lastModifiedBy>Mandilee Gonzales</cp:lastModifiedBy>
  <cp:revision>280</cp:revision>
  <cp:lastPrinted>2019-06-06T18:02:10Z</cp:lastPrinted>
  <dcterms:created xsi:type="dcterms:W3CDTF">2018-06-04T21:59:02Z</dcterms:created>
  <dcterms:modified xsi:type="dcterms:W3CDTF">2023-08-18T17:55:04Z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0x0101009AE4BCF4D8983C40A36124FC3310ACB6</vt:lpwstr>
  </property>
</Properties>
</file>