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  <p:sldMasterId id="2147483671" r:id="rId5"/>
    <p:sldMasterId id="2147483679" r:id="rId6"/>
    <p:sldMasterId id="2147483697" r:id="rId7"/>
  </p:sldMasterIdLst>
  <p:notesMasterIdLst>
    <p:notesMasterId r:id="rId63"/>
  </p:notesMasterIdLst>
  <p:handoutMasterIdLst>
    <p:handoutMasterId r:id="rId64"/>
  </p:handoutMasterIdLst>
  <p:sldIdLst>
    <p:sldId id="256" r:id="rId8"/>
    <p:sldId id="301" r:id="rId9"/>
    <p:sldId id="304" r:id="rId10"/>
    <p:sldId id="260" r:id="rId11"/>
    <p:sldId id="281" r:id="rId12"/>
    <p:sldId id="316" r:id="rId13"/>
    <p:sldId id="286" r:id="rId14"/>
    <p:sldId id="309" r:id="rId15"/>
    <p:sldId id="264" r:id="rId16"/>
    <p:sldId id="282" r:id="rId17"/>
    <p:sldId id="315" r:id="rId18"/>
    <p:sldId id="285" r:id="rId19"/>
    <p:sldId id="320" r:id="rId20"/>
    <p:sldId id="280" r:id="rId21"/>
    <p:sldId id="278" r:id="rId22"/>
    <p:sldId id="289" r:id="rId23"/>
    <p:sldId id="338" r:id="rId24"/>
    <p:sldId id="283" r:id="rId25"/>
    <p:sldId id="284" r:id="rId26"/>
    <p:sldId id="305" r:id="rId27"/>
    <p:sldId id="333" r:id="rId28"/>
    <p:sldId id="277" r:id="rId29"/>
    <p:sldId id="311" r:id="rId30"/>
    <p:sldId id="317" r:id="rId31"/>
    <p:sldId id="318" r:id="rId32"/>
    <p:sldId id="319" r:id="rId33"/>
    <p:sldId id="310" r:id="rId34"/>
    <p:sldId id="279" r:id="rId35"/>
    <p:sldId id="257" r:id="rId36"/>
    <p:sldId id="275" r:id="rId37"/>
    <p:sldId id="293" r:id="rId38"/>
    <p:sldId id="267" r:id="rId39"/>
    <p:sldId id="292" r:id="rId40"/>
    <p:sldId id="276" r:id="rId41"/>
    <p:sldId id="306" r:id="rId42"/>
    <p:sldId id="302" r:id="rId43"/>
    <p:sldId id="291" r:id="rId44"/>
    <p:sldId id="300" r:id="rId45"/>
    <p:sldId id="325" r:id="rId46"/>
    <p:sldId id="322" r:id="rId47"/>
    <p:sldId id="321" r:id="rId48"/>
    <p:sldId id="324" r:id="rId49"/>
    <p:sldId id="323" r:id="rId50"/>
    <p:sldId id="331" r:id="rId51"/>
    <p:sldId id="337" r:id="rId52"/>
    <p:sldId id="307" r:id="rId53"/>
    <p:sldId id="265" r:id="rId54"/>
    <p:sldId id="303" r:id="rId55"/>
    <p:sldId id="336" r:id="rId56"/>
    <p:sldId id="334" r:id="rId57"/>
    <p:sldId id="335" r:id="rId58"/>
    <p:sldId id="308" r:id="rId59"/>
    <p:sldId id="262" r:id="rId60"/>
    <p:sldId id="268" r:id="rId61"/>
    <p:sldId id="326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Salmela" initials="MS" lastIdx="7" clrIdx="0">
    <p:extLst>
      <p:ext uri="{19B8F6BF-5375-455C-9EA6-DF929625EA0E}">
        <p15:presenceInfo xmlns:p15="http://schemas.microsoft.com/office/powerpoint/2012/main" userId="S::megan.salmela@vancopayments.com::c2288b94-023a-4116-945f-1b098ee36f94" providerId="AD"/>
      </p:ext>
    </p:extLst>
  </p:cmAuthor>
  <p:cmAuthor id="2" name="Danielle Winkler" initials="DW" lastIdx="2" clrIdx="1">
    <p:extLst>
      <p:ext uri="{19B8F6BF-5375-455C-9EA6-DF929625EA0E}">
        <p15:presenceInfo xmlns:p15="http://schemas.microsoft.com/office/powerpoint/2012/main" userId="S::danielle.winkler@vancopayments.com::060c5803-4eec-4c55-9d5f-777bf19bff18" providerId="AD"/>
      </p:ext>
    </p:extLst>
  </p:cmAuthor>
  <p:cmAuthor id="3" name="Louie Frank" initials="LF" lastIdx="2" clrIdx="2">
    <p:extLst>
      <p:ext uri="{19B8F6BF-5375-455C-9EA6-DF929625EA0E}">
        <p15:presenceInfo xmlns:p15="http://schemas.microsoft.com/office/powerpoint/2012/main" userId="S::louie.frank@vancopayments.com::6b8afaf7-b935-497c-8184-691a614bed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E"/>
    <a:srgbClr val="63656A"/>
    <a:srgbClr val="F5A800"/>
    <a:srgbClr val="FAA950"/>
    <a:srgbClr val="6D6E71"/>
    <a:srgbClr val="FBB040"/>
    <a:srgbClr val="FFC173"/>
    <a:srgbClr val="FA9C50"/>
    <a:srgbClr val="FA9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A72D8C-47A3-50D1-4F7C-0471C48240AD}" v="741" dt="2022-10-07T23:27:40.085"/>
    <p1510:client id="{F7B5950C-5596-40DA-9F26-58D49E331D4A}" v="1080" dt="2022-10-08T05:35:09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73" autoAdjust="0"/>
  </p:normalViewPr>
  <p:slideViewPr>
    <p:cSldViewPr snapToGrid="0">
      <p:cViewPr varScale="1">
        <p:scale>
          <a:sx n="70" d="100"/>
          <a:sy n="70" d="100"/>
        </p:scale>
        <p:origin x="60" y="60"/>
      </p:cViewPr>
      <p:guideLst/>
    </p:cSldViewPr>
  </p:slideViewPr>
  <p:outlineViewPr>
    <p:cViewPr>
      <p:scale>
        <a:sx n="33" d="100"/>
        <a:sy n="33" d="100"/>
      </p:scale>
      <p:origin x="0" y="-241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E455E3-5DCA-485A-8FB1-0FCE790058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F5460-DE05-4527-A701-556D02C3C8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8577A-FC42-4105-A10E-8D44FC50444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0A5F3-18EB-4EEC-9DDC-009C1CF3B8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CB9C7-57FD-48A9-9512-63B25BF5CB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CD11C-B14D-47A9-9606-DB8E48E3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07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65FD8-AF8B-3142-B85B-172C3F44036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CE9ED-EB1F-B64B-8D79-F140F4A50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1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in ASAP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2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43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Dependent on importing TE test results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18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A4 Class Detail</a:t>
            </a:r>
          </a:p>
          <a:p>
            <a:r>
              <a:rPr lang="en-US">
                <a:cs typeface="Calibri"/>
              </a:rPr>
              <a:t>A4 Student Page</a:t>
            </a:r>
          </a:p>
          <a:p>
            <a:r>
              <a:rPr lang="en-US">
                <a:cs typeface="Calibri"/>
              </a:rPr>
              <a:t>A4 Test Score Report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4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12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6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95A48-F2C0-0045-BB9F-BC560D3D4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680278"/>
          </a:xfrm>
          <a:prstGeom prst="rect">
            <a:avLst/>
          </a:prstGeom>
        </p:spPr>
        <p:txBody>
          <a:bodyPr anchor="t"/>
          <a:lstStyle>
            <a:lvl1pPr algn="ctr">
              <a:defRPr sz="4400" b="1" i="1" u="none">
                <a:solidFill>
                  <a:srgbClr val="00ADE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E782D-AC76-C741-8048-BDFCB8D5B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408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CB9F86-C29E-5041-85F9-9431507B3F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52190" y="1925122"/>
            <a:ext cx="2487619" cy="9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1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C47D-93FA-954C-9CBB-0B08518D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4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198" y="2766217"/>
            <a:ext cx="10515600" cy="1325563"/>
          </a:xfrm>
        </p:spPr>
        <p:txBody>
          <a:bodyPr anchor="ctr" anchorCtr="0">
            <a:normAutofit/>
          </a:bodyPr>
          <a:lstStyle>
            <a:lvl1pPr algn="ctr">
              <a:defRPr sz="4400" b="1">
                <a:solidFill>
                  <a:srgbClr val="00ADE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820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4A61-24B2-CA45-B374-21E640A8B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30CC48-5393-5840-8309-0B979D9FD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413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A9F4-889B-5C4D-91C0-885CE158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43816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FF5FB-E29C-D849-909C-4265F19CA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35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12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9E8F-9D7B-C148-93A6-49E7F4120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4AA5A-2B66-0046-9BEC-D014722AE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913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35523-D8B3-9949-B6EC-AC286C75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3DD02-F64A-6844-9071-044CA6E4C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54356"/>
            <a:ext cx="5181600" cy="3652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12B36-1ACE-294D-8FB6-A3B4AE1FC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54356"/>
            <a:ext cx="5181600" cy="3652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440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4FD13-F721-D64E-898B-A7D900DAE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1460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E486A-9AF3-2A4C-A728-D0E19263D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38519"/>
            <a:ext cx="5157787" cy="2931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0E952-D2AD-0846-AF30-AC733D073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1460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AD8AD8-5D4C-294A-9A13-301205266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38519"/>
            <a:ext cx="5183188" cy="2931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5CF2A1-1F7E-D44B-8ED3-6CB10F291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04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203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C47D-93FA-954C-9CBB-0B08518D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1813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C47D-93FA-954C-9CBB-0B08518D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181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86ED48-3E6C-9D4C-BAA0-5D644180B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52190" y="2372383"/>
            <a:ext cx="2487619" cy="9387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FC24B81-383D-124A-8B4D-1789B6A01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47661"/>
            <a:ext cx="9144000" cy="1967948"/>
          </a:xfrm>
          <a:prstGeom prst="rect">
            <a:avLst/>
          </a:prstGeom>
        </p:spPr>
        <p:txBody>
          <a:bodyPr anchor="t"/>
          <a:lstStyle>
            <a:lvl1pPr algn="ctr">
              <a:defRPr sz="4400" b="1" i="1" u="none">
                <a:solidFill>
                  <a:srgbClr val="00ADE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007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61DEDA-F8AA-8147-A074-77A7B05E5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10241" y="2755075"/>
            <a:ext cx="3571518" cy="13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2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198" y="2766217"/>
            <a:ext cx="10515600" cy="1325563"/>
          </a:xfrm>
        </p:spPr>
        <p:txBody>
          <a:bodyPr anchor="ctr" anchorCtr="0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31537-C6FD-7645-8276-23D6C7206949}"/>
              </a:ext>
            </a:extLst>
          </p:cNvPr>
          <p:cNvSpPr txBox="1"/>
          <p:nvPr userDrawn="1"/>
        </p:nvSpPr>
        <p:spPr>
          <a:xfrm>
            <a:off x="9993369" y="6487988"/>
            <a:ext cx="2013693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© 2021 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</a:rPr>
              <a:t>Vanco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45352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4A61-24B2-CA45-B374-21E640A8B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30CC48-5393-5840-8309-0B979D9FD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380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A9F4-889B-5C4D-91C0-885CE158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43816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FF5FB-E29C-D849-909C-4265F19CA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35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18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9E8F-9D7B-C148-93A6-49E7F4120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4AA5A-2B66-0046-9BEC-D014722AE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41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35523-D8B3-9949-B6EC-AC286C75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3DD02-F64A-6844-9071-044CA6E4C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54356"/>
            <a:ext cx="5181600" cy="3652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12B36-1ACE-294D-8FB6-A3B4AE1FC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54356"/>
            <a:ext cx="5181600" cy="3652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163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4FD13-F721-D64E-898B-A7D900DAE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1460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E486A-9AF3-2A4C-A728-D0E19263D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38519"/>
            <a:ext cx="5157787" cy="2931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0E952-D2AD-0846-AF30-AC733D073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1460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AD8AD8-5D4C-294A-9A13-301205266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38519"/>
            <a:ext cx="5183188" cy="2931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5CF2A1-1F7E-D44B-8ED3-6CB10F291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04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43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9AB688-CA7C-D941-9963-B58BD46A677A}"/>
              </a:ext>
            </a:extLst>
          </p:cNvPr>
          <p:cNvSpPr txBox="1"/>
          <p:nvPr userDrawn="1"/>
        </p:nvSpPr>
        <p:spPr>
          <a:xfrm>
            <a:off x="9993369" y="6487988"/>
            <a:ext cx="2013693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© 2021 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</a:rPr>
              <a:t>Vanco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5003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658D70B-FBE0-A648-A648-B6127628491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A468A-D43E-144B-ADEA-54B7D0F4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0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BF692-E96F-7A4F-9E62-62A1270EA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49545"/>
            <a:ext cx="10515600" cy="334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47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74" r:id="rId3"/>
    <p:sldLayoutId id="2147483673" r:id="rId4"/>
    <p:sldLayoutId id="2147483675" r:id="rId5"/>
    <p:sldLayoutId id="2147483676" r:id="rId6"/>
    <p:sldLayoutId id="214748367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A468A-D43E-144B-ADEA-54B7D0F4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0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BF692-E96F-7A4F-9E62-62A1270EA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49545"/>
            <a:ext cx="10515600" cy="334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8A519-E1BC-1F44-BD43-6F17D48D51E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-23808" y="0"/>
            <a:ext cx="12302894" cy="6362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2A0BF2-479E-9849-B742-9F6BA60E6546}"/>
              </a:ext>
            </a:extLst>
          </p:cNvPr>
          <p:cNvSpPr txBox="1"/>
          <p:nvPr userDrawn="1"/>
        </p:nvSpPr>
        <p:spPr>
          <a:xfrm>
            <a:off x="9993370" y="6487988"/>
            <a:ext cx="2013693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© 2021 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</a:rPr>
              <a:t>Vanco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6583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rgbClr val="00ADE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A468A-D43E-144B-ADEA-54B7D0F4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0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BF692-E96F-7A4F-9E62-62A1270EA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49545"/>
            <a:ext cx="10515600" cy="334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8A519-E1BC-1F44-BD43-6F17D48D51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3808" y="0"/>
            <a:ext cx="12302894" cy="6362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2A0BF2-479E-9849-B742-9F6BA60E6546}"/>
              </a:ext>
            </a:extLst>
          </p:cNvPr>
          <p:cNvSpPr txBox="1"/>
          <p:nvPr userDrawn="1"/>
        </p:nvSpPr>
        <p:spPr>
          <a:xfrm>
            <a:off x="9993370" y="6487988"/>
            <a:ext cx="2013693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bg2">
                    <a:lumMod val="75000"/>
                  </a:schemeClr>
                </a:solidFill>
              </a:rPr>
              <a:t>© 2022 </a:t>
            </a:r>
            <a:r>
              <a:rPr lang="en-US" sz="1000" err="1">
                <a:solidFill>
                  <a:schemeClr val="bg2">
                    <a:lumMod val="75000"/>
                  </a:schemeClr>
                </a:solidFill>
              </a:rPr>
              <a:t>Vanco</a:t>
            </a:r>
            <a:r>
              <a:rPr lang="en-US" sz="1000">
                <a:solidFill>
                  <a:schemeClr val="bg2">
                    <a:lumMod val="75000"/>
                  </a:schemeClr>
                </a:solidFill>
              </a:rPr>
              <a:t>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6583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rgbClr val="00ADE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asapconnected.com/reports/CustomQuery.aspx?ReportID=11758&amp;returnToA4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asapconnected.com/importdata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asapconnected.zendesk.com/hc/en-us/sections/360008637334-CASAS-TOPS-Management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asapconnected.com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83DE1-CE55-A24E-AD7F-C5FBFDF8F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4715" y="3714750"/>
            <a:ext cx="9542570" cy="680278"/>
          </a:xfrm>
        </p:spPr>
        <p:txBody>
          <a:bodyPr lIns="91440" tIns="45720" rIns="91440" bIns="45720" anchor="t"/>
          <a:lstStyle/>
          <a:p>
            <a:r>
              <a:rPr lang="en-US" sz="4800" i="0" dirty="0">
                <a:solidFill>
                  <a:srgbClr val="080808"/>
                </a:solidFill>
                <a:latin typeface="Arial"/>
                <a:cs typeface="Arial"/>
              </a:rPr>
              <a:t>Managing CAEP Data in ASAP</a:t>
            </a:r>
            <a:endParaRPr lang="en-US" sz="4800" i="0" dirty="0">
              <a:latin typeface="Arial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4A0A81-CA5D-724E-8871-B223C5EB7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34609"/>
            <a:ext cx="9144000" cy="826495"/>
          </a:xfrm>
        </p:spPr>
        <p:txBody>
          <a:bodyPr lIns="91440" tIns="45720" rIns="91440" bIns="45720" anchor="t"/>
          <a:lstStyle/>
          <a:p>
            <a:r>
              <a:rPr lang="en-US" sz="2400" dirty="0">
                <a:solidFill>
                  <a:srgbClr val="080808"/>
                </a:solidFill>
              </a:rPr>
              <a:t>CAEP Summit</a:t>
            </a:r>
          </a:p>
          <a:p>
            <a:r>
              <a:rPr lang="en-US" sz="1800" dirty="0">
                <a:solidFill>
                  <a:srgbClr val="080808"/>
                </a:solidFill>
                <a:latin typeface="Arial"/>
                <a:cs typeface="Arial"/>
              </a:rPr>
              <a:t>October 2022</a:t>
            </a:r>
            <a:endParaRPr lang="en-US" sz="1800" dirty="0">
              <a:solidFill>
                <a:srgbClr val="080808"/>
              </a:solidFill>
            </a:endParaRPr>
          </a:p>
          <a:p>
            <a:endParaRPr lang="en-US" sz="2400" dirty="0">
              <a:solidFill>
                <a:srgbClr val="080808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3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7327E1-13ED-4992-BA03-ED41052B4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89564"/>
          </a:xfrm>
        </p:spPr>
        <p:txBody>
          <a:bodyPr>
            <a:noAutofit/>
          </a:bodyPr>
          <a:lstStyle/>
          <a:p>
            <a:r>
              <a:rPr lang="en-US" sz="3600" i="0" dirty="0"/>
              <a:t>Demographics &amp; Entries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23365C-781C-4DD2-87B1-DDC960EC757F}"/>
              </a:ext>
            </a:extLst>
          </p:cNvPr>
          <p:cNvSpPr txBox="1"/>
          <p:nvPr/>
        </p:nvSpPr>
        <p:spPr>
          <a:xfrm>
            <a:off x="1338351" y="1918080"/>
            <a:ext cx="7384655" cy="1715107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PERS		Personnel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CLS		Classes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00AD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		Demographics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		Entries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ATT		Attendance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UPDT		Updates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SPS		Student Program Status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SCS		Student Class Status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Right 5" descr="Right Arrow">
            <a:extLst>
              <a:ext uri="{FF2B5EF4-FFF2-40B4-BE49-F238E27FC236}">
                <a16:creationId xmlns:a16="http://schemas.microsoft.com/office/drawing/2014/main" id="{787BD05D-5CD7-2DD7-2087-75E556B70EA1}"/>
              </a:ext>
            </a:extLst>
          </p:cNvPr>
          <p:cNvSpPr/>
          <p:nvPr/>
        </p:nvSpPr>
        <p:spPr>
          <a:xfrm>
            <a:off x="7176501" y="3140744"/>
            <a:ext cx="485313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0F425-F555-B16E-C105-A28FAC431E75}"/>
              </a:ext>
            </a:extLst>
          </p:cNvPr>
          <p:cNvSpPr txBox="1"/>
          <p:nvPr/>
        </p:nvSpPr>
        <p:spPr>
          <a:xfrm>
            <a:off x="7741471" y="3048411"/>
            <a:ext cx="216148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ADEE"/>
                </a:solidFill>
              </a:rPr>
              <a:t>Education History</a:t>
            </a:r>
            <a:endParaRPr lang="en-US" sz="2000" b="1" dirty="0">
              <a:solidFill>
                <a:srgbClr val="00ADEE"/>
              </a:solidFill>
              <a:cs typeface="Calibri"/>
            </a:endParaRPr>
          </a:p>
        </p:txBody>
      </p:sp>
      <p:sp>
        <p:nvSpPr>
          <p:cNvPr id="5" name="Arrow: Right 4" descr="Right Arrow">
            <a:extLst>
              <a:ext uri="{FF2B5EF4-FFF2-40B4-BE49-F238E27FC236}">
                <a16:creationId xmlns:a16="http://schemas.microsoft.com/office/drawing/2014/main" id="{4FFBB6F0-AF2B-4E8C-9C0D-F668DB2E106B}"/>
              </a:ext>
            </a:extLst>
          </p:cNvPr>
          <p:cNvSpPr/>
          <p:nvPr/>
        </p:nvSpPr>
        <p:spPr>
          <a:xfrm>
            <a:off x="5670789" y="3633187"/>
            <a:ext cx="485313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9FC545-0AD3-48CA-A5CD-2F032A299AEC}"/>
              </a:ext>
            </a:extLst>
          </p:cNvPr>
          <p:cNvSpPr txBox="1"/>
          <p:nvPr/>
        </p:nvSpPr>
        <p:spPr>
          <a:xfrm>
            <a:off x="6156102" y="3514628"/>
            <a:ext cx="5913445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ADEE"/>
                </a:solidFill>
              </a:rPr>
              <a:t>Class Enrollment, Goals, Barriers, Employment Status</a:t>
            </a:r>
            <a:endParaRPr lang="en-US" sz="2000" b="1" dirty="0">
              <a:solidFill>
                <a:srgbClr val="00ADEE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7142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Sample of ASAP 4 class detail page">
            <a:extLst>
              <a:ext uri="{FF2B5EF4-FFF2-40B4-BE49-F238E27FC236}">
                <a16:creationId xmlns:a16="http://schemas.microsoft.com/office/drawing/2014/main" id="{97281C27-C9FA-45B6-A7FA-99B6856BB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53" b="7602"/>
          <a:stretch/>
        </p:blipFill>
        <p:spPr>
          <a:xfrm>
            <a:off x="203695" y="1648017"/>
            <a:ext cx="5492103" cy="2201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CD3CDB8-FAEC-4443-82A7-DD49EB09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649" y="913966"/>
            <a:ext cx="3330702" cy="3693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0" dirty="0">
                <a:latin typeface="Arial"/>
                <a:cs typeface="Arial"/>
              </a:rPr>
              <a:t>Goals</a:t>
            </a:r>
            <a:br>
              <a:rPr lang="en-US" sz="3600" i="0" dirty="0">
                <a:latin typeface="Arial"/>
                <a:cs typeface="Arial"/>
              </a:rPr>
            </a:br>
            <a:endParaRPr lang="en-US" sz="2200" b="0" i="0" dirty="0"/>
          </a:p>
        </p:txBody>
      </p:sp>
      <p:pic>
        <p:nvPicPr>
          <p:cNvPr id="7" name="Picture 6" descr="Manage CASAS TOPS.  In upper right corner choose TOPS Goals to record student goals.">
            <a:extLst>
              <a:ext uri="{FF2B5EF4-FFF2-40B4-BE49-F238E27FC236}">
                <a16:creationId xmlns:a16="http://schemas.microsoft.com/office/drawing/2014/main" id="{7440CC91-AAB8-EF3B-F6D6-1497C5F1B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248" y="2931515"/>
            <a:ext cx="4629150" cy="3571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501144-76E6-5185-F1D8-FC914A310550}"/>
              </a:ext>
            </a:extLst>
          </p:cNvPr>
          <p:cNvSpPr txBox="1"/>
          <p:nvPr/>
        </p:nvSpPr>
        <p:spPr>
          <a:xfrm>
            <a:off x="862437" y="1209930"/>
            <a:ext cx="401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latin typeface="Arial"/>
                <a:cs typeface="Arial"/>
              </a:rPr>
              <a:t>Class Details/Manage CASAS TOPS</a:t>
            </a:r>
            <a:endParaRPr lang="en-US" dirty="0"/>
          </a:p>
        </p:txBody>
      </p:sp>
      <p:pic>
        <p:nvPicPr>
          <p:cNvPr id="10" name="Picture 9" descr="Invoice page.  Add TOPS Goals option under ellipsis">
            <a:extLst>
              <a:ext uri="{FF2B5EF4-FFF2-40B4-BE49-F238E27FC236}">
                <a16:creationId xmlns:a16="http://schemas.microsoft.com/office/drawing/2014/main" id="{2C99ED99-EC51-DF9F-9C78-6808C763C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601" y="1945645"/>
            <a:ext cx="5794144" cy="3222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BB1AE6-BA60-EEF3-5505-F78D8D64BA9B}"/>
              </a:ext>
            </a:extLst>
          </p:cNvPr>
          <p:cNvSpPr txBox="1"/>
          <p:nvPr/>
        </p:nvSpPr>
        <p:spPr>
          <a:xfrm>
            <a:off x="7505299" y="1210762"/>
            <a:ext cx="291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latin typeface="Arial"/>
                <a:cs typeface="Arial"/>
              </a:rPr>
              <a:t>Invoice/Add TOPS Goals</a:t>
            </a:r>
            <a:endParaRPr lang="en-US" dirty="0"/>
          </a:p>
        </p:txBody>
      </p:sp>
      <p:cxnSp>
        <p:nvCxnSpPr>
          <p:cNvPr id="13" name="Straight Connector 12" descr="line separating the two images">
            <a:extLst>
              <a:ext uri="{FF2B5EF4-FFF2-40B4-BE49-F238E27FC236}">
                <a16:creationId xmlns:a16="http://schemas.microsoft.com/office/drawing/2014/main" id="{C1686A9C-C933-5315-E306-71FF8CFAF6EF}"/>
              </a:ext>
            </a:extLst>
          </p:cNvPr>
          <p:cNvCxnSpPr/>
          <p:nvPr/>
        </p:nvCxnSpPr>
        <p:spPr>
          <a:xfrm>
            <a:off x="6096000" y="1579262"/>
            <a:ext cx="0" cy="5107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61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623365C-781C-4DD2-87B1-DDC960EC757F}"/>
              </a:ext>
            </a:extLst>
          </p:cNvPr>
          <p:cNvSpPr txBox="1"/>
          <p:nvPr/>
        </p:nvSpPr>
        <p:spPr>
          <a:xfrm>
            <a:off x="592626" y="1802670"/>
            <a:ext cx="7384655" cy="1715107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PERS		Personnel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CLS		Classes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DEM		Demographics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ENTR		Entries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		Attendance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UPDT		Updates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SPS		Student Program Status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SCS		Student Class Status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7C9B7E-D11A-42F0-B0DB-41E6F3E49230}"/>
              </a:ext>
            </a:extLst>
          </p:cNvPr>
          <p:cNvSpPr txBox="1"/>
          <p:nvPr/>
        </p:nvSpPr>
        <p:spPr>
          <a:xfrm>
            <a:off x="6456784" y="3422751"/>
            <a:ext cx="3892946" cy="1354217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 dirty="0">
                <a:solidFill>
                  <a:srgbClr val="00ADEE"/>
                </a:solidFill>
              </a:rPr>
              <a:t>Daily Attendance Hours </a:t>
            </a:r>
            <a:endParaRPr lang="en-US" sz="2200" dirty="0">
              <a:solidFill>
                <a:srgbClr val="00ADEE"/>
              </a:solidFill>
            </a:endParaRPr>
          </a:p>
          <a:p>
            <a:pPr algn="ctr"/>
            <a:r>
              <a:rPr lang="en-US" sz="2000" dirty="0">
                <a:solidFill>
                  <a:srgbClr val="00ADEE"/>
                </a:solidFill>
              </a:rPr>
              <a:t>Export MONTHLY (minimally)</a:t>
            </a:r>
            <a:endParaRPr lang="en-US" sz="2000" dirty="0">
              <a:solidFill>
                <a:srgbClr val="00ADEE"/>
              </a:solidFill>
              <a:cs typeface="Calibri" panose="020F0502020204030204"/>
            </a:endParaRPr>
          </a:p>
          <a:p>
            <a:pPr algn="ctr"/>
            <a:r>
              <a:rPr lang="en-US" sz="2000" dirty="0">
                <a:solidFill>
                  <a:srgbClr val="00ADEE"/>
                </a:solidFill>
              </a:rPr>
              <a:t>Export TWICE A MONTH (better)</a:t>
            </a:r>
            <a:endParaRPr lang="en-US" sz="2000" dirty="0">
              <a:solidFill>
                <a:srgbClr val="00ADEE"/>
              </a:solidFill>
              <a:cs typeface="Calibri" panose="020F0502020204030204"/>
            </a:endParaRPr>
          </a:p>
          <a:p>
            <a:pPr algn="ctr"/>
            <a:r>
              <a:rPr lang="en-US" sz="2000" dirty="0">
                <a:solidFill>
                  <a:srgbClr val="00ADEE"/>
                </a:solidFill>
              </a:rPr>
              <a:t>Export WEEKLY (best!)</a:t>
            </a:r>
            <a:endParaRPr lang="en-US" sz="2000" dirty="0">
              <a:solidFill>
                <a:srgbClr val="00ADEE"/>
              </a:solidFill>
              <a:cs typeface="Calibri"/>
            </a:endParaRPr>
          </a:p>
        </p:txBody>
      </p:sp>
      <p:sp>
        <p:nvSpPr>
          <p:cNvPr id="6" name="Arrow: Right 5" descr="Right Arrow">
            <a:extLst>
              <a:ext uri="{FF2B5EF4-FFF2-40B4-BE49-F238E27FC236}">
                <a16:creationId xmlns:a16="http://schemas.microsoft.com/office/drawing/2014/main" id="{4F9E8ECC-5C3E-4A7A-9C76-0979AB2F583E}"/>
              </a:ext>
            </a:extLst>
          </p:cNvPr>
          <p:cNvSpPr/>
          <p:nvPr/>
        </p:nvSpPr>
        <p:spPr>
          <a:xfrm>
            <a:off x="5816082" y="3960263"/>
            <a:ext cx="640702" cy="279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DF159-8642-438A-B6AF-278DA17F4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9001"/>
            <a:ext cx="9144000" cy="287337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4000" b="1" i="0" kern="1200" dirty="0">
                <a:effectLst/>
                <a:ea typeface="+mn-ea"/>
              </a:rPr>
              <a:t>Attendance</a:t>
            </a:r>
            <a:endParaRPr lang="en-US" sz="4000" i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99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D60E89F-230A-4BA1-9E58-62FB313A4FE7}"/>
              </a:ext>
            </a:extLst>
          </p:cNvPr>
          <p:cNvSpPr/>
          <p:nvPr/>
        </p:nvSpPr>
        <p:spPr>
          <a:xfrm>
            <a:off x="833469" y="1546919"/>
            <a:ext cx="10711329" cy="504753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B0F0"/>
                </a:solidFill>
              </a:rPr>
              <a:t>ONLY USE ONE OPTION FOR THE FULL PROGRAM YEAR</a:t>
            </a:r>
            <a:endParaRPr lang="en-US" dirty="0"/>
          </a:p>
          <a:p>
            <a:pPr algn="ctr"/>
            <a:endParaRPr lang="en-US" b="1" dirty="0">
              <a:solidFill>
                <a:srgbClr val="00B0F0"/>
              </a:solidFill>
            </a:endParaRPr>
          </a:p>
          <a:p>
            <a:r>
              <a:rPr lang="en-US" sz="2400" b="1" dirty="0">
                <a:solidFill>
                  <a:srgbClr val="00B0F0"/>
                </a:solidFill>
                <a:ea typeface="+mn-lt"/>
                <a:cs typeface="+mn-lt"/>
              </a:rPr>
              <a:t>DAILY *</a:t>
            </a:r>
            <a:r>
              <a:rPr lang="en-US" dirty="0">
                <a:solidFill>
                  <a:srgbClr val="00B0F0"/>
                </a:solidFill>
                <a:ea typeface="+mn-lt"/>
                <a:cs typeface="+mn-lt"/>
              </a:rPr>
              <a:t>                      </a:t>
            </a:r>
            <a:r>
              <a:rPr lang="en-US" dirty="0">
                <a:ea typeface="+mn-lt"/>
                <a:cs typeface="+mn-lt"/>
              </a:rPr>
              <a:t>Attendance Hours = Record for each individual day </a:t>
            </a:r>
          </a:p>
          <a:p>
            <a:r>
              <a:rPr lang="en-US" dirty="0">
                <a:ea typeface="+mn-lt"/>
                <a:cs typeface="+mn-lt"/>
              </a:rPr>
              <a:t>                                        </a:t>
            </a:r>
            <a:r>
              <a:rPr lang="en-US" b="1" dirty="0">
                <a:ea typeface="+mn-lt"/>
                <a:cs typeface="+mn-lt"/>
              </a:rPr>
              <a:t>Enter a date range.  </a:t>
            </a:r>
            <a:r>
              <a:rPr lang="en-US" dirty="0">
                <a:ea typeface="+mn-lt"/>
                <a:cs typeface="+mn-lt"/>
              </a:rPr>
              <a:t>Check the option </a:t>
            </a:r>
            <a:r>
              <a:rPr lang="en-US" b="1" i="1" dirty="0">
                <a:ea typeface="+mn-lt"/>
                <a:cs typeface="+mn-lt"/>
              </a:rPr>
              <a:t>Export Daily Attendance</a:t>
            </a:r>
            <a:endParaRPr lang="en-US" dirty="0"/>
          </a:p>
          <a:p>
            <a:endParaRPr lang="en-US" b="1" i="1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B0F0"/>
                </a:solidFill>
              </a:rPr>
              <a:t>CUMULATED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  <a:r>
              <a:rPr lang="en-US" sz="2400" dirty="0"/>
              <a:t>     </a:t>
            </a:r>
            <a:r>
              <a:rPr lang="en-US" dirty="0"/>
              <a:t>Attendance Hours = This new record will </a:t>
            </a:r>
            <a:r>
              <a:rPr lang="en-US" b="1" dirty="0"/>
              <a:t>enter the latest total.</a:t>
            </a:r>
            <a:endParaRPr lang="en-US" dirty="0"/>
          </a:p>
          <a:p>
            <a:r>
              <a:rPr lang="en-US" dirty="0"/>
              <a:t>                                       Do not enter a date range. Check the option </a:t>
            </a:r>
            <a:r>
              <a:rPr lang="en-US" b="1" i="1" dirty="0"/>
              <a:t>Export all hours for class up to today</a:t>
            </a:r>
          </a:p>
          <a:p>
            <a:endParaRPr lang="en-US" dirty="0"/>
          </a:p>
          <a:p>
            <a:r>
              <a:rPr lang="en-US" sz="2400" b="1" dirty="0">
                <a:solidFill>
                  <a:srgbClr val="00B0F0"/>
                </a:solidFill>
              </a:rPr>
              <a:t>UPDATE</a:t>
            </a:r>
            <a:r>
              <a:rPr lang="en-US" sz="2400" dirty="0"/>
              <a:t>               </a:t>
            </a:r>
            <a:r>
              <a:rPr lang="en-US" dirty="0"/>
              <a:t>Attendance Hours = This new record will </a:t>
            </a:r>
            <a:r>
              <a:rPr lang="en-US" b="1" dirty="0"/>
              <a:t>add to</a:t>
            </a:r>
            <a:r>
              <a:rPr lang="en-US" dirty="0"/>
              <a:t> the previous one</a:t>
            </a:r>
          </a:p>
          <a:p>
            <a:r>
              <a:rPr lang="en-US" b="1" dirty="0"/>
              <a:t>                                       Enter a date range. </a:t>
            </a:r>
            <a:r>
              <a:rPr lang="en-US" dirty="0"/>
              <a:t> Do not check "Export all hours for class up</a:t>
            </a:r>
            <a:r>
              <a:rPr lang="en-US" dirty="0">
                <a:solidFill>
                  <a:srgbClr val="000000"/>
                </a:solidFill>
              </a:rPr>
              <a:t> to today“</a:t>
            </a:r>
          </a:p>
          <a:p>
            <a:endParaRPr lang="en-US" b="1" i="1" dirty="0">
              <a:solidFill>
                <a:srgbClr val="00B0F0"/>
              </a:solidFill>
            </a:endParaRPr>
          </a:p>
          <a:p>
            <a:pPr algn="ctr"/>
            <a:r>
              <a:rPr lang="en-US" b="1" i="1" dirty="0">
                <a:solidFill>
                  <a:srgbClr val="00B0F0"/>
                </a:solidFill>
              </a:rPr>
              <a:t>* </a:t>
            </a:r>
            <a:r>
              <a:rPr lang="en-US" sz="2400" b="1" dirty="0">
                <a:solidFill>
                  <a:srgbClr val="00ADEE"/>
                </a:solidFill>
              </a:rPr>
              <a:t>CASAS recommends Daily</a:t>
            </a:r>
            <a:endParaRPr lang="en-US" sz="2400" b="1" dirty="0">
              <a:solidFill>
                <a:srgbClr val="00ADEE"/>
              </a:solidFill>
              <a:cs typeface="Calibri" panose="020F0502020204030204"/>
            </a:endParaRPr>
          </a:p>
          <a:p>
            <a:pPr algn="ctr"/>
            <a:endParaRPr lang="en-US" dirty="0"/>
          </a:p>
          <a:p>
            <a:pPr algn="ctr"/>
            <a:r>
              <a:rPr lang="en-US" b="1" dirty="0"/>
              <a:t>HOW OFTEN TO EXPORT/IMPORT HOURS</a:t>
            </a:r>
            <a:endParaRPr lang="en-US" dirty="0">
              <a:cs typeface="Calibri"/>
            </a:endParaRPr>
          </a:p>
          <a:p>
            <a:r>
              <a:rPr lang="en-US" dirty="0"/>
              <a:t>To remain compliant with Federal POP WIOA rules, you </a:t>
            </a:r>
            <a:r>
              <a:rPr lang="en-US" b="1" dirty="0"/>
              <a:t>must</a:t>
            </a:r>
            <a:r>
              <a:rPr lang="en-US" dirty="0"/>
              <a:t> export/import hours on a </a:t>
            </a:r>
            <a:r>
              <a:rPr lang="en-US" b="1" dirty="0"/>
              <a:t>MONTHLY </a:t>
            </a:r>
            <a:r>
              <a:rPr lang="en-US" dirty="0"/>
              <a:t>basis. If you use Cumulated and wait more than one month, you risk restarting POP for students.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467E4A-376B-4AAF-BCBE-8DAF2594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0" y="692864"/>
            <a:ext cx="3035300" cy="714355"/>
          </a:xfrm>
        </p:spPr>
        <p:txBody>
          <a:bodyPr>
            <a:normAutofit/>
          </a:bodyPr>
          <a:lstStyle/>
          <a:p>
            <a:pPr algn="ctr"/>
            <a:r>
              <a:rPr lang="en-US" sz="3600" i="0" dirty="0">
                <a:solidFill>
                  <a:schemeClr val="tx1"/>
                </a:solidFill>
              </a:rPr>
              <a:t>Attendance</a:t>
            </a:r>
          </a:p>
        </p:txBody>
      </p:sp>
    </p:spTree>
    <p:extLst>
      <p:ext uri="{BB962C8B-B14F-4D97-AF65-F5344CB8AC3E}">
        <p14:creationId xmlns:p14="http://schemas.microsoft.com/office/powerpoint/2010/main" val="3905710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ample Excel spreadsheet showing Daily Attendance detail in minutes">
            <a:extLst>
              <a:ext uri="{FF2B5EF4-FFF2-40B4-BE49-F238E27FC236}">
                <a16:creationId xmlns:a16="http://schemas.microsoft.com/office/drawing/2014/main" id="{0C1F21B4-C2EC-47E5-8609-3BF344598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98" y="1997861"/>
            <a:ext cx="11747204" cy="3273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3AF3E6-0E5A-4CBF-AFD2-486AECB73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250" y="1144017"/>
            <a:ext cx="8445500" cy="342899"/>
          </a:xfrm>
        </p:spPr>
        <p:txBody>
          <a:bodyPr>
            <a:normAutofit fontScale="90000"/>
          </a:bodyPr>
          <a:lstStyle/>
          <a:p>
            <a:pPr algn="ctr" rtl="0" eaLnBrk="1" latinLnBrk="0" hangingPunct="1"/>
            <a:r>
              <a:rPr lang="en-US" sz="3600" i="0" kern="1200" dirty="0">
                <a:solidFill>
                  <a:schemeClr val="tx1"/>
                </a:solidFill>
                <a:effectLst/>
                <a:ea typeface="+mn-ea"/>
              </a:rPr>
              <a:t>Daily Attendance Export from ASAP</a:t>
            </a:r>
            <a:endParaRPr lang="en-US" sz="3600" dirty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61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reenshot from TE showing Daily Attendance records for a sample student">
            <a:extLst>
              <a:ext uri="{FF2B5EF4-FFF2-40B4-BE49-F238E27FC236}">
                <a16:creationId xmlns:a16="http://schemas.microsoft.com/office/drawing/2014/main" id="{C8BA1F39-0735-44B8-ABEA-027C4C613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01" y="1444645"/>
            <a:ext cx="11882797" cy="4900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F6D471-0E6C-44FC-AD35-6ECF5336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299" y="1191458"/>
            <a:ext cx="7137400" cy="253187"/>
          </a:xfrm>
        </p:spPr>
        <p:txBody>
          <a:bodyPr>
            <a:normAutofit fontScale="90000"/>
          </a:bodyPr>
          <a:lstStyle/>
          <a:p>
            <a:pPr algn="ctr" rtl="0" eaLnBrk="1" latinLnBrk="0" hangingPunct="1"/>
            <a:r>
              <a:rPr lang="en-US" sz="3600" i="0" kern="1200" dirty="0">
                <a:solidFill>
                  <a:schemeClr val="tx1"/>
                </a:solidFill>
                <a:effectLst/>
                <a:ea typeface="+mn-ea"/>
              </a:rPr>
              <a:t>Daily Attendance Hours in TE</a:t>
            </a:r>
            <a:endParaRPr lang="en-US" sz="3600" dirty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12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623365C-781C-4DD2-87B1-DDC960EC757F}"/>
              </a:ext>
            </a:extLst>
          </p:cNvPr>
          <p:cNvSpPr txBox="1"/>
          <p:nvPr/>
        </p:nvSpPr>
        <p:spPr>
          <a:xfrm>
            <a:off x="1247230" y="1655402"/>
            <a:ext cx="7384655" cy="1715107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PERS		Personnel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CLS		Classes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DEM		Demographics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ENTR		Entries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ATT		Attendance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UPDT		Updates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SPS		Student Program Status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SCS		Student Class Status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9041C3-848E-49FD-A73E-C3FDBEB966BD}"/>
              </a:ext>
            </a:extLst>
          </p:cNvPr>
          <p:cNvSpPr txBox="1"/>
          <p:nvPr/>
        </p:nvSpPr>
        <p:spPr>
          <a:xfrm>
            <a:off x="6782932" y="3827699"/>
            <a:ext cx="5037593" cy="95410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/>
              <a:t>Outcomes</a:t>
            </a:r>
            <a:endParaRPr lang="en-US" sz="2000" dirty="0">
              <a:cs typeface="Calibri" panose="020F0502020204030204"/>
            </a:endParaRPr>
          </a:p>
          <a:p>
            <a:pPr algn="ctr"/>
            <a:r>
              <a:rPr lang="en-US" dirty="0"/>
              <a:t>Workforce Services (Training, Transition, Supportive)</a:t>
            </a:r>
          </a:p>
          <a:p>
            <a:pPr algn="ctr"/>
            <a:r>
              <a:rPr lang="en-US" dirty="0"/>
              <a:t>Learner Results (Earned HSD/HSE, Got a Job, etc.)</a:t>
            </a:r>
          </a:p>
        </p:txBody>
      </p:sp>
      <p:sp>
        <p:nvSpPr>
          <p:cNvPr id="5" name="Arrow: Right 4" descr="Right Arrow">
            <a:extLst>
              <a:ext uri="{FF2B5EF4-FFF2-40B4-BE49-F238E27FC236}">
                <a16:creationId xmlns:a16="http://schemas.microsoft.com/office/drawing/2014/main" id="{4DF26A23-C83A-4F1F-AC7E-46E64C13727A}"/>
              </a:ext>
            </a:extLst>
          </p:cNvPr>
          <p:cNvSpPr/>
          <p:nvPr/>
        </p:nvSpPr>
        <p:spPr>
          <a:xfrm>
            <a:off x="6096000" y="4398670"/>
            <a:ext cx="485313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D7C396-D951-4545-A6D9-CEBF82D48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3117" y="694502"/>
            <a:ext cx="4225766" cy="632107"/>
          </a:xfrm>
        </p:spPr>
        <p:txBody>
          <a:bodyPr>
            <a:normAutofit/>
          </a:bodyPr>
          <a:lstStyle/>
          <a:p>
            <a:r>
              <a:rPr lang="en-US" sz="3600" i="0" dirty="0"/>
              <a:t>Updates</a:t>
            </a:r>
          </a:p>
        </p:txBody>
      </p:sp>
    </p:spTree>
    <p:extLst>
      <p:ext uri="{BB962C8B-B14F-4D97-AF65-F5344CB8AC3E}">
        <p14:creationId xmlns:p14="http://schemas.microsoft.com/office/powerpoint/2010/main" val="434858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D7C396-D951-4545-A6D9-CEBF82D48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8625" y="-29077"/>
            <a:ext cx="4146717" cy="632107"/>
          </a:xfrm>
        </p:spPr>
        <p:txBody>
          <a:bodyPr>
            <a:normAutofit fontScale="90000"/>
          </a:bodyPr>
          <a:lstStyle/>
          <a:p>
            <a:r>
              <a:rPr lang="en-US" sz="3600" i="0" dirty="0">
                <a:solidFill>
                  <a:schemeClr val="bg1"/>
                </a:solidFill>
              </a:rPr>
              <a:t>Updates/Outcomes</a:t>
            </a:r>
          </a:p>
        </p:txBody>
      </p:sp>
      <p:pic>
        <p:nvPicPr>
          <p:cNvPr id="6" name="Picture 5" descr="Class Detail Page - where to record TE Updates by Student within Manage CASAS TOPS ">
            <a:extLst>
              <a:ext uri="{FF2B5EF4-FFF2-40B4-BE49-F238E27FC236}">
                <a16:creationId xmlns:a16="http://schemas.microsoft.com/office/drawing/2014/main" id="{91398DD5-9999-BF8C-0F82-34467684C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33" r="2795" b="28468"/>
          <a:stretch/>
        </p:blipFill>
        <p:spPr>
          <a:xfrm>
            <a:off x="-1" y="1812427"/>
            <a:ext cx="5449447" cy="3103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 descr="Class Details Manage CASAS TOPS page.  Workforce Services Received area.">
            <a:extLst>
              <a:ext uri="{FF2B5EF4-FFF2-40B4-BE49-F238E27FC236}">
                <a16:creationId xmlns:a16="http://schemas.microsoft.com/office/drawing/2014/main" id="{EB787822-ED70-2B63-EEF9-055C129AC4AD}"/>
              </a:ext>
            </a:extLst>
          </p:cNvPr>
          <p:cNvGrpSpPr/>
          <p:nvPr/>
        </p:nvGrpSpPr>
        <p:grpSpPr>
          <a:xfrm>
            <a:off x="5389031" y="785244"/>
            <a:ext cx="6682537" cy="3103235"/>
            <a:chOff x="5004309" y="831352"/>
            <a:chExt cx="6682537" cy="310323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EB87C8-01BF-C47F-9EE6-4F9ABC8CD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62"/>
            <a:stretch/>
          </p:blipFill>
          <p:spPr>
            <a:xfrm>
              <a:off x="5004309" y="831352"/>
              <a:ext cx="6682537" cy="31032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5C56BD-3158-A247-03C9-30CB4E0BAA5F}"/>
                </a:ext>
              </a:extLst>
            </p:cNvPr>
            <p:cNvSpPr txBox="1"/>
            <p:nvPr/>
          </p:nvSpPr>
          <p:spPr>
            <a:xfrm>
              <a:off x="6649922" y="1195780"/>
              <a:ext cx="2914702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Workforce Services Received</a:t>
              </a:r>
            </a:p>
          </p:txBody>
        </p:sp>
      </p:grpSp>
      <p:grpSp>
        <p:nvGrpSpPr>
          <p:cNvPr id="19" name="Group 18" descr="Class Details Manage CASAS TOPS page.  Learner Results area.">
            <a:extLst>
              <a:ext uri="{FF2B5EF4-FFF2-40B4-BE49-F238E27FC236}">
                <a16:creationId xmlns:a16="http://schemas.microsoft.com/office/drawing/2014/main" id="{41910CB8-46E3-CFCC-FC6D-40EA96C14731}"/>
              </a:ext>
            </a:extLst>
          </p:cNvPr>
          <p:cNvGrpSpPr/>
          <p:nvPr/>
        </p:nvGrpSpPr>
        <p:grpSpPr>
          <a:xfrm>
            <a:off x="5509463" y="3888479"/>
            <a:ext cx="6682537" cy="2814073"/>
            <a:chOff x="5236630" y="3888479"/>
            <a:chExt cx="6682537" cy="281407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763EB33-011C-D403-C145-45B20FD038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443"/>
            <a:stretch/>
          </p:blipFill>
          <p:spPr>
            <a:xfrm>
              <a:off x="5236630" y="3930202"/>
              <a:ext cx="6682537" cy="2772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EFEF1A-EFB0-21BA-CE67-F3476C53CD88}"/>
                </a:ext>
              </a:extLst>
            </p:cNvPr>
            <p:cNvSpPr txBox="1"/>
            <p:nvPr/>
          </p:nvSpPr>
          <p:spPr>
            <a:xfrm>
              <a:off x="7745196" y="3888479"/>
              <a:ext cx="1665403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Learner Results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940CEBA-885A-51D9-0E12-F3A63A99003D}"/>
              </a:ext>
            </a:extLst>
          </p:cNvPr>
          <p:cNvSpPr txBox="1"/>
          <p:nvPr/>
        </p:nvSpPr>
        <p:spPr>
          <a:xfrm>
            <a:off x="1744791" y="2470211"/>
            <a:ext cx="24938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Class Update by Student</a:t>
            </a:r>
          </a:p>
        </p:txBody>
      </p:sp>
    </p:spTree>
    <p:extLst>
      <p:ext uri="{BB962C8B-B14F-4D97-AF65-F5344CB8AC3E}">
        <p14:creationId xmlns:p14="http://schemas.microsoft.com/office/powerpoint/2010/main" val="378884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623365C-781C-4DD2-87B1-DDC960EC757F}"/>
              </a:ext>
            </a:extLst>
          </p:cNvPr>
          <p:cNvSpPr txBox="1"/>
          <p:nvPr/>
        </p:nvSpPr>
        <p:spPr>
          <a:xfrm>
            <a:off x="992120" y="1918080"/>
            <a:ext cx="7779017" cy="1715107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PERS		Personnel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CLS		Classes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DEM		Demographics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ENTR		Entries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ATT		Attendance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UPDT		Updates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SPS		Student Program Status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SCS		Student Class Status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DFB90-581F-4780-8CF3-EDBCC0495DC0}"/>
              </a:ext>
            </a:extLst>
          </p:cNvPr>
          <p:cNvSpPr txBox="1"/>
          <p:nvPr/>
        </p:nvSpPr>
        <p:spPr>
          <a:xfrm>
            <a:off x="9174804" y="4917533"/>
            <a:ext cx="2470971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0ADEE"/>
                </a:solidFill>
              </a:rPr>
              <a:t>Instructional Program</a:t>
            </a:r>
            <a:endParaRPr lang="en-US" sz="2000" b="1" dirty="0">
              <a:solidFill>
                <a:srgbClr val="00ADEE"/>
              </a:solidFill>
              <a:cs typeface="Calibri"/>
            </a:endParaRPr>
          </a:p>
          <a:p>
            <a:pPr algn="ctr"/>
            <a:r>
              <a:rPr lang="en-US" sz="2000" b="1" dirty="0">
                <a:solidFill>
                  <a:srgbClr val="00ADEE"/>
                </a:solidFill>
              </a:rPr>
              <a:t>Start Date</a:t>
            </a:r>
            <a:endParaRPr lang="en-US" sz="2000" dirty="0">
              <a:solidFill>
                <a:srgbClr val="00ADEE"/>
              </a:solidFill>
              <a:cs typeface="Calibri"/>
            </a:endParaRPr>
          </a:p>
        </p:txBody>
      </p:sp>
      <p:sp>
        <p:nvSpPr>
          <p:cNvPr id="7" name="Arrow: Right 6" descr="Right Arrow">
            <a:extLst>
              <a:ext uri="{FF2B5EF4-FFF2-40B4-BE49-F238E27FC236}">
                <a16:creationId xmlns:a16="http://schemas.microsoft.com/office/drawing/2014/main" id="{D258AD99-A4C6-4304-B14A-75BFB8EA46C1}"/>
              </a:ext>
            </a:extLst>
          </p:cNvPr>
          <p:cNvSpPr/>
          <p:nvPr/>
        </p:nvSpPr>
        <p:spPr>
          <a:xfrm>
            <a:off x="8616339" y="5179143"/>
            <a:ext cx="485313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1B84E3-57B8-4BB0-A24C-F4613BA2C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448471"/>
            <a:ext cx="11506200" cy="536503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4000" b="1" i="0" kern="1200" dirty="0">
                <a:effectLst/>
                <a:ea typeface="+mn-ea"/>
              </a:rPr>
              <a:t>Student Program Status</a:t>
            </a:r>
            <a:endParaRPr lang="en-US" sz="4000" i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82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623365C-781C-4DD2-87B1-DDC960EC757F}"/>
              </a:ext>
            </a:extLst>
          </p:cNvPr>
          <p:cNvSpPr txBox="1"/>
          <p:nvPr/>
        </p:nvSpPr>
        <p:spPr>
          <a:xfrm>
            <a:off x="1151918" y="1713893"/>
            <a:ext cx="7384655" cy="1715107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PERS		Personnel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CLS		Classes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DEM		Demographics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ENTR		Entries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ATT 		Attendance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UPDT		Updates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SPS		Student Program Status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SCS		Student Class Status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7406B1-C274-4924-A4E8-6CB485B1E31D}"/>
              </a:ext>
            </a:extLst>
          </p:cNvPr>
          <p:cNvSpPr txBox="1"/>
          <p:nvPr/>
        </p:nvSpPr>
        <p:spPr>
          <a:xfrm>
            <a:off x="8583738" y="5069004"/>
            <a:ext cx="3429439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ADEE"/>
                </a:solidFill>
              </a:rPr>
              <a:t>Student is Finishing Class</a:t>
            </a:r>
            <a:endParaRPr lang="en-US" sz="2000" b="1" dirty="0">
              <a:solidFill>
                <a:srgbClr val="00ADEE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ADEE"/>
                </a:solidFill>
              </a:rPr>
              <a:t>Student is Leaving Program</a:t>
            </a:r>
            <a:endParaRPr lang="en-US" sz="2000" b="1" dirty="0">
              <a:solidFill>
                <a:srgbClr val="00ADEE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ADEE"/>
                </a:solidFill>
              </a:rPr>
              <a:t>End of Semester</a:t>
            </a:r>
            <a:endParaRPr lang="en-US" sz="2000" dirty="0">
              <a:solidFill>
                <a:srgbClr val="00ADEE"/>
              </a:solidFill>
              <a:cs typeface="Calibri"/>
            </a:endParaRPr>
          </a:p>
        </p:txBody>
      </p:sp>
      <p:sp>
        <p:nvSpPr>
          <p:cNvPr id="6" name="Arrow: Right 5" descr="Right Arrow">
            <a:extLst>
              <a:ext uri="{FF2B5EF4-FFF2-40B4-BE49-F238E27FC236}">
                <a16:creationId xmlns:a16="http://schemas.microsoft.com/office/drawing/2014/main" id="{69B70AE9-D847-456F-8E19-878D4B34C2E6}"/>
              </a:ext>
            </a:extLst>
          </p:cNvPr>
          <p:cNvSpPr/>
          <p:nvPr/>
        </p:nvSpPr>
        <p:spPr>
          <a:xfrm>
            <a:off x="8238931" y="5484502"/>
            <a:ext cx="344807" cy="188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AA806D-3030-4DA0-855C-8C727165A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9158"/>
            <a:ext cx="9144000" cy="279401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4000" b="1" i="0" kern="1200" dirty="0">
                <a:effectLst/>
                <a:ea typeface="+mn-ea"/>
              </a:rPr>
              <a:t>Student Class Status </a:t>
            </a:r>
            <a:r>
              <a:rPr lang="en-US" sz="4000" b="0" i="0" kern="1200" dirty="0">
                <a:effectLst/>
                <a:ea typeface="+mn-ea"/>
              </a:rPr>
              <a:t>(optional)</a:t>
            </a:r>
            <a:endParaRPr lang="en-US" sz="4000" b="0" i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3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810B-F3C3-4E3A-83C7-DA656D579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800" y="960438"/>
            <a:ext cx="2438400" cy="630237"/>
          </a:xfrm>
        </p:spPr>
        <p:txBody>
          <a:bodyPr>
            <a:normAutofit/>
          </a:bodyPr>
          <a:lstStyle/>
          <a:p>
            <a:r>
              <a:rPr lang="en-US" sz="3600" i="0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CFFAD-6621-4904-991E-50673DECC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0381" y="2314576"/>
            <a:ext cx="6802746" cy="335280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The Data Files</a:t>
            </a:r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Review ASAP Data Before Exporting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Export Settings &amp; Options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Best Practices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ASAP Reports</a:t>
            </a:r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CASAS Test Scores in ASAP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434978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0EDB-29A3-4086-BBBE-43589B2D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5" y="2766218"/>
            <a:ext cx="8591550" cy="1325563"/>
          </a:xfrm>
        </p:spPr>
        <p:txBody>
          <a:bodyPr/>
          <a:lstStyle/>
          <a:p>
            <a:pPr algn="ctr"/>
            <a:r>
              <a:rPr lang="en-US" dirty="0"/>
              <a:t>Review Data Before Exporting</a:t>
            </a:r>
          </a:p>
        </p:txBody>
      </p:sp>
    </p:spTree>
    <p:extLst>
      <p:ext uri="{BB962C8B-B14F-4D97-AF65-F5344CB8AC3E}">
        <p14:creationId xmlns:p14="http://schemas.microsoft.com/office/powerpoint/2010/main" val="3929800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8F38-1A6D-44F2-13E0-2499EB7A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251" y="66995"/>
            <a:ext cx="5085146" cy="5539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0" dirty="0">
                <a:solidFill>
                  <a:schemeClr val="bg1"/>
                </a:solidFill>
                <a:latin typeface="Arial"/>
                <a:cs typeface="Arial"/>
              </a:rPr>
              <a:t>Data Collection Overview</a:t>
            </a:r>
            <a:endParaRPr lang="en-US" sz="3600" i="0" dirty="0">
              <a:solidFill>
                <a:schemeClr val="bg1"/>
              </a:solidFill>
            </a:endParaRPr>
          </a:p>
        </p:txBody>
      </p:sp>
      <p:pic>
        <p:nvPicPr>
          <p:cNvPr id="3" name="Picture 3" descr="Data Collection Flowchart.  Class Set Up and Student Intake &amp; Outcomes">
            <a:extLst>
              <a:ext uri="{FF2B5EF4-FFF2-40B4-BE49-F238E27FC236}">
                <a16:creationId xmlns:a16="http://schemas.microsoft.com/office/drawing/2014/main" id="{7F6E104D-5B68-E7DB-CB78-DDD87D3D6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38" r="-255" b="41677"/>
          <a:stretch/>
        </p:blipFill>
        <p:spPr>
          <a:xfrm>
            <a:off x="187156" y="1340745"/>
            <a:ext cx="11820288" cy="394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E77A-8EBB-435F-82B5-982983FAD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43" y="691403"/>
            <a:ext cx="11990513" cy="7316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latin typeface="Arial"/>
                <a:cs typeface="Arial"/>
              </a:rPr>
              <a:t>Assign courses to include in TE to a </a:t>
            </a:r>
            <a:r>
              <a:rPr lang="en-US" sz="2000" b="1" dirty="0">
                <a:latin typeface="Arial"/>
                <a:cs typeface="Arial"/>
              </a:rPr>
              <a:t>WIOA Course Group</a:t>
            </a:r>
            <a:r>
              <a:rPr lang="en-US" sz="2000" dirty="0">
                <a:latin typeface="Arial"/>
                <a:cs typeface="Arial"/>
              </a:rPr>
              <a:t> even if the course is not WIOA funded.  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>
                <a:latin typeface="Arial"/>
                <a:cs typeface="Arial"/>
              </a:rPr>
              <a:t>Use All Courses by Organization report to check course set up. </a:t>
            </a:r>
            <a:r>
              <a:rPr lang="en-US" sz="1600" dirty="0">
                <a:latin typeface="Arial"/>
                <a:cs typeface="Arial"/>
              </a:rPr>
              <a:t>(Reporting/Custom Queries/All Courses by Org)</a:t>
            </a:r>
            <a:endParaRPr lang="en-US" sz="1600" dirty="0"/>
          </a:p>
          <a:p>
            <a:endParaRPr lang="en-US" dirty="0"/>
          </a:p>
        </p:txBody>
      </p:sp>
      <p:pic>
        <p:nvPicPr>
          <p:cNvPr id="6" name="Picture 6" descr="ASAP report example showing courses assigned or not assigned to a WIOA course group.">
            <a:extLst>
              <a:ext uri="{FF2B5EF4-FFF2-40B4-BE49-F238E27FC236}">
                <a16:creationId xmlns:a16="http://schemas.microsoft.com/office/drawing/2014/main" id="{F1F5F1A8-0FEA-4C78-B6FE-53AF4D103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88" y="1691363"/>
            <a:ext cx="10285895" cy="4778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3" descr="Sample CAEP Data Integrity report">
            <a:extLst>
              <a:ext uri="{FF2B5EF4-FFF2-40B4-BE49-F238E27FC236}">
                <a16:creationId xmlns:a16="http://schemas.microsoft.com/office/drawing/2014/main" id="{2CFEAA06-8673-4958-95C9-C71D9174D6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965"/>
          <a:stretch/>
        </p:blipFill>
        <p:spPr>
          <a:xfrm>
            <a:off x="793951" y="1759474"/>
            <a:ext cx="10871198" cy="4803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62A2E06-66FB-40F6-BBFC-8336A30B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100" y="147435"/>
            <a:ext cx="6781800" cy="482352"/>
          </a:xfrm>
        </p:spPr>
        <p:txBody>
          <a:bodyPr>
            <a:noAutofit/>
          </a:bodyPr>
          <a:lstStyle/>
          <a:p>
            <a:pPr algn="ctr"/>
            <a:r>
              <a:rPr lang="en-US" sz="3200" i="0" dirty="0"/>
              <a:t>Managing</a:t>
            </a:r>
            <a:r>
              <a:rPr lang="en-US" sz="3200" i="0" baseline="0" dirty="0"/>
              <a:t> CAEP Programs</a:t>
            </a:r>
            <a:endParaRPr lang="en-US" sz="3200" i="0" dirty="0"/>
          </a:p>
        </p:txBody>
      </p:sp>
    </p:spTree>
    <p:extLst>
      <p:ext uri="{BB962C8B-B14F-4D97-AF65-F5344CB8AC3E}">
        <p14:creationId xmlns:p14="http://schemas.microsoft.com/office/powerpoint/2010/main" val="132113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CF7D1-E671-4CF3-A80A-9E254800A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59" y="690594"/>
            <a:ext cx="10692882" cy="6159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0" dirty="0"/>
              <a:t>Are Demographics and Updates ready for export?</a:t>
            </a:r>
          </a:p>
        </p:txBody>
      </p:sp>
      <p:sp>
        <p:nvSpPr>
          <p:cNvPr id="3" name="Content Placeholder 2" descr="ASAP Export TOPS window showing where the Demographic Information and Review Update Data reports can be found.&#10;">
            <a:extLst>
              <a:ext uri="{FF2B5EF4-FFF2-40B4-BE49-F238E27FC236}">
                <a16:creationId xmlns:a16="http://schemas.microsoft.com/office/drawing/2014/main" id="{1C6DE8FC-DF1C-49C8-84E7-76177E506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1535944"/>
            <a:ext cx="11474450" cy="33422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Run these 2 reports from the Export TOPS window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lvl="8"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Demographic Information</a:t>
            </a:r>
          </a:p>
          <a:p>
            <a:pPr lvl="8" algn="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 Update Data </a:t>
            </a:r>
          </a:p>
        </p:txBody>
      </p:sp>
      <p:pic>
        <p:nvPicPr>
          <p:cNvPr id="5" name="Picture 4" descr="ASAP Export TOPS window with Demographic Information button and Review Update Data button highlighted.">
            <a:extLst>
              <a:ext uri="{FF2B5EF4-FFF2-40B4-BE49-F238E27FC236}">
                <a16:creationId xmlns:a16="http://schemas.microsoft.com/office/drawing/2014/main" id="{8D937875-BBEA-44D5-8A2F-44A792D1B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131053"/>
            <a:ext cx="7654432" cy="4036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9071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SAP Export TOPS window highlighting Demographic Information button">
            <a:extLst>
              <a:ext uri="{FF2B5EF4-FFF2-40B4-BE49-F238E27FC236}">
                <a16:creationId xmlns:a16="http://schemas.microsoft.com/office/drawing/2014/main" id="{28628E8D-766F-47C6-8386-979C0C70C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517" y="929200"/>
            <a:ext cx="10467308" cy="5619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Sample Excel sheet showing results of Demographic Information">
            <a:extLst>
              <a:ext uri="{FF2B5EF4-FFF2-40B4-BE49-F238E27FC236}">
                <a16:creationId xmlns:a16="http://schemas.microsoft.com/office/drawing/2014/main" id="{261FDB89-E565-4A5C-BBE9-394850ECD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28" y="814009"/>
            <a:ext cx="11729543" cy="5849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3DB674-6CA3-456E-A16D-6467D193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671" y="79154"/>
            <a:ext cx="5461000" cy="4603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0" dirty="0">
                <a:solidFill>
                  <a:schemeClr val="bg1"/>
                </a:solidFill>
              </a:rPr>
              <a:t>Review</a:t>
            </a:r>
            <a:r>
              <a:rPr lang="en-US" sz="3600" i="0" baseline="0" dirty="0">
                <a:solidFill>
                  <a:schemeClr val="bg1"/>
                </a:solidFill>
              </a:rPr>
              <a:t> Demographic Data</a:t>
            </a:r>
            <a:endParaRPr lang="en-US" sz="36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0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SAP TOPS Export page highlighting Review Update Data button">
            <a:extLst>
              <a:ext uri="{FF2B5EF4-FFF2-40B4-BE49-F238E27FC236}">
                <a16:creationId xmlns:a16="http://schemas.microsoft.com/office/drawing/2014/main" id="{B8B9789A-F0D3-45C3-A263-DF22EDC44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042" y="850374"/>
            <a:ext cx="8063157" cy="575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Sample Excel sheet showing results of Update Data">
            <a:extLst>
              <a:ext uri="{FF2B5EF4-FFF2-40B4-BE49-F238E27FC236}">
                <a16:creationId xmlns:a16="http://schemas.microsoft.com/office/drawing/2014/main" id="{A550458B-1499-4AE1-933C-314EDCAC7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03" y="1074635"/>
            <a:ext cx="11703267" cy="4883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ADDACA-4A43-4EF0-AABA-89570C427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20" y="108357"/>
            <a:ext cx="4419600" cy="5238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0" dirty="0">
                <a:solidFill>
                  <a:schemeClr val="bg1"/>
                </a:solidFill>
              </a:rPr>
              <a:t>Review Update Data</a:t>
            </a:r>
          </a:p>
        </p:txBody>
      </p:sp>
    </p:spTree>
    <p:extLst>
      <p:ext uri="{BB962C8B-B14F-4D97-AF65-F5344CB8AC3E}">
        <p14:creationId xmlns:p14="http://schemas.microsoft.com/office/powerpoint/2010/main" val="177573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06AEA-BC1C-484E-8047-B0140B0BA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9559" y="2434529"/>
            <a:ext cx="5860269" cy="7912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solidFill>
                  <a:srgbClr val="00ADEE"/>
                </a:solidFill>
                <a:latin typeface="Arial"/>
                <a:cs typeface="Arial"/>
              </a:rPr>
              <a:t>TE Update Count:  </a:t>
            </a:r>
            <a:r>
              <a:rPr lang="en-US" sz="2000" dirty="0">
                <a:solidFill>
                  <a:srgbClr val="00ADEE"/>
                </a:solidFill>
                <a:latin typeface="Arial"/>
                <a:cs typeface="Arial"/>
              </a:rPr>
              <a:t># of students with Updates</a:t>
            </a:r>
            <a:endParaRPr lang="en-US" sz="2000" dirty="0">
              <a:solidFill>
                <a:srgbClr val="00ADEE"/>
              </a:solidFill>
            </a:endParaRPr>
          </a:p>
          <a:p>
            <a:r>
              <a:rPr lang="en-US" sz="2000" b="1" dirty="0">
                <a:solidFill>
                  <a:srgbClr val="00ADEE"/>
                </a:solidFill>
                <a:latin typeface="Arial"/>
                <a:cs typeface="Arial"/>
              </a:rPr>
              <a:t>Last TE Update:  </a:t>
            </a:r>
            <a:r>
              <a:rPr lang="en-US" sz="2000" dirty="0">
                <a:solidFill>
                  <a:srgbClr val="00ADEE"/>
                </a:solidFill>
                <a:latin typeface="Arial"/>
                <a:cs typeface="Arial"/>
              </a:rPr>
              <a:t>date of the latest update</a:t>
            </a:r>
          </a:p>
        </p:txBody>
      </p:sp>
      <p:pic>
        <p:nvPicPr>
          <p:cNvPr id="4" name="Picture 5" descr="Screenshot of ASAP Report - Class Summary Grid by Time Period ">
            <a:extLst>
              <a:ext uri="{FF2B5EF4-FFF2-40B4-BE49-F238E27FC236}">
                <a16:creationId xmlns:a16="http://schemas.microsoft.com/office/drawing/2014/main" id="{0EDEE6C0-29EE-48F7-9BDA-89ECD375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91" y="1789884"/>
            <a:ext cx="4786584" cy="4643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6" descr="Screenshot of ASAP Report - Class Summary Grid by Time Period ">
            <a:extLst>
              <a:ext uri="{FF2B5EF4-FFF2-40B4-BE49-F238E27FC236}">
                <a16:creationId xmlns:a16="http://schemas.microsoft.com/office/drawing/2014/main" id="{ABDD5D76-CFBA-4876-918A-6EF4A77198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380"/>
          <a:stretch/>
        </p:blipFill>
        <p:spPr>
          <a:xfrm>
            <a:off x="5388756" y="3850675"/>
            <a:ext cx="5615416" cy="222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85B5C3-D33A-4293-ABA7-822389ECE588}"/>
              </a:ext>
            </a:extLst>
          </p:cNvPr>
          <p:cNvSpPr txBox="1">
            <a:spLocks/>
          </p:cNvSpPr>
          <p:nvPr/>
        </p:nvSpPr>
        <p:spPr>
          <a:xfrm>
            <a:off x="623615" y="779153"/>
            <a:ext cx="11422993" cy="9371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00ADEE"/>
                </a:solidFill>
                <a:latin typeface="Arial"/>
                <a:cs typeface="Arial"/>
              </a:rPr>
              <a:t>Class Summary Grid by Time Period</a:t>
            </a:r>
            <a:endParaRPr lang="en-US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(go to Reporting/Custom Queries in ASAP 4)</a:t>
            </a:r>
            <a:endParaRPr lang="en-US" sz="1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8BFA80-57D0-488C-81A7-4B780E20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748" y="118940"/>
            <a:ext cx="7772468" cy="4929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0" dirty="0">
                <a:solidFill>
                  <a:schemeClr val="bg1"/>
                </a:solidFill>
              </a:rPr>
              <a:t>Have Teachers Done Class Updates?</a:t>
            </a:r>
          </a:p>
        </p:txBody>
      </p:sp>
    </p:spTree>
    <p:extLst>
      <p:ext uri="{BB962C8B-B14F-4D97-AF65-F5344CB8AC3E}">
        <p14:creationId xmlns:p14="http://schemas.microsoft.com/office/powerpoint/2010/main" val="1659351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0EDB-29A3-4086-BBBE-43589B2D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2766218"/>
            <a:ext cx="7505700" cy="1325563"/>
          </a:xfrm>
        </p:spPr>
        <p:txBody>
          <a:bodyPr/>
          <a:lstStyle/>
          <a:p>
            <a:pPr algn="ctr"/>
            <a:r>
              <a:rPr lang="en-US" dirty="0"/>
              <a:t>Export Settings &amp; Options</a:t>
            </a:r>
          </a:p>
        </p:txBody>
      </p:sp>
    </p:spTree>
    <p:extLst>
      <p:ext uri="{BB962C8B-B14F-4D97-AF65-F5344CB8AC3E}">
        <p14:creationId xmlns:p14="http://schemas.microsoft.com/office/powerpoint/2010/main" val="14343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53E1-8DAD-8344-A468-4CBA2172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080" y="11875"/>
            <a:ext cx="4229837" cy="695089"/>
          </a:xfrm>
        </p:spPr>
        <p:txBody>
          <a:bodyPr>
            <a:noAutofit/>
          </a:bodyPr>
          <a:lstStyle/>
          <a:p>
            <a:pPr marL="0" indent="0" algn="ctr"/>
            <a:r>
              <a:rPr lang="en-US" sz="3600" i="0" dirty="0">
                <a:solidFill>
                  <a:schemeClr val="tx1"/>
                </a:solidFill>
              </a:rPr>
              <a:t>Export TOPS files</a:t>
            </a:r>
            <a:endParaRPr lang="en-US" sz="3600" b="0" i="0" dirty="0"/>
          </a:p>
        </p:txBody>
      </p:sp>
      <p:pic>
        <p:nvPicPr>
          <p:cNvPr id="5" name="Picture 4" descr="Where to find the Export TOPS files report in ASAP version 4.&#10;Reporting/Miscellaneous/Export TOPS files">
            <a:extLst>
              <a:ext uri="{FF2B5EF4-FFF2-40B4-BE49-F238E27FC236}">
                <a16:creationId xmlns:a16="http://schemas.microsoft.com/office/drawing/2014/main" id="{3FCD5113-C9B9-4274-93CA-3049F0A47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385" y="1261736"/>
            <a:ext cx="7113223" cy="5281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4CAF5E-EB9E-443D-81D2-61281F117F2D}"/>
              </a:ext>
            </a:extLst>
          </p:cNvPr>
          <p:cNvSpPr txBox="1"/>
          <p:nvPr/>
        </p:nvSpPr>
        <p:spPr>
          <a:xfrm>
            <a:off x="4053442" y="706964"/>
            <a:ext cx="408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Go to Reporting/Miscellaneous</a:t>
            </a:r>
          </a:p>
        </p:txBody>
      </p:sp>
    </p:spTree>
    <p:extLst>
      <p:ext uri="{BB962C8B-B14F-4D97-AF65-F5344CB8AC3E}">
        <p14:creationId xmlns:p14="http://schemas.microsoft.com/office/powerpoint/2010/main" val="1475217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53E1-8DAD-8344-A468-4CBA2172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882" y="45720"/>
            <a:ext cx="2766233" cy="593841"/>
          </a:xfrm>
        </p:spPr>
        <p:txBody>
          <a:bodyPr>
            <a:noAutofit/>
          </a:bodyPr>
          <a:lstStyle/>
          <a:p>
            <a:pPr algn="ctr"/>
            <a:r>
              <a:rPr lang="en-US" sz="3200" i="0" dirty="0">
                <a:solidFill>
                  <a:schemeClr val="tx1"/>
                </a:solidFill>
              </a:rPr>
              <a:t>Export TOPS</a:t>
            </a:r>
          </a:p>
        </p:txBody>
      </p:sp>
      <p:pic>
        <p:nvPicPr>
          <p:cNvPr id="4" name="Content Placeholder 3" descr="ASAP's Export TOPS Report window showing options to filter and download each data file required for the data exchange.">
            <a:extLst>
              <a:ext uri="{FF2B5EF4-FFF2-40B4-BE49-F238E27FC236}">
                <a16:creationId xmlns:a16="http://schemas.microsoft.com/office/drawing/2014/main" id="{A351BE3F-C473-4F8E-9FB0-175587FF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774" y="753774"/>
            <a:ext cx="8816451" cy="5903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437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608AB-062F-4E86-B814-7C612F6B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112" y="2766218"/>
            <a:ext cx="4295775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The Data Files</a:t>
            </a:r>
          </a:p>
        </p:txBody>
      </p:sp>
    </p:spTree>
    <p:extLst>
      <p:ext uri="{BB962C8B-B14F-4D97-AF65-F5344CB8AC3E}">
        <p14:creationId xmlns:p14="http://schemas.microsoft.com/office/powerpoint/2010/main" val="3056657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53E1-8DAD-8344-A468-4CBA2172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41736"/>
            <a:ext cx="3657600" cy="529763"/>
          </a:xfrm>
        </p:spPr>
        <p:txBody>
          <a:bodyPr>
            <a:noAutofit/>
          </a:bodyPr>
          <a:lstStyle/>
          <a:p>
            <a:pPr algn="ctr"/>
            <a:r>
              <a:rPr lang="en-US" sz="3200" i="0" dirty="0">
                <a:solidFill>
                  <a:schemeClr val="tx1"/>
                </a:solidFill>
                <a:latin typeface="Arial"/>
                <a:cs typeface="Arial"/>
              </a:rPr>
              <a:t>Export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E6F9E-861F-1041-A193-CA8EB5327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 of ASAP Export TOPS window highlighting filter options - Fiscal Year, Time Period, Course Group, Course, Status, Teacher, Class">
            <a:extLst>
              <a:ext uri="{FF2B5EF4-FFF2-40B4-BE49-F238E27FC236}">
                <a16:creationId xmlns:a16="http://schemas.microsoft.com/office/drawing/2014/main" id="{801EAD40-B938-493C-84D2-5C56A9474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1" b="40992"/>
          <a:stretch/>
        </p:blipFill>
        <p:spPr>
          <a:xfrm>
            <a:off x="265682" y="1676400"/>
            <a:ext cx="11660636" cy="4610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639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E761B-7BD8-4072-B5BB-92BE01A6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11" y="2765129"/>
            <a:ext cx="1915771" cy="1325563"/>
          </a:xfrm>
        </p:spPr>
        <p:txBody>
          <a:bodyPr>
            <a:normAutofit/>
          </a:bodyPr>
          <a:lstStyle/>
          <a:p>
            <a:r>
              <a:rPr lang="en-US" sz="3600" i="0" dirty="0">
                <a:latin typeface="Arial"/>
                <a:cs typeface="Arial"/>
              </a:rPr>
              <a:t> Export Options</a:t>
            </a:r>
          </a:p>
        </p:txBody>
      </p:sp>
      <p:pic>
        <p:nvPicPr>
          <p:cNvPr id="3" name="Picture 3" descr="Export TOPS report page with export options">
            <a:extLst>
              <a:ext uri="{FF2B5EF4-FFF2-40B4-BE49-F238E27FC236}">
                <a16:creationId xmlns:a16="http://schemas.microsoft.com/office/drawing/2014/main" id="{99FD1D33-44C9-22AC-6E0E-B753E1713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3" r="108" b="-160"/>
          <a:stretch/>
        </p:blipFill>
        <p:spPr>
          <a:xfrm>
            <a:off x="3046071" y="774562"/>
            <a:ext cx="8887438" cy="590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63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of ASAP Export TOPS window highlighting filter options - Students with Att Hours only, Include SSN in Demographics Export, Include Concurrent HS student records.">
            <a:extLst>
              <a:ext uri="{FF2B5EF4-FFF2-40B4-BE49-F238E27FC236}">
                <a16:creationId xmlns:a16="http://schemas.microsoft.com/office/drawing/2014/main" id="{284C6AD6-56F8-4F07-BA30-143B93D1B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22" y="1636776"/>
            <a:ext cx="11651755" cy="43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169002-8DB0-44E2-9BD2-143566BD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950" y="708045"/>
            <a:ext cx="5880100" cy="5172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0" dirty="0"/>
              <a:t>More Export Options</a:t>
            </a:r>
          </a:p>
        </p:txBody>
      </p:sp>
    </p:spTree>
    <p:extLst>
      <p:ext uri="{BB962C8B-B14F-4D97-AF65-F5344CB8AC3E}">
        <p14:creationId xmlns:p14="http://schemas.microsoft.com/office/powerpoint/2010/main" val="1743436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of ASAP Export TOPS window highlighting selection options.  Select All or Check Individually">
            <a:extLst>
              <a:ext uri="{FF2B5EF4-FFF2-40B4-BE49-F238E27FC236}">
                <a16:creationId xmlns:a16="http://schemas.microsoft.com/office/drawing/2014/main" id="{2A8C1DA1-A201-4ED7-8EE9-831208221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6"/>
          <a:stretch/>
        </p:blipFill>
        <p:spPr>
          <a:xfrm>
            <a:off x="4318000" y="915426"/>
            <a:ext cx="7703979" cy="5505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14072C-795A-41E7-A3FF-8FBA37A85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3323746"/>
            <a:ext cx="3987800" cy="6889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0" dirty="0">
                <a:solidFill>
                  <a:schemeClr val="tx1"/>
                </a:solidFill>
              </a:rPr>
              <a:t>Option to Select All</a:t>
            </a:r>
            <a:r>
              <a:rPr lang="en-US" sz="3600" i="0" baseline="0" dirty="0">
                <a:solidFill>
                  <a:schemeClr val="tx1"/>
                </a:solidFill>
              </a:rPr>
              <a:t> </a:t>
            </a:r>
            <a:br>
              <a:rPr lang="en-US" sz="3600" i="0" baseline="0" dirty="0">
                <a:solidFill>
                  <a:schemeClr val="tx1"/>
                </a:solidFill>
              </a:rPr>
            </a:br>
            <a:r>
              <a:rPr lang="en-US" sz="3600" i="0" baseline="0" dirty="0">
                <a:solidFill>
                  <a:schemeClr val="tx1"/>
                </a:solidFill>
              </a:rPr>
              <a:t>or </a:t>
            </a:r>
            <a:br>
              <a:rPr lang="en-US" sz="3600" i="0" baseline="0" dirty="0">
                <a:solidFill>
                  <a:schemeClr val="tx1"/>
                </a:solidFill>
              </a:rPr>
            </a:br>
            <a:r>
              <a:rPr lang="en-US" sz="3600" i="0" baseline="0" dirty="0">
                <a:solidFill>
                  <a:schemeClr val="tx1"/>
                </a:solidFill>
              </a:rPr>
              <a:t>Check </a:t>
            </a:r>
            <a:r>
              <a:rPr lang="en-US" sz="3600" i="0" dirty="0">
                <a:solidFill>
                  <a:schemeClr val="tx1"/>
                </a:solidFill>
              </a:rPr>
              <a:t>I</a:t>
            </a:r>
            <a:r>
              <a:rPr lang="en-US" sz="3600" i="0" baseline="0" dirty="0">
                <a:solidFill>
                  <a:schemeClr val="tx1"/>
                </a:solidFill>
              </a:rPr>
              <a:t>ndividually</a:t>
            </a:r>
            <a:endParaRPr lang="en-US" sz="36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69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23A-A95F-4822-B2A9-8F529240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110" y="666578"/>
            <a:ext cx="4493779" cy="688955"/>
          </a:xfrm>
        </p:spPr>
        <p:txBody>
          <a:bodyPr>
            <a:noAutofit/>
          </a:bodyPr>
          <a:lstStyle/>
          <a:p>
            <a:pPr algn="ctr"/>
            <a:r>
              <a:rPr lang="en-US" sz="3200" i="0" dirty="0"/>
              <a:t>ASAP Course Groups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4BDF48-C7E1-2553-46F7-25A6719966D3}"/>
              </a:ext>
            </a:extLst>
          </p:cNvPr>
          <p:cNvSpPr txBox="1"/>
          <p:nvPr/>
        </p:nvSpPr>
        <p:spPr>
          <a:xfrm>
            <a:off x="1595776" y="1358516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WIOA</a:t>
            </a:r>
            <a:r>
              <a:rPr lang="en-US" dirty="0"/>
              <a:t> default course groups</a:t>
            </a:r>
          </a:p>
        </p:txBody>
      </p:sp>
      <p:pic>
        <p:nvPicPr>
          <p:cNvPr id="13" name="Content Placeholder 12" descr="Course Group dropdown menu on ASAP's Export TOPS page with custom course groups">
            <a:extLst>
              <a:ext uri="{FF2B5EF4-FFF2-40B4-BE49-F238E27FC236}">
                <a16:creationId xmlns:a16="http://schemas.microsoft.com/office/drawing/2014/main" id="{0F650980-5B68-3549-84F4-C860BBBD5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944" b="31369"/>
          <a:stretch/>
        </p:blipFill>
        <p:spPr>
          <a:xfrm>
            <a:off x="6633665" y="2307159"/>
            <a:ext cx="5104268" cy="3819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ourse Group dropdown menu on ASAP's Export TOPS page with default WIOA course groups">
            <a:extLst>
              <a:ext uri="{FF2B5EF4-FFF2-40B4-BE49-F238E27FC236}">
                <a16:creationId xmlns:a16="http://schemas.microsoft.com/office/drawing/2014/main" id="{BB255CFD-C559-D18D-53FC-E62079C24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435" b="11609"/>
          <a:stretch/>
        </p:blipFill>
        <p:spPr>
          <a:xfrm>
            <a:off x="410706" y="1856964"/>
            <a:ext cx="5532893" cy="489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31B17C-66C3-36D0-637C-FE018A15A74E}"/>
              </a:ext>
            </a:extLst>
          </p:cNvPr>
          <p:cNvSpPr txBox="1"/>
          <p:nvPr/>
        </p:nvSpPr>
        <p:spPr>
          <a:xfrm>
            <a:off x="6707508" y="1435460"/>
            <a:ext cx="4842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Custom</a:t>
            </a:r>
            <a:r>
              <a:rPr lang="en-US" dirty="0"/>
              <a:t> course groups</a:t>
            </a:r>
          </a:p>
          <a:p>
            <a:pPr algn="ctr"/>
            <a:r>
              <a:rPr lang="en-US" sz="1400" dirty="0"/>
              <a:t>Create your own course groups to filter specific data for export.</a:t>
            </a:r>
          </a:p>
        </p:txBody>
      </p:sp>
    </p:spTree>
    <p:extLst>
      <p:ext uri="{BB962C8B-B14F-4D97-AF65-F5344CB8AC3E}">
        <p14:creationId xmlns:p14="http://schemas.microsoft.com/office/powerpoint/2010/main" val="1208260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6152-8FC5-4AA3-89F9-C8EC79A3E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312" y="2766218"/>
            <a:ext cx="4143375" cy="1325563"/>
          </a:xfrm>
        </p:spPr>
        <p:txBody>
          <a:bodyPr/>
          <a:lstStyle/>
          <a:p>
            <a:pPr algn="ctr"/>
            <a:r>
              <a:rPr lang="en-US" dirty="0"/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681620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D9F-D3F5-47CE-9EF1-554EC1837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1166770"/>
            <a:ext cx="11214100" cy="418063"/>
          </a:xfrm>
        </p:spPr>
        <p:txBody>
          <a:bodyPr>
            <a:noAutofit/>
          </a:bodyPr>
          <a:lstStyle/>
          <a:p>
            <a:pPr algn="ctr"/>
            <a:r>
              <a:rPr lang="en-US" sz="3200" i="0" dirty="0">
                <a:latin typeface="Arial"/>
                <a:cs typeface="Arial"/>
              </a:rPr>
              <a:t> </a:t>
            </a:r>
            <a:br>
              <a:rPr lang="en-US" sz="3600" i="0" dirty="0">
                <a:latin typeface="Arial"/>
                <a:cs typeface="Arial"/>
              </a:rPr>
            </a:br>
            <a:r>
              <a:rPr lang="en-US" sz="3600" b="1" i="0" dirty="0">
                <a:latin typeface="+mn-lt"/>
                <a:cs typeface="Arial"/>
              </a:rPr>
              <a:t>Recommended Export/Import </a:t>
            </a:r>
            <a:br>
              <a:rPr lang="en-US" sz="3600" i="0" dirty="0">
                <a:latin typeface="+mn-lt"/>
                <a:cs typeface="Arial"/>
              </a:rPr>
            </a:br>
            <a:r>
              <a:rPr lang="en-US" sz="3600" b="1" i="0" dirty="0">
                <a:latin typeface="+mn-lt"/>
                <a:cs typeface="Arial"/>
              </a:rPr>
              <a:t>Frequency</a:t>
            </a:r>
            <a:endParaRPr lang="en-US" sz="3600" i="0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C7766-FEBD-43C9-8F41-3108558D4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39970"/>
            <a:ext cx="12192000" cy="3342228"/>
          </a:xfrm>
        </p:spPr>
        <p:txBody>
          <a:bodyPr>
            <a:normAutofit fontScale="92500"/>
          </a:bodyPr>
          <a:lstStyle/>
          <a:p>
            <a:endParaRPr lang="en-US" sz="19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Personnel		</a:t>
            </a:r>
            <a:r>
              <a:rPr lang="en-US" dirty="0">
                <a:latin typeface="+mn-lt"/>
              </a:rPr>
              <a:t>Once at the start of the school year or when new teachers are added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Classes			</a:t>
            </a:r>
            <a:r>
              <a:rPr lang="en-US" dirty="0">
                <a:latin typeface="+mn-lt"/>
              </a:rPr>
              <a:t>Each new term/time period, duplicates are not accepted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Demographics		</a:t>
            </a:r>
            <a:r>
              <a:rPr lang="en-US" dirty="0">
                <a:latin typeface="+mn-lt"/>
              </a:rPr>
              <a:t>Beginning of a class and as new students are added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Student Program Status 	</a:t>
            </a:r>
            <a:r>
              <a:rPr lang="en-US" dirty="0">
                <a:latin typeface="+mn-lt"/>
              </a:rPr>
              <a:t>Beginning of a class and as new students are added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Entries			</a:t>
            </a:r>
            <a:r>
              <a:rPr lang="en-US" dirty="0">
                <a:latin typeface="+mn-lt"/>
              </a:rPr>
              <a:t>Beginning of a class and as new students are added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Student Class Status	</a:t>
            </a:r>
            <a:r>
              <a:rPr lang="en-US" dirty="0">
                <a:latin typeface="+mn-lt"/>
              </a:rPr>
              <a:t>Optional</a:t>
            </a:r>
          </a:p>
          <a:p>
            <a:pPr marL="742950" lvl="1" indent="-285750"/>
            <a:r>
              <a:rPr lang="en-US" b="1" dirty="0">
                <a:latin typeface="+mn-lt"/>
              </a:rPr>
              <a:t>Attendance		</a:t>
            </a:r>
            <a:r>
              <a:rPr lang="en-US" dirty="0">
                <a:latin typeface="+mn-lt"/>
              </a:rPr>
              <a:t>Minimally monthly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Updates			</a:t>
            </a:r>
            <a:r>
              <a:rPr lang="en-US" dirty="0">
                <a:latin typeface="+mn-lt"/>
              </a:rPr>
              <a:t>End of time period or end of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56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53E1-8DAD-8344-A468-4CBA2172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748" y="973824"/>
            <a:ext cx="8318500" cy="4517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0" dirty="0">
                <a:latin typeface="Arial"/>
                <a:cs typeface="Arial"/>
              </a:rPr>
              <a:t> </a:t>
            </a:r>
            <a:br>
              <a:rPr lang="en-US" sz="3600" i="0" dirty="0"/>
            </a:br>
            <a:r>
              <a:rPr lang="en-US" sz="3600" i="0" dirty="0">
                <a:latin typeface="Arial"/>
                <a:cs typeface="Arial"/>
              </a:rPr>
              <a:t>Create your own Log Sheet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C402A-F06C-4165-9C12-E819C40C7507}"/>
              </a:ext>
            </a:extLst>
          </p:cNvPr>
          <p:cNvSpPr txBox="1"/>
          <p:nvPr/>
        </p:nvSpPr>
        <p:spPr>
          <a:xfrm>
            <a:off x="309560" y="2242999"/>
            <a:ext cx="11572875" cy="35394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Record what and when data file was exported from ASAP and imported into TE</a:t>
            </a:r>
          </a:p>
          <a:p>
            <a:pPr algn="ctr"/>
            <a:endParaRPr lang="en-US" sz="2800" b="1" dirty="0"/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800" dirty="0"/>
              <a:t>Record file type (such as DEM)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800" dirty="0"/>
              <a:t>Record date of export/import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800" dirty="0"/>
              <a:t>Record data date range or time period 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800" dirty="0"/>
              <a:t>Record course group, courses or classes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800" dirty="0"/>
              <a:t>Check as completed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800" dirty="0"/>
              <a:t>Include notes, comments</a:t>
            </a:r>
          </a:p>
        </p:txBody>
      </p:sp>
    </p:spTree>
    <p:extLst>
      <p:ext uri="{BB962C8B-B14F-4D97-AF65-F5344CB8AC3E}">
        <p14:creationId xmlns:p14="http://schemas.microsoft.com/office/powerpoint/2010/main" val="3581036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EFC7D3-E2F5-4F54-A6A3-5D60C71F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own Log Sheet to track data management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EB8E15-952E-4C23-8908-69F31BC0E703}"/>
              </a:ext>
            </a:extLst>
          </p:cNvPr>
          <p:cNvSpPr txBox="1">
            <a:spLocks/>
          </p:cNvSpPr>
          <p:nvPr/>
        </p:nvSpPr>
        <p:spPr>
          <a:xfrm>
            <a:off x="1820094" y="589990"/>
            <a:ext cx="8551806" cy="57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1" kern="1200">
                <a:solidFill>
                  <a:srgbClr val="00ADE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b="0" i="0" dirty="0">
                <a:solidFill>
                  <a:schemeClr val="tx1"/>
                </a:solidFill>
              </a:rPr>
              <a:t>Create your own </a:t>
            </a:r>
            <a:r>
              <a:rPr lang="en-US" sz="2800" i="0" dirty="0">
                <a:solidFill>
                  <a:schemeClr val="tx1"/>
                </a:solidFill>
              </a:rPr>
              <a:t>Log Sheet </a:t>
            </a:r>
            <a:r>
              <a:rPr lang="en-US" sz="2800" b="0" i="0" dirty="0">
                <a:solidFill>
                  <a:schemeClr val="tx1"/>
                </a:solidFill>
              </a:rPr>
              <a:t>to track data management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3172ABC-B001-4B81-B97F-1784C9EB8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941937"/>
              </p:ext>
            </p:extLst>
          </p:nvPr>
        </p:nvGraphicFramePr>
        <p:xfrm>
          <a:off x="472220" y="1167799"/>
          <a:ext cx="11247555" cy="5538484"/>
        </p:xfrm>
        <a:graphic>
          <a:graphicData uri="http://schemas.openxmlformats.org/drawingml/2006/table">
            <a:tbl>
              <a:tblPr firstRow="1">
                <a:tableStyleId>{46F890A9-2807-4EBB-B81D-B2AA78EC7F39}</a:tableStyleId>
              </a:tblPr>
              <a:tblGrid>
                <a:gridCol w="924284">
                  <a:extLst>
                    <a:ext uri="{9D8B030D-6E8A-4147-A177-3AD203B41FA5}">
                      <a16:colId xmlns:a16="http://schemas.microsoft.com/office/drawing/2014/main" val="3094829690"/>
                    </a:ext>
                  </a:extLst>
                </a:gridCol>
                <a:gridCol w="1399917">
                  <a:extLst>
                    <a:ext uri="{9D8B030D-6E8A-4147-A177-3AD203B41FA5}">
                      <a16:colId xmlns:a16="http://schemas.microsoft.com/office/drawing/2014/main" val="3096639960"/>
                    </a:ext>
                  </a:extLst>
                </a:gridCol>
                <a:gridCol w="1318379">
                  <a:extLst>
                    <a:ext uri="{9D8B030D-6E8A-4147-A177-3AD203B41FA5}">
                      <a16:colId xmlns:a16="http://schemas.microsoft.com/office/drawing/2014/main" val="3258042487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890302316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439714927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839282525"/>
                    </a:ext>
                  </a:extLst>
                </a:gridCol>
                <a:gridCol w="5185625">
                  <a:extLst>
                    <a:ext uri="{9D8B030D-6E8A-4147-A177-3AD203B41FA5}">
                      <a16:colId xmlns:a16="http://schemas.microsoft.com/office/drawing/2014/main" val="2598228988"/>
                    </a:ext>
                  </a:extLst>
                </a:gridCol>
              </a:tblGrid>
              <a:tr h="26379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Process Date 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Class ID Description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Data Date Range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Done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Notes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File 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When to Export/Import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143636"/>
                  </a:ext>
                </a:extLst>
              </a:tr>
              <a:tr h="26379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7/19/2021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All ESL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PERS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Beginning of the year and whenever a teacher is added.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46183"/>
                  </a:ext>
                </a:extLst>
              </a:tr>
              <a:tr h="26379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7/19/2021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10101, 10102, 10103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records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CLS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Beginning of a term (year, quarter, semester, etc.). 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Duplicates not accepted.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143038"/>
                  </a:ext>
                </a:extLst>
              </a:tr>
              <a:tr h="26379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7/19/2021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10101, 10102, 10103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51 records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DEM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Beginning of a class and as new students are added.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579521"/>
                  </a:ext>
                </a:extLst>
              </a:tr>
              <a:tr h="26379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7/19/2021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10101, 10102, 10103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SPS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Beginning of a class and as new students are added.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343334"/>
                  </a:ext>
                </a:extLst>
              </a:tr>
              <a:tr h="26379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7/19/2021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10101, 10102, 10103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ENTR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Beginning of a class and as new students are added.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442063"/>
                  </a:ext>
                </a:extLst>
              </a:tr>
              <a:tr h="48964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7/19/2021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10101, 10102, 10103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SCS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Optional.  Load if you want to capture 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class status of Active, Inactive, or Completed.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16592"/>
                  </a:ext>
                </a:extLst>
              </a:tr>
              <a:tr h="48964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7/19/2021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10101, 10102, 10103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7/12 - 7/17/2021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ATT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Minimally monthly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.  Remember to be consistent with 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Daily, Cumulated, or Student Update.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926314"/>
                  </a:ext>
                </a:extLst>
              </a:tr>
              <a:tr h="48964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7/26/2021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10101, 10102, 10103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51 dupes, 3 new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DEM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If new students were added since the last upload.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955041"/>
                  </a:ext>
                </a:extLst>
              </a:tr>
              <a:tr h="26379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7/26/2021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10101, 10102, 10103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SPS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If new students were added since the last upload.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391587"/>
                  </a:ext>
                </a:extLst>
              </a:tr>
              <a:tr h="26379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7/26/2021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10101, 10102, 10103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ENTR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If new students were added since the last upload.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494595"/>
                  </a:ext>
                </a:extLst>
              </a:tr>
              <a:tr h="48964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7/26/2021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10101, 10102, 10103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SCS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Optional.  Load if you want to capture 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class status of Active, Inactive, or Completed.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062322"/>
                  </a:ext>
                </a:extLst>
              </a:tr>
              <a:tr h="48964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7/26/2021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10101, 10102, 10103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7/18 - 7/24/2021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ATT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Minimally monthly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.  Remember to be consistent with </a:t>
                      </a: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Daily, Cumulated, or Student Update.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974081"/>
                  </a:ext>
                </a:extLst>
              </a:tr>
              <a:tr h="48964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11/29/2021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10101, 10102, 10103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7/12 - 11/27/2021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UPDT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End of a term or end of a class.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6" marR="5996" marT="59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900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055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DE56-9D5D-4755-ABDC-CD36BD70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650" y="3059122"/>
            <a:ext cx="4076700" cy="73975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ASAP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1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623365C-781C-4DD2-87B1-DDC960EC7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403670" y="1847058"/>
            <a:ext cx="7384655" cy="1715107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PERS		Personnel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CLS		Classes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DEM		Demographics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ENTR		Entries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ATT		Attendance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UPDT		Updates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SPS		Student Program Status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SCS		Student Class Status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9134BD-C39B-4E19-9C20-E53B3EA1C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925" y="1143796"/>
            <a:ext cx="9144000" cy="312737"/>
          </a:xfrm>
        </p:spPr>
        <p:txBody>
          <a:bodyPr>
            <a:normAutofit fontScale="90000"/>
          </a:bodyPr>
          <a:lstStyle/>
          <a:p>
            <a:r>
              <a:rPr lang="en-US" i="0" dirty="0"/>
              <a:t>The 8 Data Files</a:t>
            </a:r>
            <a:endParaRPr lang="en-US" sz="1800" i="0" dirty="0"/>
          </a:p>
        </p:txBody>
      </p:sp>
    </p:spTree>
    <p:extLst>
      <p:ext uri="{BB962C8B-B14F-4D97-AF65-F5344CB8AC3E}">
        <p14:creationId xmlns:p14="http://schemas.microsoft.com/office/powerpoint/2010/main" val="38699578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55AF-29D5-4421-9EC2-2CE57A9A5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78" y="1006421"/>
            <a:ext cx="11766644" cy="7132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i="1" dirty="0">
                <a:latin typeface="Arial"/>
                <a:cs typeface="Arial"/>
              </a:rPr>
              <a:t>Class Enrollments with Total Hours &amp; Home School</a:t>
            </a:r>
            <a:endParaRPr lang="en-US" sz="2400" dirty="0"/>
          </a:p>
          <a:p>
            <a:pPr marL="0" indent="0" algn="ctr">
              <a:buNone/>
            </a:pPr>
            <a:r>
              <a:rPr lang="en-US" sz="1600" dirty="0">
                <a:latin typeface="Arial"/>
                <a:cs typeface="Arial"/>
              </a:rPr>
              <a:t>(go to Reporting/Attendance/Class Enrollments with Total Hours and Home School)</a:t>
            </a:r>
            <a:endParaRPr lang="en-US" sz="1600" dirty="0"/>
          </a:p>
        </p:txBody>
      </p:sp>
      <p:pic>
        <p:nvPicPr>
          <p:cNvPr id="2" name="Picture 4" descr="Screenshot of ASAP Report - Class Enrollments with Total Hours &amp; Home School ">
            <a:extLst>
              <a:ext uri="{FF2B5EF4-FFF2-40B4-BE49-F238E27FC236}">
                <a16:creationId xmlns:a16="http://schemas.microsoft.com/office/drawing/2014/main" id="{5B1FDB8C-5840-4AB4-8FBC-EDDF95B66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94" y="1843654"/>
            <a:ext cx="8156811" cy="478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9B4083B-15A5-41AC-8008-F0E9A88E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5" y="576352"/>
            <a:ext cx="10515600" cy="94038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3600" i="0" dirty="0">
                <a:solidFill>
                  <a:schemeClr val="bg1"/>
                </a:solidFill>
                <a:ea typeface="+mn-ea"/>
              </a:rPr>
              <a:t>S</a:t>
            </a:r>
            <a:r>
              <a:rPr lang="en-US" sz="360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tudents with zero hours or &lt; 12 hours</a:t>
            </a:r>
            <a:endParaRPr lang="en-US" sz="3600" i="0" dirty="0">
              <a:solidFill>
                <a:schemeClr val="bg1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8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Sample CAEP Data Integrity report">
            <a:extLst>
              <a:ext uri="{FF2B5EF4-FFF2-40B4-BE49-F238E27FC236}">
                <a16:creationId xmlns:a16="http://schemas.microsoft.com/office/drawing/2014/main" id="{F860C1D1-7426-421F-A07E-7E5108CDA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423" y="854949"/>
            <a:ext cx="9175393" cy="5503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Arrow: Right 11" descr="Right arrow pointing to sample CAEP Data Integrity Report - Hours of Instruction">
            <a:extLst>
              <a:ext uri="{FF2B5EF4-FFF2-40B4-BE49-F238E27FC236}">
                <a16:creationId xmlns:a16="http://schemas.microsoft.com/office/drawing/2014/main" id="{056A088C-7C9B-4B46-B763-017F18E1B701}"/>
              </a:ext>
            </a:extLst>
          </p:cNvPr>
          <p:cNvSpPr/>
          <p:nvPr/>
        </p:nvSpPr>
        <p:spPr>
          <a:xfrm>
            <a:off x="649416" y="5525236"/>
            <a:ext cx="980965" cy="481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6E3E6-1515-4A17-8526-FC403D4E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0" y="98445"/>
            <a:ext cx="4127500" cy="5238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0" dirty="0">
                <a:solidFill>
                  <a:schemeClr val="tx1"/>
                </a:solidFill>
              </a:rPr>
              <a:t>CAEP Data Integrity</a:t>
            </a:r>
          </a:p>
        </p:txBody>
      </p:sp>
    </p:spTree>
    <p:extLst>
      <p:ext uri="{BB962C8B-B14F-4D97-AF65-F5344CB8AC3E}">
        <p14:creationId xmlns:p14="http://schemas.microsoft.com/office/powerpoint/2010/main" val="934864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Screenshot of ASAP Report - Attendance Summary By Student in Course Group&#10;">
            <a:extLst>
              <a:ext uri="{FF2B5EF4-FFF2-40B4-BE49-F238E27FC236}">
                <a16:creationId xmlns:a16="http://schemas.microsoft.com/office/drawing/2014/main" id="{E95D55AF-29D5-4421-9EC2-2CE57A9A5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882390"/>
            <a:ext cx="8991600" cy="1044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b="1" i="1" dirty="0">
                <a:latin typeface="Arial"/>
                <a:cs typeface="Arial"/>
              </a:rPr>
              <a:t>Attendance Summary By Student in Course Group</a:t>
            </a:r>
          </a:p>
          <a:p>
            <a:pPr marL="0" indent="0" algn="ctr">
              <a:buNone/>
            </a:pPr>
            <a:r>
              <a:rPr lang="en-US" sz="1600" dirty="0">
                <a:latin typeface="Arial"/>
                <a:cs typeface="Arial"/>
              </a:rPr>
              <a:t>(Go to Reporting/Custom Queries/Attendance Summary By Student in Course Group)</a:t>
            </a:r>
            <a:endParaRPr lang="en-US" sz="1600" dirty="0"/>
          </a:p>
        </p:txBody>
      </p:sp>
      <p:pic>
        <p:nvPicPr>
          <p:cNvPr id="4" name="Picture 4" descr="Screenshot of ASAP Report - Attendance Summary By Student in Course Group&#10;&#10;">
            <a:extLst>
              <a:ext uri="{FF2B5EF4-FFF2-40B4-BE49-F238E27FC236}">
                <a16:creationId xmlns:a16="http://schemas.microsoft.com/office/drawing/2014/main" id="{C0CD95A1-7662-4E2C-A252-D490A3E23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162" y="1752567"/>
            <a:ext cx="7724631" cy="4831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9F1720-05EF-4410-A172-FB919222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73045"/>
            <a:ext cx="6273800" cy="5111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0" dirty="0">
                <a:solidFill>
                  <a:schemeClr val="bg1"/>
                </a:solidFill>
              </a:rPr>
              <a:t>Determine when to Post-Test</a:t>
            </a:r>
          </a:p>
        </p:txBody>
      </p:sp>
    </p:spTree>
    <p:extLst>
      <p:ext uri="{BB962C8B-B14F-4D97-AF65-F5344CB8AC3E}">
        <p14:creationId xmlns:p14="http://schemas.microsoft.com/office/powerpoint/2010/main" val="538009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reenshot of CAEP Summary with arrow pointing to Enrollees with pre/post">
            <a:extLst>
              <a:ext uri="{FF2B5EF4-FFF2-40B4-BE49-F238E27FC236}">
                <a16:creationId xmlns:a16="http://schemas.microsoft.com/office/drawing/2014/main" id="{17CC0427-DD74-4237-8759-7913A20FC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707" y="1446322"/>
            <a:ext cx="11544586" cy="5093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rrow: Right 6" descr="Pointing to Enrollees with pre/post within CAEP Summary">
            <a:extLst>
              <a:ext uri="{FF2B5EF4-FFF2-40B4-BE49-F238E27FC236}">
                <a16:creationId xmlns:a16="http://schemas.microsoft.com/office/drawing/2014/main" id="{6352894F-7ADD-464E-9458-97D02FE9EDC9}"/>
              </a:ext>
            </a:extLst>
          </p:cNvPr>
          <p:cNvSpPr/>
          <p:nvPr/>
        </p:nvSpPr>
        <p:spPr>
          <a:xfrm>
            <a:off x="1621623" y="3641257"/>
            <a:ext cx="980965" cy="48172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0E53A-9CCB-41F4-9C78-6CABCB68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950" y="669945"/>
            <a:ext cx="6896100" cy="727055"/>
          </a:xfrm>
        </p:spPr>
        <p:txBody>
          <a:bodyPr>
            <a:normAutofit/>
          </a:bodyPr>
          <a:lstStyle/>
          <a:p>
            <a:pPr algn="ctr"/>
            <a:r>
              <a:rPr lang="en-US" sz="3600" i="0" dirty="0"/>
              <a:t>CAEP Tables (CAEP Summary)</a:t>
            </a:r>
          </a:p>
        </p:txBody>
      </p:sp>
    </p:spTree>
    <p:extLst>
      <p:ext uri="{BB962C8B-B14F-4D97-AF65-F5344CB8AC3E}">
        <p14:creationId xmlns:p14="http://schemas.microsoft.com/office/powerpoint/2010/main" val="3600071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F1D78B-D543-24B0-1625-F326B784A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17929" y="6598024"/>
            <a:ext cx="612289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hlinkClick r:id="rId3"/>
              </a:rPr>
              <a:t>https://app.asapconnected.com//reports/CustomQuery.aspx?ReportID=11758&amp;returnToA4=1</a:t>
            </a:r>
            <a:endParaRPr lang="en-US" sz="1200" dirty="0"/>
          </a:p>
          <a:p>
            <a:endParaRPr lang="en-US" sz="1200" dirty="0">
              <a:cs typeface="Calibri"/>
            </a:endParaRPr>
          </a:p>
        </p:txBody>
      </p:sp>
      <p:sp>
        <p:nvSpPr>
          <p:cNvPr id="3" name="Content Placeholder 1" descr="Allows you to proactively schedule post-testing.&#10;Be sure to have the most recent TE test results imported into ASAP to ensure report accuracy.&#10;">
            <a:extLst>
              <a:ext uri="{FF2B5EF4-FFF2-40B4-BE49-F238E27FC236}">
                <a16:creationId xmlns:a16="http://schemas.microsoft.com/office/drawing/2014/main" id="{D95F4CE6-F174-9D84-E892-2432947F5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64898" y="3872112"/>
            <a:ext cx="3252436" cy="2269339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ffectLst/>
        </p:spPr>
        <p:txBody>
          <a:bodyPr wrap="square" lIns="182880" tIns="274320" rIns="182880" bIns="18288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2C9DD8"/>
              </a:solidFill>
              <a:latin typeface="+mn-l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2C9DD8"/>
                </a:solidFill>
                <a:latin typeface="+mn-lt"/>
                <a:cs typeface="Calibri" panose="020F0502020204030204"/>
              </a:rPr>
              <a:t>Allows you to proactively schedule post-testing.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2C9DD8"/>
                </a:solidFill>
                <a:latin typeface="+mn-lt"/>
                <a:cs typeface="Calibri" panose="020F0502020204030204"/>
              </a:rPr>
              <a:t>Be sure to have the most recent TE test results imported into ASAP to ensure report accuracy.</a:t>
            </a:r>
          </a:p>
        </p:txBody>
      </p:sp>
      <p:pic>
        <p:nvPicPr>
          <p:cNvPr id="8" name="Graphic 7" descr="results of a custom query shown with data">
            <a:extLst>
              <a:ext uri="{FF2B5EF4-FFF2-40B4-BE49-F238E27FC236}">
                <a16:creationId xmlns:a16="http://schemas.microsoft.com/office/drawing/2014/main" id="{322D817C-5DD2-B46C-5560-D4A6C4209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6728" y="3756921"/>
            <a:ext cx="888776" cy="8887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E454C8-6D42-FA34-6C32-D276B0107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4777" y="1335741"/>
            <a:ext cx="325418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3763AF"/>
                </a:solidFill>
                <a:latin typeface="Arial"/>
                <a:cs typeface="Arial"/>
              </a:rPr>
              <a:t>Attendance report to determine post-test eligibility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3763AF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3763AF"/>
                </a:solidFill>
                <a:latin typeface="Arial"/>
                <a:cs typeface="Arial"/>
              </a:rPr>
              <a:t>Includes the number of hours since the last CASAS test date</a:t>
            </a:r>
          </a:p>
          <a:p>
            <a:r>
              <a:rPr lang="en-US" dirty="0">
                <a:latin typeface="Arial"/>
                <a:cs typeface="Arial"/>
              </a:rPr>
              <a:t>​</a:t>
            </a:r>
            <a:endParaRPr lang="en-US" dirty="0">
              <a:cs typeface="Arial"/>
            </a:endParaRPr>
          </a:p>
        </p:txBody>
      </p:sp>
      <p:pic>
        <p:nvPicPr>
          <p:cNvPr id="6" name="Picture 5" descr="results of a custom query shown with data">
            <a:extLst>
              <a:ext uri="{FF2B5EF4-FFF2-40B4-BE49-F238E27FC236}">
                <a16:creationId xmlns:a16="http://schemas.microsoft.com/office/drawing/2014/main" id="{A076775E-E6C3-4782-A5D6-7561CC201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2316" y="967081"/>
            <a:ext cx="7883789" cy="5490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55EF60-8D8E-7D82-A1E9-23E647A2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713" y="119449"/>
            <a:ext cx="6318504" cy="461665"/>
          </a:xfrm>
        </p:spPr>
        <p:txBody>
          <a:bodyPr>
            <a:normAutofit fontScale="90000"/>
          </a:bodyPr>
          <a:lstStyle/>
          <a:p>
            <a:r>
              <a:rPr lang="en-US" sz="3200" i="0" dirty="0">
                <a:solidFill>
                  <a:schemeClr val="tx1"/>
                </a:solidFill>
              </a:rPr>
              <a:t>Attendance &amp; Last Test by Student</a:t>
            </a:r>
          </a:p>
        </p:txBody>
      </p:sp>
    </p:spTree>
    <p:extLst>
      <p:ext uri="{BB962C8B-B14F-4D97-AF65-F5344CB8AC3E}">
        <p14:creationId xmlns:p14="http://schemas.microsoft.com/office/powerpoint/2010/main" val="314462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1A29F-E21A-CF41-B939-2222C2E5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634" y="-904"/>
            <a:ext cx="4284450" cy="6986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i="0" dirty="0">
                <a:solidFill>
                  <a:schemeClr val="bg1"/>
                </a:solidFill>
                <a:latin typeface="Arial"/>
                <a:cs typeface="Arial"/>
              </a:rPr>
              <a:t>Data Exports &amp; Imports</a:t>
            </a:r>
            <a:endParaRPr lang="en-US" sz="3200" i="0" dirty="0">
              <a:solidFill>
                <a:schemeClr val="bg1"/>
              </a:solidFill>
            </a:endParaRPr>
          </a:p>
        </p:txBody>
      </p:sp>
      <p:pic>
        <p:nvPicPr>
          <p:cNvPr id="4" name="Picture 3" descr="Data Transfer and CASAS Test Scores to ASAP">
            <a:extLst>
              <a:ext uri="{FF2B5EF4-FFF2-40B4-BE49-F238E27FC236}">
                <a16:creationId xmlns:a16="http://schemas.microsoft.com/office/drawing/2014/main" id="{36E16EA6-B7EC-FC2C-2A23-0AEEBB370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51" r="46496" b="-80"/>
          <a:stretch/>
        </p:blipFill>
        <p:spPr>
          <a:xfrm>
            <a:off x="2317079" y="1367413"/>
            <a:ext cx="7339973" cy="412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838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3FC0E-9B75-4F77-8B1D-4F8E927C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/>
                <a:cs typeface="Arial"/>
              </a:rPr>
              <a:t>Managing CASAS Test Scores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in ASAP</a:t>
            </a:r>
          </a:p>
        </p:txBody>
      </p:sp>
    </p:spTree>
    <p:extLst>
      <p:ext uri="{BB962C8B-B14F-4D97-AF65-F5344CB8AC3E}">
        <p14:creationId xmlns:p14="http://schemas.microsoft.com/office/powerpoint/2010/main" val="11363551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9A519-3BA2-491C-AD34-A163D4812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096" y="49436"/>
            <a:ext cx="6169756" cy="6370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0" dirty="0">
                <a:solidFill>
                  <a:schemeClr val="bg1"/>
                </a:solidFill>
                <a:latin typeface="Arial"/>
                <a:cs typeface="Arial"/>
              </a:rPr>
              <a:t>Managing CASAS Test Scores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A8F1F-5488-4E81-999D-270324E4708D}"/>
              </a:ext>
            </a:extLst>
          </p:cNvPr>
          <p:cNvSpPr txBox="1"/>
          <p:nvPr/>
        </p:nvSpPr>
        <p:spPr>
          <a:xfrm>
            <a:off x="657341" y="1061293"/>
            <a:ext cx="10877318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  <a:cs typeface="Calibri"/>
              </a:rPr>
              <a:t>IMPORT PAGE</a:t>
            </a:r>
            <a:endParaRPr lang="en-US" sz="2000" b="1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Login into ASAP and go to </a:t>
            </a:r>
            <a:r>
              <a:rPr lang="en-US" sz="2000" dirty="0">
                <a:latin typeface="Arial"/>
                <a:cs typeface="Arial"/>
                <a:hlinkClick r:id="rId3"/>
              </a:rPr>
              <a:t>https://app.asapconnected.com/importdata.aspx</a:t>
            </a:r>
            <a:r>
              <a:rPr lang="en-US" sz="2000" dirty="0">
                <a:latin typeface="Arial"/>
                <a:cs typeface="Arial"/>
              </a:rPr>
              <a:t>. Select the import type “Import TOPS Tests" (new WIOA.csv or xlsx – depending on which option you exported) Browse/select the test score file. Click Upload to start the process.</a:t>
            </a:r>
          </a:p>
          <a:p>
            <a:endParaRPr lang="en-US" sz="2000" dirty="0">
              <a:latin typeface="Arial"/>
              <a:cs typeface="Calibri"/>
            </a:endParaRPr>
          </a:p>
          <a:p>
            <a:r>
              <a:rPr lang="en-US" sz="2000" b="1" dirty="0">
                <a:latin typeface="Arial"/>
                <a:cs typeface="Calibri"/>
              </a:rPr>
              <a:t>CLASS DETAILS</a:t>
            </a:r>
            <a:endParaRPr lang="en-US" sz="2000" b="1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Once the test scores are imported into ASAP, teachers can view these scores from Class Details by clicking the ellipsis (upper right corner of page) then selecting "Manage CASAS TOPS”. </a:t>
            </a:r>
          </a:p>
          <a:p>
            <a:endParaRPr lang="en-US" sz="2000" dirty="0">
              <a:latin typeface="Arial"/>
              <a:cs typeface="Calibri" panose="020F0502020204030204"/>
            </a:endParaRPr>
          </a:p>
          <a:p>
            <a:r>
              <a:rPr lang="en-US" sz="2000" b="1" dirty="0">
                <a:latin typeface="Arial"/>
                <a:cs typeface="Calibri" panose="020F0502020204030204"/>
              </a:rPr>
              <a:t>STUDENT DETAILS</a:t>
            </a:r>
            <a:endParaRPr lang="en-US" sz="2000" b="1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Test scores can also be viewed individually by student.  From the Students Detail page, go to the Education Records tab and then </a:t>
            </a:r>
            <a:r>
              <a:rPr lang="en-US" sz="2000" b="1" dirty="0">
                <a:latin typeface="Arial"/>
                <a:cs typeface="Arial"/>
              </a:rPr>
              <a:t>Test Scores</a:t>
            </a:r>
            <a:r>
              <a:rPr lang="en-US" sz="2000" dirty="0">
                <a:latin typeface="Arial"/>
                <a:cs typeface="Arial"/>
              </a:rPr>
              <a:t>.  </a:t>
            </a:r>
          </a:p>
          <a:p>
            <a:endParaRPr lang="en-US" sz="2000" dirty="0">
              <a:latin typeface="Arial"/>
              <a:cs typeface="Calibri"/>
            </a:endParaRPr>
          </a:p>
          <a:p>
            <a:r>
              <a:rPr lang="en-US" sz="2000" b="1" dirty="0">
                <a:latin typeface="Arial"/>
                <a:cs typeface="Calibri"/>
              </a:rPr>
              <a:t>REPORT</a:t>
            </a:r>
            <a:endParaRPr lang="en-US" sz="2000" b="1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All imported scores can also be viewed in the </a:t>
            </a:r>
            <a:r>
              <a:rPr lang="en-US" sz="2000" b="1" dirty="0">
                <a:latin typeface="Arial"/>
                <a:cs typeface="Arial"/>
              </a:rPr>
              <a:t>Imported CASAS TOPS Test Scores</a:t>
            </a:r>
            <a:r>
              <a:rPr lang="en-US" sz="2000" dirty="0">
                <a:latin typeface="Arial"/>
                <a:cs typeface="Arial"/>
              </a:rPr>
              <a:t> report found under </a:t>
            </a:r>
            <a:r>
              <a:rPr lang="en-US" sz="2000" i="1" dirty="0">
                <a:latin typeface="Arial"/>
                <a:cs typeface="Arial"/>
              </a:rPr>
              <a:t>View Reports/Master Reports/Custom Queries</a:t>
            </a:r>
          </a:p>
        </p:txBody>
      </p:sp>
    </p:spTree>
    <p:extLst>
      <p:ext uri="{BB962C8B-B14F-4D97-AF65-F5344CB8AC3E}">
        <p14:creationId xmlns:p14="http://schemas.microsoft.com/office/powerpoint/2010/main" val="34152314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Results of Records query, sort by assessment date and export">
            <a:extLst>
              <a:ext uri="{FF2B5EF4-FFF2-40B4-BE49-F238E27FC236}">
                <a16:creationId xmlns:a16="http://schemas.microsoft.com/office/drawing/2014/main" id="{F3CD150A-111A-4329-B43E-7AAC0AA72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814"/>
          <a:stretch/>
        </p:blipFill>
        <p:spPr>
          <a:xfrm>
            <a:off x="249015" y="2303551"/>
            <a:ext cx="11699770" cy="4349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95AB27-A16D-4B83-AC51-C42E9819C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11900" y="782533"/>
            <a:ext cx="5778500" cy="132343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1.  </a:t>
            </a:r>
            <a:r>
              <a:rPr lang="en-US" sz="2600" dirty="0">
                <a:latin typeface="Arial"/>
                <a:cs typeface="Arial"/>
              </a:rPr>
              <a:t>Go to </a:t>
            </a:r>
            <a:r>
              <a:rPr lang="en-US" sz="2600" b="1" i="1" dirty="0">
                <a:latin typeface="Arial"/>
                <a:cs typeface="Arial"/>
              </a:rPr>
              <a:t>Records/Tests</a:t>
            </a:r>
          </a:p>
          <a:p>
            <a:r>
              <a:rPr lang="en-US" sz="2600" dirty="0">
                <a:latin typeface="Arial"/>
                <a:cs typeface="Calibri"/>
              </a:rPr>
              <a:t>2.  Filter by Assessment Date</a:t>
            </a:r>
          </a:p>
          <a:p>
            <a:r>
              <a:rPr lang="en-US" sz="2600" dirty="0">
                <a:latin typeface="Arial"/>
                <a:cs typeface="Calibri"/>
              </a:rPr>
              <a:t>3.  </a:t>
            </a:r>
            <a:r>
              <a:rPr lang="en-US" sz="2600" b="1" i="1" dirty="0">
                <a:latin typeface="Arial"/>
                <a:cs typeface="Calibri"/>
              </a:rPr>
              <a:t>Export</a:t>
            </a:r>
            <a:r>
              <a:rPr lang="en-US" sz="2600" dirty="0">
                <a:latin typeface="Arial"/>
                <a:cs typeface="Calibri"/>
              </a:rPr>
              <a:t> WIOA 3rd Party Test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2079C2-1474-418B-891B-AF312CFEF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15" y="1138648"/>
            <a:ext cx="5778500" cy="611211"/>
          </a:xfrm>
        </p:spPr>
        <p:txBody>
          <a:bodyPr>
            <a:normAutofit/>
          </a:bodyPr>
          <a:lstStyle/>
          <a:p>
            <a:r>
              <a:rPr lang="en-US" sz="3400" i="0" dirty="0">
                <a:latin typeface="Arial"/>
                <a:cs typeface="Arial"/>
              </a:rPr>
              <a:t>Export CASAS Test Scores</a:t>
            </a:r>
          </a:p>
        </p:txBody>
      </p:sp>
    </p:spTree>
    <p:extLst>
      <p:ext uri="{BB962C8B-B14F-4D97-AF65-F5344CB8AC3E}">
        <p14:creationId xmlns:p14="http://schemas.microsoft.com/office/powerpoint/2010/main" val="24312062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A60C2-03EC-4382-CFFE-DF26A1D3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332" y="627834"/>
            <a:ext cx="8891337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i="0" dirty="0">
                <a:latin typeface="Arial"/>
                <a:cs typeface="Arial"/>
              </a:rPr>
              <a:t>Import Page</a:t>
            </a:r>
            <a:br>
              <a:rPr lang="en-US" sz="3200" i="0" dirty="0">
                <a:latin typeface="Arial"/>
                <a:cs typeface="Arial"/>
              </a:rPr>
            </a:br>
            <a:r>
              <a:rPr lang="en-US" sz="3200" b="0" i="0" dirty="0">
                <a:latin typeface="Arial"/>
                <a:cs typeface="Arial"/>
              </a:rPr>
              <a:t>https://app.asapconnected.com/importdata.aspx</a:t>
            </a:r>
            <a:endParaRPr lang="en-US" sz="3200" i="0" dirty="0"/>
          </a:p>
        </p:txBody>
      </p:sp>
      <p:pic>
        <p:nvPicPr>
          <p:cNvPr id="4" name="Picture 4" descr="Import Wizard page in ASAP to import TOPS tests">
            <a:extLst>
              <a:ext uri="{FF2B5EF4-FFF2-40B4-BE49-F238E27FC236}">
                <a16:creationId xmlns:a16="http://schemas.microsoft.com/office/drawing/2014/main" id="{3106C959-63A8-7E1C-A162-C567627A8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22" y="2350515"/>
            <a:ext cx="9651331" cy="3801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700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623365C-781C-4DD2-87B1-DDC960EC7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4366" y="1926957"/>
            <a:ext cx="7384655" cy="1715107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		Personnel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CLS		Classes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DEM		Demographics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ENTR		Entries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ATT		Attendance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UPDT		Updates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SPS		Student Program Status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SCS		Student Class Status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1D1E5-45EE-48C9-8286-B74CE3C2D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2068" y="1980225"/>
            <a:ext cx="2332504" cy="369332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00ADEE"/>
                </a:solidFill>
              </a:rPr>
              <a:t>Teacher Name &amp; Email</a:t>
            </a:r>
            <a:endParaRPr lang="en-US" b="1" dirty="0">
              <a:solidFill>
                <a:srgbClr val="00ADEE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55875-493A-4237-9160-C094223A3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79515" y="2443643"/>
            <a:ext cx="5291765" cy="646331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00ADEE"/>
                </a:solidFill>
              </a:rPr>
              <a:t>Course Descriptions, Class Instances, Time, Location, Instructional Program, Focus Area, Special Program</a:t>
            </a:r>
          </a:p>
        </p:txBody>
      </p:sp>
      <p:sp>
        <p:nvSpPr>
          <p:cNvPr id="4" name="Arrow: Right 3" descr="right arrow">
            <a:extLst>
              <a:ext uri="{FF2B5EF4-FFF2-40B4-BE49-F238E27FC236}">
                <a16:creationId xmlns:a16="http://schemas.microsoft.com/office/drawing/2014/main" id="{DA9C8B86-AB23-4247-8779-C4675B7A6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69298" y="2099192"/>
            <a:ext cx="485313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 descr="right arrow">
            <a:extLst>
              <a:ext uri="{FF2B5EF4-FFF2-40B4-BE49-F238E27FC236}">
                <a16:creationId xmlns:a16="http://schemas.microsoft.com/office/drawing/2014/main" id="{30662A38-4898-4D1E-839B-8753AD83E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57532" y="2621207"/>
            <a:ext cx="485313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C03407-DEEB-4998-B3A4-3D1B61ED3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52504"/>
          </a:xfrm>
        </p:spPr>
        <p:txBody>
          <a:bodyPr>
            <a:noAutofit/>
          </a:bodyPr>
          <a:lstStyle/>
          <a:p>
            <a:r>
              <a:rPr lang="en-US" sz="3600" i="0" dirty="0"/>
              <a:t>Personnel &amp; Classes</a:t>
            </a:r>
          </a:p>
        </p:txBody>
      </p:sp>
    </p:spTree>
    <p:extLst>
      <p:ext uri="{BB962C8B-B14F-4D97-AF65-F5344CB8AC3E}">
        <p14:creationId xmlns:p14="http://schemas.microsoft.com/office/powerpoint/2010/main" val="10902254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F9A9D-A719-D2D4-DEC6-5FCD1BBB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934" y="770741"/>
            <a:ext cx="9560689" cy="592500"/>
          </a:xfrm>
        </p:spPr>
        <p:txBody>
          <a:bodyPr>
            <a:normAutofit/>
          </a:bodyPr>
          <a:lstStyle/>
          <a:p>
            <a:pPr algn="ctr"/>
            <a:r>
              <a:rPr lang="en-US" sz="3200" i="0" dirty="0">
                <a:latin typeface="Arial"/>
                <a:cs typeface="Arial"/>
              </a:rPr>
              <a:t>Student Details/Education Records/Test Scores</a:t>
            </a:r>
            <a:endParaRPr lang="en-US" sz="3200" i="0" dirty="0"/>
          </a:p>
        </p:txBody>
      </p:sp>
      <p:pic>
        <p:nvPicPr>
          <p:cNvPr id="3" name="Picture 3" descr="Student Detail page with CASAS Test Scores found under Education Records/Test Scores">
            <a:extLst>
              <a:ext uri="{FF2B5EF4-FFF2-40B4-BE49-F238E27FC236}">
                <a16:creationId xmlns:a16="http://schemas.microsoft.com/office/drawing/2014/main" id="{B1DE863F-DC44-4634-0144-D8305D74F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8" y="1499920"/>
            <a:ext cx="12002945" cy="4967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8363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3618-33E7-66E3-8431-F7BF9002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098" y="593694"/>
            <a:ext cx="5867832" cy="725507"/>
          </a:xfrm>
        </p:spPr>
        <p:txBody>
          <a:bodyPr>
            <a:normAutofit/>
          </a:bodyPr>
          <a:lstStyle/>
          <a:p>
            <a:pPr algn="ctr"/>
            <a:r>
              <a:rPr lang="en-US" sz="3200" i="0" dirty="0">
                <a:latin typeface="Arial"/>
                <a:cs typeface="Arial"/>
              </a:rPr>
              <a:t>Test Scores in Class Details</a:t>
            </a:r>
            <a:endParaRPr lang="en-US" sz="3200" i="0" dirty="0"/>
          </a:p>
        </p:txBody>
      </p:sp>
      <p:pic>
        <p:nvPicPr>
          <p:cNvPr id="4" name="Picture 4" descr="Class Detail/Manage CASAS TOPS page showing where to view imported student test scores.">
            <a:extLst>
              <a:ext uri="{FF2B5EF4-FFF2-40B4-BE49-F238E27FC236}">
                <a16:creationId xmlns:a16="http://schemas.microsoft.com/office/drawing/2014/main" id="{27F200DE-F7B1-6A25-5EFB-9A09B5D4D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25" y="1372121"/>
            <a:ext cx="7180161" cy="4725487"/>
          </a:xfrm>
          <a:prstGeom prst="rect">
            <a:avLst/>
          </a:prstGeom>
        </p:spPr>
      </p:pic>
      <p:pic>
        <p:nvPicPr>
          <p:cNvPr id="3" name="Picture 3" descr="Close up example of a student's TOPS test scores">
            <a:extLst>
              <a:ext uri="{FF2B5EF4-FFF2-40B4-BE49-F238E27FC236}">
                <a16:creationId xmlns:a16="http://schemas.microsoft.com/office/drawing/2014/main" id="{E8927E4D-F105-1050-A0AC-9055F9561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476" y="3221907"/>
            <a:ext cx="4730187" cy="18564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90995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08F3-1F55-444A-902B-5E01FCC1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937" y="2766218"/>
            <a:ext cx="3286125" cy="1325563"/>
          </a:xfrm>
        </p:spPr>
        <p:txBody>
          <a:bodyPr/>
          <a:lstStyle/>
          <a:p>
            <a:pPr algn="ctr"/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818183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grab of the CASAS website with a path to home, product overviews, software, TOPSpro Enterprise, TOPSpro Enterprise help, Data Exchange">
            <a:extLst>
              <a:ext uri="{FF2B5EF4-FFF2-40B4-BE49-F238E27FC236}">
                <a16:creationId xmlns:a16="http://schemas.microsoft.com/office/drawing/2014/main" id="{67B41B4C-71B2-4820-BBF3-3E6219E97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068" t="-17986" r="-17106" b="34913"/>
          <a:stretch/>
        </p:blipFill>
        <p:spPr>
          <a:xfrm>
            <a:off x="1698625" y="1086274"/>
            <a:ext cx="10338571" cy="5427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B78584-2D55-4DE8-82F5-00B74609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0287" y="1587500"/>
            <a:ext cx="10891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Home – Product Overview – Software – </a:t>
            </a:r>
            <a:r>
              <a:rPr lang="en-US" sz="2000" dirty="0" err="1"/>
              <a:t>TOPSpro</a:t>
            </a:r>
            <a:r>
              <a:rPr lang="en-US" sz="2000" dirty="0"/>
              <a:t> Enterprise – </a:t>
            </a:r>
            <a:r>
              <a:rPr lang="en-US" sz="2000" dirty="0" err="1"/>
              <a:t>TOPSpro</a:t>
            </a:r>
            <a:r>
              <a:rPr lang="en-US" sz="2000" dirty="0"/>
              <a:t> Enterprise Help – Data Exchange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FA45D-0CBF-4EE6-942B-04FB5AADF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2" y="957202"/>
            <a:ext cx="9620252" cy="501226"/>
          </a:xfrm>
        </p:spPr>
        <p:txBody>
          <a:bodyPr>
            <a:normAutofit/>
          </a:bodyPr>
          <a:lstStyle/>
          <a:p>
            <a:pPr algn="ctr"/>
            <a:r>
              <a:rPr lang="en-US" sz="2800" i="0" dirty="0"/>
              <a:t>CASAS.org: Data Exchange Details and Instructions</a:t>
            </a:r>
          </a:p>
        </p:txBody>
      </p:sp>
      <p:sp>
        <p:nvSpPr>
          <p:cNvPr id="6" name="Arrow: Right 5" descr="right arrow">
            <a:extLst>
              <a:ext uri="{FF2B5EF4-FFF2-40B4-BE49-F238E27FC236}">
                <a16:creationId xmlns:a16="http://schemas.microsoft.com/office/drawing/2014/main" id="{5C03F180-905D-468C-9673-026C90894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22600" y="5695632"/>
            <a:ext cx="876300" cy="33781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77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53E1-8DAD-8344-A468-4CBA2172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192" y="566437"/>
            <a:ext cx="7865615" cy="997209"/>
          </a:xfrm>
        </p:spPr>
        <p:txBody>
          <a:bodyPr>
            <a:normAutofit/>
          </a:bodyPr>
          <a:lstStyle/>
          <a:p>
            <a:pPr algn="ctr"/>
            <a:r>
              <a:rPr lang="en-US" sz="3600" i="0" dirty="0"/>
              <a:t>ASAP Resources</a:t>
            </a:r>
            <a:br>
              <a:rPr lang="en-US" i="0" dirty="0"/>
            </a:br>
            <a:r>
              <a:rPr lang="en-US" sz="1300" b="0" i="0" dirty="0">
                <a:hlinkClick r:id="rId2"/>
              </a:rPr>
              <a:t>https://asapconnected.zendesk.com/hc/en-us/sections/360008637334-CASAS-TOPS-Management</a:t>
            </a:r>
            <a:endParaRPr lang="en-US" sz="1300" b="0" i="0" dirty="0"/>
          </a:p>
        </p:txBody>
      </p:sp>
      <p:pic>
        <p:nvPicPr>
          <p:cNvPr id="8" name="Content Placeholder 7" descr="Screenshot from ASAP support site showing CASAS TOPS Management support articles">
            <a:extLst>
              <a:ext uri="{FF2B5EF4-FFF2-40B4-BE49-F238E27FC236}">
                <a16:creationId xmlns:a16="http://schemas.microsoft.com/office/drawing/2014/main" id="{DE115589-6CDB-4C6D-B82E-94D01D651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6401"/>
          <a:stretch/>
        </p:blipFill>
        <p:spPr>
          <a:xfrm>
            <a:off x="1270559" y="1563646"/>
            <a:ext cx="3998203" cy="5135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shot from ASAP support site showing CASAS TOPS Management support articles">
            <a:extLst>
              <a:ext uri="{FF2B5EF4-FFF2-40B4-BE49-F238E27FC236}">
                <a16:creationId xmlns:a16="http://schemas.microsoft.com/office/drawing/2014/main" id="{832A28E6-DD75-4BBF-9B9E-5D35550060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46"/>
          <a:stretch/>
        </p:blipFill>
        <p:spPr>
          <a:xfrm>
            <a:off x="6583427" y="1563646"/>
            <a:ext cx="4056314" cy="5210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92135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672B8-D287-40A8-B532-086701A9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875" y="739657"/>
            <a:ext cx="4480249" cy="758416"/>
          </a:xfrm>
        </p:spPr>
        <p:txBody>
          <a:bodyPr>
            <a:normAutofit/>
          </a:bodyPr>
          <a:lstStyle/>
          <a:p>
            <a:pPr algn="ctr"/>
            <a:r>
              <a:rPr lang="en-US" i="0" dirty="0"/>
              <a:t>ASAP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B832C-9EFA-4042-831B-930092E2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65569"/>
            <a:ext cx="10515600" cy="33422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/>
              <a:t>Email</a:t>
            </a:r>
          </a:p>
          <a:p>
            <a:pPr marL="0" indent="0" algn="ctr">
              <a:buNone/>
            </a:pPr>
            <a:r>
              <a:rPr lang="en-US" sz="4000" dirty="0">
                <a:hlinkClick r:id="rId2"/>
              </a:rPr>
              <a:t>support@asapconnected.com</a:t>
            </a:r>
            <a:endParaRPr lang="en-US" sz="4000" dirty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Phone</a:t>
            </a:r>
          </a:p>
          <a:p>
            <a:pPr marL="0" indent="0" algn="ctr">
              <a:buNone/>
            </a:pPr>
            <a:r>
              <a:rPr lang="en-US" sz="4000" dirty="0"/>
              <a:t>855 245-6946</a:t>
            </a:r>
          </a:p>
        </p:txBody>
      </p:sp>
    </p:spTree>
    <p:extLst>
      <p:ext uri="{BB962C8B-B14F-4D97-AF65-F5344CB8AC3E}">
        <p14:creationId xmlns:p14="http://schemas.microsoft.com/office/powerpoint/2010/main" val="7197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icture of Class Instructional Setting for Beginning ESL">
            <a:extLst>
              <a:ext uri="{FF2B5EF4-FFF2-40B4-BE49-F238E27FC236}">
                <a16:creationId xmlns:a16="http://schemas.microsoft.com/office/drawing/2014/main" id="{55030AFF-4E86-4AC0-B7BF-C1EEA5F63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440" y="1995725"/>
            <a:ext cx="11722255" cy="4538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4252AD-F7AB-489B-9B25-5ACB030B0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9472" y="1303595"/>
            <a:ext cx="1074419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Classroom, Classroom plus Distance Learning, Distance Learning only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6BF9E1-197B-4AF9-853C-25F39978F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906" y="687665"/>
            <a:ext cx="6029325" cy="692130"/>
          </a:xfrm>
        </p:spPr>
        <p:txBody>
          <a:bodyPr>
            <a:normAutofit/>
          </a:bodyPr>
          <a:lstStyle/>
          <a:p>
            <a:r>
              <a:rPr lang="en-US" sz="3600" i="0" dirty="0"/>
              <a:t>Class Instructional Setting</a:t>
            </a:r>
          </a:p>
        </p:txBody>
      </p:sp>
    </p:spTree>
    <p:extLst>
      <p:ext uri="{BB962C8B-B14F-4D97-AF65-F5344CB8AC3E}">
        <p14:creationId xmlns:p14="http://schemas.microsoft.com/office/powerpoint/2010/main" val="4030642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 of Accounting class with a box around Details, CASAS and Special Programs Carl Perkins and an arrow pointing to the blue pencil on the right.">
            <a:extLst>
              <a:ext uri="{FF2B5EF4-FFF2-40B4-BE49-F238E27FC236}">
                <a16:creationId xmlns:a16="http://schemas.microsoft.com/office/drawing/2014/main" id="{04076084-9EA6-4AC7-88E3-F27E3670C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29" y="2009057"/>
            <a:ext cx="11564344" cy="4343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C19E50-DD98-47CF-A206-359BB060D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9843" y="1321733"/>
            <a:ext cx="102923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Perkins funded CTE classes must be identified as </a:t>
            </a:r>
            <a:r>
              <a:rPr lang="en-US" sz="2400" b="1" dirty="0">
                <a:latin typeface="Arial"/>
                <a:cs typeface="Arial"/>
              </a:rPr>
              <a:t>Carl Perkins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B22E1E-FB38-4DE8-8422-3F969AFB2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231" y="801053"/>
            <a:ext cx="5443536" cy="520680"/>
          </a:xfrm>
        </p:spPr>
        <p:txBody>
          <a:bodyPr>
            <a:noAutofit/>
          </a:bodyPr>
          <a:lstStyle/>
          <a:p>
            <a:pPr algn="ctr"/>
            <a:r>
              <a:rPr lang="en-US" sz="3600" i="0" dirty="0"/>
              <a:t>Class Special Programs</a:t>
            </a:r>
          </a:p>
        </p:txBody>
      </p:sp>
    </p:spTree>
    <p:extLst>
      <p:ext uri="{BB962C8B-B14F-4D97-AF65-F5344CB8AC3E}">
        <p14:creationId xmlns:p14="http://schemas.microsoft.com/office/powerpoint/2010/main" val="147509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975BC-EF25-48C2-BA9F-96486E32B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580" y="48229"/>
            <a:ext cx="7456837" cy="5394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0" dirty="0">
                <a:solidFill>
                  <a:schemeClr val="bg1"/>
                </a:solidFill>
              </a:rPr>
              <a:t>Class/Course + WIOA Course Group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BDFAF-923A-E2D2-1324-66135F695B69}"/>
              </a:ext>
            </a:extLst>
          </p:cNvPr>
          <p:cNvSpPr txBox="1"/>
          <p:nvPr/>
        </p:nvSpPr>
        <p:spPr>
          <a:xfrm>
            <a:off x="402336" y="2521059"/>
            <a:ext cx="5272765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must be assigned to 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WIOA course group.</a:t>
            </a:r>
          </a:p>
          <a:p>
            <a:pPr algn="ctr"/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designates the </a:t>
            </a:r>
            <a:r>
              <a:rPr lang="en-US" sz="20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instructional program </a:t>
            </a:r>
          </a:p>
          <a:p>
            <a:pPr algn="ctr"/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class enrollment.</a:t>
            </a:r>
            <a:endParaRPr lang="en-US" sz="2000" dirty="0"/>
          </a:p>
        </p:txBody>
      </p:sp>
      <p:pic>
        <p:nvPicPr>
          <p:cNvPr id="5" name="Content Placeholder 4" descr="ASAP 4 Class Detail Page.  Use ellipsis symbol to navigate to Manage CASAS TOPS area.  Be sure to assign class to a WIOA course group">
            <a:extLst>
              <a:ext uri="{FF2B5EF4-FFF2-40B4-BE49-F238E27FC236}">
                <a16:creationId xmlns:a16="http://schemas.microsoft.com/office/drawing/2014/main" id="{5C8D1A0F-405A-481E-B633-21366F0E9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8265"/>
          <a:stretch/>
        </p:blipFill>
        <p:spPr>
          <a:xfrm>
            <a:off x="5766574" y="1080415"/>
            <a:ext cx="5654282" cy="526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rrow: Right 7" descr="right arrow">
            <a:extLst>
              <a:ext uri="{FF2B5EF4-FFF2-40B4-BE49-F238E27FC236}">
                <a16:creationId xmlns:a16="http://schemas.microsoft.com/office/drawing/2014/main" id="{4122B4E2-E239-E36A-A7C4-78FB99B77093}"/>
              </a:ext>
            </a:extLst>
          </p:cNvPr>
          <p:cNvSpPr/>
          <p:nvPr/>
        </p:nvSpPr>
        <p:spPr>
          <a:xfrm>
            <a:off x="4728730" y="5648009"/>
            <a:ext cx="1728216" cy="32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4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53E1-8DAD-8344-A468-4CBA2172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782" y="793460"/>
            <a:ext cx="4532433" cy="5083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i="0" dirty="0">
                <a:latin typeface="Arial"/>
                <a:cs typeface="Arial"/>
              </a:rPr>
              <a:t>Class Export from ASAP</a:t>
            </a:r>
            <a:endParaRPr lang="en-US" sz="3200" i="0" dirty="0">
              <a:latin typeface="Arial"/>
              <a:cs typeface="Arial"/>
            </a:endParaRPr>
          </a:p>
        </p:txBody>
      </p:sp>
      <p:pic>
        <p:nvPicPr>
          <p:cNvPr id="4" name="Picture 3" descr="Example of a Class Export File showing headers such as State Code, Class ID, Class Start and End Dates, Class Duration, etc.">
            <a:extLst>
              <a:ext uri="{FF2B5EF4-FFF2-40B4-BE49-F238E27FC236}">
                <a16:creationId xmlns:a16="http://schemas.microsoft.com/office/drawing/2014/main" id="{98F1BBF2-BD8D-40D4-B584-EA6D22D56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2" y="1673353"/>
            <a:ext cx="12099496" cy="3781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64487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89CB67AACCFA43A69D0DD0FF690DB2" ma:contentTypeVersion="4" ma:contentTypeDescription="Create a new document." ma:contentTypeScope="" ma:versionID="a0328fd6d8b7ffcd9ecbcb789c0c6eb2">
  <xsd:schema xmlns:xsd="http://www.w3.org/2001/XMLSchema" xmlns:xs="http://www.w3.org/2001/XMLSchema" xmlns:p="http://schemas.microsoft.com/office/2006/metadata/properties" xmlns:ns2="b35a49c5-19e1-4aeb-b22d-dc16f003c8ba" xmlns:ns3="5d530058-c6e5-4293-9619-e955f59de284" targetNamespace="http://schemas.microsoft.com/office/2006/metadata/properties" ma:root="true" ma:fieldsID="dac5b28661585fd36391d604b8b52204" ns2:_="" ns3:_="">
    <xsd:import namespace="b35a49c5-19e1-4aeb-b22d-dc16f003c8ba"/>
    <xsd:import namespace="5d530058-c6e5-4293-9619-e955f59de2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a49c5-19e1-4aeb-b22d-dc16f003c8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530058-c6e5-4293-9619-e955f59de28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732A1A-7EB7-4817-9469-78702A52CA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2F6154-E656-43B5-8E51-8E2E81A01045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5d530058-c6e5-4293-9619-e955f59de284"/>
    <ds:schemaRef ds:uri="http://purl.org/dc/dcmitype/"/>
    <ds:schemaRef ds:uri="http://purl.org/dc/elements/1.1/"/>
    <ds:schemaRef ds:uri="http://schemas.openxmlformats.org/package/2006/metadata/core-properties"/>
    <ds:schemaRef ds:uri="b35a49c5-19e1-4aeb-b22d-dc16f003c8b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F51B0B7-B244-44CF-A76A-CE3FC6BB53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5a49c5-19e1-4aeb-b22d-dc16f003c8ba"/>
    <ds:schemaRef ds:uri="5d530058-c6e5-4293-9619-e955f59de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1752</Words>
  <Application>Microsoft Office PowerPoint</Application>
  <PresentationFormat>Widescreen</PresentationFormat>
  <Paragraphs>346</Paragraphs>
  <Slides>55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2_Custom Design</vt:lpstr>
      <vt:lpstr>Custom Design</vt:lpstr>
      <vt:lpstr>1_Custom Design</vt:lpstr>
      <vt:lpstr>1_Custom Design</vt:lpstr>
      <vt:lpstr>Managing CAEP Data in ASAP</vt:lpstr>
      <vt:lpstr>Agenda</vt:lpstr>
      <vt:lpstr>The Data Files</vt:lpstr>
      <vt:lpstr>The 8 Data Files</vt:lpstr>
      <vt:lpstr>Personnel &amp; Classes</vt:lpstr>
      <vt:lpstr>Class Instructional Setting</vt:lpstr>
      <vt:lpstr>Class Special Programs</vt:lpstr>
      <vt:lpstr>Class/Course + WIOA Course Group</vt:lpstr>
      <vt:lpstr>Class Export from ASAP</vt:lpstr>
      <vt:lpstr>Demographics &amp; Entries</vt:lpstr>
      <vt:lpstr>Goals </vt:lpstr>
      <vt:lpstr>Attendance </vt:lpstr>
      <vt:lpstr>Attendance</vt:lpstr>
      <vt:lpstr>Daily Attendance Export from ASAP </vt:lpstr>
      <vt:lpstr>Daily Attendance Hours in TE </vt:lpstr>
      <vt:lpstr>Updates</vt:lpstr>
      <vt:lpstr>Updates/Outcomes</vt:lpstr>
      <vt:lpstr>Student Program Status </vt:lpstr>
      <vt:lpstr>Student Class Status (optional) </vt:lpstr>
      <vt:lpstr>Review Data Before Exporting</vt:lpstr>
      <vt:lpstr>Data Collection Overview</vt:lpstr>
      <vt:lpstr>Managing CAEP Programs</vt:lpstr>
      <vt:lpstr>Are Demographics and Updates ready for export?</vt:lpstr>
      <vt:lpstr>Review Demographic Data</vt:lpstr>
      <vt:lpstr>Review Update Data</vt:lpstr>
      <vt:lpstr>Have Teachers Done Class Updates?</vt:lpstr>
      <vt:lpstr>Export Settings &amp; Options</vt:lpstr>
      <vt:lpstr>Export TOPS files</vt:lpstr>
      <vt:lpstr>Export TOPS</vt:lpstr>
      <vt:lpstr>Export Filters</vt:lpstr>
      <vt:lpstr> Export Options</vt:lpstr>
      <vt:lpstr>More Export Options</vt:lpstr>
      <vt:lpstr>Option to Select All  or  Check Individually</vt:lpstr>
      <vt:lpstr>ASAP Course Groups</vt:lpstr>
      <vt:lpstr>Best Practices</vt:lpstr>
      <vt:lpstr>  Recommended Export/Import  Frequency</vt:lpstr>
      <vt:lpstr>  Create your own Log Sheet</vt:lpstr>
      <vt:lpstr>Create your own Log Sheet to track data management</vt:lpstr>
      <vt:lpstr>ASAP Reports</vt:lpstr>
      <vt:lpstr>Students with zero hours or &lt; 12 hours </vt:lpstr>
      <vt:lpstr>CAEP Data Integrity</vt:lpstr>
      <vt:lpstr>Determine when to Post-Test</vt:lpstr>
      <vt:lpstr>CAEP Tables (CAEP Summary)</vt:lpstr>
      <vt:lpstr>Attendance &amp; Last Test by Student</vt:lpstr>
      <vt:lpstr>Data Exports &amp; Imports</vt:lpstr>
      <vt:lpstr>Managing CASAS Test Scores  in ASAP</vt:lpstr>
      <vt:lpstr>Managing CASAS Test Scores</vt:lpstr>
      <vt:lpstr>Export CASAS Test Scores</vt:lpstr>
      <vt:lpstr>Import Page https://app.asapconnected.com/importdata.aspx</vt:lpstr>
      <vt:lpstr>Student Details/Education Records/Test Scores</vt:lpstr>
      <vt:lpstr>Test Scores in Class Details</vt:lpstr>
      <vt:lpstr>Resources</vt:lpstr>
      <vt:lpstr>CASAS.org: Data Exchange Details and Instructions</vt:lpstr>
      <vt:lpstr>ASAP Resources https://asapconnected.zendesk.com/hc/en-us/sections/360008637334-CASAS-TOPS-Management</vt:lpstr>
      <vt:lpstr>ASAP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Hands Meeting</dc:title>
  <dc:creator>Kim Mortenson</dc:creator>
  <cp:lastModifiedBy>Holly</cp:lastModifiedBy>
  <cp:revision>345</cp:revision>
  <cp:lastPrinted>2021-10-15T20:45:58Z</cp:lastPrinted>
  <dcterms:modified xsi:type="dcterms:W3CDTF">2022-10-21T18:52:20Z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0x010100C689CB67AACCFA43A69D0DD0FF690DB2</vt:lpwstr>
  </property>
  <property fmtid="{D5CDD505-2E9C-101B-9397-08002B2CF9AE}" pid="3" name="AuthorIds_UIVersion_2048">
    <vt:lpwstr>6</vt:lpwstr>
  </property>
</Properties>
</file>