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71" r:id="rId12"/>
    <p:sldId id="272" r:id="rId13"/>
    <p:sldId id="273" r:id="rId14"/>
    <p:sldId id="274" r:id="rId15"/>
    <p:sldId id="277" r:id="rId16"/>
    <p:sldId id="278" r:id="rId17"/>
    <p:sldId id="279" r:id="rId18"/>
    <p:sldId id="280" r:id="rId19"/>
  </p:sldIdLst>
  <p:sldSz cx="9144000" cy="5143500" type="screen16x9"/>
  <p:notesSz cx="6858000" cy="9144000"/>
  <p:embeddedFontLst>
    <p:embeddedFont>
      <p:font typeface="Avenir" panose="02000503020000020003" pitchFamily="2" charset="0"/>
      <p:regular r:id="rId21"/>
      <p: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15"/>
    <p:restoredTop sz="80136"/>
  </p:normalViewPr>
  <p:slideViewPr>
    <p:cSldViewPr snapToGrid="0">
      <p:cViewPr varScale="1">
        <p:scale>
          <a:sx n="134" d="100"/>
          <a:sy n="134" d="100"/>
        </p:scale>
        <p:origin x="192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659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ladulted.org/DownloadFile/1264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365723000a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365723000a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365723000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365723000a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6537d7a20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6537d7a20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365723000a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365723000a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6537d7a20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6537d7a20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99ca628e4f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99ca628e4f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99ca628e4f_1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99ca628e4f_1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99ca628e4f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99ca628e4f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365723000a_0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1365723000a_0_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65723000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65723000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64b580e2c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64b580e2c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365723000a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365723000a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365723000a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365723000a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9ca628e4f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9ca628e4f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365723000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365723000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64b580e2c9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64b580e2c9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https://caladulted.org/DownloadFile/1264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365723000a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365723000a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A4D94"/>
              </a:buClr>
              <a:buSzPts val="5200"/>
              <a:buFont typeface="Avenir"/>
              <a:buNone/>
              <a:defRPr sz="5200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D94"/>
              </a:buClr>
              <a:buSzPts val="2800"/>
              <a:buNone/>
              <a:defRPr sz="2800">
                <a:solidFill>
                  <a:srgbClr val="1A4D94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A4D94"/>
              </a:buClr>
              <a:buSzPts val="3600"/>
              <a:buNone/>
              <a:defRPr sz="3600">
                <a:solidFill>
                  <a:srgbClr val="1A4D94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A4D94"/>
              </a:buClr>
              <a:buSzPts val="2800"/>
              <a:buFont typeface="Avenir"/>
              <a:buNone/>
              <a:defRPr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A4D94"/>
              </a:buClr>
              <a:buSzPts val="2800"/>
              <a:buFont typeface="Avenir"/>
              <a:buNone/>
              <a:defRPr sz="2800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1800"/>
              <a:buFont typeface="Avenir"/>
              <a:buChar char="●"/>
              <a:defRPr sz="1800">
                <a:solidFill>
                  <a:srgbClr val="72133F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○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■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●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○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■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●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venir"/>
              <a:buChar char="○"/>
              <a:defRPr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ennie@highroadalliance.or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umaschke@guhsd.net" TargetMode="External"/><Relationship Id="rId4" Type="http://schemas.openxmlformats.org/officeDocument/2006/relationships/hyperlink" Target="mailto:peter@highroadalliance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ladulted.org/DownloadFile/126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300" b="1">
                <a:solidFill>
                  <a:srgbClr val="0B5394"/>
                </a:solidFill>
              </a:rPr>
              <a:t>SB554 Implications </a:t>
            </a:r>
            <a:endParaRPr sz="5300" b="1">
              <a:solidFill>
                <a:srgbClr val="0B5394"/>
              </a:solidFill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300" b="1">
                <a:solidFill>
                  <a:srgbClr val="0B5394"/>
                </a:solidFill>
              </a:rPr>
              <a:t>for Dual Enrollment</a:t>
            </a:r>
            <a:r>
              <a:rPr lang="en" sz="3500" b="1">
                <a:solidFill>
                  <a:srgbClr val="0B5394"/>
                </a:solidFill>
              </a:rPr>
              <a:t>: </a:t>
            </a:r>
            <a:endParaRPr sz="3500" b="1">
              <a:solidFill>
                <a:srgbClr val="0B5394"/>
              </a:solidFill>
            </a:endParaRPr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500" b="1">
                <a:solidFill>
                  <a:srgbClr val="0B5394"/>
                </a:solidFill>
              </a:rPr>
              <a:t>Moving the Conversation Forward </a:t>
            </a:r>
            <a:endParaRPr sz="3500">
              <a:solidFill>
                <a:srgbClr val="1A4D94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5665525" y="3741850"/>
            <a:ext cx="3166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October 27,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28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We need to talk.</a:t>
            </a:r>
            <a:endParaRPr sz="3500"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8" name="Google Shape;158;p27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>
            <a:spLocks noGrp="1"/>
          </p:cNvSpPr>
          <p:nvPr>
            <p:ph type="title"/>
          </p:nvPr>
        </p:nvSpPr>
        <p:spPr>
          <a:xfrm>
            <a:off x="311700" y="1165350"/>
            <a:ext cx="8520600" cy="28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rgbClr val="1A4D94"/>
                </a:solidFill>
              </a:rPr>
              <a:t>What is an ADE strategy that has worked really well?</a:t>
            </a:r>
            <a:endParaRPr sz="3500">
              <a:solidFill>
                <a:srgbClr val="1A4D94"/>
              </a:solidFill>
            </a:endParaRPr>
          </a:p>
        </p:txBody>
      </p:sp>
      <p:sp>
        <p:nvSpPr>
          <p:cNvPr id="164" name="Google Shape;164;p28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9"/>
          <p:cNvSpPr txBox="1">
            <a:spLocks noGrp="1"/>
          </p:cNvSpPr>
          <p:nvPr>
            <p:ph type="title"/>
          </p:nvPr>
        </p:nvSpPr>
        <p:spPr>
          <a:xfrm>
            <a:off x="311700" y="1165350"/>
            <a:ext cx="8520600" cy="28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rgbClr val="1A4D94"/>
                </a:solidFill>
              </a:rPr>
              <a:t>What have you learned about partnering through working on ADE</a:t>
            </a:r>
            <a:r>
              <a:rPr lang="en" sz="3500"/>
              <a:t> and SB 554</a:t>
            </a:r>
            <a:r>
              <a:rPr lang="en" sz="3500">
                <a:solidFill>
                  <a:srgbClr val="1A4D94"/>
                </a:solidFill>
              </a:rPr>
              <a:t>?</a:t>
            </a:r>
            <a:endParaRPr sz="3500">
              <a:solidFill>
                <a:srgbClr val="1A4D94"/>
              </a:solidFill>
            </a:endParaRPr>
          </a:p>
        </p:txBody>
      </p:sp>
      <p:sp>
        <p:nvSpPr>
          <p:cNvPr id="170" name="Google Shape;170;p29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"/>
          <p:cNvSpPr txBox="1">
            <a:spLocks noGrp="1"/>
          </p:cNvSpPr>
          <p:nvPr>
            <p:ph type="title"/>
          </p:nvPr>
        </p:nvSpPr>
        <p:spPr>
          <a:xfrm>
            <a:off x="311700" y="568100"/>
            <a:ext cx="8520600" cy="36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1A4D94"/>
                </a:solidFill>
              </a:rPr>
              <a:t>How do you ensure the implemented ADE/</a:t>
            </a:r>
            <a:r>
              <a:rPr lang="en" sz="3000"/>
              <a:t>SB 554</a:t>
            </a:r>
            <a:r>
              <a:rPr lang="en" sz="3000">
                <a:solidFill>
                  <a:srgbClr val="1A4D94"/>
                </a:solidFill>
              </a:rPr>
              <a:t> process is running smoothly? </a:t>
            </a:r>
            <a:endParaRPr sz="3500"/>
          </a:p>
        </p:txBody>
      </p:sp>
      <p:sp>
        <p:nvSpPr>
          <p:cNvPr id="176" name="Google Shape;176;p30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1"/>
          <p:cNvSpPr txBox="1">
            <a:spLocks noGrp="1"/>
          </p:cNvSpPr>
          <p:nvPr>
            <p:ph type="title"/>
          </p:nvPr>
        </p:nvSpPr>
        <p:spPr>
          <a:xfrm>
            <a:off x="311700" y="568100"/>
            <a:ext cx="8520600" cy="36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rgbClr val="1A4D94"/>
                </a:solidFill>
              </a:rPr>
              <a:t>What is getting in the way of </a:t>
            </a:r>
            <a:r>
              <a:rPr lang="en" sz="3000"/>
              <a:t>expanding or </a:t>
            </a:r>
            <a:r>
              <a:rPr lang="en" sz="3000">
                <a:solidFill>
                  <a:srgbClr val="1A4D94"/>
                </a:solidFill>
              </a:rPr>
              <a:t>starting to implement ADE and SB 554?  </a:t>
            </a:r>
            <a:endParaRPr sz="3500"/>
          </a:p>
        </p:txBody>
      </p:sp>
      <p:sp>
        <p:nvSpPr>
          <p:cNvPr id="182" name="Google Shape;182;p31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4"/>
          <p:cNvSpPr txBox="1">
            <a:spLocks noGrp="1"/>
          </p:cNvSpPr>
          <p:nvPr>
            <p:ph type="title"/>
          </p:nvPr>
        </p:nvSpPr>
        <p:spPr>
          <a:xfrm>
            <a:off x="311700" y="1023900"/>
            <a:ext cx="8520600" cy="86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Interlocutors:</a:t>
            </a:r>
            <a:endParaRPr sz="4800"/>
          </a:p>
        </p:txBody>
      </p:sp>
      <p:sp>
        <p:nvSpPr>
          <p:cNvPr id="200" name="Google Shape;200;p34"/>
          <p:cNvSpPr txBox="1">
            <a:spLocks noGrp="1"/>
          </p:cNvSpPr>
          <p:nvPr>
            <p:ph type="body" idx="1"/>
          </p:nvPr>
        </p:nvSpPr>
        <p:spPr>
          <a:xfrm>
            <a:off x="311700" y="2016050"/>
            <a:ext cx="8520600" cy="19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A4D94"/>
                </a:solidFill>
              </a:rPr>
              <a:t>What stands out to you after listening in?</a:t>
            </a:r>
            <a:endParaRPr sz="2400">
              <a:solidFill>
                <a:srgbClr val="1A4D94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1A4D94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A4D94"/>
                </a:solidFill>
              </a:rPr>
              <a:t>What strikes you as an innovation that could lead to more transformation?</a:t>
            </a:r>
            <a:endParaRPr sz="2400">
              <a:solidFill>
                <a:srgbClr val="1A4D94"/>
              </a:solidFill>
            </a:endParaRPr>
          </a:p>
        </p:txBody>
      </p:sp>
      <p:sp>
        <p:nvSpPr>
          <p:cNvPr id="201" name="Google Shape;201;p34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5"/>
          <p:cNvSpPr txBox="1">
            <a:spLocks noGrp="1"/>
          </p:cNvSpPr>
          <p:nvPr>
            <p:ph type="title"/>
          </p:nvPr>
        </p:nvSpPr>
        <p:spPr>
          <a:xfrm>
            <a:off x="1472875" y="40410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what?</a:t>
            </a:r>
            <a:endParaRPr/>
          </a:p>
        </p:txBody>
      </p:sp>
      <p:sp>
        <p:nvSpPr>
          <p:cNvPr id="207" name="Google Shape;207;p35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6"/>
          <p:cNvSpPr txBox="1">
            <a:spLocks noGrp="1"/>
          </p:cNvSpPr>
          <p:nvPr>
            <p:ph type="title"/>
          </p:nvPr>
        </p:nvSpPr>
        <p:spPr>
          <a:xfrm>
            <a:off x="527925" y="22854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for joining us!</a:t>
            </a:r>
            <a:endParaRPr/>
          </a:p>
        </p:txBody>
      </p:sp>
      <p:sp>
        <p:nvSpPr>
          <p:cNvPr id="213" name="Google Shape;213;p36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7"/>
          <p:cNvSpPr txBox="1">
            <a:spLocks noGrp="1"/>
          </p:cNvSpPr>
          <p:nvPr>
            <p:ph type="title"/>
          </p:nvPr>
        </p:nvSpPr>
        <p:spPr>
          <a:xfrm>
            <a:off x="311700" y="140225"/>
            <a:ext cx="8520600" cy="79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Contact Information</a:t>
            </a:r>
            <a:endParaRPr dirty="0"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19" name="Google Shape;219;p37"/>
          <p:cNvSpPr txBox="1">
            <a:spLocks noGrp="1"/>
          </p:cNvSpPr>
          <p:nvPr>
            <p:ph type="body" idx="1"/>
          </p:nvPr>
        </p:nvSpPr>
        <p:spPr>
          <a:xfrm>
            <a:off x="311700" y="1566575"/>
            <a:ext cx="8520600" cy="20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A4D94"/>
                </a:solidFill>
              </a:rPr>
              <a:t>Jennie </a:t>
            </a:r>
            <a:r>
              <a:rPr lang="en" dirty="0" err="1">
                <a:solidFill>
                  <a:srgbClr val="1A4D94"/>
                </a:solidFill>
              </a:rPr>
              <a:t>Mollica</a:t>
            </a:r>
            <a:r>
              <a:rPr lang="en" dirty="0">
                <a:solidFill>
                  <a:srgbClr val="1A4D94"/>
                </a:solidFill>
              </a:rPr>
              <a:t>	</a:t>
            </a:r>
            <a:r>
              <a:rPr lang="en" u="sng" dirty="0">
                <a:solidFill>
                  <a:srgbClr val="1A4D9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jennie@highroadalliance.org</a:t>
            </a:r>
            <a:r>
              <a:rPr lang="en" dirty="0">
                <a:solidFill>
                  <a:srgbClr val="1A4D94"/>
                </a:solidFill>
              </a:rPr>
              <a:t>	(510) 436-4968</a:t>
            </a:r>
            <a:endParaRPr dirty="0">
              <a:solidFill>
                <a:srgbClr val="1A4D94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1A4D94"/>
                </a:solidFill>
              </a:rPr>
              <a:t>Peter Simon		</a:t>
            </a:r>
            <a:r>
              <a:rPr lang="en" u="sng" dirty="0">
                <a:solidFill>
                  <a:srgbClr val="1A4D9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peter@highroadalliance.org</a:t>
            </a:r>
            <a:r>
              <a:rPr lang="en" dirty="0">
                <a:solidFill>
                  <a:srgbClr val="1A4D94"/>
                </a:solidFill>
              </a:rPr>
              <a:t>	(510) 219-1868</a:t>
            </a:r>
            <a:endParaRPr dirty="0">
              <a:solidFill>
                <a:srgbClr val="1A4D94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rgbClr val="1A4D94"/>
                </a:solidFill>
              </a:rPr>
              <a:t>Ute </a:t>
            </a:r>
            <a:r>
              <a:rPr lang="en" dirty="0" err="1">
                <a:solidFill>
                  <a:srgbClr val="1A4D94"/>
                </a:solidFill>
              </a:rPr>
              <a:t>Maschke</a:t>
            </a:r>
            <a:r>
              <a:rPr lang="en" dirty="0">
                <a:solidFill>
                  <a:srgbClr val="1A4D94"/>
                </a:solidFill>
              </a:rPr>
              <a:t>		</a:t>
            </a:r>
            <a:r>
              <a:rPr lang="en" u="sng" dirty="0">
                <a:solidFill>
                  <a:srgbClr val="1A4D9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ute.maschke@gcccd.edu</a:t>
            </a:r>
            <a:endParaRPr dirty="0">
              <a:solidFill>
                <a:srgbClr val="1A4D94"/>
              </a:solidFill>
            </a:endParaRPr>
          </a:p>
        </p:txBody>
      </p:sp>
      <p:sp>
        <p:nvSpPr>
          <p:cNvPr id="220" name="Google Shape;220;p37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We Are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32375" y="1349125"/>
            <a:ext cx="2276100" cy="13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Peter Simon</a:t>
            </a:r>
            <a:endParaRPr sz="1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Co-Founder</a:t>
            </a:r>
            <a:endParaRPr sz="1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High Road Alliance</a:t>
            </a:r>
            <a:endParaRPr sz="170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2"/>
          </p:nvPr>
        </p:nvSpPr>
        <p:spPr>
          <a:xfrm>
            <a:off x="3119163" y="1349125"/>
            <a:ext cx="2276100" cy="13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/>
              <a:t>Jennie Mollica</a:t>
            </a:r>
            <a:endParaRPr sz="20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Co-Founder</a:t>
            </a:r>
            <a:endParaRPr sz="1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High Road Alliance</a:t>
            </a:r>
            <a:endParaRPr sz="1700"/>
          </a:p>
        </p:txBody>
      </p:sp>
      <p:sp>
        <p:nvSpPr>
          <p:cNvPr id="63" name="Google Shape;63;p14"/>
          <p:cNvSpPr txBox="1"/>
          <p:nvPr/>
        </p:nvSpPr>
        <p:spPr>
          <a:xfrm>
            <a:off x="432375" y="2571750"/>
            <a:ext cx="4962900" cy="8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i="1">
                <a:solidFill>
                  <a:srgbClr val="1A4D94"/>
                </a:solidFill>
                <a:highlight>
                  <a:srgbClr val="FFFFFF"/>
                </a:highlight>
                <a:latin typeface="Avenir"/>
                <a:ea typeface="Avenir"/>
                <a:cs typeface="Avenir"/>
                <a:sym typeface="Avenir"/>
              </a:rPr>
              <a:t>We convene partnerships to open doors to</a:t>
            </a:r>
            <a:endParaRPr sz="1800" i="1">
              <a:solidFill>
                <a:srgbClr val="1A4D94"/>
              </a:solidFill>
              <a:highlight>
                <a:srgbClr val="FFFFFF"/>
              </a:highlight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i="1">
                <a:solidFill>
                  <a:srgbClr val="1A4D94"/>
                </a:solidFill>
                <a:highlight>
                  <a:srgbClr val="FFFFFF"/>
                </a:highlight>
                <a:latin typeface="Avenir"/>
                <a:ea typeface="Avenir"/>
                <a:cs typeface="Avenir"/>
                <a:sym typeface="Avenir"/>
              </a:rPr>
              <a:t>equitable, inclusive employment opportunities</a:t>
            </a:r>
            <a:endParaRPr sz="1800" i="1">
              <a:solidFill>
                <a:srgbClr val="1A4D94"/>
              </a:solidFill>
              <a:highlight>
                <a:srgbClr val="FFFFFF"/>
              </a:highlight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rgbClr val="1A4D94"/>
                </a:solidFill>
                <a:highlight>
                  <a:srgbClr val="FFFFFF"/>
                </a:highlight>
                <a:latin typeface="Avenir"/>
                <a:ea typeface="Avenir"/>
                <a:cs typeface="Avenir"/>
                <a:sym typeface="Avenir"/>
              </a:rPr>
              <a:t>and career advancement.</a:t>
            </a:r>
            <a:endParaRPr sz="1800" i="1"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64" name="Google Shape;64;p14" descr="High Road Alliance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7912" y="3427650"/>
            <a:ext cx="1871821" cy="14040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5805950" y="1349125"/>
            <a:ext cx="3033300" cy="13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/>
              <a:t>Ute Maschke</a:t>
            </a:r>
            <a:endParaRPr sz="20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Manager</a:t>
            </a:r>
            <a:endParaRPr sz="1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East Region Adult Education</a:t>
            </a:r>
            <a:endParaRPr sz="1700"/>
          </a:p>
        </p:txBody>
      </p:sp>
      <p:sp>
        <p:nvSpPr>
          <p:cNvPr id="66" name="Google Shape;66;p14"/>
          <p:cNvSpPr txBox="1"/>
          <p:nvPr/>
        </p:nvSpPr>
        <p:spPr>
          <a:xfrm>
            <a:off x="5842575" y="2647950"/>
            <a:ext cx="29898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rgbClr val="1A4D94"/>
                </a:solidFill>
                <a:highlight>
                  <a:srgbClr val="FFFFFF"/>
                </a:highlight>
                <a:latin typeface="Avenir"/>
                <a:ea typeface="Avenir"/>
                <a:cs typeface="Avenir"/>
                <a:sym typeface="Avenir"/>
              </a:rPr>
              <a:t>Education that works</a:t>
            </a:r>
            <a:endParaRPr sz="1800" i="1"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67" name="Google Shape;67;p14" descr="East Region Adult Education logo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99149" y="3547275"/>
            <a:ext cx="1441050" cy="85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State-level Respondents</a:t>
            </a:r>
            <a:endParaRPr dirty="0"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432375" y="1349125"/>
            <a:ext cx="2276100" cy="13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Gary Adams</a:t>
            </a:r>
            <a:endParaRPr sz="1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rgbClr val="72133F"/>
                </a:solidFill>
                <a:highlight>
                  <a:srgbClr val="FFFFFF"/>
                </a:highlight>
              </a:rPr>
              <a:t>Dean, Innovation &amp; Systems Capacity</a:t>
            </a:r>
            <a:endParaRPr sz="1700" b="1">
              <a:solidFill>
                <a:srgbClr val="72133F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2133F"/>
                </a:solidFill>
                <a:highlight>
                  <a:srgbClr val="FFFFFF"/>
                </a:highlight>
              </a:rPr>
              <a:t>Workforce and Economic Development Division, CCCCO</a:t>
            </a:r>
            <a:endParaRPr sz="1700">
              <a:solidFill>
                <a:srgbClr val="72133F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2"/>
          </p:nvPr>
        </p:nvSpPr>
        <p:spPr>
          <a:xfrm>
            <a:off x="3119175" y="1349125"/>
            <a:ext cx="2276100" cy="21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/>
              <a:t>Mayra Diaz</a:t>
            </a:r>
            <a:endParaRPr sz="20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>
                <a:solidFill>
                  <a:srgbClr val="72133F"/>
                </a:solidFill>
                <a:highlight>
                  <a:srgbClr val="FFFFFF"/>
                </a:highlight>
              </a:rPr>
              <a:t>Specialist, General Vocational Education</a:t>
            </a:r>
            <a:endParaRPr sz="1700" b="1">
              <a:solidFill>
                <a:srgbClr val="72133F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72133F"/>
                </a:solidFill>
                <a:highlight>
                  <a:srgbClr val="FFFFFF"/>
                </a:highlight>
              </a:rPr>
              <a:t>Workforce and Economic Development Division</a:t>
            </a:r>
            <a:endParaRPr sz="1700">
              <a:solidFill>
                <a:srgbClr val="72133F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2"/>
          </p:nvPr>
        </p:nvSpPr>
        <p:spPr>
          <a:xfrm>
            <a:off x="5805950" y="1349125"/>
            <a:ext cx="3033300" cy="13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/>
              <a:t>Neil Kelly</a:t>
            </a:r>
            <a:endParaRPr sz="20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>
                <a:solidFill>
                  <a:srgbClr val="72133F"/>
                </a:solidFill>
              </a:rPr>
              <a:t>Consultant</a:t>
            </a:r>
            <a:endParaRPr sz="1700" b="1">
              <a:solidFill>
                <a:srgbClr val="72133F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72133F"/>
                </a:solidFill>
              </a:rPr>
              <a:t>California Department of Education</a:t>
            </a:r>
            <a:endParaRPr sz="1700">
              <a:solidFill>
                <a:srgbClr val="72133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</p:txBody>
      </p:sp>
      <p:pic>
        <p:nvPicPr>
          <p:cNvPr id="76" name="Google Shape;76;p15" descr="California Department of Education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52950" y="3466300"/>
            <a:ext cx="1034975" cy="103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 descr="California Community College Logo 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83125" y="3466300"/>
            <a:ext cx="1330425" cy="106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143200"/>
            <a:ext cx="8520600" cy="31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Share findings and recommendations from a new report on dual enrollment in California adult education and community colleges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Take stock of the state of things: SB 554 in 2022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SzPts val="1800"/>
              <a:buAutoNum type="arabicPeriod"/>
            </a:pPr>
            <a:r>
              <a:rPr lang="en"/>
              <a:t>Move the conversation forward</a:t>
            </a:r>
            <a:endParaRPr/>
          </a:p>
        </p:txBody>
      </p:sp>
      <p:sp>
        <p:nvSpPr>
          <p:cNvPr id="84" name="Google Shape;84;p16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adult dual enrollment? 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11700" y="1143200"/>
            <a:ext cx="8520600" cy="31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Makes education more equitable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61818"/>
              </a:lnSpc>
              <a:spcBef>
                <a:spcPts val="100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Provides opportunities for adult ed students to accelerate, advance, explore, and plan wisely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61818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/>
              <a:t>Accelerates pathways toward education and career goals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1000"/>
              </a:spcAft>
              <a:buSzPts val="2400"/>
              <a:buChar char="●"/>
            </a:pPr>
            <a:r>
              <a:rPr lang="en" sz="2400"/>
              <a:t>Part of a larger toolkit of (college) transition strategies</a:t>
            </a:r>
            <a:endParaRPr sz="2400"/>
          </a:p>
        </p:txBody>
      </p:sp>
      <p:sp>
        <p:nvSpPr>
          <p:cNvPr id="91" name="Google Shape;91;p17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Senate Bill (SB) 554 (2019)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1143200"/>
            <a:ext cx="8520600" cy="31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Authorizes an adult student pursuing a high school diploma (HSD) or a high school equivalency (HSE) certificate in California to enroll as a special part-time student at a community college.  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en">
                <a:solidFill>
                  <a:schemeClr val="dk1"/>
                </a:solidFill>
              </a:rPr>
              <a:t>Student access to credit-bearing college courses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en">
                <a:solidFill>
                  <a:schemeClr val="dk1"/>
                </a:solidFill>
              </a:rPr>
              <a:t>No tuition costs (delay start of the “financial aid clock”)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en">
                <a:solidFill>
                  <a:schemeClr val="dk1"/>
                </a:solidFill>
              </a:rPr>
              <a:t>Enhanced community college apportionment for special admit students (under Student Centered Funding Formula implementation)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en">
                <a:solidFill>
                  <a:schemeClr val="dk1"/>
                </a:solidFill>
              </a:rPr>
              <a:t>Increased community college enrollment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4D94">
            <a:alpha val="41900"/>
          </a:srgbClr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Dual Enrollment in California Adult Education and Community Colleges: Lessons and Opportunities</a:t>
            </a:r>
            <a:endParaRPr/>
          </a:p>
        </p:txBody>
      </p:sp>
      <p:sp>
        <p:nvSpPr>
          <p:cNvPr id="104" name="Google Shape;104;p19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11700" y="1058925"/>
            <a:ext cx="4104000" cy="19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Dual Enrollment in California Adult Education and Community Colleges: Lessons and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Opportunities</a:t>
            </a:r>
            <a:endParaRPr sz="1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 sz="1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endParaRPr sz="1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sz="1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10" name="Google Shape;110;p20" descr="CAEP Adult Dual Enrollment brief snapshot of cov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43700" y="661263"/>
            <a:ext cx="2952573" cy="3820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Themes (from interviews)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311700" y="1043875"/>
            <a:ext cx="8424600" cy="32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Securing Partnerships and Commitments 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Student Eligibility and Application Process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Marketing and Student Engagement 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Course Enrollments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Supporting Persistence and Completion of College Courses </a:t>
            </a:r>
            <a:endParaRPr sz="2400">
              <a:solidFill>
                <a:srgbClr val="72133F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2133F"/>
              </a:buClr>
              <a:buSzPts val="2400"/>
              <a:buChar char="●"/>
            </a:pPr>
            <a:r>
              <a:rPr lang="en" sz="2400">
                <a:solidFill>
                  <a:srgbClr val="72133F"/>
                </a:solidFill>
              </a:rPr>
              <a:t>Guidance and support</a:t>
            </a:r>
            <a:r>
              <a:rPr lang="en" sz="2400"/>
              <a:t> </a:t>
            </a:r>
            <a:endParaRPr sz="2400"/>
          </a:p>
        </p:txBody>
      </p:sp>
      <p:sp>
        <p:nvSpPr>
          <p:cNvPr id="117" name="Google Shape;117;p21"/>
          <p:cNvSpPr txBox="1"/>
          <p:nvPr/>
        </p:nvSpPr>
        <p:spPr>
          <a:xfrm>
            <a:off x="6939875" y="4237625"/>
            <a:ext cx="19653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The Power Is Yours!</a:t>
            </a:r>
            <a:b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>
                <a:solidFill>
                  <a:srgbClr val="1A4D94"/>
                </a:solidFill>
                <a:latin typeface="Avenir"/>
                <a:ea typeface="Avenir"/>
                <a:cs typeface="Avenir"/>
                <a:sym typeface="Avenir"/>
              </a:rPr>
              <a:t>CAEP Summit 2022</a:t>
            </a:r>
            <a:endParaRPr>
              <a:solidFill>
                <a:srgbClr val="1A4D9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RA Simple Master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588</Words>
  <Application>Microsoft Macintosh PowerPoint</Application>
  <PresentationFormat>On-screen Show (16:9)</PresentationFormat>
  <Paragraphs>87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Avenir</vt:lpstr>
      <vt:lpstr>Arial</vt:lpstr>
      <vt:lpstr>HRA Simple Master</vt:lpstr>
      <vt:lpstr>SB554 Implications  for Dual Enrollment:  Moving the Conversation Forward </vt:lpstr>
      <vt:lpstr>Who We Are</vt:lpstr>
      <vt:lpstr>State-level Respondents</vt:lpstr>
      <vt:lpstr>Objectives</vt:lpstr>
      <vt:lpstr>Why adult dual enrollment? </vt:lpstr>
      <vt:lpstr>Senate Bill (SB) 554 (2019)</vt:lpstr>
      <vt:lpstr>Dual Enrollment in California Adult Education and Community Colleges: Lessons and Opportunities</vt:lpstr>
      <vt:lpstr>Dual Enrollment in California Adult Education and Community Colleges: Lessons and  Opportunities             </vt:lpstr>
      <vt:lpstr>Themes (from interviews)</vt:lpstr>
      <vt:lpstr>We need to talk.</vt:lpstr>
      <vt:lpstr>What is an ADE strategy that has worked really well?</vt:lpstr>
      <vt:lpstr>What have you learned about partnering through working on ADE and SB 554?</vt:lpstr>
      <vt:lpstr>How do you ensure the implemented ADE/SB 554 process is running smoothly? </vt:lpstr>
      <vt:lpstr>What is getting in the way of expanding or starting to implement ADE and SB 554?  </vt:lpstr>
      <vt:lpstr>Interlocutors:</vt:lpstr>
      <vt:lpstr>Now what?</vt:lpstr>
      <vt:lpstr>Thank you for joining us!</vt:lpstr>
      <vt:lpstr>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SB554 Implications  for Dual Enrollment:  Moving the Conversation Forward </dc:title>
  <cp:lastModifiedBy>Mandilee Gonzales</cp:lastModifiedBy>
  <cp:revision>2</cp:revision>
  <dcterms:modified xsi:type="dcterms:W3CDTF">2022-10-11T19:57:58Z</dcterms:modified>
</cp:coreProperties>
</file>