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712" r:id="rId2"/>
    <p:sldMasterId id="2147483713" r:id="rId3"/>
    <p:sldMasterId id="2147483714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2188825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 Light" panose="02000403000000020004" pitchFamily="2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  <p:embeddedFont>
      <p:font typeface="Libre Franklin" pitchFamily="2" charset="77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04"/>
    <p:restoredTop sz="86338"/>
  </p:normalViewPr>
  <p:slideViewPr>
    <p:cSldViewPr snapToGrid="0">
      <p:cViewPr varScale="1">
        <p:scale>
          <a:sx n="63" d="100"/>
          <a:sy n="63" d="100"/>
        </p:scale>
        <p:origin x="208" y="1096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01e696f2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901e696f2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96" name="Google Shape;396;g901e696f2e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64a36a097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g164a36a097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g164a36a0978_0_6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64a36a097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64a36a097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g164a36a0978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64a10920a4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64a10920a4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4" name="Google Shape;604;g164a10920a4_0_2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64a36a0978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164a36a0978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1" name="Google Shape;611;g164a36a0978_0_5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64a36a0978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164a36a0978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" name="Google Shape;619;g164a36a0978_0_4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64a36a0978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g164a36a0978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8" name="Google Shape;628;g164a36a0978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686d2e6d9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686d2e6d9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7" name="Google Shape;637;g1686d2e6d9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6917858fc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g16917858fc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651" name="Google Shape;651;g16917858fc6_0_2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686d2e6d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1686d2e6d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g1686d2e6d9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686d2e6d9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1686d2e6d9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1686d2e6d95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64a10920a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164a10920a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164a10920a4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51605ebe3_1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1" name="Google Shape;421;g1251605ebe3_1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64b792da1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164b792da1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g164b792da1b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7306c48b3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17306c48b3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g17306c48b3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64b792da1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164b792da1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164b792da1b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64a36a0978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0" name="Google Shape;550;g164a36a097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251605ebe3_1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251605ebe3_1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2" name="Google Shape;572;g1251605ebe3_1_7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64a36a0978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164a36a0978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g164a36a0978_0_5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14162" y="2130426"/>
            <a:ext cx="10360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28324" y="3886200"/>
            <a:ext cx="8532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831434" y="-1621649"/>
            <a:ext cx="4526100" cy="10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282334" y="1829089"/>
            <a:ext cx="58515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695801" y="-811811"/>
            <a:ext cx="5851500" cy="8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ew FSG Layout">
  <p:cSld name="5_New FSG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0" y="0"/>
            <a:ext cx="12188700" cy="228600"/>
          </a:xfrm>
          <a:prstGeom prst="rect">
            <a:avLst/>
          </a:prstGeom>
          <a:solidFill>
            <a:srgbClr val="66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805566" y="6611781"/>
            <a:ext cx="57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5700" rIns="904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t="89719"/>
          <a:stretch/>
        </p:blipFill>
        <p:spPr>
          <a:xfrm>
            <a:off x="0" y="223839"/>
            <a:ext cx="12188825" cy="1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525856" y="526690"/>
            <a:ext cx="11137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87553" y="1371600"/>
            <a:ext cx="112137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87553" y="5911342"/>
            <a:ext cx="1121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1" i="1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1" i="1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1" i="1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1" i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3"/>
          </p:nvPr>
        </p:nvSpPr>
        <p:spPr>
          <a:xfrm>
            <a:off x="1" y="0"/>
            <a:ext cx="55845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1631844" y="6675902"/>
            <a:ext cx="5571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2011 FSG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1795562" y="6586972"/>
            <a:ext cx="333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5700" rIns="904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SG Layout - no grey box">
  <p:cSld name="New FSG Layout - no grey box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12188700" cy="228600"/>
          </a:xfrm>
          <a:prstGeom prst="rect">
            <a:avLst/>
          </a:prstGeom>
          <a:solidFill>
            <a:srgbClr val="66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2">
            <a:alphaModFix/>
          </a:blip>
          <a:srcRect t="89719"/>
          <a:stretch/>
        </p:blipFill>
        <p:spPr>
          <a:xfrm>
            <a:off x="0" y="223839"/>
            <a:ext cx="12188825" cy="1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525855" y="526689"/>
            <a:ext cx="11137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87553" y="1371600"/>
            <a:ext cx="112137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487553" y="5911342"/>
            <a:ext cx="1121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1" i="1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1" i="1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1" i="1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1" i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3"/>
          </p:nvPr>
        </p:nvSpPr>
        <p:spPr>
          <a:xfrm>
            <a:off x="1" y="0"/>
            <a:ext cx="55845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11795562" y="6586971"/>
            <a:ext cx="333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5700" rIns="904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ew FSG Layout">
  <p:cSld name="1_New FSG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0"/>
            <a:ext cx="12188700" cy="228600"/>
          </a:xfrm>
          <a:prstGeom prst="rect">
            <a:avLst/>
          </a:prstGeom>
          <a:solidFill>
            <a:srgbClr val="66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t="89719"/>
          <a:stretch/>
        </p:blipFill>
        <p:spPr>
          <a:xfrm>
            <a:off x="0" y="223839"/>
            <a:ext cx="12188825" cy="1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11444312" y="-631"/>
            <a:ext cx="74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 ALLIES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25856" y="526690"/>
            <a:ext cx="11137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87553" y="1371600"/>
            <a:ext cx="112137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487553" y="5911342"/>
            <a:ext cx="1121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1" i="1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1" i="1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1" i="1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1" i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1" y="0"/>
            <a:ext cx="55845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11795562" y="6586972"/>
            <a:ext cx="333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5700" rIns="904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3657" y="6324600"/>
            <a:ext cx="853596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ew FSG Layout - no grey box blank">
  <p:cSld name="5_New FSG Layout - no grey box 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0" y="1"/>
            <a:ext cx="12188700" cy="228600"/>
          </a:xfrm>
          <a:prstGeom prst="rect">
            <a:avLst/>
          </a:prstGeom>
          <a:solidFill>
            <a:srgbClr val="66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 t="89719"/>
          <a:stretch/>
        </p:blipFill>
        <p:spPr>
          <a:xfrm>
            <a:off x="0" y="223840"/>
            <a:ext cx="12188825" cy="1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525855" y="526689"/>
            <a:ext cx="11137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55845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11795612" y="6586971"/>
            <a:ext cx="333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5700" rIns="904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box Layout">
  <p:cSld name="3_Textbox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253935" y="242888"/>
            <a:ext cx="1165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260283" y="825501"/>
            <a:ext cx="116556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5484971" y="6492240"/>
            <a:ext cx="1218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19" descr="DSAEA-Powerpoint-Slide-Template-2-W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8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88768" y="1149350"/>
            <a:ext cx="104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88768" y="3536950"/>
            <a:ext cx="10411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marL="2743200" lvl="5" indent="-27305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5977958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 rot="5400000">
            <a:off x="3918643" y="-1255075"/>
            <a:ext cx="43515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lvl="0" indent="-2857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642595" y="1008857"/>
            <a:ext cx="104175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3"/>
          </p:nvPr>
        </p:nvSpPr>
        <p:spPr>
          <a:xfrm>
            <a:off x="247587" y="92606"/>
            <a:ext cx="68394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9353230" y="6364818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 descr="DSAEA-Powerpoint-Slide-Template-2-W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8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2833" y="4406901"/>
            <a:ext cx="103605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2833" y="2906713"/>
            <a:ext cx="103605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676309" y="227584"/>
            <a:ext cx="108363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714401" y="1633981"/>
            <a:ext cx="51516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2"/>
          </p:nvPr>
        </p:nvSpPr>
        <p:spPr>
          <a:xfrm>
            <a:off x="6277245" y="1577340"/>
            <a:ext cx="53022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ftr" idx="11"/>
          </p:nvPr>
        </p:nvSpPr>
        <p:spPr>
          <a:xfrm>
            <a:off x="4144200" y="6377940"/>
            <a:ext cx="3900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dt" idx="10"/>
          </p:nvPr>
        </p:nvSpPr>
        <p:spPr>
          <a:xfrm>
            <a:off x="609441" y="6377940"/>
            <a:ext cx="280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sldNum" idx="12"/>
          </p:nvPr>
        </p:nvSpPr>
        <p:spPr>
          <a:xfrm>
            <a:off x="11217103" y="6463537"/>
            <a:ext cx="2736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3970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9700" marR="0" lvl="1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9700" marR="0" lvl="2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00" marR="0" lvl="3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700" marR="0" lvl="4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9700" marR="0" lvl="5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9700" marR="0" lvl="6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9700" marR="0" lvl="7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9700" marR="0" lvl="8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1">
  <p:cSld name="TITLE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888768" y="1149350"/>
            <a:ext cx="104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888768" y="3536950"/>
            <a:ext cx="10411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marL="2743200" lvl="5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5977958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2">
  <p:cSld name="TITLE_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888768" y="1149350"/>
            <a:ext cx="104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888768" y="3536950"/>
            <a:ext cx="10411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marL="2743200" lvl="5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5977958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36" descr="DSAEA-Powerpoint-Slide-Template-2-W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8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1066522" y="642594"/>
            <a:ext cx="10055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1066522" y="2103120"/>
            <a:ext cx="100557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1066522" y="642594"/>
            <a:ext cx="10055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1069569" y="2074334"/>
            <a:ext cx="466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2"/>
          </p:nvPr>
        </p:nvSpPr>
        <p:spPr>
          <a:xfrm>
            <a:off x="1069569" y="2792472"/>
            <a:ext cx="46623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3"/>
          </p:nvPr>
        </p:nvSpPr>
        <p:spPr>
          <a:xfrm>
            <a:off x="6457030" y="2074334"/>
            <a:ext cx="466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4"/>
          </p:nvPr>
        </p:nvSpPr>
        <p:spPr>
          <a:xfrm>
            <a:off x="6457030" y="2792471"/>
            <a:ext cx="46623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1307529" y="1267730"/>
            <a:ext cx="9573900" cy="430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/>
          <p:nvPr/>
        </p:nvSpPr>
        <p:spPr>
          <a:xfrm>
            <a:off x="1447424" y="1411615"/>
            <a:ext cx="9294000" cy="40347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0"/>
          <p:cNvSpPr/>
          <p:nvPr/>
        </p:nvSpPr>
        <p:spPr>
          <a:xfrm>
            <a:off x="5134543" y="1267730"/>
            <a:ext cx="19197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40"/>
          <p:cNvGrpSpPr/>
          <p:nvPr/>
        </p:nvGrpSpPr>
        <p:grpSpPr>
          <a:xfrm>
            <a:off x="5248605" y="1267730"/>
            <a:ext cx="1691192" cy="615934"/>
            <a:chOff x="5250180" y="1267730"/>
            <a:chExt cx="1691700" cy="615934"/>
          </a:xfrm>
        </p:grpSpPr>
        <p:cxnSp>
          <p:nvCxnSpPr>
            <p:cNvPr id="240" name="Google Shape;240;p40"/>
            <p:cNvCxnSpPr/>
            <p:nvPr/>
          </p:nvCxnSpPr>
          <p:spPr>
            <a:xfrm>
              <a:off x="525018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40"/>
            <p:cNvCxnSpPr/>
            <p:nvPr/>
          </p:nvCxnSpPr>
          <p:spPr>
            <a:xfrm>
              <a:off x="694182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40"/>
            <p:cNvCxnSpPr/>
            <p:nvPr/>
          </p:nvCxnSpPr>
          <p:spPr>
            <a:xfrm>
              <a:off x="5250180" y="1883664"/>
              <a:ext cx="169170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3" name="Google Shape;243;p40"/>
          <p:cNvSpPr txBox="1">
            <a:spLocks noGrp="1"/>
          </p:cNvSpPr>
          <p:nvPr>
            <p:ph type="ctrTitle"/>
          </p:nvPr>
        </p:nvSpPr>
        <p:spPr>
          <a:xfrm>
            <a:off x="1628679" y="2244830"/>
            <a:ext cx="89313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subTitle" idx="1"/>
          </p:nvPr>
        </p:nvSpPr>
        <p:spPr>
          <a:xfrm>
            <a:off x="1628677" y="4682062"/>
            <a:ext cx="893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dt" idx="10"/>
          </p:nvPr>
        </p:nvSpPr>
        <p:spPr>
          <a:xfrm>
            <a:off x="5317375" y="1341256"/>
            <a:ext cx="15543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ftr" idx="11"/>
          </p:nvPr>
        </p:nvSpPr>
        <p:spPr>
          <a:xfrm>
            <a:off x="1628676" y="5177408"/>
            <a:ext cx="5728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sldNum" idx="12"/>
          </p:nvPr>
        </p:nvSpPr>
        <p:spPr>
          <a:xfrm>
            <a:off x="8604679" y="5177408"/>
            <a:ext cx="195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1"/>
          <p:cNvSpPr/>
          <p:nvPr/>
        </p:nvSpPr>
        <p:spPr>
          <a:xfrm>
            <a:off x="1307529" y="1267730"/>
            <a:ext cx="9573900" cy="430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/>
          <p:nvPr/>
        </p:nvSpPr>
        <p:spPr>
          <a:xfrm>
            <a:off x="1447424" y="1411615"/>
            <a:ext cx="9294000" cy="40347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5134543" y="1267730"/>
            <a:ext cx="19197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1628732" y="2275165"/>
            <a:ext cx="8931300" cy="24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4" name="Google Shape;254;p41"/>
          <p:cNvGrpSpPr/>
          <p:nvPr/>
        </p:nvGrpSpPr>
        <p:grpSpPr>
          <a:xfrm>
            <a:off x="5248605" y="1267730"/>
            <a:ext cx="1691192" cy="615934"/>
            <a:chOff x="5250180" y="1267730"/>
            <a:chExt cx="1691700" cy="615934"/>
          </a:xfrm>
        </p:grpSpPr>
        <p:cxnSp>
          <p:nvCxnSpPr>
            <p:cNvPr id="255" name="Google Shape;255;p41"/>
            <p:cNvCxnSpPr/>
            <p:nvPr/>
          </p:nvCxnSpPr>
          <p:spPr>
            <a:xfrm>
              <a:off x="525018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41"/>
            <p:cNvCxnSpPr/>
            <p:nvPr/>
          </p:nvCxnSpPr>
          <p:spPr>
            <a:xfrm>
              <a:off x="694182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41"/>
            <p:cNvCxnSpPr/>
            <p:nvPr/>
          </p:nvCxnSpPr>
          <p:spPr>
            <a:xfrm>
              <a:off x="5250180" y="1883664"/>
              <a:ext cx="169170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8" name="Google Shape;258;p41"/>
          <p:cNvSpPr txBox="1">
            <a:spLocks noGrp="1"/>
          </p:cNvSpPr>
          <p:nvPr>
            <p:ph type="body" idx="1"/>
          </p:nvPr>
        </p:nvSpPr>
        <p:spPr>
          <a:xfrm>
            <a:off x="1628732" y="4682062"/>
            <a:ext cx="893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dt" idx="10"/>
          </p:nvPr>
        </p:nvSpPr>
        <p:spPr>
          <a:xfrm>
            <a:off x="5317375" y="1344502"/>
            <a:ext cx="15543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ftr" idx="11"/>
          </p:nvPr>
        </p:nvSpPr>
        <p:spPr>
          <a:xfrm>
            <a:off x="1628733" y="5177408"/>
            <a:ext cx="565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sldNum" idx="12"/>
          </p:nvPr>
        </p:nvSpPr>
        <p:spPr>
          <a:xfrm>
            <a:off x="8602263" y="5177408"/>
            <a:ext cx="1957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1066522" y="642594"/>
            <a:ext cx="10055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1066522" y="2103120"/>
            <a:ext cx="46623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2"/>
          </p:nvPr>
        </p:nvSpPr>
        <p:spPr>
          <a:xfrm>
            <a:off x="6460077" y="2103120"/>
            <a:ext cx="46623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5383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5986" y="1600201"/>
            <a:ext cx="5383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1066522" y="642594"/>
            <a:ext cx="10055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/>
          <p:nvPr/>
        </p:nvSpPr>
        <p:spPr>
          <a:xfrm>
            <a:off x="8117756" y="237744"/>
            <a:ext cx="3825600" cy="6382500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5"/>
          <p:cNvSpPr/>
          <p:nvPr/>
        </p:nvSpPr>
        <p:spPr>
          <a:xfrm>
            <a:off x="8252511" y="374904"/>
            <a:ext cx="3556200" cy="61083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8455997" y="607392"/>
            <a:ext cx="31611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1"/>
          </p:nvPr>
        </p:nvSpPr>
        <p:spPr>
          <a:xfrm>
            <a:off x="685621" y="609600"/>
            <a:ext cx="6856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2"/>
          </p:nvPr>
        </p:nvSpPr>
        <p:spPr>
          <a:xfrm>
            <a:off x="8455997" y="2336800"/>
            <a:ext cx="31611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dt" idx="10"/>
          </p:nvPr>
        </p:nvSpPr>
        <p:spPr>
          <a:xfrm>
            <a:off x="5586545" y="6035040"/>
            <a:ext cx="1955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ftr" idx="11"/>
          </p:nvPr>
        </p:nvSpPr>
        <p:spPr>
          <a:xfrm>
            <a:off x="685622" y="6035040"/>
            <a:ext cx="4583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sldNum" idx="12"/>
          </p:nvPr>
        </p:nvSpPr>
        <p:spPr>
          <a:xfrm>
            <a:off x="10394021" y="6035040"/>
            <a:ext cx="122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/>
          <p:nvPr/>
        </p:nvSpPr>
        <p:spPr>
          <a:xfrm>
            <a:off x="8117756" y="237744"/>
            <a:ext cx="3825600" cy="6382500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6"/>
          <p:cNvSpPr>
            <a:spLocks noGrp="1"/>
          </p:cNvSpPr>
          <p:nvPr>
            <p:ph type="pic" idx="2"/>
          </p:nvPr>
        </p:nvSpPr>
        <p:spPr>
          <a:xfrm>
            <a:off x="228539" y="237744"/>
            <a:ext cx="7694100" cy="6382500"/>
          </a:xfrm>
          <a:prstGeom prst="rect">
            <a:avLst/>
          </a:prstGeom>
          <a:solidFill>
            <a:srgbClr val="BED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5660863" y="6035040"/>
            <a:ext cx="2071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612488" y="6035040"/>
            <a:ext cx="4586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10394021" y="6035040"/>
            <a:ext cx="1224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46"/>
          <p:cNvSpPr/>
          <p:nvPr/>
        </p:nvSpPr>
        <p:spPr>
          <a:xfrm>
            <a:off x="8252511" y="374904"/>
            <a:ext cx="3556200" cy="61083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title"/>
          </p:nvPr>
        </p:nvSpPr>
        <p:spPr>
          <a:xfrm>
            <a:off x="8475042" y="603504"/>
            <a:ext cx="31440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body" idx="1"/>
          </p:nvPr>
        </p:nvSpPr>
        <p:spPr>
          <a:xfrm>
            <a:off x="8475042" y="2386584"/>
            <a:ext cx="3144000" cy="3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1066522" y="642594"/>
            <a:ext cx="10055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body" idx="1"/>
          </p:nvPr>
        </p:nvSpPr>
        <p:spPr>
          <a:xfrm rot="5400000">
            <a:off x="4169653" y="-999930"/>
            <a:ext cx="38496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title"/>
          </p:nvPr>
        </p:nvSpPr>
        <p:spPr>
          <a:xfrm rot="5400000">
            <a:off x="7541143" y="2210100"/>
            <a:ext cx="5257800" cy="2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body" idx="1"/>
          </p:nvPr>
        </p:nvSpPr>
        <p:spPr>
          <a:xfrm rot="5400000">
            <a:off x="2246628" y="-646650"/>
            <a:ext cx="5257800" cy="8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8" name="Google Shape;318;p50" descr="DSAEA-Powerpoint-Slide-Template-2-W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8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title"/>
          </p:nvPr>
        </p:nvSpPr>
        <p:spPr>
          <a:xfrm>
            <a:off x="888768" y="1149350"/>
            <a:ext cx="104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body" idx="1"/>
          </p:nvPr>
        </p:nvSpPr>
        <p:spPr>
          <a:xfrm>
            <a:off x="888768" y="3536950"/>
            <a:ext cx="10411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marL="2743200" lvl="5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sldNum" idx="12"/>
          </p:nvPr>
        </p:nvSpPr>
        <p:spPr>
          <a:xfrm>
            <a:off x="5977958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 rot="5400000">
            <a:off x="3918643" y="-1255075"/>
            <a:ext cx="43515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pic>
        <p:nvPicPr>
          <p:cNvPr id="326" name="Google Shape;32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2"/>
          <p:cNvSpPr txBox="1">
            <a:spLocks noGrp="1"/>
          </p:cNvSpPr>
          <p:nvPr>
            <p:ph type="body" idx="2"/>
          </p:nvPr>
        </p:nvSpPr>
        <p:spPr>
          <a:xfrm>
            <a:off x="642595" y="1008857"/>
            <a:ext cx="104175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lvl="0" indent="-292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body" idx="3"/>
          </p:nvPr>
        </p:nvSpPr>
        <p:spPr>
          <a:xfrm>
            <a:off x="247587" y="92606"/>
            <a:ext cx="68394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20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2"/>
          <p:cNvSpPr txBox="1"/>
          <p:nvPr/>
        </p:nvSpPr>
        <p:spPr>
          <a:xfrm>
            <a:off x="9353230" y="6364818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441" y="1535113"/>
            <a:ext cx="5385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09441" y="2174875"/>
            <a:ext cx="5385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91754" y="1535113"/>
            <a:ext cx="53877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91754" y="2174875"/>
            <a:ext cx="5387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p55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6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5" name="Google Shape;345;p56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1" name="Google Shape;351;p58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2" name="Google Shape;352;p5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55" name="Google Shape;355;p5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0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59" name="Google Shape;359;p60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0" name="Google Shape;360;p60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1" name="Google Shape;361;p6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64" name="Google Shape;364;p61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2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" name="Google Shape;367;p62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62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4"/>
          <p:cNvSpPr txBox="1">
            <a:spLocks noGrp="1"/>
          </p:cNvSpPr>
          <p:nvPr>
            <p:ph type="title"/>
          </p:nvPr>
        </p:nvSpPr>
        <p:spPr>
          <a:xfrm>
            <a:off x="676309" y="227584"/>
            <a:ext cx="108363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4"/>
          <p:cNvSpPr txBox="1">
            <a:spLocks noGrp="1"/>
          </p:cNvSpPr>
          <p:nvPr>
            <p:ph type="body" idx="1"/>
          </p:nvPr>
        </p:nvSpPr>
        <p:spPr>
          <a:xfrm>
            <a:off x="714401" y="1633981"/>
            <a:ext cx="51516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4"/>
          <p:cNvSpPr txBox="1">
            <a:spLocks noGrp="1"/>
          </p:cNvSpPr>
          <p:nvPr>
            <p:ph type="body" idx="2"/>
          </p:nvPr>
        </p:nvSpPr>
        <p:spPr>
          <a:xfrm>
            <a:off x="6277245" y="1577340"/>
            <a:ext cx="53022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4"/>
          <p:cNvSpPr txBox="1">
            <a:spLocks noGrp="1"/>
          </p:cNvSpPr>
          <p:nvPr>
            <p:ph type="ftr" idx="11"/>
          </p:nvPr>
        </p:nvSpPr>
        <p:spPr>
          <a:xfrm>
            <a:off x="4144200" y="6377940"/>
            <a:ext cx="3900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64"/>
          <p:cNvSpPr txBox="1">
            <a:spLocks noGrp="1"/>
          </p:cNvSpPr>
          <p:nvPr>
            <p:ph type="dt" idx="10"/>
          </p:nvPr>
        </p:nvSpPr>
        <p:spPr>
          <a:xfrm>
            <a:off x="609441" y="6377940"/>
            <a:ext cx="2803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64"/>
          <p:cNvSpPr txBox="1">
            <a:spLocks noGrp="1"/>
          </p:cNvSpPr>
          <p:nvPr>
            <p:ph type="sldNum" idx="12"/>
          </p:nvPr>
        </p:nvSpPr>
        <p:spPr>
          <a:xfrm>
            <a:off x="11217103" y="6463537"/>
            <a:ext cx="2736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3970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9700" marR="0" lvl="1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9700" marR="0" lvl="2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00" marR="0" lvl="3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700" marR="0" lvl="4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9700" marR="0" lvl="5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9700" marR="0" lvl="6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9700" marR="0" lvl="7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9700" marR="0" lvl="8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1">
  <p:cSld name="TITLE_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5"/>
          <p:cNvSpPr txBox="1">
            <a:spLocks noGrp="1"/>
          </p:cNvSpPr>
          <p:nvPr>
            <p:ph type="title"/>
          </p:nvPr>
        </p:nvSpPr>
        <p:spPr>
          <a:xfrm>
            <a:off x="888768" y="1149350"/>
            <a:ext cx="104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5"/>
          <p:cNvSpPr txBox="1">
            <a:spLocks noGrp="1"/>
          </p:cNvSpPr>
          <p:nvPr>
            <p:ph type="body" idx="1"/>
          </p:nvPr>
        </p:nvSpPr>
        <p:spPr>
          <a:xfrm>
            <a:off x="888768" y="3536950"/>
            <a:ext cx="10411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marL="2743200" lvl="5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5"/>
          <p:cNvSpPr txBox="1">
            <a:spLocks noGrp="1"/>
          </p:cNvSpPr>
          <p:nvPr>
            <p:ph type="sldNum" idx="12"/>
          </p:nvPr>
        </p:nvSpPr>
        <p:spPr>
          <a:xfrm>
            <a:off x="5977958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2">
  <p:cSld name="TITLE_3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6"/>
          <p:cNvSpPr txBox="1">
            <a:spLocks noGrp="1"/>
          </p:cNvSpPr>
          <p:nvPr>
            <p:ph type="title"/>
          </p:nvPr>
        </p:nvSpPr>
        <p:spPr>
          <a:xfrm>
            <a:off x="888768" y="1149350"/>
            <a:ext cx="104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6"/>
          <p:cNvSpPr txBox="1">
            <a:spLocks noGrp="1"/>
          </p:cNvSpPr>
          <p:nvPr>
            <p:ph type="body" idx="1"/>
          </p:nvPr>
        </p:nvSpPr>
        <p:spPr>
          <a:xfrm>
            <a:off x="888768" y="3536950"/>
            <a:ext cx="104112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/>
            </a:lvl5pPr>
            <a:lvl6pPr marL="2743200" lvl="5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66"/>
          <p:cNvSpPr txBox="1">
            <a:spLocks noGrp="1"/>
          </p:cNvSpPr>
          <p:nvPr>
            <p:ph type="sldNum" idx="12"/>
          </p:nvPr>
        </p:nvSpPr>
        <p:spPr>
          <a:xfrm>
            <a:off x="5977958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p67" descr="DSAEA-Powerpoint-Slide-Template-2-W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8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442" y="273050"/>
            <a:ext cx="40101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65492" y="273051"/>
            <a:ext cx="68139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09442" y="1435101"/>
            <a:ext cx="40101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389095" y="4800600"/>
            <a:ext cx="7313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2389095" y="612775"/>
            <a:ext cx="7313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2389095" y="5367338"/>
            <a:ext cx="7313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DSAEA-Powerpoint-Slide-Title-2-Wide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12188389" cy="68579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234635" y="237744"/>
            <a:ext cx="11719500" cy="63825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7"/>
          <p:cNvSpPr/>
          <p:nvPr/>
        </p:nvSpPr>
        <p:spPr>
          <a:xfrm>
            <a:off x="371759" y="374904"/>
            <a:ext cx="11445300" cy="6108300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1066522" y="642594"/>
            <a:ext cx="10055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1066522" y="2103120"/>
            <a:ext cx="100557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◦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Arial"/>
              <a:buChar char="◦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dt" idx="10"/>
          </p:nvPr>
        </p:nvSpPr>
        <p:spPr>
          <a:xfrm>
            <a:off x="7254904" y="6035040"/>
            <a:ext cx="289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ftr" idx="11"/>
          </p:nvPr>
        </p:nvSpPr>
        <p:spPr>
          <a:xfrm>
            <a:off x="1066522" y="6035040"/>
            <a:ext cx="581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sldNum" idx="12"/>
          </p:nvPr>
        </p:nvSpPr>
        <p:spPr>
          <a:xfrm>
            <a:off x="10284321" y="6035040"/>
            <a:ext cx="83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senbloom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election.com/issues/2011/mar/san-joaquin-investment-profile.cf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>
            <a:spLocks noGrp="1"/>
          </p:cNvSpPr>
          <p:nvPr>
            <p:ph type="title" idx="4294967295"/>
          </p:nvPr>
        </p:nvSpPr>
        <p:spPr>
          <a:xfrm>
            <a:off x="-230188" y="2069068"/>
            <a:ext cx="11782500" cy="89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CAEP as a Catalyst for Developing a Regional Pathway System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0" name="Google Shape;590;p77" descr="Employer Need Jamboard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17550"/>
            <a:ext cx="12188824" cy="682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F7D6D-F3A9-70D9-41D8-37DF4AAF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Employer Needs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78" descr="Career Pathway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475" y="656550"/>
            <a:ext cx="7712374" cy="56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8"/>
          <p:cNvSpPr/>
          <p:nvPr/>
        </p:nvSpPr>
        <p:spPr>
          <a:xfrm>
            <a:off x="5824875" y="3414925"/>
            <a:ext cx="1080000" cy="48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</a:rPr>
              <a:t>BRIDGE DESIGN</a:t>
            </a:r>
            <a:endParaRPr sz="1100" b="1">
              <a:solidFill>
                <a:srgbClr val="FF0000"/>
              </a:solidFill>
            </a:endParaRPr>
          </a:p>
        </p:txBody>
      </p:sp>
      <p:grpSp>
        <p:nvGrpSpPr>
          <p:cNvPr id="598" name="Google Shape;598;p78" descr="Bridge Curriculum Team "/>
          <p:cNvGrpSpPr/>
          <p:nvPr/>
        </p:nvGrpSpPr>
        <p:grpSpPr>
          <a:xfrm>
            <a:off x="469425" y="538100"/>
            <a:ext cx="3594650" cy="2731725"/>
            <a:chOff x="469425" y="538100"/>
            <a:chExt cx="3594650" cy="2731725"/>
          </a:xfrm>
        </p:grpSpPr>
        <p:sp>
          <p:nvSpPr>
            <p:cNvPr id="599" name="Google Shape;599;p78"/>
            <p:cNvSpPr/>
            <p:nvPr/>
          </p:nvSpPr>
          <p:spPr>
            <a:xfrm>
              <a:off x="469425" y="538100"/>
              <a:ext cx="3594600" cy="573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</a:rPr>
                <a:t>Bridge Curriculum Team </a:t>
              </a:r>
              <a:endParaRPr/>
            </a:p>
          </p:txBody>
        </p:sp>
        <p:sp>
          <p:nvSpPr>
            <p:cNvPr id="600" name="Google Shape;600;p78"/>
            <p:cNvSpPr txBox="1"/>
            <p:nvPr/>
          </p:nvSpPr>
          <p:spPr>
            <a:xfrm>
              <a:off x="525875" y="1145825"/>
              <a:ext cx="35382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/>
                <a:t>Purpose</a:t>
              </a:r>
              <a:r>
                <a:rPr lang="en-US"/>
                <a:t>: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Create a Bridge for adult school students to prepare for entry into a Delta College or immediate employment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</a:rPr>
                <a:t>Primary Implementation Responsibility:</a:t>
              </a:r>
              <a:endParaRPr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</a:rPr>
                <a:t>Adult Education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C18242-9DF1-9C3C-AD69-AFCD92DA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2" y="-1371600"/>
            <a:ext cx="10055700" cy="1371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Bridge Curriculum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79" descr="LIMM Pathway Bridge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4026" cy="606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0550" y="1452050"/>
            <a:ext cx="3400500" cy="3177000"/>
          </a:xfrm>
          <a:prstGeom prst="roundRect">
            <a:avLst>
              <a:gd name="adj" fmla="val 9459"/>
            </a:avLst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70269-1B58-8FAD-2506-10E3B7B94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492" y="-763500"/>
            <a:ext cx="11357700" cy="763500"/>
          </a:xfrm>
        </p:spPr>
        <p:txBody>
          <a:bodyPr spcFirstLastPara="1" wrap="square" lIns="121875" tIns="121875" rIns="121875" bIns="121875" anchor="b" anchorCtr="0">
            <a:noAutofit/>
          </a:bodyPr>
          <a:lstStyle/>
          <a:p>
            <a:r>
              <a:rPr lang="en-US" dirty="0"/>
              <a:t>LIMM Pathway Bridge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5" name="Google Shape;615;p80" descr="Bridge Framework Jamboard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697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F8BAC2-1EF3-60B6-C522-6F7C0D45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 err="1"/>
              <a:t>Jamboard</a:t>
            </a:r>
            <a:r>
              <a:rPr lang="en-US" dirty="0"/>
              <a:t> example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1"/>
          <p:cNvSpPr txBox="1">
            <a:spLocks noGrp="1"/>
          </p:cNvSpPr>
          <p:nvPr>
            <p:ph type="title"/>
          </p:nvPr>
        </p:nvSpPr>
        <p:spPr>
          <a:xfrm>
            <a:off x="101575" y="161925"/>
            <a:ext cx="11914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en-US" sz="3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Course Outline </a:t>
            </a:r>
            <a:endParaRPr sz="3000"/>
          </a:p>
        </p:txBody>
      </p:sp>
      <p:sp>
        <p:nvSpPr>
          <p:cNvPr id="622" name="Google Shape;622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4" name="Google Shape;624;p81" descr="Course Outline class schedu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325"/>
            <a:ext cx="11914200" cy="408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2" name="Google Shape;632;p82" descr="School poster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00" y="158775"/>
            <a:ext cx="4656575" cy="65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2" descr="Course lis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625" y="125425"/>
            <a:ext cx="5845150" cy="6607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3779E-78C5-3C39-805C-70943354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Manteca Bridge Pilot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83" descr="LIMM Pathway Design Overview"/>
          <p:cNvGrpSpPr/>
          <p:nvPr/>
        </p:nvGrpSpPr>
        <p:grpSpPr>
          <a:xfrm>
            <a:off x="469425" y="3289125"/>
            <a:ext cx="3594650" cy="3450500"/>
            <a:chOff x="469425" y="3289125"/>
            <a:chExt cx="3594650" cy="3450500"/>
          </a:xfrm>
        </p:grpSpPr>
        <p:sp>
          <p:nvSpPr>
            <p:cNvPr id="640" name="Google Shape;640;p83"/>
            <p:cNvSpPr/>
            <p:nvPr/>
          </p:nvSpPr>
          <p:spPr>
            <a:xfrm>
              <a:off x="469425" y="3289125"/>
              <a:ext cx="3594600" cy="573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</a:rPr>
                <a:t>LIMM </a:t>
              </a:r>
              <a:r>
                <a:rPr lang="en-US" b="1"/>
                <a:t>Pathway Design Team </a:t>
              </a:r>
              <a:endParaRPr/>
            </a:p>
          </p:txBody>
        </p:sp>
        <p:sp>
          <p:nvSpPr>
            <p:cNvPr id="641" name="Google Shape;641;p83"/>
            <p:cNvSpPr txBox="1"/>
            <p:nvPr/>
          </p:nvSpPr>
          <p:spPr>
            <a:xfrm>
              <a:off x="525875" y="3969125"/>
              <a:ext cx="3538200" cy="27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/>
                <a:t>Purpose</a:t>
              </a:r>
              <a:r>
                <a:rPr lang="en-US"/>
                <a:t>: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Create the full sequence of courses, certificates and work experience from initial Delta College certificate, through associate’s degree and onto 4-Year programs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/>
                <a:t>Primary Implementation Responsibility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Delta College credit programs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2" name="Google Shape;642;p83" descr="Pathway map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475" y="656550"/>
            <a:ext cx="7712374" cy="56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3"/>
          <p:cNvSpPr txBox="1"/>
          <p:nvPr/>
        </p:nvSpPr>
        <p:spPr>
          <a:xfrm rot="-1442611">
            <a:off x="6801403" y="2312507"/>
            <a:ext cx="2735437" cy="4001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P A T H W A Y   D E S I G N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644" name="Google Shape;644;p83" descr="Bridge Curriculum Team Overview"/>
          <p:cNvGrpSpPr/>
          <p:nvPr/>
        </p:nvGrpSpPr>
        <p:grpSpPr>
          <a:xfrm>
            <a:off x="469425" y="538100"/>
            <a:ext cx="3594650" cy="2731725"/>
            <a:chOff x="469425" y="538100"/>
            <a:chExt cx="3594650" cy="2731725"/>
          </a:xfrm>
        </p:grpSpPr>
        <p:sp>
          <p:nvSpPr>
            <p:cNvPr id="645" name="Google Shape;645;p83"/>
            <p:cNvSpPr/>
            <p:nvPr/>
          </p:nvSpPr>
          <p:spPr>
            <a:xfrm>
              <a:off x="469425" y="538100"/>
              <a:ext cx="3594600" cy="573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</a:rPr>
                <a:t>Bridge Curriculum Team </a:t>
              </a:r>
              <a:endParaRPr/>
            </a:p>
          </p:txBody>
        </p:sp>
        <p:sp>
          <p:nvSpPr>
            <p:cNvPr id="646" name="Google Shape;646;p83"/>
            <p:cNvSpPr txBox="1"/>
            <p:nvPr/>
          </p:nvSpPr>
          <p:spPr>
            <a:xfrm>
              <a:off x="525875" y="1145825"/>
              <a:ext cx="35382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Purpose</a:t>
              </a:r>
              <a:r>
                <a:rPr lang="en-US" dirty="0"/>
                <a:t>:</a:t>
              </a:r>
              <a:endParaRPr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Create a Bridge for adult school students to prepare for entry into a Delta College or immediate employment</a:t>
              </a:r>
              <a:endParaRPr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</a:rPr>
                <a:t>Primary Implementation Responsibility:</a:t>
              </a:r>
              <a:endParaRPr b="1"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>
                  <a:solidFill>
                    <a:schemeClr val="dk1"/>
                  </a:solidFill>
                </a:rPr>
                <a:t>Adult Education</a:t>
              </a: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7" name="Google Shape;647;p83"/>
          <p:cNvSpPr/>
          <p:nvPr/>
        </p:nvSpPr>
        <p:spPr>
          <a:xfrm>
            <a:off x="5824875" y="3414925"/>
            <a:ext cx="1080000" cy="48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</a:rPr>
              <a:t>BRIDGE DESIGN</a:t>
            </a:r>
            <a:endParaRPr sz="1100" b="1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5F302-EB01-FCFC-8C38-D8A9B5F3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2" y="-1371600"/>
            <a:ext cx="10055700" cy="1371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Pathway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"/>
          <p:cNvSpPr txBox="1">
            <a:spLocks noGrp="1"/>
          </p:cNvSpPr>
          <p:nvPr>
            <p:ph type="title"/>
          </p:nvPr>
        </p:nvSpPr>
        <p:spPr>
          <a:xfrm>
            <a:off x="210431" y="425397"/>
            <a:ext cx="109698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en-US" sz="3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LIMM Career Pathway Design</a:t>
            </a:r>
            <a:endParaRPr sz="3000"/>
          </a:p>
        </p:txBody>
      </p:sp>
      <p:sp>
        <p:nvSpPr>
          <p:cNvPr id="654" name="Google Shape;654;p84"/>
          <p:cNvSpPr/>
          <p:nvPr/>
        </p:nvSpPr>
        <p:spPr>
          <a:xfrm>
            <a:off x="134225" y="1471875"/>
            <a:ext cx="11869800" cy="4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rgbClr val="665A5A"/>
                </a:solidFill>
              </a:rPr>
              <a:t>Project Purpose</a:t>
            </a:r>
            <a:endParaRPr sz="1600" b="1" u="sng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solidFill>
                  <a:srgbClr val="665A5A"/>
                </a:solidFill>
              </a:rPr>
              <a:t>Create a strategic plan for an integrated LIMM career pathway from the adult education bridge, through Delta certificates and degrees, to transfer to 4-year programs</a:t>
            </a:r>
            <a:endParaRPr sz="1600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1">
                <a:solidFill>
                  <a:srgbClr val="665A5A"/>
                </a:solidFill>
              </a:rPr>
              <a:t>Objectives</a:t>
            </a:r>
            <a:endParaRPr sz="1600" i="1">
              <a:solidFill>
                <a:srgbClr val="665A5A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5A5A"/>
              </a:buClr>
              <a:buSzPts val="1400"/>
              <a:buChar char="●"/>
            </a:pPr>
            <a:r>
              <a:rPr lang="en-US" sz="1600">
                <a:solidFill>
                  <a:srgbClr val="665A5A"/>
                </a:solidFill>
              </a:rPr>
              <a:t>Engage industry leaders to co-design the pathway based on accurate labor market information</a:t>
            </a:r>
            <a:endParaRPr sz="1600">
              <a:solidFill>
                <a:srgbClr val="665A5A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5A5A"/>
              </a:buClr>
              <a:buSzPts val="1400"/>
              <a:buChar char="●"/>
            </a:pPr>
            <a:r>
              <a:rPr lang="en-US" sz="1600">
                <a:solidFill>
                  <a:srgbClr val="665A5A"/>
                </a:solidFill>
              </a:rPr>
              <a:t>Build on existing Delta College programs and/or create new programs</a:t>
            </a:r>
            <a:endParaRPr sz="1600">
              <a:solidFill>
                <a:srgbClr val="665A5A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5A5A"/>
              </a:buClr>
              <a:buSzPts val="1400"/>
              <a:buChar char="●"/>
            </a:pPr>
            <a:r>
              <a:rPr lang="en-US" sz="1600">
                <a:solidFill>
                  <a:srgbClr val="665A5A"/>
                </a:solidFill>
              </a:rPr>
              <a:t>Focus on anticipated future industry and skills needs</a:t>
            </a:r>
            <a:endParaRPr sz="1600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665A5A"/>
                </a:solidFill>
              </a:rPr>
              <a:t>Deliverables</a:t>
            </a:r>
            <a:endParaRPr sz="1600" i="1">
              <a:solidFill>
                <a:srgbClr val="665A5A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5A5A"/>
              </a:buClr>
              <a:buSzPts val="1400"/>
              <a:buChar char="●"/>
            </a:pPr>
            <a:r>
              <a:rPr lang="en-US" sz="1600">
                <a:solidFill>
                  <a:srgbClr val="665A5A"/>
                </a:solidFill>
              </a:rPr>
              <a:t>A strategic plan: vision, goals and overall implementation phasing</a:t>
            </a:r>
            <a:endParaRPr sz="1600">
              <a:solidFill>
                <a:srgbClr val="665A5A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5A5A"/>
              </a:buClr>
              <a:buSzPts val="1400"/>
              <a:buChar char="●"/>
            </a:pPr>
            <a:r>
              <a:rPr lang="en-US" sz="1600">
                <a:solidFill>
                  <a:srgbClr val="665A5A"/>
                </a:solidFill>
              </a:rPr>
              <a:t>A visual career pathway map</a:t>
            </a:r>
            <a:endParaRPr sz="1600">
              <a:solidFill>
                <a:srgbClr val="665A5A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5A5A"/>
              </a:buClr>
              <a:buSzPts val="1400"/>
              <a:buChar char="●"/>
            </a:pPr>
            <a:r>
              <a:rPr lang="en-US" sz="1600">
                <a:solidFill>
                  <a:srgbClr val="665A5A"/>
                </a:solidFill>
              </a:rPr>
              <a:t>An ongoing industry engagement structure</a:t>
            </a:r>
            <a:endParaRPr sz="1600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2" name="Google Shape;662;p85" descr="Jobs 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5800"/>
            <a:ext cx="12188824" cy="5673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1F070-428C-91B8-5EB7-A9417872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Jobs analysis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7"/>
          <p:cNvSpPr txBox="1"/>
          <p:nvPr/>
        </p:nvSpPr>
        <p:spPr>
          <a:xfrm>
            <a:off x="4013876" y="2965500"/>
            <a:ext cx="4161071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60" dirty="0">
                <a:solidFill>
                  <a:srgbClr val="595959"/>
                </a:solidFill>
              </a:rPr>
              <a:t>For More Information Contact </a:t>
            </a:r>
            <a:br>
              <a:rPr lang="en-US" sz="1960" dirty="0">
                <a:solidFill>
                  <a:srgbClr val="595959"/>
                </a:solidFill>
              </a:rPr>
            </a:br>
            <a:br>
              <a:rPr lang="en-US" sz="1960" dirty="0">
                <a:solidFill>
                  <a:srgbClr val="595959"/>
                </a:solidFill>
              </a:rPr>
            </a:br>
            <a:r>
              <a:rPr lang="en-US" sz="1960" dirty="0">
                <a:solidFill>
                  <a:srgbClr val="595959"/>
                </a:solidFill>
              </a:rPr>
              <a:t>Paul Rosenbloom</a:t>
            </a:r>
          </a:p>
          <a:p>
            <a:pPr marL="457200" marR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60" dirty="0">
                <a:solidFill>
                  <a:srgbClr val="595959"/>
                </a:solidFill>
                <a:hlinkClick r:id="rId3"/>
              </a:rPr>
              <a:t>prosenbloom@gmail.com</a:t>
            </a:r>
            <a:r>
              <a:rPr lang="en-US" sz="1960" dirty="0">
                <a:solidFill>
                  <a:srgbClr val="595959"/>
                </a:solidFill>
              </a:rPr>
              <a:t> </a:t>
            </a:r>
            <a:endParaRPr sz="1960" dirty="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960" dirty="0">
              <a:solidFill>
                <a:srgbClr val="595959"/>
              </a:solidFill>
            </a:endParaRPr>
          </a:p>
        </p:txBody>
      </p:sp>
      <p:sp>
        <p:nvSpPr>
          <p:cNvPr id="760" name="Google Shape;760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09695-4C4C-6BD9-C685-CD98F1E4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For more 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 txBox="1">
            <a:spLocks noGrp="1"/>
          </p:cNvSpPr>
          <p:nvPr>
            <p:ph type="title"/>
          </p:nvPr>
        </p:nvSpPr>
        <p:spPr>
          <a:xfrm>
            <a:off x="101575" y="161925"/>
            <a:ext cx="11914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en-US" sz="3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Presenters</a:t>
            </a:r>
            <a:endParaRPr sz="3000" dirty="0"/>
          </a:p>
        </p:txBody>
      </p:sp>
      <p:sp>
        <p:nvSpPr>
          <p:cNvPr id="405" name="Google Shape;405;p69" descr="Blank box&#10;"/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9" descr="Blank box"/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69" descr="Picture of Paul Rosenbloom&#10;"/>
          <p:cNvPicPr preferRelativeResize="0"/>
          <p:nvPr/>
        </p:nvPicPr>
        <p:blipFill rotWithShape="1">
          <a:blip r:embed="rId3">
            <a:alphaModFix/>
          </a:blip>
          <a:srcRect l="6907" r="12583"/>
          <a:stretch/>
        </p:blipFill>
        <p:spPr>
          <a:xfrm>
            <a:off x="8708000" y="3946925"/>
            <a:ext cx="1219200" cy="1514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9"/>
          <p:cNvSpPr txBox="1"/>
          <p:nvPr/>
        </p:nvSpPr>
        <p:spPr>
          <a:xfrm>
            <a:off x="3613950" y="3087100"/>
            <a:ext cx="37890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Danell Hepworth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Dean of CTE and Workforce Development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San Joaquin Delta College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</a:endParaRPr>
          </a:p>
        </p:txBody>
      </p:sp>
      <p:pic>
        <p:nvPicPr>
          <p:cNvPr id="409" name="Google Shape;409;p69" descr="Picture of Jose Dominguez"/>
          <p:cNvPicPr preferRelativeResize="0"/>
          <p:nvPr/>
        </p:nvPicPr>
        <p:blipFill rotWithShape="1">
          <a:blip r:embed="rId4">
            <a:alphaModFix/>
          </a:blip>
          <a:srcRect l="9748" r="9748"/>
          <a:stretch/>
        </p:blipFill>
        <p:spPr>
          <a:xfrm>
            <a:off x="8632225" y="1462175"/>
            <a:ext cx="12192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9"/>
          <p:cNvSpPr txBox="1"/>
          <p:nvPr/>
        </p:nvSpPr>
        <p:spPr>
          <a:xfrm>
            <a:off x="7423100" y="5562600"/>
            <a:ext cx="37890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Paul Rosenbloom 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Consortium Manager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Delta Sierra Adult Education Alliance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</a:endParaRPr>
          </a:p>
        </p:txBody>
      </p:sp>
      <p:sp>
        <p:nvSpPr>
          <p:cNvPr id="411" name="Google Shape;411;p69"/>
          <p:cNvSpPr txBox="1"/>
          <p:nvPr/>
        </p:nvSpPr>
        <p:spPr>
          <a:xfrm>
            <a:off x="7423525" y="3116962"/>
            <a:ext cx="37890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Jose Dominguez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Executive Director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Ready to Work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</a:endParaRPr>
          </a:p>
        </p:txBody>
      </p:sp>
      <p:sp>
        <p:nvSpPr>
          <p:cNvPr id="412" name="Google Shape;412;p69"/>
          <p:cNvSpPr txBox="1"/>
          <p:nvPr/>
        </p:nvSpPr>
        <p:spPr>
          <a:xfrm>
            <a:off x="3613100" y="5562600"/>
            <a:ext cx="37890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Patty Virgen 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Executive Director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San Joaquin County WorkNet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</a:endParaRPr>
          </a:p>
        </p:txBody>
      </p:sp>
      <p:sp>
        <p:nvSpPr>
          <p:cNvPr id="413" name="Google Shape;413;p69"/>
          <p:cNvSpPr txBox="1"/>
          <p:nvPr/>
        </p:nvSpPr>
        <p:spPr>
          <a:xfrm>
            <a:off x="-120275" y="5562600"/>
            <a:ext cx="37890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Lourie Subega 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Calworks Manteca Site Supervisor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El Concilio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</a:endParaRPr>
          </a:p>
        </p:txBody>
      </p:sp>
      <p:sp>
        <p:nvSpPr>
          <p:cNvPr id="414" name="Google Shape;414;p69"/>
          <p:cNvSpPr txBox="1"/>
          <p:nvPr/>
        </p:nvSpPr>
        <p:spPr>
          <a:xfrm>
            <a:off x="-182500" y="3146850"/>
            <a:ext cx="37890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Brad Harrison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Principal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Manteca Education and Training Center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100">
              <a:solidFill>
                <a:srgbClr val="595959"/>
              </a:solidFill>
            </a:endParaRPr>
          </a:p>
        </p:txBody>
      </p:sp>
      <p:pic>
        <p:nvPicPr>
          <p:cNvPr id="415" name="Google Shape;415;p69" descr="Picture of Danell Hepworth &#10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000" y="1456950"/>
            <a:ext cx="1219201" cy="15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9" descr="Picture of Brad Harrison&#10;"/>
          <p:cNvPicPr preferRelativeResize="0"/>
          <p:nvPr/>
        </p:nvPicPr>
        <p:blipFill rotWithShape="1">
          <a:blip r:embed="rId6">
            <a:alphaModFix/>
          </a:blip>
          <a:srcRect l="18108" r="18552"/>
          <a:stretch/>
        </p:blipFill>
        <p:spPr>
          <a:xfrm>
            <a:off x="1088000" y="1467412"/>
            <a:ext cx="1294975" cy="15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9" descr="Picture of Patty Virgen &#10;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0275" y="3937900"/>
            <a:ext cx="1219200" cy="153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9" descr="Picture of Lourie Subega "/>
          <p:cNvPicPr preferRelativeResize="0"/>
          <p:nvPr/>
        </p:nvPicPr>
        <p:blipFill rotWithShape="1">
          <a:blip r:embed="rId8">
            <a:alphaModFix/>
          </a:blip>
          <a:srcRect t="6191"/>
          <a:stretch/>
        </p:blipFill>
        <p:spPr>
          <a:xfrm>
            <a:off x="1125888" y="3941687"/>
            <a:ext cx="1219200" cy="15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0" descr="Box&#10;"/>
          <p:cNvSpPr/>
          <p:nvPr/>
        </p:nvSpPr>
        <p:spPr>
          <a:xfrm>
            <a:off x="5059050" y="5449281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0" descr="Diagram bubble"/>
          <p:cNvSpPr/>
          <p:nvPr/>
        </p:nvSpPr>
        <p:spPr>
          <a:xfrm>
            <a:off x="6181588" y="1374181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0" descr="Bubble&#10;"/>
          <p:cNvSpPr/>
          <p:nvPr/>
        </p:nvSpPr>
        <p:spPr>
          <a:xfrm>
            <a:off x="7008750" y="244905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0" descr="Diagram bubble"/>
          <p:cNvSpPr/>
          <p:nvPr/>
        </p:nvSpPr>
        <p:spPr>
          <a:xfrm>
            <a:off x="10382400" y="2110206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70" descr="Diagram bubble &#10;"/>
          <p:cNvSpPr/>
          <p:nvPr/>
        </p:nvSpPr>
        <p:spPr>
          <a:xfrm>
            <a:off x="9218600" y="5449281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0" descr="Diagram Bubble "/>
          <p:cNvSpPr/>
          <p:nvPr/>
        </p:nvSpPr>
        <p:spPr>
          <a:xfrm>
            <a:off x="8917350" y="4079431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0" descr="Diagram bubble&#10;"/>
          <p:cNvSpPr/>
          <p:nvPr/>
        </p:nvSpPr>
        <p:spPr>
          <a:xfrm>
            <a:off x="4876250" y="906506"/>
            <a:ext cx="1549500" cy="1549500"/>
          </a:xfrm>
          <a:prstGeom prst="flowChartConnector">
            <a:avLst/>
          </a:prstGeom>
          <a:solidFill>
            <a:srgbClr val="0B5394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0" descr="White box "/>
          <p:cNvSpPr txBox="1"/>
          <p:nvPr/>
        </p:nvSpPr>
        <p:spPr>
          <a:xfrm>
            <a:off x="-234708" y="-366969"/>
            <a:ext cx="12801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70" descr="Diagram line&#10;"/>
          <p:cNvSpPr/>
          <p:nvPr/>
        </p:nvSpPr>
        <p:spPr>
          <a:xfrm rot="-1519021">
            <a:off x="5849124" y="4644349"/>
            <a:ext cx="1373629" cy="150301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0" descr="Diagram line"/>
          <p:cNvSpPr/>
          <p:nvPr/>
        </p:nvSpPr>
        <p:spPr>
          <a:xfrm rot="2340460">
            <a:off x="6212924" y="3720266"/>
            <a:ext cx="1373636" cy="150164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0" descr="Diagram line&#10;"/>
          <p:cNvSpPr/>
          <p:nvPr/>
        </p:nvSpPr>
        <p:spPr>
          <a:xfrm rot="8110088">
            <a:off x="7980077" y="3906382"/>
            <a:ext cx="1373561" cy="150190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0" descr="Diagram line&#10;"/>
          <p:cNvSpPr/>
          <p:nvPr/>
        </p:nvSpPr>
        <p:spPr>
          <a:xfrm rot="-3453934">
            <a:off x="6835656" y="5098546"/>
            <a:ext cx="1290986" cy="159958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0" descr="Diagram line"/>
          <p:cNvSpPr/>
          <p:nvPr/>
        </p:nvSpPr>
        <p:spPr>
          <a:xfrm rot="-9250086">
            <a:off x="8382910" y="4513096"/>
            <a:ext cx="1373550" cy="150277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70" descr="Diagram graphic box&#10;"/>
          <p:cNvGrpSpPr/>
          <p:nvPr/>
        </p:nvGrpSpPr>
        <p:grpSpPr>
          <a:xfrm>
            <a:off x="5609506" y="2020510"/>
            <a:ext cx="4451777" cy="4075714"/>
            <a:chOff x="762000" y="1791853"/>
            <a:chExt cx="4908785" cy="4608972"/>
          </a:xfrm>
        </p:grpSpPr>
        <p:sp>
          <p:nvSpPr>
            <p:cNvPr id="437" name="Google Shape;437;p70"/>
            <p:cNvSpPr/>
            <p:nvPr/>
          </p:nvSpPr>
          <p:spPr>
            <a:xfrm>
              <a:off x="787085" y="1791853"/>
              <a:ext cx="4883700" cy="4590300"/>
            </a:xfrm>
            <a:prstGeom prst="blockArc">
              <a:avLst>
                <a:gd name="adj1" fmla="val 13114286"/>
                <a:gd name="adj2" fmla="val 16200000"/>
                <a:gd name="adj3" fmla="val 3905"/>
              </a:avLst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8" name="Google Shape;438;p70"/>
            <p:cNvGrpSpPr/>
            <p:nvPr/>
          </p:nvGrpSpPr>
          <p:grpSpPr>
            <a:xfrm>
              <a:off x="762000" y="1791853"/>
              <a:ext cx="4890527" cy="4608972"/>
              <a:chOff x="762000" y="1791853"/>
              <a:chExt cx="4890527" cy="4608972"/>
            </a:xfrm>
          </p:grpSpPr>
          <p:sp>
            <p:nvSpPr>
              <p:cNvPr id="439" name="Google Shape;439;p70"/>
              <p:cNvSpPr/>
              <p:nvPr/>
            </p:nvSpPr>
            <p:spPr>
              <a:xfrm>
                <a:off x="762000" y="1791853"/>
                <a:ext cx="4883700" cy="4590300"/>
              </a:xfrm>
              <a:prstGeom prst="blockArc">
                <a:avLst>
                  <a:gd name="adj1" fmla="val 10028571"/>
                  <a:gd name="adj2" fmla="val 13114286"/>
                  <a:gd name="adj3" fmla="val 3905"/>
                </a:avLst>
              </a:prstGeom>
              <a:solidFill>
                <a:srgbClr val="B7CCE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0" name="Google Shape;440;p70"/>
              <p:cNvGrpSpPr/>
              <p:nvPr/>
            </p:nvGrpSpPr>
            <p:grpSpPr>
              <a:xfrm>
                <a:off x="762000" y="1791853"/>
                <a:ext cx="4890527" cy="4608972"/>
                <a:chOff x="755173" y="1791853"/>
                <a:chExt cx="4890527" cy="4608972"/>
              </a:xfrm>
            </p:grpSpPr>
            <p:sp>
              <p:nvSpPr>
                <p:cNvPr id="441" name="Google Shape;441;p70"/>
                <p:cNvSpPr/>
                <p:nvPr/>
              </p:nvSpPr>
              <p:spPr>
                <a:xfrm>
                  <a:off x="762000" y="1810525"/>
                  <a:ext cx="4883700" cy="4590300"/>
                </a:xfrm>
                <a:prstGeom prst="blockArc">
                  <a:avLst>
                    <a:gd name="adj1" fmla="val 3857143"/>
                    <a:gd name="adj2" fmla="val 6939802"/>
                    <a:gd name="adj3" fmla="val 3905"/>
                  </a:avLst>
                </a:prstGeom>
                <a:solidFill>
                  <a:srgbClr val="B7CCE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00"/>
                    <a:buFont typeface="Arial"/>
                    <a:buNone/>
                  </a:pPr>
                  <a:endParaRPr sz="13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42" name="Google Shape;442;p70"/>
                <p:cNvGrpSpPr/>
                <p:nvPr/>
              </p:nvGrpSpPr>
              <p:grpSpPr>
                <a:xfrm>
                  <a:off x="755173" y="1791853"/>
                  <a:ext cx="4883700" cy="4590300"/>
                  <a:chOff x="2082485" y="1791853"/>
                  <a:chExt cx="4883700" cy="4590300"/>
                </a:xfrm>
              </p:grpSpPr>
              <p:sp>
                <p:nvSpPr>
                  <p:cNvPr id="443" name="Google Shape;443;p70"/>
                  <p:cNvSpPr/>
                  <p:nvPr/>
                </p:nvSpPr>
                <p:spPr>
                  <a:xfrm>
                    <a:off x="2082485" y="1791853"/>
                    <a:ext cx="4883700" cy="4590300"/>
                  </a:xfrm>
                  <a:prstGeom prst="blockArc">
                    <a:avLst>
                      <a:gd name="adj1" fmla="val 6939802"/>
                      <a:gd name="adj2" fmla="val 10028571"/>
                      <a:gd name="adj3" fmla="val 3905"/>
                    </a:avLst>
                  </a:prstGeom>
                  <a:solidFill>
                    <a:srgbClr val="B7CCE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00"/>
                      <a:buFont typeface="Arial"/>
                      <a:buNone/>
                    </a:pPr>
                    <a:endParaRPr sz="13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70"/>
                  <p:cNvSpPr/>
                  <p:nvPr/>
                </p:nvSpPr>
                <p:spPr>
                  <a:xfrm>
                    <a:off x="2082485" y="1791853"/>
                    <a:ext cx="4883700" cy="4590300"/>
                  </a:xfrm>
                  <a:prstGeom prst="blockArc">
                    <a:avLst>
                      <a:gd name="adj1" fmla="val 771429"/>
                      <a:gd name="adj2" fmla="val 3857143"/>
                      <a:gd name="adj3" fmla="val 3905"/>
                    </a:avLst>
                  </a:prstGeom>
                  <a:solidFill>
                    <a:srgbClr val="B7CCE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00"/>
                      <a:buFont typeface="Arial"/>
                      <a:buNone/>
                    </a:pPr>
                    <a:endParaRPr sz="13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p70"/>
                  <p:cNvSpPr/>
                  <p:nvPr/>
                </p:nvSpPr>
                <p:spPr>
                  <a:xfrm>
                    <a:off x="2082485" y="1791853"/>
                    <a:ext cx="4883700" cy="4590300"/>
                  </a:xfrm>
                  <a:prstGeom prst="blockArc">
                    <a:avLst>
                      <a:gd name="adj1" fmla="val 19285714"/>
                      <a:gd name="adj2" fmla="val 771429"/>
                      <a:gd name="adj3" fmla="val 3905"/>
                    </a:avLst>
                  </a:prstGeom>
                  <a:solidFill>
                    <a:srgbClr val="B7CCE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00"/>
                      <a:buFont typeface="Arial"/>
                      <a:buNone/>
                    </a:pPr>
                    <a:endParaRPr sz="13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6" name="Google Shape;446;p70"/>
                  <p:cNvSpPr/>
                  <p:nvPr/>
                </p:nvSpPr>
                <p:spPr>
                  <a:xfrm>
                    <a:off x="2082485" y="1791853"/>
                    <a:ext cx="4883700" cy="4590300"/>
                  </a:xfrm>
                  <a:prstGeom prst="blockArc">
                    <a:avLst>
                      <a:gd name="adj1" fmla="val 16200000"/>
                      <a:gd name="adj2" fmla="val 19285714"/>
                      <a:gd name="adj3" fmla="val 3905"/>
                    </a:avLst>
                  </a:prstGeom>
                  <a:solidFill>
                    <a:srgbClr val="B7CCE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00"/>
                      <a:buFont typeface="Arial"/>
                      <a:buNone/>
                    </a:pPr>
                    <a:endParaRPr sz="13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447" name="Google Shape;447;p70" descr="Diagram bubble&#10;"/>
          <p:cNvGrpSpPr/>
          <p:nvPr/>
        </p:nvGrpSpPr>
        <p:grpSpPr>
          <a:xfrm>
            <a:off x="5312228" y="2695091"/>
            <a:ext cx="1300500" cy="1210800"/>
            <a:chOff x="2365166" y="1805288"/>
            <a:chExt cx="1300500" cy="1210800"/>
          </a:xfrm>
        </p:grpSpPr>
        <p:sp>
          <p:nvSpPr>
            <p:cNvPr id="448" name="Google Shape;448;p70"/>
            <p:cNvSpPr/>
            <p:nvPr/>
          </p:nvSpPr>
          <p:spPr>
            <a:xfrm>
              <a:off x="2365166" y="1805288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0"/>
            <p:cNvSpPr/>
            <p:nvPr/>
          </p:nvSpPr>
          <p:spPr>
            <a:xfrm>
              <a:off x="2366033" y="2170818"/>
              <a:ext cx="1291500" cy="3609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County Offices of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70" descr="Diagram box&#10;"/>
          <p:cNvSpPr/>
          <p:nvPr/>
        </p:nvSpPr>
        <p:spPr>
          <a:xfrm>
            <a:off x="6224187" y="6048652"/>
            <a:ext cx="1549500" cy="3609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0" descr="Diagram box&#10;"/>
          <p:cNvSpPr/>
          <p:nvPr/>
        </p:nvSpPr>
        <p:spPr>
          <a:xfrm>
            <a:off x="4386733" y="6043571"/>
            <a:ext cx="1459500" cy="3609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70" descr="Diagram bubble&#10;"/>
          <p:cNvGrpSpPr/>
          <p:nvPr/>
        </p:nvGrpSpPr>
        <p:grpSpPr>
          <a:xfrm>
            <a:off x="5220785" y="4195198"/>
            <a:ext cx="1430400" cy="1210800"/>
            <a:chOff x="2378078" y="4195197"/>
            <a:chExt cx="1430400" cy="1210800"/>
          </a:xfrm>
        </p:grpSpPr>
        <p:sp>
          <p:nvSpPr>
            <p:cNvPr id="453" name="Google Shape;453;p70"/>
            <p:cNvSpPr/>
            <p:nvPr/>
          </p:nvSpPr>
          <p:spPr>
            <a:xfrm>
              <a:off x="2476500" y="4195197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0"/>
            <p:cNvSpPr/>
            <p:nvPr/>
          </p:nvSpPr>
          <p:spPr>
            <a:xfrm>
              <a:off x="2378078" y="4592532"/>
              <a:ext cx="1430400" cy="3609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Lodi Adult School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70" descr="Diagram bubble&#10;"/>
          <p:cNvGrpSpPr/>
          <p:nvPr/>
        </p:nvGrpSpPr>
        <p:grpSpPr>
          <a:xfrm>
            <a:off x="8945708" y="4267201"/>
            <a:ext cx="1436700" cy="1210800"/>
            <a:chOff x="6054059" y="4438555"/>
            <a:chExt cx="1436700" cy="1210800"/>
          </a:xfrm>
        </p:grpSpPr>
        <p:sp>
          <p:nvSpPr>
            <p:cNvPr id="456" name="Google Shape;456;p70"/>
            <p:cNvSpPr/>
            <p:nvPr/>
          </p:nvSpPr>
          <p:spPr>
            <a:xfrm>
              <a:off x="6151786" y="4438555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0"/>
            <p:cNvSpPr/>
            <p:nvPr/>
          </p:nvSpPr>
          <p:spPr>
            <a:xfrm>
              <a:off x="6054059" y="4853795"/>
              <a:ext cx="1436700" cy="3609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Manteca Adult </a:t>
              </a:r>
              <a:b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70" descr="Diagram bubble"/>
          <p:cNvGrpSpPr/>
          <p:nvPr/>
        </p:nvGrpSpPr>
        <p:grpSpPr>
          <a:xfrm>
            <a:off x="6479587" y="5105401"/>
            <a:ext cx="1300500" cy="1210800"/>
            <a:chOff x="4064348" y="5570995"/>
            <a:chExt cx="1300500" cy="1210800"/>
          </a:xfrm>
        </p:grpSpPr>
        <p:sp>
          <p:nvSpPr>
            <p:cNvPr id="459" name="Google Shape;459;p70"/>
            <p:cNvSpPr/>
            <p:nvPr/>
          </p:nvSpPr>
          <p:spPr>
            <a:xfrm>
              <a:off x="4064348" y="5570995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0"/>
            <p:cNvSpPr/>
            <p:nvPr/>
          </p:nvSpPr>
          <p:spPr>
            <a:xfrm>
              <a:off x="4064348" y="5769896"/>
              <a:ext cx="1223700" cy="7833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Tracy </a:t>
              </a:r>
              <a:br>
                <a:rPr lang="en-US" sz="1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Adult School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70" descr="Diagram line&#10;"/>
          <p:cNvSpPr/>
          <p:nvPr/>
        </p:nvSpPr>
        <p:spPr>
          <a:xfrm rot="-7200149">
            <a:off x="7575627" y="5090921"/>
            <a:ext cx="1291103" cy="160081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70" descr="Diagram outline&#10;"/>
          <p:cNvGrpSpPr/>
          <p:nvPr/>
        </p:nvGrpSpPr>
        <p:grpSpPr>
          <a:xfrm>
            <a:off x="3812588" y="381001"/>
            <a:ext cx="8212200" cy="6476995"/>
            <a:chOff x="2055813" y="381001"/>
            <a:chExt cx="8212200" cy="6476995"/>
          </a:xfrm>
        </p:grpSpPr>
        <p:grpSp>
          <p:nvGrpSpPr>
            <p:cNvPr id="463" name="Google Shape;463;p70"/>
            <p:cNvGrpSpPr/>
            <p:nvPr/>
          </p:nvGrpSpPr>
          <p:grpSpPr>
            <a:xfrm>
              <a:off x="7542213" y="914401"/>
              <a:ext cx="1430400" cy="1210800"/>
              <a:chOff x="6303881" y="3016093"/>
              <a:chExt cx="1430400" cy="1210800"/>
            </a:xfrm>
          </p:grpSpPr>
          <p:sp>
            <p:nvSpPr>
              <p:cNvPr id="464" name="Google Shape;464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Probation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70"/>
            <p:cNvGrpSpPr/>
            <p:nvPr/>
          </p:nvGrpSpPr>
          <p:grpSpPr>
            <a:xfrm>
              <a:off x="8685213" y="2286001"/>
              <a:ext cx="1430400" cy="1210800"/>
              <a:chOff x="6303881" y="3016093"/>
              <a:chExt cx="1430400" cy="1210800"/>
            </a:xfrm>
          </p:grpSpPr>
          <p:sp>
            <p:nvSpPr>
              <p:cNvPr id="467" name="Google Shape;467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Human Services Agency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70"/>
            <p:cNvGrpSpPr/>
            <p:nvPr/>
          </p:nvGrpSpPr>
          <p:grpSpPr>
            <a:xfrm>
              <a:off x="8837613" y="4114801"/>
              <a:ext cx="1430400" cy="1210800"/>
              <a:chOff x="6303881" y="3016093"/>
              <a:chExt cx="1430400" cy="1210800"/>
            </a:xfrm>
          </p:grpSpPr>
          <p:sp>
            <p:nvSpPr>
              <p:cNvPr id="470" name="Google Shape;470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Jail Education Services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70"/>
            <p:cNvGrpSpPr/>
            <p:nvPr/>
          </p:nvGrpSpPr>
          <p:grpSpPr>
            <a:xfrm>
              <a:off x="7542213" y="5647196"/>
              <a:ext cx="1430400" cy="1210800"/>
              <a:chOff x="6303881" y="3016093"/>
              <a:chExt cx="1430400" cy="1210800"/>
            </a:xfrm>
          </p:grpSpPr>
          <p:sp>
            <p:nvSpPr>
              <p:cNvPr id="473" name="Google Shape;473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Community Based Orgs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" name="Google Shape;475;p70"/>
            <p:cNvGrpSpPr/>
            <p:nvPr/>
          </p:nvGrpSpPr>
          <p:grpSpPr>
            <a:xfrm>
              <a:off x="3198813" y="1066801"/>
              <a:ext cx="1430400" cy="1210800"/>
              <a:chOff x="6303881" y="3016093"/>
              <a:chExt cx="1430400" cy="1210800"/>
            </a:xfrm>
          </p:grpSpPr>
          <p:sp>
            <p:nvSpPr>
              <p:cNvPr id="476" name="Google Shape;476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Employers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" name="Google Shape;478;p70"/>
            <p:cNvGrpSpPr/>
            <p:nvPr/>
          </p:nvGrpSpPr>
          <p:grpSpPr>
            <a:xfrm>
              <a:off x="2055813" y="2590801"/>
              <a:ext cx="1430400" cy="1210800"/>
              <a:chOff x="6303881" y="3016093"/>
              <a:chExt cx="1430400" cy="1210800"/>
            </a:xfrm>
          </p:grpSpPr>
          <p:sp>
            <p:nvSpPr>
              <p:cNvPr id="479" name="Google Shape;479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Foundations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1" name="Google Shape;481;p70"/>
            <p:cNvGrpSpPr/>
            <p:nvPr/>
          </p:nvGrpSpPr>
          <p:grpSpPr>
            <a:xfrm>
              <a:off x="5332413" y="381001"/>
              <a:ext cx="1430400" cy="1210800"/>
              <a:chOff x="6303881" y="3016093"/>
              <a:chExt cx="1430400" cy="1210800"/>
            </a:xfrm>
          </p:grpSpPr>
          <p:sp>
            <p:nvSpPr>
              <p:cNvPr id="482" name="Google Shape;482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>
                  <a:solidFill>
                    <a:schemeClr val="accent2"/>
                  </a:solidFill>
                  <a:highlight>
                    <a:srgbClr val="800000"/>
                  </a:highlight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>
                  <a:solidFill>
                    <a:schemeClr val="accent2"/>
                  </a:solidFill>
                  <a:highlight>
                    <a:srgbClr val="800000"/>
                  </a:highlight>
                </a:endParaRPr>
              </a:p>
            </p:txBody>
          </p:sp>
          <p:sp>
            <p:nvSpPr>
              <p:cNvPr id="483" name="Google Shape;483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Workforce Development Board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70"/>
            <p:cNvGrpSpPr/>
            <p:nvPr/>
          </p:nvGrpSpPr>
          <p:grpSpPr>
            <a:xfrm>
              <a:off x="2132013" y="4191001"/>
              <a:ext cx="1430400" cy="1210800"/>
              <a:chOff x="6303881" y="3016093"/>
              <a:chExt cx="1430400" cy="1210800"/>
            </a:xfrm>
          </p:grpSpPr>
          <p:sp>
            <p:nvSpPr>
              <p:cNvPr id="485" name="Google Shape;485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Faith-Based Orgs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p70"/>
            <p:cNvGrpSpPr/>
            <p:nvPr/>
          </p:nvGrpSpPr>
          <p:grpSpPr>
            <a:xfrm>
              <a:off x="3351213" y="5647196"/>
              <a:ext cx="1430400" cy="1210800"/>
              <a:chOff x="6303881" y="3016093"/>
              <a:chExt cx="1430400" cy="1210800"/>
            </a:xfrm>
          </p:grpSpPr>
          <p:sp>
            <p:nvSpPr>
              <p:cNvPr id="488" name="Google Shape;488;p70"/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0"/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Economic Development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0" name="Google Shape;490;p70" descr="Diagram bubble"/>
          <p:cNvGrpSpPr/>
          <p:nvPr/>
        </p:nvGrpSpPr>
        <p:grpSpPr>
          <a:xfrm>
            <a:off x="7851187" y="5189995"/>
            <a:ext cx="1300500" cy="1210800"/>
            <a:chOff x="4064348" y="5570995"/>
            <a:chExt cx="1300500" cy="1210800"/>
          </a:xfrm>
        </p:grpSpPr>
        <p:sp>
          <p:nvSpPr>
            <p:cNvPr id="491" name="Google Shape;491;p70"/>
            <p:cNvSpPr/>
            <p:nvPr/>
          </p:nvSpPr>
          <p:spPr>
            <a:xfrm>
              <a:off x="4064348" y="5570995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0"/>
            <p:cNvSpPr/>
            <p:nvPr/>
          </p:nvSpPr>
          <p:spPr>
            <a:xfrm>
              <a:off x="4136028" y="5769896"/>
              <a:ext cx="1223700" cy="7833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Wind River</a:t>
              </a:r>
              <a:b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Adult School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70"/>
          <p:cNvSpPr txBox="1">
            <a:spLocks noGrp="1"/>
          </p:cNvSpPr>
          <p:nvPr>
            <p:ph type="title" idx="4294967295"/>
          </p:nvPr>
        </p:nvSpPr>
        <p:spPr>
          <a:xfrm>
            <a:off x="71100" y="61750"/>
            <a:ext cx="8131500" cy="191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DSAEA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 - </a:t>
            </a: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Strength Through Collaboration</a:t>
            </a:r>
          </a:p>
        </p:txBody>
      </p:sp>
      <p:grpSp>
        <p:nvGrpSpPr>
          <p:cNvPr id="494" name="Google Shape;494;p70" descr="Diagram bubble"/>
          <p:cNvGrpSpPr/>
          <p:nvPr/>
        </p:nvGrpSpPr>
        <p:grpSpPr>
          <a:xfrm>
            <a:off x="9041853" y="2695091"/>
            <a:ext cx="1300500" cy="1210800"/>
            <a:chOff x="2365166" y="1805288"/>
            <a:chExt cx="1300500" cy="1210800"/>
          </a:xfrm>
        </p:grpSpPr>
        <p:sp>
          <p:nvSpPr>
            <p:cNvPr id="495" name="Google Shape;495;p70"/>
            <p:cNvSpPr/>
            <p:nvPr/>
          </p:nvSpPr>
          <p:spPr>
            <a:xfrm>
              <a:off x="2365166" y="1805288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0"/>
            <p:cNvSpPr/>
            <p:nvPr/>
          </p:nvSpPr>
          <p:spPr>
            <a:xfrm>
              <a:off x="2366033" y="2170818"/>
              <a:ext cx="1291500" cy="3609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>
                  <a:solidFill>
                    <a:schemeClr val="lt1"/>
                  </a:solidFill>
                </a:rPr>
                <a:t>Lincoln USD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p70" descr="Diagram line&#10;"/>
          <p:cNvSpPr/>
          <p:nvPr/>
        </p:nvSpPr>
        <p:spPr>
          <a:xfrm rot="-7200149">
            <a:off x="6661227" y="2804921"/>
            <a:ext cx="1291103" cy="160081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70" descr="Diagram line&#10;"/>
          <p:cNvSpPr/>
          <p:nvPr/>
        </p:nvSpPr>
        <p:spPr>
          <a:xfrm rot="-3453934">
            <a:off x="7826256" y="2812546"/>
            <a:ext cx="1290986" cy="159958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0" descr="Diagram bubble"/>
          <p:cNvSpPr/>
          <p:nvPr/>
        </p:nvSpPr>
        <p:spPr>
          <a:xfrm>
            <a:off x="6348687" y="1574689"/>
            <a:ext cx="1300500" cy="1210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0"/>
          <p:cNvSpPr/>
          <p:nvPr/>
        </p:nvSpPr>
        <p:spPr>
          <a:xfrm>
            <a:off x="6267805" y="1939243"/>
            <a:ext cx="1300500" cy="3609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Delta College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70" descr="Diagram bubble"/>
          <p:cNvGrpSpPr/>
          <p:nvPr/>
        </p:nvGrpSpPr>
        <p:grpSpPr>
          <a:xfrm>
            <a:off x="7008757" y="3124098"/>
            <a:ext cx="1752570" cy="1677550"/>
            <a:chOff x="3581400" y="3200400"/>
            <a:chExt cx="1981200" cy="2046042"/>
          </a:xfrm>
        </p:grpSpPr>
        <p:sp>
          <p:nvSpPr>
            <p:cNvPr id="502" name="Google Shape;502;p70"/>
            <p:cNvSpPr/>
            <p:nvPr/>
          </p:nvSpPr>
          <p:spPr>
            <a:xfrm>
              <a:off x="3586548" y="3200400"/>
              <a:ext cx="1969428" cy="2046042"/>
            </a:xfrm>
            <a:custGeom>
              <a:avLst/>
              <a:gdLst/>
              <a:ahLst/>
              <a:cxnLst/>
              <a:rect l="l" t="t" r="r" b="b"/>
              <a:pathLst>
                <a:path w="1802680" h="1802680" extrusionOk="0">
                  <a:moveTo>
                    <a:pt x="0" y="901340"/>
                  </a:moveTo>
                  <a:cubicBezTo>
                    <a:pt x="0" y="403544"/>
                    <a:pt x="403544" y="0"/>
                    <a:pt x="901340" y="0"/>
                  </a:cubicBezTo>
                  <a:cubicBezTo>
                    <a:pt x="1399136" y="0"/>
                    <a:pt x="1802680" y="403544"/>
                    <a:pt x="1802680" y="901340"/>
                  </a:cubicBezTo>
                  <a:cubicBezTo>
                    <a:pt x="1802680" y="1399136"/>
                    <a:pt x="1399136" y="1802680"/>
                    <a:pt x="901340" y="1802680"/>
                  </a:cubicBezTo>
                  <a:cubicBezTo>
                    <a:pt x="403544" y="1802680"/>
                    <a:pt x="0" y="1399136"/>
                    <a:pt x="0" y="901340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1775" tIns="281775" rIns="281775" bIns="281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3" name="Google Shape;503;p70" descr="https://encrypted-tbn1.google.com/images?q=tbn:ANd9GcS-zAnJiCsiBerQtOSl8rc-c4WY38cLHskHl3VO-b0adH0GnRQLsw"/>
            <p:cNvPicPr preferRelativeResize="0"/>
            <p:nvPr/>
          </p:nvPicPr>
          <p:blipFill rotWithShape="1">
            <a:blip r:embed="rId3">
              <a:alphaModFix/>
            </a:blip>
            <a:srcRect l="24443" r="23702"/>
            <a:stretch/>
          </p:blipFill>
          <p:spPr>
            <a:xfrm>
              <a:off x="4358445" y="4222680"/>
              <a:ext cx="427110" cy="536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70"/>
            <p:cNvSpPr txBox="1"/>
            <p:nvPr/>
          </p:nvSpPr>
          <p:spPr>
            <a:xfrm>
              <a:off x="3581400" y="3657600"/>
              <a:ext cx="1981200" cy="3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Adult Client Success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70" descr="Diagram bubble"/>
          <p:cNvGrpSpPr/>
          <p:nvPr/>
        </p:nvGrpSpPr>
        <p:grpSpPr>
          <a:xfrm>
            <a:off x="8064309" y="1646406"/>
            <a:ext cx="1314402" cy="1210800"/>
            <a:chOff x="5807957" y="2210588"/>
            <a:chExt cx="1314402" cy="1210800"/>
          </a:xfrm>
        </p:grpSpPr>
        <p:sp>
          <p:nvSpPr>
            <p:cNvPr id="506" name="Google Shape;506;p70"/>
            <p:cNvSpPr/>
            <p:nvPr/>
          </p:nvSpPr>
          <p:spPr>
            <a:xfrm>
              <a:off x="5807957" y="2210588"/>
              <a:ext cx="1300500" cy="1210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0"/>
            <p:cNvSpPr/>
            <p:nvPr/>
          </p:nvSpPr>
          <p:spPr>
            <a:xfrm>
              <a:off x="5821859" y="2574988"/>
              <a:ext cx="1300500" cy="3609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Stockton School for Adults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70"/>
          <p:cNvSpPr txBox="1"/>
          <p:nvPr/>
        </p:nvSpPr>
        <p:spPr>
          <a:xfrm>
            <a:off x="269800" y="906501"/>
            <a:ext cx="35283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66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Adults in the Delta Sierra Adult Education Alliance (DSAEA) region, </a:t>
            </a:r>
            <a:r>
              <a:rPr lang="en-US" sz="2200" i="1" u="sng" dirty="0">
                <a:solidFill>
                  <a:srgbClr val="66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matter which school or partner organization they access</a:t>
            </a:r>
            <a:r>
              <a:rPr lang="en-US" sz="2200" dirty="0">
                <a:solidFill>
                  <a:srgbClr val="66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have the opportunity to increase skills and transition to a program providing a post-secondary credential leading to a job with living wages.</a:t>
            </a:r>
            <a:endParaRPr sz="2200" dirty="0">
              <a:solidFill>
                <a:srgbClr val="66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" name="Google Shape;462;p70" descr="Diagram outline&#10;">
            <a:extLst>
              <a:ext uri="{FF2B5EF4-FFF2-40B4-BE49-F238E27FC236}">
                <a16:creationId xmlns:a16="http://schemas.microsoft.com/office/drawing/2014/main" id="{A1590D78-ADBA-1920-E433-26F342C1CAF1}"/>
              </a:ext>
            </a:extLst>
          </p:cNvPr>
          <p:cNvGrpSpPr/>
          <p:nvPr/>
        </p:nvGrpSpPr>
        <p:grpSpPr>
          <a:xfrm>
            <a:off x="3816767" y="372374"/>
            <a:ext cx="8212200" cy="6476995"/>
            <a:chOff x="2055813" y="381001"/>
            <a:chExt cx="8212200" cy="6476995"/>
          </a:xfrm>
        </p:grpSpPr>
        <p:grpSp>
          <p:nvGrpSpPr>
            <p:cNvPr id="3" name="Google Shape;463;p70">
              <a:extLst>
                <a:ext uri="{FF2B5EF4-FFF2-40B4-BE49-F238E27FC236}">
                  <a16:creationId xmlns:a16="http://schemas.microsoft.com/office/drawing/2014/main" id="{F45268A9-FCE3-FEDB-A1B4-3FE524433ECF}"/>
                </a:ext>
              </a:extLst>
            </p:cNvPr>
            <p:cNvGrpSpPr/>
            <p:nvPr/>
          </p:nvGrpSpPr>
          <p:grpSpPr>
            <a:xfrm>
              <a:off x="7542213" y="914401"/>
              <a:ext cx="1430400" cy="1210800"/>
              <a:chOff x="6303881" y="3016093"/>
              <a:chExt cx="1430400" cy="1210800"/>
            </a:xfrm>
          </p:grpSpPr>
          <p:sp>
            <p:nvSpPr>
              <p:cNvPr id="28" name="Google Shape;464;p70">
                <a:extLst>
                  <a:ext uri="{FF2B5EF4-FFF2-40B4-BE49-F238E27FC236}">
                    <a16:creationId xmlns:a16="http://schemas.microsoft.com/office/drawing/2014/main" id="{B72CA148-069A-0F26-9921-1E8768381A1E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65;p70">
                <a:extLst>
                  <a:ext uri="{FF2B5EF4-FFF2-40B4-BE49-F238E27FC236}">
                    <a16:creationId xmlns:a16="http://schemas.microsoft.com/office/drawing/2014/main" id="{C03EF3FA-7192-8CE1-5755-D8ED30B77353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Probation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466;p70">
              <a:extLst>
                <a:ext uri="{FF2B5EF4-FFF2-40B4-BE49-F238E27FC236}">
                  <a16:creationId xmlns:a16="http://schemas.microsoft.com/office/drawing/2014/main" id="{922D5D35-ADFD-825B-F04F-795DBD50E95A}"/>
                </a:ext>
              </a:extLst>
            </p:cNvPr>
            <p:cNvGrpSpPr/>
            <p:nvPr/>
          </p:nvGrpSpPr>
          <p:grpSpPr>
            <a:xfrm>
              <a:off x="8685213" y="2286001"/>
              <a:ext cx="1430400" cy="1210800"/>
              <a:chOff x="6303881" y="3016093"/>
              <a:chExt cx="1430400" cy="1210800"/>
            </a:xfrm>
          </p:grpSpPr>
          <p:sp>
            <p:nvSpPr>
              <p:cNvPr id="26" name="Google Shape;467;p70">
                <a:extLst>
                  <a:ext uri="{FF2B5EF4-FFF2-40B4-BE49-F238E27FC236}">
                    <a16:creationId xmlns:a16="http://schemas.microsoft.com/office/drawing/2014/main" id="{8002BAFA-BC27-9B25-0B4F-75BBBAC48130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68;p70">
                <a:extLst>
                  <a:ext uri="{FF2B5EF4-FFF2-40B4-BE49-F238E27FC236}">
                    <a16:creationId xmlns:a16="http://schemas.microsoft.com/office/drawing/2014/main" id="{4CF081B6-83E2-40FB-BC9D-9E534CAEB7C4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Human Services Agency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469;p70">
              <a:extLst>
                <a:ext uri="{FF2B5EF4-FFF2-40B4-BE49-F238E27FC236}">
                  <a16:creationId xmlns:a16="http://schemas.microsoft.com/office/drawing/2014/main" id="{BC7C1035-CA93-A2EE-CCCE-1714BA10581B}"/>
                </a:ext>
              </a:extLst>
            </p:cNvPr>
            <p:cNvGrpSpPr/>
            <p:nvPr/>
          </p:nvGrpSpPr>
          <p:grpSpPr>
            <a:xfrm>
              <a:off x="8837613" y="4114801"/>
              <a:ext cx="1430400" cy="1210800"/>
              <a:chOff x="6303881" y="3016093"/>
              <a:chExt cx="1430400" cy="1210800"/>
            </a:xfrm>
          </p:grpSpPr>
          <p:sp>
            <p:nvSpPr>
              <p:cNvPr id="24" name="Google Shape;470;p70">
                <a:extLst>
                  <a:ext uri="{FF2B5EF4-FFF2-40B4-BE49-F238E27FC236}">
                    <a16:creationId xmlns:a16="http://schemas.microsoft.com/office/drawing/2014/main" id="{9720D4B5-2C84-7106-8E71-B87AC3182E6E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1;p70">
                <a:extLst>
                  <a:ext uri="{FF2B5EF4-FFF2-40B4-BE49-F238E27FC236}">
                    <a16:creationId xmlns:a16="http://schemas.microsoft.com/office/drawing/2014/main" id="{3972E6A5-0D76-8334-DE3F-8F1725295735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Jail Education Services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472;p70">
              <a:extLst>
                <a:ext uri="{FF2B5EF4-FFF2-40B4-BE49-F238E27FC236}">
                  <a16:creationId xmlns:a16="http://schemas.microsoft.com/office/drawing/2014/main" id="{364C0827-0F3E-7F1C-34AD-7AC24778CDBD}"/>
                </a:ext>
              </a:extLst>
            </p:cNvPr>
            <p:cNvGrpSpPr/>
            <p:nvPr/>
          </p:nvGrpSpPr>
          <p:grpSpPr>
            <a:xfrm>
              <a:off x="7542213" y="5647196"/>
              <a:ext cx="1430400" cy="1210800"/>
              <a:chOff x="6303881" y="3016093"/>
              <a:chExt cx="1430400" cy="1210800"/>
            </a:xfrm>
          </p:grpSpPr>
          <p:sp>
            <p:nvSpPr>
              <p:cNvPr id="22" name="Google Shape;473;p70">
                <a:extLst>
                  <a:ext uri="{FF2B5EF4-FFF2-40B4-BE49-F238E27FC236}">
                    <a16:creationId xmlns:a16="http://schemas.microsoft.com/office/drawing/2014/main" id="{754D7A16-CFFB-154B-6EBB-9CA2F24F6EE6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4;p70">
                <a:extLst>
                  <a:ext uri="{FF2B5EF4-FFF2-40B4-BE49-F238E27FC236}">
                    <a16:creationId xmlns:a16="http://schemas.microsoft.com/office/drawing/2014/main" id="{473ACE1F-EE18-43A3-283D-DFC2819D1C94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Community Based Orgs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475;p70">
              <a:extLst>
                <a:ext uri="{FF2B5EF4-FFF2-40B4-BE49-F238E27FC236}">
                  <a16:creationId xmlns:a16="http://schemas.microsoft.com/office/drawing/2014/main" id="{644CACDE-8709-640E-E6E3-D47088A6ED5F}"/>
                </a:ext>
              </a:extLst>
            </p:cNvPr>
            <p:cNvGrpSpPr/>
            <p:nvPr/>
          </p:nvGrpSpPr>
          <p:grpSpPr>
            <a:xfrm>
              <a:off x="3198813" y="1066801"/>
              <a:ext cx="1430400" cy="1210800"/>
              <a:chOff x="6303881" y="3016093"/>
              <a:chExt cx="1430400" cy="1210800"/>
            </a:xfrm>
          </p:grpSpPr>
          <p:sp>
            <p:nvSpPr>
              <p:cNvPr id="20" name="Google Shape;476;p70">
                <a:extLst>
                  <a:ext uri="{FF2B5EF4-FFF2-40B4-BE49-F238E27FC236}">
                    <a16:creationId xmlns:a16="http://schemas.microsoft.com/office/drawing/2014/main" id="{4AA801E1-FF4F-A6BF-70F0-D9E3FE9FE8A4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7;p70">
                <a:extLst>
                  <a:ext uri="{FF2B5EF4-FFF2-40B4-BE49-F238E27FC236}">
                    <a16:creationId xmlns:a16="http://schemas.microsoft.com/office/drawing/2014/main" id="{D03AB084-D002-1C48-FC62-8B3F34E5D5D5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Employers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478;p70">
              <a:extLst>
                <a:ext uri="{FF2B5EF4-FFF2-40B4-BE49-F238E27FC236}">
                  <a16:creationId xmlns:a16="http://schemas.microsoft.com/office/drawing/2014/main" id="{156DABD0-0760-8542-BDBA-C496D603F7BB}"/>
                </a:ext>
              </a:extLst>
            </p:cNvPr>
            <p:cNvGrpSpPr/>
            <p:nvPr/>
          </p:nvGrpSpPr>
          <p:grpSpPr>
            <a:xfrm>
              <a:off x="2055813" y="2590801"/>
              <a:ext cx="1430400" cy="1210800"/>
              <a:chOff x="6303881" y="3016093"/>
              <a:chExt cx="1430400" cy="1210800"/>
            </a:xfrm>
          </p:grpSpPr>
          <p:sp>
            <p:nvSpPr>
              <p:cNvPr id="18" name="Google Shape;479;p70">
                <a:extLst>
                  <a:ext uri="{FF2B5EF4-FFF2-40B4-BE49-F238E27FC236}">
                    <a16:creationId xmlns:a16="http://schemas.microsoft.com/office/drawing/2014/main" id="{219B5CE3-7AE0-3C60-8879-861E5963DF11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80;p70">
                <a:extLst>
                  <a:ext uri="{FF2B5EF4-FFF2-40B4-BE49-F238E27FC236}">
                    <a16:creationId xmlns:a16="http://schemas.microsoft.com/office/drawing/2014/main" id="{B5086786-7BEF-5D0F-48E8-09EF39B04376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Foundations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481;p70">
              <a:extLst>
                <a:ext uri="{FF2B5EF4-FFF2-40B4-BE49-F238E27FC236}">
                  <a16:creationId xmlns:a16="http://schemas.microsoft.com/office/drawing/2014/main" id="{261AC8F2-855D-88C2-FBC5-8DA3A3E166D5}"/>
                </a:ext>
              </a:extLst>
            </p:cNvPr>
            <p:cNvGrpSpPr/>
            <p:nvPr/>
          </p:nvGrpSpPr>
          <p:grpSpPr>
            <a:xfrm>
              <a:off x="5332413" y="381001"/>
              <a:ext cx="1430400" cy="1210800"/>
              <a:chOff x="6303881" y="3016093"/>
              <a:chExt cx="1430400" cy="1210800"/>
            </a:xfrm>
          </p:grpSpPr>
          <p:sp>
            <p:nvSpPr>
              <p:cNvPr id="16" name="Google Shape;482;p70">
                <a:extLst>
                  <a:ext uri="{FF2B5EF4-FFF2-40B4-BE49-F238E27FC236}">
                    <a16:creationId xmlns:a16="http://schemas.microsoft.com/office/drawing/2014/main" id="{E18DDC60-732E-AB31-EC2B-B1266A8C78D0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>
                  <a:solidFill>
                    <a:schemeClr val="accent2"/>
                  </a:solidFill>
                  <a:highlight>
                    <a:srgbClr val="800000"/>
                  </a:highlight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>
                  <a:solidFill>
                    <a:schemeClr val="accent2"/>
                  </a:solidFill>
                  <a:highlight>
                    <a:srgbClr val="800000"/>
                  </a:highlight>
                </a:endParaRPr>
              </a:p>
            </p:txBody>
          </p:sp>
          <p:sp>
            <p:nvSpPr>
              <p:cNvPr id="17" name="Google Shape;483;p70">
                <a:extLst>
                  <a:ext uri="{FF2B5EF4-FFF2-40B4-BE49-F238E27FC236}">
                    <a16:creationId xmlns:a16="http://schemas.microsoft.com/office/drawing/2014/main" id="{47793664-8BFF-CD36-9AD6-7C02A0278B85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Workforce Development Board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484;p70">
              <a:extLst>
                <a:ext uri="{FF2B5EF4-FFF2-40B4-BE49-F238E27FC236}">
                  <a16:creationId xmlns:a16="http://schemas.microsoft.com/office/drawing/2014/main" id="{4E458BAC-FF6C-C850-E945-45181D26FFA2}"/>
                </a:ext>
              </a:extLst>
            </p:cNvPr>
            <p:cNvGrpSpPr/>
            <p:nvPr/>
          </p:nvGrpSpPr>
          <p:grpSpPr>
            <a:xfrm>
              <a:off x="2132013" y="4191001"/>
              <a:ext cx="1430400" cy="1210800"/>
              <a:chOff x="6303881" y="3016093"/>
              <a:chExt cx="1430400" cy="1210800"/>
            </a:xfrm>
          </p:grpSpPr>
          <p:sp>
            <p:nvSpPr>
              <p:cNvPr id="14" name="Google Shape;485;p70">
                <a:extLst>
                  <a:ext uri="{FF2B5EF4-FFF2-40B4-BE49-F238E27FC236}">
                    <a16:creationId xmlns:a16="http://schemas.microsoft.com/office/drawing/2014/main" id="{470CA97E-6509-934C-F190-CFEE6DFCF607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86;p70">
                <a:extLst>
                  <a:ext uri="{FF2B5EF4-FFF2-40B4-BE49-F238E27FC236}">
                    <a16:creationId xmlns:a16="http://schemas.microsoft.com/office/drawing/2014/main" id="{01B2780E-1C9B-CE21-1F38-70FF2EDAAA10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Faith-Based Orgs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487;p70">
              <a:extLst>
                <a:ext uri="{FF2B5EF4-FFF2-40B4-BE49-F238E27FC236}">
                  <a16:creationId xmlns:a16="http://schemas.microsoft.com/office/drawing/2014/main" id="{F3F77845-4026-7AB6-9EF0-CFE906A4593A}"/>
                </a:ext>
              </a:extLst>
            </p:cNvPr>
            <p:cNvGrpSpPr/>
            <p:nvPr/>
          </p:nvGrpSpPr>
          <p:grpSpPr>
            <a:xfrm>
              <a:off x="3351213" y="5647196"/>
              <a:ext cx="1430400" cy="1210800"/>
              <a:chOff x="6303881" y="3016093"/>
              <a:chExt cx="1430400" cy="1210800"/>
            </a:xfrm>
          </p:grpSpPr>
          <p:sp>
            <p:nvSpPr>
              <p:cNvPr id="12" name="Google Shape;488;p70">
                <a:extLst>
                  <a:ext uri="{FF2B5EF4-FFF2-40B4-BE49-F238E27FC236}">
                    <a16:creationId xmlns:a16="http://schemas.microsoft.com/office/drawing/2014/main" id="{B741FFD8-B90D-852B-FB16-172B1924387B}"/>
                  </a:ext>
                </a:extLst>
              </p:cNvPr>
              <p:cNvSpPr/>
              <p:nvPr/>
            </p:nvSpPr>
            <p:spPr>
              <a:xfrm>
                <a:off x="6363562" y="3016093"/>
                <a:ext cx="1300500" cy="1210800"/>
              </a:xfrm>
              <a:prstGeom prst="ellipse">
                <a:avLst/>
              </a:prstGeom>
              <a:solidFill>
                <a:srgbClr val="00999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89;p70">
                <a:extLst>
                  <a:ext uri="{FF2B5EF4-FFF2-40B4-BE49-F238E27FC236}">
                    <a16:creationId xmlns:a16="http://schemas.microsoft.com/office/drawing/2014/main" id="{E2CAEB5C-2344-371A-7599-228FC866B8CE}"/>
                  </a:ext>
                </a:extLst>
              </p:cNvPr>
              <p:cNvSpPr/>
              <p:nvPr/>
            </p:nvSpPr>
            <p:spPr>
              <a:xfrm>
                <a:off x="6303881" y="3431334"/>
                <a:ext cx="1430400" cy="360900"/>
              </a:xfrm>
              <a:prstGeom prst="homePlate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Economic Development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1" descr="White box"/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1" descr="White box"/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6" name="Google Shape;516;p71" descr="Map San Joaquin Coun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73" y="1353146"/>
            <a:ext cx="5308351" cy="50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1"/>
          <p:cNvSpPr txBox="1">
            <a:spLocks noGrp="1"/>
          </p:cNvSpPr>
          <p:nvPr>
            <p:ph type="title"/>
          </p:nvPr>
        </p:nvSpPr>
        <p:spPr>
          <a:xfrm>
            <a:off x="101575" y="161925"/>
            <a:ext cx="11914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en-US" sz="3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Why Logistics, Industrial Maintenance and Manufacturing (LIMM)? </a:t>
            </a:r>
            <a:endParaRPr sz="3000" dirty="0"/>
          </a:p>
        </p:txBody>
      </p:sp>
      <p:sp>
        <p:nvSpPr>
          <p:cNvPr id="518" name="Google Shape;518;p71"/>
          <p:cNvSpPr txBox="1"/>
          <p:nvPr/>
        </p:nvSpPr>
        <p:spPr>
          <a:xfrm>
            <a:off x="5225450" y="1659425"/>
            <a:ext cx="6963300" cy="4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760" b="1" dirty="0">
                <a:solidFill>
                  <a:srgbClr val="665A5A"/>
                </a:solidFill>
              </a:rPr>
              <a:t>San Joaquin County is a central distribution hub for California</a:t>
            </a:r>
            <a:endParaRPr sz="1760" b="1" dirty="0">
              <a:solidFill>
                <a:srgbClr val="665A5A"/>
              </a:solidFill>
            </a:endParaRPr>
          </a:p>
          <a:p>
            <a:pPr marL="457200" marR="0" lvl="0" indent="-35306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rgbClr val="665A5A"/>
              </a:buClr>
              <a:buSzPts val="1960"/>
              <a:buChar char="●"/>
            </a:pPr>
            <a:r>
              <a:rPr lang="en-US" sz="1960" dirty="0">
                <a:solidFill>
                  <a:srgbClr val="665A5A"/>
                </a:solidFill>
              </a:rPr>
              <a:t>Highly connected by land, sea and air to the whole state </a:t>
            </a:r>
            <a:endParaRPr sz="1960" dirty="0">
              <a:solidFill>
                <a:srgbClr val="665A5A"/>
              </a:solidFill>
            </a:endParaRPr>
          </a:p>
          <a:p>
            <a:pPr marL="457200" marR="0" lvl="0" indent="-353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960"/>
              <a:buChar char="●"/>
            </a:pPr>
            <a:r>
              <a:rPr lang="en-US" sz="1960" dirty="0">
                <a:solidFill>
                  <a:srgbClr val="665A5A"/>
                </a:solidFill>
              </a:rPr>
              <a:t>Major highways, railways and a deep water port </a:t>
            </a:r>
            <a:endParaRPr sz="1960" dirty="0">
              <a:solidFill>
                <a:srgbClr val="665A5A"/>
              </a:solidFill>
            </a:endParaRPr>
          </a:p>
          <a:p>
            <a:pPr marL="457200" marR="0" lvl="0" indent="-353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960"/>
              <a:buChar char="●"/>
            </a:pPr>
            <a:r>
              <a:rPr lang="en-US" sz="1960" dirty="0">
                <a:solidFill>
                  <a:srgbClr val="665A5A"/>
                </a:solidFill>
              </a:rPr>
              <a:t>Reach 50% of the state within three hours of driving </a:t>
            </a:r>
            <a:endParaRPr sz="1960" dirty="0">
              <a:solidFill>
                <a:srgbClr val="665A5A"/>
              </a:solidFill>
            </a:endParaRPr>
          </a:p>
          <a:p>
            <a:pPr marL="457200" marR="0" lvl="0" indent="-353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960"/>
              <a:buChar char="●"/>
            </a:pPr>
            <a:r>
              <a:rPr lang="en-US" sz="1960" dirty="0">
                <a:solidFill>
                  <a:srgbClr val="665A5A"/>
                </a:solidFill>
              </a:rPr>
              <a:t>The County has the second highest concentration of transportation and warehousing employment in the United States </a:t>
            </a:r>
            <a:br>
              <a:rPr lang="en-US" sz="1960" dirty="0">
                <a:solidFill>
                  <a:srgbClr val="665A5A"/>
                </a:solidFill>
              </a:rPr>
            </a:br>
            <a:endParaRPr sz="1960" dirty="0">
              <a:solidFill>
                <a:srgbClr val="665A5A"/>
              </a:solidFill>
            </a:endParaRPr>
          </a:p>
          <a:p>
            <a:pPr marL="457200" marR="0" lvl="0" indent="-353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960"/>
              <a:buChar char="●"/>
            </a:pPr>
            <a:r>
              <a:rPr lang="en-US" sz="1960" dirty="0">
                <a:solidFill>
                  <a:srgbClr val="665A5A"/>
                </a:solidFill>
              </a:rPr>
              <a:t>Transportation and Warehousing employment exceeds retail employment in the County </a:t>
            </a:r>
            <a:endParaRPr sz="1960" dirty="0">
              <a:solidFill>
                <a:srgbClr val="665A5A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960" dirty="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96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2" descr="White box&#10;"/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760">
              <a:solidFill>
                <a:srgbClr val="665A5A"/>
              </a:solidFill>
            </a:endParaRPr>
          </a:p>
        </p:txBody>
      </p:sp>
      <p:sp>
        <p:nvSpPr>
          <p:cNvPr id="525" name="Google Shape;525;p72" descr="White box&#10;"/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760">
              <a:solidFill>
                <a:srgbClr val="665A5A"/>
              </a:solidFill>
            </a:endParaRPr>
          </a:p>
        </p:txBody>
      </p:sp>
      <p:sp>
        <p:nvSpPr>
          <p:cNvPr id="526" name="Google Shape;526;p72"/>
          <p:cNvSpPr txBox="1">
            <a:spLocks noGrp="1"/>
          </p:cNvSpPr>
          <p:nvPr>
            <p:ph type="title"/>
          </p:nvPr>
        </p:nvSpPr>
        <p:spPr>
          <a:xfrm>
            <a:off x="101575" y="161925"/>
            <a:ext cx="11914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6666"/>
              <a:buFont typeface="Libre Franklin"/>
              <a:buNone/>
            </a:pPr>
            <a:r>
              <a:rPr lang="en-US" sz="3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is Logistics, Industrial Maintenance and Manufacturing (LIMM)? </a:t>
            </a:r>
            <a:endParaRPr sz="3000" dirty="0"/>
          </a:p>
        </p:txBody>
      </p:sp>
      <p:sp>
        <p:nvSpPr>
          <p:cNvPr id="527" name="Google Shape;527;p72"/>
          <p:cNvSpPr txBox="1"/>
          <p:nvPr/>
        </p:nvSpPr>
        <p:spPr>
          <a:xfrm>
            <a:off x="156000" y="4470725"/>
            <a:ext cx="3512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036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Order Selector 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Receiving Clerk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Forklift Operator 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Warehouse Supervisor/Manager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Truck Driver  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760">
              <a:solidFill>
                <a:srgbClr val="665A5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1760" b="1">
              <a:solidFill>
                <a:srgbClr val="665A5A"/>
              </a:solidFill>
            </a:endParaRPr>
          </a:p>
        </p:txBody>
      </p:sp>
      <p:sp>
        <p:nvSpPr>
          <p:cNvPr id="528" name="Google Shape;528;p72"/>
          <p:cNvSpPr txBox="1"/>
          <p:nvPr/>
        </p:nvSpPr>
        <p:spPr>
          <a:xfrm>
            <a:off x="3937325" y="4527300"/>
            <a:ext cx="42324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036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Industrial Machinery Mechanic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Installer 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Maintenance Technician/Planner/Supervisor with skills in pneumatics or electrical </a:t>
            </a:r>
            <a:endParaRPr sz="1760">
              <a:solidFill>
                <a:srgbClr val="665A5A"/>
              </a:solidFill>
            </a:endParaRPr>
          </a:p>
        </p:txBody>
      </p:sp>
      <p:sp>
        <p:nvSpPr>
          <p:cNvPr id="529" name="Google Shape;529;p72"/>
          <p:cNvSpPr txBox="1"/>
          <p:nvPr/>
        </p:nvSpPr>
        <p:spPr>
          <a:xfrm>
            <a:off x="8258076" y="4574000"/>
            <a:ext cx="37425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036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Inspectors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Machinists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Welder </a:t>
            </a:r>
            <a:endParaRPr sz="1760">
              <a:solidFill>
                <a:srgbClr val="665A5A"/>
              </a:solidFill>
            </a:endParaRPr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CNC Tool Operator </a:t>
            </a:r>
            <a:endParaRPr sz="1760">
              <a:solidFill>
                <a:srgbClr val="665A5A"/>
              </a:solidFill>
            </a:endParaRPr>
          </a:p>
          <a:p>
            <a: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5A5A"/>
              </a:buClr>
              <a:buSzPts val="1760"/>
              <a:buChar char="●"/>
            </a:pPr>
            <a:r>
              <a:rPr lang="en-US" sz="1760">
                <a:solidFill>
                  <a:srgbClr val="665A5A"/>
                </a:solidFill>
              </a:rPr>
              <a:t>Production Supervisor/Manager</a:t>
            </a:r>
            <a:endParaRPr sz="1760">
              <a:solidFill>
                <a:srgbClr val="665A5A"/>
              </a:solidFill>
            </a:endParaRPr>
          </a:p>
        </p:txBody>
      </p:sp>
      <p:pic>
        <p:nvPicPr>
          <p:cNvPr id="530" name="Google Shape;530;p72" descr="Picture of man with clip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00" y="1929800"/>
            <a:ext cx="2923822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2" descr="Picture of mechanic"/>
          <p:cNvPicPr preferRelativeResize="0"/>
          <p:nvPr/>
        </p:nvPicPr>
        <p:blipFill rotWithShape="1">
          <a:blip r:embed="rId4">
            <a:alphaModFix/>
          </a:blip>
          <a:srcRect r="586"/>
          <a:stretch/>
        </p:blipFill>
        <p:spPr>
          <a:xfrm>
            <a:off x="4136550" y="1958375"/>
            <a:ext cx="355112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2" descr="Picture of inspector"/>
          <p:cNvPicPr preferRelativeResize="0"/>
          <p:nvPr/>
        </p:nvPicPr>
        <p:blipFill rotWithShape="1">
          <a:blip r:embed="rId5">
            <a:alphaModFix/>
          </a:blip>
          <a:srcRect l="4284" r="16217"/>
          <a:stretch/>
        </p:blipFill>
        <p:spPr>
          <a:xfrm>
            <a:off x="8258075" y="1929800"/>
            <a:ext cx="355112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2"/>
          <p:cNvSpPr txBox="1"/>
          <p:nvPr/>
        </p:nvSpPr>
        <p:spPr>
          <a:xfrm>
            <a:off x="156000" y="1513600"/>
            <a:ext cx="30000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760" b="1">
                <a:solidFill>
                  <a:srgbClr val="665A5A"/>
                </a:solidFill>
              </a:rPr>
              <a:t>Logistics Jobs </a:t>
            </a:r>
            <a:endParaRPr b="1"/>
          </a:p>
        </p:txBody>
      </p:sp>
      <p:sp>
        <p:nvSpPr>
          <p:cNvPr id="534" name="Google Shape;534;p72"/>
          <p:cNvSpPr txBox="1"/>
          <p:nvPr/>
        </p:nvSpPr>
        <p:spPr>
          <a:xfrm>
            <a:off x="4039550" y="1513600"/>
            <a:ext cx="3876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760" b="1">
                <a:solidFill>
                  <a:srgbClr val="665A5A"/>
                </a:solidFill>
              </a:rPr>
              <a:t>Industrial Maintenance Jobs</a:t>
            </a:r>
            <a:endParaRPr b="1"/>
          </a:p>
        </p:txBody>
      </p:sp>
      <p:sp>
        <p:nvSpPr>
          <p:cNvPr id="535" name="Google Shape;535;p72"/>
          <p:cNvSpPr txBox="1"/>
          <p:nvPr/>
        </p:nvSpPr>
        <p:spPr>
          <a:xfrm>
            <a:off x="8233200" y="1513600"/>
            <a:ext cx="42324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760" b="1">
                <a:solidFill>
                  <a:srgbClr val="665A5A"/>
                </a:solidFill>
              </a:rPr>
              <a:t>Advanced Manufacturing Jobs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3" descr="Blank box&#10;"/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3" descr="Blank box"/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3" name="Google Shape;543;p73" descr="Central Valley/Motherlode map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50" y="76200"/>
            <a:ext cx="9857584" cy="670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73" descr="Formatting tool &#10;"/>
          <p:cNvGrpSpPr/>
          <p:nvPr/>
        </p:nvGrpSpPr>
        <p:grpSpPr>
          <a:xfrm>
            <a:off x="173050" y="141300"/>
            <a:ext cx="12144850" cy="6640500"/>
            <a:chOff x="0" y="141300"/>
            <a:chExt cx="12144850" cy="6640500"/>
          </a:xfrm>
        </p:grpSpPr>
        <p:sp>
          <p:nvSpPr>
            <p:cNvPr id="545" name="Google Shape;545;p73"/>
            <p:cNvSpPr/>
            <p:nvPr/>
          </p:nvSpPr>
          <p:spPr>
            <a:xfrm>
              <a:off x="4361350" y="141300"/>
              <a:ext cx="7783500" cy="6640500"/>
            </a:xfrm>
            <a:prstGeom prst="rect">
              <a:avLst/>
            </a:prstGeom>
            <a:solidFill>
              <a:srgbClr val="BFBFBF">
                <a:alpha val="88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3"/>
            <p:cNvSpPr/>
            <p:nvPr/>
          </p:nvSpPr>
          <p:spPr>
            <a:xfrm>
              <a:off x="0" y="3747000"/>
              <a:ext cx="4361400" cy="3034800"/>
            </a:xfrm>
            <a:prstGeom prst="rect">
              <a:avLst/>
            </a:prstGeom>
            <a:solidFill>
              <a:srgbClr val="BFBFBF">
                <a:alpha val="88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Google Shape;547;p73" descr="Circle over Northern San Joaquin Valley "/>
          <p:cNvSpPr/>
          <p:nvPr/>
        </p:nvSpPr>
        <p:spPr>
          <a:xfrm>
            <a:off x="1253500" y="683725"/>
            <a:ext cx="3035400" cy="2745300"/>
          </a:xfrm>
          <a:prstGeom prst="ellipse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10B74-C854-15B1-993F-57CEE239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Central Valley/ Motherlode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" name="Google Shape;552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137294" y="3555614"/>
            <a:ext cx="1500" cy="250500"/>
          </a:xfrm>
          <a:prstGeom prst="straightConnector1">
            <a:avLst/>
          </a:prstGeom>
          <a:noFill/>
          <a:ln w="38100" cap="flat" cmpd="sng">
            <a:solidFill>
              <a:srgbClr val="548B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3" name="Google Shape;553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605381" y="3574094"/>
            <a:ext cx="0" cy="224400"/>
          </a:xfrm>
          <a:prstGeom prst="straightConnector1">
            <a:avLst/>
          </a:prstGeom>
          <a:noFill/>
          <a:ln w="38100" cap="flat" cmpd="sng">
            <a:solidFill>
              <a:srgbClr val="548B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4" name="Google Shape;554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42175" y="2064750"/>
            <a:ext cx="1800" cy="1779000"/>
          </a:xfrm>
          <a:prstGeom prst="straightConnector1">
            <a:avLst/>
          </a:prstGeom>
          <a:noFill/>
          <a:ln w="38100" cap="flat" cmpd="sng">
            <a:solidFill>
              <a:srgbClr val="548B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555;p74" descr="Participant Engagement and Navigation Box &#10;"/>
          <p:cNvSpPr/>
          <p:nvPr/>
        </p:nvSpPr>
        <p:spPr>
          <a:xfrm>
            <a:off x="1008875" y="3743825"/>
            <a:ext cx="2409600" cy="1138800"/>
          </a:xfrm>
          <a:prstGeom prst="roundRect">
            <a:avLst>
              <a:gd name="adj" fmla="val 16667"/>
            </a:avLst>
          </a:prstGeom>
          <a:solidFill>
            <a:srgbClr val="BED2E3"/>
          </a:solidFill>
          <a:ln w="1270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70C0"/>
                </a:solidFill>
              </a:rPr>
              <a:t>Participant </a:t>
            </a:r>
            <a:endParaRPr sz="220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70C0"/>
                </a:solidFill>
              </a:rPr>
              <a:t>Engagement and Navigation </a:t>
            </a:r>
            <a:endParaRPr sz="2200">
              <a:solidFill>
                <a:srgbClr val="0070C0"/>
              </a:solidFill>
            </a:endParaRPr>
          </a:p>
        </p:txBody>
      </p:sp>
      <p:sp>
        <p:nvSpPr>
          <p:cNvPr id="556" name="Google Shape;556;p74"/>
          <p:cNvSpPr/>
          <p:nvPr/>
        </p:nvSpPr>
        <p:spPr>
          <a:xfrm>
            <a:off x="3780950" y="3743820"/>
            <a:ext cx="2409600" cy="1052700"/>
          </a:xfrm>
          <a:prstGeom prst="roundRect">
            <a:avLst>
              <a:gd name="adj" fmla="val 16667"/>
            </a:avLst>
          </a:prstGeom>
          <a:solidFill>
            <a:srgbClr val="BED2E3"/>
          </a:solidFill>
          <a:ln w="1270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70C0"/>
                </a:solidFill>
              </a:rPr>
              <a:t>Bridge </a:t>
            </a:r>
            <a:br>
              <a:rPr lang="en-US" sz="2200">
                <a:solidFill>
                  <a:srgbClr val="0070C0"/>
                </a:solidFill>
              </a:rPr>
            </a:br>
            <a:r>
              <a:rPr lang="en-US" sz="2200">
                <a:solidFill>
                  <a:srgbClr val="0070C0"/>
                </a:solidFill>
              </a:rPr>
              <a:t>Curriculum </a:t>
            </a:r>
            <a:br>
              <a:rPr lang="en-US" sz="2200">
                <a:solidFill>
                  <a:srgbClr val="0070C0"/>
                </a:solidFill>
              </a:rPr>
            </a:br>
            <a:r>
              <a:rPr lang="en-US" sz="2200">
                <a:solidFill>
                  <a:srgbClr val="0070C0"/>
                </a:solidFill>
              </a:rPr>
              <a:t>Team</a:t>
            </a:r>
            <a:endParaRPr/>
          </a:p>
        </p:txBody>
      </p:sp>
      <p:sp>
        <p:nvSpPr>
          <p:cNvPr id="557" name="Google Shape;557;p74"/>
          <p:cNvSpPr/>
          <p:nvPr/>
        </p:nvSpPr>
        <p:spPr>
          <a:xfrm>
            <a:off x="6792750" y="3755245"/>
            <a:ext cx="2409600" cy="1052700"/>
          </a:xfrm>
          <a:prstGeom prst="roundRect">
            <a:avLst>
              <a:gd name="adj" fmla="val 16667"/>
            </a:avLst>
          </a:prstGeom>
          <a:solidFill>
            <a:srgbClr val="BED2E3"/>
          </a:solidFill>
          <a:ln w="1270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</a:rPr>
              <a:t>Employer Engagement </a:t>
            </a:r>
            <a:br>
              <a:rPr lang="en-US" sz="2000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Group </a:t>
            </a:r>
            <a:endParaRPr/>
          </a:p>
        </p:txBody>
      </p:sp>
      <p:cxnSp>
        <p:nvCxnSpPr>
          <p:cNvPr id="558" name="Google Shape;558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10950" y="3574100"/>
            <a:ext cx="5507100" cy="3300"/>
          </a:xfrm>
          <a:prstGeom prst="straightConnector1">
            <a:avLst/>
          </a:prstGeom>
          <a:noFill/>
          <a:ln w="38100" cap="flat" cmpd="sng">
            <a:solidFill>
              <a:srgbClr val="548B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9" name="Google Shape;559;p74"/>
          <p:cNvSpPr/>
          <p:nvPr/>
        </p:nvSpPr>
        <p:spPr>
          <a:xfrm>
            <a:off x="8291175" y="1184150"/>
            <a:ext cx="3390600" cy="302100"/>
          </a:xfrm>
          <a:prstGeom prst="roundRect">
            <a:avLst>
              <a:gd name="adj" fmla="val 16667"/>
            </a:avLst>
          </a:prstGeom>
          <a:solidFill>
            <a:srgbClr val="BED2E3"/>
          </a:solidFill>
          <a:ln w="1270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</a:rPr>
              <a:t>Strategy Coordination Team (SCT)  </a:t>
            </a:r>
            <a:endParaRPr/>
          </a:p>
        </p:txBody>
      </p:sp>
      <p:sp>
        <p:nvSpPr>
          <p:cNvPr id="560" name="Google Shape;560;p74"/>
          <p:cNvSpPr txBox="1"/>
          <p:nvPr/>
        </p:nvSpPr>
        <p:spPr>
          <a:xfrm>
            <a:off x="8291175" y="1486250"/>
            <a:ext cx="24096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 College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Manteca Adult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en-US" sz="1200">
                <a:solidFill>
                  <a:schemeClr val="dk1"/>
                </a:solidFill>
              </a:rPr>
              <a:t>N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stakeholders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4"/>
          <p:cNvSpPr txBox="1"/>
          <p:nvPr/>
        </p:nvSpPr>
        <p:spPr>
          <a:xfrm>
            <a:off x="1128745" y="4882463"/>
            <a:ext cx="21696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Engagement/Outreach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Dev Curriculum &amp; Instruction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Counseling/Transitions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Enrollment Support</a:t>
            </a:r>
            <a:endParaRPr/>
          </a:p>
        </p:txBody>
      </p:sp>
      <p:sp>
        <p:nvSpPr>
          <p:cNvPr id="562" name="Google Shape;562;p74"/>
          <p:cNvSpPr txBox="1"/>
          <p:nvPr/>
        </p:nvSpPr>
        <p:spPr>
          <a:xfrm>
            <a:off x="3960756" y="4882462"/>
            <a:ext cx="21696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Review/incorporate critical industry skills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CTE curriculum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CTE Dual Enrollment or articulation strategies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with CTL comm to support contextualization</a:t>
            </a:r>
            <a:endParaRPr/>
          </a:p>
        </p:txBody>
      </p:sp>
      <p:sp>
        <p:nvSpPr>
          <p:cNvPr id="563" name="Google Shape;563;p74"/>
          <p:cNvSpPr txBox="1"/>
          <p:nvPr/>
        </p:nvSpPr>
        <p:spPr>
          <a:xfrm>
            <a:off x="6863553" y="4886856"/>
            <a:ext cx="22680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</a:rPr>
              <a:t>Overall employer relationship management</a:t>
            </a:r>
            <a:endParaRPr sz="1200">
              <a:solidFill>
                <a:schemeClr val="dk1"/>
              </a:solidFill>
            </a:endParaRPr>
          </a:p>
          <a:p>
            <a:pPr marL="514350" marR="0" lvl="1" indent="-32766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○"/>
            </a:pPr>
            <a:r>
              <a:rPr lang="en-US" sz="1200">
                <a:solidFill>
                  <a:schemeClr val="dk1"/>
                </a:solidFill>
              </a:rPr>
              <a:t>Data base</a:t>
            </a:r>
            <a:endParaRPr sz="1200">
              <a:solidFill>
                <a:schemeClr val="dk1"/>
              </a:solidFill>
            </a:endParaRPr>
          </a:p>
          <a:p>
            <a:pPr marL="51435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Management of points of contacts</a:t>
            </a:r>
            <a:endParaRPr sz="1200">
              <a:solidFill>
                <a:schemeClr val="dk1"/>
              </a:solidFill>
            </a:endParaRPr>
          </a:p>
          <a:p>
            <a:pPr marL="51435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Partnership steps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64" name="Google Shape;564;p74"/>
          <p:cNvSpPr txBox="1"/>
          <p:nvPr/>
        </p:nvSpPr>
        <p:spPr>
          <a:xfrm>
            <a:off x="4996455" y="2264048"/>
            <a:ext cx="32652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SCT members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Industry/labor representatives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members of </a:t>
            </a:r>
            <a:r>
              <a:rPr lang="en-US" sz="1200">
                <a:solidFill>
                  <a:schemeClr val="dk1"/>
                </a:solidFill>
              </a:rPr>
              <a:t>Teams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</a:rPr>
              <a:t>CBO / Agency representatives</a:t>
            </a:r>
            <a:endParaRPr/>
          </a:p>
        </p:txBody>
      </p:sp>
      <p:sp>
        <p:nvSpPr>
          <p:cNvPr id="565" name="Google Shape;565;p74"/>
          <p:cNvSpPr/>
          <p:nvPr/>
        </p:nvSpPr>
        <p:spPr>
          <a:xfrm>
            <a:off x="556687" y="2327162"/>
            <a:ext cx="2409600" cy="757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12700" cap="flat" cmpd="sng">
            <a:solidFill>
              <a:srgbClr val="6C84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</a:rPr>
              <a:t>Delta Pathway Mapping / Design</a:t>
            </a:r>
            <a:endParaRPr sz="1000"/>
          </a:p>
        </p:txBody>
      </p:sp>
      <p:cxnSp>
        <p:nvCxnSpPr>
          <p:cNvPr id="566" name="Google Shape;566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65" idx="0"/>
          </p:cNvCxnSpPr>
          <p:nvPr/>
        </p:nvCxnSpPr>
        <p:spPr>
          <a:xfrm rot="-5400000">
            <a:off x="3038887" y="669662"/>
            <a:ext cx="380100" cy="29349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67" name="Google Shape;567;p74"/>
          <p:cNvSpPr/>
          <p:nvPr/>
        </p:nvSpPr>
        <p:spPr>
          <a:xfrm>
            <a:off x="4619163" y="1490235"/>
            <a:ext cx="2409600" cy="757500"/>
          </a:xfrm>
          <a:prstGeom prst="roundRect">
            <a:avLst>
              <a:gd name="adj" fmla="val 16667"/>
            </a:avLst>
          </a:prstGeom>
          <a:solidFill>
            <a:srgbClr val="BED2E3"/>
          </a:solidFill>
          <a:ln w="1270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Planning Committee</a:t>
            </a:r>
            <a:endParaRPr/>
          </a:p>
        </p:txBody>
      </p:sp>
      <p:sp>
        <p:nvSpPr>
          <p:cNvPr id="568" name="Google Shape;568;p74"/>
          <p:cNvSpPr txBox="1">
            <a:spLocks noGrp="1"/>
          </p:cNvSpPr>
          <p:nvPr>
            <p:ph type="title" idx="4294967295"/>
          </p:nvPr>
        </p:nvSpPr>
        <p:spPr>
          <a:xfrm>
            <a:off x="480475" y="420375"/>
            <a:ext cx="11201400" cy="380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Logistics, Industrial Maintenance and Manufacturing Pathway Bridge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Project Organization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75" descr="LIMM Pathway Bridge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4026" cy="6063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C4463-FCF8-9AB1-CDDA-3261C1D514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492" y="-763500"/>
            <a:ext cx="11357700" cy="763500"/>
          </a:xfrm>
        </p:spPr>
        <p:txBody>
          <a:bodyPr spcFirstLastPara="1" wrap="square" lIns="121875" tIns="121875" rIns="121875" bIns="121875" anchor="b" anchorCtr="0">
            <a:noAutofit/>
          </a:bodyPr>
          <a:lstStyle/>
          <a:p>
            <a:r>
              <a:rPr lang="en-US" dirty="0"/>
              <a:t>LIMM Pathway Bridge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375" y="5704200"/>
            <a:ext cx="3119400" cy="60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375" y="5380925"/>
            <a:ext cx="726000" cy="48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2" name="Google Shape;582;p76" descr="Jamboard showing workshop input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6426" cy="617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C1B92-CF39-4D90-C630-DDBCB0F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143000"/>
            <a:ext cx="10969800" cy="11430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 err="1"/>
              <a:t>Jamboard</a:t>
            </a:r>
            <a:r>
              <a:rPr lang="en-US" dirty="0"/>
              <a:t> example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689</Words>
  <Application>Microsoft Macintosh PowerPoint</Application>
  <PresentationFormat>Custom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Open Sans</vt:lpstr>
      <vt:lpstr>Arial</vt:lpstr>
      <vt:lpstr>Libre Franklin</vt:lpstr>
      <vt:lpstr>Helvetica Neue Light</vt:lpstr>
      <vt:lpstr>Impact</vt:lpstr>
      <vt:lpstr>Office Theme</vt:lpstr>
      <vt:lpstr>Simple Light</vt:lpstr>
      <vt:lpstr>SavonVTI</vt:lpstr>
      <vt:lpstr>Simple Light</vt:lpstr>
      <vt:lpstr>CAEP as a Catalyst for Developing a Regional Pathway System</vt:lpstr>
      <vt:lpstr>Presenters</vt:lpstr>
      <vt:lpstr>DSAEA - Strength Through Collaboration</vt:lpstr>
      <vt:lpstr>Why Logistics, Industrial Maintenance and Manufacturing (LIMM)? </vt:lpstr>
      <vt:lpstr>What is Logistics, Industrial Maintenance and Manufacturing (LIMM)? </vt:lpstr>
      <vt:lpstr>Central Valley/ Motherlode</vt:lpstr>
      <vt:lpstr>Logistics, Industrial Maintenance and Manufacturing Pathway Bridge Project Organization  </vt:lpstr>
      <vt:lpstr>LIMM Pathway Bridge</vt:lpstr>
      <vt:lpstr>Jamboard example 1</vt:lpstr>
      <vt:lpstr>Employer Needs</vt:lpstr>
      <vt:lpstr>Bridge Curriculum Team</vt:lpstr>
      <vt:lpstr>LIMM Pathway Bridge</vt:lpstr>
      <vt:lpstr>Jamboard example 2</vt:lpstr>
      <vt:lpstr>Course Outline </vt:lpstr>
      <vt:lpstr>Manteca Bridge Pilot</vt:lpstr>
      <vt:lpstr>Pathway Design</vt:lpstr>
      <vt:lpstr>LIMM Career Pathway Design</vt:lpstr>
      <vt:lpstr>Jobs analysis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Mandilee Gonzales</cp:lastModifiedBy>
  <cp:revision>2</cp:revision>
  <cp:lastPrinted>2022-10-28T19:54:34Z</cp:lastPrinted>
  <dcterms:modified xsi:type="dcterms:W3CDTF">2022-10-31T16:07:03Z</dcterms:modified>
</cp:coreProperties>
</file>