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7102475" cy="9037638"/>
  <p:embeddedFontLst>
    <p:embeddedFont>
      <p:font typeface="Calibri" panose="020F0502020204030204" pitchFamily="34" charset="0"/>
      <p:regular r:id="rId23"/>
      <p:bold r:id="rId24"/>
      <p:italic r:id="rId25"/>
      <p:boldItalic r:id="rId26"/>
    </p:embeddedFont>
    <p:embeddedFont>
      <p:font typeface="Century Gothic" panose="020B0502020202020204" pitchFamily="34" charset="0"/>
      <p:regular r:id="rId27"/>
      <p:bold r:id="rId28"/>
      <p:italic r:id="rId29"/>
      <p:boldItalic r:id="rId30"/>
    </p:embeddedFont>
    <p:embeddedFont>
      <p:font typeface="Corbel" panose="020B0503020204020204" pitchFamily="34" charset="0"/>
      <p:regular r:id="rId31"/>
      <p:bold r:id="rId32"/>
      <p:italic r:id="rId33"/>
      <p:boldItalic r:id="rId34"/>
    </p:embeddedFont>
    <p:embeddedFont>
      <p:font typeface="Open Sans" panose="020B0606030504020204" pitchFamily="34" charset="0"/>
      <p:regular r:id="rId35"/>
      <p:bold r:id="rId36"/>
      <p:italic r:id="rId37"/>
      <p:boldItalic r:id="rId38"/>
    </p:embeddedFont>
    <p:embeddedFont>
      <p:font typeface="Trebuchet MS" panose="020B0603020202020204" pitchFamily="34" charset="0"/>
      <p:regular r:id="rId39"/>
      <p:bold r:id="rId40"/>
      <p:italic r:id="rId41"/>
      <p:boldItalic r:id="rId4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43" roundtripDataSignature="AMtx7mhm26tkHsCQizpSSkHXs7jzml+TH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568C868-BAB6-480F-9BDB-122E8C47152C}">
  <a:tblStyle styleId="{5568C868-BAB6-480F-9BDB-122E8C47152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47" autoAdjust="0"/>
    <p:restoredTop sz="86449" autoAdjust="0"/>
  </p:normalViewPr>
  <p:slideViewPr>
    <p:cSldViewPr snapToGrid="0">
      <p:cViewPr varScale="1">
        <p:scale>
          <a:sx n="81" d="100"/>
          <a:sy n="81" d="100"/>
        </p:scale>
        <p:origin x="126" y="486"/>
      </p:cViewPr>
      <p:guideLst/>
    </p:cSldViewPr>
  </p:slideViewPr>
  <p:outlineViewPr>
    <p:cViewPr>
      <p:scale>
        <a:sx n="33" d="100"/>
        <a:sy n="33" d="100"/>
      </p:scale>
      <p:origin x="0" y="-162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9" Type="http://schemas.openxmlformats.org/officeDocument/2006/relationships/font" Target="fonts/font17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12.fntdata"/><Relationship Id="rId42" Type="http://schemas.openxmlformats.org/officeDocument/2006/relationships/font" Target="fonts/font20.fntdata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33" Type="http://schemas.openxmlformats.org/officeDocument/2006/relationships/font" Target="fonts/font11.fntdata"/><Relationship Id="rId38" Type="http://schemas.openxmlformats.org/officeDocument/2006/relationships/font" Target="fonts/font16.fntdata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7.fntdata"/><Relationship Id="rId41" Type="http://schemas.openxmlformats.org/officeDocument/2006/relationships/font" Target="fonts/font1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openxmlformats.org/officeDocument/2006/relationships/font" Target="fonts/font15.fntdata"/><Relationship Id="rId40" Type="http://schemas.openxmlformats.org/officeDocument/2006/relationships/font" Target="fonts/font18.fntdata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font" Target="fonts/font1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9.fntdata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font" Target="fonts/font13.fntdata"/><Relationship Id="rId43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077739" cy="4534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4023092" y="0"/>
            <a:ext cx="3077739" cy="4534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839788" y="1130300"/>
            <a:ext cx="5422900" cy="30495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710248" y="4349363"/>
            <a:ext cx="5681980" cy="35585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584188"/>
            <a:ext cx="3077739" cy="453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4023092" y="8584188"/>
            <a:ext cx="3077739" cy="453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839788" y="1130300"/>
            <a:ext cx="5422900" cy="30495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5" name="Google Shape;145;p10:notes"/>
          <p:cNvSpPr txBox="1">
            <a:spLocks noGrp="1"/>
          </p:cNvSpPr>
          <p:nvPr>
            <p:ph type="body" idx="1"/>
          </p:nvPr>
        </p:nvSpPr>
        <p:spPr>
          <a:xfrm>
            <a:off x="710248" y="4349363"/>
            <a:ext cx="5681980" cy="35585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46" name="Google Shape;146;p10:notes"/>
          <p:cNvSpPr txBox="1">
            <a:spLocks noGrp="1"/>
          </p:cNvSpPr>
          <p:nvPr>
            <p:ph type="sldNum" idx="12"/>
          </p:nvPr>
        </p:nvSpPr>
        <p:spPr>
          <a:xfrm>
            <a:off x="4023092" y="8584188"/>
            <a:ext cx="3077739" cy="453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839788" y="1130300"/>
            <a:ext cx="5422900" cy="30495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6" name="Google Shape;246;p31:notes"/>
          <p:cNvSpPr txBox="1">
            <a:spLocks noGrp="1"/>
          </p:cNvSpPr>
          <p:nvPr>
            <p:ph type="body" idx="1"/>
          </p:nvPr>
        </p:nvSpPr>
        <p:spPr>
          <a:xfrm>
            <a:off x="710248" y="4349363"/>
            <a:ext cx="5681980" cy="35585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b="1" dirty="0">
              <a:solidFill>
                <a:srgbClr val="FF0000"/>
              </a:solidFill>
            </a:endParaRPr>
          </a:p>
        </p:txBody>
      </p:sp>
      <p:sp>
        <p:nvSpPr>
          <p:cNvPr id="247" name="Google Shape;247;p31:notes"/>
          <p:cNvSpPr txBox="1">
            <a:spLocks noGrp="1"/>
          </p:cNvSpPr>
          <p:nvPr>
            <p:ph type="sldNum" idx="12"/>
          </p:nvPr>
        </p:nvSpPr>
        <p:spPr>
          <a:xfrm>
            <a:off x="4023092" y="8584188"/>
            <a:ext cx="3077739" cy="453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10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1218246b19e_2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839788" y="1130300"/>
            <a:ext cx="5422900" cy="30495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7" name="Google Shape;267;g1218246b19e_2_60:notes"/>
          <p:cNvSpPr txBox="1">
            <a:spLocks noGrp="1"/>
          </p:cNvSpPr>
          <p:nvPr>
            <p:ph type="body" idx="1"/>
          </p:nvPr>
        </p:nvSpPr>
        <p:spPr>
          <a:xfrm>
            <a:off x="710248" y="4349363"/>
            <a:ext cx="5682000" cy="35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b="1" dirty="0">
              <a:solidFill>
                <a:srgbClr val="FF0000"/>
              </a:solidFill>
            </a:endParaRPr>
          </a:p>
        </p:txBody>
      </p:sp>
      <p:sp>
        <p:nvSpPr>
          <p:cNvPr id="268" name="Google Shape;268;g1218246b19e_2_60:notes"/>
          <p:cNvSpPr txBox="1">
            <a:spLocks noGrp="1"/>
          </p:cNvSpPr>
          <p:nvPr>
            <p:ph type="sldNum" idx="12"/>
          </p:nvPr>
        </p:nvSpPr>
        <p:spPr>
          <a:xfrm>
            <a:off x="4023092" y="8584188"/>
            <a:ext cx="3077700" cy="45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11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g1218246b19e_2_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839788" y="1130300"/>
            <a:ext cx="5422900" cy="30495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7" name="Google Shape;287;g1218246b19e_2_94:notes"/>
          <p:cNvSpPr txBox="1">
            <a:spLocks noGrp="1"/>
          </p:cNvSpPr>
          <p:nvPr>
            <p:ph type="body" idx="1"/>
          </p:nvPr>
        </p:nvSpPr>
        <p:spPr>
          <a:xfrm>
            <a:off x="710248" y="4349363"/>
            <a:ext cx="5682000" cy="35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b="1" dirty="0">
              <a:solidFill>
                <a:srgbClr val="FF0000"/>
              </a:solidFill>
            </a:endParaRPr>
          </a:p>
        </p:txBody>
      </p:sp>
      <p:sp>
        <p:nvSpPr>
          <p:cNvPr id="288" name="Google Shape;288;g1218246b19e_2_94:notes"/>
          <p:cNvSpPr txBox="1">
            <a:spLocks noGrp="1"/>
          </p:cNvSpPr>
          <p:nvPr>
            <p:ph type="sldNum" idx="12"/>
          </p:nvPr>
        </p:nvSpPr>
        <p:spPr>
          <a:xfrm>
            <a:off x="4023092" y="8584188"/>
            <a:ext cx="3077700" cy="45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12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839788" y="1130300"/>
            <a:ext cx="5422900" cy="30495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0" name="Google Shape;310;p33:notes"/>
          <p:cNvSpPr txBox="1">
            <a:spLocks noGrp="1"/>
          </p:cNvSpPr>
          <p:nvPr>
            <p:ph type="body" idx="1"/>
          </p:nvPr>
        </p:nvSpPr>
        <p:spPr>
          <a:xfrm>
            <a:off x="710248" y="4349363"/>
            <a:ext cx="5681980" cy="35585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251456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223365"/>
              </a:buClr>
              <a:buSzPts val="1440"/>
              <a:buFont typeface="Arial"/>
              <a:buNone/>
            </a:pPr>
            <a:endParaRPr sz="2800" b="1" dirty="0">
              <a:solidFill>
                <a:srgbClr val="223365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</a:pPr>
            <a:endParaRPr sz="2000" b="1" dirty="0">
              <a:solidFill>
                <a:srgbClr val="223365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342900" lvl="0" indent="-251456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223365"/>
              </a:buClr>
              <a:buSzPts val="1440"/>
              <a:buFont typeface="Arial"/>
              <a:buNone/>
            </a:pPr>
            <a:endParaRPr sz="2000" b="1" dirty="0">
              <a:solidFill>
                <a:srgbClr val="223365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311" name="Google Shape;311;p33:notes"/>
          <p:cNvSpPr txBox="1">
            <a:spLocks noGrp="1"/>
          </p:cNvSpPr>
          <p:nvPr>
            <p:ph type="sldNum" idx="12"/>
          </p:nvPr>
        </p:nvSpPr>
        <p:spPr>
          <a:xfrm>
            <a:off x="4023092" y="8584188"/>
            <a:ext cx="3077739" cy="453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13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g167b85fe5f4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839788" y="1130300"/>
            <a:ext cx="5422900" cy="30495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34" name="Google Shape;334;g167b85fe5f4_0_2:notes"/>
          <p:cNvSpPr txBox="1">
            <a:spLocks noGrp="1"/>
          </p:cNvSpPr>
          <p:nvPr>
            <p:ph type="body" idx="1"/>
          </p:nvPr>
        </p:nvSpPr>
        <p:spPr>
          <a:xfrm>
            <a:off x="710248" y="4349363"/>
            <a:ext cx="5682000" cy="35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b="1" dirty="0">
              <a:solidFill>
                <a:srgbClr val="FF0000"/>
              </a:solidFill>
            </a:endParaRPr>
          </a:p>
        </p:txBody>
      </p:sp>
      <p:sp>
        <p:nvSpPr>
          <p:cNvPr id="335" name="Google Shape;335;g167b85fe5f4_0_2:notes"/>
          <p:cNvSpPr txBox="1">
            <a:spLocks noGrp="1"/>
          </p:cNvSpPr>
          <p:nvPr>
            <p:ph type="sldNum" idx="12"/>
          </p:nvPr>
        </p:nvSpPr>
        <p:spPr>
          <a:xfrm>
            <a:off x="4023092" y="8584188"/>
            <a:ext cx="3077700" cy="45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14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839788" y="1130300"/>
            <a:ext cx="5422900" cy="30495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42" name="Google Shape;342;p24:notes"/>
          <p:cNvSpPr txBox="1">
            <a:spLocks noGrp="1"/>
          </p:cNvSpPr>
          <p:nvPr>
            <p:ph type="body" idx="1"/>
          </p:nvPr>
        </p:nvSpPr>
        <p:spPr>
          <a:xfrm>
            <a:off x="710248" y="4349363"/>
            <a:ext cx="5681980" cy="35585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i="1" dirty="0"/>
          </a:p>
        </p:txBody>
      </p:sp>
      <p:sp>
        <p:nvSpPr>
          <p:cNvPr id="343" name="Google Shape;343;p24:notes"/>
          <p:cNvSpPr txBox="1">
            <a:spLocks noGrp="1"/>
          </p:cNvSpPr>
          <p:nvPr>
            <p:ph type="sldNum" idx="12"/>
          </p:nvPr>
        </p:nvSpPr>
        <p:spPr>
          <a:xfrm>
            <a:off x="4023092" y="8584188"/>
            <a:ext cx="3077739" cy="453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15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g167b85fe5f4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839788" y="1130300"/>
            <a:ext cx="5422900" cy="30495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50" name="Google Shape;350;g167b85fe5f4_0_24:notes"/>
          <p:cNvSpPr txBox="1">
            <a:spLocks noGrp="1"/>
          </p:cNvSpPr>
          <p:nvPr>
            <p:ph type="body" idx="1"/>
          </p:nvPr>
        </p:nvSpPr>
        <p:spPr>
          <a:xfrm>
            <a:off x="710248" y="4349363"/>
            <a:ext cx="5682000" cy="35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b="1" dirty="0">
              <a:solidFill>
                <a:srgbClr val="FF0000"/>
              </a:solidFill>
            </a:endParaRPr>
          </a:p>
        </p:txBody>
      </p:sp>
      <p:sp>
        <p:nvSpPr>
          <p:cNvPr id="351" name="Google Shape;351;g167b85fe5f4_0_24:notes"/>
          <p:cNvSpPr txBox="1">
            <a:spLocks noGrp="1"/>
          </p:cNvSpPr>
          <p:nvPr>
            <p:ph type="sldNum" idx="12"/>
          </p:nvPr>
        </p:nvSpPr>
        <p:spPr>
          <a:xfrm>
            <a:off x="4023092" y="8584188"/>
            <a:ext cx="3077700" cy="45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16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839788" y="1130300"/>
            <a:ext cx="5422900" cy="30495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66" name="Google Shape;366;p59:notes"/>
          <p:cNvSpPr txBox="1">
            <a:spLocks noGrp="1"/>
          </p:cNvSpPr>
          <p:nvPr>
            <p:ph type="body" idx="1"/>
          </p:nvPr>
        </p:nvSpPr>
        <p:spPr>
          <a:xfrm>
            <a:off x="710248" y="4349363"/>
            <a:ext cx="5681980" cy="35585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367" name="Google Shape;367;p59:notes"/>
          <p:cNvSpPr txBox="1">
            <a:spLocks noGrp="1"/>
          </p:cNvSpPr>
          <p:nvPr>
            <p:ph type="sldNum" idx="12"/>
          </p:nvPr>
        </p:nvSpPr>
        <p:spPr>
          <a:xfrm>
            <a:off x="4023092" y="8584188"/>
            <a:ext cx="3077739" cy="453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17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g167b85fe5f4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839788" y="1130300"/>
            <a:ext cx="5422900" cy="30495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74" name="Google Shape;374;g167b85fe5f4_1_0:notes"/>
          <p:cNvSpPr txBox="1">
            <a:spLocks noGrp="1"/>
          </p:cNvSpPr>
          <p:nvPr>
            <p:ph type="body" idx="1"/>
          </p:nvPr>
        </p:nvSpPr>
        <p:spPr>
          <a:xfrm>
            <a:off x="710248" y="4349363"/>
            <a:ext cx="5682000" cy="35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dirty="0"/>
          </a:p>
        </p:txBody>
      </p:sp>
      <p:sp>
        <p:nvSpPr>
          <p:cNvPr id="375" name="Google Shape;375;g167b85fe5f4_1_0:notes"/>
          <p:cNvSpPr txBox="1">
            <a:spLocks noGrp="1"/>
          </p:cNvSpPr>
          <p:nvPr>
            <p:ph type="sldNum" idx="12"/>
          </p:nvPr>
        </p:nvSpPr>
        <p:spPr>
          <a:xfrm>
            <a:off x="4023092" y="8584188"/>
            <a:ext cx="3077700" cy="45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18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839788" y="1130300"/>
            <a:ext cx="5422900" cy="30495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81" name="Google Shape;381;p62:notes"/>
          <p:cNvSpPr txBox="1">
            <a:spLocks noGrp="1"/>
          </p:cNvSpPr>
          <p:nvPr>
            <p:ph type="body" idx="1"/>
          </p:nvPr>
        </p:nvSpPr>
        <p:spPr>
          <a:xfrm>
            <a:off x="710248" y="4349363"/>
            <a:ext cx="5681980" cy="35585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i="1" dirty="0"/>
          </a:p>
        </p:txBody>
      </p:sp>
      <p:sp>
        <p:nvSpPr>
          <p:cNvPr id="382" name="Google Shape;382;p62:notes"/>
          <p:cNvSpPr txBox="1">
            <a:spLocks noGrp="1"/>
          </p:cNvSpPr>
          <p:nvPr>
            <p:ph type="sldNum" idx="12"/>
          </p:nvPr>
        </p:nvSpPr>
        <p:spPr>
          <a:xfrm>
            <a:off x="4023092" y="8584188"/>
            <a:ext cx="3077739" cy="453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19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166dffaa65c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839788" y="1130300"/>
            <a:ext cx="5422900" cy="30495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5" name="Google Shape;155;g166dffaa65c_0_9:notes"/>
          <p:cNvSpPr txBox="1">
            <a:spLocks noGrp="1"/>
          </p:cNvSpPr>
          <p:nvPr>
            <p:ph type="body" idx="1"/>
          </p:nvPr>
        </p:nvSpPr>
        <p:spPr>
          <a:xfrm>
            <a:off x="710248" y="4349363"/>
            <a:ext cx="5682000" cy="35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56" name="Google Shape;156;g166dffaa65c_0_9:notes"/>
          <p:cNvSpPr txBox="1">
            <a:spLocks noGrp="1"/>
          </p:cNvSpPr>
          <p:nvPr>
            <p:ph type="sldNum" idx="12"/>
          </p:nvPr>
        </p:nvSpPr>
        <p:spPr>
          <a:xfrm>
            <a:off x="4023092" y="8584188"/>
            <a:ext cx="3077700" cy="45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63:notes"/>
          <p:cNvSpPr txBox="1">
            <a:spLocks noGrp="1"/>
          </p:cNvSpPr>
          <p:nvPr>
            <p:ph type="body" idx="1"/>
          </p:nvPr>
        </p:nvSpPr>
        <p:spPr>
          <a:xfrm>
            <a:off x="710248" y="4349363"/>
            <a:ext cx="5681980" cy="35585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97" name="Google Shape;397;p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839788" y="1130300"/>
            <a:ext cx="5422900" cy="30495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839788" y="1130300"/>
            <a:ext cx="5422900" cy="30495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1" name="Google Shape;171;p11:notes"/>
          <p:cNvSpPr txBox="1">
            <a:spLocks noGrp="1"/>
          </p:cNvSpPr>
          <p:nvPr>
            <p:ph type="body" idx="1"/>
          </p:nvPr>
        </p:nvSpPr>
        <p:spPr>
          <a:xfrm>
            <a:off x="710248" y="4349363"/>
            <a:ext cx="5681980" cy="35585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139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</a:pPr>
            <a:endParaRPr dirty="0"/>
          </a:p>
        </p:txBody>
      </p:sp>
      <p:sp>
        <p:nvSpPr>
          <p:cNvPr id="172" name="Google Shape;172;p11:notes"/>
          <p:cNvSpPr txBox="1">
            <a:spLocks noGrp="1"/>
          </p:cNvSpPr>
          <p:nvPr>
            <p:ph type="sldNum" idx="12"/>
          </p:nvPr>
        </p:nvSpPr>
        <p:spPr>
          <a:xfrm>
            <a:off x="4023092" y="8584188"/>
            <a:ext cx="3077739" cy="453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16abd86d72c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839788" y="1130300"/>
            <a:ext cx="5422900" cy="30495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9" name="Google Shape;179;g16abd86d72c_0_26:notes"/>
          <p:cNvSpPr txBox="1">
            <a:spLocks noGrp="1"/>
          </p:cNvSpPr>
          <p:nvPr>
            <p:ph type="body" idx="1"/>
          </p:nvPr>
        </p:nvSpPr>
        <p:spPr>
          <a:xfrm>
            <a:off x="710248" y="4349363"/>
            <a:ext cx="5682000" cy="35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b="1" dirty="0"/>
              <a:t>🡪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80" name="Google Shape;180;g16abd86d72c_0_26:notes"/>
          <p:cNvSpPr txBox="1">
            <a:spLocks noGrp="1"/>
          </p:cNvSpPr>
          <p:nvPr>
            <p:ph type="sldNum" idx="12"/>
          </p:nvPr>
        </p:nvSpPr>
        <p:spPr>
          <a:xfrm>
            <a:off x="4023092" y="8584188"/>
            <a:ext cx="3077700" cy="45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100728dfe1f_1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839788" y="1130300"/>
            <a:ext cx="5422900" cy="30495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8" name="Google Shape;188;g100728dfe1f_1_38:notes"/>
          <p:cNvSpPr txBox="1">
            <a:spLocks noGrp="1"/>
          </p:cNvSpPr>
          <p:nvPr>
            <p:ph type="body" idx="1"/>
          </p:nvPr>
        </p:nvSpPr>
        <p:spPr>
          <a:xfrm>
            <a:off x="710248" y="4349363"/>
            <a:ext cx="5682000" cy="35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b="1" dirty="0"/>
          </a:p>
        </p:txBody>
      </p:sp>
      <p:sp>
        <p:nvSpPr>
          <p:cNvPr id="189" name="Google Shape;189;g100728dfe1f_1_38:notes"/>
          <p:cNvSpPr txBox="1">
            <a:spLocks noGrp="1"/>
          </p:cNvSpPr>
          <p:nvPr>
            <p:ph type="sldNum" idx="12"/>
          </p:nvPr>
        </p:nvSpPr>
        <p:spPr>
          <a:xfrm>
            <a:off x="4023092" y="8584188"/>
            <a:ext cx="3077700" cy="45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839788" y="1130300"/>
            <a:ext cx="5422900" cy="30495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5" name="Google Shape;205;p17:notes"/>
          <p:cNvSpPr txBox="1">
            <a:spLocks noGrp="1"/>
          </p:cNvSpPr>
          <p:nvPr>
            <p:ph type="body" idx="1"/>
          </p:nvPr>
        </p:nvSpPr>
        <p:spPr>
          <a:xfrm>
            <a:off x="710248" y="4349363"/>
            <a:ext cx="5681980" cy="35585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06" name="Google Shape;206;p17:notes"/>
          <p:cNvSpPr txBox="1">
            <a:spLocks noGrp="1"/>
          </p:cNvSpPr>
          <p:nvPr>
            <p:ph type="sldNum" idx="12"/>
          </p:nvPr>
        </p:nvSpPr>
        <p:spPr>
          <a:xfrm>
            <a:off x="4023092" y="8584188"/>
            <a:ext cx="3077739" cy="453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839788" y="1130300"/>
            <a:ext cx="5422900" cy="30495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2" name="Google Shape;212;p18:notes"/>
          <p:cNvSpPr txBox="1">
            <a:spLocks noGrp="1"/>
          </p:cNvSpPr>
          <p:nvPr>
            <p:ph type="body" idx="1"/>
          </p:nvPr>
        </p:nvSpPr>
        <p:spPr>
          <a:xfrm>
            <a:off x="710248" y="4349363"/>
            <a:ext cx="5681980" cy="35585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b="1" dirty="0"/>
          </a:p>
        </p:txBody>
      </p:sp>
      <p:sp>
        <p:nvSpPr>
          <p:cNvPr id="213" name="Google Shape;213;p18:notes"/>
          <p:cNvSpPr txBox="1">
            <a:spLocks noGrp="1"/>
          </p:cNvSpPr>
          <p:nvPr>
            <p:ph type="sldNum" idx="12"/>
          </p:nvPr>
        </p:nvSpPr>
        <p:spPr>
          <a:xfrm>
            <a:off x="4023092" y="8584188"/>
            <a:ext cx="3077739" cy="453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839788" y="1130300"/>
            <a:ext cx="5422900" cy="30495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9" name="Google Shape;219;p22:notes"/>
          <p:cNvSpPr txBox="1">
            <a:spLocks noGrp="1"/>
          </p:cNvSpPr>
          <p:nvPr>
            <p:ph type="body" idx="1"/>
          </p:nvPr>
        </p:nvSpPr>
        <p:spPr>
          <a:xfrm>
            <a:off x="710248" y="4349363"/>
            <a:ext cx="5681980" cy="35585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220" name="Google Shape;220;p22:notes"/>
          <p:cNvSpPr txBox="1">
            <a:spLocks noGrp="1"/>
          </p:cNvSpPr>
          <p:nvPr>
            <p:ph type="sldNum" idx="12"/>
          </p:nvPr>
        </p:nvSpPr>
        <p:spPr>
          <a:xfrm>
            <a:off x="4023092" y="8584188"/>
            <a:ext cx="3077739" cy="453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58:notes"/>
          <p:cNvSpPr txBox="1">
            <a:spLocks noGrp="1"/>
          </p:cNvSpPr>
          <p:nvPr>
            <p:ph type="body" idx="1"/>
          </p:nvPr>
        </p:nvSpPr>
        <p:spPr>
          <a:xfrm>
            <a:off x="710248" y="4349363"/>
            <a:ext cx="5681980" cy="35585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i="1" dirty="0"/>
          </a:p>
        </p:txBody>
      </p:sp>
      <p:sp>
        <p:nvSpPr>
          <p:cNvPr id="239" name="Google Shape;239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839788" y="1130300"/>
            <a:ext cx="5422900" cy="30495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oogle Shape;14;p65" descr="A person standing in front of a computer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229169" y="0"/>
            <a:ext cx="8962831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65"/>
          <p:cNvSpPr/>
          <p:nvPr/>
        </p:nvSpPr>
        <p:spPr>
          <a:xfrm>
            <a:off x="5544312" y="-9144"/>
            <a:ext cx="6647688" cy="6867144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58000">
                <a:srgbClr val="000000">
                  <a:alpha val="0"/>
                </a:srgbClr>
              </a:gs>
              <a:gs pos="100000">
                <a:srgbClr val="000000">
                  <a:alpha val="73725"/>
                </a:srgbClr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" name="Google Shape;16;p65"/>
          <p:cNvPicPr preferRelativeResize="0"/>
          <p:nvPr/>
        </p:nvPicPr>
        <p:blipFill rotWithShape="1">
          <a:blip r:embed="rId3">
            <a:alphaModFix/>
          </a:blip>
          <a:srcRect l="34508" t="262" b="922"/>
          <a:stretch/>
        </p:blipFill>
        <p:spPr>
          <a:xfrm>
            <a:off x="-11113" y="-9525"/>
            <a:ext cx="7135813" cy="6867525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65"/>
          <p:cNvSpPr txBox="1">
            <a:spLocks noGrp="1"/>
          </p:cNvSpPr>
          <p:nvPr>
            <p:ph type="title"/>
          </p:nvPr>
        </p:nvSpPr>
        <p:spPr>
          <a:xfrm>
            <a:off x="695178" y="1684023"/>
            <a:ext cx="5028965" cy="20782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65"/>
          <p:cNvSpPr txBox="1">
            <a:spLocks noGrp="1"/>
          </p:cNvSpPr>
          <p:nvPr>
            <p:ph type="body" idx="1"/>
          </p:nvPr>
        </p:nvSpPr>
        <p:spPr>
          <a:xfrm>
            <a:off x="695179" y="3762228"/>
            <a:ext cx="4693920" cy="13624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23365"/>
              </a:buClr>
              <a:buSzPts val="2800"/>
              <a:buNone/>
              <a:defRPr b="0" i="0">
                <a:solidFill>
                  <a:srgbClr val="223365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9" name="Google Shape;19;p65"/>
          <p:cNvSpPr txBox="1">
            <a:spLocks noGrp="1"/>
          </p:cNvSpPr>
          <p:nvPr>
            <p:ph type="body" idx="2"/>
          </p:nvPr>
        </p:nvSpPr>
        <p:spPr>
          <a:xfrm>
            <a:off x="695179" y="1199128"/>
            <a:ext cx="4693920" cy="3093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23365"/>
              </a:buClr>
              <a:buSzPts val="1400"/>
              <a:buNone/>
              <a:defRPr sz="1400" b="0" i="0">
                <a:solidFill>
                  <a:srgbClr val="223365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pic>
        <p:nvPicPr>
          <p:cNvPr id="20" name="Google Shape;20;p6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336810" y="5614463"/>
            <a:ext cx="2647798" cy="989012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65"/>
          <p:cNvSpPr txBox="1">
            <a:spLocks noGrp="1"/>
          </p:cNvSpPr>
          <p:nvPr>
            <p:ph type="sldNum" idx="12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223365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223365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223365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223365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223365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223365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223365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223365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223365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 You">
  <p:cSld name="Thank You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Google Shape;86;p76" descr="A person sitting at a table using a computer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415726" y="-9525"/>
            <a:ext cx="10776274" cy="6881001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76"/>
          <p:cNvSpPr/>
          <p:nvPr/>
        </p:nvSpPr>
        <p:spPr>
          <a:xfrm>
            <a:off x="5544312" y="-9144"/>
            <a:ext cx="6647688" cy="6867144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39000">
                <a:srgbClr val="000000">
                  <a:alpha val="0"/>
                </a:srgbClr>
              </a:gs>
              <a:gs pos="100000">
                <a:srgbClr val="000000">
                  <a:alpha val="60000"/>
                </a:srgbClr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8" name="Google Shape;88;p76"/>
          <p:cNvPicPr preferRelativeResize="0"/>
          <p:nvPr/>
        </p:nvPicPr>
        <p:blipFill rotWithShape="1">
          <a:blip r:embed="rId3">
            <a:alphaModFix/>
          </a:blip>
          <a:srcRect l="34508" t="262" b="922"/>
          <a:stretch/>
        </p:blipFill>
        <p:spPr>
          <a:xfrm>
            <a:off x="-249238" y="-9525"/>
            <a:ext cx="7135813" cy="68675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9" name="Google Shape;89;p76"/>
          <p:cNvGrpSpPr/>
          <p:nvPr/>
        </p:nvGrpSpPr>
        <p:grpSpPr>
          <a:xfrm>
            <a:off x="1056295" y="2926392"/>
            <a:ext cx="3273145" cy="769441"/>
            <a:chOff x="441016" y="2973528"/>
            <a:chExt cx="3273145" cy="769441"/>
          </a:xfrm>
        </p:grpSpPr>
        <p:cxnSp>
          <p:nvCxnSpPr>
            <p:cNvPr id="90" name="Google Shape;90;p76"/>
            <p:cNvCxnSpPr/>
            <p:nvPr/>
          </p:nvCxnSpPr>
          <p:spPr>
            <a:xfrm>
              <a:off x="547688" y="3723510"/>
              <a:ext cx="3065462" cy="0"/>
            </a:xfrm>
            <a:prstGeom prst="straightConnector1">
              <a:avLst/>
            </a:prstGeom>
            <a:noFill/>
            <a:ln w="19050" cap="flat" cmpd="sng">
              <a:solidFill>
                <a:srgbClr val="223365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91" name="Google Shape;91;p76"/>
            <p:cNvSpPr txBox="1"/>
            <p:nvPr/>
          </p:nvSpPr>
          <p:spPr>
            <a:xfrm>
              <a:off x="441016" y="2973528"/>
              <a:ext cx="3273145" cy="7694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400"/>
                <a:buFont typeface="Arial"/>
                <a:buNone/>
              </a:pPr>
              <a:r>
                <a:rPr lang="en-US" sz="4400" b="1" i="0" u="none" strike="noStrike" cap="none">
                  <a:solidFill>
                    <a:srgbClr val="223365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THANK YOU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92" name="Google Shape;92;p7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336810" y="5614463"/>
            <a:ext cx="2647798" cy="989012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76"/>
          <p:cNvSpPr txBox="1"/>
          <p:nvPr/>
        </p:nvSpPr>
        <p:spPr>
          <a:xfrm>
            <a:off x="10661715" y="7720553"/>
            <a:ext cx="18473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p76"/>
          <p:cNvSpPr txBox="1">
            <a:spLocks noGrp="1"/>
          </p:cNvSpPr>
          <p:nvPr>
            <p:ph type="sldNum" idx="12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223365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223365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223365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223365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223365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223365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223365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223365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223365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OC / Section Divider Slide 4">
  <p:cSld name="TOC / Section Divider Slide 4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Google Shape;96;p67" descr="A group of people sitting on a bed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237171" y="0"/>
            <a:ext cx="8954829" cy="6161010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67"/>
          <p:cNvSpPr/>
          <p:nvPr/>
        </p:nvSpPr>
        <p:spPr>
          <a:xfrm>
            <a:off x="-9525" y="2603241"/>
            <a:ext cx="12211050" cy="4264284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62000">
                <a:srgbClr val="000000">
                  <a:alpha val="0"/>
                </a:srgbClr>
              </a:gs>
              <a:gs pos="100000">
                <a:srgbClr val="000000">
                  <a:alpha val="75686"/>
                </a:srgbClr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67"/>
          <p:cNvSpPr/>
          <p:nvPr/>
        </p:nvSpPr>
        <p:spPr>
          <a:xfrm>
            <a:off x="804863" y="0"/>
            <a:ext cx="4876800" cy="6099175"/>
          </a:xfrm>
          <a:prstGeom prst="parallelogram">
            <a:avLst>
              <a:gd name="adj" fmla="val 25000"/>
            </a:avLst>
          </a:prstGeom>
          <a:solidFill>
            <a:srgbClr val="22336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p67"/>
          <p:cNvSpPr/>
          <p:nvPr/>
        </p:nvSpPr>
        <p:spPr>
          <a:xfrm>
            <a:off x="-9525" y="0"/>
            <a:ext cx="2809875" cy="6099175"/>
          </a:xfrm>
          <a:prstGeom prst="rect">
            <a:avLst/>
          </a:prstGeom>
          <a:solidFill>
            <a:srgbClr val="22336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p67"/>
          <p:cNvSpPr/>
          <p:nvPr/>
        </p:nvSpPr>
        <p:spPr>
          <a:xfrm>
            <a:off x="-9525" y="6099175"/>
            <a:ext cx="12201525" cy="768350"/>
          </a:xfrm>
          <a:prstGeom prst="rect">
            <a:avLst/>
          </a:prstGeom>
          <a:solidFill>
            <a:srgbClr val="050A2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67"/>
          <p:cNvSpPr/>
          <p:nvPr/>
        </p:nvSpPr>
        <p:spPr>
          <a:xfrm>
            <a:off x="11531600" y="6300788"/>
            <a:ext cx="679450" cy="365125"/>
          </a:xfrm>
          <a:prstGeom prst="rect">
            <a:avLst/>
          </a:prstGeom>
          <a:solidFill>
            <a:srgbClr val="22336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6B33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67"/>
          <p:cNvSpPr txBox="1">
            <a:spLocks noGrp="1"/>
          </p:cNvSpPr>
          <p:nvPr>
            <p:ph type="body" idx="1"/>
          </p:nvPr>
        </p:nvSpPr>
        <p:spPr>
          <a:xfrm>
            <a:off x="457201" y="419100"/>
            <a:ext cx="3860799" cy="518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3" name="Google Shape;103;p67"/>
          <p:cNvSpPr txBox="1">
            <a:spLocks noGrp="1"/>
          </p:cNvSpPr>
          <p:nvPr>
            <p:ph type="sldNum" idx="12"/>
          </p:nvPr>
        </p:nvSpPr>
        <p:spPr>
          <a:xfrm>
            <a:off x="11531600" y="6300788"/>
            <a:ext cx="660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Trebuchet MS"/>
              <a:buNone/>
              <a:defRPr sz="12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Trebuchet MS"/>
              <a:buNone/>
              <a:defRPr sz="12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Trebuchet MS"/>
              <a:buNone/>
              <a:defRPr sz="12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Trebuchet MS"/>
              <a:buNone/>
              <a:defRPr sz="12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Trebuchet MS"/>
              <a:buNone/>
              <a:defRPr sz="12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Trebuchet MS"/>
              <a:buNone/>
              <a:defRPr sz="12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Trebuchet MS"/>
              <a:buNone/>
              <a:defRPr sz="12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Trebuchet MS"/>
              <a:buNone/>
              <a:defRPr sz="12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Trebuchet MS"/>
              <a:buNone/>
              <a:defRPr sz="12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04" name="Google Shape;104;p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9525" y="6194283"/>
            <a:ext cx="1547788" cy="5781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75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75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23365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223365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23365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23365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23365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08" name="Google Shape;108;p75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9" name="Google Shape;109;p75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23365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223365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23365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23365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23365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10" name="Google Shape;110;p75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1" name="Google Shape;111;p75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2" name="Google Shape;112;p75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3" name="Google Shape;113;p75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14" name="Google Shape;114;p75"/>
          <p:cNvSpPr/>
          <p:nvPr/>
        </p:nvSpPr>
        <p:spPr>
          <a:xfrm>
            <a:off x="-9525" y="6099175"/>
            <a:ext cx="12201525" cy="768350"/>
          </a:xfrm>
          <a:prstGeom prst="rect">
            <a:avLst/>
          </a:prstGeom>
          <a:solidFill>
            <a:srgbClr val="050A2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Google Shape;115;p75"/>
          <p:cNvSpPr/>
          <p:nvPr/>
        </p:nvSpPr>
        <p:spPr>
          <a:xfrm>
            <a:off x="11531600" y="6300788"/>
            <a:ext cx="679450" cy="365125"/>
          </a:xfrm>
          <a:prstGeom prst="rect">
            <a:avLst/>
          </a:prstGeom>
          <a:solidFill>
            <a:srgbClr val="22336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6B33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6" name="Google Shape;116;p7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9525" y="6194283"/>
            <a:ext cx="1547788" cy="5781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OC / Section Divider Slide 2">
  <p:cSld name="TOC / Section Divider Slide 2"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Google Shape;118;p77" descr="A person sitting at a desk in front of a computer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930400" y="0"/>
            <a:ext cx="10287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p77"/>
          <p:cNvSpPr/>
          <p:nvPr/>
        </p:nvSpPr>
        <p:spPr>
          <a:xfrm>
            <a:off x="-9525" y="2603241"/>
            <a:ext cx="12211050" cy="4264284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62000">
                <a:srgbClr val="000000">
                  <a:alpha val="0"/>
                </a:srgbClr>
              </a:gs>
              <a:gs pos="100000">
                <a:srgbClr val="000000">
                  <a:alpha val="75686"/>
                </a:srgbClr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p77"/>
          <p:cNvSpPr/>
          <p:nvPr/>
        </p:nvSpPr>
        <p:spPr>
          <a:xfrm>
            <a:off x="804863" y="0"/>
            <a:ext cx="4876800" cy="6099175"/>
          </a:xfrm>
          <a:prstGeom prst="parallelogram">
            <a:avLst>
              <a:gd name="adj" fmla="val 25000"/>
            </a:avLst>
          </a:prstGeom>
          <a:solidFill>
            <a:srgbClr val="22336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p77"/>
          <p:cNvSpPr/>
          <p:nvPr/>
        </p:nvSpPr>
        <p:spPr>
          <a:xfrm>
            <a:off x="-9525" y="0"/>
            <a:ext cx="2809875" cy="6099175"/>
          </a:xfrm>
          <a:prstGeom prst="rect">
            <a:avLst/>
          </a:prstGeom>
          <a:solidFill>
            <a:srgbClr val="22336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77"/>
          <p:cNvSpPr/>
          <p:nvPr/>
        </p:nvSpPr>
        <p:spPr>
          <a:xfrm>
            <a:off x="-9525" y="6099175"/>
            <a:ext cx="12201525" cy="768350"/>
          </a:xfrm>
          <a:prstGeom prst="rect">
            <a:avLst/>
          </a:prstGeom>
          <a:solidFill>
            <a:srgbClr val="050A2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Google Shape;123;p77"/>
          <p:cNvSpPr/>
          <p:nvPr/>
        </p:nvSpPr>
        <p:spPr>
          <a:xfrm>
            <a:off x="11531600" y="6300788"/>
            <a:ext cx="679450" cy="365125"/>
          </a:xfrm>
          <a:prstGeom prst="rect">
            <a:avLst/>
          </a:prstGeom>
          <a:solidFill>
            <a:srgbClr val="22336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6B33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24;p77"/>
          <p:cNvSpPr txBox="1">
            <a:spLocks noGrp="1"/>
          </p:cNvSpPr>
          <p:nvPr>
            <p:ph type="body" idx="1"/>
          </p:nvPr>
        </p:nvSpPr>
        <p:spPr>
          <a:xfrm>
            <a:off x="457201" y="419100"/>
            <a:ext cx="3860799" cy="518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5" name="Google Shape;125;p77"/>
          <p:cNvSpPr txBox="1">
            <a:spLocks noGrp="1"/>
          </p:cNvSpPr>
          <p:nvPr>
            <p:ph type="sldNum" idx="12"/>
          </p:nvPr>
        </p:nvSpPr>
        <p:spPr>
          <a:xfrm>
            <a:off x="11531600" y="6300788"/>
            <a:ext cx="660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Trebuchet MS"/>
              <a:buNone/>
              <a:defRPr sz="12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Trebuchet MS"/>
              <a:buNone/>
              <a:defRPr sz="12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Trebuchet MS"/>
              <a:buNone/>
              <a:defRPr sz="12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Trebuchet MS"/>
              <a:buNone/>
              <a:defRPr sz="12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Trebuchet MS"/>
              <a:buNone/>
              <a:defRPr sz="12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Trebuchet MS"/>
              <a:buNone/>
              <a:defRPr sz="12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Trebuchet MS"/>
              <a:buNone/>
              <a:defRPr sz="12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Trebuchet MS"/>
              <a:buNone/>
              <a:defRPr sz="12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Trebuchet MS"/>
              <a:buNone/>
              <a:defRPr sz="12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26" name="Google Shape;126;p7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9525" y="6194283"/>
            <a:ext cx="1547788" cy="5781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OC / Section Divider Slide 5">
  <p:cSld name="TOC / Section Divider Slide 5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" name="Google Shape;128;p78" descr="A group of people sitting at a table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800350" y="-1"/>
            <a:ext cx="9391650" cy="6108473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78"/>
          <p:cNvSpPr/>
          <p:nvPr/>
        </p:nvSpPr>
        <p:spPr>
          <a:xfrm>
            <a:off x="-9525" y="2603241"/>
            <a:ext cx="12211050" cy="4264284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62000">
                <a:srgbClr val="000000">
                  <a:alpha val="0"/>
                </a:srgbClr>
              </a:gs>
              <a:gs pos="100000">
                <a:srgbClr val="000000">
                  <a:alpha val="75686"/>
                </a:srgbClr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30;p78"/>
          <p:cNvSpPr/>
          <p:nvPr/>
        </p:nvSpPr>
        <p:spPr>
          <a:xfrm>
            <a:off x="804863" y="0"/>
            <a:ext cx="4876800" cy="6099175"/>
          </a:xfrm>
          <a:prstGeom prst="parallelogram">
            <a:avLst>
              <a:gd name="adj" fmla="val 25000"/>
            </a:avLst>
          </a:prstGeom>
          <a:solidFill>
            <a:srgbClr val="22336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p78"/>
          <p:cNvSpPr/>
          <p:nvPr/>
        </p:nvSpPr>
        <p:spPr>
          <a:xfrm>
            <a:off x="-9525" y="0"/>
            <a:ext cx="2809875" cy="6099175"/>
          </a:xfrm>
          <a:prstGeom prst="rect">
            <a:avLst/>
          </a:prstGeom>
          <a:solidFill>
            <a:srgbClr val="22336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78"/>
          <p:cNvSpPr/>
          <p:nvPr/>
        </p:nvSpPr>
        <p:spPr>
          <a:xfrm>
            <a:off x="-9525" y="6099175"/>
            <a:ext cx="12201525" cy="768350"/>
          </a:xfrm>
          <a:prstGeom prst="rect">
            <a:avLst/>
          </a:prstGeom>
          <a:solidFill>
            <a:srgbClr val="050A2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78"/>
          <p:cNvSpPr/>
          <p:nvPr/>
        </p:nvSpPr>
        <p:spPr>
          <a:xfrm>
            <a:off x="11531600" y="6300788"/>
            <a:ext cx="679450" cy="365125"/>
          </a:xfrm>
          <a:prstGeom prst="rect">
            <a:avLst/>
          </a:prstGeom>
          <a:solidFill>
            <a:srgbClr val="22336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6B33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p78"/>
          <p:cNvSpPr txBox="1">
            <a:spLocks noGrp="1"/>
          </p:cNvSpPr>
          <p:nvPr>
            <p:ph type="body" idx="1"/>
          </p:nvPr>
        </p:nvSpPr>
        <p:spPr>
          <a:xfrm>
            <a:off x="457201" y="419100"/>
            <a:ext cx="3860799" cy="518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5" name="Google Shape;135;p78"/>
          <p:cNvSpPr txBox="1">
            <a:spLocks noGrp="1"/>
          </p:cNvSpPr>
          <p:nvPr>
            <p:ph type="sldNum" idx="12"/>
          </p:nvPr>
        </p:nvSpPr>
        <p:spPr>
          <a:xfrm>
            <a:off x="11531600" y="6300788"/>
            <a:ext cx="660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Trebuchet MS"/>
              <a:buNone/>
              <a:defRPr sz="12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Trebuchet MS"/>
              <a:buNone/>
              <a:defRPr sz="12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Trebuchet MS"/>
              <a:buNone/>
              <a:defRPr sz="12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Trebuchet MS"/>
              <a:buNone/>
              <a:defRPr sz="12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Trebuchet MS"/>
              <a:buNone/>
              <a:defRPr sz="12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Trebuchet MS"/>
              <a:buNone/>
              <a:defRPr sz="12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Trebuchet MS"/>
              <a:buNone/>
              <a:defRPr sz="12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Trebuchet MS"/>
              <a:buNone/>
              <a:defRPr sz="12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Trebuchet MS"/>
              <a:buNone/>
              <a:defRPr sz="12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36" name="Google Shape;136;p7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9525" y="6194283"/>
            <a:ext cx="1547788" cy="5781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79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p79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40" name="Google Shape;140;p79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1" name="Google Shape;141;p79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2" name="Google Shape;142;p79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ull-Page Content 1" type="obj">
  <p:cSld name="OBJECT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66"/>
          <p:cNvSpPr/>
          <p:nvPr/>
        </p:nvSpPr>
        <p:spPr>
          <a:xfrm>
            <a:off x="-9525" y="0"/>
            <a:ext cx="12201525" cy="1257300"/>
          </a:xfrm>
          <a:prstGeom prst="rect">
            <a:avLst/>
          </a:prstGeom>
          <a:solidFill>
            <a:srgbClr val="F6B33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24;p66"/>
          <p:cNvSpPr/>
          <p:nvPr/>
        </p:nvSpPr>
        <p:spPr>
          <a:xfrm>
            <a:off x="-9525" y="6099175"/>
            <a:ext cx="12201525" cy="768350"/>
          </a:xfrm>
          <a:prstGeom prst="rect">
            <a:avLst/>
          </a:prstGeom>
          <a:solidFill>
            <a:srgbClr val="050A2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Google Shape;25;p66"/>
          <p:cNvSpPr/>
          <p:nvPr/>
        </p:nvSpPr>
        <p:spPr>
          <a:xfrm>
            <a:off x="11531600" y="6300788"/>
            <a:ext cx="679450" cy="365125"/>
          </a:xfrm>
          <a:prstGeom prst="rect">
            <a:avLst/>
          </a:prstGeom>
          <a:solidFill>
            <a:srgbClr val="22336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6B33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" name="Google Shape;26;p66"/>
          <p:cNvSpPr txBox="1">
            <a:spLocks noGrp="1"/>
          </p:cNvSpPr>
          <p:nvPr>
            <p:ph type="title"/>
          </p:nvPr>
        </p:nvSpPr>
        <p:spPr>
          <a:xfrm>
            <a:off x="457200" y="0"/>
            <a:ext cx="112395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6"/>
          <p:cNvSpPr txBox="1">
            <a:spLocks noGrp="1"/>
          </p:cNvSpPr>
          <p:nvPr>
            <p:ph type="body" idx="1"/>
          </p:nvPr>
        </p:nvSpPr>
        <p:spPr>
          <a:xfrm>
            <a:off x="466344" y="1615873"/>
            <a:ext cx="11230356" cy="39848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66"/>
          <p:cNvSpPr txBox="1">
            <a:spLocks noGrp="1"/>
          </p:cNvSpPr>
          <p:nvPr>
            <p:ph type="sldNum" idx="12"/>
          </p:nvPr>
        </p:nvSpPr>
        <p:spPr>
          <a:xfrm>
            <a:off x="11531600" y="6300788"/>
            <a:ext cx="660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Trebuchet MS"/>
              <a:buNone/>
              <a:defRPr sz="12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Trebuchet MS"/>
              <a:buNone/>
              <a:defRPr sz="12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Trebuchet MS"/>
              <a:buNone/>
              <a:defRPr sz="12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Trebuchet MS"/>
              <a:buNone/>
              <a:defRPr sz="12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Trebuchet MS"/>
              <a:buNone/>
              <a:defRPr sz="12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Trebuchet MS"/>
              <a:buNone/>
              <a:defRPr sz="12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Trebuchet MS"/>
              <a:buNone/>
              <a:defRPr sz="12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Trebuchet MS"/>
              <a:buNone/>
              <a:defRPr sz="12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Trebuchet MS"/>
              <a:buNone/>
              <a:defRPr sz="12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9" name="Google Shape;29;p6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9525" y="6194283"/>
            <a:ext cx="1547788" cy="5781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OC / Section Divider Slide">
  <p:cSld name="TOC / Section Divider Slide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Google Shape;31;p69" descr="A picture containing person, indoor, ground, building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753678" y="1"/>
            <a:ext cx="1043832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Google Shape;32;p69"/>
          <p:cNvSpPr/>
          <p:nvPr/>
        </p:nvSpPr>
        <p:spPr>
          <a:xfrm>
            <a:off x="-9525" y="2603241"/>
            <a:ext cx="12211050" cy="4264284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62000">
                <a:srgbClr val="000000">
                  <a:alpha val="0"/>
                </a:srgbClr>
              </a:gs>
              <a:gs pos="100000">
                <a:srgbClr val="000000">
                  <a:alpha val="75686"/>
                </a:srgbClr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Google Shape;33;p69"/>
          <p:cNvSpPr/>
          <p:nvPr/>
        </p:nvSpPr>
        <p:spPr>
          <a:xfrm>
            <a:off x="804863" y="0"/>
            <a:ext cx="4876800" cy="6099175"/>
          </a:xfrm>
          <a:prstGeom prst="parallelogram">
            <a:avLst>
              <a:gd name="adj" fmla="val 25000"/>
            </a:avLst>
          </a:prstGeom>
          <a:solidFill>
            <a:srgbClr val="22336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34;p69"/>
          <p:cNvSpPr/>
          <p:nvPr/>
        </p:nvSpPr>
        <p:spPr>
          <a:xfrm>
            <a:off x="-9525" y="0"/>
            <a:ext cx="2809875" cy="6099175"/>
          </a:xfrm>
          <a:prstGeom prst="rect">
            <a:avLst/>
          </a:prstGeom>
          <a:solidFill>
            <a:srgbClr val="22336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" name="Google Shape;35;p69"/>
          <p:cNvSpPr/>
          <p:nvPr/>
        </p:nvSpPr>
        <p:spPr>
          <a:xfrm>
            <a:off x="-9525" y="6099175"/>
            <a:ext cx="12201525" cy="768350"/>
          </a:xfrm>
          <a:prstGeom prst="rect">
            <a:avLst/>
          </a:prstGeom>
          <a:solidFill>
            <a:srgbClr val="050A2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" name="Google Shape;36;p69"/>
          <p:cNvSpPr/>
          <p:nvPr/>
        </p:nvSpPr>
        <p:spPr>
          <a:xfrm>
            <a:off x="11531600" y="6300788"/>
            <a:ext cx="679450" cy="365125"/>
          </a:xfrm>
          <a:prstGeom prst="rect">
            <a:avLst/>
          </a:prstGeom>
          <a:solidFill>
            <a:srgbClr val="22336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6B33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" name="Google Shape;37;p69"/>
          <p:cNvSpPr txBox="1">
            <a:spLocks noGrp="1"/>
          </p:cNvSpPr>
          <p:nvPr>
            <p:ph type="body" idx="1"/>
          </p:nvPr>
        </p:nvSpPr>
        <p:spPr>
          <a:xfrm>
            <a:off x="457201" y="419100"/>
            <a:ext cx="3860799" cy="518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8" name="Google Shape;38;p69"/>
          <p:cNvSpPr txBox="1">
            <a:spLocks noGrp="1"/>
          </p:cNvSpPr>
          <p:nvPr>
            <p:ph type="sldNum" idx="12"/>
          </p:nvPr>
        </p:nvSpPr>
        <p:spPr>
          <a:xfrm>
            <a:off x="11531600" y="6300788"/>
            <a:ext cx="660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Trebuchet MS"/>
              <a:buNone/>
              <a:defRPr sz="12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Trebuchet MS"/>
              <a:buNone/>
              <a:defRPr sz="12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Trebuchet MS"/>
              <a:buNone/>
              <a:defRPr sz="12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Trebuchet MS"/>
              <a:buNone/>
              <a:defRPr sz="12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Trebuchet MS"/>
              <a:buNone/>
              <a:defRPr sz="12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Trebuchet MS"/>
              <a:buNone/>
              <a:defRPr sz="12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Trebuchet MS"/>
              <a:buNone/>
              <a:defRPr sz="12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Trebuchet MS"/>
              <a:buNone/>
              <a:defRPr sz="12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Trebuchet MS"/>
              <a:buNone/>
              <a:defRPr sz="12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39" name="Google Shape;39;p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9525" y="6194283"/>
            <a:ext cx="1547788" cy="5781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alf-Page Content 2">
  <p:cSld name="Half-Page Content 2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8"/>
          <p:cNvSpPr/>
          <p:nvPr/>
        </p:nvSpPr>
        <p:spPr>
          <a:xfrm>
            <a:off x="-9525" y="6099175"/>
            <a:ext cx="12201525" cy="768350"/>
          </a:xfrm>
          <a:prstGeom prst="rect">
            <a:avLst/>
          </a:prstGeom>
          <a:solidFill>
            <a:srgbClr val="050A2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" name="Google Shape;42;p68"/>
          <p:cNvSpPr/>
          <p:nvPr/>
        </p:nvSpPr>
        <p:spPr>
          <a:xfrm>
            <a:off x="11531600" y="6300788"/>
            <a:ext cx="679450" cy="365125"/>
          </a:xfrm>
          <a:prstGeom prst="rect">
            <a:avLst/>
          </a:prstGeom>
          <a:solidFill>
            <a:srgbClr val="22336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6B33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3" name="Google Shape;43;p68"/>
          <p:cNvCxnSpPr/>
          <p:nvPr/>
        </p:nvCxnSpPr>
        <p:spPr>
          <a:xfrm>
            <a:off x="5580063" y="419100"/>
            <a:ext cx="0" cy="5181600"/>
          </a:xfrm>
          <a:prstGeom prst="straightConnector1">
            <a:avLst/>
          </a:prstGeom>
          <a:noFill/>
          <a:ln w="12700" cap="flat" cmpd="sng">
            <a:solidFill>
              <a:srgbClr val="F6B336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44" name="Google Shape;44;p68"/>
          <p:cNvSpPr txBox="1">
            <a:spLocks noGrp="1"/>
          </p:cNvSpPr>
          <p:nvPr>
            <p:ph type="body" idx="1"/>
          </p:nvPr>
        </p:nvSpPr>
        <p:spPr>
          <a:xfrm>
            <a:off x="457200" y="419100"/>
            <a:ext cx="4665133" cy="518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3200"/>
            </a:lvl1pPr>
            <a:lvl2pPr marL="914400" lvl="1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  <a:defRPr sz="28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24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2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45" name="Google Shape;45;p68"/>
          <p:cNvSpPr txBox="1">
            <a:spLocks noGrp="1"/>
          </p:cNvSpPr>
          <p:nvPr>
            <p:ph type="body" idx="2"/>
          </p:nvPr>
        </p:nvSpPr>
        <p:spPr>
          <a:xfrm>
            <a:off x="6096000" y="419101"/>
            <a:ext cx="5600700" cy="5181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3200"/>
            </a:lvl1pPr>
            <a:lvl2pPr marL="914400" lvl="1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  <a:defRPr sz="28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24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2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46" name="Google Shape;46;p68"/>
          <p:cNvSpPr txBox="1">
            <a:spLocks noGrp="1"/>
          </p:cNvSpPr>
          <p:nvPr>
            <p:ph type="sldNum" idx="12"/>
          </p:nvPr>
        </p:nvSpPr>
        <p:spPr>
          <a:xfrm>
            <a:off x="11531600" y="6300788"/>
            <a:ext cx="660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Trebuchet MS"/>
              <a:buNone/>
              <a:defRPr sz="12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Trebuchet MS"/>
              <a:buNone/>
              <a:defRPr sz="12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Trebuchet MS"/>
              <a:buNone/>
              <a:defRPr sz="12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Trebuchet MS"/>
              <a:buNone/>
              <a:defRPr sz="12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Trebuchet MS"/>
              <a:buNone/>
              <a:defRPr sz="12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Trebuchet MS"/>
              <a:buNone/>
              <a:defRPr sz="12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Trebuchet MS"/>
              <a:buNone/>
              <a:defRPr sz="12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Trebuchet MS"/>
              <a:buNone/>
              <a:defRPr sz="12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Trebuchet MS"/>
              <a:buNone/>
              <a:defRPr sz="12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47" name="Google Shape;47;p6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9525" y="6194283"/>
            <a:ext cx="1547788" cy="5781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alf-Page Content 1">
  <p:cSld name="Half-Page Content 1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Google Shape;49;p70"/>
          <p:cNvPicPr preferRelativeResize="0"/>
          <p:nvPr/>
        </p:nvPicPr>
        <p:blipFill rotWithShape="1">
          <a:blip r:embed="rId2">
            <a:alphaModFix/>
          </a:blip>
          <a:srcRect l="47970" t="262" b="922"/>
          <a:stretch/>
        </p:blipFill>
        <p:spPr>
          <a:xfrm>
            <a:off x="-4763" y="-9525"/>
            <a:ext cx="5668963" cy="6867525"/>
          </a:xfrm>
          <a:prstGeom prst="rect">
            <a:avLst/>
          </a:prstGeom>
          <a:noFill/>
          <a:ln>
            <a:noFill/>
          </a:ln>
        </p:spPr>
      </p:pic>
      <p:sp>
        <p:nvSpPr>
          <p:cNvPr id="50" name="Google Shape;50;p70"/>
          <p:cNvSpPr/>
          <p:nvPr/>
        </p:nvSpPr>
        <p:spPr>
          <a:xfrm>
            <a:off x="-9525" y="6099175"/>
            <a:ext cx="12201525" cy="768350"/>
          </a:xfrm>
          <a:prstGeom prst="rect">
            <a:avLst/>
          </a:prstGeom>
          <a:solidFill>
            <a:srgbClr val="050A2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" name="Google Shape;51;p70"/>
          <p:cNvSpPr/>
          <p:nvPr/>
        </p:nvSpPr>
        <p:spPr>
          <a:xfrm>
            <a:off x="11531600" y="6300788"/>
            <a:ext cx="679450" cy="365125"/>
          </a:xfrm>
          <a:prstGeom prst="rect">
            <a:avLst/>
          </a:prstGeom>
          <a:solidFill>
            <a:srgbClr val="22336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6B33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" name="Google Shape;52;p70"/>
          <p:cNvSpPr txBox="1">
            <a:spLocks noGrp="1"/>
          </p:cNvSpPr>
          <p:nvPr>
            <p:ph type="body" idx="1"/>
          </p:nvPr>
        </p:nvSpPr>
        <p:spPr>
          <a:xfrm>
            <a:off x="457201" y="419100"/>
            <a:ext cx="3860799" cy="518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>
                <a:solidFill>
                  <a:srgbClr val="223365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  <a:defRPr>
                <a:solidFill>
                  <a:srgbClr val="223365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>
                <a:solidFill>
                  <a:srgbClr val="223365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>
                <a:solidFill>
                  <a:srgbClr val="223365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>
                <a:solidFill>
                  <a:srgbClr val="223365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3" name="Google Shape;53;p70"/>
          <p:cNvSpPr txBox="1">
            <a:spLocks noGrp="1"/>
          </p:cNvSpPr>
          <p:nvPr>
            <p:ph type="body" idx="2"/>
          </p:nvPr>
        </p:nvSpPr>
        <p:spPr>
          <a:xfrm>
            <a:off x="6096000" y="419101"/>
            <a:ext cx="5600700" cy="5181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3200">
                <a:solidFill>
                  <a:srgbClr val="223365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  <a:defRPr sz="28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24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2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4" name="Google Shape;54;p70"/>
          <p:cNvSpPr txBox="1">
            <a:spLocks noGrp="1"/>
          </p:cNvSpPr>
          <p:nvPr>
            <p:ph type="sldNum" idx="12"/>
          </p:nvPr>
        </p:nvSpPr>
        <p:spPr>
          <a:xfrm>
            <a:off x="11531600" y="6300788"/>
            <a:ext cx="660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Trebuchet MS"/>
              <a:buNone/>
              <a:defRPr sz="12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Trebuchet MS"/>
              <a:buNone/>
              <a:defRPr sz="12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Trebuchet MS"/>
              <a:buNone/>
              <a:defRPr sz="12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Trebuchet MS"/>
              <a:buNone/>
              <a:defRPr sz="12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Trebuchet MS"/>
              <a:buNone/>
              <a:defRPr sz="12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Trebuchet MS"/>
              <a:buNone/>
              <a:defRPr sz="12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Trebuchet MS"/>
              <a:buNone/>
              <a:defRPr sz="12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Trebuchet MS"/>
              <a:buNone/>
              <a:defRPr sz="12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Trebuchet MS"/>
              <a:buNone/>
              <a:defRPr sz="12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55" name="Google Shape;55;p7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9525" y="6194283"/>
            <a:ext cx="1547788" cy="5781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Layout With Footer">
  <p:cSld name="Blank Layout With Footer">
    <p:bg>
      <p:bgPr>
        <a:solidFill>
          <a:schemeClr val="lt1"/>
        </a:solidFill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72"/>
          <p:cNvSpPr/>
          <p:nvPr/>
        </p:nvSpPr>
        <p:spPr>
          <a:xfrm>
            <a:off x="-9525" y="6099175"/>
            <a:ext cx="12201525" cy="768350"/>
          </a:xfrm>
          <a:prstGeom prst="rect">
            <a:avLst/>
          </a:prstGeom>
          <a:solidFill>
            <a:srgbClr val="050A2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" name="Google Shape;58;p72"/>
          <p:cNvSpPr/>
          <p:nvPr/>
        </p:nvSpPr>
        <p:spPr>
          <a:xfrm>
            <a:off x="11531600" y="6300788"/>
            <a:ext cx="679450" cy="365125"/>
          </a:xfrm>
          <a:prstGeom prst="rect">
            <a:avLst/>
          </a:prstGeom>
          <a:solidFill>
            <a:srgbClr val="22336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6B33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" name="Google Shape;59;p72"/>
          <p:cNvSpPr txBox="1">
            <a:spLocks noGrp="1"/>
          </p:cNvSpPr>
          <p:nvPr>
            <p:ph type="sldNum" idx="12"/>
          </p:nvPr>
        </p:nvSpPr>
        <p:spPr>
          <a:xfrm>
            <a:off x="11531600" y="6300788"/>
            <a:ext cx="660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Trebuchet MS"/>
              <a:buNone/>
              <a:defRPr sz="12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Trebuchet MS"/>
              <a:buNone/>
              <a:defRPr sz="12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Trebuchet MS"/>
              <a:buNone/>
              <a:defRPr sz="12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Trebuchet MS"/>
              <a:buNone/>
              <a:defRPr sz="12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Trebuchet MS"/>
              <a:buNone/>
              <a:defRPr sz="12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Trebuchet MS"/>
              <a:buNone/>
              <a:defRPr sz="12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Trebuchet MS"/>
              <a:buNone/>
              <a:defRPr sz="12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Trebuchet MS"/>
              <a:buNone/>
              <a:defRPr sz="12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Trebuchet MS"/>
              <a:buNone/>
              <a:defRPr sz="12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60" name="Google Shape;60;p7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9525" y="6194283"/>
            <a:ext cx="1547788" cy="5781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7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71"/>
          <p:cNvSpPr/>
          <p:nvPr/>
        </p:nvSpPr>
        <p:spPr>
          <a:xfrm>
            <a:off x="-9525" y="6099175"/>
            <a:ext cx="12201525" cy="768350"/>
          </a:xfrm>
          <a:prstGeom prst="rect">
            <a:avLst/>
          </a:prstGeom>
          <a:solidFill>
            <a:srgbClr val="050A2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" name="Google Shape;64;p71"/>
          <p:cNvSpPr/>
          <p:nvPr/>
        </p:nvSpPr>
        <p:spPr>
          <a:xfrm>
            <a:off x="11531600" y="6300788"/>
            <a:ext cx="679450" cy="365125"/>
          </a:xfrm>
          <a:prstGeom prst="rect">
            <a:avLst/>
          </a:prstGeom>
          <a:solidFill>
            <a:srgbClr val="22336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6B33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5" name="Google Shape;65;p7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9525" y="6194283"/>
            <a:ext cx="1547788" cy="578134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71"/>
          <p:cNvSpPr txBox="1">
            <a:spLocks noGrp="1"/>
          </p:cNvSpPr>
          <p:nvPr>
            <p:ph type="sldNum" idx="12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223365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223365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223365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223365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223365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223365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223365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223365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223365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ull-Page Content 2">
  <p:cSld name="Full-Page Content 2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73"/>
          <p:cNvSpPr/>
          <p:nvPr/>
        </p:nvSpPr>
        <p:spPr>
          <a:xfrm>
            <a:off x="-9525" y="6099175"/>
            <a:ext cx="12201525" cy="768350"/>
          </a:xfrm>
          <a:prstGeom prst="rect">
            <a:avLst/>
          </a:prstGeom>
          <a:solidFill>
            <a:srgbClr val="050A2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" name="Google Shape;69;p73"/>
          <p:cNvSpPr/>
          <p:nvPr/>
        </p:nvSpPr>
        <p:spPr>
          <a:xfrm>
            <a:off x="11531600" y="6300788"/>
            <a:ext cx="679450" cy="365125"/>
          </a:xfrm>
          <a:prstGeom prst="rect">
            <a:avLst/>
          </a:prstGeom>
          <a:solidFill>
            <a:srgbClr val="22336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6B33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70" name="Google Shape;70;p73"/>
          <p:cNvCxnSpPr/>
          <p:nvPr/>
        </p:nvCxnSpPr>
        <p:spPr>
          <a:xfrm>
            <a:off x="550863" y="1077913"/>
            <a:ext cx="11145837" cy="22225"/>
          </a:xfrm>
          <a:prstGeom prst="straightConnector1">
            <a:avLst/>
          </a:prstGeom>
          <a:noFill/>
          <a:ln w="12700" cap="flat" cmpd="sng">
            <a:solidFill>
              <a:srgbClr val="F6B336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71" name="Google Shape;71;p73"/>
          <p:cNvSpPr txBox="1">
            <a:spLocks noGrp="1"/>
          </p:cNvSpPr>
          <p:nvPr>
            <p:ph type="title"/>
          </p:nvPr>
        </p:nvSpPr>
        <p:spPr>
          <a:xfrm>
            <a:off x="457200" y="0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73"/>
          <p:cNvSpPr txBox="1">
            <a:spLocks noGrp="1"/>
          </p:cNvSpPr>
          <p:nvPr>
            <p:ph type="body" idx="1"/>
          </p:nvPr>
        </p:nvSpPr>
        <p:spPr>
          <a:xfrm>
            <a:off x="457200" y="1527049"/>
            <a:ext cx="11239500" cy="4073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3200"/>
            </a:lvl1pPr>
            <a:lvl2pPr marL="914400" lvl="1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  <a:defRPr sz="28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24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2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73" name="Google Shape;73;p73"/>
          <p:cNvSpPr txBox="1">
            <a:spLocks noGrp="1"/>
          </p:cNvSpPr>
          <p:nvPr>
            <p:ph type="sldNum" idx="12"/>
          </p:nvPr>
        </p:nvSpPr>
        <p:spPr>
          <a:xfrm>
            <a:off x="11531600" y="6300788"/>
            <a:ext cx="660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Trebuchet MS"/>
              <a:buNone/>
              <a:defRPr sz="12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Trebuchet MS"/>
              <a:buNone/>
              <a:defRPr sz="12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Trebuchet MS"/>
              <a:buNone/>
              <a:defRPr sz="12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Trebuchet MS"/>
              <a:buNone/>
              <a:defRPr sz="12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Trebuchet MS"/>
              <a:buNone/>
              <a:defRPr sz="12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Trebuchet MS"/>
              <a:buNone/>
              <a:defRPr sz="12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Trebuchet MS"/>
              <a:buNone/>
              <a:defRPr sz="12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Trebuchet MS"/>
              <a:buNone/>
              <a:defRPr sz="12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Trebuchet MS"/>
              <a:buNone/>
              <a:defRPr sz="12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74" name="Google Shape;74;p7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9525" y="6194283"/>
            <a:ext cx="1547788" cy="5781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OC / Section Divider Slide 3">
  <p:cSld name="TOC / Section Divider Slide 3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Google Shape;76;p74" descr="A group of people around each other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614739" y="9366"/>
            <a:ext cx="8577262" cy="6184917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74"/>
          <p:cNvSpPr/>
          <p:nvPr/>
        </p:nvSpPr>
        <p:spPr>
          <a:xfrm>
            <a:off x="-9525" y="2603241"/>
            <a:ext cx="12211050" cy="4264284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62000">
                <a:srgbClr val="000000">
                  <a:alpha val="0"/>
                </a:srgbClr>
              </a:gs>
              <a:gs pos="100000">
                <a:srgbClr val="000000">
                  <a:alpha val="75686"/>
                </a:srgbClr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" name="Google Shape;78;p74"/>
          <p:cNvSpPr/>
          <p:nvPr/>
        </p:nvSpPr>
        <p:spPr>
          <a:xfrm>
            <a:off x="804863" y="0"/>
            <a:ext cx="4876800" cy="6099175"/>
          </a:xfrm>
          <a:prstGeom prst="parallelogram">
            <a:avLst>
              <a:gd name="adj" fmla="val 25000"/>
            </a:avLst>
          </a:prstGeom>
          <a:solidFill>
            <a:srgbClr val="22336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" name="Google Shape;79;p74"/>
          <p:cNvSpPr/>
          <p:nvPr/>
        </p:nvSpPr>
        <p:spPr>
          <a:xfrm>
            <a:off x="-9525" y="0"/>
            <a:ext cx="2809875" cy="6099175"/>
          </a:xfrm>
          <a:prstGeom prst="rect">
            <a:avLst/>
          </a:prstGeom>
          <a:solidFill>
            <a:srgbClr val="22336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" name="Google Shape;80;p74"/>
          <p:cNvSpPr/>
          <p:nvPr/>
        </p:nvSpPr>
        <p:spPr>
          <a:xfrm>
            <a:off x="-9525" y="6099175"/>
            <a:ext cx="12201525" cy="768350"/>
          </a:xfrm>
          <a:prstGeom prst="rect">
            <a:avLst/>
          </a:prstGeom>
          <a:solidFill>
            <a:srgbClr val="050A2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" name="Google Shape;81;p74"/>
          <p:cNvSpPr/>
          <p:nvPr/>
        </p:nvSpPr>
        <p:spPr>
          <a:xfrm>
            <a:off x="11531600" y="6300788"/>
            <a:ext cx="679450" cy="365125"/>
          </a:xfrm>
          <a:prstGeom prst="rect">
            <a:avLst/>
          </a:prstGeom>
          <a:solidFill>
            <a:srgbClr val="22336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6B33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" name="Google Shape;82;p74"/>
          <p:cNvSpPr txBox="1">
            <a:spLocks noGrp="1"/>
          </p:cNvSpPr>
          <p:nvPr>
            <p:ph type="body" idx="1"/>
          </p:nvPr>
        </p:nvSpPr>
        <p:spPr>
          <a:xfrm>
            <a:off x="457201" y="419100"/>
            <a:ext cx="3860799" cy="518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3" name="Google Shape;83;p74"/>
          <p:cNvSpPr txBox="1">
            <a:spLocks noGrp="1"/>
          </p:cNvSpPr>
          <p:nvPr>
            <p:ph type="sldNum" idx="12"/>
          </p:nvPr>
        </p:nvSpPr>
        <p:spPr>
          <a:xfrm>
            <a:off x="11531600" y="6300788"/>
            <a:ext cx="660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Trebuchet MS"/>
              <a:buNone/>
              <a:defRPr sz="12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Trebuchet MS"/>
              <a:buNone/>
              <a:defRPr sz="12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Trebuchet MS"/>
              <a:buNone/>
              <a:defRPr sz="12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Trebuchet MS"/>
              <a:buNone/>
              <a:defRPr sz="12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Trebuchet MS"/>
              <a:buNone/>
              <a:defRPr sz="12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Trebuchet MS"/>
              <a:buNone/>
              <a:defRPr sz="12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Trebuchet MS"/>
              <a:buNone/>
              <a:defRPr sz="12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Trebuchet MS"/>
              <a:buNone/>
              <a:defRPr sz="12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Trebuchet MS"/>
              <a:buNone/>
              <a:defRPr sz="12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84" name="Google Shape;84;p7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9525" y="6194283"/>
            <a:ext cx="1547788" cy="5781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1" i="0" u="none" strike="noStrike" cap="none">
                <a:solidFill>
                  <a:srgbClr val="223365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1" i="0" u="none" strike="noStrike" cap="none">
                <a:solidFill>
                  <a:srgbClr val="223365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1" i="0" u="none" strike="noStrike" cap="none">
                <a:solidFill>
                  <a:srgbClr val="223365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1" i="0" u="none" strike="noStrike" cap="none">
                <a:solidFill>
                  <a:srgbClr val="223365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1" i="0" u="none" strike="noStrike" cap="none">
                <a:solidFill>
                  <a:srgbClr val="223365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1" i="0" u="none" strike="noStrike" cap="none">
                <a:solidFill>
                  <a:srgbClr val="223365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1" i="0" u="none" strike="noStrike" cap="none">
                <a:solidFill>
                  <a:srgbClr val="223365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1" i="0" u="none" strike="noStrike" cap="none">
                <a:solidFill>
                  <a:srgbClr val="223365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1" i="0" u="none" strike="noStrike" cap="none">
                <a:solidFill>
                  <a:srgbClr val="223365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1" name="Google Shape;11;p6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393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1" i="0" u="none" strike="noStrike" cap="none">
                <a:solidFill>
                  <a:srgbClr val="223365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223365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223365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223365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223365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64"/>
          <p:cNvSpPr txBox="1">
            <a:spLocks noGrp="1"/>
          </p:cNvSpPr>
          <p:nvPr>
            <p:ph type="sldNum" idx="12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223365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223365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223365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223365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223365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223365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223365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223365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223365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g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g"/><Relationship Id="rId4" Type="http://schemas.openxmlformats.org/officeDocument/2006/relationships/image" Target="../media/image12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8.jpg"/><Relationship Id="rId5" Type="http://schemas.openxmlformats.org/officeDocument/2006/relationships/image" Target="../media/image17.png"/><Relationship Id="rId4" Type="http://schemas.openxmlformats.org/officeDocument/2006/relationships/image" Target="../media/image16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10"/>
          <p:cNvSpPr txBox="1">
            <a:spLocks noGrp="1"/>
          </p:cNvSpPr>
          <p:nvPr>
            <p:ph type="title"/>
          </p:nvPr>
        </p:nvSpPr>
        <p:spPr>
          <a:xfrm>
            <a:off x="707053" y="721298"/>
            <a:ext cx="5028900" cy="20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240"/>
              <a:buNone/>
            </a:pPr>
            <a:r>
              <a:rPr lang="en-US" sz="3600" dirty="0"/>
              <a:t>Increasing Collaboration within the Ecosystem:</a:t>
            </a:r>
            <a:endParaRPr sz="3600" dirty="0"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240"/>
              <a:buNone/>
            </a:pPr>
            <a:r>
              <a:rPr lang="en-US" sz="3000" b="0" i="1" dirty="0"/>
              <a:t>San Diego/Imperial Counties Adult Education CTE Course Mapping &amp; Repository Project</a:t>
            </a:r>
            <a:endParaRPr sz="3000" b="0" i="1" dirty="0"/>
          </a:p>
        </p:txBody>
      </p:sp>
      <p:sp>
        <p:nvSpPr>
          <p:cNvPr id="149" name="Google Shape;149;p10" descr="box around CAEP Summit October 2022"/>
          <p:cNvSpPr/>
          <p:nvPr/>
        </p:nvSpPr>
        <p:spPr>
          <a:xfrm>
            <a:off x="836860" y="5265901"/>
            <a:ext cx="2756400" cy="97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rgbClr val="000000"/>
              </a:solidFill>
            </a:endParaRPr>
          </a:p>
        </p:txBody>
      </p:sp>
      <p:sp>
        <p:nvSpPr>
          <p:cNvPr id="150" name="Google Shape;150;p10" descr="blank box"/>
          <p:cNvSpPr/>
          <p:nvPr/>
        </p:nvSpPr>
        <p:spPr>
          <a:xfrm>
            <a:off x="7775879" y="4292990"/>
            <a:ext cx="2756400" cy="97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p10"/>
          <p:cNvSpPr txBox="1">
            <a:spLocks noGrp="1"/>
          </p:cNvSpPr>
          <p:nvPr>
            <p:ph type="sldNum" idx="12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n-US" sz="1300" b="0">
                <a:solidFill>
                  <a:srgbClr val="223365"/>
                </a:solidFill>
              </a:rPr>
              <a:t>1</a:t>
            </a:fld>
            <a:endParaRPr sz="1300" b="0">
              <a:solidFill>
                <a:srgbClr val="223365"/>
              </a:solidFill>
            </a:endParaRPr>
          </a:p>
        </p:txBody>
      </p:sp>
      <p:sp>
        <p:nvSpPr>
          <p:cNvPr id="152" name="Google Shape;152;p10"/>
          <p:cNvSpPr txBox="1"/>
          <p:nvPr/>
        </p:nvSpPr>
        <p:spPr>
          <a:xfrm>
            <a:off x="695175" y="5542601"/>
            <a:ext cx="4693800" cy="90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223365"/>
                </a:solidFill>
                <a:latin typeface="Trebuchet MS"/>
                <a:ea typeface="Trebuchet MS"/>
                <a:cs typeface="Trebuchet MS"/>
                <a:sym typeface="Trebuchet MS"/>
              </a:rPr>
              <a:t>CAEP Summit</a:t>
            </a:r>
            <a:endParaRPr sz="1800">
              <a:solidFill>
                <a:srgbClr val="223365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223365"/>
                </a:solidFill>
                <a:latin typeface="Trebuchet MS"/>
                <a:ea typeface="Trebuchet MS"/>
                <a:cs typeface="Trebuchet MS"/>
                <a:sym typeface="Trebuchet MS"/>
              </a:rPr>
              <a:t>October 2022</a:t>
            </a:r>
            <a:endParaRPr sz="1800">
              <a:solidFill>
                <a:srgbClr val="223365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31"/>
          <p:cNvSpPr txBox="1">
            <a:spLocks noGrp="1"/>
          </p:cNvSpPr>
          <p:nvPr>
            <p:ph type="title"/>
          </p:nvPr>
        </p:nvSpPr>
        <p:spPr>
          <a:xfrm>
            <a:off x="457200" y="0"/>
            <a:ext cx="112395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dirty="0"/>
              <a:t>Classify </a:t>
            </a:r>
            <a:r>
              <a:rPr lang="en-US" dirty="0">
                <a:solidFill>
                  <a:schemeClr val="lt1"/>
                </a:solidFill>
              </a:rPr>
              <a:t>+</a:t>
            </a:r>
            <a:r>
              <a:rPr lang="en-US" dirty="0"/>
              <a:t> </a:t>
            </a:r>
            <a:r>
              <a:rPr lang="en-US" dirty="0">
                <a:solidFill>
                  <a:srgbClr val="7F7F7F"/>
                </a:solidFill>
              </a:rPr>
              <a:t>Cluster</a:t>
            </a:r>
            <a:r>
              <a:rPr lang="en-US" dirty="0"/>
              <a:t> </a:t>
            </a:r>
            <a:r>
              <a:rPr lang="en-US" dirty="0">
                <a:solidFill>
                  <a:schemeClr val="lt1"/>
                </a:solidFill>
              </a:rPr>
              <a:t>+</a:t>
            </a:r>
            <a:r>
              <a:rPr lang="en-US" dirty="0"/>
              <a:t> </a:t>
            </a:r>
            <a:r>
              <a:rPr lang="en-US" dirty="0">
                <a:solidFill>
                  <a:srgbClr val="7F7F7F"/>
                </a:solidFill>
              </a:rPr>
              <a:t>Code</a:t>
            </a:r>
            <a:endParaRPr dirty="0">
              <a:solidFill>
                <a:srgbClr val="7F7F7F"/>
              </a:solidFill>
            </a:endParaRPr>
          </a:p>
        </p:txBody>
      </p:sp>
      <p:sp>
        <p:nvSpPr>
          <p:cNvPr id="250" name="Google Shape;250;p31"/>
          <p:cNvSpPr/>
          <p:nvPr/>
        </p:nvSpPr>
        <p:spPr>
          <a:xfrm>
            <a:off x="5753845" y="5113648"/>
            <a:ext cx="742800" cy="742200"/>
          </a:xfrm>
          <a:prstGeom prst="ellipse">
            <a:avLst/>
          </a:prstGeom>
          <a:solidFill>
            <a:srgbClr val="254A7F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US" sz="9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NUMERACY</a:t>
            </a:r>
            <a:endParaRPr sz="9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1" name="Google Shape;251;p31"/>
          <p:cNvSpPr/>
          <p:nvPr/>
        </p:nvSpPr>
        <p:spPr>
          <a:xfrm>
            <a:off x="5506181" y="3724375"/>
            <a:ext cx="1238100" cy="1236900"/>
          </a:xfrm>
          <a:prstGeom prst="ellipse">
            <a:avLst/>
          </a:prstGeom>
          <a:solidFill>
            <a:srgbClr val="377A97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GMAW</a:t>
            </a:r>
            <a:endParaRPr sz="14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2" name="Google Shape;252;p31"/>
          <p:cNvSpPr/>
          <p:nvPr/>
        </p:nvSpPr>
        <p:spPr>
          <a:xfrm>
            <a:off x="4982250" y="1369500"/>
            <a:ext cx="2286000" cy="2284800"/>
          </a:xfrm>
          <a:prstGeom prst="ellipse">
            <a:avLst/>
          </a:prstGeom>
          <a:solidFill>
            <a:srgbClr val="4EADAF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lang="en-US" sz="23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WELDING</a:t>
            </a:r>
            <a:endParaRPr sz="23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3" name="Google Shape;253;p31"/>
          <p:cNvSpPr txBox="1"/>
          <p:nvPr/>
        </p:nvSpPr>
        <p:spPr>
          <a:xfrm>
            <a:off x="533400" y="1858975"/>
            <a:ext cx="4153800" cy="126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US" sz="1300" b="0" i="0" u="none" strike="noStrike" cap="none">
                <a:solidFill>
                  <a:srgbClr val="0CA789"/>
                </a:solidFill>
                <a:latin typeface="Trebuchet MS"/>
                <a:ea typeface="Trebuchet MS"/>
                <a:cs typeface="Trebuchet MS"/>
                <a:sym typeface="Trebuchet MS"/>
              </a:rPr>
              <a:t>TIER 3</a:t>
            </a:r>
            <a:endParaRPr sz="1300" b="0" i="0" u="none" strike="noStrike" cap="none">
              <a:solidFill>
                <a:srgbClr val="0CA789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rgbClr val="0CA789"/>
                </a:solidFill>
                <a:latin typeface="Calibri"/>
                <a:ea typeface="Calibri"/>
                <a:cs typeface="Calibri"/>
                <a:sym typeface="Calibri"/>
              </a:rPr>
              <a:t>Occupational Training Program</a:t>
            </a:r>
            <a:endParaRPr sz="1800" b="1" i="0" u="none" strike="noStrike" cap="none">
              <a:solidFill>
                <a:srgbClr val="0CA78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US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Courses or sequences of courses of sufficient duration and intensity that develop skills for an individual to enter or advance in a specific occupation or industry</a:t>
            </a:r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4" name="Google Shape;254;p31"/>
          <p:cNvSpPr txBox="1"/>
          <p:nvPr/>
        </p:nvSpPr>
        <p:spPr>
          <a:xfrm>
            <a:off x="533275" y="3760325"/>
            <a:ext cx="4153800" cy="10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US" sz="1300" b="0" i="0" u="none" strike="noStrike" cap="none">
                <a:solidFill>
                  <a:srgbClr val="377A97"/>
                </a:solidFill>
                <a:latin typeface="Calibri"/>
                <a:ea typeface="Calibri"/>
                <a:cs typeface="Calibri"/>
                <a:sym typeface="Calibri"/>
              </a:rPr>
              <a:t>TIER 2</a:t>
            </a:r>
            <a:endParaRPr sz="1300" b="0" i="0" u="none" strike="noStrike" cap="none">
              <a:solidFill>
                <a:srgbClr val="377A97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rgbClr val="377A97"/>
                </a:solidFill>
                <a:latin typeface="Calibri"/>
                <a:ea typeface="Calibri"/>
                <a:cs typeface="Calibri"/>
                <a:sym typeface="Calibri"/>
              </a:rPr>
              <a:t>Occupational Skills Builder</a:t>
            </a:r>
            <a:endParaRPr sz="1800" b="1" i="0" u="none" strike="noStrike" cap="none">
              <a:solidFill>
                <a:srgbClr val="377A97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US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Core occupational skills and competencies that augment or expand previous education or training</a:t>
            </a:r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5" name="Google Shape;255;p31"/>
          <p:cNvSpPr txBox="1"/>
          <p:nvPr/>
        </p:nvSpPr>
        <p:spPr>
          <a:xfrm>
            <a:off x="533275" y="4918375"/>
            <a:ext cx="4153800" cy="10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US" sz="1300" b="0" i="0" u="none" strike="noStrike" cap="none">
                <a:solidFill>
                  <a:srgbClr val="254A7F"/>
                </a:solidFill>
                <a:latin typeface="Calibri"/>
                <a:ea typeface="Calibri"/>
                <a:cs typeface="Calibri"/>
                <a:sym typeface="Calibri"/>
              </a:rPr>
              <a:t>TIER 1</a:t>
            </a:r>
            <a:endParaRPr sz="1300" b="0" i="0" u="none" strike="noStrike" cap="none">
              <a:solidFill>
                <a:srgbClr val="254A7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rgbClr val="254A7F"/>
                </a:solidFill>
                <a:latin typeface="Calibri"/>
                <a:ea typeface="Calibri"/>
                <a:cs typeface="Calibri"/>
                <a:sym typeface="Calibri"/>
              </a:rPr>
              <a:t>Workforce Preparation</a:t>
            </a:r>
            <a:endParaRPr sz="1800" b="1" i="0" u="none" strike="noStrike" cap="none">
              <a:solidFill>
                <a:srgbClr val="254A7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US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Employability and general skills necessary for success in the workforce</a:t>
            </a:r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6" name="Google Shape;256;p31"/>
          <p:cNvSpPr txBox="1"/>
          <p:nvPr/>
        </p:nvSpPr>
        <p:spPr>
          <a:xfrm>
            <a:off x="7563300" y="1897375"/>
            <a:ext cx="41538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US" sz="1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Does the offering prepare students to enter </a:t>
            </a:r>
            <a:r>
              <a:rPr lang="en-US" sz="1300" b="1" i="0" u="none" strike="noStrike" cap="none">
                <a:solidFill>
                  <a:srgbClr val="0CA789"/>
                </a:solidFill>
                <a:latin typeface="Calibri"/>
                <a:ea typeface="Calibri"/>
                <a:cs typeface="Calibri"/>
                <a:sym typeface="Calibri"/>
              </a:rPr>
              <a:t>directly into the job(s) that it is designed to train them for</a:t>
            </a:r>
            <a:r>
              <a:rPr lang="en-US" sz="1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?</a:t>
            </a:r>
            <a:endParaRPr sz="13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7" name="Google Shape;257;p31"/>
          <p:cNvSpPr txBox="1"/>
          <p:nvPr/>
        </p:nvSpPr>
        <p:spPr>
          <a:xfrm>
            <a:off x="7582800" y="2441275"/>
            <a:ext cx="41538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US" sz="1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Is it </a:t>
            </a:r>
            <a:r>
              <a:rPr lang="en-US" sz="1300" b="1" i="0" u="none" strike="noStrike" cap="none">
                <a:solidFill>
                  <a:srgbClr val="0CA789"/>
                </a:solidFill>
                <a:latin typeface="Calibri"/>
                <a:ea typeface="Calibri"/>
                <a:cs typeface="Calibri"/>
                <a:sym typeface="Calibri"/>
              </a:rPr>
              <a:t>coherent</a:t>
            </a:r>
            <a:r>
              <a:rPr lang="en-US" sz="1300" b="0" i="0" u="none" strike="noStrike" cap="none">
                <a:solidFill>
                  <a:srgbClr val="0CA789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1300" b="1" i="0" u="none" strike="noStrike" cap="none">
                <a:solidFill>
                  <a:srgbClr val="0CA789"/>
                </a:solidFill>
                <a:latin typeface="Calibri"/>
                <a:ea typeface="Calibri"/>
                <a:cs typeface="Calibri"/>
                <a:sym typeface="Calibri"/>
              </a:rPr>
              <a:t>complete</a:t>
            </a:r>
            <a:r>
              <a:rPr lang="en-US" sz="1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, aligned to industry standards or expectations for performance in a </a:t>
            </a:r>
            <a:r>
              <a:rPr lang="en-US" sz="1300" b="1" i="0" u="none" strike="noStrike" cap="none">
                <a:solidFill>
                  <a:srgbClr val="0CA789"/>
                </a:solidFill>
                <a:latin typeface="Calibri"/>
                <a:ea typeface="Calibri"/>
                <a:cs typeface="Calibri"/>
                <a:sym typeface="Calibri"/>
              </a:rPr>
              <a:t>specific occupation</a:t>
            </a:r>
            <a:r>
              <a:rPr lang="en-US" sz="1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?</a:t>
            </a:r>
            <a:endParaRPr sz="13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8" name="Google Shape;258;p31"/>
          <p:cNvSpPr txBox="1"/>
          <p:nvPr/>
        </p:nvSpPr>
        <p:spPr>
          <a:xfrm>
            <a:off x="1687075" y="1369525"/>
            <a:ext cx="30000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Classification System</a:t>
            </a:r>
            <a:endParaRPr sz="18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9" name="Google Shape;259;p31"/>
          <p:cNvSpPr txBox="1"/>
          <p:nvPr/>
        </p:nvSpPr>
        <p:spPr>
          <a:xfrm>
            <a:off x="7555633" y="1369529"/>
            <a:ext cx="30000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Guiding Questions</a:t>
            </a:r>
            <a:endParaRPr sz="18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0" name="Google Shape;260;p31"/>
          <p:cNvSpPr txBox="1"/>
          <p:nvPr/>
        </p:nvSpPr>
        <p:spPr>
          <a:xfrm>
            <a:off x="7563300" y="3877137"/>
            <a:ext cx="41538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US" sz="1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Does the offering </a:t>
            </a:r>
            <a:r>
              <a:rPr lang="en-US" sz="1300" b="1" i="0" u="none" strike="noStrike" cap="none">
                <a:solidFill>
                  <a:srgbClr val="377A97"/>
                </a:solidFill>
                <a:latin typeface="Calibri"/>
                <a:ea typeface="Calibri"/>
                <a:cs typeface="Calibri"/>
                <a:sym typeface="Calibri"/>
              </a:rPr>
              <a:t>build</a:t>
            </a:r>
            <a:r>
              <a:rPr lang="en-US" sz="1300" b="0" i="0" u="none" strike="noStrike" cap="none">
                <a:solidFill>
                  <a:srgbClr val="377A97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300" b="1" i="0" u="none" strike="noStrike" cap="none">
                <a:solidFill>
                  <a:srgbClr val="377A97"/>
                </a:solidFill>
                <a:latin typeface="Calibri"/>
                <a:ea typeface="Calibri"/>
                <a:cs typeface="Calibri"/>
                <a:sym typeface="Calibri"/>
              </a:rPr>
              <a:t>upon</a:t>
            </a:r>
            <a:r>
              <a:rPr lang="en-US" sz="13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or augment prior learning?</a:t>
            </a:r>
            <a:endParaRPr sz="13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1" name="Google Shape;261;p31"/>
          <p:cNvSpPr txBox="1"/>
          <p:nvPr/>
        </p:nvSpPr>
        <p:spPr>
          <a:xfrm>
            <a:off x="7563300" y="4141975"/>
            <a:ext cx="41538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US" sz="1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Does the offering teach skills essential for a </a:t>
            </a:r>
            <a:r>
              <a:rPr lang="en-US" sz="1300" b="1" i="0" u="none" strike="noStrike" cap="none">
                <a:solidFill>
                  <a:srgbClr val="377A97"/>
                </a:solidFill>
                <a:latin typeface="Calibri"/>
                <a:ea typeface="Calibri"/>
                <a:cs typeface="Calibri"/>
                <a:sym typeface="Calibri"/>
              </a:rPr>
              <a:t>specific occupation?</a:t>
            </a:r>
            <a:endParaRPr sz="1300" b="1" i="0" u="none" strike="noStrike" cap="none">
              <a:solidFill>
                <a:srgbClr val="377A97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2" name="Google Shape;262;p31"/>
          <p:cNvSpPr txBox="1"/>
          <p:nvPr/>
        </p:nvSpPr>
        <p:spPr>
          <a:xfrm>
            <a:off x="7563300" y="5067237"/>
            <a:ext cx="41538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US" sz="1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Does the offering develop </a:t>
            </a:r>
            <a:r>
              <a:rPr lang="en-US" sz="1300" b="1" i="0" u="none" strike="noStrike" cap="none">
                <a:solidFill>
                  <a:srgbClr val="254A7F"/>
                </a:solidFill>
                <a:latin typeface="Calibri"/>
                <a:ea typeface="Calibri"/>
                <a:cs typeface="Calibri"/>
                <a:sym typeface="Calibri"/>
              </a:rPr>
              <a:t>general</a:t>
            </a:r>
            <a:r>
              <a:rPr lang="en-US" sz="1300" b="0" i="0" u="none" strike="noStrike" cap="none">
                <a:solidFill>
                  <a:srgbClr val="254A7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300" b="1" i="0" u="none" strike="noStrike" cap="none">
                <a:solidFill>
                  <a:srgbClr val="254A7F"/>
                </a:solidFill>
                <a:latin typeface="Calibri"/>
                <a:ea typeface="Calibri"/>
                <a:cs typeface="Calibri"/>
                <a:sym typeface="Calibri"/>
              </a:rPr>
              <a:t>employability</a:t>
            </a:r>
            <a:r>
              <a:rPr lang="en-US" sz="1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skills?</a:t>
            </a:r>
            <a:endParaRPr sz="13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3" name="Google Shape;263;p31"/>
          <p:cNvSpPr txBox="1"/>
          <p:nvPr/>
        </p:nvSpPr>
        <p:spPr>
          <a:xfrm>
            <a:off x="7563300" y="5301750"/>
            <a:ext cx="41538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US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Is it perhaps occupational in nature, but </a:t>
            </a:r>
            <a:r>
              <a:rPr lang="en-US" sz="1300" b="1" i="0" u="none" strike="noStrike" cap="none">
                <a:solidFill>
                  <a:srgbClr val="254A7F"/>
                </a:solidFill>
                <a:latin typeface="Calibri"/>
                <a:ea typeface="Calibri"/>
                <a:cs typeface="Calibri"/>
                <a:sym typeface="Calibri"/>
              </a:rPr>
              <a:t>not necessarily</a:t>
            </a:r>
            <a:r>
              <a:rPr lang="en-US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tied to a specific industry or job?</a:t>
            </a:r>
            <a:endParaRPr sz="15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4" name="Google Shape;264;p31"/>
          <p:cNvSpPr txBox="1">
            <a:spLocks noGrp="1"/>
          </p:cNvSpPr>
          <p:nvPr>
            <p:ph type="sldNum" idx="12"/>
          </p:nvPr>
        </p:nvSpPr>
        <p:spPr>
          <a:xfrm>
            <a:off x="11531600" y="6300788"/>
            <a:ext cx="6603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Trebuchet MS"/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g1218246b19e_2_60"/>
          <p:cNvSpPr txBox="1">
            <a:spLocks noGrp="1"/>
          </p:cNvSpPr>
          <p:nvPr>
            <p:ph type="title"/>
          </p:nvPr>
        </p:nvSpPr>
        <p:spPr>
          <a:xfrm>
            <a:off x="457200" y="0"/>
            <a:ext cx="112395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dirty="0">
                <a:solidFill>
                  <a:srgbClr val="7F7F7F"/>
                </a:solidFill>
              </a:rPr>
              <a:t>Classify</a:t>
            </a:r>
            <a:r>
              <a:rPr lang="en-US" dirty="0"/>
              <a:t> </a:t>
            </a:r>
            <a:r>
              <a:rPr lang="en-US" dirty="0">
                <a:solidFill>
                  <a:schemeClr val="lt1"/>
                </a:solidFill>
              </a:rPr>
              <a:t>+</a:t>
            </a:r>
            <a:r>
              <a:rPr lang="en-US" dirty="0"/>
              <a:t> Cluster </a:t>
            </a:r>
            <a:r>
              <a:rPr lang="en-US" dirty="0">
                <a:solidFill>
                  <a:schemeClr val="lt1"/>
                </a:solidFill>
              </a:rPr>
              <a:t>+</a:t>
            </a:r>
            <a:r>
              <a:rPr lang="en-US" dirty="0"/>
              <a:t> </a:t>
            </a:r>
            <a:r>
              <a:rPr lang="en-US" dirty="0">
                <a:solidFill>
                  <a:srgbClr val="7F7F7F"/>
                </a:solidFill>
              </a:rPr>
              <a:t>Code</a:t>
            </a:r>
            <a:endParaRPr dirty="0">
              <a:solidFill>
                <a:srgbClr val="7F7F7F"/>
              </a:solidFill>
            </a:endParaRPr>
          </a:p>
        </p:txBody>
      </p:sp>
      <p:sp>
        <p:nvSpPr>
          <p:cNvPr id="271" name="Google Shape;271;g1218246b19e_2_60"/>
          <p:cNvSpPr/>
          <p:nvPr/>
        </p:nvSpPr>
        <p:spPr>
          <a:xfrm>
            <a:off x="4890577" y="2105825"/>
            <a:ext cx="1341000" cy="1340400"/>
          </a:xfrm>
          <a:prstGeom prst="ellipse">
            <a:avLst/>
          </a:prstGeom>
          <a:solidFill>
            <a:srgbClr val="377A97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SMAW</a:t>
            </a:r>
            <a:endParaRPr sz="14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2" name="Google Shape;272;g1218246b19e_2_60"/>
          <p:cNvSpPr/>
          <p:nvPr/>
        </p:nvSpPr>
        <p:spPr>
          <a:xfrm>
            <a:off x="2661578" y="2138600"/>
            <a:ext cx="1341000" cy="1340400"/>
          </a:xfrm>
          <a:prstGeom prst="ellipse">
            <a:avLst/>
          </a:prstGeom>
          <a:solidFill>
            <a:srgbClr val="377A97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GTAW</a:t>
            </a:r>
            <a:endParaRPr sz="14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3" name="Google Shape;273;g1218246b19e_2_60"/>
          <p:cNvSpPr/>
          <p:nvPr/>
        </p:nvSpPr>
        <p:spPr>
          <a:xfrm>
            <a:off x="620831" y="2105825"/>
            <a:ext cx="1341000" cy="1340400"/>
          </a:xfrm>
          <a:prstGeom prst="ellipse">
            <a:avLst/>
          </a:prstGeom>
          <a:solidFill>
            <a:srgbClr val="377A97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GMAW</a:t>
            </a:r>
            <a:endParaRPr sz="14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4" name="Google Shape;274;g1218246b19e_2_60"/>
          <p:cNvSpPr/>
          <p:nvPr/>
        </p:nvSpPr>
        <p:spPr>
          <a:xfrm>
            <a:off x="2929487" y="4291892"/>
            <a:ext cx="805200" cy="804600"/>
          </a:xfrm>
          <a:prstGeom prst="ellipse">
            <a:avLst/>
          </a:prstGeom>
          <a:solidFill>
            <a:srgbClr val="254A7F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US" sz="9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NUMERACY</a:t>
            </a:r>
            <a:endParaRPr sz="9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" name="Google Shape;275;g1218246b19e_2_60"/>
          <p:cNvSpPr txBox="1"/>
          <p:nvPr/>
        </p:nvSpPr>
        <p:spPr>
          <a:xfrm>
            <a:off x="2861063" y="3446213"/>
            <a:ext cx="942000" cy="86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lang="en-US" sz="4400" b="1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+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" name="Google Shape;276;g1218246b19e_2_60"/>
          <p:cNvSpPr txBox="1"/>
          <p:nvPr/>
        </p:nvSpPr>
        <p:spPr>
          <a:xfrm>
            <a:off x="3977311" y="2378301"/>
            <a:ext cx="942000" cy="86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lang="en-US" sz="4400" b="1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+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g1218246b19e_2_60"/>
          <p:cNvSpPr txBox="1"/>
          <p:nvPr/>
        </p:nvSpPr>
        <p:spPr>
          <a:xfrm>
            <a:off x="1799051" y="2402951"/>
            <a:ext cx="942000" cy="86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lang="en-US" sz="4400" b="1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+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" name="Google Shape;278;g1218246b19e_2_60" descr="clip art of equals sign"/>
          <p:cNvSpPr/>
          <p:nvPr/>
        </p:nvSpPr>
        <p:spPr>
          <a:xfrm>
            <a:off x="6570800" y="2717100"/>
            <a:ext cx="1423800" cy="1423800"/>
          </a:xfrm>
          <a:prstGeom prst="mathEqual">
            <a:avLst>
              <a:gd name="adj1" fmla="val 23520"/>
              <a:gd name="adj2" fmla="val 1176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" name="Google Shape;279;g1218246b19e_2_60" descr="Big circle with smaller circles in it of SMAW, GTAW, GMAW, Numeracy"/>
          <p:cNvSpPr/>
          <p:nvPr/>
        </p:nvSpPr>
        <p:spPr>
          <a:xfrm>
            <a:off x="8333827" y="1898900"/>
            <a:ext cx="3355800" cy="3355800"/>
          </a:xfrm>
          <a:prstGeom prst="ellipse">
            <a:avLst/>
          </a:prstGeom>
          <a:solidFill>
            <a:srgbClr val="4EADAF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0" name="Google Shape;280;g1218246b19e_2_60"/>
          <p:cNvSpPr/>
          <p:nvPr/>
        </p:nvSpPr>
        <p:spPr>
          <a:xfrm>
            <a:off x="8627952" y="2376675"/>
            <a:ext cx="1341000" cy="1340400"/>
          </a:xfrm>
          <a:prstGeom prst="ellipse">
            <a:avLst/>
          </a:prstGeom>
          <a:solidFill>
            <a:srgbClr val="377A97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SMAW</a:t>
            </a:r>
            <a:endParaRPr sz="14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1" name="Google Shape;281;g1218246b19e_2_60"/>
          <p:cNvSpPr/>
          <p:nvPr/>
        </p:nvSpPr>
        <p:spPr>
          <a:xfrm>
            <a:off x="9943489" y="2214612"/>
            <a:ext cx="1341000" cy="1340400"/>
          </a:xfrm>
          <a:prstGeom prst="ellipse">
            <a:avLst/>
          </a:prstGeom>
          <a:solidFill>
            <a:srgbClr val="377A97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GTAW</a:t>
            </a:r>
            <a:endParaRPr sz="14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2" name="Google Shape;282;g1218246b19e_2_60"/>
          <p:cNvSpPr/>
          <p:nvPr/>
        </p:nvSpPr>
        <p:spPr>
          <a:xfrm>
            <a:off x="8911943" y="3691612"/>
            <a:ext cx="1341000" cy="1340400"/>
          </a:xfrm>
          <a:prstGeom prst="ellipse">
            <a:avLst/>
          </a:prstGeom>
          <a:solidFill>
            <a:srgbClr val="377A97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GMAW</a:t>
            </a:r>
            <a:endParaRPr sz="14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3" name="Google Shape;283;g1218246b19e_2_60"/>
          <p:cNvSpPr/>
          <p:nvPr/>
        </p:nvSpPr>
        <p:spPr>
          <a:xfrm>
            <a:off x="10091661" y="3554992"/>
            <a:ext cx="805200" cy="804600"/>
          </a:xfrm>
          <a:prstGeom prst="ellipse">
            <a:avLst/>
          </a:prstGeom>
          <a:solidFill>
            <a:srgbClr val="254A7F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US" sz="9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NUMERACY</a:t>
            </a:r>
            <a:endParaRPr sz="9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4" name="Google Shape;284;g1218246b19e_2_60"/>
          <p:cNvSpPr txBox="1">
            <a:spLocks noGrp="1"/>
          </p:cNvSpPr>
          <p:nvPr>
            <p:ph type="sldNum" idx="12"/>
          </p:nvPr>
        </p:nvSpPr>
        <p:spPr>
          <a:xfrm>
            <a:off x="11531600" y="6300788"/>
            <a:ext cx="6603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Trebuchet MS"/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g1218246b19e_2_94"/>
          <p:cNvSpPr txBox="1">
            <a:spLocks noGrp="1"/>
          </p:cNvSpPr>
          <p:nvPr>
            <p:ph type="title"/>
          </p:nvPr>
        </p:nvSpPr>
        <p:spPr>
          <a:xfrm>
            <a:off x="457200" y="0"/>
            <a:ext cx="112395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dirty="0">
                <a:solidFill>
                  <a:srgbClr val="7F7F7F"/>
                </a:solidFill>
              </a:rPr>
              <a:t>Classify</a:t>
            </a:r>
            <a:r>
              <a:rPr lang="en-US" dirty="0"/>
              <a:t> </a:t>
            </a:r>
            <a:r>
              <a:rPr lang="en-US" dirty="0">
                <a:solidFill>
                  <a:schemeClr val="lt1"/>
                </a:solidFill>
              </a:rPr>
              <a:t>+</a:t>
            </a:r>
            <a:r>
              <a:rPr lang="en-US" dirty="0"/>
              <a:t> </a:t>
            </a:r>
            <a:r>
              <a:rPr lang="en-US" dirty="0">
                <a:solidFill>
                  <a:srgbClr val="7F7F7F"/>
                </a:solidFill>
              </a:rPr>
              <a:t>Cluster</a:t>
            </a:r>
            <a:r>
              <a:rPr lang="en-US" dirty="0"/>
              <a:t> </a:t>
            </a:r>
            <a:r>
              <a:rPr lang="en-US" dirty="0">
                <a:solidFill>
                  <a:schemeClr val="lt1"/>
                </a:solidFill>
              </a:rPr>
              <a:t>+</a:t>
            </a:r>
            <a:r>
              <a:rPr lang="en-US" dirty="0"/>
              <a:t> </a:t>
            </a:r>
            <a:r>
              <a:rPr lang="en-US" dirty="0">
                <a:solidFill>
                  <a:srgbClr val="254A7F"/>
                </a:solidFill>
              </a:rPr>
              <a:t>Code</a:t>
            </a:r>
            <a:endParaRPr dirty="0">
              <a:solidFill>
                <a:srgbClr val="254A7F"/>
              </a:solidFill>
            </a:endParaRPr>
          </a:p>
        </p:txBody>
      </p:sp>
      <p:pic>
        <p:nvPicPr>
          <p:cNvPr id="291" name="Google Shape;291;g1218246b19e_2_94" descr="Standard Occupational Classification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211391" y="2796575"/>
            <a:ext cx="1875016" cy="141724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92" name="Google Shape;292;g1218246b19e_2_94" descr="CDE Logo with A22 under it"/>
          <p:cNvGrpSpPr/>
          <p:nvPr/>
        </p:nvGrpSpPr>
        <p:grpSpPr>
          <a:xfrm>
            <a:off x="9888475" y="4592138"/>
            <a:ext cx="1042800" cy="1333515"/>
            <a:chOff x="9888475" y="4515938"/>
            <a:chExt cx="1042800" cy="1333515"/>
          </a:xfrm>
        </p:grpSpPr>
        <p:pic>
          <p:nvPicPr>
            <p:cNvPr id="293" name="Google Shape;293;g1218246b19e_2_94" descr="California Department of Education - Wikipedia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9888475" y="4515938"/>
              <a:ext cx="1042800" cy="1042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94" name="Google Shape;294;g1218246b19e_2_94"/>
            <p:cNvSpPr txBox="1"/>
            <p:nvPr/>
          </p:nvSpPr>
          <p:spPr>
            <a:xfrm>
              <a:off x="10121275" y="5449253"/>
              <a:ext cx="5772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 sz="1400" b="1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A22</a:t>
              </a:r>
              <a:endParaRPr sz="1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95" name="Google Shape;295;g1218246b19e_2_94" descr="Logo with TOP under it"/>
          <p:cNvGrpSpPr/>
          <p:nvPr/>
        </p:nvGrpSpPr>
        <p:grpSpPr>
          <a:xfrm>
            <a:off x="9897213" y="1393965"/>
            <a:ext cx="1002500" cy="1322460"/>
            <a:chOff x="9897213" y="1317765"/>
            <a:chExt cx="1002500" cy="1322460"/>
          </a:xfrm>
        </p:grpSpPr>
        <p:pic>
          <p:nvPicPr>
            <p:cNvPr id="296" name="Google Shape;296;g1218246b19e_2_94"/>
            <p:cNvPicPr preferRelativeResize="0"/>
            <p:nvPr/>
          </p:nvPicPr>
          <p:blipFill rotWithShape="1">
            <a:blip r:embed="rId5">
              <a:alphaModFix/>
            </a:blip>
            <a:srcRect r="62303"/>
            <a:stretch/>
          </p:blipFill>
          <p:spPr>
            <a:xfrm>
              <a:off x="9897213" y="1317765"/>
              <a:ext cx="1002500" cy="10048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97" name="Google Shape;297;g1218246b19e_2_94"/>
            <p:cNvSpPr txBox="1"/>
            <p:nvPr/>
          </p:nvSpPr>
          <p:spPr>
            <a:xfrm>
              <a:off x="9915625" y="2240025"/>
              <a:ext cx="9657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 sz="1400" b="1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TOP</a:t>
              </a:r>
              <a:endParaRPr sz="1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98" name="Google Shape;298;g1218246b19e_2_94" descr="arrow pointing both right and left"/>
          <p:cNvSpPr/>
          <p:nvPr/>
        </p:nvSpPr>
        <p:spPr>
          <a:xfrm>
            <a:off x="5052888" y="3119250"/>
            <a:ext cx="1875000" cy="619500"/>
          </a:xfrm>
          <a:prstGeom prst="leftRigh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" name="Google Shape;299;g1218246b19e_2_94" descr="Large circle with smaller circles in it that read SMAW, GTAW, GMAW, Numeracy"/>
          <p:cNvSpPr/>
          <p:nvPr/>
        </p:nvSpPr>
        <p:spPr>
          <a:xfrm>
            <a:off x="992027" y="1979050"/>
            <a:ext cx="3355800" cy="3355800"/>
          </a:xfrm>
          <a:prstGeom prst="ellipse">
            <a:avLst/>
          </a:prstGeom>
          <a:solidFill>
            <a:srgbClr val="4EADAF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0" name="Google Shape;300;g1218246b19e_2_94"/>
          <p:cNvSpPr/>
          <p:nvPr/>
        </p:nvSpPr>
        <p:spPr>
          <a:xfrm>
            <a:off x="1286152" y="2456825"/>
            <a:ext cx="1341000" cy="1340400"/>
          </a:xfrm>
          <a:prstGeom prst="ellipse">
            <a:avLst/>
          </a:prstGeom>
          <a:solidFill>
            <a:srgbClr val="377A97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SMAW</a:t>
            </a:r>
            <a:endParaRPr sz="14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1" name="Google Shape;301;g1218246b19e_2_94"/>
          <p:cNvSpPr/>
          <p:nvPr/>
        </p:nvSpPr>
        <p:spPr>
          <a:xfrm>
            <a:off x="2601689" y="2294762"/>
            <a:ext cx="1341000" cy="1340400"/>
          </a:xfrm>
          <a:prstGeom prst="ellipse">
            <a:avLst/>
          </a:prstGeom>
          <a:solidFill>
            <a:srgbClr val="377A97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GTAW</a:t>
            </a:r>
            <a:endParaRPr sz="14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2" name="Google Shape;302;g1218246b19e_2_94"/>
          <p:cNvSpPr/>
          <p:nvPr/>
        </p:nvSpPr>
        <p:spPr>
          <a:xfrm>
            <a:off x="1570143" y="3771762"/>
            <a:ext cx="1341000" cy="1340400"/>
          </a:xfrm>
          <a:prstGeom prst="ellipse">
            <a:avLst/>
          </a:prstGeom>
          <a:solidFill>
            <a:srgbClr val="377A97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GMAW</a:t>
            </a:r>
            <a:endParaRPr sz="14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3" name="Google Shape;303;g1218246b19e_2_94"/>
          <p:cNvSpPr/>
          <p:nvPr/>
        </p:nvSpPr>
        <p:spPr>
          <a:xfrm>
            <a:off x="2749861" y="3635142"/>
            <a:ext cx="805200" cy="804600"/>
          </a:xfrm>
          <a:prstGeom prst="ellipse">
            <a:avLst/>
          </a:prstGeom>
          <a:solidFill>
            <a:srgbClr val="254A7F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US" sz="9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NUMERACY</a:t>
            </a:r>
            <a:endParaRPr sz="9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4" name="Google Shape;304;g1218246b19e_2_94"/>
          <p:cNvSpPr txBox="1">
            <a:spLocks noGrp="1"/>
          </p:cNvSpPr>
          <p:nvPr>
            <p:ph type="sldNum" idx="12"/>
          </p:nvPr>
        </p:nvSpPr>
        <p:spPr>
          <a:xfrm>
            <a:off x="11531600" y="6300788"/>
            <a:ext cx="6603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Trebuchet MS"/>
              <a:buNone/>
            </a:pPr>
            <a:fld id="{00000000-1234-1234-1234-123412341234}" type="slidenum">
              <a:rPr lang="en-US"/>
              <a:t>12</a:t>
            </a:fld>
            <a:endParaRPr/>
          </a:p>
        </p:txBody>
      </p:sp>
      <p:cxnSp>
        <p:nvCxnSpPr>
          <p:cNvPr id="305" name="Google Shape;305;g1218246b19e_2_94" descr="dotted line with arrows going both ways"/>
          <p:cNvCxnSpPr/>
          <p:nvPr/>
        </p:nvCxnSpPr>
        <p:spPr>
          <a:xfrm flipH="1">
            <a:off x="8700552" y="2190829"/>
            <a:ext cx="1020000" cy="73560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dot"/>
            <a:round/>
            <a:headEnd type="triangle" w="med" len="med"/>
            <a:tailEnd type="triangle" w="med" len="med"/>
          </a:ln>
        </p:spPr>
      </p:cxnSp>
      <p:cxnSp>
        <p:nvCxnSpPr>
          <p:cNvPr id="306" name="Google Shape;306;g1218246b19e_2_94" descr="dotted line with arrows going between Standard Occupational Classification and CDE logo"/>
          <p:cNvCxnSpPr/>
          <p:nvPr/>
        </p:nvCxnSpPr>
        <p:spPr>
          <a:xfrm rot="10800000">
            <a:off x="8678650" y="4186025"/>
            <a:ext cx="965700" cy="62730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dot"/>
            <a:round/>
            <a:headEnd type="triangle" w="med" len="med"/>
            <a:tailEnd type="triangle" w="med" len="med"/>
          </a:ln>
        </p:spPr>
      </p:cxnSp>
      <p:cxnSp>
        <p:nvCxnSpPr>
          <p:cNvPr id="307" name="Google Shape;307;g1218246b19e_2_94" descr="dotted line with arrows going between TOP logo and CDE logo"/>
          <p:cNvCxnSpPr>
            <a:stCxn id="293" idx="0"/>
            <a:endCxn id="297" idx="2"/>
          </p:cNvCxnSpPr>
          <p:nvPr/>
        </p:nvCxnSpPr>
        <p:spPr>
          <a:xfrm rot="10800000">
            <a:off x="10398475" y="2716538"/>
            <a:ext cx="11400" cy="187560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dot"/>
            <a:round/>
            <a:headEnd type="triangle" w="med" len="med"/>
            <a:tailEnd type="triangle" w="med" len="med"/>
          </a:ln>
        </p:spPr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33"/>
          <p:cNvSpPr txBox="1">
            <a:spLocks noGrp="1"/>
          </p:cNvSpPr>
          <p:nvPr>
            <p:ph type="title"/>
          </p:nvPr>
        </p:nvSpPr>
        <p:spPr>
          <a:xfrm>
            <a:off x="457200" y="0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Lessons Learned</a:t>
            </a:r>
            <a:endParaRPr/>
          </a:p>
        </p:txBody>
      </p:sp>
      <p:grpSp>
        <p:nvGrpSpPr>
          <p:cNvPr id="314" name="Google Shape;314;p33" descr="placeholder box around lessons learned"/>
          <p:cNvGrpSpPr/>
          <p:nvPr/>
        </p:nvGrpSpPr>
        <p:grpSpPr>
          <a:xfrm>
            <a:off x="492209" y="1738911"/>
            <a:ext cx="11169480" cy="3649924"/>
            <a:chOff x="35009" y="211862"/>
            <a:chExt cx="11169480" cy="3649924"/>
          </a:xfrm>
        </p:grpSpPr>
        <p:sp>
          <p:nvSpPr>
            <p:cNvPr id="315" name="Google Shape;315;p33"/>
            <p:cNvSpPr/>
            <p:nvPr/>
          </p:nvSpPr>
          <p:spPr>
            <a:xfrm>
              <a:off x="35009" y="211862"/>
              <a:ext cx="1478701" cy="1478701"/>
            </a:xfrm>
            <a:prstGeom prst="ellipse">
              <a:avLst/>
            </a:prstGeom>
            <a:solidFill>
              <a:srgbClr val="F7D5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" name="Google Shape;316;p33"/>
            <p:cNvSpPr/>
            <p:nvPr/>
          </p:nvSpPr>
          <p:spPr>
            <a:xfrm>
              <a:off x="345537" y="522390"/>
              <a:ext cx="857647" cy="857647"/>
            </a:xfrm>
            <a:prstGeom prst="rect">
              <a:avLst/>
            </a:prstGeom>
            <a:blipFill rotWithShape="1">
              <a:blip r:embed="rId3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" name="Google Shape;317;p33"/>
            <p:cNvSpPr/>
            <p:nvPr/>
          </p:nvSpPr>
          <p:spPr>
            <a:xfrm>
              <a:off x="1830576" y="211862"/>
              <a:ext cx="3485511" cy="14787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" name="Google Shape;318;p33"/>
            <p:cNvSpPr txBox="1"/>
            <p:nvPr/>
          </p:nvSpPr>
          <p:spPr>
            <a:xfrm>
              <a:off x="1830576" y="211862"/>
              <a:ext cx="3485511" cy="14787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Calibri"/>
                <a:buNone/>
              </a:pPr>
              <a:r>
                <a:rPr lang="en-US" sz="1500" b="1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Course coding was one essential step toward pathway mapping--both horizontal and vertical</a:t>
              </a:r>
              <a:endPara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9" name="Google Shape;319;p33"/>
            <p:cNvSpPr/>
            <p:nvPr/>
          </p:nvSpPr>
          <p:spPr>
            <a:xfrm>
              <a:off x="5923411" y="211862"/>
              <a:ext cx="1478701" cy="1478701"/>
            </a:xfrm>
            <a:prstGeom prst="ellipse">
              <a:avLst/>
            </a:prstGeom>
            <a:solidFill>
              <a:srgbClr val="F7D5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" name="Google Shape;320;p33"/>
            <p:cNvSpPr/>
            <p:nvPr/>
          </p:nvSpPr>
          <p:spPr>
            <a:xfrm>
              <a:off x="6233939" y="522390"/>
              <a:ext cx="857647" cy="857647"/>
            </a:xfrm>
            <a:prstGeom prst="rect">
              <a:avLst/>
            </a:prstGeom>
            <a:blipFill rotWithShape="1">
              <a:blip r:embed="rId4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1" name="Google Shape;321;p33"/>
            <p:cNvSpPr/>
            <p:nvPr/>
          </p:nvSpPr>
          <p:spPr>
            <a:xfrm>
              <a:off x="7718978" y="211862"/>
              <a:ext cx="3485511" cy="14787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" name="Google Shape;322;p33"/>
            <p:cNvSpPr txBox="1"/>
            <p:nvPr/>
          </p:nvSpPr>
          <p:spPr>
            <a:xfrm>
              <a:off x="7718978" y="211862"/>
              <a:ext cx="3485511" cy="14787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Calibri"/>
                <a:buNone/>
              </a:pPr>
              <a:r>
                <a:rPr lang="en-US" sz="1500" b="1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Mapping to SOC helped participants coalesce around the end goal of employment, but it can only partially account for the student journey through training into careers</a:t>
              </a:r>
              <a:endPara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3" name="Google Shape;323;p33"/>
            <p:cNvSpPr/>
            <p:nvPr/>
          </p:nvSpPr>
          <p:spPr>
            <a:xfrm>
              <a:off x="35009" y="2383085"/>
              <a:ext cx="1478701" cy="1478701"/>
            </a:xfrm>
            <a:prstGeom prst="ellipse">
              <a:avLst/>
            </a:prstGeom>
            <a:solidFill>
              <a:srgbClr val="F7D5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" name="Google Shape;324;p33"/>
            <p:cNvSpPr/>
            <p:nvPr/>
          </p:nvSpPr>
          <p:spPr>
            <a:xfrm>
              <a:off x="1830576" y="2383085"/>
              <a:ext cx="3485511" cy="14787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" name="Google Shape;325;p33"/>
            <p:cNvSpPr txBox="1"/>
            <p:nvPr/>
          </p:nvSpPr>
          <p:spPr>
            <a:xfrm>
              <a:off x="1830576" y="2383085"/>
              <a:ext cx="3485511" cy="14787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Calibri"/>
                <a:buNone/>
              </a:pPr>
              <a:r>
                <a:rPr lang="en-US" sz="1500" b="1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The lack of a shared nomenclature and classification system for educational training programs within / across segments remains a challenge</a:t>
              </a:r>
              <a:endPara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6" name="Google Shape;326;p33"/>
            <p:cNvSpPr/>
            <p:nvPr/>
          </p:nvSpPr>
          <p:spPr>
            <a:xfrm>
              <a:off x="5923411" y="2383085"/>
              <a:ext cx="1478701" cy="1478701"/>
            </a:xfrm>
            <a:prstGeom prst="ellipse">
              <a:avLst/>
            </a:prstGeom>
            <a:solidFill>
              <a:srgbClr val="F7D5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" name="Google Shape;327;p33"/>
            <p:cNvSpPr/>
            <p:nvPr/>
          </p:nvSpPr>
          <p:spPr>
            <a:xfrm>
              <a:off x="6233939" y="2693612"/>
              <a:ext cx="857647" cy="857647"/>
            </a:xfrm>
            <a:prstGeom prst="rect">
              <a:avLst/>
            </a:prstGeom>
            <a:blipFill rotWithShape="1">
              <a:blip r:embed="rId5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" name="Google Shape;328;p33"/>
            <p:cNvSpPr/>
            <p:nvPr/>
          </p:nvSpPr>
          <p:spPr>
            <a:xfrm>
              <a:off x="7718978" y="2383085"/>
              <a:ext cx="3485511" cy="14787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" name="Google Shape;329;p33"/>
            <p:cNvSpPr txBox="1"/>
            <p:nvPr/>
          </p:nvSpPr>
          <p:spPr>
            <a:xfrm>
              <a:off x="7718978" y="2383085"/>
              <a:ext cx="3485511" cy="14787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Calibri"/>
                <a:buNone/>
              </a:pPr>
              <a:r>
                <a:rPr lang="en-US" sz="1500" b="1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Digging deeper into the surface-level alignments to assess comparability, standardize, and integrate into a coherent, region-wide pathways system even more difficult in the absence of a common source for programmatic information</a:t>
              </a:r>
              <a:endPara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330" name="Google Shape;330;p33" descr="Checkmark with solid fill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91452" y="4192284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331" name="Google Shape;331;p33"/>
          <p:cNvSpPr txBox="1">
            <a:spLocks noGrp="1"/>
          </p:cNvSpPr>
          <p:nvPr>
            <p:ph type="sldNum" idx="12"/>
          </p:nvPr>
        </p:nvSpPr>
        <p:spPr>
          <a:xfrm>
            <a:off x="11531600" y="6300788"/>
            <a:ext cx="6603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Trebuchet MS"/>
              <a:buNone/>
            </a:pPr>
            <a:fld id="{00000000-1234-1234-1234-123412341234}" type="slidenum">
              <a:rPr lang="en-US"/>
              <a:t>13</a:t>
            </a:fld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g167b85fe5f4_0_2"/>
          <p:cNvSpPr txBox="1">
            <a:spLocks noGrp="1"/>
          </p:cNvSpPr>
          <p:nvPr>
            <p:ph type="title"/>
          </p:nvPr>
        </p:nvSpPr>
        <p:spPr>
          <a:xfrm>
            <a:off x="381000" y="0"/>
            <a:ext cx="114948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From Repository to Community of Practice</a:t>
            </a:r>
            <a:endParaRPr/>
          </a:p>
        </p:txBody>
      </p:sp>
      <p:sp>
        <p:nvSpPr>
          <p:cNvPr id="338" name="Google Shape;338;g167b85fe5f4_0_2"/>
          <p:cNvSpPr txBox="1">
            <a:spLocks noGrp="1"/>
          </p:cNvSpPr>
          <p:nvPr>
            <p:ph type="sldNum" idx="12"/>
          </p:nvPr>
        </p:nvSpPr>
        <p:spPr>
          <a:xfrm>
            <a:off x="11531600" y="6300788"/>
            <a:ext cx="6603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Trebuchet MS"/>
              <a:buNone/>
            </a:pPr>
            <a:fld id="{00000000-1234-1234-1234-123412341234}" type="slidenum">
              <a:rPr lang="en-US"/>
              <a:t>14</a:t>
            </a:fld>
            <a:endParaRPr/>
          </a:p>
        </p:txBody>
      </p:sp>
      <p:pic>
        <p:nvPicPr>
          <p:cNvPr id="339" name="Google Shape;339;g167b85fe5f4_0_2" descr="placeholder box around from repository to community of practice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4972" y="1376244"/>
            <a:ext cx="11602056" cy="46702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24"/>
          <p:cNvSpPr txBox="1">
            <a:spLocks noGrp="1"/>
          </p:cNvSpPr>
          <p:nvPr>
            <p:ph type="title"/>
          </p:nvPr>
        </p:nvSpPr>
        <p:spPr>
          <a:xfrm>
            <a:off x="457200" y="0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Emerging Discussions</a:t>
            </a:r>
            <a:endParaRPr/>
          </a:p>
        </p:txBody>
      </p:sp>
      <p:sp>
        <p:nvSpPr>
          <p:cNvPr id="346" name="Google Shape;346;p24"/>
          <p:cNvSpPr txBox="1">
            <a:spLocks noGrp="1"/>
          </p:cNvSpPr>
          <p:nvPr>
            <p:ph type="body" idx="1"/>
          </p:nvPr>
        </p:nvSpPr>
        <p:spPr>
          <a:xfrm>
            <a:off x="457200" y="1527049"/>
            <a:ext cx="11239500" cy="407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If the region was to be successful at alignment, it would need to:</a:t>
            </a:r>
            <a:endParaRPr/>
          </a:p>
          <a:p>
            <a:pPr marL="457200" lvl="0" indent="-3111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300"/>
              <a:buChar char="●"/>
            </a:pPr>
            <a:r>
              <a:rPr lang="en-US" sz="2700" b="0"/>
              <a:t>Expand the idea of the traditional educational pathway to include adult education</a:t>
            </a:r>
            <a:endParaRPr sz="2700" b="0"/>
          </a:p>
          <a:p>
            <a:pPr marL="457200" lvl="0" indent="-3111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300"/>
              <a:buChar char="●"/>
            </a:pPr>
            <a:r>
              <a:rPr lang="en-US" sz="2700" b="0"/>
              <a:t>Clarify where and how adult education fits into the complex educational system</a:t>
            </a:r>
            <a:endParaRPr sz="2700" b="0"/>
          </a:p>
          <a:p>
            <a:pPr marL="457200" lvl="0" indent="-3111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300"/>
              <a:buChar char="●"/>
            </a:pPr>
            <a:r>
              <a:rPr lang="en-US" sz="2700" b="0"/>
              <a:t>Find ways to ensure pathways address unique needs of adult learners (e.g., entry and exit at all points) and provide inclusive educational and training opportunities and supportive services</a:t>
            </a:r>
            <a:endParaRPr sz="2700" b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0" lvl="0" indent="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47" name="Google Shape;347;p24"/>
          <p:cNvSpPr txBox="1">
            <a:spLocks noGrp="1"/>
          </p:cNvSpPr>
          <p:nvPr>
            <p:ph type="sldNum" idx="12"/>
          </p:nvPr>
        </p:nvSpPr>
        <p:spPr>
          <a:xfrm>
            <a:off x="11531600" y="6300788"/>
            <a:ext cx="6603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Trebuchet MS"/>
              <a:buNone/>
            </a:pPr>
            <a:fld id="{00000000-1234-1234-1234-123412341234}" type="slidenum">
              <a:rPr lang="en-US"/>
              <a:t>15</a:t>
            </a:fld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g167b85fe5f4_0_24"/>
          <p:cNvSpPr txBox="1">
            <a:spLocks noGrp="1"/>
          </p:cNvSpPr>
          <p:nvPr>
            <p:ph type="title"/>
          </p:nvPr>
        </p:nvSpPr>
        <p:spPr>
          <a:xfrm>
            <a:off x="457200" y="0"/>
            <a:ext cx="114948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Horizontal Alignment - Health</a:t>
            </a:r>
            <a:endParaRPr/>
          </a:p>
        </p:txBody>
      </p:sp>
      <p:sp>
        <p:nvSpPr>
          <p:cNvPr id="354" name="Google Shape;354;g167b85fe5f4_0_24"/>
          <p:cNvSpPr txBox="1">
            <a:spLocks noGrp="1"/>
          </p:cNvSpPr>
          <p:nvPr>
            <p:ph type="sldNum" idx="12"/>
          </p:nvPr>
        </p:nvSpPr>
        <p:spPr>
          <a:xfrm>
            <a:off x="11531600" y="6300788"/>
            <a:ext cx="6603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Trebuchet MS"/>
              <a:buNone/>
            </a:pPr>
            <a:fld id="{00000000-1234-1234-1234-123412341234}" type="slidenum">
              <a:rPr lang="en-US"/>
              <a:t>16</a:t>
            </a:fld>
            <a:endParaRPr/>
          </a:p>
        </p:txBody>
      </p:sp>
      <p:pic>
        <p:nvPicPr>
          <p:cNvPr id="355" name="Google Shape;355;g167b85fe5f4_0_24" descr="box around screenshot of health courses"/>
          <p:cNvPicPr preferRelativeResize="0"/>
          <p:nvPr/>
        </p:nvPicPr>
        <p:blipFill rotWithShape="1">
          <a:blip r:embed="rId3">
            <a:alphaModFix/>
          </a:blip>
          <a:srcRect t="2689" r="56606" b="9405"/>
          <a:stretch/>
        </p:blipFill>
        <p:spPr>
          <a:xfrm>
            <a:off x="1828800" y="1390150"/>
            <a:ext cx="3196549" cy="459522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56" name="Google Shape;356;g167b85fe5f4_0_24" descr="arrow pointing right from health courses to certified nurse assistant"/>
          <p:cNvCxnSpPr>
            <a:stCxn id="357" idx="3"/>
          </p:cNvCxnSpPr>
          <p:nvPr/>
        </p:nvCxnSpPr>
        <p:spPr>
          <a:xfrm>
            <a:off x="5041225" y="1894925"/>
            <a:ext cx="579300" cy="45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graphicFrame>
        <p:nvGraphicFramePr>
          <p:cNvPr id="358" name="Google Shape;358;g167b85fe5f4_0_24" descr="Medical Assistant, Administrative Table for 5 schools - courses offered at each listed. "/>
          <p:cNvGraphicFramePr/>
          <p:nvPr>
            <p:extLst>
              <p:ext uri="{D42A27DB-BD31-4B8C-83A1-F6EECF244321}">
                <p14:modId xmlns:p14="http://schemas.microsoft.com/office/powerpoint/2010/main" val="1654031364"/>
              </p:ext>
            </p:extLst>
          </p:nvPr>
        </p:nvGraphicFramePr>
        <p:xfrm>
          <a:off x="5635588" y="3967175"/>
          <a:ext cx="6178250" cy="1867095"/>
        </p:xfrm>
        <a:graphic>
          <a:graphicData uri="http://schemas.openxmlformats.org/drawingml/2006/table">
            <a:tbl>
              <a:tblPr firstRow="1">
                <a:noFill/>
                <a:tableStyleId>{5568C868-BAB6-480F-9BDB-122E8C47152C}</a:tableStyleId>
              </a:tblPr>
              <a:tblGrid>
                <a:gridCol w="12356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356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356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356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356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81000">
                <a:tc gridSpan="5"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1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Medical Assistant, Administrative</a:t>
                      </a:r>
                      <a:endParaRPr sz="1000" b="1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28575" marR="28575" marT="91425" marB="91425">
                    <a:lnL w="1265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7B7B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b="1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Escondido</a:t>
                      </a:r>
                      <a:endParaRPr sz="900" b="1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28575" marR="28575" marT="91425" marB="91425">
                    <a:lnL w="1265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b="1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Grossmont</a:t>
                      </a:r>
                      <a:endParaRPr sz="900" b="1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28575" marR="28575" marT="91425" marB="91425">
                    <a:lnL w="1265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b="1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SDCCE</a:t>
                      </a:r>
                      <a:endParaRPr sz="900" b="1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28575" marR="28575" marT="91425" marB="91425">
                    <a:lnL w="1265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b="1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Sweetwater</a:t>
                      </a:r>
                      <a:endParaRPr sz="900" b="1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28575" marR="28575" marT="91425" marB="91425">
                    <a:lnL w="1265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b="1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Vista</a:t>
                      </a:r>
                      <a:endParaRPr sz="900" b="1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28575" marR="28575" marT="91425" marB="91425">
                    <a:lnL w="1265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1365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Medical Assistant, Administrative</a:t>
                      </a:r>
                      <a:endParaRPr sz="8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28575" marR="28575" marT="91425" marB="91425">
                    <a:lnL w="1265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Electronic Medical Records</a:t>
                      </a:r>
                      <a:endParaRPr sz="8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28575" marR="28575" marT="91425" marB="91425">
                    <a:lnL w="1265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Medical Terminology</a:t>
                      </a:r>
                      <a:endParaRPr sz="8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⎯</a:t>
                      </a:r>
                      <a:endParaRPr sz="8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Health Unit Coordinator Basics</a:t>
                      </a:r>
                      <a:endParaRPr sz="8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28575" marR="28575" marT="91425" marB="91425">
                    <a:lnL w="1265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Medical Assistant Administrative</a:t>
                      </a:r>
                      <a:endParaRPr sz="8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⎯</a:t>
                      </a:r>
                      <a:endParaRPr sz="8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Medical Terminology</a:t>
                      </a:r>
                      <a:endParaRPr sz="8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28575" marR="28575" marT="91425" marB="91425">
                    <a:lnL w="1265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dirty="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Medical Billing &amp; Coding</a:t>
                      </a:r>
                      <a:endParaRPr sz="800" dirty="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dirty="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⎯</a:t>
                      </a:r>
                      <a:endParaRPr sz="800" dirty="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dirty="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Medical Insurance Billing for the Physician Office</a:t>
                      </a:r>
                      <a:endParaRPr sz="800" dirty="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dirty="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⎯</a:t>
                      </a:r>
                      <a:endParaRPr sz="800" dirty="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dirty="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Patient Service Representative</a:t>
                      </a:r>
                      <a:endParaRPr sz="800" dirty="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28575" marR="28575" marT="91425" marB="91425">
                    <a:lnL w="1265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cxnSp>
        <p:nvCxnSpPr>
          <p:cNvPr id="359" name="Google Shape;359;g167b85fe5f4_0_24" descr="arrow pointing downward right from Medical Assistant Administrative to Medical assistant administrative"/>
          <p:cNvCxnSpPr>
            <a:stCxn id="360" idx="3"/>
          </p:cNvCxnSpPr>
          <p:nvPr/>
        </p:nvCxnSpPr>
        <p:spPr>
          <a:xfrm>
            <a:off x="5025375" y="3192125"/>
            <a:ext cx="578100" cy="9537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361" name="Google Shape;361;g167b85fe5f4_0_24" descr="Legend of terms"/>
          <p:cNvSpPr/>
          <p:nvPr/>
        </p:nvSpPr>
        <p:spPr>
          <a:xfrm>
            <a:off x="159000" y="1390150"/>
            <a:ext cx="1485600" cy="4595100"/>
          </a:xfrm>
          <a:prstGeom prst="rect">
            <a:avLst/>
          </a:prstGeom>
          <a:solidFill>
            <a:srgbClr val="EFEFEF"/>
          </a:solidFill>
          <a:ln w="9525" cap="flat" cmpd="sng">
            <a:solidFill>
              <a:srgbClr val="D9D9D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2" name="Google Shape;362;g167b85fe5f4_0_24"/>
          <p:cNvSpPr txBox="1"/>
          <p:nvPr/>
        </p:nvSpPr>
        <p:spPr>
          <a:xfrm>
            <a:off x="235200" y="1390150"/>
            <a:ext cx="1553400" cy="25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u="sng">
                <a:latin typeface="Open Sans"/>
                <a:ea typeface="Open Sans"/>
                <a:cs typeface="Open Sans"/>
                <a:sym typeface="Open Sans"/>
              </a:rPr>
              <a:t>Legend</a:t>
            </a:r>
            <a:endParaRPr sz="1000" b="1" u="sng"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4E79A7"/>
                </a:solidFill>
                <a:latin typeface="Open Sans"/>
                <a:ea typeface="Open Sans"/>
                <a:cs typeface="Open Sans"/>
                <a:sym typeface="Open Sans"/>
              </a:rPr>
              <a:t>◯</a:t>
            </a:r>
            <a:r>
              <a:rPr lang="en-US" sz="1300">
                <a:solidFill>
                  <a:srgbClr val="4E79A7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000">
                <a:solidFill>
                  <a:srgbClr val="4E79A7"/>
                </a:solidFill>
                <a:latin typeface="Open Sans"/>
                <a:ea typeface="Open Sans"/>
                <a:cs typeface="Open Sans"/>
                <a:sym typeface="Open Sans"/>
              </a:rPr>
              <a:t>AE</a:t>
            </a:r>
            <a:endParaRPr sz="1000">
              <a:solidFill>
                <a:srgbClr val="4E79A7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>
                <a:solidFill>
                  <a:srgbClr val="F28E2B"/>
                </a:solidFill>
                <a:latin typeface="Open Sans"/>
                <a:ea typeface="Open Sans"/>
                <a:cs typeface="Open Sans"/>
                <a:sym typeface="Open Sans"/>
              </a:rPr>
              <a:t>◯</a:t>
            </a:r>
            <a:r>
              <a:rPr lang="en-US" sz="1300">
                <a:solidFill>
                  <a:srgbClr val="F28E2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000">
                <a:solidFill>
                  <a:srgbClr val="F28E2B"/>
                </a:solidFill>
                <a:latin typeface="Open Sans"/>
                <a:ea typeface="Open Sans"/>
                <a:cs typeface="Open Sans"/>
                <a:sym typeface="Open Sans"/>
              </a:rPr>
              <a:t>CC</a:t>
            </a:r>
            <a:endParaRPr sz="1000">
              <a:solidFill>
                <a:srgbClr val="F28E2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 b="1" u="sng"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u="sng">
                <a:latin typeface="Open Sans"/>
                <a:ea typeface="Open Sans"/>
                <a:cs typeface="Open Sans"/>
                <a:sym typeface="Open Sans"/>
              </a:rPr>
              <a:t>Key</a:t>
            </a:r>
            <a:endParaRPr sz="1000" b="1" u="sng"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CN = Coronado</a:t>
            </a:r>
            <a:endParaRPr sz="1000"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latin typeface="Open Sans"/>
                <a:ea typeface="Open Sans"/>
                <a:cs typeface="Open Sans"/>
                <a:sym typeface="Open Sans"/>
              </a:rPr>
              <a:t>ES = Escondido</a:t>
            </a:r>
            <a:endParaRPr sz="1000"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GS = Grossmont</a:t>
            </a:r>
            <a:endParaRPr sz="1000"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IV = Imperial Valley</a:t>
            </a:r>
            <a:endParaRPr sz="1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MC = MiraCosta</a:t>
            </a:r>
            <a:endParaRPr sz="1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PR = Palomar</a:t>
            </a:r>
            <a:endParaRPr sz="1000"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latin typeface="Open Sans"/>
                <a:ea typeface="Open Sans"/>
                <a:cs typeface="Open Sans"/>
                <a:sym typeface="Open Sans"/>
              </a:rPr>
              <a:t>PY = Poway</a:t>
            </a:r>
            <a:endParaRPr sz="1000"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SD = SCCCD</a:t>
            </a:r>
            <a:endParaRPr sz="1000"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latin typeface="Open Sans"/>
                <a:ea typeface="Open Sans"/>
                <a:cs typeface="Open Sans"/>
                <a:sym typeface="Open Sans"/>
              </a:rPr>
              <a:t>ST = Sweetwater</a:t>
            </a:r>
            <a:endParaRPr sz="1000"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latin typeface="Open Sans"/>
                <a:ea typeface="Open Sans"/>
                <a:cs typeface="Open Sans"/>
                <a:sym typeface="Open Sans"/>
              </a:rPr>
              <a:t>VS = Vista</a:t>
            </a:r>
            <a:endParaRPr sz="1000">
              <a:latin typeface="Open Sans"/>
              <a:ea typeface="Open Sans"/>
              <a:cs typeface="Open Sans"/>
              <a:sym typeface="Open Sans"/>
            </a:endParaRPr>
          </a:p>
        </p:txBody>
      </p:sp>
      <p:graphicFrame>
        <p:nvGraphicFramePr>
          <p:cNvPr id="363" name="Google Shape;363;g167b85fe5f4_0_24" descr="Certified Nurse Assistant offered at each of 5 schools, programs for each listed. "/>
          <p:cNvGraphicFramePr/>
          <p:nvPr>
            <p:extLst>
              <p:ext uri="{D42A27DB-BD31-4B8C-83A1-F6EECF244321}">
                <p14:modId xmlns:p14="http://schemas.microsoft.com/office/powerpoint/2010/main" val="2726287130"/>
              </p:ext>
            </p:extLst>
          </p:nvPr>
        </p:nvGraphicFramePr>
        <p:xfrm>
          <a:off x="5635600" y="1683550"/>
          <a:ext cx="6178250" cy="2035276"/>
        </p:xfrm>
        <a:graphic>
          <a:graphicData uri="http://schemas.openxmlformats.org/drawingml/2006/table">
            <a:tbl>
              <a:tblPr firstRow="1">
                <a:noFill/>
                <a:tableStyleId>{5568C868-BAB6-480F-9BDB-122E8C47152C}</a:tableStyleId>
              </a:tblPr>
              <a:tblGrid>
                <a:gridCol w="12356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356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356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356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356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47650">
                <a:tc gridSpan="5"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1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Certified Nurse Assistant</a:t>
                      </a:r>
                      <a:endParaRPr sz="1000" b="1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28575" marR="28575" marT="91425" marB="91425">
                    <a:lnL w="1265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7B7B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b="1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Escondido</a:t>
                      </a:r>
                      <a:endParaRPr sz="900" b="1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28575" marR="28575" marT="91425" marB="91425">
                    <a:lnL w="1265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b="1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Grossmont</a:t>
                      </a:r>
                      <a:endParaRPr sz="900" b="1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28575" marR="28575" marT="91425" marB="91425">
                    <a:lnL w="1265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b="1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Poway</a:t>
                      </a:r>
                      <a:endParaRPr sz="900" b="1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28575" marR="28575" marT="91425" marB="91425">
                    <a:lnL w="1265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b="1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SDCCE</a:t>
                      </a:r>
                      <a:endParaRPr sz="900" b="1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28575" marR="28575" marT="91425" marB="91425">
                    <a:lnL w="1265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b="1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Sweetwater</a:t>
                      </a:r>
                      <a:endParaRPr sz="900" b="1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28575" marR="28575" marT="91425" marB="91425">
                    <a:lnL w="1265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0490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5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Certified Nurse Assistant (CNA)</a:t>
                      </a:r>
                      <a:endParaRPr sz="75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28575" marR="28575" marT="91425" marB="91425">
                    <a:lnL w="1265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5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CEUs for CNAs</a:t>
                      </a:r>
                      <a:endParaRPr sz="75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5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⎯</a:t>
                      </a:r>
                      <a:endParaRPr sz="75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5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Nurse Assistant (CNA)</a:t>
                      </a:r>
                      <a:endParaRPr sz="75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28575" marR="28575" marT="91425" marB="91425">
                    <a:lnL w="1265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5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Nurse Assistant</a:t>
                      </a:r>
                      <a:endParaRPr sz="75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28575" marR="28575" marT="91425" marB="91425">
                    <a:lnL w="1265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5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Nursing Assistant Training</a:t>
                      </a:r>
                      <a:endParaRPr sz="75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5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⎯</a:t>
                      </a:r>
                      <a:endParaRPr sz="75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5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Acute Care Nurse Assistant</a:t>
                      </a:r>
                      <a:endParaRPr sz="75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5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⎯</a:t>
                      </a:r>
                      <a:endParaRPr sz="75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5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Restorative Nurse Assistant</a:t>
                      </a:r>
                      <a:endParaRPr sz="75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5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⎯</a:t>
                      </a:r>
                      <a:endParaRPr sz="75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5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Behavioral Health Aide</a:t>
                      </a:r>
                      <a:endParaRPr sz="75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28575" marR="28575" marT="91425" marB="91425">
                    <a:lnL w="1265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50" dirty="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Certified Nurse Assistant</a:t>
                      </a:r>
                      <a:endParaRPr sz="750" dirty="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28575" marR="28575" marT="91425" marB="91425">
                    <a:lnL w="1265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60" name="Google Shape;360;g167b85fe5f4_0_24" descr="Medical Assistant, administrative"/>
          <p:cNvSpPr/>
          <p:nvPr/>
        </p:nvSpPr>
        <p:spPr>
          <a:xfrm>
            <a:off x="1797075" y="3035225"/>
            <a:ext cx="3228300" cy="3138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7" name="Google Shape;357;g167b85fe5f4_0_24" descr="Certified nurse assistant"/>
          <p:cNvSpPr/>
          <p:nvPr/>
        </p:nvSpPr>
        <p:spPr>
          <a:xfrm>
            <a:off x="1812925" y="1738025"/>
            <a:ext cx="3228300" cy="3138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59"/>
          <p:cNvSpPr txBox="1">
            <a:spLocks noGrp="1"/>
          </p:cNvSpPr>
          <p:nvPr>
            <p:ph type="title"/>
          </p:nvPr>
        </p:nvSpPr>
        <p:spPr>
          <a:xfrm>
            <a:off x="457200" y="0"/>
            <a:ext cx="112395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What’s Next?</a:t>
            </a:r>
            <a:endParaRPr/>
          </a:p>
        </p:txBody>
      </p:sp>
      <p:sp>
        <p:nvSpPr>
          <p:cNvPr id="370" name="Google Shape;370;p59"/>
          <p:cNvSpPr txBox="1">
            <a:spLocks noGrp="1"/>
          </p:cNvSpPr>
          <p:nvPr>
            <p:ph type="body" idx="1"/>
          </p:nvPr>
        </p:nvSpPr>
        <p:spPr>
          <a:xfrm>
            <a:off x="461700" y="2085150"/>
            <a:ext cx="11230500" cy="329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23365"/>
              </a:buClr>
              <a:buSzPts val="2800"/>
              <a:buFont typeface="Arial"/>
              <a:buChar char="•"/>
            </a:pPr>
            <a:r>
              <a:rPr lang="en-US"/>
              <a:t>Continue to refine process and workflows around coding and data storage</a:t>
            </a:r>
            <a:endParaRPr/>
          </a:p>
          <a:p>
            <a:pPr marL="457200" lvl="0" indent="-4572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rgbClr val="223365"/>
              </a:buClr>
              <a:buSzPts val="2800"/>
              <a:buFont typeface="Arial"/>
              <a:buChar char="•"/>
            </a:pPr>
            <a:r>
              <a:rPr lang="en-US"/>
              <a:t>Explore ways to use data to inform planning and engage stakeholders</a:t>
            </a:r>
            <a:endParaRPr/>
          </a:p>
          <a:p>
            <a:pPr marL="457200" lvl="0" indent="-4572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rgbClr val="223365"/>
              </a:buClr>
              <a:buSzPts val="2800"/>
              <a:buFont typeface="Arial"/>
              <a:buChar char="•"/>
            </a:pPr>
            <a:r>
              <a:rPr lang="en-US"/>
              <a:t>Leverage shared knowledge and repository to further horizontal and vertical alignment</a:t>
            </a:r>
            <a:endParaRPr/>
          </a:p>
        </p:txBody>
      </p:sp>
      <p:sp>
        <p:nvSpPr>
          <p:cNvPr id="371" name="Google Shape;371;p59"/>
          <p:cNvSpPr txBox="1">
            <a:spLocks noGrp="1"/>
          </p:cNvSpPr>
          <p:nvPr>
            <p:ph type="sldNum" idx="12"/>
          </p:nvPr>
        </p:nvSpPr>
        <p:spPr>
          <a:xfrm>
            <a:off x="11531600" y="6300788"/>
            <a:ext cx="6603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Trebuchet MS"/>
              <a:buNone/>
            </a:pPr>
            <a:fld id="{00000000-1234-1234-1234-123412341234}" type="slidenum">
              <a:rPr lang="en-US"/>
              <a:t>17</a:t>
            </a:fld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g167b85fe5f4_1_0" descr="Questions"/>
          <p:cNvSpPr txBox="1">
            <a:spLocks noGrp="1"/>
          </p:cNvSpPr>
          <p:nvPr>
            <p:ph type="title" idx="4294967295"/>
          </p:nvPr>
        </p:nvSpPr>
        <p:spPr>
          <a:xfrm>
            <a:off x="481013" y="1635125"/>
            <a:ext cx="11229975" cy="398462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91425" tIns="45700" rIns="91425" bIns="457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rgbClr val="223365"/>
              </a:solidFill>
              <a:effectLst/>
              <a:uLnTx/>
              <a:uFillTx/>
              <a:latin typeface="Trebuchet MS"/>
              <a:ea typeface="Trebuchet MS"/>
              <a:cs typeface="Trebuchet MS"/>
              <a:sym typeface="Trebuchet M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lang="en-US" sz="4800" b="1" i="0" u="none" strike="noStrike" kern="0" cap="none" spc="0" normalizeH="0" baseline="0" noProof="0" dirty="0">
              <a:ln>
                <a:noFill/>
              </a:ln>
              <a:solidFill>
                <a:srgbClr val="223365"/>
              </a:solidFill>
              <a:effectLst/>
              <a:uLnTx/>
              <a:uFillTx/>
              <a:latin typeface="Trebuchet MS"/>
              <a:ea typeface="Trebuchet MS"/>
              <a:cs typeface="Trebuchet MS"/>
              <a:sym typeface="Trebuchet M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kumimoji="0" lang="en-US" sz="4800" b="1" i="0" u="none" strike="noStrike" kern="0" cap="none" spc="0" normalizeH="0" baseline="0" noProof="0" dirty="0">
                <a:ln>
                  <a:noFill/>
                </a:ln>
                <a:solidFill>
                  <a:srgbClr val="223365"/>
                </a:solidFill>
                <a:effectLst/>
                <a:uLnTx/>
                <a:uFillTx/>
                <a:latin typeface="Trebuchet MS"/>
                <a:ea typeface="Trebuchet MS"/>
                <a:cs typeface="Trebuchet MS"/>
                <a:sym typeface="Trebuchet MS"/>
              </a:rPr>
              <a:t>Questions? </a:t>
            </a:r>
          </a:p>
        </p:txBody>
      </p:sp>
      <p:sp>
        <p:nvSpPr>
          <p:cNvPr id="378" name="Google Shape;378;g167b85fe5f4_1_0"/>
          <p:cNvSpPr txBox="1">
            <a:spLocks noGrp="1"/>
          </p:cNvSpPr>
          <p:nvPr>
            <p:ph type="sldNum" idx="12"/>
          </p:nvPr>
        </p:nvSpPr>
        <p:spPr>
          <a:xfrm>
            <a:off x="11531600" y="6300788"/>
            <a:ext cx="6603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Trebuchet MS"/>
              <a:buNone/>
            </a:pPr>
            <a:fld id="{00000000-1234-1234-1234-123412341234}" type="slidenum">
              <a:rPr lang="en-US"/>
              <a:t>18</a:t>
            </a:fld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62"/>
          <p:cNvSpPr txBox="1">
            <a:spLocks noGrp="1"/>
          </p:cNvSpPr>
          <p:nvPr>
            <p:ph type="sldNum" idx="12"/>
          </p:nvPr>
        </p:nvSpPr>
        <p:spPr>
          <a:xfrm>
            <a:off x="11531600" y="6300788"/>
            <a:ext cx="6603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Trebuchet MS"/>
              <a:buNone/>
            </a:pPr>
            <a:fld id="{00000000-1234-1234-1234-123412341234}" type="slidenum">
              <a:rPr lang="en-US"/>
              <a:t>19</a:t>
            </a:fld>
            <a:endParaRPr/>
          </a:p>
        </p:txBody>
      </p:sp>
      <p:sp>
        <p:nvSpPr>
          <p:cNvPr id="385" name="Google Shape;385;p62"/>
          <p:cNvSpPr txBox="1">
            <a:spLocks noGrp="1"/>
          </p:cNvSpPr>
          <p:nvPr>
            <p:ph type="title"/>
          </p:nvPr>
        </p:nvSpPr>
        <p:spPr>
          <a:xfrm>
            <a:off x="457200" y="0"/>
            <a:ext cx="112395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Contact</a:t>
            </a:r>
            <a:endParaRPr/>
          </a:p>
        </p:txBody>
      </p:sp>
      <p:grpSp>
        <p:nvGrpSpPr>
          <p:cNvPr id="386" name="Google Shape;386;p62" descr="box around Greg Hill Jr, Senior Program manager, WestEd, ghill@wested.org"/>
          <p:cNvGrpSpPr/>
          <p:nvPr/>
        </p:nvGrpSpPr>
        <p:grpSpPr>
          <a:xfrm>
            <a:off x="7775875" y="1950795"/>
            <a:ext cx="3062700" cy="3314412"/>
            <a:chOff x="7775875" y="1951488"/>
            <a:chExt cx="3062700" cy="3314412"/>
          </a:xfrm>
        </p:grpSpPr>
        <p:sp>
          <p:nvSpPr>
            <p:cNvPr id="387" name="Google Shape;387;p62"/>
            <p:cNvSpPr/>
            <p:nvPr/>
          </p:nvSpPr>
          <p:spPr>
            <a:xfrm>
              <a:off x="7929025" y="1951488"/>
              <a:ext cx="2756400" cy="2340900"/>
            </a:xfrm>
            <a:prstGeom prst="rect">
              <a:avLst/>
            </a:prstGeom>
            <a:blipFill rotWithShape="1">
              <a:blip r:embed="rId3">
                <a:alphaModFix/>
              </a:blip>
              <a:stretch>
                <a:fillRect t="-3989" b="-3999"/>
              </a:stretch>
            </a:blip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8" name="Google Shape;388;p62"/>
            <p:cNvSpPr txBox="1"/>
            <p:nvPr/>
          </p:nvSpPr>
          <p:spPr>
            <a:xfrm>
              <a:off x="7775875" y="4293000"/>
              <a:ext cx="3062700" cy="972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Calibri"/>
                <a:buNone/>
              </a:pPr>
              <a:r>
                <a:rPr lang="en-US" sz="1200" b="1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Greg Hill Jr.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Calibri"/>
                <a:buNone/>
              </a:pPr>
              <a:r>
                <a:rPr lang="en-US" sz="1200" b="0" i="1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Senior </a:t>
              </a:r>
              <a:r>
                <a:rPr lang="en-US" sz="1200" i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Program</a:t>
              </a:r>
              <a:r>
                <a:rPr lang="en-US" sz="1200" b="0" i="1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Manager </a:t>
              </a:r>
              <a:endParaRPr sz="12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Calibri"/>
                <a:buNone/>
              </a:pPr>
              <a:r>
                <a:rPr lang="en-US" sz="12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WestEd</a:t>
              </a:r>
              <a:endPara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Calibri"/>
                <a:buNone/>
              </a:pPr>
              <a:r>
                <a:rPr lang="en-US" sz="12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ghill@wested.org</a:t>
              </a:r>
              <a:endParaRPr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89" name="Google Shape;389;p62" descr="Ute Maschke, CAEP Manager ERAE Consortium, umaschke@guhsd.net"/>
          <p:cNvGrpSpPr/>
          <p:nvPr/>
        </p:nvGrpSpPr>
        <p:grpSpPr>
          <a:xfrm>
            <a:off x="4615392" y="1950082"/>
            <a:ext cx="2756400" cy="3315836"/>
            <a:chOff x="4572827" y="1950075"/>
            <a:chExt cx="2756400" cy="3315836"/>
          </a:xfrm>
        </p:grpSpPr>
        <p:sp>
          <p:nvSpPr>
            <p:cNvPr id="390" name="Google Shape;390;p62"/>
            <p:cNvSpPr txBox="1"/>
            <p:nvPr/>
          </p:nvSpPr>
          <p:spPr>
            <a:xfrm>
              <a:off x="4572827" y="4293011"/>
              <a:ext cx="2756400" cy="972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Calibri"/>
                <a:buNone/>
              </a:pPr>
              <a:r>
                <a:rPr lang="en-US" sz="1200" b="1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Ute Maschke</a:t>
              </a:r>
              <a:endPara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Calibri"/>
                <a:buNone/>
              </a:pPr>
              <a:r>
                <a:rPr lang="en-US" sz="1200" b="0" i="1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CAEP Manager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Calibri"/>
                <a:buNone/>
              </a:pPr>
              <a:r>
                <a:rPr lang="en-US" sz="12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ERAE Consortium</a:t>
              </a:r>
              <a:endPara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Calibri"/>
                <a:buNone/>
              </a:pPr>
              <a:r>
                <a:rPr lang="en-US" sz="12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umaschke@guhsd.net</a:t>
              </a:r>
              <a:endParaRPr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391" name="Google Shape;391;p62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5084577" y="1950075"/>
              <a:ext cx="1732901" cy="234375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92" name="Google Shape;392;p62" descr="Suzanne Sebring, SDIC Manager, Career Pathways, SDIC SWP Consortium, suzanne.sebring@gcccd.edu"/>
          <p:cNvGrpSpPr/>
          <p:nvPr/>
        </p:nvGrpSpPr>
        <p:grpSpPr>
          <a:xfrm>
            <a:off x="1454910" y="1951100"/>
            <a:ext cx="2756400" cy="3313801"/>
            <a:chOff x="1454910" y="1952125"/>
            <a:chExt cx="2756400" cy="3313801"/>
          </a:xfrm>
        </p:grpSpPr>
        <p:sp>
          <p:nvSpPr>
            <p:cNvPr id="393" name="Google Shape;393;p62"/>
            <p:cNvSpPr txBox="1"/>
            <p:nvPr/>
          </p:nvSpPr>
          <p:spPr>
            <a:xfrm>
              <a:off x="1454910" y="4293026"/>
              <a:ext cx="2756400" cy="972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Calibri"/>
                <a:buNone/>
              </a:pPr>
              <a:r>
                <a:rPr lang="en-US" sz="1200" b="1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Suzanne Sebring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Calibri"/>
                <a:buNone/>
              </a:pPr>
              <a:r>
                <a:rPr lang="en-US" sz="1200" b="0" i="1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SDIC Manager, Career Pathways</a:t>
              </a:r>
              <a:endParaRPr sz="1400" b="0" i="1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Calibri"/>
                <a:buNone/>
              </a:pPr>
              <a:r>
                <a:rPr lang="en-US" sz="12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SDIC SWP Consortium</a:t>
              </a:r>
              <a:endPara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Calibri"/>
                <a:buNone/>
              </a:pPr>
              <a:r>
                <a:rPr lang="en-US" sz="12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suzanne.sebring@gcccd.edu</a:t>
              </a:r>
              <a:endParaRPr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394" name="Google Shape;394;p62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1883475" y="1952125"/>
              <a:ext cx="1980376" cy="23409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166dffaa65c_0_9"/>
          <p:cNvSpPr txBox="1">
            <a:spLocks noGrp="1"/>
          </p:cNvSpPr>
          <p:nvPr>
            <p:ph type="title"/>
          </p:nvPr>
        </p:nvSpPr>
        <p:spPr>
          <a:xfrm>
            <a:off x="457200" y="0"/>
            <a:ext cx="112395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About Us</a:t>
            </a:r>
            <a:endParaRPr/>
          </a:p>
        </p:txBody>
      </p:sp>
      <p:sp>
        <p:nvSpPr>
          <p:cNvPr id="159" name="Google Shape;159;g166dffaa65c_0_9"/>
          <p:cNvSpPr txBox="1">
            <a:spLocks noGrp="1"/>
          </p:cNvSpPr>
          <p:nvPr>
            <p:ph type="sldNum" idx="12"/>
          </p:nvPr>
        </p:nvSpPr>
        <p:spPr>
          <a:xfrm>
            <a:off x="11531600" y="6300788"/>
            <a:ext cx="6603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Trebuchet MS"/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  <p:grpSp>
        <p:nvGrpSpPr>
          <p:cNvPr id="160" name="Google Shape;160;g166dffaa65c_0_9" descr="box around Greg Hill Jr. Senior Program Manager, WestEd"/>
          <p:cNvGrpSpPr/>
          <p:nvPr/>
        </p:nvGrpSpPr>
        <p:grpSpPr>
          <a:xfrm>
            <a:off x="7775875" y="1950795"/>
            <a:ext cx="3062700" cy="3314412"/>
            <a:chOff x="7775875" y="1951488"/>
            <a:chExt cx="3062700" cy="3314412"/>
          </a:xfrm>
        </p:grpSpPr>
        <p:sp>
          <p:nvSpPr>
            <p:cNvPr id="161" name="Google Shape;161;g166dffaa65c_0_9"/>
            <p:cNvSpPr/>
            <p:nvPr/>
          </p:nvSpPr>
          <p:spPr>
            <a:xfrm>
              <a:off x="7929025" y="1951488"/>
              <a:ext cx="2756400" cy="2340900"/>
            </a:xfrm>
            <a:prstGeom prst="rect">
              <a:avLst/>
            </a:prstGeom>
            <a:blipFill rotWithShape="1">
              <a:blip r:embed="rId3">
                <a:alphaModFix/>
              </a:blip>
              <a:stretch>
                <a:fillRect t="-3989" b="-3999"/>
              </a:stretch>
            </a:blip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" name="Google Shape;162;g166dffaa65c_0_9"/>
            <p:cNvSpPr txBox="1"/>
            <p:nvPr/>
          </p:nvSpPr>
          <p:spPr>
            <a:xfrm>
              <a:off x="7775875" y="4293000"/>
              <a:ext cx="3062700" cy="972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Calibri"/>
                <a:buNone/>
              </a:pPr>
              <a:r>
                <a:rPr lang="en-US" sz="1200" b="1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Greg Hill Jr.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Calibri"/>
                <a:buNone/>
              </a:pPr>
              <a:r>
                <a:rPr lang="en-US" sz="1200" b="0" i="1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Senior </a:t>
              </a:r>
              <a:r>
                <a:rPr lang="en-US" sz="1200" i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Program</a:t>
              </a:r>
              <a:r>
                <a:rPr lang="en-US" sz="1200" b="0" i="1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Manager </a:t>
              </a:r>
              <a:endParaRPr sz="12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Calibri"/>
                <a:buNone/>
              </a:pPr>
              <a:r>
                <a:rPr lang="en-US" sz="12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WestEd</a:t>
              </a:r>
              <a:endParaRPr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3" name="Google Shape;163;g166dffaa65c_0_9" descr="Box around Ute Maschke, CAEP Manager, ERAE Consortium"/>
          <p:cNvGrpSpPr/>
          <p:nvPr/>
        </p:nvGrpSpPr>
        <p:grpSpPr>
          <a:xfrm>
            <a:off x="4615392" y="1950082"/>
            <a:ext cx="2756400" cy="3315836"/>
            <a:chOff x="4572827" y="1950075"/>
            <a:chExt cx="2756400" cy="3315836"/>
          </a:xfrm>
        </p:grpSpPr>
        <p:sp>
          <p:nvSpPr>
            <p:cNvPr id="164" name="Google Shape;164;g166dffaa65c_0_9"/>
            <p:cNvSpPr txBox="1"/>
            <p:nvPr/>
          </p:nvSpPr>
          <p:spPr>
            <a:xfrm>
              <a:off x="4572827" y="4293011"/>
              <a:ext cx="2756400" cy="972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Calibri"/>
                <a:buNone/>
              </a:pPr>
              <a:r>
                <a:rPr lang="en-US" sz="1200" b="1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Ute Maschke</a:t>
              </a:r>
              <a:endPara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Calibri"/>
                <a:buNone/>
              </a:pPr>
              <a:r>
                <a:rPr lang="en-US" sz="1200" b="0" i="1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CAEP Manager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Calibri"/>
                <a:buNone/>
              </a:pPr>
              <a:r>
                <a:rPr lang="en-US" sz="12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ERAE Consortium</a:t>
              </a:r>
              <a:endParaRPr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65" name="Google Shape;165;g166dffaa65c_0_9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5084577" y="1950075"/>
              <a:ext cx="1732901" cy="234375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66" name="Google Shape;166;g166dffaa65c_0_9" descr="box around Suzanne Sebring, SDIC Manager, Career Pathways SDIC SWP Consortium"/>
          <p:cNvGrpSpPr/>
          <p:nvPr/>
        </p:nvGrpSpPr>
        <p:grpSpPr>
          <a:xfrm>
            <a:off x="1454910" y="1951100"/>
            <a:ext cx="2756400" cy="3313801"/>
            <a:chOff x="1454910" y="1952125"/>
            <a:chExt cx="2756400" cy="3313801"/>
          </a:xfrm>
        </p:grpSpPr>
        <p:sp>
          <p:nvSpPr>
            <p:cNvPr id="167" name="Google Shape;167;g166dffaa65c_0_9"/>
            <p:cNvSpPr txBox="1"/>
            <p:nvPr/>
          </p:nvSpPr>
          <p:spPr>
            <a:xfrm>
              <a:off x="1454910" y="4293026"/>
              <a:ext cx="2756400" cy="972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Calibri"/>
                <a:buNone/>
              </a:pPr>
              <a:r>
                <a:rPr lang="en-US" sz="1200" b="1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Suzanne Sebring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Calibri"/>
                <a:buNone/>
              </a:pPr>
              <a:r>
                <a:rPr lang="en-US" sz="1200" b="0" i="1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SDIC Manager, Career Pathways</a:t>
              </a:r>
              <a:endParaRPr sz="1400" b="0" i="1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Calibri"/>
                <a:buNone/>
              </a:pPr>
              <a:r>
                <a:rPr lang="en-US" sz="12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SDIC SWP Consortium</a:t>
              </a:r>
              <a:endParaRPr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68" name="Google Shape;168;g166dffaa65c_0_9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1883475" y="1952125"/>
              <a:ext cx="1980376" cy="23409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63"/>
          <p:cNvSpPr txBox="1">
            <a:spLocks noGrp="1"/>
          </p:cNvSpPr>
          <p:nvPr>
            <p:ph type="title" idx="4294967295"/>
          </p:nvPr>
        </p:nvSpPr>
        <p:spPr>
          <a:xfrm>
            <a:off x="11409363" y="6332538"/>
            <a:ext cx="731837" cy="52546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91425" tIns="91425" rIns="91425" bIns="91425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tabLst/>
              <a:defRPr/>
            </a:pPr>
            <a:fld id="{00000000-1234-1234-1234-123412341234}" type="slidenum">
              <a:rPr kumimoji="0" lang="en-US" sz="1300" b="0" i="0" u="none" strike="noStrike" kern="0" cap="none" spc="0" normalizeH="0" baseline="0" noProof="0" smtClean="0">
                <a:ln>
                  <a:noFill/>
                </a:ln>
                <a:solidFill>
                  <a:srgbClr val="223365"/>
                </a:solidFill>
                <a:effectLst/>
                <a:uLnTx/>
                <a:uFillTx/>
                <a:latin typeface="Trebuchet MS"/>
                <a:ea typeface="Trebuchet MS"/>
                <a:cs typeface="Trebuchet MS"/>
                <a:sym typeface="Trebuchet M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  <a:tabLst/>
                <a:defRPr/>
              </a:pPr>
              <a:t>20</a:t>
            </a:fld>
            <a:endParaRPr kumimoji="0" lang="en-US" sz="1300" b="0" i="0" u="none" strike="noStrike" kern="0" cap="none" spc="0" normalizeH="0" baseline="0" noProof="0" dirty="0">
              <a:ln>
                <a:noFill/>
              </a:ln>
              <a:solidFill>
                <a:srgbClr val="223365"/>
              </a:solidFill>
              <a:effectLst/>
              <a:uLnTx/>
              <a:uFillTx/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11"/>
          <p:cNvSpPr txBox="1">
            <a:spLocks noGrp="1"/>
          </p:cNvSpPr>
          <p:nvPr>
            <p:ph type="title"/>
          </p:nvPr>
        </p:nvSpPr>
        <p:spPr>
          <a:xfrm>
            <a:off x="457200" y="0"/>
            <a:ext cx="112395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Our Goals for Today’s Session</a:t>
            </a:r>
            <a:endParaRPr/>
          </a:p>
        </p:txBody>
      </p:sp>
      <p:sp>
        <p:nvSpPr>
          <p:cNvPr id="175" name="Google Shape;175;p11"/>
          <p:cNvSpPr txBox="1">
            <a:spLocks noGrp="1"/>
          </p:cNvSpPr>
          <p:nvPr>
            <p:ph type="body" idx="1"/>
          </p:nvPr>
        </p:nvSpPr>
        <p:spPr>
          <a:xfrm>
            <a:off x="466350" y="2225474"/>
            <a:ext cx="11230500" cy="296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14350" lvl="0" indent="-5143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23365"/>
              </a:buClr>
              <a:buSzPts val="2800"/>
              <a:buFont typeface="Calibri"/>
              <a:buAutoNum type="arabicPeriod"/>
            </a:pPr>
            <a:r>
              <a:rPr lang="en-US"/>
              <a:t>Highlight efforts within the San Diego / Imperial Region to develop / streamline pathways</a:t>
            </a:r>
            <a:endParaRPr/>
          </a:p>
          <a:p>
            <a:pPr marL="514350" lvl="0" indent="-51435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rgbClr val="223365"/>
              </a:buClr>
              <a:buSzPts val="2800"/>
              <a:buFont typeface="Calibri"/>
              <a:buAutoNum type="arabicPeriod"/>
            </a:pPr>
            <a:r>
              <a:rPr lang="en-US"/>
              <a:t>Share process / framework for facilitating horizontal and vertical alignment within and across segments</a:t>
            </a:r>
            <a:endParaRPr/>
          </a:p>
          <a:p>
            <a:pPr marL="514350" lvl="0" indent="-51435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rgbClr val="223365"/>
              </a:buClr>
              <a:buSzPts val="2800"/>
              <a:buFont typeface="Calibri"/>
              <a:buAutoNum type="arabicPeriod"/>
            </a:pPr>
            <a:r>
              <a:rPr lang="en-US"/>
              <a:t>Share lessons learned and next steps along our journey</a:t>
            </a:r>
            <a:endParaRPr/>
          </a:p>
        </p:txBody>
      </p:sp>
      <p:sp>
        <p:nvSpPr>
          <p:cNvPr id="176" name="Google Shape;176;p11"/>
          <p:cNvSpPr txBox="1">
            <a:spLocks noGrp="1"/>
          </p:cNvSpPr>
          <p:nvPr>
            <p:ph type="sldNum" idx="12"/>
          </p:nvPr>
        </p:nvSpPr>
        <p:spPr>
          <a:xfrm>
            <a:off x="11531600" y="6300788"/>
            <a:ext cx="6603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Trebuchet MS"/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16abd86d72c_0_26"/>
          <p:cNvSpPr txBox="1">
            <a:spLocks noGrp="1"/>
          </p:cNvSpPr>
          <p:nvPr>
            <p:ph type="title"/>
          </p:nvPr>
        </p:nvSpPr>
        <p:spPr>
          <a:xfrm>
            <a:off x="457200" y="0"/>
            <a:ext cx="112395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Welcome &amp; Introductions</a:t>
            </a:r>
            <a:endParaRPr/>
          </a:p>
        </p:txBody>
      </p:sp>
      <p:sp>
        <p:nvSpPr>
          <p:cNvPr id="183" name="Google Shape;183;g16abd86d72c_0_26"/>
          <p:cNvSpPr txBox="1">
            <a:spLocks noGrp="1"/>
          </p:cNvSpPr>
          <p:nvPr>
            <p:ph type="body" idx="1"/>
          </p:nvPr>
        </p:nvSpPr>
        <p:spPr>
          <a:xfrm>
            <a:off x="466344" y="1615873"/>
            <a:ext cx="3615900" cy="39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b="0"/>
              <a:t>Let’s get to know one another</a:t>
            </a:r>
            <a:endParaRPr/>
          </a:p>
        </p:txBody>
      </p:sp>
      <p:pic>
        <p:nvPicPr>
          <p:cNvPr id="184" name="Google Shape;184;g16abd86d72c_0_26" descr="Box around an image of the world, made out of people standi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27071" y="1527970"/>
            <a:ext cx="7620000" cy="4279900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Google Shape;185;g16abd86d72c_0_26"/>
          <p:cNvSpPr txBox="1">
            <a:spLocks noGrp="1"/>
          </p:cNvSpPr>
          <p:nvPr>
            <p:ph type="sldNum" idx="12"/>
          </p:nvPr>
        </p:nvSpPr>
        <p:spPr>
          <a:xfrm>
            <a:off x="11531600" y="6300788"/>
            <a:ext cx="6603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Trebuchet MS"/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100728dfe1f_1_38" descr="blank text box"/>
          <p:cNvSpPr/>
          <p:nvPr/>
        </p:nvSpPr>
        <p:spPr>
          <a:xfrm>
            <a:off x="8719939" y="1460230"/>
            <a:ext cx="3472060" cy="825932"/>
          </a:xfrm>
          <a:custGeom>
            <a:avLst/>
            <a:gdLst/>
            <a:ahLst/>
            <a:cxnLst/>
            <a:rect l="l" t="t" r="r" b="b"/>
            <a:pathLst>
              <a:path w="3472060" h="825932" extrusionOk="0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lt1">
              <a:alpha val="2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entury Gothic"/>
              <a:buNone/>
            </a:pPr>
            <a:endParaRPr sz="18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92" name="Google Shape;192;g100728dfe1f_1_38"/>
          <p:cNvSpPr txBox="1">
            <a:spLocks noGrp="1"/>
          </p:cNvSpPr>
          <p:nvPr>
            <p:ph type="body" idx="1"/>
          </p:nvPr>
        </p:nvSpPr>
        <p:spPr>
          <a:xfrm>
            <a:off x="457201" y="419100"/>
            <a:ext cx="3860799" cy="15358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San Diego / Imperial County Adult Education Super Region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3" name="Google Shape;193;g100728dfe1f_1_38"/>
          <p:cNvSpPr txBox="1">
            <a:spLocks noGrp="1"/>
          </p:cNvSpPr>
          <p:nvPr>
            <p:ph type="body" idx="2"/>
          </p:nvPr>
        </p:nvSpPr>
        <p:spPr>
          <a:xfrm>
            <a:off x="6096000" y="419102"/>
            <a:ext cx="5600700" cy="37902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23365"/>
              </a:buClr>
              <a:buSzPts val="1800"/>
              <a:buNone/>
            </a:pPr>
            <a:r>
              <a:rPr lang="en-US" sz="2800"/>
              <a:t>Who?</a:t>
            </a:r>
            <a:endParaRPr sz="440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23365"/>
              </a:buClr>
              <a:buSzPts val="1800"/>
              <a:buNone/>
            </a:pPr>
            <a:r>
              <a:rPr lang="en-US" sz="1800" b="0"/>
              <a:t>Six regional consortia with seven K-12 Adult Schools in a super region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rgbClr val="223365"/>
              </a:buClr>
              <a:buSzPts val="1800"/>
              <a:buNone/>
            </a:pPr>
            <a:r>
              <a:rPr lang="en-US" sz="2400"/>
              <a:t>Serving Whom? </a:t>
            </a:r>
            <a:endParaRPr sz="400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23365"/>
              </a:buClr>
              <a:buSzPts val="1800"/>
              <a:buNone/>
            </a:pPr>
            <a:r>
              <a:rPr lang="en-US" sz="1800" b="0"/>
              <a:t>~ 75,000 students in three main areas: ESL (~25,000*), ABE/ASE (~12,500*) and CTE (~17,500*)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rgbClr val="223365"/>
              </a:buClr>
              <a:buSzPts val="1800"/>
              <a:buNone/>
            </a:pPr>
            <a:r>
              <a:rPr lang="en-US" sz="2400"/>
              <a:t>Where? </a:t>
            </a:r>
            <a:endParaRPr sz="400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rgbClr val="223365"/>
              </a:buClr>
              <a:buSzPts val="1800"/>
              <a:buNone/>
            </a:pPr>
            <a:r>
              <a:rPr lang="en-US" sz="1800" b="0"/>
              <a:t>In areas of extreme poverty and extreme wealth, rural and urban, with and without access</a:t>
            </a:r>
            <a:endParaRPr/>
          </a:p>
        </p:txBody>
      </p:sp>
      <p:grpSp>
        <p:nvGrpSpPr>
          <p:cNvPr id="194" name="Google Shape;194;g100728dfe1f_1_38" descr="text box around consortium member logos&#10;"/>
          <p:cNvGrpSpPr/>
          <p:nvPr/>
        </p:nvGrpSpPr>
        <p:grpSpPr>
          <a:xfrm>
            <a:off x="5182982" y="4402416"/>
            <a:ext cx="6448327" cy="1272891"/>
            <a:chOff x="5049428" y="4607368"/>
            <a:chExt cx="6448327" cy="1272891"/>
          </a:xfrm>
        </p:grpSpPr>
        <p:grpSp>
          <p:nvGrpSpPr>
            <p:cNvPr id="195" name="Google Shape;195;g100728dfe1f_1_38"/>
            <p:cNvGrpSpPr/>
            <p:nvPr/>
          </p:nvGrpSpPr>
          <p:grpSpPr>
            <a:xfrm>
              <a:off x="5049427" y="5375419"/>
              <a:ext cx="6448327" cy="504840"/>
              <a:chOff x="5049428" y="5375419"/>
              <a:chExt cx="6448327" cy="504840"/>
            </a:xfrm>
          </p:grpSpPr>
          <p:pic>
            <p:nvPicPr>
              <p:cNvPr id="196" name="Google Shape;196;g100728dfe1f_1_38"/>
              <p:cNvPicPr preferRelativeResize="0"/>
              <p:nvPr/>
            </p:nvPicPr>
            <p:blipFill rotWithShape="1">
              <a:blip r:embed="rId3">
                <a:alphaModFix/>
              </a:blip>
              <a:srcRect/>
              <a:stretch/>
            </p:blipFill>
            <p:spPr>
              <a:xfrm>
                <a:off x="9650877" y="5375419"/>
                <a:ext cx="1846877" cy="481401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97" name="Google Shape;197;g100728dfe1f_1_38" descr="A picture containing logo&#10;&#10;Description automatically generated"/>
              <p:cNvPicPr preferRelativeResize="0"/>
              <p:nvPr/>
            </p:nvPicPr>
            <p:blipFill rotWithShape="1">
              <a:blip r:embed="rId4">
                <a:alphaModFix/>
              </a:blip>
              <a:srcRect/>
              <a:stretch/>
            </p:blipFill>
            <p:spPr>
              <a:xfrm>
                <a:off x="5049428" y="5443563"/>
                <a:ext cx="1826037" cy="436696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198" name="Google Shape;198;g100728dfe1f_1_38" descr="Logo, company name&#10;&#10;Description automatically generated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070328" y="4607369"/>
              <a:ext cx="1106237" cy="64315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9" name="Google Shape;199;g100728dfe1f_1_38" descr="Logo, company name&#10;&#10;Description automatically generated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6720812" y="4607368"/>
              <a:ext cx="1062615" cy="64315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0" name="Google Shape;200;g100728dfe1f_1_38" descr="A picture containing company name&#10;&#10;Description automatically generated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9463466" y="4621682"/>
              <a:ext cx="1062615" cy="64460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01" name="Google Shape;201;g100728dfe1f_1_38" descr="Who, serving whom, where?"/>
          <p:cNvSpPr txBox="1">
            <a:spLocks noGrp="1"/>
          </p:cNvSpPr>
          <p:nvPr>
            <p:ph type="title" idx="4294967295"/>
          </p:nvPr>
        </p:nvSpPr>
        <p:spPr>
          <a:xfrm>
            <a:off x="11531600" y="6300788"/>
            <a:ext cx="660400" cy="36512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91425" tIns="45700" rIns="91425" bIns="457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Trebuchet MS"/>
              <a:buNone/>
              <a:tabLst/>
              <a:defRPr/>
            </a:pPr>
            <a:fld id="{00000000-1234-1234-1234-123412341234}" type="slidenum">
              <a:rPr kumimoji="0" lang="en-US" sz="1200" b="1" i="0" u="none" strike="noStrike" kern="0" cap="none" spc="0" normalizeH="0" baseline="0" noProof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Trebuchet MS"/>
                <a:ea typeface="Trebuchet MS"/>
                <a:cs typeface="Trebuchet MS"/>
                <a:sym typeface="Trebuchet M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Trebuchet MS"/>
                <a:buNone/>
                <a:tabLst/>
                <a:defRPr/>
              </a:pPr>
              <a:t>5</a:t>
            </a:fld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202" name="Google Shape;202;g100728dfe1f_1_38" descr="Logo for San Diego College of Continuing Education&#10;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045150" y="5114975"/>
            <a:ext cx="2508951" cy="536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17" descr="Why collaborate at the regional level?"/>
          <p:cNvSpPr txBox="1">
            <a:spLocks noGrp="1"/>
          </p:cNvSpPr>
          <p:nvPr>
            <p:ph type="title" idx="4294967295"/>
          </p:nvPr>
        </p:nvSpPr>
        <p:spPr>
          <a:xfrm>
            <a:off x="581025" y="1992313"/>
            <a:ext cx="11029950" cy="98742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91425" tIns="45700" rIns="91425" bIns="457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kumimoji="0" lang="en-US" sz="5400" b="1" i="0" u="none" strike="noStrike" kern="0" cap="none" spc="0" normalizeH="0" baseline="0" noProof="0" dirty="0">
                <a:ln>
                  <a:noFill/>
                </a:ln>
                <a:solidFill>
                  <a:srgbClr val="223365"/>
                </a:solidFill>
                <a:effectLst/>
                <a:uLnTx/>
                <a:uFillTx/>
                <a:latin typeface="Trebuchet MS"/>
                <a:ea typeface="Trebuchet MS"/>
                <a:cs typeface="Trebuchet MS"/>
                <a:sym typeface="Trebuchet MS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4"/>
                  </a:ext>
                </a:extLst>
              </a:rPr>
              <a:t>Why collaborate at the regional level?</a:t>
            </a:r>
            <a:endParaRPr kumimoji="0" lang="en-US" sz="5400" b="1" i="0" u="none" strike="noStrike" kern="0" cap="none" spc="0" normalizeH="0" baseline="0" noProof="0" dirty="0">
              <a:ln>
                <a:noFill/>
              </a:ln>
              <a:solidFill>
                <a:srgbClr val="223365"/>
              </a:solidFill>
              <a:effectLst/>
              <a:uLnTx/>
              <a:uFillTx/>
              <a:latin typeface="Trebuchet MS"/>
              <a:ea typeface="Trebuchet MS"/>
              <a:cs typeface="Trebuchet MS"/>
              <a:sym typeface="Trebuchet MS"/>
              <a:extLst>
                <a:ext uri="http://customooxmlschemas.google.com/">
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5"/>
                </a:ext>
              </a:extLst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lang="en-US" sz="5400" b="1" i="0" u="none" strike="noStrike" kern="0" cap="none" spc="0" normalizeH="0" baseline="0" noProof="0" dirty="0">
              <a:ln>
                <a:noFill/>
              </a:ln>
              <a:solidFill>
                <a:srgbClr val="223365"/>
              </a:solidFill>
              <a:effectLst/>
              <a:uLnTx/>
              <a:uFillTx/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09" name="Google Shape;209;p17"/>
          <p:cNvSpPr txBox="1">
            <a:spLocks noGrp="1"/>
          </p:cNvSpPr>
          <p:nvPr>
            <p:ph type="sldNum" idx="12"/>
          </p:nvPr>
        </p:nvSpPr>
        <p:spPr>
          <a:xfrm>
            <a:off x="11531600" y="6300788"/>
            <a:ext cx="6603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Trebuchet MS"/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18"/>
          <p:cNvSpPr txBox="1">
            <a:spLocks noGrp="1"/>
          </p:cNvSpPr>
          <p:nvPr>
            <p:ph type="title"/>
          </p:nvPr>
        </p:nvSpPr>
        <p:spPr>
          <a:xfrm>
            <a:off x="838200" y="2420778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b="1"/>
              <a:t>We </a:t>
            </a:r>
            <a:r>
              <a:rPr lang="en-US"/>
              <a:t>cannot talk seriously about </a:t>
            </a:r>
            <a:r>
              <a:rPr lang="en-US" b="1"/>
              <a:t>equity without including adult education in the conversation.</a:t>
            </a:r>
            <a:endParaRPr/>
          </a:p>
        </p:txBody>
      </p:sp>
      <p:sp>
        <p:nvSpPr>
          <p:cNvPr id="216" name="Google Shape;216;p18"/>
          <p:cNvSpPr txBox="1">
            <a:spLocks noGrp="1"/>
          </p:cNvSpPr>
          <p:nvPr>
            <p:ph type="sldNum" idx="12"/>
          </p:nvPr>
        </p:nvSpPr>
        <p:spPr>
          <a:xfrm>
            <a:off x="11290189" y="6273706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US">
                <a:solidFill>
                  <a:schemeClr val="lt1"/>
                </a:solidFill>
              </a:rPr>
              <a:t>7</a:t>
            </a:fld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22"/>
          <p:cNvSpPr txBox="1">
            <a:spLocks noGrp="1"/>
          </p:cNvSpPr>
          <p:nvPr>
            <p:ph type="title"/>
          </p:nvPr>
        </p:nvSpPr>
        <p:spPr>
          <a:xfrm>
            <a:off x="457200" y="0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3200"/>
              <a:t>Adult Education Has Unique Challenges</a:t>
            </a:r>
            <a:endParaRPr/>
          </a:p>
        </p:txBody>
      </p:sp>
      <p:grpSp>
        <p:nvGrpSpPr>
          <p:cNvPr id="223" name="Google Shape;223;p22" descr="placeholder box for unique challenges"/>
          <p:cNvGrpSpPr/>
          <p:nvPr/>
        </p:nvGrpSpPr>
        <p:grpSpPr>
          <a:xfrm>
            <a:off x="669645" y="2507640"/>
            <a:ext cx="10814608" cy="2112467"/>
            <a:chOff x="212445" y="980591"/>
            <a:chExt cx="10814608" cy="2112467"/>
          </a:xfrm>
        </p:grpSpPr>
        <p:sp>
          <p:nvSpPr>
            <p:cNvPr id="224" name="Google Shape;224;p22"/>
            <p:cNvSpPr/>
            <p:nvPr/>
          </p:nvSpPr>
          <p:spPr>
            <a:xfrm>
              <a:off x="869687" y="980591"/>
              <a:ext cx="1075485" cy="1075485"/>
            </a:xfrm>
            <a:prstGeom prst="rect">
              <a:avLst/>
            </a:prstGeom>
            <a:blipFill rotWithShape="1">
              <a:blip r:embed="rId3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" name="Google Shape;225;p22"/>
            <p:cNvSpPr/>
            <p:nvPr/>
          </p:nvSpPr>
          <p:spPr>
            <a:xfrm>
              <a:off x="212445" y="2373058"/>
              <a:ext cx="2389968" cy="72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" name="Google Shape;226;p22"/>
            <p:cNvSpPr txBox="1"/>
            <p:nvPr/>
          </p:nvSpPr>
          <p:spPr>
            <a:xfrm>
              <a:off x="212445" y="2373058"/>
              <a:ext cx="2389968" cy="72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lang="en-US" sz="1400" b="1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Comparability, lack of shared nomenclature around AE CTE offerings within and across AE</a:t>
              </a: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7" name="Google Shape;227;p22"/>
            <p:cNvSpPr/>
            <p:nvPr/>
          </p:nvSpPr>
          <p:spPr>
            <a:xfrm>
              <a:off x="3677900" y="980591"/>
              <a:ext cx="1075485" cy="1075485"/>
            </a:xfrm>
            <a:prstGeom prst="rect">
              <a:avLst/>
            </a:prstGeom>
            <a:blipFill rotWithShape="1">
              <a:blip r:embed="rId4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" name="Google Shape;228;p22"/>
            <p:cNvSpPr/>
            <p:nvPr/>
          </p:nvSpPr>
          <p:spPr>
            <a:xfrm>
              <a:off x="3020658" y="2373058"/>
              <a:ext cx="2389968" cy="72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22"/>
            <p:cNvSpPr txBox="1"/>
            <p:nvPr/>
          </p:nvSpPr>
          <p:spPr>
            <a:xfrm>
              <a:off x="3020658" y="2373058"/>
              <a:ext cx="2389968" cy="72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lang="en-US" sz="1400" b="1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Limited standardization around program-level data collection and reporting</a:t>
              </a: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0" name="Google Shape;230;p22"/>
            <p:cNvSpPr/>
            <p:nvPr/>
          </p:nvSpPr>
          <p:spPr>
            <a:xfrm>
              <a:off x="6486113" y="980591"/>
              <a:ext cx="1075485" cy="1075485"/>
            </a:xfrm>
            <a:prstGeom prst="rect">
              <a:avLst/>
            </a:prstGeom>
            <a:blipFill rotWithShape="1">
              <a:blip r:embed="rId5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" name="Google Shape;231;p22"/>
            <p:cNvSpPr/>
            <p:nvPr/>
          </p:nvSpPr>
          <p:spPr>
            <a:xfrm>
              <a:off x="5828872" y="2373058"/>
              <a:ext cx="2389968" cy="72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" name="Google Shape;232;p22"/>
            <p:cNvSpPr txBox="1"/>
            <p:nvPr/>
          </p:nvSpPr>
          <p:spPr>
            <a:xfrm>
              <a:off x="5828872" y="2373058"/>
              <a:ext cx="2389968" cy="72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lang="en-US" sz="1400" b="1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Lack of clarity around the goals of AE, program areas, and populations</a:t>
              </a: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3" name="Google Shape;233;p22"/>
            <p:cNvSpPr/>
            <p:nvPr/>
          </p:nvSpPr>
          <p:spPr>
            <a:xfrm>
              <a:off x="9294326" y="980591"/>
              <a:ext cx="1075485" cy="1075485"/>
            </a:xfrm>
            <a:prstGeom prst="rect">
              <a:avLst/>
            </a:prstGeom>
            <a:blipFill rotWithShape="1">
              <a:blip r:embed="rId6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" name="Google Shape;234;p22"/>
            <p:cNvSpPr/>
            <p:nvPr/>
          </p:nvSpPr>
          <p:spPr>
            <a:xfrm>
              <a:off x="8637085" y="2373058"/>
              <a:ext cx="2389968" cy="72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" name="Google Shape;235;p22" descr="blank placeholder box&#10;"/>
            <p:cNvSpPr txBox="1"/>
            <p:nvPr/>
          </p:nvSpPr>
          <p:spPr>
            <a:xfrm>
              <a:off x="8637085" y="2373058"/>
              <a:ext cx="2389968" cy="72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lang="en-US" sz="1400" b="1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Misconceptions among K12 and Postsecondary around AE offerings and where to “put” AE</a:t>
              </a:r>
              <a:endParaRPr sz="1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36" name="Google Shape;236;p22"/>
          <p:cNvSpPr txBox="1">
            <a:spLocks noGrp="1"/>
          </p:cNvSpPr>
          <p:nvPr>
            <p:ph type="sldNum" idx="12"/>
          </p:nvPr>
        </p:nvSpPr>
        <p:spPr>
          <a:xfrm>
            <a:off x="11531600" y="6300788"/>
            <a:ext cx="6603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Trebuchet MS"/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58"/>
          <p:cNvSpPr txBox="1">
            <a:spLocks noGrp="1"/>
          </p:cNvSpPr>
          <p:nvPr>
            <p:ph type="title"/>
          </p:nvPr>
        </p:nvSpPr>
        <p:spPr>
          <a:xfrm>
            <a:off x="457200" y="0"/>
            <a:ext cx="112395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Data Repository</a:t>
            </a:r>
            <a:endParaRPr/>
          </a:p>
        </p:txBody>
      </p:sp>
      <p:pic>
        <p:nvPicPr>
          <p:cNvPr id="242" name="Google Shape;242;p58" descr="placeholder box for master course list screenshot"/>
          <p:cNvPicPr preferRelativeResize="0"/>
          <p:nvPr/>
        </p:nvPicPr>
        <p:blipFill rotWithShape="1">
          <a:blip r:embed="rId3">
            <a:alphaModFix/>
          </a:blip>
          <a:srcRect t="23254"/>
          <a:stretch/>
        </p:blipFill>
        <p:spPr>
          <a:xfrm>
            <a:off x="960492" y="1504314"/>
            <a:ext cx="10232916" cy="4816395"/>
          </a:xfrm>
          <a:prstGeom prst="rect">
            <a:avLst/>
          </a:prstGeom>
          <a:noFill/>
          <a:ln>
            <a:noFill/>
          </a:ln>
        </p:spPr>
      </p:pic>
      <p:sp>
        <p:nvSpPr>
          <p:cNvPr id="243" name="Google Shape;243;p58"/>
          <p:cNvSpPr txBox="1">
            <a:spLocks noGrp="1"/>
          </p:cNvSpPr>
          <p:nvPr>
            <p:ph type="sldNum" idx="12"/>
          </p:nvPr>
        </p:nvSpPr>
        <p:spPr>
          <a:xfrm>
            <a:off x="11531600" y="6300788"/>
            <a:ext cx="6603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Trebuchet MS"/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WG3 COP March 5 3.5.21 FINAL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864</Words>
  <Application>Microsoft Office PowerPoint</Application>
  <PresentationFormat>Widescreen</PresentationFormat>
  <Paragraphs>202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Calibri</vt:lpstr>
      <vt:lpstr>Arial</vt:lpstr>
      <vt:lpstr>Corbel</vt:lpstr>
      <vt:lpstr>Trebuchet MS</vt:lpstr>
      <vt:lpstr>Open Sans</vt:lpstr>
      <vt:lpstr>Century Gothic</vt:lpstr>
      <vt:lpstr>WG3 COP March 5 3.5.21 FINAL</vt:lpstr>
      <vt:lpstr>Increasing Collaboration within the Ecosystem: San Diego/Imperial Counties Adult Education CTE Course Mapping &amp; Repository Project</vt:lpstr>
      <vt:lpstr>About Us</vt:lpstr>
      <vt:lpstr>Our Goals for Today’s Session</vt:lpstr>
      <vt:lpstr>Welcome &amp; Introductions</vt:lpstr>
      <vt:lpstr>5</vt:lpstr>
      <vt:lpstr>Why collaborate at the regional level? </vt:lpstr>
      <vt:lpstr>We cannot talk seriously about equity without including adult education in the conversation.</vt:lpstr>
      <vt:lpstr>Adult Education Has Unique Challenges</vt:lpstr>
      <vt:lpstr>Data Repository</vt:lpstr>
      <vt:lpstr>Classify + Cluster + Code</vt:lpstr>
      <vt:lpstr>Classify + Cluster + Code</vt:lpstr>
      <vt:lpstr>Classify + Cluster + Code</vt:lpstr>
      <vt:lpstr>Lessons Learned</vt:lpstr>
      <vt:lpstr>From Repository to Community of Practice</vt:lpstr>
      <vt:lpstr>Emerging Discussions</vt:lpstr>
      <vt:lpstr>Horizontal Alignment - Health</vt:lpstr>
      <vt:lpstr>What’s Next?</vt:lpstr>
      <vt:lpstr>  Questions? </vt:lpstr>
      <vt:lpstr>Contact</vt:lpstr>
      <vt:lpstr>20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Increasing Collaboration within the Ecosystem: San Diego/Imperial Counties Adult Education CTE Course Mapping &amp; Repository Project</dc:title>
  <dc:creator>Blaire Toso</dc:creator>
  <cp:lastModifiedBy>Holly</cp:lastModifiedBy>
  <cp:revision>2</cp:revision>
  <dcterms:created xsi:type="dcterms:W3CDTF">2021-02-22T20:25:58Z</dcterms:created>
  <dcterms:modified xsi:type="dcterms:W3CDTF">2022-10-21T20:44:39Z</dcterms:modified>
</cp:coreProperties>
</file>