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7102475" cy="9037638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Corbel" panose="020B0503020204020204" pitchFamily="34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hm26tkHsCQizpSSkHXs7jzml+T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68C868-BAB6-480F-9BDB-122E8C47152C}">
  <a:tblStyle styleId="{5568C868-BAB6-480F-9BDB-122E8C4715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47" autoAdjust="0"/>
    <p:restoredTop sz="86449" autoAdjust="0"/>
  </p:normalViewPr>
  <p:slideViewPr>
    <p:cSldViewPr snapToGrid="0">
      <p:cViewPr varScale="1">
        <p:scale>
          <a:sx n="81" d="100"/>
          <a:sy n="81" d="100"/>
        </p:scale>
        <p:origin x="126" y="486"/>
      </p:cViewPr>
      <p:guideLst/>
    </p:cSldViewPr>
  </p:slideViewPr>
  <p:outlineViewPr>
    <p:cViewPr>
      <p:scale>
        <a:sx n="33" d="100"/>
        <a:sy n="33" d="100"/>
      </p:scale>
      <p:origin x="0" y="-16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5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5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" name="Google Shape;146;p10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31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47" name="Google Shape;247;p31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18246b19e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1218246b19e_2_60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20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68" name="Google Shape;268;g1218246b19e_2_60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18246b19e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1218246b19e_2_94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20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88" name="Google Shape;288;g1218246b19e_2_94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33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5145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23365"/>
              </a:buClr>
              <a:buSzPts val="1440"/>
              <a:buFont typeface="Arial"/>
              <a:buNone/>
            </a:pPr>
            <a:endParaRPr sz="2800" b="1" dirty="0">
              <a:solidFill>
                <a:srgbClr val="22336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000" b="1" dirty="0">
              <a:solidFill>
                <a:srgbClr val="223365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lvl="0" indent="-25145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23365"/>
              </a:buClr>
              <a:buSzPts val="1440"/>
              <a:buFont typeface="Arial"/>
              <a:buNone/>
            </a:pPr>
            <a:endParaRPr sz="2000" b="1" dirty="0">
              <a:solidFill>
                <a:srgbClr val="22336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1" name="Google Shape;311;p33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67b85fe5f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167b85fe5f4_0_2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20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35" name="Google Shape;335;g167b85fe5f4_0_2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24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 dirty="0"/>
          </a:p>
        </p:txBody>
      </p:sp>
      <p:sp>
        <p:nvSpPr>
          <p:cNvPr id="343" name="Google Shape;343;p24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67b85fe5f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167b85fe5f4_0_24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20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51" name="Google Shape;351;g167b85fe5f4_0_24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59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7" name="Google Shape;367;p59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67b85fe5f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g167b85fe5f4_1_0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20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375" name="Google Shape;375;g167b85fe5f4_1_0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62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 dirty="0"/>
          </a:p>
        </p:txBody>
      </p:sp>
      <p:sp>
        <p:nvSpPr>
          <p:cNvPr id="382" name="Google Shape;382;p62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6dffaa65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66dffaa65c_0_9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20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6" name="Google Shape;156;g166dffaa65c_0_9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dirty="0"/>
          </a:p>
        </p:txBody>
      </p:sp>
      <p:sp>
        <p:nvSpPr>
          <p:cNvPr id="172" name="Google Shape;172;p11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6abd86d72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16abd86d72c_0_26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20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🡪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0" name="Google Shape;180;g16abd86d72c_0_26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00728dfe1f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100728dfe1f_1_38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20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b="1" dirty="0"/>
          </a:p>
        </p:txBody>
      </p:sp>
      <p:sp>
        <p:nvSpPr>
          <p:cNvPr id="189" name="Google Shape;189;g100728dfe1f_1_38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7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6" name="Google Shape;206;p17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8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213" name="Google Shape;213;p18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22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20" name="Google Shape;220;p22:notes"/>
          <p:cNvSpPr txBox="1">
            <a:spLocks noGrp="1"/>
          </p:cNvSpPr>
          <p:nvPr>
            <p:ph type="sldNum" idx="12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8:notes"/>
          <p:cNvSpPr txBox="1">
            <a:spLocks noGrp="1"/>
          </p:cNvSpPr>
          <p:nvPr>
            <p:ph type="body" idx="1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 dirty="0"/>
          </a:p>
        </p:txBody>
      </p:sp>
      <p:sp>
        <p:nvSpPr>
          <p:cNvPr id="239" name="Google Shape;239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65" descr="A person standing in front of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9169" y="0"/>
            <a:ext cx="89628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65"/>
          <p:cNvSpPr/>
          <p:nvPr/>
        </p:nvSpPr>
        <p:spPr>
          <a:xfrm>
            <a:off x="5544312" y="-9144"/>
            <a:ext cx="6647688" cy="686714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0"/>
                </a:srgbClr>
              </a:gs>
              <a:gs pos="100000">
                <a:srgbClr val="000000">
                  <a:alpha val="7372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65"/>
          <p:cNvPicPr preferRelativeResize="0"/>
          <p:nvPr/>
        </p:nvPicPr>
        <p:blipFill rotWithShape="1">
          <a:blip r:embed="rId3">
            <a:alphaModFix/>
          </a:blip>
          <a:srcRect l="34508" t="262" b="922"/>
          <a:stretch/>
        </p:blipFill>
        <p:spPr>
          <a:xfrm>
            <a:off x="-11113" y="-9525"/>
            <a:ext cx="7135813" cy="68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65"/>
          <p:cNvSpPr txBox="1">
            <a:spLocks noGrp="1"/>
          </p:cNvSpPr>
          <p:nvPr>
            <p:ph type="title"/>
          </p:nvPr>
        </p:nvSpPr>
        <p:spPr>
          <a:xfrm>
            <a:off x="695178" y="1684023"/>
            <a:ext cx="5028965" cy="207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5"/>
          <p:cNvSpPr txBox="1">
            <a:spLocks noGrp="1"/>
          </p:cNvSpPr>
          <p:nvPr>
            <p:ph type="body" idx="1"/>
          </p:nvPr>
        </p:nvSpPr>
        <p:spPr>
          <a:xfrm>
            <a:off x="695179" y="3762228"/>
            <a:ext cx="4693920" cy="136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3365"/>
              </a:buClr>
              <a:buSzPts val="2800"/>
              <a:buNone/>
              <a:defRPr b="0" i="0">
                <a:solidFill>
                  <a:srgbClr val="22336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65"/>
          <p:cNvSpPr txBox="1">
            <a:spLocks noGrp="1"/>
          </p:cNvSpPr>
          <p:nvPr>
            <p:ph type="body" idx="2"/>
          </p:nvPr>
        </p:nvSpPr>
        <p:spPr>
          <a:xfrm>
            <a:off x="695179" y="1199128"/>
            <a:ext cx="4693920" cy="30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3365"/>
              </a:buClr>
              <a:buSzPts val="1400"/>
              <a:buNone/>
              <a:defRPr sz="1400" b="0" i="0">
                <a:solidFill>
                  <a:srgbClr val="22336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0" name="Google Shape;20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36810" y="5614463"/>
            <a:ext cx="2647798" cy="98901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6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6" descr="A person sitting at a table using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726" y="-9525"/>
            <a:ext cx="10776274" cy="68810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6"/>
          <p:cNvSpPr/>
          <p:nvPr/>
        </p:nvSpPr>
        <p:spPr>
          <a:xfrm>
            <a:off x="5544312" y="-9144"/>
            <a:ext cx="6647688" cy="686714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9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76"/>
          <p:cNvPicPr preferRelativeResize="0"/>
          <p:nvPr/>
        </p:nvPicPr>
        <p:blipFill rotWithShape="1">
          <a:blip r:embed="rId3">
            <a:alphaModFix/>
          </a:blip>
          <a:srcRect l="34508" t="262" b="922"/>
          <a:stretch/>
        </p:blipFill>
        <p:spPr>
          <a:xfrm>
            <a:off x="-249238" y="-9525"/>
            <a:ext cx="7135813" cy="6867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76"/>
          <p:cNvGrpSpPr/>
          <p:nvPr/>
        </p:nvGrpSpPr>
        <p:grpSpPr>
          <a:xfrm>
            <a:off x="1056295" y="2926392"/>
            <a:ext cx="3273145" cy="769441"/>
            <a:chOff x="441016" y="2973528"/>
            <a:chExt cx="3273145" cy="769441"/>
          </a:xfrm>
        </p:grpSpPr>
        <p:cxnSp>
          <p:nvCxnSpPr>
            <p:cNvPr id="90" name="Google Shape;90;p76"/>
            <p:cNvCxnSpPr/>
            <p:nvPr/>
          </p:nvCxnSpPr>
          <p:spPr>
            <a:xfrm>
              <a:off x="547688" y="3723510"/>
              <a:ext cx="3065462" cy="0"/>
            </a:xfrm>
            <a:prstGeom prst="straightConnector1">
              <a:avLst/>
            </a:prstGeom>
            <a:noFill/>
            <a:ln w="19050" cap="flat" cmpd="sng">
              <a:solidFill>
                <a:srgbClr val="22336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1" name="Google Shape;91;p76"/>
            <p:cNvSpPr txBox="1"/>
            <p:nvPr/>
          </p:nvSpPr>
          <p:spPr>
            <a:xfrm>
              <a:off x="441016" y="2973528"/>
              <a:ext cx="3273145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4400" b="1" i="0" u="none" strike="noStrike" cap="none">
                  <a:solidFill>
                    <a:srgbClr val="22336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THANK YOU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" name="Google Shape;92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36810" y="5614463"/>
            <a:ext cx="2647798" cy="98901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76"/>
          <p:cNvSpPr txBox="1"/>
          <p:nvPr/>
        </p:nvSpPr>
        <p:spPr>
          <a:xfrm>
            <a:off x="10661715" y="772055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 / Section Divider Slide 4">
  <p:cSld name="TOC / Section Divider Slide 4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7" descr="A group of people sitting on a be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7171" y="0"/>
            <a:ext cx="8954829" cy="616101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7"/>
          <p:cNvSpPr/>
          <p:nvPr/>
        </p:nvSpPr>
        <p:spPr>
          <a:xfrm>
            <a:off x="-9525" y="2603241"/>
            <a:ext cx="12211050" cy="426428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2000">
                <a:srgbClr val="000000">
                  <a:alpha val="0"/>
                </a:srgbClr>
              </a:gs>
              <a:gs pos="100000">
                <a:srgbClr val="000000">
                  <a:alpha val="7568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67"/>
          <p:cNvSpPr/>
          <p:nvPr/>
        </p:nvSpPr>
        <p:spPr>
          <a:xfrm>
            <a:off x="804863" y="0"/>
            <a:ext cx="4876800" cy="6099175"/>
          </a:xfrm>
          <a:prstGeom prst="parallelogram">
            <a:avLst>
              <a:gd name="adj" fmla="val 25000"/>
            </a:avLst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67"/>
          <p:cNvSpPr/>
          <p:nvPr/>
        </p:nvSpPr>
        <p:spPr>
          <a:xfrm>
            <a:off x="-9525" y="0"/>
            <a:ext cx="2809875" cy="609917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7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67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7"/>
          <p:cNvSpPr txBox="1">
            <a:spLocks noGrp="1"/>
          </p:cNvSpPr>
          <p:nvPr>
            <p:ph type="body" idx="1"/>
          </p:nvPr>
        </p:nvSpPr>
        <p:spPr>
          <a:xfrm>
            <a:off x="457201" y="419100"/>
            <a:ext cx="3860799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67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4" name="Google Shape;104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3365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23365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3365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3365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3365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7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7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3365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23365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3365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3365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3365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7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7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7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7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75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75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 / Section Divider Slide 2">
  <p:cSld name="TOC / Section Divider Slide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77" descr="A person sitting at a desk in front of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04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77"/>
          <p:cNvSpPr/>
          <p:nvPr/>
        </p:nvSpPr>
        <p:spPr>
          <a:xfrm>
            <a:off x="-9525" y="2603241"/>
            <a:ext cx="12211050" cy="426428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2000">
                <a:srgbClr val="000000">
                  <a:alpha val="0"/>
                </a:srgbClr>
              </a:gs>
              <a:gs pos="100000">
                <a:srgbClr val="000000">
                  <a:alpha val="7568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77"/>
          <p:cNvSpPr/>
          <p:nvPr/>
        </p:nvSpPr>
        <p:spPr>
          <a:xfrm>
            <a:off x="804863" y="0"/>
            <a:ext cx="4876800" cy="6099175"/>
          </a:xfrm>
          <a:prstGeom prst="parallelogram">
            <a:avLst>
              <a:gd name="adj" fmla="val 25000"/>
            </a:avLst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77"/>
          <p:cNvSpPr/>
          <p:nvPr/>
        </p:nvSpPr>
        <p:spPr>
          <a:xfrm>
            <a:off x="-9525" y="0"/>
            <a:ext cx="2809875" cy="609917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77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77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7"/>
          <p:cNvSpPr txBox="1">
            <a:spLocks noGrp="1"/>
          </p:cNvSpPr>
          <p:nvPr>
            <p:ph type="body" idx="1"/>
          </p:nvPr>
        </p:nvSpPr>
        <p:spPr>
          <a:xfrm>
            <a:off x="457201" y="419100"/>
            <a:ext cx="3860799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77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6" name="Google Shape;126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 / Section Divider Slide 5">
  <p:cSld name="TOC / Section Divider Slide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78" descr="A group of people sitting at a tab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00350" y="-1"/>
            <a:ext cx="9391650" cy="610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8"/>
          <p:cNvSpPr/>
          <p:nvPr/>
        </p:nvSpPr>
        <p:spPr>
          <a:xfrm>
            <a:off x="-9525" y="2603241"/>
            <a:ext cx="12211050" cy="426428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2000">
                <a:srgbClr val="000000">
                  <a:alpha val="0"/>
                </a:srgbClr>
              </a:gs>
              <a:gs pos="100000">
                <a:srgbClr val="000000">
                  <a:alpha val="7568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8"/>
          <p:cNvSpPr/>
          <p:nvPr/>
        </p:nvSpPr>
        <p:spPr>
          <a:xfrm>
            <a:off x="804863" y="0"/>
            <a:ext cx="4876800" cy="6099175"/>
          </a:xfrm>
          <a:prstGeom prst="parallelogram">
            <a:avLst>
              <a:gd name="adj" fmla="val 25000"/>
            </a:avLst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8"/>
          <p:cNvSpPr/>
          <p:nvPr/>
        </p:nvSpPr>
        <p:spPr>
          <a:xfrm>
            <a:off x="-9525" y="0"/>
            <a:ext cx="2809875" cy="609917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8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8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8"/>
          <p:cNvSpPr txBox="1">
            <a:spLocks noGrp="1"/>
          </p:cNvSpPr>
          <p:nvPr>
            <p:ph type="body" idx="1"/>
          </p:nvPr>
        </p:nvSpPr>
        <p:spPr>
          <a:xfrm>
            <a:off x="457201" y="419100"/>
            <a:ext cx="3860799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78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6" name="Google Shape;136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7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7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7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-Page Content 1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6"/>
          <p:cNvSpPr/>
          <p:nvPr/>
        </p:nvSpPr>
        <p:spPr>
          <a:xfrm>
            <a:off x="-9525" y="0"/>
            <a:ext cx="12201525" cy="1257300"/>
          </a:xfrm>
          <a:prstGeom prst="rect">
            <a:avLst/>
          </a:prstGeom>
          <a:solidFill>
            <a:srgbClr val="F6B3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6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66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6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39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6"/>
          <p:cNvSpPr txBox="1">
            <a:spLocks noGrp="1"/>
          </p:cNvSpPr>
          <p:nvPr>
            <p:ph type="body" idx="1"/>
          </p:nvPr>
        </p:nvSpPr>
        <p:spPr>
          <a:xfrm>
            <a:off x="466344" y="1615873"/>
            <a:ext cx="11230356" cy="3984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6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 / Section Divider Slide">
  <p:cSld name="TOC / Section Divider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9" descr="A picture containing person, indoor, ground, bui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3678" y="1"/>
            <a:ext cx="104383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9"/>
          <p:cNvSpPr/>
          <p:nvPr/>
        </p:nvSpPr>
        <p:spPr>
          <a:xfrm>
            <a:off x="-9525" y="2603241"/>
            <a:ext cx="12211050" cy="426428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2000">
                <a:srgbClr val="000000">
                  <a:alpha val="0"/>
                </a:srgbClr>
              </a:gs>
              <a:gs pos="100000">
                <a:srgbClr val="000000">
                  <a:alpha val="7568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69"/>
          <p:cNvSpPr/>
          <p:nvPr/>
        </p:nvSpPr>
        <p:spPr>
          <a:xfrm>
            <a:off x="804863" y="0"/>
            <a:ext cx="4876800" cy="6099175"/>
          </a:xfrm>
          <a:prstGeom prst="parallelogram">
            <a:avLst>
              <a:gd name="adj" fmla="val 25000"/>
            </a:avLst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9"/>
          <p:cNvSpPr/>
          <p:nvPr/>
        </p:nvSpPr>
        <p:spPr>
          <a:xfrm>
            <a:off x="-9525" y="0"/>
            <a:ext cx="2809875" cy="609917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69"/>
          <p:cNvSpPr txBox="1">
            <a:spLocks noGrp="1"/>
          </p:cNvSpPr>
          <p:nvPr>
            <p:ph type="body" idx="1"/>
          </p:nvPr>
        </p:nvSpPr>
        <p:spPr>
          <a:xfrm>
            <a:off x="457201" y="419100"/>
            <a:ext cx="3860799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9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" name="Google Shape;3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-Page Content 2">
  <p:cSld name="Half-Page Content 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8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68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" name="Google Shape;43;p68"/>
          <p:cNvCxnSpPr/>
          <p:nvPr/>
        </p:nvCxnSpPr>
        <p:spPr>
          <a:xfrm>
            <a:off x="5580063" y="419100"/>
            <a:ext cx="0" cy="5181600"/>
          </a:xfrm>
          <a:prstGeom prst="straightConnector1">
            <a:avLst/>
          </a:prstGeom>
          <a:noFill/>
          <a:ln w="12700" cap="flat" cmpd="sng">
            <a:solidFill>
              <a:srgbClr val="F6B33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" name="Google Shape;44;p68"/>
          <p:cNvSpPr txBox="1">
            <a:spLocks noGrp="1"/>
          </p:cNvSpPr>
          <p:nvPr>
            <p:ph type="body" idx="1"/>
          </p:nvPr>
        </p:nvSpPr>
        <p:spPr>
          <a:xfrm>
            <a:off x="457200" y="419100"/>
            <a:ext cx="4665133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68"/>
          <p:cNvSpPr txBox="1">
            <a:spLocks noGrp="1"/>
          </p:cNvSpPr>
          <p:nvPr>
            <p:ph type="body" idx="2"/>
          </p:nvPr>
        </p:nvSpPr>
        <p:spPr>
          <a:xfrm>
            <a:off x="6096000" y="419101"/>
            <a:ext cx="5600700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68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-Page Content 1">
  <p:cSld name="Half-Page Content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0"/>
          <p:cNvPicPr preferRelativeResize="0"/>
          <p:nvPr/>
        </p:nvPicPr>
        <p:blipFill rotWithShape="1">
          <a:blip r:embed="rId2">
            <a:alphaModFix/>
          </a:blip>
          <a:srcRect l="47970" t="262" b="922"/>
          <a:stretch/>
        </p:blipFill>
        <p:spPr>
          <a:xfrm>
            <a:off x="-4763" y="-9525"/>
            <a:ext cx="5668963" cy="68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0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0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0"/>
          <p:cNvSpPr txBox="1">
            <a:spLocks noGrp="1"/>
          </p:cNvSpPr>
          <p:nvPr>
            <p:ph type="body" idx="1"/>
          </p:nvPr>
        </p:nvSpPr>
        <p:spPr>
          <a:xfrm>
            <a:off x="457201" y="419100"/>
            <a:ext cx="3860799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22336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rgbClr val="22336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rgbClr val="22336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rgbClr val="22336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rgbClr val="22336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0"/>
          <p:cNvSpPr txBox="1">
            <a:spLocks noGrp="1"/>
          </p:cNvSpPr>
          <p:nvPr>
            <p:ph type="body" idx="2"/>
          </p:nvPr>
        </p:nvSpPr>
        <p:spPr>
          <a:xfrm>
            <a:off x="6096000" y="419101"/>
            <a:ext cx="5600700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22336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" name="Google Shape;54;p70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 With Footer">
  <p:cSld name="Blank Layout With Footer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2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72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72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" name="Google Shape;60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1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1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-Page Content 2">
  <p:cSld name="Full-Page Content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3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73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" name="Google Shape;70;p73"/>
          <p:cNvCxnSpPr/>
          <p:nvPr/>
        </p:nvCxnSpPr>
        <p:spPr>
          <a:xfrm>
            <a:off x="550863" y="1077913"/>
            <a:ext cx="11145837" cy="22225"/>
          </a:xfrm>
          <a:prstGeom prst="straightConnector1">
            <a:avLst/>
          </a:prstGeom>
          <a:noFill/>
          <a:ln w="12700" cap="flat" cmpd="sng">
            <a:solidFill>
              <a:srgbClr val="F6B33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7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3"/>
          <p:cNvSpPr txBox="1">
            <a:spLocks noGrp="1"/>
          </p:cNvSpPr>
          <p:nvPr>
            <p:ph type="body" idx="1"/>
          </p:nvPr>
        </p:nvSpPr>
        <p:spPr>
          <a:xfrm>
            <a:off x="457200" y="1527049"/>
            <a:ext cx="11239500" cy="407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73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" name="Google Shape;74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 / Section Divider Slide 3">
  <p:cSld name="TOC / Section Divider Slide 3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74" descr="A group of people around each oth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4739" y="9366"/>
            <a:ext cx="8577262" cy="618491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74"/>
          <p:cNvSpPr/>
          <p:nvPr/>
        </p:nvSpPr>
        <p:spPr>
          <a:xfrm>
            <a:off x="-9525" y="2603241"/>
            <a:ext cx="12211050" cy="426428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2000">
                <a:srgbClr val="000000">
                  <a:alpha val="0"/>
                </a:srgbClr>
              </a:gs>
              <a:gs pos="100000">
                <a:srgbClr val="000000">
                  <a:alpha val="7568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74"/>
          <p:cNvSpPr/>
          <p:nvPr/>
        </p:nvSpPr>
        <p:spPr>
          <a:xfrm>
            <a:off x="804863" y="0"/>
            <a:ext cx="4876800" cy="6099175"/>
          </a:xfrm>
          <a:prstGeom prst="parallelogram">
            <a:avLst>
              <a:gd name="adj" fmla="val 25000"/>
            </a:avLst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74"/>
          <p:cNvSpPr/>
          <p:nvPr/>
        </p:nvSpPr>
        <p:spPr>
          <a:xfrm>
            <a:off x="-9525" y="0"/>
            <a:ext cx="2809875" cy="609917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74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74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6B3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4"/>
          <p:cNvSpPr txBox="1">
            <a:spLocks noGrp="1"/>
          </p:cNvSpPr>
          <p:nvPr>
            <p:ph type="body" idx="1"/>
          </p:nvPr>
        </p:nvSpPr>
        <p:spPr>
          <a:xfrm>
            <a:off x="457201" y="419100"/>
            <a:ext cx="3860799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74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" name="Google Shape;84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5" y="6194283"/>
            <a:ext cx="1547788" cy="57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" name="Google Shape;11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>
            <a:spLocks noGrp="1"/>
          </p:cNvSpPr>
          <p:nvPr>
            <p:ph type="title"/>
          </p:nvPr>
        </p:nvSpPr>
        <p:spPr>
          <a:xfrm>
            <a:off x="707053" y="721298"/>
            <a:ext cx="5028900" cy="20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40"/>
              <a:buNone/>
            </a:pPr>
            <a:r>
              <a:rPr lang="en-US" sz="3600" dirty="0"/>
              <a:t>Increasing Collaboration within the Ecosystem:</a:t>
            </a:r>
            <a:endParaRPr sz="36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40"/>
              <a:buNone/>
            </a:pPr>
            <a:r>
              <a:rPr lang="en-US" sz="3000" b="0" i="1" dirty="0"/>
              <a:t>San Diego/Imperial Counties Adult Education CTE Course Mapping &amp; Repository Project</a:t>
            </a:r>
            <a:endParaRPr sz="3000" b="0" i="1" dirty="0"/>
          </a:p>
        </p:txBody>
      </p:sp>
      <p:sp>
        <p:nvSpPr>
          <p:cNvPr id="149" name="Google Shape;149;p10" descr="box around CAEP Summit October 2022"/>
          <p:cNvSpPr/>
          <p:nvPr/>
        </p:nvSpPr>
        <p:spPr>
          <a:xfrm>
            <a:off x="836860" y="5265901"/>
            <a:ext cx="2756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50" name="Google Shape;150;p10" descr="blank box"/>
          <p:cNvSpPr/>
          <p:nvPr/>
        </p:nvSpPr>
        <p:spPr>
          <a:xfrm>
            <a:off x="7775879" y="4292990"/>
            <a:ext cx="2756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>
                <a:solidFill>
                  <a:srgbClr val="223365"/>
                </a:solidFill>
              </a:rPr>
              <a:t>1</a:t>
            </a:fld>
            <a:endParaRPr sz="1300" b="0">
              <a:solidFill>
                <a:srgbClr val="223365"/>
              </a:solidFill>
            </a:endParaRPr>
          </a:p>
        </p:txBody>
      </p:sp>
      <p:sp>
        <p:nvSpPr>
          <p:cNvPr id="152" name="Google Shape;152;p10"/>
          <p:cNvSpPr txBox="1"/>
          <p:nvPr/>
        </p:nvSpPr>
        <p:spPr>
          <a:xfrm>
            <a:off x="695175" y="5542601"/>
            <a:ext cx="46938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rPr>
              <a:t>CAEP Summit</a:t>
            </a:r>
            <a:endParaRPr sz="1800">
              <a:solidFill>
                <a:srgbClr val="22336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23365"/>
                </a:solidFill>
                <a:latin typeface="Trebuchet MS"/>
                <a:ea typeface="Trebuchet MS"/>
                <a:cs typeface="Trebuchet MS"/>
                <a:sym typeface="Trebuchet MS"/>
              </a:rPr>
              <a:t>October 2022</a:t>
            </a:r>
            <a:endParaRPr sz="1800">
              <a:solidFill>
                <a:srgbClr val="2233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39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Classify </a:t>
            </a:r>
            <a:r>
              <a:rPr lang="en-US" dirty="0">
                <a:solidFill>
                  <a:schemeClr val="lt1"/>
                </a:solidFill>
              </a:rPr>
              <a:t>+</a:t>
            </a:r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Cluster</a:t>
            </a:r>
            <a:r>
              <a:rPr lang="en-US" dirty="0"/>
              <a:t> </a:t>
            </a:r>
            <a:r>
              <a:rPr lang="en-US" dirty="0">
                <a:solidFill>
                  <a:schemeClr val="lt1"/>
                </a:solidFill>
              </a:rPr>
              <a:t>+</a:t>
            </a:r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Code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250" name="Google Shape;250;p31"/>
          <p:cNvSpPr/>
          <p:nvPr/>
        </p:nvSpPr>
        <p:spPr>
          <a:xfrm>
            <a:off x="5753845" y="5113648"/>
            <a:ext cx="742800" cy="742200"/>
          </a:xfrm>
          <a:prstGeom prst="ellipse">
            <a:avLst/>
          </a:prstGeom>
          <a:solidFill>
            <a:srgbClr val="254A7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</a:t>
            </a:r>
            <a:endParaRPr sz="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1"/>
          <p:cNvSpPr/>
          <p:nvPr/>
        </p:nvSpPr>
        <p:spPr>
          <a:xfrm>
            <a:off x="5506181" y="3724375"/>
            <a:ext cx="1238100" cy="1236900"/>
          </a:xfrm>
          <a:prstGeom prst="ellipse">
            <a:avLst/>
          </a:prstGeom>
          <a:solidFill>
            <a:srgbClr val="377A9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GMAW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1"/>
          <p:cNvSpPr/>
          <p:nvPr/>
        </p:nvSpPr>
        <p:spPr>
          <a:xfrm>
            <a:off x="4982250" y="1369500"/>
            <a:ext cx="2286000" cy="2284800"/>
          </a:xfrm>
          <a:prstGeom prst="ellipse">
            <a:avLst/>
          </a:prstGeom>
          <a:solidFill>
            <a:srgbClr val="4EADA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WELDING</a:t>
            </a:r>
            <a:endParaRPr sz="23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1"/>
          <p:cNvSpPr txBox="1"/>
          <p:nvPr/>
        </p:nvSpPr>
        <p:spPr>
          <a:xfrm>
            <a:off x="533400" y="1858975"/>
            <a:ext cx="4153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CA789"/>
                </a:solidFill>
                <a:latin typeface="Trebuchet MS"/>
                <a:ea typeface="Trebuchet MS"/>
                <a:cs typeface="Trebuchet MS"/>
                <a:sym typeface="Trebuchet MS"/>
              </a:rPr>
              <a:t>TIER 3</a:t>
            </a:r>
            <a:endParaRPr sz="1300" b="0" i="0" u="none" strike="noStrike" cap="none">
              <a:solidFill>
                <a:srgbClr val="0CA78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CA789"/>
                </a:solidFill>
                <a:latin typeface="Calibri"/>
                <a:ea typeface="Calibri"/>
                <a:cs typeface="Calibri"/>
                <a:sym typeface="Calibri"/>
              </a:rPr>
              <a:t>Occupational Training Program</a:t>
            </a:r>
            <a:endParaRPr sz="1800" b="1" i="0" u="none" strike="noStrike" cap="none">
              <a:solidFill>
                <a:srgbClr val="0CA7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Courses or sequences of courses of sufficient duration and intensity that develop skills for an individual to enter or advance in a specific occupation or industry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533275" y="3760325"/>
            <a:ext cx="41538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377A97"/>
                </a:solidFill>
                <a:latin typeface="Calibri"/>
                <a:ea typeface="Calibri"/>
                <a:cs typeface="Calibri"/>
                <a:sym typeface="Calibri"/>
              </a:rPr>
              <a:t>TIER 2</a:t>
            </a:r>
            <a:endParaRPr sz="1300" b="0" i="0" u="none" strike="noStrike" cap="none">
              <a:solidFill>
                <a:srgbClr val="377A9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77A97"/>
                </a:solidFill>
                <a:latin typeface="Calibri"/>
                <a:ea typeface="Calibri"/>
                <a:cs typeface="Calibri"/>
                <a:sym typeface="Calibri"/>
              </a:rPr>
              <a:t>Occupational Skills Builder</a:t>
            </a:r>
            <a:endParaRPr sz="1800" b="1" i="0" u="none" strike="noStrike" cap="none">
              <a:solidFill>
                <a:srgbClr val="377A9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occupational skills and competencies that augment or expand previous education or training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1"/>
          <p:cNvSpPr txBox="1"/>
          <p:nvPr/>
        </p:nvSpPr>
        <p:spPr>
          <a:xfrm>
            <a:off x="533275" y="4918375"/>
            <a:ext cx="41538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254A7F"/>
                </a:solidFill>
                <a:latin typeface="Calibri"/>
                <a:ea typeface="Calibri"/>
                <a:cs typeface="Calibri"/>
                <a:sym typeface="Calibri"/>
              </a:rPr>
              <a:t>TIER 1</a:t>
            </a:r>
            <a:endParaRPr sz="1300" b="0" i="0" u="none" strike="noStrike" cap="none">
              <a:solidFill>
                <a:srgbClr val="254A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54A7F"/>
                </a:solidFill>
                <a:latin typeface="Calibri"/>
                <a:ea typeface="Calibri"/>
                <a:cs typeface="Calibri"/>
                <a:sym typeface="Calibri"/>
              </a:rPr>
              <a:t>Workforce Preparation</a:t>
            </a:r>
            <a:endParaRPr sz="1800" b="1" i="0" u="none" strike="noStrike" cap="none">
              <a:solidFill>
                <a:srgbClr val="254A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Employability and general skills necessary for success in the workforce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7563300" y="1897375"/>
            <a:ext cx="415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Does the offering prepare students to enter </a:t>
            </a:r>
            <a:r>
              <a:rPr lang="en-US" sz="1300" b="1" i="0" u="none" strike="noStrike" cap="none">
                <a:solidFill>
                  <a:srgbClr val="0CA789"/>
                </a:solidFill>
                <a:latin typeface="Calibri"/>
                <a:ea typeface="Calibri"/>
                <a:cs typeface="Calibri"/>
                <a:sym typeface="Calibri"/>
              </a:rPr>
              <a:t>directly into the job(s) that it is designed to train them for</a:t>
            </a: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7582800" y="2441275"/>
            <a:ext cx="415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it </a:t>
            </a:r>
            <a:r>
              <a:rPr lang="en-US" sz="1300" b="1" i="0" u="none" strike="noStrike" cap="none">
                <a:solidFill>
                  <a:srgbClr val="0CA789"/>
                </a:solidFill>
                <a:latin typeface="Calibri"/>
                <a:ea typeface="Calibri"/>
                <a:cs typeface="Calibri"/>
                <a:sym typeface="Calibri"/>
              </a:rPr>
              <a:t>coherent</a:t>
            </a:r>
            <a:r>
              <a:rPr lang="en-US" sz="1300" b="0" i="0" u="none" strike="noStrike" cap="none">
                <a:solidFill>
                  <a:srgbClr val="0CA78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300" b="1" i="0" u="none" strike="noStrike" cap="none">
                <a:solidFill>
                  <a:srgbClr val="0CA789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aligned to industry standards or expectations for performance in a </a:t>
            </a:r>
            <a:r>
              <a:rPr lang="en-US" sz="1300" b="1" i="0" u="none" strike="noStrike" cap="none">
                <a:solidFill>
                  <a:srgbClr val="0CA789"/>
                </a:solidFill>
                <a:latin typeface="Calibri"/>
                <a:ea typeface="Calibri"/>
                <a:cs typeface="Calibri"/>
                <a:sym typeface="Calibri"/>
              </a:rPr>
              <a:t>specific occupation</a:t>
            </a: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1"/>
          <p:cNvSpPr txBox="1"/>
          <p:nvPr/>
        </p:nvSpPr>
        <p:spPr>
          <a:xfrm>
            <a:off x="1687075" y="13695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Classification System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1"/>
          <p:cNvSpPr txBox="1"/>
          <p:nvPr/>
        </p:nvSpPr>
        <p:spPr>
          <a:xfrm>
            <a:off x="7555633" y="1369529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Guiding Questions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1"/>
          <p:cNvSpPr txBox="1"/>
          <p:nvPr/>
        </p:nvSpPr>
        <p:spPr>
          <a:xfrm>
            <a:off x="7563300" y="3877137"/>
            <a:ext cx="4153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Does the offering </a:t>
            </a:r>
            <a:r>
              <a:rPr lang="en-US" sz="1300" b="1" i="0" u="none" strike="noStrike" cap="none">
                <a:solidFill>
                  <a:srgbClr val="377A97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r>
              <a:rPr lang="en-US" sz="1300" b="0" i="0" u="none" strike="noStrike" cap="none">
                <a:solidFill>
                  <a:srgbClr val="377A9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300" b="1" i="0" u="none" strike="noStrike" cap="none">
                <a:solidFill>
                  <a:srgbClr val="377A97"/>
                </a:solidFill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lang="en-US" sz="1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 augment prior learning?</a:t>
            </a:r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1"/>
          <p:cNvSpPr txBox="1"/>
          <p:nvPr/>
        </p:nvSpPr>
        <p:spPr>
          <a:xfrm>
            <a:off x="7563300" y="4141975"/>
            <a:ext cx="415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Does the offering teach skills essential for a </a:t>
            </a:r>
            <a:r>
              <a:rPr lang="en-US" sz="1300" b="1" i="0" u="none" strike="noStrike" cap="none">
                <a:solidFill>
                  <a:srgbClr val="377A97"/>
                </a:solidFill>
                <a:latin typeface="Calibri"/>
                <a:ea typeface="Calibri"/>
                <a:cs typeface="Calibri"/>
                <a:sym typeface="Calibri"/>
              </a:rPr>
              <a:t>specific occupation?</a:t>
            </a:r>
            <a:endParaRPr sz="1300" b="1" i="0" u="none" strike="noStrike" cap="none">
              <a:solidFill>
                <a:srgbClr val="377A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1"/>
          <p:cNvSpPr txBox="1"/>
          <p:nvPr/>
        </p:nvSpPr>
        <p:spPr>
          <a:xfrm>
            <a:off x="7563300" y="5067237"/>
            <a:ext cx="4153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Does the offering develop </a:t>
            </a:r>
            <a:r>
              <a:rPr lang="en-US" sz="1300" b="1" i="0" u="none" strike="noStrike" cap="none">
                <a:solidFill>
                  <a:srgbClr val="254A7F"/>
                </a:solidFill>
                <a:latin typeface="Calibri"/>
                <a:ea typeface="Calibri"/>
                <a:cs typeface="Calibri"/>
                <a:sym typeface="Calibri"/>
              </a:rPr>
              <a:t>general</a:t>
            </a:r>
            <a:r>
              <a:rPr lang="en-US" sz="1300" b="0" i="0" u="none" strike="noStrike" cap="none">
                <a:solidFill>
                  <a:srgbClr val="254A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300" b="1" i="0" u="none" strike="noStrike" cap="none">
                <a:solidFill>
                  <a:srgbClr val="254A7F"/>
                </a:solidFill>
                <a:latin typeface="Calibri"/>
                <a:ea typeface="Calibri"/>
                <a:cs typeface="Calibri"/>
                <a:sym typeface="Calibri"/>
              </a:rPr>
              <a:t>employability</a:t>
            </a: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skills?</a:t>
            </a:r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7563300" y="5301750"/>
            <a:ext cx="415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perhaps occupational in nature, but </a:t>
            </a:r>
            <a:r>
              <a:rPr lang="en-US" sz="1300" b="1" i="0" u="none" strike="noStrike" cap="none">
                <a:solidFill>
                  <a:srgbClr val="254A7F"/>
                </a:solidFill>
                <a:latin typeface="Calibri"/>
                <a:ea typeface="Calibri"/>
                <a:cs typeface="Calibri"/>
                <a:sym typeface="Calibri"/>
              </a:rPr>
              <a:t>not necessarily</a:t>
            </a: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tied to a specific industry or job?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1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18246b19e_2_6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39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rgbClr val="7F7F7F"/>
                </a:solidFill>
              </a:rPr>
              <a:t>Classify</a:t>
            </a:r>
            <a:r>
              <a:rPr lang="en-US" dirty="0"/>
              <a:t> </a:t>
            </a:r>
            <a:r>
              <a:rPr lang="en-US" dirty="0">
                <a:solidFill>
                  <a:schemeClr val="lt1"/>
                </a:solidFill>
              </a:rPr>
              <a:t>+</a:t>
            </a:r>
            <a:r>
              <a:rPr lang="en-US" dirty="0"/>
              <a:t> Cluster </a:t>
            </a:r>
            <a:r>
              <a:rPr lang="en-US" dirty="0">
                <a:solidFill>
                  <a:schemeClr val="lt1"/>
                </a:solidFill>
              </a:rPr>
              <a:t>+</a:t>
            </a:r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Code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271" name="Google Shape;271;g1218246b19e_2_60"/>
          <p:cNvSpPr/>
          <p:nvPr/>
        </p:nvSpPr>
        <p:spPr>
          <a:xfrm>
            <a:off x="4890577" y="2105825"/>
            <a:ext cx="1341000" cy="1340400"/>
          </a:xfrm>
          <a:prstGeom prst="ellipse">
            <a:avLst/>
          </a:prstGeom>
          <a:solidFill>
            <a:srgbClr val="377A9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SMAW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1218246b19e_2_60"/>
          <p:cNvSpPr/>
          <p:nvPr/>
        </p:nvSpPr>
        <p:spPr>
          <a:xfrm>
            <a:off x="2661578" y="2138600"/>
            <a:ext cx="1341000" cy="1340400"/>
          </a:xfrm>
          <a:prstGeom prst="ellipse">
            <a:avLst/>
          </a:prstGeom>
          <a:solidFill>
            <a:srgbClr val="377A9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GTAW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1218246b19e_2_60"/>
          <p:cNvSpPr/>
          <p:nvPr/>
        </p:nvSpPr>
        <p:spPr>
          <a:xfrm>
            <a:off x="620831" y="2105825"/>
            <a:ext cx="1341000" cy="1340400"/>
          </a:xfrm>
          <a:prstGeom prst="ellipse">
            <a:avLst/>
          </a:prstGeom>
          <a:solidFill>
            <a:srgbClr val="377A9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GMAW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1218246b19e_2_60"/>
          <p:cNvSpPr/>
          <p:nvPr/>
        </p:nvSpPr>
        <p:spPr>
          <a:xfrm>
            <a:off x="2929487" y="4291892"/>
            <a:ext cx="805200" cy="804600"/>
          </a:xfrm>
          <a:prstGeom prst="ellipse">
            <a:avLst/>
          </a:prstGeom>
          <a:solidFill>
            <a:srgbClr val="254A7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</a:t>
            </a:r>
            <a:endParaRPr sz="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1218246b19e_2_60"/>
          <p:cNvSpPr txBox="1"/>
          <p:nvPr/>
        </p:nvSpPr>
        <p:spPr>
          <a:xfrm>
            <a:off x="2861063" y="3446213"/>
            <a:ext cx="9420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+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1218246b19e_2_60"/>
          <p:cNvSpPr txBox="1"/>
          <p:nvPr/>
        </p:nvSpPr>
        <p:spPr>
          <a:xfrm>
            <a:off x="3977311" y="2378301"/>
            <a:ext cx="9420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+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1218246b19e_2_60"/>
          <p:cNvSpPr txBox="1"/>
          <p:nvPr/>
        </p:nvSpPr>
        <p:spPr>
          <a:xfrm>
            <a:off x="1799051" y="2402951"/>
            <a:ext cx="9420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+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1218246b19e_2_60" descr="clip art of equals sign"/>
          <p:cNvSpPr/>
          <p:nvPr/>
        </p:nvSpPr>
        <p:spPr>
          <a:xfrm>
            <a:off x="6570800" y="2717100"/>
            <a:ext cx="1423800" cy="14238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1218246b19e_2_60" descr="Big circle with smaller circles in it of SMAW, GTAW, GMAW, Numeracy"/>
          <p:cNvSpPr/>
          <p:nvPr/>
        </p:nvSpPr>
        <p:spPr>
          <a:xfrm>
            <a:off x="8333827" y="1898900"/>
            <a:ext cx="3355800" cy="3355800"/>
          </a:xfrm>
          <a:prstGeom prst="ellipse">
            <a:avLst/>
          </a:prstGeom>
          <a:solidFill>
            <a:srgbClr val="4EADA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1218246b19e_2_60"/>
          <p:cNvSpPr/>
          <p:nvPr/>
        </p:nvSpPr>
        <p:spPr>
          <a:xfrm>
            <a:off x="8627952" y="2376675"/>
            <a:ext cx="1341000" cy="1340400"/>
          </a:xfrm>
          <a:prstGeom prst="ellipse">
            <a:avLst/>
          </a:prstGeom>
          <a:solidFill>
            <a:srgbClr val="377A9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SMAW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1218246b19e_2_60"/>
          <p:cNvSpPr/>
          <p:nvPr/>
        </p:nvSpPr>
        <p:spPr>
          <a:xfrm>
            <a:off x="9943489" y="2214612"/>
            <a:ext cx="1341000" cy="1340400"/>
          </a:xfrm>
          <a:prstGeom prst="ellipse">
            <a:avLst/>
          </a:prstGeom>
          <a:solidFill>
            <a:srgbClr val="377A9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GTAW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1218246b19e_2_60"/>
          <p:cNvSpPr/>
          <p:nvPr/>
        </p:nvSpPr>
        <p:spPr>
          <a:xfrm>
            <a:off x="8911943" y="3691612"/>
            <a:ext cx="1341000" cy="1340400"/>
          </a:xfrm>
          <a:prstGeom prst="ellipse">
            <a:avLst/>
          </a:prstGeom>
          <a:solidFill>
            <a:srgbClr val="377A9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GMAW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1218246b19e_2_60"/>
          <p:cNvSpPr/>
          <p:nvPr/>
        </p:nvSpPr>
        <p:spPr>
          <a:xfrm>
            <a:off x="10091661" y="3554992"/>
            <a:ext cx="805200" cy="804600"/>
          </a:xfrm>
          <a:prstGeom prst="ellipse">
            <a:avLst/>
          </a:prstGeom>
          <a:solidFill>
            <a:srgbClr val="254A7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</a:t>
            </a:r>
            <a:endParaRPr sz="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1218246b19e_2_60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218246b19e_2_9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39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rgbClr val="7F7F7F"/>
                </a:solidFill>
              </a:rPr>
              <a:t>Classify</a:t>
            </a:r>
            <a:r>
              <a:rPr lang="en-US" dirty="0"/>
              <a:t> </a:t>
            </a:r>
            <a:r>
              <a:rPr lang="en-US" dirty="0">
                <a:solidFill>
                  <a:schemeClr val="lt1"/>
                </a:solidFill>
              </a:rPr>
              <a:t>+</a:t>
            </a:r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Cluster</a:t>
            </a:r>
            <a:r>
              <a:rPr lang="en-US" dirty="0"/>
              <a:t> </a:t>
            </a:r>
            <a:r>
              <a:rPr lang="en-US" dirty="0">
                <a:solidFill>
                  <a:schemeClr val="lt1"/>
                </a:solidFill>
              </a:rPr>
              <a:t>+</a:t>
            </a:r>
            <a:r>
              <a:rPr lang="en-US" dirty="0"/>
              <a:t> </a:t>
            </a:r>
            <a:r>
              <a:rPr lang="en-US" dirty="0">
                <a:solidFill>
                  <a:srgbClr val="254A7F"/>
                </a:solidFill>
              </a:rPr>
              <a:t>Code</a:t>
            </a:r>
            <a:endParaRPr dirty="0">
              <a:solidFill>
                <a:srgbClr val="254A7F"/>
              </a:solidFill>
            </a:endParaRPr>
          </a:p>
        </p:txBody>
      </p:sp>
      <p:pic>
        <p:nvPicPr>
          <p:cNvPr id="291" name="Google Shape;291;g1218246b19e_2_94" descr="Standard Occupational Class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1391" y="2796575"/>
            <a:ext cx="1875016" cy="1417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g1218246b19e_2_94" descr="CDE Logo with A22 under it"/>
          <p:cNvGrpSpPr/>
          <p:nvPr/>
        </p:nvGrpSpPr>
        <p:grpSpPr>
          <a:xfrm>
            <a:off x="9888475" y="4592138"/>
            <a:ext cx="1042800" cy="1333515"/>
            <a:chOff x="9888475" y="4515938"/>
            <a:chExt cx="1042800" cy="1333515"/>
          </a:xfrm>
        </p:grpSpPr>
        <p:pic>
          <p:nvPicPr>
            <p:cNvPr id="293" name="Google Shape;293;g1218246b19e_2_94" descr="California Department of Education - Wikipedi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88475" y="4515938"/>
              <a:ext cx="1042800" cy="104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g1218246b19e_2_94"/>
            <p:cNvSpPr txBox="1"/>
            <p:nvPr/>
          </p:nvSpPr>
          <p:spPr>
            <a:xfrm>
              <a:off x="10121275" y="5449253"/>
              <a:ext cx="577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A22</a:t>
              </a: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g1218246b19e_2_94" descr="Logo with TOP under it"/>
          <p:cNvGrpSpPr/>
          <p:nvPr/>
        </p:nvGrpSpPr>
        <p:grpSpPr>
          <a:xfrm>
            <a:off x="9897213" y="1393965"/>
            <a:ext cx="1002500" cy="1322460"/>
            <a:chOff x="9897213" y="1317765"/>
            <a:chExt cx="1002500" cy="1322460"/>
          </a:xfrm>
        </p:grpSpPr>
        <p:pic>
          <p:nvPicPr>
            <p:cNvPr id="296" name="Google Shape;296;g1218246b19e_2_94"/>
            <p:cNvPicPr preferRelativeResize="0"/>
            <p:nvPr/>
          </p:nvPicPr>
          <p:blipFill rotWithShape="1">
            <a:blip r:embed="rId5">
              <a:alphaModFix/>
            </a:blip>
            <a:srcRect r="62303"/>
            <a:stretch/>
          </p:blipFill>
          <p:spPr>
            <a:xfrm>
              <a:off x="9897213" y="1317765"/>
              <a:ext cx="1002500" cy="1004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7" name="Google Shape;297;g1218246b19e_2_94"/>
            <p:cNvSpPr txBox="1"/>
            <p:nvPr/>
          </p:nvSpPr>
          <p:spPr>
            <a:xfrm>
              <a:off x="9915625" y="2240025"/>
              <a:ext cx="965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TOP</a:t>
              </a: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g1218246b19e_2_94" descr="arrow pointing both right and left"/>
          <p:cNvSpPr/>
          <p:nvPr/>
        </p:nvSpPr>
        <p:spPr>
          <a:xfrm>
            <a:off x="5052888" y="3119250"/>
            <a:ext cx="1875000" cy="6195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218246b19e_2_94" descr="Large circle with smaller circles in it that read SMAW, GTAW, GMAW, Numeracy"/>
          <p:cNvSpPr/>
          <p:nvPr/>
        </p:nvSpPr>
        <p:spPr>
          <a:xfrm>
            <a:off x="992027" y="1979050"/>
            <a:ext cx="3355800" cy="3355800"/>
          </a:xfrm>
          <a:prstGeom prst="ellipse">
            <a:avLst/>
          </a:prstGeom>
          <a:solidFill>
            <a:srgbClr val="4EADA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1218246b19e_2_94"/>
          <p:cNvSpPr/>
          <p:nvPr/>
        </p:nvSpPr>
        <p:spPr>
          <a:xfrm>
            <a:off x="1286152" y="2456825"/>
            <a:ext cx="1341000" cy="1340400"/>
          </a:xfrm>
          <a:prstGeom prst="ellipse">
            <a:avLst/>
          </a:prstGeom>
          <a:solidFill>
            <a:srgbClr val="377A9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SMAW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1218246b19e_2_94"/>
          <p:cNvSpPr/>
          <p:nvPr/>
        </p:nvSpPr>
        <p:spPr>
          <a:xfrm>
            <a:off x="2601689" y="2294762"/>
            <a:ext cx="1341000" cy="1340400"/>
          </a:xfrm>
          <a:prstGeom prst="ellipse">
            <a:avLst/>
          </a:prstGeom>
          <a:solidFill>
            <a:srgbClr val="377A9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GTAW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1218246b19e_2_94"/>
          <p:cNvSpPr/>
          <p:nvPr/>
        </p:nvSpPr>
        <p:spPr>
          <a:xfrm>
            <a:off x="1570143" y="3771762"/>
            <a:ext cx="1341000" cy="1340400"/>
          </a:xfrm>
          <a:prstGeom prst="ellipse">
            <a:avLst/>
          </a:prstGeom>
          <a:solidFill>
            <a:srgbClr val="377A9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GMAW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1218246b19e_2_94"/>
          <p:cNvSpPr/>
          <p:nvPr/>
        </p:nvSpPr>
        <p:spPr>
          <a:xfrm>
            <a:off x="2749861" y="3635142"/>
            <a:ext cx="805200" cy="804600"/>
          </a:xfrm>
          <a:prstGeom prst="ellipse">
            <a:avLst/>
          </a:prstGeom>
          <a:solidFill>
            <a:srgbClr val="254A7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</a:t>
            </a:r>
            <a:endParaRPr sz="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1218246b19e_2_94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cxnSp>
        <p:nvCxnSpPr>
          <p:cNvPr id="305" name="Google Shape;305;g1218246b19e_2_94" descr="dotted line with arrows going both ways"/>
          <p:cNvCxnSpPr/>
          <p:nvPr/>
        </p:nvCxnSpPr>
        <p:spPr>
          <a:xfrm flipH="1">
            <a:off x="8700552" y="2190829"/>
            <a:ext cx="1020000" cy="73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triangle" w="med" len="med"/>
            <a:tailEnd type="triangle" w="med" len="med"/>
          </a:ln>
        </p:spPr>
      </p:cxnSp>
      <p:cxnSp>
        <p:nvCxnSpPr>
          <p:cNvPr id="306" name="Google Shape;306;g1218246b19e_2_94" descr="dotted line with arrows going between Standard Occupational Classification and CDE logo"/>
          <p:cNvCxnSpPr/>
          <p:nvPr/>
        </p:nvCxnSpPr>
        <p:spPr>
          <a:xfrm rot="10800000">
            <a:off x="8678650" y="4186025"/>
            <a:ext cx="965700" cy="627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triangle" w="med" len="med"/>
            <a:tailEnd type="triangle" w="med" len="med"/>
          </a:ln>
        </p:spPr>
      </p:cxnSp>
      <p:cxnSp>
        <p:nvCxnSpPr>
          <p:cNvPr id="307" name="Google Shape;307;g1218246b19e_2_94" descr="dotted line with arrows going between TOP logo and CDE logo"/>
          <p:cNvCxnSpPr>
            <a:stCxn id="293" idx="0"/>
            <a:endCxn id="297" idx="2"/>
          </p:cNvCxnSpPr>
          <p:nvPr/>
        </p:nvCxnSpPr>
        <p:spPr>
          <a:xfrm rot="10800000">
            <a:off x="10398475" y="2716538"/>
            <a:ext cx="11400" cy="187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Lessons Learned</a:t>
            </a:r>
            <a:endParaRPr/>
          </a:p>
        </p:txBody>
      </p:sp>
      <p:grpSp>
        <p:nvGrpSpPr>
          <p:cNvPr id="314" name="Google Shape;314;p33" descr="placeholder box around lessons learned"/>
          <p:cNvGrpSpPr/>
          <p:nvPr/>
        </p:nvGrpSpPr>
        <p:grpSpPr>
          <a:xfrm>
            <a:off x="492209" y="1738911"/>
            <a:ext cx="11169480" cy="3649924"/>
            <a:chOff x="35009" y="211862"/>
            <a:chExt cx="11169480" cy="3649924"/>
          </a:xfrm>
        </p:grpSpPr>
        <p:sp>
          <p:nvSpPr>
            <p:cNvPr id="315" name="Google Shape;315;p33"/>
            <p:cNvSpPr/>
            <p:nvPr/>
          </p:nvSpPr>
          <p:spPr>
            <a:xfrm>
              <a:off x="35009" y="211862"/>
              <a:ext cx="1478701" cy="1478701"/>
            </a:xfrm>
            <a:prstGeom prst="ellipse">
              <a:avLst/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345537" y="522390"/>
              <a:ext cx="857647" cy="85764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1830576" y="211862"/>
              <a:ext cx="3485511" cy="147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3"/>
            <p:cNvSpPr txBox="1"/>
            <p:nvPr/>
          </p:nvSpPr>
          <p:spPr>
            <a:xfrm>
              <a:off x="1830576" y="211862"/>
              <a:ext cx="3485511" cy="147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Course coding was one essential step toward pathway mapping--both horizontal and vertical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5923411" y="211862"/>
              <a:ext cx="1478701" cy="1478701"/>
            </a:xfrm>
            <a:prstGeom prst="ellipse">
              <a:avLst/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6233939" y="522390"/>
              <a:ext cx="857647" cy="85764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7718978" y="211862"/>
              <a:ext cx="3485511" cy="147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3"/>
            <p:cNvSpPr txBox="1"/>
            <p:nvPr/>
          </p:nvSpPr>
          <p:spPr>
            <a:xfrm>
              <a:off x="7718978" y="211862"/>
              <a:ext cx="3485511" cy="147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Mapping to SOC helped participants coalesce around the end goal of employment, but it can only partially account for the student journey through training into careers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35009" y="2383085"/>
              <a:ext cx="1478701" cy="1478701"/>
            </a:xfrm>
            <a:prstGeom prst="ellipse">
              <a:avLst/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1830576" y="2383085"/>
              <a:ext cx="3485511" cy="147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3"/>
            <p:cNvSpPr txBox="1"/>
            <p:nvPr/>
          </p:nvSpPr>
          <p:spPr>
            <a:xfrm>
              <a:off x="1830576" y="2383085"/>
              <a:ext cx="3485511" cy="147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lack of a shared nomenclature and classification system for educational training programs within / across segments remains a challenge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5923411" y="2383085"/>
              <a:ext cx="1478701" cy="1478701"/>
            </a:xfrm>
            <a:prstGeom prst="ellipse">
              <a:avLst/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233939" y="2693612"/>
              <a:ext cx="857647" cy="85764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7718978" y="2383085"/>
              <a:ext cx="3485511" cy="147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3"/>
            <p:cNvSpPr txBox="1"/>
            <p:nvPr/>
          </p:nvSpPr>
          <p:spPr>
            <a:xfrm>
              <a:off x="7718978" y="2383085"/>
              <a:ext cx="3485511" cy="147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Digging deeper into the surface-level alignments to assess comparability, standardize, and integrate into a coherent, region-wide pathways system even more difficult in the absence of a common source for programmatic information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0" name="Google Shape;330;p33" descr="Checkmark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1452" y="4192284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3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67b85fe5f4_0_2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From Repository to Community of Practice</a:t>
            </a:r>
            <a:endParaRPr/>
          </a:p>
        </p:txBody>
      </p:sp>
      <p:sp>
        <p:nvSpPr>
          <p:cNvPr id="338" name="Google Shape;338;g167b85fe5f4_0_2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39" name="Google Shape;339;g167b85fe5f4_0_2" descr="placeholder box around from repository to community of practi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972" y="1376244"/>
            <a:ext cx="11602056" cy="4670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Emerging Discussions</a:t>
            </a:r>
            <a:endParaRPr/>
          </a:p>
        </p:txBody>
      </p:sp>
      <p:sp>
        <p:nvSpPr>
          <p:cNvPr id="346" name="Google Shape;346;p24"/>
          <p:cNvSpPr txBox="1">
            <a:spLocks noGrp="1"/>
          </p:cNvSpPr>
          <p:nvPr>
            <p:ph type="body" idx="1"/>
          </p:nvPr>
        </p:nvSpPr>
        <p:spPr>
          <a:xfrm>
            <a:off x="457200" y="1527049"/>
            <a:ext cx="11239500" cy="4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If the region was to be successful at alignment, it would need to: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-US" sz="2700" b="0"/>
              <a:t>Expand the idea of the traditional educational pathway to include adult education</a:t>
            </a:r>
            <a:endParaRPr sz="2700" b="0"/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-US" sz="2700" b="0"/>
              <a:t>Clarify where and how adult education fits into the complex educational system</a:t>
            </a:r>
            <a:endParaRPr sz="2700" b="0"/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-US" sz="2700" b="0"/>
              <a:t>Find ways to ensure pathways address unique needs of adult learners (e.g., entry and exit at all points) and provide inclusive educational and training opportunities and supportive services</a:t>
            </a:r>
            <a:endParaRPr sz="2700" b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24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67b85fe5f4_0_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49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Horizontal Alignment - Health</a:t>
            </a:r>
            <a:endParaRPr/>
          </a:p>
        </p:txBody>
      </p:sp>
      <p:sp>
        <p:nvSpPr>
          <p:cNvPr id="354" name="Google Shape;354;g167b85fe5f4_0_24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355" name="Google Shape;355;g167b85fe5f4_0_24" descr="box around screenshot of health courses"/>
          <p:cNvPicPr preferRelativeResize="0"/>
          <p:nvPr/>
        </p:nvPicPr>
        <p:blipFill rotWithShape="1">
          <a:blip r:embed="rId3">
            <a:alphaModFix/>
          </a:blip>
          <a:srcRect t="2689" r="56606" b="9405"/>
          <a:stretch/>
        </p:blipFill>
        <p:spPr>
          <a:xfrm>
            <a:off x="1828800" y="1390150"/>
            <a:ext cx="3196549" cy="45952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Google Shape;356;g167b85fe5f4_0_24" descr="arrow pointing right from health courses to certified nurse assistant"/>
          <p:cNvCxnSpPr>
            <a:stCxn id="357" idx="3"/>
          </p:cNvCxnSpPr>
          <p:nvPr/>
        </p:nvCxnSpPr>
        <p:spPr>
          <a:xfrm>
            <a:off x="5041225" y="1894925"/>
            <a:ext cx="5793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358" name="Google Shape;358;g167b85fe5f4_0_24" descr="Medical Assistant, Administrative Table for 5 schools - courses offered at each listed. "/>
          <p:cNvGraphicFramePr/>
          <p:nvPr>
            <p:extLst>
              <p:ext uri="{D42A27DB-BD31-4B8C-83A1-F6EECF244321}">
                <p14:modId xmlns:p14="http://schemas.microsoft.com/office/powerpoint/2010/main" val="1654031364"/>
              </p:ext>
            </p:extLst>
          </p:nvPr>
        </p:nvGraphicFramePr>
        <p:xfrm>
          <a:off x="5635588" y="3967175"/>
          <a:ext cx="6178250" cy="1867095"/>
        </p:xfrm>
        <a:graphic>
          <a:graphicData uri="http://schemas.openxmlformats.org/drawingml/2006/table">
            <a:tbl>
              <a:tblPr firstRow="1">
                <a:noFill/>
                <a:tableStyleId>{5568C868-BAB6-480F-9BDB-122E8C47152C}</a:tableStyleId>
              </a:tblPr>
              <a:tblGrid>
                <a:gridCol w="123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 gridSpan="5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Medical Assistant, Administrative</a:t>
                      </a:r>
                      <a:endParaRPr sz="1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Escondido</a:t>
                      </a:r>
                      <a:endParaRPr sz="9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Grossmont</a:t>
                      </a:r>
                      <a:endParaRPr sz="9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SDCCE</a:t>
                      </a:r>
                      <a:endParaRPr sz="9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Sweetwater</a:t>
                      </a:r>
                      <a:endParaRPr sz="9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Vista</a:t>
                      </a:r>
                      <a:endParaRPr sz="9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Medical Assistant, Administrative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Electronic Medical Records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Medical Terminology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⎯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Health Unit Coordinator Basics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Medical Assistant Administrative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⎯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Medical Terminology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Medical Billing &amp; Coding</a:t>
                      </a:r>
                      <a:endParaRPr sz="8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⎯</a:t>
                      </a:r>
                      <a:endParaRPr sz="8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Medical Insurance Billing for the Physician Office</a:t>
                      </a:r>
                      <a:endParaRPr sz="8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⎯</a:t>
                      </a:r>
                      <a:endParaRPr sz="8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Patient Service Representative</a:t>
                      </a:r>
                      <a:endParaRPr sz="8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359" name="Google Shape;359;g167b85fe5f4_0_24" descr="arrow pointing downward right from Medical Assistant Administrative to Medical assistant administrative"/>
          <p:cNvCxnSpPr>
            <a:stCxn id="360" idx="3"/>
          </p:cNvCxnSpPr>
          <p:nvPr/>
        </p:nvCxnSpPr>
        <p:spPr>
          <a:xfrm>
            <a:off x="5025375" y="3192125"/>
            <a:ext cx="578100" cy="9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1" name="Google Shape;361;g167b85fe5f4_0_24" descr="Legend of terms"/>
          <p:cNvSpPr/>
          <p:nvPr/>
        </p:nvSpPr>
        <p:spPr>
          <a:xfrm>
            <a:off x="159000" y="1390150"/>
            <a:ext cx="1485600" cy="45951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167b85fe5f4_0_24"/>
          <p:cNvSpPr txBox="1"/>
          <p:nvPr/>
        </p:nvSpPr>
        <p:spPr>
          <a:xfrm>
            <a:off x="235200" y="1390150"/>
            <a:ext cx="15534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u="sng">
                <a:latin typeface="Open Sans"/>
                <a:ea typeface="Open Sans"/>
                <a:cs typeface="Open Sans"/>
                <a:sym typeface="Open Sans"/>
              </a:rPr>
              <a:t>Legend</a:t>
            </a:r>
            <a:endParaRPr sz="10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4E79A7"/>
                </a:solidFill>
                <a:latin typeface="Open Sans"/>
                <a:ea typeface="Open Sans"/>
                <a:cs typeface="Open Sans"/>
                <a:sym typeface="Open Sans"/>
              </a:rPr>
              <a:t>◯</a:t>
            </a:r>
            <a:r>
              <a:rPr lang="en-US" sz="1300">
                <a:solidFill>
                  <a:srgbClr val="4E79A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00">
                <a:solidFill>
                  <a:srgbClr val="4E79A7"/>
                </a:solidFill>
                <a:latin typeface="Open Sans"/>
                <a:ea typeface="Open Sans"/>
                <a:cs typeface="Open Sans"/>
                <a:sym typeface="Open Sans"/>
              </a:rPr>
              <a:t>AE</a:t>
            </a:r>
            <a:endParaRPr sz="1000">
              <a:solidFill>
                <a:srgbClr val="4E79A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F28E2B"/>
                </a:solidFill>
                <a:latin typeface="Open Sans"/>
                <a:ea typeface="Open Sans"/>
                <a:cs typeface="Open Sans"/>
                <a:sym typeface="Open Sans"/>
              </a:rPr>
              <a:t>◯</a:t>
            </a:r>
            <a:r>
              <a:rPr lang="en-US" sz="1300">
                <a:solidFill>
                  <a:srgbClr val="F28E2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00">
                <a:solidFill>
                  <a:srgbClr val="F28E2B"/>
                </a:solidFill>
                <a:latin typeface="Open Sans"/>
                <a:ea typeface="Open Sans"/>
                <a:cs typeface="Open Sans"/>
                <a:sym typeface="Open Sans"/>
              </a:rPr>
              <a:t>CC</a:t>
            </a:r>
            <a:endParaRPr sz="1000">
              <a:solidFill>
                <a:srgbClr val="F28E2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u="sng">
                <a:latin typeface="Open Sans"/>
                <a:ea typeface="Open Sans"/>
                <a:cs typeface="Open Sans"/>
                <a:sym typeface="Open Sans"/>
              </a:rPr>
              <a:t>Key</a:t>
            </a:r>
            <a:endParaRPr sz="10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CN = Coronado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Open Sans"/>
                <a:ea typeface="Open Sans"/>
                <a:cs typeface="Open Sans"/>
                <a:sym typeface="Open Sans"/>
              </a:rPr>
              <a:t>ES = Escondido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GS = Grossmont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IV = Imperial Valley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MC = MiraCosta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 = Palomar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Open Sans"/>
                <a:ea typeface="Open Sans"/>
                <a:cs typeface="Open Sans"/>
                <a:sym typeface="Open Sans"/>
              </a:rPr>
              <a:t>PY = Poway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SD = SCCCD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Open Sans"/>
                <a:ea typeface="Open Sans"/>
                <a:cs typeface="Open Sans"/>
                <a:sym typeface="Open Sans"/>
              </a:rPr>
              <a:t>ST = Sweetwater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Open Sans"/>
                <a:ea typeface="Open Sans"/>
                <a:cs typeface="Open Sans"/>
                <a:sym typeface="Open Sans"/>
              </a:rPr>
              <a:t>VS = Vista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63" name="Google Shape;363;g167b85fe5f4_0_24" descr="Certified Nurse Assistant offered at each of 5 schools, programs for each listed. "/>
          <p:cNvGraphicFramePr/>
          <p:nvPr>
            <p:extLst>
              <p:ext uri="{D42A27DB-BD31-4B8C-83A1-F6EECF244321}">
                <p14:modId xmlns:p14="http://schemas.microsoft.com/office/powerpoint/2010/main" val="2726287130"/>
              </p:ext>
            </p:extLst>
          </p:nvPr>
        </p:nvGraphicFramePr>
        <p:xfrm>
          <a:off x="5635600" y="1683550"/>
          <a:ext cx="6178250" cy="2035276"/>
        </p:xfrm>
        <a:graphic>
          <a:graphicData uri="http://schemas.openxmlformats.org/drawingml/2006/table">
            <a:tbl>
              <a:tblPr firstRow="1">
                <a:noFill/>
                <a:tableStyleId>{5568C868-BAB6-480F-9BDB-122E8C47152C}</a:tableStyleId>
              </a:tblPr>
              <a:tblGrid>
                <a:gridCol w="123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7650">
                <a:tc gridSpan="5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Certified Nurse Assistant</a:t>
                      </a:r>
                      <a:endParaRPr sz="10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Escondido</a:t>
                      </a:r>
                      <a:endParaRPr sz="9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Grossmont</a:t>
                      </a:r>
                      <a:endParaRPr sz="9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Poway</a:t>
                      </a:r>
                      <a:endParaRPr sz="9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SDCCE</a:t>
                      </a:r>
                      <a:endParaRPr sz="9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Sweetwater</a:t>
                      </a:r>
                      <a:endParaRPr sz="9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Certified Nurse Assistant (CNA)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CEUs for CNAs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⎯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Nurse Assistant (CNA)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Nurse Assistant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Nursing Assistant Training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⎯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Acute Care Nurse Assistant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⎯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Restorative Nurse Assistant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⎯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Behavioral Health Aide</a:t>
                      </a:r>
                      <a:endParaRPr sz="7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5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Certified Nurse Assistant</a:t>
                      </a:r>
                      <a:endParaRPr sz="75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28575" marR="28575" marT="91425" marB="91425">
                    <a:lnL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0" name="Google Shape;360;g167b85fe5f4_0_24" descr="Medical Assistant, administrative"/>
          <p:cNvSpPr/>
          <p:nvPr/>
        </p:nvSpPr>
        <p:spPr>
          <a:xfrm>
            <a:off x="1797075" y="3035225"/>
            <a:ext cx="3228300" cy="313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167b85fe5f4_0_24" descr="Certified nurse assistant"/>
          <p:cNvSpPr/>
          <p:nvPr/>
        </p:nvSpPr>
        <p:spPr>
          <a:xfrm>
            <a:off x="1812925" y="1738025"/>
            <a:ext cx="3228300" cy="313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39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What’s Next?</a:t>
            </a:r>
            <a:endParaRPr/>
          </a:p>
        </p:txBody>
      </p:sp>
      <p:sp>
        <p:nvSpPr>
          <p:cNvPr id="370" name="Google Shape;370;p59"/>
          <p:cNvSpPr txBox="1">
            <a:spLocks noGrp="1"/>
          </p:cNvSpPr>
          <p:nvPr>
            <p:ph type="body" idx="1"/>
          </p:nvPr>
        </p:nvSpPr>
        <p:spPr>
          <a:xfrm>
            <a:off x="461700" y="2085150"/>
            <a:ext cx="11230500" cy="3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3365"/>
              </a:buClr>
              <a:buSzPts val="2800"/>
              <a:buFont typeface="Arial"/>
              <a:buChar char="•"/>
            </a:pPr>
            <a:r>
              <a:rPr lang="en-US"/>
              <a:t>Continue to refine process and workflows around coding and data storage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23365"/>
              </a:buClr>
              <a:buSzPts val="2800"/>
              <a:buFont typeface="Arial"/>
              <a:buChar char="•"/>
            </a:pPr>
            <a:r>
              <a:rPr lang="en-US"/>
              <a:t>Explore ways to use data to inform planning and engage stakeholders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23365"/>
              </a:buClr>
              <a:buSzPts val="2800"/>
              <a:buFont typeface="Arial"/>
              <a:buChar char="•"/>
            </a:pPr>
            <a:r>
              <a:rPr lang="en-US"/>
              <a:t>Leverage shared knowledge and repository to further horizontal and vertical alignment</a:t>
            </a:r>
            <a:endParaRPr/>
          </a:p>
        </p:txBody>
      </p:sp>
      <p:sp>
        <p:nvSpPr>
          <p:cNvPr id="371" name="Google Shape;371;p59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67b85fe5f4_1_0" descr="Questions"/>
          <p:cNvSpPr txBox="1">
            <a:spLocks noGrp="1"/>
          </p:cNvSpPr>
          <p:nvPr>
            <p:ph type="title" idx="4294967295"/>
          </p:nvPr>
        </p:nvSpPr>
        <p:spPr>
          <a:xfrm>
            <a:off x="481013" y="1635125"/>
            <a:ext cx="11229975" cy="39846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23365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223365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223365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Questions? </a:t>
            </a:r>
          </a:p>
        </p:txBody>
      </p:sp>
      <p:sp>
        <p:nvSpPr>
          <p:cNvPr id="378" name="Google Shape;378;g167b85fe5f4_1_0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2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85" name="Google Shape;385;p6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39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Contact</a:t>
            </a:r>
            <a:endParaRPr/>
          </a:p>
        </p:txBody>
      </p:sp>
      <p:grpSp>
        <p:nvGrpSpPr>
          <p:cNvPr id="386" name="Google Shape;386;p62" descr="box around Greg Hill Jr, Senior Program manager, WestEd, ghill@wested.org"/>
          <p:cNvGrpSpPr/>
          <p:nvPr/>
        </p:nvGrpSpPr>
        <p:grpSpPr>
          <a:xfrm>
            <a:off x="7775875" y="1950795"/>
            <a:ext cx="3062700" cy="3314412"/>
            <a:chOff x="7775875" y="1951488"/>
            <a:chExt cx="3062700" cy="3314412"/>
          </a:xfrm>
        </p:grpSpPr>
        <p:sp>
          <p:nvSpPr>
            <p:cNvPr id="387" name="Google Shape;387;p62"/>
            <p:cNvSpPr/>
            <p:nvPr/>
          </p:nvSpPr>
          <p:spPr>
            <a:xfrm>
              <a:off x="7929025" y="1951488"/>
              <a:ext cx="2756400" cy="23409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989" b="-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2"/>
            <p:cNvSpPr txBox="1"/>
            <p:nvPr/>
          </p:nvSpPr>
          <p:spPr>
            <a:xfrm>
              <a:off x="7775875" y="4293000"/>
              <a:ext cx="3062700" cy="97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Greg Hill Jr.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Senior </a:t>
              </a:r>
              <a:r>
                <a:rPr lang="en-US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Program</a:t>
              </a:r>
              <a:r>
                <a:rPr lang="en-US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Manager </a:t>
              </a:r>
              <a:endParaRPr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WestEd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ghill@wested.org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9" name="Google Shape;389;p62" descr="Ute Maschke, CAEP Manager ERAE Consortium, umaschke@guhsd.net"/>
          <p:cNvGrpSpPr/>
          <p:nvPr/>
        </p:nvGrpSpPr>
        <p:grpSpPr>
          <a:xfrm>
            <a:off x="4615392" y="1950082"/>
            <a:ext cx="2756400" cy="3315836"/>
            <a:chOff x="4572827" y="1950075"/>
            <a:chExt cx="2756400" cy="3315836"/>
          </a:xfrm>
        </p:grpSpPr>
        <p:sp>
          <p:nvSpPr>
            <p:cNvPr id="390" name="Google Shape;390;p62"/>
            <p:cNvSpPr txBox="1"/>
            <p:nvPr/>
          </p:nvSpPr>
          <p:spPr>
            <a:xfrm>
              <a:off x="4572827" y="4293011"/>
              <a:ext cx="2756400" cy="97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Ute Maschke</a:t>
              </a:r>
              <a:endPara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CAEP Manager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ERAE Consortium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umaschke@guhsd.net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1" name="Google Shape;391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84577" y="1950075"/>
              <a:ext cx="1732901" cy="23437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2" name="Google Shape;392;p62" descr="Suzanne Sebring, SDIC Manager, Career Pathways, SDIC SWP Consortium, suzanne.sebring@gcccd.edu"/>
          <p:cNvGrpSpPr/>
          <p:nvPr/>
        </p:nvGrpSpPr>
        <p:grpSpPr>
          <a:xfrm>
            <a:off x="1454910" y="1951100"/>
            <a:ext cx="2756400" cy="3313801"/>
            <a:chOff x="1454910" y="1952125"/>
            <a:chExt cx="2756400" cy="3313801"/>
          </a:xfrm>
        </p:grpSpPr>
        <p:sp>
          <p:nvSpPr>
            <p:cNvPr id="393" name="Google Shape;393;p62"/>
            <p:cNvSpPr txBox="1"/>
            <p:nvPr/>
          </p:nvSpPr>
          <p:spPr>
            <a:xfrm>
              <a:off x="1454910" y="4293026"/>
              <a:ext cx="2756400" cy="97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Suzanne Sebring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SDIC Manager, Career Pathways</a:t>
              </a:r>
              <a:endParaRPr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SDIC SWP Consortium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suzanne.sebring@gcccd.edu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4" name="Google Shape;394;p6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83475" y="1952125"/>
              <a:ext cx="1980376" cy="2340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66dffaa65c_0_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39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About Us</a:t>
            </a:r>
            <a:endParaRPr/>
          </a:p>
        </p:txBody>
      </p:sp>
      <p:sp>
        <p:nvSpPr>
          <p:cNvPr id="159" name="Google Shape;159;g166dffaa65c_0_9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grpSp>
        <p:nvGrpSpPr>
          <p:cNvPr id="160" name="Google Shape;160;g166dffaa65c_0_9" descr="box around Greg Hill Jr. Senior Program Manager, WestEd"/>
          <p:cNvGrpSpPr/>
          <p:nvPr/>
        </p:nvGrpSpPr>
        <p:grpSpPr>
          <a:xfrm>
            <a:off x="7775875" y="1950795"/>
            <a:ext cx="3062700" cy="3314412"/>
            <a:chOff x="7775875" y="1951488"/>
            <a:chExt cx="3062700" cy="3314412"/>
          </a:xfrm>
        </p:grpSpPr>
        <p:sp>
          <p:nvSpPr>
            <p:cNvPr id="161" name="Google Shape;161;g166dffaa65c_0_9"/>
            <p:cNvSpPr/>
            <p:nvPr/>
          </p:nvSpPr>
          <p:spPr>
            <a:xfrm>
              <a:off x="7929025" y="1951488"/>
              <a:ext cx="2756400" cy="23409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989" b="-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166dffaa65c_0_9"/>
            <p:cNvSpPr txBox="1"/>
            <p:nvPr/>
          </p:nvSpPr>
          <p:spPr>
            <a:xfrm>
              <a:off x="7775875" y="4293000"/>
              <a:ext cx="3062700" cy="97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Greg Hill Jr.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Senior </a:t>
              </a:r>
              <a:r>
                <a:rPr lang="en-US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Program</a:t>
              </a:r>
              <a:r>
                <a:rPr lang="en-US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Manager </a:t>
              </a:r>
              <a:endParaRPr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WestEd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g166dffaa65c_0_9" descr="Box around Ute Maschke, CAEP Manager, ERAE Consortium"/>
          <p:cNvGrpSpPr/>
          <p:nvPr/>
        </p:nvGrpSpPr>
        <p:grpSpPr>
          <a:xfrm>
            <a:off x="4615392" y="1950082"/>
            <a:ext cx="2756400" cy="3315836"/>
            <a:chOff x="4572827" y="1950075"/>
            <a:chExt cx="2756400" cy="3315836"/>
          </a:xfrm>
        </p:grpSpPr>
        <p:sp>
          <p:nvSpPr>
            <p:cNvPr id="164" name="Google Shape;164;g166dffaa65c_0_9"/>
            <p:cNvSpPr txBox="1"/>
            <p:nvPr/>
          </p:nvSpPr>
          <p:spPr>
            <a:xfrm>
              <a:off x="4572827" y="4293011"/>
              <a:ext cx="2756400" cy="97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Ute Maschke</a:t>
              </a:r>
              <a:endPara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CAEP Manager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ERAE Consortium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" name="Google Shape;165;g166dffaa65c_0_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84577" y="1950075"/>
              <a:ext cx="1732901" cy="23437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g166dffaa65c_0_9" descr="box around Suzanne Sebring, SDIC Manager, Career Pathways SDIC SWP Consortium"/>
          <p:cNvGrpSpPr/>
          <p:nvPr/>
        </p:nvGrpSpPr>
        <p:grpSpPr>
          <a:xfrm>
            <a:off x="1454910" y="1951100"/>
            <a:ext cx="2756400" cy="3313801"/>
            <a:chOff x="1454910" y="1952125"/>
            <a:chExt cx="2756400" cy="3313801"/>
          </a:xfrm>
        </p:grpSpPr>
        <p:sp>
          <p:nvSpPr>
            <p:cNvPr id="167" name="Google Shape;167;g166dffaa65c_0_9"/>
            <p:cNvSpPr txBox="1"/>
            <p:nvPr/>
          </p:nvSpPr>
          <p:spPr>
            <a:xfrm>
              <a:off x="1454910" y="4293026"/>
              <a:ext cx="2756400" cy="97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Suzanne Sebring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SDIC Manager, Career Pathways</a:t>
              </a:r>
              <a:endParaRPr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SDIC SWP Consortium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" name="Google Shape;168;g166dffaa65c_0_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83475" y="1952125"/>
              <a:ext cx="1980376" cy="2340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3"/>
          <p:cNvSpPr txBox="1">
            <a:spLocks noGrp="1"/>
          </p:cNvSpPr>
          <p:nvPr>
            <p:ph type="title" idx="4294967295"/>
          </p:nvPr>
        </p:nvSpPr>
        <p:spPr>
          <a:xfrm>
            <a:off x="11409363" y="6332538"/>
            <a:ext cx="731837" cy="5254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223365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20</a:t>
            </a:fld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223365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39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Our Goals for Today’s Session</a:t>
            </a:r>
            <a:endParaRPr/>
          </a:p>
        </p:txBody>
      </p:sp>
      <p:sp>
        <p:nvSpPr>
          <p:cNvPr id="175" name="Google Shape;175;p11"/>
          <p:cNvSpPr txBox="1">
            <a:spLocks noGrp="1"/>
          </p:cNvSpPr>
          <p:nvPr>
            <p:ph type="body" idx="1"/>
          </p:nvPr>
        </p:nvSpPr>
        <p:spPr>
          <a:xfrm>
            <a:off x="466350" y="2225474"/>
            <a:ext cx="11230500" cy="29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3365"/>
              </a:buClr>
              <a:buSzPts val="2800"/>
              <a:buFont typeface="Calibri"/>
              <a:buAutoNum type="arabicPeriod"/>
            </a:pPr>
            <a:r>
              <a:rPr lang="en-US"/>
              <a:t>Highlight efforts within the San Diego / Imperial Region to develop / streamline pathways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23365"/>
              </a:buClr>
              <a:buSzPts val="2800"/>
              <a:buFont typeface="Calibri"/>
              <a:buAutoNum type="arabicPeriod"/>
            </a:pPr>
            <a:r>
              <a:rPr lang="en-US"/>
              <a:t>Share process / framework for facilitating horizontal and vertical alignment within and across segments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23365"/>
              </a:buClr>
              <a:buSzPts val="2800"/>
              <a:buFont typeface="Calibri"/>
              <a:buAutoNum type="arabicPeriod"/>
            </a:pPr>
            <a:r>
              <a:rPr lang="en-US"/>
              <a:t>Share lessons learned and next steps along our journey</a:t>
            </a:r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6abd86d72c_0_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39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Welcome &amp; Introductions</a:t>
            </a:r>
            <a:endParaRPr/>
          </a:p>
        </p:txBody>
      </p:sp>
      <p:sp>
        <p:nvSpPr>
          <p:cNvPr id="183" name="Google Shape;183;g16abd86d72c_0_26"/>
          <p:cNvSpPr txBox="1">
            <a:spLocks noGrp="1"/>
          </p:cNvSpPr>
          <p:nvPr>
            <p:ph type="body" idx="1"/>
          </p:nvPr>
        </p:nvSpPr>
        <p:spPr>
          <a:xfrm>
            <a:off x="466344" y="1615873"/>
            <a:ext cx="3615900" cy="3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/>
              <a:t>Let’s get to know one another</a:t>
            </a:r>
            <a:endParaRPr/>
          </a:p>
        </p:txBody>
      </p:sp>
      <p:pic>
        <p:nvPicPr>
          <p:cNvPr id="184" name="Google Shape;184;g16abd86d72c_0_26" descr="Box around an image of the world, made out of people stan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7071" y="1527970"/>
            <a:ext cx="7620000" cy="42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16abd86d72c_0_26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0728dfe1f_1_38" descr="blank text box"/>
          <p:cNvSpPr/>
          <p:nvPr/>
        </p:nvSpPr>
        <p:spPr>
          <a:xfrm>
            <a:off x="8719939" y="1460230"/>
            <a:ext cx="3472060" cy="825932"/>
          </a:xfrm>
          <a:custGeom>
            <a:avLst/>
            <a:gdLst/>
            <a:ahLst/>
            <a:cxnLst/>
            <a:rect l="l" t="t" r="r" b="b"/>
            <a:pathLst>
              <a:path w="3472060" h="825932" extrusionOk="0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g100728dfe1f_1_38"/>
          <p:cNvSpPr txBox="1">
            <a:spLocks noGrp="1"/>
          </p:cNvSpPr>
          <p:nvPr>
            <p:ph type="body" idx="1"/>
          </p:nvPr>
        </p:nvSpPr>
        <p:spPr>
          <a:xfrm>
            <a:off x="457201" y="419100"/>
            <a:ext cx="3860799" cy="153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San Diego / Imperial County Adult Education Super Region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100728dfe1f_1_38"/>
          <p:cNvSpPr txBox="1">
            <a:spLocks noGrp="1"/>
          </p:cNvSpPr>
          <p:nvPr>
            <p:ph type="body" idx="2"/>
          </p:nvPr>
        </p:nvSpPr>
        <p:spPr>
          <a:xfrm>
            <a:off x="6096000" y="419102"/>
            <a:ext cx="5600700" cy="3790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3365"/>
              </a:buClr>
              <a:buSzPts val="1800"/>
              <a:buNone/>
            </a:pPr>
            <a:r>
              <a:rPr lang="en-US" sz="2800"/>
              <a:t>Who?</a:t>
            </a:r>
            <a:endParaRPr sz="4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3365"/>
              </a:buClr>
              <a:buSzPts val="1800"/>
              <a:buNone/>
            </a:pPr>
            <a:r>
              <a:rPr lang="en-US" sz="1800" b="0"/>
              <a:t>Six regional consortia with seven K-12 Adult Schools in a super region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23365"/>
              </a:buClr>
              <a:buSzPts val="1800"/>
              <a:buNone/>
            </a:pPr>
            <a:r>
              <a:rPr lang="en-US" sz="2400"/>
              <a:t>Serving Whom? 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3365"/>
              </a:buClr>
              <a:buSzPts val="1800"/>
              <a:buNone/>
            </a:pPr>
            <a:r>
              <a:rPr lang="en-US" sz="1800" b="0"/>
              <a:t>~ 75,000 students in three main areas: ESL (~25,000*), ABE/ASE (~12,500*) and CTE (~17,500*)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23365"/>
              </a:buClr>
              <a:buSzPts val="1800"/>
              <a:buNone/>
            </a:pPr>
            <a:r>
              <a:rPr lang="en-US" sz="2400"/>
              <a:t>Where? 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23365"/>
              </a:buClr>
              <a:buSzPts val="1800"/>
              <a:buNone/>
            </a:pPr>
            <a:r>
              <a:rPr lang="en-US" sz="1800" b="0"/>
              <a:t>In areas of extreme poverty and extreme wealth, rural and urban, with and without access</a:t>
            </a:r>
            <a:endParaRPr/>
          </a:p>
        </p:txBody>
      </p:sp>
      <p:grpSp>
        <p:nvGrpSpPr>
          <p:cNvPr id="194" name="Google Shape;194;g100728dfe1f_1_38" descr="text box around consortium member logos&#10;"/>
          <p:cNvGrpSpPr/>
          <p:nvPr/>
        </p:nvGrpSpPr>
        <p:grpSpPr>
          <a:xfrm>
            <a:off x="5182982" y="4402416"/>
            <a:ext cx="6448327" cy="1272891"/>
            <a:chOff x="5049428" y="4607368"/>
            <a:chExt cx="6448327" cy="1272891"/>
          </a:xfrm>
        </p:grpSpPr>
        <p:grpSp>
          <p:nvGrpSpPr>
            <p:cNvPr id="195" name="Google Shape;195;g100728dfe1f_1_38"/>
            <p:cNvGrpSpPr/>
            <p:nvPr/>
          </p:nvGrpSpPr>
          <p:grpSpPr>
            <a:xfrm>
              <a:off x="5049427" y="5375419"/>
              <a:ext cx="6448327" cy="504840"/>
              <a:chOff x="5049428" y="5375419"/>
              <a:chExt cx="6448327" cy="504840"/>
            </a:xfrm>
          </p:grpSpPr>
          <p:pic>
            <p:nvPicPr>
              <p:cNvPr id="196" name="Google Shape;196;g100728dfe1f_1_3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650877" y="5375419"/>
                <a:ext cx="1846877" cy="4814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g100728dfe1f_1_38" descr="A picture containing logo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49428" y="5443563"/>
                <a:ext cx="1826037" cy="4366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g100728dfe1f_1_38" descr="Logo, company nam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70328" y="4607369"/>
              <a:ext cx="1106237" cy="643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g100728dfe1f_1_38" descr="Logo, company nam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20812" y="4607368"/>
              <a:ext cx="1062615" cy="643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g100728dfe1f_1_38" descr="A picture containing company nam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463466" y="4621682"/>
              <a:ext cx="1062615" cy="6446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g100728dfe1f_1_38" descr="Who, serving whom, where?"/>
          <p:cNvSpPr txBox="1">
            <a:spLocks noGrp="1"/>
          </p:cNvSpPr>
          <p:nvPr>
            <p:ph type="title" idx="4294967295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  <a:tabLst/>
                <a:defRPr/>
              </a:pPr>
              <a:t>5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2" name="Google Shape;202;g100728dfe1f_1_38" descr="Logo for San Diego College of Continuing Education&#10;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45150" y="5114975"/>
            <a:ext cx="2508951" cy="5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 descr="Why collaborate at the regional level?"/>
          <p:cNvSpPr txBox="1">
            <a:spLocks noGrp="1"/>
          </p:cNvSpPr>
          <p:nvPr>
            <p:ph type="title" idx="4294967295"/>
          </p:nvPr>
        </p:nvSpPr>
        <p:spPr>
          <a:xfrm>
            <a:off x="581025" y="1992313"/>
            <a:ext cx="11029950" cy="9874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23365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Why collaborate at the regional level?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223365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</a:ext>
              </a:extLst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223365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9" name="Google Shape;209;p17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 txBox="1">
            <a:spLocks noGrp="1"/>
          </p:cNvSpPr>
          <p:nvPr>
            <p:ph type="title"/>
          </p:nvPr>
        </p:nvSpPr>
        <p:spPr>
          <a:xfrm>
            <a:off x="838200" y="24207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We </a:t>
            </a:r>
            <a:r>
              <a:rPr lang="en-US"/>
              <a:t>cannot talk seriously about </a:t>
            </a:r>
            <a:r>
              <a:rPr lang="en-US" b="1"/>
              <a:t>equity without including adult education in the conversation.</a:t>
            </a:r>
            <a:endParaRPr/>
          </a:p>
        </p:txBody>
      </p:sp>
      <p:sp>
        <p:nvSpPr>
          <p:cNvPr id="216" name="Google Shape;216;p18"/>
          <p:cNvSpPr txBox="1">
            <a:spLocks noGrp="1"/>
          </p:cNvSpPr>
          <p:nvPr>
            <p:ph type="sldNum" idx="12"/>
          </p:nvPr>
        </p:nvSpPr>
        <p:spPr>
          <a:xfrm>
            <a:off x="11290189" y="6273706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7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Adult Education Has Unique Challenges</a:t>
            </a:r>
            <a:endParaRPr/>
          </a:p>
        </p:txBody>
      </p:sp>
      <p:grpSp>
        <p:nvGrpSpPr>
          <p:cNvPr id="223" name="Google Shape;223;p22" descr="placeholder box for unique challenges"/>
          <p:cNvGrpSpPr/>
          <p:nvPr/>
        </p:nvGrpSpPr>
        <p:grpSpPr>
          <a:xfrm>
            <a:off x="669645" y="2507640"/>
            <a:ext cx="10814608" cy="2112467"/>
            <a:chOff x="212445" y="980591"/>
            <a:chExt cx="10814608" cy="2112467"/>
          </a:xfrm>
        </p:grpSpPr>
        <p:sp>
          <p:nvSpPr>
            <p:cNvPr id="224" name="Google Shape;224;p22"/>
            <p:cNvSpPr/>
            <p:nvPr/>
          </p:nvSpPr>
          <p:spPr>
            <a:xfrm>
              <a:off x="869687" y="980591"/>
              <a:ext cx="1075485" cy="1075485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212445" y="2373058"/>
              <a:ext cx="2389968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2"/>
            <p:cNvSpPr txBox="1"/>
            <p:nvPr/>
          </p:nvSpPr>
          <p:spPr>
            <a:xfrm>
              <a:off x="212445" y="2373058"/>
              <a:ext cx="2389968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Comparability, lack of shared nomenclature around AE CTE offerings within and across AE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3677900" y="980591"/>
              <a:ext cx="1075485" cy="107548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2"/>
            <p:cNvSpPr/>
            <p:nvPr/>
          </p:nvSpPr>
          <p:spPr>
            <a:xfrm>
              <a:off x="3020658" y="2373058"/>
              <a:ext cx="2389968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2"/>
            <p:cNvSpPr txBox="1"/>
            <p:nvPr/>
          </p:nvSpPr>
          <p:spPr>
            <a:xfrm>
              <a:off x="3020658" y="2373058"/>
              <a:ext cx="2389968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Limited standardization around program-level data collection and reporting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2"/>
            <p:cNvSpPr/>
            <p:nvPr/>
          </p:nvSpPr>
          <p:spPr>
            <a:xfrm>
              <a:off x="6486113" y="980591"/>
              <a:ext cx="1075485" cy="107548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5828872" y="2373058"/>
              <a:ext cx="2389968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2"/>
            <p:cNvSpPr txBox="1"/>
            <p:nvPr/>
          </p:nvSpPr>
          <p:spPr>
            <a:xfrm>
              <a:off x="5828872" y="2373058"/>
              <a:ext cx="2389968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Lack of clarity around the goals of AE, program areas, and populations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2"/>
            <p:cNvSpPr/>
            <p:nvPr/>
          </p:nvSpPr>
          <p:spPr>
            <a:xfrm>
              <a:off x="9294326" y="980591"/>
              <a:ext cx="1075485" cy="1075485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2"/>
            <p:cNvSpPr/>
            <p:nvPr/>
          </p:nvSpPr>
          <p:spPr>
            <a:xfrm>
              <a:off x="8637085" y="2373058"/>
              <a:ext cx="2389968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2" descr="blank placeholder box&#10;"/>
            <p:cNvSpPr txBox="1"/>
            <p:nvPr/>
          </p:nvSpPr>
          <p:spPr>
            <a:xfrm>
              <a:off x="8637085" y="2373058"/>
              <a:ext cx="2389968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Misconceptions among K12 and Postsecondary around AE offerings and where to “put” AE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22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39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Data Repository</a:t>
            </a:r>
            <a:endParaRPr/>
          </a:p>
        </p:txBody>
      </p:sp>
      <p:pic>
        <p:nvPicPr>
          <p:cNvPr id="242" name="Google Shape;242;p58" descr="placeholder box for master course list screenshot"/>
          <p:cNvPicPr preferRelativeResize="0"/>
          <p:nvPr/>
        </p:nvPicPr>
        <p:blipFill rotWithShape="1">
          <a:blip r:embed="rId3">
            <a:alphaModFix/>
          </a:blip>
          <a:srcRect t="23254"/>
          <a:stretch/>
        </p:blipFill>
        <p:spPr>
          <a:xfrm>
            <a:off x="960492" y="1504314"/>
            <a:ext cx="10232916" cy="481639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8"/>
          <p:cNvSpPr txBox="1">
            <a:spLocks noGrp="1"/>
          </p:cNvSpPr>
          <p:nvPr>
            <p:ph type="sldNum" idx="12"/>
          </p:nvPr>
        </p:nvSpPr>
        <p:spPr>
          <a:xfrm>
            <a:off x="11531600" y="6300788"/>
            <a:ext cx="66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G3 COP March 5 3.5.21 FINAL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864</Words>
  <Application>Microsoft Office PowerPoint</Application>
  <PresentationFormat>Widescreen</PresentationFormat>
  <Paragraphs>202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Corbel</vt:lpstr>
      <vt:lpstr>Trebuchet MS</vt:lpstr>
      <vt:lpstr>Open Sans</vt:lpstr>
      <vt:lpstr>Century Gothic</vt:lpstr>
      <vt:lpstr>WG3 COP March 5 3.5.21 FINAL</vt:lpstr>
      <vt:lpstr>Increasing Collaboration within the Ecosystem: San Diego/Imperial Counties Adult Education CTE Course Mapping &amp; Repository Project</vt:lpstr>
      <vt:lpstr>About Us</vt:lpstr>
      <vt:lpstr>Our Goals for Today’s Session</vt:lpstr>
      <vt:lpstr>Welcome &amp; Introductions</vt:lpstr>
      <vt:lpstr>5</vt:lpstr>
      <vt:lpstr>Why collaborate at the regional level? </vt:lpstr>
      <vt:lpstr>We cannot talk seriously about equity without including adult education in the conversation.</vt:lpstr>
      <vt:lpstr>Adult Education Has Unique Challenges</vt:lpstr>
      <vt:lpstr>Data Repository</vt:lpstr>
      <vt:lpstr>Classify + Cluster + Code</vt:lpstr>
      <vt:lpstr>Classify + Cluster + Code</vt:lpstr>
      <vt:lpstr>Classify + Cluster + Code</vt:lpstr>
      <vt:lpstr>Lessons Learned</vt:lpstr>
      <vt:lpstr>From Repository to Community of Practice</vt:lpstr>
      <vt:lpstr>Emerging Discussions</vt:lpstr>
      <vt:lpstr>Horizontal Alignment - Health</vt:lpstr>
      <vt:lpstr>What’s Next?</vt:lpstr>
      <vt:lpstr>  Questions? </vt:lpstr>
      <vt:lpstr>Contact</vt:lpstr>
      <vt:lpstr>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Increasing Collaboration within the Ecosystem: San Diego/Imperial Counties Adult Education CTE Course Mapping &amp; Repository Project</dc:title>
  <dc:creator>Blaire Toso</dc:creator>
  <cp:lastModifiedBy>Holly</cp:lastModifiedBy>
  <cp:revision>2</cp:revision>
  <dcterms:created xsi:type="dcterms:W3CDTF">2021-02-22T20:25:58Z</dcterms:created>
  <dcterms:modified xsi:type="dcterms:W3CDTF">2022-10-21T20:44:39Z</dcterms:modified>
</cp:coreProperties>
</file>