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Lst>
  <p:sldSz cx="9144000" cy="5143500" type="screen16x9"/>
  <p:notesSz cx="6858000" cy="9144000"/>
  <p:embeddedFontLst>
    <p:embeddedFont>
      <p:font typeface="Avenir" panose="02000503020000020003" pitchFamily="2" charset="0"/>
      <p:regular r:id="rId36"/>
      <p:italic r:id="rId37"/>
    </p:embeddedFont>
    <p:embeddedFont>
      <p:font typeface="Calibri" panose="020F0502020204030204" pitchFamily="34" charset="0"/>
      <p:regular r:id="rId38"/>
      <p:bold r:id="rId39"/>
      <p:italic r:id="rId40"/>
      <p:boldItalic r:id="rId41"/>
    </p:embeddedFont>
    <p:embeddedFont>
      <p:font typeface="EB Garamond" pitchFamily="2" charset="0"/>
      <p:regular r:id="rId42"/>
      <p:bold r:id="rId43"/>
      <p:italic r:id="rId44"/>
      <p:boldItalic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3"/>
    <p:restoredTop sz="94640"/>
  </p:normalViewPr>
  <p:slideViewPr>
    <p:cSldViewPr snapToGrid="0">
      <p:cViewPr varScale="1">
        <p:scale>
          <a:sx n="130" d="100"/>
          <a:sy n="130" d="100"/>
        </p:scale>
        <p:origin x="1064" y="-200"/>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7.fntdata"/><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font" Target="fonts/font8.fntdata"/><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community.lincs.ed.gov/announcements/20220815/designing-iet-programs-introduction-train-trainer-resources-webinar"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dk1"/>
                </a:solidFill>
              </a:rPr>
              <a:t>Veronica:</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Please introduce yourself in the chat box</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And use the chat box throughout to ask questions and share ideas.</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u="sng">
                <a:solidFill>
                  <a:schemeClr val="dk1"/>
                </a:solidFill>
              </a:rPr>
              <a:t>Renee</a:t>
            </a:r>
            <a:r>
              <a:rPr lang="en">
                <a:solidFill>
                  <a:schemeClr val="dk1"/>
                </a:solidFill>
              </a:rPr>
              <a:t>:</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Welcome</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Opening remarks - how this project came about, thank you to the Advisory Group and all interviewees</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1365723000a_0_1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1365723000a_0_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solidFill>
                  <a:schemeClr val="dk1"/>
                </a:solidFill>
                <a:latin typeface="EB Garamond"/>
                <a:ea typeface="EB Garamond"/>
                <a:cs typeface="EB Garamond"/>
                <a:sym typeface="EB Garamond"/>
              </a:rPr>
              <a:t>Peter</a:t>
            </a:r>
            <a:endParaRPr>
              <a:solidFill>
                <a:schemeClr val="dk1"/>
              </a:solidFill>
              <a:latin typeface="EB Garamond"/>
              <a:ea typeface="EB Garamond"/>
              <a:cs typeface="EB Garamond"/>
              <a:sym typeface="EB Garamond"/>
            </a:endParaRPr>
          </a:p>
          <a:p>
            <a:pPr marL="0" lvl="0" indent="0" algn="l" rtl="0">
              <a:lnSpc>
                <a:spcPct val="115000"/>
              </a:lnSpc>
              <a:spcBef>
                <a:spcPts val="0"/>
              </a:spcBef>
              <a:spcAft>
                <a:spcPts val="0"/>
              </a:spcAft>
              <a:buNone/>
            </a:pPr>
            <a:r>
              <a:rPr lang="en">
                <a:solidFill>
                  <a:schemeClr val="dk1"/>
                </a:solidFill>
                <a:latin typeface="EB Garamond"/>
                <a:ea typeface="EB Garamond"/>
                <a:cs typeface="EB Garamond"/>
                <a:sym typeface="EB Garamond"/>
              </a:rPr>
              <a:t>Summary of what we heard from interviewees, listening sessions, advisory group…</a:t>
            </a:r>
            <a:endParaRPr>
              <a:solidFill>
                <a:schemeClr val="dk1"/>
              </a:solidFill>
              <a:latin typeface="EB Garamond"/>
              <a:ea typeface="EB Garamond"/>
              <a:cs typeface="EB Garamond"/>
              <a:sym typeface="EB Garamond"/>
            </a:endParaRPr>
          </a:p>
          <a:p>
            <a:pPr marL="0" lvl="0" indent="0" algn="l" rtl="0">
              <a:lnSpc>
                <a:spcPct val="115000"/>
              </a:lnSpc>
              <a:spcBef>
                <a:spcPts val="0"/>
              </a:spcBef>
              <a:spcAft>
                <a:spcPts val="0"/>
              </a:spcAft>
              <a:buNone/>
            </a:pPr>
            <a:endParaRPr>
              <a:solidFill>
                <a:schemeClr val="dk1"/>
              </a:solidFill>
              <a:latin typeface="EB Garamond"/>
              <a:ea typeface="EB Garamond"/>
              <a:cs typeface="EB Garamond"/>
              <a:sym typeface="EB Garamond"/>
            </a:endParaRPr>
          </a:p>
          <a:p>
            <a:pPr marL="0" lvl="0" indent="0" algn="l" rtl="0">
              <a:lnSpc>
                <a:spcPct val="115000"/>
              </a:lnSpc>
              <a:spcBef>
                <a:spcPts val="0"/>
              </a:spcBef>
              <a:spcAft>
                <a:spcPts val="0"/>
              </a:spcAft>
              <a:buNone/>
            </a:pPr>
            <a:r>
              <a:rPr lang="en">
                <a:solidFill>
                  <a:schemeClr val="dk1"/>
                </a:solidFill>
                <a:latin typeface="EB Garamond"/>
                <a:ea typeface="EB Garamond"/>
                <a:cs typeface="EB Garamond"/>
                <a:sym typeface="EB Garamond"/>
              </a:rPr>
              <a:t>to connect students with limited basic skills to quality jobs and careers.  </a:t>
            </a:r>
            <a:endParaRPr>
              <a:solidFill>
                <a:schemeClr val="dk1"/>
              </a:solidFill>
              <a:latin typeface="EB Garamond"/>
              <a:ea typeface="EB Garamond"/>
              <a:cs typeface="EB Garamond"/>
              <a:sym typeface="EB Garamond"/>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latin typeface="EB Garamond"/>
                <a:ea typeface="EB Garamond"/>
                <a:cs typeface="EB Garamond"/>
                <a:sym typeface="EB Garamond"/>
              </a:rPr>
              <a:t>Remove barriers for adults who might not meet pre-requisites or skills quals, or who benefit from additional support services on pathway</a:t>
            </a:r>
            <a:endParaRPr>
              <a:solidFill>
                <a:schemeClr val="dk1"/>
              </a:solidFill>
              <a:latin typeface="EB Garamond"/>
              <a:ea typeface="EB Garamond"/>
              <a:cs typeface="EB Garamond"/>
              <a:sym typeface="EB Garamon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1365723000a_0_1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1365723000a_0_1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000"/>
              </a:spcAft>
              <a:buNone/>
            </a:pPr>
            <a:r>
              <a:rPr lang="en" sz="1200"/>
              <a:t>Jennie</a:t>
            </a:r>
            <a:endParaRPr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1365723000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1365723000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t>Peter</a:t>
            </a:r>
            <a:endParaRPr sz="1200">
              <a:solidFill>
                <a:schemeClr val="dk1"/>
              </a:solidFill>
            </a:endParaRPr>
          </a:p>
          <a:p>
            <a:pPr marL="0" lvl="0" indent="0" algn="l" rtl="0">
              <a:lnSpc>
                <a:spcPct val="115000"/>
              </a:lnSpc>
              <a:spcBef>
                <a:spcPts val="1000"/>
              </a:spcBef>
              <a:spcAft>
                <a:spcPts val="0"/>
              </a:spcAft>
              <a:buClr>
                <a:schemeClr val="dk1"/>
              </a:buClr>
              <a:buSzPts val="1100"/>
              <a:buFont typeface="Arial"/>
              <a:buNone/>
            </a:pPr>
            <a:r>
              <a:rPr lang="en" sz="1200">
                <a:solidFill>
                  <a:schemeClr val="dk1"/>
                </a:solidFill>
              </a:rPr>
              <a:t>We’ll share highlights - encourage you to read the brief.  Teaser.</a:t>
            </a:r>
            <a:endParaRPr sz="1200">
              <a:solidFill>
                <a:schemeClr val="dk1"/>
              </a:solidFill>
            </a:endParaRPr>
          </a:p>
          <a:p>
            <a:pPr marL="0" lvl="0" indent="0" algn="l" rtl="0">
              <a:lnSpc>
                <a:spcPct val="115000"/>
              </a:lnSpc>
              <a:spcBef>
                <a:spcPts val="1000"/>
              </a:spcBef>
              <a:spcAft>
                <a:spcPts val="0"/>
              </a:spcAft>
              <a:buClr>
                <a:schemeClr val="dk1"/>
              </a:buClr>
              <a:buSzPts val="1100"/>
              <a:buFont typeface="Arial"/>
              <a:buNone/>
            </a:pPr>
            <a:r>
              <a:rPr lang="en" sz="1200">
                <a:solidFill>
                  <a:schemeClr val="dk1"/>
                </a:solidFill>
              </a:rPr>
              <a:t>Focus today on practitioner tips (promising practices, success stories, challenges) – leading into our panel of practitioners </a:t>
            </a:r>
            <a:endParaRPr sz="1200">
              <a:solidFill>
                <a:schemeClr val="dk1"/>
              </a:solidFill>
            </a:endParaRPr>
          </a:p>
          <a:p>
            <a:pPr marL="0" lvl="0" indent="0" algn="l" rtl="0">
              <a:lnSpc>
                <a:spcPct val="115000"/>
              </a:lnSpc>
              <a:spcBef>
                <a:spcPts val="1000"/>
              </a:spcBef>
              <a:spcAft>
                <a:spcPts val="1000"/>
              </a:spcAft>
              <a:buClr>
                <a:schemeClr val="dk1"/>
              </a:buClr>
              <a:buSzPts val="1100"/>
              <a:buFont typeface="Arial"/>
              <a:buNone/>
            </a:pPr>
            <a:r>
              <a:rPr lang="en" sz="1200">
                <a:solidFill>
                  <a:schemeClr val="dk1"/>
                </a:solidFill>
              </a:rPr>
              <a:t>Also surfaced policy recommendations, which you can see in the brief</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99ca628e4f_1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99ca628e4f_1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solidFill>
                  <a:schemeClr val="dk1"/>
                </a:solidFill>
                <a:latin typeface="Avenir"/>
                <a:ea typeface="Avenir"/>
                <a:cs typeface="Avenir"/>
                <a:sym typeface="Avenir"/>
              </a:rPr>
              <a:t>Peter</a:t>
            </a:r>
            <a:endParaRPr>
              <a:solidFill>
                <a:schemeClr val="dk1"/>
              </a:solidFill>
              <a:latin typeface="Avenir"/>
              <a:ea typeface="Avenir"/>
              <a:cs typeface="Avenir"/>
              <a:sym typeface="Avenir"/>
            </a:endParaRPr>
          </a:p>
          <a:p>
            <a:pPr marL="0" lvl="0" indent="0" algn="l" rtl="0">
              <a:lnSpc>
                <a:spcPct val="115000"/>
              </a:lnSpc>
              <a:spcBef>
                <a:spcPts val="0"/>
              </a:spcBef>
              <a:spcAft>
                <a:spcPts val="0"/>
              </a:spcAft>
              <a:buNone/>
            </a:pPr>
            <a:r>
              <a:rPr lang="en">
                <a:solidFill>
                  <a:schemeClr val="dk1"/>
                </a:solidFill>
                <a:latin typeface="Avenir"/>
                <a:ea typeface="Avenir"/>
                <a:cs typeface="Avenir"/>
                <a:sym typeface="Avenir"/>
              </a:rPr>
              <a:t>We’ll go over each of these, share a few highlights from interviews, and you’ll hear more from panelists shortly.</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1365723000a_0_2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1365723000a_0_2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a:t>Peter</a:t>
            </a:r>
            <a:endParaRPr sz="1200"/>
          </a:p>
          <a:p>
            <a:pPr marL="0" lvl="0" indent="0" algn="l" rtl="0">
              <a:lnSpc>
                <a:spcPct val="115000"/>
              </a:lnSpc>
              <a:spcBef>
                <a:spcPts val="1000"/>
              </a:spcBef>
              <a:spcAft>
                <a:spcPts val="0"/>
              </a:spcAft>
              <a:buNone/>
            </a:pPr>
            <a:r>
              <a:rPr lang="en" sz="1200"/>
              <a:t>Consortium-wide: existing partners, including transition specialists</a:t>
            </a:r>
            <a:endParaRPr sz="1200"/>
          </a:p>
          <a:p>
            <a:pPr marL="0" lvl="0" indent="0" algn="l" rtl="0">
              <a:lnSpc>
                <a:spcPct val="115000"/>
              </a:lnSpc>
              <a:spcBef>
                <a:spcPts val="1000"/>
              </a:spcBef>
              <a:spcAft>
                <a:spcPts val="0"/>
              </a:spcAft>
              <a:buNone/>
            </a:pPr>
            <a:r>
              <a:rPr lang="en" sz="1200"/>
              <a:t>Technical challenges: scheduling, new course approvals, student eligibility, minimum class sizes</a:t>
            </a:r>
            <a:endParaRPr sz="1200"/>
          </a:p>
          <a:p>
            <a:pPr marL="0" lvl="0" indent="0" algn="l" rtl="0">
              <a:lnSpc>
                <a:spcPct val="115000"/>
              </a:lnSpc>
              <a:spcBef>
                <a:spcPts val="1000"/>
              </a:spcBef>
              <a:spcAft>
                <a:spcPts val="0"/>
              </a:spcAft>
              <a:buNone/>
            </a:pPr>
            <a:r>
              <a:rPr lang="en" sz="1200"/>
              <a:t>Can happen within one adult school or CC</a:t>
            </a:r>
            <a:endParaRPr sz="1200"/>
          </a:p>
          <a:p>
            <a:pPr marL="0" lvl="0" indent="0" algn="l" rtl="0">
              <a:lnSpc>
                <a:spcPct val="115000"/>
              </a:lnSpc>
              <a:spcBef>
                <a:spcPts val="1000"/>
              </a:spcBef>
              <a:spcAft>
                <a:spcPts val="1000"/>
              </a:spcAft>
              <a:buNone/>
            </a:pPr>
            <a:endParaRPr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143799ba021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143799ba021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a:t>Jennie</a:t>
            </a:r>
            <a:endParaRPr sz="1200"/>
          </a:p>
          <a:p>
            <a:pPr marL="0" lvl="0" indent="0" algn="l" rtl="0">
              <a:lnSpc>
                <a:spcPct val="115000"/>
              </a:lnSpc>
              <a:spcBef>
                <a:spcPts val="1000"/>
              </a:spcBef>
              <a:spcAft>
                <a:spcPts val="0"/>
              </a:spcAft>
              <a:buNone/>
            </a:pPr>
            <a:r>
              <a:rPr lang="en" sz="1200"/>
              <a:t>Challenges: extra time, different times and locations than usual, co-teaching means yielding control, limited IET understanding, personality differences, lower wages in adult ed, adult school CTE credential requirement</a:t>
            </a:r>
            <a:endParaRPr sz="1200"/>
          </a:p>
          <a:p>
            <a:pPr marL="0" lvl="0" indent="0" algn="l" rtl="0">
              <a:lnSpc>
                <a:spcPct val="115000"/>
              </a:lnSpc>
              <a:spcBef>
                <a:spcPts val="1000"/>
              </a:spcBef>
              <a:spcAft>
                <a:spcPts val="0"/>
              </a:spcAft>
              <a:buNone/>
            </a:pPr>
            <a:r>
              <a:rPr lang="en" sz="1200"/>
              <a:t>Creative solutions: basic skills teacher with CTE credential, diverse funding</a:t>
            </a:r>
            <a:endParaRPr sz="1200"/>
          </a:p>
          <a:p>
            <a:pPr marL="0" lvl="0" indent="0" algn="l" rtl="0">
              <a:lnSpc>
                <a:spcPct val="115000"/>
              </a:lnSpc>
              <a:spcBef>
                <a:spcPts val="1000"/>
              </a:spcBef>
              <a:spcAft>
                <a:spcPts val="0"/>
              </a:spcAft>
              <a:buNone/>
            </a:pPr>
            <a:r>
              <a:rPr lang="en" sz="1200"/>
              <a:t>Flexibility in hiring using diverse funding sources; use of “professional experts,” employer trainers through contract ed</a:t>
            </a:r>
            <a:endParaRPr sz="1200"/>
          </a:p>
          <a:p>
            <a:pPr marL="0" lvl="0" indent="0" algn="l" rtl="0">
              <a:lnSpc>
                <a:spcPct val="115000"/>
              </a:lnSpc>
              <a:spcBef>
                <a:spcPts val="1000"/>
              </a:spcBef>
              <a:spcAft>
                <a:spcPts val="1000"/>
              </a:spcAft>
              <a:buNone/>
            </a:pPr>
            <a:endParaRPr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143799ba021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143799ba021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a:t>Peter</a:t>
            </a:r>
            <a:endParaRPr sz="1200"/>
          </a:p>
          <a:p>
            <a:pPr marL="0" lvl="0" indent="0" algn="l" rtl="0">
              <a:lnSpc>
                <a:spcPct val="115000"/>
              </a:lnSpc>
              <a:spcBef>
                <a:spcPts val="1000"/>
              </a:spcBef>
              <a:spcAft>
                <a:spcPts val="0"/>
              </a:spcAft>
              <a:buNone/>
            </a:pPr>
            <a:r>
              <a:rPr lang="en" sz="1200"/>
              <a:t>Messaging: what is IET, commitment needed, role of IET on career pathwaya</a:t>
            </a:r>
            <a:endParaRPr sz="1200"/>
          </a:p>
          <a:p>
            <a:pPr marL="0" lvl="0" indent="0" algn="l" rtl="0">
              <a:lnSpc>
                <a:spcPct val="115000"/>
              </a:lnSpc>
              <a:spcBef>
                <a:spcPts val="1000"/>
              </a:spcBef>
              <a:spcAft>
                <a:spcPts val="1000"/>
              </a:spcAft>
              <a:buNone/>
            </a:pPr>
            <a:endParaRPr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143799ba021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143799ba021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a:t>Jennie</a:t>
            </a:r>
            <a:endParaRPr sz="1200"/>
          </a:p>
          <a:p>
            <a:pPr marL="0" lvl="0" indent="0" algn="l" rtl="0">
              <a:lnSpc>
                <a:spcPct val="115000"/>
              </a:lnSpc>
              <a:spcBef>
                <a:spcPts val="1000"/>
              </a:spcBef>
              <a:spcAft>
                <a:spcPts val="1000"/>
              </a:spcAft>
              <a:buNone/>
            </a:pPr>
            <a:endParaRPr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143799ba021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143799ba021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a:t>Peter</a:t>
            </a:r>
            <a:endParaRPr sz="1200"/>
          </a:p>
          <a:p>
            <a:pPr marL="0" lvl="0" indent="0" algn="l" rtl="0">
              <a:lnSpc>
                <a:spcPct val="115000"/>
              </a:lnSpc>
              <a:spcBef>
                <a:spcPts val="1000"/>
              </a:spcBef>
              <a:spcAft>
                <a:spcPts val="0"/>
              </a:spcAft>
              <a:buNone/>
            </a:pPr>
            <a:r>
              <a:rPr lang="en" sz="1200"/>
              <a:t>Student ability to work: transportation, scheduling, right-to-work documentation</a:t>
            </a:r>
            <a:endParaRPr sz="1200"/>
          </a:p>
          <a:p>
            <a:pPr marL="0" lvl="0" indent="0" algn="l" rtl="0">
              <a:lnSpc>
                <a:spcPct val="115000"/>
              </a:lnSpc>
              <a:spcBef>
                <a:spcPts val="1000"/>
              </a:spcBef>
              <a:spcAft>
                <a:spcPts val="1000"/>
              </a:spcAft>
              <a:buNone/>
            </a:pPr>
            <a:endParaRPr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143799ba021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143799ba021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a:t>Jennie</a:t>
            </a:r>
            <a:endParaRPr sz="1200"/>
          </a:p>
          <a:p>
            <a:pPr marL="0" lvl="0" indent="0" algn="l" rtl="0">
              <a:lnSpc>
                <a:spcPct val="115000"/>
              </a:lnSpc>
              <a:spcBef>
                <a:spcPts val="1000"/>
              </a:spcBef>
              <a:spcAft>
                <a:spcPts val="1000"/>
              </a:spcAft>
              <a:buNone/>
            </a:pPr>
            <a:endParaRPr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1365723000a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365723000a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Peter</a:t>
            </a:r>
            <a:endParaRPr/>
          </a:p>
          <a:p>
            <a:pPr marL="0" lvl="0" indent="0" algn="l" rtl="0">
              <a:spcBef>
                <a:spcPts val="0"/>
              </a:spcBef>
              <a:spcAft>
                <a:spcPts val="0"/>
              </a:spcAft>
              <a:buNone/>
            </a:pPr>
            <a:endParaRPr/>
          </a:p>
          <a:p>
            <a:pPr marL="0" lvl="0" indent="0" algn="l" rtl="0">
              <a:spcBef>
                <a:spcPts val="0"/>
              </a:spcBef>
              <a:spcAft>
                <a:spcPts val="0"/>
              </a:spcAft>
              <a:buNone/>
            </a:pPr>
            <a:r>
              <a:rPr lang="en"/>
              <a:t>HRA works to expand availability of training programs that integrate teaching/learning of academic, technical, workplace, digital skills; incorporate hands-on, applied learning; value and build on adults’ prior knowledge and experience; include OJT/WBL for employment; leverage partnerships for resources and knowledge; lead toward high-quality careers.</a:t>
            </a:r>
            <a:endParaRPr/>
          </a:p>
          <a:p>
            <a:pPr marL="0" lvl="0" indent="0" algn="l" rtl="0">
              <a:spcBef>
                <a:spcPts val="0"/>
              </a:spcBef>
              <a:spcAft>
                <a:spcPts val="0"/>
              </a:spcAft>
              <a:buNone/>
            </a:pPr>
            <a:r>
              <a:rPr lang="en"/>
              <a:t>We work with partnerships that are developing and running these sorts of programs involving workers and unions, employers, community colleges and adult schools, workforce boards, CBOs…</a:t>
            </a:r>
            <a:endParaRPr/>
          </a:p>
          <a:p>
            <a:pPr marL="0" lvl="0" indent="0" algn="l" rtl="0">
              <a:spcBef>
                <a:spcPts val="0"/>
              </a:spcBef>
              <a:spcAft>
                <a:spcPts val="0"/>
              </a:spcAft>
              <a:buNone/>
            </a:pPr>
            <a:r>
              <a:rPr lang="en"/>
              <a:t>We focus on high road jobs and careers: good wages and benefits, part of shared economic prosperity - accessible to our adult ed students through pathways</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143799ba021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143799ba021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solidFill>
                  <a:schemeClr val="dk1"/>
                </a:solidFill>
                <a:latin typeface="Avenir"/>
                <a:ea typeface="Avenir"/>
                <a:cs typeface="Avenir"/>
                <a:sym typeface="Avenir"/>
              </a:rPr>
              <a:t>Peter</a:t>
            </a:r>
            <a:endParaRPr>
              <a:solidFill>
                <a:schemeClr val="dk1"/>
              </a:solidFill>
              <a:latin typeface="Avenir"/>
              <a:ea typeface="Avenir"/>
              <a:cs typeface="Avenir"/>
              <a:sym typeface="Avenir"/>
            </a:endParaRPr>
          </a:p>
          <a:p>
            <a:pPr marL="0" lvl="0" indent="0" algn="l" rtl="0">
              <a:lnSpc>
                <a:spcPct val="115000"/>
              </a:lnSpc>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1365723000a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1365723000a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Jennie</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1365723000a_0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1365723000a_0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Peter</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14a4edf5d6d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14a4edf5d6d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Peter</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1365723000a_0_1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1365723000a_0_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Jennie</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147c83abc5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147c83abc5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Peter</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14a4edf5d6d_2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14a4edf5d6d_2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Peter</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147c83abc51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147c83abc51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Jennie</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1365723000a_0_1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1365723000a_0_1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Peter</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1365723000a_0_1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1365723000a_0_1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Jennie</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1365723000a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1365723000a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Jennie</a:t>
            </a:r>
            <a:endParaRPr/>
          </a:p>
          <a:p>
            <a:pPr marL="0" lvl="0" indent="0" algn="l" rtl="0">
              <a:spcBef>
                <a:spcPts val="0"/>
              </a:spcBef>
              <a:spcAft>
                <a:spcPts val="0"/>
              </a:spcAft>
              <a:buNone/>
            </a:pPr>
            <a:r>
              <a:rPr lang="en"/>
              <a:t>This webinar and the brief grew out of a project to listen to adult ed practitioners about their IET experiences.  HR conducted 13 interviews w/consortium leads, principals, deans, instructors; and 5 virtual listening sessions engaging 47 practitioners.  </a:t>
            </a:r>
            <a:endParaRPr/>
          </a:p>
          <a:p>
            <a:pPr marL="0" lvl="0" indent="0" algn="l" rtl="0">
              <a:spcBef>
                <a:spcPts val="0"/>
              </a:spcBef>
              <a:spcAft>
                <a:spcPts val="0"/>
              </a:spcAft>
              <a:buNone/>
            </a:pPr>
            <a:r>
              <a:rPr lang="en"/>
              <a:t>27 providers engaged overall: 21 adult schools, 13 community colleges, 7 involved both.</a:t>
            </a:r>
            <a:endParaRPr/>
          </a:p>
          <a:p>
            <a:pPr marL="0" lvl="0" indent="0" algn="l" rtl="0">
              <a:spcBef>
                <a:spcPts val="0"/>
              </a:spcBef>
              <a:spcAft>
                <a:spcPts val="0"/>
              </a:spcAft>
              <a:buNone/>
            </a:pPr>
            <a:r>
              <a:rPr lang="en"/>
              <a:t>Thank you to the advisory group.</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99ca628e4f_1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99ca628e4f_1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Jennie/Peter</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99ca628e4f_1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99ca628e4f_1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99ca628e4f_1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99ca628e4f_1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Renee</a:t>
            </a:r>
            <a:endParaRPr/>
          </a:p>
          <a:p>
            <a:pPr marL="457200" lvl="0" indent="-298450" algn="l" rtl="0">
              <a:spcBef>
                <a:spcPts val="0"/>
              </a:spcBef>
              <a:spcAft>
                <a:spcPts val="0"/>
              </a:spcAft>
              <a:buSzPts val="1100"/>
              <a:buChar char="●"/>
            </a:pPr>
            <a:r>
              <a:rPr lang="en"/>
              <a:t>CalPRO clinic for up to 8 agency teams , October - December 2022</a:t>
            </a:r>
            <a:endParaRPr/>
          </a:p>
          <a:p>
            <a:pPr marL="457200" lvl="0" indent="-298450" algn="l" rtl="0">
              <a:spcBef>
                <a:spcPts val="0"/>
              </a:spcBef>
              <a:spcAft>
                <a:spcPts val="0"/>
              </a:spcAft>
              <a:buSzPts val="1100"/>
              <a:buChar char="●"/>
            </a:pPr>
            <a:r>
              <a:rPr lang="en"/>
              <a:t>LINCS/OCTAE Designing IET webinar: </a:t>
            </a:r>
            <a:r>
              <a:rPr lang="en" sz="1200" u="sng">
                <a:solidFill>
                  <a:schemeClr val="hlink"/>
                </a:solidFill>
                <a:latin typeface="Avenir"/>
                <a:ea typeface="Avenir"/>
                <a:cs typeface="Avenir"/>
                <a:sym typeface="Avenir"/>
                <a:hlinkClick r:id="rId3"/>
              </a:rPr>
              <a:t>https://community.lincs.ed.gov/announcements/20220815/designing-iet-programs-introduction-train-trainer-resources-webinar</a:t>
            </a:r>
            <a:r>
              <a:rPr lang="en" sz="1200">
                <a:latin typeface="Avenir"/>
                <a:ea typeface="Avenir"/>
                <a:cs typeface="Avenir"/>
                <a:sym typeface="Avenir"/>
              </a:rPr>
              <a:t> </a:t>
            </a:r>
            <a:endParaRPr sz="120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1365723000a_0_2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1365723000a_0_2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1365723000a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1365723000a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Peter</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1365723000a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1365723000a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Jennie</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99ca628e4f_1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99ca628e4f_1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Jennie</a:t>
            </a:r>
            <a:endParaRPr/>
          </a:p>
          <a:p>
            <a:pPr marL="0" lvl="0" indent="0" algn="l" rtl="0">
              <a:spcBef>
                <a:spcPts val="0"/>
              </a:spcBef>
              <a:spcAft>
                <a:spcPts val="0"/>
              </a:spcAft>
              <a:buNone/>
            </a:pPr>
            <a:endParaRPr/>
          </a:p>
          <a:p>
            <a:pPr marL="0" lvl="0" indent="0" algn="l" rtl="0">
              <a:spcBef>
                <a:spcPts val="0"/>
              </a:spcBef>
              <a:spcAft>
                <a:spcPts val="0"/>
              </a:spcAft>
              <a:buNone/>
            </a:pPr>
            <a:r>
              <a:rPr lang="en"/>
              <a:t>Implemented in CA since 2014.</a:t>
            </a:r>
            <a:endParaRPr/>
          </a:p>
          <a:p>
            <a:pPr marL="0" lvl="0" indent="0" algn="l" rtl="0">
              <a:spcBef>
                <a:spcPts val="0"/>
              </a:spcBef>
              <a:spcAft>
                <a:spcPts val="0"/>
              </a:spcAft>
              <a:buNone/>
            </a:pPr>
            <a:r>
              <a:rPr lang="en"/>
              <a:t>Codified in WIOA, Title II: Adult Education and Family Literacy Act</a:t>
            </a:r>
            <a:endParaRPr/>
          </a:p>
          <a:p>
            <a:pPr marL="0" lvl="0" indent="0" algn="l" rtl="0">
              <a:spcBef>
                <a:spcPts val="0"/>
              </a:spcBef>
              <a:spcAft>
                <a:spcPts val="0"/>
              </a:spcAft>
              <a:buNone/>
            </a:pPr>
            <a:r>
              <a:rPr lang="en"/>
              <a:t>A current priority of CDE and CCCCO</a:t>
            </a:r>
            <a:endParaRPr/>
          </a:p>
          <a:p>
            <a:pPr marL="0" lvl="0" indent="0" algn="l" rtl="0">
              <a:spcBef>
                <a:spcPts val="0"/>
              </a:spcBef>
              <a:spcAft>
                <a:spcPts val="0"/>
              </a:spcAft>
              <a:buNone/>
            </a:pPr>
            <a:r>
              <a:rPr lang="en"/>
              <a:t>Of those engaged in this project, 19 used IELCE funding for IET, 2 had used it in past but transitioned to using CAEP, 2 were exploring use of small IELCE grants, 3 had only alternative sources, one used IET approach for employer-funded courses.</a:t>
            </a:r>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latin typeface="EB Garamond"/>
                <a:ea typeface="EB Garamond"/>
                <a:cs typeface="EB Garamond"/>
                <a:sym typeface="EB Garamond"/>
              </a:rPr>
              <a:t>Due in large part to the predominant use of IELCE funds, interview and listening session participants generally described programs that aspired to meet IELCE requirements and to incorporate the elements of effective IELCE programs promoted by CDE.   The IET activities described in this brief reflect this context, providing examples of IELCE in practice.  For a variety of reasons, however, this brief also captures stories of IET programs along a continuum of full implementation, including programs that veer from the recommended IET models.  The intent of this brief is to capture these voices from the field, highlighting the ways in which practitioners are fulfilling the intent of WIOA and CDE, as well as the ways they are innovating and adapting in response to local contexts. </a:t>
            </a:r>
            <a:endParaRPr>
              <a:solidFill>
                <a:schemeClr val="dk1"/>
              </a:solidFill>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143799ba021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143799ba021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Jennie</a:t>
            </a:r>
            <a:endParaRPr/>
          </a:p>
          <a:p>
            <a:pPr marL="0" lvl="0" indent="0" algn="l" rtl="0">
              <a:spcBef>
                <a:spcPts val="0"/>
              </a:spcBef>
              <a:spcAft>
                <a:spcPts val="0"/>
              </a:spcAft>
              <a:buNone/>
            </a:pPr>
            <a:endParaRPr/>
          </a:p>
          <a:p>
            <a:pPr marL="0" lvl="0" indent="0" algn="l" rtl="0">
              <a:spcBef>
                <a:spcPts val="0"/>
              </a:spcBef>
              <a:spcAft>
                <a:spcPts val="0"/>
              </a:spcAft>
              <a:buNone/>
            </a:pPr>
            <a:r>
              <a:rPr lang="en"/>
              <a:t>Great resources like these break down the WIOA requirements and provide examples of what IET can involve</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143799ba021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143799ba021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Peter</a:t>
            </a:r>
            <a:endParaRPr/>
          </a:p>
          <a:p>
            <a:pPr marL="0" lvl="0" indent="0" algn="l" rtl="0">
              <a:spcBef>
                <a:spcPts val="0"/>
              </a:spcBef>
              <a:spcAft>
                <a:spcPts val="0"/>
              </a:spcAft>
              <a:buNone/>
            </a:pPr>
            <a:endParaRPr/>
          </a:p>
          <a:p>
            <a:pPr marL="0" lvl="0" indent="0" algn="l" rtl="0">
              <a:spcBef>
                <a:spcPts val="0"/>
              </a:spcBef>
              <a:spcAft>
                <a:spcPts val="0"/>
              </a:spcAft>
              <a:buNone/>
            </a:pPr>
            <a:r>
              <a:rPr lang="en"/>
              <a:t>What we heard from IET experts, TA providers, CDE – appreciative of the role of an iET advisory group supporting this project</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1365723000a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1365723000a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Jennie</a:t>
            </a:r>
            <a:endParaRPr/>
          </a:p>
          <a:p>
            <a:pPr marL="0" lvl="0" indent="0" algn="l" rtl="0">
              <a:spcBef>
                <a:spcPts val="0"/>
              </a:spcBef>
              <a:spcAft>
                <a:spcPts val="0"/>
              </a:spcAft>
              <a:buNone/>
            </a:pPr>
            <a:endParaRPr/>
          </a:p>
          <a:p>
            <a:pPr marL="0" lvl="0" indent="0" algn="l" rtl="0">
              <a:spcBef>
                <a:spcPts val="0"/>
              </a:spcBef>
              <a:spcAft>
                <a:spcPts val="0"/>
              </a:spcAft>
              <a:buNone/>
            </a:pPr>
            <a:r>
              <a:rPr lang="en"/>
              <a:t>COAAP: Civic Objectives and Additional Assessment Plans, California’s system of IELCE assessment and reporting</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Clr>
                <a:srgbClr val="1A4D94"/>
              </a:buClr>
              <a:buSzPts val="5200"/>
              <a:buFont typeface="Avenir"/>
              <a:buNone/>
              <a:defRPr sz="5200">
                <a:solidFill>
                  <a:srgbClr val="1A4D94"/>
                </a:solidFill>
                <a:latin typeface="Avenir"/>
                <a:ea typeface="Avenir"/>
                <a:cs typeface="Avenir"/>
                <a:sym typeface="Avenir"/>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rgbClr val="1A4D94"/>
              </a:buClr>
              <a:buSzPts val="2800"/>
              <a:buNone/>
              <a:defRPr sz="2800">
                <a:solidFill>
                  <a:srgbClr val="1A4D94"/>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Clr>
                <a:srgbClr val="1A4D94"/>
              </a:buClr>
              <a:buSzPts val="3600"/>
              <a:buNone/>
              <a:defRPr sz="3600">
                <a:solidFill>
                  <a:srgbClr val="1A4D94"/>
                </a:solidFill>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Clr>
                <a:srgbClr val="1A4D94"/>
              </a:buClr>
              <a:buSzPts val="2800"/>
              <a:buFont typeface="Avenir"/>
              <a:buNone/>
              <a:defRPr>
                <a:solidFill>
                  <a:srgbClr val="1A4D94"/>
                </a:solidFill>
                <a:latin typeface="Avenir"/>
                <a:ea typeface="Avenir"/>
                <a:cs typeface="Avenir"/>
                <a:sym typeface="Avenir"/>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1A4D94"/>
              </a:buClr>
              <a:buSzPts val="2800"/>
              <a:buFont typeface="Avenir"/>
              <a:buNone/>
              <a:defRPr sz="2800">
                <a:solidFill>
                  <a:srgbClr val="1A4D94"/>
                </a:solidFill>
                <a:latin typeface="Avenir"/>
                <a:ea typeface="Avenir"/>
                <a:cs typeface="Avenir"/>
                <a:sym typeface="Avenir"/>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rgbClr val="72133F"/>
              </a:buClr>
              <a:buSzPts val="1800"/>
              <a:buFont typeface="Avenir"/>
              <a:buChar char="●"/>
              <a:defRPr sz="1800">
                <a:solidFill>
                  <a:srgbClr val="72133F"/>
                </a:solidFill>
                <a:latin typeface="Avenir"/>
                <a:ea typeface="Avenir"/>
                <a:cs typeface="Avenir"/>
                <a:sym typeface="Avenir"/>
              </a:defRPr>
            </a:lvl1pPr>
            <a:lvl2pPr marL="914400" lvl="1" indent="-317500">
              <a:lnSpc>
                <a:spcPct val="115000"/>
              </a:lnSpc>
              <a:spcBef>
                <a:spcPts val="1600"/>
              </a:spcBef>
              <a:spcAft>
                <a:spcPts val="0"/>
              </a:spcAft>
              <a:buClr>
                <a:schemeClr val="dk2"/>
              </a:buClr>
              <a:buSzPts val="1400"/>
              <a:buFont typeface="Avenir"/>
              <a:buChar char="○"/>
              <a:defRPr>
                <a:solidFill>
                  <a:schemeClr val="dk2"/>
                </a:solidFill>
                <a:latin typeface="Avenir"/>
                <a:ea typeface="Avenir"/>
                <a:cs typeface="Avenir"/>
                <a:sym typeface="Avenir"/>
              </a:defRPr>
            </a:lvl2pPr>
            <a:lvl3pPr marL="1371600" lvl="2" indent="-317500">
              <a:lnSpc>
                <a:spcPct val="115000"/>
              </a:lnSpc>
              <a:spcBef>
                <a:spcPts val="1600"/>
              </a:spcBef>
              <a:spcAft>
                <a:spcPts val="0"/>
              </a:spcAft>
              <a:buClr>
                <a:schemeClr val="dk2"/>
              </a:buClr>
              <a:buSzPts val="1400"/>
              <a:buFont typeface="Avenir"/>
              <a:buChar char="■"/>
              <a:defRPr>
                <a:solidFill>
                  <a:schemeClr val="dk2"/>
                </a:solidFill>
                <a:latin typeface="Avenir"/>
                <a:ea typeface="Avenir"/>
                <a:cs typeface="Avenir"/>
                <a:sym typeface="Avenir"/>
              </a:defRPr>
            </a:lvl3pPr>
            <a:lvl4pPr marL="1828800" lvl="3" indent="-317500">
              <a:lnSpc>
                <a:spcPct val="115000"/>
              </a:lnSpc>
              <a:spcBef>
                <a:spcPts val="1600"/>
              </a:spcBef>
              <a:spcAft>
                <a:spcPts val="0"/>
              </a:spcAft>
              <a:buClr>
                <a:schemeClr val="dk2"/>
              </a:buClr>
              <a:buSzPts val="1400"/>
              <a:buFont typeface="Avenir"/>
              <a:buChar char="●"/>
              <a:defRPr>
                <a:solidFill>
                  <a:schemeClr val="dk2"/>
                </a:solidFill>
                <a:latin typeface="Avenir"/>
                <a:ea typeface="Avenir"/>
                <a:cs typeface="Avenir"/>
                <a:sym typeface="Avenir"/>
              </a:defRPr>
            </a:lvl4pPr>
            <a:lvl5pPr marL="2286000" lvl="4" indent="-317500">
              <a:lnSpc>
                <a:spcPct val="115000"/>
              </a:lnSpc>
              <a:spcBef>
                <a:spcPts val="1600"/>
              </a:spcBef>
              <a:spcAft>
                <a:spcPts val="0"/>
              </a:spcAft>
              <a:buClr>
                <a:schemeClr val="dk2"/>
              </a:buClr>
              <a:buSzPts val="1400"/>
              <a:buFont typeface="Avenir"/>
              <a:buChar char="○"/>
              <a:defRPr>
                <a:solidFill>
                  <a:schemeClr val="dk2"/>
                </a:solidFill>
                <a:latin typeface="Avenir"/>
                <a:ea typeface="Avenir"/>
                <a:cs typeface="Avenir"/>
                <a:sym typeface="Avenir"/>
              </a:defRPr>
            </a:lvl5pPr>
            <a:lvl6pPr marL="2743200" lvl="5" indent="-317500">
              <a:lnSpc>
                <a:spcPct val="115000"/>
              </a:lnSpc>
              <a:spcBef>
                <a:spcPts val="1600"/>
              </a:spcBef>
              <a:spcAft>
                <a:spcPts val="0"/>
              </a:spcAft>
              <a:buClr>
                <a:schemeClr val="dk2"/>
              </a:buClr>
              <a:buSzPts val="1400"/>
              <a:buFont typeface="Avenir"/>
              <a:buChar char="■"/>
              <a:defRPr>
                <a:solidFill>
                  <a:schemeClr val="dk2"/>
                </a:solidFill>
                <a:latin typeface="Avenir"/>
                <a:ea typeface="Avenir"/>
                <a:cs typeface="Avenir"/>
                <a:sym typeface="Avenir"/>
              </a:defRPr>
            </a:lvl6pPr>
            <a:lvl7pPr marL="3200400" lvl="6" indent="-317500">
              <a:lnSpc>
                <a:spcPct val="115000"/>
              </a:lnSpc>
              <a:spcBef>
                <a:spcPts val="1600"/>
              </a:spcBef>
              <a:spcAft>
                <a:spcPts val="0"/>
              </a:spcAft>
              <a:buClr>
                <a:schemeClr val="dk2"/>
              </a:buClr>
              <a:buSzPts val="1400"/>
              <a:buFont typeface="Avenir"/>
              <a:buChar char="●"/>
              <a:defRPr>
                <a:solidFill>
                  <a:schemeClr val="dk2"/>
                </a:solidFill>
                <a:latin typeface="Avenir"/>
                <a:ea typeface="Avenir"/>
                <a:cs typeface="Avenir"/>
                <a:sym typeface="Avenir"/>
              </a:defRPr>
            </a:lvl7pPr>
            <a:lvl8pPr marL="3657600" lvl="7" indent="-317500">
              <a:lnSpc>
                <a:spcPct val="115000"/>
              </a:lnSpc>
              <a:spcBef>
                <a:spcPts val="1600"/>
              </a:spcBef>
              <a:spcAft>
                <a:spcPts val="0"/>
              </a:spcAft>
              <a:buClr>
                <a:schemeClr val="dk2"/>
              </a:buClr>
              <a:buSzPts val="1400"/>
              <a:buFont typeface="Avenir"/>
              <a:buChar char="○"/>
              <a:defRPr>
                <a:solidFill>
                  <a:schemeClr val="dk2"/>
                </a:solidFill>
                <a:latin typeface="Avenir"/>
                <a:ea typeface="Avenir"/>
                <a:cs typeface="Avenir"/>
                <a:sym typeface="Avenir"/>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hyperlink" Target="mailto:calpro@air.org" TargetMode="External"/><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hyperlink" Target="mailto:jennie@highroadalliance.org" TargetMode="External"/><Relationship Id="rId2" Type="http://schemas.openxmlformats.org/officeDocument/2006/relationships/notesSlide" Target="../notesSlides/notesSlide33.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hyperlink" Target="mailto:peter@highroadalliance.or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hyperlink" Target="https://www.clasp.org/wp-content/uploads/2022/01/3.21.18_definingIET.pdf"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744575"/>
            <a:ext cx="8520600" cy="2052600"/>
          </a:xfrm>
          <a:prstGeom prst="rect">
            <a:avLst/>
          </a:prstGeom>
        </p:spPr>
        <p:txBody>
          <a:bodyPr spcFirstLastPara="1" wrap="square" lIns="91425" tIns="91425" rIns="91425" bIns="91425" anchor="t" anchorCtr="0">
            <a:noAutofit/>
          </a:bodyPr>
          <a:lstStyle/>
          <a:p>
            <a:pPr marL="0" lvl="0" indent="0" algn="r" rtl="0">
              <a:lnSpc>
                <a:spcPct val="115000"/>
              </a:lnSpc>
              <a:spcBef>
                <a:spcPts val="0"/>
              </a:spcBef>
              <a:spcAft>
                <a:spcPts val="0"/>
              </a:spcAft>
              <a:buNone/>
            </a:pPr>
            <a:r>
              <a:rPr lang="en" sz="5300" b="1" dirty="0">
                <a:solidFill>
                  <a:srgbClr val="0B5394"/>
                </a:solidFill>
              </a:rPr>
              <a:t>Integrated Education and Training (IET) in California: </a:t>
            </a:r>
            <a:r>
              <a:rPr lang="en" sz="3500" b="1" dirty="0">
                <a:solidFill>
                  <a:srgbClr val="0B5394"/>
                </a:solidFill>
              </a:rPr>
              <a:t>Voices from the Field </a:t>
            </a:r>
            <a:endParaRPr sz="3500" b="1" dirty="0">
              <a:solidFill>
                <a:srgbClr val="0B5394"/>
              </a:solidFill>
            </a:endParaRPr>
          </a:p>
          <a:p>
            <a:pPr marL="0" lvl="0" indent="0" algn="r" rtl="0">
              <a:lnSpc>
                <a:spcPct val="115000"/>
              </a:lnSpc>
              <a:spcBef>
                <a:spcPts val="0"/>
              </a:spcBef>
              <a:spcAft>
                <a:spcPts val="0"/>
              </a:spcAft>
              <a:buClr>
                <a:schemeClr val="dk1"/>
              </a:buClr>
              <a:buSzPts val="1100"/>
              <a:buFont typeface="Arial"/>
              <a:buNone/>
            </a:pPr>
            <a:endParaRPr sz="3500" dirty="0">
              <a:solidFill>
                <a:srgbClr val="1A4D94"/>
              </a:solidFill>
            </a:endParaRPr>
          </a:p>
        </p:txBody>
      </p:sp>
      <p:sp>
        <p:nvSpPr>
          <p:cNvPr id="55" name="Google Shape;55;p13"/>
          <p:cNvSpPr txBox="1">
            <a:spLocks noGrp="1"/>
          </p:cNvSpPr>
          <p:nvPr>
            <p:ph type="subTitle" idx="1"/>
          </p:nvPr>
        </p:nvSpPr>
        <p:spPr>
          <a:xfrm>
            <a:off x="5826800" y="3741850"/>
            <a:ext cx="3005400" cy="792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a:t>August 24, 2022</a:t>
            </a:r>
            <a:endParaRPr>
              <a:solidFill>
                <a:srgbClr val="1A4D94"/>
              </a:solidFill>
              <a:latin typeface="Avenir"/>
              <a:ea typeface="Avenir"/>
              <a:cs typeface="Avenir"/>
              <a:sym typeface="Avenir"/>
            </a:endParaRPr>
          </a:p>
        </p:txBody>
      </p:sp>
      <p:pic>
        <p:nvPicPr>
          <p:cNvPr id="56" name="Google Shape;56;p13" descr="Logo of the presenter, High Road Alliance, with the tag line 'equitable career pathways'"/>
          <p:cNvPicPr preferRelativeResize="0"/>
          <p:nvPr/>
        </p:nvPicPr>
        <p:blipFill>
          <a:blip r:embed="rId3">
            <a:alphaModFix/>
          </a:blip>
          <a:stretch>
            <a:fillRect/>
          </a:stretch>
        </p:blipFill>
        <p:spPr>
          <a:xfrm>
            <a:off x="311696" y="2994400"/>
            <a:ext cx="3428649" cy="25717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Why IET? </a:t>
            </a:r>
            <a:endParaRPr dirty="0">
              <a:solidFill>
                <a:srgbClr val="1A4D94"/>
              </a:solidFill>
              <a:latin typeface="Avenir"/>
              <a:ea typeface="Avenir"/>
              <a:cs typeface="Avenir"/>
              <a:sym typeface="Avenir"/>
            </a:endParaRPr>
          </a:p>
        </p:txBody>
      </p:sp>
      <p:sp>
        <p:nvSpPr>
          <p:cNvPr id="118" name="Google Shape;118;p22"/>
          <p:cNvSpPr txBox="1">
            <a:spLocks noGrp="1"/>
          </p:cNvSpPr>
          <p:nvPr>
            <p:ph type="body" idx="1"/>
          </p:nvPr>
        </p:nvSpPr>
        <p:spPr>
          <a:xfrm>
            <a:off x="311700" y="1143200"/>
            <a:ext cx="8520600" cy="31368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Char char="●"/>
            </a:pPr>
            <a:r>
              <a:rPr lang="en" sz="2400"/>
              <a:t>Equity: Remove historical barriers to quality training, jobs, and careers</a:t>
            </a:r>
            <a:endParaRPr sz="2400"/>
          </a:p>
          <a:p>
            <a:pPr marL="457200" lvl="0" indent="-381000" algn="l" rtl="0">
              <a:spcBef>
                <a:spcPts val="1000"/>
              </a:spcBef>
              <a:spcAft>
                <a:spcPts val="0"/>
              </a:spcAft>
              <a:buSzPts val="2400"/>
              <a:buChar char="●"/>
            </a:pPr>
            <a:r>
              <a:rPr lang="en" sz="2400"/>
              <a:t>Transition: Support entry into college-level and career-oriented coursework</a:t>
            </a:r>
            <a:endParaRPr sz="2400"/>
          </a:p>
          <a:p>
            <a:pPr marL="457200" lvl="0" indent="-381000" algn="l" rtl="0">
              <a:spcBef>
                <a:spcPts val="1000"/>
              </a:spcBef>
              <a:spcAft>
                <a:spcPts val="0"/>
              </a:spcAft>
              <a:buSzPts val="2400"/>
              <a:buChar char="●"/>
            </a:pPr>
            <a:r>
              <a:rPr lang="en" sz="2400"/>
              <a:t>Acceleration: Contextualize or link basic skills instruction, eliminate prerequisites, and shorten course sequences</a:t>
            </a:r>
            <a:endParaRPr sz="2400"/>
          </a:p>
          <a:p>
            <a:pPr marL="457200" lvl="0" indent="-381000" algn="l" rtl="0">
              <a:spcBef>
                <a:spcPts val="1000"/>
              </a:spcBef>
              <a:spcAft>
                <a:spcPts val="1000"/>
              </a:spcAft>
              <a:buSzPts val="2400"/>
              <a:buChar char="●"/>
            </a:pPr>
            <a:r>
              <a:rPr lang="en" sz="2400"/>
              <a:t>Workforce and Economic Development: Fuel industry growth through inclusion and access</a:t>
            </a:r>
            <a:endParaRPr sz="2400"/>
          </a:p>
        </p:txBody>
      </p:sp>
      <p:pic>
        <p:nvPicPr>
          <p:cNvPr id="119" name="Google Shape;119;p22">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7992777" y="4280000"/>
            <a:ext cx="1151218" cy="8635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Not All IET Programs Look Alike! </a:t>
            </a:r>
            <a:endParaRPr dirty="0">
              <a:solidFill>
                <a:srgbClr val="1A4D94"/>
              </a:solidFill>
              <a:latin typeface="Avenir"/>
              <a:ea typeface="Avenir"/>
              <a:cs typeface="Avenir"/>
              <a:sym typeface="Avenir"/>
            </a:endParaRPr>
          </a:p>
        </p:txBody>
      </p:sp>
      <p:sp>
        <p:nvSpPr>
          <p:cNvPr id="125" name="Google Shape;125;p23"/>
          <p:cNvSpPr txBox="1">
            <a:spLocks noGrp="1"/>
          </p:cNvSpPr>
          <p:nvPr>
            <p:ph type="body" idx="1"/>
          </p:nvPr>
        </p:nvSpPr>
        <p:spPr>
          <a:xfrm>
            <a:off x="311700" y="1143200"/>
            <a:ext cx="8520600" cy="31368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Char char="●"/>
            </a:pPr>
            <a:r>
              <a:rPr lang="en" sz="2400"/>
              <a:t>Co-teaching and alternating teaching approaches</a:t>
            </a:r>
            <a:endParaRPr sz="2400"/>
          </a:p>
          <a:p>
            <a:pPr marL="457200" lvl="0" indent="-381000" algn="l" rtl="0">
              <a:spcBef>
                <a:spcPts val="1000"/>
              </a:spcBef>
              <a:spcAft>
                <a:spcPts val="0"/>
              </a:spcAft>
              <a:buSzPts val="2400"/>
              <a:buChar char="●"/>
            </a:pPr>
            <a:r>
              <a:rPr lang="en" sz="2400"/>
              <a:t>Roles of adult schools, community colleges, and partners</a:t>
            </a:r>
            <a:endParaRPr sz="2400"/>
          </a:p>
          <a:p>
            <a:pPr marL="457200" lvl="0" indent="-381000" algn="l" rtl="0">
              <a:spcBef>
                <a:spcPts val="1000"/>
              </a:spcBef>
              <a:spcAft>
                <a:spcPts val="0"/>
              </a:spcAft>
              <a:buSzPts val="2400"/>
              <a:buChar char="●"/>
            </a:pPr>
            <a:r>
              <a:rPr lang="en" sz="2400"/>
              <a:t>Various industries and occupations</a:t>
            </a:r>
            <a:endParaRPr sz="2400"/>
          </a:p>
          <a:p>
            <a:pPr marL="457200" lvl="0" indent="-381000" algn="l" rtl="0">
              <a:spcBef>
                <a:spcPts val="1000"/>
              </a:spcBef>
              <a:spcAft>
                <a:spcPts val="1000"/>
              </a:spcAft>
              <a:buSzPts val="2400"/>
              <a:buChar char="●"/>
            </a:pPr>
            <a:r>
              <a:rPr lang="en" sz="2400"/>
              <a:t>Diverse funding models</a:t>
            </a:r>
            <a:endParaRPr sz="2400"/>
          </a:p>
        </p:txBody>
      </p:sp>
      <p:pic>
        <p:nvPicPr>
          <p:cNvPr id="126" name="Google Shape;126;p23">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7992777" y="4280000"/>
            <a:ext cx="1151218" cy="8635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1A4D94">
            <a:alpha val="41900"/>
          </a:srgbClr>
        </a:solidFill>
        <a:effectLst/>
      </p:bgPr>
    </p:bg>
    <p:spTree>
      <p:nvGrpSpPr>
        <p:cNvPr id="1" name="Shape 130"/>
        <p:cNvGrpSpPr/>
        <p:nvPr/>
      </p:nvGrpSpPr>
      <p:grpSpPr>
        <a:xfrm>
          <a:off x="0" y="0"/>
          <a:ext cx="0" cy="0"/>
          <a:chOff x="0" y="0"/>
          <a:chExt cx="0" cy="0"/>
        </a:xfrm>
      </p:grpSpPr>
      <p:sp>
        <p:nvSpPr>
          <p:cNvPr id="131" name="Google Shape;131;p24"/>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IET in California Adult Education and Community Colleges: Lessons and Opportunities</a:t>
            </a:r>
            <a:endParaRPr dirty="0"/>
          </a:p>
        </p:txBody>
      </p:sp>
      <p:pic>
        <p:nvPicPr>
          <p:cNvPr id="132" name="Google Shape;132;p24">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7992777" y="4280000"/>
            <a:ext cx="1151218" cy="8635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72133F">
            <a:alpha val="34640"/>
          </a:srgbClr>
        </a:solidFill>
        <a:effectLst/>
      </p:bgPr>
    </p:bg>
    <p:spTree>
      <p:nvGrpSpPr>
        <p:cNvPr id="1" name="Shape 136"/>
        <p:cNvGrpSpPr/>
        <p:nvPr/>
      </p:nvGrpSpPr>
      <p:grpSpPr>
        <a:xfrm>
          <a:off x="0" y="0"/>
          <a:ext cx="0" cy="0"/>
          <a:chOff x="0" y="0"/>
          <a:chExt cx="0" cy="0"/>
        </a:xfrm>
      </p:grpSpPr>
      <p:sp>
        <p:nvSpPr>
          <p:cNvPr id="137" name="Google Shape;137;p25"/>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p>
            <a:pPr marL="0" lvl="0" indent="0" algn="l" rtl="0">
              <a:lnSpc>
                <a:spcPct val="115000"/>
              </a:lnSpc>
              <a:spcBef>
                <a:spcPts val="0"/>
              </a:spcBef>
              <a:spcAft>
                <a:spcPts val="1000"/>
              </a:spcAft>
              <a:buNone/>
            </a:pPr>
            <a:r>
              <a:rPr lang="en" sz="3600" dirty="0">
                <a:solidFill>
                  <a:srgbClr val="72133F"/>
                </a:solidFill>
              </a:rPr>
              <a:t>Six Keys to IET Implementation </a:t>
            </a:r>
            <a:endParaRPr sz="3600" dirty="0"/>
          </a:p>
        </p:txBody>
      </p:sp>
      <p:sp>
        <p:nvSpPr>
          <p:cNvPr id="138" name="Google Shape;138;p25"/>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p>
            <a:pPr marL="457200" lvl="0" indent="-342900" algn="l" rtl="0">
              <a:lnSpc>
                <a:spcPct val="115000"/>
              </a:lnSpc>
              <a:spcBef>
                <a:spcPts val="0"/>
              </a:spcBef>
              <a:spcAft>
                <a:spcPts val="0"/>
              </a:spcAft>
              <a:buClr>
                <a:schemeClr val="dk1"/>
              </a:buClr>
              <a:buSzPts val="1800"/>
              <a:buFont typeface="EB Garamond"/>
              <a:buAutoNum type="arabicPeriod"/>
            </a:pPr>
            <a:r>
              <a:rPr lang="en">
                <a:solidFill>
                  <a:schemeClr val="dk1"/>
                </a:solidFill>
                <a:latin typeface="EB Garamond"/>
                <a:ea typeface="EB Garamond"/>
                <a:cs typeface="EB Garamond"/>
                <a:sym typeface="EB Garamond"/>
              </a:rPr>
              <a:t>Collaborative partnerships</a:t>
            </a:r>
            <a:endParaRPr>
              <a:solidFill>
                <a:schemeClr val="dk1"/>
              </a:solidFill>
              <a:latin typeface="EB Garamond"/>
              <a:ea typeface="EB Garamond"/>
              <a:cs typeface="EB Garamond"/>
              <a:sym typeface="EB Garamond"/>
            </a:endParaRPr>
          </a:p>
          <a:p>
            <a:pPr marL="457200" lvl="0" indent="-342900" algn="l" rtl="0">
              <a:lnSpc>
                <a:spcPct val="115000"/>
              </a:lnSpc>
              <a:spcBef>
                <a:spcPts val="1000"/>
              </a:spcBef>
              <a:spcAft>
                <a:spcPts val="0"/>
              </a:spcAft>
              <a:buClr>
                <a:schemeClr val="dk1"/>
              </a:buClr>
              <a:buSzPts val="1800"/>
              <a:buFont typeface="EB Garamond"/>
              <a:buAutoNum type="arabicPeriod"/>
            </a:pPr>
            <a:r>
              <a:rPr lang="en">
                <a:solidFill>
                  <a:schemeClr val="dk1"/>
                </a:solidFill>
                <a:latin typeface="EB Garamond"/>
                <a:ea typeface="EB Garamond"/>
                <a:cs typeface="EB Garamond"/>
                <a:sym typeface="EB Garamond"/>
              </a:rPr>
              <a:t>Teacher recruitment and training</a:t>
            </a:r>
            <a:endParaRPr>
              <a:solidFill>
                <a:schemeClr val="dk1"/>
              </a:solidFill>
              <a:latin typeface="EB Garamond"/>
              <a:ea typeface="EB Garamond"/>
              <a:cs typeface="EB Garamond"/>
              <a:sym typeface="EB Garamond"/>
            </a:endParaRPr>
          </a:p>
          <a:p>
            <a:pPr marL="457200" lvl="0" indent="-342900" algn="l" rtl="0">
              <a:lnSpc>
                <a:spcPct val="115000"/>
              </a:lnSpc>
              <a:spcBef>
                <a:spcPts val="1000"/>
              </a:spcBef>
              <a:spcAft>
                <a:spcPts val="0"/>
              </a:spcAft>
              <a:buClr>
                <a:schemeClr val="dk1"/>
              </a:buClr>
              <a:buSzPts val="1800"/>
              <a:buFont typeface="EB Garamond"/>
              <a:buAutoNum type="arabicPeriod"/>
            </a:pPr>
            <a:r>
              <a:rPr lang="en">
                <a:solidFill>
                  <a:schemeClr val="dk1"/>
                </a:solidFill>
                <a:latin typeface="EB Garamond"/>
                <a:ea typeface="EB Garamond"/>
                <a:cs typeface="EB Garamond"/>
                <a:sym typeface="EB Garamond"/>
              </a:rPr>
              <a:t>Student recruitment and enrollment</a:t>
            </a:r>
            <a:endParaRPr>
              <a:solidFill>
                <a:schemeClr val="dk1"/>
              </a:solidFill>
              <a:latin typeface="EB Garamond"/>
              <a:ea typeface="EB Garamond"/>
              <a:cs typeface="EB Garamond"/>
              <a:sym typeface="EB Garamond"/>
            </a:endParaRPr>
          </a:p>
          <a:p>
            <a:pPr marL="457200" lvl="0" indent="-342900" algn="l" rtl="0">
              <a:lnSpc>
                <a:spcPct val="115000"/>
              </a:lnSpc>
              <a:spcBef>
                <a:spcPts val="1000"/>
              </a:spcBef>
              <a:spcAft>
                <a:spcPts val="0"/>
              </a:spcAft>
              <a:buClr>
                <a:schemeClr val="dk1"/>
              </a:buClr>
              <a:buSzPts val="1800"/>
              <a:buFont typeface="EB Garamond"/>
              <a:buAutoNum type="arabicPeriod"/>
            </a:pPr>
            <a:r>
              <a:rPr lang="en">
                <a:solidFill>
                  <a:schemeClr val="dk1"/>
                </a:solidFill>
                <a:latin typeface="EB Garamond"/>
                <a:ea typeface="EB Garamond"/>
                <a:cs typeface="EB Garamond"/>
                <a:sym typeface="EB Garamond"/>
              </a:rPr>
              <a:t>Retention support </a:t>
            </a:r>
            <a:endParaRPr>
              <a:solidFill>
                <a:schemeClr val="dk1"/>
              </a:solidFill>
              <a:latin typeface="EB Garamond"/>
              <a:ea typeface="EB Garamond"/>
              <a:cs typeface="EB Garamond"/>
              <a:sym typeface="EB Garamond"/>
            </a:endParaRPr>
          </a:p>
          <a:p>
            <a:pPr marL="457200" lvl="0" indent="-342900" algn="l" rtl="0">
              <a:lnSpc>
                <a:spcPct val="115000"/>
              </a:lnSpc>
              <a:spcBef>
                <a:spcPts val="1000"/>
              </a:spcBef>
              <a:spcAft>
                <a:spcPts val="0"/>
              </a:spcAft>
              <a:buClr>
                <a:schemeClr val="dk1"/>
              </a:buClr>
              <a:buSzPts val="1800"/>
              <a:buFont typeface="EB Garamond"/>
              <a:buAutoNum type="arabicPeriod"/>
            </a:pPr>
            <a:r>
              <a:rPr lang="en">
                <a:solidFill>
                  <a:schemeClr val="dk1"/>
                </a:solidFill>
                <a:latin typeface="EB Garamond"/>
                <a:ea typeface="EB Garamond"/>
                <a:cs typeface="EB Garamond"/>
                <a:sym typeface="EB Garamond"/>
              </a:rPr>
              <a:t>Support services to connect students to work</a:t>
            </a:r>
            <a:endParaRPr>
              <a:solidFill>
                <a:schemeClr val="dk1"/>
              </a:solidFill>
              <a:latin typeface="EB Garamond"/>
              <a:ea typeface="EB Garamond"/>
              <a:cs typeface="EB Garamond"/>
              <a:sym typeface="EB Garamond"/>
            </a:endParaRPr>
          </a:p>
          <a:p>
            <a:pPr marL="457200" lvl="0" indent="-342900" algn="l" rtl="0">
              <a:lnSpc>
                <a:spcPct val="115000"/>
              </a:lnSpc>
              <a:spcBef>
                <a:spcPts val="1000"/>
              </a:spcBef>
              <a:spcAft>
                <a:spcPts val="1000"/>
              </a:spcAft>
              <a:buClr>
                <a:schemeClr val="dk1"/>
              </a:buClr>
              <a:buSzPts val="1800"/>
              <a:buFont typeface="EB Garamond"/>
              <a:buAutoNum type="arabicPeriod"/>
            </a:pPr>
            <a:r>
              <a:rPr lang="en">
                <a:solidFill>
                  <a:schemeClr val="dk1"/>
                </a:solidFill>
                <a:latin typeface="EB Garamond"/>
                <a:ea typeface="EB Garamond"/>
                <a:cs typeface="EB Garamond"/>
                <a:sym typeface="EB Garamond"/>
              </a:rPr>
              <a:t>Support services to connect students to further training  </a:t>
            </a:r>
            <a:endParaRPr sz="2500">
              <a:solidFill>
                <a:schemeClr val="dk1"/>
              </a:solidFill>
            </a:endParaRPr>
          </a:p>
        </p:txBody>
      </p:sp>
      <p:pic>
        <p:nvPicPr>
          <p:cNvPr id="139" name="Google Shape;139;p25">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7992777" y="4280000"/>
            <a:ext cx="1151218" cy="8635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Collaborative Partnerships for Training Delivery</a:t>
            </a:r>
            <a:endParaRPr dirty="0">
              <a:solidFill>
                <a:srgbClr val="1A4D94"/>
              </a:solidFill>
              <a:latin typeface="Avenir"/>
              <a:ea typeface="Avenir"/>
              <a:cs typeface="Avenir"/>
              <a:sym typeface="Avenir"/>
            </a:endParaRPr>
          </a:p>
        </p:txBody>
      </p:sp>
      <p:sp>
        <p:nvSpPr>
          <p:cNvPr id="145" name="Google Shape;145;p26"/>
          <p:cNvSpPr txBox="1">
            <a:spLocks noGrp="1"/>
          </p:cNvSpPr>
          <p:nvPr>
            <p:ph type="body" idx="1"/>
          </p:nvPr>
        </p:nvSpPr>
        <p:spPr>
          <a:xfrm>
            <a:off x="311700" y="1043863"/>
            <a:ext cx="8520600" cy="3210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400" i="1">
                <a:solidFill>
                  <a:srgbClr val="1155CC"/>
                </a:solidFill>
              </a:rPr>
              <a:t>Consortium-wide partnerships!</a:t>
            </a:r>
            <a:endParaRPr sz="2400" i="1">
              <a:solidFill>
                <a:srgbClr val="1155CC"/>
              </a:solidFill>
            </a:endParaRPr>
          </a:p>
          <a:p>
            <a:pPr marL="0" lvl="0" indent="0" algn="ctr" rtl="0">
              <a:spcBef>
                <a:spcPts val="1000"/>
              </a:spcBef>
              <a:spcAft>
                <a:spcPts val="0"/>
              </a:spcAft>
              <a:buNone/>
            </a:pPr>
            <a:r>
              <a:rPr lang="en" sz="1900">
                <a:solidFill>
                  <a:srgbClr val="1155CC"/>
                </a:solidFill>
              </a:rPr>
              <a:t>Basic skills and CTE instructors</a:t>
            </a:r>
            <a:endParaRPr sz="1900">
              <a:solidFill>
                <a:srgbClr val="1155CC"/>
              </a:solidFill>
            </a:endParaRPr>
          </a:p>
          <a:p>
            <a:pPr marL="0" lvl="0" indent="0" algn="ctr" rtl="0">
              <a:spcBef>
                <a:spcPts val="1000"/>
              </a:spcBef>
              <a:spcAft>
                <a:spcPts val="0"/>
              </a:spcAft>
              <a:buNone/>
            </a:pPr>
            <a:r>
              <a:rPr lang="en" sz="1900">
                <a:solidFill>
                  <a:srgbClr val="1155CC"/>
                </a:solidFill>
              </a:rPr>
              <a:t>Adult education and post-secondary education</a:t>
            </a:r>
            <a:endParaRPr sz="2400" i="1">
              <a:solidFill>
                <a:srgbClr val="1155CC"/>
              </a:solidFill>
            </a:endParaRPr>
          </a:p>
          <a:p>
            <a:pPr marL="457200" lvl="0" indent="-381000" algn="l" rtl="0">
              <a:spcBef>
                <a:spcPts val="1000"/>
              </a:spcBef>
              <a:spcAft>
                <a:spcPts val="0"/>
              </a:spcAft>
              <a:buSzPts val="2400"/>
              <a:buChar char="●"/>
            </a:pPr>
            <a:r>
              <a:rPr lang="en" sz="2400"/>
              <a:t>Establishing trust and commitment to IET</a:t>
            </a:r>
            <a:endParaRPr sz="2400"/>
          </a:p>
          <a:p>
            <a:pPr marL="457200" lvl="0" indent="-381000" algn="l" rtl="0">
              <a:spcBef>
                <a:spcPts val="1000"/>
              </a:spcBef>
              <a:spcAft>
                <a:spcPts val="0"/>
              </a:spcAft>
              <a:buSzPts val="2400"/>
              <a:buChar char="●"/>
            </a:pPr>
            <a:r>
              <a:rPr lang="en" sz="2400"/>
              <a:t>Defining roles, maintaining communication</a:t>
            </a:r>
            <a:endParaRPr sz="2400"/>
          </a:p>
          <a:p>
            <a:pPr marL="457200" lvl="0" indent="-381000" algn="l" rtl="0">
              <a:spcBef>
                <a:spcPts val="1000"/>
              </a:spcBef>
              <a:spcAft>
                <a:spcPts val="0"/>
              </a:spcAft>
              <a:buSzPts val="2400"/>
              <a:buChar char="●"/>
            </a:pPr>
            <a:r>
              <a:rPr lang="en" sz="2400"/>
              <a:t>Staff time dedicated to collaboration</a:t>
            </a:r>
            <a:endParaRPr sz="2400"/>
          </a:p>
          <a:p>
            <a:pPr marL="457200" lvl="0" indent="-381000" algn="l" rtl="0">
              <a:spcBef>
                <a:spcPts val="1000"/>
              </a:spcBef>
              <a:spcAft>
                <a:spcPts val="1000"/>
              </a:spcAft>
              <a:buSzPts val="2400"/>
              <a:buChar char="●"/>
            </a:pPr>
            <a:r>
              <a:rPr lang="en" sz="2400"/>
              <a:t>Overcoming technical challenges </a:t>
            </a:r>
            <a:endParaRPr sz="2400"/>
          </a:p>
        </p:txBody>
      </p:sp>
      <p:pic>
        <p:nvPicPr>
          <p:cNvPr id="146" name="Google Shape;146;p26">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7992777" y="4280000"/>
            <a:ext cx="1151218" cy="8635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Teacher Recruitment and Training</a:t>
            </a:r>
            <a:endParaRPr dirty="0">
              <a:solidFill>
                <a:srgbClr val="1A4D94"/>
              </a:solidFill>
              <a:latin typeface="Avenir"/>
              <a:ea typeface="Avenir"/>
              <a:cs typeface="Avenir"/>
              <a:sym typeface="Avenir"/>
            </a:endParaRPr>
          </a:p>
        </p:txBody>
      </p:sp>
      <p:sp>
        <p:nvSpPr>
          <p:cNvPr id="152" name="Google Shape;152;p27"/>
          <p:cNvSpPr txBox="1">
            <a:spLocks noGrp="1"/>
          </p:cNvSpPr>
          <p:nvPr>
            <p:ph type="body" idx="1"/>
          </p:nvPr>
        </p:nvSpPr>
        <p:spPr>
          <a:xfrm>
            <a:off x="311700" y="1043863"/>
            <a:ext cx="8520600" cy="32100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Char char="●"/>
            </a:pPr>
            <a:r>
              <a:rPr lang="en" sz="2400"/>
              <a:t>IET teacher recruitment can be challenging and require creative approaches to find to right people</a:t>
            </a:r>
            <a:endParaRPr sz="2400"/>
          </a:p>
          <a:p>
            <a:pPr marL="457200" lvl="0" indent="-381000" algn="l" rtl="0">
              <a:spcBef>
                <a:spcPts val="1000"/>
              </a:spcBef>
              <a:spcAft>
                <a:spcPts val="0"/>
              </a:spcAft>
              <a:buSzPts val="2400"/>
              <a:buChar char="●"/>
            </a:pPr>
            <a:r>
              <a:rPr lang="en" sz="2400"/>
              <a:t>CALPRO IET implementation clinic</a:t>
            </a:r>
            <a:endParaRPr sz="2400"/>
          </a:p>
          <a:p>
            <a:pPr marL="457200" lvl="0" indent="-381000" algn="l" rtl="0">
              <a:spcBef>
                <a:spcPts val="1000"/>
              </a:spcBef>
              <a:spcAft>
                <a:spcPts val="0"/>
              </a:spcAft>
              <a:buSzPts val="2400"/>
              <a:buChar char="●"/>
            </a:pPr>
            <a:r>
              <a:rPr lang="en" sz="2400"/>
              <a:t>Cross-training by CTE and basic skills teachers</a:t>
            </a:r>
            <a:endParaRPr sz="2400"/>
          </a:p>
          <a:p>
            <a:pPr marL="457200" lvl="0" indent="-381000" algn="l" rtl="0">
              <a:spcBef>
                <a:spcPts val="1000"/>
              </a:spcBef>
              <a:spcAft>
                <a:spcPts val="1000"/>
              </a:spcAft>
              <a:buSzPts val="2400"/>
              <a:buChar char="●"/>
            </a:pPr>
            <a:r>
              <a:rPr lang="en" sz="2400"/>
              <a:t>Paid teacher collaboration time</a:t>
            </a:r>
            <a:endParaRPr sz="2400"/>
          </a:p>
        </p:txBody>
      </p:sp>
      <p:pic>
        <p:nvPicPr>
          <p:cNvPr id="153" name="Google Shape;153;p27">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7992777" y="4280000"/>
            <a:ext cx="1151218" cy="8635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Student Recruitment and Enrollment</a:t>
            </a:r>
            <a:endParaRPr dirty="0">
              <a:solidFill>
                <a:srgbClr val="1A4D94"/>
              </a:solidFill>
              <a:latin typeface="Avenir"/>
              <a:ea typeface="Avenir"/>
              <a:cs typeface="Avenir"/>
              <a:sym typeface="Avenir"/>
            </a:endParaRPr>
          </a:p>
        </p:txBody>
      </p:sp>
      <p:sp>
        <p:nvSpPr>
          <p:cNvPr id="159" name="Google Shape;159;p28"/>
          <p:cNvSpPr txBox="1">
            <a:spLocks noGrp="1"/>
          </p:cNvSpPr>
          <p:nvPr>
            <p:ph type="body" idx="1"/>
          </p:nvPr>
        </p:nvSpPr>
        <p:spPr>
          <a:xfrm>
            <a:off x="311700" y="1265613"/>
            <a:ext cx="8520600" cy="32100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Char char="●"/>
            </a:pPr>
            <a:r>
              <a:rPr lang="en" sz="2400"/>
              <a:t>Clear and consistent messaging: what is IET?</a:t>
            </a:r>
            <a:endParaRPr sz="2400"/>
          </a:p>
          <a:p>
            <a:pPr marL="457200" lvl="0" indent="-381000" algn="l" rtl="0">
              <a:spcBef>
                <a:spcPts val="1000"/>
              </a:spcBef>
              <a:spcAft>
                <a:spcPts val="0"/>
              </a:spcAft>
              <a:buSzPts val="2400"/>
              <a:buChar char="●"/>
            </a:pPr>
            <a:r>
              <a:rPr lang="en" sz="2400"/>
              <a:t>Market through adult school, college, employers…</a:t>
            </a:r>
            <a:endParaRPr sz="2400"/>
          </a:p>
          <a:p>
            <a:pPr marL="457200" lvl="0" indent="-381000" algn="l" rtl="0">
              <a:spcBef>
                <a:spcPts val="1000"/>
              </a:spcBef>
              <a:spcAft>
                <a:spcPts val="0"/>
              </a:spcAft>
              <a:buSzPts val="2400"/>
              <a:buChar char="●"/>
            </a:pPr>
            <a:r>
              <a:rPr lang="en" sz="2400"/>
              <a:t>Role of student support staff: remove barriers, navigate</a:t>
            </a:r>
            <a:endParaRPr sz="2400"/>
          </a:p>
          <a:p>
            <a:pPr marL="457200" lvl="0" indent="-381000" algn="l" rtl="0">
              <a:spcBef>
                <a:spcPts val="1000"/>
              </a:spcBef>
              <a:spcAft>
                <a:spcPts val="1000"/>
              </a:spcAft>
              <a:buSzPts val="2400"/>
              <a:buChar char="●"/>
            </a:pPr>
            <a:r>
              <a:rPr lang="en" sz="2400"/>
              <a:t>Options for non-ESL students?</a:t>
            </a:r>
            <a:endParaRPr sz="2400"/>
          </a:p>
        </p:txBody>
      </p:sp>
      <p:pic>
        <p:nvPicPr>
          <p:cNvPr id="160" name="Google Shape;160;p28">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7992777" y="4280000"/>
            <a:ext cx="1151218" cy="8635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Retention Support</a:t>
            </a:r>
            <a:endParaRPr dirty="0">
              <a:solidFill>
                <a:srgbClr val="1A4D94"/>
              </a:solidFill>
              <a:latin typeface="Avenir"/>
              <a:ea typeface="Avenir"/>
              <a:cs typeface="Avenir"/>
              <a:sym typeface="Avenir"/>
            </a:endParaRPr>
          </a:p>
        </p:txBody>
      </p:sp>
      <p:sp>
        <p:nvSpPr>
          <p:cNvPr id="166" name="Google Shape;166;p29"/>
          <p:cNvSpPr txBox="1">
            <a:spLocks noGrp="1"/>
          </p:cNvSpPr>
          <p:nvPr>
            <p:ph type="body" idx="1"/>
          </p:nvPr>
        </p:nvSpPr>
        <p:spPr>
          <a:xfrm>
            <a:off x="311700" y="1043863"/>
            <a:ext cx="8520600" cy="32100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Char char="●"/>
            </a:pPr>
            <a:r>
              <a:rPr lang="en" sz="2400"/>
              <a:t>Students typically juggle work, family, and school</a:t>
            </a:r>
            <a:endParaRPr sz="2400"/>
          </a:p>
          <a:p>
            <a:pPr marL="457200" lvl="0" indent="-381000" algn="l" rtl="0">
              <a:spcBef>
                <a:spcPts val="1000"/>
              </a:spcBef>
              <a:spcAft>
                <a:spcPts val="0"/>
              </a:spcAft>
              <a:buSzPts val="2400"/>
              <a:buChar char="●"/>
            </a:pPr>
            <a:r>
              <a:rPr lang="en" sz="2400"/>
              <a:t>Student-centered models: shorter length, online/hybrid options, stipends </a:t>
            </a:r>
            <a:endParaRPr sz="2400"/>
          </a:p>
          <a:p>
            <a:pPr marL="457200" lvl="0" indent="-381000" algn="l" rtl="0">
              <a:spcBef>
                <a:spcPts val="1000"/>
              </a:spcBef>
              <a:spcAft>
                <a:spcPts val="0"/>
              </a:spcAft>
              <a:buSzPts val="2400"/>
              <a:buChar char="●"/>
            </a:pPr>
            <a:r>
              <a:rPr lang="en" sz="2400"/>
              <a:t>High-quality instruction for working adults: practical language, contextualized, hands-on</a:t>
            </a:r>
            <a:endParaRPr sz="2400"/>
          </a:p>
          <a:p>
            <a:pPr marL="457200" lvl="0" indent="-381000" algn="l" rtl="0">
              <a:spcBef>
                <a:spcPts val="1000"/>
              </a:spcBef>
              <a:spcAft>
                <a:spcPts val="1000"/>
              </a:spcAft>
              <a:buSzPts val="2400"/>
              <a:buChar char="●"/>
            </a:pPr>
            <a:r>
              <a:rPr lang="en" sz="2400"/>
              <a:t>Support services: set goals, monitor attendance, transition assistance</a:t>
            </a:r>
            <a:endParaRPr sz="2400"/>
          </a:p>
        </p:txBody>
      </p:sp>
      <p:pic>
        <p:nvPicPr>
          <p:cNvPr id="167" name="Google Shape;167;p29">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7992777" y="4280000"/>
            <a:ext cx="1151218" cy="8635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3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Support Services to Connect Students to Work</a:t>
            </a:r>
            <a:endParaRPr dirty="0">
              <a:solidFill>
                <a:srgbClr val="1A4D94"/>
              </a:solidFill>
              <a:latin typeface="Avenir"/>
              <a:ea typeface="Avenir"/>
              <a:cs typeface="Avenir"/>
              <a:sym typeface="Avenir"/>
            </a:endParaRPr>
          </a:p>
        </p:txBody>
      </p:sp>
      <p:sp>
        <p:nvSpPr>
          <p:cNvPr id="173" name="Google Shape;173;p30"/>
          <p:cNvSpPr txBox="1">
            <a:spLocks noGrp="1"/>
          </p:cNvSpPr>
          <p:nvPr>
            <p:ph type="body" idx="1"/>
          </p:nvPr>
        </p:nvSpPr>
        <p:spPr>
          <a:xfrm>
            <a:off x="311700" y="1043863"/>
            <a:ext cx="8520600" cy="32100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Char char="●"/>
            </a:pPr>
            <a:r>
              <a:rPr lang="en" sz="2400"/>
              <a:t>Limited resources or expertise re: employment services</a:t>
            </a:r>
            <a:endParaRPr sz="2400"/>
          </a:p>
          <a:p>
            <a:pPr marL="457200" lvl="0" indent="-381000" algn="l" rtl="0">
              <a:spcBef>
                <a:spcPts val="1000"/>
              </a:spcBef>
              <a:spcAft>
                <a:spcPts val="0"/>
              </a:spcAft>
              <a:buSzPts val="2400"/>
              <a:buChar char="●"/>
            </a:pPr>
            <a:r>
              <a:rPr lang="en" sz="2400"/>
              <a:t>Ensure both </a:t>
            </a:r>
            <a:r>
              <a:rPr lang="en" sz="2400" i="1"/>
              <a:t>employer demand</a:t>
            </a:r>
            <a:r>
              <a:rPr lang="en" sz="2400"/>
              <a:t> and </a:t>
            </a:r>
            <a:r>
              <a:rPr lang="en" sz="2400" i="1"/>
              <a:t>student interest and ability to work</a:t>
            </a:r>
            <a:r>
              <a:rPr lang="en" sz="2400"/>
              <a:t> in the selected occupations</a:t>
            </a:r>
            <a:endParaRPr sz="2400"/>
          </a:p>
          <a:p>
            <a:pPr marL="457200" lvl="0" indent="-381000" algn="l" rtl="0">
              <a:spcBef>
                <a:spcPts val="1000"/>
              </a:spcBef>
              <a:spcAft>
                <a:spcPts val="0"/>
              </a:spcAft>
              <a:buSzPts val="2400"/>
              <a:buChar char="●"/>
            </a:pPr>
            <a:r>
              <a:rPr lang="en" sz="2400"/>
              <a:t>Employer relationships inform curriculum and lead to hire</a:t>
            </a:r>
            <a:endParaRPr sz="2400"/>
          </a:p>
          <a:p>
            <a:pPr marL="457200" lvl="0" indent="-381000" algn="l" rtl="0">
              <a:spcBef>
                <a:spcPts val="1000"/>
              </a:spcBef>
              <a:spcAft>
                <a:spcPts val="1000"/>
              </a:spcAft>
              <a:buSzPts val="2400"/>
              <a:buChar char="●"/>
            </a:pPr>
            <a:r>
              <a:rPr lang="en" sz="2400"/>
              <a:t>WIOA Title I can fund CTE training, uniforms, childcare, transportation, and career services</a:t>
            </a:r>
            <a:endParaRPr sz="2400"/>
          </a:p>
        </p:txBody>
      </p:sp>
      <p:pic>
        <p:nvPicPr>
          <p:cNvPr id="174" name="Google Shape;174;p30">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7992777" y="4280000"/>
            <a:ext cx="1151218" cy="8635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3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Connections to Further Training</a:t>
            </a:r>
            <a:endParaRPr dirty="0">
              <a:solidFill>
                <a:srgbClr val="1A4D94"/>
              </a:solidFill>
              <a:latin typeface="Avenir"/>
              <a:ea typeface="Avenir"/>
              <a:cs typeface="Avenir"/>
              <a:sym typeface="Avenir"/>
            </a:endParaRPr>
          </a:p>
        </p:txBody>
      </p:sp>
      <p:sp>
        <p:nvSpPr>
          <p:cNvPr id="180" name="Google Shape;180;p31"/>
          <p:cNvSpPr txBox="1">
            <a:spLocks noGrp="1"/>
          </p:cNvSpPr>
          <p:nvPr>
            <p:ph type="body" idx="1"/>
          </p:nvPr>
        </p:nvSpPr>
        <p:spPr>
          <a:xfrm>
            <a:off x="311700" y="1043863"/>
            <a:ext cx="8520600" cy="32100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Char char="●"/>
            </a:pPr>
            <a:r>
              <a:rPr lang="en" sz="2400"/>
              <a:t>Link adult school IET bridge to college pathway with ongoing ESL support </a:t>
            </a:r>
            <a:endParaRPr sz="2400"/>
          </a:p>
          <a:p>
            <a:pPr marL="457200" lvl="0" indent="-381000" algn="l" rtl="0">
              <a:spcBef>
                <a:spcPts val="1000"/>
              </a:spcBef>
              <a:spcAft>
                <a:spcPts val="0"/>
              </a:spcAft>
              <a:buSzPts val="2400"/>
              <a:buChar char="●"/>
            </a:pPr>
            <a:r>
              <a:rPr lang="en" sz="2400"/>
              <a:t>IET for first college course on a CTE pathway</a:t>
            </a:r>
            <a:endParaRPr sz="2400"/>
          </a:p>
          <a:p>
            <a:pPr marL="457200" lvl="0" indent="-381000" algn="l" rtl="0">
              <a:spcBef>
                <a:spcPts val="1000"/>
              </a:spcBef>
              <a:spcAft>
                <a:spcPts val="0"/>
              </a:spcAft>
              <a:buSzPts val="2400"/>
              <a:buChar char="●"/>
            </a:pPr>
            <a:r>
              <a:rPr lang="en" sz="2400"/>
              <a:t>IET course awards certification that stacks toward college certificate or degree</a:t>
            </a:r>
            <a:endParaRPr sz="2400"/>
          </a:p>
          <a:p>
            <a:pPr marL="457200" lvl="0" indent="-381000" algn="l" rtl="0">
              <a:spcBef>
                <a:spcPts val="1000"/>
              </a:spcBef>
              <a:spcAft>
                <a:spcPts val="0"/>
              </a:spcAft>
              <a:buSzPts val="2400"/>
              <a:buChar char="●"/>
            </a:pPr>
            <a:r>
              <a:rPr lang="en" sz="2400"/>
              <a:t>Credit-by-exam to award college credit for noncredit IET</a:t>
            </a:r>
            <a:endParaRPr sz="2400"/>
          </a:p>
          <a:p>
            <a:pPr marL="457200" lvl="0" indent="-381000" algn="l" rtl="0">
              <a:spcBef>
                <a:spcPts val="1000"/>
              </a:spcBef>
              <a:spcAft>
                <a:spcPts val="1000"/>
              </a:spcAft>
              <a:buSzPts val="2400"/>
              <a:buChar char="●"/>
            </a:pPr>
            <a:r>
              <a:rPr lang="en" sz="2400"/>
              <a:t>Transition specialists and other student support services</a:t>
            </a:r>
            <a:endParaRPr sz="2400"/>
          </a:p>
        </p:txBody>
      </p:sp>
      <p:pic>
        <p:nvPicPr>
          <p:cNvPr id="181" name="Google Shape;181;p31">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7992777" y="4280000"/>
            <a:ext cx="1151218" cy="8635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Who We Are</a:t>
            </a:r>
            <a:endParaRPr dirty="0"/>
          </a:p>
        </p:txBody>
      </p:sp>
      <p:sp>
        <p:nvSpPr>
          <p:cNvPr id="62" name="Google Shape;62;p14"/>
          <p:cNvSpPr txBox="1">
            <a:spLocks noGrp="1"/>
          </p:cNvSpPr>
          <p:nvPr>
            <p:ph type="body" idx="1"/>
          </p:nvPr>
        </p:nvSpPr>
        <p:spPr>
          <a:xfrm>
            <a:off x="1270575" y="1349125"/>
            <a:ext cx="3999900" cy="1328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900" b="1"/>
              <a:t>Peter Simon</a:t>
            </a:r>
            <a:endParaRPr sz="1900" b="1"/>
          </a:p>
          <a:p>
            <a:pPr marL="0" lvl="0" indent="0" algn="l" rtl="0">
              <a:spcBef>
                <a:spcPts val="0"/>
              </a:spcBef>
              <a:spcAft>
                <a:spcPts val="0"/>
              </a:spcAft>
              <a:buNone/>
            </a:pPr>
            <a:r>
              <a:rPr lang="en" sz="1700"/>
              <a:t>Co-Founder</a:t>
            </a:r>
            <a:endParaRPr sz="1700"/>
          </a:p>
          <a:p>
            <a:pPr marL="0" lvl="0" indent="0" algn="l" rtl="0">
              <a:spcBef>
                <a:spcPts val="0"/>
              </a:spcBef>
              <a:spcAft>
                <a:spcPts val="0"/>
              </a:spcAft>
              <a:buNone/>
            </a:pPr>
            <a:r>
              <a:rPr lang="en" sz="1700"/>
              <a:t>High Road Alliance</a:t>
            </a:r>
            <a:endParaRPr sz="1700"/>
          </a:p>
        </p:txBody>
      </p:sp>
      <p:sp>
        <p:nvSpPr>
          <p:cNvPr id="63" name="Google Shape;63;p14"/>
          <p:cNvSpPr txBox="1">
            <a:spLocks noGrp="1"/>
          </p:cNvSpPr>
          <p:nvPr>
            <p:ph type="body" idx="2"/>
          </p:nvPr>
        </p:nvSpPr>
        <p:spPr>
          <a:xfrm>
            <a:off x="4281950" y="1349125"/>
            <a:ext cx="3999900" cy="1328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b="1"/>
              <a:t>Jennie Mollica</a:t>
            </a:r>
            <a:endParaRPr sz="2000" b="1"/>
          </a:p>
          <a:p>
            <a:pPr marL="0" lvl="0" indent="0" algn="l" rtl="0">
              <a:spcBef>
                <a:spcPts val="0"/>
              </a:spcBef>
              <a:spcAft>
                <a:spcPts val="0"/>
              </a:spcAft>
              <a:buNone/>
            </a:pPr>
            <a:r>
              <a:rPr lang="en" sz="1700"/>
              <a:t>Co-Founder</a:t>
            </a:r>
            <a:endParaRPr sz="1700"/>
          </a:p>
          <a:p>
            <a:pPr marL="0" lvl="0" indent="0" algn="l" rtl="0">
              <a:spcBef>
                <a:spcPts val="0"/>
              </a:spcBef>
              <a:spcAft>
                <a:spcPts val="0"/>
              </a:spcAft>
              <a:buNone/>
            </a:pPr>
            <a:r>
              <a:rPr lang="en" sz="1700"/>
              <a:t>High Road Alliance</a:t>
            </a:r>
            <a:endParaRPr sz="1700"/>
          </a:p>
        </p:txBody>
      </p:sp>
      <p:pic>
        <p:nvPicPr>
          <p:cNvPr id="64" name="Google Shape;64;p14">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7992777" y="4280000"/>
            <a:ext cx="1151218" cy="863500"/>
          </a:xfrm>
          <a:prstGeom prst="rect">
            <a:avLst/>
          </a:prstGeom>
          <a:noFill/>
          <a:ln>
            <a:noFill/>
          </a:ln>
        </p:spPr>
      </p:pic>
      <p:sp>
        <p:nvSpPr>
          <p:cNvPr id="65" name="Google Shape;65;p14"/>
          <p:cNvSpPr txBox="1"/>
          <p:nvPr/>
        </p:nvSpPr>
        <p:spPr>
          <a:xfrm>
            <a:off x="1270575" y="3008925"/>
            <a:ext cx="7337400" cy="855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2100" i="1">
                <a:solidFill>
                  <a:srgbClr val="1A4D94"/>
                </a:solidFill>
                <a:highlight>
                  <a:srgbClr val="FFFFFF"/>
                </a:highlight>
                <a:latin typeface="Avenir"/>
                <a:ea typeface="Avenir"/>
                <a:cs typeface="Avenir"/>
                <a:sym typeface="Avenir"/>
              </a:rPr>
              <a:t>We convene partnerships to open doors to</a:t>
            </a:r>
            <a:endParaRPr sz="2100" i="1">
              <a:solidFill>
                <a:srgbClr val="1A4D94"/>
              </a:solidFill>
              <a:highlight>
                <a:srgbClr val="FFFFFF"/>
              </a:highlight>
              <a:latin typeface="Avenir"/>
              <a:ea typeface="Avenir"/>
              <a:cs typeface="Avenir"/>
              <a:sym typeface="Avenir"/>
            </a:endParaRPr>
          </a:p>
          <a:p>
            <a:pPr marL="0" lvl="0" indent="0" algn="l" rtl="0">
              <a:spcBef>
                <a:spcPts val="0"/>
              </a:spcBef>
              <a:spcAft>
                <a:spcPts val="0"/>
              </a:spcAft>
              <a:buClr>
                <a:schemeClr val="dk1"/>
              </a:buClr>
              <a:buSzPts val="1100"/>
              <a:buFont typeface="Arial"/>
              <a:buNone/>
            </a:pPr>
            <a:r>
              <a:rPr lang="en" sz="2100" i="1">
                <a:solidFill>
                  <a:srgbClr val="1A4D94"/>
                </a:solidFill>
                <a:highlight>
                  <a:srgbClr val="FFFFFF"/>
                </a:highlight>
                <a:latin typeface="Avenir"/>
                <a:ea typeface="Avenir"/>
                <a:cs typeface="Avenir"/>
                <a:sym typeface="Avenir"/>
              </a:rPr>
              <a:t>equitable, inclusive employment opportunities</a:t>
            </a:r>
            <a:endParaRPr sz="2100" i="1">
              <a:solidFill>
                <a:srgbClr val="1A4D94"/>
              </a:solidFill>
              <a:highlight>
                <a:srgbClr val="FFFFFF"/>
              </a:highlight>
              <a:latin typeface="Avenir"/>
              <a:ea typeface="Avenir"/>
              <a:cs typeface="Avenir"/>
              <a:sym typeface="Avenir"/>
            </a:endParaRPr>
          </a:p>
          <a:p>
            <a:pPr marL="0" lvl="0" indent="0" algn="l" rtl="0">
              <a:spcBef>
                <a:spcPts val="0"/>
              </a:spcBef>
              <a:spcAft>
                <a:spcPts val="0"/>
              </a:spcAft>
              <a:buNone/>
            </a:pPr>
            <a:r>
              <a:rPr lang="en" sz="2100" i="1">
                <a:solidFill>
                  <a:srgbClr val="1A4D94"/>
                </a:solidFill>
                <a:highlight>
                  <a:srgbClr val="FFFFFF"/>
                </a:highlight>
                <a:latin typeface="Avenir"/>
                <a:ea typeface="Avenir"/>
                <a:cs typeface="Avenir"/>
                <a:sym typeface="Avenir"/>
              </a:rPr>
              <a:t>and career advancement.</a:t>
            </a:r>
            <a:endParaRPr sz="2000" i="1">
              <a:solidFill>
                <a:srgbClr val="1A4D94"/>
              </a:solidFill>
              <a:latin typeface="Avenir"/>
              <a:ea typeface="Avenir"/>
              <a:cs typeface="Avenir"/>
              <a:sym typeface="Aveni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72133F">
            <a:alpha val="34640"/>
          </a:srgbClr>
        </a:solidFill>
        <a:effectLst/>
      </p:bgPr>
    </p:bg>
    <p:spTree>
      <p:nvGrpSpPr>
        <p:cNvPr id="1" name="Shape 185"/>
        <p:cNvGrpSpPr/>
        <p:nvPr/>
      </p:nvGrpSpPr>
      <p:grpSpPr>
        <a:xfrm>
          <a:off x="0" y="0"/>
          <a:ext cx="0" cy="0"/>
          <a:chOff x="0" y="0"/>
          <a:chExt cx="0" cy="0"/>
        </a:xfrm>
      </p:grpSpPr>
      <p:sp>
        <p:nvSpPr>
          <p:cNvPr id="186" name="Google Shape;186;p32"/>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p>
            <a:pPr marL="0" lvl="0" indent="0" algn="l" rtl="0">
              <a:lnSpc>
                <a:spcPct val="115000"/>
              </a:lnSpc>
              <a:spcBef>
                <a:spcPts val="0"/>
              </a:spcBef>
              <a:spcAft>
                <a:spcPts val="1000"/>
              </a:spcAft>
              <a:buNone/>
            </a:pPr>
            <a:r>
              <a:rPr lang="en" sz="3600" dirty="0">
                <a:solidFill>
                  <a:srgbClr val="72133F"/>
                </a:solidFill>
              </a:rPr>
              <a:t>Voices from the Field </a:t>
            </a:r>
            <a:endParaRPr sz="3600" dirty="0"/>
          </a:p>
        </p:txBody>
      </p:sp>
      <p:sp>
        <p:nvSpPr>
          <p:cNvPr id="187" name="Google Shape;187;p32"/>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000"/>
              </a:spcAft>
              <a:buClr>
                <a:schemeClr val="dk1"/>
              </a:buClr>
              <a:buSzPts val="1100"/>
              <a:buFont typeface="Arial"/>
              <a:buNone/>
            </a:pPr>
            <a:r>
              <a:rPr lang="en" sz="2300"/>
              <a:t>Panel discussion and dialogue</a:t>
            </a:r>
            <a:endParaRPr sz="2600"/>
          </a:p>
        </p:txBody>
      </p:sp>
      <p:sp>
        <p:nvSpPr>
          <p:cNvPr id="188" name="Google Shape;188;p32"/>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p>
            <a:pPr marL="514350" lvl="1" indent="-317500" algn="l" rtl="0">
              <a:spcBef>
                <a:spcPts val="0"/>
              </a:spcBef>
              <a:spcAft>
                <a:spcPts val="0"/>
              </a:spcAft>
              <a:buClr>
                <a:schemeClr val="dk1"/>
              </a:buClr>
              <a:buSzPts val="1400"/>
              <a:buChar char="○"/>
            </a:pPr>
            <a:r>
              <a:rPr lang="en">
                <a:solidFill>
                  <a:schemeClr val="dk1"/>
                </a:solidFill>
              </a:rPr>
              <a:t>Paige Endo, Mt. Diablo Adult Education</a:t>
            </a:r>
            <a:endParaRPr>
              <a:solidFill>
                <a:schemeClr val="dk1"/>
              </a:solidFill>
            </a:endParaRPr>
          </a:p>
          <a:p>
            <a:pPr marL="514350" lvl="1" indent="-317500" algn="l" rtl="0">
              <a:spcBef>
                <a:spcPts val="1000"/>
              </a:spcBef>
              <a:spcAft>
                <a:spcPts val="0"/>
              </a:spcAft>
              <a:buClr>
                <a:schemeClr val="dk1"/>
              </a:buClr>
              <a:buSzPts val="1400"/>
              <a:buChar char="○"/>
            </a:pPr>
            <a:r>
              <a:rPr lang="en">
                <a:solidFill>
                  <a:schemeClr val="dk1"/>
                </a:solidFill>
              </a:rPr>
              <a:t>Francisco Narciso, Los Angeles Unified School District</a:t>
            </a:r>
            <a:endParaRPr>
              <a:solidFill>
                <a:schemeClr val="dk1"/>
              </a:solidFill>
            </a:endParaRPr>
          </a:p>
          <a:p>
            <a:pPr marL="514350" lvl="1" indent="-317500" algn="l" rtl="0">
              <a:spcBef>
                <a:spcPts val="1000"/>
              </a:spcBef>
              <a:spcAft>
                <a:spcPts val="0"/>
              </a:spcAft>
              <a:buClr>
                <a:schemeClr val="dk1"/>
              </a:buClr>
              <a:buSzPts val="1400"/>
              <a:buChar char="○"/>
            </a:pPr>
            <a:r>
              <a:rPr lang="en">
                <a:solidFill>
                  <a:schemeClr val="dk1"/>
                </a:solidFill>
              </a:rPr>
              <a:t>Jhenny Juarez, IET Child Development Student</a:t>
            </a:r>
            <a:endParaRPr>
              <a:solidFill>
                <a:schemeClr val="dk1"/>
              </a:solidFill>
            </a:endParaRPr>
          </a:p>
          <a:p>
            <a:pPr marL="514350" lvl="1" indent="-317500" algn="l" rtl="0">
              <a:spcBef>
                <a:spcPts val="1000"/>
              </a:spcBef>
              <a:spcAft>
                <a:spcPts val="1000"/>
              </a:spcAft>
              <a:buClr>
                <a:schemeClr val="dk1"/>
              </a:buClr>
              <a:buSzPts val="1400"/>
              <a:buChar char="○"/>
            </a:pPr>
            <a:r>
              <a:rPr lang="en">
                <a:solidFill>
                  <a:schemeClr val="dk1"/>
                </a:solidFill>
              </a:rPr>
              <a:t>Natalia Barnes, IET Health Careers Student</a:t>
            </a:r>
            <a:endParaRPr>
              <a:solidFill>
                <a:schemeClr val="dk1"/>
              </a:solidFill>
            </a:endParaRPr>
          </a:p>
        </p:txBody>
      </p:sp>
      <p:pic>
        <p:nvPicPr>
          <p:cNvPr id="189" name="Google Shape;189;p32">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7992777" y="4280000"/>
            <a:ext cx="1151218" cy="8635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33"/>
          <p:cNvSpPr txBox="1">
            <a:spLocks noGrp="1"/>
          </p:cNvSpPr>
          <p:nvPr>
            <p:ph type="title"/>
          </p:nvPr>
        </p:nvSpPr>
        <p:spPr>
          <a:xfrm>
            <a:off x="357750" y="935975"/>
            <a:ext cx="8520600" cy="2812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sz="3500" dirty="0">
                <a:solidFill>
                  <a:srgbClr val="72133F"/>
                </a:solidFill>
              </a:rPr>
              <a:t>student question</a:t>
            </a:r>
            <a:r>
              <a:rPr lang="en" sz="3500" dirty="0"/>
              <a:t>:  Please tell us about your career goals.  What are your next steps after taking your class?</a:t>
            </a:r>
            <a:endParaRPr sz="3500" dirty="0"/>
          </a:p>
          <a:p>
            <a:pPr marL="0" lvl="0" indent="0" algn="l" rtl="0">
              <a:spcBef>
                <a:spcPts val="0"/>
              </a:spcBef>
              <a:spcAft>
                <a:spcPts val="0"/>
              </a:spcAft>
              <a:buNone/>
            </a:pPr>
            <a:endParaRPr sz="3500" dirty="0"/>
          </a:p>
          <a:p>
            <a:pPr marL="0" lvl="0" indent="0" algn="l" rtl="0">
              <a:spcBef>
                <a:spcPts val="0"/>
              </a:spcBef>
              <a:spcAft>
                <a:spcPts val="0"/>
              </a:spcAft>
              <a:buNone/>
            </a:pPr>
            <a:r>
              <a:rPr lang="en" sz="3500" dirty="0">
                <a:solidFill>
                  <a:srgbClr val="72133F"/>
                </a:solidFill>
              </a:rPr>
              <a:t>staff question</a:t>
            </a:r>
            <a:r>
              <a:rPr lang="en" sz="3500" dirty="0"/>
              <a:t>: What opportunities do you find IET provides for students?</a:t>
            </a:r>
            <a:endParaRPr sz="3500" dirty="0"/>
          </a:p>
          <a:p>
            <a:pPr marL="0" lvl="0" indent="0" algn="l" rtl="0">
              <a:spcBef>
                <a:spcPts val="0"/>
              </a:spcBef>
              <a:spcAft>
                <a:spcPts val="0"/>
              </a:spcAft>
              <a:buNone/>
            </a:pPr>
            <a:endParaRPr sz="3500" dirty="0"/>
          </a:p>
        </p:txBody>
      </p:sp>
      <p:pic>
        <p:nvPicPr>
          <p:cNvPr id="195" name="Google Shape;195;p33">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7992777" y="4280000"/>
            <a:ext cx="1151218" cy="8635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34"/>
          <p:cNvSpPr txBox="1">
            <a:spLocks noGrp="1"/>
          </p:cNvSpPr>
          <p:nvPr>
            <p:ph type="title"/>
          </p:nvPr>
        </p:nvSpPr>
        <p:spPr>
          <a:xfrm>
            <a:off x="311700" y="1165350"/>
            <a:ext cx="8520600" cy="2812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500" dirty="0">
                <a:solidFill>
                  <a:srgbClr val="72133F"/>
                </a:solidFill>
              </a:rPr>
              <a:t>staff question</a:t>
            </a:r>
            <a:r>
              <a:rPr lang="en" sz="3500" dirty="0"/>
              <a:t>: What have been factors in the success of your IET programs?</a:t>
            </a:r>
            <a:endParaRPr sz="3500" dirty="0"/>
          </a:p>
          <a:p>
            <a:pPr marL="0" lvl="0" indent="0" algn="l" rtl="0">
              <a:spcBef>
                <a:spcPts val="0"/>
              </a:spcBef>
              <a:spcAft>
                <a:spcPts val="0"/>
              </a:spcAft>
              <a:buNone/>
            </a:pPr>
            <a:endParaRPr sz="3200" dirty="0"/>
          </a:p>
        </p:txBody>
      </p:sp>
      <p:pic>
        <p:nvPicPr>
          <p:cNvPr id="201" name="Google Shape;201;p34">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7992777" y="4280000"/>
            <a:ext cx="1151218" cy="8635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35"/>
          <p:cNvSpPr txBox="1">
            <a:spLocks noGrp="1"/>
          </p:cNvSpPr>
          <p:nvPr>
            <p:ph type="title"/>
          </p:nvPr>
        </p:nvSpPr>
        <p:spPr>
          <a:xfrm>
            <a:off x="311700" y="1165350"/>
            <a:ext cx="8520600" cy="2064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500" dirty="0">
                <a:solidFill>
                  <a:srgbClr val="72133F"/>
                </a:solidFill>
              </a:rPr>
              <a:t>student question</a:t>
            </a:r>
            <a:r>
              <a:rPr lang="en" sz="3500" dirty="0"/>
              <a:t>: You have 2 teachers.  How do your teachers support you</a:t>
            </a:r>
            <a:r>
              <a:rPr lang="en" sz="3200" dirty="0"/>
              <a:t>?</a:t>
            </a:r>
            <a:endParaRPr sz="3200" dirty="0"/>
          </a:p>
        </p:txBody>
      </p:sp>
      <p:pic>
        <p:nvPicPr>
          <p:cNvPr id="207" name="Google Shape;207;p35">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7992777" y="4280000"/>
            <a:ext cx="1151218" cy="8635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36"/>
          <p:cNvSpPr txBox="1">
            <a:spLocks noGrp="1"/>
          </p:cNvSpPr>
          <p:nvPr>
            <p:ph type="title"/>
          </p:nvPr>
        </p:nvSpPr>
        <p:spPr>
          <a:xfrm>
            <a:off x="311700" y="1467200"/>
            <a:ext cx="8520600" cy="2812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sz="3500" dirty="0">
                <a:solidFill>
                  <a:srgbClr val="72133F"/>
                </a:solidFill>
              </a:rPr>
              <a:t>staff question</a:t>
            </a:r>
            <a:r>
              <a:rPr lang="en" sz="3500" dirty="0"/>
              <a:t>: What has been  challenging about launching or implementing IET?</a:t>
            </a:r>
            <a:endParaRPr sz="3500" dirty="0"/>
          </a:p>
          <a:p>
            <a:pPr marL="0" lvl="0" indent="0" algn="l" rtl="0">
              <a:spcBef>
                <a:spcPts val="0"/>
              </a:spcBef>
              <a:spcAft>
                <a:spcPts val="0"/>
              </a:spcAft>
              <a:buNone/>
            </a:pPr>
            <a:endParaRPr sz="3500" dirty="0"/>
          </a:p>
          <a:p>
            <a:pPr marL="0" lvl="0" indent="0" algn="l" rtl="0">
              <a:spcBef>
                <a:spcPts val="0"/>
              </a:spcBef>
              <a:spcAft>
                <a:spcPts val="0"/>
              </a:spcAft>
              <a:buClr>
                <a:schemeClr val="dk1"/>
              </a:buClr>
              <a:buSzPts val="1100"/>
              <a:buFont typeface="Arial"/>
              <a:buNone/>
            </a:pPr>
            <a:r>
              <a:rPr lang="en" sz="3500" dirty="0">
                <a:solidFill>
                  <a:srgbClr val="72133F"/>
                </a:solidFill>
              </a:rPr>
              <a:t>student question</a:t>
            </a:r>
            <a:r>
              <a:rPr lang="en" sz="3500" dirty="0"/>
              <a:t>: What have you found challenging about being in this program?</a:t>
            </a:r>
            <a:endParaRPr sz="3500" dirty="0"/>
          </a:p>
          <a:p>
            <a:pPr marL="0" lvl="0" indent="0" algn="l" rtl="0">
              <a:spcBef>
                <a:spcPts val="0"/>
              </a:spcBef>
              <a:spcAft>
                <a:spcPts val="0"/>
              </a:spcAft>
              <a:buClr>
                <a:schemeClr val="dk1"/>
              </a:buClr>
              <a:buSzPts val="1100"/>
              <a:buFont typeface="Arial"/>
              <a:buNone/>
            </a:pPr>
            <a:endParaRPr sz="3500" dirty="0"/>
          </a:p>
          <a:p>
            <a:pPr marL="0" lvl="0" indent="0" algn="l" rtl="0">
              <a:spcBef>
                <a:spcPts val="0"/>
              </a:spcBef>
              <a:spcAft>
                <a:spcPts val="0"/>
              </a:spcAft>
              <a:buNone/>
            </a:pPr>
            <a:endParaRPr sz="3500" dirty="0"/>
          </a:p>
        </p:txBody>
      </p:sp>
      <p:pic>
        <p:nvPicPr>
          <p:cNvPr id="213" name="Google Shape;213;p36">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7992777" y="4280000"/>
            <a:ext cx="1151218" cy="8635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37"/>
          <p:cNvSpPr txBox="1">
            <a:spLocks noGrp="1"/>
          </p:cNvSpPr>
          <p:nvPr>
            <p:ph type="title"/>
          </p:nvPr>
        </p:nvSpPr>
        <p:spPr>
          <a:xfrm>
            <a:off x="311700" y="445025"/>
            <a:ext cx="8520600" cy="2812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500" dirty="0">
                <a:solidFill>
                  <a:srgbClr val="72133F"/>
                </a:solidFill>
              </a:rPr>
              <a:t>staff question</a:t>
            </a:r>
            <a:r>
              <a:rPr lang="en" sz="3500" dirty="0"/>
              <a:t>: How do you determine which IET classes to offer?</a:t>
            </a:r>
            <a:endParaRPr sz="3500" dirty="0">
              <a:solidFill>
                <a:srgbClr val="1A4D94"/>
              </a:solidFill>
              <a:latin typeface="Avenir"/>
              <a:ea typeface="Avenir"/>
              <a:cs typeface="Avenir"/>
              <a:sym typeface="Avenir"/>
            </a:endParaRPr>
          </a:p>
        </p:txBody>
      </p:sp>
      <p:pic>
        <p:nvPicPr>
          <p:cNvPr id="219" name="Google Shape;219;p37">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7992777" y="4280000"/>
            <a:ext cx="1151218" cy="8635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38"/>
          <p:cNvSpPr txBox="1">
            <a:spLocks noGrp="1"/>
          </p:cNvSpPr>
          <p:nvPr>
            <p:ph type="title"/>
          </p:nvPr>
        </p:nvSpPr>
        <p:spPr>
          <a:xfrm>
            <a:off x="311700" y="445025"/>
            <a:ext cx="8520600" cy="2812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500" dirty="0">
                <a:solidFill>
                  <a:srgbClr val="72133F"/>
                </a:solidFill>
              </a:rPr>
              <a:t>student question</a:t>
            </a:r>
            <a:r>
              <a:rPr lang="en" sz="3500" dirty="0"/>
              <a:t>: Your class has 3 parts.  How does having these parts together help you?</a:t>
            </a:r>
            <a:endParaRPr sz="3500" dirty="0">
              <a:solidFill>
                <a:srgbClr val="1A4D94"/>
              </a:solidFill>
              <a:latin typeface="Avenir"/>
              <a:ea typeface="Avenir"/>
              <a:cs typeface="Avenir"/>
              <a:sym typeface="Avenir"/>
            </a:endParaRPr>
          </a:p>
        </p:txBody>
      </p:sp>
      <p:pic>
        <p:nvPicPr>
          <p:cNvPr id="225" name="Google Shape;225;p38">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7992777" y="4280000"/>
            <a:ext cx="1151218" cy="8635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39"/>
          <p:cNvSpPr txBox="1">
            <a:spLocks noGrp="1"/>
          </p:cNvSpPr>
          <p:nvPr>
            <p:ph type="title"/>
          </p:nvPr>
        </p:nvSpPr>
        <p:spPr>
          <a:xfrm>
            <a:off x="311700" y="445025"/>
            <a:ext cx="8520600" cy="2812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500" dirty="0">
                <a:solidFill>
                  <a:srgbClr val="72133F"/>
                </a:solidFill>
              </a:rPr>
              <a:t>staff question: </a:t>
            </a:r>
            <a:r>
              <a:rPr lang="en" sz="3500" dirty="0"/>
              <a:t>How are the single set of learning objectives supported in planning before the class and in instruction during the class?</a:t>
            </a:r>
            <a:endParaRPr sz="3500" dirty="0">
              <a:solidFill>
                <a:srgbClr val="1A4D94"/>
              </a:solidFill>
              <a:latin typeface="Avenir"/>
              <a:ea typeface="Avenir"/>
              <a:cs typeface="Avenir"/>
              <a:sym typeface="Avenir"/>
            </a:endParaRPr>
          </a:p>
        </p:txBody>
      </p:sp>
      <p:pic>
        <p:nvPicPr>
          <p:cNvPr id="231" name="Google Shape;231;p39">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7992777" y="4280000"/>
            <a:ext cx="1151218" cy="8635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40"/>
          <p:cNvSpPr txBox="1">
            <a:spLocks noGrp="1"/>
          </p:cNvSpPr>
          <p:nvPr>
            <p:ph type="title"/>
          </p:nvPr>
        </p:nvSpPr>
        <p:spPr>
          <a:xfrm>
            <a:off x="311700" y="445025"/>
            <a:ext cx="8520600" cy="2812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500" dirty="0">
                <a:solidFill>
                  <a:srgbClr val="72133F"/>
                </a:solidFill>
              </a:rPr>
              <a:t>student question</a:t>
            </a:r>
            <a:r>
              <a:rPr lang="en" sz="3500" dirty="0"/>
              <a:t>: How did you hear about this class?</a:t>
            </a:r>
            <a:endParaRPr sz="3500" dirty="0"/>
          </a:p>
          <a:p>
            <a:pPr marL="0" lvl="0" indent="0" algn="l" rtl="0">
              <a:spcBef>
                <a:spcPts val="0"/>
              </a:spcBef>
              <a:spcAft>
                <a:spcPts val="0"/>
              </a:spcAft>
              <a:buNone/>
            </a:pPr>
            <a:endParaRPr sz="3500" dirty="0"/>
          </a:p>
          <a:p>
            <a:pPr marL="0" lvl="0" indent="0" algn="l" rtl="0">
              <a:spcBef>
                <a:spcPts val="0"/>
              </a:spcBef>
              <a:spcAft>
                <a:spcPts val="0"/>
              </a:spcAft>
              <a:buNone/>
            </a:pPr>
            <a:r>
              <a:rPr lang="en" sz="3500" dirty="0">
                <a:solidFill>
                  <a:srgbClr val="72133F"/>
                </a:solidFill>
              </a:rPr>
              <a:t>staff question</a:t>
            </a:r>
            <a:r>
              <a:rPr lang="en" sz="3500" dirty="0"/>
              <a:t>: How has IET been marketed to students?  </a:t>
            </a:r>
            <a:endParaRPr sz="3500" dirty="0">
              <a:solidFill>
                <a:srgbClr val="1A4D94"/>
              </a:solidFill>
              <a:latin typeface="Avenir"/>
              <a:ea typeface="Avenir"/>
              <a:cs typeface="Avenir"/>
              <a:sym typeface="Avenir"/>
            </a:endParaRPr>
          </a:p>
        </p:txBody>
      </p:sp>
      <p:pic>
        <p:nvPicPr>
          <p:cNvPr id="237" name="Google Shape;237;p40">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7992777" y="4280000"/>
            <a:ext cx="1151218" cy="8635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41"/>
          <p:cNvSpPr txBox="1">
            <a:spLocks noGrp="1"/>
          </p:cNvSpPr>
          <p:nvPr>
            <p:ph type="title"/>
          </p:nvPr>
        </p:nvSpPr>
        <p:spPr>
          <a:xfrm>
            <a:off x="311700" y="445025"/>
            <a:ext cx="8520600" cy="2812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500" dirty="0"/>
              <a:t>What would be your advice to an adult education provider or a college that wants to implement or grow IET? </a:t>
            </a:r>
            <a:endParaRPr sz="3500" dirty="0">
              <a:solidFill>
                <a:srgbClr val="1A4D94"/>
              </a:solidFill>
              <a:latin typeface="Avenir"/>
              <a:ea typeface="Avenir"/>
              <a:cs typeface="Avenir"/>
              <a:sym typeface="Avenir"/>
            </a:endParaRPr>
          </a:p>
        </p:txBody>
      </p:sp>
      <p:pic>
        <p:nvPicPr>
          <p:cNvPr id="243" name="Google Shape;243;p41">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7992777" y="4280000"/>
            <a:ext cx="1151218" cy="8635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Agenda</a:t>
            </a:r>
            <a:endParaRPr dirty="0">
              <a:solidFill>
                <a:srgbClr val="1A4D94"/>
              </a:solidFill>
              <a:latin typeface="Avenir"/>
              <a:ea typeface="Avenir"/>
              <a:cs typeface="Avenir"/>
              <a:sym typeface="Avenir"/>
            </a:endParaRPr>
          </a:p>
        </p:txBody>
      </p:sp>
      <p:sp>
        <p:nvSpPr>
          <p:cNvPr id="71" name="Google Shape;71;p15"/>
          <p:cNvSpPr txBox="1">
            <a:spLocks noGrp="1"/>
          </p:cNvSpPr>
          <p:nvPr>
            <p:ph type="body" idx="1"/>
          </p:nvPr>
        </p:nvSpPr>
        <p:spPr>
          <a:xfrm>
            <a:off x="311700" y="1143200"/>
            <a:ext cx="8520600" cy="31368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AutoNum type="arabicPeriod"/>
            </a:pPr>
            <a:r>
              <a:rPr lang="en"/>
              <a:t>Welcome and webinar objectives</a:t>
            </a:r>
            <a:endParaRPr/>
          </a:p>
          <a:p>
            <a:pPr marL="457200" lvl="0" indent="-342900" algn="l" rtl="0">
              <a:spcBef>
                <a:spcPts val="1000"/>
              </a:spcBef>
              <a:spcAft>
                <a:spcPts val="0"/>
              </a:spcAft>
              <a:buSzPts val="1800"/>
              <a:buAutoNum type="arabicPeriod"/>
            </a:pPr>
            <a:r>
              <a:rPr lang="en"/>
              <a:t>What is Integrated Education and Training?</a:t>
            </a:r>
            <a:endParaRPr/>
          </a:p>
          <a:p>
            <a:pPr marL="457200" lvl="0" indent="-342900" algn="l" rtl="0">
              <a:spcBef>
                <a:spcPts val="1000"/>
              </a:spcBef>
              <a:spcAft>
                <a:spcPts val="0"/>
              </a:spcAft>
              <a:buSzPts val="1800"/>
              <a:buAutoNum type="arabicPeriod"/>
            </a:pPr>
            <a:r>
              <a:rPr lang="en"/>
              <a:t>IET in California Adult Education and Community Colleges: Lessons and Opportunities </a:t>
            </a:r>
            <a:endParaRPr/>
          </a:p>
          <a:p>
            <a:pPr marL="457200" lvl="0" indent="-342900" algn="l" rtl="0">
              <a:spcBef>
                <a:spcPts val="1000"/>
              </a:spcBef>
              <a:spcAft>
                <a:spcPts val="0"/>
              </a:spcAft>
              <a:buSzPts val="1800"/>
              <a:buAutoNum type="arabicPeriod"/>
            </a:pPr>
            <a:r>
              <a:rPr lang="en"/>
              <a:t>Voices from the field - Panel Discussion and Dialogue</a:t>
            </a:r>
            <a:endParaRPr/>
          </a:p>
          <a:p>
            <a:pPr marL="457200" lvl="0" indent="-342900" algn="l" rtl="0">
              <a:spcBef>
                <a:spcPts val="1000"/>
              </a:spcBef>
              <a:spcAft>
                <a:spcPts val="0"/>
              </a:spcAft>
              <a:buSzPts val="1800"/>
              <a:buAutoNum type="arabicPeriod"/>
            </a:pPr>
            <a:r>
              <a:rPr lang="en"/>
              <a:t>Q&amp;A</a:t>
            </a:r>
            <a:endParaRPr/>
          </a:p>
          <a:p>
            <a:pPr marL="457200" lvl="0" indent="-342900" algn="l" rtl="0">
              <a:spcBef>
                <a:spcPts val="1000"/>
              </a:spcBef>
              <a:spcAft>
                <a:spcPts val="1000"/>
              </a:spcAft>
              <a:buSzPts val="1800"/>
              <a:buAutoNum type="arabicPeriod"/>
            </a:pPr>
            <a:r>
              <a:rPr lang="en"/>
              <a:t>Closing Remarks</a:t>
            </a:r>
            <a:endParaRPr/>
          </a:p>
        </p:txBody>
      </p:sp>
      <p:pic>
        <p:nvPicPr>
          <p:cNvPr id="72" name="Google Shape;72;p15">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7992777" y="4280000"/>
            <a:ext cx="1151218" cy="8635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42"/>
          <p:cNvSpPr txBox="1">
            <a:spLocks noGrp="1"/>
          </p:cNvSpPr>
          <p:nvPr>
            <p:ph type="title"/>
          </p:nvPr>
        </p:nvSpPr>
        <p:spPr>
          <a:xfrm>
            <a:off x="311700" y="1106125"/>
            <a:ext cx="8520600" cy="1963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800" dirty="0"/>
              <a:t>Panelist Dialogue</a:t>
            </a:r>
            <a:endParaRPr sz="4800" dirty="0"/>
          </a:p>
        </p:txBody>
      </p:sp>
      <p:sp>
        <p:nvSpPr>
          <p:cNvPr id="249" name="Google Shape;249;p42"/>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2400"/>
              <a:t>What questions or reactions do you have after listening to your fellow panelists?</a:t>
            </a:r>
            <a:endParaRPr sz="2400"/>
          </a:p>
        </p:txBody>
      </p:sp>
      <p:pic>
        <p:nvPicPr>
          <p:cNvPr id="250" name="Google Shape;250;p42">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7992777" y="4280000"/>
            <a:ext cx="1151218" cy="8635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E58D15">
            <a:alpha val="48040"/>
          </a:srgbClr>
        </a:solidFill>
        <a:effectLst/>
      </p:bgPr>
    </p:bg>
    <p:spTree>
      <p:nvGrpSpPr>
        <p:cNvPr id="1" name="Shape 254"/>
        <p:cNvGrpSpPr/>
        <p:nvPr/>
      </p:nvGrpSpPr>
      <p:grpSpPr>
        <a:xfrm>
          <a:off x="0" y="0"/>
          <a:ext cx="0" cy="0"/>
          <a:chOff x="0" y="0"/>
          <a:chExt cx="0" cy="0"/>
        </a:xfrm>
      </p:grpSpPr>
      <p:sp>
        <p:nvSpPr>
          <p:cNvPr id="255" name="Google Shape;255;p43"/>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Questions &amp; Answers</a:t>
            </a:r>
            <a:endParaRPr dirty="0"/>
          </a:p>
        </p:txBody>
      </p:sp>
      <p:pic>
        <p:nvPicPr>
          <p:cNvPr id="256" name="Google Shape;256;p43">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7992777" y="4280000"/>
            <a:ext cx="1151218" cy="8635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4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Thank you for joining us!</a:t>
            </a:r>
            <a:endParaRPr dirty="0"/>
          </a:p>
        </p:txBody>
      </p:sp>
      <p:sp>
        <p:nvSpPr>
          <p:cNvPr id="262" name="Google Shape;262;p44"/>
          <p:cNvSpPr txBox="1">
            <a:spLocks noGrp="1"/>
          </p:cNvSpPr>
          <p:nvPr>
            <p:ph type="body" idx="1"/>
          </p:nvPr>
        </p:nvSpPr>
        <p:spPr>
          <a:xfrm>
            <a:off x="311700" y="1434775"/>
            <a:ext cx="7681200" cy="34164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SzPts val="2000"/>
              <a:buChar char="●"/>
            </a:pPr>
            <a:r>
              <a:rPr lang="en" sz="2000"/>
              <a:t>Enjoy the new CAEP brief on IET for additional detail on what was shared today</a:t>
            </a:r>
            <a:endParaRPr sz="2000"/>
          </a:p>
          <a:p>
            <a:pPr marL="457200" lvl="0" indent="-355600" algn="l" rtl="0">
              <a:spcBef>
                <a:spcPts val="1000"/>
              </a:spcBef>
              <a:spcAft>
                <a:spcPts val="0"/>
              </a:spcAft>
              <a:buSzPts val="2000"/>
              <a:buChar char="●"/>
            </a:pPr>
            <a:r>
              <a:rPr lang="en" sz="2000"/>
              <a:t>Learn more and connect!</a:t>
            </a:r>
            <a:endParaRPr sz="2000"/>
          </a:p>
          <a:p>
            <a:pPr marL="914400" lvl="1" indent="-355600" algn="l" rtl="0">
              <a:spcBef>
                <a:spcPts val="1000"/>
              </a:spcBef>
              <a:spcAft>
                <a:spcPts val="0"/>
              </a:spcAft>
              <a:buSzPts val="2000"/>
              <a:buChar char="○"/>
            </a:pPr>
            <a:r>
              <a:rPr lang="en" sz="2000"/>
              <a:t>Fall 2022 CalPRO Online IET Implementation Clinic </a:t>
            </a:r>
            <a:r>
              <a:rPr lang="en" sz="2000" u="sng">
                <a:solidFill>
                  <a:schemeClr val="hlink"/>
                </a:solidFill>
                <a:hlinkClick r:id="rId3"/>
              </a:rPr>
              <a:t>calpro@air.org</a:t>
            </a:r>
            <a:endParaRPr sz="2000"/>
          </a:p>
          <a:p>
            <a:pPr marL="914400" lvl="1" indent="-355600" algn="l" rtl="0">
              <a:spcBef>
                <a:spcPts val="1000"/>
              </a:spcBef>
              <a:spcAft>
                <a:spcPts val="1000"/>
              </a:spcAft>
              <a:buSzPts val="2000"/>
              <a:buChar char="○"/>
            </a:pPr>
            <a:r>
              <a:rPr lang="en" sz="2000"/>
              <a:t>LINCS webinar on Designing IET Programs: Introduction to Train-the-Trainer Resources </a:t>
            </a:r>
            <a:endParaRPr sz="2000"/>
          </a:p>
        </p:txBody>
      </p:sp>
      <p:pic>
        <p:nvPicPr>
          <p:cNvPr id="263" name="Google Shape;263;p44">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7992777" y="4280000"/>
            <a:ext cx="1151218" cy="86350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45"/>
          <p:cNvSpPr txBox="1">
            <a:spLocks noGrp="1"/>
          </p:cNvSpPr>
          <p:nvPr>
            <p:ph type="title"/>
          </p:nvPr>
        </p:nvSpPr>
        <p:spPr>
          <a:xfrm>
            <a:off x="311700" y="140225"/>
            <a:ext cx="8520600" cy="79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 Contact Us</a:t>
            </a:r>
            <a:endParaRPr dirty="0">
              <a:solidFill>
                <a:srgbClr val="1A4D94"/>
              </a:solidFill>
              <a:latin typeface="Avenir"/>
              <a:ea typeface="Avenir"/>
              <a:cs typeface="Avenir"/>
              <a:sym typeface="Avenir"/>
            </a:endParaRPr>
          </a:p>
        </p:txBody>
      </p:sp>
      <p:sp>
        <p:nvSpPr>
          <p:cNvPr id="269" name="Google Shape;269;p45"/>
          <p:cNvSpPr txBox="1">
            <a:spLocks noGrp="1"/>
          </p:cNvSpPr>
          <p:nvPr>
            <p:ph type="body" idx="1"/>
          </p:nvPr>
        </p:nvSpPr>
        <p:spPr>
          <a:xfrm>
            <a:off x="311700" y="1411700"/>
            <a:ext cx="8520600" cy="28683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r>
              <a:rPr lang="en" dirty="0"/>
              <a:t>Jennie Mollica	</a:t>
            </a:r>
            <a:r>
              <a:rPr lang="en" u="sng" dirty="0">
                <a:solidFill>
                  <a:schemeClr val="hlink"/>
                </a:solidFill>
                <a:hlinkClick r:id="rId3"/>
              </a:rPr>
              <a:t>jennie@highroadalliance.org</a:t>
            </a:r>
            <a:r>
              <a:rPr lang="en" dirty="0"/>
              <a:t>	(510) 436-4968</a:t>
            </a:r>
            <a:endParaRPr dirty="0"/>
          </a:p>
          <a:p>
            <a:pPr marL="457200" lvl="0" indent="0" algn="l" rtl="0">
              <a:spcBef>
                <a:spcPts val="1600"/>
              </a:spcBef>
              <a:spcAft>
                <a:spcPts val="0"/>
              </a:spcAft>
              <a:buNone/>
            </a:pPr>
            <a:r>
              <a:rPr lang="en" dirty="0"/>
              <a:t>Peter Simon		</a:t>
            </a:r>
            <a:r>
              <a:rPr lang="en" u="sng" dirty="0">
                <a:solidFill>
                  <a:schemeClr val="hlink"/>
                </a:solidFill>
                <a:hlinkClick r:id="rId4"/>
              </a:rPr>
              <a:t>peter@highroadalliance.org</a:t>
            </a:r>
            <a:r>
              <a:rPr lang="en" dirty="0"/>
              <a:t>	(510) 219-1868</a:t>
            </a:r>
            <a:endParaRPr dirty="0"/>
          </a:p>
          <a:p>
            <a:pPr marL="457200" lvl="0" indent="0" algn="l" rtl="0">
              <a:spcBef>
                <a:spcPts val="1600"/>
              </a:spcBef>
              <a:spcAft>
                <a:spcPts val="1600"/>
              </a:spcAft>
              <a:buNone/>
            </a:pPr>
            <a:endParaRPr dirty="0"/>
          </a:p>
        </p:txBody>
      </p:sp>
      <p:pic>
        <p:nvPicPr>
          <p:cNvPr id="270" name="Google Shape;270;p45">
            <a:extLst>
              <a:ext uri="{C183D7F6-B498-43B3-948B-1728B52AA6E4}">
                <adec:decorative xmlns:adec="http://schemas.microsoft.com/office/drawing/2017/decorative" val="1"/>
              </a:ext>
            </a:extLst>
          </p:cNvPr>
          <p:cNvPicPr preferRelativeResize="0"/>
          <p:nvPr/>
        </p:nvPicPr>
        <p:blipFill>
          <a:blip r:embed="rId5">
            <a:alphaModFix/>
          </a:blip>
          <a:stretch>
            <a:fillRect/>
          </a:stretch>
        </p:blipFill>
        <p:spPr>
          <a:xfrm>
            <a:off x="7992777" y="4280000"/>
            <a:ext cx="1151218" cy="8635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Objectives</a:t>
            </a:r>
            <a:endParaRPr dirty="0">
              <a:solidFill>
                <a:srgbClr val="1A4D94"/>
              </a:solidFill>
              <a:latin typeface="Avenir"/>
              <a:ea typeface="Avenir"/>
              <a:cs typeface="Avenir"/>
              <a:sym typeface="Avenir"/>
            </a:endParaRPr>
          </a:p>
        </p:txBody>
      </p:sp>
      <p:sp>
        <p:nvSpPr>
          <p:cNvPr id="78" name="Google Shape;78;p16"/>
          <p:cNvSpPr txBox="1">
            <a:spLocks noGrp="1"/>
          </p:cNvSpPr>
          <p:nvPr>
            <p:ph type="body" idx="1"/>
          </p:nvPr>
        </p:nvSpPr>
        <p:spPr>
          <a:xfrm>
            <a:off x="311700" y="1143200"/>
            <a:ext cx="8520600" cy="31368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AutoNum type="arabicPeriod"/>
            </a:pPr>
            <a:r>
              <a:rPr lang="en"/>
              <a:t>Raise awareness of IET and its potential</a:t>
            </a:r>
            <a:endParaRPr/>
          </a:p>
          <a:p>
            <a:pPr marL="457200" lvl="0" indent="-342900" algn="l" rtl="0">
              <a:spcBef>
                <a:spcPts val="1000"/>
              </a:spcBef>
              <a:spcAft>
                <a:spcPts val="0"/>
              </a:spcAft>
              <a:buSzPts val="1800"/>
              <a:buAutoNum type="arabicPeriod"/>
            </a:pPr>
            <a:r>
              <a:rPr lang="en"/>
              <a:t>Share findings and recommendations from a new report on IET in California adult education and community colleges</a:t>
            </a:r>
            <a:endParaRPr/>
          </a:p>
          <a:p>
            <a:pPr marL="457200" lvl="0" indent="-342900" algn="l" rtl="0">
              <a:spcBef>
                <a:spcPts val="1000"/>
              </a:spcBef>
              <a:spcAft>
                <a:spcPts val="1000"/>
              </a:spcAft>
              <a:buSzPts val="1800"/>
              <a:buAutoNum type="arabicPeriod"/>
            </a:pPr>
            <a:r>
              <a:rPr lang="en"/>
              <a:t>Discuss among panelists and webinar participants the challenges and opportunities of running IET programs </a:t>
            </a:r>
            <a:endParaRPr/>
          </a:p>
        </p:txBody>
      </p:sp>
      <p:pic>
        <p:nvPicPr>
          <p:cNvPr id="79" name="Google Shape;79;p16">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7992777" y="4280000"/>
            <a:ext cx="1151218" cy="8635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58D15">
            <a:alpha val="48040"/>
          </a:srgbClr>
        </a:solidFill>
        <a:effectLst/>
      </p:bgPr>
    </p:bg>
    <p:spTree>
      <p:nvGrpSpPr>
        <p:cNvPr id="1" name="Shape 83"/>
        <p:cNvGrpSpPr/>
        <p:nvPr/>
      </p:nvGrpSpPr>
      <p:grpSpPr>
        <a:xfrm>
          <a:off x="0" y="0"/>
          <a:ext cx="0" cy="0"/>
          <a:chOff x="0" y="0"/>
          <a:chExt cx="0" cy="0"/>
        </a:xfrm>
      </p:grpSpPr>
      <p:sp>
        <p:nvSpPr>
          <p:cNvPr id="84" name="Google Shape;84;p17"/>
          <p:cNvSpPr txBox="1">
            <a:spLocks noGrp="1"/>
          </p:cNvSpPr>
          <p:nvPr>
            <p:ph type="title"/>
          </p:nvPr>
        </p:nvSpPr>
        <p:spPr>
          <a:xfrm>
            <a:off x="490250" y="450150"/>
            <a:ext cx="7403400" cy="4090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What is Integrated Education and Training (IET)?</a:t>
            </a:r>
            <a:endParaRPr dirty="0"/>
          </a:p>
        </p:txBody>
      </p:sp>
      <p:pic>
        <p:nvPicPr>
          <p:cNvPr id="85" name="Google Shape;85;p17">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7992777" y="4280000"/>
            <a:ext cx="1151218" cy="8635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IET Defined</a:t>
            </a:r>
            <a:endParaRPr dirty="0">
              <a:solidFill>
                <a:srgbClr val="1A4D94"/>
              </a:solidFill>
              <a:latin typeface="Avenir"/>
              <a:ea typeface="Avenir"/>
              <a:cs typeface="Avenir"/>
              <a:sym typeface="Avenir"/>
            </a:endParaRPr>
          </a:p>
        </p:txBody>
      </p:sp>
      <p:sp>
        <p:nvSpPr>
          <p:cNvPr id="91" name="Google Shape;91;p18"/>
          <p:cNvSpPr txBox="1">
            <a:spLocks noGrp="1"/>
          </p:cNvSpPr>
          <p:nvPr>
            <p:ph type="body" idx="1"/>
          </p:nvPr>
        </p:nvSpPr>
        <p:spPr>
          <a:xfrm>
            <a:off x="311700" y="1458550"/>
            <a:ext cx="8520600" cy="3136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“…a service approach that provides adult education and literacy activities </a:t>
            </a:r>
            <a:r>
              <a:rPr lang="en" b="1">
                <a:solidFill>
                  <a:schemeClr val="dk1"/>
                </a:solidFill>
              </a:rPr>
              <a:t>concurrently </a:t>
            </a:r>
            <a:r>
              <a:rPr lang="en">
                <a:solidFill>
                  <a:schemeClr val="dk1"/>
                </a:solidFill>
              </a:rPr>
              <a:t>and </a:t>
            </a:r>
            <a:r>
              <a:rPr lang="en" b="1">
                <a:solidFill>
                  <a:schemeClr val="dk1"/>
                </a:solidFill>
              </a:rPr>
              <a:t>contextually </a:t>
            </a:r>
            <a:r>
              <a:rPr lang="en">
                <a:solidFill>
                  <a:schemeClr val="dk1"/>
                </a:solidFill>
              </a:rPr>
              <a:t>with workforce preparation activities and workforce training for a specific occupation or occupational cluster for the purpose of educational and career advancement.” – Workforce Opportunity &amp; Innovation Act (WIOA) Sec 203(11)</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Integrated English Literacy and Civics Education (IELCE): English literacy and civics education programs in combination with IET – WIOA, Title II Sec 243</a:t>
            </a:r>
            <a:endParaRPr>
              <a:solidFill>
                <a:schemeClr val="dk1"/>
              </a:solidFill>
            </a:endParaRPr>
          </a:p>
        </p:txBody>
      </p:sp>
      <p:pic>
        <p:nvPicPr>
          <p:cNvPr id="92" name="Google Shape;92;p18">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7992777" y="4280000"/>
            <a:ext cx="1151218" cy="8635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Title 1">
            <a:extLst>
              <a:ext uri="{FF2B5EF4-FFF2-40B4-BE49-F238E27FC236}">
                <a16:creationId xmlns:a16="http://schemas.microsoft.com/office/drawing/2014/main" id="{786169DE-53D1-9586-9165-B53FF6B54482}"/>
              </a:ext>
            </a:extLst>
          </p:cNvPr>
          <p:cNvSpPr>
            <a:spLocks noGrp="1"/>
          </p:cNvSpPr>
          <p:nvPr>
            <p:ph type="title"/>
          </p:nvPr>
        </p:nvSpPr>
        <p:spPr>
          <a:xfrm>
            <a:off x="285750" y="70238"/>
            <a:ext cx="8520600" cy="572700"/>
          </a:xfrm>
        </p:spPr>
        <p:txBody>
          <a:bodyPr/>
          <a:lstStyle/>
          <a:p>
            <a:r>
              <a:rPr lang="en-US" dirty="0"/>
              <a:t>IET Resources</a:t>
            </a:r>
          </a:p>
        </p:txBody>
      </p:sp>
      <p:pic>
        <p:nvPicPr>
          <p:cNvPr id="97" name="Google Shape;97;p19" descr="Description of Integrated Education and Training according to the Workforce Innovation and Opportunity Act, shown as an excerpt from a brief developed by the Center for Law and Social Policy."/>
          <p:cNvPicPr preferRelativeResize="0"/>
          <p:nvPr/>
        </p:nvPicPr>
        <p:blipFill>
          <a:blip r:embed="rId3">
            <a:alphaModFix/>
          </a:blip>
          <a:stretch>
            <a:fillRect/>
          </a:stretch>
        </p:blipFill>
        <p:spPr>
          <a:xfrm>
            <a:off x="285750" y="642938"/>
            <a:ext cx="6414329" cy="4500563"/>
          </a:xfrm>
          <a:prstGeom prst="rect">
            <a:avLst/>
          </a:prstGeom>
          <a:noFill/>
          <a:ln>
            <a:noFill/>
          </a:ln>
        </p:spPr>
      </p:pic>
      <p:sp>
        <p:nvSpPr>
          <p:cNvPr id="98" name="Google Shape;98;p19"/>
          <p:cNvSpPr txBox="1"/>
          <p:nvPr/>
        </p:nvSpPr>
        <p:spPr>
          <a:xfrm>
            <a:off x="6700075" y="1688125"/>
            <a:ext cx="1917300" cy="1046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u="sng">
                <a:solidFill>
                  <a:schemeClr val="hlink"/>
                </a:solidFill>
                <a:latin typeface="Avenir"/>
                <a:ea typeface="Avenir"/>
                <a:cs typeface="Avenir"/>
                <a:sym typeface="Avenir"/>
                <a:hlinkClick r:id="rId4"/>
              </a:rPr>
              <a:t>https://www.clasp.org/wp-content/uploads/2022/01/3.21.18_definingIET.pdf</a:t>
            </a:r>
            <a:r>
              <a:rPr lang="en">
                <a:latin typeface="Avenir"/>
                <a:ea typeface="Avenir"/>
                <a:cs typeface="Avenir"/>
                <a:sym typeface="Avenir"/>
              </a:rPr>
              <a:t> </a:t>
            </a:r>
            <a:endParaRPr>
              <a:latin typeface="Avenir"/>
              <a:ea typeface="Avenir"/>
              <a:cs typeface="Avenir"/>
              <a:sym typeface="Aveni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Key Elements of IET Programs</a:t>
            </a:r>
            <a:endParaRPr dirty="0">
              <a:solidFill>
                <a:srgbClr val="1A4D94"/>
              </a:solidFill>
              <a:latin typeface="Avenir"/>
              <a:ea typeface="Avenir"/>
              <a:cs typeface="Avenir"/>
              <a:sym typeface="Avenir"/>
            </a:endParaRPr>
          </a:p>
        </p:txBody>
      </p:sp>
      <p:sp>
        <p:nvSpPr>
          <p:cNvPr id="104" name="Google Shape;104;p20"/>
          <p:cNvSpPr txBox="1">
            <a:spLocks noGrp="1"/>
          </p:cNvSpPr>
          <p:nvPr>
            <p:ph type="body" idx="1"/>
          </p:nvPr>
        </p:nvSpPr>
        <p:spPr>
          <a:xfrm>
            <a:off x="311700" y="1143200"/>
            <a:ext cx="8520600" cy="3136800"/>
          </a:xfrm>
          <a:prstGeom prst="rect">
            <a:avLst/>
          </a:prstGeom>
        </p:spPr>
        <p:txBody>
          <a:bodyPr spcFirstLastPara="1" wrap="square" lIns="91425" tIns="91425" rIns="91425" bIns="91425" anchor="t" anchorCtr="0">
            <a:noAutofit/>
          </a:bodyPr>
          <a:lstStyle/>
          <a:p>
            <a:pPr marL="457200" marR="0" lvl="0" indent="-342900" algn="l" rtl="0">
              <a:lnSpc>
                <a:spcPct val="115000"/>
              </a:lnSpc>
              <a:spcBef>
                <a:spcPts val="0"/>
              </a:spcBef>
              <a:spcAft>
                <a:spcPts val="0"/>
              </a:spcAft>
              <a:buSzPts val="1800"/>
              <a:buChar char="➢"/>
            </a:pPr>
            <a:r>
              <a:rPr lang="en"/>
              <a:t>Collaboration: instructors, counselors, admin, staff, workforce partners</a:t>
            </a:r>
            <a:endParaRPr/>
          </a:p>
          <a:p>
            <a:pPr marL="457200" marR="0" lvl="0" indent="-342900" algn="l" rtl="0">
              <a:lnSpc>
                <a:spcPct val="115000"/>
              </a:lnSpc>
              <a:spcBef>
                <a:spcPts val="1000"/>
              </a:spcBef>
              <a:spcAft>
                <a:spcPts val="0"/>
              </a:spcAft>
              <a:buSzPts val="1800"/>
              <a:buChar char="➢"/>
            </a:pPr>
            <a:r>
              <a:rPr lang="en"/>
              <a:t>Responsive to student interests and employer hiring needs</a:t>
            </a:r>
            <a:endParaRPr/>
          </a:p>
          <a:p>
            <a:pPr marL="457200" marR="0" lvl="0" indent="-342900" algn="l" rtl="0">
              <a:lnSpc>
                <a:spcPct val="115000"/>
              </a:lnSpc>
              <a:spcBef>
                <a:spcPts val="1000"/>
              </a:spcBef>
              <a:spcAft>
                <a:spcPts val="0"/>
              </a:spcAft>
              <a:buSzPts val="1800"/>
              <a:buChar char="➢"/>
            </a:pPr>
            <a:r>
              <a:rPr lang="en"/>
              <a:t>Curriculum quality, intensity, research base, integration, and relevance </a:t>
            </a:r>
            <a:endParaRPr/>
          </a:p>
          <a:p>
            <a:pPr marL="457200" marR="0" lvl="0" indent="-342900" algn="l" rtl="0">
              <a:lnSpc>
                <a:spcPct val="115000"/>
              </a:lnSpc>
              <a:spcBef>
                <a:spcPts val="1000"/>
              </a:spcBef>
              <a:spcAft>
                <a:spcPts val="0"/>
              </a:spcAft>
              <a:buSzPts val="1800"/>
              <a:buChar char="➢"/>
            </a:pPr>
            <a:r>
              <a:rPr lang="en"/>
              <a:t>Single set of learning objectives</a:t>
            </a:r>
            <a:endParaRPr/>
          </a:p>
          <a:p>
            <a:pPr marL="457200" marR="0" lvl="0" indent="-342900" algn="l" rtl="0">
              <a:lnSpc>
                <a:spcPct val="115000"/>
              </a:lnSpc>
              <a:spcBef>
                <a:spcPts val="1000"/>
              </a:spcBef>
              <a:spcAft>
                <a:spcPts val="1000"/>
              </a:spcAft>
              <a:buSzPts val="1800"/>
              <a:buChar char="➢"/>
            </a:pPr>
            <a:r>
              <a:rPr lang="en"/>
              <a:t>Delivered using one of two models: co-teaching, or alternating teaching</a:t>
            </a:r>
            <a:endParaRPr>
              <a:solidFill>
                <a:schemeClr val="dk1"/>
              </a:solidFill>
            </a:endParaRPr>
          </a:p>
        </p:txBody>
      </p:sp>
      <p:pic>
        <p:nvPicPr>
          <p:cNvPr id="105" name="Google Shape;105;p20">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7992777" y="4280000"/>
            <a:ext cx="1151218" cy="8635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IET in California Today </a:t>
            </a:r>
            <a:endParaRPr dirty="0">
              <a:solidFill>
                <a:srgbClr val="1A4D94"/>
              </a:solidFill>
              <a:latin typeface="Avenir"/>
              <a:ea typeface="Avenir"/>
              <a:cs typeface="Avenir"/>
              <a:sym typeface="Avenir"/>
            </a:endParaRPr>
          </a:p>
        </p:txBody>
      </p:sp>
      <p:sp>
        <p:nvSpPr>
          <p:cNvPr id="111" name="Google Shape;111;p21"/>
          <p:cNvSpPr txBox="1">
            <a:spLocks noGrp="1"/>
          </p:cNvSpPr>
          <p:nvPr>
            <p:ph type="body" idx="1"/>
          </p:nvPr>
        </p:nvSpPr>
        <p:spPr>
          <a:xfrm>
            <a:off x="311700" y="1143200"/>
            <a:ext cx="8520600" cy="3136800"/>
          </a:xfrm>
          <a:prstGeom prst="rect">
            <a:avLst/>
          </a:prstGeom>
        </p:spPr>
        <p:txBody>
          <a:bodyPr spcFirstLastPara="1" wrap="square" lIns="91425" tIns="91425" rIns="91425" bIns="91425" anchor="t" anchorCtr="0">
            <a:noAutofit/>
          </a:bodyPr>
          <a:lstStyle/>
          <a:p>
            <a:pPr marL="457200" lvl="0" indent="-368300" algn="l" rtl="0">
              <a:spcBef>
                <a:spcPts val="0"/>
              </a:spcBef>
              <a:spcAft>
                <a:spcPts val="0"/>
              </a:spcAft>
              <a:buSzPts val="2200"/>
              <a:buChar char="●"/>
            </a:pPr>
            <a:r>
              <a:rPr lang="en" sz="2200"/>
              <a:t>$15 million WIOA Title II Section 243 funds allocated for IELCE programs</a:t>
            </a:r>
            <a:endParaRPr sz="2200"/>
          </a:p>
          <a:p>
            <a:pPr marL="457200" lvl="0" indent="-368300" algn="l" rtl="0">
              <a:spcBef>
                <a:spcPts val="1000"/>
              </a:spcBef>
              <a:spcAft>
                <a:spcPts val="0"/>
              </a:spcAft>
              <a:buSzPts val="2200"/>
              <a:buChar char="●"/>
            </a:pPr>
            <a:r>
              <a:rPr lang="en" sz="2200"/>
              <a:t>112 educational agencies receive IELCE funding</a:t>
            </a:r>
            <a:endParaRPr sz="2200"/>
          </a:p>
          <a:p>
            <a:pPr marL="457200" lvl="0" indent="-368300" algn="l" rtl="0">
              <a:spcBef>
                <a:spcPts val="1000"/>
              </a:spcBef>
              <a:spcAft>
                <a:spcPts val="0"/>
              </a:spcAft>
              <a:buSzPts val="2200"/>
              <a:buChar char="●"/>
            </a:pPr>
            <a:r>
              <a:rPr lang="en" sz="2200"/>
              <a:t>14,627 learners enrolled in IELCE programs — 2,000 in IELCE-funded IET programs</a:t>
            </a:r>
            <a:endParaRPr sz="2200"/>
          </a:p>
          <a:p>
            <a:pPr marL="457200" lvl="0" indent="-368300" algn="l" rtl="0">
              <a:spcBef>
                <a:spcPts val="1000"/>
              </a:spcBef>
              <a:spcAft>
                <a:spcPts val="0"/>
              </a:spcAft>
              <a:buSzPts val="2200"/>
              <a:buChar char="●"/>
            </a:pPr>
            <a:r>
              <a:rPr lang="en" sz="2200"/>
              <a:t>&gt;90% IELCE-IET students assessed achieved a COAAP</a:t>
            </a:r>
            <a:endParaRPr sz="2200"/>
          </a:p>
          <a:p>
            <a:pPr marL="457200" lvl="0" indent="-368300" algn="l" rtl="0">
              <a:spcBef>
                <a:spcPts val="1000"/>
              </a:spcBef>
              <a:spcAft>
                <a:spcPts val="1000"/>
              </a:spcAft>
              <a:buSzPts val="2200"/>
              <a:buChar char="●"/>
            </a:pPr>
            <a:r>
              <a:rPr lang="en" sz="2200"/>
              <a:t>CAEP, community college apportionment,  WIOA Title I, apprenticeship funds and other sources also used </a:t>
            </a:r>
            <a:endParaRPr sz="2200"/>
          </a:p>
        </p:txBody>
      </p:sp>
      <p:pic>
        <p:nvPicPr>
          <p:cNvPr id="112" name="Google Shape;112;p21">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7992777" y="4280000"/>
            <a:ext cx="1151218" cy="863500"/>
          </a:xfrm>
          <a:prstGeom prst="rect">
            <a:avLst/>
          </a:prstGeom>
          <a:noFill/>
          <a:ln>
            <a:noFill/>
          </a:ln>
        </p:spPr>
      </p:pic>
    </p:spTree>
  </p:cSld>
  <p:clrMapOvr>
    <a:masterClrMapping/>
  </p:clrMapOvr>
</p:sld>
</file>

<file path=ppt/theme/theme1.xml><?xml version="1.0" encoding="utf-8"?>
<a:theme xmlns:a="http://schemas.openxmlformats.org/drawingml/2006/main" name="HRA Simple Master">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1861</Words>
  <Application>Microsoft Macintosh PowerPoint</Application>
  <PresentationFormat>On-screen Show (16:9)</PresentationFormat>
  <Paragraphs>200</Paragraphs>
  <Slides>33</Slides>
  <Notes>33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Calibri</vt:lpstr>
      <vt:lpstr>Arial</vt:lpstr>
      <vt:lpstr>Avenir</vt:lpstr>
      <vt:lpstr>EB Garamond</vt:lpstr>
      <vt:lpstr>HRA Simple Master</vt:lpstr>
      <vt:lpstr>Integrated Education and Training (IET) in California: Voices from the Field  </vt:lpstr>
      <vt:lpstr>Who We Are</vt:lpstr>
      <vt:lpstr>Agenda</vt:lpstr>
      <vt:lpstr>Objectives</vt:lpstr>
      <vt:lpstr>What is Integrated Education and Training (IET)?</vt:lpstr>
      <vt:lpstr>IET Defined</vt:lpstr>
      <vt:lpstr>IET Resources</vt:lpstr>
      <vt:lpstr>Key Elements of IET Programs</vt:lpstr>
      <vt:lpstr>IET in California Today </vt:lpstr>
      <vt:lpstr>Why IET? </vt:lpstr>
      <vt:lpstr>Not All IET Programs Look Alike! </vt:lpstr>
      <vt:lpstr>IET in California Adult Education and Community Colleges: Lessons and Opportunities</vt:lpstr>
      <vt:lpstr>Six Keys to IET Implementation </vt:lpstr>
      <vt:lpstr>Collaborative Partnerships for Training Delivery</vt:lpstr>
      <vt:lpstr>Teacher Recruitment and Training</vt:lpstr>
      <vt:lpstr>Student Recruitment and Enrollment</vt:lpstr>
      <vt:lpstr>Retention Support</vt:lpstr>
      <vt:lpstr>Support Services to Connect Students to Work</vt:lpstr>
      <vt:lpstr>Connections to Further Training</vt:lpstr>
      <vt:lpstr>Voices from the Field </vt:lpstr>
      <vt:lpstr>student question:  Please tell us about your career goals.  What are your next steps after taking your class?  staff question: What opportunities do you find IET provides for students? </vt:lpstr>
      <vt:lpstr>staff question: What have been factors in the success of your IET programs? </vt:lpstr>
      <vt:lpstr>student question: You have 2 teachers.  How do your teachers support you?</vt:lpstr>
      <vt:lpstr>staff question: What has been  challenging about launching or implementing IET?  student question: What have you found challenging about being in this program?  </vt:lpstr>
      <vt:lpstr>staff question: How do you determine which IET classes to offer?</vt:lpstr>
      <vt:lpstr>student question: Your class has 3 parts.  How does having these parts together help you?</vt:lpstr>
      <vt:lpstr>staff question: How are the single set of learning objectives supported in planning before the class and in instruction during the class?</vt:lpstr>
      <vt:lpstr>student question: How did you hear about this class?  staff question: How has IET been marketed to students?  </vt:lpstr>
      <vt:lpstr>What would be your advice to an adult education provider or a college that wants to implement or grow IET? </vt:lpstr>
      <vt:lpstr>Panelist Dialogue</vt:lpstr>
      <vt:lpstr>Questions &amp; Answers</vt:lpstr>
      <vt:lpstr>Thank you for joining us!</vt:lpstr>
      <vt:lpstr> Contact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Integrated Education and Training (IET) in California: Voices from the Field  </dc:title>
  <cp:lastModifiedBy>Jennie Mollica</cp:lastModifiedBy>
  <cp:revision>1</cp:revision>
  <dcterms:modified xsi:type="dcterms:W3CDTF">2022-08-25T01:15:15Z</dcterms:modified>
</cp:coreProperties>
</file>