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 id="2147483679" r:id="rId5"/>
  </p:sldMasterIdLst>
  <p:notesMasterIdLst>
    <p:notesMasterId r:id="rId34"/>
  </p:notesMasterIdLst>
  <p:handoutMasterIdLst>
    <p:handoutMasterId r:id="rId35"/>
  </p:handoutMasterIdLst>
  <p:sldIdLst>
    <p:sldId id="1433" r:id="rId6"/>
    <p:sldId id="1451" r:id="rId7"/>
    <p:sldId id="1512" r:id="rId8"/>
    <p:sldId id="1544" r:id="rId9"/>
    <p:sldId id="1523" r:id="rId10"/>
    <p:sldId id="1524" r:id="rId11"/>
    <p:sldId id="1525" r:id="rId12"/>
    <p:sldId id="1513" r:id="rId13"/>
    <p:sldId id="1526" r:id="rId14"/>
    <p:sldId id="1527" r:id="rId15"/>
    <p:sldId id="1528" r:id="rId16"/>
    <p:sldId id="1529" r:id="rId17"/>
    <p:sldId id="1530" r:id="rId18"/>
    <p:sldId id="1531" r:id="rId19"/>
    <p:sldId id="1532" r:id="rId20"/>
    <p:sldId id="1534" r:id="rId21"/>
    <p:sldId id="1535" r:id="rId22"/>
    <p:sldId id="1536" r:id="rId23"/>
    <p:sldId id="1537" r:id="rId24"/>
    <p:sldId id="256" r:id="rId25"/>
    <p:sldId id="1538" r:id="rId26"/>
    <p:sldId id="1539" r:id="rId27"/>
    <p:sldId id="1540" r:id="rId28"/>
    <p:sldId id="1541" r:id="rId29"/>
    <p:sldId id="1542" r:id="rId30"/>
    <p:sldId id="1543" r:id="rId31"/>
    <p:sldId id="263" r:id="rId32"/>
    <p:sldId id="264"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AA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6395" autoAdjust="0"/>
  </p:normalViewPr>
  <p:slideViewPr>
    <p:cSldViewPr snapToGrid="0">
      <p:cViewPr varScale="1">
        <p:scale>
          <a:sx n="109" d="100"/>
          <a:sy n="109" d="100"/>
        </p:scale>
        <p:origin x="216" y="2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9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FC10AA6-834F-4CEA-A463-970F6A8C65F6}" type="datetimeFigureOut">
              <a:rPr lang="en-US" smtClean="0"/>
              <a:t>7/27/22</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55B1910-5D3D-4C21-8BE7-7FD7116DBEF6}" type="slidenum">
              <a:rPr lang="en-US" smtClean="0"/>
              <a:t>‹#›</a:t>
            </a:fld>
            <a:endParaRPr lang="en-US" dirty="0"/>
          </a:p>
        </p:txBody>
      </p:sp>
    </p:spTree>
    <p:extLst>
      <p:ext uri="{BB962C8B-B14F-4D97-AF65-F5344CB8AC3E}">
        <p14:creationId xmlns:p14="http://schemas.microsoft.com/office/powerpoint/2010/main" val="1107462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3D9130C-AC45-41CB-B2E3-B12EEEEF8CFF}" type="datetimeFigureOut">
              <a:rPr lang="en-US" smtClean="0"/>
              <a:t>7/27/22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3094750-4AC1-4C03-897B-6296F950BC3D}" type="slidenum">
              <a:rPr lang="en-US" smtClean="0"/>
              <a:t>‹#›</a:t>
            </a:fld>
            <a:endParaRPr lang="en-US" dirty="0"/>
          </a:p>
        </p:txBody>
      </p:sp>
    </p:spTree>
    <p:extLst>
      <p:ext uri="{BB962C8B-B14F-4D97-AF65-F5344CB8AC3E}">
        <p14:creationId xmlns:p14="http://schemas.microsoft.com/office/powerpoint/2010/main" val="298772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2</a:t>
            </a:fld>
            <a:endParaRPr lang="en-US" dirty="0"/>
          </a:p>
        </p:txBody>
      </p:sp>
    </p:spTree>
    <p:extLst>
      <p:ext uri="{BB962C8B-B14F-4D97-AF65-F5344CB8AC3E}">
        <p14:creationId xmlns:p14="http://schemas.microsoft.com/office/powerpoint/2010/main" val="3115429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3</a:t>
            </a:fld>
            <a:endParaRPr lang="en-US" dirty="0"/>
          </a:p>
        </p:txBody>
      </p:sp>
    </p:spTree>
    <p:extLst>
      <p:ext uri="{BB962C8B-B14F-4D97-AF65-F5344CB8AC3E}">
        <p14:creationId xmlns:p14="http://schemas.microsoft.com/office/powerpoint/2010/main" val="2101428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5</a:t>
            </a:fld>
            <a:endParaRPr lang="en-US" dirty="0"/>
          </a:p>
        </p:txBody>
      </p:sp>
    </p:spTree>
    <p:extLst>
      <p:ext uri="{BB962C8B-B14F-4D97-AF65-F5344CB8AC3E}">
        <p14:creationId xmlns:p14="http://schemas.microsoft.com/office/powerpoint/2010/main" val="3164204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6</a:t>
            </a:fld>
            <a:endParaRPr lang="en-US" dirty="0"/>
          </a:p>
        </p:txBody>
      </p:sp>
    </p:spTree>
    <p:extLst>
      <p:ext uri="{BB962C8B-B14F-4D97-AF65-F5344CB8AC3E}">
        <p14:creationId xmlns:p14="http://schemas.microsoft.com/office/powerpoint/2010/main" val="3040528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7</a:t>
            </a:fld>
            <a:endParaRPr lang="en-US" dirty="0"/>
          </a:p>
        </p:txBody>
      </p:sp>
    </p:spTree>
    <p:extLst>
      <p:ext uri="{BB962C8B-B14F-4D97-AF65-F5344CB8AC3E}">
        <p14:creationId xmlns:p14="http://schemas.microsoft.com/office/powerpoint/2010/main" val="963658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8</a:t>
            </a:fld>
            <a:endParaRPr lang="en-US" dirty="0"/>
          </a:p>
        </p:txBody>
      </p:sp>
    </p:spTree>
    <p:extLst>
      <p:ext uri="{BB962C8B-B14F-4D97-AF65-F5344CB8AC3E}">
        <p14:creationId xmlns:p14="http://schemas.microsoft.com/office/powerpoint/2010/main" val="547943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21</a:t>
            </a:fld>
            <a:endParaRPr lang="en-US" dirty="0"/>
          </a:p>
        </p:txBody>
      </p:sp>
    </p:spTree>
    <p:extLst>
      <p:ext uri="{BB962C8B-B14F-4D97-AF65-F5344CB8AC3E}">
        <p14:creationId xmlns:p14="http://schemas.microsoft.com/office/powerpoint/2010/main" val="10416118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pic>
        <p:nvPicPr>
          <p:cNvPr id="13" name="AEBG_PowerPoint2018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1"/>
            <a:ext cx="12192000" cy="5143499"/>
          </a:xfrm>
          <a:prstGeom prst="rect">
            <a:avLst/>
          </a:prstGeom>
          <a:ln w="12700">
            <a:miter lim="400000"/>
          </a:ln>
        </p:spPr>
      </p:pic>
      <p:sp>
        <p:nvSpPr>
          <p:cNvPr id="11" name="Title Text"/>
          <p:cNvSpPr txBox="1">
            <a:spLocks noGrp="1"/>
          </p:cNvSpPr>
          <p:nvPr>
            <p:ph type="title"/>
          </p:nvPr>
        </p:nvSpPr>
        <p:spPr>
          <a:xfrm>
            <a:off x="1097391" y="4872943"/>
            <a:ext cx="10414000" cy="972344"/>
          </a:xfrm>
          <a:prstGeom prst="rect">
            <a:avLst/>
          </a:prstGeom>
        </p:spPr>
        <p:txBody>
          <a:bodyPr anchor="t"/>
          <a:lstStyle>
            <a:lvl1pPr algn="ctr">
              <a:defRPr>
                <a:solidFill>
                  <a:schemeClr val="bg1"/>
                </a:solidFill>
              </a:defRPr>
            </a:lvl1pPr>
          </a:lstStyle>
          <a:p>
            <a:r>
              <a:rPr dirty="0"/>
              <a:t>Title Text</a:t>
            </a:r>
          </a:p>
        </p:txBody>
      </p:sp>
    </p:spTree>
    <p:extLst>
      <p:ext uri="{BB962C8B-B14F-4D97-AF65-F5344CB8AC3E}">
        <p14:creationId xmlns:p14="http://schemas.microsoft.com/office/powerpoint/2010/main" val="184912745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pic>
        <p:nvPicPr>
          <p:cNvPr id="3" name="AEBG_PowerPoint20182.png" descr="AEBG_PowerPoint20182.png">
            <a:extLst>
              <a:ext uri="{FF2B5EF4-FFF2-40B4-BE49-F238E27FC236}">
                <a16:creationId xmlns:a16="http://schemas.microsoft.com/office/drawing/2014/main" id="{EAD81273-D7D5-47DA-A909-FC98C5A42048}"/>
              </a:ext>
            </a:extLst>
          </p:cNvPr>
          <p:cNvPicPr>
            <a:picLocks noChangeAspect="1"/>
          </p:cNvPicPr>
          <p:nvPr userDrawn="1"/>
        </p:nvPicPr>
        <p:blipFill>
          <a:blip r:embed="rId2"/>
          <a:stretch>
            <a:fillRect/>
          </a:stretch>
        </p:blipFill>
        <p:spPr>
          <a:xfrm>
            <a:off x="0" y="0"/>
            <a:ext cx="12192000" cy="6858000"/>
          </a:xfrm>
          <a:prstGeom prst="rect">
            <a:avLst/>
          </a:prstGeom>
          <a:ln w="12700">
            <a:miter lim="400000"/>
          </a:ln>
        </p:spPr>
      </p:pic>
      <p:sp>
        <p:nvSpPr>
          <p:cNvPr id="4" name="TextBox 3">
            <a:extLst>
              <a:ext uri="{FF2B5EF4-FFF2-40B4-BE49-F238E27FC236}">
                <a16:creationId xmlns:a16="http://schemas.microsoft.com/office/drawing/2014/main" id="{62D755F7-0A93-6117-2C41-0A54FD94408F}"/>
              </a:ext>
            </a:extLst>
          </p:cNvPr>
          <p:cNvSpPr txBox="1"/>
          <p:nvPr userDrawn="1"/>
        </p:nvSpPr>
        <p:spPr>
          <a:xfrm>
            <a:off x="5903089" y="6483615"/>
            <a:ext cx="381964" cy="241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D1BEDA49-4088-463E-B70D-6A82392715EA}" type="slidenum">
              <a:rPr kumimoji="0" lang="en-US" sz="900" b="1" i="0" u="none" strike="noStrike" cap="none" spc="0" normalizeH="0" baseline="0" smtClean="0">
                <a:ln>
                  <a:noFill/>
                </a:ln>
                <a:solidFill>
                  <a:schemeClr val="bg1"/>
                </a:solidFill>
                <a:effectLst/>
                <a:uFillTx/>
                <a:latin typeface="Helvetica Neue"/>
                <a:ea typeface="Helvetica Neue"/>
                <a:cs typeface="Helvetica Neue"/>
                <a:sym typeface="Helvetica Neue"/>
              </a:rPr>
              <a:t>‹#›</a:t>
            </a:fld>
            <a:endParaRPr kumimoji="0" lang="en-US" sz="900" b="1" i="0" u="none" strike="noStrike" cap="none" spc="0" normalizeH="0" baseline="0" dirty="0">
              <a:ln>
                <a:noFill/>
              </a:ln>
              <a:solidFill>
                <a:schemeClr val="bg1"/>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346659257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AEBG_PowerPoint20182.png" descr="AEBG_PowerPoint20182.png">
            <a:extLst>
              <a:ext uri="{FF2B5EF4-FFF2-40B4-BE49-F238E27FC236}">
                <a16:creationId xmlns:a16="http://schemas.microsoft.com/office/drawing/2014/main" id="{2613A912-2F77-4E81-8901-0E88BC9D8406}"/>
              </a:ext>
            </a:extLst>
          </p:cNvPr>
          <p:cNvPicPr>
            <a:picLocks noChangeAspect="1"/>
          </p:cNvPicPr>
          <p:nvPr userDrawn="1"/>
        </p:nvPicPr>
        <p:blipFill>
          <a:blip r:embed="rId2"/>
          <a:stretch>
            <a:fillRect/>
          </a:stretch>
        </p:blipFill>
        <p:spPr>
          <a:xfrm>
            <a:off x="0" y="0"/>
            <a:ext cx="12192000" cy="6858000"/>
          </a:xfrm>
          <a:prstGeom prst="rect">
            <a:avLst/>
          </a:prstGeom>
          <a:ln w="12700">
            <a:miter lim="400000"/>
          </a:ln>
        </p:spPr>
      </p:pic>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extBox 7">
            <a:extLst>
              <a:ext uri="{FF2B5EF4-FFF2-40B4-BE49-F238E27FC236}">
                <a16:creationId xmlns:a16="http://schemas.microsoft.com/office/drawing/2014/main" id="{A269FD92-7DED-9AE6-7FBA-4F20451C784A}"/>
              </a:ext>
            </a:extLst>
          </p:cNvPr>
          <p:cNvSpPr txBox="1"/>
          <p:nvPr userDrawn="1"/>
        </p:nvSpPr>
        <p:spPr>
          <a:xfrm>
            <a:off x="5903089" y="6483615"/>
            <a:ext cx="381964" cy="241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D1BEDA49-4088-463E-B70D-6A82392715EA}" type="slidenum">
              <a:rPr kumimoji="0" lang="en-US" sz="900" b="1" i="0" u="none" strike="noStrike" cap="none" spc="0" normalizeH="0" baseline="0" smtClean="0">
                <a:ln>
                  <a:noFill/>
                </a:ln>
                <a:solidFill>
                  <a:schemeClr val="bg1"/>
                </a:solidFill>
                <a:effectLst/>
                <a:uFillTx/>
                <a:latin typeface="Helvetica Neue"/>
                <a:ea typeface="Helvetica Neue"/>
                <a:cs typeface="Helvetica Neue"/>
                <a:sym typeface="Helvetica Neue"/>
              </a:rPr>
              <a:t>‹#›</a:t>
            </a:fld>
            <a:endParaRPr kumimoji="0" lang="en-US" sz="900" b="1" i="0" u="none" strike="noStrike" cap="none" spc="0" normalizeH="0" baseline="0" dirty="0">
              <a:ln>
                <a:noFill/>
              </a:ln>
              <a:solidFill>
                <a:schemeClr val="bg1"/>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82206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7/27/22</a:t>
            </a:fld>
            <a:endParaRPr lang="en-US" dirty="0"/>
          </a:p>
        </p:txBody>
      </p:sp>
    </p:spTree>
    <p:extLst>
      <p:ext uri="{BB962C8B-B14F-4D97-AF65-F5344CB8AC3E}">
        <p14:creationId xmlns:p14="http://schemas.microsoft.com/office/powerpoint/2010/main" val="1635691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7/27/22</a:t>
            </a:fld>
            <a:endParaRPr lang="en-US" dirty="0"/>
          </a:p>
        </p:txBody>
      </p:sp>
    </p:spTree>
    <p:extLst>
      <p:ext uri="{BB962C8B-B14F-4D97-AF65-F5344CB8AC3E}">
        <p14:creationId xmlns:p14="http://schemas.microsoft.com/office/powerpoint/2010/main" val="606945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7/27/22</a:t>
            </a:fld>
            <a:endParaRPr lang="en-US" dirty="0"/>
          </a:p>
        </p:txBody>
      </p:sp>
    </p:spTree>
    <p:extLst>
      <p:ext uri="{BB962C8B-B14F-4D97-AF65-F5344CB8AC3E}">
        <p14:creationId xmlns:p14="http://schemas.microsoft.com/office/powerpoint/2010/main" val="2732332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7/27/22</a:t>
            </a:fld>
            <a:endParaRPr lang="en-US" dirty="0"/>
          </a:p>
        </p:txBody>
      </p:sp>
    </p:spTree>
    <p:extLst>
      <p:ext uri="{BB962C8B-B14F-4D97-AF65-F5344CB8AC3E}">
        <p14:creationId xmlns:p14="http://schemas.microsoft.com/office/powerpoint/2010/main" val="2078571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7/27/22</a:t>
            </a:fld>
            <a:endParaRPr lang="en-US" dirty="0"/>
          </a:p>
        </p:txBody>
      </p:sp>
    </p:spTree>
    <p:extLst>
      <p:ext uri="{BB962C8B-B14F-4D97-AF65-F5344CB8AC3E}">
        <p14:creationId xmlns:p14="http://schemas.microsoft.com/office/powerpoint/2010/main" val="9219461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44551" y="177800"/>
            <a:ext cx="10502900" cy="114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44551" y="1574800"/>
            <a:ext cx="10502900" cy="4648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50513910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ransition spd="med"/>
  <p:hf hdr="0" ftr="0" dt="0"/>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9pPr>
    </p:titleStyle>
    <p:bodyStyle>
      <a:lvl1pPr marL="2381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1pPr>
      <a:lvl2pPr marL="47625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2pPr>
      <a:lvl3pPr marL="71437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3pPr>
      <a:lvl4pPr marL="95250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4pPr>
      <a:lvl5pPr marL="11906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5pPr>
      <a:lvl6pPr marL="142875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6pPr>
      <a:lvl7pPr marL="166687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7pPr>
      <a:lvl8pPr marL="190500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8pPr>
      <a:lvl9pPr marL="21431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userDrawn="1"/>
        </p:nvPicPr>
        <p:blipFill>
          <a:blip r:embed="rId7" cstate="print"/>
          <a:stretch>
            <a:fillRect/>
          </a:stretch>
        </p:blipFill>
        <p:spPr>
          <a:xfrm>
            <a:off x="0" y="0"/>
            <a:ext cx="12191999" cy="6857999"/>
          </a:xfrm>
          <a:prstGeom prst="rect">
            <a:avLst/>
          </a:prstGeom>
        </p:spPr>
      </p:pic>
      <p:sp>
        <p:nvSpPr>
          <p:cNvPr id="2" name="Holder 2"/>
          <p:cNvSpPr>
            <a:spLocks noGrp="1"/>
          </p:cNvSpPr>
          <p:nvPr>
            <p:ph type="title"/>
          </p:nvPr>
        </p:nvSpPr>
        <p:spPr>
          <a:xfrm>
            <a:off x="3035807" y="556321"/>
            <a:ext cx="7024688" cy="1139284"/>
          </a:xfrm>
          <a:prstGeom prst="rect">
            <a:avLst/>
          </a:prstGeom>
        </p:spPr>
        <p:txBody>
          <a:bodyPr wrap="square" lIns="0" tIns="0" rIns="0" bIns="0">
            <a:spAutoFit/>
          </a:bodyPr>
          <a:lstStyle>
            <a:lvl1pPr>
              <a:defRPr sz="3200" b="0" i="0">
                <a:solidFill>
                  <a:schemeClr val="tx1"/>
                </a:solidFill>
                <a:latin typeface="Arial"/>
                <a:cs typeface="Arial"/>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7/27/22</a:t>
            </a:fld>
            <a:endParaRPr lang="en-US" dirty="0"/>
          </a:p>
        </p:txBody>
      </p:sp>
      <p:sp>
        <p:nvSpPr>
          <p:cNvPr id="8" name="TextBox 7">
            <a:extLst>
              <a:ext uri="{FF2B5EF4-FFF2-40B4-BE49-F238E27FC236}">
                <a16:creationId xmlns:a16="http://schemas.microsoft.com/office/drawing/2014/main" id="{91F2C004-D3E8-F953-56A5-591A1093BD55}"/>
              </a:ext>
            </a:extLst>
          </p:cNvPr>
          <p:cNvSpPr txBox="1"/>
          <p:nvPr userDrawn="1"/>
        </p:nvSpPr>
        <p:spPr>
          <a:xfrm>
            <a:off x="5903089" y="6483615"/>
            <a:ext cx="381964" cy="241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D1BEDA49-4088-463E-B70D-6A82392715EA}" type="slidenum">
              <a:rPr kumimoji="0" lang="en-US" sz="900" b="1" i="0" u="none" strike="noStrike" cap="none" spc="0" normalizeH="0" baseline="0" smtClean="0">
                <a:ln>
                  <a:noFill/>
                </a:ln>
                <a:solidFill>
                  <a:schemeClr val="bg1"/>
                </a:solidFill>
                <a:effectLst/>
                <a:uFillTx/>
                <a:latin typeface="Helvetica Neue"/>
                <a:ea typeface="Helvetica Neue"/>
                <a:cs typeface="Helvetica Neue"/>
                <a:sym typeface="Helvetica Neue"/>
              </a:rPr>
              <a:t>‹#›</a:t>
            </a:fld>
            <a:endParaRPr kumimoji="0" lang="en-US" sz="900" b="1" i="0" u="none" strike="noStrike" cap="none" spc="0" normalizeH="0" baseline="0" dirty="0">
              <a:ln>
                <a:noFill/>
              </a:ln>
              <a:solidFill>
                <a:schemeClr val="bg1"/>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123182193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lifornia Adult Education Program Logo">
            <a:extLst>
              <a:ext uri="{FF2B5EF4-FFF2-40B4-BE49-F238E27FC236}">
                <a16:creationId xmlns:a16="http://schemas.microsoft.com/office/drawing/2014/main" id="{38376C5B-F797-110B-1F38-7623930C3FA7}"/>
              </a:ext>
            </a:extLst>
          </p:cNvPr>
          <p:cNvPicPr>
            <a:picLocks noChangeAspect="1"/>
          </p:cNvPicPr>
          <p:nvPr/>
        </p:nvPicPr>
        <p:blipFill>
          <a:blip r:embed="rId2"/>
          <a:stretch>
            <a:fillRect/>
          </a:stretch>
        </p:blipFill>
        <p:spPr>
          <a:xfrm>
            <a:off x="541960" y="1057275"/>
            <a:ext cx="3069069" cy="875052"/>
          </a:xfrm>
          <a:prstGeom prst="rect">
            <a:avLst/>
          </a:prstGeom>
        </p:spPr>
      </p:pic>
      <p:sp>
        <p:nvSpPr>
          <p:cNvPr id="2" name="Title 1"/>
          <p:cNvSpPr>
            <a:spLocks noGrp="1"/>
          </p:cNvSpPr>
          <p:nvPr>
            <p:ph type="title"/>
          </p:nvPr>
        </p:nvSpPr>
        <p:spPr>
          <a:xfrm>
            <a:off x="889000" y="4925673"/>
            <a:ext cx="10414000" cy="972344"/>
          </a:xfrm>
        </p:spPr>
        <p:txBody>
          <a:bodyPr/>
          <a:lstStyle/>
          <a:p>
            <a:r>
              <a:rPr lang="en-US" dirty="0"/>
              <a:t>CAEP Annual Plan</a:t>
            </a:r>
          </a:p>
        </p:txBody>
      </p:sp>
      <p:sp>
        <p:nvSpPr>
          <p:cNvPr id="4" name="TextBox 3"/>
          <p:cNvSpPr txBox="1"/>
          <p:nvPr/>
        </p:nvSpPr>
        <p:spPr>
          <a:xfrm>
            <a:off x="121920" y="6112178"/>
            <a:ext cx="12070079"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b="1" dirty="0">
                <a:solidFill>
                  <a:srgbClr val="002060"/>
                </a:solidFill>
                <a:latin typeface="Helvetica Neue"/>
                <a:ea typeface="Helvetica Neue"/>
                <a:cs typeface="Helvetica Neue"/>
                <a:sym typeface="Helvetica Neue"/>
              </a:rPr>
              <a:t>Presenters: Mayra Diaz, Neil Kelly &amp; Veronica Parker </a:t>
            </a:r>
            <a:endParaRPr kumimoji="0" lang="en-US" sz="2800" b="1" i="0" u="none" strike="noStrike" cap="none" spc="0" normalizeH="0" baseline="0" dirty="0">
              <a:ln>
                <a:noFill/>
              </a:ln>
              <a:solidFill>
                <a:srgbClr val="00206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117206295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4DCB4-F8E2-47DD-AF4F-8EBA4581738D}"/>
              </a:ext>
            </a:extLst>
          </p:cNvPr>
          <p:cNvSpPr>
            <a:spLocks noGrp="1"/>
          </p:cNvSpPr>
          <p:nvPr>
            <p:ph type="title"/>
          </p:nvPr>
        </p:nvSpPr>
        <p:spPr>
          <a:xfrm>
            <a:off x="838200" y="681648"/>
            <a:ext cx="10515600" cy="1325563"/>
          </a:xfrm>
        </p:spPr>
        <p:txBody>
          <a:bodyPr/>
          <a:lstStyle/>
          <a:p>
            <a:r>
              <a:rPr lang="en-US" dirty="0">
                <a:solidFill>
                  <a:srgbClr val="002060"/>
                </a:solidFill>
              </a:rPr>
              <a:t>Moving From AB86 to AB104 (cont.)</a:t>
            </a:r>
          </a:p>
        </p:txBody>
      </p:sp>
      <p:sp>
        <p:nvSpPr>
          <p:cNvPr id="3" name="Content Placeholder 2">
            <a:extLst>
              <a:ext uri="{FF2B5EF4-FFF2-40B4-BE49-F238E27FC236}">
                <a16:creationId xmlns:a16="http://schemas.microsoft.com/office/drawing/2014/main" id="{AF0661CB-1390-496C-A450-2A0F5ACEDD95}"/>
              </a:ext>
            </a:extLst>
          </p:cNvPr>
          <p:cNvSpPr>
            <a:spLocks noGrp="1"/>
          </p:cNvSpPr>
          <p:nvPr>
            <p:ph idx="1"/>
          </p:nvPr>
        </p:nvSpPr>
        <p:spPr>
          <a:xfrm>
            <a:off x="838200" y="1825625"/>
            <a:ext cx="10515600" cy="2603156"/>
          </a:xfrm>
        </p:spPr>
        <p:txBody>
          <a:bodyPr>
            <a:normAutofit/>
          </a:bodyPr>
          <a:lstStyle/>
          <a:p>
            <a:pPr marL="0" indent="0">
              <a:buNone/>
            </a:pPr>
            <a:r>
              <a:rPr lang="en-US" sz="3200" dirty="0">
                <a:solidFill>
                  <a:srgbClr val="002060"/>
                </a:solidFill>
              </a:rPr>
              <a:t>In January of 2019, the California State Legislature added Education Code §84906 to specifically address CAEP Three-Year Planning including the following action items:</a:t>
            </a:r>
          </a:p>
        </p:txBody>
      </p:sp>
    </p:spTree>
    <p:extLst>
      <p:ext uri="{BB962C8B-B14F-4D97-AF65-F5344CB8AC3E}">
        <p14:creationId xmlns:p14="http://schemas.microsoft.com/office/powerpoint/2010/main" val="2584383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4DCB4-F8E2-47DD-AF4F-8EBA4581738D}"/>
              </a:ext>
            </a:extLst>
          </p:cNvPr>
          <p:cNvSpPr>
            <a:spLocks noGrp="1"/>
          </p:cNvSpPr>
          <p:nvPr>
            <p:ph type="title"/>
          </p:nvPr>
        </p:nvSpPr>
        <p:spPr>
          <a:xfrm>
            <a:off x="838200" y="587864"/>
            <a:ext cx="10515600" cy="1325563"/>
          </a:xfrm>
        </p:spPr>
        <p:txBody>
          <a:bodyPr/>
          <a:lstStyle/>
          <a:p>
            <a:r>
              <a:rPr lang="en-US" dirty="0">
                <a:solidFill>
                  <a:srgbClr val="002060"/>
                </a:solidFill>
              </a:rPr>
              <a:t>Moving From AB86 to AB104 (cont. 1)</a:t>
            </a:r>
          </a:p>
        </p:txBody>
      </p:sp>
      <p:sp>
        <p:nvSpPr>
          <p:cNvPr id="3" name="Content Placeholder 2">
            <a:extLst>
              <a:ext uri="{FF2B5EF4-FFF2-40B4-BE49-F238E27FC236}">
                <a16:creationId xmlns:a16="http://schemas.microsoft.com/office/drawing/2014/main" id="{AF0661CB-1390-496C-A450-2A0F5ACEDD95}"/>
              </a:ext>
            </a:extLst>
          </p:cNvPr>
          <p:cNvSpPr>
            <a:spLocks noGrp="1"/>
          </p:cNvSpPr>
          <p:nvPr>
            <p:ph idx="1"/>
          </p:nvPr>
        </p:nvSpPr>
        <p:spPr>
          <a:xfrm>
            <a:off x="838200" y="1825625"/>
            <a:ext cx="10515600" cy="4351338"/>
          </a:xfrm>
        </p:spPr>
        <p:txBody>
          <a:bodyPr>
            <a:normAutofit lnSpcReduction="10000"/>
          </a:bodyPr>
          <a:lstStyle/>
          <a:p>
            <a:r>
              <a:rPr lang="en-US" sz="3200" dirty="0">
                <a:solidFill>
                  <a:srgbClr val="002060"/>
                </a:solidFill>
              </a:rPr>
              <a:t>Actions that the members of the consortium will take to address the educational needs.</a:t>
            </a:r>
          </a:p>
          <a:p>
            <a:r>
              <a:rPr lang="en-US" sz="3200" dirty="0">
                <a:solidFill>
                  <a:srgbClr val="002060"/>
                </a:solidFill>
              </a:rPr>
              <a:t>Actions that the members of the consortium will take to improve the effectiveness of their services.</a:t>
            </a:r>
          </a:p>
          <a:p>
            <a:r>
              <a:rPr lang="en-US" sz="3200" dirty="0">
                <a:solidFill>
                  <a:srgbClr val="002060"/>
                </a:solidFill>
              </a:rPr>
              <a:t>Actions that the members of the consortium will take to improve integration of services and to improve transitions into postsecondary education and the workforce.</a:t>
            </a:r>
          </a:p>
        </p:txBody>
      </p:sp>
    </p:spTree>
    <p:extLst>
      <p:ext uri="{BB962C8B-B14F-4D97-AF65-F5344CB8AC3E}">
        <p14:creationId xmlns:p14="http://schemas.microsoft.com/office/powerpoint/2010/main" val="581316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4DCB4-F8E2-47DD-AF4F-8EBA4581738D}"/>
              </a:ext>
            </a:extLst>
          </p:cNvPr>
          <p:cNvSpPr>
            <a:spLocks noGrp="1"/>
          </p:cNvSpPr>
          <p:nvPr>
            <p:ph type="title"/>
          </p:nvPr>
        </p:nvSpPr>
        <p:spPr>
          <a:xfrm>
            <a:off x="838200" y="517527"/>
            <a:ext cx="10515600" cy="989948"/>
          </a:xfrm>
        </p:spPr>
        <p:txBody>
          <a:bodyPr>
            <a:normAutofit/>
          </a:bodyPr>
          <a:lstStyle/>
          <a:p>
            <a:r>
              <a:rPr lang="en-US" sz="3200" dirty="0">
                <a:solidFill>
                  <a:srgbClr val="002060"/>
                </a:solidFill>
              </a:rPr>
              <a:t>Moving From AB86 to AB104 (cont. 2)</a:t>
            </a:r>
          </a:p>
        </p:txBody>
      </p:sp>
      <p:graphicFrame>
        <p:nvGraphicFramePr>
          <p:cNvPr id="3" name="Table 5">
            <a:extLst>
              <a:ext uri="{FF2B5EF4-FFF2-40B4-BE49-F238E27FC236}">
                <a16:creationId xmlns:a16="http://schemas.microsoft.com/office/drawing/2014/main" id="{06E86E02-305B-C99E-1C7A-47D74B4FE9A8}"/>
              </a:ext>
            </a:extLst>
          </p:cNvPr>
          <p:cNvGraphicFramePr>
            <a:graphicFrameLocks noGrp="1"/>
          </p:cNvGraphicFramePr>
          <p:nvPr>
            <p:extLst>
              <p:ext uri="{D42A27DB-BD31-4B8C-83A1-F6EECF244321}">
                <p14:modId xmlns:p14="http://schemas.microsoft.com/office/powerpoint/2010/main" val="4151321679"/>
              </p:ext>
            </p:extLst>
          </p:nvPr>
        </p:nvGraphicFramePr>
        <p:xfrm>
          <a:off x="262669" y="1480457"/>
          <a:ext cx="11434431" cy="4085938"/>
        </p:xfrm>
        <a:graphic>
          <a:graphicData uri="http://schemas.openxmlformats.org/drawingml/2006/table">
            <a:tbl>
              <a:tblPr firstRow="1" bandRow="1">
                <a:tableStyleId>{5C22544A-7EE6-4342-B048-85BDC9FD1C3A}</a:tableStyleId>
              </a:tblPr>
              <a:tblGrid>
                <a:gridCol w="5093102">
                  <a:extLst>
                    <a:ext uri="{9D8B030D-6E8A-4147-A177-3AD203B41FA5}">
                      <a16:colId xmlns:a16="http://schemas.microsoft.com/office/drawing/2014/main" val="1361840108"/>
                    </a:ext>
                  </a:extLst>
                </a:gridCol>
                <a:gridCol w="1654629">
                  <a:extLst>
                    <a:ext uri="{9D8B030D-6E8A-4147-A177-3AD203B41FA5}">
                      <a16:colId xmlns:a16="http://schemas.microsoft.com/office/drawing/2014/main" val="285791278"/>
                    </a:ext>
                  </a:extLst>
                </a:gridCol>
                <a:gridCol w="4686700">
                  <a:extLst>
                    <a:ext uri="{9D8B030D-6E8A-4147-A177-3AD203B41FA5}">
                      <a16:colId xmlns:a16="http://schemas.microsoft.com/office/drawing/2014/main" val="1129293146"/>
                    </a:ext>
                  </a:extLst>
                </a:gridCol>
              </a:tblGrid>
              <a:tr h="397858">
                <a:tc>
                  <a:txBody>
                    <a:bodyPr/>
                    <a:lstStyle/>
                    <a:p>
                      <a:r>
                        <a:rPr lang="en-US" sz="1600" b="0" i="0" u="none" strike="noStrike" cap="none" spc="0" baseline="0" dirty="0">
                          <a:ln>
                            <a:noFill/>
                          </a:ln>
                          <a:solidFill>
                            <a:schemeClr val="tx1"/>
                          </a:solidFill>
                          <a:uFillTx/>
                          <a:latin typeface="+mn-lt"/>
                          <a:ea typeface="+mn-ea"/>
                          <a:cs typeface="+mn-cs"/>
                          <a:sym typeface="Helvetica Neue Light"/>
                        </a:rPr>
                        <a:t>AB 86 Planning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u="none" strike="noStrike" cap="none" spc="0" baseline="0" dirty="0">
                          <a:ln>
                            <a:noFill/>
                          </a:ln>
                          <a:solidFill>
                            <a:schemeClr val="tx1"/>
                          </a:solidFill>
                          <a:uFillTx/>
                          <a:latin typeface="+mn-lt"/>
                          <a:ea typeface="+mn-ea"/>
                          <a:cs typeface="+mn-cs"/>
                          <a:sym typeface="Helvetica Neue Light"/>
                        </a:rPr>
                        <a:t>Transition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u="none" strike="noStrike" cap="none" spc="0" baseline="0" dirty="0">
                          <a:ln>
                            <a:noFill/>
                          </a:ln>
                          <a:solidFill>
                            <a:schemeClr val="tx1"/>
                          </a:solidFill>
                          <a:uFillTx/>
                          <a:latin typeface="+mn-lt"/>
                          <a:ea typeface="+mn-ea"/>
                          <a:cs typeface="+mn-cs"/>
                          <a:sym typeface="Helvetica Neue Light"/>
                        </a:rPr>
                        <a:t>Education Code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7544846"/>
                  </a:ext>
                </a:extLst>
              </a:tr>
              <a:tr h="389542">
                <a:tc>
                  <a:txBody>
                    <a:bodyPr/>
                    <a:lstStyle/>
                    <a:p>
                      <a:pPr algn="l"/>
                      <a:r>
                        <a:rPr lang="en-US" sz="1600" dirty="0">
                          <a:solidFill>
                            <a:schemeClr val="tx1"/>
                          </a:solidFill>
                        </a:rPr>
                        <a:t>Plans to address gaps in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solidFill>
                            <a:schemeClr val="tx1"/>
                          </a:solidFill>
                          <a:sym typeface="Wingdings" panose="05000000000000000000" pitchFamily="2" charset="2"/>
                        </a:rPr>
                        <a:t></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i="0" u="none" strike="noStrike" cap="none" spc="0" baseline="0" dirty="0">
                          <a:ln>
                            <a:noFill/>
                          </a:ln>
                          <a:solidFill>
                            <a:schemeClr val="tx1"/>
                          </a:solidFill>
                          <a:uFillTx/>
                          <a:latin typeface="+mn-lt"/>
                          <a:ea typeface="+mn-ea"/>
                          <a:cs typeface="+mn-cs"/>
                          <a:sym typeface="Helvetica Neue Light"/>
                        </a:rPr>
                        <a:t>Actions to address the educational needs.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3671783"/>
                  </a:ext>
                </a:extLst>
              </a:tr>
              <a:tr h="370840">
                <a:tc>
                  <a:txBody>
                    <a:bodyPr/>
                    <a:lstStyle/>
                    <a:p>
                      <a:pPr algn="l"/>
                      <a:r>
                        <a:rPr lang="en-US" sz="1600" b="0" i="0" u="none" strike="noStrike" cap="none" spc="0" baseline="0" dirty="0">
                          <a:ln>
                            <a:noFill/>
                          </a:ln>
                          <a:solidFill>
                            <a:schemeClr val="dk1"/>
                          </a:solidFill>
                          <a:uFillTx/>
                          <a:latin typeface="+mn-lt"/>
                          <a:ea typeface="+mn-ea"/>
                          <a:cs typeface="+mn-cs"/>
                          <a:sym typeface="Helvetica Neue Light"/>
                        </a:rPr>
                        <a:t>Plans to integrate &amp; create seamless transitions into postsecondary education or the workforce.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309563"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Helvetica Neue Medium"/>
                          <a:sym typeface="Wingdings" panose="05000000000000000000" pitchFamily="2" charset="2"/>
                        </a:rPr>
                        <a:t></a:t>
                      </a:r>
                      <a:endParaRPr kumimoji="0" lang="en-US" sz="2000" b="0" i="0" u="none" strike="noStrike" kern="0" cap="none" spc="0" normalizeH="0" baseline="0" noProof="0" dirty="0">
                        <a:ln>
                          <a:noFill/>
                        </a:ln>
                        <a:solidFill>
                          <a:srgbClr val="000000"/>
                        </a:solidFill>
                        <a:effectLst/>
                        <a:uLnTx/>
                        <a:uFillTx/>
                        <a:latin typeface="Helvetica Neue Medium"/>
                        <a:sym typeface="Helvetica Neue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i="0" u="none" strike="noStrike" cap="none" spc="0" baseline="0" dirty="0">
                          <a:ln>
                            <a:noFill/>
                          </a:ln>
                          <a:solidFill>
                            <a:schemeClr val="tx1"/>
                          </a:solidFill>
                          <a:uFillTx/>
                          <a:latin typeface="+mn-lt"/>
                          <a:ea typeface="+mn-ea"/>
                          <a:cs typeface="+mn-cs"/>
                          <a:sym typeface="Helvetica Neue Light"/>
                        </a:rPr>
                        <a:t>Actions that the members of the consortium will take to improve integration of services and to improve transitions into postsecondary education and the workforce.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5462214"/>
                  </a:ext>
                </a:extLst>
              </a:tr>
              <a:tr h="370840">
                <a:tc>
                  <a:txBody>
                    <a:bodyPr/>
                    <a:lstStyle/>
                    <a:p>
                      <a:pPr algn="l"/>
                      <a:r>
                        <a:rPr lang="en-US" sz="1600" b="0" i="0" u="none" strike="noStrike" cap="none" spc="0" baseline="0" dirty="0">
                          <a:ln>
                            <a:noFill/>
                          </a:ln>
                          <a:solidFill>
                            <a:schemeClr val="dk1"/>
                          </a:solidFill>
                          <a:uFillTx/>
                          <a:latin typeface="+mn-lt"/>
                          <a:ea typeface="+mn-ea"/>
                          <a:cs typeface="+mn-cs"/>
                          <a:sym typeface="Helvetica Neue Light"/>
                        </a:rPr>
                        <a:t>Plans to accelerate a student’s progress.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309563"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Helvetica Neue Medium"/>
                          <a:sym typeface="Wingdings" panose="05000000000000000000" pitchFamily="2" charset="2"/>
                        </a:rPr>
                        <a:t></a:t>
                      </a:r>
                      <a:endParaRPr kumimoji="0" lang="en-US" sz="2000" b="0" i="0" u="none" strike="noStrike" kern="0" cap="none" spc="0" normalizeH="0" baseline="0" noProof="0" dirty="0">
                        <a:ln>
                          <a:noFill/>
                        </a:ln>
                        <a:solidFill>
                          <a:srgbClr val="000000"/>
                        </a:solidFill>
                        <a:effectLst/>
                        <a:uLnTx/>
                        <a:uFillTx/>
                        <a:latin typeface="Helvetica Neue Medium"/>
                        <a:sym typeface="Helvetica Neue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i="0" u="none" strike="noStrike" cap="none" spc="0" baseline="0" dirty="0">
                          <a:ln>
                            <a:noFill/>
                          </a:ln>
                          <a:solidFill>
                            <a:schemeClr val="tx1"/>
                          </a:solidFill>
                          <a:uFillTx/>
                          <a:latin typeface="+mn-lt"/>
                          <a:ea typeface="+mn-ea"/>
                          <a:cs typeface="+mn-cs"/>
                          <a:sym typeface="Helvetica Neue Light"/>
                        </a:rPr>
                        <a:t>Actions that the members of the consortium will take to improve integration of services and to improve transitions into postsecondary education and the workforce.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1853981"/>
                  </a:ext>
                </a:extLst>
              </a:tr>
              <a:tr h="370840">
                <a:tc>
                  <a:txBody>
                    <a:bodyPr/>
                    <a:lstStyle/>
                    <a:p>
                      <a:pPr algn="l"/>
                      <a:r>
                        <a:rPr lang="en-US" sz="1600" b="0" i="0" u="none" strike="noStrike" cap="none" spc="0" baseline="0" dirty="0">
                          <a:ln>
                            <a:noFill/>
                          </a:ln>
                          <a:solidFill>
                            <a:schemeClr val="dk1"/>
                          </a:solidFill>
                          <a:uFillTx/>
                          <a:latin typeface="+mn-lt"/>
                          <a:ea typeface="+mn-ea"/>
                          <a:cs typeface="+mn-cs"/>
                          <a:sym typeface="Helvetica Neue Light"/>
                        </a:rPr>
                        <a:t>Plans to collaborate in the provision of ongoing professional 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309563"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Helvetica Neue Medium"/>
                          <a:sym typeface="Wingdings" panose="05000000000000000000" pitchFamily="2" charset="2"/>
                        </a:rPr>
                        <a:t></a:t>
                      </a:r>
                      <a:endParaRPr kumimoji="0" lang="en-US" sz="2000" b="0" i="0" u="none" strike="noStrike" kern="0" cap="none" spc="0" normalizeH="0" baseline="0" noProof="0" dirty="0">
                        <a:ln>
                          <a:noFill/>
                        </a:ln>
                        <a:solidFill>
                          <a:srgbClr val="000000"/>
                        </a:solidFill>
                        <a:effectLst/>
                        <a:uLnTx/>
                        <a:uFillTx/>
                        <a:latin typeface="Helvetica Neue Medium"/>
                        <a:sym typeface="Helvetica Neue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i="0" u="none" strike="noStrike" cap="none" spc="0" baseline="0" dirty="0">
                          <a:ln>
                            <a:noFill/>
                          </a:ln>
                          <a:solidFill>
                            <a:schemeClr val="tx1"/>
                          </a:solidFill>
                          <a:uFillTx/>
                          <a:latin typeface="+mn-lt"/>
                          <a:ea typeface="+mn-ea"/>
                          <a:cs typeface="+mn-cs"/>
                          <a:sym typeface="Helvetica Neue Light"/>
                        </a:rPr>
                        <a:t>Actions to improve the effectiveness of their services.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8526157"/>
                  </a:ext>
                </a:extLst>
              </a:tr>
              <a:tr h="370840">
                <a:tc>
                  <a:txBody>
                    <a:bodyPr/>
                    <a:lstStyle/>
                    <a:p>
                      <a:pPr algn="l"/>
                      <a:r>
                        <a:rPr lang="en-US" sz="1600" b="0" i="0" u="none" strike="noStrike" cap="none" spc="0" baseline="0" dirty="0">
                          <a:ln>
                            <a:noFill/>
                          </a:ln>
                          <a:solidFill>
                            <a:schemeClr val="dk1"/>
                          </a:solidFill>
                          <a:uFillTx/>
                          <a:latin typeface="+mn-lt"/>
                          <a:ea typeface="+mn-ea"/>
                          <a:cs typeface="+mn-cs"/>
                          <a:sym typeface="Helvetica Neue Light"/>
                        </a:rPr>
                        <a:t>Plans to leverage existing regional structures. </a:t>
                      </a:r>
                    </a:p>
                    <a:p>
                      <a:pPr algn="l"/>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309563"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Helvetica Neue Medium"/>
                          <a:sym typeface="Wingdings" panose="05000000000000000000" pitchFamily="2" charset="2"/>
                        </a:rPr>
                        <a:t></a:t>
                      </a:r>
                      <a:endParaRPr kumimoji="0" lang="en-US" sz="2000" b="0" i="0" u="none" strike="noStrike" kern="0" cap="none" spc="0" normalizeH="0" baseline="0" noProof="0" dirty="0">
                        <a:ln>
                          <a:noFill/>
                        </a:ln>
                        <a:solidFill>
                          <a:srgbClr val="000000"/>
                        </a:solidFill>
                        <a:effectLst/>
                        <a:uLnTx/>
                        <a:uFillTx/>
                        <a:latin typeface="Helvetica Neue Medium"/>
                        <a:sym typeface="Helvetica Neue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i="0" u="none" strike="noStrike" cap="none" spc="0" baseline="0" dirty="0">
                          <a:ln>
                            <a:noFill/>
                          </a:ln>
                          <a:solidFill>
                            <a:schemeClr val="tx1"/>
                          </a:solidFill>
                          <a:uFillTx/>
                          <a:latin typeface="+mn-lt"/>
                          <a:ea typeface="+mn-ea"/>
                          <a:cs typeface="+mn-cs"/>
                          <a:sym typeface="Helvetica Neue Light"/>
                        </a:rPr>
                        <a:t>Actions to address the educational needs. 	</a:t>
                      </a:r>
                    </a:p>
                    <a:p>
                      <a:pPr algn="l"/>
                      <a:endParaRPr lang="en-US" sz="1600" b="0" i="0" u="none" strike="noStrike" cap="none" spc="0" baseline="0" dirty="0">
                        <a:ln>
                          <a:noFill/>
                        </a:ln>
                        <a:solidFill>
                          <a:schemeClr val="tx1"/>
                        </a:solidFill>
                        <a:uFillTx/>
                        <a:latin typeface="+mn-lt"/>
                        <a:ea typeface="+mn-ea"/>
                        <a:cs typeface="+mn-cs"/>
                        <a:sym typeface="Helvetica Neue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4916106"/>
                  </a:ext>
                </a:extLst>
              </a:tr>
            </a:tbl>
          </a:graphicData>
        </a:graphic>
      </p:graphicFrame>
    </p:spTree>
    <p:extLst>
      <p:ext uri="{BB962C8B-B14F-4D97-AF65-F5344CB8AC3E}">
        <p14:creationId xmlns:p14="http://schemas.microsoft.com/office/powerpoint/2010/main" val="3836028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D1FF0-9D11-483A-8860-F0BE97E93750}"/>
              </a:ext>
            </a:extLst>
          </p:cNvPr>
          <p:cNvSpPr>
            <a:spLocks noGrp="1"/>
          </p:cNvSpPr>
          <p:nvPr>
            <p:ph type="title"/>
          </p:nvPr>
        </p:nvSpPr>
        <p:spPr>
          <a:xfrm>
            <a:off x="838200" y="517526"/>
            <a:ext cx="10515600" cy="1325563"/>
          </a:xfrm>
        </p:spPr>
        <p:txBody>
          <a:bodyPr/>
          <a:lstStyle/>
          <a:p>
            <a:r>
              <a:rPr lang="en-US" dirty="0">
                <a:solidFill>
                  <a:srgbClr val="002060"/>
                </a:solidFill>
              </a:rPr>
              <a:t>Breaking Down the Annual Plan</a:t>
            </a:r>
          </a:p>
        </p:txBody>
      </p:sp>
      <p:graphicFrame>
        <p:nvGraphicFramePr>
          <p:cNvPr id="7" name="Table 7">
            <a:extLst>
              <a:ext uri="{FF2B5EF4-FFF2-40B4-BE49-F238E27FC236}">
                <a16:creationId xmlns:a16="http://schemas.microsoft.com/office/drawing/2014/main" id="{79BE9155-77CF-5AE8-104A-F153B0C826E6}"/>
              </a:ext>
            </a:extLst>
          </p:cNvPr>
          <p:cNvGraphicFramePr>
            <a:graphicFrameLocks noGrp="1"/>
          </p:cNvGraphicFramePr>
          <p:nvPr>
            <p:ph idx="1"/>
            <p:extLst>
              <p:ext uri="{D42A27DB-BD31-4B8C-83A1-F6EECF244321}">
                <p14:modId xmlns:p14="http://schemas.microsoft.com/office/powerpoint/2010/main" val="1697155269"/>
              </p:ext>
            </p:extLst>
          </p:nvPr>
        </p:nvGraphicFramePr>
        <p:xfrm>
          <a:off x="838200" y="2032000"/>
          <a:ext cx="10515600" cy="3413760"/>
        </p:xfrm>
        <a:graphic>
          <a:graphicData uri="http://schemas.openxmlformats.org/drawingml/2006/table">
            <a:tbl>
              <a:tblPr firstRow="1" bandRow="1">
                <a:tableStyleId>{5C22544A-7EE6-4342-B048-85BDC9FD1C3A}</a:tableStyleId>
              </a:tblPr>
              <a:tblGrid>
                <a:gridCol w="2891971">
                  <a:extLst>
                    <a:ext uri="{9D8B030D-6E8A-4147-A177-3AD203B41FA5}">
                      <a16:colId xmlns:a16="http://schemas.microsoft.com/office/drawing/2014/main" val="1079912362"/>
                    </a:ext>
                  </a:extLst>
                </a:gridCol>
                <a:gridCol w="7623629">
                  <a:extLst>
                    <a:ext uri="{9D8B030D-6E8A-4147-A177-3AD203B41FA5}">
                      <a16:colId xmlns:a16="http://schemas.microsoft.com/office/drawing/2014/main" val="4294841091"/>
                    </a:ext>
                  </a:extLst>
                </a:gridCol>
              </a:tblGrid>
              <a:tr h="0">
                <a:tc>
                  <a:txBody>
                    <a:bodyPr/>
                    <a:lstStyle/>
                    <a:p>
                      <a:pPr algn="l"/>
                      <a:r>
                        <a:rPr lang="en-US" sz="2000" dirty="0">
                          <a:solidFill>
                            <a:schemeClr val="tx1"/>
                          </a:solidFill>
                        </a:rPr>
                        <a:t>Section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AADB"/>
                    </a:solidFill>
                  </a:tcPr>
                </a:tc>
                <a:tc>
                  <a:txBody>
                    <a:bodyPr/>
                    <a:lstStyle/>
                    <a:p>
                      <a:pPr algn="l"/>
                      <a:r>
                        <a:rPr lang="en-US" sz="2000" dirty="0">
                          <a:solidFill>
                            <a:schemeClr val="tx1"/>
                          </a:solidFill>
                        </a:rPr>
                        <a:t>Instructions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AADB"/>
                    </a:solidFill>
                  </a:tcPr>
                </a:tc>
                <a:extLst>
                  <a:ext uri="{0D108BD9-81ED-4DB2-BD59-A6C34878D82A}">
                    <a16:rowId xmlns:a16="http://schemas.microsoft.com/office/drawing/2014/main" val="3792276873"/>
                  </a:ext>
                </a:extLst>
              </a:tr>
              <a:tr h="370840">
                <a:tc>
                  <a:txBody>
                    <a:bodyPr/>
                    <a:lstStyle/>
                    <a:p>
                      <a:pPr algn="l"/>
                      <a:r>
                        <a:rPr lang="en-US" sz="1800" b="0" i="0" u="none" strike="noStrike" cap="none" spc="0" baseline="0" dirty="0">
                          <a:ln>
                            <a:noFill/>
                          </a:ln>
                          <a:solidFill>
                            <a:schemeClr val="tx1"/>
                          </a:solidFill>
                          <a:uFillTx/>
                          <a:latin typeface="+mn-lt"/>
                          <a:ea typeface="+mn-ea"/>
                          <a:cs typeface="+mn-cs"/>
                          <a:sym typeface="Helvetica Neue Light"/>
                        </a:rPr>
                        <a:t>Section 1: Plans and Goals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309563" latinLnBrk="0">
                        <a:lnSpc>
                          <a:spcPct val="100000"/>
                        </a:lnSpc>
                        <a:spcBef>
                          <a:spcPts val="0"/>
                        </a:spcBef>
                        <a:spcAft>
                          <a:spcPts val="0"/>
                        </a:spcAft>
                        <a:buClrTx/>
                        <a:buSzTx/>
                        <a:buFontTx/>
                        <a:buNone/>
                        <a:tabLst/>
                      </a:pPr>
                      <a:endParaRPr lang="en-US" sz="1800" b="0" i="0" u="none" strike="noStrike" cap="none" spc="0" baseline="0" dirty="0">
                        <a:ln>
                          <a:noFill/>
                        </a:ln>
                        <a:solidFill>
                          <a:schemeClr val="tx1"/>
                        </a:solidFill>
                        <a:uFillTx/>
                        <a:latin typeface="+mn-lt"/>
                        <a:ea typeface="+mn-ea"/>
                        <a:cs typeface="+mn-cs"/>
                        <a:sym typeface="Helvetica Neue Light"/>
                      </a:endParaRPr>
                    </a:p>
                    <a:p>
                      <a:pPr marL="0" marR="0" indent="0" algn="l" defTabSz="309563" latinLnBrk="0">
                        <a:lnSpc>
                          <a:spcPct val="100000"/>
                        </a:lnSpc>
                        <a:spcBef>
                          <a:spcPts val="0"/>
                        </a:spcBef>
                        <a:spcAft>
                          <a:spcPts val="0"/>
                        </a:spcAft>
                        <a:buClrTx/>
                        <a:buSzTx/>
                        <a:buFontTx/>
                        <a:buNone/>
                        <a:tabLst/>
                      </a:pPr>
                      <a:r>
                        <a:rPr lang="en-US" sz="1800" b="0" i="0" u="none" strike="noStrike" cap="none" spc="0" baseline="0" dirty="0">
                          <a:ln>
                            <a:noFill/>
                          </a:ln>
                          <a:solidFill>
                            <a:schemeClr val="tx1"/>
                          </a:solidFill>
                          <a:uFillTx/>
                          <a:latin typeface="+mn-lt"/>
                          <a:ea typeface="+mn-ea"/>
                          <a:cs typeface="+mn-cs"/>
                          <a:sym typeface="Helvetica Neue Light"/>
                        </a:rPr>
                        <a:t>Identify an executive summary, a regional planning overview, and how the annual plan will meet the identified regional needs. 	</a:t>
                      </a:r>
                    </a:p>
                    <a:p>
                      <a:pPr marL="0" marR="0" indent="0" algn="l" defTabSz="309563" latinLnBrk="0">
                        <a:lnSpc>
                          <a:spcPct val="100000"/>
                        </a:lnSpc>
                        <a:spcBef>
                          <a:spcPts val="0"/>
                        </a:spcBef>
                        <a:spcAft>
                          <a:spcPts val="0"/>
                        </a:spcAft>
                        <a:buClrTx/>
                        <a:buSzTx/>
                        <a:buFontTx/>
                        <a:buNone/>
                        <a:tabLst/>
                      </a:pPr>
                      <a:endParaRPr lang="en-US" sz="1800" b="0" i="0" u="none" strike="noStrike" cap="none" spc="0" baseline="0" dirty="0">
                        <a:ln>
                          <a:noFill/>
                        </a:ln>
                        <a:solidFill>
                          <a:schemeClr val="tx1"/>
                        </a:solidFill>
                        <a:uFillTx/>
                        <a:latin typeface="+mn-lt"/>
                        <a:ea typeface="+mn-ea"/>
                        <a:cs typeface="+mn-cs"/>
                        <a:sym typeface="Helvetica Neue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1759153"/>
                  </a:ext>
                </a:extLst>
              </a:tr>
              <a:tr h="370840">
                <a:tc>
                  <a:txBody>
                    <a:bodyPr/>
                    <a:lstStyle/>
                    <a:p>
                      <a:pPr algn="l"/>
                      <a:r>
                        <a:rPr lang="en-US" sz="1800" b="0" i="0" u="none" strike="noStrike" cap="none" spc="0" baseline="0" dirty="0">
                          <a:ln>
                            <a:noFill/>
                          </a:ln>
                          <a:solidFill>
                            <a:schemeClr val="tx1"/>
                          </a:solidFill>
                          <a:uFillTx/>
                          <a:latin typeface="+mn-lt"/>
                          <a:ea typeface="+mn-ea"/>
                          <a:cs typeface="+mn-cs"/>
                          <a:sym typeface="Helvetica Neue Light"/>
                        </a:rPr>
                        <a:t>Section 2: Address Educational Needs 	</a:t>
                      </a:r>
                    </a:p>
                    <a:p>
                      <a:pPr algn="l"/>
                      <a:endParaRPr lang="en-US" sz="1800" b="0" i="0" u="none" strike="noStrike" cap="none" spc="0" baseline="0" dirty="0">
                        <a:ln>
                          <a:noFill/>
                        </a:ln>
                        <a:solidFill>
                          <a:schemeClr val="tx1"/>
                        </a:solidFill>
                        <a:uFillTx/>
                        <a:latin typeface="+mn-lt"/>
                        <a:ea typeface="+mn-ea"/>
                        <a:cs typeface="+mn-cs"/>
                        <a:sym typeface="Helvetica Neue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309563" latinLnBrk="0">
                        <a:lnSpc>
                          <a:spcPct val="100000"/>
                        </a:lnSpc>
                        <a:spcBef>
                          <a:spcPts val="0"/>
                        </a:spcBef>
                        <a:spcAft>
                          <a:spcPts val="0"/>
                        </a:spcAft>
                        <a:buClrTx/>
                        <a:buSzTx/>
                        <a:buFontTx/>
                        <a:buNone/>
                        <a:tabLst/>
                      </a:pPr>
                      <a:endParaRPr lang="en-US" sz="1800" b="0" i="0" u="none" strike="noStrike" cap="none" spc="0" baseline="0" dirty="0">
                        <a:ln>
                          <a:noFill/>
                        </a:ln>
                        <a:solidFill>
                          <a:schemeClr val="tx1"/>
                        </a:solidFill>
                        <a:uFillTx/>
                        <a:latin typeface="+mn-lt"/>
                        <a:ea typeface="+mn-ea"/>
                        <a:cs typeface="+mn-cs"/>
                        <a:sym typeface="Helvetica Neue Light"/>
                      </a:endParaRPr>
                    </a:p>
                    <a:p>
                      <a:pPr marL="0" marR="0" indent="0" algn="l" defTabSz="309563" latinLnBrk="0">
                        <a:lnSpc>
                          <a:spcPct val="100000"/>
                        </a:lnSpc>
                        <a:spcBef>
                          <a:spcPts val="0"/>
                        </a:spcBef>
                        <a:spcAft>
                          <a:spcPts val="0"/>
                        </a:spcAft>
                        <a:buClrTx/>
                        <a:buSzTx/>
                        <a:buFontTx/>
                        <a:buNone/>
                        <a:tabLst/>
                      </a:pPr>
                      <a:r>
                        <a:rPr lang="en-US" sz="1800" b="0" i="0" u="none" strike="noStrike" cap="none" spc="0" baseline="0" dirty="0">
                          <a:ln>
                            <a:noFill/>
                          </a:ln>
                          <a:solidFill>
                            <a:schemeClr val="tx1"/>
                          </a:solidFill>
                          <a:uFillTx/>
                          <a:latin typeface="+mn-lt"/>
                          <a:ea typeface="+mn-ea"/>
                          <a:cs typeface="+mn-cs"/>
                          <a:sym typeface="Helvetica Neue Light"/>
                        </a:rPr>
                        <a:t>Define the strategies to address the activities, barriers and metrics. 	</a:t>
                      </a:r>
                    </a:p>
                    <a:p>
                      <a:pPr marL="0" marR="0" indent="0" algn="l" defTabSz="309563" latinLnBrk="0">
                        <a:lnSpc>
                          <a:spcPct val="100000"/>
                        </a:lnSpc>
                        <a:spcBef>
                          <a:spcPts val="0"/>
                        </a:spcBef>
                        <a:spcAft>
                          <a:spcPts val="0"/>
                        </a:spcAft>
                        <a:buClrTx/>
                        <a:buSzTx/>
                        <a:buFontTx/>
                        <a:buNone/>
                        <a:tabLst/>
                      </a:pPr>
                      <a:endParaRPr lang="en-US" sz="1800" b="0" i="0" u="none" strike="noStrike" cap="none" spc="0" baseline="0" dirty="0">
                        <a:ln>
                          <a:noFill/>
                        </a:ln>
                        <a:solidFill>
                          <a:schemeClr val="tx1"/>
                        </a:solidFill>
                        <a:uFillTx/>
                        <a:latin typeface="+mn-lt"/>
                        <a:ea typeface="+mn-ea"/>
                        <a:cs typeface="+mn-cs"/>
                        <a:sym typeface="Helvetica Neue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5289789"/>
                  </a:ext>
                </a:extLst>
              </a:tr>
              <a:tr h="370840">
                <a:tc>
                  <a:txBody>
                    <a:bodyPr/>
                    <a:lstStyle/>
                    <a:p>
                      <a:pPr algn="l"/>
                      <a:r>
                        <a:rPr lang="en-US" sz="1800" b="0" i="0" u="none" strike="noStrike" cap="none" spc="0" baseline="0" dirty="0">
                          <a:ln>
                            <a:noFill/>
                          </a:ln>
                          <a:solidFill>
                            <a:schemeClr val="tx1"/>
                          </a:solidFill>
                          <a:uFillTx/>
                          <a:latin typeface="+mn-lt"/>
                          <a:ea typeface="+mn-ea"/>
                          <a:cs typeface="+mn-cs"/>
                          <a:sym typeface="Helvetica Neue Light"/>
                        </a:rPr>
                        <a:t>Section 3: Improve Integration of Services &amp; Transitions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309563" latinLnBrk="0">
                        <a:lnSpc>
                          <a:spcPct val="100000"/>
                        </a:lnSpc>
                        <a:spcBef>
                          <a:spcPts val="0"/>
                        </a:spcBef>
                        <a:spcAft>
                          <a:spcPts val="0"/>
                        </a:spcAft>
                        <a:buClrTx/>
                        <a:buSzTx/>
                        <a:buFontTx/>
                        <a:buNone/>
                        <a:tabLst/>
                      </a:pPr>
                      <a:endParaRPr lang="en-US" sz="1800" b="0" i="0" u="none" strike="noStrike" cap="none" spc="0" baseline="0" dirty="0">
                        <a:ln>
                          <a:noFill/>
                        </a:ln>
                        <a:solidFill>
                          <a:schemeClr val="tx1"/>
                        </a:solidFill>
                        <a:uFillTx/>
                        <a:latin typeface="+mn-lt"/>
                        <a:ea typeface="+mn-ea"/>
                        <a:cs typeface="+mn-cs"/>
                        <a:sym typeface="Helvetica Neue Light"/>
                      </a:endParaRPr>
                    </a:p>
                    <a:p>
                      <a:pPr marL="0" marR="0" indent="0" algn="l" defTabSz="309563" latinLnBrk="0">
                        <a:lnSpc>
                          <a:spcPct val="100000"/>
                        </a:lnSpc>
                        <a:spcBef>
                          <a:spcPts val="0"/>
                        </a:spcBef>
                        <a:spcAft>
                          <a:spcPts val="0"/>
                        </a:spcAft>
                        <a:buClrTx/>
                        <a:buSzTx/>
                        <a:buFontTx/>
                        <a:buNone/>
                        <a:tabLst/>
                      </a:pPr>
                      <a:r>
                        <a:rPr lang="en-US" sz="1800" b="0" i="0" u="none" strike="noStrike" cap="none" spc="0" baseline="0" dirty="0">
                          <a:ln>
                            <a:noFill/>
                          </a:ln>
                          <a:solidFill>
                            <a:schemeClr val="tx1"/>
                          </a:solidFill>
                          <a:uFillTx/>
                          <a:latin typeface="+mn-lt"/>
                          <a:ea typeface="+mn-ea"/>
                          <a:cs typeface="+mn-cs"/>
                          <a:sym typeface="Helvetica Neue Light"/>
                        </a:rPr>
                        <a:t>Define the strategies to address the activities, barriers and metrics. 	</a:t>
                      </a:r>
                    </a:p>
                    <a:p>
                      <a:pPr marL="0" marR="0" indent="0" algn="l" defTabSz="309563" latinLnBrk="0">
                        <a:lnSpc>
                          <a:spcPct val="100000"/>
                        </a:lnSpc>
                        <a:spcBef>
                          <a:spcPts val="0"/>
                        </a:spcBef>
                        <a:spcAft>
                          <a:spcPts val="0"/>
                        </a:spcAft>
                        <a:buClrTx/>
                        <a:buSzTx/>
                        <a:buFontTx/>
                        <a:buNone/>
                        <a:tabLst/>
                      </a:pPr>
                      <a:endParaRPr lang="en-US" sz="1800" b="0" i="0" u="none" strike="noStrike" cap="none" spc="0" baseline="0" dirty="0">
                        <a:ln>
                          <a:noFill/>
                        </a:ln>
                        <a:solidFill>
                          <a:schemeClr val="tx1"/>
                        </a:solidFill>
                        <a:uFillTx/>
                        <a:latin typeface="+mn-lt"/>
                        <a:ea typeface="+mn-ea"/>
                        <a:cs typeface="+mn-cs"/>
                        <a:sym typeface="Helvetica Neue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991094"/>
                  </a:ext>
                </a:extLst>
              </a:tr>
            </a:tbl>
          </a:graphicData>
        </a:graphic>
      </p:graphicFrame>
    </p:spTree>
    <p:extLst>
      <p:ext uri="{BB962C8B-B14F-4D97-AF65-F5344CB8AC3E}">
        <p14:creationId xmlns:p14="http://schemas.microsoft.com/office/powerpoint/2010/main" val="82011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D1FF0-9D11-483A-8860-F0BE97E93750}"/>
              </a:ext>
            </a:extLst>
          </p:cNvPr>
          <p:cNvSpPr>
            <a:spLocks noGrp="1"/>
          </p:cNvSpPr>
          <p:nvPr>
            <p:ph type="title"/>
          </p:nvPr>
        </p:nvSpPr>
        <p:spPr>
          <a:xfrm>
            <a:off x="838200" y="634756"/>
            <a:ext cx="10515600" cy="1325563"/>
          </a:xfrm>
        </p:spPr>
        <p:txBody>
          <a:bodyPr/>
          <a:lstStyle/>
          <a:p>
            <a:r>
              <a:rPr lang="en-US" dirty="0">
                <a:solidFill>
                  <a:srgbClr val="002060"/>
                </a:solidFill>
              </a:rPr>
              <a:t>Breaking Down the Annual Plan (cont.)</a:t>
            </a:r>
          </a:p>
        </p:txBody>
      </p:sp>
      <p:graphicFrame>
        <p:nvGraphicFramePr>
          <p:cNvPr id="7" name="Table 7">
            <a:extLst>
              <a:ext uri="{FF2B5EF4-FFF2-40B4-BE49-F238E27FC236}">
                <a16:creationId xmlns:a16="http://schemas.microsoft.com/office/drawing/2014/main" id="{9E6C050D-5707-6357-A988-3E2BB79EB8BF}"/>
              </a:ext>
            </a:extLst>
          </p:cNvPr>
          <p:cNvGraphicFramePr>
            <a:graphicFrameLocks noGrp="1"/>
          </p:cNvGraphicFramePr>
          <p:nvPr>
            <p:ph idx="1"/>
            <p:extLst>
              <p:ext uri="{D42A27DB-BD31-4B8C-83A1-F6EECF244321}">
                <p14:modId xmlns:p14="http://schemas.microsoft.com/office/powerpoint/2010/main" val="1356109514"/>
              </p:ext>
            </p:extLst>
          </p:nvPr>
        </p:nvGraphicFramePr>
        <p:xfrm>
          <a:off x="838200" y="2032000"/>
          <a:ext cx="10515600" cy="2733103"/>
        </p:xfrm>
        <a:graphic>
          <a:graphicData uri="http://schemas.openxmlformats.org/drawingml/2006/table">
            <a:tbl>
              <a:tblPr firstRow="1" bandRow="1">
                <a:tableStyleId>{5C22544A-7EE6-4342-B048-85BDC9FD1C3A}</a:tableStyleId>
              </a:tblPr>
              <a:tblGrid>
                <a:gridCol w="3095171">
                  <a:extLst>
                    <a:ext uri="{9D8B030D-6E8A-4147-A177-3AD203B41FA5}">
                      <a16:colId xmlns:a16="http://schemas.microsoft.com/office/drawing/2014/main" val="1079912362"/>
                    </a:ext>
                  </a:extLst>
                </a:gridCol>
                <a:gridCol w="7420429">
                  <a:extLst>
                    <a:ext uri="{9D8B030D-6E8A-4147-A177-3AD203B41FA5}">
                      <a16:colId xmlns:a16="http://schemas.microsoft.com/office/drawing/2014/main" val="4294841091"/>
                    </a:ext>
                  </a:extLst>
                </a:gridCol>
              </a:tblGrid>
              <a:tr h="462149">
                <a:tc>
                  <a:txBody>
                    <a:bodyPr/>
                    <a:lstStyle/>
                    <a:p>
                      <a:pPr algn="l"/>
                      <a:r>
                        <a:rPr lang="en-US" sz="2000" dirty="0">
                          <a:solidFill>
                            <a:schemeClr val="tx1"/>
                          </a:solidFill>
                        </a:rPr>
                        <a:t>Section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AADB"/>
                    </a:solidFill>
                  </a:tcPr>
                </a:tc>
                <a:tc>
                  <a:txBody>
                    <a:bodyPr/>
                    <a:lstStyle/>
                    <a:p>
                      <a:pPr algn="l"/>
                      <a:r>
                        <a:rPr lang="en-US" sz="2000" dirty="0">
                          <a:solidFill>
                            <a:schemeClr val="tx1"/>
                          </a:solidFill>
                        </a:rPr>
                        <a:t>Instructions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AADB"/>
                    </a:solidFill>
                  </a:tcPr>
                </a:tc>
                <a:extLst>
                  <a:ext uri="{0D108BD9-81ED-4DB2-BD59-A6C34878D82A}">
                    <a16:rowId xmlns:a16="http://schemas.microsoft.com/office/drawing/2014/main" val="3792276873"/>
                  </a:ext>
                </a:extLst>
              </a:tr>
              <a:tr h="823482">
                <a:tc>
                  <a:txBody>
                    <a:bodyPr/>
                    <a:lstStyle/>
                    <a:p>
                      <a:pPr algn="l"/>
                      <a:r>
                        <a:rPr lang="en-US" sz="1800" b="0" i="0" u="none" strike="noStrike" cap="none" spc="0" baseline="0" dirty="0">
                          <a:ln>
                            <a:noFill/>
                          </a:ln>
                          <a:solidFill>
                            <a:schemeClr val="tx1"/>
                          </a:solidFill>
                          <a:uFillTx/>
                          <a:latin typeface="+mn-lt"/>
                          <a:ea typeface="+mn-ea"/>
                          <a:cs typeface="+mn-cs"/>
                          <a:sym typeface="Helvetica Neue Light"/>
                        </a:rPr>
                        <a:t>Section 4: Improve Effectiveness of Services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309563" latinLnBrk="0">
                        <a:lnSpc>
                          <a:spcPct val="100000"/>
                        </a:lnSpc>
                        <a:spcBef>
                          <a:spcPts val="0"/>
                        </a:spcBef>
                        <a:spcAft>
                          <a:spcPts val="0"/>
                        </a:spcAft>
                        <a:buClrTx/>
                        <a:buSzTx/>
                        <a:buFontTx/>
                        <a:buNone/>
                        <a:tabLst/>
                      </a:pPr>
                      <a:r>
                        <a:rPr lang="en-US" sz="1800" b="0" i="0" u="none" strike="noStrike" cap="none" spc="0" baseline="0" dirty="0">
                          <a:ln>
                            <a:noFill/>
                          </a:ln>
                          <a:solidFill>
                            <a:schemeClr val="tx1"/>
                          </a:solidFill>
                          <a:uFillTx/>
                          <a:latin typeface="+mn-lt"/>
                          <a:ea typeface="+mn-ea"/>
                          <a:cs typeface="+mn-cs"/>
                          <a:sym typeface="Helvetica Neue Light"/>
                        </a:rPr>
                        <a:t>Define the strategies to address the activities, barriers and metrics.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1759153"/>
                  </a:ext>
                </a:extLst>
              </a:tr>
              <a:tr h="1014948">
                <a:tc>
                  <a:txBody>
                    <a:bodyPr/>
                    <a:lstStyle/>
                    <a:p>
                      <a:pPr algn="l"/>
                      <a:r>
                        <a:rPr lang="en-US" sz="1800" b="0" i="0" u="none" strike="noStrike" cap="none" spc="0" baseline="0" dirty="0">
                          <a:ln>
                            <a:noFill/>
                          </a:ln>
                          <a:solidFill>
                            <a:schemeClr val="tx1"/>
                          </a:solidFill>
                          <a:uFillTx/>
                          <a:latin typeface="+mn-lt"/>
                          <a:ea typeface="+mn-ea"/>
                          <a:cs typeface="+mn-cs"/>
                          <a:sym typeface="Helvetica Neue Light"/>
                        </a:rPr>
                        <a:t>Section 5: Fiscal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800" b="0" i="0" u="none" strike="noStrike" cap="none" spc="0" baseline="0" dirty="0">
                          <a:ln>
                            <a:noFill/>
                          </a:ln>
                          <a:solidFill>
                            <a:schemeClr val="tx1"/>
                          </a:solidFill>
                          <a:uFillTx/>
                          <a:latin typeface="+mn-lt"/>
                          <a:ea typeface="+mn-ea"/>
                          <a:cs typeface="+mn-cs"/>
                          <a:sym typeface="Helvetica Neue Light"/>
                        </a:rPr>
                        <a:t>Describe how the consortium’s available funds, including carry-over funds, will be leveraged to impact the strategies identified in the plan..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5289789"/>
                  </a:ext>
                </a:extLst>
              </a:tr>
              <a:tr h="432524">
                <a:tc>
                  <a:txBody>
                    <a:bodyPr/>
                    <a:lstStyle/>
                    <a:p>
                      <a:pPr algn="l"/>
                      <a:r>
                        <a:rPr lang="en-US" sz="1800" b="0" i="0" u="none" strike="noStrike" cap="none" spc="0" baseline="0" dirty="0">
                          <a:ln>
                            <a:noFill/>
                          </a:ln>
                          <a:solidFill>
                            <a:schemeClr val="tx1"/>
                          </a:solidFill>
                          <a:uFillTx/>
                          <a:latin typeface="+mn-lt"/>
                          <a:ea typeface="+mn-ea"/>
                          <a:cs typeface="+mn-cs"/>
                          <a:sym typeface="Helvetica Neue Light"/>
                        </a:rPr>
                        <a:t>Section 6: Preview &amp; Submit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309563" latinLnBrk="0">
                        <a:lnSpc>
                          <a:spcPct val="100000"/>
                        </a:lnSpc>
                        <a:spcBef>
                          <a:spcPts val="0"/>
                        </a:spcBef>
                        <a:spcAft>
                          <a:spcPts val="0"/>
                        </a:spcAft>
                        <a:buClrTx/>
                        <a:buSzTx/>
                        <a:buFontTx/>
                        <a:buNone/>
                        <a:tabLst/>
                      </a:pPr>
                      <a:r>
                        <a:rPr lang="en-US" sz="1800" b="0" i="0" u="none" strike="noStrike" cap="none" spc="0" baseline="0" dirty="0">
                          <a:ln>
                            <a:noFill/>
                          </a:ln>
                          <a:solidFill>
                            <a:schemeClr val="tx1"/>
                          </a:solidFill>
                          <a:uFillTx/>
                          <a:latin typeface="+mn-lt"/>
                          <a:ea typeface="+mn-ea"/>
                          <a:cs typeface="+mn-cs"/>
                          <a:sym typeface="Helvetica Neue Light"/>
                        </a:rPr>
                        <a:t>Review the content of each prior section.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991094"/>
                  </a:ext>
                </a:extLst>
              </a:tr>
            </a:tbl>
          </a:graphicData>
        </a:graphic>
      </p:graphicFrame>
    </p:spTree>
    <p:extLst>
      <p:ext uri="{BB962C8B-B14F-4D97-AF65-F5344CB8AC3E}">
        <p14:creationId xmlns:p14="http://schemas.microsoft.com/office/powerpoint/2010/main" val="666498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FE231-AF65-4930-B440-D683F83F2714}"/>
              </a:ext>
            </a:extLst>
          </p:cNvPr>
          <p:cNvSpPr>
            <a:spLocks noGrp="1"/>
          </p:cNvSpPr>
          <p:nvPr>
            <p:ph type="title"/>
          </p:nvPr>
        </p:nvSpPr>
        <p:spPr>
          <a:xfrm>
            <a:off x="838200" y="623033"/>
            <a:ext cx="10515600" cy="1325563"/>
          </a:xfrm>
        </p:spPr>
        <p:txBody>
          <a:bodyPr>
            <a:normAutofit/>
          </a:bodyPr>
          <a:lstStyle/>
          <a:p>
            <a:r>
              <a:rPr lang="en-US" dirty="0">
                <a:solidFill>
                  <a:srgbClr val="002060"/>
                </a:solidFill>
              </a:rPr>
              <a:t>Timeline/Deadlines</a:t>
            </a:r>
          </a:p>
        </p:txBody>
      </p:sp>
      <p:sp>
        <p:nvSpPr>
          <p:cNvPr id="3" name="Content Placeholder 2">
            <a:extLst>
              <a:ext uri="{FF2B5EF4-FFF2-40B4-BE49-F238E27FC236}">
                <a16:creationId xmlns:a16="http://schemas.microsoft.com/office/drawing/2014/main" id="{CFEE1ADD-BBEE-41C4-B184-6D80B8636132}"/>
              </a:ext>
            </a:extLst>
          </p:cNvPr>
          <p:cNvSpPr>
            <a:spLocks noGrp="1"/>
          </p:cNvSpPr>
          <p:nvPr>
            <p:ph idx="1"/>
          </p:nvPr>
        </p:nvSpPr>
        <p:spPr>
          <a:xfrm>
            <a:off x="176269" y="1825625"/>
            <a:ext cx="11898217" cy="4351338"/>
          </a:xfrm>
        </p:spPr>
        <p:txBody>
          <a:bodyPr>
            <a:normAutofit lnSpcReduction="10000"/>
          </a:bodyPr>
          <a:lstStyle/>
          <a:p>
            <a:r>
              <a:rPr lang="en-US" sz="2800" dirty="0">
                <a:solidFill>
                  <a:srgbClr val="002060"/>
                </a:solidFill>
              </a:rPr>
              <a:t>Your annual plan must be submitted and approved by all members in NOVA by September 14, 2022 for the 2022-23 program year.</a:t>
            </a:r>
          </a:p>
          <a:p>
            <a:r>
              <a:rPr lang="en-US" sz="2800" dirty="0">
                <a:solidFill>
                  <a:srgbClr val="002060"/>
                </a:solidFill>
              </a:rPr>
              <a:t>After submission and approval of the annual plan, consortium member agencies will have until October 30, 2022 to submit their member work plan and budget.</a:t>
            </a:r>
          </a:p>
          <a:p>
            <a:r>
              <a:rPr lang="en-US" sz="2800" dirty="0">
                <a:solidFill>
                  <a:srgbClr val="002060"/>
                </a:solidFill>
              </a:rPr>
              <a:t>The consortium has until November 30, 2022 to certify all member work plans and budgets.</a:t>
            </a:r>
          </a:p>
          <a:p>
            <a:r>
              <a:rPr lang="en-US" sz="2800" dirty="0">
                <a:solidFill>
                  <a:srgbClr val="002060"/>
                </a:solidFill>
              </a:rPr>
              <a:t>Member Q1 expenditure reporting is due December 1, 2022.</a:t>
            </a:r>
            <a:endParaRPr lang="en-US" dirty="0">
              <a:solidFill>
                <a:srgbClr val="002060"/>
              </a:solidFill>
            </a:endParaRPr>
          </a:p>
        </p:txBody>
      </p:sp>
    </p:spTree>
    <p:extLst>
      <p:ext uri="{BB962C8B-B14F-4D97-AF65-F5344CB8AC3E}">
        <p14:creationId xmlns:p14="http://schemas.microsoft.com/office/powerpoint/2010/main" val="4133872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BCCBB-CDB6-4055-845E-188A8D658DD6}"/>
              </a:ext>
            </a:extLst>
          </p:cNvPr>
          <p:cNvSpPr>
            <a:spLocks noGrp="1"/>
          </p:cNvSpPr>
          <p:nvPr>
            <p:ph type="title"/>
          </p:nvPr>
        </p:nvSpPr>
        <p:spPr>
          <a:xfrm>
            <a:off x="838200" y="599587"/>
            <a:ext cx="10515600" cy="1325563"/>
          </a:xfrm>
        </p:spPr>
        <p:txBody>
          <a:bodyPr/>
          <a:lstStyle/>
          <a:p>
            <a:r>
              <a:rPr lang="en-US" dirty="0">
                <a:solidFill>
                  <a:srgbClr val="002060"/>
                </a:solidFill>
              </a:rPr>
              <a:t>Annual Plan Tips (cont. 1)</a:t>
            </a:r>
          </a:p>
        </p:txBody>
      </p:sp>
      <p:sp>
        <p:nvSpPr>
          <p:cNvPr id="3" name="Content Placeholder 2">
            <a:extLst>
              <a:ext uri="{FF2B5EF4-FFF2-40B4-BE49-F238E27FC236}">
                <a16:creationId xmlns:a16="http://schemas.microsoft.com/office/drawing/2014/main" id="{868F28BB-B12D-40BA-BE55-CB55BA30EA7A}"/>
              </a:ext>
            </a:extLst>
          </p:cNvPr>
          <p:cNvSpPr>
            <a:spLocks noGrp="1"/>
          </p:cNvSpPr>
          <p:nvPr>
            <p:ph idx="1"/>
          </p:nvPr>
        </p:nvSpPr>
        <p:spPr>
          <a:xfrm>
            <a:off x="838200" y="1638057"/>
            <a:ext cx="10515600" cy="4351338"/>
          </a:xfrm>
        </p:spPr>
        <p:txBody>
          <a:bodyPr>
            <a:normAutofit/>
          </a:bodyPr>
          <a:lstStyle/>
          <a:p>
            <a:pPr marL="0" indent="0">
              <a:buNone/>
            </a:pPr>
            <a:r>
              <a:rPr lang="en-US" sz="2800" dirty="0">
                <a:solidFill>
                  <a:srgbClr val="002060"/>
                </a:solidFill>
              </a:rPr>
              <a:t>Consortia can copy and paste from last year’s annual plan or modify existing strategies that are ongoing. The annual plan can have a mixture of new and/or existing strategies. </a:t>
            </a:r>
          </a:p>
          <a:p>
            <a:pPr marL="0" indent="0">
              <a:buNone/>
            </a:pPr>
            <a:r>
              <a:rPr lang="en-US" sz="2800" dirty="0">
                <a:solidFill>
                  <a:srgbClr val="002060"/>
                </a:solidFill>
              </a:rPr>
              <a:t>If a consortium’s annual plan is similar to the prior year, please do your best to describe what is different from last year to this year (i.e. maybe you have completed some of the strategy action steps, but not all) and how it is responsive to current events described above.</a:t>
            </a:r>
          </a:p>
        </p:txBody>
      </p:sp>
    </p:spTree>
    <p:extLst>
      <p:ext uri="{BB962C8B-B14F-4D97-AF65-F5344CB8AC3E}">
        <p14:creationId xmlns:p14="http://schemas.microsoft.com/office/powerpoint/2010/main" val="2440502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BCCBB-CDB6-4055-845E-188A8D658DD6}"/>
              </a:ext>
            </a:extLst>
          </p:cNvPr>
          <p:cNvSpPr>
            <a:spLocks noGrp="1"/>
          </p:cNvSpPr>
          <p:nvPr>
            <p:ph type="title"/>
          </p:nvPr>
        </p:nvSpPr>
        <p:spPr>
          <a:xfrm>
            <a:off x="838200" y="623033"/>
            <a:ext cx="10515600" cy="1325563"/>
          </a:xfrm>
        </p:spPr>
        <p:txBody>
          <a:bodyPr/>
          <a:lstStyle/>
          <a:p>
            <a:r>
              <a:rPr lang="en-US" dirty="0">
                <a:solidFill>
                  <a:srgbClr val="002060"/>
                </a:solidFill>
              </a:rPr>
              <a:t>Annual Plan Tips (</a:t>
            </a:r>
            <a:r>
              <a:rPr lang="en-US" sz="4200" b="0" i="0" u="none" strike="noStrike" cap="none" spc="0" baseline="0" dirty="0">
                <a:ln>
                  <a:noFill/>
                </a:ln>
                <a:solidFill>
                  <a:srgbClr val="000000"/>
                </a:solidFill>
                <a:effectLst/>
                <a:uFillTx/>
                <a:latin typeface="+mn-lt"/>
                <a:ea typeface="+mn-ea"/>
                <a:cs typeface="+mn-cs"/>
                <a:sym typeface="Helvetica Neue Medium"/>
              </a:rPr>
              <a:t>cont. </a:t>
            </a:r>
            <a:r>
              <a:rPr lang="en-US" dirty="0">
                <a:solidFill>
                  <a:srgbClr val="002060"/>
                </a:solidFill>
              </a:rPr>
              <a:t>2)</a:t>
            </a:r>
          </a:p>
        </p:txBody>
      </p:sp>
      <p:sp>
        <p:nvSpPr>
          <p:cNvPr id="3" name="Content Placeholder 2">
            <a:extLst>
              <a:ext uri="{FF2B5EF4-FFF2-40B4-BE49-F238E27FC236}">
                <a16:creationId xmlns:a16="http://schemas.microsoft.com/office/drawing/2014/main" id="{868F28BB-B12D-40BA-BE55-CB55BA30EA7A}"/>
              </a:ext>
            </a:extLst>
          </p:cNvPr>
          <p:cNvSpPr>
            <a:spLocks noGrp="1"/>
          </p:cNvSpPr>
          <p:nvPr>
            <p:ph idx="1"/>
          </p:nvPr>
        </p:nvSpPr>
        <p:spPr>
          <a:xfrm>
            <a:off x="330506" y="1825625"/>
            <a:ext cx="11633812" cy="4351338"/>
          </a:xfrm>
        </p:spPr>
        <p:txBody>
          <a:bodyPr>
            <a:normAutofit/>
          </a:bodyPr>
          <a:lstStyle/>
          <a:p>
            <a:pPr marL="0" indent="0">
              <a:buNone/>
            </a:pPr>
            <a:r>
              <a:rPr lang="en-US" sz="2800" dirty="0">
                <a:solidFill>
                  <a:srgbClr val="002060"/>
                </a:solidFill>
              </a:rPr>
              <a:t>The annual plan can consist of implementing existing strategies as the CAEP Office knows some strategies are long term in nature.</a:t>
            </a:r>
          </a:p>
          <a:p>
            <a:pPr marL="0" indent="0">
              <a:buNone/>
            </a:pPr>
            <a:r>
              <a:rPr lang="en-US" sz="2800" dirty="0">
                <a:solidFill>
                  <a:srgbClr val="002060"/>
                </a:solidFill>
              </a:rPr>
              <a:t>CAEP planning is hierarchical – the three-year plan aligns with the State’s CAEP vision and goals. The annual plan contains those strategies that help consortia achieve those goals. The member’s budget and expenses support those specific strategies.</a:t>
            </a:r>
          </a:p>
          <a:p>
            <a:pPr marL="0" indent="0">
              <a:buNone/>
            </a:pPr>
            <a:r>
              <a:rPr lang="en-US" sz="2800" dirty="0">
                <a:solidFill>
                  <a:srgbClr val="002060"/>
                </a:solidFill>
              </a:rPr>
              <a:t>Annual plans can be amended throughout the program year. </a:t>
            </a:r>
          </a:p>
        </p:txBody>
      </p:sp>
    </p:spTree>
    <p:extLst>
      <p:ext uri="{BB962C8B-B14F-4D97-AF65-F5344CB8AC3E}">
        <p14:creationId xmlns:p14="http://schemas.microsoft.com/office/powerpoint/2010/main" val="478934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BCCBB-CDB6-4055-845E-188A8D658DD6}"/>
              </a:ext>
            </a:extLst>
          </p:cNvPr>
          <p:cNvSpPr>
            <a:spLocks noGrp="1"/>
          </p:cNvSpPr>
          <p:nvPr>
            <p:ph type="title"/>
          </p:nvPr>
        </p:nvSpPr>
        <p:spPr>
          <a:xfrm>
            <a:off x="838200" y="716817"/>
            <a:ext cx="10515600" cy="1325563"/>
          </a:xfrm>
        </p:spPr>
        <p:txBody>
          <a:bodyPr/>
          <a:lstStyle/>
          <a:p>
            <a:r>
              <a:rPr lang="en-US" dirty="0">
                <a:solidFill>
                  <a:srgbClr val="002060"/>
                </a:solidFill>
              </a:rPr>
              <a:t>Annual Plan Tips (</a:t>
            </a:r>
            <a:r>
              <a:rPr lang="en-US" sz="4200" b="0" i="0" u="none" strike="noStrike" cap="none" spc="0" baseline="0" dirty="0">
                <a:ln>
                  <a:noFill/>
                </a:ln>
                <a:solidFill>
                  <a:srgbClr val="000000"/>
                </a:solidFill>
                <a:effectLst/>
                <a:uFillTx/>
                <a:latin typeface="+mn-lt"/>
                <a:ea typeface="+mn-ea"/>
                <a:cs typeface="+mn-cs"/>
                <a:sym typeface="Helvetica Neue Medium"/>
              </a:rPr>
              <a:t>cont. </a:t>
            </a:r>
            <a:r>
              <a:rPr lang="en-US" dirty="0">
                <a:solidFill>
                  <a:srgbClr val="002060"/>
                </a:solidFill>
              </a:rPr>
              <a:t>3)</a:t>
            </a:r>
          </a:p>
        </p:txBody>
      </p:sp>
      <p:sp>
        <p:nvSpPr>
          <p:cNvPr id="3" name="Content Placeholder 2">
            <a:extLst>
              <a:ext uri="{FF2B5EF4-FFF2-40B4-BE49-F238E27FC236}">
                <a16:creationId xmlns:a16="http://schemas.microsoft.com/office/drawing/2014/main" id="{868F28BB-B12D-40BA-BE55-CB55BA30EA7A}"/>
              </a:ext>
            </a:extLst>
          </p:cNvPr>
          <p:cNvSpPr>
            <a:spLocks noGrp="1"/>
          </p:cNvSpPr>
          <p:nvPr>
            <p:ph idx="1"/>
          </p:nvPr>
        </p:nvSpPr>
        <p:spPr>
          <a:xfrm>
            <a:off x="330506" y="1825625"/>
            <a:ext cx="11633812" cy="3826028"/>
          </a:xfrm>
        </p:spPr>
        <p:txBody>
          <a:bodyPr>
            <a:normAutofit/>
          </a:bodyPr>
          <a:lstStyle/>
          <a:p>
            <a:pPr marL="0" indent="0">
              <a:buNone/>
            </a:pPr>
            <a:r>
              <a:rPr lang="en-US" sz="2800" dirty="0">
                <a:solidFill>
                  <a:srgbClr val="002060"/>
                </a:solidFill>
              </a:rPr>
              <a:t>Use the ‘Send Reminder’ feature in NOVA to notify Member Representatives to approve. </a:t>
            </a:r>
          </a:p>
          <a:p>
            <a:pPr marL="0" indent="0">
              <a:buNone/>
            </a:pPr>
            <a:r>
              <a:rPr lang="en-US" sz="2800" dirty="0">
                <a:solidFill>
                  <a:srgbClr val="002060"/>
                </a:solidFill>
              </a:rPr>
              <a:t>Consortia work plans and budgets will open after the annual plan has been approved by all Member Representatives.</a:t>
            </a:r>
          </a:p>
          <a:p>
            <a:pPr marL="0" indent="0">
              <a:buNone/>
            </a:pPr>
            <a:r>
              <a:rPr lang="en-US" sz="2800" dirty="0">
                <a:solidFill>
                  <a:srgbClr val="002060"/>
                </a:solidFill>
              </a:rPr>
              <a:t>The strategies are selected by checking a box (no need to rewrite the strategies or provide additional information).</a:t>
            </a:r>
          </a:p>
        </p:txBody>
      </p:sp>
    </p:spTree>
    <p:extLst>
      <p:ext uri="{BB962C8B-B14F-4D97-AF65-F5344CB8AC3E}">
        <p14:creationId xmlns:p14="http://schemas.microsoft.com/office/powerpoint/2010/main" val="2593718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BCCBB-CDB6-4055-845E-188A8D658DD6}"/>
              </a:ext>
            </a:extLst>
          </p:cNvPr>
          <p:cNvSpPr>
            <a:spLocks noGrp="1"/>
          </p:cNvSpPr>
          <p:nvPr>
            <p:ph type="title"/>
          </p:nvPr>
        </p:nvSpPr>
        <p:spPr>
          <a:xfrm>
            <a:off x="838200" y="740263"/>
            <a:ext cx="10515600" cy="1325563"/>
          </a:xfrm>
        </p:spPr>
        <p:txBody>
          <a:bodyPr/>
          <a:lstStyle/>
          <a:p>
            <a:r>
              <a:rPr lang="en-US" dirty="0">
                <a:solidFill>
                  <a:srgbClr val="002060"/>
                </a:solidFill>
              </a:rPr>
              <a:t>Annual Plan Tips (</a:t>
            </a:r>
            <a:r>
              <a:rPr lang="en-US" sz="4200" b="0" i="0" u="none" strike="noStrike" cap="none" spc="0" baseline="0" dirty="0">
                <a:ln>
                  <a:noFill/>
                </a:ln>
                <a:solidFill>
                  <a:srgbClr val="000000"/>
                </a:solidFill>
                <a:effectLst/>
                <a:uFillTx/>
                <a:latin typeface="+mn-lt"/>
                <a:ea typeface="+mn-ea"/>
                <a:cs typeface="+mn-cs"/>
                <a:sym typeface="Helvetica Neue Medium"/>
              </a:rPr>
              <a:t>cont. </a:t>
            </a:r>
            <a:r>
              <a:rPr lang="en-US" dirty="0">
                <a:solidFill>
                  <a:srgbClr val="002060"/>
                </a:solidFill>
              </a:rPr>
              <a:t>4)</a:t>
            </a:r>
          </a:p>
        </p:txBody>
      </p:sp>
      <p:sp>
        <p:nvSpPr>
          <p:cNvPr id="3" name="Content Placeholder 2">
            <a:extLst>
              <a:ext uri="{FF2B5EF4-FFF2-40B4-BE49-F238E27FC236}">
                <a16:creationId xmlns:a16="http://schemas.microsoft.com/office/drawing/2014/main" id="{868F28BB-B12D-40BA-BE55-CB55BA30EA7A}"/>
              </a:ext>
            </a:extLst>
          </p:cNvPr>
          <p:cNvSpPr>
            <a:spLocks noGrp="1"/>
          </p:cNvSpPr>
          <p:nvPr>
            <p:ph idx="1"/>
          </p:nvPr>
        </p:nvSpPr>
        <p:spPr>
          <a:xfrm>
            <a:off x="330506" y="1661503"/>
            <a:ext cx="11633812" cy="3892129"/>
          </a:xfrm>
        </p:spPr>
        <p:txBody>
          <a:bodyPr>
            <a:normAutofit/>
          </a:bodyPr>
          <a:lstStyle/>
          <a:p>
            <a:pPr marL="0" indent="0">
              <a:buNone/>
            </a:pPr>
            <a:r>
              <a:rPr lang="en-US" sz="3200" dirty="0">
                <a:solidFill>
                  <a:srgbClr val="002060"/>
                </a:solidFill>
              </a:rPr>
              <a:t>The consortium annual plan strategies will be used by consortium members to drive their member work plans and they will be consortium certified by October 30th. </a:t>
            </a:r>
          </a:p>
          <a:p>
            <a:pPr marL="0" indent="0">
              <a:buNone/>
            </a:pPr>
            <a:r>
              <a:rPr lang="en-US" sz="3200" dirty="0">
                <a:solidFill>
                  <a:srgbClr val="002060"/>
                </a:solidFill>
              </a:rPr>
              <a:t>Members will select a specific number of strategies from the annual plan to focus on from July 1st to June 30th.</a:t>
            </a:r>
          </a:p>
        </p:txBody>
      </p:sp>
    </p:spTree>
    <p:extLst>
      <p:ext uri="{BB962C8B-B14F-4D97-AF65-F5344CB8AC3E}">
        <p14:creationId xmlns:p14="http://schemas.microsoft.com/office/powerpoint/2010/main" val="3425999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810530"/>
          </a:xfrm>
        </p:spPr>
        <p:txBody>
          <a:bodyPr/>
          <a:lstStyle/>
          <a:p>
            <a:r>
              <a:rPr lang="en-US" dirty="0">
                <a:solidFill>
                  <a:srgbClr val="002060"/>
                </a:solidFill>
              </a:rPr>
              <a:t>Agenda</a:t>
            </a:r>
          </a:p>
        </p:txBody>
      </p:sp>
      <p:sp>
        <p:nvSpPr>
          <p:cNvPr id="3" name="Content Placeholder 2"/>
          <p:cNvSpPr>
            <a:spLocks noGrp="1"/>
          </p:cNvSpPr>
          <p:nvPr>
            <p:ph idx="1"/>
          </p:nvPr>
        </p:nvSpPr>
        <p:spPr>
          <a:xfrm>
            <a:off x="609601" y="1341120"/>
            <a:ext cx="11146970" cy="5199380"/>
          </a:xfrm>
        </p:spPr>
        <p:txBody>
          <a:bodyPr>
            <a:normAutofit/>
          </a:bodyPr>
          <a:lstStyle/>
          <a:p>
            <a:r>
              <a:rPr lang="en-US" sz="2800" dirty="0">
                <a:solidFill>
                  <a:srgbClr val="002060"/>
                </a:solidFill>
              </a:rPr>
              <a:t>CAEP Annual Plan in Statue</a:t>
            </a:r>
          </a:p>
          <a:p>
            <a:r>
              <a:rPr lang="en-US" sz="2800" dirty="0">
                <a:solidFill>
                  <a:srgbClr val="002060"/>
                </a:solidFill>
              </a:rPr>
              <a:t>CAEP Planning Components</a:t>
            </a:r>
          </a:p>
          <a:p>
            <a:r>
              <a:rPr lang="en-US" sz="2800" dirty="0">
                <a:solidFill>
                  <a:srgbClr val="002060"/>
                </a:solidFill>
              </a:rPr>
              <a:t>Moving from AB86 to AB104 </a:t>
            </a:r>
          </a:p>
          <a:p>
            <a:r>
              <a:rPr lang="en-US" sz="2800" dirty="0">
                <a:solidFill>
                  <a:srgbClr val="002060"/>
                </a:solidFill>
              </a:rPr>
              <a:t>Breaking Down the Annual Plan</a:t>
            </a:r>
          </a:p>
          <a:p>
            <a:r>
              <a:rPr lang="en-US" sz="2800" dirty="0">
                <a:solidFill>
                  <a:srgbClr val="002060"/>
                </a:solidFill>
              </a:rPr>
              <a:t>Timeline/Deadlines</a:t>
            </a:r>
          </a:p>
          <a:p>
            <a:r>
              <a:rPr lang="en-US" sz="2800" dirty="0">
                <a:solidFill>
                  <a:srgbClr val="002060"/>
                </a:solidFill>
              </a:rPr>
              <a:t>Annual Plan Tips</a:t>
            </a:r>
          </a:p>
          <a:p>
            <a:r>
              <a:rPr lang="en-US" sz="2800" dirty="0">
                <a:solidFill>
                  <a:srgbClr val="002060"/>
                </a:solidFill>
              </a:rPr>
              <a:t>Live NOVA Demonstration</a:t>
            </a:r>
            <a:endParaRPr lang="en-US" dirty="0"/>
          </a:p>
        </p:txBody>
      </p:sp>
    </p:spTree>
    <p:extLst>
      <p:ext uri="{BB962C8B-B14F-4D97-AF65-F5344CB8AC3E}">
        <p14:creationId xmlns:p14="http://schemas.microsoft.com/office/powerpoint/2010/main" val="890112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124465" y="2194077"/>
            <a:ext cx="9613557" cy="1644681"/>
          </a:xfrm>
          <a:prstGeom prst="rect">
            <a:avLst/>
          </a:prstGeom>
        </p:spPr>
        <p:txBody>
          <a:bodyPr vert="horz" wrap="square" lIns="0" tIns="13335" rIns="0" bIns="0" rtlCol="0">
            <a:spAutoFit/>
          </a:bodyPr>
          <a:lstStyle/>
          <a:p>
            <a:pPr marL="611505" marR="5080" indent="-599440" algn="ctr">
              <a:lnSpc>
                <a:spcPct val="100000"/>
              </a:lnSpc>
              <a:spcBef>
                <a:spcPts val="105"/>
              </a:spcBef>
            </a:pPr>
            <a:r>
              <a:rPr lang="en-US" sz="5300" dirty="0">
                <a:solidFill>
                  <a:schemeClr val="tx2"/>
                </a:solidFill>
              </a:rPr>
              <a:t>Annual Plan</a:t>
            </a:r>
            <a:r>
              <a:rPr sz="5300" spc="-30" dirty="0">
                <a:solidFill>
                  <a:schemeClr val="tx2"/>
                </a:solidFill>
              </a:rPr>
              <a:t> </a:t>
            </a:r>
            <a:br>
              <a:rPr lang="en-US" sz="5300" spc="-30" dirty="0">
                <a:solidFill>
                  <a:schemeClr val="tx2"/>
                </a:solidFill>
              </a:rPr>
            </a:br>
            <a:r>
              <a:rPr lang="en-US" sz="5300" spc="-20" dirty="0">
                <a:solidFill>
                  <a:schemeClr val="tx2"/>
                </a:solidFill>
              </a:rPr>
              <a:t>Live</a:t>
            </a:r>
            <a:r>
              <a:rPr sz="5300" spc="-20" dirty="0">
                <a:solidFill>
                  <a:schemeClr val="tx2"/>
                </a:solidFill>
              </a:rPr>
              <a:t> </a:t>
            </a:r>
            <a:r>
              <a:rPr sz="5300" dirty="0">
                <a:solidFill>
                  <a:schemeClr val="tx2"/>
                </a:solidFill>
              </a:rPr>
              <a:t>Demonstration</a:t>
            </a:r>
            <a:r>
              <a:rPr sz="5300" spc="-35" dirty="0">
                <a:solidFill>
                  <a:schemeClr val="tx2"/>
                </a:solidFill>
              </a:rPr>
              <a:t> </a:t>
            </a:r>
            <a:r>
              <a:rPr sz="5300" dirty="0">
                <a:solidFill>
                  <a:schemeClr val="tx2"/>
                </a:solidFill>
              </a:rPr>
              <a:t>in</a:t>
            </a:r>
            <a:r>
              <a:rPr lang="en-US" sz="5300" dirty="0">
                <a:solidFill>
                  <a:schemeClr val="tx2"/>
                </a:solidFill>
              </a:rPr>
              <a:t> </a:t>
            </a:r>
            <a:r>
              <a:rPr sz="5300" spc="-20" dirty="0">
                <a:solidFill>
                  <a:schemeClr val="tx2"/>
                </a:solidFill>
              </a:rPr>
              <a:t>NOVA</a:t>
            </a:r>
            <a:endParaRPr sz="5300" dirty="0">
              <a:solidFill>
                <a:schemeClr val="tx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48A956-E82B-F378-95DB-979CF58F826E}"/>
              </a:ext>
            </a:extLst>
          </p:cNvPr>
          <p:cNvSpPr>
            <a:spLocks noGrp="1"/>
          </p:cNvSpPr>
          <p:nvPr>
            <p:ph type="title"/>
          </p:nvPr>
        </p:nvSpPr>
        <p:spPr>
          <a:xfrm>
            <a:off x="45060" y="-1522018"/>
            <a:ext cx="7024688" cy="1139284"/>
          </a:xfrm>
        </p:spPr>
        <p:txBody>
          <a:bodyPr/>
          <a:lstStyle/>
          <a:p>
            <a:r>
              <a:rPr lang="en-US" dirty="0"/>
              <a:t>Screenshot 1</a:t>
            </a:r>
          </a:p>
        </p:txBody>
      </p:sp>
      <p:pic>
        <p:nvPicPr>
          <p:cNvPr id="6" name="Picture 5" descr="Screenshot from the Plans and Goals page. For the following captions, arrows point to the Three Year Plan Preview button, the Next button, the Guidance section, and the helper text below the Executive Summary and Regional Planning Overview sections. ">
            <a:extLst>
              <a:ext uri="{FF2B5EF4-FFF2-40B4-BE49-F238E27FC236}">
                <a16:creationId xmlns:a16="http://schemas.microsoft.com/office/drawing/2014/main" id="{2813925F-DDB1-D2EF-8131-0BDF63C44FFA}"/>
              </a:ext>
            </a:extLst>
          </p:cNvPr>
          <p:cNvPicPr>
            <a:picLocks noChangeAspect="1"/>
          </p:cNvPicPr>
          <p:nvPr/>
        </p:nvPicPr>
        <p:blipFill>
          <a:blip r:embed="rId3"/>
          <a:stretch>
            <a:fillRect/>
          </a:stretch>
        </p:blipFill>
        <p:spPr>
          <a:xfrm>
            <a:off x="0" y="844062"/>
            <a:ext cx="12192000" cy="5394960"/>
          </a:xfrm>
          <a:prstGeom prst="rect">
            <a:avLst/>
          </a:prstGeom>
        </p:spPr>
      </p:pic>
      <p:sp>
        <p:nvSpPr>
          <p:cNvPr id="13" name="TextBox 12">
            <a:extLst>
              <a:ext uri="{FF2B5EF4-FFF2-40B4-BE49-F238E27FC236}">
                <a16:creationId xmlns:a16="http://schemas.microsoft.com/office/drawing/2014/main" id="{261C1185-57CE-8D84-1F51-C68DCFF6EBF3}"/>
              </a:ext>
            </a:extLst>
          </p:cNvPr>
          <p:cNvSpPr txBox="1"/>
          <p:nvPr/>
        </p:nvSpPr>
        <p:spPr>
          <a:xfrm>
            <a:off x="4217377" y="268696"/>
            <a:ext cx="3314700"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kern="0" dirty="0">
                <a:solidFill>
                  <a:srgbClr val="1F497D"/>
                </a:solidFill>
              </a:rPr>
              <a:t>A link to the consortium’s three-year plan is provided here as well as the ability to print the annual plan template.</a:t>
            </a:r>
            <a:endParaRPr kumimoji="0" lang="en-US" sz="1400" b="1" i="0" u="none" strike="noStrike" kern="0" cap="none" spc="0" normalizeH="0" baseline="0" noProof="0" dirty="0">
              <a:ln>
                <a:noFill/>
              </a:ln>
              <a:solidFill>
                <a:srgbClr val="1F497D"/>
              </a:solidFill>
              <a:effectLst/>
              <a:uLnTx/>
              <a:uFillTx/>
            </a:endParaRPr>
          </a:p>
        </p:txBody>
      </p:sp>
      <p:sp>
        <p:nvSpPr>
          <p:cNvPr id="12" name="TextBox 11">
            <a:extLst>
              <a:ext uri="{FF2B5EF4-FFF2-40B4-BE49-F238E27FC236}">
                <a16:creationId xmlns:a16="http://schemas.microsoft.com/office/drawing/2014/main" id="{B35BF466-CCFB-CB80-65DF-800A11581B68}"/>
              </a:ext>
            </a:extLst>
          </p:cNvPr>
          <p:cNvSpPr txBox="1"/>
          <p:nvPr/>
        </p:nvSpPr>
        <p:spPr>
          <a:xfrm>
            <a:off x="9104434" y="1750771"/>
            <a:ext cx="33147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1F497D"/>
                </a:solidFill>
                <a:effectLst/>
                <a:uLnTx/>
                <a:uFillTx/>
              </a:rPr>
              <a:t>After you have entered information for each section, click on the ‘Next’ button. </a:t>
            </a:r>
          </a:p>
        </p:txBody>
      </p:sp>
      <p:sp>
        <p:nvSpPr>
          <p:cNvPr id="10" name="TextBox 9">
            <a:extLst>
              <a:ext uri="{FF2B5EF4-FFF2-40B4-BE49-F238E27FC236}">
                <a16:creationId xmlns:a16="http://schemas.microsoft.com/office/drawing/2014/main" id="{A057F31E-1C4C-BE20-817D-02F88F247BE1}"/>
              </a:ext>
            </a:extLst>
          </p:cNvPr>
          <p:cNvSpPr txBox="1"/>
          <p:nvPr/>
        </p:nvSpPr>
        <p:spPr>
          <a:xfrm>
            <a:off x="3314700" y="1599705"/>
            <a:ext cx="3883269"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1F497D"/>
                </a:solidFill>
                <a:effectLst/>
                <a:uLnTx/>
                <a:uFillTx/>
              </a:rPr>
              <a:t>Guidance is provided at the top of each section.</a:t>
            </a:r>
          </a:p>
        </p:txBody>
      </p:sp>
      <p:sp>
        <p:nvSpPr>
          <p:cNvPr id="11" name="TextBox 10">
            <a:extLst>
              <a:ext uri="{FF2B5EF4-FFF2-40B4-BE49-F238E27FC236}">
                <a16:creationId xmlns:a16="http://schemas.microsoft.com/office/drawing/2014/main" id="{A425A9C6-F50A-5890-9446-64275068DEDC}"/>
              </a:ext>
            </a:extLst>
          </p:cNvPr>
          <p:cNvSpPr txBox="1"/>
          <p:nvPr/>
        </p:nvSpPr>
        <p:spPr>
          <a:xfrm>
            <a:off x="6292362" y="3703920"/>
            <a:ext cx="3314700"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1F497D"/>
                </a:solidFill>
                <a:effectLst/>
                <a:uLnTx/>
                <a:uFillTx/>
              </a:rPr>
              <a:t>Examine th</a:t>
            </a:r>
            <a:r>
              <a:rPr lang="en-US" sz="1400" b="1" kern="0" dirty="0">
                <a:solidFill>
                  <a:srgbClr val="1F497D"/>
                </a:solidFill>
              </a:rPr>
              <a:t>e helper text provided underneath each header for instructions on what to include. Also, pay attention to the character limit for each section. </a:t>
            </a:r>
            <a:endParaRPr kumimoji="0" lang="en-US" sz="1400" b="1" i="0" u="none" strike="noStrike" kern="0" cap="none" spc="0" normalizeH="0" baseline="0" noProof="0" dirty="0">
              <a:ln>
                <a:noFill/>
              </a:ln>
              <a:solidFill>
                <a:srgbClr val="1F497D"/>
              </a:solidFill>
              <a:effectLst/>
              <a:uLnTx/>
              <a:uFillTx/>
            </a:endParaRPr>
          </a:p>
        </p:txBody>
      </p:sp>
      <p:cxnSp>
        <p:nvCxnSpPr>
          <p:cNvPr id="15" name="Straight Arrow Connector 14">
            <a:extLst>
              <a:ext uri="{FF2B5EF4-FFF2-40B4-BE49-F238E27FC236}">
                <a16:creationId xmlns:a16="http://schemas.microsoft.com/office/drawing/2014/main" id="{6895A671-0139-EE7F-FCCB-FB80C486B36A}"/>
              </a:ext>
              <a:ext uri="{C183D7F6-B498-43B3-948B-1728B52AA6E4}">
                <adec:decorative xmlns:adec="http://schemas.microsoft.com/office/drawing/2017/decorative" val="1"/>
              </a:ext>
            </a:extLst>
          </p:cNvPr>
          <p:cNvCxnSpPr>
            <a:cxnSpLocks/>
            <a:stCxn id="11" idx="2"/>
          </p:cNvCxnSpPr>
          <p:nvPr/>
        </p:nvCxnSpPr>
        <p:spPr>
          <a:xfrm flipH="1">
            <a:off x="6189785" y="4658027"/>
            <a:ext cx="1759927" cy="60026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39CD209-730C-6284-2EB8-B89C489E50A9}"/>
              </a:ext>
              <a:ext uri="{C183D7F6-B498-43B3-948B-1728B52AA6E4}">
                <adec:decorative xmlns:adec="http://schemas.microsoft.com/office/drawing/2017/decorative" val="1"/>
              </a:ext>
            </a:extLst>
          </p:cNvPr>
          <p:cNvCxnSpPr>
            <a:cxnSpLocks/>
          </p:cNvCxnSpPr>
          <p:nvPr/>
        </p:nvCxnSpPr>
        <p:spPr>
          <a:xfrm flipH="1" flipV="1">
            <a:off x="4376370" y="3698357"/>
            <a:ext cx="1915992" cy="7617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6E0E95F-51E1-55F5-2A44-7B39389FD3AB}"/>
              </a:ext>
              <a:ext uri="{C183D7F6-B498-43B3-948B-1728B52AA6E4}">
                <adec:decorative xmlns:adec="http://schemas.microsoft.com/office/drawing/2017/decorative" val="1"/>
              </a:ext>
            </a:extLst>
          </p:cNvPr>
          <p:cNvCxnSpPr>
            <a:cxnSpLocks/>
            <a:stCxn id="12" idx="0"/>
          </p:cNvCxnSpPr>
          <p:nvPr/>
        </p:nvCxnSpPr>
        <p:spPr>
          <a:xfrm flipV="1">
            <a:off x="10761784" y="1289538"/>
            <a:ext cx="973016" cy="461233"/>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759893F-94DF-DA04-5077-EB5ABAF25899}"/>
              </a:ext>
              <a:ext uri="{C183D7F6-B498-43B3-948B-1728B52AA6E4}">
                <adec:decorative xmlns:adec="http://schemas.microsoft.com/office/drawing/2017/decorative" val="1"/>
              </a:ext>
            </a:extLst>
          </p:cNvPr>
          <p:cNvCxnSpPr>
            <a:cxnSpLocks/>
          </p:cNvCxnSpPr>
          <p:nvPr/>
        </p:nvCxnSpPr>
        <p:spPr>
          <a:xfrm flipH="1">
            <a:off x="3496407" y="1901630"/>
            <a:ext cx="1759927" cy="60026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EE3BB2A-D1E6-24FF-9FF8-CCF19EF332AE}"/>
              </a:ext>
              <a:ext uri="{C183D7F6-B498-43B3-948B-1728B52AA6E4}">
                <adec:decorative xmlns:adec="http://schemas.microsoft.com/office/drawing/2017/decorative" val="1"/>
              </a:ext>
            </a:extLst>
          </p:cNvPr>
          <p:cNvCxnSpPr>
            <a:cxnSpLocks/>
          </p:cNvCxnSpPr>
          <p:nvPr/>
        </p:nvCxnSpPr>
        <p:spPr>
          <a:xfrm>
            <a:off x="6809643" y="859613"/>
            <a:ext cx="2379784" cy="13426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995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586647-C99A-91CE-44E4-481E33B7E0D4}"/>
              </a:ext>
            </a:extLst>
          </p:cNvPr>
          <p:cNvSpPr>
            <a:spLocks noGrp="1"/>
          </p:cNvSpPr>
          <p:nvPr>
            <p:ph type="title"/>
          </p:nvPr>
        </p:nvSpPr>
        <p:spPr>
          <a:xfrm>
            <a:off x="0" y="-1405829"/>
            <a:ext cx="7024688" cy="1139284"/>
          </a:xfrm>
        </p:spPr>
        <p:txBody>
          <a:bodyPr/>
          <a:lstStyle/>
          <a:p>
            <a:r>
              <a:rPr lang="en-US" dirty="0"/>
              <a:t>Screenshot 2</a:t>
            </a:r>
          </a:p>
        </p:txBody>
      </p:sp>
      <p:pic>
        <p:nvPicPr>
          <p:cNvPr id="3" name="Picture 2" descr="Screenshot from the Meeting Regional Needs page. An arrow points to the Add Another Regional Need button with the following caption. ">
            <a:extLst>
              <a:ext uri="{FF2B5EF4-FFF2-40B4-BE49-F238E27FC236}">
                <a16:creationId xmlns:a16="http://schemas.microsoft.com/office/drawing/2014/main" id="{816D1F8F-26A8-E1E6-2EFD-B9D07ACFAAD1}"/>
              </a:ext>
            </a:extLst>
          </p:cNvPr>
          <p:cNvPicPr>
            <a:picLocks noChangeAspect="1"/>
          </p:cNvPicPr>
          <p:nvPr/>
        </p:nvPicPr>
        <p:blipFill>
          <a:blip r:embed="rId2"/>
          <a:stretch>
            <a:fillRect/>
          </a:stretch>
        </p:blipFill>
        <p:spPr>
          <a:xfrm>
            <a:off x="0" y="976533"/>
            <a:ext cx="12192000" cy="5303520"/>
          </a:xfrm>
          <a:prstGeom prst="rect">
            <a:avLst/>
          </a:prstGeom>
        </p:spPr>
      </p:pic>
      <p:pic>
        <p:nvPicPr>
          <p:cNvPr id="4" name="Picture 3">
            <a:extLst>
              <a:ext uri="{FF2B5EF4-FFF2-40B4-BE49-F238E27FC236}">
                <a16:creationId xmlns:a16="http://schemas.microsoft.com/office/drawing/2014/main" id="{CD321785-C23C-C199-ACF0-9E0DFC4141CF}"/>
              </a:ext>
              <a:ext uri="{C183D7F6-B498-43B3-948B-1728B52AA6E4}">
                <adec:decorative xmlns:adec="http://schemas.microsoft.com/office/drawing/2017/decorative" val="1"/>
              </a:ext>
            </a:extLst>
          </p:cNvPr>
          <p:cNvPicPr>
            <a:picLocks noChangeAspect="1"/>
          </p:cNvPicPr>
          <p:nvPr/>
        </p:nvPicPr>
        <p:blipFill rotWithShape="1">
          <a:blip r:embed="rId3"/>
          <a:srcRect t="7692" r="2896"/>
          <a:stretch/>
        </p:blipFill>
        <p:spPr>
          <a:xfrm>
            <a:off x="3650274" y="6346952"/>
            <a:ext cx="1770783" cy="457200"/>
          </a:xfrm>
          <a:prstGeom prst="rect">
            <a:avLst/>
          </a:prstGeom>
        </p:spPr>
      </p:pic>
      <p:sp>
        <p:nvSpPr>
          <p:cNvPr id="7" name="TextBox 6">
            <a:extLst>
              <a:ext uri="{FF2B5EF4-FFF2-40B4-BE49-F238E27FC236}">
                <a16:creationId xmlns:a16="http://schemas.microsoft.com/office/drawing/2014/main" id="{65517DC0-8839-253A-D410-5C2F9DA693A8}"/>
              </a:ext>
            </a:extLst>
          </p:cNvPr>
          <p:cNvSpPr txBox="1"/>
          <p:nvPr/>
        </p:nvSpPr>
        <p:spPr>
          <a:xfrm>
            <a:off x="6017615" y="4996642"/>
            <a:ext cx="33147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1F497D"/>
                </a:solidFill>
                <a:effectLst/>
                <a:uLnTx/>
                <a:uFillTx/>
              </a:rPr>
              <a:t>Add additional regional needs by clicking on the button below.</a:t>
            </a:r>
          </a:p>
        </p:txBody>
      </p:sp>
      <p:cxnSp>
        <p:nvCxnSpPr>
          <p:cNvPr id="9" name="Straight Arrow Connector 8">
            <a:extLst>
              <a:ext uri="{FF2B5EF4-FFF2-40B4-BE49-F238E27FC236}">
                <a16:creationId xmlns:a16="http://schemas.microsoft.com/office/drawing/2014/main" id="{639140C3-EBAE-4D6F-DEB2-70E5A006D65A}"/>
              </a:ext>
              <a:ext uri="{C183D7F6-B498-43B3-948B-1728B52AA6E4}">
                <adec:decorative xmlns:adec="http://schemas.microsoft.com/office/drawing/2017/decorative" val="1"/>
              </a:ext>
            </a:extLst>
          </p:cNvPr>
          <p:cNvCxnSpPr>
            <a:stCxn id="7" idx="2"/>
          </p:cNvCxnSpPr>
          <p:nvPr/>
        </p:nvCxnSpPr>
        <p:spPr>
          <a:xfrm flipH="1">
            <a:off x="5662246" y="5519862"/>
            <a:ext cx="2012719" cy="82709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394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B41DEE-72F1-01AA-64E7-AF3997BF6A2A}"/>
              </a:ext>
            </a:extLst>
          </p:cNvPr>
          <p:cNvSpPr>
            <a:spLocks noGrp="1"/>
          </p:cNvSpPr>
          <p:nvPr>
            <p:ph type="title"/>
          </p:nvPr>
        </p:nvSpPr>
        <p:spPr>
          <a:xfrm>
            <a:off x="-2565" y="-1313203"/>
            <a:ext cx="7024688" cy="1139284"/>
          </a:xfrm>
        </p:spPr>
        <p:txBody>
          <a:bodyPr/>
          <a:lstStyle/>
          <a:p>
            <a:r>
              <a:rPr lang="en-US" dirty="0"/>
              <a:t>Screenshot 3</a:t>
            </a:r>
          </a:p>
        </p:txBody>
      </p:sp>
      <p:grpSp>
        <p:nvGrpSpPr>
          <p:cNvPr id="4" name="Group 3" descr="Screenshot from the Address Educational Needs page. For the following captions, arrows point to the Guidance section, Strategy Name box, Activity that Applies to this Strategy box, Metrics that Apply to this Activity/Strategy box, Strategy Description box, and Add Strategy Button.">
            <a:extLst>
              <a:ext uri="{FF2B5EF4-FFF2-40B4-BE49-F238E27FC236}">
                <a16:creationId xmlns:a16="http://schemas.microsoft.com/office/drawing/2014/main" id="{B909DCFA-1819-D8BB-4ABE-DC633B912AAF}"/>
              </a:ext>
            </a:extLst>
          </p:cNvPr>
          <p:cNvGrpSpPr/>
          <p:nvPr/>
        </p:nvGrpSpPr>
        <p:grpSpPr>
          <a:xfrm>
            <a:off x="0" y="939096"/>
            <a:ext cx="12192000" cy="5303520"/>
            <a:chOff x="0" y="939096"/>
            <a:chExt cx="12192000" cy="5303520"/>
          </a:xfrm>
        </p:grpSpPr>
        <p:pic>
          <p:nvPicPr>
            <p:cNvPr id="5" name="Picture 4" descr="Screenshot from the Address Educational Needs page. For the following captions, arrows point to the Guidance section, Strategy Name box, Activity that Applies to this Strategy box, Metrics that Apply to this Activity/Strategy box, Strategy Description box, and Add Strategy Button.">
              <a:extLst>
                <a:ext uri="{FF2B5EF4-FFF2-40B4-BE49-F238E27FC236}">
                  <a16:creationId xmlns:a16="http://schemas.microsoft.com/office/drawing/2014/main" id="{70D3A460-915B-4BE2-AE18-473146C7DF71}"/>
                </a:ext>
              </a:extLst>
            </p:cNvPr>
            <p:cNvPicPr>
              <a:picLocks noChangeAspect="1"/>
            </p:cNvPicPr>
            <p:nvPr/>
          </p:nvPicPr>
          <p:blipFill>
            <a:blip r:embed="rId2"/>
            <a:stretch>
              <a:fillRect/>
            </a:stretch>
          </p:blipFill>
          <p:spPr>
            <a:xfrm>
              <a:off x="0" y="939096"/>
              <a:ext cx="12192000" cy="5303520"/>
            </a:xfrm>
            <a:prstGeom prst="rect">
              <a:avLst/>
            </a:prstGeom>
          </p:spPr>
        </p:pic>
        <p:pic>
          <p:nvPicPr>
            <p:cNvPr id="6" name="Picture 5" descr="Screenshot from the Address Educational Needs page. For the following captions, arrows point to the Guidance section, Strategy Name box, Activity that Applies to this Strategy box, Metrics that Apply to this Activity/Strategy box, Strategy Description box, and Add Strategy Button.">
              <a:extLst>
                <a:ext uri="{FF2B5EF4-FFF2-40B4-BE49-F238E27FC236}">
                  <a16:creationId xmlns:a16="http://schemas.microsoft.com/office/drawing/2014/main" id="{19967A43-CEBE-3E1E-7183-85A64F3ED86F}"/>
                </a:ext>
              </a:extLst>
            </p:cNvPr>
            <p:cNvPicPr>
              <a:picLocks noChangeAspect="1"/>
            </p:cNvPicPr>
            <p:nvPr/>
          </p:nvPicPr>
          <p:blipFill>
            <a:blip r:embed="rId3"/>
            <a:stretch>
              <a:fillRect/>
            </a:stretch>
          </p:blipFill>
          <p:spPr>
            <a:xfrm>
              <a:off x="5461881" y="5723284"/>
              <a:ext cx="1111468" cy="457200"/>
            </a:xfrm>
            <a:prstGeom prst="rect">
              <a:avLst/>
            </a:prstGeom>
          </p:spPr>
        </p:pic>
      </p:grpSp>
      <p:sp>
        <p:nvSpPr>
          <p:cNvPr id="8" name="TextBox 7">
            <a:extLst>
              <a:ext uri="{FF2B5EF4-FFF2-40B4-BE49-F238E27FC236}">
                <a16:creationId xmlns:a16="http://schemas.microsoft.com/office/drawing/2014/main" id="{D3EE799C-0A22-ED1D-8746-44FFB0C09910}"/>
              </a:ext>
            </a:extLst>
          </p:cNvPr>
          <p:cNvSpPr txBox="1"/>
          <p:nvPr/>
        </p:nvSpPr>
        <p:spPr>
          <a:xfrm>
            <a:off x="5084884" y="939096"/>
            <a:ext cx="3883269"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1F497D"/>
                </a:solidFill>
                <a:effectLst/>
                <a:uLnTx/>
                <a:uFillTx/>
              </a:rPr>
              <a:t>Guidance is provided at the top of each section.</a:t>
            </a:r>
          </a:p>
        </p:txBody>
      </p:sp>
      <p:sp>
        <p:nvSpPr>
          <p:cNvPr id="13" name="TextBox 12">
            <a:extLst>
              <a:ext uri="{FF2B5EF4-FFF2-40B4-BE49-F238E27FC236}">
                <a16:creationId xmlns:a16="http://schemas.microsoft.com/office/drawing/2014/main" id="{83DEC224-D996-7581-8B63-7C063724CF6B}"/>
              </a:ext>
            </a:extLst>
          </p:cNvPr>
          <p:cNvSpPr txBox="1"/>
          <p:nvPr/>
        </p:nvSpPr>
        <p:spPr>
          <a:xfrm>
            <a:off x="3291257" y="2146568"/>
            <a:ext cx="1632436"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1F497D"/>
                </a:solidFill>
                <a:effectLst/>
                <a:uLnTx/>
                <a:uFillTx/>
              </a:rPr>
              <a:t>Add strategy name.</a:t>
            </a:r>
          </a:p>
        </p:txBody>
      </p:sp>
      <p:sp>
        <p:nvSpPr>
          <p:cNvPr id="17" name="TextBox 16">
            <a:extLst>
              <a:ext uri="{FF2B5EF4-FFF2-40B4-BE49-F238E27FC236}">
                <a16:creationId xmlns:a16="http://schemas.microsoft.com/office/drawing/2014/main" id="{D0DF8949-EF5F-308E-53DA-84349560E0B7}"/>
              </a:ext>
            </a:extLst>
          </p:cNvPr>
          <p:cNvSpPr txBox="1"/>
          <p:nvPr/>
        </p:nvSpPr>
        <p:spPr>
          <a:xfrm>
            <a:off x="8968153" y="1715681"/>
            <a:ext cx="3314700"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1F497D"/>
                </a:solidFill>
                <a:effectLst/>
                <a:uLnTx/>
                <a:uFillTx/>
              </a:rPr>
              <a:t>Select an activity from the drop-down menu. These activities were imported from th</a:t>
            </a:r>
            <a:r>
              <a:rPr lang="en-US" sz="1400" b="1" kern="0" dirty="0">
                <a:solidFill>
                  <a:srgbClr val="1F497D"/>
                </a:solidFill>
              </a:rPr>
              <a:t>e CAEP 2022-25 three-year plan.</a:t>
            </a:r>
            <a:endParaRPr kumimoji="0" lang="en-US" sz="1400" b="1" i="0" u="none" strike="noStrike" kern="0" cap="none" spc="0" normalizeH="0" baseline="0" noProof="0" dirty="0">
              <a:ln>
                <a:noFill/>
              </a:ln>
              <a:solidFill>
                <a:srgbClr val="1F497D"/>
              </a:solidFill>
              <a:effectLst/>
              <a:uLnTx/>
              <a:uFillTx/>
            </a:endParaRPr>
          </a:p>
        </p:txBody>
      </p:sp>
      <p:sp>
        <p:nvSpPr>
          <p:cNvPr id="20" name="TextBox 19">
            <a:extLst>
              <a:ext uri="{FF2B5EF4-FFF2-40B4-BE49-F238E27FC236}">
                <a16:creationId xmlns:a16="http://schemas.microsoft.com/office/drawing/2014/main" id="{D3247CE7-2949-B9F9-4FC5-C5372EFA23B3}"/>
              </a:ext>
            </a:extLst>
          </p:cNvPr>
          <p:cNvSpPr txBox="1"/>
          <p:nvPr/>
        </p:nvSpPr>
        <p:spPr>
          <a:xfrm>
            <a:off x="8499234" y="3614813"/>
            <a:ext cx="3314700"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1F497D"/>
                </a:solidFill>
                <a:effectLst/>
                <a:uLnTx/>
                <a:uFillTx/>
              </a:rPr>
              <a:t>Select a metric(s) from the drop-down menu. These metrics were imported from th</a:t>
            </a:r>
            <a:r>
              <a:rPr lang="en-US" sz="1400" b="1" kern="0" dirty="0">
                <a:solidFill>
                  <a:srgbClr val="1F497D"/>
                </a:solidFill>
              </a:rPr>
              <a:t>e CAEP 2022-25 three-year plan.</a:t>
            </a:r>
            <a:endParaRPr kumimoji="0" lang="en-US" sz="1400" b="1" i="0" u="none" strike="noStrike" kern="0" cap="none" spc="0" normalizeH="0" baseline="0" noProof="0" dirty="0">
              <a:ln>
                <a:noFill/>
              </a:ln>
              <a:solidFill>
                <a:srgbClr val="1F497D"/>
              </a:solidFill>
              <a:effectLst/>
              <a:uLnTx/>
              <a:uFillTx/>
            </a:endParaRPr>
          </a:p>
        </p:txBody>
      </p:sp>
      <p:sp>
        <p:nvSpPr>
          <p:cNvPr id="23" name="TextBox 22">
            <a:extLst>
              <a:ext uri="{FF2B5EF4-FFF2-40B4-BE49-F238E27FC236}">
                <a16:creationId xmlns:a16="http://schemas.microsoft.com/office/drawing/2014/main" id="{0DD86A2A-674E-7386-41CA-F8EB63A5F7BC}"/>
              </a:ext>
            </a:extLst>
          </p:cNvPr>
          <p:cNvSpPr txBox="1"/>
          <p:nvPr/>
        </p:nvSpPr>
        <p:spPr>
          <a:xfrm>
            <a:off x="1704269" y="5719383"/>
            <a:ext cx="33147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1F497D"/>
                </a:solidFill>
                <a:effectLst/>
                <a:uLnTx/>
                <a:uFillTx/>
              </a:rPr>
              <a:t>Add the strategy description. There is a character limit of 5000.</a:t>
            </a:r>
          </a:p>
        </p:txBody>
      </p:sp>
      <p:sp>
        <p:nvSpPr>
          <p:cNvPr id="7" name="TextBox 6">
            <a:extLst>
              <a:ext uri="{FF2B5EF4-FFF2-40B4-BE49-F238E27FC236}">
                <a16:creationId xmlns:a16="http://schemas.microsoft.com/office/drawing/2014/main" id="{3C95DCA3-AF6C-F51E-79FE-F0738818B59C}"/>
              </a:ext>
            </a:extLst>
          </p:cNvPr>
          <p:cNvSpPr txBox="1"/>
          <p:nvPr/>
        </p:nvSpPr>
        <p:spPr>
          <a:xfrm>
            <a:off x="6017615" y="4996642"/>
            <a:ext cx="33147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1F497D"/>
                </a:solidFill>
                <a:effectLst/>
                <a:uLnTx/>
                <a:uFillTx/>
              </a:rPr>
              <a:t>Add additional strategy by clicking on the button below.</a:t>
            </a:r>
          </a:p>
        </p:txBody>
      </p:sp>
      <p:cxnSp>
        <p:nvCxnSpPr>
          <p:cNvPr id="10" name="Straight Arrow Connector 9">
            <a:extLst>
              <a:ext uri="{FF2B5EF4-FFF2-40B4-BE49-F238E27FC236}">
                <a16:creationId xmlns:a16="http://schemas.microsoft.com/office/drawing/2014/main" id="{94D4BBCF-36E1-5D04-3B2A-F47B5173991C}"/>
              </a:ext>
              <a:ext uri="{C183D7F6-B498-43B3-948B-1728B52AA6E4}">
                <adec:decorative xmlns:adec="http://schemas.microsoft.com/office/drawing/2017/decorative" val="1"/>
              </a:ext>
            </a:extLst>
          </p:cNvPr>
          <p:cNvCxnSpPr/>
          <p:nvPr/>
        </p:nvCxnSpPr>
        <p:spPr>
          <a:xfrm flipH="1">
            <a:off x="5556738" y="1338138"/>
            <a:ext cx="1465385" cy="279647"/>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0FB13AC-F78C-864B-D653-F02341306501}"/>
              </a:ext>
              <a:ext uri="{C183D7F6-B498-43B3-948B-1728B52AA6E4}">
                <adec:decorative xmlns:adec="http://schemas.microsoft.com/office/drawing/2017/decorative" val="1"/>
              </a:ext>
            </a:extLst>
          </p:cNvPr>
          <p:cNvCxnSpPr/>
          <p:nvPr/>
        </p:nvCxnSpPr>
        <p:spPr>
          <a:xfrm flipH="1">
            <a:off x="6573349" y="5519862"/>
            <a:ext cx="1101616" cy="39904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40705AF-ED0B-D253-EDA8-10AEFFC46773}"/>
              </a:ext>
              <a:ext uri="{C183D7F6-B498-43B3-948B-1728B52AA6E4}">
                <adec:decorative xmlns:adec="http://schemas.microsoft.com/office/drawing/2017/decorative" val="1"/>
              </a:ext>
            </a:extLst>
          </p:cNvPr>
          <p:cNvCxnSpPr>
            <a:cxnSpLocks/>
          </p:cNvCxnSpPr>
          <p:nvPr/>
        </p:nvCxnSpPr>
        <p:spPr>
          <a:xfrm flipH="1">
            <a:off x="3692769" y="2454345"/>
            <a:ext cx="410308" cy="42953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7AE15F7-B401-0B61-2052-98F2AF853628}"/>
              </a:ext>
              <a:ext uri="{C183D7F6-B498-43B3-948B-1728B52AA6E4}">
                <adec:decorative xmlns:adec="http://schemas.microsoft.com/office/drawing/2017/decorative" val="1"/>
              </a:ext>
            </a:extLst>
          </p:cNvPr>
          <p:cNvCxnSpPr/>
          <p:nvPr/>
        </p:nvCxnSpPr>
        <p:spPr>
          <a:xfrm flipH="1">
            <a:off x="8968153" y="2454345"/>
            <a:ext cx="1664678" cy="75777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E418A71-7007-B764-04DB-D4A4ADAB23E9}"/>
              </a:ext>
              <a:ext uri="{C183D7F6-B498-43B3-948B-1728B52AA6E4}">
                <adec:decorative xmlns:adec="http://schemas.microsoft.com/office/drawing/2017/decorative" val="1"/>
              </a:ext>
            </a:extLst>
          </p:cNvPr>
          <p:cNvCxnSpPr/>
          <p:nvPr/>
        </p:nvCxnSpPr>
        <p:spPr>
          <a:xfrm flipH="1" flipV="1">
            <a:off x="5556738" y="4238864"/>
            <a:ext cx="4595447" cy="1191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BCF8653-F640-5C22-C335-074FC0AEF9F4}"/>
              </a:ext>
              <a:ext uri="{C183D7F6-B498-43B3-948B-1728B52AA6E4}">
                <adec:decorative xmlns:adec="http://schemas.microsoft.com/office/drawing/2017/decorative" val="1"/>
              </a:ext>
            </a:extLst>
          </p:cNvPr>
          <p:cNvCxnSpPr/>
          <p:nvPr/>
        </p:nvCxnSpPr>
        <p:spPr>
          <a:xfrm flipH="1" flipV="1">
            <a:off x="2321193" y="5102494"/>
            <a:ext cx="1040426" cy="72274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866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0CABCA-0761-5E09-0F0B-CB9C9AAB8E7B}"/>
              </a:ext>
            </a:extLst>
          </p:cNvPr>
          <p:cNvSpPr>
            <a:spLocks noGrp="1"/>
          </p:cNvSpPr>
          <p:nvPr>
            <p:ph type="title"/>
          </p:nvPr>
        </p:nvSpPr>
        <p:spPr>
          <a:xfrm>
            <a:off x="-4396" y="-1407139"/>
            <a:ext cx="7024688" cy="1139284"/>
          </a:xfrm>
        </p:spPr>
        <p:txBody>
          <a:bodyPr/>
          <a:lstStyle/>
          <a:p>
            <a:r>
              <a:rPr lang="en-US" dirty="0"/>
              <a:t>Screenshot 4</a:t>
            </a:r>
          </a:p>
        </p:txBody>
      </p:sp>
      <p:pic>
        <p:nvPicPr>
          <p:cNvPr id="3" name="Picture 2" descr="Screenshot from the Improve Integration of Services &amp; Transitions page. For the following captions, arrows point to the Guidance section, Strategy Name box, Activity that Applies to this Strategy box, Metrics that Apply to this Activity/Strategy box, Strategy Description box, and Add Strategy Button. ">
            <a:extLst>
              <a:ext uri="{FF2B5EF4-FFF2-40B4-BE49-F238E27FC236}">
                <a16:creationId xmlns:a16="http://schemas.microsoft.com/office/drawing/2014/main" id="{5D033E89-20F3-2CFE-0BF1-C1F196EF9DD9}"/>
              </a:ext>
            </a:extLst>
          </p:cNvPr>
          <p:cNvPicPr>
            <a:picLocks noChangeAspect="1"/>
          </p:cNvPicPr>
          <p:nvPr/>
        </p:nvPicPr>
        <p:blipFill>
          <a:blip r:embed="rId2"/>
          <a:stretch>
            <a:fillRect/>
          </a:stretch>
        </p:blipFill>
        <p:spPr>
          <a:xfrm>
            <a:off x="0" y="1030536"/>
            <a:ext cx="12192000" cy="5212080"/>
          </a:xfrm>
          <a:prstGeom prst="rect">
            <a:avLst/>
          </a:prstGeom>
        </p:spPr>
      </p:pic>
      <p:sp>
        <p:nvSpPr>
          <p:cNvPr id="4" name="TextBox 3">
            <a:extLst>
              <a:ext uri="{FF2B5EF4-FFF2-40B4-BE49-F238E27FC236}">
                <a16:creationId xmlns:a16="http://schemas.microsoft.com/office/drawing/2014/main" id="{5FA0BB62-6501-F551-87FC-905806566872}"/>
              </a:ext>
            </a:extLst>
          </p:cNvPr>
          <p:cNvSpPr txBox="1"/>
          <p:nvPr/>
        </p:nvSpPr>
        <p:spPr>
          <a:xfrm>
            <a:off x="6350976" y="1173558"/>
            <a:ext cx="3883269"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1F497D"/>
                </a:solidFill>
                <a:effectLst/>
                <a:uLnTx/>
                <a:uFillTx/>
              </a:rPr>
              <a:t>Guidance is provided at the top of each section.</a:t>
            </a:r>
          </a:p>
        </p:txBody>
      </p:sp>
      <p:sp>
        <p:nvSpPr>
          <p:cNvPr id="12" name="TextBox 11">
            <a:extLst>
              <a:ext uri="{FF2B5EF4-FFF2-40B4-BE49-F238E27FC236}">
                <a16:creationId xmlns:a16="http://schemas.microsoft.com/office/drawing/2014/main" id="{6A27A558-BEF0-30B2-1ACA-06AEE2214846}"/>
              </a:ext>
            </a:extLst>
          </p:cNvPr>
          <p:cNvSpPr txBox="1"/>
          <p:nvPr/>
        </p:nvSpPr>
        <p:spPr>
          <a:xfrm>
            <a:off x="3560887" y="2224201"/>
            <a:ext cx="1632436"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1F497D"/>
                </a:solidFill>
                <a:effectLst/>
                <a:uLnTx/>
                <a:uFillTx/>
              </a:rPr>
              <a:t>Add strategy name.</a:t>
            </a:r>
          </a:p>
        </p:txBody>
      </p:sp>
      <p:sp>
        <p:nvSpPr>
          <p:cNvPr id="9" name="TextBox 8">
            <a:extLst>
              <a:ext uri="{FF2B5EF4-FFF2-40B4-BE49-F238E27FC236}">
                <a16:creationId xmlns:a16="http://schemas.microsoft.com/office/drawing/2014/main" id="{3FB5EA22-0B63-5F14-4B21-DEEF0DCD2E54}"/>
              </a:ext>
            </a:extLst>
          </p:cNvPr>
          <p:cNvSpPr txBox="1"/>
          <p:nvPr/>
        </p:nvSpPr>
        <p:spPr>
          <a:xfrm>
            <a:off x="8979876" y="2008758"/>
            <a:ext cx="3314700"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1F497D"/>
                </a:solidFill>
                <a:effectLst/>
                <a:uLnTx/>
                <a:uFillTx/>
              </a:rPr>
              <a:t>Select an activity from the drop-down menu. These activities were imported from th</a:t>
            </a:r>
            <a:r>
              <a:rPr lang="en-US" sz="1400" b="1" kern="0" dirty="0">
                <a:solidFill>
                  <a:srgbClr val="1F497D"/>
                </a:solidFill>
              </a:rPr>
              <a:t>e CAEP 2022-25 three-year plan.</a:t>
            </a:r>
            <a:endParaRPr kumimoji="0" lang="en-US" sz="1400" b="1" i="0" u="none" strike="noStrike" kern="0" cap="none" spc="0" normalizeH="0" baseline="0" noProof="0" dirty="0">
              <a:ln>
                <a:noFill/>
              </a:ln>
              <a:solidFill>
                <a:srgbClr val="1F497D"/>
              </a:solidFill>
              <a:effectLst/>
              <a:uLnTx/>
              <a:uFillTx/>
            </a:endParaRPr>
          </a:p>
        </p:txBody>
      </p:sp>
      <p:sp>
        <p:nvSpPr>
          <p:cNvPr id="15" name="TextBox 14">
            <a:extLst>
              <a:ext uri="{FF2B5EF4-FFF2-40B4-BE49-F238E27FC236}">
                <a16:creationId xmlns:a16="http://schemas.microsoft.com/office/drawing/2014/main" id="{04DEFAAC-1DA5-C3D0-E30D-5D5F3F7D4566}"/>
              </a:ext>
            </a:extLst>
          </p:cNvPr>
          <p:cNvSpPr txBox="1"/>
          <p:nvPr/>
        </p:nvSpPr>
        <p:spPr>
          <a:xfrm>
            <a:off x="8499234" y="3614813"/>
            <a:ext cx="3314700"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1F497D"/>
                </a:solidFill>
                <a:effectLst/>
                <a:uLnTx/>
                <a:uFillTx/>
              </a:rPr>
              <a:t>Select a metric(s) from the drop-down menu. These metrics were imported from th</a:t>
            </a:r>
            <a:r>
              <a:rPr lang="en-US" sz="1400" b="1" kern="0" dirty="0">
                <a:solidFill>
                  <a:srgbClr val="1F497D"/>
                </a:solidFill>
              </a:rPr>
              <a:t>e CAEP 2022-25 three-year plan.</a:t>
            </a:r>
            <a:endParaRPr kumimoji="0" lang="en-US" sz="1400" b="1" i="0" u="none" strike="noStrike" kern="0" cap="none" spc="0" normalizeH="0" baseline="0" noProof="0" dirty="0">
              <a:ln>
                <a:noFill/>
              </a:ln>
              <a:solidFill>
                <a:srgbClr val="1F497D"/>
              </a:solidFill>
              <a:effectLst/>
              <a:uLnTx/>
              <a:uFillTx/>
            </a:endParaRPr>
          </a:p>
        </p:txBody>
      </p:sp>
      <p:sp>
        <p:nvSpPr>
          <p:cNvPr id="18" name="TextBox 17">
            <a:extLst>
              <a:ext uri="{FF2B5EF4-FFF2-40B4-BE49-F238E27FC236}">
                <a16:creationId xmlns:a16="http://schemas.microsoft.com/office/drawing/2014/main" id="{914ECDEE-6384-2EBB-5A12-586BA971D095}"/>
              </a:ext>
            </a:extLst>
          </p:cNvPr>
          <p:cNvSpPr txBox="1"/>
          <p:nvPr/>
        </p:nvSpPr>
        <p:spPr>
          <a:xfrm>
            <a:off x="6806712" y="5161222"/>
            <a:ext cx="33147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1F497D"/>
                </a:solidFill>
                <a:effectLst/>
                <a:uLnTx/>
                <a:uFillTx/>
              </a:rPr>
              <a:t>Add additional strategy by clicking on the button below.</a:t>
            </a:r>
          </a:p>
        </p:txBody>
      </p:sp>
      <p:sp>
        <p:nvSpPr>
          <p:cNvPr id="21" name="TextBox 20">
            <a:extLst>
              <a:ext uri="{FF2B5EF4-FFF2-40B4-BE49-F238E27FC236}">
                <a16:creationId xmlns:a16="http://schemas.microsoft.com/office/drawing/2014/main" id="{B850D6D5-0696-E656-CE28-80B6760183E9}"/>
              </a:ext>
            </a:extLst>
          </p:cNvPr>
          <p:cNvSpPr txBox="1"/>
          <p:nvPr/>
        </p:nvSpPr>
        <p:spPr>
          <a:xfrm>
            <a:off x="1704269" y="5719383"/>
            <a:ext cx="33147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1F497D"/>
                </a:solidFill>
                <a:effectLst/>
                <a:uLnTx/>
                <a:uFillTx/>
              </a:rPr>
              <a:t>Add the strategy description. There is a character limit of 5000.</a:t>
            </a:r>
          </a:p>
        </p:txBody>
      </p:sp>
      <p:pic>
        <p:nvPicPr>
          <p:cNvPr id="6" name="Picture 5">
            <a:extLst>
              <a:ext uri="{FF2B5EF4-FFF2-40B4-BE49-F238E27FC236}">
                <a16:creationId xmlns:a16="http://schemas.microsoft.com/office/drawing/2014/main" id="{19967A43-CEBE-3E1E-7183-85A64F3ED86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461881" y="5723284"/>
            <a:ext cx="1111468" cy="457200"/>
          </a:xfrm>
          <a:prstGeom prst="rect">
            <a:avLst/>
          </a:prstGeom>
        </p:spPr>
      </p:pic>
      <p:cxnSp>
        <p:nvCxnSpPr>
          <p:cNvPr id="8" name="Straight Arrow Connector 7">
            <a:extLst>
              <a:ext uri="{FF2B5EF4-FFF2-40B4-BE49-F238E27FC236}">
                <a16:creationId xmlns:a16="http://schemas.microsoft.com/office/drawing/2014/main" id="{33ECD1CC-8E54-B2A7-17A2-539079B18EC5}"/>
              </a:ext>
              <a:ext uri="{C183D7F6-B498-43B3-948B-1728B52AA6E4}">
                <adec:decorative xmlns:adec="http://schemas.microsoft.com/office/drawing/2017/decorative" val="1"/>
              </a:ext>
            </a:extLst>
          </p:cNvPr>
          <p:cNvCxnSpPr/>
          <p:nvPr/>
        </p:nvCxnSpPr>
        <p:spPr>
          <a:xfrm flipH="1">
            <a:off x="6573349" y="1477108"/>
            <a:ext cx="1761759" cy="316523"/>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4EE1421-E8F7-59A4-4927-CC2071DB0B2E}"/>
              </a:ext>
              <a:ext uri="{C183D7F6-B498-43B3-948B-1728B52AA6E4}">
                <adec:decorative xmlns:adec="http://schemas.microsoft.com/office/drawing/2017/decorative" val="1"/>
              </a:ext>
            </a:extLst>
          </p:cNvPr>
          <p:cNvCxnSpPr/>
          <p:nvPr/>
        </p:nvCxnSpPr>
        <p:spPr>
          <a:xfrm flipH="1">
            <a:off x="9777046" y="2766646"/>
            <a:ext cx="902677" cy="19929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BDA3EF9-8331-1023-38F6-5668CB547928}"/>
              </a:ext>
              <a:ext uri="{C183D7F6-B498-43B3-948B-1728B52AA6E4}">
                <adec:decorative xmlns:adec="http://schemas.microsoft.com/office/drawing/2017/decorative" val="1"/>
              </a:ext>
            </a:extLst>
          </p:cNvPr>
          <p:cNvCxnSpPr/>
          <p:nvPr/>
        </p:nvCxnSpPr>
        <p:spPr>
          <a:xfrm flipH="1">
            <a:off x="3446585" y="2590800"/>
            <a:ext cx="949569" cy="37513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4E8FF49-6311-A40E-EB23-C2E2376686AD}"/>
              </a:ext>
              <a:ext uri="{C183D7F6-B498-43B3-948B-1728B52AA6E4}">
                <adec:decorative xmlns:adec="http://schemas.microsoft.com/office/drawing/2017/decorative" val="1"/>
              </a:ext>
            </a:extLst>
          </p:cNvPr>
          <p:cNvCxnSpPr/>
          <p:nvPr/>
        </p:nvCxnSpPr>
        <p:spPr>
          <a:xfrm flipH="1">
            <a:off x="6752492" y="4110579"/>
            <a:ext cx="1711570" cy="15662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0E115FE-244D-6FC1-0F1C-D13B44BBE556}"/>
              </a:ext>
              <a:ext uri="{C183D7F6-B498-43B3-948B-1728B52AA6E4}">
                <adec:decorative xmlns:adec="http://schemas.microsoft.com/office/drawing/2017/decorative" val="1"/>
              </a:ext>
            </a:extLst>
          </p:cNvPr>
          <p:cNvCxnSpPr/>
          <p:nvPr/>
        </p:nvCxnSpPr>
        <p:spPr>
          <a:xfrm flipH="1">
            <a:off x="6573349" y="5684442"/>
            <a:ext cx="1925885" cy="30617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E54C1E9-7AD4-747F-31D9-31ED99006BD5}"/>
              </a:ext>
              <a:ext uri="{C183D7F6-B498-43B3-948B-1728B52AA6E4}">
                <adec:decorative xmlns:adec="http://schemas.microsoft.com/office/drawing/2017/decorative" val="1"/>
              </a:ext>
            </a:extLst>
          </p:cNvPr>
          <p:cNvCxnSpPr>
            <a:stCxn id="21" idx="0"/>
          </p:cNvCxnSpPr>
          <p:nvPr/>
        </p:nvCxnSpPr>
        <p:spPr>
          <a:xfrm flipH="1" flipV="1">
            <a:off x="2438400" y="5052646"/>
            <a:ext cx="923219" cy="666737"/>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3020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81348E-52D9-DDED-FD07-A48653BC7DE2}"/>
              </a:ext>
            </a:extLst>
          </p:cNvPr>
          <p:cNvSpPr>
            <a:spLocks noGrp="1"/>
          </p:cNvSpPr>
          <p:nvPr>
            <p:ph type="title"/>
          </p:nvPr>
        </p:nvSpPr>
        <p:spPr>
          <a:xfrm>
            <a:off x="0" y="-1445156"/>
            <a:ext cx="7024688" cy="1139284"/>
          </a:xfrm>
        </p:spPr>
        <p:txBody>
          <a:bodyPr/>
          <a:lstStyle/>
          <a:p>
            <a:r>
              <a:rPr lang="en-US" dirty="0"/>
              <a:t>Screenshot 5</a:t>
            </a:r>
          </a:p>
        </p:txBody>
      </p:sp>
      <p:grpSp>
        <p:nvGrpSpPr>
          <p:cNvPr id="7" name="Group 6" descr="Screenshot from the Improve Effectiveness of Services page. For the following captions, arrows point to the Guidance section, Strategy Name box, Activity that Applies to this Strategy box, Metrics that Apply to this Activity/Strategy box, Strategy Description box, and Add Strategy Button.">
            <a:extLst>
              <a:ext uri="{FF2B5EF4-FFF2-40B4-BE49-F238E27FC236}">
                <a16:creationId xmlns:a16="http://schemas.microsoft.com/office/drawing/2014/main" id="{44548F4B-A88F-8970-5783-34774296E635}"/>
              </a:ext>
            </a:extLst>
          </p:cNvPr>
          <p:cNvGrpSpPr/>
          <p:nvPr/>
        </p:nvGrpSpPr>
        <p:grpSpPr>
          <a:xfrm>
            <a:off x="0" y="1030536"/>
            <a:ext cx="12192000" cy="5212080"/>
            <a:chOff x="0" y="1030536"/>
            <a:chExt cx="12192000" cy="5212080"/>
          </a:xfrm>
        </p:grpSpPr>
        <p:pic>
          <p:nvPicPr>
            <p:cNvPr id="4" name="Picture 3">
              <a:extLst>
                <a:ext uri="{FF2B5EF4-FFF2-40B4-BE49-F238E27FC236}">
                  <a16:creationId xmlns:a16="http://schemas.microsoft.com/office/drawing/2014/main" id="{9272EEAA-54CD-D6CA-4711-DDD76F01CCEE}"/>
                </a:ext>
              </a:extLst>
            </p:cNvPr>
            <p:cNvPicPr>
              <a:picLocks noChangeAspect="1"/>
            </p:cNvPicPr>
            <p:nvPr/>
          </p:nvPicPr>
          <p:blipFill>
            <a:blip r:embed="rId2"/>
            <a:stretch>
              <a:fillRect/>
            </a:stretch>
          </p:blipFill>
          <p:spPr>
            <a:xfrm>
              <a:off x="0" y="1030536"/>
              <a:ext cx="12192000" cy="5212080"/>
            </a:xfrm>
            <a:prstGeom prst="rect">
              <a:avLst/>
            </a:prstGeom>
          </p:spPr>
        </p:pic>
        <p:pic>
          <p:nvPicPr>
            <p:cNvPr id="6" name="Picture 5">
              <a:extLst>
                <a:ext uri="{FF2B5EF4-FFF2-40B4-BE49-F238E27FC236}">
                  <a16:creationId xmlns:a16="http://schemas.microsoft.com/office/drawing/2014/main" id="{19967A43-CEBE-3E1E-7183-85A64F3ED86F}"/>
                </a:ext>
              </a:extLst>
            </p:cNvPr>
            <p:cNvPicPr>
              <a:picLocks noChangeAspect="1"/>
            </p:cNvPicPr>
            <p:nvPr/>
          </p:nvPicPr>
          <p:blipFill>
            <a:blip r:embed="rId3"/>
            <a:stretch>
              <a:fillRect/>
            </a:stretch>
          </p:blipFill>
          <p:spPr>
            <a:xfrm>
              <a:off x="5461881" y="5723284"/>
              <a:ext cx="1111468" cy="457200"/>
            </a:xfrm>
            <a:prstGeom prst="rect">
              <a:avLst/>
            </a:prstGeom>
          </p:spPr>
        </p:pic>
      </p:grpSp>
      <p:sp>
        <p:nvSpPr>
          <p:cNvPr id="5" name="TextBox 4">
            <a:extLst>
              <a:ext uri="{FF2B5EF4-FFF2-40B4-BE49-F238E27FC236}">
                <a16:creationId xmlns:a16="http://schemas.microsoft.com/office/drawing/2014/main" id="{D53276C0-CEC6-1098-C0B1-1766DC83C5E9}"/>
              </a:ext>
            </a:extLst>
          </p:cNvPr>
          <p:cNvSpPr txBox="1"/>
          <p:nvPr/>
        </p:nvSpPr>
        <p:spPr>
          <a:xfrm>
            <a:off x="6350976" y="1173558"/>
            <a:ext cx="3883269"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1F497D"/>
                </a:solidFill>
                <a:effectLst/>
                <a:uLnTx/>
                <a:uFillTx/>
              </a:rPr>
              <a:t>Guidance is provided at the top of each section.</a:t>
            </a:r>
          </a:p>
        </p:txBody>
      </p:sp>
      <p:sp>
        <p:nvSpPr>
          <p:cNvPr id="12" name="TextBox 11">
            <a:extLst>
              <a:ext uri="{FF2B5EF4-FFF2-40B4-BE49-F238E27FC236}">
                <a16:creationId xmlns:a16="http://schemas.microsoft.com/office/drawing/2014/main" id="{909E588A-F1CD-D9B7-483C-3CF5711372D5}"/>
              </a:ext>
            </a:extLst>
          </p:cNvPr>
          <p:cNvSpPr txBox="1"/>
          <p:nvPr/>
        </p:nvSpPr>
        <p:spPr>
          <a:xfrm>
            <a:off x="3560887" y="2224201"/>
            <a:ext cx="1632436"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060"/>
                </a:solidFill>
                <a:effectLst/>
                <a:uLnTx/>
                <a:uFillTx/>
              </a:rPr>
              <a:t>Add strategy name.</a:t>
            </a:r>
          </a:p>
        </p:txBody>
      </p:sp>
      <p:sp>
        <p:nvSpPr>
          <p:cNvPr id="9" name="TextBox 8">
            <a:extLst>
              <a:ext uri="{FF2B5EF4-FFF2-40B4-BE49-F238E27FC236}">
                <a16:creationId xmlns:a16="http://schemas.microsoft.com/office/drawing/2014/main" id="{F1235443-3B2E-7FE7-5F31-73806D9F7A61}"/>
              </a:ext>
            </a:extLst>
          </p:cNvPr>
          <p:cNvSpPr txBox="1"/>
          <p:nvPr/>
        </p:nvSpPr>
        <p:spPr>
          <a:xfrm>
            <a:off x="8979876" y="2008758"/>
            <a:ext cx="3314700"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1F497D"/>
                </a:solidFill>
                <a:effectLst/>
                <a:uLnTx/>
                <a:uFillTx/>
              </a:rPr>
              <a:t>Select an activity from the drop-down menu. These activities were imported from th</a:t>
            </a:r>
            <a:r>
              <a:rPr lang="en-US" sz="1400" b="1" kern="0" dirty="0">
                <a:solidFill>
                  <a:srgbClr val="1F497D"/>
                </a:solidFill>
              </a:rPr>
              <a:t>e CAEP 2022-25 three-year plan.</a:t>
            </a:r>
            <a:endParaRPr kumimoji="0" lang="en-US" sz="1400" b="1" i="0" u="none" strike="noStrike" kern="0" cap="none" spc="0" normalizeH="0" baseline="0" noProof="0" dirty="0">
              <a:ln>
                <a:noFill/>
              </a:ln>
              <a:solidFill>
                <a:srgbClr val="1F497D"/>
              </a:solidFill>
              <a:effectLst/>
              <a:uLnTx/>
              <a:uFillTx/>
            </a:endParaRPr>
          </a:p>
        </p:txBody>
      </p:sp>
      <p:sp>
        <p:nvSpPr>
          <p:cNvPr id="15" name="TextBox 14">
            <a:extLst>
              <a:ext uri="{FF2B5EF4-FFF2-40B4-BE49-F238E27FC236}">
                <a16:creationId xmlns:a16="http://schemas.microsoft.com/office/drawing/2014/main" id="{5028434F-608C-B0D5-3374-51F4BC018794}"/>
              </a:ext>
            </a:extLst>
          </p:cNvPr>
          <p:cNvSpPr txBox="1"/>
          <p:nvPr/>
        </p:nvSpPr>
        <p:spPr>
          <a:xfrm>
            <a:off x="8499234" y="3614813"/>
            <a:ext cx="3314700"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1F497D"/>
                </a:solidFill>
                <a:effectLst/>
                <a:uLnTx/>
                <a:uFillTx/>
              </a:rPr>
              <a:t>Select a metric(s) from the drop-down menu. These metrics were imported from th</a:t>
            </a:r>
            <a:r>
              <a:rPr lang="en-US" sz="1400" b="1" kern="0" dirty="0">
                <a:solidFill>
                  <a:srgbClr val="1F497D"/>
                </a:solidFill>
              </a:rPr>
              <a:t>e CAEP 2022-25 three-year plan.</a:t>
            </a:r>
            <a:endParaRPr kumimoji="0" lang="en-US" sz="1400" b="1" i="0" u="none" strike="noStrike" kern="0" cap="none" spc="0" normalizeH="0" baseline="0" noProof="0" dirty="0">
              <a:ln>
                <a:noFill/>
              </a:ln>
              <a:solidFill>
                <a:srgbClr val="1F497D"/>
              </a:solidFill>
              <a:effectLst/>
              <a:uLnTx/>
              <a:uFillTx/>
            </a:endParaRPr>
          </a:p>
        </p:txBody>
      </p:sp>
      <p:sp>
        <p:nvSpPr>
          <p:cNvPr id="21" name="TextBox 20">
            <a:extLst>
              <a:ext uri="{FF2B5EF4-FFF2-40B4-BE49-F238E27FC236}">
                <a16:creationId xmlns:a16="http://schemas.microsoft.com/office/drawing/2014/main" id="{8141ECE4-1A95-23F5-0F24-339DF7E2FD33}"/>
              </a:ext>
            </a:extLst>
          </p:cNvPr>
          <p:cNvSpPr txBox="1"/>
          <p:nvPr/>
        </p:nvSpPr>
        <p:spPr>
          <a:xfrm>
            <a:off x="1704269" y="5719383"/>
            <a:ext cx="33147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1F497D"/>
                </a:solidFill>
                <a:effectLst/>
                <a:uLnTx/>
                <a:uFillTx/>
              </a:rPr>
              <a:t>Add the strategy description. There is a character limit of 5000.</a:t>
            </a:r>
          </a:p>
        </p:txBody>
      </p:sp>
      <p:sp>
        <p:nvSpPr>
          <p:cNvPr id="18" name="TextBox 17">
            <a:extLst>
              <a:ext uri="{FF2B5EF4-FFF2-40B4-BE49-F238E27FC236}">
                <a16:creationId xmlns:a16="http://schemas.microsoft.com/office/drawing/2014/main" id="{AACEED84-C2AA-34A7-F9E4-D817DD2B8715}"/>
              </a:ext>
            </a:extLst>
          </p:cNvPr>
          <p:cNvSpPr txBox="1"/>
          <p:nvPr/>
        </p:nvSpPr>
        <p:spPr>
          <a:xfrm>
            <a:off x="6806712" y="5161222"/>
            <a:ext cx="33147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1F497D"/>
                </a:solidFill>
                <a:effectLst/>
                <a:uLnTx/>
                <a:uFillTx/>
              </a:rPr>
              <a:t>Add additional strategy by clicking on the button below.</a:t>
            </a:r>
          </a:p>
        </p:txBody>
      </p:sp>
      <p:cxnSp>
        <p:nvCxnSpPr>
          <p:cNvPr id="8" name="Straight Arrow Connector 7">
            <a:extLst>
              <a:ext uri="{FF2B5EF4-FFF2-40B4-BE49-F238E27FC236}">
                <a16:creationId xmlns:a16="http://schemas.microsoft.com/office/drawing/2014/main" id="{C4F4EAB6-9666-5C37-642D-A1CC386BEF96}"/>
              </a:ext>
              <a:ext uri="{C183D7F6-B498-43B3-948B-1728B52AA6E4}">
                <adec:decorative xmlns:adec="http://schemas.microsoft.com/office/drawing/2017/decorative" val="1"/>
              </a:ext>
            </a:extLst>
          </p:cNvPr>
          <p:cNvCxnSpPr/>
          <p:nvPr/>
        </p:nvCxnSpPr>
        <p:spPr>
          <a:xfrm flipH="1">
            <a:off x="6573349" y="1524000"/>
            <a:ext cx="1761759" cy="24618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42EA797-C664-1E33-1F59-FB3A36C0DA73}"/>
              </a:ext>
              <a:ext uri="{C183D7F6-B498-43B3-948B-1728B52AA6E4}">
                <adec:decorative xmlns:adec="http://schemas.microsoft.com/office/drawing/2017/decorative" val="1"/>
              </a:ext>
            </a:extLst>
          </p:cNvPr>
          <p:cNvCxnSpPr/>
          <p:nvPr/>
        </p:nvCxnSpPr>
        <p:spPr>
          <a:xfrm flipH="1">
            <a:off x="8862646" y="2801815"/>
            <a:ext cx="1781908" cy="12895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FF1C43A-86E8-1535-C124-03449A833AB8}"/>
              </a:ext>
              <a:ext uri="{C183D7F6-B498-43B3-948B-1728B52AA6E4}">
                <adec:decorative xmlns:adec="http://schemas.microsoft.com/office/drawing/2017/decorative" val="1"/>
              </a:ext>
            </a:extLst>
          </p:cNvPr>
          <p:cNvCxnSpPr/>
          <p:nvPr/>
        </p:nvCxnSpPr>
        <p:spPr>
          <a:xfrm flipH="1">
            <a:off x="2719754" y="2555631"/>
            <a:ext cx="1676400" cy="37513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DD9941B-9422-CFF7-A9BE-09F7D9F92458}"/>
              </a:ext>
              <a:ext uri="{C183D7F6-B498-43B3-948B-1728B52AA6E4}">
                <adec:decorative xmlns:adec="http://schemas.microsoft.com/office/drawing/2017/decorative" val="1"/>
              </a:ext>
            </a:extLst>
          </p:cNvPr>
          <p:cNvCxnSpPr/>
          <p:nvPr/>
        </p:nvCxnSpPr>
        <p:spPr>
          <a:xfrm flipH="1" flipV="1">
            <a:off x="6096000" y="4290646"/>
            <a:ext cx="4032738" cy="8206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E705E99-716C-75AC-6B90-D08B593A7879}"/>
              </a:ext>
              <a:ext uri="{C183D7F6-B498-43B3-948B-1728B52AA6E4}">
                <adec:decorative xmlns:adec="http://schemas.microsoft.com/office/drawing/2017/decorative" val="1"/>
              </a:ext>
            </a:extLst>
          </p:cNvPr>
          <p:cNvCxnSpPr>
            <a:endCxn id="6" idx="3"/>
          </p:cNvCxnSpPr>
          <p:nvPr/>
        </p:nvCxnSpPr>
        <p:spPr>
          <a:xfrm flipH="1">
            <a:off x="6573349" y="5723284"/>
            <a:ext cx="1925885" cy="2286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B235004-6076-4820-E673-CB8CD35D4438}"/>
              </a:ext>
              <a:ext uri="{C183D7F6-B498-43B3-948B-1728B52AA6E4}">
                <adec:decorative xmlns:adec="http://schemas.microsoft.com/office/drawing/2017/decorative" val="1"/>
              </a:ext>
            </a:extLst>
          </p:cNvPr>
          <p:cNvCxnSpPr>
            <a:stCxn id="21" idx="0"/>
          </p:cNvCxnSpPr>
          <p:nvPr/>
        </p:nvCxnSpPr>
        <p:spPr>
          <a:xfrm flipH="1" flipV="1">
            <a:off x="2344615" y="5161222"/>
            <a:ext cx="1017004" cy="55816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124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C847FD-399C-7A95-4F90-CDED4B5E6A68}"/>
              </a:ext>
            </a:extLst>
          </p:cNvPr>
          <p:cNvSpPr>
            <a:spLocks noGrp="1"/>
          </p:cNvSpPr>
          <p:nvPr>
            <p:ph type="title"/>
          </p:nvPr>
        </p:nvSpPr>
        <p:spPr>
          <a:xfrm>
            <a:off x="0" y="-1571649"/>
            <a:ext cx="7024688" cy="1139284"/>
          </a:xfrm>
        </p:spPr>
        <p:txBody>
          <a:bodyPr/>
          <a:lstStyle/>
          <a:p>
            <a:r>
              <a:rPr lang="en-US" dirty="0"/>
              <a:t>Screenshot 6</a:t>
            </a:r>
          </a:p>
        </p:txBody>
      </p:sp>
      <p:pic>
        <p:nvPicPr>
          <p:cNvPr id="3" name="Picture 2" descr="Screenshot from the Fiscal Management page. For the following captions, arrows point to the Guidance section, Overview box, and Approach to Incorporating Remaining Carry-over Funds box. ">
            <a:extLst>
              <a:ext uri="{FF2B5EF4-FFF2-40B4-BE49-F238E27FC236}">
                <a16:creationId xmlns:a16="http://schemas.microsoft.com/office/drawing/2014/main" id="{C86909EB-7C08-B0F8-4E4F-459B28726CE1}"/>
              </a:ext>
            </a:extLst>
          </p:cNvPr>
          <p:cNvPicPr>
            <a:picLocks noChangeAspect="1"/>
          </p:cNvPicPr>
          <p:nvPr/>
        </p:nvPicPr>
        <p:blipFill>
          <a:blip r:embed="rId2"/>
          <a:stretch>
            <a:fillRect/>
          </a:stretch>
        </p:blipFill>
        <p:spPr>
          <a:xfrm>
            <a:off x="0" y="1069223"/>
            <a:ext cx="12192000" cy="5212080"/>
          </a:xfrm>
          <a:prstGeom prst="rect">
            <a:avLst/>
          </a:prstGeom>
        </p:spPr>
      </p:pic>
      <p:sp>
        <p:nvSpPr>
          <p:cNvPr id="5" name="TextBox 4">
            <a:extLst>
              <a:ext uri="{FF2B5EF4-FFF2-40B4-BE49-F238E27FC236}">
                <a16:creationId xmlns:a16="http://schemas.microsoft.com/office/drawing/2014/main" id="{DACFBA0C-75AB-5EA6-B350-CA6FF8AD07DA}"/>
              </a:ext>
            </a:extLst>
          </p:cNvPr>
          <p:cNvSpPr txBox="1"/>
          <p:nvPr/>
        </p:nvSpPr>
        <p:spPr>
          <a:xfrm>
            <a:off x="6350976" y="1173558"/>
            <a:ext cx="3883269"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1F497D"/>
                </a:solidFill>
                <a:effectLst/>
                <a:uLnTx/>
                <a:uFillTx/>
              </a:rPr>
              <a:t>Guidance is provided at the top of each section.</a:t>
            </a:r>
          </a:p>
        </p:txBody>
      </p:sp>
      <p:sp>
        <p:nvSpPr>
          <p:cNvPr id="12" name="TextBox 11">
            <a:extLst>
              <a:ext uri="{FF2B5EF4-FFF2-40B4-BE49-F238E27FC236}">
                <a16:creationId xmlns:a16="http://schemas.microsoft.com/office/drawing/2014/main" id="{B5C02E3D-DA58-32E8-3AAD-160CBAFAAA8B}"/>
              </a:ext>
            </a:extLst>
          </p:cNvPr>
          <p:cNvSpPr txBox="1"/>
          <p:nvPr/>
        </p:nvSpPr>
        <p:spPr>
          <a:xfrm>
            <a:off x="1856669" y="3726461"/>
            <a:ext cx="3605212"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1F497D"/>
                </a:solidFill>
                <a:effectLst/>
                <a:uLnTx/>
                <a:uFillTx/>
              </a:rPr>
              <a:t>Add an overview of justifying planned allocation. There is a character limit of 5000.</a:t>
            </a:r>
          </a:p>
        </p:txBody>
      </p:sp>
      <p:sp>
        <p:nvSpPr>
          <p:cNvPr id="9" name="TextBox 8">
            <a:extLst>
              <a:ext uri="{FF2B5EF4-FFF2-40B4-BE49-F238E27FC236}">
                <a16:creationId xmlns:a16="http://schemas.microsoft.com/office/drawing/2014/main" id="{4079714C-8725-817B-E444-CB9C21913BEC}"/>
              </a:ext>
            </a:extLst>
          </p:cNvPr>
          <p:cNvSpPr txBox="1"/>
          <p:nvPr/>
        </p:nvSpPr>
        <p:spPr>
          <a:xfrm>
            <a:off x="1704269" y="5719383"/>
            <a:ext cx="3946254"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1F497D"/>
                </a:solidFill>
                <a:effectLst/>
                <a:uLnTx/>
                <a:uFillTx/>
              </a:rPr>
              <a:t>Add a description for the approach to incorporate carry-over funds. There is a character limit of 5000.</a:t>
            </a:r>
          </a:p>
        </p:txBody>
      </p:sp>
      <p:cxnSp>
        <p:nvCxnSpPr>
          <p:cNvPr id="8" name="Straight Arrow Connector 7">
            <a:extLst>
              <a:ext uri="{FF2B5EF4-FFF2-40B4-BE49-F238E27FC236}">
                <a16:creationId xmlns:a16="http://schemas.microsoft.com/office/drawing/2014/main" id="{98773E64-C5E2-D685-B17B-8E7BD38CE5FF}"/>
              </a:ext>
              <a:ext uri="{C183D7F6-B498-43B3-948B-1728B52AA6E4}">
                <adec:decorative xmlns:adec="http://schemas.microsoft.com/office/drawing/2017/decorative" val="1"/>
              </a:ext>
            </a:extLst>
          </p:cNvPr>
          <p:cNvCxnSpPr/>
          <p:nvPr/>
        </p:nvCxnSpPr>
        <p:spPr>
          <a:xfrm flipH="1">
            <a:off x="5814646" y="1500554"/>
            <a:ext cx="2461846" cy="597877"/>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1168F08-0F22-922F-B071-634B6DC53F3A}"/>
              </a:ext>
              <a:ext uri="{C183D7F6-B498-43B3-948B-1728B52AA6E4}">
                <adec:decorative xmlns:adec="http://schemas.microsoft.com/office/drawing/2017/decorative" val="1"/>
              </a:ext>
            </a:extLst>
          </p:cNvPr>
          <p:cNvCxnSpPr>
            <a:cxnSpLocks/>
            <a:stCxn id="9" idx="0"/>
          </p:cNvCxnSpPr>
          <p:nvPr/>
        </p:nvCxnSpPr>
        <p:spPr>
          <a:xfrm flipH="1" flipV="1">
            <a:off x="2919046" y="4771292"/>
            <a:ext cx="758350" cy="94809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11C4EFB-F2C1-BB6D-90F4-6A897661F303}"/>
              </a:ext>
              <a:ext uri="{C183D7F6-B498-43B3-948B-1728B52AA6E4}">
                <adec:decorative xmlns:adec="http://schemas.microsoft.com/office/drawing/2017/decorative" val="1"/>
              </a:ext>
            </a:extLst>
          </p:cNvPr>
          <p:cNvCxnSpPr>
            <a:cxnSpLocks/>
            <a:stCxn id="12" idx="0"/>
          </p:cNvCxnSpPr>
          <p:nvPr/>
        </p:nvCxnSpPr>
        <p:spPr>
          <a:xfrm flipH="1" flipV="1">
            <a:off x="2450123" y="3141785"/>
            <a:ext cx="1209152" cy="58467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5864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86504" rIns="0" bIns="0" rtlCol="0">
            <a:spAutoFit/>
          </a:bodyPr>
          <a:lstStyle/>
          <a:p>
            <a:pPr marL="212090">
              <a:lnSpc>
                <a:spcPct val="100000"/>
              </a:lnSpc>
              <a:spcBef>
                <a:spcPts val="100"/>
              </a:spcBef>
            </a:pPr>
            <a:r>
              <a:rPr sz="4200" dirty="0">
                <a:solidFill>
                  <a:srgbClr val="002060"/>
                </a:solidFill>
              </a:rPr>
              <a:t>Wrap</a:t>
            </a:r>
            <a:r>
              <a:rPr sz="4200" spc="-20" dirty="0">
                <a:solidFill>
                  <a:srgbClr val="002060"/>
                </a:solidFill>
              </a:rPr>
              <a:t> </a:t>
            </a:r>
            <a:r>
              <a:rPr sz="4200" dirty="0">
                <a:solidFill>
                  <a:srgbClr val="002060"/>
                </a:solidFill>
              </a:rPr>
              <a:t>Up</a:t>
            </a:r>
            <a:r>
              <a:rPr sz="4200" spc="-5" dirty="0">
                <a:solidFill>
                  <a:srgbClr val="002060"/>
                </a:solidFill>
              </a:rPr>
              <a:t> </a:t>
            </a:r>
            <a:r>
              <a:rPr sz="4200" dirty="0">
                <a:solidFill>
                  <a:srgbClr val="002060"/>
                </a:solidFill>
              </a:rPr>
              <a:t>and</a:t>
            </a:r>
            <a:r>
              <a:rPr sz="4200" spc="-15" dirty="0">
                <a:solidFill>
                  <a:srgbClr val="002060"/>
                </a:solidFill>
              </a:rPr>
              <a:t> </a:t>
            </a:r>
            <a:r>
              <a:rPr sz="4200" spc="-10" dirty="0">
                <a:solidFill>
                  <a:srgbClr val="002060"/>
                </a:solidFill>
              </a:rPr>
              <a:t>Questions</a:t>
            </a:r>
            <a:endParaRPr sz="4200" dirty="0">
              <a:solidFill>
                <a:srgbClr val="002060"/>
              </a:solidFill>
            </a:endParaRPr>
          </a:p>
        </p:txBody>
      </p:sp>
      <p:pic>
        <p:nvPicPr>
          <p:cNvPr id="3" name="object 3" descr="Question Mark Cartoon Graphic."/>
          <p:cNvPicPr/>
          <p:nvPr/>
        </p:nvPicPr>
        <p:blipFill>
          <a:blip r:embed="rId2" cstate="print"/>
          <a:stretch>
            <a:fillRect/>
          </a:stretch>
        </p:blipFill>
        <p:spPr>
          <a:xfrm>
            <a:off x="3919728" y="1825752"/>
            <a:ext cx="4352543" cy="435101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3035807" y="556321"/>
            <a:ext cx="7024688" cy="1064360"/>
          </a:xfrm>
          <a:prstGeom prst="rect">
            <a:avLst/>
          </a:prstGeom>
        </p:spPr>
        <p:txBody>
          <a:bodyPr vert="horz" wrap="square" lIns="0" tIns="566386" rIns="0" bIns="0" rtlCol="0">
            <a:spAutoFit/>
          </a:bodyPr>
          <a:lstStyle/>
          <a:p>
            <a:pPr marL="12700">
              <a:lnSpc>
                <a:spcPct val="100000"/>
              </a:lnSpc>
              <a:spcBef>
                <a:spcPts val="105"/>
              </a:spcBef>
            </a:pPr>
            <a:r>
              <a:rPr dirty="0">
                <a:solidFill>
                  <a:srgbClr val="002060"/>
                </a:solidFill>
              </a:rPr>
              <a:t>Request</a:t>
            </a:r>
            <a:r>
              <a:rPr spc="-60" dirty="0">
                <a:solidFill>
                  <a:srgbClr val="002060"/>
                </a:solidFill>
              </a:rPr>
              <a:t> </a:t>
            </a:r>
            <a:r>
              <a:rPr dirty="0">
                <a:solidFill>
                  <a:srgbClr val="002060"/>
                </a:solidFill>
              </a:rPr>
              <a:t>Support</a:t>
            </a:r>
            <a:r>
              <a:rPr spc="-45" dirty="0">
                <a:solidFill>
                  <a:srgbClr val="002060"/>
                </a:solidFill>
              </a:rPr>
              <a:t> </a:t>
            </a:r>
            <a:r>
              <a:rPr dirty="0">
                <a:solidFill>
                  <a:srgbClr val="002060"/>
                </a:solidFill>
              </a:rPr>
              <a:t>from</a:t>
            </a:r>
            <a:r>
              <a:rPr spc="-50" dirty="0">
                <a:solidFill>
                  <a:srgbClr val="002060"/>
                </a:solidFill>
              </a:rPr>
              <a:t> </a:t>
            </a:r>
            <a:r>
              <a:rPr dirty="0">
                <a:solidFill>
                  <a:srgbClr val="002060"/>
                </a:solidFill>
              </a:rPr>
              <a:t>CAEP</a:t>
            </a:r>
            <a:r>
              <a:rPr spc="-30" dirty="0">
                <a:solidFill>
                  <a:srgbClr val="002060"/>
                </a:solidFill>
              </a:rPr>
              <a:t> </a:t>
            </a:r>
            <a:r>
              <a:rPr spc="-25" dirty="0">
                <a:solidFill>
                  <a:srgbClr val="002060"/>
                </a:solidFill>
              </a:rPr>
              <a:t>TAP</a:t>
            </a:r>
          </a:p>
        </p:txBody>
      </p:sp>
      <p:grpSp>
        <p:nvGrpSpPr>
          <p:cNvPr id="2" name="object 2" descr="Screenshot of the Technical Assistance Project (TAP) page. "/>
          <p:cNvGrpSpPr/>
          <p:nvPr/>
        </p:nvGrpSpPr>
        <p:grpSpPr>
          <a:xfrm>
            <a:off x="1207008" y="1504188"/>
            <a:ext cx="9976485" cy="4963795"/>
            <a:chOff x="1207008" y="1504188"/>
            <a:chExt cx="9976485" cy="4963795"/>
          </a:xfrm>
        </p:grpSpPr>
        <p:pic>
          <p:nvPicPr>
            <p:cNvPr id="3" name="object 3"/>
            <p:cNvPicPr/>
            <p:nvPr/>
          </p:nvPicPr>
          <p:blipFill>
            <a:blip r:embed="rId2" cstate="print"/>
            <a:stretch>
              <a:fillRect/>
            </a:stretch>
          </p:blipFill>
          <p:spPr>
            <a:xfrm>
              <a:off x="1207008" y="1504188"/>
              <a:ext cx="9976104" cy="4963667"/>
            </a:xfrm>
            <a:prstGeom prst="rect">
              <a:avLst/>
            </a:prstGeom>
          </p:spPr>
        </p:pic>
        <p:pic>
          <p:nvPicPr>
            <p:cNvPr id="4" name="object 4"/>
            <p:cNvPicPr/>
            <p:nvPr/>
          </p:nvPicPr>
          <p:blipFill>
            <a:blip r:embed="rId3" cstate="print"/>
            <a:stretch>
              <a:fillRect/>
            </a:stretch>
          </p:blipFill>
          <p:spPr>
            <a:xfrm>
              <a:off x="1414272" y="1711452"/>
              <a:ext cx="9363455" cy="4351019"/>
            </a:xfrm>
            <a:prstGeom prst="rect">
              <a:avLst/>
            </a:prstGeom>
          </p:spPr>
        </p:pic>
        <p:sp>
          <p:nvSpPr>
            <p:cNvPr id="5" name="object 5"/>
            <p:cNvSpPr/>
            <p:nvPr/>
          </p:nvSpPr>
          <p:spPr>
            <a:xfrm>
              <a:off x="1408176" y="1705355"/>
              <a:ext cx="9375775" cy="4363720"/>
            </a:xfrm>
            <a:custGeom>
              <a:avLst/>
              <a:gdLst/>
              <a:ahLst/>
              <a:cxnLst/>
              <a:rect l="l" t="t" r="r" b="b"/>
              <a:pathLst>
                <a:path w="9375775" h="4363720">
                  <a:moveTo>
                    <a:pt x="0" y="0"/>
                  </a:moveTo>
                  <a:lnTo>
                    <a:pt x="9375648" y="0"/>
                  </a:lnTo>
                  <a:lnTo>
                    <a:pt x="9375648" y="4363212"/>
                  </a:lnTo>
                  <a:lnTo>
                    <a:pt x="0" y="4363212"/>
                  </a:lnTo>
                  <a:lnTo>
                    <a:pt x="0" y="0"/>
                  </a:lnTo>
                  <a:close/>
                </a:path>
              </a:pathLst>
            </a:custGeom>
            <a:ln w="12191">
              <a:solidFill>
                <a:srgbClr val="0051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147" y="892666"/>
            <a:ext cx="10515600" cy="810530"/>
          </a:xfrm>
        </p:spPr>
        <p:txBody>
          <a:bodyPr/>
          <a:lstStyle/>
          <a:p>
            <a:r>
              <a:rPr lang="en-US" sz="4400" dirty="0">
                <a:solidFill>
                  <a:srgbClr val="002060"/>
                </a:solidFill>
              </a:rPr>
              <a:t>CAEP Annual Plan in Statue</a:t>
            </a:r>
          </a:p>
        </p:txBody>
      </p:sp>
      <p:sp>
        <p:nvSpPr>
          <p:cNvPr id="3" name="Content Placeholder 2"/>
          <p:cNvSpPr>
            <a:spLocks noGrp="1"/>
          </p:cNvSpPr>
          <p:nvPr>
            <p:ph idx="1"/>
          </p:nvPr>
        </p:nvSpPr>
        <p:spPr>
          <a:xfrm>
            <a:off x="535757" y="1956430"/>
            <a:ext cx="11134380" cy="4349261"/>
          </a:xfrm>
        </p:spPr>
        <p:txBody>
          <a:bodyPr>
            <a:normAutofit/>
          </a:bodyPr>
          <a:lstStyle/>
          <a:p>
            <a:pPr marL="0" indent="0">
              <a:buNone/>
            </a:pPr>
            <a:r>
              <a:rPr lang="en-US" sz="3100" b="1" dirty="0">
                <a:solidFill>
                  <a:srgbClr val="002060"/>
                </a:solidFill>
              </a:rPr>
              <a:t>EC 84906 </a:t>
            </a:r>
            <a:r>
              <a:rPr lang="en-US" sz="3100" dirty="0">
                <a:solidFill>
                  <a:srgbClr val="002060"/>
                </a:solidFill>
              </a:rPr>
              <a:t>(a) (1) Commencing with the 2019–20 fiscal year, as a condition of receipt of an apportionment of funds from this program for a fiscal year, the members of a consortium shall have a consortium-approved three-year adult education plan that addresses a three-year fiscal planning cycle. </a:t>
            </a:r>
            <a:r>
              <a:rPr lang="en-US" sz="3100" b="1" i="1" dirty="0">
                <a:solidFill>
                  <a:srgbClr val="002060"/>
                </a:solidFill>
              </a:rPr>
              <a:t>The plan shall be updated at least once each year based on available data pertaining to the requirements of subdivision (b)</a:t>
            </a:r>
          </a:p>
        </p:txBody>
      </p:sp>
    </p:spTree>
    <p:extLst>
      <p:ext uri="{BB962C8B-B14F-4D97-AF65-F5344CB8AC3E}">
        <p14:creationId xmlns:p14="http://schemas.microsoft.com/office/powerpoint/2010/main" val="545478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1AFD3-4362-4B96-7B96-63F73689B8CD}"/>
              </a:ext>
            </a:extLst>
          </p:cNvPr>
          <p:cNvSpPr>
            <a:spLocks noGrp="1"/>
          </p:cNvSpPr>
          <p:nvPr>
            <p:ph type="title"/>
          </p:nvPr>
        </p:nvSpPr>
        <p:spPr/>
        <p:txBody>
          <a:bodyPr>
            <a:noAutofit/>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lang="en-US" sz="4400" dirty="0">
                <a:solidFill>
                  <a:srgbClr val="002060"/>
                </a:solidFill>
              </a:rPr>
              <a:t>CAEP Annual Plan in Statue (cont.)</a:t>
            </a:r>
            <a:endParaRPr lang="en-US" sz="4400" dirty="0">
              <a:solidFill>
                <a:srgbClr val="002060"/>
              </a:solidFill>
              <a:sym typeface="Helvetica Neue"/>
            </a:endParaRPr>
          </a:p>
        </p:txBody>
      </p:sp>
      <p:sp>
        <p:nvSpPr>
          <p:cNvPr id="3" name="Content Placeholder 2">
            <a:extLst>
              <a:ext uri="{FF2B5EF4-FFF2-40B4-BE49-F238E27FC236}">
                <a16:creationId xmlns:a16="http://schemas.microsoft.com/office/drawing/2014/main" id="{D703B3A2-93FC-E28D-DC25-3F98F8FE3985}"/>
              </a:ext>
            </a:extLst>
          </p:cNvPr>
          <p:cNvSpPr>
            <a:spLocks noGrp="1"/>
          </p:cNvSpPr>
          <p:nvPr>
            <p:ph idx="1"/>
          </p:nvPr>
        </p:nvSpPr>
        <p:spPr/>
        <p:txBody>
          <a:bodyPr>
            <a:normAutofit/>
          </a:bodyPr>
          <a:lstStyle/>
          <a:p>
            <a:pPr marL="0" indent="0">
              <a:buNone/>
            </a:pPr>
            <a:r>
              <a:rPr lang="en-US" sz="3100" dirty="0">
                <a:solidFill>
                  <a:srgbClr val="002060"/>
                </a:solidFill>
              </a:rPr>
              <a:t>EC 84906 subdivision (b)…. An adult education plan shall include all of the following:</a:t>
            </a:r>
          </a:p>
          <a:p>
            <a:r>
              <a:rPr lang="en-US" sz="3100" dirty="0">
                <a:solidFill>
                  <a:srgbClr val="002060"/>
                </a:solidFill>
              </a:rPr>
              <a:t>Three action areas, three evaluation areas, three descriptive areas, and a list of entities that provide education and workforce services to adults in the region.</a:t>
            </a:r>
          </a:p>
          <a:p>
            <a:r>
              <a:rPr lang="en-US" sz="3100" dirty="0">
                <a:solidFill>
                  <a:srgbClr val="002060"/>
                </a:solidFill>
              </a:rPr>
              <a:t>See list of ten required items for the three-year plan and annual plan update in 84906 (b) 1-10.</a:t>
            </a:r>
          </a:p>
        </p:txBody>
      </p:sp>
    </p:spTree>
    <p:extLst>
      <p:ext uri="{BB962C8B-B14F-4D97-AF65-F5344CB8AC3E}">
        <p14:creationId xmlns:p14="http://schemas.microsoft.com/office/powerpoint/2010/main" val="1654592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716" y="905164"/>
            <a:ext cx="10515600" cy="810530"/>
          </a:xfrm>
        </p:spPr>
        <p:txBody>
          <a:bodyPr/>
          <a:lstStyle/>
          <a:p>
            <a:r>
              <a:rPr lang="en-US" sz="4400" dirty="0">
                <a:solidFill>
                  <a:srgbClr val="002060"/>
                </a:solidFill>
              </a:rPr>
              <a:t>CAEP Annual Plan in Statue (cont.2)</a:t>
            </a:r>
          </a:p>
        </p:txBody>
      </p:sp>
      <p:sp>
        <p:nvSpPr>
          <p:cNvPr id="3" name="Content Placeholder 2"/>
          <p:cNvSpPr>
            <a:spLocks noGrp="1"/>
          </p:cNvSpPr>
          <p:nvPr>
            <p:ph idx="1"/>
          </p:nvPr>
        </p:nvSpPr>
        <p:spPr>
          <a:xfrm>
            <a:off x="535757" y="1715694"/>
            <a:ext cx="11134380" cy="4532706"/>
          </a:xfrm>
        </p:spPr>
        <p:txBody>
          <a:bodyPr>
            <a:normAutofit/>
          </a:bodyPr>
          <a:lstStyle/>
          <a:p>
            <a:pPr marL="0" indent="0">
              <a:buNone/>
            </a:pPr>
            <a:r>
              <a:rPr lang="en-US" sz="3100" b="1" i="1" dirty="0"/>
              <a:t> </a:t>
            </a:r>
            <a:r>
              <a:rPr lang="en-US" sz="3100" dirty="0">
                <a:solidFill>
                  <a:srgbClr val="002060"/>
                </a:solidFill>
              </a:rPr>
              <a:t>EC 84906 subdivision (b)…. An adult education plan shall include all of the following:</a:t>
            </a:r>
          </a:p>
          <a:p>
            <a:r>
              <a:rPr lang="en-US" sz="3100" dirty="0">
                <a:solidFill>
                  <a:srgbClr val="002060"/>
                </a:solidFill>
              </a:rPr>
              <a:t>Actions that the members of the consortium will take to address the educational needs identified pursuant to paragraph (1) (adult ed needs).</a:t>
            </a:r>
          </a:p>
          <a:p>
            <a:r>
              <a:rPr lang="en-US" sz="3100" dirty="0">
                <a:solidFill>
                  <a:srgbClr val="002060"/>
                </a:solidFill>
              </a:rPr>
              <a:t>Actions that the members of the consortium will take to improve the effectiveness of their services.</a:t>
            </a:r>
            <a:endParaRPr lang="en-US" dirty="0"/>
          </a:p>
        </p:txBody>
      </p:sp>
    </p:spTree>
    <p:extLst>
      <p:ext uri="{BB962C8B-B14F-4D97-AF65-F5344CB8AC3E}">
        <p14:creationId xmlns:p14="http://schemas.microsoft.com/office/powerpoint/2010/main" val="3799590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716" y="1059191"/>
            <a:ext cx="10515600" cy="810530"/>
          </a:xfrm>
        </p:spPr>
        <p:txBody>
          <a:bodyPr/>
          <a:lstStyle/>
          <a:p>
            <a:r>
              <a:rPr lang="en-US" sz="4400" dirty="0"/>
              <a:t>CAEP Annual Plan in statue (cont.3)</a:t>
            </a:r>
          </a:p>
        </p:txBody>
      </p:sp>
      <p:sp>
        <p:nvSpPr>
          <p:cNvPr id="3" name="Content Placeholder 2"/>
          <p:cNvSpPr>
            <a:spLocks noGrp="1"/>
          </p:cNvSpPr>
          <p:nvPr>
            <p:ph idx="1"/>
          </p:nvPr>
        </p:nvSpPr>
        <p:spPr>
          <a:xfrm>
            <a:off x="231354" y="2525486"/>
            <a:ext cx="11843133" cy="3754128"/>
          </a:xfrm>
        </p:spPr>
        <p:txBody>
          <a:bodyPr anchor="t">
            <a:normAutofit/>
          </a:bodyPr>
          <a:lstStyle/>
          <a:p>
            <a:r>
              <a:rPr lang="en-US" sz="3600" dirty="0">
                <a:solidFill>
                  <a:srgbClr val="002060"/>
                </a:solidFill>
              </a:rPr>
              <a:t>Actions that the members of the consortium, the entities listed pursuant to paragraph (2), and other interested parties will take to improve integration of services and to improve transitions into postsecondary education.</a:t>
            </a:r>
            <a:endParaRPr lang="en-US" sz="3600" dirty="0"/>
          </a:p>
        </p:txBody>
      </p:sp>
    </p:spTree>
    <p:extLst>
      <p:ext uri="{BB962C8B-B14F-4D97-AF65-F5344CB8AC3E}">
        <p14:creationId xmlns:p14="http://schemas.microsoft.com/office/powerpoint/2010/main" val="3621539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716" y="1059191"/>
            <a:ext cx="10515600" cy="810530"/>
          </a:xfrm>
        </p:spPr>
        <p:txBody>
          <a:bodyPr/>
          <a:lstStyle/>
          <a:p>
            <a:r>
              <a:rPr lang="en-US" sz="4400" dirty="0">
                <a:solidFill>
                  <a:srgbClr val="002060"/>
                </a:solidFill>
              </a:rPr>
              <a:t>CAEP Annual Plan in statue (cont.4)</a:t>
            </a:r>
          </a:p>
        </p:txBody>
      </p:sp>
      <p:sp>
        <p:nvSpPr>
          <p:cNvPr id="3" name="Content Placeholder 2"/>
          <p:cNvSpPr>
            <a:spLocks noGrp="1"/>
          </p:cNvSpPr>
          <p:nvPr>
            <p:ph idx="1"/>
          </p:nvPr>
        </p:nvSpPr>
        <p:spPr>
          <a:xfrm>
            <a:off x="370702" y="1869721"/>
            <a:ext cx="11450595" cy="3681993"/>
          </a:xfrm>
        </p:spPr>
        <p:txBody>
          <a:bodyPr>
            <a:normAutofit fontScale="70000" lnSpcReduction="20000"/>
          </a:bodyPr>
          <a:lstStyle/>
          <a:p>
            <a:pPr marL="0" indent="0">
              <a:buNone/>
            </a:pPr>
            <a:r>
              <a:rPr lang="en-US" sz="4600" b="1" dirty="0">
                <a:solidFill>
                  <a:srgbClr val="002060"/>
                </a:solidFill>
              </a:rPr>
              <a:t>EC 84914 </a:t>
            </a:r>
            <a:r>
              <a:rPr lang="en-US" sz="4600" dirty="0">
                <a:solidFill>
                  <a:srgbClr val="002060"/>
                </a:solidFill>
              </a:rPr>
              <a:t>(a) As a condition of receipt of an apportionment from the program, a consortium shall approve a distribution schedule that includes both of the following:</a:t>
            </a:r>
          </a:p>
          <a:p>
            <a:pPr marL="476250" lvl="2" indent="0">
              <a:buNone/>
            </a:pPr>
            <a:r>
              <a:rPr lang="en-US" sz="4600" dirty="0">
                <a:solidFill>
                  <a:srgbClr val="002060"/>
                </a:solidFill>
              </a:rPr>
              <a:t>(1) The amount of funds to be distributed to each member of the consortium for that fiscal year.</a:t>
            </a:r>
          </a:p>
          <a:p>
            <a:pPr marL="476250" lvl="2" indent="0">
              <a:buNone/>
            </a:pPr>
            <a:r>
              <a:rPr lang="en-US" sz="4600" dirty="0">
                <a:solidFill>
                  <a:srgbClr val="002060"/>
                </a:solidFill>
              </a:rPr>
              <a:t>(2) </a:t>
            </a:r>
            <a:r>
              <a:rPr lang="en-US" sz="4600" b="1" i="1" dirty="0">
                <a:solidFill>
                  <a:srgbClr val="002060"/>
                </a:solidFill>
              </a:rPr>
              <a:t>A narrative justifying how the planned allocations are consistent with the adult education plan</a:t>
            </a:r>
            <a:r>
              <a:rPr lang="en-US" sz="4600" dirty="0">
                <a:solidFill>
                  <a:srgbClr val="002060"/>
                </a:solidFill>
              </a:rPr>
              <a:t>.</a:t>
            </a:r>
            <a:endParaRPr lang="en-US" dirty="0"/>
          </a:p>
        </p:txBody>
      </p:sp>
    </p:spTree>
    <p:extLst>
      <p:ext uri="{BB962C8B-B14F-4D97-AF65-F5344CB8AC3E}">
        <p14:creationId xmlns:p14="http://schemas.microsoft.com/office/powerpoint/2010/main" val="1136608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188" y="915971"/>
            <a:ext cx="10515600" cy="810530"/>
          </a:xfrm>
        </p:spPr>
        <p:txBody>
          <a:bodyPr/>
          <a:lstStyle/>
          <a:p>
            <a:r>
              <a:rPr lang="en-US" dirty="0">
                <a:solidFill>
                  <a:srgbClr val="002060"/>
                </a:solidFill>
              </a:rPr>
              <a:t>CAEP Planning Components</a:t>
            </a:r>
          </a:p>
        </p:txBody>
      </p:sp>
      <p:sp>
        <p:nvSpPr>
          <p:cNvPr id="3" name="Content Placeholder 2"/>
          <p:cNvSpPr>
            <a:spLocks noGrp="1"/>
          </p:cNvSpPr>
          <p:nvPr>
            <p:ph idx="1"/>
          </p:nvPr>
        </p:nvSpPr>
        <p:spPr>
          <a:xfrm>
            <a:off x="659188" y="2068286"/>
            <a:ext cx="11134380" cy="3222172"/>
          </a:xfrm>
        </p:spPr>
        <p:txBody>
          <a:bodyPr anchor="t">
            <a:normAutofit fontScale="85000" lnSpcReduction="20000"/>
          </a:bodyPr>
          <a:lstStyle/>
          <a:p>
            <a:r>
              <a:rPr lang="en-US" sz="3800" dirty="0">
                <a:solidFill>
                  <a:srgbClr val="002060"/>
                </a:solidFill>
              </a:rPr>
              <a:t>Consortium Three-Year Plan</a:t>
            </a:r>
          </a:p>
          <a:p>
            <a:r>
              <a:rPr lang="en-US" sz="3800" dirty="0">
                <a:solidFill>
                  <a:srgbClr val="002060"/>
                </a:solidFill>
              </a:rPr>
              <a:t>Certified CFAD (annually)</a:t>
            </a:r>
          </a:p>
          <a:p>
            <a:r>
              <a:rPr lang="en-US" sz="3800" b="1" dirty="0">
                <a:solidFill>
                  <a:srgbClr val="002060"/>
                </a:solidFill>
              </a:rPr>
              <a:t>Consortium Annual Plan</a:t>
            </a:r>
          </a:p>
          <a:p>
            <a:r>
              <a:rPr lang="en-US" sz="3800" dirty="0">
                <a:solidFill>
                  <a:srgbClr val="002060"/>
                </a:solidFill>
              </a:rPr>
              <a:t>Member Work Plan</a:t>
            </a:r>
          </a:p>
          <a:p>
            <a:r>
              <a:rPr lang="en-US" sz="3800" dirty="0">
                <a:solidFill>
                  <a:srgbClr val="002060"/>
                </a:solidFill>
              </a:rPr>
              <a:t>Member Budget</a:t>
            </a:r>
            <a:endParaRPr lang="en-US" dirty="0"/>
          </a:p>
        </p:txBody>
      </p:sp>
    </p:spTree>
    <p:extLst>
      <p:ext uri="{BB962C8B-B14F-4D97-AF65-F5344CB8AC3E}">
        <p14:creationId xmlns:p14="http://schemas.microsoft.com/office/powerpoint/2010/main" val="2932272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80D4-8AD3-43FD-A2CE-EC294B3D971E}"/>
              </a:ext>
            </a:extLst>
          </p:cNvPr>
          <p:cNvSpPr>
            <a:spLocks noGrp="1"/>
          </p:cNvSpPr>
          <p:nvPr>
            <p:ph type="title"/>
          </p:nvPr>
        </p:nvSpPr>
        <p:spPr>
          <a:xfrm>
            <a:off x="573795" y="577395"/>
            <a:ext cx="10515600" cy="568359"/>
          </a:xfrm>
        </p:spPr>
        <p:txBody>
          <a:bodyPr>
            <a:noAutofit/>
          </a:bodyPr>
          <a:lstStyle/>
          <a:p>
            <a:r>
              <a:rPr lang="en-US" sz="3600" dirty="0">
                <a:solidFill>
                  <a:srgbClr val="002060"/>
                </a:solidFill>
              </a:rPr>
              <a:t>Moving from AB86 to AB104 </a:t>
            </a:r>
            <a:endParaRPr lang="en-US" sz="3600" dirty="0"/>
          </a:p>
        </p:txBody>
      </p:sp>
      <p:sp>
        <p:nvSpPr>
          <p:cNvPr id="3" name="Content Placeholder 2">
            <a:extLst>
              <a:ext uri="{FF2B5EF4-FFF2-40B4-BE49-F238E27FC236}">
                <a16:creationId xmlns:a16="http://schemas.microsoft.com/office/drawing/2014/main" id="{4FD8C2FD-6757-42F0-8552-64F613DC1A64}"/>
              </a:ext>
            </a:extLst>
          </p:cNvPr>
          <p:cNvSpPr>
            <a:spLocks noGrp="1"/>
          </p:cNvSpPr>
          <p:nvPr>
            <p:ph idx="1"/>
          </p:nvPr>
        </p:nvSpPr>
        <p:spPr>
          <a:xfrm>
            <a:off x="132202" y="1145754"/>
            <a:ext cx="12059798" cy="5227502"/>
          </a:xfrm>
        </p:spPr>
        <p:txBody>
          <a:bodyPr anchor="t">
            <a:normAutofit/>
          </a:bodyPr>
          <a:lstStyle/>
          <a:p>
            <a:pPr marL="0" indent="0">
              <a:buNone/>
            </a:pPr>
            <a:r>
              <a:rPr lang="en-US" sz="2400" b="1" dirty="0">
                <a:solidFill>
                  <a:srgbClr val="002060"/>
                </a:solidFill>
              </a:rPr>
              <a:t>AB86 funded the regional planning grants to establish the regional consortium structure (2013).</a:t>
            </a:r>
          </a:p>
          <a:p>
            <a:pPr marL="0" indent="0">
              <a:buNone/>
            </a:pPr>
            <a:r>
              <a:rPr lang="en-US" sz="2400" dirty="0">
                <a:solidFill>
                  <a:srgbClr val="002060"/>
                </a:solidFill>
              </a:rPr>
              <a:t>AB 86 also required regional consortia to develop plans to include: </a:t>
            </a:r>
          </a:p>
          <a:p>
            <a:pPr lvl="1"/>
            <a:r>
              <a:rPr lang="en-US" sz="2400" dirty="0">
                <a:solidFill>
                  <a:srgbClr val="002060"/>
                </a:solidFill>
              </a:rPr>
              <a:t>Plans to </a:t>
            </a:r>
            <a:r>
              <a:rPr lang="en-US" sz="2400" i="1" dirty="0">
                <a:solidFill>
                  <a:srgbClr val="002060"/>
                </a:solidFill>
              </a:rPr>
              <a:t>address gaps in services</a:t>
            </a:r>
            <a:r>
              <a:rPr lang="en-US" sz="2400" dirty="0">
                <a:solidFill>
                  <a:srgbClr val="002060"/>
                </a:solidFill>
              </a:rPr>
              <a:t>. </a:t>
            </a:r>
          </a:p>
          <a:p>
            <a:pPr lvl="1"/>
            <a:r>
              <a:rPr lang="en-US" sz="2400" dirty="0">
                <a:solidFill>
                  <a:srgbClr val="002060"/>
                </a:solidFill>
              </a:rPr>
              <a:t>Plans to </a:t>
            </a:r>
            <a:r>
              <a:rPr lang="en-US" sz="2400" i="1" dirty="0">
                <a:solidFill>
                  <a:srgbClr val="002060"/>
                </a:solidFill>
              </a:rPr>
              <a:t>integrate their existing programs and create seamless transitions </a:t>
            </a:r>
            <a:r>
              <a:rPr lang="en-US" sz="2400" dirty="0">
                <a:solidFill>
                  <a:srgbClr val="002060"/>
                </a:solidFill>
              </a:rPr>
              <a:t>into postsecondary education or the workforce. </a:t>
            </a:r>
          </a:p>
          <a:p>
            <a:pPr lvl="1"/>
            <a:r>
              <a:rPr lang="en-US" sz="2400" dirty="0">
                <a:solidFill>
                  <a:srgbClr val="002060"/>
                </a:solidFill>
              </a:rPr>
              <a:t>Plans to employ approaches proven to </a:t>
            </a:r>
            <a:r>
              <a:rPr lang="en-US" sz="2400" i="1" dirty="0">
                <a:solidFill>
                  <a:srgbClr val="002060"/>
                </a:solidFill>
              </a:rPr>
              <a:t>accelerate a student’s progress</a:t>
            </a:r>
            <a:r>
              <a:rPr lang="en-US" sz="2400" dirty="0">
                <a:solidFill>
                  <a:srgbClr val="002060"/>
                </a:solidFill>
              </a:rPr>
              <a:t>. </a:t>
            </a:r>
          </a:p>
          <a:p>
            <a:pPr lvl="1"/>
            <a:r>
              <a:rPr lang="en-US" sz="2400" dirty="0">
                <a:solidFill>
                  <a:srgbClr val="002060"/>
                </a:solidFill>
              </a:rPr>
              <a:t>Plans to </a:t>
            </a:r>
            <a:r>
              <a:rPr lang="en-US" sz="2400" i="1" dirty="0">
                <a:solidFill>
                  <a:srgbClr val="002060"/>
                </a:solidFill>
              </a:rPr>
              <a:t>collaborate</a:t>
            </a:r>
            <a:r>
              <a:rPr lang="en-US" sz="2400" dirty="0">
                <a:solidFill>
                  <a:srgbClr val="002060"/>
                </a:solidFill>
              </a:rPr>
              <a:t> in the provision of ongoing </a:t>
            </a:r>
            <a:r>
              <a:rPr lang="en-US" sz="2400" i="1" dirty="0">
                <a:solidFill>
                  <a:srgbClr val="002060"/>
                </a:solidFill>
              </a:rPr>
              <a:t>professional development</a:t>
            </a:r>
            <a:r>
              <a:rPr lang="en-US" sz="2400" dirty="0">
                <a:solidFill>
                  <a:srgbClr val="002060"/>
                </a:solidFill>
              </a:rPr>
              <a:t>. </a:t>
            </a:r>
          </a:p>
          <a:p>
            <a:pPr lvl="1"/>
            <a:r>
              <a:rPr lang="en-US" sz="2400" dirty="0">
                <a:solidFill>
                  <a:srgbClr val="002060"/>
                </a:solidFill>
              </a:rPr>
              <a:t>Plans to </a:t>
            </a:r>
            <a:r>
              <a:rPr lang="en-US" sz="2400" i="1" dirty="0">
                <a:solidFill>
                  <a:srgbClr val="002060"/>
                </a:solidFill>
              </a:rPr>
              <a:t>leverage</a:t>
            </a:r>
            <a:r>
              <a:rPr lang="en-US" sz="2400" dirty="0">
                <a:solidFill>
                  <a:srgbClr val="002060"/>
                </a:solidFill>
              </a:rPr>
              <a:t> existing </a:t>
            </a:r>
            <a:r>
              <a:rPr lang="en-US" sz="2400" i="1" dirty="0">
                <a:solidFill>
                  <a:srgbClr val="002060"/>
                </a:solidFill>
              </a:rPr>
              <a:t>regional structures</a:t>
            </a:r>
            <a:r>
              <a:rPr lang="en-US" sz="2400" dirty="0">
                <a:solidFill>
                  <a:srgbClr val="002060"/>
                </a:solidFill>
              </a:rPr>
              <a:t>.</a:t>
            </a:r>
          </a:p>
        </p:txBody>
      </p:sp>
    </p:spTree>
    <p:extLst>
      <p:ext uri="{BB962C8B-B14F-4D97-AF65-F5344CB8AC3E}">
        <p14:creationId xmlns:p14="http://schemas.microsoft.com/office/powerpoint/2010/main" val="1393923684"/>
      </p:ext>
    </p:extLst>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AE4BCF4D8983C40A36124FC3310ACB6" ma:contentTypeVersion="12" ma:contentTypeDescription="Create a new document." ma:contentTypeScope="" ma:versionID="d43b308f31f227c4139701fa0c215711">
  <xsd:schema xmlns:xsd="http://www.w3.org/2001/XMLSchema" xmlns:xs="http://www.w3.org/2001/XMLSchema" xmlns:p="http://schemas.microsoft.com/office/2006/metadata/properties" xmlns:ns3="c879b346-0b7d-453e-989e-4db3ade23c72" xmlns:ns4="89474bdd-c09e-4360-a4ae-bc1ba9dad73d" targetNamespace="http://schemas.microsoft.com/office/2006/metadata/properties" ma:root="true" ma:fieldsID="d1b734ad02ccef5127050b0290a73a5d" ns3:_="" ns4:_="">
    <xsd:import namespace="c879b346-0b7d-453e-989e-4db3ade23c72"/>
    <xsd:import namespace="89474bdd-c09e-4360-a4ae-bc1ba9dad73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79b346-0b7d-453e-989e-4db3ade23c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474bdd-c09e-4360-a4ae-bc1ba9dad73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88CC8C-F292-47EA-B9C8-6362D2C7DB68}">
  <ds:schemaRefs>
    <ds:schemaRef ds:uri="http://schemas.microsoft.com/sharepoint/v3/contenttype/forms"/>
  </ds:schemaRefs>
</ds:datastoreItem>
</file>

<file path=customXml/itemProps2.xml><?xml version="1.0" encoding="utf-8"?>
<ds:datastoreItem xmlns:ds="http://schemas.openxmlformats.org/officeDocument/2006/customXml" ds:itemID="{4D10C05D-FA45-4E53-8642-966D17CC59F6}">
  <ds:schemaRefs>
    <ds:schemaRef ds:uri="http://schemas.microsoft.com/office/infopath/2007/PartnerControls"/>
    <ds:schemaRef ds:uri="89474bdd-c09e-4360-a4ae-bc1ba9dad73d"/>
    <ds:schemaRef ds:uri="http://www.w3.org/XML/1998/namespace"/>
    <ds:schemaRef ds:uri="http://purl.org/dc/dcmitype/"/>
    <ds:schemaRef ds:uri="http://purl.org/dc/elements/1.1/"/>
    <ds:schemaRef ds:uri="http://schemas.microsoft.com/office/2006/documentManagement/types"/>
    <ds:schemaRef ds:uri="http://purl.org/dc/terms/"/>
    <ds:schemaRef ds:uri="http://schemas.openxmlformats.org/package/2006/metadata/core-properties"/>
    <ds:schemaRef ds:uri="c879b346-0b7d-453e-989e-4db3ade23c72"/>
    <ds:schemaRef ds:uri="http://schemas.microsoft.com/office/2006/metadata/properties"/>
  </ds:schemaRefs>
</ds:datastoreItem>
</file>

<file path=customXml/itemProps3.xml><?xml version="1.0" encoding="utf-8"?>
<ds:datastoreItem xmlns:ds="http://schemas.openxmlformats.org/officeDocument/2006/customXml" ds:itemID="{0B12EE2D-8952-40B4-B508-2BA6DA9521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79b346-0b7d-453e-989e-4db3ade23c72"/>
    <ds:schemaRef ds:uri="89474bdd-c09e-4360-a4ae-bc1ba9dad7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15580</TotalTime>
  <Words>1683</Words>
  <Application>Microsoft Macintosh PowerPoint</Application>
  <PresentationFormat>Widescreen</PresentationFormat>
  <Paragraphs>147</Paragraphs>
  <Slides>28</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Helvetica Neue</vt:lpstr>
      <vt:lpstr>Helvetica Neue Medium</vt:lpstr>
      <vt:lpstr>Wingdings</vt:lpstr>
      <vt:lpstr>White</vt:lpstr>
      <vt:lpstr>Office Theme</vt:lpstr>
      <vt:lpstr>CAEP Annual Plan</vt:lpstr>
      <vt:lpstr>Agenda</vt:lpstr>
      <vt:lpstr>CAEP Annual Plan in Statue</vt:lpstr>
      <vt:lpstr>CAEP Annual Plan in Statue (cont.)</vt:lpstr>
      <vt:lpstr>CAEP Annual Plan in Statue (cont.2)</vt:lpstr>
      <vt:lpstr>CAEP Annual Plan in statue (cont.3)</vt:lpstr>
      <vt:lpstr>CAEP Annual Plan in statue (cont.4)</vt:lpstr>
      <vt:lpstr>CAEP Planning Components</vt:lpstr>
      <vt:lpstr>Moving from AB86 to AB104 </vt:lpstr>
      <vt:lpstr>Moving From AB86 to AB104 (cont.)</vt:lpstr>
      <vt:lpstr>Moving From AB86 to AB104 (cont. 1)</vt:lpstr>
      <vt:lpstr>Moving From AB86 to AB104 (cont. 2)</vt:lpstr>
      <vt:lpstr>Breaking Down the Annual Plan</vt:lpstr>
      <vt:lpstr>Breaking Down the Annual Plan (cont.)</vt:lpstr>
      <vt:lpstr>Timeline/Deadlines</vt:lpstr>
      <vt:lpstr>Annual Plan Tips (cont. 1)</vt:lpstr>
      <vt:lpstr>Annual Plan Tips (cont. 2)</vt:lpstr>
      <vt:lpstr>Annual Plan Tips (cont. 3)</vt:lpstr>
      <vt:lpstr>Annual Plan Tips (cont. 4)</vt:lpstr>
      <vt:lpstr>Annual Plan  Live Demonstration in NOVA</vt:lpstr>
      <vt:lpstr>Screenshot 1</vt:lpstr>
      <vt:lpstr>Screenshot 2</vt:lpstr>
      <vt:lpstr>Screenshot 3</vt:lpstr>
      <vt:lpstr>Screenshot 4</vt:lpstr>
      <vt:lpstr>Screenshot 5</vt:lpstr>
      <vt:lpstr>Screenshot 6</vt:lpstr>
      <vt:lpstr>Wrap Up and Questions</vt:lpstr>
      <vt:lpstr>Request Support from CAEP TAP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CAEP Annual Plan</dc:title>
  <dc:creator>Jay Wright;California Adult Education Program</dc:creator>
  <dc:description>A11Y 7/27/2022</dc:description>
  <cp:lastModifiedBy>Veronica Parker</cp:lastModifiedBy>
  <cp:revision>383</cp:revision>
  <cp:lastPrinted>2019-06-06T18:02:10Z</cp:lastPrinted>
  <dcterms:created xsi:type="dcterms:W3CDTF">2018-06-04T21:59:02Z</dcterms:created>
  <dcterms:modified xsi:type="dcterms:W3CDTF">2022-07-27T23:52:23Z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0x0101009AE4BCF4D8983C40A36124FC3310ACB6</vt:lpwstr>
  </property>
</Properties>
</file>