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4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7010400" cy="92964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Corbel" panose="020B0503020204020204" pitchFamily="34" charset="0"/>
      <p:regular r:id="rId33"/>
      <p:bold r:id="rId34"/>
      <p:italic r:id="rId35"/>
      <p:boldItalic r:id="rId36"/>
    </p:embeddedFont>
    <p:embeddedFont>
      <p:font typeface="Helvetica Neue" panose="02000503000000020004" pitchFamily="2" charset="0"/>
      <p:regular r:id="rId37"/>
      <p:bold r:id="rId38"/>
      <p:italic r:id="rId39"/>
      <p:boldItalic r:id="rId40"/>
    </p:embeddedFont>
    <p:embeddedFont>
      <p:font typeface="Helvetica Neue Light" panose="02000403000000020004" pitchFamily="2" charset="0"/>
      <p:regular r:id="rId41"/>
      <p:bold r:id="rId42"/>
      <p:italic r:id="rId43"/>
      <p:boldItalic r:id="rId44"/>
    </p:embeddedFont>
    <p:embeddedFont>
      <p:font typeface="Source Sans Pro" panose="020B050303040302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9" roundtripDataSignature="AMtx7mjcVtleKutbEcG3G5aa3Q5nYLpN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26255"/>
    <p:restoredTop sz="86420"/>
  </p:normalViewPr>
  <p:slideViewPr>
    <p:cSldViewPr snapToGrid="0" snapToObjects="1">
      <p:cViewPr varScale="1">
        <p:scale>
          <a:sx n="106" d="100"/>
          <a:sy n="106" d="100"/>
        </p:scale>
        <p:origin x="184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5.fntdata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8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9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0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0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75" name="Google Shape;275;p10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10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83" name="Google Shape;283;p10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0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295" name="Google Shape;295;p10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p10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304" name="Google Shape;304;p10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10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16" name="Google Shape;316;p10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0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5" name="Google Shape;335;p10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336" name="Google Shape;336;p10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4e420b5db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134e420b5db_0_5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134e420b5db_0_5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8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6" name="Google Shape;346;p8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10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p10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1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1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/>
          </a:p>
        </p:txBody>
      </p:sp>
      <p:sp>
        <p:nvSpPr>
          <p:cNvPr id="186" name="Google Shape;186;p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5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50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5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8" name="Google Shape;18;p5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5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6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116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65" name="Google Shape;65;p116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16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67" name="Google Shape;67;p11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1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1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9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9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3200"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800"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400"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9pPr>
          </a:lstStyle>
          <a:p>
            <a:endParaRPr/>
          </a:p>
        </p:txBody>
      </p:sp>
      <p:sp>
        <p:nvSpPr>
          <p:cNvPr id="77" name="Google Shape;77;p8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8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8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8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5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55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 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4e420b5db_0_7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2" name="Google Shape;102;g134e420b5db_0_70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134e420b5db_0_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134e420b5db_0_73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39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134e420b5db_0_7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g134e420b5db_0_77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134e420b5db_0_7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134e420b5db_0_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134e420b5db_0_77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2" name="Google Shape;112;g134e420b5db_0_7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3" name="Google Shape;113;g134e420b5db_0_7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4e420b5db_0_8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134e420b5db_0_8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7" name="Google Shape;117;g134e420b5db_0_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g134e420b5db_0_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g134e420b5db_0_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51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51"/>
          <p:cNvGrpSpPr/>
          <p:nvPr/>
        </p:nvGrpSpPr>
        <p:grpSpPr>
          <a:xfrm>
            <a:off x="-212394" y="1373617"/>
            <a:ext cx="13473799" cy="3119634"/>
            <a:chOff x="-132184" y="2159680"/>
            <a:chExt cx="13473799" cy="3119634"/>
          </a:xfrm>
        </p:grpSpPr>
        <p:pic>
          <p:nvPicPr>
            <p:cNvPr id="24" name="Google Shape;24;p51" descr="Smiling young man in focus seated with three other people out of focu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32184" y="2159680"/>
              <a:ext cx="4677169" cy="31175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51" descr="Close-up of using a drill with protective gloves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51572" y="2159680"/>
              <a:ext cx="4677166" cy="3119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51" descr="Woman working on laptop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64446" y="2159681"/>
              <a:ext cx="4677169" cy="311811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4e420b5db_0_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134e420b5db_0_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g134e420b5db_0_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g134e420b5db_0_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4e420b5db_0_95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g134e420b5db_0_95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4e420b5db_0_9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134e420b5db_0_9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g134e420b5db_0_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g134e420b5db_0_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g134e420b5db_0_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BODY 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109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1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10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39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" name="Google Shape;37;p1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3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3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5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200" cy="41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7" name="Google Shape;57;p115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200" cy="4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8" name="Google Shape;58;p11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15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3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4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34e420b5db_0_66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8" name="Google Shape;98;g134e420b5db_0_66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3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99" name="Google Shape;99;g134e420b5db_0_6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bollel@wested.or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Btoso@wested.or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aladulted.org/2021FactSheet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studio.google.com/reporting/bc5d21d5-0f73-4c24-a3e3-f9ec916a9025/page/1xZ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wested.org/project/designing-metamajors/" TargetMode="Externa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smith5@wested.org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jkeach@wested.org" TargetMode="External"/><Relationship Id="rId5" Type="http://schemas.openxmlformats.org/officeDocument/2006/relationships/image" Target="../media/image7.jpg"/><Relationship Id="rId4" Type="http://schemas.openxmlformats.org/officeDocument/2006/relationships/hyperlink" Target="mailto:btoso@wested.org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btoso@wested.org" TargetMode="External"/><Relationship Id="rId7" Type="http://schemas.openxmlformats.org/officeDocument/2006/relationships/hyperlink" Target="mailto:jkeach@wested.or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wright@wested.org" TargetMode="External"/><Relationship Id="rId5" Type="http://schemas.openxmlformats.org/officeDocument/2006/relationships/hyperlink" Target="mailto:abollel@wested.org" TargetMode="External"/><Relationship Id="rId4" Type="http://schemas.openxmlformats.org/officeDocument/2006/relationships/hyperlink" Target="mailto:asmith5@wested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bollel@wested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hyperlink" Target="mailto:awright@wested.or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40" name="Google Shape;140;p1"/>
          <p:cNvSpPr txBox="1">
            <a:spLocks noGrp="1"/>
          </p:cNvSpPr>
          <p:nvPr>
            <p:ph type="title"/>
          </p:nvPr>
        </p:nvSpPr>
        <p:spPr>
          <a:xfrm>
            <a:off x="838200" y="1956861"/>
            <a:ext cx="10515600" cy="209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Building Career Pathways </a:t>
            </a:r>
            <a:b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Using the CA Adult Ed Career Education Dashboard Tool</a:t>
            </a:r>
            <a:endParaRPr sz="4800" b="1" dirty="0">
              <a:solidFill>
                <a:srgbClr val="2F5496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 txBox="1">
            <a:spLocks noGrp="1"/>
          </p:cNvSpPr>
          <p:nvPr>
            <p:ph type="body" idx="1"/>
          </p:nvPr>
        </p:nvSpPr>
        <p:spPr>
          <a:xfrm>
            <a:off x="838200" y="4510700"/>
            <a:ext cx="10515600" cy="16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Session I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June 15, 2022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255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53" name="Google Shape;253;p67"/>
          <p:cNvSpPr txBox="1">
            <a:spLocks noGrp="1"/>
          </p:cNvSpPr>
          <p:nvPr>
            <p:ph type="title" idx="4294967295"/>
          </p:nvPr>
        </p:nvSpPr>
        <p:spPr>
          <a:xfrm>
            <a:off x="288746" y="1000643"/>
            <a:ext cx="5690770" cy="556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Data Collection Process</a:t>
            </a:r>
          </a:p>
        </p:txBody>
      </p:sp>
      <p:pic>
        <p:nvPicPr>
          <p:cNvPr id="254" name="Google Shape;254;p67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78" y="1775797"/>
            <a:ext cx="10268082" cy="4081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60" name="Google Shape;260;p99"/>
          <p:cNvSpPr txBox="1">
            <a:spLocks noGrp="1"/>
          </p:cNvSpPr>
          <p:nvPr>
            <p:ph type="title" idx="4294967295"/>
          </p:nvPr>
        </p:nvSpPr>
        <p:spPr>
          <a:xfrm>
            <a:off x="405229" y="1278920"/>
            <a:ext cx="10401315" cy="556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Data Collection Process and Annual Updates</a:t>
            </a:r>
          </a:p>
        </p:txBody>
      </p:sp>
      <p:sp>
        <p:nvSpPr>
          <p:cNvPr id="261" name="Google Shape;261;p99"/>
          <p:cNvSpPr txBox="1"/>
          <p:nvPr/>
        </p:nvSpPr>
        <p:spPr>
          <a:xfrm>
            <a:off x="905346" y="1982709"/>
            <a:ext cx="9901200" cy="4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Using modified template from San Diego project.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Dashboard still has data from original only for schools that did not send data.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Updated programs can be sent to </a:t>
            </a:r>
            <a:r>
              <a:rPr lang="en-US" sz="220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abollel@wested.org</a:t>
            </a: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or </a:t>
            </a:r>
            <a:r>
              <a:rPr lang="en-US" sz="220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22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●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 sure to include: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Title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Affiliated industry credential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IET or IEL/CE designation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Pre-apprenticeship designation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SOC associated with the program or Industry Sector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Calibri"/>
              <a:buChar char="○"/>
            </a:pPr>
            <a:r>
              <a:rPr lang="en-US" sz="22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Which type of Career Education program: workforce preparation, occupational skills builder, occupational credential program</a:t>
            </a:r>
            <a:endParaRPr sz="22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grpSp>
        <p:nvGrpSpPr>
          <p:cNvPr id="267" name="Google Shape;267;p100" descr="People following along in class; person drilling into wood; person typing on her laptop outdoors."/>
          <p:cNvGrpSpPr/>
          <p:nvPr/>
        </p:nvGrpSpPr>
        <p:grpSpPr>
          <a:xfrm>
            <a:off x="-212393" y="1373617"/>
            <a:ext cx="12411360" cy="3117506"/>
            <a:chOff x="-132184" y="2159680"/>
            <a:chExt cx="13473798" cy="3119634"/>
          </a:xfrm>
        </p:grpSpPr>
        <p:pic>
          <p:nvPicPr>
            <p:cNvPr id="268" name="Google Shape;268;p100" descr="Close-up of using a drill with protective glove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51572" y="2159680"/>
              <a:ext cx="4677167" cy="3119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100" descr="Woman working on laptop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64446" y="2159681"/>
              <a:ext cx="4677168" cy="31181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100" descr="Smiling young man in focus seated with three other people out of focus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-132184" y="2159680"/>
              <a:ext cx="4677167" cy="31175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1" name="Google Shape;271;p100"/>
          <p:cNvSpPr txBox="1">
            <a:spLocks noGrp="1"/>
          </p:cNvSpPr>
          <p:nvPr>
            <p:ph type="title" idx="4294967295"/>
          </p:nvPr>
        </p:nvSpPr>
        <p:spPr>
          <a:xfrm>
            <a:off x="0" y="4491123"/>
            <a:ext cx="12198966" cy="1122948"/>
          </a:xfrm>
          <a:prstGeom prst="rect">
            <a:avLst/>
          </a:prstGeom>
          <a:solidFill>
            <a:srgbClr val="000000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Pathway Planning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78" name="Google Shape;278;p101"/>
          <p:cNvSpPr txBox="1">
            <a:spLocks noGrp="1"/>
          </p:cNvSpPr>
          <p:nvPr>
            <p:ph type="title" idx="4294967295"/>
          </p:nvPr>
        </p:nvSpPr>
        <p:spPr>
          <a:xfrm>
            <a:off x="288750" y="1000650"/>
            <a:ext cx="11903400" cy="857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data do we need to build or enhance career pathways with equity?</a:t>
            </a:r>
          </a:p>
        </p:txBody>
      </p:sp>
      <p:sp>
        <p:nvSpPr>
          <p:cNvPr id="279" name="Google Shape;279;p101"/>
          <p:cNvSpPr txBox="1"/>
          <p:nvPr/>
        </p:nvSpPr>
        <p:spPr>
          <a:xfrm>
            <a:off x="535645" y="2052536"/>
            <a:ext cx="11030400" cy="3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Economic and Labor Market Information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information on the high demand jobs in your region that lead to a living wage, the industry sectors that are hiring, and the career pathways that will result in economic mobility in the local economy.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endParaRPr sz="18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Real-time Labor Market Information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information on skills demand, competencies, and frequency of job postings per occupation.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endParaRPr sz="18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Adult Education, community college and university latticed programs for pathways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69C9"/>
              </a:buClr>
              <a:buSzPts val="1900"/>
              <a:buFont typeface="Arial"/>
              <a:buNone/>
            </a:pPr>
            <a:r>
              <a:rPr lang="en-US" sz="18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Credentials: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✔"/>
            </a:pPr>
            <a:r>
              <a:rPr lang="en-US"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Should be of short duration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✔"/>
            </a:pPr>
            <a:r>
              <a:rPr lang="en-US"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labor market value by themselves, thus adding to student’s earning power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✔"/>
            </a:pPr>
            <a:r>
              <a:rPr lang="en-US"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Should be part of a structured pathway that is not repetitive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0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286" name="Google Shape;286;p102"/>
          <p:cNvSpPr txBox="1">
            <a:spLocks noGrp="1"/>
          </p:cNvSpPr>
          <p:nvPr>
            <p:ph type="title" idx="4294967295"/>
          </p:nvPr>
        </p:nvSpPr>
        <p:spPr>
          <a:xfrm>
            <a:off x="2791002" y="533375"/>
            <a:ext cx="5524800" cy="556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Steps to Pathway Planning</a:t>
            </a:r>
          </a:p>
        </p:txBody>
      </p:sp>
      <p:sp>
        <p:nvSpPr>
          <p:cNvPr id="287" name="Google Shape;287;p102"/>
          <p:cNvSpPr txBox="1"/>
          <p:nvPr/>
        </p:nvSpPr>
        <p:spPr>
          <a:xfrm>
            <a:off x="154130" y="1522903"/>
            <a:ext cx="81618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AutoNum type="arabicPeriod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target population(s)  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Tool: CAEP 2021 Fact Sheet </a:t>
            </a:r>
            <a:r>
              <a:rPr lang="en-US" sz="1600" i="0" u="sng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https://caladulted.org/2021FactSheets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AutoNum type="arabicPeriod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Pathway Program: 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target sector, skills              occupational cluster, industry credentials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Tool: CA Adult Ed Career Education Dashboard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bit.ly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CAEP_CTE_Courses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AutoNum type="arabicPeriod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strategies for accelerated learning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Stacked and latticed credentials that lead to high-quality jobs that align with a career pathway into community college and university.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Competency-based education and assessment such as pre-apprenticeships or skills-builder courses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IET or IEL/CE Programming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comprehensive and personalized student support services and career guidance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alibri"/>
              <a:buChar char="●"/>
            </a:pP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Online and distance learning and advanced training technologies for rapid</a:t>
            </a: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feedback and adaptive learning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8" name="Google Shape;288;p102" descr="Blue arrow "/>
          <p:cNvCxnSpPr>
            <a:cxnSpLocks/>
          </p:cNvCxnSpPr>
          <p:nvPr/>
        </p:nvCxnSpPr>
        <p:spPr>
          <a:xfrm>
            <a:off x="2791002" y="2673559"/>
            <a:ext cx="461864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pic>
        <p:nvPicPr>
          <p:cNvPr id="289" name="Google Shape;289;p102" descr="Screenshot of the California Adult Education Pipeline Fact Sheets website. "/>
          <p:cNvPicPr preferRelativeResize="0"/>
          <p:nvPr/>
        </p:nvPicPr>
        <p:blipFill rotWithShape="1">
          <a:blip r:embed="rId4">
            <a:alphaModFix/>
          </a:blip>
          <a:srcRect l="11080" t="13705" r="12300" b="17727"/>
          <a:stretch/>
        </p:blipFill>
        <p:spPr>
          <a:xfrm>
            <a:off x="8525146" y="1803595"/>
            <a:ext cx="3233305" cy="162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02" descr="Screenshot of the California Adult Ed Career Education Dashboard website. "/>
          <p:cNvPicPr preferRelativeResize="0"/>
          <p:nvPr/>
        </p:nvPicPr>
        <p:blipFill rotWithShape="1">
          <a:blip r:embed="rId5">
            <a:alphaModFix/>
          </a:blip>
          <a:srcRect l="10654" t="22206" r="11364" b="16970"/>
          <a:stretch/>
        </p:blipFill>
        <p:spPr>
          <a:xfrm>
            <a:off x="8420586" y="3845537"/>
            <a:ext cx="3709855" cy="1627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02" descr="Screenshot of the California Adult Education Pipeline website. "/>
          <p:cNvPicPr preferRelativeResize="0"/>
          <p:nvPr/>
        </p:nvPicPr>
        <p:blipFill rotWithShape="1">
          <a:blip r:embed="rId6">
            <a:alphaModFix/>
          </a:blip>
          <a:srcRect l="9631" t="15893" r="10680" b="40606"/>
          <a:stretch/>
        </p:blipFill>
        <p:spPr>
          <a:xfrm>
            <a:off x="8420586" y="746538"/>
            <a:ext cx="3442421" cy="1057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0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298" name="Google Shape;298;p103"/>
          <p:cNvSpPr txBox="1">
            <a:spLocks noGrp="1"/>
          </p:cNvSpPr>
          <p:nvPr>
            <p:ph type="title" idx="4294967295"/>
          </p:nvPr>
        </p:nvSpPr>
        <p:spPr>
          <a:xfrm>
            <a:off x="2791010" y="533365"/>
            <a:ext cx="6870811" cy="5565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Steps to Pathway Planning</a:t>
            </a:r>
          </a:p>
        </p:txBody>
      </p:sp>
      <p:sp>
        <p:nvSpPr>
          <p:cNvPr id="299" name="Google Shape;299;p103"/>
          <p:cNvSpPr txBox="1"/>
          <p:nvPr/>
        </p:nvSpPr>
        <p:spPr>
          <a:xfrm>
            <a:off x="652023" y="1277238"/>
            <a:ext cx="9323100" cy="4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Identify Pathway System Partners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Workforce Development Board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One-stop/AJCC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Labor Unions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Industry Associations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Economic Development Collaboratives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Community-based Organizations connected with target populations and sectors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Entrepreneurial Assistance – SBDCs, SCORE, WBCs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Identify tangible pathway system changes to address equity gaps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designs (to include pre-apprenticeships to apprenticeships, or WBL)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policy changes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workforce system or employer partnerships (such as membership in industry associations)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approaches to employer engagement (beyond the traditional AB format i.e. CTE Fact Sheet)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ways of supporting students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lang="en-US" sz="1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new methods of instructional design and delivery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03"/>
          <p:cNvSpPr/>
          <p:nvPr/>
        </p:nvSpPr>
        <p:spPr>
          <a:xfrm>
            <a:off x="9416374" y="1183720"/>
            <a:ext cx="2626469" cy="3073940"/>
          </a:xfrm>
          <a:prstGeom prst="wedgeRoundRectCallout">
            <a:avLst>
              <a:gd name="adj1" fmla="val -83722"/>
              <a:gd name="adj2" fmla="val 40838"/>
              <a:gd name="adj3" fmla="val 16667"/>
            </a:avLst>
          </a:prstGeom>
          <a:gradFill>
            <a:gsLst>
              <a:gs pos="0">
                <a:srgbClr val="74CCFF"/>
              </a:gs>
              <a:gs pos="35000">
                <a:srgbClr val="9FD7FF"/>
              </a:gs>
              <a:gs pos="100000">
                <a:srgbClr val="D6EFFF"/>
              </a:gs>
            </a:gsLst>
            <a:lin ang="16200000" scaled="0"/>
          </a:gradFill>
          <a:ln w="9525" cap="flat" cmpd="sng">
            <a:solidFill>
              <a:srgbClr val="009F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“Sustainable systems change alters a sufficient number of key drivers (incentives, rules, etc.) such that the system that once perpetuated a ‘problem’ now instead perpetuates a ‘solution.’ This has implications on the way projects are designed and implemented.”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-Woltering, L. et al. 2019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0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307" name="Google Shape;307;p104"/>
          <p:cNvSpPr txBox="1"/>
          <p:nvPr/>
        </p:nvSpPr>
        <p:spPr>
          <a:xfrm>
            <a:off x="529921" y="1000650"/>
            <a:ext cx="7251900" cy="5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Arts &amp; Humanities Pathways</a:t>
            </a:r>
            <a:endParaRPr sz="3600" b="1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04"/>
          <p:cNvSpPr txBox="1"/>
          <p:nvPr/>
        </p:nvSpPr>
        <p:spPr>
          <a:xfrm>
            <a:off x="707920" y="2087409"/>
            <a:ext cx="4726500" cy="29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AutoNum type="arabicPeriod"/>
            </a:pPr>
            <a:r>
              <a:rPr lang="en-US" sz="23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Query by sector then region.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AutoNum type="arabicPeriod"/>
            </a:pPr>
            <a:r>
              <a:rPr lang="en-US" sz="23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Query by Entry Level Education to best analyze high-quality career pathways with projected growth.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Calibri"/>
              <a:buChar char="○"/>
            </a:pPr>
            <a:r>
              <a:rPr lang="en-US" sz="23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Begin with the three entry level education categories that align with Adult Ed awards 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04"/>
          <p:cNvSpPr txBox="1">
            <a:spLocks noGrp="1"/>
          </p:cNvSpPr>
          <p:nvPr>
            <p:ph type="title" idx="4294967295"/>
          </p:nvPr>
        </p:nvSpPr>
        <p:spPr>
          <a:xfrm>
            <a:off x="536910" y="1557147"/>
            <a:ext cx="11132100" cy="461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CA Adult Ed Career Education Dashboard (</a:t>
            </a:r>
            <a:r>
              <a:rPr kumimoji="0" lang="en-US" sz="2400" b="0" i="0" u="sng" strike="noStrike" kern="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bit.ly/CAEP_CTE_Courses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104" descr="Screenshot of the California Adult Ed Career Education Dashboard filters. "/>
          <p:cNvPicPr preferRelativeResize="0"/>
          <p:nvPr/>
        </p:nvPicPr>
        <p:blipFill rotWithShape="1">
          <a:blip r:embed="rId4">
            <a:alphaModFix/>
          </a:blip>
          <a:srcRect l="33323" t="31817" r="50000" b="24849"/>
          <a:stretch/>
        </p:blipFill>
        <p:spPr>
          <a:xfrm>
            <a:off x="6412921" y="2074626"/>
            <a:ext cx="2502479" cy="36577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1" name="Google Shape;311;p104" descr="Red arrow"/>
          <p:cNvCxnSpPr/>
          <p:nvPr/>
        </p:nvCxnSpPr>
        <p:spPr>
          <a:xfrm>
            <a:off x="5238259" y="2956552"/>
            <a:ext cx="741257" cy="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12" name="Google Shape;312;p104"/>
          <p:cNvSpPr/>
          <p:nvPr/>
        </p:nvSpPr>
        <p:spPr>
          <a:xfrm>
            <a:off x="9893875" y="2015837"/>
            <a:ext cx="2097234" cy="2554070"/>
          </a:xfrm>
          <a:prstGeom prst="wedgeRoundRectCallout">
            <a:avLst>
              <a:gd name="adj1" fmla="val -86419"/>
              <a:gd name="adj2" fmla="val 41425"/>
              <a:gd name="adj3" fmla="val 16667"/>
            </a:avLst>
          </a:prstGeom>
          <a:solidFill>
            <a:schemeClr val="lt1"/>
          </a:solidFill>
          <a:ln w="25400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Hint: Try looking at Opportunity Maps for your macroregion to verify the occupations you should be targeting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https://www.wested.org/project/designing-metamajors/</a:t>
            </a: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319" name="Google Shape;319;p105"/>
          <p:cNvSpPr txBox="1">
            <a:spLocks noGrp="1"/>
          </p:cNvSpPr>
          <p:nvPr>
            <p:ph type="title" idx="4294967295"/>
          </p:nvPr>
        </p:nvSpPr>
        <p:spPr>
          <a:xfrm>
            <a:off x="529921" y="1000650"/>
            <a:ext cx="7240200" cy="556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Arts &amp; Humanities Pathways</a:t>
            </a:r>
          </a:p>
        </p:txBody>
      </p:sp>
      <p:sp>
        <p:nvSpPr>
          <p:cNvPr id="320" name="Google Shape;320;p105"/>
          <p:cNvSpPr txBox="1"/>
          <p:nvPr/>
        </p:nvSpPr>
        <p:spPr>
          <a:xfrm>
            <a:off x="805737" y="1453656"/>
            <a:ext cx="5696400" cy="3985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2550" lvl="0" algn="l" rtl="0">
              <a:spcBef>
                <a:spcPts val="0"/>
              </a:spcBef>
              <a:spcAft>
                <a:spcPts val="0"/>
              </a:spcAft>
              <a:buSzPts val="2300"/>
            </a:pPr>
            <a:endParaRPr lang="en-US" sz="23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300"/>
              <a:buFont typeface="Calibri"/>
              <a:buAutoNum type="arabicPeriod"/>
            </a:pPr>
            <a:r>
              <a:rPr lang="en-US" sz="23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2300"/>
              <a:buFont typeface="Calibri"/>
              <a:buAutoNum type="arabicPeriod"/>
            </a:pPr>
            <a:r>
              <a:rPr lang="en-US" sz="23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Font typeface="Calibri"/>
              <a:buAutoNum type="arabicPeriod"/>
            </a:pPr>
            <a:r>
              <a:rPr lang="en-US" sz="23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at Adult Ed regional program offerings to identify opportunities to build new pathways, opportunities to leverage existing pathway programs, and to reduce duplication of efforts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Calibri"/>
              <a:buAutoNum type="arabicPeriod"/>
            </a:pPr>
            <a:r>
              <a:rPr lang="en-US" sz="23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Look at community college programs by occupational cluster to identify stackable career pathways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05"/>
          <p:cNvSpPr txBox="1"/>
          <p:nvPr/>
        </p:nvSpPr>
        <p:spPr>
          <a:xfrm>
            <a:off x="529935" y="1609497"/>
            <a:ext cx="689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 Adult Ed Career Education Dashboard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105" descr="Screenshot of the California Adult Ed Career Education Dashboard filter by Community College courses."/>
          <p:cNvPicPr preferRelativeResize="0"/>
          <p:nvPr/>
        </p:nvPicPr>
        <p:blipFill rotWithShape="1">
          <a:blip r:embed="rId3">
            <a:alphaModFix/>
          </a:blip>
          <a:srcRect l="49045" t="36970" r="11619" b="25600"/>
          <a:stretch/>
        </p:blipFill>
        <p:spPr>
          <a:xfrm>
            <a:off x="6681354" y="2788536"/>
            <a:ext cx="5331827" cy="28538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3" name="Google Shape;323;p105" descr="Red arrow"/>
          <p:cNvCxnSpPr/>
          <p:nvPr/>
        </p:nvCxnSpPr>
        <p:spPr>
          <a:xfrm rot="10800000" flipH="1">
            <a:off x="6314725" y="4452800"/>
            <a:ext cx="1107900" cy="12600"/>
          </a:xfrm>
          <a:prstGeom prst="straightConnector1">
            <a:avLst/>
          </a:prstGeom>
          <a:noFill/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329" name="Google Shape;329;p106"/>
          <p:cNvSpPr txBox="1">
            <a:spLocks noGrp="1"/>
          </p:cNvSpPr>
          <p:nvPr>
            <p:ph type="title" idx="4294967295"/>
          </p:nvPr>
        </p:nvSpPr>
        <p:spPr>
          <a:xfrm>
            <a:off x="288747" y="1000643"/>
            <a:ext cx="2870090" cy="95284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Arts &amp; Humanities Pathways </a:t>
            </a:r>
          </a:p>
        </p:txBody>
      </p:sp>
      <p:sp>
        <p:nvSpPr>
          <p:cNvPr id="330" name="Google Shape;330;p106"/>
          <p:cNvSpPr txBox="1"/>
          <p:nvPr/>
        </p:nvSpPr>
        <p:spPr>
          <a:xfrm>
            <a:off x="288750" y="2410050"/>
            <a:ext cx="330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Opportunity Maps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p106" descr="Screenshot of the Arts and Humanities Bay Region Opportunity Map."/>
          <p:cNvPicPr preferRelativeResize="0"/>
          <p:nvPr/>
        </p:nvPicPr>
        <p:blipFill rotWithShape="1">
          <a:blip r:embed="rId3">
            <a:alphaModFix/>
          </a:blip>
          <a:srcRect l="18835" t="14591" r="22954" b="10183"/>
          <a:stretch/>
        </p:blipFill>
        <p:spPr>
          <a:xfrm>
            <a:off x="3158837" y="-64219"/>
            <a:ext cx="9033163" cy="6297703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06"/>
          <p:cNvSpPr txBox="1"/>
          <p:nvPr/>
        </p:nvSpPr>
        <p:spPr>
          <a:xfrm>
            <a:off x="288746" y="3065318"/>
            <a:ext cx="28701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 startAt="5"/>
            </a:pPr>
            <a:r>
              <a:rPr lang="en-US" sz="20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Sequence the learning from ABE/HSE/GED into stackable career education courses that offer generalizable work-readiness, occupational skills-building or industry credentials.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339" name="Google Shape;339;p107"/>
          <p:cNvSpPr txBox="1">
            <a:spLocks noGrp="1"/>
          </p:cNvSpPr>
          <p:nvPr>
            <p:ph type="title" idx="4294967295"/>
          </p:nvPr>
        </p:nvSpPr>
        <p:spPr>
          <a:xfrm>
            <a:off x="288747" y="1000643"/>
            <a:ext cx="2870090" cy="95284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Arts &amp; Humanities Pathways </a:t>
            </a:r>
          </a:p>
        </p:txBody>
      </p:sp>
      <p:sp>
        <p:nvSpPr>
          <p:cNvPr id="340" name="Google Shape;340;p107"/>
          <p:cNvSpPr txBox="1"/>
          <p:nvPr/>
        </p:nvSpPr>
        <p:spPr>
          <a:xfrm>
            <a:off x="288760" y="2504776"/>
            <a:ext cx="3427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Opportunity Maps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1" name="Google Shape;341;p107" descr="Screenshot of the Arts and Humanities Bay Region Opportunity Map."/>
          <p:cNvPicPr preferRelativeResize="0"/>
          <p:nvPr/>
        </p:nvPicPr>
        <p:blipFill rotWithShape="1">
          <a:blip r:embed="rId3">
            <a:alphaModFix/>
          </a:blip>
          <a:srcRect l="18835" t="14591" r="22954" b="10183"/>
          <a:stretch/>
        </p:blipFill>
        <p:spPr>
          <a:xfrm>
            <a:off x="3158837" y="-64219"/>
            <a:ext cx="9033163" cy="6297703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07"/>
          <p:cNvSpPr txBox="1"/>
          <p:nvPr/>
        </p:nvSpPr>
        <p:spPr>
          <a:xfrm>
            <a:off x="363884" y="3337743"/>
            <a:ext cx="2421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are we ensuring equity in career pathway programs and systems?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34e420b5db_0_5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48" name="Google Shape;148;g134e420b5db_0_54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cs typeface="Calibri"/>
                <a:sym typeface="Calibri"/>
              </a:rPr>
              <a:t>CAEP AEP Team</a:t>
            </a:r>
            <a:endParaRPr dirty="0"/>
          </a:p>
        </p:txBody>
      </p:sp>
      <p:pic>
        <p:nvPicPr>
          <p:cNvPr id="149" name="Google Shape;149;g134e420b5db_0_54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1462" y="2176267"/>
            <a:ext cx="1911279" cy="2505459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9800"/>
              </a:srgbClr>
            </a:outerShdw>
          </a:effectLst>
        </p:spPr>
      </p:pic>
      <p:sp>
        <p:nvSpPr>
          <p:cNvPr id="150" name="Google Shape;150;g134e420b5db_0_54"/>
          <p:cNvSpPr txBox="1"/>
          <p:nvPr/>
        </p:nvSpPr>
        <p:spPr>
          <a:xfrm>
            <a:off x="517100" y="4855825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Blaire Willson Toso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Program Manager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g134e420b5db_0_54" descr="A person smiling for the camera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l="17101" t="7817" r="8994"/>
          <a:stretch/>
        </p:blipFill>
        <p:spPr>
          <a:xfrm>
            <a:off x="5022319" y="2176264"/>
            <a:ext cx="2008644" cy="2505456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9800"/>
              </a:srgbClr>
            </a:outerShdw>
          </a:effectLst>
        </p:spPr>
      </p:pic>
      <p:sp>
        <p:nvSpPr>
          <p:cNvPr id="152" name="Google Shape;152;g134e420b5db_0_54"/>
          <p:cNvSpPr txBox="1"/>
          <p:nvPr/>
        </p:nvSpPr>
        <p:spPr>
          <a:xfrm>
            <a:off x="4496928" y="4855831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Keach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jkeach@wested.org</a:t>
            </a: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g134e420b5db_0_54" descr="A person smiling for the camera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61525" y="2176275"/>
            <a:ext cx="2008625" cy="2509490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9800"/>
              </a:srgbClr>
            </a:outerShdw>
          </a:effectLst>
        </p:spPr>
      </p:pic>
      <p:sp>
        <p:nvSpPr>
          <p:cNvPr id="154" name="Google Shape;154;g134e420b5db_0_54"/>
          <p:cNvSpPr txBox="1"/>
          <p:nvPr/>
        </p:nvSpPr>
        <p:spPr>
          <a:xfrm>
            <a:off x="8536140" y="4855831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Ayanna Smith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asmith5@wested.org</a:t>
            </a: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81"/>
          <p:cNvSpPr txBox="1">
            <a:spLocks noGrp="1"/>
          </p:cNvSpPr>
          <p:nvPr>
            <p:ph type="title" idx="4294967295"/>
          </p:nvPr>
        </p:nvSpPr>
        <p:spPr>
          <a:xfrm>
            <a:off x="980175" y="4555575"/>
            <a:ext cx="9588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6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Questions &amp; Thoughts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0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355" name="Google Shape;355;p108"/>
          <p:cNvSpPr txBox="1"/>
          <p:nvPr/>
        </p:nvSpPr>
        <p:spPr>
          <a:xfrm>
            <a:off x="4595462" y="2415675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Blaire Willson Toso Ph.D.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Program Manager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8"/>
          <p:cNvSpPr txBox="1"/>
          <p:nvPr/>
        </p:nvSpPr>
        <p:spPr>
          <a:xfrm>
            <a:off x="2720516" y="3793294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Ayanna Smith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asmith5@wested.org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8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dirty="0"/>
          </a:p>
        </p:txBody>
      </p:sp>
      <p:sp>
        <p:nvSpPr>
          <p:cNvPr id="358" name="Google Shape;358;p108"/>
          <p:cNvSpPr txBox="1"/>
          <p:nvPr/>
        </p:nvSpPr>
        <p:spPr>
          <a:xfrm>
            <a:off x="7886173" y="2415675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Allie Bollela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abollel@wested.org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8"/>
          <p:cNvSpPr txBox="1"/>
          <p:nvPr/>
        </p:nvSpPr>
        <p:spPr>
          <a:xfrm>
            <a:off x="836068" y="2526313"/>
            <a:ext cx="3329137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Alexandria M. Wright Ph.D.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awright@wested.org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8"/>
          <p:cNvSpPr txBox="1"/>
          <p:nvPr/>
        </p:nvSpPr>
        <p:spPr>
          <a:xfrm>
            <a:off x="6842128" y="3793306"/>
            <a:ext cx="3059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Keach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jkeach@wested.org</a:t>
            </a:r>
            <a:r>
              <a:rPr lang="en-US"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845166" y="85794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Chancellor’s Office Welcome</a:t>
            </a:r>
            <a:endParaRPr dirty="0"/>
          </a:p>
        </p:txBody>
      </p:sp>
      <p:sp>
        <p:nvSpPr>
          <p:cNvPr id="161" name="Google Shape;161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62" name="Google Shape;162;p10"/>
          <p:cNvSpPr txBox="1"/>
          <p:nvPr/>
        </p:nvSpPr>
        <p:spPr>
          <a:xfrm>
            <a:off x="2534467" y="4938358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Mayra Diaz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CAEP Program Lead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0"/>
          <p:cNvSpPr txBox="1"/>
          <p:nvPr/>
        </p:nvSpPr>
        <p:spPr>
          <a:xfrm>
            <a:off x="5979516" y="4938358"/>
            <a:ext cx="3329137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Lindsay Williams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Manager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10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1077" t="1853" r="34012"/>
          <a:stretch/>
        </p:blipFill>
        <p:spPr>
          <a:xfrm>
            <a:off x="3200663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7843"/>
              </a:srgbClr>
            </a:outerShdw>
          </a:effectLst>
        </p:spPr>
      </p:pic>
      <p:pic>
        <p:nvPicPr>
          <p:cNvPr id="165" name="Google Shape;165;p10" descr="A person wearing glasses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216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7843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 txBox="1">
            <a:spLocks noGrp="1"/>
          </p:cNvSpPr>
          <p:nvPr>
            <p:ph type="title"/>
          </p:nvPr>
        </p:nvSpPr>
        <p:spPr>
          <a:xfrm>
            <a:off x="845166" y="85794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Today’s Presenters</a:t>
            </a:r>
            <a:endParaRPr dirty="0"/>
          </a:p>
        </p:txBody>
      </p:sp>
      <p:sp>
        <p:nvSpPr>
          <p:cNvPr id="172" name="Google Shape;172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73" name="Google Shape;173;p3"/>
          <p:cNvSpPr txBox="1"/>
          <p:nvPr/>
        </p:nvSpPr>
        <p:spPr>
          <a:xfrm>
            <a:off x="2534467" y="4938358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Allie Bollela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abollel@wested.org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"/>
          <p:cNvSpPr txBox="1"/>
          <p:nvPr/>
        </p:nvSpPr>
        <p:spPr>
          <a:xfrm>
            <a:off x="5979516" y="4938358"/>
            <a:ext cx="3329137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Alexandria M. Wright Ph.D.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awright@wested.org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3" descr="A person smiling at the camera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90429" y="2171700"/>
            <a:ext cx="1704975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" descr="A person with long hair smiling&#10;&#10;Description automatically generated with low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66370" y="1981736"/>
            <a:ext cx="2065922" cy="3100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dirty="0">
              <a:solidFill>
                <a:srgbClr val="2F5496"/>
              </a:solidFill>
            </a:endParaRPr>
          </a:p>
        </p:txBody>
      </p:sp>
      <p:sp>
        <p:nvSpPr>
          <p:cNvPr id="182" name="Google Shape;182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of CA Adult Ed Career Education Dashboard</a:t>
            </a:r>
            <a:endParaRPr sz="280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Exploring Steps to Building Career Pathways &amp; Career Systems with Equity</a:t>
            </a:r>
            <a:endParaRPr sz="280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Exercise: Using the CA Adult Ed Career Education Dashboard to build Arts &amp; Humanities Pathways in the Bay Macroregion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5725" lvl="0" indent="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None/>
            </a:pPr>
            <a:endParaRPr sz="2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 dirty="0">
              <a:solidFill>
                <a:srgbClr val="2F5496"/>
              </a:solidFill>
            </a:endParaRPr>
          </a:p>
        </p:txBody>
      </p:sp>
      <p:sp>
        <p:nvSpPr>
          <p:cNvPr id="189" name="Google Shape;189;p5"/>
          <p:cNvSpPr txBox="1">
            <a:spLocks noGrp="1"/>
          </p:cNvSpPr>
          <p:nvPr>
            <p:ph type="body" idx="1"/>
          </p:nvPr>
        </p:nvSpPr>
        <p:spPr>
          <a:xfrm>
            <a:off x="838200" y="1602729"/>
            <a:ext cx="10515600" cy="389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Char char="•"/>
            </a:pPr>
            <a:r>
              <a:rPr lang="en-US"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Understand the data curation process for the CA Adult Ed Career Education Dashboard and how to submit updated CE programming with associated information for inclusion in the dashboard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Understand and apply the steps to building career pathways and career systems with equity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Understand and apply the CA Adult Ed Career Education Dashboard for pathway development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grpSp>
        <p:nvGrpSpPr>
          <p:cNvPr id="195" name="Google Shape;195;p68" descr="People following along in class; person drilling into wood; person typing on her laptop outdoors."/>
          <p:cNvGrpSpPr/>
          <p:nvPr/>
        </p:nvGrpSpPr>
        <p:grpSpPr>
          <a:xfrm>
            <a:off x="-212394" y="1373617"/>
            <a:ext cx="13473798" cy="3119634"/>
            <a:chOff x="-132184" y="2159680"/>
            <a:chExt cx="13473798" cy="3119634"/>
          </a:xfrm>
        </p:grpSpPr>
        <p:pic>
          <p:nvPicPr>
            <p:cNvPr id="196" name="Google Shape;196;p68" descr="Close-up of using a drill with protective glove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51572" y="2159680"/>
              <a:ext cx="4677167" cy="3119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68" descr="Woman working on laptop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64446" y="2159681"/>
              <a:ext cx="4677168" cy="31181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68" descr="Smiling young man in focus seated with three other people out of focus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-132184" y="2159680"/>
              <a:ext cx="4677167" cy="31175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68"/>
          <p:cNvSpPr txBox="1">
            <a:spLocks noGrp="1"/>
          </p:cNvSpPr>
          <p:nvPr>
            <p:ph type="title" idx="4294967295"/>
          </p:nvPr>
        </p:nvSpPr>
        <p:spPr>
          <a:xfrm>
            <a:off x="0" y="4493251"/>
            <a:ext cx="12192000" cy="1122948"/>
          </a:xfrm>
          <a:prstGeom prst="rect">
            <a:avLst/>
          </a:prstGeom>
          <a:solidFill>
            <a:srgbClr val="000000">
              <a:alpha val="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4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Review: Adult Education to Workforce Data Project</a:t>
            </a:r>
            <a:endParaRPr sz="4000" b="1" dirty="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title" idx="4294967295"/>
          </p:nvPr>
        </p:nvSpPr>
        <p:spPr>
          <a:xfrm>
            <a:off x="364765" y="1088437"/>
            <a:ext cx="10292700" cy="577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CTE &amp; Workforce Course Types</a:t>
            </a:r>
          </a:p>
        </p:txBody>
      </p:sp>
      <p:grpSp>
        <p:nvGrpSpPr>
          <p:cNvPr id="206" name="Google Shape;206;p23" descr="Chart displaying Career Technical Education and Workforce course types and descriptions. "/>
          <p:cNvGrpSpPr/>
          <p:nvPr/>
        </p:nvGrpSpPr>
        <p:grpSpPr>
          <a:xfrm>
            <a:off x="473887" y="1878839"/>
            <a:ext cx="11253790" cy="3832746"/>
            <a:chOff x="9565" y="22878"/>
            <a:chExt cx="11253790" cy="3832746"/>
          </a:xfrm>
        </p:grpSpPr>
        <p:sp>
          <p:nvSpPr>
            <p:cNvPr id="207" name="Google Shape;207;p23"/>
            <p:cNvSpPr/>
            <p:nvPr/>
          </p:nvSpPr>
          <p:spPr>
            <a:xfrm>
              <a:off x="9565" y="30817"/>
              <a:ext cx="3785582" cy="1135674"/>
            </a:xfrm>
            <a:prstGeom prst="chevron">
              <a:avLst>
                <a:gd name="adj" fmla="val 30000"/>
              </a:avLst>
            </a:prstGeom>
            <a:solidFill>
              <a:srgbClr val="F9E131"/>
            </a:solidFill>
            <a:ln w="25400" cap="flat" cmpd="sng">
              <a:solidFill>
                <a:srgbClr val="F9E1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3"/>
            <p:cNvSpPr txBox="1"/>
            <p:nvPr/>
          </p:nvSpPr>
          <p:spPr>
            <a:xfrm>
              <a:off x="350267" y="30817"/>
              <a:ext cx="3104178" cy="1135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200" tIns="140200" rIns="140200" bIns="140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Workforce Preparation</a:t>
              </a:r>
              <a:endParaRPr/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9565" y="1166492"/>
              <a:ext cx="3444880" cy="2689132"/>
            </a:xfrm>
            <a:prstGeom prst="rect">
              <a:avLst/>
            </a:prstGeom>
            <a:solidFill>
              <a:srgbClr val="FCF4CC">
                <a:alpha val="89803"/>
              </a:srgbClr>
            </a:solidFill>
            <a:ln w="25400" cap="flat" cmpd="sng">
              <a:solidFill>
                <a:srgbClr val="FCF4CC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3"/>
            <p:cNvSpPr txBox="1"/>
            <p:nvPr/>
          </p:nvSpPr>
          <p:spPr>
            <a:xfrm>
              <a:off x="9565" y="1166492"/>
              <a:ext cx="3444880" cy="2689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200" tIns="272200" rIns="272200" bIns="544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orbel"/>
                  <a:ea typeface="Corbel"/>
                  <a:cs typeface="Corbel"/>
                  <a:sym typeface="Corbel"/>
                </a:rPr>
                <a:t>Workforce Readiness, OSHA, ServeSafe – general skills necessary for success in the workforce</a:t>
              </a:r>
              <a:endParaRPr/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3738886" y="30817"/>
              <a:ext cx="3785582" cy="1135674"/>
            </a:xfrm>
            <a:prstGeom prst="chevron">
              <a:avLst>
                <a:gd name="adj" fmla="val 30000"/>
              </a:avLst>
            </a:prstGeom>
            <a:solidFill>
              <a:srgbClr val="FB9E3F"/>
            </a:solidFill>
            <a:ln w="25400" cap="flat" cmpd="sng">
              <a:solidFill>
                <a:srgbClr val="FB9E3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3"/>
            <p:cNvSpPr txBox="1"/>
            <p:nvPr/>
          </p:nvSpPr>
          <p:spPr>
            <a:xfrm>
              <a:off x="4079588" y="30817"/>
              <a:ext cx="3104178" cy="1135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200" tIns="140200" rIns="140200" bIns="140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Occupational Skills Builder</a:t>
              </a:r>
              <a:endParaRPr/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3738886" y="1166492"/>
              <a:ext cx="3444880" cy="2689132"/>
            </a:xfrm>
            <a:prstGeom prst="rect">
              <a:avLst/>
            </a:prstGeom>
            <a:solidFill>
              <a:srgbClr val="FDE1CC">
                <a:alpha val="89803"/>
              </a:srgbClr>
            </a:solidFill>
            <a:ln w="25400" cap="flat" cmpd="sng">
              <a:solidFill>
                <a:srgbClr val="FDE1CC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3"/>
            <p:cNvSpPr txBox="1"/>
            <p:nvPr/>
          </p:nvSpPr>
          <p:spPr>
            <a:xfrm>
              <a:off x="3738886" y="1166492"/>
              <a:ext cx="3444880" cy="2689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200" tIns="272200" rIns="272200" bIns="544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orbel"/>
                  <a:ea typeface="Corbel"/>
                  <a:cs typeface="Corbel"/>
                  <a:sym typeface="Corbel"/>
                </a:rPr>
                <a:t>Offerings that advance skills related to an industry but that by themselves do not qualify a student for a specific occupation within an industry</a:t>
              </a:r>
              <a:endParaRPr/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7477773" y="22878"/>
              <a:ext cx="3785582" cy="1135674"/>
            </a:xfrm>
            <a:prstGeom prst="chevron">
              <a:avLst>
                <a:gd name="adj" fmla="val 30000"/>
              </a:avLst>
            </a:prstGeom>
            <a:solidFill>
              <a:srgbClr val="FE624C"/>
            </a:solidFill>
            <a:ln w="25400" cap="flat" cmpd="sng">
              <a:solidFill>
                <a:srgbClr val="FE624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3"/>
            <p:cNvSpPr txBox="1"/>
            <p:nvPr/>
          </p:nvSpPr>
          <p:spPr>
            <a:xfrm>
              <a:off x="7818475" y="22878"/>
              <a:ext cx="3104178" cy="11356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200" tIns="140200" rIns="140200" bIns="140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lang="en-US" sz="2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Occupational Credential Programs</a:t>
              </a:r>
              <a:endParaRPr/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7468207" y="1166492"/>
              <a:ext cx="3444880" cy="2689132"/>
            </a:xfrm>
            <a:prstGeom prst="rect">
              <a:avLst/>
            </a:prstGeom>
            <a:solidFill>
              <a:srgbClr val="FED1CD">
                <a:alpha val="89803"/>
              </a:srgbClr>
            </a:solidFill>
            <a:ln w="25400" cap="flat" cmpd="sng">
              <a:solidFill>
                <a:srgbClr val="FED1CD">
                  <a:alpha val="89803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3"/>
            <p:cNvSpPr txBox="1"/>
            <p:nvPr/>
          </p:nvSpPr>
          <p:spPr>
            <a:xfrm>
              <a:off x="7468207" y="1166492"/>
              <a:ext cx="3444880" cy="26891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2200" tIns="272200" rIns="272200" bIns="544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orbel"/>
                  <a:ea typeface="Corbel"/>
                  <a:cs typeface="Corbel"/>
                  <a:sym typeface="Corbel"/>
                </a:rPr>
                <a:t>Programs/courses of sufficient duration and intensity that provide skills for an individual to enter into or advance in a specific occupation and industry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grpSp>
        <p:nvGrpSpPr>
          <p:cNvPr id="224" name="Google Shape;224;p54" descr="Diagram displaying process for creating Career Technical Education course alignment and career systems. "/>
          <p:cNvGrpSpPr/>
          <p:nvPr/>
        </p:nvGrpSpPr>
        <p:grpSpPr>
          <a:xfrm>
            <a:off x="2365294" y="99269"/>
            <a:ext cx="8515487" cy="6361600"/>
            <a:chOff x="2272515" y="210126"/>
            <a:chExt cx="8515487" cy="6361600"/>
          </a:xfrm>
        </p:grpSpPr>
        <p:sp>
          <p:nvSpPr>
            <p:cNvPr id="225" name="Google Shape;225;p54"/>
            <p:cNvSpPr/>
            <p:nvPr/>
          </p:nvSpPr>
          <p:spPr>
            <a:xfrm>
              <a:off x="4894241" y="4872837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54"/>
            <p:cNvSpPr/>
            <p:nvPr/>
          </p:nvSpPr>
          <p:spPr>
            <a:xfrm>
              <a:off x="4558396" y="5034510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4"/>
            <p:cNvSpPr/>
            <p:nvPr/>
          </p:nvSpPr>
          <p:spPr>
            <a:xfrm>
              <a:off x="4206516" y="5162212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4"/>
            <p:cNvSpPr/>
            <p:nvPr/>
          </p:nvSpPr>
          <p:spPr>
            <a:xfrm>
              <a:off x="6506651" y="3001336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4"/>
            <p:cNvSpPr/>
            <p:nvPr/>
          </p:nvSpPr>
          <p:spPr>
            <a:xfrm>
              <a:off x="6371245" y="3330343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4"/>
            <p:cNvSpPr/>
            <p:nvPr/>
          </p:nvSpPr>
          <p:spPr>
            <a:xfrm>
              <a:off x="6275034" y="524664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4"/>
            <p:cNvSpPr/>
            <p:nvPr/>
          </p:nvSpPr>
          <p:spPr>
            <a:xfrm>
              <a:off x="6522686" y="367395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4"/>
            <p:cNvSpPr/>
            <p:nvPr/>
          </p:nvSpPr>
          <p:spPr>
            <a:xfrm>
              <a:off x="6770338" y="210126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4"/>
            <p:cNvSpPr/>
            <p:nvPr/>
          </p:nvSpPr>
          <p:spPr>
            <a:xfrm>
              <a:off x="7017990" y="367395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4"/>
            <p:cNvSpPr/>
            <p:nvPr/>
          </p:nvSpPr>
          <p:spPr>
            <a:xfrm>
              <a:off x="7265642" y="524664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4"/>
            <p:cNvSpPr/>
            <p:nvPr/>
          </p:nvSpPr>
          <p:spPr>
            <a:xfrm>
              <a:off x="6770338" y="541649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4"/>
            <p:cNvSpPr/>
            <p:nvPr/>
          </p:nvSpPr>
          <p:spPr>
            <a:xfrm>
              <a:off x="6770338" y="873801"/>
              <a:ext cx="178166" cy="17816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4"/>
            <p:cNvSpPr/>
            <p:nvPr/>
          </p:nvSpPr>
          <p:spPr>
            <a:xfrm>
              <a:off x="3337953" y="5541300"/>
              <a:ext cx="3843060" cy="103042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54"/>
            <p:cNvSpPr txBox="1"/>
            <p:nvPr/>
          </p:nvSpPr>
          <p:spPr>
            <a:xfrm>
              <a:off x="3388254" y="5591601"/>
              <a:ext cx="3742458" cy="929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3425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0" i="0" u="none" strike="noStrike" cap="non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Establish common definitions, organize courses and programs, and code courses and programs</a:t>
              </a:r>
              <a:endParaRPr/>
            </a:p>
          </p:txBody>
        </p:sp>
        <p:sp>
          <p:nvSpPr>
            <p:cNvPr id="239" name="Google Shape;239;p54"/>
            <p:cNvSpPr/>
            <p:nvPr/>
          </p:nvSpPr>
          <p:spPr>
            <a:xfrm>
              <a:off x="2272515" y="4531004"/>
              <a:ext cx="1781669" cy="1781543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5999" r="-5998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54"/>
            <p:cNvSpPr/>
            <p:nvPr/>
          </p:nvSpPr>
          <p:spPr>
            <a:xfrm>
              <a:off x="5810019" y="4203255"/>
              <a:ext cx="3843060" cy="103042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4"/>
            <p:cNvSpPr txBox="1"/>
            <p:nvPr/>
          </p:nvSpPr>
          <p:spPr>
            <a:xfrm>
              <a:off x="5860320" y="4253556"/>
              <a:ext cx="3742458" cy="929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3425" tIns="57150" rIns="57150" bIns="571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en-US" sz="1500" b="0" i="0" u="none" strike="noStrike" cap="non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Establish processes and a data structure for aggregating and updating course and program data</a:t>
              </a:r>
              <a:endParaRPr/>
            </a:p>
          </p:txBody>
        </p:sp>
        <p:sp>
          <p:nvSpPr>
            <p:cNvPr id="242" name="Google Shape;242;p54"/>
            <p:cNvSpPr/>
            <p:nvPr/>
          </p:nvSpPr>
          <p:spPr>
            <a:xfrm>
              <a:off x="4744581" y="3192959"/>
              <a:ext cx="1781669" cy="1781543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t="-4999" b="-4998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4"/>
            <p:cNvSpPr/>
            <p:nvPr/>
          </p:nvSpPr>
          <p:spPr>
            <a:xfrm>
              <a:off x="6944942" y="2173856"/>
              <a:ext cx="3843060" cy="103042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4"/>
            <p:cNvSpPr txBox="1"/>
            <p:nvPr/>
          </p:nvSpPr>
          <p:spPr>
            <a:xfrm>
              <a:off x="6995243" y="2224157"/>
              <a:ext cx="3742458" cy="9298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3425" tIns="53325" rIns="53325" bIns="533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rPr>
                <a:t>Implement an adult learner career exploration portal that captures the regional AE career pathways and system</a:t>
              </a:r>
              <a:endParaRPr/>
            </a:p>
          </p:txBody>
        </p:sp>
        <p:sp>
          <p:nvSpPr>
            <p:cNvPr id="245" name="Google Shape;245;p54"/>
            <p:cNvSpPr/>
            <p:nvPr/>
          </p:nvSpPr>
          <p:spPr>
            <a:xfrm>
              <a:off x="5879504" y="1163560"/>
              <a:ext cx="1781669" cy="1781543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l="-7998" r="-7999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54"/>
          <p:cNvSpPr txBox="1"/>
          <p:nvPr/>
        </p:nvSpPr>
        <p:spPr>
          <a:xfrm>
            <a:off x="288746" y="2218240"/>
            <a:ext cx="43710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Goal: </a:t>
            </a:r>
            <a:r>
              <a:rPr lang="en-US" sz="2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Organize and classify regional CTE courses to build a career pathway system and career navigation platform across the SDIC Region/Super-region</a:t>
            </a:r>
            <a:endParaRPr sz="22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54"/>
          <p:cNvSpPr txBox="1">
            <a:spLocks noGrp="1"/>
          </p:cNvSpPr>
          <p:nvPr>
            <p:ph type="title" idx="4294967295"/>
          </p:nvPr>
        </p:nvSpPr>
        <p:spPr>
          <a:xfrm>
            <a:off x="288746" y="1000642"/>
            <a:ext cx="5690770" cy="12686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San Diego/Imperial CTE Course Alignment &amp; Career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3084</TotalTime>
  <Words>1147</Words>
  <Application>Microsoft Macintosh PowerPoint</Application>
  <PresentationFormat>Widescreen</PresentationFormat>
  <Paragraphs>178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Helvetica Neue Light</vt:lpstr>
      <vt:lpstr>Helvetica Neue</vt:lpstr>
      <vt:lpstr>Century Gothic</vt:lpstr>
      <vt:lpstr>Calibri</vt:lpstr>
      <vt:lpstr>Corbel</vt:lpstr>
      <vt:lpstr>Arial</vt:lpstr>
      <vt:lpstr>Source Sans Pro</vt:lpstr>
      <vt:lpstr>White</vt:lpstr>
      <vt:lpstr>White</vt:lpstr>
      <vt:lpstr>Building Career Pathways  Using the CA Adult Ed Career Education Dashboard Tool</vt:lpstr>
      <vt:lpstr>CAEP AEP Team</vt:lpstr>
      <vt:lpstr>Chancellor’s Office Welcome</vt:lpstr>
      <vt:lpstr>Today’s Presenters</vt:lpstr>
      <vt:lpstr>Agenda</vt:lpstr>
      <vt:lpstr>Objectives</vt:lpstr>
      <vt:lpstr>Review: Adult Education to Workforce Data Project</vt:lpstr>
      <vt:lpstr>CTE &amp; Workforce Course Types</vt:lpstr>
      <vt:lpstr>San Diego/Imperial CTE Course Alignment &amp; Career System</vt:lpstr>
      <vt:lpstr>Data Collection Process</vt:lpstr>
      <vt:lpstr>Data Collection Process and Annual Updates</vt:lpstr>
      <vt:lpstr>Pathway Planning</vt:lpstr>
      <vt:lpstr>What data do we need to build or enhance career pathways with equity?</vt:lpstr>
      <vt:lpstr>Steps to Pathway Planning</vt:lpstr>
      <vt:lpstr>Steps to Pathway Planning</vt:lpstr>
      <vt:lpstr>CA Adult Ed Career Education Dashboard (bit.ly/CAEP_CTE_Courses) </vt:lpstr>
      <vt:lpstr>Arts &amp; Humanities Pathways</vt:lpstr>
      <vt:lpstr>Arts &amp; Humanities Pathways </vt:lpstr>
      <vt:lpstr>Arts &amp; Humanities Pathways </vt:lpstr>
      <vt:lpstr>Questions &amp; Thoughts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Career Pathways:   Using the CA Adult Ed Career Education Dashboard Tool</dc:title>
  <dc:creator>Blaire Toso</dc:creator>
  <cp:lastModifiedBy>Ayanna Smith</cp:lastModifiedBy>
  <cp:revision>4</cp:revision>
  <dcterms:modified xsi:type="dcterms:W3CDTF">2022-06-23T18:59:46Z</dcterms:modified>
</cp:coreProperties>
</file>