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4" r:id="rId2"/>
  </p:sldMasterIdLst>
  <p:notesMasterIdLst>
    <p:notesMasterId r:id="rId2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12192000" cy="6858000"/>
  <p:notesSz cx="7010400" cy="92964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Century Gothic" panose="020B0502020202020204" pitchFamily="34" charset="0"/>
      <p:regular r:id="rId29"/>
      <p:bold r:id="rId30"/>
      <p:italic r:id="rId31"/>
      <p:boldItalic r:id="rId32"/>
    </p:embeddedFont>
    <p:embeddedFont>
      <p:font typeface="Corbel" panose="020B0503020204020204" pitchFamily="34" charset="0"/>
      <p:regular r:id="rId33"/>
      <p:bold r:id="rId34"/>
      <p:italic r:id="rId35"/>
      <p:boldItalic r:id="rId36"/>
    </p:embeddedFont>
    <p:embeddedFont>
      <p:font typeface="Helvetica Neue" panose="02000503000000020004" pitchFamily="2" charset="0"/>
      <p:regular r:id="rId37"/>
      <p:bold r:id="rId38"/>
      <p:italic r:id="rId39"/>
      <p:boldItalic r:id="rId40"/>
    </p:embeddedFont>
    <p:embeddedFont>
      <p:font typeface="Helvetica Neue Light" panose="02000403000000020004" pitchFamily="2" charset="0"/>
      <p:regular r:id="rId41"/>
      <p:bold r:id="rId42"/>
      <p:italic r:id="rId43"/>
      <p:boldItalic r:id="rId44"/>
    </p:embeddedFont>
    <p:embeddedFont>
      <p:font typeface="Source Sans Pro" panose="020B0503030403020204" pitchFamily="34" charset="0"/>
      <p:regular r:id="rId45"/>
      <p:bold r:id="rId46"/>
      <p:italic r:id="rId47"/>
      <p:boldItalic r:id="rId4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9" roundtripDataSignature="AMtx7mjcVtleKutbEcG3G5aa3Q5nYLpNu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26255"/>
    <p:restoredTop sz="86420"/>
  </p:normalViewPr>
  <p:slideViewPr>
    <p:cSldViewPr snapToGrid="0" snapToObjects="1">
      <p:cViewPr varScale="1">
        <p:scale>
          <a:sx n="106" d="100"/>
          <a:sy n="106" d="100"/>
        </p:scale>
        <p:origin x="184" y="24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21" Type="http://schemas.openxmlformats.org/officeDocument/2006/relationships/slide" Target="slides/slide19.xml"/><Relationship Id="rId34" Type="http://schemas.openxmlformats.org/officeDocument/2006/relationships/font" Target="fonts/font10.fntdata"/><Relationship Id="rId42" Type="http://schemas.openxmlformats.org/officeDocument/2006/relationships/font" Target="fonts/font18.fntdata"/><Relationship Id="rId47" Type="http://schemas.openxmlformats.org/officeDocument/2006/relationships/font" Target="fonts/font23.fntdata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font" Target="fonts/font5.fntdata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45" Type="http://schemas.openxmlformats.org/officeDocument/2006/relationships/font" Target="fonts/font21.fntdata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7.fntdata"/><Relationship Id="rId44" Type="http://schemas.openxmlformats.org/officeDocument/2006/relationships/font" Target="fonts/font20.fntdata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font" Target="fonts/font19.fntdata"/><Relationship Id="rId48" Type="http://schemas.openxmlformats.org/officeDocument/2006/relationships/font" Target="fonts/font24.fntdata"/><Relationship Id="rId8" Type="http://schemas.openxmlformats.org/officeDocument/2006/relationships/slide" Target="slides/slide6.xml"/><Relationship Id="rId51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46" Type="http://schemas.openxmlformats.org/officeDocument/2006/relationships/font" Target="fonts/font22.fntdata"/><Relationship Id="rId20" Type="http://schemas.openxmlformats.org/officeDocument/2006/relationships/slide" Target="slides/slide18.xml"/><Relationship Id="rId41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49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938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6" name="Google Shape;136;p1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7" name="Google Shape;137;p1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67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99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00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4" name="Google Shape;264;p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4" name="Google Shape;274;p101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275" name="Google Shape;275;p101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2" name="Google Shape;282;p102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283" name="Google Shape;283;p102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4" name="Google Shape;294;p103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295" name="Google Shape;295;p103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3" name="Google Shape;303;p104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304" name="Google Shape;304;p104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5" name="Google Shape;315;p105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316" name="Google Shape;316;p105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106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5" name="Google Shape;335;p107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336" name="Google Shape;336;p107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34e420b5db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4" name="Google Shape;144;g134e420b5db_0_54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5" name="Google Shape;145;g134e420b5db_0_54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5" name="Google Shape;345;p81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6" name="Google Shape;346;p81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1" name="Google Shape;351;p108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2" name="Google Shape;352;p108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7" name="Google Shape;157;p10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8" name="Google Shape;158;p10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8" name="Google Shape;168;p3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9" name="Google Shape;169;p3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9" name="Google Shape;17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5" name="Google Shape;185;p5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800"/>
          </a:p>
        </p:txBody>
      </p:sp>
      <p:sp>
        <p:nvSpPr>
          <p:cNvPr id="186" name="Google Shape;186;p5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68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2" name="Google Shape;192;p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3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54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50" descr="AEBG_PowerPoint20182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50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5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marL="457200" lvl="0" indent="-371475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1pPr>
            <a:lvl2pPr marL="914400" lvl="1" indent="-371475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2pPr>
            <a:lvl3pPr marL="1371600" lvl="2" indent="-371475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3pPr>
            <a:lvl4pPr marL="1828800" lvl="3" indent="-371475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4pPr>
            <a:lvl5pPr marL="2286000" lvl="4" indent="-371475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5pPr>
            <a:lvl6pPr marL="2743200" lvl="5" indent="-371475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6pPr>
            <a:lvl7pPr marL="3200400" lvl="6" indent="-371475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7pPr>
            <a:lvl8pPr marL="3657600" lvl="7" indent="-371475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8pPr>
            <a:lvl9pPr marL="4114800" lvl="8" indent="-371475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50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8" name="Google Shape;18;p50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9" name="Google Shape;19;p50"/>
          <p:cNvSpPr txBox="1">
            <a:spLocks noGrp="1"/>
          </p:cNvSpPr>
          <p:nvPr>
            <p:ph type="sldNum" idx="12"/>
          </p:nvPr>
        </p:nvSpPr>
        <p:spPr>
          <a:xfrm>
            <a:off x="5979516" y="6540500"/>
            <a:ext cx="246900" cy="2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6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00" cy="14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6"/>
          <p:cNvSpPr txBox="1">
            <a:spLocks noGrp="1"/>
          </p:cNvSpPr>
          <p:nvPr>
            <p:ph type="body" idx="1"/>
          </p:nvPr>
        </p:nvSpPr>
        <p:spPr>
          <a:xfrm>
            <a:off x="1103313" y="1905000"/>
            <a:ext cx="4396200" cy="5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86D1D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64" name="Google Shape;64;p116"/>
          <p:cNvSpPr txBox="1">
            <a:spLocks noGrp="1"/>
          </p:cNvSpPr>
          <p:nvPr>
            <p:ph type="body" idx="2"/>
          </p:nvPr>
        </p:nvSpPr>
        <p:spPr>
          <a:xfrm>
            <a:off x="1103312" y="2514600"/>
            <a:ext cx="4396200" cy="37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•"/>
              <a:defRPr sz="1800"/>
            </a:lvl1pPr>
            <a:lvl2pPr marL="914400" lvl="1" indent="-30988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Char char="•"/>
              <a:defRPr sz="1600"/>
            </a:lvl2pPr>
            <a:lvl3pPr marL="1371600" lvl="2" indent="-29971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Char char="•"/>
              <a:defRPr sz="1400"/>
            </a:lvl3pPr>
            <a:lvl4pPr marL="1828800" lvl="3" indent="-28956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•"/>
              <a:defRPr sz="1200"/>
            </a:lvl4pPr>
            <a:lvl5pPr marL="2286000" lvl="4" indent="-28956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•"/>
              <a:defRPr sz="1200"/>
            </a:lvl5pPr>
            <a:lvl6pPr marL="2743200" lvl="5" indent="-28956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•"/>
              <a:defRPr sz="1200"/>
            </a:lvl6pPr>
            <a:lvl7pPr marL="3200400" lvl="6" indent="-28956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•"/>
              <a:defRPr sz="1200"/>
            </a:lvl7pPr>
            <a:lvl8pPr marL="3657600" lvl="7" indent="-28955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•"/>
              <a:defRPr sz="1200"/>
            </a:lvl8pPr>
            <a:lvl9pPr marL="4114800" lvl="8" indent="-28955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•"/>
              <a:defRPr sz="1200"/>
            </a:lvl9pPr>
          </a:lstStyle>
          <a:p>
            <a:endParaRPr/>
          </a:p>
        </p:txBody>
      </p:sp>
      <p:sp>
        <p:nvSpPr>
          <p:cNvPr id="65" name="Google Shape;65;p116"/>
          <p:cNvSpPr txBox="1">
            <a:spLocks noGrp="1"/>
          </p:cNvSpPr>
          <p:nvPr>
            <p:ph type="body" idx="3"/>
          </p:nvPr>
        </p:nvSpPr>
        <p:spPr>
          <a:xfrm>
            <a:off x="5654495" y="1905000"/>
            <a:ext cx="4396200" cy="5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86D1D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66" name="Google Shape;66;p116"/>
          <p:cNvSpPr txBox="1">
            <a:spLocks noGrp="1"/>
          </p:cNvSpPr>
          <p:nvPr>
            <p:ph type="body" idx="4"/>
          </p:nvPr>
        </p:nvSpPr>
        <p:spPr>
          <a:xfrm>
            <a:off x="5654495" y="2514600"/>
            <a:ext cx="4396200" cy="37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•"/>
              <a:defRPr sz="1800"/>
            </a:lvl1pPr>
            <a:lvl2pPr marL="914400" lvl="1" indent="-30988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Char char="•"/>
              <a:defRPr sz="1600"/>
            </a:lvl2pPr>
            <a:lvl3pPr marL="1371600" lvl="2" indent="-29971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Char char="•"/>
              <a:defRPr sz="1400"/>
            </a:lvl3pPr>
            <a:lvl4pPr marL="1828800" lvl="3" indent="-28956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•"/>
              <a:defRPr sz="1200"/>
            </a:lvl4pPr>
            <a:lvl5pPr marL="2286000" lvl="4" indent="-28956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•"/>
              <a:defRPr sz="1200"/>
            </a:lvl5pPr>
            <a:lvl6pPr marL="2743200" lvl="5" indent="-28956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•"/>
              <a:defRPr sz="1200"/>
            </a:lvl6pPr>
            <a:lvl7pPr marL="3200400" lvl="6" indent="-28956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•"/>
              <a:defRPr sz="1200"/>
            </a:lvl7pPr>
            <a:lvl8pPr marL="3657600" lvl="7" indent="-28955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•"/>
              <a:defRPr sz="1200"/>
            </a:lvl8pPr>
            <a:lvl9pPr marL="4114800" lvl="8" indent="-28955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•"/>
              <a:defRPr sz="1200"/>
            </a:lvl9pPr>
          </a:lstStyle>
          <a:p>
            <a:endParaRPr/>
          </a:p>
        </p:txBody>
      </p:sp>
      <p:sp>
        <p:nvSpPr>
          <p:cNvPr id="67" name="Google Shape;67;p116"/>
          <p:cNvSpPr txBox="1">
            <a:spLocks noGrp="1"/>
          </p:cNvSpPr>
          <p:nvPr>
            <p:ph type="dt" idx="10"/>
          </p:nvPr>
        </p:nvSpPr>
        <p:spPr>
          <a:xfrm rot="5400000">
            <a:off x="10155638" y="1790701"/>
            <a:ext cx="990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Google Shape;68;p116"/>
          <p:cNvSpPr txBox="1">
            <a:spLocks noGrp="1"/>
          </p:cNvSpPr>
          <p:nvPr>
            <p:ph type="ftr" idx="11"/>
          </p:nvPr>
        </p:nvSpPr>
        <p:spPr>
          <a:xfrm rot="5400000">
            <a:off x="8951571" y="3225300"/>
            <a:ext cx="3859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Google Shape;69;p116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2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 type="blank">
  <p:cSld name="BLANK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92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" name="Google Shape;72;p92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Google Shape;73;p92"/>
          <p:cNvSpPr txBox="1">
            <a:spLocks noGrp="1"/>
          </p:cNvSpPr>
          <p:nvPr>
            <p:ph type="sldNum" idx="12"/>
          </p:nvPr>
        </p:nvSpPr>
        <p:spPr>
          <a:xfrm>
            <a:off x="5979516" y="6540500"/>
            <a:ext cx="246900" cy="2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8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3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8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marL="457200" lvl="0" indent="-371475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SzPts val="2250"/>
              <a:buChar char="•"/>
              <a:defRPr sz="3200"/>
            </a:lvl1pPr>
            <a:lvl2pPr marL="914400" lvl="1" indent="-371475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SzPts val="2250"/>
              <a:buChar char="•"/>
              <a:defRPr sz="2800"/>
            </a:lvl2pPr>
            <a:lvl3pPr marL="1371600" lvl="2" indent="-371475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SzPts val="2250"/>
              <a:buChar char="•"/>
              <a:defRPr sz="2400"/>
            </a:lvl3pPr>
            <a:lvl4pPr marL="1828800" lvl="3" indent="-371475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SzPts val="2250"/>
              <a:buChar char="•"/>
              <a:defRPr sz="2000"/>
            </a:lvl4pPr>
            <a:lvl5pPr marL="2286000" lvl="4" indent="-371475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SzPts val="2250"/>
              <a:buChar char="•"/>
              <a:defRPr sz="2000"/>
            </a:lvl5pPr>
            <a:lvl6pPr marL="2743200" lvl="5" indent="-371475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SzPts val="2250"/>
              <a:buChar char="•"/>
              <a:defRPr sz="2000"/>
            </a:lvl6pPr>
            <a:lvl7pPr marL="3200400" lvl="6" indent="-371475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SzPts val="2250"/>
              <a:buChar char="•"/>
              <a:defRPr sz="2000"/>
            </a:lvl7pPr>
            <a:lvl8pPr marL="3657600" lvl="7" indent="-371475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SzPts val="2250"/>
              <a:buChar char="•"/>
              <a:defRPr sz="2000"/>
            </a:lvl8pPr>
            <a:lvl9pPr marL="4114800" lvl="8" indent="-371475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SzPts val="2250"/>
              <a:buChar char="•"/>
              <a:defRPr sz="2000"/>
            </a:lvl9pPr>
          </a:lstStyle>
          <a:p>
            <a:endParaRPr/>
          </a:p>
        </p:txBody>
      </p:sp>
      <p:sp>
        <p:nvSpPr>
          <p:cNvPr id="77" name="Google Shape;77;p8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SzPts val="2250"/>
              <a:buNone/>
              <a:defRPr sz="1600"/>
            </a:lvl1pPr>
            <a:lvl2pPr marL="914400" lvl="1" indent="-228600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SzPts val="2250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SzPts val="2250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SzPts val="2250"/>
              <a:buNone/>
              <a:defRPr sz="1000"/>
            </a:lvl4pPr>
            <a:lvl5pPr marL="2286000" lvl="4" indent="-228600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SzPts val="2250"/>
              <a:buNone/>
              <a:defRPr sz="1000"/>
            </a:lvl5pPr>
            <a:lvl6pPr marL="2743200" lvl="5" indent="-228600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SzPts val="2250"/>
              <a:buNone/>
              <a:defRPr sz="1000"/>
            </a:lvl6pPr>
            <a:lvl7pPr marL="3200400" lvl="6" indent="-228600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SzPts val="2250"/>
              <a:buNone/>
              <a:defRPr sz="1000"/>
            </a:lvl7pPr>
            <a:lvl8pPr marL="3657600" lvl="7" indent="-228600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SzPts val="2250"/>
              <a:buNone/>
              <a:defRPr sz="1000"/>
            </a:lvl8pPr>
            <a:lvl9pPr marL="4114800" lvl="8" indent="-228600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SzPts val="2250"/>
              <a:buNone/>
              <a:defRPr sz="1000"/>
            </a:lvl9pPr>
          </a:lstStyle>
          <a:p>
            <a:endParaRPr/>
          </a:p>
        </p:txBody>
      </p:sp>
      <p:sp>
        <p:nvSpPr>
          <p:cNvPr id="78" name="Google Shape;78;p85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" name="Google Shape;79;p85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Google Shape;80;p85"/>
          <p:cNvSpPr txBox="1">
            <a:spLocks noGrp="1"/>
          </p:cNvSpPr>
          <p:nvPr>
            <p:ph type="sldNum" idx="12"/>
          </p:nvPr>
        </p:nvSpPr>
        <p:spPr>
          <a:xfrm>
            <a:off x="5979516" y="6540500"/>
            <a:ext cx="246900" cy="2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2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5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5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4" name="Google Shape;84;p5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5" name="Google Shape;85;p5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Google Shape;86;p5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wo Content">
  <p:cSld name="4_Two Content 2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55"/>
          <p:cNvSpPr txBox="1">
            <a:spLocks noGrp="1"/>
          </p:cNvSpPr>
          <p:nvPr>
            <p:ph type="body" idx="1"/>
          </p:nvPr>
        </p:nvSpPr>
        <p:spPr>
          <a:xfrm>
            <a:off x="1524000" y="1694673"/>
            <a:ext cx="9414600" cy="5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F6D"/>
              </a:buClr>
              <a:buSzPts val="2800"/>
              <a:buNone/>
              <a:defRPr>
                <a:solidFill>
                  <a:srgbClr val="002F6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55"/>
          <p:cNvSpPr txBox="1">
            <a:spLocks noGrp="1"/>
          </p:cNvSpPr>
          <p:nvPr>
            <p:ph type="body" idx="2"/>
          </p:nvPr>
        </p:nvSpPr>
        <p:spPr>
          <a:xfrm>
            <a:off x="1524000" y="2367887"/>
            <a:ext cx="9415500" cy="30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3575A"/>
              </a:buClr>
              <a:buSzPts val="2800"/>
              <a:buFont typeface="Arial"/>
              <a:buChar char="•"/>
              <a:defRPr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_HEADER 2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5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5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3" name="Google Shape;93;p5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4" name="Google Shape;94;p5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5" name="Google Shape;95;p5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tx">
  <p:cSld name="TITLE_AND_BODY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34e420b5db_0_70"/>
          <p:cNvSpPr txBox="1">
            <a:spLocks noGrp="1"/>
          </p:cNvSpPr>
          <p:nvPr>
            <p:ph type="sldNum" idx="12"/>
          </p:nvPr>
        </p:nvSpPr>
        <p:spPr>
          <a:xfrm>
            <a:off x="5979516" y="6540500"/>
            <a:ext cx="246900" cy="2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2" name="Google Shape;102;g134e420b5db_0_70" descr="AEBG_PowerPoint20182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Subtitle">
  <p:cSld name="Title &amp; Subtitle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g134e420b5db_0_7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857251"/>
            <a:ext cx="12192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g134e420b5db_0_73"/>
          <p:cNvSpPr txBox="1">
            <a:spLocks noGrp="1"/>
          </p:cNvSpPr>
          <p:nvPr>
            <p:ph type="title"/>
          </p:nvPr>
        </p:nvSpPr>
        <p:spPr>
          <a:xfrm>
            <a:off x="1097391" y="4872943"/>
            <a:ext cx="10413900" cy="9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Helvetica Neue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g134e420b5db_0_73"/>
          <p:cNvSpPr txBox="1">
            <a:spLocks noGrp="1"/>
          </p:cNvSpPr>
          <p:nvPr>
            <p:ph type="sldNum" idx="12"/>
          </p:nvPr>
        </p:nvSpPr>
        <p:spPr>
          <a:xfrm>
            <a:off x="5979516" y="6540500"/>
            <a:ext cx="246900" cy="2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g134e420b5db_0_77" descr="AEBG_PowerPoint20182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g134e420b5db_0_77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g134e420b5db_0_7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marL="457200" lvl="0" indent="-37147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1pPr>
            <a:lvl2pPr marL="914400" lvl="1" indent="-37147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2pPr>
            <a:lvl3pPr marL="1371600" lvl="2" indent="-37147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3pPr>
            <a:lvl4pPr marL="1828800" lvl="3" indent="-37147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4pPr>
            <a:lvl5pPr marL="2286000" lvl="4" indent="-37147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5pPr>
            <a:lvl6pPr marL="2743200" lvl="5" indent="-37147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6pPr>
            <a:lvl7pPr marL="3200400" lvl="6" indent="-37147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7pPr>
            <a:lvl8pPr marL="3657600" lvl="7" indent="-37147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8pPr>
            <a:lvl9pPr marL="4114800" lvl="8" indent="-37147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g134e420b5db_0_77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12" name="Google Shape;112;g134e420b5db_0_77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13" name="Google Shape;113;g134e420b5db_0_77"/>
          <p:cNvSpPr txBox="1">
            <a:spLocks noGrp="1"/>
          </p:cNvSpPr>
          <p:nvPr>
            <p:ph type="sldNum" idx="12"/>
          </p:nvPr>
        </p:nvSpPr>
        <p:spPr>
          <a:xfrm>
            <a:off x="5979516" y="6540500"/>
            <a:ext cx="246900" cy="2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34e420b5db_0_8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g134e420b5db_0_8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17" name="Google Shape;117;g134e420b5db_0_8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8" name="Google Shape;118;g134e420b5db_0_8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9" name="Google Shape;119;g134e420b5db_0_8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1"/>
          <p:cNvSpPr txBox="1">
            <a:spLocks noGrp="1"/>
          </p:cNvSpPr>
          <p:nvPr>
            <p:ph type="sldNum" idx="12"/>
          </p:nvPr>
        </p:nvSpPr>
        <p:spPr>
          <a:xfrm>
            <a:off x="5979516" y="6540500"/>
            <a:ext cx="246900" cy="2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2" name="Google Shape;22;p51" descr="AEBG_PowerPoint20182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" name="Google Shape;23;p51"/>
          <p:cNvGrpSpPr/>
          <p:nvPr/>
        </p:nvGrpSpPr>
        <p:grpSpPr>
          <a:xfrm>
            <a:off x="-212394" y="1373617"/>
            <a:ext cx="13473799" cy="3119634"/>
            <a:chOff x="-132184" y="2159680"/>
            <a:chExt cx="13473799" cy="3119634"/>
          </a:xfrm>
        </p:grpSpPr>
        <p:pic>
          <p:nvPicPr>
            <p:cNvPr id="24" name="Google Shape;24;p51" descr="Smiling young man in focus seated with three other people out of focus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-132184" y="2159680"/>
              <a:ext cx="4677169" cy="311750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" name="Google Shape;25;p51" descr="Close-up of using a drill with protective gloves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351572" y="2159680"/>
              <a:ext cx="4677166" cy="31196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" name="Google Shape;26;p51" descr="Woman working on laptop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664446" y="2159681"/>
              <a:ext cx="4677169" cy="311811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34e420b5db_0_9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g134e420b5db_0_9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3" name="Google Shape;123;g134e420b5db_0_9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4" name="Google Shape;124;g134e420b5db_0_9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wo Content">
  <p:cSld name="4_Two Content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34e420b5db_0_95"/>
          <p:cNvSpPr txBox="1">
            <a:spLocks noGrp="1"/>
          </p:cNvSpPr>
          <p:nvPr>
            <p:ph type="body" idx="1"/>
          </p:nvPr>
        </p:nvSpPr>
        <p:spPr>
          <a:xfrm>
            <a:off x="1524000" y="1694673"/>
            <a:ext cx="9414600" cy="5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F6D"/>
              </a:buClr>
              <a:buSzPts val="2800"/>
              <a:buNone/>
              <a:defRPr>
                <a:solidFill>
                  <a:srgbClr val="002F6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7" name="Google Shape;127;g134e420b5db_0_95"/>
          <p:cNvSpPr txBox="1">
            <a:spLocks noGrp="1"/>
          </p:cNvSpPr>
          <p:nvPr>
            <p:ph type="body" idx="2"/>
          </p:nvPr>
        </p:nvSpPr>
        <p:spPr>
          <a:xfrm>
            <a:off x="1524000" y="2367887"/>
            <a:ext cx="9415500" cy="30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3575A"/>
              </a:buClr>
              <a:buSzPts val="2800"/>
              <a:buFont typeface="Arial"/>
              <a:buChar char="•"/>
              <a:defRPr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34e420b5db_0_9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g134e420b5db_0_9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31" name="Google Shape;131;g134e420b5db_0_9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2" name="Google Shape;132;g134e420b5db_0_9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3" name="Google Shape;133;g134e420b5db_0_9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TITLE_AND_BODY 2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09"/>
          <p:cNvSpPr txBox="1">
            <a:spLocks noGrp="1"/>
          </p:cNvSpPr>
          <p:nvPr>
            <p:ph type="sldNum" idx="12"/>
          </p:nvPr>
        </p:nvSpPr>
        <p:spPr>
          <a:xfrm>
            <a:off x="5979516" y="6540500"/>
            <a:ext cx="246900" cy="2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9" name="Google Shape;29;p109" descr="AEBG_PowerPoint20182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Subtitle">
  <p:cSld name="Title &amp; Subtitle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31;p1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857251"/>
            <a:ext cx="12191997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110"/>
          <p:cNvSpPr txBox="1">
            <a:spLocks noGrp="1"/>
          </p:cNvSpPr>
          <p:nvPr>
            <p:ph type="title"/>
          </p:nvPr>
        </p:nvSpPr>
        <p:spPr>
          <a:xfrm>
            <a:off x="1097391" y="4872943"/>
            <a:ext cx="10413900" cy="9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Helvetica Neue"/>
              <a:buNone/>
              <a:defRPr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10"/>
          <p:cNvSpPr txBox="1">
            <a:spLocks noGrp="1"/>
          </p:cNvSpPr>
          <p:nvPr>
            <p:ph type="sldNum" idx="12"/>
          </p:nvPr>
        </p:nvSpPr>
        <p:spPr>
          <a:xfrm>
            <a:off x="5979516" y="6540500"/>
            <a:ext cx="246900" cy="2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1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1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7" name="Google Shape;37;p1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Google Shape;38;p1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Google Shape;39;p1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Google Shape;43;p1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Google Shape;44;p1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wo Content">
  <p:cSld name="4_Two Conten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3"/>
          <p:cNvSpPr txBox="1">
            <a:spLocks noGrp="1"/>
          </p:cNvSpPr>
          <p:nvPr>
            <p:ph type="body" idx="1"/>
          </p:nvPr>
        </p:nvSpPr>
        <p:spPr>
          <a:xfrm>
            <a:off x="1524000" y="1694673"/>
            <a:ext cx="9414600" cy="5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F6D"/>
              </a:buClr>
              <a:buSzPts val="2800"/>
              <a:buNone/>
              <a:defRPr>
                <a:solidFill>
                  <a:srgbClr val="002F6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113"/>
          <p:cNvSpPr txBox="1">
            <a:spLocks noGrp="1"/>
          </p:cNvSpPr>
          <p:nvPr>
            <p:ph type="body" idx="2"/>
          </p:nvPr>
        </p:nvSpPr>
        <p:spPr>
          <a:xfrm>
            <a:off x="1524000" y="2367887"/>
            <a:ext cx="9415500" cy="30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3575A"/>
              </a:buClr>
              <a:buSzPts val="2800"/>
              <a:buFont typeface="Arial"/>
              <a:buChar char="•"/>
              <a:defRPr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1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1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1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1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5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00" cy="14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15"/>
          <p:cNvSpPr txBox="1">
            <a:spLocks noGrp="1"/>
          </p:cNvSpPr>
          <p:nvPr>
            <p:ph type="body" idx="1"/>
          </p:nvPr>
        </p:nvSpPr>
        <p:spPr>
          <a:xfrm>
            <a:off x="1103312" y="2060575"/>
            <a:ext cx="4396200" cy="41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•"/>
              <a:defRPr sz="1800"/>
            </a:lvl1pPr>
            <a:lvl2pPr marL="914400" lvl="1" indent="-30988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Char char="•"/>
              <a:defRPr sz="1600"/>
            </a:lvl2pPr>
            <a:lvl3pPr marL="1371600" lvl="2" indent="-29971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Char char="•"/>
              <a:defRPr sz="1400"/>
            </a:lvl3pPr>
            <a:lvl4pPr marL="1828800" lvl="3" indent="-28956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•"/>
              <a:defRPr sz="1200"/>
            </a:lvl4pPr>
            <a:lvl5pPr marL="2286000" lvl="4" indent="-28956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•"/>
              <a:defRPr sz="1200"/>
            </a:lvl5pPr>
            <a:lvl6pPr marL="2743200" lvl="5" indent="-28956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•"/>
              <a:defRPr sz="1200"/>
            </a:lvl6pPr>
            <a:lvl7pPr marL="3200400" lvl="6" indent="-28956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•"/>
              <a:defRPr sz="1200"/>
            </a:lvl7pPr>
            <a:lvl8pPr marL="3657600" lvl="7" indent="-28955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•"/>
              <a:defRPr sz="1200"/>
            </a:lvl8pPr>
            <a:lvl9pPr marL="4114800" lvl="8" indent="-28955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•"/>
              <a:defRPr sz="1200"/>
            </a:lvl9pPr>
          </a:lstStyle>
          <a:p>
            <a:endParaRPr/>
          </a:p>
        </p:txBody>
      </p:sp>
      <p:sp>
        <p:nvSpPr>
          <p:cNvPr id="57" name="Google Shape;57;p115"/>
          <p:cNvSpPr txBox="1">
            <a:spLocks noGrp="1"/>
          </p:cNvSpPr>
          <p:nvPr>
            <p:ph type="body" idx="2"/>
          </p:nvPr>
        </p:nvSpPr>
        <p:spPr>
          <a:xfrm>
            <a:off x="5654493" y="2056092"/>
            <a:ext cx="4396200" cy="4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•"/>
              <a:defRPr sz="1800"/>
            </a:lvl1pPr>
            <a:lvl2pPr marL="914400" lvl="1" indent="-30988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Char char="•"/>
              <a:defRPr sz="1600"/>
            </a:lvl2pPr>
            <a:lvl3pPr marL="1371600" lvl="2" indent="-29971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Char char="•"/>
              <a:defRPr sz="1400"/>
            </a:lvl3pPr>
            <a:lvl4pPr marL="1828800" lvl="3" indent="-28956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•"/>
              <a:defRPr sz="1200"/>
            </a:lvl4pPr>
            <a:lvl5pPr marL="2286000" lvl="4" indent="-28956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•"/>
              <a:defRPr sz="1200"/>
            </a:lvl5pPr>
            <a:lvl6pPr marL="2743200" lvl="5" indent="-28956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•"/>
              <a:defRPr sz="1200"/>
            </a:lvl6pPr>
            <a:lvl7pPr marL="3200400" lvl="6" indent="-28956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•"/>
              <a:defRPr sz="1200"/>
            </a:lvl7pPr>
            <a:lvl8pPr marL="3657600" lvl="7" indent="-28955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•"/>
              <a:defRPr sz="1200"/>
            </a:lvl8pPr>
            <a:lvl9pPr marL="4114800" lvl="8" indent="-28955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•"/>
              <a:defRPr sz="1200"/>
            </a:lvl9pPr>
          </a:lstStyle>
          <a:p>
            <a:endParaRPr/>
          </a:p>
        </p:txBody>
      </p:sp>
      <p:sp>
        <p:nvSpPr>
          <p:cNvPr id="58" name="Google Shape;58;p115"/>
          <p:cNvSpPr txBox="1">
            <a:spLocks noGrp="1"/>
          </p:cNvSpPr>
          <p:nvPr>
            <p:ph type="dt" idx="10"/>
          </p:nvPr>
        </p:nvSpPr>
        <p:spPr>
          <a:xfrm rot="5400000">
            <a:off x="10155638" y="1790701"/>
            <a:ext cx="990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Google Shape;59;p115"/>
          <p:cNvSpPr txBox="1">
            <a:spLocks noGrp="1"/>
          </p:cNvSpPr>
          <p:nvPr>
            <p:ph type="ftr" idx="11"/>
          </p:nvPr>
        </p:nvSpPr>
        <p:spPr>
          <a:xfrm rot="5400000">
            <a:off x="8951571" y="3225300"/>
            <a:ext cx="3859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Google Shape;60;p115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2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9"/>
          <p:cNvSpPr txBox="1">
            <a:spLocks noGrp="1"/>
          </p:cNvSpPr>
          <p:nvPr>
            <p:ph type="title"/>
          </p:nvPr>
        </p:nvSpPr>
        <p:spPr>
          <a:xfrm>
            <a:off x="844551" y="177800"/>
            <a:ext cx="10503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1" name="Google Shape;11;p49"/>
          <p:cNvSpPr txBox="1">
            <a:spLocks noGrp="1"/>
          </p:cNvSpPr>
          <p:nvPr>
            <p:ph type="body" idx="1"/>
          </p:nvPr>
        </p:nvSpPr>
        <p:spPr>
          <a:xfrm>
            <a:off x="844551" y="1574800"/>
            <a:ext cx="10503000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marL="457200" marR="0" lvl="0" indent="-37147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2250"/>
              <a:buFont typeface="Helvetica Neue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7147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2250"/>
              <a:buFont typeface="Helvetica Neue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7147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2250"/>
              <a:buFont typeface="Helvetica Neue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7147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2250"/>
              <a:buFont typeface="Helvetica Neue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7147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2250"/>
              <a:buFont typeface="Helvetica Neue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7147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2250"/>
              <a:buFont typeface="Helvetica Neue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37147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2250"/>
              <a:buFont typeface="Helvetica Neue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37147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2250"/>
              <a:buFont typeface="Helvetica Neue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37147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2250"/>
              <a:buFont typeface="Helvetica Neue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2" name="Google Shape;12;p49"/>
          <p:cNvSpPr txBox="1">
            <a:spLocks noGrp="1"/>
          </p:cNvSpPr>
          <p:nvPr>
            <p:ph type="sldNum" idx="12"/>
          </p:nvPr>
        </p:nvSpPr>
        <p:spPr>
          <a:xfrm>
            <a:off x="5979516" y="6540500"/>
            <a:ext cx="246900" cy="2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34e420b5db_0_66"/>
          <p:cNvSpPr txBox="1">
            <a:spLocks noGrp="1"/>
          </p:cNvSpPr>
          <p:nvPr>
            <p:ph type="title"/>
          </p:nvPr>
        </p:nvSpPr>
        <p:spPr>
          <a:xfrm>
            <a:off x="844551" y="177800"/>
            <a:ext cx="10503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98" name="Google Shape;98;g134e420b5db_0_66"/>
          <p:cNvSpPr txBox="1">
            <a:spLocks noGrp="1"/>
          </p:cNvSpPr>
          <p:nvPr>
            <p:ph type="body" idx="1"/>
          </p:nvPr>
        </p:nvSpPr>
        <p:spPr>
          <a:xfrm>
            <a:off x="844551" y="1574800"/>
            <a:ext cx="10503000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marL="457200" marR="0" lvl="0" indent="-37147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2250"/>
              <a:buFont typeface="Helvetica Neue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7147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2250"/>
              <a:buFont typeface="Helvetica Neue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7147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2250"/>
              <a:buFont typeface="Helvetica Neue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7147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2250"/>
              <a:buFont typeface="Helvetica Neue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7147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2250"/>
              <a:buFont typeface="Helvetica Neue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7147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2250"/>
              <a:buFont typeface="Helvetica Neue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37147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2250"/>
              <a:buFont typeface="Helvetica Neue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37147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2250"/>
              <a:buFont typeface="Helvetica Neue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37147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2250"/>
              <a:buFont typeface="Helvetica Neue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99" name="Google Shape;99;g134e420b5db_0_66"/>
          <p:cNvSpPr txBox="1">
            <a:spLocks noGrp="1"/>
          </p:cNvSpPr>
          <p:nvPr>
            <p:ph type="sldNum" idx="12"/>
          </p:nvPr>
        </p:nvSpPr>
        <p:spPr>
          <a:xfrm>
            <a:off x="5979516" y="6540500"/>
            <a:ext cx="246900" cy="2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abollel@wested.org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Btoso@wested.or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image" Target="../media/image4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caladulted.org/2021FactSheets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studio.google.com/reporting/bc5d21d5-0f73-4c24-a3e3-f9ec916a9025/page/1xZU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wested.org/project/designing-metamajors/" TargetMode="Externa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mailto:asmith5@wested.org" TargetMode="External"/><Relationship Id="rId3" Type="http://schemas.openxmlformats.org/officeDocument/2006/relationships/image" Target="../media/image6.jp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6" Type="http://schemas.openxmlformats.org/officeDocument/2006/relationships/hyperlink" Target="mailto:jkeach@wested.org" TargetMode="External"/><Relationship Id="rId5" Type="http://schemas.openxmlformats.org/officeDocument/2006/relationships/image" Target="../media/image7.jpg"/><Relationship Id="rId4" Type="http://schemas.openxmlformats.org/officeDocument/2006/relationships/hyperlink" Target="mailto:btoso@wested.org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btoso@wested.org" TargetMode="External"/><Relationship Id="rId7" Type="http://schemas.openxmlformats.org/officeDocument/2006/relationships/hyperlink" Target="mailto:jkeach@wested.org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awright@wested.org" TargetMode="External"/><Relationship Id="rId5" Type="http://schemas.openxmlformats.org/officeDocument/2006/relationships/hyperlink" Target="mailto:abollel@wested.org" TargetMode="External"/><Relationship Id="rId4" Type="http://schemas.openxmlformats.org/officeDocument/2006/relationships/hyperlink" Target="mailto:asmith5@wested.or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abollel@wested.or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jpg"/><Relationship Id="rId4" Type="http://schemas.openxmlformats.org/officeDocument/2006/relationships/hyperlink" Target="mailto:awright@wested.org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"/>
          <p:cNvSpPr txBox="1">
            <a:spLocks noGrp="1"/>
          </p:cNvSpPr>
          <p:nvPr>
            <p:ph type="sldNum" idx="12"/>
          </p:nvPr>
        </p:nvSpPr>
        <p:spPr>
          <a:xfrm>
            <a:off x="5979516" y="6540500"/>
            <a:ext cx="246900" cy="2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  <p:sp>
        <p:nvSpPr>
          <p:cNvPr id="140" name="Google Shape;140;p1"/>
          <p:cNvSpPr txBox="1">
            <a:spLocks noGrp="1"/>
          </p:cNvSpPr>
          <p:nvPr>
            <p:ph type="title"/>
          </p:nvPr>
        </p:nvSpPr>
        <p:spPr>
          <a:xfrm>
            <a:off x="838200" y="1956861"/>
            <a:ext cx="10515600" cy="2091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4800" b="1" dirty="0">
                <a:solidFill>
                  <a:srgbClr val="2F5496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Building Career Pathways </a:t>
            </a:r>
            <a:br>
              <a:rPr lang="en-US" sz="4800" b="1" dirty="0">
                <a:solidFill>
                  <a:srgbClr val="2F5496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</a:br>
            <a:r>
              <a:rPr lang="en-US" sz="4800" b="1" dirty="0">
                <a:solidFill>
                  <a:srgbClr val="2F5496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Using the CA Adult Ed Career Education Dashboard Tool</a:t>
            </a:r>
            <a:endParaRPr sz="4800" b="1" dirty="0">
              <a:solidFill>
                <a:srgbClr val="2F5496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1"/>
          <p:cNvSpPr txBox="1">
            <a:spLocks noGrp="1"/>
          </p:cNvSpPr>
          <p:nvPr>
            <p:ph type="body" idx="1"/>
          </p:nvPr>
        </p:nvSpPr>
        <p:spPr>
          <a:xfrm>
            <a:off x="838200" y="4510700"/>
            <a:ext cx="10515600" cy="16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50"/>
              <a:buNone/>
            </a:pPr>
            <a:endParaRPr sz="3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50"/>
              <a:buNone/>
            </a:pPr>
            <a:r>
              <a:rPr lang="en-US" sz="3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Session I</a:t>
            </a:r>
            <a:endParaRPr sz="3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50"/>
              <a:buNone/>
            </a:pPr>
            <a:r>
              <a:rPr lang="en-US" sz="3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June 15, 2022</a:t>
            </a:r>
            <a:endParaRPr sz="3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50"/>
              <a:buNone/>
            </a:pPr>
            <a:endParaRPr sz="255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67"/>
          <p:cNvSpPr txBox="1">
            <a:spLocks noGrp="1"/>
          </p:cNvSpPr>
          <p:nvPr>
            <p:ph type="sldNum" idx="12"/>
          </p:nvPr>
        </p:nvSpPr>
        <p:spPr>
          <a:xfrm>
            <a:off x="5979516" y="6540500"/>
            <a:ext cx="246900" cy="2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sp>
        <p:nvSpPr>
          <p:cNvPr id="253" name="Google Shape;253;p67"/>
          <p:cNvSpPr txBox="1">
            <a:spLocks noGrp="1"/>
          </p:cNvSpPr>
          <p:nvPr>
            <p:ph type="title" idx="4294967295"/>
          </p:nvPr>
        </p:nvSpPr>
        <p:spPr>
          <a:xfrm>
            <a:off x="288746" y="1000643"/>
            <a:ext cx="5690770" cy="55655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45700" rIns="91425" bIns="457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2F5496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Data Collection Process</a:t>
            </a:r>
          </a:p>
        </p:txBody>
      </p:sp>
      <p:pic>
        <p:nvPicPr>
          <p:cNvPr id="254" name="Google Shape;254;p67" descr="Tab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1978" y="1775797"/>
            <a:ext cx="10268082" cy="40815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99"/>
          <p:cNvSpPr txBox="1">
            <a:spLocks noGrp="1"/>
          </p:cNvSpPr>
          <p:nvPr>
            <p:ph type="sldNum" idx="12"/>
          </p:nvPr>
        </p:nvSpPr>
        <p:spPr>
          <a:xfrm>
            <a:off x="5979516" y="6540500"/>
            <a:ext cx="246900" cy="2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sp>
        <p:nvSpPr>
          <p:cNvPr id="260" name="Google Shape;260;p99"/>
          <p:cNvSpPr txBox="1">
            <a:spLocks noGrp="1"/>
          </p:cNvSpPr>
          <p:nvPr>
            <p:ph type="title" idx="4294967295"/>
          </p:nvPr>
        </p:nvSpPr>
        <p:spPr>
          <a:xfrm>
            <a:off x="405229" y="1278920"/>
            <a:ext cx="10401315" cy="55655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45700" rIns="91425" bIns="457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2F5496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Data Collection Process and Annual Updates</a:t>
            </a:r>
          </a:p>
        </p:txBody>
      </p:sp>
      <p:sp>
        <p:nvSpPr>
          <p:cNvPr id="261" name="Google Shape;261;p99"/>
          <p:cNvSpPr txBox="1"/>
          <p:nvPr/>
        </p:nvSpPr>
        <p:spPr>
          <a:xfrm>
            <a:off x="905346" y="1982709"/>
            <a:ext cx="9901200" cy="41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Calibri"/>
              <a:buChar char="●"/>
            </a:pPr>
            <a:r>
              <a:rPr lang="en-US" sz="22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Using modified template from San Diego project.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Calibri"/>
              <a:buChar char="●"/>
            </a:pPr>
            <a:r>
              <a:rPr lang="en-US" sz="22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Dashboard still has data from original only for schools that did not send data.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Calibri"/>
              <a:buChar char="●"/>
            </a:pPr>
            <a:r>
              <a:rPr lang="en-US" sz="22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Updated programs can be sent to </a:t>
            </a:r>
            <a:r>
              <a:rPr lang="en-US" sz="2200" i="0" u="sng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abollel@wested.org</a:t>
            </a:r>
            <a:r>
              <a:rPr lang="en-US" sz="22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or </a:t>
            </a:r>
            <a:r>
              <a:rPr lang="en-US" sz="2200" i="0" u="sng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Btoso@wested.org</a:t>
            </a:r>
            <a:endParaRPr sz="220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Calibri"/>
              <a:buChar char="●"/>
            </a:pPr>
            <a:r>
              <a:rPr lang="en-US" sz="22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Be sure to include: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Calibri"/>
              <a:buChar char="○"/>
            </a:pPr>
            <a:r>
              <a:rPr lang="en-US" sz="22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School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Calibri"/>
              <a:buChar char="○"/>
            </a:pPr>
            <a:r>
              <a:rPr lang="en-US" sz="22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Program Title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Calibri"/>
              <a:buChar char="○"/>
            </a:pPr>
            <a:r>
              <a:rPr lang="en-US" sz="22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Affiliated industry credential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Calibri"/>
              <a:buChar char="○"/>
            </a:pPr>
            <a:r>
              <a:rPr lang="en-US" sz="22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IET or IEL/CE designation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Calibri"/>
              <a:buChar char="○"/>
            </a:pPr>
            <a:r>
              <a:rPr lang="en-US" sz="22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Pre-apprenticeship designation 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Calibri"/>
              <a:buChar char="○"/>
            </a:pPr>
            <a:r>
              <a:rPr lang="en-US" sz="22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SOC associated with the program or Industry Sector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Calibri"/>
              <a:buChar char="○"/>
            </a:pPr>
            <a:r>
              <a:rPr lang="en-US" sz="22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Which type of Career Education program: workforce preparation, occupational skills builder, occupational credential program</a:t>
            </a:r>
            <a:endParaRPr sz="220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00"/>
          <p:cNvSpPr txBox="1">
            <a:spLocks noGrp="1"/>
          </p:cNvSpPr>
          <p:nvPr>
            <p:ph type="sldNum" idx="12"/>
          </p:nvPr>
        </p:nvSpPr>
        <p:spPr>
          <a:xfrm>
            <a:off x="5979516" y="6540500"/>
            <a:ext cx="246900" cy="2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grpSp>
        <p:nvGrpSpPr>
          <p:cNvPr id="267" name="Google Shape;267;p100" descr="People following along in class; person drilling into wood; person typing on her laptop outdoors."/>
          <p:cNvGrpSpPr/>
          <p:nvPr/>
        </p:nvGrpSpPr>
        <p:grpSpPr>
          <a:xfrm>
            <a:off x="-212393" y="1373617"/>
            <a:ext cx="12411360" cy="3117506"/>
            <a:chOff x="-132184" y="2159680"/>
            <a:chExt cx="13473798" cy="3119634"/>
          </a:xfrm>
        </p:grpSpPr>
        <p:pic>
          <p:nvPicPr>
            <p:cNvPr id="268" name="Google Shape;268;p100" descr="Close-up of using a drill with protective gloves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351572" y="2159680"/>
              <a:ext cx="4677167" cy="31196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9" name="Google Shape;269;p100" descr="Woman working on laptop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664446" y="2159681"/>
              <a:ext cx="4677168" cy="31181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0" name="Google Shape;270;p100" descr="Smiling young man in focus seated with three other people out of focus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-132184" y="2159680"/>
              <a:ext cx="4677167" cy="311750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71" name="Google Shape;271;p100"/>
          <p:cNvSpPr txBox="1">
            <a:spLocks noGrp="1"/>
          </p:cNvSpPr>
          <p:nvPr>
            <p:ph type="title" idx="4294967295"/>
          </p:nvPr>
        </p:nvSpPr>
        <p:spPr>
          <a:xfrm>
            <a:off x="0" y="4491123"/>
            <a:ext cx="12198966" cy="1122948"/>
          </a:xfrm>
          <a:prstGeom prst="rect">
            <a:avLst/>
          </a:prstGeom>
          <a:solidFill>
            <a:srgbClr val="000000">
              <a:alpha val="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-US" sz="4800" b="1" dirty="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Pathway Planning</a:t>
            </a: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01"/>
          <p:cNvSpPr txBox="1">
            <a:spLocks noGrp="1"/>
          </p:cNvSpPr>
          <p:nvPr>
            <p:ph type="sldNum" idx="12"/>
          </p:nvPr>
        </p:nvSpPr>
        <p:spPr>
          <a:xfrm>
            <a:off x="5979516" y="6540500"/>
            <a:ext cx="246900" cy="2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sp>
        <p:nvSpPr>
          <p:cNvPr id="278" name="Google Shape;278;p101"/>
          <p:cNvSpPr txBox="1">
            <a:spLocks noGrp="1"/>
          </p:cNvSpPr>
          <p:nvPr>
            <p:ph type="title" idx="4294967295"/>
          </p:nvPr>
        </p:nvSpPr>
        <p:spPr>
          <a:xfrm>
            <a:off x="288750" y="1000650"/>
            <a:ext cx="11903400" cy="8574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45700" rIns="91425" bIns="457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2F5496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What data do we need to build or enhance career pathways with equity?</a:t>
            </a:r>
          </a:p>
        </p:txBody>
      </p:sp>
      <p:sp>
        <p:nvSpPr>
          <p:cNvPr id="279" name="Google Shape;279;p101"/>
          <p:cNvSpPr txBox="1"/>
          <p:nvPr/>
        </p:nvSpPr>
        <p:spPr>
          <a:xfrm>
            <a:off x="535645" y="2052536"/>
            <a:ext cx="11030400" cy="39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669C9"/>
              </a:buClr>
              <a:buSzPts val="19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Local Economic and Labor Market Information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669C9"/>
              </a:buClr>
              <a:buSzPts val="1900"/>
              <a:buFont typeface="Arial"/>
              <a:buNone/>
            </a:pPr>
            <a:r>
              <a:rPr lang="en-US" sz="18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Provides information on the high demand jobs in your region that lead to a living wage, the industry sectors that are hiring, and the career pathways that will result in economic mobility in the local economy.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669C9"/>
              </a:buClr>
              <a:buSzPts val="1900"/>
              <a:buFont typeface="Arial"/>
              <a:buNone/>
            </a:pPr>
            <a:endParaRPr sz="180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669C9"/>
              </a:buClr>
              <a:buSzPts val="19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Real-time Labor Market Information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669C9"/>
              </a:buClr>
              <a:buSzPts val="1900"/>
              <a:buFont typeface="Arial"/>
              <a:buNone/>
            </a:pPr>
            <a:r>
              <a:rPr lang="en-US" sz="18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Provides information on skills demand, competencies, and frequency of job postings per occupation.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669C9"/>
              </a:buClr>
              <a:buSzPts val="1900"/>
              <a:buFont typeface="Arial"/>
              <a:buNone/>
            </a:pPr>
            <a:endParaRPr sz="180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669C9"/>
              </a:buClr>
              <a:buSzPts val="19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Adult Education, community college and university latticed programs for pathways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669C9"/>
              </a:buClr>
              <a:buSzPts val="1900"/>
              <a:buFont typeface="Arial"/>
              <a:buNone/>
            </a:pPr>
            <a:r>
              <a:rPr lang="en-US" sz="180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Credentials: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Char char="✔"/>
            </a:pPr>
            <a:r>
              <a:rPr lang="en-US" sz="18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Should be of short duration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Char char="✔"/>
            </a:pPr>
            <a:r>
              <a:rPr lang="en-US" sz="18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Have labor market value by themselves, thus adding to student’s earning power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Char char="✔"/>
            </a:pPr>
            <a:r>
              <a:rPr lang="en-US" sz="18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Should be part of a structured pathway that is not repetitive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02"/>
          <p:cNvSpPr txBox="1">
            <a:spLocks noGrp="1"/>
          </p:cNvSpPr>
          <p:nvPr>
            <p:ph type="sldNum" idx="12"/>
          </p:nvPr>
        </p:nvSpPr>
        <p:spPr>
          <a:xfrm>
            <a:off x="5979516" y="6540500"/>
            <a:ext cx="246900" cy="2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sp>
        <p:nvSpPr>
          <p:cNvPr id="286" name="Google Shape;286;p102"/>
          <p:cNvSpPr txBox="1">
            <a:spLocks noGrp="1"/>
          </p:cNvSpPr>
          <p:nvPr>
            <p:ph type="title" idx="4294967295"/>
          </p:nvPr>
        </p:nvSpPr>
        <p:spPr>
          <a:xfrm>
            <a:off x="2791002" y="533375"/>
            <a:ext cx="5524800" cy="5565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45700" rIns="91425" bIns="457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2F5496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Steps to Pathway Planning</a:t>
            </a:r>
          </a:p>
        </p:txBody>
      </p:sp>
      <p:sp>
        <p:nvSpPr>
          <p:cNvPr id="287" name="Google Shape;287;p102"/>
          <p:cNvSpPr txBox="1"/>
          <p:nvPr/>
        </p:nvSpPr>
        <p:spPr>
          <a:xfrm>
            <a:off x="154130" y="1522903"/>
            <a:ext cx="8161800" cy="45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AutoNum type="arabicPeriod"/>
            </a:pPr>
            <a:r>
              <a:rPr lang="en-US" sz="16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Identify target population(s)  </a:t>
            </a:r>
            <a:endParaRPr b="1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Tool: CAEP 2021 Fact Sheet </a:t>
            </a:r>
            <a:r>
              <a:rPr lang="en-US" sz="1600" i="0" u="sng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https://caladulted.org/2021FactSheets</a:t>
            </a:r>
            <a:r>
              <a:rPr lang="en-US" sz="16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AutoNum type="arabicPeriod"/>
            </a:pPr>
            <a:r>
              <a:rPr lang="en-US" sz="16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Identify Pathway Program: </a:t>
            </a:r>
            <a:endParaRPr b="1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target sector, skills              occupational cluster, industry credentials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Tool: CA Adult Ed Career Education Dashboard </a:t>
            </a:r>
            <a:r>
              <a:rPr lang="en-US" sz="160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bit.ly</a:t>
            </a:r>
            <a:r>
              <a:rPr lang="en-US" sz="16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n-US" sz="160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CAEP_CTE_Courses</a:t>
            </a:r>
            <a:r>
              <a:rPr lang="en-US" sz="16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AutoNum type="arabicPeriod"/>
            </a:pPr>
            <a:r>
              <a:rPr lang="en-US" sz="16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Identify strategies for accelerated learning</a:t>
            </a:r>
            <a:endParaRPr b="1" dirty="0"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Char char="●"/>
            </a:pPr>
            <a:r>
              <a:rPr lang="en-US" sz="16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Stacked and latticed credentials that lead to high-quality jobs that align with a career pathway into community college and university.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Char char="●"/>
            </a:pPr>
            <a:r>
              <a:rPr lang="en-US" sz="16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Competency-based education and assessment such as pre-apprenticeships or skills-builder courses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Char char="●"/>
            </a:pPr>
            <a:r>
              <a:rPr lang="en-US" sz="16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IET or IEL/CE Programming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Char char="●"/>
            </a:pPr>
            <a:r>
              <a:rPr lang="en-US" sz="16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Improved comprehensive and personalized student support services and career guidance 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libri"/>
              <a:buChar char="●"/>
            </a:pPr>
            <a:r>
              <a:rPr lang="en-US" sz="16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Online and distance learning and advanced training technologies for rapid</a:t>
            </a:r>
            <a:r>
              <a:rPr lang="en-US" sz="16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feedback and adaptive learning 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88" name="Google Shape;288;p102" descr="Blue arrow "/>
          <p:cNvCxnSpPr>
            <a:cxnSpLocks/>
          </p:cNvCxnSpPr>
          <p:nvPr/>
        </p:nvCxnSpPr>
        <p:spPr>
          <a:xfrm>
            <a:off x="2791002" y="2673559"/>
            <a:ext cx="461864" cy="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pic>
        <p:nvPicPr>
          <p:cNvPr id="289" name="Google Shape;289;p102" descr="Screenshot of the California Adult Education Pipeline Fact Sheets website. "/>
          <p:cNvPicPr preferRelativeResize="0"/>
          <p:nvPr/>
        </p:nvPicPr>
        <p:blipFill rotWithShape="1">
          <a:blip r:embed="rId4">
            <a:alphaModFix/>
          </a:blip>
          <a:srcRect l="11080" t="13705" r="12300" b="17727"/>
          <a:stretch/>
        </p:blipFill>
        <p:spPr>
          <a:xfrm>
            <a:off x="8525146" y="1803595"/>
            <a:ext cx="3233305" cy="16276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102" descr="Screenshot of the California Adult Ed Career Education Dashboard website. "/>
          <p:cNvPicPr preferRelativeResize="0"/>
          <p:nvPr/>
        </p:nvPicPr>
        <p:blipFill rotWithShape="1">
          <a:blip r:embed="rId5">
            <a:alphaModFix/>
          </a:blip>
          <a:srcRect l="10654" t="22206" r="11364" b="16970"/>
          <a:stretch/>
        </p:blipFill>
        <p:spPr>
          <a:xfrm>
            <a:off x="8420586" y="3845537"/>
            <a:ext cx="3709855" cy="16276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102" descr="Screenshot of the California Adult Education Pipeline website. "/>
          <p:cNvPicPr preferRelativeResize="0"/>
          <p:nvPr/>
        </p:nvPicPr>
        <p:blipFill rotWithShape="1">
          <a:blip r:embed="rId6">
            <a:alphaModFix/>
          </a:blip>
          <a:srcRect l="9631" t="15893" r="10680" b="40606"/>
          <a:stretch/>
        </p:blipFill>
        <p:spPr>
          <a:xfrm>
            <a:off x="8420586" y="746538"/>
            <a:ext cx="3442421" cy="10570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03"/>
          <p:cNvSpPr txBox="1">
            <a:spLocks noGrp="1"/>
          </p:cNvSpPr>
          <p:nvPr>
            <p:ph type="sldNum" idx="12"/>
          </p:nvPr>
        </p:nvSpPr>
        <p:spPr>
          <a:xfrm>
            <a:off x="5979516" y="6540500"/>
            <a:ext cx="246900" cy="2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  <p:sp>
        <p:nvSpPr>
          <p:cNvPr id="298" name="Google Shape;298;p103"/>
          <p:cNvSpPr txBox="1">
            <a:spLocks noGrp="1"/>
          </p:cNvSpPr>
          <p:nvPr>
            <p:ph type="title" idx="4294967295"/>
          </p:nvPr>
        </p:nvSpPr>
        <p:spPr>
          <a:xfrm>
            <a:off x="2791010" y="533365"/>
            <a:ext cx="6870811" cy="55655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45700" rIns="91425" bIns="457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2F5496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Steps to Pathway Planning</a:t>
            </a:r>
          </a:p>
        </p:txBody>
      </p:sp>
      <p:sp>
        <p:nvSpPr>
          <p:cNvPr id="299" name="Google Shape;299;p103"/>
          <p:cNvSpPr txBox="1"/>
          <p:nvPr/>
        </p:nvSpPr>
        <p:spPr>
          <a:xfrm>
            <a:off x="652023" y="1277238"/>
            <a:ext cx="9323100" cy="45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4. Identify Pathway System Partners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Char char="●"/>
            </a:pPr>
            <a:r>
              <a:rPr lang="en-US" sz="16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Workforce Development Board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Char char="●"/>
            </a:pPr>
            <a:r>
              <a:rPr lang="en-US" sz="16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One-stop/AJCC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Char char="●"/>
            </a:pPr>
            <a:r>
              <a:rPr lang="en-US" sz="16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Labor Unions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Char char="●"/>
            </a:pPr>
            <a:r>
              <a:rPr lang="en-US" sz="16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Industry Associations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Char char="●"/>
            </a:pPr>
            <a:r>
              <a:rPr lang="en-US" sz="16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Economic Development Collaboratives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Char char="●"/>
            </a:pPr>
            <a:r>
              <a:rPr lang="en-US" sz="16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Community-based Organizations connected with target populations and sectors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Char char="●"/>
            </a:pPr>
            <a:r>
              <a:rPr lang="en-US" sz="16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Entrepreneurial Assistance – SBDCs, SCORE, WBCs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5. Identify tangible pathway system changes to address equity gaps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Char char="●"/>
            </a:pPr>
            <a:r>
              <a:rPr lang="en-US" sz="16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program designs (to include pre-apprenticeships to apprenticeships, or WBL)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Char char="●"/>
            </a:pPr>
            <a:r>
              <a:rPr lang="en-US" sz="16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policy changes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Char char="●"/>
            </a:pPr>
            <a:r>
              <a:rPr lang="en-US" sz="16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new workforce system or employer partnerships (such as membership in industry associations)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Char char="●"/>
            </a:pPr>
            <a:r>
              <a:rPr lang="en-US" sz="16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new approaches to employer engagement (beyond the traditional AB format i.e. CTE Fact Sheet)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Char char="●"/>
            </a:pPr>
            <a:r>
              <a:rPr lang="en-US" sz="16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new ways of supporting students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Char char="●"/>
            </a:pPr>
            <a:r>
              <a:rPr lang="en-US" sz="16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new methods of instructional design and delivery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103"/>
          <p:cNvSpPr/>
          <p:nvPr/>
        </p:nvSpPr>
        <p:spPr>
          <a:xfrm>
            <a:off x="9416374" y="1183720"/>
            <a:ext cx="2626469" cy="3073940"/>
          </a:xfrm>
          <a:prstGeom prst="wedgeRoundRectCallout">
            <a:avLst>
              <a:gd name="adj1" fmla="val -83722"/>
              <a:gd name="adj2" fmla="val 40838"/>
              <a:gd name="adj3" fmla="val 16667"/>
            </a:avLst>
          </a:prstGeom>
          <a:gradFill>
            <a:gsLst>
              <a:gs pos="0">
                <a:srgbClr val="74CCFF"/>
              </a:gs>
              <a:gs pos="35000">
                <a:srgbClr val="9FD7FF"/>
              </a:gs>
              <a:gs pos="100000">
                <a:srgbClr val="D6EFFF"/>
              </a:gs>
            </a:gsLst>
            <a:lin ang="16200000" scaled="0"/>
          </a:gradFill>
          <a:ln w="9525" cap="flat" cmpd="sng">
            <a:solidFill>
              <a:srgbClr val="009FFF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“Sustainable systems change alters a sufficient number of key drivers (incentives, rules, etc.) such that the system that once perpetuated a ‘problem’ now instead perpetuates a ‘solution.’ This has implications on the way projects are designed and implemented.”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-Woltering, L. et al. 2019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04"/>
          <p:cNvSpPr txBox="1">
            <a:spLocks noGrp="1"/>
          </p:cNvSpPr>
          <p:nvPr>
            <p:ph type="sldNum" idx="12"/>
          </p:nvPr>
        </p:nvSpPr>
        <p:spPr>
          <a:xfrm>
            <a:off x="5979516" y="6540500"/>
            <a:ext cx="246900" cy="2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  <p:sp>
        <p:nvSpPr>
          <p:cNvPr id="307" name="Google Shape;307;p104"/>
          <p:cNvSpPr txBox="1"/>
          <p:nvPr/>
        </p:nvSpPr>
        <p:spPr>
          <a:xfrm>
            <a:off x="529921" y="1000650"/>
            <a:ext cx="7251900" cy="5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Arts &amp; Humanities Pathways</a:t>
            </a:r>
            <a:endParaRPr sz="3600" b="1" i="0" u="none" strike="noStrike" cap="none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104"/>
          <p:cNvSpPr txBox="1"/>
          <p:nvPr/>
        </p:nvSpPr>
        <p:spPr>
          <a:xfrm>
            <a:off x="707920" y="2087409"/>
            <a:ext cx="4726500" cy="29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Calibri"/>
              <a:buAutoNum type="arabicPeriod"/>
            </a:pPr>
            <a:r>
              <a:rPr lang="en-US" sz="23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Query by sector then region.</a:t>
            </a:r>
            <a:endParaRPr sz="230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Calibri"/>
              <a:buAutoNum type="arabicPeriod"/>
            </a:pPr>
            <a:r>
              <a:rPr lang="en-US" sz="23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Query by Entry Level Education to best analyze high-quality career pathways with projected growth.</a:t>
            </a:r>
            <a:endParaRPr sz="2300"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Calibri"/>
              <a:buChar char="○"/>
            </a:pPr>
            <a:r>
              <a:rPr lang="en-US" sz="23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Begin with the three entry level education categories that align with Adult Ed awards </a:t>
            </a:r>
            <a:endParaRPr sz="23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104"/>
          <p:cNvSpPr txBox="1">
            <a:spLocks noGrp="1"/>
          </p:cNvSpPr>
          <p:nvPr>
            <p:ph type="title" idx="4294967295"/>
          </p:nvPr>
        </p:nvSpPr>
        <p:spPr>
          <a:xfrm>
            <a:off x="536910" y="1557147"/>
            <a:ext cx="11132100" cy="4617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45700" rIns="91425" bIns="457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CA Adult Ed Career Education Dashboard (</a:t>
            </a:r>
            <a:r>
              <a:rPr kumimoji="0" lang="en-US" sz="2400" b="0" i="0" u="sng" strike="noStrike" kern="0" cap="none" spc="0" normalizeH="0" baseline="0" noProof="0" dirty="0">
                <a:ln>
                  <a:noFill/>
                </a:ln>
                <a:solidFill>
                  <a:srgbClr val="1155C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bit.ly/CAEP_CTE_Courses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) 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0" name="Google Shape;310;p104" descr="Screenshot of the California Adult Ed Career Education Dashboard filters. "/>
          <p:cNvPicPr preferRelativeResize="0"/>
          <p:nvPr/>
        </p:nvPicPr>
        <p:blipFill rotWithShape="1">
          <a:blip r:embed="rId4">
            <a:alphaModFix/>
          </a:blip>
          <a:srcRect l="33323" t="31817" r="50000" b="24849"/>
          <a:stretch/>
        </p:blipFill>
        <p:spPr>
          <a:xfrm>
            <a:off x="6412921" y="2074626"/>
            <a:ext cx="2502479" cy="365779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1" name="Google Shape;311;p104" descr="Red arrow"/>
          <p:cNvCxnSpPr/>
          <p:nvPr/>
        </p:nvCxnSpPr>
        <p:spPr>
          <a:xfrm>
            <a:off x="5238259" y="2956552"/>
            <a:ext cx="741257" cy="0"/>
          </a:xfrm>
          <a:prstGeom prst="straightConnector1">
            <a:avLst/>
          </a:prstGeom>
          <a:noFill/>
          <a:ln w="25400" cap="flat" cmpd="sng">
            <a:solidFill>
              <a:schemeClr val="accent5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312" name="Google Shape;312;p104"/>
          <p:cNvSpPr/>
          <p:nvPr/>
        </p:nvSpPr>
        <p:spPr>
          <a:xfrm>
            <a:off x="9893875" y="2015837"/>
            <a:ext cx="2097234" cy="2554070"/>
          </a:xfrm>
          <a:prstGeom prst="wedgeRoundRectCallout">
            <a:avLst>
              <a:gd name="adj1" fmla="val -86419"/>
              <a:gd name="adj2" fmla="val 41425"/>
              <a:gd name="adj3" fmla="val 16667"/>
            </a:avLst>
          </a:prstGeom>
          <a:solidFill>
            <a:schemeClr val="lt1"/>
          </a:solidFill>
          <a:ln w="254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Hint: Try looking at Opportunity Maps for your macroregion to verify the occupations you should be targeting 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200" b="0" i="0" u="sng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https://www.wested.org/project/designing-metamajors/</a:t>
            </a:r>
            <a:r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05"/>
          <p:cNvSpPr txBox="1">
            <a:spLocks noGrp="1"/>
          </p:cNvSpPr>
          <p:nvPr>
            <p:ph type="sldNum" idx="12"/>
          </p:nvPr>
        </p:nvSpPr>
        <p:spPr>
          <a:xfrm>
            <a:off x="5979516" y="6540500"/>
            <a:ext cx="246900" cy="2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  <p:sp>
        <p:nvSpPr>
          <p:cNvPr id="319" name="Google Shape;319;p105"/>
          <p:cNvSpPr txBox="1">
            <a:spLocks noGrp="1"/>
          </p:cNvSpPr>
          <p:nvPr>
            <p:ph type="title" idx="4294967295"/>
          </p:nvPr>
        </p:nvSpPr>
        <p:spPr>
          <a:xfrm>
            <a:off x="529921" y="1000650"/>
            <a:ext cx="7240200" cy="5565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45700" rIns="91425" bIns="457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2F5496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Arts &amp; Humanities Pathways</a:t>
            </a:r>
          </a:p>
        </p:txBody>
      </p:sp>
      <p:sp>
        <p:nvSpPr>
          <p:cNvPr id="320" name="Google Shape;320;p105"/>
          <p:cNvSpPr txBox="1"/>
          <p:nvPr/>
        </p:nvSpPr>
        <p:spPr>
          <a:xfrm>
            <a:off x="805737" y="1453656"/>
            <a:ext cx="5696400" cy="3985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82550" lvl="0" algn="l" rtl="0">
              <a:spcBef>
                <a:spcPts val="0"/>
              </a:spcBef>
              <a:spcAft>
                <a:spcPts val="0"/>
              </a:spcAft>
              <a:buSzPts val="2300"/>
            </a:pPr>
            <a:endParaRPr lang="en-US" sz="2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300"/>
              <a:buFont typeface="Calibri"/>
              <a:buAutoNum type="arabicPeriod"/>
            </a:pPr>
            <a:r>
              <a:rPr lang="en-US" sz="23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J</a:t>
            </a: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300"/>
              <a:buFont typeface="Calibri"/>
              <a:buAutoNum type="arabicPeriod"/>
            </a:pPr>
            <a:r>
              <a:rPr lang="en-US" sz="23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Font typeface="Calibri"/>
              <a:buAutoNum type="arabicPeriod"/>
            </a:pPr>
            <a:r>
              <a:rPr lang="en-US" sz="23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Look at Adult Ed regional program offerings to identify opportunities to build new pathways, opportunities to leverage existing pathway programs, and to reduce duplication of efforts</a:t>
            </a:r>
            <a:endParaRPr sz="2300" dirty="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Calibri"/>
              <a:buAutoNum type="arabicPeriod"/>
            </a:pPr>
            <a:r>
              <a:rPr lang="en-US" sz="23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Look at community college programs by occupational cluster to identify stackable career pathways</a:t>
            </a:r>
            <a:endParaRPr sz="23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p105"/>
          <p:cNvSpPr txBox="1"/>
          <p:nvPr/>
        </p:nvSpPr>
        <p:spPr>
          <a:xfrm>
            <a:off x="529935" y="1609497"/>
            <a:ext cx="6899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 Adult Ed Career Education Dashboard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2" name="Google Shape;322;p105" descr="Screenshot of the California Adult Ed Career Education Dashboard filter by Community College courses."/>
          <p:cNvPicPr preferRelativeResize="0"/>
          <p:nvPr/>
        </p:nvPicPr>
        <p:blipFill rotWithShape="1">
          <a:blip r:embed="rId3">
            <a:alphaModFix/>
          </a:blip>
          <a:srcRect l="49045" t="36970" r="11619" b="25600"/>
          <a:stretch/>
        </p:blipFill>
        <p:spPr>
          <a:xfrm>
            <a:off x="6681354" y="2788536"/>
            <a:ext cx="5331827" cy="285383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3" name="Google Shape;323;p105" descr="Red arrow"/>
          <p:cNvCxnSpPr/>
          <p:nvPr/>
        </p:nvCxnSpPr>
        <p:spPr>
          <a:xfrm rot="10800000" flipH="1">
            <a:off x="6314725" y="4452800"/>
            <a:ext cx="1107900" cy="12600"/>
          </a:xfrm>
          <a:prstGeom prst="straightConnector1">
            <a:avLst/>
          </a:prstGeom>
          <a:noFill/>
          <a:ln w="25400" cap="flat" cmpd="sng">
            <a:solidFill>
              <a:schemeClr val="accent5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06"/>
          <p:cNvSpPr txBox="1">
            <a:spLocks noGrp="1"/>
          </p:cNvSpPr>
          <p:nvPr>
            <p:ph type="sldNum" idx="12"/>
          </p:nvPr>
        </p:nvSpPr>
        <p:spPr>
          <a:xfrm>
            <a:off x="5979516" y="6540500"/>
            <a:ext cx="246900" cy="2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  <p:sp>
        <p:nvSpPr>
          <p:cNvPr id="329" name="Google Shape;329;p106"/>
          <p:cNvSpPr txBox="1">
            <a:spLocks noGrp="1"/>
          </p:cNvSpPr>
          <p:nvPr>
            <p:ph type="title" idx="4294967295"/>
          </p:nvPr>
        </p:nvSpPr>
        <p:spPr>
          <a:xfrm>
            <a:off x="288747" y="1000643"/>
            <a:ext cx="2870090" cy="95284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45700" rIns="91425" bIns="457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2F5496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Arts &amp; Humanities Pathways </a:t>
            </a:r>
          </a:p>
        </p:txBody>
      </p:sp>
      <p:sp>
        <p:nvSpPr>
          <p:cNvPr id="330" name="Google Shape;330;p106"/>
          <p:cNvSpPr txBox="1"/>
          <p:nvPr/>
        </p:nvSpPr>
        <p:spPr>
          <a:xfrm>
            <a:off x="288750" y="2410050"/>
            <a:ext cx="3309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Opportunity Maps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1" name="Google Shape;331;p106" descr="Screenshot of the Arts and Humanities Bay Region Opportunity Map."/>
          <p:cNvPicPr preferRelativeResize="0"/>
          <p:nvPr/>
        </p:nvPicPr>
        <p:blipFill rotWithShape="1">
          <a:blip r:embed="rId3">
            <a:alphaModFix/>
          </a:blip>
          <a:srcRect l="18835" t="14591" r="22954" b="10183"/>
          <a:stretch/>
        </p:blipFill>
        <p:spPr>
          <a:xfrm>
            <a:off x="3158837" y="-64219"/>
            <a:ext cx="9033163" cy="6297703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p106"/>
          <p:cNvSpPr txBox="1"/>
          <p:nvPr/>
        </p:nvSpPr>
        <p:spPr>
          <a:xfrm>
            <a:off x="288746" y="3065318"/>
            <a:ext cx="2870100" cy="317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AutoNum type="arabicPeriod" startAt="5"/>
            </a:pPr>
            <a:r>
              <a:rPr lang="en-US" sz="20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Sequence the learning from ABE/HSE/GED into stackable career education courses that offer generalizable work-readiness, occupational skills-building or industry credentials.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07"/>
          <p:cNvSpPr txBox="1">
            <a:spLocks noGrp="1"/>
          </p:cNvSpPr>
          <p:nvPr>
            <p:ph type="sldNum" idx="12"/>
          </p:nvPr>
        </p:nvSpPr>
        <p:spPr>
          <a:xfrm>
            <a:off x="5979516" y="6540500"/>
            <a:ext cx="246900" cy="2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  <p:sp>
        <p:nvSpPr>
          <p:cNvPr id="339" name="Google Shape;339;p107"/>
          <p:cNvSpPr txBox="1">
            <a:spLocks noGrp="1"/>
          </p:cNvSpPr>
          <p:nvPr>
            <p:ph type="title" idx="4294967295"/>
          </p:nvPr>
        </p:nvSpPr>
        <p:spPr>
          <a:xfrm>
            <a:off x="288747" y="1000643"/>
            <a:ext cx="2870090" cy="95284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45700" rIns="91425" bIns="457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2F5496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Arts &amp; Humanities Pathways </a:t>
            </a:r>
          </a:p>
        </p:txBody>
      </p:sp>
      <p:sp>
        <p:nvSpPr>
          <p:cNvPr id="340" name="Google Shape;340;p107"/>
          <p:cNvSpPr txBox="1"/>
          <p:nvPr/>
        </p:nvSpPr>
        <p:spPr>
          <a:xfrm>
            <a:off x="288760" y="2504776"/>
            <a:ext cx="3427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Opportunity Maps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1" name="Google Shape;341;p107" descr="Screenshot of the Arts and Humanities Bay Region Opportunity Map."/>
          <p:cNvPicPr preferRelativeResize="0"/>
          <p:nvPr/>
        </p:nvPicPr>
        <p:blipFill rotWithShape="1">
          <a:blip r:embed="rId3">
            <a:alphaModFix/>
          </a:blip>
          <a:srcRect l="18835" t="14591" r="22954" b="10183"/>
          <a:stretch/>
        </p:blipFill>
        <p:spPr>
          <a:xfrm>
            <a:off x="3158837" y="-64219"/>
            <a:ext cx="9033163" cy="6297703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p107"/>
          <p:cNvSpPr txBox="1"/>
          <p:nvPr/>
        </p:nvSpPr>
        <p:spPr>
          <a:xfrm>
            <a:off x="363884" y="3337743"/>
            <a:ext cx="2421000" cy="19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are we ensuring equity in career pathway programs and systems?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134e420b5db_0_54"/>
          <p:cNvSpPr txBox="1">
            <a:spLocks noGrp="1"/>
          </p:cNvSpPr>
          <p:nvPr>
            <p:ph type="sldNum" idx="12"/>
          </p:nvPr>
        </p:nvSpPr>
        <p:spPr>
          <a:xfrm>
            <a:off x="5979516" y="6540500"/>
            <a:ext cx="246900" cy="2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sp>
        <p:nvSpPr>
          <p:cNvPr id="148" name="Google Shape;148;g134e420b5db_0_54"/>
          <p:cNvSpPr txBox="1">
            <a:spLocks noGrp="1"/>
          </p:cNvSpPr>
          <p:nvPr>
            <p:ph type="title" idx="4294967295"/>
          </p:nvPr>
        </p:nvSpPr>
        <p:spPr>
          <a:xfrm>
            <a:off x="1061456" y="1142750"/>
            <a:ext cx="9948000" cy="849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 b="1" dirty="0">
                <a:solidFill>
                  <a:srgbClr val="2F5496"/>
                </a:solidFill>
                <a:latin typeface="Calibri"/>
                <a:cs typeface="Calibri"/>
                <a:sym typeface="Calibri"/>
              </a:rPr>
              <a:t>CAEP AEP Team</a:t>
            </a:r>
            <a:endParaRPr dirty="0"/>
          </a:p>
        </p:txBody>
      </p:sp>
      <p:pic>
        <p:nvPicPr>
          <p:cNvPr id="149" name="Google Shape;149;g134e420b5db_0_54" descr="A person with long hair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1462" y="2176267"/>
            <a:ext cx="1911279" cy="2505459"/>
          </a:xfrm>
          <a:prstGeom prst="rect">
            <a:avLst/>
          </a:prstGeom>
          <a:noFill/>
          <a:ln>
            <a:noFill/>
          </a:ln>
          <a:effectLst>
            <a:outerShdw blurRad="242888" dist="123825" dir="3120000" algn="bl" rotWithShape="0">
              <a:srgbClr val="000000">
                <a:alpha val="49800"/>
              </a:srgbClr>
            </a:outerShdw>
          </a:effectLst>
        </p:spPr>
      </p:pic>
      <p:sp>
        <p:nvSpPr>
          <p:cNvPr id="150" name="Google Shape;150;g134e420b5db_0_54"/>
          <p:cNvSpPr txBox="1"/>
          <p:nvPr/>
        </p:nvSpPr>
        <p:spPr>
          <a:xfrm>
            <a:off x="517100" y="4855825"/>
            <a:ext cx="30000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Blaire Willson Toso</a:t>
            </a:r>
            <a:endParaRPr sz="1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Senior Program Manager</a:t>
            </a:r>
            <a:endParaRPr sz="140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btoso@wested.org</a:t>
            </a:r>
            <a:endParaRPr sz="140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1" name="Google Shape;151;g134e420b5db_0_54" descr="A person smiling for the camera&#10;&#10;Description automatically generated with medium confidence"/>
          <p:cNvPicPr preferRelativeResize="0"/>
          <p:nvPr/>
        </p:nvPicPr>
        <p:blipFill rotWithShape="1">
          <a:blip r:embed="rId5">
            <a:alphaModFix/>
          </a:blip>
          <a:srcRect l="17101" t="7817" r="8994"/>
          <a:stretch/>
        </p:blipFill>
        <p:spPr>
          <a:xfrm>
            <a:off x="5022319" y="2176264"/>
            <a:ext cx="2008644" cy="2505456"/>
          </a:xfrm>
          <a:prstGeom prst="rect">
            <a:avLst/>
          </a:prstGeom>
          <a:noFill/>
          <a:ln>
            <a:noFill/>
          </a:ln>
          <a:effectLst>
            <a:outerShdw blurRad="242888" dist="123825" dir="3120000" algn="bl" rotWithShape="0">
              <a:srgbClr val="000000">
                <a:alpha val="49800"/>
              </a:srgbClr>
            </a:outerShdw>
          </a:effectLst>
        </p:spPr>
      </p:pic>
      <p:sp>
        <p:nvSpPr>
          <p:cNvPr id="152" name="Google Shape;152;g134e420b5db_0_54"/>
          <p:cNvSpPr txBox="1"/>
          <p:nvPr/>
        </p:nvSpPr>
        <p:spPr>
          <a:xfrm>
            <a:off x="4496928" y="4855831"/>
            <a:ext cx="3059400" cy="11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Jessica Keach</a:t>
            </a: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Senior Research Associate</a:t>
            </a:r>
            <a:endParaRPr sz="140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jkeach@wested.org</a:t>
            </a:r>
            <a:r>
              <a:rPr lang="en-US" sz="16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3" name="Google Shape;153;g134e420b5db_0_54" descr="A person smiling for the camera&#10;&#10;Description automatically generated with medium confidenc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061525" y="2176275"/>
            <a:ext cx="2008625" cy="2509490"/>
          </a:xfrm>
          <a:prstGeom prst="rect">
            <a:avLst/>
          </a:prstGeom>
          <a:noFill/>
          <a:ln>
            <a:noFill/>
          </a:ln>
          <a:effectLst>
            <a:outerShdw blurRad="242888" dist="123825" dir="3120000" algn="bl" rotWithShape="0">
              <a:srgbClr val="000000">
                <a:alpha val="49800"/>
              </a:srgbClr>
            </a:outerShdw>
          </a:effectLst>
        </p:spPr>
      </p:pic>
      <p:sp>
        <p:nvSpPr>
          <p:cNvPr id="154" name="Google Shape;154;g134e420b5db_0_54"/>
          <p:cNvSpPr txBox="1"/>
          <p:nvPr/>
        </p:nvSpPr>
        <p:spPr>
          <a:xfrm>
            <a:off x="8536140" y="4855831"/>
            <a:ext cx="3059400" cy="11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Ayanna Smith</a:t>
            </a: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Program Coordinator II</a:t>
            </a:r>
            <a:endParaRPr sz="140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asmith5@wested.org</a:t>
            </a:r>
            <a:r>
              <a:rPr lang="en-US" sz="16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81"/>
          <p:cNvSpPr txBox="1">
            <a:spLocks noGrp="1"/>
          </p:cNvSpPr>
          <p:nvPr>
            <p:ph type="title" idx="4294967295"/>
          </p:nvPr>
        </p:nvSpPr>
        <p:spPr>
          <a:xfrm>
            <a:off x="980175" y="4555575"/>
            <a:ext cx="95880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-US" sz="6000" b="1" dirty="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Questions &amp; Thoughts</a:t>
            </a:r>
            <a:endParaRPr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108"/>
          <p:cNvSpPr txBox="1">
            <a:spLocks noGrp="1"/>
          </p:cNvSpPr>
          <p:nvPr>
            <p:ph type="sldNum" idx="12"/>
          </p:nvPr>
        </p:nvSpPr>
        <p:spPr>
          <a:xfrm>
            <a:off x="5979516" y="6540500"/>
            <a:ext cx="246900" cy="2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  <p:sp>
        <p:nvSpPr>
          <p:cNvPr id="355" name="Google Shape;355;p108"/>
          <p:cNvSpPr txBox="1"/>
          <p:nvPr/>
        </p:nvSpPr>
        <p:spPr>
          <a:xfrm>
            <a:off x="4595462" y="2415675"/>
            <a:ext cx="30000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Blaire Willson Toso Ph.D.</a:t>
            </a:r>
            <a:endParaRPr sz="1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Senior Program Manager</a:t>
            </a: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btoso@wested.org</a:t>
            </a: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Google Shape;356;p108"/>
          <p:cNvSpPr txBox="1"/>
          <p:nvPr/>
        </p:nvSpPr>
        <p:spPr>
          <a:xfrm>
            <a:off x="2720516" y="3793294"/>
            <a:ext cx="3059400" cy="11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Ayanna Smith</a:t>
            </a: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Program Coordinator II</a:t>
            </a: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asmith5@wested.org</a:t>
            </a:r>
            <a:r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p108"/>
          <p:cNvSpPr txBox="1">
            <a:spLocks noGrp="1"/>
          </p:cNvSpPr>
          <p:nvPr>
            <p:ph type="title" idx="4294967295"/>
          </p:nvPr>
        </p:nvSpPr>
        <p:spPr>
          <a:xfrm>
            <a:off x="1061456" y="1142750"/>
            <a:ext cx="9948000" cy="8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-US" sz="4800" b="1" dirty="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Thank You</a:t>
            </a:r>
            <a:endParaRPr dirty="0"/>
          </a:p>
        </p:txBody>
      </p:sp>
      <p:sp>
        <p:nvSpPr>
          <p:cNvPr id="358" name="Google Shape;358;p108"/>
          <p:cNvSpPr txBox="1"/>
          <p:nvPr/>
        </p:nvSpPr>
        <p:spPr>
          <a:xfrm>
            <a:off x="7886173" y="2415675"/>
            <a:ext cx="3123283" cy="872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Allie Bollela</a:t>
            </a: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Program Coordinator II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sng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abollel@wested.org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p108"/>
          <p:cNvSpPr txBox="1"/>
          <p:nvPr/>
        </p:nvSpPr>
        <p:spPr>
          <a:xfrm>
            <a:off x="836068" y="2526313"/>
            <a:ext cx="3329137" cy="872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Alexandria M. Wright Ph.D.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Senior Research Associate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sng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awright@wested.org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Google Shape;360;p108"/>
          <p:cNvSpPr txBox="1"/>
          <p:nvPr/>
        </p:nvSpPr>
        <p:spPr>
          <a:xfrm>
            <a:off x="6842128" y="3793306"/>
            <a:ext cx="30594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Jessica Keach</a:t>
            </a: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Senior Research Associate</a:t>
            </a:r>
            <a:endParaRPr sz="140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jkeach@wested.org</a:t>
            </a:r>
            <a:r>
              <a:rPr lang="en-US" sz="16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60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0"/>
          <p:cNvSpPr txBox="1">
            <a:spLocks noGrp="1"/>
          </p:cNvSpPr>
          <p:nvPr>
            <p:ph type="title"/>
          </p:nvPr>
        </p:nvSpPr>
        <p:spPr>
          <a:xfrm>
            <a:off x="845166" y="857949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4800" b="1" dirty="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Chancellor’s Office Welcome</a:t>
            </a:r>
            <a:endParaRPr dirty="0"/>
          </a:p>
        </p:txBody>
      </p:sp>
      <p:sp>
        <p:nvSpPr>
          <p:cNvPr id="161" name="Google Shape;161;p10"/>
          <p:cNvSpPr txBox="1">
            <a:spLocks noGrp="1"/>
          </p:cNvSpPr>
          <p:nvPr>
            <p:ph type="sldNum" idx="12"/>
          </p:nvPr>
        </p:nvSpPr>
        <p:spPr>
          <a:xfrm>
            <a:off x="5979516" y="6540500"/>
            <a:ext cx="246900" cy="2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sp>
        <p:nvSpPr>
          <p:cNvPr id="162" name="Google Shape;162;p10"/>
          <p:cNvSpPr txBox="1"/>
          <p:nvPr/>
        </p:nvSpPr>
        <p:spPr>
          <a:xfrm>
            <a:off x="2534467" y="4938358"/>
            <a:ext cx="3123283" cy="872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Mayra Diaz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CAEP Program Lead </a:t>
            </a: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Chancellor’s Office</a:t>
            </a: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10"/>
          <p:cNvSpPr txBox="1"/>
          <p:nvPr/>
        </p:nvSpPr>
        <p:spPr>
          <a:xfrm>
            <a:off x="5979516" y="4938358"/>
            <a:ext cx="3329137" cy="872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Lindsay Williams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Program Manager</a:t>
            </a: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Chancellor’s Office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4" name="Google Shape;164;p10" descr="A person with long hair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 l="21077" t="1853" r="34012"/>
          <a:stretch/>
        </p:blipFill>
        <p:spPr>
          <a:xfrm>
            <a:off x="3200663" y="2308274"/>
            <a:ext cx="1797222" cy="2505459"/>
          </a:xfrm>
          <a:prstGeom prst="rect">
            <a:avLst/>
          </a:prstGeom>
          <a:noFill/>
          <a:ln>
            <a:noFill/>
          </a:ln>
          <a:effectLst>
            <a:outerShdw blurRad="241300" dist="114300" dir="3120000" algn="ctr" rotWithShape="0">
              <a:srgbClr val="000000">
                <a:alpha val="47843"/>
              </a:srgbClr>
            </a:outerShdw>
          </a:effectLst>
        </p:spPr>
      </p:pic>
      <p:pic>
        <p:nvPicPr>
          <p:cNvPr id="165" name="Google Shape;165;p10" descr="A person wearing glasses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01216" y="2308274"/>
            <a:ext cx="1797222" cy="2505459"/>
          </a:xfrm>
          <a:prstGeom prst="rect">
            <a:avLst/>
          </a:prstGeom>
          <a:noFill/>
          <a:ln>
            <a:noFill/>
          </a:ln>
          <a:effectLst>
            <a:outerShdw blurRad="241300" dist="114300" dir="3120000" algn="ctr" rotWithShape="0">
              <a:srgbClr val="000000">
                <a:alpha val="47843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"/>
          <p:cNvSpPr txBox="1">
            <a:spLocks noGrp="1"/>
          </p:cNvSpPr>
          <p:nvPr>
            <p:ph type="title"/>
          </p:nvPr>
        </p:nvSpPr>
        <p:spPr>
          <a:xfrm>
            <a:off x="845166" y="857949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4800" b="1" i="0" u="none" strike="noStrike" cap="none" dirty="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Today’s Presenters</a:t>
            </a:r>
            <a:endParaRPr dirty="0"/>
          </a:p>
        </p:txBody>
      </p:sp>
      <p:sp>
        <p:nvSpPr>
          <p:cNvPr id="172" name="Google Shape;172;p3"/>
          <p:cNvSpPr txBox="1">
            <a:spLocks noGrp="1"/>
          </p:cNvSpPr>
          <p:nvPr>
            <p:ph type="sldNum" idx="12"/>
          </p:nvPr>
        </p:nvSpPr>
        <p:spPr>
          <a:xfrm>
            <a:off x="5979516" y="6540500"/>
            <a:ext cx="246900" cy="2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sp>
        <p:nvSpPr>
          <p:cNvPr id="173" name="Google Shape;173;p3"/>
          <p:cNvSpPr txBox="1"/>
          <p:nvPr/>
        </p:nvSpPr>
        <p:spPr>
          <a:xfrm>
            <a:off x="2534467" y="4938358"/>
            <a:ext cx="3123283" cy="872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Allie Bollela</a:t>
            </a: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Program Coordinator II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sng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abollel@wested.org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3"/>
          <p:cNvSpPr txBox="1"/>
          <p:nvPr/>
        </p:nvSpPr>
        <p:spPr>
          <a:xfrm>
            <a:off x="5979516" y="4938358"/>
            <a:ext cx="3329137" cy="872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Alexandria M. Wright Ph.D.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Senior Research Associate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sng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awright@wested.org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5" name="Google Shape;175;p3" descr="A person smiling at the camera&#10;&#10;Description automatically generated with medium confidenc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790429" y="2171700"/>
            <a:ext cx="1704975" cy="251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3" descr="A person with long hair smiling&#10;&#10;Description automatically generated with low confidenc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066370" y="1981736"/>
            <a:ext cx="2065922" cy="31007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4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</a:pPr>
            <a:r>
              <a:rPr lang="en-US" sz="4800" b="1" dirty="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Agenda</a:t>
            </a:r>
            <a:endParaRPr dirty="0">
              <a:solidFill>
                <a:srgbClr val="2F5496"/>
              </a:solidFill>
            </a:endParaRPr>
          </a:p>
        </p:txBody>
      </p:sp>
      <p:sp>
        <p:nvSpPr>
          <p:cNvPr id="182" name="Google Shape;182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/>
          <a:p>
            <a:pPr marL="457200" lvl="0" indent="-406400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Review of CA Adult Ed Career Education Dashboard</a:t>
            </a:r>
            <a:endParaRPr sz="2800">
              <a:solidFill>
                <a:schemeClr val="dk1"/>
              </a:solidFill>
            </a:endParaRPr>
          </a:p>
          <a:p>
            <a:pPr marL="457200" lvl="0" indent="-406400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Exploring Steps to Building Career Pathways &amp; Career Systems with Equity</a:t>
            </a:r>
            <a:endParaRPr sz="2800">
              <a:solidFill>
                <a:schemeClr val="dk1"/>
              </a:solidFill>
            </a:endParaRPr>
          </a:p>
          <a:p>
            <a:pPr marL="457200" lvl="0" indent="-406400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Exercise: Using the CA Adult Ed Career Education Dashboard to build Arts &amp; Humanities Pathways in the Bay Macroregion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5725" lvl="0" indent="0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2250"/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800">
              <a:solidFill>
                <a:schemeClr val="dk1"/>
              </a:solidFill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2250"/>
              <a:buNone/>
            </a:pPr>
            <a:endParaRPr sz="2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5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</a:pPr>
            <a:r>
              <a:rPr lang="en-US" sz="4800" b="1" dirty="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Objectives</a:t>
            </a:r>
            <a:endParaRPr dirty="0">
              <a:solidFill>
                <a:srgbClr val="2F5496"/>
              </a:solidFill>
            </a:endParaRPr>
          </a:p>
        </p:txBody>
      </p:sp>
      <p:sp>
        <p:nvSpPr>
          <p:cNvPr id="189" name="Google Shape;189;p5"/>
          <p:cNvSpPr txBox="1">
            <a:spLocks noGrp="1"/>
          </p:cNvSpPr>
          <p:nvPr>
            <p:ph type="body" idx="1"/>
          </p:nvPr>
        </p:nvSpPr>
        <p:spPr>
          <a:xfrm>
            <a:off x="838200" y="1602729"/>
            <a:ext cx="10515600" cy="3894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/>
          <a:p>
            <a:pPr marL="457200" marR="0" lvl="0" indent="-37147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2250"/>
              <a:buFont typeface="Arial"/>
              <a:buChar char="•"/>
            </a:pPr>
            <a:r>
              <a:rPr lang="en-US" sz="2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Understand the data curation process for the CA Adult Ed Career Education Dashboard and how to submit updated CE programming with associated information for inclusion in the dashboard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7147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SzPts val="2250"/>
              <a:buFont typeface="Arial"/>
              <a:buChar char="•"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Understand and apply the steps to building career pathways and career systems with equity</a:t>
            </a:r>
            <a:endParaRPr/>
          </a:p>
          <a:p>
            <a:pPr marL="457200" lvl="0" indent="-37147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SzPts val="2250"/>
              <a:buFont typeface="Arial"/>
              <a:buChar char="•"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Understand and apply the CA Adult Ed Career Education Dashboard for pathway development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68"/>
          <p:cNvSpPr txBox="1">
            <a:spLocks noGrp="1"/>
          </p:cNvSpPr>
          <p:nvPr>
            <p:ph type="sldNum" idx="12"/>
          </p:nvPr>
        </p:nvSpPr>
        <p:spPr>
          <a:xfrm>
            <a:off x="5979516" y="6540500"/>
            <a:ext cx="246900" cy="2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grpSp>
        <p:nvGrpSpPr>
          <p:cNvPr id="195" name="Google Shape;195;p68" descr="People following along in class; person drilling into wood; person typing on her laptop outdoors."/>
          <p:cNvGrpSpPr/>
          <p:nvPr/>
        </p:nvGrpSpPr>
        <p:grpSpPr>
          <a:xfrm>
            <a:off x="-212394" y="1373617"/>
            <a:ext cx="13473798" cy="3119634"/>
            <a:chOff x="-132184" y="2159680"/>
            <a:chExt cx="13473798" cy="3119634"/>
          </a:xfrm>
        </p:grpSpPr>
        <p:pic>
          <p:nvPicPr>
            <p:cNvPr id="196" name="Google Shape;196;p68" descr="Close-up of using a drill with protective gloves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351572" y="2159680"/>
              <a:ext cx="4677167" cy="31196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7" name="Google Shape;197;p68" descr="Woman working on laptop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664446" y="2159681"/>
              <a:ext cx="4677168" cy="31181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8" name="Google Shape;198;p68" descr="Smiling young man in focus seated with three other people out of focus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-132184" y="2159680"/>
              <a:ext cx="4677167" cy="311750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9" name="Google Shape;199;p68"/>
          <p:cNvSpPr txBox="1">
            <a:spLocks noGrp="1"/>
          </p:cNvSpPr>
          <p:nvPr>
            <p:ph type="title" idx="4294967295"/>
          </p:nvPr>
        </p:nvSpPr>
        <p:spPr>
          <a:xfrm>
            <a:off x="0" y="4493251"/>
            <a:ext cx="12192000" cy="1122948"/>
          </a:xfrm>
          <a:prstGeom prst="rect">
            <a:avLst/>
          </a:prstGeom>
          <a:solidFill>
            <a:srgbClr val="000000">
              <a:alpha val="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-US" sz="4000" b="1" dirty="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Review: Adult Education to Workforce Data Project</a:t>
            </a:r>
            <a:endParaRPr sz="4000" b="1" dirty="0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3"/>
          <p:cNvSpPr txBox="1">
            <a:spLocks noGrp="1"/>
          </p:cNvSpPr>
          <p:nvPr>
            <p:ph type="sldNum" idx="12"/>
          </p:nvPr>
        </p:nvSpPr>
        <p:spPr>
          <a:xfrm>
            <a:off x="5979516" y="6540500"/>
            <a:ext cx="246900" cy="2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sp>
        <p:nvSpPr>
          <p:cNvPr id="205" name="Google Shape;205;p23"/>
          <p:cNvSpPr txBox="1">
            <a:spLocks noGrp="1"/>
          </p:cNvSpPr>
          <p:nvPr>
            <p:ph type="title" idx="4294967295"/>
          </p:nvPr>
        </p:nvSpPr>
        <p:spPr>
          <a:xfrm>
            <a:off x="364765" y="1088437"/>
            <a:ext cx="10292700" cy="5775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45700" rIns="91425" bIns="457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2F5496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CTE &amp; Workforce Course Types</a:t>
            </a:r>
          </a:p>
        </p:txBody>
      </p:sp>
      <p:grpSp>
        <p:nvGrpSpPr>
          <p:cNvPr id="206" name="Google Shape;206;p23" descr="Chart displaying Career Technical Education and Workforce course types and descriptions. "/>
          <p:cNvGrpSpPr/>
          <p:nvPr/>
        </p:nvGrpSpPr>
        <p:grpSpPr>
          <a:xfrm>
            <a:off x="473887" y="1878839"/>
            <a:ext cx="11253790" cy="3832746"/>
            <a:chOff x="9565" y="22878"/>
            <a:chExt cx="11253790" cy="3832746"/>
          </a:xfrm>
        </p:grpSpPr>
        <p:sp>
          <p:nvSpPr>
            <p:cNvPr id="207" name="Google Shape;207;p23"/>
            <p:cNvSpPr/>
            <p:nvPr/>
          </p:nvSpPr>
          <p:spPr>
            <a:xfrm>
              <a:off x="9565" y="30817"/>
              <a:ext cx="3785582" cy="1135674"/>
            </a:xfrm>
            <a:prstGeom prst="chevron">
              <a:avLst>
                <a:gd name="adj" fmla="val 30000"/>
              </a:avLst>
            </a:prstGeom>
            <a:solidFill>
              <a:srgbClr val="F9E131"/>
            </a:solidFill>
            <a:ln w="25400" cap="flat" cmpd="sng">
              <a:solidFill>
                <a:srgbClr val="F9E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3"/>
            <p:cNvSpPr txBox="1"/>
            <p:nvPr/>
          </p:nvSpPr>
          <p:spPr>
            <a:xfrm>
              <a:off x="350267" y="30817"/>
              <a:ext cx="3104178" cy="11356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0200" tIns="140200" rIns="140200" bIns="140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rPr lang="en-US" sz="22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Workforce Preparation</a:t>
              </a:r>
              <a:endParaRPr/>
            </a:p>
          </p:txBody>
        </p:sp>
        <p:sp>
          <p:nvSpPr>
            <p:cNvPr id="209" name="Google Shape;209;p23"/>
            <p:cNvSpPr/>
            <p:nvPr/>
          </p:nvSpPr>
          <p:spPr>
            <a:xfrm>
              <a:off x="9565" y="1166492"/>
              <a:ext cx="3444880" cy="2689132"/>
            </a:xfrm>
            <a:prstGeom prst="rect">
              <a:avLst/>
            </a:prstGeom>
            <a:solidFill>
              <a:srgbClr val="FCF4CC">
                <a:alpha val="89803"/>
              </a:srgbClr>
            </a:solidFill>
            <a:ln w="25400" cap="flat" cmpd="sng">
              <a:solidFill>
                <a:srgbClr val="FCF4CC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3"/>
            <p:cNvSpPr txBox="1"/>
            <p:nvPr/>
          </p:nvSpPr>
          <p:spPr>
            <a:xfrm>
              <a:off x="9565" y="1166492"/>
              <a:ext cx="3444880" cy="26891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72200" tIns="272200" rIns="272200" bIns="544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0" i="0" u="none" strike="noStrike" cap="none">
                  <a:solidFill>
                    <a:srgbClr val="000000"/>
                  </a:solidFill>
                  <a:latin typeface="Corbel"/>
                  <a:ea typeface="Corbel"/>
                  <a:cs typeface="Corbel"/>
                  <a:sym typeface="Corbel"/>
                </a:rPr>
                <a:t>Workforce Readiness, OSHA, ServeSafe – general skills necessary for success in the workforce</a:t>
              </a:r>
              <a:endParaRPr/>
            </a:p>
          </p:txBody>
        </p:sp>
        <p:sp>
          <p:nvSpPr>
            <p:cNvPr id="211" name="Google Shape;211;p23"/>
            <p:cNvSpPr/>
            <p:nvPr/>
          </p:nvSpPr>
          <p:spPr>
            <a:xfrm>
              <a:off x="3738886" y="30817"/>
              <a:ext cx="3785582" cy="1135674"/>
            </a:xfrm>
            <a:prstGeom prst="chevron">
              <a:avLst>
                <a:gd name="adj" fmla="val 30000"/>
              </a:avLst>
            </a:prstGeom>
            <a:solidFill>
              <a:srgbClr val="FB9E3F"/>
            </a:solidFill>
            <a:ln w="25400" cap="flat" cmpd="sng">
              <a:solidFill>
                <a:srgbClr val="FB9E3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3"/>
            <p:cNvSpPr txBox="1"/>
            <p:nvPr/>
          </p:nvSpPr>
          <p:spPr>
            <a:xfrm>
              <a:off x="4079588" y="30817"/>
              <a:ext cx="3104178" cy="11356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0200" tIns="140200" rIns="140200" bIns="140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rPr lang="en-US" sz="22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Occupational Skills Builder</a:t>
              </a:r>
              <a:endParaRPr/>
            </a:p>
          </p:txBody>
        </p:sp>
        <p:sp>
          <p:nvSpPr>
            <p:cNvPr id="213" name="Google Shape;213;p23"/>
            <p:cNvSpPr/>
            <p:nvPr/>
          </p:nvSpPr>
          <p:spPr>
            <a:xfrm>
              <a:off x="3738886" y="1166492"/>
              <a:ext cx="3444880" cy="2689132"/>
            </a:xfrm>
            <a:prstGeom prst="rect">
              <a:avLst/>
            </a:prstGeom>
            <a:solidFill>
              <a:srgbClr val="FDE1CC">
                <a:alpha val="89803"/>
              </a:srgbClr>
            </a:solidFill>
            <a:ln w="25400" cap="flat" cmpd="sng">
              <a:solidFill>
                <a:srgbClr val="FDE1CC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3"/>
            <p:cNvSpPr txBox="1"/>
            <p:nvPr/>
          </p:nvSpPr>
          <p:spPr>
            <a:xfrm>
              <a:off x="3738886" y="1166492"/>
              <a:ext cx="3444880" cy="26891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72200" tIns="272200" rIns="272200" bIns="544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0" i="0" u="none" strike="noStrike" cap="none">
                  <a:solidFill>
                    <a:srgbClr val="000000"/>
                  </a:solidFill>
                  <a:latin typeface="Corbel"/>
                  <a:ea typeface="Corbel"/>
                  <a:cs typeface="Corbel"/>
                  <a:sym typeface="Corbel"/>
                </a:rPr>
                <a:t>Offerings that advance skills related to an industry but that by themselves do not qualify a student for a specific occupation within an industry</a:t>
              </a:r>
              <a:endParaRPr/>
            </a:p>
          </p:txBody>
        </p:sp>
        <p:sp>
          <p:nvSpPr>
            <p:cNvPr id="215" name="Google Shape;215;p23"/>
            <p:cNvSpPr/>
            <p:nvPr/>
          </p:nvSpPr>
          <p:spPr>
            <a:xfrm>
              <a:off x="7477773" y="22878"/>
              <a:ext cx="3785582" cy="1135674"/>
            </a:xfrm>
            <a:prstGeom prst="chevron">
              <a:avLst>
                <a:gd name="adj" fmla="val 30000"/>
              </a:avLst>
            </a:prstGeom>
            <a:solidFill>
              <a:srgbClr val="FE624C"/>
            </a:solidFill>
            <a:ln w="25400" cap="flat" cmpd="sng">
              <a:solidFill>
                <a:srgbClr val="FE624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3"/>
            <p:cNvSpPr txBox="1"/>
            <p:nvPr/>
          </p:nvSpPr>
          <p:spPr>
            <a:xfrm>
              <a:off x="7818475" y="22878"/>
              <a:ext cx="3104178" cy="11356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0200" tIns="140200" rIns="140200" bIns="140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rPr lang="en-US" sz="22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Occupational Credential Programs</a:t>
              </a:r>
              <a:endParaRPr/>
            </a:p>
          </p:txBody>
        </p:sp>
        <p:sp>
          <p:nvSpPr>
            <p:cNvPr id="217" name="Google Shape;217;p23"/>
            <p:cNvSpPr/>
            <p:nvPr/>
          </p:nvSpPr>
          <p:spPr>
            <a:xfrm>
              <a:off x="7468207" y="1166492"/>
              <a:ext cx="3444880" cy="2689132"/>
            </a:xfrm>
            <a:prstGeom prst="rect">
              <a:avLst/>
            </a:prstGeom>
            <a:solidFill>
              <a:srgbClr val="FED1CD">
                <a:alpha val="89803"/>
              </a:srgbClr>
            </a:solidFill>
            <a:ln w="25400" cap="flat" cmpd="sng">
              <a:solidFill>
                <a:srgbClr val="FED1CD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3"/>
            <p:cNvSpPr txBox="1"/>
            <p:nvPr/>
          </p:nvSpPr>
          <p:spPr>
            <a:xfrm>
              <a:off x="7468207" y="1166492"/>
              <a:ext cx="3444880" cy="26891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72200" tIns="272200" rIns="272200" bIns="544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0" i="0" u="none" strike="noStrike" cap="none">
                  <a:solidFill>
                    <a:srgbClr val="000000"/>
                  </a:solidFill>
                  <a:latin typeface="Corbel"/>
                  <a:ea typeface="Corbel"/>
                  <a:cs typeface="Corbel"/>
                  <a:sym typeface="Corbel"/>
                </a:rPr>
                <a:t>Programs/courses of sufficient duration and intensity that provide skills for an individual to enter into or advance in a specific occupation and industry</a:t>
              </a: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4"/>
          <p:cNvSpPr txBox="1">
            <a:spLocks noGrp="1"/>
          </p:cNvSpPr>
          <p:nvPr>
            <p:ph type="sldNum" idx="12"/>
          </p:nvPr>
        </p:nvSpPr>
        <p:spPr>
          <a:xfrm>
            <a:off x="5979516" y="6540500"/>
            <a:ext cx="246900" cy="2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grpSp>
        <p:nvGrpSpPr>
          <p:cNvPr id="224" name="Google Shape;224;p54" descr="Diagram displaying process for creating Career Technical Education course alignment and career systems. "/>
          <p:cNvGrpSpPr/>
          <p:nvPr/>
        </p:nvGrpSpPr>
        <p:grpSpPr>
          <a:xfrm>
            <a:off x="2365294" y="99269"/>
            <a:ext cx="8515487" cy="6361600"/>
            <a:chOff x="2272515" y="210126"/>
            <a:chExt cx="8515487" cy="6361600"/>
          </a:xfrm>
        </p:grpSpPr>
        <p:sp>
          <p:nvSpPr>
            <p:cNvPr id="225" name="Google Shape;225;p54"/>
            <p:cNvSpPr/>
            <p:nvPr/>
          </p:nvSpPr>
          <p:spPr>
            <a:xfrm>
              <a:off x="4894241" y="4872837"/>
              <a:ext cx="178166" cy="178166"/>
            </a:xfrm>
            <a:prstGeom prst="ellipse">
              <a:avLst/>
            </a:prstGeom>
            <a:solidFill>
              <a:schemeClr val="accent1"/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54"/>
            <p:cNvSpPr/>
            <p:nvPr/>
          </p:nvSpPr>
          <p:spPr>
            <a:xfrm>
              <a:off x="4558396" y="5034510"/>
              <a:ext cx="178166" cy="178166"/>
            </a:xfrm>
            <a:prstGeom prst="ellipse">
              <a:avLst/>
            </a:prstGeom>
            <a:solidFill>
              <a:schemeClr val="accent1"/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54"/>
            <p:cNvSpPr/>
            <p:nvPr/>
          </p:nvSpPr>
          <p:spPr>
            <a:xfrm>
              <a:off x="4206516" y="5162212"/>
              <a:ext cx="178166" cy="178166"/>
            </a:xfrm>
            <a:prstGeom prst="ellipse">
              <a:avLst/>
            </a:prstGeom>
            <a:solidFill>
              <a:schemeClr val="accent1"/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54"/>
            <p:cNvSpPr/>
            <p:nvPr/>
          </p:nvSpPr>
          <p:spPr>
            <a:xfrm>
              <a:off x="6506651" y="3001336"/>
              <a:ext cx="178166" cy="178166"/>
            </a:xfrm>
            <a:prstGeom prst="ellipse">
              <a:avLst/>
            </a:prstGeom>
            <a:solidFill>
              <a:schemeClr val="accent1"/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54"/>
            <p:cNvSpPr/>
            <p:nvPr/>
          </p:nvSpPr>
          <p:spPr>
            <a:xfrm>
              <a:off x="6371245" y="3330343"/>
              <a:ext cx="178166" cy="178166"/>
            </a:xfrm>
            <a:prstGeom prst="ellipse">
              <a:avLst/>
            </a:prstGeom>
            <a:solidFill>
              <a:schemeClr val="accent1"/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54"/>
            <p:cNvSpPr/>
            <p:nvPr/>
          </p:nvSpPr>
          <p:spPr>
            <a:xfrm>
              <a:off x="6275034" y="524664"/>
              <a:ext cx="178166" cy="178166"/>
            </a:xfrm>
            <a:prstGeom prst="ellipse">
              <a:avLst/>
            </a:prstGeom>
            <a:solidFill>
              <a:schemeClr val="accent1"/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54"/>
            <p:cNvSpPr/>
            <p:nvPr/>
          </p:nvSpPr>
          <p:spPr>
            <a:xfrm>
              <a:off x="6522686" y="367395"/>
              <a:ext cx="178166" cy="178166"/>
            </a:xfrm>
            <a:prstGeom prst="ellipse">
              <a:avLst/>
            </a:prstGeom>
            <a:solidFill>
              <a:schemeClr val="accent1"/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54"/>
            <p:cNvSpPr/>
            <p:nvPr/>
          </p:nvSpPr>
          <p:spPr>
            <a:xfrm>
              <a:off x="6770338" y="210126"/>
              <a:ext cx="178166" cy="178166"/>
            </a:xfrm>
            <a:prstGeom prst="ellipse">
              <a:avLst/>
            </a:prstGeom>
            <a:solidFill>
              <a:schemeClr val="accent1"/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54"/>
            <p:cNvSpPr/>
            <p:nvPr/>
          </p:nvSpPr>
          <p:spPr>
            <a:xfrm>
              <a:off x="7017990" y="367395"/>
              <a:ext cx="178166" cy="178166"/>
            </a:xfrm>
            <a:prstGeom prst="ellipse">
              <a:avLst/>
            </a:prstGeom>
            <a:solidFill>
              <a:schemeClr val="accent1"/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54"/>
            <p:cNvSpPr/>
            <p:nvPr/>
          </p:nvSpPr>
          <p:spPr>
            <a:xfrm>
              <a:off x="7265642" y="524664"/>
              <a:ext cx="178166" cy="178166"/>
            </a:xfrm>
            <a:prstGeom prst="ellipse">
              <a:avLst/>
            </a:prstGeom>
            <a:solidFill>
              <a:schemeClr val="accent1"/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54"/>
            <p:cNvSpPr/>
            <p:nvPr/>
          </p:nvSpPr>
          <p:spPr>
            <a:xfrm>
              <a:off x="6770338" y="541649"/>
              <a:ext cx="178166" cy="178166"/>
            </a:xfrm>
            <a:prstGeom prst="ellipse">
              <a:avLst/>
            </a:prstGeom>
            <a:solidFill>
              <a:schemeClr val="accent1"/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54"/>
            <p:cNvSpPr/>
            <p:nvPr/>
          </p:nvSpPr>
          <p:spPr>
            <a:xfrm>
              <a:off x="6770338" y="873801"/>
              <a:ext cx="178166" cy="178166"/>
            </a:xfrm>
            <a:prstGeom prst="ellipse">
              <a:avLst/>
            </a:prstGeom>
            <a:solidFill>
              <a:schemeClr val="accent1"/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54"/>
            <p:cNvSpPr/>
            <p:nvPr/>
          </p:nvSpPr>
          <p:spPr>
            <a:xfrm>
              <a:off x="3337953" y="5541300"/>
              <a:ext cx="3843060" cy="1030426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54"/>
            <p:cNvSpPr txBox="1"/>
            <p:nvPr/>
          </p:nvSpPr>
          <p:spPr>
            <a:xfrm>
              <a:off x="3388254" y="5591601"/>
              <a:ext cx="3742458" cy="9298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13425" tIns="57150" rIns="57150" bIns="571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en-US" sz="1500" b="0" i="0" u="none" strike="noStrike" cap="none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Establish common definitions, organize courses and programs, and code courses and programs</a:t>
              </a:r>
              <a:endParaRPr/>
            </a:p>
          </p:txBody>
        </p:sp>
        <p:sp>
          <p:nvSpPr>
            <p:cNvPr id="239" name="Google Shape;239;p54"/>
            <p:cNvSpPr/>
            <p:nvPr/>
          </p:nvSpPr>
          <p:spPr>
            <a:xfrm>
              <a:off x="2272515" y="4531004"/>
              <a:ext cx="1781669" cy="1781543"/>
            </a:xfrm>
            <a:prstGeom prst="ellipse">
              <a:avLst/>
            </a:prstGeom>
            <a:blipFill rotWithShape="1">
              <a:blip r:embed="rId3">
                <a:alphaModFix/>
              </a:blip>
              <a:stretch>
                <a:fillRect l="-5999" r="-5998"/>
              </a:stretch>
            </a:blip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54"/>
            <p:cNvSpPr/>
            <p:nvPr/>
          </p:nvSpPr>
          <p:spPr>
            <a:xfrm>
              <a:off x="5810019" y="4203255"/>
              <a:ext cx="3843060" cy="1030426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54"/>
            <p:cNvSpPr txBox="1"/>
            <p:nvPr/>
          </p:nvSpPr>
          <p:spPr>
            <a:xfrm>
              <a:off x="5860320" y="4253556"/>
              <a:ext cx="3742458" cy="9298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13425" tIns="57150" rIns="57150" bIns="571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en-US" sz="1500" b="0" i="0" u="none" strike="noStrike" cap="none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Establish processes and a data structure for aggregating and updating course and program data</a:t>
              </a:r>
              <a:endParaRPr/>
            </a:p>
          </p:txBody>
        </p:sp>
        <p:sp>
          <p:nvSpPr>
            <p:cNvPr id="242" name="Google Shape;242;p54"/>
            <p:cNvSpPr/>
            <p:nvPr/>
          </p:nvSpPr>
          <p:spPr>
            <a:xfrm>
              <a:off x="4744581" y="3192959"/>
              <a:ext cx="1781669" cy="1781543"/>
            </a:xfrm>
            <a:prstGeom prst="ellipse">
              <a:avLst/>
            </a:prstGeom>
            <a:blipFill rotWithShape="1">
              <a:blip r:embed="rId4">
                <a:alphaModFix/>
              </a:blip>
              <a:stretch>
                <a:fillRect t="-4999" b="-4998"/>
              </a:stretch>
            </a:blip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54"/>
            <p:cNvSpPr/>
            <p:nvPr/>
          </p:nvSpPr>
          <p:spPr>
            <a:xfrm>
              <a:off x="6944942" y="2173856"/>
              <a:ext cx="3843060" cy="1030426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54"/>
            <p:cNvSpPr txBox="1"/>
            <p:nvPr/>
          </p:nvSpPr>
          <p:spPr>
            <a:xfrm>
              <a:off x="6995243" y="2224157"/>
              <a:ext cx="3742458" cy="9298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13425" tIns="53325" rIns="53325" bIns="533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Implement an adult learner career exploration portal that captures the regional AE career pathways and system</a:t>
              </a:r>
              <a:endParaRPr/>
            </a:p>
          </p:txBody>
        </p:sp>
        <p:sp>
          <p:nvSpPr>
            <p:cNvPr id="245" name="Google Shape;245;p54"/>
            <p:cNvSpPr/>
            <p:nvPr/>
          </p:nvSpPr>
          <p:spPr>
            <a:xfrm>
              <a:off x="5879504" y="1163560"/>
              <a:ext cx="1781669" cy="1781543"/>
            </a:xfrm>
            <a:prstGeom prst="ellipse">
              <a:avLst/>
            </a:prstGeom>
            <a:blipFill rotWithShape="1">
              <a:blip r:embed="rId5">
                <a:alphaModFix/>
              </a:blip>
              <a:stretch>
                <a:fillRect l="-7998" r="-7999"/>
              </a:stretch>
            </a:blip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6" name="Google Shape;246;p54"/>
          <p:cNvSpPr txBox="1"/>
          <p:nvPr/>
        </p:nvSpPr>
        <p:spPr>
          <a:xfrm>
            <a:off x="288746" y="2218240"/>
            <a:ext cx="4371000" cy="17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en-US" sz="2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Goal: </a:t>
            </a:r>
            <a:r>
              <a:rPr lang="en-US" sz="22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Organize and classify regional CTE courses to build a career pathway system and career navigation platform across the SDIC Region/Super-region</a:t>
            </a:r>
            <a:endParaRPr sz="220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54"/>
          <p:cNvSpPr txBox="1">
            <a:spLocks noGrp="1"/>
          </p:cNvSpPr>
          <p:nvPr>
            <p:ph type="title" idx="4294967295"/>
          </p:nvPr>
        </p:nvSpPr>
        <p:spPr>
          <a:xfrm>
            <a:off x="288746" y="1000642"/>
            <a:ext cx="5690770" cy="126864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45700" rIns="91425" bIns="457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2F5496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San Diego/Imperial CTE Course Alignment &amp; Career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3084</TotalTime>
  <Words>1147</Words>
  <Application>Microsoft Macintosh PowerPoint</Application>
  <PresentationFormat>Widescreen</PresentationFormat>
  <Paragraphs>178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Helvetica Neue Light</vt:lpstr>
      <vt:lpstr>Helvetica Neue</vt:lpstr>
      <vt:lpstr>Century Gothic</vt:lpstr>
      <vt:lpstr>Calibri</vt:lpstr>
      <vt:lpstr>Corbel</vt:lpstr>
      <vt:lpstr>Arial</vt:lpstr>
      <vt:lpstr>Source Sans Pro</vt:lpstr>
      <vt:lpstr>White</vt:lpstr>
      <vt:lpstr>White</vt:lpstr>
      <vt:lpstr>Building Career Pathways  Using the CA Adult Ed Career Education Dashboard Tool</vt:lpstr>
      <vt:lpstr>CAEP AEP Team</vt:lpstr>
      <vt:lpstr>Chancellor’s Office Welcome</vt:lpstr>
      <vt:lpstr>Today’s Presenters</vt:lpstr>
      <vt:lpstr>Agenda</vt:lpstr>
      <vt:lpstr>Objectives</vt:lpstr>
      <vt:lpstr>Review: Adult Education to Workforce Data Project</vt:lpstr>
      <vt:lpstr>CTE &amp; Workforce Course Types</vt:lpstr>
      <vt:lpstr>San Diego/Imperial CTE Course Alignment &amp; Career System</vt:lpstr>
      <vt:lpstr>Data Collection Process</vt:lpstr>
      <vt:lpstr>Data Collection Process and Annual Updates</vt:lpstr>
      <vt:lpstr>Pathway Planning</vt:lpstr>
      <vt:lpstr>What data do we need to build or enhance career pathways with equity?</vt:lpstr>
      <vt:lpstr>Steps to Pathway Planning</vt:lpstr>
      <vt:lpstr>Steps to Pathway Planning</vt:lpstr>
      <vt:lpstr>CA Adult Ed Career Education Dashboard (bit.ly/CAEP_CTE_Courses) </vt:lpstr>
      <vt:lpstr>Arts &amp; Humanities Pathways</vt:lpstr>
      <vt:lpstr>Arts &amp; Humanities Pathways </vt:lpstr>
      <vt:lpstr>Arts &amp; Humanities Pathways </vt:lpstr>
      <vt:lpstr>Questions &amp; Thoughts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Career Pathways:   Using the CA Adult Ed Career Education Dashboard Tool</dc:title>
  <dc:creator>Blaire Toso</dc:creator>
  <cp:lastModifiedBy>Ayanna Smith</cp:lastModifiedBy>
  <cp:revision>4</cp:revision>
  <dcterms:modified xsi:type="dcterms:W3CDTF">2022-06-23T18:59:46Z</dcterms:modified>
</cp:coreProperties>
</file>