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6" r:id="rId2"/>
    <p:sldMasterId id="2147483678" r:id="rId3"/>
  </p:sldMasterIdLst>
  <p:notesMasterIdLst>
    <p:notesMasterId r:id="rId41"/>
  </p:notesMasterIdLst>
  <p:sldIdLst>
    <p:sldId id="256" r:id="rId4"/>
    <p:sldId id="257" r:id="rId5"/>
    <p:sldId id="27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93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74" r:id="rId37"/>
    <p:sldId id="275" r:id="rId38"/>
    <p:sldId id="276" r:id="rId39"/>
    <p:sldId id="277" r:id="rId40"/>
  </p:sldIdLst>
  <p:sldSz cx="12192000" cy="6858000"/>
  <p:notesSz cx="7010400" cy="9296400"/>
  <p:embeddedFontLst>
    <p:embeddedFont>
      <p:font typeface="Alfa Slab One" panose="020F050202020403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omic Sans MS" panose="030F0902030302020204" pitchFamily="66" charset="0"/>
      <p:regular r:id="rId56"/>
      <p:bold r:id="rId57"/>
      <p:italic r:id="rId58"/>
      <p:boldItalic r:id="rId59"/>
    </p:embeddedFont>
    <p:embeddedFont>
      <p:font typeface="Helvetica Neue" panose="02000503000000020004" pitchFamily="2" charset="0"/>
      <p:regular r:id="rId60"/>
      <p:bold r:id="rId61"/>
      <p:italic r:id="rId62"/>
      <p:boldItalic r:id="rId63"/>
    </p:embeddedFont>
    <p:embeddedFont>
      <p:font typeface="Helvetica Neue Light" panose="02000403000000020004" pitchFamily="2" charset="0"/>
      <p:regular r:id="rId64"/>
      <p:bold r:id="rId65"/>
      <p:italic r:id="rId66"/>
      <p:boldItalic r:id="rId67"/>
    </p:embeddedFont>
    <p:embeddedFont>
      <p:font typeface="Lato" panose="020F0502020204030203" pitchFamily="34" charset="0"/>
      <p:regular r:id="rId68"/>
      <p:bold r:id="rId69"/>
      <p:italic r:id="rId70"/>
      <p:boldItalic r:id="rId71"/>
    </p:embeddedFont>
    <p:embeddedFont>
      <p:font typeface="Playfair Display" pitchFamily="2" charset="77"/>
      <p:regular r:id="rId72"/>
      <p:bold r:id="rId73"/>
      <p:italic r:id="rId74"/>
      <p:boldItalic r:id="rId75"/>
    </p:embeddedFont>
    <p:embeddedFont>
      <p:font typeface="Proxima Nova" panose="020F0502020204030204" pitchFamily="34" charset="0"/>
      <p:regular r:id="rId76"/>
      <p:bold r:id="rId77"/>
      <p:italic r:id="rId78"/>
      <p:boldItalic r:id="rId79"/>
    </p:embeddedFont>
    <p:embeddedFont>
      <p:font typeface="Roboto" panose="02000000000000000000" pitchFamily="2" charset="0"/>
      <p:regular r:id="rId80"/>
      <p:bold r:id="rId81"/>
      <p:italic r:id="rId82"/>
      <p:boldItalic r:id="rId83"/>
    </p:embeddedFont>
    <p:embeddedFont>
      <p:font typeface="Source Sans Pro" panose="020B050303040302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8" roundtripDataSignature="AMtx7mgwJeY4ZaXC13R4W40FyC/NO1oE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06DA5-7B5B-455A-879A-23C5ECFDF830}" v="55" dt="2022-05-10T01:39:39.443"/>
    <p1510:client id="{46F9774C-5D83-49A4-8E43-DE8A2DBCC606}" v="61" dt="2022-05-13T21:14:19.324"/>
    <p1510:client id="{8C973997-563C-4042-BFBA-C90CAB92384A}" v="94" dt="2022-05-10T16:04:36.413"/>
    <p1510:client id="{E6382C1A-ACA1-4A14-8F5B-F45E90B3C7D1}" v="124" dt="2022-05-10T18:21:06.984"/>
  </p1510:revLst>
</p1510:revInfo>
</file>

<file path=ppt/tableStyles.xml><?xml version="1.0" encoding="utf-8"?>
<a:tblStyleLst xmlns:a="http://schemas.openxmlformats.org/drawingml/2006/main" def="{A72AAE5F-89E3-44AA-A263-F7DF3F4E5E3D}">
  <a:tblStyle styleId="{A72AAE5F-89E3-44AA-A263-F7DF3F4E5E3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0FF"/>
          </a:solidFill>
        </a:fill>
      </a:tcStyle>
    </a:wholeTbl>
    <a:band1H>
      <a:tcTxStyle b="off" i="off"/>
      <a:tcStyle>
        <a:tcBdr/>
        <a:fill>
          <a:solidFill>
            <a:srgbClr val="CADFF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FF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992" y="168"/>
      </p:cViewPr>
      <p:guideLst/>
    </p:cSldViewPr>
  </p:slideViewPr>
  <p:outlineViewPr>
    <p:cViewPr>
      <p:scale>
        <a:sx n="33" d="100"/>
        <a:sy n="33" d="100"/>
      </p:scale>
      <p:origin x="0" y="-214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84" Type="http://schemas.openxmlformats.org/officeDocument/2006/relationships/font" Target="fonts/font43.fntdata"/><Relationship Id="rId89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74" Type="http://schemas.openxmlformats.org/officeDocument/2006/relationships/font" Target="fonts/font33.fntdata"/><Relationship Id="rId79" Type="http://schemas.openxmlformats.org/officeDocument/2006/relationships/font" Target="fonts/font38.fntdata"/><Relationship Id="rId5" Type="http://schemas.openxmlformats.org/officeDocument/2006/relationships/slide" Target="slides/slide2.xml"/><Relationship Id="rId90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72" Type="http://schemas.openxmlformats.org/officeDocument/2006/relationships/font" Target="fonts/font31.fntdata"/><Relationship Id="rId80" Type="http://schemas.openxmlformats.org/officeDocument/2006/relationships/font" Target="fonts/font39.fntdata"/><Relationship Id="rId85" Type="http://schemas.openxmlformats.org/officeDocument/2006/relationships/font" Target="fonts/font44.fntdata"/><Relationship Id="rId93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font" Target="fonts/font34.fntdata"/><Relationship Id="rId83" Type="http://schemas.openxmlformats.org/officeDocument/2006/relationships/font" Target="fonts/font42.fntdata"/><Relationship Id="rId88" Type="http://customschemas.google.com/relationships/presentationmetadata" Target="meta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font" Target="fonts/font32.fntdata"/><Relationship Id="rId78" Type="http://schemas.openxmlformats.org/officeDocument/2006/relationships/font" Target="fonts/font37.fntdata"/><Relationship Id="rId81" Type="http://schemas.openxmlformats.org/officeDocument/2006/relationships/font" Target="fonts/font40.fntdata"/><Relationship Id="rId86" Type="http://schemas.openxmlformats.org/officeDocument/2006/relationships/font" Target="fonts/font45.fntdata"/><Relationship Id="rId9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6" Type="http://schemas.openxmlformats.org/officeDocument/2006/relationships/font" Target="fonts/font35.fntdata"/><Relationship Id="rId7" Type="http://schemas.openxmlformats.org/officeDocument/2006/relationships/slide" Target="slides/slide4.xml"/><Relationship Id="rId71" Type="http://schemas.openxmlformats.org/officeDocument/2006/relationships/font" Target="fonts/font30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66" Type="http://schemas.openxmlformats.org/officeDocument/2006/relationships/font" Target="fonts/font25.fntdata"/><Relationship Id="rId87" Type="http://schemas.openxmlformats.org/officeDocument/2006/relationships/font" Target="fonts/font46.fntdata"/><Relationship Id="rId61" Type="http://schemas.openxmlformats.org/officeDocument/2006/relationships/font" Target="fonts/font20.fntdata"/><Relationship Id="rId82" Type="http://schemas.openxmlformats.org/officeDocument/2006/relationships/font" Target="fonts/font4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font" Target="fonts/font15.fntdata"/><Relationship Id="rId77" Type="http://schemas.openxmlformats.org/officeDocument/2006/relationships/font" Target="fonts/font3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anna Smith" clId="Web-{E6382C1A-ACA1-4A14-8F5B-F45E90B3C7D1}"/>
    <pc:docChg chg="modSld">
      <pc:chgData name="Ayanna Smith" userId="" providerId="" clId="Web-{E6382C1A-ACA1-4A14-8F5B-F45E90B3C7D1}" dt="2022-05-10T18:21:06.984" v="67" actId="20577"/>
      <pc:docMkLst>
        <pc:docMk/>
      </pc:docMkLst>
      <pc:sldChg chg="modSp">
        <pc:chgData name="Ayanna Smith" userId="" providerId="" clId="Web-{E6382C1A-ACA1-4A14-8F5B-F45E90B3C7D1}" dt="2022-05-10T17:28:24.561" v="11" actId="1076"/>
        <pc:sldMkLst>
          <pc:docMk/>
          <pc:sldMk cId="0" sldId="256"/>
        </pc:sldMkLst>
        <pc:spChg chg="mod">
          <ac:chgData name="Ayanna Smith" userId="" providerId="" clId="Web-{E6382C1A-ACA1-4A14-8F5B-F45E90B3C7D1}" dt="2022-05-10T17:28:24.561" v="11" actId="1076"/>
          <ac:spMkLst>
            <pc:docMk/>
            <pc:sldMk cId="0" sldId="256"/>
            <ac:spMk id="109" creationId="{00000000-0000-0000-0000-000000000000}"/>
          </ac:spMkLst>
        </pc:spChg>
      </pc:sldChg>
      <pc:sldChg chg="addSp modSp">
        <pc:chgData name="Ayanna Smith" userId="" providerId="" clId="Web-{E6382C1A-ACA1-4A14-8F5B-F45E90B3C7D1}" dt="2022-05-10T18:21:06.984" v="67" actId="20577"/>
        <pc:sldMkLst>
          <pc:docMk/>
          <pc:sldMk cId="1477958416" sldId="278"/>
        </pc:sldMkLst>
        <pc:spChg chg="mod">
          <ac:chgData name="Ayanna Smith" userId="" providerId="" clId="Web-{E6382C1A-ACA1-4A14-8F5B-F45E90B3C7D1}" dt="2022-05-10T18:21:04" v="65" actId="20577"/>
          <ac:spMkLst>
            <pc:docMk/>
            <pc:sldMk cId="1477958416" sldId="278"/>
            <ac:spMk id="13" creationId="{5F68BB7D-5187-DA71-7BB7-484DA0A7D9F1}"/>
          </ac:spMkLst>
        </pc:spChg>
        <pc:spChg chg="mod">
          <ac:chgData name="Ayanna Smith" userId="" providerId="" clId="Web-{E6382C1A-ACA1-4A14-8F5B-F45E90B3C7D1}" dt="2022-05-10T18:20:55.781" v="62" actId="20577"/>
          <ac:spMkLst>
            <pc:docMk/>
            <pc:sldMk cId="1477958416" sldId="278"/>
            <ac:spMk id="118" creationId="{00000000-0000-0000-0000-000000000000}"/>
          </ac:spMkLst>
        </pc:spChg>
        <pc:spChg chg="mod">
          <ac:chgData name="Ayanna Smith" userId="" providerId="" clId="Web-{E6382C1A-ACA1-4A14-8F5B-F45E90B3C7D1}" dt="2022-05-10T18:20:58.781" v="63" actId="20577"/>
          <ac:spMkLst>
            <pc:docMk/>
            <pc:sldMk cId="1477958416" sldId="278"/>
            <ac:spMk id="120" creationId="{00000000-0000-0000-0000-000000000000}"/>
          </ac:spMkLst>
        </pc:spChg>
        <pc:spChg chg="mod">
          <ac:chgData name="Ayanna Smith" userId="" providerId="" clId="Web-{E6382C1A-ACA1-4A14-8F5B-F45E90B3C7D1}" dt="2022-05-10T18:21:06.984" v="67" actId="20577"/>
          <ac:spMkLst>
            <pc:docMk/>
            <pc:sldMk cId="1477958416" sldId="278"/>
            <ac:spMk id="122" creationId="{00000000-0000-0000-0000-000000000000}"/>
          </ac:spMkLst>
        </pc:spChg>
        <pc:picChg chg="mod">
          <ac:chgData name="Ayanna Smith" userId="" providerId="" clId="Web-{E6382C1A-ACA1-4A14-8F5B-F45E90B3C7D1}" dt="2022-05-10T16:45:40.993" v="6" actId="1076"/>
          <ac:picMkLst>
            <pc:docMk/>
            <pc:sldMk cId="1477958416" sldId="278"/>
            <ac:picMk id="3" creationId="{DC11525A-51EA-D406-454E-B5EC9380B901}"/>
          </ac:picMkLst>
        </pc:picChg>
        <pc:picChg chg="mod">
          <ac:chgData name="Ayanna Smith" userId="" providerId="" clId="Web-{E6382C1A-ACA1-4A14-8F5B-F45E90B3C7D1}" dt="2022-05-10T16:45:32.461" v="5" actId="1076"/>
          <ac:picMkLst>
            <pc:docMk/>
            <pc:sldMk cId="1477958416" sldId="278"/>
            <ac:picMk id="4" creationId="{CA13129E-C21E-5C08-1D21-EF44F29BF2DF}"/>
          </ac:picMkLst>
        </pc:picChg>
        <pc:picChg chg="add mod">
          <ac:chgData name="Ayanna Smith" userId="" providerId="" clId="Web-{E6382C1A-ACA1-4A14-8F5B-F45E90B3C7D1}" dt="2022-05-10T16:45:21.226" v="2" actId="1076"/>
          <ac:picMkLst>
            <pc:docMk/>
            <pc:sldMk cId="1477958416" sldId="278"/>
            <ac:picMk id="5" creationId="{5A19FEF9-2BBC-5A6E-A704-6176C0216EBC}"/>
          </ac:picMkLst>
        </pc:picChg>
      </pc:sldChg>
    </pc:docChg>
  </pc:docChgLst>
  <pc:docChgLst>
    <pc:chgData name="Ayanna Smith" userId="5siZjcP8FZvRM6m5m7t/UlGs2tLLnfJHGFVOmFRcdzE=" providerId="None" clId="Web-{46F9774C-5D83-49A4-8E43-DE8A2DBCC606}"/>
    <pc:docChg chg="modSld">
      <pc:chgData name="Ayanna Smith" userId="5siZjcP8FZvRM6m5m7t/UlGs2tLLnfJHGFVOmFRcdzE=" providerId="None" clId="Web-{46F9774C-5D83-49A4-8E43-DE8A2DBCC606}" dt="2022-05-13T17:00:46.938" v="26"/>
      <pc:docMkLst>
        <pc:docMk/>
      </pc:docMkLst>
      <pc:sldChg chg="modSp">
        <pc:chgData name="Ayanna Smith" userId="5siZjcP8FZvRM6m5m7t/UlGs2tLLnfJHGFVOmFRcdzE=" providerId="None" clId="Web-{46F9774C-5D83-49A4-8E43-DE8A2DBCC606}" dt="2022-05-13T16:57:45.083" v="5"/>
        <pc:sldMkLst>
          <pc:docMk/>
          <pc:sldMk cId="0" sldId="261"/>
        </pc:sldMkLst>
        <pc:grpChg chg="mod">
          <ac:chgData name="Ayanna Smith" userId="5siZjcP8FZvRM6m5m7t/UlGs2tLLnfJHGFVOmFRcdzE=" providerId="None" clId="Web-{46F9774C-5D83-49A4-8E43-DE8A2DBCC606}" dt="2022-05-13T16:57:45.083" v="5"/>
          <ac:grpSpMkLst>
            <pc:docMk/>
            <pc:sldMk cId="0" sldId="261"/>
            <ac:grpSpMk id="156" creationId="{00000000-0000-0000-0000-000000000000}"/>
          </ac:grpSpMkLst>
        </pc:grpChg>
      </pc:sldChg>
      <pc:sldChg chg="modSp">
        <pc:chgData name="Ayanna Smith" userId="5siZjcP8FZvRM6m5m7t/UlGs2tLLnfJHGFVOmFRcdzE=" providerId="None" clId="Web-{46F9774C-5D83-49A4-8E43-DE8A2DBCC606}" dt="2022-05-13T16:57:50.927" v="6"/>
        <pc:sldMkLst>
          <pc:docMk/>
          <pc:sldMk cId="0" sldId="262"/>
        </pc:sldMkLst>
        <pc:grpChg chg="mod">
          <ac:chgData name="Ayanna Smith" userId="5siZjcP8FZvRM6m5m7t/UlGs2tLLnfJHGFVOmFRcdzE=" providerId="None" clId="Web-{46F9774C-5D83-49A4-8E43-DE8A2DBCC606}" dt="2022-05-13T16:57:50.927" v="6"/>
          <ac:grpSpMkLst>
            <pc:docMk/>
            <pc:sldMk cId="0" sldId="262"/>
            <ac:grpSpMk id="176" creationId="{00000000-0000-0000-0000-000000000000}"/>
          </ac:grpSpMkLst>
        </pc:grpChg>
      </pc:sldChg>
      <pc:sldChg chg="modSp">
        <pc:chgData name="Ayanna Smith" userId="5siZjcP8FZvRM6m5m7t/UlGs2tLLnfJHGFVOmFRcdzE=" providerId="None" clId="Web-{46F9774C-5D83-49A4-8E43-DE8A2DBCC606}" dt="2022-05-13T16:57:59.584" v="7"/>
        <pc:sldMkLst>
          <pc:docMk/>
          <pc:sldMk cId="0" sldId="269"/>
        </pc:sldMkLst>
        <pc:grpChg chg="mod">
          <ac:chgData name="Ayanna Smith" userId="5siZjcP8FZvRM6m5m7t/UlGs2tLLnfJHGFVOmFRcdzE=" providerId="None" clId="Web-{46F9774C-5D83-49A4-8E43-DE8A2DBCC606}" dt="2022-05-13T16:57:59.584" v="7"/>
          <ac:grpSpMkLst>
            <pc:docMk/>
            <pc:sldMk cId="0" sldId="269"/>
            <ac:grpSpMk id="243" creationId="{00000000-0000-0000-0000-000000000000}"/>
          </ac:grpSpMkLst>
        </pc:grpChg>
      </pc:sldChg>
      <pc:sldChg chg="modSp">
        <pc:chgData name="Ayanna Smith" userId="5siZjcP8FZvRM6m5m7t/UlGs2tLLnfJHGFVOmFRcdzE=" providerId="None" clId="Web-{46F9774C-5D83-49A4-8E43-DE8A2DBCC606}" dt="2022-05-13T16:58:04.350" v="8"/>
        <pc:sldMkLst>
          <pc:docMk/>
          <pc:sldMk cId="0" sldId="271"/>
        </pc:sldMkLst>
        <pc:grpChg chg="mod">
          <ac:chgData name="Ayanna Smith" userId="5siZjcP8FZvRM6m5m7t/UlGs2tLLnfJHGFVOmFRcdzE=" providerId="None" clId="Web-{46F9774C-5D83-49A4-8E43-DE8A2DBCC606}" dt="2022-05-13T16:58:04.350" v="8"/>
          <ac:grpSpMkLst>
            <pc:docMk/>
            <pc:sldMk cId="0" sldId="271"/>
            <ac:grpSpMk id="273" creationId="{00000000-0000-0000-0000-000000000000}"/>
          </ac:grpSpMkLst>
        </pc:grpChg>
      </pc:sldChg>
      <pc:sldChg chg="modSp">
        <pc:chgData name="Ayanna Smith" userId="5siZjcP8FZvRM6m5m7t/UlGs2tLLnfJHGFVOmFRcdzE=" providerId="None" clId="Web-{46F9774C-5D83-49A4-8E43-DE8A2DBCC606}" dt="2022-05-13T16:58:09.460" v="9"/>
        <pc:sldMkLst>
          <pc:docMk/>
          <pc:sldMk cId="0" sldId="272"/>
        </pc:sldMkLst>
        <pc:grpChg chg="mod">
          <ac:chgData name="Ayanna Smith" userId="5siZjcP8FZvRM6m5m7t/UlGs2tLLnfJHGFVOmFRcdzE=" providerId="None" clId="Web-{46F9774C-5D83-49A4-8E43-DE8A2DBCC606}" dt="2022-05-13T16:58:09.460" v="9"/>
          <ac:grpSpMkLst>
            <pc:docMk/>
            <pc:sldMk cId="0" sldId="272"/>
            <ac:grpSpMk id="294" creationId="{00000000-0000-0000-0000-000000000000}"/>
          </ac:grpSpMkLst>
        </pc:grpChg>
      </pc:sldChg>
      <pc:sldChg chg="delSp">
        <pc:chgData name="Ayanna Smith" userId="5siZjcP8FZvRM6m5m7t/UlGs2tLLnfJHGFVOmFRcdzE=" providerId="None" clId="Web-{46F9774C-5D83-49A4-8E43-DE8A2DBCC606}" dt="2022-05-13T16:58:09.522" v="10"/>
        <pc:sldMkLst>
          <pc:docMk/>
          <pc:sldMk cId="0" sldId="273"/>
        </pc:sldMkLst>
        <pc:spChg chg="del">
          <ac:chgData name="Ayanna Smith" userId="5siZjcP8FZvRM6m5m7t/UlGs2tLLnfJHGFVOmFRcdzE=" providerId="None" clId="Web-{46F9774C-5D83-49A4-8E43-DE8A2DBCC606}" dt="2022-05-13T16:58:09.522" v="10"/>
          <ac:spMkLst>
            <pc:docMk/>
            <pc:sldMk cId="0" sldId="273"/>
            <ac:spMk id="2" creationId="{850052C0-654A-EBAB-A988-D293600ED0EF}"/>
          </ac:spMkLst>
        </pc:spChg>
      </pc:sldChg>
      <pc:sldChg chg="modSp">
        <pc:chgData name="Ayanna Smith" userId="5siZjcP8FZvRM6m5m7t/UlGs2tLLnfJHGFVOmFRcdzE=" providerId="None" clId="Web-{46F9774C-5D83-49A4-8E43-DE8A2DBCC606}" dt="2022-05-13T16:57:12.284" v="4"/>
        <pc:sldMkLst>
          <pc:docMk/>
          <pc:sldMk cId="1477958416" sldId="278"/>
        </pc:sldMkLst>
        <pc:picChg chg="mod">
          <ac:chgData name="Ayanna Smith" userId="5siZjcP8FZvRM6m5m7t/UlGs2tLLnfJHGFVOmFRcdzE=" providerId="None" clId="Web-{46F9774C-5D83-49A4-8E43-DE8A2DBCC606}" dt="2022-05-13T16:56:46.783" v="1"/>
          <ac:picMkLst>
            <pc:docMk/>
            <pc:sldMk cId="1477958416" sldId="278"/>
            <ac:picMk id="2" creationId="{C769806E-7E50-0D4B-8234-51B66F523D42}"/>
          </ac:picMkLst>
        </pc:picChg>
        <pc:picChg chg="mod">
          <ac:chgData name="Ayanna Smith" userId="5siZjcP8FZvRM6m5m7t/UlGs2tLLnfJHGFVOmFRcdzE=" providerId="None" clId="Web-{46F9774C-5D83-49A4-8E43-DE8A2DBCC606}" dt="2022-05-13T16:56:53.924" v="2"/>
          <ac:picMkLst>
            <pc:docMk/>
            <pc:sldMk cId="1477958416" sldId="278"/>
            <ac:picMk id="3" creationId="{DC11525A-51EA-D406-454E-B5EC9380B901}"/>
          </ac:picMkLst>
        </pc:picChg>
        <pc:picChg chg="mod">
          <ac:chgData name="Ayanna Smith" userId="5siZjcP8FZvRM6m5m7t/UlGs2tLLnfJHGFVOmFRcdzE=" providerId="None" clId="Web-{46F9774C-5D83-49A4-8E43-DE8A2DBCC606}" dt="2022-05-13T16:57:02.831" v="3"/>
          <ac:picMkLst>
            <pc:docMk/>
            <pc:sldMk cId="1477958416" sldId="278"/>
            <ac:picMk id="4" creationId="{CA13129E-C21E-5C08-1D21-EF44F29BF2DF}"/>
          </ac:picMkLst>
        </pc:picChg>
        <pc:picChg chg="mod">
          <ac:chgData name="Ayanna Smith" userId="5siZjcP8FZvRM6m5m7t/UlGs2tLLnfJHGFVOmFRcdzE=" providerId="None" clId="Web-{46F9774C-5D83-49A4-8E43-DE8A2DBCC606}" dt="2022-05-13T16:57:12.284" v="4"/>
          <ac:picMkLst>
            <pc:docMk/>
            <pc:sldMk cId="1477958416" sldId="278"/>
            <ac:picMk id="5" creationId="{5A19FEF9-2BBC-5A6E-A704-6176C0216EBC}"/>
          </ac:picMkLst>
        </pc:picChg>
      </pc:sldChg>
      <pc:sldChg chg="delSp modSp">
        <pc:chgData name="Ayanna Smith" userId="5siZjcP8FZvRM6m5m7t/UlGs2tLLnfJHGFVOmFRcdzE=" providerId="None" clId="Web-{46F9774C-5D83-49A4-8E43-DE8A2DBCC606}" dt="2022-05-13T16:59:16.370" v="17"/>
        <pc:sldMkLst>
          <pc:docMk/>
          <pc:sldMk cId="0" sldId="279"/>
        </pc:sldMkLst>
        <pc:spChg chg="del">
          <ac:chgData name="Ayanna Smith" userId="5siZjcP8FZvRM6m5m7t/UlGs2tLLnfJHGFVOmFRcdzE=" providerId="None" clId="Web-{46F9774C-5D83-49A4-8E43-DE8A2DBCC606}" dt="2022-05-13T16:58:39.977" v="13"/>
          <ac:spMkLst>
            <pc:docMk/>
            <pc:sldMk cId="0" sldId="279"/>
            <ac:spMk id="69" creationId="{00000000-0000-0000-0000-000000000000}"/>
          </ac:spMkLst>
        </pc:spChg>
        <pc:spChg chg="del">
          <ac:chgData name="Ayanna Smith" userId="5siZjcP8FZvRM6m5m7t/UlGs2tLLnfJHGFVOmFRcdzE=" providerId="None" clId="Web-{46F9774C-5D83-49A4-8E43-DE8A2DBCC606}" dt="2022-05-13T16:58:43.415" v="14"/>
          <ac:spMkLst>
            <pc:docMk/>
            <pc:sldMk cId="0" sldId="279"/>
            <ac:spMk id="70" creationId="{00000000-0000-0000-0000-000000000000}"/>
          </ac:spMkLst>
        </pc:spChg>
        <pc:picChg chg="mod">
          <ac:chgData name="Ayanna Smith" userId="5siZjcP8FZvRM6m5m7t/UlGs2tLLnfJHGFVOmFRcdzE=" providerId="None" clId="Web-{46F9774C-5D83-49A4-8E43-DE8A2DBCC606}" dt="2022-05-13T16:58:58.634" v="15"/>
          <ac:picMkLst>
            <pc:docMk/>
            <pc:sldMk cId="0" sldId="279"/>
            <ac:picMk id="71" creationId="{00000000-0000-0000-0000-000000000000}"/>
          </ac:picMkLst>
        </pc:picChg>
        <pc:picChg chg="mod">
          <ac:chgData name="Ayanna Smith" userId="5siZjcP8FZvRM6m5m7t/UlGs2tLLnfJHGFVOmFRcdzE=" providerId="None" clId="Web-{46F9774C-5D83-49A4-8E43-DE8A2DBCC606}" dt="2022-05-13T16:59:16.370" v="17"/>
          <ac:picMkLst>
            <pc:docMk/>
            <pc:sldMk cId="0" sldId="279"/>
            <ac:picMk id="72" creationId="{00000000-0000-0000-0000-000000000000}"/>
          </ac:picMkLst>
        </pc:picChg>
      </pc:sldChg>
      <pc:sldChg chg="modSp">
        <pc:chgData name="Ayanna Smith" userId="5siZjcP8FZvRM6m5m7t/UlGs2tLLnfJHGFVOmFRcdzE=" providerId="None" clId="Web-{46F9774C-5D83-49A4-8E43-DE8A2DBCC606}" dt="2022-05-13T17:00:08.326" v="22"/>
        <pc:sldMkLst>
          <pc:docMk/>
          <pc:sldMk cId="0" sldId="280"/>
        </pc:sldMkLst>
        <pc:picChg chg="mod">
          <ac:chgData name="Ayanna Smith" userId="5siZjcP8FZvRM6m5m7t/UlGs2tLLnfJHGFVOmFRcdzE=" providerId="None" clId="Web-{46F9774C-5D83-49A4-8E43-DE8A2DBCC606}" dt="2022-05-13T16:59:37.949" v="19"/>
          <ac:picMkLst>
            <pc:docMk/>
            <pc:sldMk cId="0" sldId="280"/>
            <ac:picMk id="78" creationId="{00000000-0000-0000-0000-000000000000}"/>
          </ac:picMkLst>
        </pc:picChg>
        <pc:picChg chg="mod">
          <ac:chgData name="Ayanna Smith" userId="5siZjcP8FZvRM6m5m7t/UlGs2tLLnfJHGFVOmFRcdzE=" providerId="None" clId="Web-{46F9774C-5D83-49A4-8E43-DE8A2DBCC606}" dt="2022-05-13T16:59:49.106" v="20"/>
          <ac:picMkLst>
            <pc:docMk/>
            <pc:sldMk cId="0" sldId="280"/>
            <ac:picMk id="79" creationId="{00000000-0000-0000-0000-000000000000}"/>
          </ac:picMkLst>
        </pc:picChg>
        <pc:picChg chg="mod">
          <ac:chgData name="Ayanna Smith" userId="5siZjcP8FZvRM6m5m7t/UlGs2tLLnfJHGFVOmFRcdzE=" providerId="None" clId="Web-{46F9774C-5D83-49A4-8E43-DE8A2DBCC606}" dt="2022-05-13T16:59:59.950" v="21"/>
          <ac:picMkLst>
            <pc:docMk/>
            <pc:sldMk cId="0" sldId="280"/>
            <ac:picMk id="80" creationId="{00000000-0000-0000-0000-000000000000}"/>
          </ac:picMkLst>
        </pc:picChg>
        <pc:picChg chg="mod">
          <ac:chgData name="Ayanna Smith" userId="5siZjcP8FZvRM6m5m7t/UlGs2tLLnfJHGFVOmFRcdzE=" providerId="None" clId="Web-{46F9774C-5D83-49A4-8E43-DE8A2DBCC606}" dt="2022-05-13T17:00:08.326" v="22"/>
          <ac:picMkLst>
            <pc:docMk/>
            <pc:sldMk cId="0" sldId="280"/>
            <ac:picMk id="81" creationId="{00000000-0000-0000-0000-000000000000}"/>
          </ac:picMkLst>
        </pc:picChg>
      </pc:sldChg>
      <pc:sldChg chg="modSp">
        <pc:chgData name="Ayanna Smith" userId="5siZjcP8FZvRM6m5m7t/UlGs2tLLnfJHGFVOmFRcdzE=" providerId="None" clId="Web-{46F9774C-5D83-49A4-8E43-DE8A2DBCC606}" dt="2022-05-13T17:00:15.123" v="23"/>
        <pc:sldMkLst>
          <pc:docMk/>
          <pc:sldMk cId="0" sldId="281"/>
        </pc:sldMkLst>
        <pc:picChg chg="mod">
          <ac:chgData name="Ayanna Smith" userId="5siZjcP8FZvRM6m5m7t/UlGs2tLLnfJHGFVOmFRcdzE=" providerId="None" clId="Web-{46F9774C-5D83-49A4-8E43-DE8A2DBCC606}" dt="2022-05-13T17:00:15.123" v="23"/>
          <ac:picMkLst>
            <pc:docMk/>
            <pc:sldMk cId="0" sldId="281"/>
            <ac:picMk id="87" creationId="{00000000-0000-0000-0000-000000000000}"/>
          </ac:picMkLst>
        </pc:picChg>
      </pc:sldChg>
      <pc:sldChg chg="modSp">
        <pc:chgData name="Ayanna Smith" userId="5siZjcP8FZvRM6m5m7t/UlGs2tLLnfJHGFVOmFRcdzE=" providerId="None" clId="Web-{46F9774C-5D83-49A4-8E43-DE8A2DBCC606}" dt="2022-05-13T17:00:32.765" v="24"/>
        <pc:sldMkLst>
          <pc:docMk/>
          <pc:sldMk cId="0" sldId="282"/>
        </pc:sldMkLst>
        <pc:picChg chg="mod">
          <ac:chgData name="Ayanna Smith" userId="5siZjcP8FZvRM6m5m7t/UlGs2tLLnfJHGFVOmFRcdzE=" providerId="None" clId="Web-{46F9774C-5D83-49A4-8E43-DE8A2DBCC606}" dt="2022-05-13T17:00:32.765" v="24"/>
          <ac:picMkLst>
            <pc:docMk/>
            <pc:sldMk cId="0" sldId="282"/>
            <ac:picMk id="98" creationId="{00000000-0000-0000-0000-000000000000}"/>
          </ac:picMkLst>
        </pc:picChg>
      </pc:sldChg>
      <pc:sldChg chg="delSp modSp">
        <pc:chgData name="Ayanna Smith" userId="5siZjcP8FZvRM6m5m7t/UlGs2tLLnfJHGFVOmFRcdzE=" providerId="None" clId="Web-{46F9774C-5D83-49A4-8E43-DE8A2DBCC606}" dt="2022-05-13T17:00:46.938" v="26"/>
        <pc:sldMkLst>
          <pc:docMk/>
          <pc:sldMk cId="0" sldId="283"/>
        </pc:sldMkLst>
        <pc:spChg chg="del">
          <ac:chgData name="Ayanna Smith" userId="5siZjcP8FZvRM6m5m7t/UlGs2tLLnfJHGFVOmFRcdzE=" providerId="None" clId="Web-{46F9774C-5D83-49A4-8E43-DE8A2DBCC606}" dt="2022-05-13T17:00:36.984" v="25"/>
          <ac:spMkLst>
            <pc:docMk/>
            <pc:sldMk cId="0" sldId="283"/>
            <ac:spMk id="103" creationId="{00000000-0000-0000-0000-000000000000}"/>
          </ac:spMkLst>
        </pc:spChg>
        <pc:picChg chg="mod">
          <ac:chgData name="Ayanna Smith" userId="5siZjcP8FZvRM6m5m7t/UlGs2tLLnfJHGFVOmFRcdzE=" providerId="None" clId="Web-{46F9774C-5D83-49A4-8E43-DE8A2DBCC606}" dt="2022-05-13T17:00:46.938" v="26"/>
          <ac:picMkLst>
            <pc:docMk/>
            <pc:sldMk cId="0" sldId="283"/>
            <ac:picMk id="115" creationId="{00000000-0000-0000-0000-000000000000}"/>
          </ac:picMkLst>
        </pc:picChg>
      </pc:sldChg>
      <pc:sldChg chg="modSp">
        <pc:chgData name="Ayanna Smith" userId="5siZjcP8FZvRM6m5m7t/UlGs2tLLnfJHGFVOmFRcdzE=" providerId="None" clId="Web-{46F9774C-5D83-49A4-8E43-DE8A2DBCC606}" dt="2022-05-13T16:58:36.321" v="12"/>
        <pc:sldMkLst>
          <pc:docMk/>
          <pc:sldMk cId="1758778342" sldId="293"/>
        </pc:sldMkLst>
        <pc:picChg chg="mod">
          <ac:chgData name="Ayanna Smith" userId="5siZjcP8FZvRM6m5m7t/UlGs2tLLnfJHGFVOmFRcdzE=" providerId="None" clId="Web-{46F9774C-5D83-49A4-8E43-DE8A2DBCC606}" dt="2022-05-13T16:58:36.321" v="12"/>
          <ac:picMkLst>
            <pc:docMk/>
            <pc:sldMk cId="1758778342" sldId="293"/>
            <ac:picMk id="3" creationId="{5827BA08-8F72-C24A-B251-25B2CE60BA7F}"/>
          </ac:picMkLst>
        </pc:picChg>
        <pc:picChg chg="mod">
          <ac:chgData name="Ayanna Smith" userId="5siZjcP8FZvRM6m5m7t/UlGs2tLLnfJHGFVOmFRcdzE=" providerId="None" clId="Web-{46F9774C-5D83-49A4-8E43-DE8A2DBCC606}" dt="2022-05-13T16:58:18.976" v="11"/>
          <ac:picMkLst>
            <pc:docMk/>
            <pc:sldMk cId="1758778342" sldId="293"/>
            <ac:picMk id="7" creationId="{53FAC0B7-A621-9D49-98BF-EE016661AE9F}"/>
          </ac:picMkLst>
        </pc:picChg>
      </pc:sldChg>
    </pc:docChg>
  </pc:docChgLst>
  <pc:docChgLst>
    <pc:chgData name="Blaire Toso" userId="TJLY2w5som5akLvZr9RRrY55hM5IhDvPW9/aa1Nte+U=" providerId="None" clId="Web-{02006DA5-7B5B-455A-879A-23C5ECFDF830}"/>
    <pc:docChg chg="modSld">
      <pc:chgData name="Blaire Toso" userId="TJLY2w5som5akLvZr9RRrY55hM5IhDvPW9/aa1Nte+U=" providerId="None" clId="Web-{02006DA5-7B5B-455A-879A-23C5ECFDF830}" dt="2022-05-10T01:39:39.443" v="64" actId="20577"/>
      <pc:docMkLst>
        <pc:docMk/>
      </pc:docMkLst>
      <pc:sldChg chg="modSp">
        <pc:chgData name="Blaire Toso" userId="TJLY2w5som5akLvZr9RRrY55hM5IhDvPW9/aa1Nte+U=" providerId="None" clId="Web-{02006DA5-7B5B-455A-879A-23C5ECFDF830}" dt="2022-05-10T01:39:39.443" v="64" actId="20577"/>
        <pc:sldMkLst>
          <pc:docMk/>
          <pc:sldMk cId="0" sldId="259"/>
        </pc:sldMkLst>
        <pc:spChg chg="mod">
          <ac:chgData name="Blaire Toso" userId="TJLY2w5som5akLvZr9RRrY55hM5IhDvPW9/aa1Nte+U=" providerId="None" clId="Web-{02006DA5-7B5B-455A-879A-23C5ECFDF830}" dt="2022-05-10T01:39:39.443" v="64" actId="20577"/>
          <ac:spMkLst>
            <pc:docMk/>
            <pc:sldMk cId="0" sldId="259"/>
            <ac:spMk id="141" creationId="{00000000-0000-0000-0000-000000000000}"/>
          </ac:spMkLst>
        </pc:spChg>
      </pc:sldChg>
      <pc:sldChg chg="modSp">
        <pc:chgData name="Blaire Toso" userId="TJLY2w5som5akLvZr9RRrY55hM5IhDvPW9/aa1Nte+U=" providerId="None" clId="Web-{02006DA5-7B5B-455A-879A-23C5ECFDF830}" dt="2022-05-10T01:38:49.863" v="34" actId="20577"/>
        <pc:sldMkLst>
          <pc:docMk/>
          <pc:sldMk cId="0" sldId="273"/>
        </pc:sldMkLst>
        <pc:spChg chg="mod">
          <ac:chgData name="Blaire Toso" userId="TJLY2w5som5akLvZr9RRrY55hM5IhDvPW9/aa1Nte+U=" providerId="None" clId="Web-{02006DA5-7B5B-455A-879A-23C5ECFDF830}" dt="2022-05-10T01:38:49.863" v="34" actId="20577"/>
          <ac:spMkLst>
            <pc:docMk/>
            <pc:sldMk cId="0" sldId="273"/>
            <ac:spMk id="312" creationId="{00000000-0000-0000-0000-000000000000}"/>
          </ac:spMkLst>
        </pc:spChg>
      </pc:sldChg>
    </pc:docChg>
  </pc:docChgLst>
  <pc:docChgLst>
    <pc:chgData name="Ayanna Smith" clId="Web-{46F9774C-5D83-49A4-8E43-DE8A2DBCC606}"/>
    <pc:docChg chg="delSld modSld">
      <pc:chgData name="Ayanna Smith" userId="" providerId="" clId="Web-{46F9774C-5D83-49A4-8E43-DE8A2DBCC606}" dt="2022-05-13T21:14:19.324" v="33" actId="20577"/>
      <pc:docMkLst>
        <pc:docMk/>
      </pc:docMkLst>
      <pc:sldChg chg="delSp">
        <pc:chgData name="Ayanna Smith" userId="" providerId="" clId="Web-{46F9774C-5D83-49A4-8E43-DE8A2DBCC606}" dt="2022-05-13T21:10:43.835" v="19"/>
        <pc:sldMkLst>
          <pc:docMk/>
          <pc:sldMk cId="0" sldId="274"/>
        </pc:sldMkLst>
        <pc:spChg chg="del">
          <ac:chgData name="Ayanna Smith" userId="" providerId="" clId="Web-{46F9774C-5D83-49A4-8E43-DE8A2DBCC606}" dt="2022-05-13T21:10:43.835" v="19"/>
          <ac:spMkLst>
            <pc:docMk/>
            <pc:sldMk cId="0" sldId="274"/>
            <ac:spMk id="2" creationId="{606B7A2A-B46B-1B02-63A6-F63AEF4DA399}"/>
          </ac:spMkLst>
        </pc:spChg>
      </pc:sldChg>
      <pc:sldChg chg="modSp">
        <pc:chgData name="Ayanna Smith" userId="" providerId="" clId="Web-{46F9774C-5D83-49A4-8E43-DE8A2DBCC606}" dt="2022-05-13T21:12:28.150" v="20"/>
        <pc:sldMkLst>
          <pc:docMk/>
          <pc:sldMk cId="0" sldId="280"/>
        </pc:sldMkLst>
        <pc:spChg chg="mod">
          <ac:chgData name="Ayanna Smith" userId="" providerId="" clId="Web-{46F9774C-5D83-49A4-8E43-DE8A2DBCC606}" dt="2022-05-13T21:12:28.150" v="20"/>
          <ac:spMkLst>
            <pc:docMk/>
            <pc:sldMk cId="0" sldId="280"/>
            <ac:spMk id="77" creationId="{00000000-0000-0000-0000-000000000000}"/>
          </ac:spMkLst>
        </pc:spChg>
      </pc:sldChg>
      <pc:sldChg chg="modSp">
        <pc:chgData name="Ayanna Smith" userId="" providerId="" clId="Web-{46F9774C-5D83-49A4-8E43-DE8A2DBCC606}" dt="2022-05-13T21:12:33.259" v="21"/>
        <pc:sldMkLst>
          <pc:docMk/>
          <pc:sldMk cId="0" sldId="283"/>
        </pc:sldMkLst>
        <pc:spChg chg="mod">
          <ac:chgData name="Ayanna Smith" userId="" providerId="" clId="Web-{46F9774C-5D83-49A4-8E43-DE8A2DBCC606}" dt="2022-05-13T21:12:33.259" v="21"/>
          <ac:spMkLst>
            <pc:docMk/>
            <pc:sldMk cId="0" sldId="283"/>
            <ac:spMk id="104" creationId="{00000000-0000-0000-0000-000000000000}"/>
          </ac:spMkLst>
        </pc:spChg>
        <pc:picChg chg="mod">
          <ac:chgData name="Ayanna Smith" userId="" providerId="" clId="Web-{46F9774C-5D83-49A4-8E43-DE8A2DBCC606}" dt="2022-05-13T21:06:04.031" v="0"/>
          <ac:picMkLst>
            <pc:docMk/>
            <pc:sldMk cId="0" sldId="283"/>
            <ac:picMk id="116" creationId="{00000000-0000-0000-0000-000000000000}"/>
          </ac:picMkLst>
        </pc:picChg>
      </pc:sldChg>
      <pc:sldChg chg="modSp">
        <pc:chgData name="Ayanna Smith" userId="" providerId="" clId="Web-{46F9774C-5D83-49A4-8E43-DE8A2DBCC606}" dt="2022-05-13T21:12:36.884" v="22"/>
        <pc:sldMkLst>
          <pc:docMk/>
          <pc:sldMk cId="0" sldId="284"/>
        </pc:sldMkLst>
        <pc:spChg chg="mod">
          <ac:chgData name="Ayanna Smith" userId="" providerId="" clId="Web-{46F9774C-5D83-49A4-8E43-DE8A2DBCC606}" dt="2022-05-13T21:12:36.884" v="22"/>
          <ac:spMkLst>
            <pc:docMk/>
            <pc:sldMk cId="0" sldId="284"/>
            <ac:spMk id="122" creationId="{00000000-0000-0000-0000-000000000000}"/>
          </ac:spMkLst>
        </pc:spChg>
        <pc:picChg chg="mod">
          <ac:chgData name="Ayanna Smith" userId="" providerId="" clId="Web-{46F9774C-5D83-49A4-8E43-DE8A2DBCC606}" dt="2022-05-13T21:06:25.203" v="2"/>
          <ac:picMkLst>
            <pc:docMk/>
            <pc:sldMk cId="0" sldId="284"/>
            <ac:picMk id="123" creationId="{00000000-0000-0000-0000-000000000000}"/>
          </ac:picMkLst>
        </pc:picChg>
      </pc:sldChg>
      <pc:sldChg chg="modSp">
        <pc:chgData name="Ayanna Smith" userId="" providerId="" clId="Web-{46F9774C-5D83-49A4-8E43-DE8A2DBCC606}" dt="2022-05-13T21:07:05.704" v="3"/>
        <pc:sldMkLst>
          <pc:docMk/>
          <pc:sldMk cId="0" sldId="285"/>
        </pc:sldMkLst>
        <pc:picChg chg="mod">
          <ac:chgData name="Ayanna Smith" userId="" providerId="" clId="Web-{46F9774C-5D83-49A4-8E43-DE8A2DBCC606}" dt="2022-05-13T21:07:05.704" v="3"/>
          <ac:picMkLst>
            <pc:docMk/>
            <pc:sldMk cId="0" sldId="285"/>
            <ac:picMk id="130" creationId="{00000000-0000-0000-0000-000000000000}"/>
          </ac:picMkLst>
        </pc:picChg>
      </pc:sldChg>
      <pc:sldChg chg="modSp">
        <pc:chgData name="Ayanna Smith" userId="" providerId="" clId="Web-{46F9774C-5D83-49A4-8E43-DE8A2DBCC606}" dt="2022-05-13T21:07:14.798" v="4"/>
        <pc:sldMkLst>
          <pc:docMk/>
          <pc:sldMk cId="0" sldId="286"/>
        </pc:sldMkLst>
        <pc:picChg chg="mod">
          <ac:chgData name="Ayanna Smith" userId="" providerId="" clId="Web-{46F9774C-5D83-49A4-8E43-DE8A2DBCC606}" dt="2022-05-13T21:07:14.798" v="4"/>
          <ac:picMkLst>
            <pc:docMk/>
            <pc:sldMk cId="0" sldId="286"/>
            <ac:picMk id="140" creationId="{00000000-0000-0000-0000-000000000000}"/>
          </ac:picMkLst>
        </pc:picChg>
      </pc:sldChg>
      <pc:sldChg chg="addSp modSp">
        <pc:chgData name="Ayanna Smith" userId="" providerId="" clId="Web-{46F9774C-5D83-49A4-8E43-DE8A2DBCC606}" dt="2022-05-13T21:14:19.324" v="33" actId="20577"/>
        <pc:sldMkLst>
          <pc:docMk/>
          <pc:sldMk cId="0" sldId="287"/>
        </pc:sldMkLst>
        <pc:spChg chg="add mod">
          <ac:chgData name="Ayanna Smith" userId="" providerId="" clId="Web-{46F9774C-5D83-49A4-8E43-DE8A2DBCC606}" dt="2022-05-13T21:14:19.324" v="33" actId="20577"/>
          <ac:spMkLst>
            <pc:docMk/>
            <pc:sldMk cId="0" sldId="287"/>
            <ac:spMk id="2" creationId="{0A96DDBE-EADC-F949-05B1-DC9B058ABB74}"/>
          </ac:spMkLst>
        </pc:spChg>
        <pc:picChg chg="mod">
          <ac:chgData name="Ayanna Smith" userId="" providerId="" clId="Web-{46F9774C-5D83-49A4-8E43-DE8A2DBCC606}" dt="2022-05-13T21:08:13.659" v="5"/>
          <ac:picMkLst>
            <pc:docMk/>
            <pc:sldMk cId="0" sldId="287"/>
            <ac:picMk id="146" creationId="{00000000-0000-0000-0000-000000000000}"/>
          </ac:picMkLst>
        </pc:picChg>
      </pc:sldChg>
      <pc:sldChg chg="modSp">
        <pc:chgData name="Ayanna Smith" userId="" providerId="" clId="Web-{46F9774C-5D83-49A4-8E43-DE8A2DBCC606}" dt="2022-05-13T21:08:27.097" v="6"/>
        <pc:sldMkLst>
          <pc:docMk/>
          <pc:sldMk cId="0" sldId="288"/>
        </pc:sldMkLst>
        <pc:picChg chg="mod">
          <ac:chgData name="Ayanna Smith" userId="" providerId="" clId="Web-{46F9774C-5D83-49A4-8E43-DE8A2DBCC606}" dt="2022-05-13T21:08:27.097" v="6"/>
          <ac:picMkLst>
            <pc:docMk/>
            <pc:sldMk cId="0" sldId="288"/>
            <ac:picMk id="151" creationId="{00000000-0000-0000-0000-000000000000}"/>
          </ac:picMkLst>
        </pc:picChg>
      </pc:sldChg>
      <pc:sldChg chg="modSp">
        <pc:chgData name="Ayanna Smith" userId="" providerId="" clId="Web-{46F9774C-5D83-49A4-8E43-DE8A2DBCC606}" dt="2022-05-13T21:09:59.412" v="14"/>
        <pc:sldMkLst>
          <pc:docMk/>
          <pc:sldMk cId="0" sldId="289"/>
        </pc:sldMkLst>
        <pc:picChg chg="mod">
          <ac:chgData name="Ayanna Smith" userId="" providerId="" clId="Web-{46F9774C-5D83-49A4-8E43-DE8A2DBCC606}" dt="2022-05-13T21:08:55.582" v="7"/>
          <ac:picMkLst>
            <pc:docMk/>
            <pc:sldMk cId="0" sldId="289"/>
            <ac:picMk id="158" creationId="{00000000-0000-0000-0000-000000000000}"/>
          </ac:picMkLst>
        </pc:picChg>
        <pc:picChg chg="mod">
          <ac:chgData name="Ayanna Smith" userId="" providerId="" clId="Web-{46F9774C-5D83-49A4-8E43-DE8A2DBCC606}" dt="2022-05-13T21:09:29.114" v="10"/>
          <ac:picMkLst>
            <pc:docMk/>
            <pc:sldMk cId="0" sldId="289"/>
            <ac:picMk id="159" creationId="{00000000-0000-0000-0000-000000000000}"/>
          </ac:picMkLst>
        </pc:picChg>
        <pc:picChg chg="mod">
          <ac:chgData name="Ayanna Smith" userId="" providerId="" clId="Web-{46F9774C-5D83-49A4-8E43-DE8A2DBCC606}" dt="2022-05-13T21:09:47.161" v="12"/>
          <ac:picMkLst>
            <pc:docMk/>
            <pc:sldMk cId="0" sldId="289"/>
            <ac:picMk id="160" creationId="{00000000-0000-0000-0000-000000000000}"/>
          </ac:picMkLst>
        </pc:picChg>
        <pc:picChg chg="mod">
          <ac:chgData name="Ayanna Smith" userId="" providerId="" clId="Web-{46F9774C-5D83-49A4-8E43-DE8A2DBCC606}" dt="2022-05-13T21:09:59.412" v="14"/>
          <ac:picMkLst>
            <pc:docMk/>
            <pc:sldMk cId="0" sldId="289"/>
            <ac:picMk id="161" creationId="{00000000-0000-0000-0000-000000000000}"/>
          </ac:picMkLst>
        </pc:picChg>
      </pc:sldChg>
      <pc:sldChg chg="del">
        <pc:chgData name="Ayanna Smith" userId="" providerId="" clId="Web-{46F9774C-5D83-49A4-8E43-DE8A2DBCC606}" dt="2022-05-13T21:13:52.886" v="24"/>
        <pc:sldMkLst>
          <pc:docMk/>
          <pc:sldMk cId="0" sldId="290"/>
        </pc:sldMkLst>
      </pc:sldChg>
      <pc:sldChg chg="modSp">
        <pc:chgData name="Ayanna Smith" userId="" providerId="" clId="Web-{46F9774C-5D83-49A4-8E43-DE8A2DBCC606}" dt="2022-05-13T21:10:30.131" v="17"/>
        <pc:sldMkLst>
          <pc:docMk/>
          <pc:sldMk cId="0" sldId="291"/>
        </pc:sldMkLst>
        <pc:picChg chg="mod">
          <ac:chgData name="Ayanna Smith" userId="" providerId="" clId="Web-{46F9774C-5D83-49A4-8E43-DE8A2DBCC606}" dt="2022-05-13T21:10:15.678" v="15"/>
          <ac:picMkLst>
            <pc:docMk/>
            <pc:sldMk cId="0" sldId="291"/>
            <ac:picMk id="173" creationId="{00000000-0000-0000-0000-000000000000}"/>
          </ac:picMkLst>
        </pc:picChg>
        <pc:picChg chg="mod">
          <ac:chgData name="Ayanna Smith" userId="" providerId="" clId="Web-{46F9774C-5D83-49A4-8E43-DE8A2DBCC606}" dt="2022-05-13T21:10:23.600" v="16"/>
          <ac:picMkLst>
            <pc:docMk/>
            <pc:sldMk cId="0" sldId="291"/>
            <ac:picMk id="175" creationId="{00000000-0000-0000-0000-000000000000}"/>
          </ac:picMkLst>
        </pc:picChg>
        <pc:picChg chg="mod">
          <ac:chgData name="Ayanna Smith" userId="" providerId="" clId="Web-{46F9774C-5D83-49A4-8E43-DE8A2DBCC606}" dt="2022-05-13T21:10:30.131" v="17"/>
          <ac:picMkLst>
            <pc:docMk/>
            <pc:sldMk cId="0" sldId="291"/>
            <ac:picMk id="176" creationId="{00000000-0000-0000-0000-000000000000}"/>
          </ac:picMkLst>
        </pc:picChg>
      </pc:sldChg>
      <pc:sldChg chg="modSp">
        <pc:chgData name="Ayanna Smith" userId="" providerId="" clId="Web-{46F9774C-5D83-49A4-8E43-DE8A2DBCC606}" dt="2022-05-13T21:13:00.510" v="23"/>
        <pc:sldMkLst>
          <pc:docMk/>
          <pc:sldMk cId="0" sldId="292"/>
        </pc:sldMkLst>
        <pc:spChg chg="mod">
          <ac:chgData name="Ayanna Smith" userId="" providerId="" clId="Web-{46F9774C-5D83-49A4-8E43-DE8A2DBCC606}" dt="2022-05-13T21:13:00.510" v="23"/>
          <ac:spMkLst>
            <pc:docMk/>
            <pc:sldMk cId="0" sldId="292"/>
            <ac:spMk id="181" creationId="{00000000-0000-0000-0000-000000000000}"/>
          </ac:spMkLst>
        </pc:spChg>
        <pc:picChg chg="mod">
          <ac:chgData name="Ayanna Smith" userId="" providerId="" clId="Web-{46F9774C-5D83-49A4-8E43-DE8A2DBCC606}" dt="2022-05-13T21:10:37.084" v="18"/>
          <ac:picMkLst>
            <pc:docMk/>
            <pc:sldMk cId="0" sldId="292"/>
            <ac:picMk id="182" creationId="{00000000-0000-0000-0000-000000000000}"/>
          </ac:picMkLst>
        </pc:picChg>
      </pc:sldChg>
    </pc:docChg>
  </pc:docChgLst>
  <pc:docChgLst>
    <pc:chgData name="Ayanna Smith" userId="5siZjcP8FZvRM6m5m7t/UlGs2tLLnfJHGFVOmFRcdzE=" providerId="None" clId="Web-{8C973997-563C-4042-BFBA-C90CAB92384A}"/>
    <pc:docChg chg="addSld delSld modSld">
      <pc:chgData name="Ayanna Smith" userId="5siZjcP8FZvRM6m5m7t/UlGs2tLLnfJHGFVOmFRcdzE=" providerId="None" clId="Web-{8C973997-563C-4042-BFBA-C90CAB92384A}" dt="2022-05-10T16:04:36.413" v="65"/>
      <pc:docMkLst>
        <pc:docMk/>
      </pc:docMkLst>
      <pc:sldChg chg="addSp modSp">
        <pc:chgData name="Ayanna Smith" userId="5siZjcP8FZvRM6m5m7t/UlGs2tLLnfJHGFVOmFRcdzE=" providerId="None" clId="Web-{8C973997-563C-4042-BFBA-C90CAB92384A}" dt="2022-05-10T16:04:36.413" v="65"/>
        <pc:sldMkLst>
          <pc:docMk/>
          <pc:sldMk cId="0" sldId="273"/>
        </pc:sldMkLst>
        <pc:spChg chg="add mod">
          <ac:chgData name="Ayanna Smith" userId="5siZjcP8FZvRM6m5m7t/UlGs2tLLnfJHGFVOmFRcdzE=" providerId="None" clId="Web-{8C973997-563C-4042-BFBA-C90CAB92384A}" dt="2022-05-10T16:04:36.413" v="65"/>
          <ac:spMkLst>
            <pc:docMk/>
            <pc:sldMk cId="0" sldId="273"/>
            <ac:spMk id="2" creationId="{850052C0-654A-EBAB-A988-D293600ED0EF}"/>
          </ac:spMkLst>
        </pc:spChg>
      </pc:sldChg>
      <pc:sldChg chg="addSp modSp">
        <pc:chgData name="Ayanna Smith" userId="5siZjcP8FZvRM6m5m7t/UlGs2tLLnfJHGFVOmFRcdzE=" providerId="None" clId="Web-{8C973997-563C-4042-BFBA-C90CAB92384A}" dt="2022-05-10T16:04:26.866" v="63"/>
        <pc:sldMkLst>
          <pc:docMk/>
          <pc:sldMk cId="0" sldId="274"/>
        </pc:sldMkLst>
        <pc:spChg chg="add mod">
          <ac:chgData name="Ayanna Smith" userId="5siZjcP8FZvRM6m5m7t/UlGs2tLLnfJHGFVOmFRcdzE=" providerId="None" clId="Web-{8C973997-563C-4042-BFBA-C90CAB92384A}" dt="2022-05-10T16:04:26.866" v="63"/>
          <ac:spMkLst>
            <pc:docMk/>
            <pc:sldMk cId="0" sldId="274"/>
            <ac:spMk id="2" creationId="{606B7A2A-B46B-1B02-63A6-F63AEF4DA399}"/>
          </ac:spMkLst>
        </pc:spChg>
      </pc:sldChg>
      <pc:sldChg chg="addSp delSp modSp add replId">
        <pc:chgData name="Ayanna Smith" userId="5siZjcP8FZvRM6m5m7t/UlGs2tLLnfJHGFVOmFRcdzE=" providerId="None" clId="Web-{8C973997-563C-4042-BFBA-C90CAB92384A}" dt="2022-05-10T16:03:36.412" v="61" actId="20577"/>
        <pc:sldMkLst>
          <pc:docMk/>
          <pc:sldMk cId="1477958416" sldId="278"/>
        </pc:sldMkLst>
        <pc:spChg chg="add mod">
          <ac:chgData name="Ayanna Smith" userId="5siZjcP8FZvRM6m5m7t/UlGs2tLLnfJHGFVOmFRcdzE=" providerId="None" clId="Web-{8C973997-563C-4042-BFBA-C90CAB92384A}" dt="2022-05-10T16:03:36.412" v="61" actId="20577"/>
          <ac:spMkLst>
            <pc:docMk/>
            <pc:sldMk cId="1477958416" sldId="278"/>
            <ac:spMk id="13" creationId="{5F68BB7D-5187-DA71-7BB7-484DA0A7D9F1}"/>
          </ac:spMkLst>
        </pc:spChg>
        <pc:spChg chg="mod">
          <ac:chgData name="Ayanna Smith" userId="5siZjcP8FZvRM6m5m7t/UlGs2tLLnfJHGFVOmFRcdzE=" providerId="None" clId="Web-{8C973997-563C-4042-BFBA-C90CAB92384A}" dt="2022-05-10T15:56:56.730" v="36" actId="1076"/>
          <ac:spMkLst>
            <pc:docMk/>
            <pc:sldMk cId="1477958416" sldId="278"/>
            <ac:spMk id="118" creationId="{00000000-0000-0000-0000-000000000000}"/>
          </ac:spMkLst>
        </pc:spChg>
        <pc:spChg chg="mod">
          <ac:chgData name="Ayanna Smith" userId="5siZjcP8FZvRM6m5m7t/UlGs2tLLnfJHGFVOmFRcdzE=" providerId="None" clId="Web-{8C973997-563C-4042-BFBA-C90CAB92384A}" dt="2022-05-10T15:56:56.746" v="37" actId="1076"/>
          <ac:spMkLst>
            <pc:docMk/>
            <pc:sldMk cId="1477958416" sldId="278"/>
            <ac:spMk id="120" creationId="{00000000-0000-0000-0000-000000000000}"/>
          </ac:spMkLst>
        </pc:spChg>
        <pc:spChg chg="mod">
          <ac:chgData name="Ayanna Smith" userId="5siZjcP8FZvRM6m5m7t/UlGs2tLLnfJHGFVOmFRcdzE=" providerId="None" clId="Web-{8C973997-563C-4042-BFBA-C90CAB92384A}" dt="2022-05-10T15:58:17.717" v="51" actId="1076"/>
          <ac:spMkLst>
            <pc:docMk/>
            <pc:sldMk cId="1477958416" sldId="278"/>
            <ac:spMk id="122" creationId="{00000000-0000-0000-0000-000000000000}"/>
          </ac:spMkLst>
        </pc:spChg>
        <pc:spChg chg="mod">
          <ac:chgData name="Ayanna Smith" userId="5siZjcP8FZvRM6m5m7t/UlGs2tLLnfJHGFVOmFRcdzE=" providerId="None" clId="Web-{8C973997-563C-4042-BFBA-C90CAB92384A}" dt="2022-05-10T15:51:49.754" v="3" actId="20577"/>
          <ac:spMkLst>
            <pc:docMk/>
            <pc:sldMk cId="1477958416" sldId="278"/>
            <ac:spMk id="123" creationId="{00000000-0000-0000-0000-000000000000}"/>
          </ac:spMkLst>
        </pc:spChg>
        <pc:picChg chg="add mod">
          <ac:chgData name="Ayanna Smith" userId="5siZjcP8FZvRM6m5m7t/UlGs2tLLnfJHGFVOmFRcdzE=" providerId="None" clId="Web-{8C973997-563C-4042-BFBA-C90CAB92384A}" dt="2022-05-10T15:56:56.761" v="38" actId="1076"/>
          <ac:picMkLst>
            <pc:docMk/>
            <pc:sldMk cId="1477958416" sldId="278"/>
            <ac:picMk id="2" creationId="{C769806E-7E50-0D4B-8234-51B66F523D42}"/>
          </ac:picMkLst>
        </pc:picChg>
        <pc:picChg chg="add mod">
          <ac:chgData name="Ayanna Smith" userId="5siZjcP8FZvRM6m5m7t/UlGs2tLLnfJHGFVOmFRcdzE=" providerId="None" clId="Web-{8C973997-563C-4042-BFBA-C90CAB92384A}" dt="2022-05-10T15:56:56.777" v="39" actId="1076"/>
          <ac:picMkLst>
            <pc:docMk/>
            <pc:sldMk cId="1477958416" sldId="278"/>
            <ac:picMk id="3" creationId="{DC11525A-51EA-D406-454E-B5EC9380B901}"/>
          </ac:picMkLst>
        </pc:picChg>
        <pc:picChg chg="add mod">
          <ac:chgData name="Ayanna Smith" userId="5siZjcP8FZvRM6m5m7t/UlGs2tLLnfJHGFVOmFRcdzE=" providerId="None" clId="Web-{8C973997-563C-4042-BFBA-C90CAB92384A}" dt="2022-05-10T15:58:11.763" v="50" actId="14100"/>
          <ac:picMkLst>
            <pc:docMk/>
            <pc:sldMk cId="1477958416" sldId="278"/>
            <ac:picMk id="4" creationId="{CA13129E-C21E-5C08-1D21-EF44F29BF2DF}"/>
          </ac:picMkLst>
        </pc:picChg>
        <pc:picChg chg="del">
          <ac:chgData name="Ayanna Smith" userId="5siZjcP8FZvRM6m5m7t/UlGs2tLLnfJHGFVOmFRcdzE=" providerId="None" clId="Web-{8C973997-563C-4042-BFBA-C90CAB92384A}" dt="2022-05-10T15:51:59.192" v="4"/>
          <ac:picMkLst>
            <pc:docMk/>
            <pc:sldMk cId="1477958416" sldId="278"/>
            <ac:picMk id="117" creationId="{00000000-0000-0000-0000-000000000000}"/>
          </ac:picMkLst>
        </pc:picChg>
        <pc:picChg chg="del">
          <ac:chgData name="Ayanna Smith" userId="5siZjcP8FZvRM6m5m7t/UlGs2tLLnfJHGFVOmFRcdzE=" providerId="None" clId="Web-{8C973997-563C-4042-BFBA-C90CAB92384A}" dt="2022-05-10T15:53:33.116" v="17"/>
          <ac:picMkLst>
            <pc:docMk/>
            <pc:sldMk cId="1477958416" sldId="278"/>
            <ac:picMk id="119" creationId="{00000000-0000-0000-0000-000000000000}"/>
          </ac:picMkLst>
        </pc:picChg>
        <pc:picChg chg="del">
          <ac:chgData name="Ayanna Smith" userId="5siZjcP8FZvRM6m5m7t/UlGs2tLLnfJHGFVOmFRcdzE=" providerId="None" clId="Web-{8C973997-563C-4042-BFBA-C90CAB92384A}" dt="2022-05-10T15:55:44.947" v="31"/>
          <ac:picMkLst>
            <pc:docMk/>
            <pc:sldMk cId="1477958416" sldId="278"/>
            <ac:picMk id="121" creationId="{00000000-0000-0000-0000-000000000000}"/>
          </ac:picMkLst>
        </pc:picChg>
      </pc:sldChg>
      <pc:sldChg chg="new del">
        <pc:chgData name="Ayanna Smith" userId="5siZjcP8FZvRM6m5m7t/UlGs2tLLnfJHGFVOmFRcdzE=" providerId="None" clId="Web-{8C973997-563C-4042-BFBA-C90CAB92384A}" dt="2022-05-10T15:51:37.551" v="1"/>
        <pc:sldMkLst>
          <pc:docMk/>
          <pc:sldMk cId="3537169005" sldId="27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keach\Library\CloudStorage\Box-Box\Fireflies%20Post-Secondary%20Team\Adult%20Education\CAEP\CAEP%2021-22\21-22%20CAEP%20Professional%20Development\3.3.2%20Exploring%20Equity%20Using%20AEP%20Data\Session%201_5-5-22\Equity%20Webinar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keach\Library\CloudStorage\Box-Box\Fireflies%20Post-Secondary%20Team\Adult%20Education\CAEP\CAEP%2021-22\21-22%20CAEP%20Professional%20Development\3.3.2%20Exploring%20Equity%20Using%20AEP%20Data\Session%201_5-5-22\Equity%20Webinar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/>
              <a:t>Change in Participants that Earned a Diploma, GED, or High School Equivalency</a:t>
            </a:r>
            <a:br>
              <a:rPr lang="en-US" dirty="0"/>
            </a:br>
            <a:r>
              <a:rPr lang="en-US" b="1" dirty="0"/>
              <a:t>2018-19 to 2020-21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'Earned Diploma GED HSE'!$E$4</c:f>
              <c:strCache>
                <c:ptCount val="1"/>
                <c:pt idx="0">
                  <c:v>2018-19 to 2020-21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'Earned Diploma GED HSE'!$B$5:$B$12</c:f>
              <c:strCache>
                <c:ptCount val="8"/>
                <c:pt idx="0">
                  <c:v>Asian</c:v>
                </c:pt>
                <c:pt idx="1">
                  <c:v>Filipino</c:v>
                </c:pt>
                <c:pt idx="2">
                  <c:v>Hispanic</c:v>
                </c:pt>
                <c:pt idx="3">
                  <c:v>Black or African American</c:v>
                </c:pt>
                <c:pt idx="4">
                  <c:v>White</c:v>
                </c:pt>
                <c:pt idx="5">
                  <c:v>Two or More Races</c:v>
                </c:pt>
                <c:pt idx="6">
                  <c:v>American Indian / Alaska Native</c:v>
                </c:pt>
                <c:pt idx="7">
                  <c:v>Pacific Islander or Hawaiian Native</c:v>
                </c:pt>
              </c:strCache>
            </c:strRef>
          </c:cat>
          <c:val>
            <c:numRef>
              <c:f>'Earned Diploma GED HSE'!$E$5:$E$12</c:f>
              <c:numCache>
                <c:formatCode>0%</c:formatCode>
                <c:ptCount val="8"/>
                <c:pt idx="0">
                  <c:v>-0.52325581395348841</c:v>
                </c:pt>
                <c:pt idx="1">
                  <c:v>-0.45945945945945948</c:v>
                </c:pt>
                <c:pt idx="2">
                  <c:v>-0.43164116828929067</c:v>
                </c:pt>
                <c:pt idx="3">
                  <c:v>-0.38779019776440243</c:v>
                </c:pt>
                <c:pt idx="4">
                  <c:v>-0.36433365292425696</c:v>
                </c:pt>
                <c:pt idx="5">
                  <c:v>-0.33588957055214724</c:v>
                </c:pt>
                <c:pt idx="6">
                  <c:v>-0.2620689655172414</c:v>
                </c:pt>
                <c:pt idx="7">
                  <c:v>-0.13333333333333333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C7-0E4A-BDB1-3C3111E7A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873892752"/>
        <c:axId val="1874108256"/>
      </c:barChart>
      <c:lineChart>
        <c:grouping val="standard"/>
        <c:varyColors val="0"/>
        <c:ser>
          <c:idx val="1"/>
          <c:order val="1"/>
          <c:tx>
            <c:strRef>
              <c:f>'Earned Diploma GED HSE'!$F$4</c:f>
              <c:strCache>
                <c:ptCount val="1"/>
                <c:pt idx="0">
                  <c:v>Statewide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C7-0E4A-BDB1-3C3111E7A92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C7-0E4A-BDB1-3C3111E7A92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C7-0E4A-BDB1-3C3111E7A92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C7-0E4A-BDB1-3C3111E7A92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C7-0E4A-BDB1-3C3111E7A92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C7-0E4A-BDB1-3C3111E7A92B}"/>
                </c:ext>
              </c:extLst>
            </c:dLbl>
            <c:dLbl>
              <c:idx val="6"/>
              <c:layout>
                <c:manualLayout>
                  <c:x val="-4.1666666666666755E-2"/>
                  <c:y val="2.6871401151631478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C7-0E4A-BDB1-3C3111E7A92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1C7-0E4A-BDB1-3C3111E7A9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'Earned Diploma GED HSE'!$B$5:$B$12</c:f>
              <c:strCache>
                <c:ptCount val="8"/>
                <c:pt idx="0">
                  <c:v>Asian</c:v>
                </c:pt>
                <c:pt idx="1">
                  <c:v>Filipino</c:v>
                </c:pt>
                <c:pt idx="2">
                  <c:v>Hispanic</c:v>
                </c:pt>
                <c:pt idx="3">
                  <c:v>Black or African American</c:v>
                </c:pt>
                <c:pt idx="4">
                  <c:v>White</c:v>
                </c:pt>
                <c:pt idx="5">
                  <c:v>Two or More Races</c:v>
                </c:pt>
                <c:pt idx="6">
                  <c:v>American Indian / Alaska Native</c:v>
                </c:pt>
                <c:pt idx="7">
                  <c:v>Pacific Islander or Hawaiian Native</c:v>
                </c:pt>
              </c:strCache>
            </c:strRef>
          </c:cat>
          <c:val>
            <c:numRef>
              <c:f>'Earned Diploma GED HSE'!$F$5:$F$12</c:f>
              <c:numCache>
                <c:formatCode>0%</c:formatCode>
                <c:ptCount val="8"/>
                <c:pt idx="0">
                  <c:v>-0.4281349812526038</c:v>
                </c:pt>
                <c:pt idx="1">
                  <c:v>-0.4281349812526038</c:v>
                </c:pt>
                <c:pt idx="2">
                  <c:v>-0.4281349812526038</c:v>
                </c:pt>
                <c:pt idx="3">
                  <c:v>-0.4281349812526038</c:v>
                </c:pt>
                <c:pt idx="4">
                  <c:v>-0.4281349812526038</c:v>
                </c:pt>
                <c:pt idx="5">
                  <c:v>-0.4281349812526038</c:v>
                </c:pt>
                <c:pt idx="6">
                  <c:v>-0.4281349812526038</c:v>
                </c:pt>
                <c:pt idx="7">
                  <c:v>-0.4281349812526038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1C7-0E4A-BDB1-3C3111E7A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3892752"/>
        <c:axId val="1874108256"/>
      </c:lineChart>
      <c:catAx>
        <c:axId val="187389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74108256"/>
        <c:crosses val="autoZero"/>
        <c:auto val="1"/>
        <c:lblAlgn val="ctr"/>
        <c:lblOffset val="100"/>
        <c:noMultiLvlLbl val="0"/>
      </c:catAx>
      <c:valAx>
        <c:axId val="187410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7389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/>
              <a:t>Change in Participants that Earned a Diploma, GED, or High School Equivalency</a:t>
            </a:r>
            <a:br>
              <a:rPr lang="en-US" dirty="0"/>
            </a:br>
            <a:r>
              <a:rPr lang="en-US" b="1" dirty="0"/>
              <a:t>2018-19 to 2020-21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'Earned Diploma GED HSE'!$E$4</c:f>
              <c:strCache>
                <c:ptCount val="1"/>
                <c:pt idx="0">
                  <c:v>2018-19 to 2020-21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'Earned Diploma GED HSE'!$B$5:$B$12</c:f>
              <c:strCache>
                <c:ptCount val="8"/>
                <c:pt idx="0">
                  <c:v>Asian</c:v>
                </c:pt>
                <c:pt idx="1">
                  <c:v>Filipino</c:v>
                </c:pt>
                <c:pt idx="2">
                  <c:v>Hispanic</c:v>
                </c:pt>
                <c:pt idx="3">
                  <c:v>Black or African American</c:v>
                </c:pt>
                <c:pt idx="4">
                  <c:v>White</c:v>
                </c:pt>
                <c:pt idx="5">
                  <c:v>Two or More Races</c:v>
                </c:pt>
                <c:pt idx="6">
                  <c:v>American Indian / Alaska Native</c:v>
                </c:pt>
                <c:pt idx="7">
                  <c:v>Pacific Islander or Hawaiian Native</c:v>
                </c:pt>
              </c:strCache>
            </c:strRef>
          </c:cat>
          <c:val>
            <c:numRef>
              <c:f>'Earned Diploma GED HSE'!$E$5:$E$12</c:f>
              <c:numCache>
                <c:formatCode>0%</c:formatCode>
                <c:ptCount val="8"/>
                <c:pt idx="0">
                  <c:v>-0.52325581395348841</c:v>
                </c:pt>
                <c:pt idx="1">
                  <c:v>-0.45945945945945948</c:v>
                </c:pt>
                <c:pt idx="2">
                  <c:v>-0.43164116828929067</c:v>
                </c:pt>
                <c:pt idx="3">
                  <c:v>-0.38779019776440243</c:v>
                </c:pt>
                <c:pt idx="4">
                  <c:v>-0.36433365292425696</c:v>
                </c:pt>
                <c:pt idx="5">
                  <c:v>-0.33588957055214724</c:v>
                </c:pt>
                <c:pt idx="6">
                  <c:v>-0.2620689655172414</c:v>
                </c:pt>
                <c:pt idx="7">
                  <c:v>-0.13333333333333333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C7-0E4A-BDB1-3C3111E7A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873892752"/>
        <c:axId val="1874108256"/>
      </c:barChart>
      <c:lineChart>
        <c:grouping val="standard"/>
        <c:varyColors val="0"/>
        <c:ser>
          <c:idx val="1"/>
          <c:order val="1"/>
          <c:tx>
            <c:strRef>
              <c:f>'Earned Diploma GED HSE'!$F$4</c:f>
              <c:strCache>
                <c:ptCount val="1"/>
                <c:pt idx="0">
                  <c:v>Statewide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C7-0E4A-BDB1-3C3111E7A92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C7-0E4A-BDB1-3C3111E7A92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C7-0E4A-BDB1-3C3111E7A92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C7-0E4A-BDB1-3C3111E7A92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C7-0E4A-BDB1-3C3111E7A92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C7-0E4A-BDB1-3C3111E7A92B}"/>
                </c:ext>
              </c:extLst>
            </c:dLbl>
            <c:dLbl>
              <c:idx val="6"/>
              <c:layout>
                <c:manualLayout>
                  <c:x val="-4.1666666666666755E-2"/>
                  <c:y val="2.6871401151631478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C7-0E4A-BDB1-3C3111E7A92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1C7-0E4A-BDB1-3C3111E7A9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'Earned Diploma GED HSE'!$B$5:$B$12</c:f>
              <c:strCache>
                <c:ptCount val="8"/>
                <c:pt idx="0">
                  <c:v>Asian</c:v>
                </c:pt>
                <c:pt idx="1">
                  <c:v>Filipino</c:v>
                </c:pt>
                <c:pt idx="2">
                  <c:v>Hispanic</c:v>
                </c:pt>
                <c:pt idx="3">
                  <c:v>Black or African American</c:v>
                </c:pt>
                <c:pt idx="4">
                  <c:v>White</c:v>
                </c:pt>
                <c:pt idx="5">
                  <c:v>Two or More Races</c:v>
                </c:pt>
                <c:pt idx="6">
                  <c:v>American Indian / Alaska Native</c:v>
                </c:pt>
                <c:pt idx="7">
                  <c:v>Pacific Islander or Hawaiian Native</c:v>
                </c:pt>
              </c:strCache>
            </c:strRef>
          </c:cat>
          <c:val>
            <c:numRef>
              <c:f>'Earned Diploma GED HSE'!$F$5:$F$12</c:f>
              <c:numCache>
                <c:formatCode>0%</c:formatCode>
                <c:ptCount val="8"/>
                <c:pt idx="0">
                  <c:v>-0.4281349812526038</c:v>
                </c:pt>
                <c:pt idx="1">
                  <c:v>-0.4281349812526038</c:v>
                </c:pt>
                <c:pt idx="2">
                  <c:v>-0.4281349812526038</c:v>
                </c:pt>
                <c:pt idx="3">
                  <c:v>-0.4281349812526038</c:v>
                </c:pt>
                <c:pt idx="4">
                  <c:v>-0.4281349812526038</c:v>
                </c:pt>
                <c:pt idx="5">
                  <c:v>-0.4281349812526038</c:v>
                </c:pt>
                <c:pt idx="6">
                  <c:v>-0.4281349812526038</c:v>
                </c:pt>
                <c:pt idx="7">
                  <c:v>-0.4281349812526038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1C7-0E4A-BDB1-3C3111E7A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3892752"/>
        <c:axId val="1874108256"/>
      </c:lineChart>
      <c:catAx>
        <c:axId val="187389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74108256"/>
        <c:crosses val="autoZero"/>
        <c:auto val="1"/>
        <c:lblAlgn val="ctr"/>
        <c:lblOffset val="100"/>
        <c:noMultiLvlLbl val="0"/>
      </c:catAx>
      <c:valAx>
        <c:axId val="187410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7389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08272ab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1208272abc2_0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g1208272abc2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0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0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0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104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6f8898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6f8898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2670914b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2670914b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2670914b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02670914b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80926f93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180926f93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3d7e859e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23d7e859e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df234cab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df234cab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4fd615e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4fd615e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6f88989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c6f88989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2670914b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02670914b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164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08a23339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08a23339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80926f9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80926f9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11689fb9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211689fb9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2670914b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02670914b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8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7" name="Google Shape;317;p8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8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8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10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p10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138" name="Google Shape;138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145" name="Google Shape;145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2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0" descr="AEBG_PowerPoint2018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" name="Google Shape;18;p5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Google Shape;19;p50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5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115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200" cy="3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•"/>
              <a:defRPr sz="1600"/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•"/>
              <a:defRPr sz="1400"/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65" name="Google Shape;65;p115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15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200" cy="3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•"/>
              <a:defRPr sz="1600"/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•"/>
              <a:defRPr sz="1400"/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67" name="Google Shape;67;p115"/>
          <p:cNvSpPr txBox="1">
            <a:spLocks noGrp="1"/>
          </p:cNvSpPr>
          <p:nvPr>
            <p:ph type="dt" idx="10"/>
          </p:nvPr>
        </p:nvSpPr>
        <p:spPr>
          <a:xfrm rot="5400000">
            <a:off x="10155638" y="1790701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15"/>
          <p:cNvSpPr txBox="1">
            <a:spLocks noGrp="1"/>
          </p:cNvSpPr>
          <p:nvPr>
            <p:ph type="ftr" idx="11"/>
          </p:nvPr>
        </p:nvSpPr>
        <p:spPr>
          <a:xfrm rot="5400000">
            <a:off x="8951571" y="3225300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9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9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 sz="3200"/>
            </a:lvl1pPr>
            <a:lvl2pPr marL="914400" lvl="1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 sz="2800"/>
            </a:lvl2pPr>
            <a:lvl3pPr marL="1371600" lvl="2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 sz="2400"/>
            </a:lvl3pPr>
            <a:lvl4pPr marL="1828800" lvl="3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 sz="2000"/>
            </a:lvl4pPr>
            <a:lvl5pPr marL="2286000" lvl="4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 sz="2000"/>
            </a:lvl5pPr>
            <a:lvl6pPr marL="2743200" lvl="5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 sz="2000"/>
            </a:lvl6pPr>
            <a:lvl7pPr marL="3200400" lvl="6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 sz="2000"/>
            </a:lvl7pPr>
            <a:lvl8pPr marL="3657600" lvl="7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 sz="2000"/>
            </a:lvl8pPr>
            <a:lvl9pPr marL="4114800" lvl="8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8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8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8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5"/>
          <p:cNvSpPr txBox="1">
            <a:spLocks noGrp="1"/>
          </p:cNvSpPr>
          <p:nvPr>
            <p:ph type="body" idx="1"/>
          </p:nvPr>
        </p:nvSpPr>
        <p:spPr>
          <a:xfrm>
            <a:off x="1524000" y="1694673"/>
            <a:ext cx="94146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F6D"/>
              </a:buClr>
              <a:buSzPts val="2800"/>
              <a:buNone/>
              <a:defRPr>
                <a:solidFill>
                  <a:srgbClr val="002F6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5"/>
          <p:cNvSpPr txBox="1">
            <a:spLocks noGrp="1"/>
          </p:cNvSpPr>
          <p:nvPr>
            <p:ph type="body" idx="2"/>
          </p:nvPr>
        </p:nvSpPr>
        <p:spPr>
          <a:xfrm>
            <a:off x="1524000" y="2367887"/>
            <a:ext cx="9415500" cy="30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75A"/>
              </a:buClr>
              <a:buSzPts val="2800"/>
              <a:buFont typeface="Arial"/>
              <a:buChar char="•"/>
              <a:defRPr>
                <a:solidFill>
                  <a:srgbClr val="5357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 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— 01">
  <p:cSld name="Text Slide — 0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6"/>
          <p:cNvSpPr txBox="1">
            <a:spLocks noGrp="1"/>
          </p:cNvSpPr>
          <p:nvPr>
            <p:ph type="ctrTitle"/>
          </p:nvPr>
        </p:nvSpPr>
        <p:spPr>
          <a:xfrm>
            <a:off x="572219" y="571500"/>
            <a:ext cx="11047561" cy="6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400" b="0" i="0">
                <a:solidFill>
                  <a:srgbClr val="576F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6"/>
          <p:cNvSpPr txBox="1">
            <a:spLocks noGrp="1"/>
          </p:cNvSpPr>
          <p:nvPr>
            <p:ph type="sldNum" idx="12"/>
          </p:nvPr>
        </p:nvSpPr>
        <p:spPr>
          <a:xfrm>
            <a:off x="11335706" y="6293196"/>
            <a:ext cx="475344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16"/>
          <p:cNvSpPr txBox="1">
            <a:spLocks noGrp="1"/>
          </p:cNvSpPr>
          <p:nvPr>
            <p:ph type="body" idx="1"/>
          </p:nvPr>
        </p:nvSpPr>
        <p:spPr>
          <a:xfrm>
            <a:off x="572218" y="1576376"/>
            <a:ext cx="11047563" cy="380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7147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250"/>
              <a:buFont typeface="Arial"/>
              <a:buChar char="•"/>
              <a:defRPr sz="2400">
                <a:solidFill>
                  <a:srgbClr val="576F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71475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SzPts val="2250"/>
              <a:buFont typeface="Times New Roman"/>
              <a:buChar char="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71475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SzPts val="2250"/>
              <a:buFont typeface="Courier New"/>
              <a:buChar char="o"/>
              <a:defRPr sz="1800">
                <a:solidFill>
                  <a:srgbClr val="576F7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71475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SzPts val="2250"/>
              <a:buFont typeface="Noto Sans Symbols"/>
              <a:buChar char="▪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714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Font typeface="Times New Roman"/>
              <a:buChar char="‣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0">
          <p15:clr>
            <a:srgbClr val="FBAE40"/>
          </p15:clr>
        </p15:guide>
        <p15:guide id="4" pos="360">
          <p15:clr>
            <a:srgbClr val="FBAE40"/>
          </p15:clr>
        </p15:guide>
        <p15:guide id="5" pos="7440">
          <p15:clr>
            <a:srgbClr val="FBAE40"/>
          </p15:clr>
        </p15:guide>
        <p15:guide id="6" pos="7320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orient="horz" pos="3600">
          <p15:clr>
            <a:srgbClr val="FBAE40"/>
          </p15:clr>
        </p15:guide>
        <p15:guide id="9" pos="2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— Yellow">
  <p:cSld name="Divider Slide — Yellow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7"/>
          <p:cNvSpPr txBox="1">
            <a:spLocks noGrp="1"/>
          </p:cNvSpPr>
          <p:nvPr>
            <p:ph type="sldNum" idx="12"/>
          </p:nvPr>
        </p:nvSpPr>
        <p:spPr>
          <a:xfrm>
            <a:off x="11335706" y="6293196"/>
            <a:ext cx="475344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576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117"/>
          <p:cNvSpPr txBox="1">
            <a:spLocks noGrp="1"/>
          </p:cNvSpPr>
          <p:nvPr>
            <p:ph type="ctrTitle"/>
          </p:nvPr>
        </p:nvSpPr>
        <p:spPr>
          <a:xfrm>
            <a:off x="1134413" y="2765636"/>
            <a:ext cx="10246783" cy="161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600" b="0" i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0">
          <p15:clr>
            <a:srgbClr val="FBAE40"/>
          </p15:clr>
        </p15:guide>
        <p15:guide id="4" pos="360">
          <p15:clr>
            <a:srgbClr val="FBAE40"/>
          </p15:clr>
        </p15:guide>
        <p15:guide id="5" pos="7440">
          <p15:clr>
            <a:srgbClr val="FBAE40"/>
          </p15:clr>
        </p15:guide>
        <p15:guide id="6" pos="7320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orient="horz" pos="3600">
          <p15:clr>
            <a:srgbClr val="FBAE40"/>
          </p15:clr>
        </p15:guide>
        <p15:guide id="9" pos="240">
          <p15:clr>
            <a:srgbClr val="FBAE40"/>
          </p15:clr>
        </p15:guide>
        <p15:guide id="10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2295" y="0"/>
            <a:ext cx="10627600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" name="Google Shape;11;p2"/>
          <p:cNvSpPr/>
          <p:nvPr/>
        </p:nvSpPr>
        <p:spPr>
          <a:xfrm>
            <a:off x="782295" y="6769200"/>
            <a:ext cx="106276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12" name="Google Shape;12;p2"/>
          <p:cNvCxnSpPr/>
          <p:nvPr/>
        </p:nvCxnSpPr>
        <p:spPr>
          <a:xfrm>
            <a:off x="977625" y="2980468"/>
            <a:ext cx="513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840800" y="182400"/>
            <a:ext cx="10524000" cy="2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840800" y="4304500"/>
            <a:ext cx="10524000" cy="16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885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82295" y="6769200"/>
            <a:ext cx="106276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" name="Google Shape;18;p3"/>
          <p:cNvSpPr/>
          <p:nvPr/>
        </p:nvSpPr>
        <p:spPr>
          <a:xfrm>
            <a:off x="782295" y="0"/>
            <a:ext cx="10627600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79400" y="2561800"/>
            <a:ext cx="108332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83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8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" name="Google Shape;22;p108" descr="AEBG_PowerPoint2018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67" y="6727600"/>
            <a:ext cx="12192000" cy="13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23" name="Google Shape;23;p4"/>
          <p:cNvCxnSpPr/>
          <p:nvPr/>
        </p:nvCxnSpPr>
        <p:spPr>
          <a:xfrm>
            <a:off x="559233" y="1538927"/>
            <a:ext cx="513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15600" y="496967"/>
            <a:ext cx="11360800" cy="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15600" y="1890400"/>
            <a:ext cx="11360800" cy="4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1705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559233" y="1538927"/>
            <a:ext cx="513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415600" y="496967"/>
            <a:ext cx="11360800" cy="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15600" y="1890600"/>
            <a:ext cx="5333200" cy="4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43200" y="1890600"/>
            <a:ext cx="5333200" cy="4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3522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15600" y="496967"/>
            <a:ext cx="11360800" cy="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2117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548059" y="1890363"/>
            <a:ext cx="513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415600" y="2187133"/>
            <a:ext cx="3744000" cy="3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6424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782295" y="0"/>
            <a:ext cx="10627600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" name="Google Shape;43;p8"/>
          <p:cNvSpPr/>
          <p:nvPr/>
        </p:nvSpPr>
        <p:spPr>
          <a:xfrm>
            <a:off x="782295" y="6769200"/>
            <a:ext cx="106276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2612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6096000" y="-1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48" name="Google Shape;48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54000" y="1446167"/>
            <a:ext cx="5393600" cy="22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354000" y="3793600"/>
            <a:ext cx="5393600" cy="18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7754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650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782295" y="0"/>
            <a:ext cx="10627600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" name="Google Shape;58;p11"/>
          <p:cNvSpPr/>
          <p:nvPr/>
        </p:nvSpPr>
        <p:spPr>
          <a:xfrm>
            <a:off x="782295" y="6769200"/>
            <a:ext cx="106276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782300" y="1805051"/>
            <a:ext cx="10627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44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44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44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44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44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44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44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44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4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782300" y="3957851"/>
            <a:ext cx="10627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0562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1076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C327-2A2B-AF45-B28A-1C3B39C0C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47A95-F102-B043-B59A-7BA0349C7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4B844-3D2D-4048-A729-7437DD2F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9CF5C-4C52-6E4C-9610-968152A2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E1B1B-9AA5-8F4E-AF5E-8F8BCBA7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0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TITLE_AND_BODY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1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51" descr="AEBG_PowerPoint2018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51"/>
          <p:cNvGrpSpPr/>
          <p:nvPr/>
        </p:nvGrpSpPr>
        <p:grpSpPr>
          <a:xfrm>
            <a:off x="-212394" y="1373617"/>
            <a:ext cx="13473799" cy="3119634"/>
            <a:chOff x="-132184" y="2159680"/>
            <a:chExt cx="13473799" cy="3119634"/>
          </a:xfrm>
        </p:grpSpPr>
        <p:pic>
          <p:nvPicPr>
            <p:cNvPr id="27" name="Google Shape;27;p51" descr="Smiling young man in focus seated with three other people out of focu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32184" y="2159680"/>
              <a:ext cx="4677169" cy="3117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51" descr="Close-up of using a drill with protective glove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51572" y="2159680"/>
              <a:ext cx="4677166" cy="3119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51" descr="Woman working on laptop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64446" y="2159681"/>
              <a:ext cx="4677169" cy="31181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60DC-A371-8545-AD8E-65F021DA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9DA73-3530-F640-8C45-11A715EFB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C3218-6FEF-C54A-8409-7A5C19B0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FFED6-38D0-4442-8381-7FE3864BB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FC0CB-B920-7D44-BD63-2648FD160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95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FC95-5345-1341-A315-8DB3B5EB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20F99-0223-1A4E-93F5-F47944BEC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4AC41-C7BB-854F-8DCB-22A89C99C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96991-A713-7A4A-B3F5-FB8B0AE3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88B4A-E06E-BC4A-ABE8-75241E23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88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EB16-224C-4141-BADC-4F06513B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D563F-28A9-9346-9B72-FFE6451B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166A3-22A3-4149-8E28-FB852CB23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53A27-E60D-B847-B84D-1DA8B6DF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168D4-2D2B-8644-B7E4-D5FA92AF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EE724-9AEF-1144-AF8B-BC81935D0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73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E8830-D79A-1F47-B58D-2AA1D9B2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8D35E-D0EA-4B4D-BAB4-445AF7083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102F4-C9ED-D34F-A77B-A78C66396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DA278-1FC1-4040-95BA-78D877311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7F540-0DD5-7B41-B81F-8E416E520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A7CD18-F680-AD4F-9D37-AD7D0C99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51A13-2209-ED4C-9732-0981BC1C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EF8563-8ECA-BC4E-90C1-2A5C4D4F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72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273C-EF86-CE4A-8FC9-B7FABFAA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C523B-F8A6-604C-AB2D-5BAF7608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FA3FC-8735-154B-8927-9AD7FD84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4A10A-2866-684B-88B9-4559AFC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58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3B729-6D25-2246-AF65-433EA43B8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25627-895E-1545-BEDC-172F56E6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B4321-699E-B042-B695-4E639688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50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92229-EAEC-B04D-8560-8377B7255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4AED-A55C-F147-8196-575743A13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BE7A8-4446-A84B-9B23-8530A79F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C2A3A-2D07-5F45-982D-E851E7E6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03383-20AB-DD4B-88DB-80DC4195F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6FA2E-7A94-414C-A305-63150805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69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2D092-A5D4-C348-A5C7-26E0B58A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F70CB-E08B-4047-AC81-ED2671157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59B79-A129-F74A-B9E4-2CA583548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4D3A1-5057-634E-897A-7E502F0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0D43A-A7D0-4B4F-987B-8D2913422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0CE21-7B3A-9747-9431-6EBB942A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67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743E-DF1E-864E-9604-CA9E3484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E0FC6-CC37-6A46-8D19-F46D2C5D3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B7EEB-3F22-6A47-B59F-1DD51705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49CFA-958B-ED43-8893-2C0A36F0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460C1-595D-F44A-8563-8415358C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85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DFCD9D-D95E-BF41-B023-D69FA252E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14083-EAF4-F042-8229-2832BD20E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6BE-D9B7-E74A-BA1E-87750F9F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78B03-01F3-BF4F-9B23-70D1535B0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10C01-B63E-C34E-87C1-E42D60A3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3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57251"/>
            <a:ext cx="12191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09"/>
          <p:cNvSpPr txBox="1">
            <a:spLocks noGrp="1"/>
          </p:cNvSpPr>
          <p:nvPr>
            <p:ph type="title"/>
          </p:nvPr>
        </p:nvSpPr>
        <p:spPr>
          <a:xfrm>
            <a:off x="1097391" y="4872943"/>
            <a:ext cx="104139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9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2"/>
          <p:cNvSpPr txBox="1">
            <a:spLocks noGrp="1"/>
          </p:cNvSpPr>
          <p:nvPr>
            <p:ph type="body" idx="1"/>
          </p:nvPr>
        </p:nvSpPr>
        <p:spPr>
          <a:xfrm>
            <a:off x="1524000" y="1694673"/>
            <a:ext cx="94146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F6D"/>
              </a:buClr>
              <a:buSzPts val="2800"/>
              <a:buNone/>
              <a:defRPr>
                <a:solidFill>
                  <a:srgbClr val="002F6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12"/>
          <p:cNvSpPr txBox="1">
            <a:spLocks noGrp="1"/>
          </p:cNvSpPr>
          <p:nvPr>
            <p:ph type="body" idx="2"/>
          </p:nvPr>
        </p:nvSpPr>
        <p:spPr>
          <a:xfrm>
            <a:off x="1524000" y="2367887"/>
            <a:ext cx="9415500" cy="30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75A"/>
              </a:buClr>
              <a:buSzPts val="2800"/>
              <a:buFont typeface="Arial"/>
              <a:buChar char="•"/>
              <a:defRPr>
                <a:solidFill>
                  <a:srgbClr val="5357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4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200" cy="41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•"/>
              <a:defRPr sz="1600"/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•"/>
              <a:defRPr sz="1400"/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57" name="Google Shape;57;p114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200" cy="4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•"/>
              <a:defRPr sz="1600"/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•"/>
              <a:defRPr sz="1400"/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58" name="Google Shape;58;p114"/>
          <p:cNvSpPr txBox="1">
            <a:spLocks noGrp="1"/>
          </p:cNvSpPr>
          <p:nvPr>
            <p:ph type="dt" idx="10"/>
          </p:nvPr>
        </p:nvSpPr>
        <p:spPr>
          <a:xfrm rot="5400000">
            <a:off x="10155638" y="1790701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14"/>
          <p:cNvSpPr txBox="1">
            <a:spLocks noGrp="1"/>
          </p:cNvSpPr>
          <p:nvPr>
            <p:ph type="ftr" idx="11"/>
          </p:nvPr>
        </p:nvSpPr>
        <p:spPr>
          <a:xfrm rot="5400000">
            <a:off x="8951571" y="3225300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3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" name="Google Shape;11;p49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3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49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96967"/>
            <a:ext cx="11360800" cy="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890400"/>
            <a:ext cx="11360800" cy="4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8988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19B4-AD7F-B04A-BC0A-994FE5B4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0DC5-C8D6-8B41-9312-1592BE694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68B15-8016-6D42-A591-9887FCD18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F10F4-B5E0-2848-B951-280937AA350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11084-CF72-7D42-93A8-A66454BAB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866BD-3251-534D-9BDB-295BA3E4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23E40-E3FB-134C-AECD-53FA3B7D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9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vQ4Ky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vQ4Ky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asmith5@wested.org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keach@wested.org" TargetMode="External"/><Relationship Id="rId5" Type="http://schemas.openxmlformats.org/officeDocument/2006/relationships/image" Target="../media/image7.jpg"/><Relationship Id="rId4" Type="http://schemas.openxmlformats.org/officeDocument/2006/relationships/hyperlink" Target="mailto:btoso@wested.or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acebook.com/OpenDoorsAdEd" TargetMode="External"/><Relationship Id="rId5" Type="http://schemas.openxmlformats.org/officeDocument/2006/relationships/hyperlink" Target="http://www.opendoorssouthbay.org/" TargetMode="External"/><Relationship Id="rId4" Type="http://schemas.openxmlformats.org/officeDocument/2006/relationships/hyperlink" Target="http://www.sbcae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www.ged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sas.org/nedp/abou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hyperlink" Target="https://youtu.be/-UYgwyf500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ed.net/svcte/cte-course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mybenefitscalwin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docs.google.com/document/d/1SavYsRFoHVN9J1nUoOOnSqJ5ZXd1-Z36sa1CNEdf58o/edit?usp=shari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asmith5@wested.org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keach@wested.org" TargetMode="External"/><Relationship Id="rId5" Type="http://schemas.openxmlformats.org/officeDocument/2006/relationships/image" Target="../media/image7.jpg"/><Relationship Id="rId4" Type="http://schemas.openxmlformats.org/officeDocument/2006/relationships/hyperlink" Target="mailto:btoso@wested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09" name="Google Shape;109;p1"/>
          <p:cNvSpPr txBox="1">
            <a:spLocks noGrp="1"/>
          </p:cNvSpPr>
          <p:nvPr>
            <p:ph type="title"/>
          </p:nvPr>
        </p:nvSpPr>
        <p:spPr>
          <a:xfrm>
            <a:off x="838200" y="1473784"/>
            <a:ext cx="10515600" cy="31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4800" b="1">
              <a:solidFill>
                <a:srgbClr val="2F549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4800" b="1">
              <a:solidFill>
                <a:srgbClr val="2F549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4800" b="1">
              <a:solidFill>
                <a:srgbClr val="2F549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2F549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AEP Data for Continuous </a:t>
            </a:r>
            <a:br>
              <a:rPr lang="en-US" sz="4800" b="1" dirty="0">
                <a:solidFill>
                  <a:srgbClr val="2F549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dirty="0">
                <a:solidFill>
                  <a:srgbClr val="2F549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Improvement &amp; 3-Year Planning</a:t>
            </a:r>
            <a:endParaRPr b="1" dirty="0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65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"/>
          <p:cNvSpPr txBox="1">
            <a:spLocks noGrp="1"/>
          </p:cNvSpPr>
          <p:nvPr>
            <p:ph type="body" idx="1"/>
          </p:nvPr>
        </p:nvSpPr>
        <p:spPr>
          <a:xfrm>
            <a:off x="838200" y="4510700"/>
            <a:ext cx="10515600" cy="16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endParaRPr sz="37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r>
              <a:rPr lang="en-US" sz="37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May 10, 2022</a:t>
            </a:r>
            <a:endParaRPr sz="37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endParaRPr sz="2550" i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7"/>
          <p:cNvSpPr txBox="1">
            <a:spLocks noGrp="1"/>
          </p:cNvSpPr>
          <p:nvPr>
            <p:ph type="title"/>
          </p:nvPr>
        </p:nvSpPr>
        <p:spPr>
          <a:xfrm>
            <a:off x="845166" y="34512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7735"/>
              <a:buNone/>
            </a:pPr>
            <a:r>
              <a:rPr lang="en-US" sz="53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Jamboard: Define the Problem</a:t>
            </a: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https://bit.ly/3vQ4Kyg</a:t>
            </a: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7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9"/>
          <p:cNvSpPr txBox="1">
            <a:spLocks noGrp="1"/>
          </p:cNvSpPr>
          <p:nvPr>
            <p:ph type="title"/>
          </p:nvPr>
        </p:nvSpPr>
        <p:spPr>
          <a:xfrm>
            <a:off x="838200" y="33383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7735"/>
              <a:buNone/>
            </a:pPr>
            <a:r>
              <a:rPr lang="en-US" sz="53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Discussion: Define the Problem</a:t>
            </a:r>
            <a:br>
              <a:rPr lang="en-US" sz="44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44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What problems did you identify?</a:t>
            </a:r>
            <a:br>
              <a:rPr lang="en-US" sz="44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44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4400">
                <a:latin typeface="Calibri"/>
                <a:ea typeface="Calibri"/>
                <a:cs typeface="Calibri"/>
                <a:sym typeface="Calibri"/>
              </a:rPr>
            </a:br>
            <a:br>
              <a:rPr lang="en-US"/>
            </a:br>
            <a:endParaRPr/>
          </a:p>
        </p:txBody>
      </p:sp>
      <p:sp>
        <p:nvSpPr>
          <p:cNvPr id="210" name="Google Shape;210;p99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08272abc2_0_0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>
                <a:solidFill>
                  <a:schemeClr val="lt2"/>
                </a:solidFill>
              </a:rPr>
              <a:t>12</a:t>
            </a:r>
            <a:endParaRPr/>
          </a:p>
        </p:txBody>
      </p:sp>
      <p:sp>
        <p:nvSpPr>
          <p:cNvPr id="217" name="Google Shape;217;g1208272abc2_0_0"/>
          <p:cNvSpPr txBox="1">
            <a:spLocks noGrp="1"/>
          </p:cNvSpPr>
          <p:nvPr>
            <p:ph type="ctrTitle" idx="4294967295"/>
          </p:nvPr>
        </p:nvSpPr>
        <p:spPr>
          <a:xfrm>
            <a:off x="5401249" y="712397"/>
            <a:ext cx="64485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7222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Determine what’s going on:</a:t>
            </a:r>
            <a:br>
              <a:rPr lang="en-US" sz="34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Five Whys</a:t>
            </a:r>
            <a:endParaRPr sz="4400" b="1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g1208272abc2_0_0" descr="Person outdoors wearing waterproof garden boots, with one foot on shovel, digging soil"/>
          <p:cNvPicPr preferRelativeResize="0"/>
          <p:nvPr/>
        </p:nvPicPr>
        <p:blipFill rotWithShape="1">
          <a:blip r:embed="rId3">
            <a:alphaModFix/>
          </a:blip>
          <a:srcRect r="31301" b="213"/>
          <a:stretch/>
        </p:blipFill>
        <p:spPr>
          <a:xfrm>
            <a:off x="0" y="1038122"/>
            <a:ext cx="4128322" cy="520654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1208272abc2_0_0"/>
          <p:cNvSpPr txBox="1"/>
          <p:nvPr/>
        </p:nvSpPr>
        <p:spPr>
          <a:xfrm>
            <a:off x="5927559" y="2260791"/>
            <a:ext cx="6043288" cy="306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Helps dig into the problem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Helps to refine your understanding of the issue and begin to identify strategies 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Helps to guide what data you might want to collect. </a:t>
            </a:r>
            <a:endParaRPr/>
          </a:p>
          <a:p>
            <a:pPr marL="285750" marR="0" lvl="0" indent="-158750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Why:  Why is this happening? why, why, why, why?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0"/>
          <p:cNvSpPr txBox="1">
            <a:spLocks noGrp="1"/>
          </p:cNvSpPr>
          <p:nvPr>
            <p:ph type="title"/>
          </p:nvPr>
        </p:nvSpPr>
        <p:spPr>
          <a:xfrm>
            <a:off x="721716" y="16908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Breakout Group: 5 Whys</a:t>
            </a:r>
            <a:br>
              <a:rPr lang="en-US" sz="4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https://bit.ly/3vQ4Kyg</a:t>
            </a:r>
            <a:br>
              <a:rPr lang="en-US" sz="4800">
                <a:latin typeface="Calibri"/>
                <a:ea typeface="Calibri"/>
                <a:cs typeface="Calibri"/>
                <a:sym typeface="Calibri"/>
              </a:rPr>
            </a:b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0"/>
          <p:cNvSpPr txBox="1">
            <a:spLocks noGrp="1"/>
          </p:cNvSpPr>
          <p:nvPr>
            <p:ph type="body" idx="1"/>
          </p:nvPr>
        </p:nvSpPr>
        <p:spPr>
          <a:xfrm>
            <a:off x="845166" y="1846729"/>
            <a:ext cx="10515600" cy="397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Move into your breakout group.</a:t>
            </a:r>
            <a:endParaRPr/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Choose a problem identified in the jamboard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Use the jamboard to work through the 5 Whys</a:t>
            </a:r>
            <a:endParaRPr/>
          </a:p>
        </p:txBody>
      </p:sp>
      <p:sp>
        <p:nvSpPr>
          <p:cNvPr id="226" name="Google Shape;226;p100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27" name="Google Shape;227;p100" descr="Alarm cloc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729" y="3135428"/>
            <a:ext cx="1461248" cy="146124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00"/>
          <p:cNvSpPr txBox="1"/>
          <p:nvPr/>
        </p:nvSpPr>
        <p:spPr>
          <a:xfrm>
            <a:off x="9466729" y="4645967"/>
            <a:ext cx="215153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minutes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1"/>
          <p:cNvSpPr txBox="1">
            <a:spLocks noGrp="1"/>
          </p:cNvSpPr>
          <p:nvPr>
            <p:ph type="title"/>
          </p:nvPr>
        </p:nvSpPr>
        <p:spPr>
          <a:xfrm>
            <a:off x="152400" y="148417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Discussion: 5 Whys</a:t>
            </a:r>
            <a:b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8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What kinds of Why questions did you come up with?</a:t>
            </a:r>
            <a:endParaRPr/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What answers did you come up with?</a:t>
            </a:r>
            <a:endParaRPr/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What new ideas or clarifications did you experience?</a:t>
            </a:r>
            <a:endParaRPr/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How did it refine your thinking about the problem?</a:t>
            </a:r>
            <a:endParaRPr/>
          </a:p>
          <a:p>
            <a:pPr marL="45711" lvl="0" indent="0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01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/>
              <a:t>7</a:t>
            </a:r>
            <a:endParaRPr/>
          </a:p>
        </p:txBody>
      </p:sp>
      <p:sp>
        <p:nvSpPr>
          <p:cNvPr id="241" name="Google Shape;241;p102"/>
          <p:cNvSpPr txBox="1">
            <a:spLocks noGrp="1"/>
          </p:cNvSpPr>
          <p:nvPr>
            <p:ph type="ctrTitle" idx="4294967295"/>
          </p:nvPr>
        </p:nvSpPr>
        <p:spPr>
          <a:xfrm>
            <a:off x="0" y="2036763"/>
            <a:ext cx="2576513" cy="247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Helvetica Neue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Step-by-step improvement process</a:t>
            </a:r>
            <a:endParaRPr/>
          </a:p>
        </p:txBody>
      </p:sp>
      <p:sp>
        <p:nvSpPr>
          <p:cNvPr id="242" name="Google Shape;242;p102"/>
          <p:cNvSpPr txBox="1">
            <a:spLocks noGrp="1"/>
          </p:cNvSpPr>
          <p:nvPr>
            <p:ph type="body" idx="4294967295"/>
          </p:nvPr>
        </p:nvSpPr>
        <p:spPr>
          <a:xfrm>
            <a:off x="1847850" y="449262"/>
            <a:ext cx="8755063" cy="146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45085" lvl="0" indent="0" algn="ctr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Continuous Improvement Process</a:t>
            </a:r>
            <a:endParaRPr sz="48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" name="Google Shape;243;p102" descr="Diagram demonstrating continuous improvement process. "/>
          <p:cNvGrpSpPr/>
          <p:nvPr/>
        </p:nvGrpSpPr>
        <p:grpSpPr>
          <a:xfrm>
            <a:off x="329403" y="1662978"/>
            <a:ext cx="4965545" cy="4554949"/>
            <a:chOff x="1114761" y="45845"/>
            <a:chExt cx="4965545" cy="4554949"/>
          </a:xfrm>
        </p:grpSpPr>
        <p:sp>
          <p:nvSpPr>
            <p:cNvPr id="244" name="Google Shape;244;p102"/>
            <p:cNvSpPr/>
            <p:nvPr/>
          </p:nvSpPr>
          <p:spPr>
            <a:xfrm>
              <a:off x="1483133" y="284689"/>
              <a:ext cx="3858260" cy="3858260"/>
            </a:xfrm>
            <a:prstGeom prst="pie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2"/>
            <p:cNvSpPr txBox="1"/>
            <p:nvPr/>
          </p:nvSpPr>
          <p:spPr>
            <a:xfrm>
              <a:off x="3531226" y="1084360"/>
              <a:ext cx="1423881" cy="1056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/>
            </a:p>
          </p:txBody>
        </p:sp>
        <p:sp>
          <p:nvSpPr>
            <p:cNvPr id="246" name="Google Shape;246;p102"/>
            <p:cNvSpPr/>
            <p:nvPr/>
          </p:nvSpPr>
          <p:spPr>
            <a:xfrm>
              <a:off x="1983202" y="503690"/>
              <a:ext cx="3858260" cy="3858260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02"/>
            <p:cNvSpPr txBox="1"/>
            <p:nvPr/>
          </p:nvSpPr>
          <p:spPr>
            <a:xfrm>
              <a:off x="4031295" y="2505851"/>
              <a:ext cx="1423881" cy="1056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/>
            </a:p>
          </p:txBody>
        </p:sp>
        <p:sp>
          <p:nvSpPr>
            <p:cNvPr id="248" name="Google Shape;248;p102"/>
            <p:cNvSpPr/>
            <p:nvPr/>
          </p:nvSpPr>
          <p:spPr>
            <a:xfrm>
              <a:off x="1353606" y="414217"/>
              <a:ext cx="3858260" cy="3858260"/>
            </a:xfrm>
            <a:prstGeom prst="pie">
              <a:avLst>
                <a:gd name="adj1" fmla="val 5400000"/>
                <a:gd name="adj2" fmla="val 108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02"/>
            <p:cNvSpPr txBox="1"/>
            <p:nvPr/>
          </p:nvSpPr>
          <p:spPr>
            <a:xfrm>
              <a:off x="1739891" y="2416378"/>
              <a:ext cx="1423881" cy="1056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Execute</a:t>
              </a:r>
              <a:endParaRPr/>
            </a:p>
          </p:txBody>
        </p:sp>
        <p:sp>
          <p:nvSpPr>
            <p:cNvPr id="250" name="Google Shape;250;p102"/>
            <p:cNvSpPr/>
            <p:nvPr/>
          </p:nvSpPr>
          <p:spPr>
            <a:xfrm>
              <a:off x="1353606" y="284689"/>
              <a:ext cx="3858260" cy="385826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02"/>
            <p:cNvSpPr txBox="1"/>
            <p:nvPr/>
          </p:nvSpPr>
          <p:spPr>
            <a:xfrm>
              <a:off x="1739891" y="1084360"/>
              <a:ext cx="1423881" cy="1056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Review</a:t>
              </a:r>
              <a:endParaRPr/>
            </a:p>
          </p:txBody>
        </p:sp>
        <p:sp>
          <p:nvSpPr>
            <p:cNvPr id="252" name="Google Shape;252;p102"/>
            <p:cNvSpPr/>
            <p:nvPr/>
          </p:nvSpPr>
          <p:spPr>
            <a:xfrm>
              <a:off x="1244288" y="45845"/>
              <a:ext cx="4335949" cy="433594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4067"/>
                  </a:moveTo>
                  <a:lnTo>
                    <a:pt x="60000" y="4067"/>
                  </a:lnTo>
                  <a:cubicBezTo>
                    <a:pt x="88941" y="4067"/>
                    <a:pt x="113103" y="26145"/>
                    <a:pt x="115706" y="54969"/>
                  </a:cubicBezTo>
                  <a:lnTo>
                    <a:pt x="119760" y="54969"/>
                  </a:lnTo>
                  <a:lnTo>
                    <a:pt x="112882" y="60000"/>
                  </a:lnTo>
                  <a:lnTo>
                    <a:pt x="105523" y="54969"/>
                  </a:lnTo>
                  <a:lnTo>
                    <a:pt x="109576" y="54969"/>
                  </a:lnTo>
                  <a:lnTo>
                    <a:pt x="109576" y="54969"/>
                  </a:lnTo>
                  <a:cubicBezTo>
                    <a:pt x="106994" y="29527"/>
                    <a:pt x="85573" y="10169"/>
                    <a:pt x="60000" y="10169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02"/>
            <p:cNvSpPr/>
            <p:nvPr/>
          </p:nvSpPr>
          <p:spPr>
            <a:xfrm>
              <a:off x="1744357" y="264845"/>
              <a:ext cx="4335949" cy="433594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33" y="60000"/>
                  </a:moveTo>
                  <a:lnTo>
                    <a:pt x="115933" y="60000"/>
                  </a:lnTo>
                  <a:cubicBezTo>
                    <a:pt x="115933" y="88941"/>
                    <a:pt x="93855" y="113103"/>
                    <a:pt x="65031" y="115706"/>
                  </a:cubicBezTo>
                  <a:lnTo>
                    <a:pt x="65031" y="119760"/>
                  </a:lnTo>
                  <a:lnTo>
                    <a:pt x="60000" y="112882"/>
                  </a:lnTo>
                  <a:lnTo>
                    <a:pt x="65031" y="105523"/>
                  </a:lnTo>
                  <a:lnTo>
                    <a:pt x="65031" y="109576"/>
                  </a:lnTo>
                  <a:cubicBezTo>
                    <a:pt x="90473" y="106994"/>
                    <a:pt x="109831" y="85573"/>
                    <a:pt x="109831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02"/>
            <p:cNvSpPr/>
            <p:nvPr/>
          </p:nvSpPr>
          <p:spPr>
            <a:xfrm>
              <a:off x="1114761" y="175372"/>
              <a:ext cx="4335949" cy="433594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5933"/>
                  </a:moveTo>
                  <a:cubicBezTo>
                    <a:pt x="31059" y="115933"/>
                    <a:pt x="6897" y="93855"/>
                    <a:pt x="4294" y="65031"/>
                  </a:cubicBezTo>
                  <a:lnTo>
                    <a:pt x="240" y="65031"/>
                  </a:lnTo>
                  <a:lnTo>
                    <a:pt x="7118" y="60000"/>
                  </a:lnTo>
                  <a:lnTo>
                    <a:pt x="14477" y="65031"/>
                  </a:lnTo>
                  <a:lnTo>
                    <a:pt x="10424" y="65031"/>
                  </a:lnTo>
                  <a:lnTo>
                    <a:pt x="10424" y="65031"/>
                  </a:lnTo>
                  <a:cubicBezTo>
                    <a:pt x="13006" y="90473"/>
                    <a:pt x="34427" y="109831"/>
                    <a:pt x="60000" y="109831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2"/>
            <p:cNvSpPr/>
            <p:nvPr/>
          </p:nvSpPr>
          <p:spPr>
            <a:xfrm>
              <a:off x="1114761" y="45845"/>
              <a:ext cx="4335949" cy="433594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67" y="60000"/>
                  </a:moveTo>
                  <a:lnTo>
                    <a:pt x="4067" y="60000"/>
                  </a:lnTo>
                  <a:cubicBezTo>
                    <a:pt x="4067" y="31059"/>
                    <a:pt x="26145" y="6897"/>
                    <a:pt x="54969" y="4294"/>
                  </a:cubicBezTo>
                  <a:lnTo>
                    <a:pt x="54969" y="240"/>
                  </a:lnTo>
                  <a:lnTo>
                    <a:pt x="60000" y="7118"/>
                  </a:lnTo>
                  <a:lnTo>
                    <a:pt x="54969" y="14477"/>
                  </a:lnTo>
                  <a:lnTo>
                    <a:pt x="54969" y="10424"/>
                  </a:lnTo>
                  <a:lnTo>
                    <a:pt x="54969" y="10424"/>
                  </a:lnTo>
                  <a:cubicBezTo>
                    <a:pt x="29527" y="13006"/>
                    <a:pt x="10169" y="34427"/>
                    <a:pt x="10169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02"/>
          <p:cNvSpPr txBox="1"/>
          <p:nvPr/>
        </p:nvSpPr>
        <p:spPr>
          <a:xfrm>
            <a:off x="6442297" y="2150901"/>
            <a:ext cx="5300524" cy="360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data do you need to collect to understand the issue?</a:t>
            </a:r>
          </a:p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endParaRPr lang="en-US" sz="1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endParaRPr lang="en-US" dirty="0">
              <a:ea typeface="Calibri"/>
            </a:endParaRPr>
          </a:p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activities do you need to collect the data and explore solutions?</a:t>
            </a:r>
          </a:p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endParaRPr lang="en-US" sz="1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endParaRPr lang="en-US" dirty="0">
              <a:ea typeface="Calibri"/>
            </a:endParaRPr>
          </a:p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timeline?</a:t>
            </a:r>
          </a:p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endParaRPr lang="en-US" sz="1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endParaRPr lang="en-US" dirty="0">
              <a:ea typeface="Calibri"/>
            </a:endParaRPr>
          </a:p>
          <a:p>
            <a:pPr marL="1371600" marR="0" lvl="0" indent="-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needs to be involved?</a:t>
            </a:r>
            <a:br>
              <a:rPr lang="en-US" sz="1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3"/>
          <p:cNvSpPr txBox="1">
            <a:spLocks noGrp="1"/>
          </p:cNvSpPr>
          <p:nvPr>
            <p:ph type="title" idx="4294967295"/>
          </p:nvPr>
        </p:nvSpPr>
        <p:spPr>
          <a:xfrm>
            <a:off x="1226075" y="804027"/>
            <a:ext cx="10668000" cy="909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Helvetica Neue"/>
              <a:buNone/>
            </a:pPr>
            <a:r>
              <a:rPr lang="en-US" sz="40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Diploma / GED / HSE Completion by Race / Ethnicity</a:t>
            </a:r>
            <a:endParaRPr sz="4000" b="1" i="1" u="none" strike="noStrike" cap="none">
              <a:solidFill>
                <a:srgbClr val="2F5496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103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477" y="1535457"/>
            <a:ext cx="5077613" cy="42942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3" name="Google Shape;263;p103" descr="Change in Participants that Earned a Diploma, GED, or High School Equivalency Chart"/>
          <p:cNvGraphicFramePr/>
          <p:nvPr/>
        </p:nvGraphicFramePr>
        <p:xfrm>
          <a:off x="6557683" y="1572057"/>
          <a:ext cx="5181600" cy="3711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4" name="Google Shape;264;p103"/>
          <p:cNvSpPr txBox="1"/>
          <p:nvPr/>
        </p:nvSpPr>
        <p:spPr>
          <a:xfrm>
            <a:off x="6833348" y="5254986"/>
            <a:ext cx="4630270" cy="6784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normAutofit fontScale="4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Reminder: 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number of Participants in ASE declined by 17% during the time period.</a:t>
            </a:r>
            <a:endParaRPr sz="4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03"/>
          <p:cNvSpPr txBox="1"/>
          <p:nvPr/>
        </p:nvSpPr>
        <p:spPr>
          <a:xfrm>
            <a:off x="0" y="5934113"/>
            <a:ext cx="12192000" cy="1036062"/>
          </a:xfrm>
          <a:prstGeom prst="rect">
            <a:avLst/>
          </a:prstGeom>
          <a:solidFill>
            <a:srgbClr val="FCED8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>
                <a:solidFill>
                  <a:srgbClr val="00517F"/>
                </a:solidFill>
                <a:latin typeface="Calibri"/>
                <a:ea typeface="Calibri"/>
                <a:cs typeface="Calibri"/>
                <a:sym typeface="Calibri"/>
              </a:rPr>
              <a:t>Chat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data do you need to collect to understand the issue?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4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/>
              <a:t>7</a:t>
            </a:r>
            <a:endParaRPr/>
          </a:p>
        </p:txBody>
      </p:sp>
      <p:sp>
        <p:nvSpPr>
          <p:cNvPr id="271" name="Google Shape;271;p104"/>
          <p:cNvSpPr txBox="1">
            <a:spLocks noGrp="1"/>
          </p:cNvSpPr>
          <p:nvPr>
            <p:ph type="ctrTitle" idx="4294967295"/>
          </p:nvPr>
        </p:nvSpPr>
        <p:spPr>
          <a:xfrm>
            <a:off x="0" y="2036763"/>
            <a:ext cx="2576513" cy="247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Helvetica Neue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Step-by-step improvement process</a:t>
            </a:r>
            <a:endParaRPr/>
          </a:p>
        </p:txBody>
      </p:sp>
      <p:sp>
        <p:nvSpPr>
          <p:cNvPr id="272" name="Google Shape;272;p104"/>
          <p:cNvSpPr txBox="1">
            <a:spLocks noGrp="1"/>
          </p:cNvSpPr>
          <p:nvPr>
            <p:ph type="body" idx="4294967295"/>
          </p:nvPr>
        </p:nvSpPr>
        <p:spPr>
          <a:xfrm>
            <a:off x="1684421" y="380415"/>
            <a:ext cx="8755063" cy="145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45085" lvl="0" indent="0" algn="ctr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Continuous Improvement Process</a:t>
            </a:r>
            <a:endParaRPr sz="48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3" name="Google Shape;273;p104" descr="Diagram demonstrating continuous improvement process. "/>
          <p:cNvGrpSpPr/>
          <p:nvPr/>
        </p:nvGrpSpPr>
        <p:grpSpPr>
          <a:xfrm>
            <a:off x="515800" y="1758080"/>
            <a:ext cx="4780793" cy="4453154"/>
            <a:chOff x="726152" y="44418"/>
            <a:chExt cx="4780793" cy="4453154"/>
          </a:xfrm>
        </p:grpSpPr>
        <p:sp>
          <p:nvSpPr>
            <p:cNvPr id="274" name="Google Shape;274;p104"/>
            <p:cNvSpPr/>
            <p:nvPr/>
          </p:nvSpPr>
          <p:spPr>
            <a:xfrm>
              <a:off x="1501404" y="277925"/>
              <a:ext cx="3772034" cy="3772034"/>
            </a:xfrm>
            <a:prstGeom prst="pie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4"/>
            <p:cNvSpPr txBox="1"/>
            <p:nvPr/>
          </p:nvSpPr>
          <p:spPr>
            <a:xfrm>
              <a:off x="3503726" y="1059724"/>
              <a:ext cx="1392060" cy="1032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/>
            </a:p>
          </p:txBody>
        </p:sp>
        <p:sp>
          <p:nvSpPr>
            <p:cNvPr id="276" name="Google Shape;276;p104"/>
            <p:cNvSpPr/>
            <p:nvPr/>
          </p:nvSpPr>
          <p:spPr>
            <a:xfrm>
              <a:off x="1501404" y="404557"/>
              <a:ext cx="3772034" cy="3772034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04"/>
            <p:cNvSpPr txBox="1"/>
            <p:nvPr/>
          </p:nvSpPr>
          <p:spPr>
            <a:xfrm>
              <a:off x="3503726" y="2361974"/>
              <a:ext cx="1392060" cy="1032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/>
            </a:p>
          </p:txBody>
        </p:sp>
        <p:sp>
          <p:nvSpPr>
            <p:cNvPr id="278" name="Google Shape;278;p104"/>
            <p:cNvSpPr/>
            <p:nvPr/>
          </p:nvSpPr>
          <p:spPr>
            <a:xfrm>
              <a:off x="959659" y="492031"/>
              <a:ext cx="3772034" cy="3772034"/>
            </a:xfrm>
            <a:prstGeom prst="pie">
              <a:avLst>
                <a:gd name="adj1" fmla="val 5400000"/>
                <a:gd name="adj2" fmla="val 108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04"/>
            <p:cNvSpPr txBox="1"/>
            <p:nvPr/>
          </p:nvSpPr>
          <p:spPr>
            <a:xfrm>
              <a:off x="1337312" y="2449447"/>
              <a:ext cx="1392060" cy="1032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Execute</a:t>
              </a:r>
              <a:endParaRPr/>
            </a:p>
          </p:txBody>
        </p:sp>
        <p:sp>
          <p:nvSpPr>
            <p:cNvPr id="280" name="Google Shape;280;p104"/>
            <p:cNvSpPr/>
            <p:nvPr/>
          </p:nvSpPr>
          <p:spPr>
            <a:xfrm>
              <a:off x="1374772" y="277925"/>
              <a:ext cx="3772034" cy="3772034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04"/>
            <p:cNvSpPr txBox="1"/>
            <p:nvPr/>
          </p:nvSpPr>
          <p:spPr>
            <a:xfrm>
              <a:off x="1752424" y="1059724"/>
              <a:ext cx="1392060" cy="1032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Review</a:t>
              </a:r>
              <a:endParaRPr/>
            </a:p>
          </p:txBody>
        </p:sp>
        <p:sp>
          <p:nvSpPr>
            <p:cNvPr id="282" name="Google Shape;282;p104"/>
            <p:cNvSpPr/>
            <p:nvPr/>
          </p:nvSpPr>
          <p:spPr>
            <a:xfrm>
              <a:off x="1267897" y="44418"/>
              <a:ext cx="4239048" cy="42390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4067"/>
                  </a:moveTo>
                  <a:lnTo>
                    <a:pt x="60000" y="4067"/>
                  </a:lnTo>
                  <a:cubicBezTo>
                    <a:pt x="88941" y="4067"/>
                    <a:pt x="113103" y="26145"/>
                    <a:pt x="115706" y="54969"/>
                  </a:cubicBezTo>
                  <a:lnTo>
                    <a:pt x="119760" y="54969"/>
                  </a:lnTo>
                  <a:lnTo>
                    <a:pt x="112882" y="60000"/>
                  </a:lnTo>
                  <a:lnTo>
                    <a:pt x="105523" y="54969"/>
                  </a:lnTo>
                  <a:lnTo>
                    <a:pt x="109576" y="54969"/>
                  </a:lnTo>
                  <a:lnTo>
                    <a:pt x="109576" y="54969"/>
                  </a:lnTo>
                  <a:cubicBezTo>
                    <a:pt x="106994" y="29527"/>
                    <a:pt x="85573" y="10169"/>
                    <a:pt x="60000" y="10169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04"/>
            <p:cNvSpPr/>
            <p:nvPr/>
          </p:nvSpPr>
          <p:spPr>
            <a:xfrm>
              <a:off x="1267897" y="171050"/>
              <a:ext cx="4239048" cy="42390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33" y="60000"/>
                  </a:moveTo>
                  <a:lnTo>
                    <a:pt x="115933" y="60000"/>
                  </a:lnTo>
                  <a:cubicBezTo>
                    <a:pt x="115933" y="88941"/>
                    <a:pt x="93855" y="113103"/>
                    <a:pt x="65031" y="115706"/>
                  </a:cubicBezTo>
                  <a:lnTo>
                    <a:pt x="65031" y="119760"/>
                  </a:lnTo>
                  <a:lnTo>
                    <a:pt x="60000" y="112882"/>
                  </a:lnTo>
                  <a:lnTo>
                    <a:pt x="65031" y="105523"/>
                  </a:lnTo>
                  <a:lnTo>
                    <a:pt x="65031" y="109576"/>
                  </a:lnTo>
                  <a:cubicBezTo>
                    <a:pt x="90473" y="106994"/>
                    <a:pt x="109831" y="85573"/>
                    <a:pt x="109831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04"/>
            <p:cNvSpPr/>
            <p:nvPr/>
          </p:nvSpPr>
          <p:spPr>
            <a:xfrm>
              <a:off x="726152" y="258524"/>
              <a:ext cx="4239048" cy="42390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5933"/>
                  </a:moveTo>
                  <a:cubicBezTo>
                    <a:pt x="31059" y="115933"/>
                    <a:pt x="6897" y="93855"/>
                    <a:pt x="4294" y="65031"/>
                  </a:cubicBezTo>
                  <a:lnTo>
                    <a:pt x="240" y="65031"/>
                  </a:lnTo>
                  <a:lnTo>
                    <a:pt x="7118" y="60000"/>
                  </a:lnTo>
                  <a:lnTo>
                    <a:pt x="14477" y="65031"/>
                  </a:lnTo>
                  <a:lnTo>
                    <a:pt x="10424" y="65031"/>
                  </a:lnTo>
                  <a:lnTo>
                    <a:pt x="10424" y="65031"/>
                  </a:lnTo>
                  <a:cubicBezTo>
                    <a:pt x="13006" y="90473"/>
                    <a:pt x="34427" y="109831"/>
                    <a:pt x="60000" y="109831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04"/>
            <p:cNvSpPr/>
            <p:nvPr/>
          </p:nvSpPr>
          <p:spPr>
            <a:xfrm>
              <a:off x="1141265" y="44418"/>
              <a:ext cx="4239048" cy="42390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67" y="60000"/>
                  </a:moveTo>
                  <a:lnTo>
                    <a:pt x="4067" y="60000"/>
                  </a:lnTo>
                  <a:cubicBezTo>
                    <a:pt x="4067" y="31059"/>
                    <a:pt x="26145" y="6897"/>
                    <a:pt x="54969" y="4294"/>
                  </a:cubicBezTo>
                  <a:lnTo>
                    <a:pt x="54969" y="240"/>
                  </a:lnTo>
                  <a:lnTo>
                    <a:pt x="60000" y="7118"/>
                  </a:lnTo>
                  <a:lnTo>
                    <a:pt x="54969" y="14477"/>
                  </a:lnTo>
                  <a:lnTo>
                    <a:pt x="54969" y="10424"/>
                  </a:lnTo>
                  <a:lnTo>
                    <a:pt x="54969" y="10424"/>
                  </a:lnTo>
                  <a:cubicBezTo>
                    <a:pt x="29527" y="13006"/>
                    <a:pt x="10169" y="34427"/>
                    <a:pt x="10169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04"/>
          <p:cNvSpPr txBox="1"/>
          <p:nvPr/>
        </p:nvSpPr>
        <p:spPr>
          <a:xfrm>
            <a:off x="6882713" y="1833626"/>
            <a:ext cx="473263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 your plan</a:t>
            </a:r>
            <a:endParaRPr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you collecting the correct data? Do you need to collect additional data?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you engaged stakeholders?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you beginning to see any patterns or trends?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/>
              <a:t>7</a:t>
            </a:r>
            <a:endParaRPr/>
          </a:p>
        </p:txBody>
      </p:sp>
      <p:sp>
        <p:nvSpPr>
          <p:cNvPr id="292" name="Google Shape;292;p105"/>
          <p:cNvSpPr txBox="1">
            <a:spLocks noGrp="1"/>
          </p:cNvSpPr>
          <p:nvPr>
            <p:ph type="ctrTitle" idx="4294967295"/>
          </p:nvPr>
        </p:nvSpPr>
        <p:spPr>
          <a:xfrm>
            <a:off x="0" y="2036763"/>
            <a:ext cx="2576513" cy="247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Helvetica Neue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Step-by-step improvement process</a:t>
            </a:r>
            <a:endParaRPr/>
          </a:p>
        </p:txBody>
      </p:sp>
      <p:sp>
        <p:nvSpPr>
          <p:cNvPr id="293" name="Google Shape;293;p105"/>
          <p:cNvSpPr txBox="1">
            <a:spLocks noGrp="1"/>
          </p:cNvSpPr>
          <p:nvPr>
            <p:ph type="body" idx="4294967295"/>
          </p:nvPr>
        </p:nvSpPr>
        <p:spPr>
          <a:xfrm>
            <a:off x="1672962" y="368956"/>
            <a:ext cx="8755063" cy="148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45085" lvl="0" indent="0" algn="ctr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Continuous Improvement Process</a:t>
            </a:r>
            <a:endParaRPr sz="48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4" name="Google Shape;294;p105" descr="Diagram demonstrating continuous improvement process. "/>
          <p:cNvGrpSpPr/>
          <p:nvPr/>
        </p:nvGrpSpPr>
        <p:grpSpPr>
          <a:xfrm>
            <a:off x="326771" y="1619747"/>
            <a:ext cx="4719797" cy="4533116"/>
            <a:chOff x="919719" y="-179514"/>
            <a:chExt cx="4719797" cy="4533116"/>
          </a:xfrm>
        </p:grpSpPr>
        <p:sp>
          <p:nvSpPr>
            <p:cNvPr id="295" name="Google Shape;295;p105"/>
            <p:cNvSpPr/>
            <p:nvPr/>
          </p:nvSpPr>
          <p:spPr>
            <a:xfrm>
              <a:off x="1685080" y="274149"/>
              <a:ext cx="3723909" cy="3723909"/>
            </a:xfrm>
            <a:prstGeom prst="pie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05"/>
            <p:cNvSpPr txBox="1"/>
            <p:nvPr/>
          </p:nvSpPr>
          <p:spPr>
            <a:xfrm>
              <a:off x="3661855" y="1045974"/>
              <a:ext cx="1374299" cy="1019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/>
            </a:p>
          </p:txBody>
        </p:sp>
        <p:sp>
          <p:nvSpPr>
            <p:cNvPr id="297" name="Google Shape;297;p105"/>
            <p:cNvSpPr/>
            <p:nvPr/>
          </p:nvSpPr>
          <p:spPr>
            <a:xfrm>
              <a:off x="1685080" y="399166"/>
              <a:ext cx="3723909" cy="3723909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05"/>
            <p:cNvSpPr txBox="1"/>
            <p:nvPr/>
          </p:nvSpPr>
          <p:spPr>
            <a:xfrm>
              <a:off x="3661855" y="2331609"/>
              <a:ext cx="1374299" cy="1019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/>
            </a:p>
          </p:txBody>
        </p:sp>
        <p:sp>
          <p:nvSpPr>
            <p:cNvPr id="299" name="Google Shape;299;p105"/>
            <p:cNvSpPr/>
            <p:nvPr/>
          </p:nvSpPr>
          <p:spPr>
            <a:xfrm>
              <a:off x="1560063" y="399166"/>
              <a:ext cx="3723909" cy="3723909"/>
            </a:xfrm>
            <a:prstGeom prst="pie">
              <a:avLst>
                <a:gd name="adj1" fmla="val 5400000"/>
                <a:gd name="adj2" fmla="val 108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05"/>
            <p:cNvSpPr txBox="1"/>
            <p:nvPr/>
          </p:nvSpPr>
          <p:spPr>
            <a:xfrm>
              <a:off x="1932897" y="2331609"/>
              <a:ext cx="1374299" cy="1019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Execute</a:t>
              </a:r>
              <a:endParaRPr/>
            </a:p>
          </p:txBody>
        </p:sp>
        <p:sp>
          <p:nvSpPr>
            <p:cNvPr id="301" name="Google Shape;301;p105"/>
            <p:cNvSpPr/>
            <p:nvPr/>
          </p:nvSpPr>
          <p:spPr>
            <a:xfrm>
              <a:off x="1150247" y="51012"/>
              <a:ext cx="3723909" cy="3723909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05"/>
            <p:cNvSpPr txBox="1"/>
            <p:nvPr/>
          </p:nvSpPr>
          <p:spPr>
            <a:xfrm>
              <a:off x="1523081" y="822837"/>
              <a:ext cx="1374299" cy="1019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Review</a:t>
              </a:r>
              <a:endParaRPr/>
            </a:p>
          </p:txBody>
        </p:sp>
        <p:sp>
          <p:nvSpPr>
            <p:cNvPr id="303" name="Google Shape;303;p105"/>
            <p:cNvSpPr/>
            <p:nvPr/>
          </p:nvSpPr>
          <p:spPr>
            <a:xfrm>
              <a:off x="1454552" y="43621"/>
              <a:ext cx="4184964" cy="41849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4067"/>
                  </a:moveTo>
                  <a:lnTo>
                    <a:pt x="60000" y="4067"/>
                  </a:lnTo>
                  <a:cubicBezTo>
                    <a:pt x="88941" y="4067"/>
                    <a:pt x="113103" y="26145"/>
                    <a:pt x="115706" y="54969"/>
                  </a:cubicBezTo>
                  <a:lnTo>
                    <a:pt x="119760" y="54969"/>
                  </a:lnTo>
                  <a:lnTo>
                    <a:pt x="112882" y="60000"/>
                  </a:lnTo>
                  <a:lnTo>
                    <a:pt x="105523" y="54969"/>
                  </a:lnTo>
                  <a:lnTo>
                    <a:pt x="109576" y="54969"/>
                  </a:lnTo>
                  <a:lnTo>
                    <a:pt x="109576" y="54969"/>
                  </a:lnTo>
                  <a:cubicBezTo>
                    <a:pt x="106994" y="29527"/>
                    <a:pt x="85573" y="10169"/>
                    <a:pt x="60000" y="10169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05"/>
            <p:cNvSpPr/>
            <p:nvPr/>
          </p:nvSpPr>
          <p:spPr>
            <a:xfrm>
              <a:off x="1454552" y="168638"/>
              <a:ext cx="4184964" cy="41849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33" y="60000"/>
                  </a:moveTo>
                  <a:lnTo>
                    <a:pt x="115933" y="60000"/>
                  </a:lnTo>
                  <a:cubicBezTo>
                    <a:pt x="115933" y="88941"/>
                    <a:pt x="93855" y="113103"/>
                    <a:pt x="65031" y="115706"/>
                  </a:cubicBezTo>
                  <a:lnTo>
                    <a:pt x="65031" y="119760"/>
                  </a:lnTo>
                  <a:lnTo>
                    <a:pt x="60000" y="112882"/>
                  </a:lnTo>
                  <a:lnTo>
                    <a:pt x="65031" y="105523"/>
                  </a:lnTo>
                  <a:lnTo>
                    <a:pt x="65031" y="109576"/>
                  </a:lnTo>
                  <a:cubicBezTo>
                    <a:pt x="90473" y="106994"/>
                    <a:pt x="109831" y="85573"/>
                    <a:pt x="109831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05"/>
            <p:cNvSpPr/>
            <p:nvPr/>
          </p:nvSpPr>
          <p:spPr>
            <a:xfrm>
              <a:off x="1329535" y="168638"/>
              <a:ext cx="4184964" cy="41849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5933"/>
                  </a:moveTo>
                  <a:cubicBezTo>
                    <a:pt x="31059" y="115933"/>
                    <a:pt x="6897" y="93855"/>
                    <a:pt x="4294" y="65031"/>
                  </a:cubicBezTo>
                  <a:lnTo>
                    <a:pt x="240" y="65031"/>
                  </a:lnTo>
                  <a:lnTo>
                    <a:pt x="7118" y="60000"/>
                  </a:lnTo>
                  <a:lnTo>
                    <a:pt x="14477" y="65031"/>
                  </a:lnTo>
                  <a:lnTo>
                    <a:pt x="10424" y="65031"/>
                  </a:lnTo>
                  <a:lnTo>
                    <a:pt x="10424" y="65031"/>
                  </a:lnTo>
                  <a:cubicBezTo>
                    <a:pt x="13006" y="90473"/>
                    <a:pt x="34427" y="109831"/>
                    <a:pt x="60000" y="109831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05"/>
            <p:cNvSpPr/>
            <p:nvPr/>
          </p:nvSpPr>
          <p:spPr>
            <a:xfrm>
              <a:off x="919719" y="-179514"/>
              <a:ext cx="4184964" cy="41849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67" y="60000"/>
                  </a:moveTo>
                  <a:lnTo>
                    <a:pt x="4067" y="60000"/>
                  </a:lnTo>
                  <a:cubicBezTo>
                    <a:pt x="4067" y="31059"/>
                    <a:pt x="26145" y="6897"/>
                    <a:pt x="54969" y="4294"/>
                  </a:cubicBezTo>
                  <a:lnTo>
                    <a:pt x="54969" y="240"/>
                  </a:lnTo>
                  <a:lnTo>
                    <a:pt x="60000" y="7118"/>
                  </a:lnTo>
                  <a:lnTo>
                    <a:pt x="54969" y="14477"/>
                  </a:lnTo>
                  <a:lnTo>
                    <a:pt x="54969" y="10424"/>
                  </a:lnTo>
                  <a:lnTo>
                    <a:pt x="54969" y="10424"/>
                  </a:lnTo>
                  <a:cubicBezTo>
                    <a:pt x="29527" y="13006"/>
                    <a:pt x="10169" y="34427"/>
                    <a:pt x="10169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105"/>
          <p:cNvSpPr txBox="1"/>
          <p:nvPr/>
        </p:nvSpPr>
        <p:spPr>
          <a:xfrm>
            <a:off x="6096000" y="1599658"/>
            <a:ext cx="5651319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did you learn?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action might you want to take and why?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are next steps?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And, don’t forget… Continuous Improvement  doesn’t stop here!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will you know your intervention or strategy worked?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6"/>
          <p:cNvSpPr txBox="1">
            <a:spLocks noGrp="1"/>
          </p:cNvSpPr>
          <p:nvPr>
            <p:ph type="title"/>
          </p:nvPr>
        </p:nvSpPr>
        <p:spPr>
          <a:xfrm>
            <a:off x="968616" y="2766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>
              <a:buSzPct val="40816"/>
            </a:pPr>
            <a:r>
              <a:rPr lang="en-US" sz="49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Learnings From the Field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Rick Abare &amp; Ilse Pollet</a:t>
            </a:r>
            <a:br>
              <a:rPr lang="en-US" dirty="0">
                <a:sym typeface="Calibri"/>
              </a:rPr>
            </a:b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South Bay Consortium for Adult Education</a:t>
            </a:r>
            <a:br>
              <a:rPr lang="en-US" sz="3200" dirty="0">
                <a:latin typeface="Calibri"/>
                <a:ea typeface="Calibri"/>
                <a:cs typeface="Calibri"/>
              </a:rPr>
            </a:br>
            <a:br>
              <a:rPr lang="en-US" sz="3200" dirty="0">
                <a:latin typeface="Calibri"/>
                <a:ea typeface="Calibri"/>
                <a:cs typeface="Calibri"/>
              </a:rPr>
            </a:b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Ute Maschke</a:t>
            </a:r>
            <a:br>
              <a:rPr lang="en-US" sz="3200" dirty="0">
                <a:latin typeface="Calibri"/>
                <a:ea typeface="Calibri"/>
                <a:cs typeface="Calibri"/>
              </a:rPr>
            </a:b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East Region Adult Education Consortium</a:t>
            </a:r>
            <a:br>
              <a:rPr lang="en-US" sz="3200" dirty="0">
                <a:latin typeface="Calibri"/>
                <a:ea typeface="Calibri"/>
                <a:cs typeface="Calibri"/>
              </a:rPr>
            </a:br>
            <a:br>
              <a:rPr lang="en-US" sz="3200" dirty="0">
                <a:latin typeface="Calibri"/>
                <a:ea typeface="Calibri"/>
                <a:cs typeface="Calibri"/>
              </a:rPr>
            </a:br>
            <a:r>
              <a:rPr lang="en-US" sz="3200" b="1" dirty="0">
                <a:latin typeface="Calibri"/>
                <a:ea typeface="Calibri"/>
                <a:cs typeface="Calibri"/>
              </a:rPr>
              <a:t>Jenna Cestone-Greene</a:t>
            </a:r>
            <a:br>
              <a:rPr lang="en-US" dirty="0"/>
            </a:br>
            <a:r>
              <a:rPr lang="en-US" sz="3200" dirty="0">
                <a:latin typeface="Calibri"/>
                <a:cs typeface="Calibri"/>
              </a:rPr>
              <a:t>Silicon Valley Adult Education  </a:t>
            </a:r>
            <a:br>
              <a:rPr lang="en-US" sz="3200" dirty="0">
                <a:latin typeface="Calibri"/>
                <a:ea typeface="Calibri"/>
                <a:cs typeface="Calibri"/>
              </a:rPr>
            </a:br>
            <a:endParaRPr lang="en-US" sz="3200" dirty="0">
              <a:latin typeface="Calibri"/>
              <a:ea typeface="Calibri"/>
              <a:cs typeface="Calibri"/>
            </a:endParaRPr>
          </a:p>
        </p:txBody>
      </p:sp>
      <p:sp>
        <p:nvSpPr>
          <p:cNvPr id="313" name="Google Shape;313;p106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17" name="Google Shape;117;p2" descr="A person with long hai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662" y="2176267"/>
            <a:ext cx="1911279" cy="2505459"/>
          </a:xfrm>
          <a:prstGeom prst="rect">
            <a:avLst/>
          </a:prstGeom>
          <a:noFill/>
          <a:ln>
            <a:noFill/>
          </a:ln>
          <a:effectLst>
            <a:outerShdw blurRad="242888" dist="123825" dir="3120000" algn="bl" rotWithShape="0">
              <a:srgbClr val="000000">
                <a:alpha val="47843"/>
              </a:srgbClr>
            </a:outerShdw>
          </a:effectLst>
        </p:spPr>
      </p:pic>
      <p:sp>
        <p:nvSpPr>
          <p:cNvPr id="118" name="Google Shape;118;p2"/>
          <p:cNvSpPr txBox="1"/>
          <p:nvPr/>
        </p:nvSpPr>
        <p:spPr>
          <a:xfrm>
            <a:off x="212300" y="48558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Blaire Willson Toso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Senior Program Manager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btoso@wested.org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2" descr="A person smiling for the camera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17101" t="7817" r="8994"/>
          <a:stretch/>
        </p:blipFill>
        <p:spPr>
          <a:xfrm>
            <a:off x="4799291" y="2176272"/>
            <a:ext cx="2008644" cy="2505456"/>
          </a:xfrm>
          <a:prstGeom prst="rect">
            <a:avLst/>
          </a:prstGeom>
          <a:noFill/>
          <a:ln>
            <a:noFill/>
          </a:ln>
          <a:effectLst>
            <a:outerShdw blurRad="242888" dist="123825" dir="3120000" algn="bl" rotWithShape="0">
              <a:srgbClr val="000000">
                <a:alpha val="47843"/>
              </a:srgbClr>
            </a:outerShdw>
          </a:effectLst>
        </p:spPr>
      </p:pic>
      <p:sp>
        <p:nvSpPr>
          <p:cNvPr id="120" name="Google Shape;120;p2"/>
          <p:cNvSpPr txBox="1"/>
          <p:nvPr/>
        </p:nvSpPr>
        <p:spPr>
          <a:xfrm>
            <a:off x="4273900" y="4855839"/>
            <a:ext cx="30594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Keach (she / her)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Senior Research Associate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jkeach@wested.org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" descr="A person smiling for the camera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1323" y="2172236"/>
            <a:ext cx="2008625" cy="2509490"/>
          </a:xfrm>
          <a:prstGeom prst="rect">
            <a:avLst/>
          </a:prstGeom>
          <a:noFill/>
          <a:ln>
            <a:noFill/>
          </a:ln>
          <a:effectLst>
            <a:outerShdw blurRad="242888" dist="123825" dir="3120000" algn="bl" rotWithShape="0">
              <a:srgbClr val="000000">
                <a:alpha val="47843"/>
              </a:srgbClr>
            </a:outerShdw>
          </a:effectLst>
        </p:spPr>
      </p:pic>
      <p:sp>
        <p:nvSpPr>
          <p:cNvPr id="122" name="Google Shape;122;p2"/>
          <p:cNvSpPr txBox="1"/>
          <p:nvPr/>
        </p:nvSpPr>
        <p:spPr>
          <a:xfrm>
            <a:off x="8375938" y="4851792"/>
            <a:ext cx="30594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Ayanna Smith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Coordinator II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asmith5@wested.org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>
            <a:spLocks noGrp="1"/>
          </p:cNvSpPr>
          <p:nvPr>
            <p:ph type="title" idx="4294967295"/>
          </p:nvPr>
        </p:nvSpPr>
        <p:spPr>
          <a:xfrm>
            <a:off x="1061456" y="1142750"/>
            <a:ext cx="99480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Today’s Presenters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7390F1-906C-FB46-8F64-233E6C817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66" y="311907"/>
            <a:ext cx="10515600" cy="777875"/>
          </a:xfrm>
        </p:spPr>
        <p:txBody>
          <a:bodyPr>
            <a:normAutofit fontScale="90000"/>
          </a:bodyPr>
          <a:lstStyle/>
          <a:p>
            <a:r>
              <a:rPr lang="en-US" sz="1600" b="1" dirty="0"/>
              <a:t>			</a:t>
            </a:r>
            <a:br>
              <a:rPr lang="en-US" sz="1600" b="1" dirty="0"/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South Bay Consortium for Adult Education</a:t>
            </a:r>
          </a:p>
        </p:txBody>
      </p:sp>
      <p:pic>
        <p:nvPicPr>
          <p:cNvPr id="7" name="Content Placeholder 6" descr="Map&#10;&#10;Description automatically generated with medium confidence">
            <a:extLst>
              <a:ext uri="{FF2B5EF4-FFF2-40B4-BE49-F238E27FC236}">
                <a16:creationId xmlns:a16="http://schemas.microsoft.com/office/drawing/2014/main" id="{53FAC0B7-A621-9D49-98BF-EE016661AE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118730" y="1617320"/>
            <a:ext cx="7506771" cy="42558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81A2A0-83B1-BC4E-84B7-3B3E1EDFDDCC}"/>
              </a:ext>
            </a:extLst>
          </p:cNvPr>
          <p:cNvSpPr/>
          <p:nvPr/>
        </p:nvSpPr>
        <p:spPr>
          <a:xfrm>
            <a:off x="710291" y="3102422"/>
            <a:ext cx="2947307" cy="27707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www.sbcae.org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www.opendoorssouthbay.org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https://www.facebook.com/OpenDoorsAdEd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South Bay Consortium for Adult Education logo">
            <a:extLst>
              <a:ext uri="{FF2B5EF4-FFF2-40B4-BE49-F238E27FC236}">
                <a16:creationId xmlns:a16="http://schemas.microsoft.com/office/drawing/2014/main" id="{5827BA08-8F72-C24A-B251-25B2CE60B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69" y="1484574"/>
            <a:ext cx="2337153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78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 idx="4294967295"/>
          </p:nvPr>
        </p:nvSpPr>
        <p:spPr>
          <a:xfrm>
            <a:off x="923533" y="483467"/>
            <a:ext cx="9996000" cy="23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/>
          </a:p>
          <a:p>
            <a:pPr marL="2438339"/>
            <a:r>
              <a:rPr lang="en" sz="5333">
                <a:solidFill>
                  <a:srgbClr val="351C75"/>
                </a:solidFill>
              </a:rPr>
              <a:t>ASE/CTE Orientation</a:t>
            </a:r>
            <a:r>
              <a:rPr lang="en" sz="5333"/>
              <a:t> </a:t>
            </a:r>
            <a:endParaRPr sz="5333"/>
          </a:p>
          <a:p>
            <a:pPr marL="609585" indent="609585" algn="ctr"/>
            <a:r>
              <a:rPr lang="en" sz="5333"/>
              <a:t>IET Classes</a:t>
            </a:r>
            <a:endParaRPr sz="5333"/>
          </a:p>
          <a:p>
            <a:pPr marL="609585" indent="609585" algn="ctr"/>
            <a:r>
              <a:rPr lang="en" sz="2800"/>
              <a:t>Integrated Educational Training</a:t>
            </a:r>
            <a:br>
              <a:rPr lang="en" sz="2800"/>
            </a:br>
            <a:endParaRPr sz="2800">
              <a:solidFill>
                <a:srgbClr val="351C75"/>
              </a:solidFill>
            </a:endParaRPr>
          </a:p>
        </p:txBody>
      </p:sp>
      <p:pic>
        <p:nvPicPr>
          <p:cNvPr id="71" name="Google Shape;71;p13" descr="Silicon Valley Adult Education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8467" y="5127668"/>
            <a:ext cx="3524467" cy="15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 descr="Welcome sig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6791">
            <a:off x="849366" y="3632868"/>
            <a:ext cx="2312965" cy="2312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 idx="4294967295"/>
          </p:nvPr>
        </p:nvSpPr>
        <p:spPr>
          <a:xfrm>
            <a:off x="304136" y="199433"/>
            <a:ext cx="11470800" cy="812400"/>
          </a:xfrm>
          <a:prstGeom prst="rect">
            <a:avLst/>
          </a:prstGeom>
          <a:solidFill>
            <a:srgbClr val="FFF2CC"/>
          </a:solidFill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lfa Slab One"/>
                <a:ea typeface="Alfa Slab One"/>
                <a:cs typeface="Alfa Slab One"/>
                <a:sym typeface="Alfa Slab One"/>
              </a:rPr>
              <a:t>MetroED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lfa Slab One"/>
                <a:ea typeface="Alfa Slab One"/>
                <a:cs typeface="Alfa Slab One"/>
                <a:sym typeface="Alfa Slab One"/>
              </a:rPr>
              <a:t> Health Screening</a:t>
            </a:r>
          </a:p>
        </p:txBody>
      </p:sp>
      <p:pic>
        <p:nvPicPr>
          <p:cNvPr id="78" name="Google Shape;78;p14" descr="Screenshot of MetroED Health Screening ap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134" y="1088622"/>
            <a:ext cx="2919885" cy="566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Screenshot of MetroED Health Screening app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176" y="1094900"/>
            <a:ext cx="2620840" cy="566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 descr="Screenshot of MetroED Health Screening app"/>
          <p:cNvPicPr preferRelativeResize="0"/>
          <p:nvPr/>
        </p:nvPicPr>
        <p:blipFill rotWithShape="1">
          <a:blip r:embed="rId5">
            <a:alphaModFix/>
          </a:blip>
          <a:srcRect b="31754"/>
          <a:stretch/>
        </p:blipFill>
        <p:spPr>
          <a:xfrm>
            <a:off x="6255186" y="1094899"/>
            <a:ext cx="3901175" cy="265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 descr="Screenshot of MetroED Health Screening app"/>
          <p:cNvPicPr preferRelativeResize="0"/>
          <p:nvPr/>
        </p:nvPicPr>
        <p:blipFill rotWithShape="1">
          <a:blip r:embed="rId6">
            <a:alphaModFix/>
          </a:blip>
          <a:srcRect t="25860" b="41850"/>
          <a:stretch/>
        </p:blipFill>
        <p:spPr>
          <a:xfrm>
            <a:off x="8037057" y="3951236"/>
            <a:ext cx="3901176" cy="2680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/>
        </p:nvSpPr>
        <p:spPr>
          <a:xfrm>
            <a:off x="0" y="1"/>
            <a:ext cx="11952400" cy="2051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/>
            <a:endParaRPr sz="29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ctr" defTabSz="1219170"/>
            <a:endParaRPr sz="1867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ctr" defTabSz="1219170"/>
            <a:endParaRPr sz="1867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r>
              <a:rPr lang="en" sz="2933" b="1">
                <a:latin typeface="Playfair Display"/>
                <a:ea typeface="Playfair Display"/>
                <a:cs typeface="Playfair Display"/>
                <a:sym typeface="Playfair Display"/>
              </a:rPr>
              <a:t>        </a:t>
            </a:r>
            <a:r>
              <a:rPr lang="en" sz="2933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THERE are 3 options:</a:t>
            </a:r>
            <a:r>
              <a:rPr lang="en" sz="2533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267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133" b="1" u="sng">
              <a:solidFill>
                <a:srgbClr val="FFFF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ctr" defTabSz="1219170"/>
            <a:endParaRPr sz="2133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7" name="Google Shape;87;p15" descr="A group of people wearing graduation caps&#10;&#10;Description automatically generated with medium confiden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0128" y="314961"/>
            <a:ext cx="3802267" cy="142246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415600" y="202200"/>
            <a:ext cx="6813200" cy="77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933"/>
              <a:t>How can I get a diploma in California?</a:t>
            </a:r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539200" y="1651300"/>
            <a:ext cx="5210000" cy="4804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2533" b="1" u="sng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Option #1:  HSD - High School Diploma Class</a:t>
            </a:r>
            <a:r>
              <a:rPr lang="en" sz="2000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0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</a:t>
            </a:r>
            <a:r>
              <a:rPr lang="en" sz="2133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267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267" b="1">
                <a:latin typeface="Playfair Display"/>
                <a:ea typeface="Playfair Display"/>
                <a:cs typeface="Playfair Display"/>
                <a:sym typeface="Playfair Display"/>
              </a:rPr>
              <a:t>30 units or less to complete. </a:t>
            </a:r>
            <a:endParaRPr sz="2267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sz="2267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2267" b="1">
                <a:latin typeface="Playfair Display"/>
                <a:ea typeface="Playfair Display"/>
                <a:cs typeface="Playfair Display"/>
                <a:sym typeface="Playfair Display"/>
              </a:rPr>
              <a:t>High School California requirements are  150 credits .</a:t>
            </a:r>
            <a:endParaRPr sz="2267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sz="2267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2267" b="1">
                <a:latin typeface="Playfair Display"/>
                <a:ea typeface="Playfair Display"/>
                <a:cs typeface="Playfair Display"/>
                <a:sym typeface="Playfair Display"/>
              </a:rPr>
              <a:t>We need your transcripts to evaluate what credits you still need. </a:t>
            </a:r>
            <a:endParaRPr sz="2267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sz="2267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2267" b="1">
                <a:latin typeface="Playfair Display"/>
                <a:ea typeface="Playfair Display"/>
                <a:cs typeface="Playfair Display"/>
                <a:sym typeface="Playfair Display"/>
              </a:rPr>
              <a:t>Average time to complete one credit is one week.  (1 cr. = 1 week, 5 cr. = 5 weeks) </a:t>
            </a:r>
            <a:endParaRPr sz="2267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sz="20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sz="2267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algn="ctr">
              <a:lnSpc>
                <a:spcPct val="100000"/>
              </a:lnSpc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sz="16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2"/>
          </p:nvPr>
        </p:nvSpPr>
        <p:spPr>
          <a:xfrm>
            <a:off x="6443200" y="1890600"/>
            <a:ext cx="5333200" cy="42012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2133" b="1" u="sng">
                <a:latin typeface="Playfair Display"/>
                <a:ea typeface="Playfair Display"/>
                <a:cs typeface="Playfair Display"/>
                <a:sym typeface="Playfair Display"/>
              </a:rPr>
              <a:t>Option #2:  HSE - High School Equivalency (</a:t>
            </a:r>
            <a:r>
              <a:rPr lang="en" sz="2000" b="1" u="sng">
                <a:latin typeface="Playfair Display"/>
                <a:ea typeface="Playfair Display"/>
                <a:cs typeface="Playfair Display"/>
                <a:sym typeface="Playfair Display"/>
              </a:rPr>
              <a:t>GED or HiSET</a:t>
            </a:r>
            <a:r>
              <a:rPr lang="en" sz="2133" b="1" u="sng">
                <a:latin typeface="Playfair Display"/>
                <a:ea typeface="Playfair Display"/>
                <a:cs typeface="Playfair Display"/>
                <a:sym typeface="Playfair Display"/>
              </a:rPr>
              <a:t>) Class</a:t>
            </a:r>
            <a:r>
              <a:rPr lang="en" sz="1600" b="1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6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</a:t>
            </a:r>
            <a:r>
              <a:rPr lang="en" sz="1600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Test OUT course each of the 5 subjects (Reading, Writing, Social Studies, Math, Science) to pass each of the GED or HiSET tests. </a:t>
            </a:r>
            <a:endParaRPr b="1">
              <a:solidFill>
                <a:srgbClr val="FFFF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b="1">
                <a:latin typeface="Playfair Display"/>
                <a:ea typeface="Playfair Display"/>
                <a:cs typeface="Playfair Display"/>
                <a:sym typeface="Playfair Display"/>
              </a:rPr>
              <a:t>if you have a lot of credits to complete or you want to finish your high school education quickly.</a:t>
            </a:r>
            <a:r>
              <a:rPr lang="en" b="1">
                <a:highlight>
                  <a:srgbClr val="0000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b="1">
              <a:highlight>
                <a:srgbClr val="0000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 b="1">
              <a:highlight>
                <a:srgbClr val="0000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" sz="2133" b="1" u="sng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www.GED.com</a:t>
            </a:r>
            <a:r>
              <a:rPr lang="en" sz="2133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>
              <a:highlight>
                <a:srgbClr val="0000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lnSpc>
                <a:spcPct val="100000"/>
              </a:lnSpc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 idx="4294967295"/>
          </p:nvPr>
        </p:nvSpPr>
        <p:spPr>
          <a:xfrm>
            <a:off x="309267" y="349567"/>
            <a:ext cx="11360800" cy="9012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solidFill>
                  <a:schemeClr val="dk2"/>
                </a:solidFill>
              </a:rPr>
              <a:t>National External Diploma Program</a:t>
            </a:r>
            <a:endParaRPr>
              <a:solidFill>
                <a:schemeClr val="dk2"/>
              </a:solidFill>
            </a:endParaRPr>
          </a:p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4294967295"/>
          </p:nvPr>
        </p:nvSpPr>
        <p:spPr>
          <a:xfrm>
            <a:off x="415600" y="1426667"/>
            <a:ext cx="11360800" cy="46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667" b="1">
                <a:solidFill>
                  <a:srgbClr val="000000"/>
                </a:solidFill>
              </a:rPr>
              <a:t>Option #3</a:t>
            </a:r>
            <a:endParaRPr sz="2667" b="1">
              <a:solidFill>
                <a:srgbClr val="000000"/>
              </a:solidFill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738133" y="2271167"/>
            <a:ext cx="10543200" cy="375028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65655" defTabSz="1219170">
              <a:buClr>
                <a:srgbClr val="351C75"/>
              </a:buClr>
              <a:buSzPts val="1900"/>
              <a:buFont typeface="Arial"/>
              <a:buChar char="●"/>
            </a:pPr>
            <a:r>
              <a:rPr lang="en" sz="2400" b="1" u="sng">
                <a:solidFill>
                  <a:srgbClr val="351C7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Finish in  about 6 months</a:t>
            </a:r>
            <a:r>
              <a:rPr lang="en" sz="2533" b="1">
                <a:solidFill>
                  <a:srgbClr val="351C75"/>
                </a:solidFill>
              </a:rPr>
              <a:t> (</a:t>
            </a:r>
            <a:r>
              <a:rPr lang="en" sz="2533" b="1" u="sng">
                <a:solidFill>
                  <a:srgbClr val="F6CD4C"/>
                </a:solidFill>
                <a:hlinkClick r:id="rId4"/>
              </a:rPr>
              <a:t>click here for details)</a:t>
            </a:r>
            <a:endParaRPr sz="2533" b="1">
              <a:solidFill>
                <a:srgbClr val="351C75"/>
              </a:solidFill>
            </a:endParaRPr>
          </a:p>
          <a:p>
            <a:pPr marL="609585" indent="-465655" defTabSz="1219170">
              <a:lnSpc>
                <a:spcPct val="115000"/>
              </a:lnSpc>
              <a:buClr>
                <a:srgbClr val="FFFFFF"/>
              </a:buClr>
              <a:buSzPts val="1900"/>
              <a:buFont typeface="Arial"/>
              <a:buChar char="●"/>
            </a:pPr>
            <a:r>
              <a:rPr lang="en" sz="2533" b="1">
                <a:solidFill>
                  <a:srgbClr val="FFFFFF"/>
                </a:solidFill>
              </a:rPr>
              <a:t>- all virtual, you don’t come to school every day</a:t>
            </a:r>
            <a:endParaRPr sz="2533" b="1">
              <a:solidFill>
                <a:srgbClr val="FFFFFF"/>
              </a:solidFill>
            </a:endParaRPr>
          </a:p>
          <a:p>
            <a:pPr marL="609585" indent="-457189" defTabSz="1219170">
              <a:lnSpc>
                <a:spcPct val="115000"/>
              </a:lnSpc>
              <a:buClr>
                <a:srgbClr val="FFFFFF"/>
              </a:buClr>
              <a:buSzPts val="1800"/>
              <a:buFont typeface="Arial"/>
              <a:buChar char="●"/>
            </a:pPr>
            <a:r>
              <a:rPr lang="en" sz="2400" b="1">
                <a:solidFill>
                  <a:srgbClr val="FFFFFF"/>
                </a:solidFill>
              </a:rPr>
              <a:t>Meant for students who have 30+ credits to complete 150 credits</a:t>
            </a:r>
            <a:endParaRPr sz="2400" b="1">
              <a:solidFill>
                <a:srgbClr val="FFFFFF"/>
              </a:solidFill>
            </a:endParaRPr>
          </a:p>
          <a:p>
            <a:pPr marL="609585" indent="-465655" defTabSz="1219170">
              <a:lnSpc>
                <a:spcPct val="115000"/>
              </a:lnSpc>
              <a:buClr>
                <a:srgbClr val="FFFFFF"/>
              </a:buClr>
              <a:buSzPts val="1900"/>
              <a:buFont typeface="Arial"/>
              <a:buChar char="●"/>
            </a:pPr>
            <a:r>
              <a:rPr lang="en" sz="2533" b="1">
                <a:solidFill>
                  <a:srgbClr val="FFFFFF"/>
                </a:solidFill>
              </a:rPr>
              <a:t>Portfolio Based assessment and review</a:t>
            </a:r>
            <a:endParaRPr sz="2533" b="1">
              <a:solidFill>
                <a:srgbClr val="FFFFFF"/>
              </a:solidFill>
            </a:endParaRPr>
          </a:p>
          <a:p>
            <a:pPr marL="609585" indent="-465655" defTabSz="1219170">
              <a:lnSpc>
                <a:spcPct val="115000"/>
              </a:lnSpc>
              <a:buClr>
                <a:srgbClr val="FFFFFF"/>
              </a:buClr>
              <a:buSzPts val="1900"/>
              <a:buFont typeface="Arial"/>
              <a:buChar char="●"/>
            </a:pPr>
            <a:r>
              <a:rPr lang="en" sz="2533" b="1">
                <a:solidFill>
                  <a:srgbClr val="FFFFFF"/>
                </a:solidFill>
              </a:rPr>
              <a:t>Pre/Post test in CASAS</a:t>
            </a:r>
            <a:endParaRPr sz="2533" b="1">
              <a:solidFill>
                <a:srgbClr val="FFFFFF"/>
              </a:solidFill>
            </a:endParaRPr>
          </a:p>
          <a:p>
            <a:pPr marL="609585" indent="-465655" defTabSz="1219170">
              <a:lnSpc>
                <a:spcPct val="115000"/>
              </a:lnSpc>
              <a:buClr>
                <a:srgbClr val="FFFFFF"/>
              </a:buClr>
              <a:buSzPts val="1900"/>
              <a:buFont typeface="Arial"/>
              <a:buChar char="●"/>
            </a:pPr>
            <a:r>
              <a:rPr lang="en" sz="2533" b="1">
                <a:solidFill>
                  <a:srgbClr val="FFFFFF"/>
                </a:solidFill>
              </a:rPr>
              <a:t>IET ready- Students can dual enroll in ESL or CTE classes </a:t>
            </a:r>
            <a:endParaRPr sz="2533" b="1">
              <a:solidFill>
                <a:srgbClr val="FFFFFF"/>
              </a:solidFill>
              <a:highlight>
                <a:srgbClr val="FFF2CC"/>
              </a:highlight>
            </a:endParaRPr>
          </a:p>
          <a:p>
            <a:pPr marL="609585" indent="-465655" defTabSz="1219170">
              <a:lnSpc>
                <a:spcPct val="115000"/>
              </a:lnSpc>
              <a:buClr>
                <a:srgbClr val="FFFFFF"/>
              </a:buClr>
              <a:buSzPts val="1900"/>
              <a:buFont typeface="Arial"/>
              <a:buChar char="●"/>
            </a:pPr>
            <a:r>
              <a:rPr lang="en" sz="2533" b="1">
                <a:solidFill>
                  <a:srgbClr val="FFFFFF"/>
                </a:solidFill>
              </a:rPr>
              <a:t>Weekly check-ins with teachers or program Supervisor</a:t>
            </a:r>
            <a:endParaRPr sz="2533" b="1">
              <a:solidFill>
                <a:srgbClr val="FFFFFF"/>
              </a:solidFill>
            </a:endParaRPr>
          </a:p>
          <a:p>
            <a:pPr marL="609585" indent="-465655" defTabSz="1219170">
              <a:lnSpc>
                <a:spcPct val="115000"/>
              </a:lnSpc>
              <a:buClr>
                <a:srgbClr val="FFFFFF"/>
              </a:buClr>
              <a:buSzPts val="1900"/>
              <a:buFont typeface="Arial"/>
              <a:buChar char="●"/>
            </a:pPr>
            <a:r>
              <a:rPr lang="en" sz="2533" b="1">
                <a:solidFill>
                  <a:srgbClr val="FFFFFF"/>
                </a:solidFill>
              </a:rPr>
              <a:t>Learn Technology skills you need for the workplace</a:t>
            </a:r>
            <a:endParaRPr sz="2533" b="1">
              <a:solidFill>
                <a:srgbClr val="FFFFFF"/>
              </a:solidFill>
            </a:endParaRPr>
          </a:p>
        </p:txBody>
      </p:sp>
      <p:pic>
        <p:nvPicPr>
          <p:cNvPr id="98" name="Google Shape;98;p16" descr="National External Diploma Program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1935" y="1007734"/>
            <a:ext cx="2441100" cy="208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 idx="4294967295"/>
          </p:nvPr>
        </p:nvSpPr>
        <p:spPr>
          <a:xfrm>
            <a:off x="353867" y="438100"/>
            <a:ext cx="11340000" cy="533504"/>
          </a:xfrm>
          <a:prstGeom prst="rect">
            <a:avLst/>
          </a:prstGeom>
          <a:solidFill>
            <a:schemeClr val="accent6"/>
          </a:solidFill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do I finish My High School Diploma in California?</a:t>
            </a:r>
          </a:p>
        </p:txBody>
      </p:sp>
      <p:sp>
        <p:nvSpPr>
          <p:cNvPr id="105" name="Google Shape;105;p17"/>
          <p:cNvSpPr/>
          <p:nvPr/>
        </p:nvSpPr>
        <p:spPr>
          <a:xfrm>
            <a:off x="4465267" y="1213200"/>
            <a:ext cx="2864400" cy="10448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Orientation- 1 hour</a:t>
            </a:r>
            <a:endParaRPr sz="1867"/>
          </a:p>
        </p:txBody>
      </p:sp>
      <p:sp>
        <p:nvSpPr>
          <p:cNvPr id="106" name="Google Shape;106;p17"/>
          <p:cNvSpPr/>
          <p:nvPr/>
        </p:nvSpPr>
        <p:spPr>
          <a:xfrm>
            <a:off x="674000" y="2906600"/>
            <a:ext cx="2864400" cy="10448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Finish Your Traditional High School- 150 Units</a:t>
            </a:r>
            <a:endParaRPr sz="1867"/>
          </a:p>
          <a:p>
            <a:pPr defTabSz="1219170"/>
            <a:r>
              <a:rPr lang="en" sz="1867"/>
              <a:t>Need Transcripts</a:t>
            </a:r>
            <a:endParaRPr sz="1867"/>
          </a:p>
        </p:txBody>
      </p:sp>
      <p:sp>
        <p:nvSpPr>
          <p:cNvPr id="107" name="Google Shape;107;p17"/>
          <p:cNvSpPr/>
          <p:nvPr/>
        </p:nvSpPr>
        <p:spPr>
          <a:xfrm>
            <a:off x="4465267" y="2906600"/>
            <a:ext cx="2864400" cy="10448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Take 4 or 5 tests in our GED/HiSet Class- in person class</a:t>
            </a:r>
            <a:endParaRPr sz="1867"/>
          </a:p>
        </p:txBody>
      </p:sp>
      <p:sp>
        <p:nvSpPr>
          <p:cNvPr id="108" name="Google Shape;108;p17"/>
          <p:cNvSpPr/>
          <p:nvPr/>
        </p:nvSpPr>
        <p:spPr>
          <a:xfrm>
            <a:off x="8138600" y="2797133"/>
            <a:ext cx="3134400" cy="11544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All virtual classes- In office checks, finish in 5-6 months</a:t>
            </a:r>
            <a:endParaRPr sz="1867"/>
          </a:p>
        </p:txBody>
      </p:sp>
      <p:sp>
        <p:nvSpPr>
          <p:cNvPr id="109" name="Google Shape;109;p17"/>
          <p:cNvSpPr/>
          <p:nvPr/>
        </p:nvSpPr>
        <p:spPr>
          <a:xfrm>
            <a:off x="101100" y="4296767"/>
            <a:ext cx="3437600" cy="2476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Best choice if you have 30 (or under) units to finish</a:t>
            </a:r>
            <a:endParaRPr sz="1867"/>
          </a:p>
        </p:txBody>
      </p:sp>
      <p:sp>
        <p:nvSpPr>
          <p:cNvPr id="110" name="Google Shape;110;p17"/>
          <p:cNvSpPr/>
          <p:nvPr/>
        </p:nvSpPr>
        <p:spPr>
          <a:xfrm>
            <a:off x="185367" y="2123100"/>
            <a:ext cx="1617600" cy="1617600"/>
          </a:xfrm>
          <a:prstGeom prst="diagStrip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   HSD</a:t>
            </a:r>
            <a:endParaRPr sz="1867"/>
          </a:p>
        </p:txBody>
      </p:sp>
      <p:sp>
        <p:nvSpPr>
          <p:cNvPr id="111" name="Google Shape;111;p17"/>
          <p:cNvSpPr/>
          <p:nvPr/>
        </p:nvSpPr>
        <p:spPr>
          <a:xfrm>
            <a:off x="4136467" y="4136767"/>
            <a:ext cx="3437600" cy="2721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This is a Test prep class.  You prepare and take the test- lost of practice tests</a:t>
            </a:r>
            <a:endParaRPr sz="1867"/>
          </a:p>
        </p:txBody>
      </p:sp>
      <p:sp>
        <p:nvSpPr>
          <p:cNvPr id="112" name="Google Shape;112;p17"/>
          <p:cNvSpPr/>
          <p:nvPr/>
        </p:nvSpPr>
        <p:spPr>
          <a:xfrm>
            <a:off x="3909233" y="2326033"/>
            <a:ext cx="1449200" cy="1617600"/>
          </a:xfrm>
          <a:prstGeom prst="diagStrip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   HSE</a:t>
            </a:r>
            <a:endParaRPr sz="1867"/>
          </a:p>
        </p:txBody>
      </p:sp>
      <p:sp>
        <p:nvSpPr>
          <p:cNvPr id="113" name="Google Shape;113;p17"/>
          <p:cNvSpPr/>
          <p:nvPr/>
        </p:nvSpPr>
        <p:spPr>
          <a:xfrm>
            <a:off x="7464700" y="2123100"/>
            <a:ext cx="1449200" cy="1820400"/>
          </a:xfrm>
          <a:prstGeom prst="diagStrip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   NEDP</a:t>
            </a:r>
            <a:endParaRPr sz="1867"/>
          </a:p>
        </p:txBody>
      </p:sp>
      <p:sp>
        <p:nvSpPr>
          <p:cNvPr id="114" name="Google Shape;114;p17"/>
          <p:cNvSpPr/>
          <p:nvPr/>
        </p:nvSpPr>
        <p:spPr>
          <a:xfrm>
            <a:off x="7734200" y="3951533"/>
            <a:ext cx="4094400" cy="2906400"/>
          </a:xfrm>
          <a:prstGeom prst="upArrow">
            <a:avLst>
              <a:gd name="adj1" fmla="val 50000"/>
              <a:gd name="adj2" fmla="val 5062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" sz="1867"/>
              <a:t>This is a stand alone class- great workforce training option for students who have more than 30+ credits to finish</a:t>
            </a:r>
            <a:endParaRPr sz="1867"/>
          </a:p>
        </p:txBody>
      </p:sp>
      <p:pic>
        <p:nvPicPr>
          <p:cNvPr id="115" name="Google Shape;115;p17" descr="A group of people wearing graduation caps and gowns&#10;&#10;Description automatically generated with medium confiden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977" y="1213199"/>
            <a:ext cx="3085723" cy="11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 descr="National External Diploma Program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1934" y="857085"/>
            <a:ext cx="2181933" cy="1866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Google Shape;121;p18"/>
          <p:cNvGraphicFramePr/>
          <p:nvPr/>
        </p:nvGraphicFramePr>
        <p:xfrm>
          <a:off x="372733" y="1511633"/>
          <a:ext cx="11446500" cy="7056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287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solidFill>
                            <a:schemeClr val="dk1"/>
                          </a:solidFill>
                        </a:rPr>
                        <a:t>HSD</a:t>
                      </a:r>
                      <a:endParaRPr sz="35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solidFill>
                            <a:schemeClr val="dk1"/>
                          </a:solidFill>
                        </a:rPr>
                        <a:t>Classes</a:t>
                      </a:r>
                      <a:endParaRPr sz="3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solidFill>
                            <a:schemeClr val="dk1"/>
                          </a:solidFill>
                        </a:rPr>
                        <a:t>HSE</a:t>
                      </a:r>
                      <a:endParaRPr sz="35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solidFill>
                            <a:schemeClr val="dk1"/>
                          </a:solidFill>
                        </a:rPr>
                        <a:t>Classes</a:t>
                      </a:r>
                      <a:endParaRPr sz="35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</a:rPr>
                        <a:t>GED/HiSET</a:t>
                      </a:r>
                      <a:endParaRPr sz="17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solidFill>
                            <a:schemeClr val="dk1"/>
                          </a:solidFill>
                        </a:rPr>
                        <a:t>NEDP</a:t>
                      </a:r>
                      <a:endParaRPr sz="35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</a:rPr>
                        <a:t>National External 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</a:rPr>
                        <a:t>Diploma Program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solidFill>
                            <a:schemeClr val="dk1"/>
                          </a:solidFill>
                        </a:rPr>
                        <a:t>HSD class +</a:t>
                      </a:r>
                      <a:endParaRPr sz="35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>
                          <a:solidFill>
                            <a:schemeClr val="dk1"/>
                          </a:solidFill>
                        </a:rPr>
                        <a:t>CTE Trades</a:t>
                      </a:r>
                      <a:r>
                        <a:rPr lang="en" sz="3500">
                          <a:solidFill>
                            <a:schemeClr val="dk1"/>
                          </a:solidFill>
                        </a:rPr>
                        <a:t> CLASS</a:t>
                      </a:r>
                      <a:endParaRPr sz="3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07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AM: 8:45-11:45 M-F</a:t>
                      </a:r>
                      <a:endParaRPr sz="21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PM: 6:00-9:00 M-TH</a:t>
                      </a:r>
                      <a:endParaRPr sz="2100" b="1"/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AM: 8:45-11:45 M-F</a:t>
                      </a:r>
                      <a:endParaRPr sz="21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PM: 6:00-9:00 M-TH</a:t>
                      </a:r>
                      <a:endParaRPr sz="2500" b="1"/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</a:rPr>
                        <a:t>Virtual -online, work from home</a:t>
                      </a:r>
                      <a:endParaRPr sz="25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</a:rPr>
                        <a:t>Check ins by appts</a:t>
                      </a:r>
                      <a:endParaRPr sz="250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Tues/Thursday </a:t>
                      </a:r>
                      <a:endParaRPr sz="25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/>
                        <a:t>Nights 5-9pm</a:t>
                      </a:r>
                      <a:endParaRPr sz="25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/>
                        <a:t>Some day classes but space is limited</a:t>
                      </a:r>
                      <a:endParaRPr sz="2500" b="1"/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1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Need Transcripts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R 236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M 230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Usually need under 30 units to finish</a:t>
                      </a:r>
                      <a:endParaRPr sz="2500"/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Need Transcripts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R 236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M 230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(Test Prep Class) Fees*</a:t>
                      </a:r>
                      <a:endParaRPr sz="2500"/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NO transcripts needed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R 236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M 230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Like to work at your own pace</a:t>
                      </a:r>
                      <a:endParaRPr sz="2500"/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Dual Enrollment= taking 2 classes 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At the same 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time</a:t>
                      </a:r>
                      <a:endParaRPr sz="2500"/>
                    </a:p>
                  </a:txBody>
                  <a:tcPr marL="121900" marR="121900" marT="121900" marB="121900">
                    <a:lnL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2" name="Google Shape;122;p18"/>
          <p:cNvSpPr txBox="1">
            <a:spLocks noGrp="1"/>
          </p:cNvSpPr>
          <p:nvPr>
            <p:ph type="title" idx="4294967295"/>
          </p:nvPr>
        </p:nvSpPr>
        <p:spPr>
          <a:xfrm>
            <a:off x="606600" y="387567"/>
            <a:ext cx="11003200" cy="8617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CLASSES we have for achieving your DIPLOMA</a:t>
            </a:r>
          </a:p>
        </p:txBody>
      </p:sp>
      <p:pic>
        <p:nvPicPr>
          <p:cNvPr id="123" name="Google Shape;123;p18" descr="Graduation cap and diplom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4501" y="5255867"/>
            <a:ext cx="1005300" cy="10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354000" y="1446167"/>
            <a:ext cx="5393600" cy="2276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800"/>
              <a:t>Silicon Valley CTE Courses  </a:t>
            </a:r>
            <a:endParaRPr sz="4800"/>
          </a:p>
          <a:p>
            <a:endParaRPr sz="867">
              <a:solidFill>
                <a:srgbClr val="000000"/>
              </a:solidFill>
            </a:endParaRPr>
          </a:p>
          <a:p>
            <a:endParaRPr sz="2733">
              <a:solidFill>
                <a:srgbClr val="000000"/>
              </a:solidFill>
            </a:endParaRPr>
          </a:p>
          <a:p>
            <a:r>
              <a:rPr lang="en" sz="2333">
                <a:solidFill>
                  <a:srgbClr val="000000"/>
                </a:solidFill>
              </a:rPr>
              <a:t>Full list is online</a:t>
            </a:r>
            <a:endParaRPr sz="2333">
              <a:solidFill>
                <a:srgbClr val="000000"/>
              </a:solidFill>
            </a:endParaRPr>
          </a:p>
          <a:p>
            <a:endParaRPr sz="2800"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1"/>
          </p:nvPr>
        </p:nvSpPr>
        <p:spPr>
          <a:xfrm>
            <a:off x="354000" y="3793600"/>
            <a:ext cx="5393600" cy="189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/>
              <a:t>Night Class are Tues/Thurs 6-9pm</a:t>
            </a:r>
            <a:endParaRPr/>
          </a:p>
          <a:p>
            <a:pPr marL="1219170" indent="0" algn="l"/>
            <a:r>
              <a:rPr lang="en"/>
              <a:t>                       </a:t>
            </a:r>
            <a:r>
              <a:rPr lang="en" sz="2667" b="1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https://www.metroed.net/svcte/cte-courses</a:t>
            </a:r>
            <a:endParaRPr sz="2667" b="1">
              <a:solidFill>
                <a:srgbClr val="0000FF"/>
              </a:solidFill>
            </a:endParaRPr>
          </a:p>
        </p:txBody>
      </p:sp>
      <p:pic>
        <p:nvPicPr>
          <p:cNvPr id="130" name="Google Shape;130;p19" descr="Silicon Valley Career Technical Education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9272" y="4837167"/>
            <a:ext cx="2753528" cy="16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>
            <a:spLocks noGrp="1"/>
          </p:cNvSpPr>
          <p:nvPr>
            <p:ph type="body" idx="2"/>
          </p:nvPr>
        </p:nvSpPr>
        <p:spPr>
          <a:xfrm>
            <a:off x="6703067" y="762400"/>
            <a:ext cx="5116000" cy="49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" sz="2667" b="1">
                <a:solidFill>
                  <a:srgbClr val="351C7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You must be </a:t>
            </a:r>
            <a:r>
              <a:rPr lang="en" sz="2667" b="1">
                <a:solidFill>
                  <a:schemeClr val="dk1"/>
                </a:solidFill>
                <a:highlight>
                  <a:srgbClr val="9900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concurrently enrolled in the Adult School t</a:t>
            </a:r>
            <a:r>
              <a:rPr lang="en" sz="2667" b="1">
                <a:solidFill>
                  <a:srgbClr val="351C7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 get the discounted fee of $1050.00 per course. </a:t>
            </a:r>
            <a:endParaRPr sz="2667" b="1">
              <a:solidFill>
                <a:srgbClr val="351C7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" sz="2667" b="1">
                <a:solidFill>
                  <a:srgbClr val="351C7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(Usual cost is ~ $3780.00!)</a:t>
            </a:r>
            <a:endParaRPr sz="2667" b="1">
              <a:solidFill>
                <a:srgbClr val="351C7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algn="ctr">
              <a:lnSpc>
                <a:spcPct val="100000"/>
              </a:lnSpc>
              <a:buNone/>
            </a:pPr>
            <a:endParaRPr sz="1067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" sz="2533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ESL + CTE Class= IET</a:t>
            </a:r>
            <a:endParaRPr sz="2533" b="1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" sz="2533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HSE + CTE Class=IET</a:t>
            </a:r>
            <a:endParaRPr sz="2533" b="1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" sz="2533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HSD + CTE Class=IET</a:t>
            </a:r>
            <a:endParaRPr sz="2533" b="1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algn="ctr">
              <a:lnSpc>
                <a:spcPct val="100000"/>
              </a:lnSpc>
              <a:buNone/>
            </a:pPr>
            <a:endParaRPr sz="2533" b="1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 algn="ctr">
              <a:lnSpc>
                <a:spcPct val="100000"/>
              </a:lnSpc>
              <a:buNone/>
            </a:pPr>
            <a:endParaRPr sz="280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 idx="4294967295"/>
          </p:nvPr>
        </p:nvSpPr>
        <p:spPr>
          <a:xfrm>
            <a:off x="415600" y="407433"/>
            <a:ext cx="11360800" cy="8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047924" indent="609585" algn="ctr"/>
            <a:r>
              <a:rPr lang="en">
                <a:solidFill>
                  <a:srgbClr val="FFFF00"/>
                </a:solidFill>
              </a:rPr>
              <a:t>CASAS Test Scores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37" name="Google Shape;137;p20"/>
          <p:cNvSpPr txBox="1">
            <a:spLocks noGrp="1"/>
          </p:cNvSpPr>
          <p:nvPr>
            <p:ph type="body" idx="4294967295"/>
          </p:nvPr>
        </p:nvSpPr>
        <p:spPr>
          <a:xfrm>
            <a:off x="294100" y="1904400"/>
            <a:ext cx="5032400" cy="45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/>
          </a:p>
          <a:p>
            <a:pPr marL="0" indent="0">
              <a:lnSpc>
                <a:spcPct val="100000"/>
              </a:lnSpc>
              <a:buNone/>
            </a:pPr>
            <a:r>
              <a:rPr lang="en" b="1">
                <a:solidFill>
                  <a:srgbClr val="0000FF"/>
                </a:solidFill>
              </a:rPr>
              <a:t>ABE: Adult Basic Education</a:t>
            </a:r>
            <a:r>
              <a:rPr lang="en"/>
              <a:t>  CLASS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 sz="533"/>
          </a:p>
          <a:p>
            <a:pPr marL="0" indent="0">
              <a:lnSpc>
                <a:spcPct val="100000"/>
              </a:lnSpc>
              <a:buNone/>
            </a:pPr>
            <a:r>
              <a:rPr lang="en"/>
              <a:t> </a:t>
            </a:r>
            <a:r>
              <a:rPr lang="en" sz="2133" b="1"/>
              <a:t>You need 236 in Reading &amp; 230 </a:t>
            </a:r>
            <a:endParaRPr sz="2133" b="1"/>
          </a:p>
          <a:p>
            <a:pPr marL="0" indent="0">
              <a:lnSpc>
                <a:spcPct val="100000"/>
              </a:lnSpc>
              <a:buNone/>
            </a:pPr>
            <a:r>
              <a:rPr lang="en" sz="2133" b="1"/>
              <a:t>in Math to move to HSE/HSD</a:t>
            </a:r>
            <a:endParaRPr sz="2133" b="1"/>
          </a:p>
          <a:p>
            <a:pPr marL="0" indent="0">
              <a:lnSpc>
                <a:spcPct val="100000"/>
              </a:lnSpc>
              <a:buNone/>
            </a:pPr>
            <a:endParaRPr sz="2133"/>
          </a:p>
          <a:p>
            <a:pPr marL="0" indent="0">
              <a:lnSpc>
                <a:spcPct val="100000"/>
              </a:lnSpc>
              <a:buNone/>
            </a:pPr>
            <a:r>
              <a:rPr lang="en" sz="2133" b="1">
                <a:solidFill>
                  <a:schemeClr val="dk2"/>
                </a:solidFill>
              </a:rPr>
              <a:t>Need to work on your questions you missed, after 2 weeks take the test again.</a:t>
            </a:r>
            <a:endParaRPr sz="2133" b="1">
              <a:solidFill>
                <a:schemeClr val="dk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sz="2133" b="1">
              <a:solidFill>
                <a:schemeClr val="dk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2133" b="1">
                <a:solidFill>
                  <a:schemeClr val="dk2"/>
                </a:solidFill>
              </a:rPr>
              <a:t>CASAS test Prep Class</a:t>
            </a:r>
            <a:endParaRPr sz="2133" b="1">
              <a:solidFill>
                <a:schemeClr val="dk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2133" b="1">
                <a:solidFill>
                  <a:schemeClr val="dk2"/>
                </a:solidFill>
              </a:rPr>
              <a:t>Teachers will go into this more the first week of classes</a:t>
            </a:r>
            <a:endParaRPr sz="2133" b="1">
              <a:solidFill>
                <a:schemeClr val="dk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sz="2133" b="1">
              <a:solidFill>
                <a:schemeClr val="dk2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sz="2133" b="1">
              <a:solidFill>
                <a:schemeClr val="dk2"/>
              </a:solidFill>
              <a:highlight>
                <a:schemeClr val="accent6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138" name="Google Shape;138;p20"/>
          <p:cNvGraphicFramePr/>
          <p:nvPr/>
        </p:nvGraphicFramePr>
        <p:xfrm>
          <a:off x="5427167" y="1339080"/>
          <a:ext cx="2879233" cy="7040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64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/>
                        <a:t>CASAS Reading</a:t>
                      </a:r>
                      <a:endParaRPr sz="2500" b="1"/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/>
                        <a:t>236 +</a:t>
                      </a:r>
                      <a:endParaRPr sz="2500" b="1"/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ABE Literacy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193-203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Basic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204-216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Low Intermediate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217-227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High Intermediate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228-238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Low Secondary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239-248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High Secondary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249-254 +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9" name="Google Shape;139;p20"/>
          <p:cNvGraphicFramePr/>
          <p:nvPr/>
        </p:nvGraphicFramePr>
        <p:xfrm>
          <a:off x="8384867" y="1339047"/>
          <a:ext cx="3656033" cy="5581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1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/>
                        <a:t>CASAS Math</a:t>
                      </a:r>
                      <a:endParaRPr sz="2500" b="1"/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/>
                        <a:t>230+</a:t>
                      </a:r>
                      <a:endParaRPr sz="2500" b="1"/>
                    </a:p>
                  </a:txBody>
                  <a:tcPr marL="121900" marR="121900" marT="121900" marB="121900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1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ABE Literacy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184-193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1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Basic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194-203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7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Low Intermediate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204-214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High Intermediate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215-225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1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Low Secondary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226-235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High Secondary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236-249 +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0" name="Google Shape;140;p20" descr="Text, whiteboard&#10;&#10;Description automatically generat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34" y="233800"/>
            <a:ext cx="2220333" cy="193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/>
        </p:nvSpPr>
        <p:spPr>
          <a:xfrm>
            <a:off x="853233" y="384867"/>
            <a:ext cx="10514800" cy="6544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/>
            <a:r>
              <a:rPr lang="en" sz="2267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SVAE Attendance Policy</a:t>
            </a:r>
            <a:r>
              <a:rPr lang="en" sz="1867" b="1">
                <a:latin typeface="Playfair Display"/>
                <a:ea typeface="Playfair Display"/>
                <a:cs typeface="Playfair Display"/>
                <a:sym typeface="Playfair Display"/>
              </a:rPr>
              <a:t> - </a:t>
            </a:r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If you are going to be absent, please call or email your instructor or the office. The phone number for the office is (408) 723-6450.</a:t>
            </a:r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If you are absent for more than 3 days and we don’t hear from you, you can be dropped.  If you are dropped from your class, you will have to </a:t>
            </a:r>
            <a:r>
              <a:rPr lang="en" sz="2133" b="1" u="sng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re-enroll</a:t>
            </a:r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and go through the CASAs testing and Orientation again. </a:t>
            </a:r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r>
              <a:rPr lang="en" sz="2267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Technology Agreement</a:t>
            </a:r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-  Please read &amp; sign the technology agreement hando</a:t>
            </a:r>
            <a:r>
              <a:rPr lang="en" sz="2133" b="1">
                <a:latin typeface="Playfair Display"/>
                <a:ea typeface="Playfair Display"/>
                <a:cs typeface="Playfair Display"/>
                <a:sym typeface="Playfair Display"/>
              </a:rPr>
              <a:t>ut.</a:t>
            </a:r>
            <a:endParaRPr sz="2133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endParaRPr sz="2133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endParaRPr sz="2133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r>
              <a:rPr lang="en" sz="2267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Other important Information:</a:t>
            </a:r>
            <a:r>
              <a:rPr lang="en" sz="2133" b="1">
                <a:solidFill>
                  <a:srgbClr val="351C7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				</a:t>
            </a:r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r>
              <a:rPr lang="en" sz="2133" b="1"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-ID Badges - Must be worn at all times</a:t>
            </a:r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	-No food or drink in the classrooms</a:t>
            </a:r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609585" defTabSz="1219170"/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-Wear your mask at all times</a:t>
            </a:r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609585" defTabSz="1219170"/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-Do not come to class if you are feeling ill; call the school or your teacher</a:t>
            </a:r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609585" defTabSz="1219170"/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-No Smoking or Vaping on Campus Grounds (including parking lot)</a:t>
            </a:r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609585" defTabSz="1219170"/>
            <a:r>
              <a:rPr lang="en" sz="2133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-No children at school, no pets in cars</a:t>
            </a:r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1219170"/>
            <a:endParaRPr sz="2133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6" name="Google Shape;146;p21" descr="Metropolitan Education District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5701" y="3543800"/>
            <a:ext cx="2414167" cy="1982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96DDBE-EADC-F949-05B1-DC9B058ABB7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Information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-117900" y="4868525"/>
            <a:ext cx="30000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800" b="1" dirty="0">
                <a:latin typeface="Calibri"/>
                <a:sym typeface="Calibri"/>
              </a:rPr>
              <a:t>Ute Maschke, Ph.D.</a:t>
            </a:r>
            <a:endParaRPr lang="en-US" b="1" dirty="0">
              <a:latin typeface="Calibri"/>
            </a:endParaRPr>
          </a:p>
          <a:p>
            <a:pPr algn="ctr"/>
            <a:r>
              <a:rPr lang="en-US" sz="1600" b="1" dirty="0">
                <a:latin typeface="Calibri"/>
                <a:ea typeface="Calibri"/>
                <a:sym typeface="Calibri"/>
              </a:rPr>
              <a:t>CAEP </a:t>
            </a:r>
            <a:r>
              <a:rPr lang="en-US" sz="1600" b="1" u="none" strike="noStrike" cap="none" dirty="0">
                <a:latin typeface="Calibri"/>
                <a:ea typeface="Calibri"/>
                <a:sym typeface="Calibri"/>
              </a:rPr>
              <a:t>Manager</a:t>
            </a:r>
            <a:endParaRPr lang="en-US" sz="1600" b="1" u="none" strike="noStrike" cap="none" dirty="0">
              <a:latin typeface="Calibri"/>
              <a:ea typeface="Calibri"/>
            </a:endParaRPr>
          </a:p>
          <a:p>
            <a:pPr algn="ctr"/>
            <a:r>
              <a:rPr lang="en-US" sz="1600" dirty="0">
                <a:latin typeface="Calibri"/>
              </a:rPr>
              <a:t>East Region Adult </a:t>
            </a:r>
          </a:p>
          <a:p>
            <a:pPr algn="ctr"/>
            <a:r>
              <a:rPr lang="en-US" sz="1600" dirty="0">
                <a:latin typeface="Calibri"/>
              </a:rPr>
              <a:t>Education Consortium</a:t>
            </a:r>
            <a:endParaRPr lang="en-US"/>
          </a:p>
        </p:txBody>
      </p:sp>
      <p:sp>
        <p:nvSpPr>
          <p:cNvPr id="120" name="Google Shape;120;p2"/>
          <p:cNvSpPr txBox="1"/>
          <p:nvPr/>
        </p:nvSpPr>
        <p:spPr>
          <a:xfrm>
            <a:off x="2782462" y="4868539"/>
            <a:ext cx="3059400" cy="1431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Ilse Pollet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Calibri"/>
                <a:sym typeface="Calibri"/>
              </a:rPr>
              <a:t>Director</a:t>
            </a:r>
            <a:endParaRPr b="1">
              <a:latin typeface="Calibri"/>
            </a:endParaRPr>
          </a:p>
          <a:p>
            <a:pPr algn="ctr"/>
            <a:r>
              <a:rPr lang="en-US" sz="1600" dirty="0">
                <a:latin typeface="Calibri"/>
                <a:sym typeface="Calibri"/>
              </a:rPr>
              <a:t>South Bay Consortium for </a:t>
            </a:r>
            <a:endParaRPr lang="en-US" dirty="0">
              <a:latin typeface="Calibri"/>
              <a:sym typeface="Calibri"/>
            </a:endParaRPr>
          </a:p>
          <a:p>
            <a:pPr algn="ctr"/>
            <a:r>
              <a:rPr lang="en-US" sz="1600" dirty="0">
                <a:latin typeface="Calibri"/>
                <a:sym typeface="Calibri"/>
              </a:rPr>
              <a:t>Adult Education</a:t>
            </a:r>
            <a:endParaRPr>
              <a:latin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5867927" y="4947042"/>
            <a:ext cx="3059400" cy="118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Rick Abare</a:t>
            </a:r>
            <a:endParaRPr lang="en-US"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algn="ctr">
              <a:buSzPts val="1600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Research and Data Analyst</a:t>
            </a:r>
            <a:endParaRPr lang="en-US" sz="1600" b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algn="ctr">
              <a:spcBef>
                <a:spcPts val="600"/>
              </a:spcBef>
            </a:pPr>
            <a:r>
              <a:rPr lang="en-US" sz="1600" dirty="0">
                <a:latin typeface="Calibri"/>
              </a:rPr>
              <a:t>South Bay Consortium for Adult Education</a:t>
            </a:r>
            <a:endParaRPr dirty="0">
              <a:latin typeface="Calibri"/>
            </a:endParaRPr>
          </a:p>
        </p:txBody>
      </p:sp>
      <p:sp>
        <p:nvSpPr>
          <p:cNvPr id="123" name="Google Shape;123;p2"/>
          <p:cNvSpPr txBox="1">
            <a:spLocks noGrp="1"/>
          </p:cNvSpPr>
          <p:nvPr>
            <p:ph type="title" idx="4294967295"/>
          </p:nvPr>
        </p:nvSpPr>
        <p:spPr>
          <a:xfrm>
            <a:off x="1061456" y="1142750"/>
            <a:ext cx="99480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Guest</a:t>
            </a:r>
            <a:r>
              <a:rPr lang="en-US" sz="48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Presenters</a:t>
            </a:r>
            <a:endParaRPr dirty="0"/>
          </a:p>
        </p:txBody>
      </p:sp>
      <p:pic>
        <p:nvPicPr>
          <p:cNvPr id="2" name="Picture 2" descr="A woman with short hair. ">
            <a:extLst>
              <a:ext uri="{FF2B5EF4-FFF2-40B4-BE49-F238E27FC236}">
                <a16:creationId xmlns:a16="http://schemas.microsoft.com/office/drawing/2014/main" id="{C769806E-7E50-0D4B-8234-51B66F523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166357"/>
            <a:ext cx="2006600" cy="2550686"/>
          </a:xfrm>
          <a:prstGeom prst="rect">
            <a:avLst/>
          </a:prstGeom>
        </p:spPr>
      </p:pic>
      <p:pic>
        <p:nvPicPr>
          <p:cNvPr id="3" name="Picture 3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DC11525A-51EA-D406-454E-B5EC9380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433" y="2183779"/>
            <a:ext cx="2520950" cy="2514600"/>
          </a:xfrm>
          <a:prstGeom prst="rect">
            <a:avLst/>
          </a:prstGeom>
        </p:spPr>
      </p:pic>
      <p:pic>
        <p:nvPicPr>
          <p:cNvPr id="4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A13129E-C21E-5C08-1D21-EF44F29BF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960" y="2181148"/>
            <a:ext cx="2520950" cy="2546505"/>
          </a:xfrm>
          <a:prstGeom prst="rect">
            <a:avLst/>
          </a:prstGeom>
        </p:spPr>
      </p:pic>
      <p:sp>
        <p:nvSpPr>
          <p:cNvPr id="13" name="Google Shape;122;p2">
            <a:extLst>
              <a:ext uri="{FF2B5EF4-FFF2-40B4-BE49-F238E27FC236}">
                <a16:creationId xmlns:a16="http://schemas.microsoft.com/office/drawing/2014/main" id="{5F68BB7D-5187-DA71-7BB7-484DA0A7D9F1}"/>
              </a:ext>
            </a:extLst>
          </p:cNvPr>
          <p:cNvSpPr txBox="1"/>
          <p:nvPr/>
        </p:nvSpPr>
        <p:spPr>
          <a:xfrm>
            <a:off x="8990408" y="4947042"/>
            <a:ext cx="3059400" cy="1431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b="1" dirty="0">
                <a:latin typeface="Calibri"/>
                <a:sym typeface="Calibri"/>
              </a:rPr>
              <a:t>Jenna Cestone</a:t>
            </a:r>
            <a:endParaRPr lang="en-US" sz="1800" b="1" dirty="0">
              <a:latin typeface="Calibri"/>
            </a:endParaRPr>
          </a:p>
          <a:p>
            <a:pPr algn="ctr"/>
            <a:r>
              <a:rPr lang="en-US" sz="1600" b="1" dirty="0">
                <a:latin typeface="Calibri"/>
                <a:sym typeface="Calibri"/>
              </a:rPr>
              <a:t>Academic Project Coordinator</a:t>
            </a:r>
            <a:endParaRPr lang="en-US" sz="1600" b="1" dirty="0">
              <a:latin typeface="Calibri"/>
            </a:endParaRPr>
          </a:p>
          <a:p>
            <a:pPr algn="ctr">
              <a:buSzPts val="1800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Silicon Valley Adult Education</a:t>
            </a:r>
            <a:endParaRPr lang="en-US" sz="16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5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5A19FEF9-2BBC-5A6E-A704-6176C0216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8892" y="2167009"/>
            <a:ext cx="25717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8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 descr="CalWORKs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0900" y="3162567"/>
            <a:ext cx="4445000" cy="21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296033" y="232134"/>
            <a:ext cx="10627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/>
            <a:r>
              <a:rPr lang="en" sz="4800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CalWORKs Services at SVAE</a:t>
            </a:r>
            <a:endParaRPr sz="1867">
              <a:solidFill>
                <a:srgbClr val="0000FF"/>
              </a:solidFill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 idx="4294967295"/>
          </p:nvPr>
        </p:nvSpPr>
        <p:spPr>
          <a:xfrm>
            <a:off x="720333" y="1217333"/>
            <a:ext cx="10724800" cy="546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067">
                <a:solidFill>
                  <a:srgbClr val="0000FF"/>
                </a:solidFill>
              </a:rPr>
              <a:t>CalWORKs</a:t>
            </a:r>
            <a:r>
              <a:rPr lang="en" sz="3067">
                <a:solidFill>
                  <a:srgbClr val="000000"/>
                </a:solidFill>
              </a:rPr>
              <a:t> is a program providing recipients with:</a:t>
            </a:r>
            <a:endParaRPr sz="3067">
              <a:solidFill>
                <a:srgbClr val="000000"/>
              </a:solidFill>
            </a:endParaRPr>
          </a:p>
          <a:p>
            <a:pPr marL="609585" indent="-482588">
              <a:buClr>
                <a:srgbClr val="000000"/>
              </a:buClr>
              <a:buSzPts val="2100"/>
              <a:buChar char="●"/>
            </a:pPr>
            <a:r>
              <a:rPr lang="en" sz="2800">
                <a:solidFill>
                  <a:srgbClr val="000000"/>
                </a:solidFill>
              </a:rPr>
              <a:t>Cash aid</a:t>
            </a:r>
            <a:endParaRPr sz="2800">
              <a:solidFill>
                <a:srgbClr val="000000"/>
              </a:solidFill>
            </a:endParaRPr>
          </a:p>
          <a:p>
            <a:pPr marL="609585" indent="-482588">
              <a:buClr>
                <a:srgbClr val="000000"/>
              </a:buClr>
              <a:buSzPts val="2100"/>
              <a:buChar char="●"/>
            </a:pPr>
            <a:r>
              <a:rPr lang="en" sz="2800">
                <a:solidFill>
                  <a:srgbClr val="000000"/>
                </a:solidFill>
              </a:rPr>
              <a:t>Free Childcare</a:t>
            </a:r>
            <a:endParaRPr sz="2800">
              <a:solidFill>
                <a:srgbClr val="000000"/>
              </a:solidFill>
            </a:endParaRPr>
          </a:p>
          <a:p>
            <a:pPr marL="609585" indent="-482588">
              <a:buClr>
                <a:srgbClr val="000000"/>
              </a:buClr>
              <a:buSzPts val="2100"/>
              <a:buChar char="●"/>
            </a:pPr>
            <a:r>
              <a:rPr lang="en" sz="2800">
                <a:solidFill>
                  <a:srgbClr val="000000"/>
                </a:solidFill>
              </a:rPr>
              <a:t>Help paying for school (and more)</a:t>
            </a:r>
            <a:endParaRPr sz="2800">
              <a:solidFill>
                <a:srgbClr val="000000"/>
              </a:solidFill>
            </a:endParaRPr>
          </a:p>
          <a:p>
            <a:pPr marL="609585"/>
            <a:endParaRPr sz="2800">
              <a:solidFill>
                <a:srgbClr val="000000"/>
              </a:solidFill>
            </a:endParaRPr>
          </a:p>
          <a:p>
            <a:r>
              <a:rPr lang="en" sz="3067">
                <a:solidFill>
                  <a:srgbClr val="0000FF"/>
                </a:solidFill>
              </a:rPr>
              <a:t>Eligibility</a:t>
            </a:r>
            <a:endParaRPr sz="3067">
              <a:solidFill>
                <a:srgbClr val="0000FF"/>
              </a:solidFill>
            </a:endParaRPr>
          </a:p>
          <a:p>
            <a:pPr marL="609585" indent="-499521">
              <a:buClr>
                <a:srgbClr val="000000"/>
              </a:buClr>
              <a:buSzPts val="2300"/>
              <a:buChar char="●"/>
            </a:pPr>
            <a:r>
              <a:rPr lang="en" sz="3067">
                <a:solidFill>
                  <a:srgbClr val="000000"/>
                </a:solidFill>
              </a:rPr>
              <a:t>Low income families </a:t>
            </a:r>
            <a:endParaRPr sz="3067">
              <a:solidFill>
                <a:srgbClr val="000000"/>
              </a:solidFill>
            </a:endParaRPr>
          </a:p>
          <a:p>
            <a:r>
              <a:rPr lang="en" sz="3067">
                <a:solidFill>
                  <a:srgbClr val="0000FF"/>
                </a:solidFill>
              </a:rPr>
              <a:t>Apply</a:t>
            </a:r>
            <a:endParaRPr sz="3067">
              <a:solidFill>
                <a:srgbClr val="0000FF"/>
              </a:solidFill>
            </a:endParaRPr>
          </a:p>
          <a:p>
            <a:pPr marL="609585"/>
            <a:r>
              <a:rPr lang="en" sz="3067">
                <a:solidFill>
                  <a:srgbClr val="000000"/>
                </a:solidFill>
              </a:rPr>
              <a:t>Online: </a:t>
            </a:r>
            <a:r>
              <a:rPr lang="en" sz="1733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mybenefitscalwin.org</a:t>
            </a:r>
            <a:endParaRPr sz="3067">
              <a:solidFill>
                <a:srgbClr val="000000"/>
              </a:solidFill>
            </a:endParaRPr>
          </a:p>
          <a:p>
            <a:pPr marL="609585"/>
            <a:r>
              <a:rPr lang="en" sz="3067">
                <a:solidFill>
                  <a:srgbClr val="000000"/>
                </a:solidFill>
              </a:rPr>
              <a:t>In-Person:</a:t>
            </a:r>
            <a:r>
              <a:rPr lang="en" sz="173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1867 Senter Rd. San Jose, CA 95112</a:t>
            </a:r>
            <a:endParaRPr sz="3067">
              <a:solidFill>
                <a:srgbClr val="000000"/>
              </a:solidFill>
            </a:endParaRPr>
          </a:p>
          <a:p>
            <a:pPr marL="609585"/>
            <a:r>
              <a:rPr lang="en" sz="3067">
                <a:solidFill>
                  <a:srgbClr val="000000"/>
                </a:solidFill>
              </a:rPr>
              <a:t>Phone: </a:t>
            </a:r>
            <a:r>
              <a:rPr lang="en" sz="173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408 - 758 - 3800</a:t>
            </a:r>
            <a:endParaRPr sz="3067">
              <a:solidFill>
                <a:srgbClr val="000000"/>
              </a:solidFill>
            </a:endParaRPr>
          </a:p>
          <a:p>
            <a:endParaRPr sz="3067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 descr="Screenshot of academic counseling and transition services (orientation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67" y="672767"/>
            <a:ext cx="4381500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 descr="academic counseling and transition servic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9501" y="203200"/>
            <a:ext cx="86233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 descr="Screenshot of academic counseling and transition services (transition specialist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2767" y="964867"/>
            <a:ext cx="2857500" cy="37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 descr="Screenshot of academic counseling and transition services (guidance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6634" y="920418"/>
            <a:ext cx="3873500" cy="38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520133" y="4998734"/>
            <a:ext cx="9334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/>
            <a:r>
              <a:rPr lang="en" sz="2400">
                <a:latin typeface="Lato"/>
                <a:ea typeface="Lato"/>
                <a:cs typeface="Lato"/>
                <a:sym typeface="Lato"/>
              </a:rPr>
              <a:t>Jenna Cestone- Academic Project Coordinator, Room 3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defTabSz="1219170"/>
            <a:r>
              <a:rPr lang="en" sz="2400">
                <a:latin typeface="Lato"/>
                <a:ea typeface="Lato"/>
                <a:cs typeface="Lato"/>
                <a:sym typeface="Lato"/>
              </a:rPr>
              <a:t>Leyna Le- Vice Principal at SVAE, Building 1 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415600" y="496967"/>
            <a:ext cx="11360800" cy="860000"/>
          </a:xfrm>
          <a:prstGeom prst="rect">
            <a:avLst/>
          </a:prstGeom>
          <a:solidFill>
            <a:srgbClr val="FFF2CC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solidFill>
                  <a:schemeClr val="dk2"/>
                </a:solidFill>
              </a:rPr>
              <a:t>Employment Survey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212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173" name="Google Shape;173;p25" descr="Employment Follow-Up Surve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1536633"/>
            <a:ext cx="9938435" cy="21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599867" y="3955901"/>
            <a:ext cx="8479200" cy="1354176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 defTabSz="1219170">
              <a:buSzPts val="1800"/>
              <a:buFont typeface="Proxima Nova"/>
              <a:buAutoNum type="arabicPeriod"/>
            </a:pPr>
            <a:r>
              <a:rPr lang="en" sz="2400" dirty="0">
                <a:latin typeface="Proxima Nova"/>
                <a:ea typeface="Proxima Nova"/>
                <a:cs typeface="Proxima Nova"/>
                <a:sym typeface="Proxima Nova"/>
              </a:rPr>
              <a:t>Look for text or Email from SVAE</a:t>
            </a:r>
            <a:endParaRPr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57189" defTabSz="1219170">
              <a:buSzPts val="1800"/>
              <a:buFont typeface="Proxima Nova"/>
              <a:buAutoNum type="arabicPeriod"/>
            </a:pPr>
            <a:r>
              <a:rPr lang="en" sz="2400" b="1" u="sng" dirty="0">
                <a:solidFill>
                  <a:schemeClr val="accent5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Fill out the Survey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57189" defTabSz="1219170">
              <a:buSzPts val="1800"/>
              <a:buFont typeface="Proxima Nova"/>
              <a:buAutoNum type="arabicPeriod"/>
            </a:pPr>
            <a:r>
              <a:rPr lang="en" sz="2400" dirty="0">
                <a:latin typeface="Proxima Nova"/>
                <a:ea typeface="Proxima Nova"/>
                <a:cs typeface="Proxima Nova"/>
                <a:sym typeface="Proxima Nova"/>
              </a:rPr>
              <a:t>It helps us with funding for our school</a:t>
            </a:r>
            <a:endParaRPr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5" name="Google Shape;175;p25" descr="Graphical user interface&#10;&#10;Description automatically generated with medium confidenc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2267" y="3897700"/>
            <a:ext cx="2254133" cy="225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 descr="Logo&#10;&#10;Description automatically 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60708">
            <a:off x="9168301" y="407800"/>
            <a:ext cx="2709999" cy="15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title" idx="4294967295"/>
          </p:nvPr>
        </p:nvSpPr>
        <p:spPr>
          <a:xfrm>
            <a:off x="619600" y="818667"/>
            <a:ext cx="11110800" cy="2831504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2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2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2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Thank you for attending Orientation today!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>
                <a:ln>
                  <a:noFill/>
                </a:ln>
                <a:solidFill>
                  <a:srgbClr val="1E2D31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ANY QUESTIONS?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</p:txBody>
      </p:sp>
      <p:pic>
        <p:nvPicPr>
          <p:cNvPr id="182" name="Google Shape;182;p26" descr="Logo&#10;&#10;Description automatically generat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0167" y="71201"/>
            <a:ext cx="4257967" cy="223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81"/>
          <p:cNvSpPr txBox="1">
            <a:spLocks noGrp="1"/>
          </p:cNvSpPr>
          <p:nvPr>
            <p:ph type="title" idx="4294967295"/>
          </p:nvPr>
        </p:nvSpPr>
        <p:spPr>
          <a:xfrm>
            <a:off x="980175" y="4555575"/>
            <a:ext cx="9588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60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Reflecting on Learnings</a:t>
            </a:r>
            <a:endParaRPr b="1">
              <a:solidFill>
                <a:srgbClr val="2F5496"/>
              </a:solidFill>
            </a:endParaRPr>
          </a:p>
        </p:txBody>
      </p:sp>
      <p:sp>
        <p:nvSpPr>
          <p:cNvPr id="325" name="Google Shape;325;p27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>
                <a:solidFill>
                  <a:schemeClr val="lt2"/>
                </a:solidFill>
              </a:rPr>
              <a:t>45</a:t>
            </a:r>
            <a:endParaRPr/>
          </a:p>
        </p:txBody>
      </p:sp>
      <p:sp>
        <p:nvSpPr>
          <p:cNvPr id="326" name="Google Shape;326;p27"/>
          <p:cNvSpPr txBox="1"/>
          <p:nvPr/>
        </p:nvSpPr>
        <p:spPr>
          <a:xfrm>
            <a:off x="2302847" y="2134593"/>
            <a:ext cx="8992729" cy="3420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something we discussed that </a:t>
            </a:r>
            <a:r>
              <a:rPr lang="en-US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squared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your experience?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</a:t>
            </a:r>
            <a:r>
              <a:rPr lang="en-US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three points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want to remember?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a lingering question still going </a:t>
            </a:r>
            <a:r>
              <a:rPr lang="en-US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around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your mind?</a:t>
            </a:r>
            <a:endParaRPr/>
          </a:p>
          <a:p>
            <a:pPr marL="228554" marR="0" lvl="0" indent="-139654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7" descr="&quot; &quot;"/>
          <p:cNvSpPr/>
          <p:nvPr/>
        </p:nvSpPr>
        <p:spPr>
          <a:xfrm>
            <a:off x="896424" y="1919590"/>
            <a:ext cx="868567" cy="868567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0076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7" descr="&quot; &quot;"/>
          <p:cNvSpPr/>
          <p:nvPr/>
        </p:nvSpPr>
        <p:spPr>
          <a:xfrm>
            <a:off x="896425" y="3136217"/>
            <a:ext cx="868567" cy="868567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25400" cap="flat" cmpd="sng">
            <a:solidFill>
              <a:srgbClr val="0076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7" descr="&quot; &quot;"/>
          <p:cNvSpPr/>
          <p:nvPr/>
        </p:nvSpPr>
        <p:spPr>
          <a:xfrm>
            <a:off x="896424" y="4574589"/>
            <a:ext cx="868567" cy="868567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0076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" name="Google Shape;335;p82"/>
          <p:cNvGraphicFramePr/>
          <p:nvPr/>
        </p:nvGraphicFramePr>
        <p:xfrm>
          <a:off x="363336" y="1431895"/>
          <a:ext cx="11465325" cy="2801565"/>
        </p:xfrm>
        <a:graphic>
          <a:graphicData uri="http://schemas.openxmlformats.org/drawingml/2006/table">
            <a:tbl>
              <a:tblPr firstRow="1" bandRow="1">
                <a:noFill/>
                <a:tableStyleId>{A72AAE5F-89E3-44AA-A263-F7DF3F4E5E3D}</a:tableStyleId>
              </a:tblPr>
              <a:tblGrid>
                <a:gridCol w="159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49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Individual Webinar Opportunities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00000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6/9/2022 </a:t>
                      </a:r>
                      <a:endParaRPr sz="1600" b="0" i="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E6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Adult Education Pathways Through Education to Workforce </a:t>
                      </a:r>
                      <a:endParaRPr sz="1600" b="0" i="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E6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6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Two Session Professional Development Opportunities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00000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5/5/2022 </a:t>
                      </a:r>
                      <a:endParaRPr sz="16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&amp;</a:t>
                      </a:r>
                      <a:r>
                        <a:rPr lang="en-US" sz="1400" u="none" strike="noStrike" cap="none"/>
                        <a:t> </a:t>
                      </a:r>
                      <a:r>
                        <a:rPr lang="en-US" sz="16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5/17/2022 </a:t>
                      </a:r>
                      <a:endParaRPr sz="1600" b="0" i="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E6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Part I &amp; 2: Exploring Equity in CAEP Programming using AEP Dashboard Data and other Data Tools</a:t>
                      </a:r>
                      <a:endParaRPr sz="1600" b="0" i="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rgbClr val="E6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6/14/2022 </a:t>
                      </a:r>
                      <a:endParaRPr sz="16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&amp;</a:t>
                      </a:r>
                      <a:r>
                        <a:rPr lang="en-US" sz="1400" u="none" strike="noStrike" cap="none"/>
                        <a:t> </a:t>
                      </a:r>
                      <a:r>
                        <a:rPr lang="en-US" sz="16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6/28/2022 </a:t>
                      </a:r>
                      <a:endParaRPr sz="1600" b="0" i="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Part I &amp; 2: Creating Career Pathways Using the Updated Adult Education to Workforce Dashboard Tool</a:t>
                      </a:r>
                      <a:endParaRPr sz="1600" b="0" i="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6" name="Google Shape;336;p82"/>
          <p:cNvSpPr txBox="1">
            <a:spLocks noGrp="1"/>
          </p:cNvSpPr>
          <p:nvPr>
            <p:ph type="title"/>
          </p:nvPr>
        </p:nvSpPr>
        <p:spPr>
          <a:xfrm>
            <a:off x="2357075" y="379875"/>
            <a:ext cx="7059600" cy="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sz="40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Upcoming Webinars</a:t>
            </a:r>
            <a:endParaRPr sz="40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7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pic>
        <p:nvPicPr>
          <p:cNvPr id="343" name="Google Shape;343;p107" descr="A person with long hai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662" y="2176267"/>
            <a:ext cx="1911279" cy="2505459"/>
          </a:xfrm>
          <a:prstGeom prst="rect">
            <a:avLst/>
          </a:prstGeom>
          <a:noFill/>
          <a:ln>
            <a:noFill/>
          </a:ln>
          <a:effectLst>
            <a:outerShdw blurRad="242888" dist="123825" dir="3120000" algn="bl" rotWithShape="0">
              <a:srgbClr val="000000">
                <a:alpha val="47843"/>
              </a:srgbClr>
            </a:outerShdw>
          </a:effectLst>
        </p:spPr>
      </p:pic>
      <p:sp>
        <p:nvSpPr>
          <p:cNvPr id="344" name="Google Shape;344;p107"/>
          <p:cNvSpPr txBox="1"/>
          <p:nvPr/>
        </p:nvSpPr>
        <p:spPr>
          <a:xfrm>
            <a:off x="212300" y="48558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Blaire Willson Toso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Senior Program Manager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btoso@wested.org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107" descr="A person smiling for the camera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17101" t="7817" r="8994"/>
          <a:stretch/>
        </p:blipFill>
        <p:spPr>
          <a:xfrm>
            <a:off x="4728269" y="2176272"/>
            <a:ext cx="2008644" cy="2505456"/>
          </a:xfrm>
          <a:prstGeom prst="rect">
            <a:avLst/>
          </a:prstGeom>
          <a:noFill/>
          <a:ln>
            <a:noFill/>
          </a:ln>
          <a:effectLst>
            <a:outerShdw blurRad="242888" dist="123825" dir="3120000" algn="bl" rotWithShape="0">
              <a:srgbClr val="000000">
                <a:alpha val="47843"/>
              </a:srgbClr>
            </a:outerShdw>
          </a:effectLst>
        </p:spPr>
      </p:pic>
      <p:sp>
        <p:nvSpPr>
          <p:cNvPr id="346" name="Google Shape;346;p107"/>
          <p:cNvSpPr txBox="1"/>
          <p:nvPr/>
        </p:nvSpPr>
        <p:spPr>
          <a:xfrm>
            <a:off x="4202878" y="4855839"/>
            <a:ext cx="30594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Keach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Senior Research Associate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jkeach@wested.org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07" descr="A person smiling for the camera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59280" y="2141344"/>
            <a:ext cx="2008625" cy="2509490"/>
          </a:xfrm>
          <a:prstGeom prst="rect">
            <a:avLst/>
          </a:prstGeom>
          <a:noFill/>
          <a:ln>
            <a:noFill/>
          </a:ln>
          <a:effectLst>
            <a:outerShdw blurRad="242888" dist="123825" dir="3120000" algn="bl" rotWithShape="0">
              <a:srgbClr val="000000">
                <a:alpha val="47843"/>
              </a:srgbClr>
            </a:outerShdw>
          </a:effectLst>
        </p:spPr>
      </p:pic>
      <p:sp>
        <p:nvSpPr>
          <p:cNvPr id="348" name="Google Shape;348;p107"/>
          <p:cNvSpPr txBox="1"/>
          <p:nvPr/>
        </p:nvSpPr>
        <p:spPr>
          <a:xfrm>
            <a:off x="8243331" y="4920731"/>
            <a:ext cx="30594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Ayanna Smith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Coordinator II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asmith5@wested.org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07"/>
          <p:cNvSpPr txBox="1">
            <a:spLocks noGrp="1"/>
          </p:cNvSpPr>
          <p:nvPr>
            <p:ph type="title" idx="4294967295"/>
          </p:nvPr>
        </p:nvSpPr>
        <p:spPr>
          <a:xfrm>
            <a:off x="1061456" y="1142750"/>
            <a:ext cx="99480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4800" b="1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845166" y="85794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Welcome</a:t>
            </a:r>
            <a:endParaRPr/>
          </a:p>
        </p:txBody>
      </p:sp>
      <p:sp>
        <p:nvSpPr>
          <p:cNvPr id="130" name="Google Shape;130;p3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31" name="Google Shape;131;p3"/>
          <p:cNvSpPr txBox="1"/>
          <p:nvPr/>
        </p:nvSpPr>
        <p:spPr>
          <a:xfrm>
            <a:off x="2534467" y="4938358"/>
            <a:ext cx="3123283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Mayra Diaz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CAEP Program Lead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Chancellor’s Office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5979516" y="4938358"/>
            <a:ext cx="3329137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Lindsay Williams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Manager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Chancellor’s Office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3" descr="A person with long hai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21077" t="1853" r="34012"/>
          <a:stretch/>
        </p:blipFill>
        <p:spPr>
          <a:xfrm>
            <a:off x="3200663" y="2308274"/>
            <a:ext cx="1797222" cy="2505459"/>
          </a:xfrm>
          <a:prstGeom prst="rect">
            <a:avLst/>
          </a:prstGeom>
          <a:noFill/>
          <a:ln>
            <a:noFill/>
          </a:ln>
          <a:effectLst>
            <a:outerShdw blurRad="241300" dist="114300" dir="3120000" algn="ctr" rotWithShape="0">
              <a:srgbClr val="000000">
                <a:alpha val="47843"/>
              </a:srgbClr>
            </a:outerShdw>
          </a:effectLst>
        </p:spPr>
      </p:pic>
      <p:pic>
        <p:nvPicPr>
          <p:cNvPr id="134" name="Google Shape;134;p3" descr="A person wearing glasse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1216" y="2308274"/>
            <a:ext cx="1797222" cy="2505459"/>
          </a:xfrm>
          <a:prstGeom prst="rect">
            <a:avLst/>
          </a:prstGeom>
          <a:noFill/>
          <a:ln>
            <a:noFill/>
          </a:ln>
          <a:effectLst>
            <a:outerShdw blurRad="241300" dist="114300" dir="3120000" algn="ctr" rotWithShape="0">
              <a:srgbClr val="000000">
                <a:alpha val="47843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838200" y="160273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2500" lnSpcReduction="20000"/>
          </a:bodyPr>
          <a:lstStyle/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Welcome</a:t>
            </a:r>
            <a:endParaRPr dirty="0"/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The Continuous Improvement Process</a:t>
            </a:r>
            <a:endParaRPr dirty="0"/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Learnings From the Field</a:t>
            </a:r>
            <a:endParaRPr dirty="0"/>
          </a:p>
          <a:p>
            <a:pPr lvl="1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Rick Abare &amp; Ilse Pollet, South Bay Consortium for Adult Education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Ute Maschke, East Region Adult Education Consortium</a:t>
            </a:r>
            <a:endParaRPr lang="en-US" dirty="0">
              <a:ea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Jenna Cestone-Greene, Silicon Valley Adult Education  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Discussion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Font typeface="Arial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48" name="Google Shape;148;p10"/>
          <p:cNvSpPr txBox="1">
            <a:spLocks noGrp="1"/>
          </p:cNvSpPr>
          <p:nvPr>
            <p:ph type="body" idx="1"/>
          </p:nvPr>
        </p:nvSpPr>
        <p:spPr>
          <a:xfrm>
            <a:off x="838200" y="160273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Identify the four continuous improvement phases</a:t>
            </a:r>
            <a:endParaRPr/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Use the Five Whys to identify and refine the issue</a:t>
            </a:r>
            <a:endParaRPr/>
          </a:p>
          <a:p>
            <a:pPr marL="457200" lvl="0" indent="-3714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Use data to explore and identify solutions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Font typeface="Arial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/>
              <a:t>7</a:t>
            </a:r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ctrTitle" idx="4294967295"/>
          </p:nvPr>
        </p:nvSpPr>
        <p:spPr>
          <a:xfrm>
            <a:off x="0" y="2036763"/>
            <a:ext cx="2576513" cy="247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Helvetica Neue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Step-by-step improvement process</a:t>
            </a:r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4294967295"/>
          </p:nvPr>
        </p:nvSpPr>
        <p:spPr>
          <a:xfrm>
            <a:off x="1601984" y="579206"/>
            <a:ext cx="8755063" cy="12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45085" lvl="0" indent="0" algn="ctr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Continuous Improvement Process</a:t>
            </a:r>
            <a:endParaRPr sz="4800" b="1">
              <a:solidFill>
                <a:srgbClr val="2F5496"/>
              </a:solidFill>
            </a:endParaRPr>
          </a:p>
        </p:txBody>
      </p:sp>
      <p:grpSp>
        <p:nvGrpSpPr>
          <p:cNvPr id="156" name="Google Shape;156;p17" descr="Diagram demonstrating continuous improvement process. "/>
          <p:cNvGrpSpPr/>
          <p:nvPr/>
        </p:nvGrpSpPr>
        <p:grpSpPr>
          <a:xfrm>
            <a:off x="3840696" y="1719701"/>
            <a:ext cx="4477082" cy="4477082"/>
            <a:chOff x="1297549" y="46010"/>
            <a:chExt cx="4477082" cy="4477082"/>
          </a:xfrm>
        </p:grpSpPr>
        <p:sp>
          <p:nvSpPr>
            <p:cNvPr id="157" name="Google Shape;157;p17"/>
            <p:cNvSpPr/>
            <p:nvPr/>
          </p:nvSpPr>
          <p:spPr>
            <a:xfrm>
              <a:off x="1666878" y="285476"/>
              <a:ext cx="3868287" cy="3868287"/>
            </a:xfrm>
            <a:prstGeom prst="pie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7"/>
            <p:cNvSpPr txBox="1"/>
            <p:nvPr/>
          </p:nvSpPr>
          <p:spPr>
            <a:xfrm>
              <a:off x="3720294" y="1087224"/>
              <a:ext cx="1427582" cy="1059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1666878" y="415340"/>
              <a:ext cx="3868287" cy="3868287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7"/>
            <p:cNvSpPr txBox="1"/>
            <p:nvPr/>
          </p:nvSpPr>
          <p:spPr>
            <a:xfrm>
              <a:off x="3720294" y="2422705"/>
              <a:ext cx="1427582" cy="1059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1537014" y="415340"/>
              <a:ext cx="3868287" cy="3868287"/>
            </a:xfrm>
            <a:prstGeom prst="pie">
              <a:avLst>
                <a:gd name="adj1" fmla="val 5400000"/>
                <a:gd name="adj2" fmla="val 108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7"/>
            <p:cNvSpPr txBox="1"/>
            <p:nvPr/>
          </p:nvSpPr>
          <p:spPr>
            <a:xfrm>
              <a:off x="1924304" y="2422705"/>
              <a:ext cx="1427582" cy="1059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Execute</a:t>
              </a: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1537014" y="285476"/>
              <a:ext cx="3868287" cy="3868287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7"/>
            <p:cNvSpPr txBox="1"/>
            <p:nvPr/>
          </p:nvSpPr>
          <p:spPr>
            <a:xfrm>
              <a:off x="1924304" y="1087224"/>
              <a:ext cx="1427582" cy="1059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Review</a:t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1427413" y="46010"/>
              <a:ext cx="4347218" cy="43472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4067"/>
                  </a:moveTo>
                  <a:lnTo>
                    <a:pt x="60000" y="4067"/>
                  </a:lnTo>
                  <a:cubicBezTo>
                    <a:pt x="88941" y="4067"/>
                    <a:pt x="113103" y="26145"/>
                    <a:pt x="115706" y="54969"/>
                  </a:cubicBezTo>
                  <a:lnTo>
                    <a:pt x="119760" y="54969"/>
                  </a:lnTo>
                  <a:lnTo>
                    <a:pt x="112882" y="60000"/>
                  </a:lnTo>
                  <a:lnTo>
                    <a:pt x="105523" y="54969"/>
                  </a:lnTo>
                  <a:lnTo>
                    <a:pt x="109576" y="54969"/>
                  </a:lnTo>
                  <a:lnTo>
                    <a:pt x="109576" y="54969"/>
                  </a:lnTo>
                  <a:cubicBezTo>
                    <a:pt x="106994" y="29527"/>
                    <a:pt x="85573" y="10169"/>
                    <a:pt x="60000" y="10169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1427413" y="175874"/>
              <a:ext cx="4347218" cy="43472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33" y="60000"/>
                  </a:moveTo>
                  <a:lnTo>
                    <a:pt x="115933" y="60000"/>
                  </a:lnTo>
                  <a:cubicBezTo>
                    <a:pt x="115933" y="88941"/>
                    <a:pt x="93855" y="113103"/>
                    <a:pt x="65031" y="115706"/>
                  </a:cubicBezTo>
                  <a:lnTo>
                    <a:pt x="65031" y="119760"/>
                  </a:lnTo>
                  <a:lnTo>
                    <a:pt x="60000" y="112882"/>
                  </a:lnTo>
                  <a:lnTo>
                    <a:pt x="65031" y="105523"/>
                  </a:lnTo>
                  <a:lnTo>
                    <a:pt x="65031" y="109576"/>
                  </a:lnTo>
                  <a:cubicBezTo>
                    <a:pt x="90473" y="106994"/>
                    <a:pt x="109831" y="85573"/>
                    <a:pt x="109831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1297549" y="175874"/>
              <a:ext cx="4347218" cy="43472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5933"/>
                  </a:moveTo>
                  <a:cubicBezTo>
                    <a:pt x="31059" y="115933"/>
                    <a:pt x="6897" y="93855"/>
                    <a:pt x="4294" y="65031"/>
                  </a:cubicBezTo>
                  <a:lnTo>
                    <a:pt x="240" y="65031"/>
                  </a:lnTo>
                  <a:lnTo>
                    <a:pt x="7118" y="60000"/>
                  </a:lnTo>
                  <a:lnTo>
                    <a:pt x="14477" y="65031"/>
                  </a:lnTo>
                  <a:lnTo>
                    <a:pt x="10424" y="65031"/>
                  </a:lnTo>
                  <a:lnTo>
                    <a:pt x="10424" y="65031"/>
                  </a:lnTo>
                  <a:cubicBezTo>
                    <a:pt x="13006" y="90473"/>
                    <a:pt x="34427" y="109831"/>
                    <a:pt x="60000" y="109831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1297549" y="46010"/>
              <a:ext cx="4347218" cy="43472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67" y="60000"/>
                  </a:moveTo>
                  <a:lnTo>
                    <a:pt x="4067" y="60000"/>
                  </a:lnTo>
                  <a:cubicBezTo>
                    <a:pt x="4067" y="31059"/>
                    <a:pt x="26145" y="6897"/>
                    <a:pt x="54969" y="4294"/>
                  </a:cubicBezTo>
                  <a:lnTo>
                    <a:pt x="54969" y="240"/>
                  </a:lnTo>
                  <a:lnTo>
                    <a:pt x="60000" y="7118"/>
                  </a:lnTo>
                  <a:lnTo>
                    <a:pt x="54969" y="14477"/>
                  </a:lnTo>
                  <a:lnTo>
                    <a:pt x="54969" y="10424"/>
                  </a:lnTo>
                  <a:lnTo>
                    <a:pt x="54969" y="10424"/>
                  </a:lnTo>
                  <a:cubicBezTo>
                    <a:pt x="29527" y="13006"/>
                    <a:pt x="10169" y="34427"/>
                    <a:pt x="10169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4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/>
              <a:t>7</a:t>
            </a:r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ctrTitle" idx="4294967295"/>
          </p:nvPr>
        </p:nvSpPr>
        <p:spPr>
          <a:xfrm>
            <a:off x="0" y="2036763"/>
            <a:ext cx="2576513" cy="247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Helvetica Neue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Step-by-step improvement process</a:t>
            </a:r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4294967295"/>
          </p:nvPr>
        </p:nvSpPr>
        <p:spPr>
          <a:xfrm>
            <a:off x="1718797" y="403332"/>
            <a:ext cx="8755063" cy="146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45085" lvl="0" indent="0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250"/>
              <a:buNone/>
            </a:pPr>
            <a:r>
              <a:rPr lang="en-US" sz="4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Continuous Improvement Process</a:t>
            </a:r>
            <a:endParaRPr b="1">
              <a:solidFill>
                <a:srgbClr val="2F5496"/>
              </a:solidFill>
            </a:endParaRPr>
          </a:p>
        </p:txBody>
      </p:sp>
      <p:grpSp>
        <p:nvGrpSpPr>
          <p:cNvPr id="176" name="Google Shape;176;p23" descr="Diagram demonstrating continuous improvement process. "/>
          <p:cNvGrpSpPr/>
          <p:nvPr/>
        </p:nvGrpSpPr>
        <p:grpSpPr>
          <a:xfrm>
            <a:off x="510296" y="1523063"/>
            <a:ext cx="5311565" cy="4734516"/>
            <a:chOff x="1276703" y="-64532"/>
            <a:chExt cx="5311565" cy="4734516"/>
          </a:xfrm>
        </p:grpSpPr>
        <p:sp>
          <p:nvSpPr>
            <p:cNvPr id="177" name="Google Shape;177;p23"/>
            <p:cNvSpPr/>
            <p:nvPr/>
          </p:nvSpPr>
          <p:spPr>
            <a:xfrm>
              <a:off x="2347641" y="182678"/>
              <a:ext cx="3993415" cy="3993415"/>
            </a:xfrm>
            <a:prstGeom prst="pie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3"/>
            <p:cNvSpPr txBox="1"/>
            <p:nvPr/>
          </p:nvSpPr>
          <p:spPr>
            <a:xfrm>
              <a:off x="4467479" y="1010361"/>
              <a:ext cx="1473760" cy="1093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Identify</a:t>
              </a:r>
              <a:endParaRPr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1657979" y="429357"/>
              <a:ext cx="3993415" cy="399341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3"/>
            <p:cNvSpPr txBox="1"/>
            <p:nvPr/>
          </p:nvSpPr>
          <p:spPr>
            <a:xfrm>
              <a:off x="3777817" y="2501654"/>
              <a:ext cx="1473760" cy="1093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1523914" y="429357"/>
              <a:ext cx="3993415" cy="3993415"/>
            </a:xfrm>
            <a:prstGeom prst="pie">
              <a:avLst>
                <a:gd name="adj1" fmla="val 5400000"/>
                <a:gd name="adj2" fmla="val 108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3"/>
            <p:cNvSpPr txBox="1"/>
            <p:nvPr/>
          </p:nvSpPr>
          <p:spPr>
            <a:xfrm>
              <a:off x="1923731" y="2501654"/>
              <a:ext cx="1473760" cy="1093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Execute</a:t>
              </a:r>
              <a:endParaRPr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1523914" y="295292"/>
              <a:ext cx="3993415" cy="3993415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3"/>
            <p:cNvSpPr txBox="1"/>
            <p:nvPr/>
          </p:nvSpPr>
          <p:spPr>
            <a:xfrm>
              <a:off x="1923731" y="1122975"/>
              <a:ext cx="1473760" cy="1093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Review</a:t>
              </a:r>
              <a:endParaRPr/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2100430" y="-64532"/>
              <a:ext cx="4487838" cy="44878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4067"/>
                  </a:moveTo>
                  <a:lnTo>
                    <a:pt x="60000" y="4067"/>
                  </a:lnTo>
                  <a:cubicBezTo>
                    <a:pt x="88941" y="4067"/>
                    <a:pt x="113103" y="26145"/>
                    <a:pt x="115706" y="54969"/>
                  </a:cubicBezTo>
                  <a:lnTo>
                    <a:pt x="119760" y="54969"/>
                  </a:lnTo>
                  <a:lnTo>
                    <a:pt x="112882" y="60000"/>
                  </a:lnTo>
                  <a:lnTo>
                    <a:pt x="105523" y="54969"/>
                  </a:lnTo>
                  <a:lnTo>
                    <a:pt x="109576" y="54969"/>
                  </a:lnTo>
                  <a:lnTo>
                    <a:pt x="109576" y="54969"/>
                  </a:lnTo>
                  <a:cubicBezTo>
                    <a:pt x="106994" y="29527"/>
                    <a:pt x="85573" y="10169"/>
                    <a:pt x="60000" y="10169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1410767" y="182146"/>
              <a:ext cx="4487838" cy="44878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33" y="60000"/>
                  </a:moveTo>
                  <a:lnTo>
                    <a:pt x="115933" y="60000"/>
                  </a:lnTo>
                  <a:cubicBezTo>
                    <a:pt x="115933" y="88941"/>
                    <a:pt x="93855" y="113103"/>
                    <a:pt x="65031" y="115706"/>
                  </a:cubicBezTo>
                  <a:lnTo>
                    <a:pt x="65031" y="119760"/>
                  </a:lnTo>
                  <a:lnTo>
                    <a:pt x="60000" y="112882"/>
                  </a:lnTo>
                  <a:lnTo>
                    <a:pt x="65031" y="105523"/>
                  </a:lnTo>
                  <a:lnTo>
                    <a:pt x="65031" y="109576"/>
                  </a:lnTo>
                  <a:cubicBezTo>
                    <a:pt x="90473" y="106994"/>
                    <a:pt x="109831" y="85573"/>
                    <a:pt x="109831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3"/>
            <p:cNvSpPr/>
            <p:nvPr/>
          </p:nvSpPr>
          <p:spPr>
            <a:xfrm>
              <a:off x="1276703" y="182146"/>
              <a:ext cx="4487838" cy="44878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5933"/>
                  </a:moveTo>
                  <a:cubicBezTo>
                    <a:pt x="31059" y="115933"/>
                    <a:pt x="6897" y="93855"/>
                    <a:pt x="4294" y="65031"/>
                  </a:cubicBezTo>
                  <a:lnTo>
                    <a:pt x="240" y="65031"/>
                  </a:lnTo>
                  <a:lnTo>
                    <a:pt x="7118" y="60000"/>
                  </a:lnTo>
                  <a:lnTo>
                    <a:pt x="14477" y="65031"/>
                  </a:lnTo>
                  <a:lnTo>
                    <a:pt x="10424" y="65031"/>
                  </a:lnTo>
                  <a:lnTo>
                    <a:pt x="10424" y="65031"/>
                  </a:lnTo>
                  <a:cubicBezTo>
                    <a:pt x="13006" y="90473"/>
                    <a:pt x="34427" y="109831"/>
                    <a:pt x="60000" y="109831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1276703" y="48081"/>
              <a:ext cx="4487838" cy="44878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67" y="60000"/>
                  </a:moveTo>
                  <a:lnTo>
                    <a:pt x="4067" y="60000"/>
                  </a:lnTo>
                  <a:cubicBezTo>
                    <a:pt x="4067" y="31059"/>
                    <a:pt x="26145" y="6897"/>
                    <a:pt x="54969" y="4294"/>
                  </a:cubicBezTo>
                  <a:lnTo>
                    <a:pt x="54969" y="240"/>
                  </a:lnTo>
                  <a:lnTo>
                    <a:pt x="60000" y="7118"/>
                  </a:lnTo>
                  <a:lnTo>
                    <a:pt x="54969" y="14477"/>
                  </a:lnTo>
                  <a:lnTo>
                    <a:pt x="54969" y="10424"/>
                  </a:lnTo>
                  <a:lnTo>
                    <a:pt x="54969" y="10424"/>
                  </a:lnTo>
                  <a:cubicBezTo>
                    <a:pt x="29527" y="13006"/>
                    <a:pt x="10169" y="34427"/>
                    <a:pt x="10169" y="60000"/>
                  </a:cubicBezTo>
                  <a:close/>
                </a:path>
              </a:pathLst>
            </a:custGeom>
            <a:solidFill>
              <a:srgbClr val="A7C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23"/>
          <p:cNvSpPr txBox="1"/>
          <p:nvPr/>
        </p:nvSpPr>
        <p:spPr>
          <a:xfrm>
            <a:off x="6743699" y="2191118"/>
            <a:ext cx="517615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the issue or problem?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really going on?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might we change it?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might we address the issue?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4"/>
          <p:cNvSpPr txBox="1"/>
          <p:nvPr/>
        </p:nvSpPr>
        <p:spPr>
          <a:xfrm>
            <a:off x="185979" y="6440640"/>
            <a:ext cx="97009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LaunchBoard, Adult Education Pipeline Dashboard, Accessed 5/2/22</a:t>
            </a:r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title" idx="4294967295"/>
          </p:nvPr>
        </p:nvSpPr>
        <p:spPr>
          <a:xfrm>
            <a:off x="1420872" y="804027"/>
            <a:ext cx="10668000" cy="909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Helvetica Neue"/>
              <a:buNone/>
            </a:pPr>
            <a:r>
              <a:rPr lang="en-US" sz="40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Diploma / GED / HSE Completion by Race / Ethnicity</a:t>
            </a:r>
            <a:endParaRPr sz="4000" b="1" i="1" u="none" strike="noStrike" cap="none">
              <a:solidFill>
                <a:srgbClr val="2F5496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54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124" y="1569833"/>
            <a:ext cx="5524500" cy="46609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7" name="Google Shape;197;p54" descr="Change in Participants that Earned a Diploma, GED, or High School Equivalency Chart"/>
          <p:cNvGraphicFramePr/>
          <p:nvPr/>
        </p:nvGraphicFramePr>
        <p:xfrm>
          <a:off x="6557683" y="1669456"/>
          <a:ext cx="5181600" cy="3711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8" name="Google Shape;198;p54"/>
          <p:cNvSpPr txBox="1"/>
          <p:nvPr/>
        </p:nvSpPr>
        <p:spPr>
          <a:xfrm>
            <a:off x="6833348" y="5381031"/>
            <a:ext cx="4630270" cy="6784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normAutofit fontScale="52499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5714"/>
              <a:buFont typeface="Helvetica Neue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Note: 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number of Participants in ASE declined by 17% during the time period.</a:t>
            </a:r>
            <a:endParaRPr sz="4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1778</Words>
  <Application>Microsoft Macintosh PowerPoint</Application>
  <PresentationFormat>Widescreen</PresentationFormat>
  <Paragraphs>381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Helvetica Neue Light</vt:lpstr>
      <vt:lpstr>Times New Roman</vt:lpstr>
      <vt:lpstr>Arial</vt:lpstr>
      <vt:lpstr>Courier New</vt:lpstr>
      <vt:lpstr>Century Gothic</vt:lpstr>
      <vt:lpstr>Helvetica Neue</vt:lpstr>
      <vt:lpstr>Roboto</vt:lpstr>
      <vt:lpstr>Lato</vt:lpstr>
      <vt:lpstr>Alfa Slab One</vt:lpstr>
      <vt:lpstr>Noto Sans Symbols</vt:lpstr>
      <vt:lpstr>Proxima Nova</vt:lpstr>
      <vt:lpstr>Source Sans Pro</vt:lpstr>
      <vt:lpstr>Calibri Light</vt:lpstr>
      <vt:lpstr>Playfair Display</vt:lpstr>
      <vt:lpstr>Comic Sans MS</vt:lpstr>
      <vt:lpstr>Calibri</vt:lpstr>
      <vt:lpstr>White</vt:lpstr>
      <vt:lpstr>Blue &amp; Gold</vt:lpstr>
      <vt:lpstr>Office Theme</vt:lpstr>
      <vt:lpstr>   AEP Data for Continuous  Improvement &amp; 3-Year Planning </vt:lpstr>
      <vt:lpstr>Today’s Presenters</vt:lpstr>
      <vt:lpstr>Guest Presenters</vt:lpstr>
      <vt:lpstr>Welcome</vt:lpstr>
      <vt:lpstr>Agenda</vt:lpstr>
      <vt:lpstr>Objectives</vt:lpstr>
      <vt:lpstr>Step-by-step improvement process</vt:lpstr>
      <vt:lpstr>Step-by-step improvement process</vt:lpstr>
      <vt:lpstr>Diploma / GED / HSE Completion by Race / Ethnicity</vt:lpstr>
      <vt:lpstr>Jamboard: Define the Problem  https://bit.ly/3vQ4Kyg    </vt:lpstr>
      <vt:lpstr>Discussion: Define the Problem  What problems did you identify?    </vt:lpstr>
      <vt:lpstr>Determine what’s going on: Five Whys</vt:lpstr>
      <vt:lpstr>Breakout Group: 5 Whys https://bit.ly/3vQ4Kyg </vt:lpstr>
      <vt:lpstr>Discussion: 5 Whys  </vt:lpstr>
      <vt:lpstr>Step-by-step improvement process</vt:lpstr>
      <vt:lpstr>Diploma / GED / HSE Completion by Race / Ethnicity</vt:lpstr>
      <vt:lpstr>Step-by-step improvement process</vt:lpstr>
      <vt:lpstr>Step-by-step improvement process</vt:lpstr>
      <vt:lpstr>Learnings From the Field  Rick Abare &amp; Ilse Pollet South Bay Consortium for Adult Education  Ute Maschke East Region Adult Education Consortium  Jenna Cestone-Greene Silicon Valley Adult Education   </vt:lpstr>
      <vt:lpstr>    South Bay Consortium for Adult Education</vt:lpstr>
      <vt:lpstr> ASE/CTE Orientation  IET Classes Integrated Educational Training </vt:lpstr>
      <vt:lpstr>MetroED Health Screening</vt:lpstr>
      <vt:lpstr>How can I get a diploma in California?</vt:lpstr>
      <vt:lpstr>National External Diploma Program </vt:lpstr>
      <vt:lpstr>How do I finish My High School Diploma in California?</vt:lpstr>
      <vt:lpstr>CLASSES we have for achieving your DIPLOMA</vt:lpstr>
      <vt:lpstr>Silicon Valley CTE Courses     Full list is online </vt:lpstr>
      <vt:lpstr>CASAS Test Scores</vt:lpstr>
      <vt:lpstr>Information</vt:lpstr>
      <vt:lpstr>CalWORKs is a program providing recipients with: Cash aid Free Childcare Help paying for school (and more)  Eligibility Low income families  Apply Online: mybenefitscalwin.org In-Person:1867 Senter Rd. San Jose, CA 95112 Phone: 408 - 758 - 3800 </vt:lpstr>
      <vt:lpstr>PowerPoint Presentation</vt:lpstr>
      <vt:lpstr>Employment Survey</vt:lpstr>
      <vt:lpstr>   Thank you for attending Orientation today!        ANY QUESTIONS?  </vt:lpstr>
      <vt:lpstr>Discussion</vt:lpstr>
      <vt:lpstr>Reflecting on Learnings</vt:lpstr>
      <vt:lpstr>Upcoming Webinars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AEP Data for Continuous Improvement &amp; 3-Year Planning </dc:title>
  <dc:creator>Blaire Toso</dc:creator>
  <cp:lastModifiedBy>Ayanna Smith</cp:lastModifiedBy>
  <cp:revision>139</cp:revision>
  <dcterms:modified xsi:type="dcterms:W3CDTF">2022-05-13T21:26:19Z</dcterms:modified>
</cp:coreProperties>
</file>