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1230" r:id="rId2"/>
    <p:sldId id="457" r:id="rId3"/>
    <p:sldId id="450" r:id="rId4"/>
    <p:sldId id="430" r:id="rId5"/>
    <p:sldId id="313" r:id="rId6"/>
    <p:sldId id="325" r:id="rId7"/>
    <p:sldId id="419" r:id="rId8"/>
    <p:sldId id="298" r:id="rId9"/>
    <p:sldId id="301" r:id="rId10"/>
    <p:sldId id="454" r:id="rId11"/>
    <p:sldId id="395" r:id="rId12"/>
    <p:sldId id="396" r:id="rId13"/>
    <p:sldId id="397" r:id="rId14"/>
    <p:sldId id="469" r:id="rId15"/>
    <p:sldId id="1231" r:id="rId16"/>
    <p:sldId id="1232" r:id="rId17"/>
    <p:sldId id="1217" r:id="rId18"/>
    <p:sldId id="1218" r:id="rId19"/>
    <p:sldId id="1219" r:id="rId20"/>
    <p:sldId id="1225" r:id="rId21"/>
    <p:sldId id="317" r:id="rId22"/>
    <p:sldId id="294" r:id="rId23"/>
    <p:sldId id="1237" r:id="rId24"/>
    <p:sldId id="1221" r:id="rId25"/>
    <p:sldId id="1226" r:id="rId26"/>
    <p:sldId id="1234" r:id="rId27"/>
    <p:sldId id="1227" r:id="rId28"/>
    <p:sldId id="1238" r:id="rId29"/>
    <p:sldId id="1223" r:id="rId30"/>
    <p:sldId id="1224" r:id="rId31"/>
    <p:sldId id="1235" r:id="rId32"/>
    <p:sldId id="334" r:id="rId33"/>
    <p:sldId id="333" r:id="rId34"/>
    <p:sldId id="1236" r:id="rId35"/>
    <p:sldId id="335" r:id="rId36"/>
    <p:sldId id="309" r:id="rId37"/>
    <p:sldId id="320" r:id="rId38"/>
    <p:sldId id="258" r:id="rId39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FFFF"/>
    <a:srgbClr val="FF99FF"/>
    <a:srgbClr val="EC7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53" autoAdjust="0"/>
    <p:restoredTop sz="86441" autoAdjust="0"/>
  </p:normalViewPr>
  <p:slideViewPr>
    <p:cSldViewPr snapToGrid="0">
      <p:cViewPr varScale="1">
        <p:scale>
          <a:sx n="69" d="100"/>
          <a:sy n="69" d="100"/>
        </p:scale>
        <p:origin x="96" y="654"/>
      </p:cViewPr>
      <p:guideLst/>
    </p:cSldViewPr>
  </p:slideViewPr>
  <p:outlineViewPr>
    <p:cViewPr>
      <p:scale>
        <a:sx n="33" d="100"/>
        <a:sy n="33" d="100"/>
      </p:scale>
      <p:origin x="0" y="-1086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43" y="49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BC04EE-F977-44AD-B37B-8B500572F354}" type="doc">
      <dgm:prSet loTypeId="urn:microsoft.com/office/officeart/2005/8/layout/matrix2" loCatId="matrix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7D11FC3-1911-4859-B41B-363C965C94E6}">
      <dgm:prSet phldrT="[Text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Lo Performance</a:t>
          </a:r>
        </a:p>
        <a:p>
          <a:r>
            <a:rPr lang="en-US" b="1" dirty="0">
              <a:solidFill>
                <a:schemeClr val="tx1"/>
              </a:solidFill>
            </a:rPr>
            <a:t>Hi Persistence</a:t>
          </a:r>
        </a:p>
      </dgm:t>
    </dgm:pt>
    <dgm:pt modelId="{0C42D001-6AF9-4272-A062-7FB85659B537}" type="parTrans" cxnId="{8CA32C01-1C19-40C5-B3EE-1322F79EEDA6}">
      <dgm:prSet/>
      <dgm:spPr/>
      <dgm:t>
        <a:bodyPr/>
        <a:lstStyle/>
        <a:p>
          <a:endParaRPr lang="en-US"/>
        </a:p>
      </dgm:t>
    </dgm:pt>
    <dgm:pt modelId="{1B812340-F3C2-4EE4-94BE-A8A8EF8AFE0A}" type="sibTrans" cxnId="{8CA32C01-1C19-40C5-B3EE-1322F79EEDA6}">
      <dgm:prSet/>
      <dgm:spPr/>
      <dgm:t>
        <a:bodyPr/>
        <a:lstStyle/>
        <a:p>
          <a:endParaRPr lang="en-US"/>
        </a:p>
      </dgm:t>
    </dgm:pt>
    <dgm:pt modelId="{1467B7BA-CE09-4B09-9728-36D94370B246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/>
            <a:t>Hi Performance</a:t>
          </a:r>
        </a:p>
        <a:p>
          <a:r>
            <a:rPr lang="en-US" dirty="0"/>
            <a:t>Hi Persistence</a:t>
          </a:r>
        </a:p>
      </dgm:t>
    </dgm:pt>
    <dgm:pt modelId="{8E576AA4-9C2E-491B-8248-F0079B0EE821}" type="parTrans" cxnId="{7E8737D5-5562-43E4-A88A-5203198EAC33}">
      <dgm:prSet/>
      <dgm:spPr/>
      <dgm:t>
        <a:bodyPr/>
        <a:lstStyle/>
        <a:p>
          <a:endParaRPr lang="en-US"/>
        </a:p>
      </dgm:t>
    </dgm:pt>
    <dgm:pt modelId="{A5077DE1-F8FA-4D06-B140-153EE1DA1FF7}" type="sibTrans" cxnId="{7E8737D5-5562-43E4-A88A-5203198EAC33}">
      <dgm:prSet/>
      <dgm:spPr/>
      <dgm:t>
        <a:bodyPr/>
        <a:lstStyle/>
        <a:p>
          <a:endParaRPr lang="en-US"/>
        </a:p>
      </dgm:t>
    </dgm:pt>
    <dgm:pt modelId="{E28CAB8F-9AEC-4DE4-A1EE-5D2388B766AA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Lo Performance</a:t>
          </a:r>
        </a:p>
        <a:p>
          <a:r>
            <a:rPr lang="en-US" dirty="0"/>
            <a:t>Lo Persistence</a:t>
          </a:r>
        </a:p>
      </dgm:t>
    </dgm:pt>
    <dgm:pt modelId="{247B5429-FAD9-4757-A72B-60D0E1F32290}" type="parTrans" cxnId="{137591AE-719C-46E3-9E19-C622B70AFBB7}">
      <dgm:prSet/>
      <dgm:spPr/>
      <dgm:t>
        <a:bodyPr/>
        <a:lstStyle/>
        <a:p>
          <a:endParaRPr lang="en-US"/>
        </a:p>
      </dgm:t>
    </dgm:pt>
    <dgm:pt modelId="{D8809E33-64F5-48D4-B826-C1E877BFFD58}" type="sibTrans" cxnId="{137591AE-719C-46E3-9E19-C622B70AFBB7}">
      <dgm:prSet/>
      <dgm:spPr/>
      <dgm:t>
        <a:bodyPr/>
        <a:lstStyle/>
        <a:p>
          <a:endParaRPr lang="en-US"/>
        </a:p>
      </dgm:t>
    </dgm:pt>
    <dgm:pt modelId="{28856DEB-E82B-4F97-B6F7-B5A106BF16AA}">
      <dgm:prSet phldrT="[Text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Hi Performance</a:t>
          </a:r>
        </a:p>
        <a:p>
          <a:r>
            <a:rPr lang="en-US" b="1" dirty="0">
              <a:solidFill>
                <a:schemeClr val="tx1"/>
              </a:solidFill>
            </a:rPr>
            <a:t>Lo Persistence</a:t>
          </a:r>
        </a:p>
      </dgm:t>
    </dgm:pt>
    <dgm:pt modelId="{DC7F6A4D-5C63-4B47-A2F3-73F5244F16D4}" type="parTrans" cxnId="{5C0F6E1B-EFE1-4735-9552-0E0BAA4C36BB}">
      <dgm:prSet/>
      <dgm:spPr/>
      <dgm:t>
        <a:bodyPr/>
        <a:lstStyle/>
        <a:p>
          <a:endParaRPr lang="en-US"/>
        </a:p>
      </dgm:t>
    </dgm:pt>
    <dgm:pt modelId="{486B885C-E543-449E-A545-441C5B254626}" type="sibTrans" cxnId="{5C0F6E1B-EFE1-4735-9552-0E0BAA4C36BB}">
      <dgm:prSet/>
      <dgm:spPr/>
      <dgm:t>
        <a:bodyPr/>
        <a:lstStyle/>
        <a:p>
          <a:endParaRPr lang="en-US"/>
        </a:p>
      </dgm:t>
    </dgm:pt>
    <dgm:pt modelId="{5E2B6EC9-1BFC-4340-AAC8-C0549908783E}" type="pres">
      <dgm:prSet presAssocID="{9EBC04EE-F977-44AD-B37B-8B500572F354}" presName="matrix" presStyleCnt="0">
        <dgm:presLayoutVars>
          <dgm:chMax val="1"/>
          <dgm:dir/>
          <dgm:resizeHandles val="exact"/>
        </dgm:presLayoutVars>
      </dgm:prSet>
      <dgm:spPr/>
    </dgm:pt>
    <dgm:pt modelId="{6FFDAC4B-665D-457A-9D54-1F09EDFBFB4D}" type="pres">
      <dgm:prSet presAssocID="{9EBC04EE-F977-44AD-B37B-8B500572F354}" presName="axisShape" presStyleLbl="bgShp" presStyleIdx="0" presStyleCnt="1" custLinFactNeighborX="-1085" custLinFactNeighborY="-767"/>
      <dgm:spPr/>
    </dgm:pt>
    <dgm:pt modelId="{254FA08E-C0AA-470B-9E09-F4AB6955C68B}" type="pres">
      <dgm:prSet presAssocID="{9EBC04EE-F977-44AD-B37B-8B500572F354}" presName="rect1" presStyleLbl="node1" presStyleIdx="0" presStyleCnt="4" custLinFactNeighborX="-32683" custLinFactNeighborY="-16250">
        <dgm:presLayoutVars>
          <dgm:chMax val="0"/>
          <dgm:chPref val="0"/>
          <dgm:bulletEnabled val="1"/>
        </dgm:presLayoutVars>
      </dgm:prSet>
      <dgm:spPr/>
    </dgm:pt>
    <dgm:pt modelId="{601C65B2-48A6-4196-BB9B-227D6AA5474F}" type="pres">
      <dgm:prSet presAssocID="{9EBC04EE-F977-44AD-B37B-8B500572F354}" presName="rect2" presStyleLbl="node1" presStyleIdx="1" presStyleCnt="4" custLinFactNeighborX="40409" custLinFactNeighborY="-16250">
        <dgm:presLayoutVars>
          <dgm:chMax val="0"/>
          <dgm:chPref val="0"/>
          <dgm:bulletEnabled val="1"/>
        </dgm:presLayoutVars>
      </dgm:prSet>
      <dgm:spPr/>
    </dgm:pt>
    <dgm:pt modelId="{C024C795-77C4-4F3E-B12F-B81D071FB9DD}" type="pres">
      <dgm:prSet presAssocID="{9EBC04EE-F977-44AD-B37B-8B500572F354}" presName="rect3" presStyleLbl="node1" presStyleIdx="2" presStyleCnt="4" custLinFactNeighborX="-29712" custLinFactNeighborY="2971">
        <dgm:presLayoutVars>
          <dgm:chMax val="0"/>
          <dgm:chPref val="0"/>
          <dgm:bulletEnabled val="1"/>
        </dgm:presLayoutVars>
      </dgm:prSet>
      <dgm:spPr/>
    </dgm:pt>
    <dgm:pt modelId="{83ACAE6E-98DE-4791-A5B6-916830D3F238}" type="pres">
      <dgm:prSet presAssocID="{9EBC04EE-F977-44AD-B37B-8B500572F354}" presName="rect4" presStyleLbl="node1" presStyleIdx="3" presStyleCnt="4" custLinFactNeighborX="43974" custLinFactNeighborY="701">
        <dgm:presLayoutVars>
          <dgm:chMax val="0"/>
          <dgm:chPref val="0"/>
          <dgm:bulletEnabled val="1"/>
        </dgm:presLayoutVars>
      </dgm:prSet>
      <dgm:spPr/>
    </dgm:pt>
  </dgm:ptLst>
  <dgm:cxnLst>
    <dgm:cxn modelId="{8CA32C01-1C19-40C5-B3EE-1322F79EEDA6}" srcId="{9EBC04EE-F977-44AD-B37B-8B500572F354}" destId="{27D11FC3-1911-4859-B41B-363C965C94E6}" srcOrd="0" destOrd="0" parTransId="{0C42D001-6AF9-4272-A062-7FB85659B537}" sibTransId="{1B812340-F3C2-4EE4-94BE-A8A8EF8AFE0A}"/>
    <dgm:cxn modelId="{5C0F6E1B-EFE1-4735-9552-0E0BAA4C36BB}" srcId="{9EBC04EE-F977-44AD-B37B-8B500572F354}" destId="{28856DEB-E82B-4F97-B6F7-B5A106BF16AA}" srcOrd="3" destOrd="0" parTransId="{DC7F6A4D-5C63-4B47-A2F3-73F5244F16D4}" sibTransId="{486B885C-E543-449E-A545-441C5B254626}"/>
    <dgm:cxn modelId="{A539B43B-9DCF-46DF-A974-182BD9956F06}" type="presOf" srcId="{27D11FC3-1911-4859-B41B-363C965C94E6}" destId="{254FA08E-C0AA-470B-9E09-F4AB6955C68B}" srcOrd="0" destOrd="0" presId="urn:microsoft.com/office/officeart/2005/8/layout/matrix2"/>
    <dgm:cxn modelId="{E10DC83C-5B55-4BC0-A555-AC40388E0278}" type="presOf" srcId="{1467B7BA-CE09-4B09-9728-36D94370B246}" destId="{601C65B2-48A6-4196-BB9B-227D6AA5474F}" srcOrd="0" destOrd="0" presId="urn:microsoft.com/office/officeart/2005/8/layout/matrix2"/>
    <dgm:cxn modelId="{BC60AB8B-11D6-4EDE-9904-580182B567FC}" type="presOf" srcId="{E28CAB8F-9AEC-4DE4-A1EE-5D2388B766AA}" destId="{C024C795-77C4-4F3E-B12F-B81D071FB9DD}" srcOrd="0" destOrd="0" presId="urn:microsoft.com/office/officeart/2005/8/layout/matrix2"/>
    <dgm:cxn modelId="{425C359C-38F1-43FC-8C2E-74D5FCB66C89}" type="presOf" srcId="{9EBC04EE-F977-44AD-B37B-8B500572F354}" destId="{5E2B6EC9-1BFC-4340-AAC8-C0549908783E}" srcOrd="0" destOrd="0" presId="urn:microsoft.com/office/officeart/2005/8/layout/matrix2"/>
    <dgm:cxn modelId="{137591AE-719C-46E3-9E19-C622B70AFBB7}" srcId="{9EBC04EE-F977-44AD-B37B-8B500572F354}" destId="{E28CAB8F-9AEC-4DE4-A1EE-5D2388B766AA}" srcOrd="2" destOrd="0" parTransId="{247B5429-FAD9-4757-A72B-60D0E1F32290}" sibTransId="{D8809E33-64F5-48D4-B826-C1E877BFFD58}"/>
    <dgm:cxn modelId="{7E8737D5-5562-43E4-A88A-5203198EAC33}" srcId="{9EBC04EE-F977-44AD-B37B-8B500572F354}" destId="{1467B7BA-CE09-4B09-9728-36D94370B246}" srcOrd="1" destOrd="0" parTransId="{8E576AA4-9C2E-491B-8248-F0079B0EE821}" sibTransId="{A5077DE1-F8FA-4D06-B140-153EE1DA1FF7}"/>
    <dgm:cxn modelId="{AA204FFC-7F8A-4B6A-908C-694C6E0D104A}" type="presOf" srcId="{28856DEB-E82B-4F97-B6F7-B5A106BF16AA}" destId="{83ACAE6E-98DE-4791-A5B6-916830D3F238}" srcOrd="0" destOrd="0" presId="urn:microsoft.com/office/officeart/2005/8/layout/matrix2"/>
    <dgm:cxn modelId="{89C8A10C-8D48-4E84-9A13-A8C8D5E59BBA}" type="presParOf" srcId="{5E2B6EC9-1BFC-4340-AAC8-C0549908783E}" destId="{6FFDAC4B-665D-457A-9D54-1F09EDFBFB4D}" srcOrd="0" destOrd="0" presId="urn:microsoft.com/office/officeart/2005/8/layout/matrix2"/>
    <dgm:cxn modelId="{CB4DBBF3-3B1D-4FEE-B1B1-0E22B282F1FB}" type="presParOf" srcId="{5E2B6EC9-1BFC-4340-AAC8-C0549908783E}" destId="{254FA08E-C0AA-470B-9E09-F4AB6955C68B}" srcOrd="1" destOrd="0" presId="urn:microsoft.com/office/officeart/2005/8/layout/matrix2"/>
    <dgm:cxn modelId="{433CA9A6-0F51-49BC-B33F-1A99D818DD83}" type="presParOf" srcId="{5E2B6EC9-1BFC-4340-AAC8-C0549908783E}" destId="{601C65B2-48A6-4196-BB9B-227D6AA5474F}" srcOrd="2" destOrd="0" presId="urn:microsoft.com/office/officeart/2005/8/layout/matrix2"/>
    <dgm:cxn modelId="{AEA26265-88A4-411B-A29F-E154026C1EC3}" type="presParOf" srcId="{5E2B6EC9-1BFC-4340-AAC8-C0549908783E}" destId="{C024C795-77C4-4F3E-B12F-B81D071FB9DD}" srcOrd="3" destOrd="0" presId="urn:microsoft.com/office/officeart/2005/8/layout/matrix2"/>
    <dgm:cxn modelId="{3F5E3E98-4BCE-47F9-9EA2-851125FF41C4}" type="presParOf" srcId="{5E2B6EC9-1BFC-4340-AAC8-C0549908783E}" destId="{83ACAE6E-98DE-4791-A5B6-916830D3F238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FDAC4B-665D-457A-9D54-1F09EDFBFB4D}">
      <dsp:nvSpPr>
        <dsp:cNvPr id="0" name=""/>
        <dsp:cNvSpPr/>
      </dsp:nvSpPr>
      <dsp:spPr>
        <a:xfrm>
          <a:off x="1675276" y="0"/>
          <a:ext cx="4902722" cy="4902722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4FA08E-C0AA-470B-9E09-F4AB6955C68B}">
      <dsp:nvSpPr>
        <dsp:cNvPr id="0" name=""/>
        <dsp:cNvSpPr/>
      </dsp:nvSpPr>
      <dsp:spPr>
        <a:xfrm>
          <a:off x="1406205" y="0"/>
          <a:ext cx="1961089" cy="1961089"/>
        </a:xfrm>
        <a:prstGeom prst="round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tx1"/>
              </a:solidFill>
            </a:rPr>
            <a:t>Lo Performance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tx1"/>
              </a:solidFill>
            </a:rPr>
            <a:t>Hi Persistence</a:t>
          </a:r>
        </a:p>
      </dsp:txBody>
      <dsp:txXfrm>
        <a:off x="1501937" y="95732"/>
        <a:ext cx="1769625" cy="1769625"/>
      </dsp:txXfrm>
    </dsp:sp>
    <dsp:sp modelId="{601C65B2-48A6-4196-BB9B-227D6AA5474F}">
      <dsp:nvSpPr>
        <dsp:cNvPr id="0" name=""/>
        <dsp:cNvSpPr/>
      </dsp:nvSpPr>
      <dsp:spPr>
        <a:xfrm>
          <a:off x="5143884" y="0"/>
          <a:ext cx="1961089" cy="1961089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Hi Performance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Hi Persistence</a:t>
          </a:r>
        </a:p>
      </dsp:txBody>
      <dsp:txXfrm>
        <a:off x="5239616" y="95732"/>
        <a:ext cx="1769625" cy="1769625"/>
      </dsp:txXfrm>
    </dsp:sp>
    <dsp:sp modelId="{C024C795-77C4-4F3E-B12F-B81D071FB9DD}">
      <dsp:nvSpPr>
        <dsp:cNvPr id="0" name=""/>
        <dsp:cNvSpPr/>
      </dsp:nvSpPr>
      <dsp:spPr>
        <a:xfrm>
          <a:off x="1464469" y="2681220"/>
          <a:ext cx="1961089" cy="1961089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Lo Performance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Lo Persistence</a:t>
          </a:r>
        </a:p>
      </dsp:txBody>
      <dsp:txXfrm>
        <a:off x="1560201" y="2776952"/>
        <a:ext cx="1769625" cy="1769625"/>
      </dsp:txXfrm>
    </dsp:sp>
    <dsp:sp modelId="{83ACAE6E-98DE-4791-A5B6-916830D3F238}">
      <dsp:nvSpPr>
        <dsp:cNvPr id="0" name=""/>
        <dsp:cNvSpPr/>
      </dsp:nvSpPr>
      <dsp:spPr>
        <a:xfrm>
          <a:off x="5213797" y="2636704"/>
          <a:ext cx="1961089" cy="1961089"/>
        </a:xfrm>
        <a:prstGeom prst="round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tx1"/>
              </a:solidFill>
            </a:rPr>
            <a:t>Hi Performance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tx1"/>
              </a:solidFill>
            </a:rPr>
            <a:t>Lo Persistence</a:t>
          </a:r>
        </a:p>
      </dsp:txBody>
      <dsp:txXfrm>
        <a:off x="5309529" y="2732436"/>
        <a:ext cx="1769625" cy="1769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1225B3D-6C1F-4037-9301-EE6264219D2F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A3E76243-DF86-4914-BC4D-9E48231D4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90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335F9-E036-42BC-8EB2-58B71C71CD7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8E635-4F98-4A2A-AFF8-6452338C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30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F5AEF8CE-8B5E-4583-9D99-0174628280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1E83A3A8-2D77-4BE2-9F67-A4D5F652BC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72276D9F-27FB-4606-B08E-878DFF361B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300">
                <a:solidFill>
                  <a:srgbClr val="0000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0424" indent="-284778">
              <a:defRPr sz="1300">
                <a:solidFill>
                  <a:srgbClr val="0000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9114" indent="-227823">
              <a:defRPr sz="1300">
                <a:solidFill>
                  <a:srgbClr val="0000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4759" indent="-227823">
              <a:defRPr sz="1300">
                <a:solidFill>
                  <a:srgbClr val="0000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0405" indent="-227823">
              <a:defRPr sz="1300">
                <a:solidFill>
                  <a:srgbClr val="0000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6050" indent="-22782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1696" indent="-22782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7341" indent="-22782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2987" indent="-22782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EB52F94-20B1-41FB-AD85-DB3E0AC9922D}" type="slidenum">
              <a:rPr lang="en-US" altLang="en-US" sz="1200">
                <a:ea typeface="MS PGothic" panose="020B0600070205080204" pitchFamily="34" charset="-128"/>
              </a:rPr>
              <a:pPr/>
              <a:t>5</a:t>
            </a:fld>
            <a:endParaRPr lang="en-US" altLang="en-US" sz="120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7323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Concludes</a:t>
            </a:r>
            <a:r>
              <a:rPr lang="en-US" baseline="0" dirty="0"/>
              <a:t> this section. </a:t>
            </a:r>
          </a:p>
          <a:p>
            <a:r>
              <a:rPr lang="en-US" baseline="0" dirty="0"/>
              <a:t>Transition to Statewide partner discussion.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2BE310-F03C-40FC-971E-790A50D9D35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6016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Concludes</a:t>
            </a:r>
            <a:r>
              <a:rPr lang="en-US" baseline="0" dirty="0"/>
              <a:t> this section. </a:t>
            </a:r>
          </a:p>
          <a:p>
            <a:r>
              <a:rPr lang="en-US" baseline="0" dirty="0"/>
              <a:t>Transition to Statewide partner discussion.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2BE310-F03C-40FC-971E-790A50D9D35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5530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Concludes</a:t>
            </a:r>
            <a:r>
              <a:rPr lang="en-US" baseline="0" dirty="0"/>
              <a:t> this section. </a:t>
            </a:r>
          </a:p>
          <a:p>
            <a:r>
              <a:rPr lang="en-US" baseline="0" dirty="0"/>
              <a:t>Transition to Statewide partner discussion.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2BE310-F03C-40FC-971E-790A50D9D35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0950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Concludes</a:t>
            </a:r>
            <a:r>
              <a:rPr lang="en-US" baseline="0" dirty="0"/>
              <a:t> this section. </a:t>
            </a:r>
          </a:p>
          <a:p>
            <a:r>
              <a:rPr lang="en-US" baseline="0" dirty="0"/>
              <a:t>Transition to Statewide partner discussion.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2BE310-F03C-40FC-971E-790A50D9D354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2913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Drill down</a:t>
            </a:r>
            <a:r>
              <a:rPr lang="en-US" baseline="0" dirty="0"/>
              <a:t> to get more info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8E635-4F98-4A2A-AFF8-6452338CE924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583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Drill down</a:t>
            </a:r>
            <a:r>
              <a:rPr lang="en-US" baseline="0" dirty="0"/>
              <a:t> to get more info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8E635-4F98-4A2A-AFF8-6452338CE924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637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Drill down</a:t>
            </a:r>
            <a:r>
              <a:rPr lang="en-US" baseline="0" dirty="0"/>
              <a:t> to get more info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8E635-4F98-4A2A-AFF8-6452338CE924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198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Drill down</a:t>
            </a:r>
            <a:r>
              <a:rPr lang="en-US" baseline="0" dirty="0"/>
              <a:t> to get more info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8E635-4F98-4A2A-AFF8-6452338CE924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175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5233-5F40-406A-BF94-913D4DDB002F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E5FD-1591-4512-89C6-D62E2E3FF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72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AF25-6CB4-495A-BB5D-6D8555449B53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E5FD-1591-4512-89C6-D62E2E3FF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90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81C18-9AC5-4B24-9E94-9BE724DE294F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E5FD-1591-4512-89C6-D62E2E3FF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33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E3287-5C72-4ED6-AE80-BE172A58F098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E5FD-1591-4512-89C6-D62E2E3FF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75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852C-E227-4A5C-BBC4-642040E0C9AD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E5FD-1591-4512-89C6-D62E2E3FF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7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C4DD5-BCB7-4073-A145-9F4EF3366B32}" type="datetime1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E5FD-1591-4512-89C6-D62E2E3FF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49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73F3-4752-480F-9955-AAC2228EC5E9}" type="datetime1">
              <a:rPr lang="en-US" smtClean="0"/>
              <a:t>4/19/2022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E5FD-1591-4512-89C6-D62E2E3FF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65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8475-98E9-4D64-87DD-A9F29596C7FB}" type="datetime1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E5FD-1591-4512-89C6-D62E2E3FF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19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DEE1-ABF0-49DF-A523-6CE7214F4A12}" type="datetime1">
              <a:rPr lang="en-US" smtClean="0"/>
              <a:t>4/19/2022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E5FD-1591-4512-89C6-D62E2E3FF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08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B64F-A2D2-40EB-959E-C708D684BB04}" type="datetime1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E5FD-1591-4512-89C6-D62E2E3FF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0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3B41-7E8E-4350-95A3-AA9114EF642A}" type="datetime1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E5FD-1591-4512-89C6-D62E2E3FF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20014-4B79-4190-B481-6C0A2E96AB9E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7E5FD-1591-4512-89C6-D62E2E3FF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6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2.casas.org/dataPortal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D0AA2-0E54-4B8B-A909-E80D067E76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Managing CAEP Performance and Persistence</a:t>
            </a:r>
            <a:r>
              <a:rPr lang="en-US" dirty="0"/>
              <a:t>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58E65B-A575-4F53-A03B-8B86E5A4B8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April 7,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3DDBC-6884-428E-ADF7-C36A0F808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E5FD-1591-4512-89C6-D62E2E3FFD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62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08413-9D11-40E4-85D4-7D700116E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6900"/>
          </a:xfrm>
        </p:spPr>
        <p:txBody>
          <a:bodyPr/>
          <a:lstStyle/>
          <a:p>
            <a:r>
              <a:rPr lang="en-US" dirty="0"/>
              <a:t>CAEP 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D3EAEC-0493-4043-A0A7-F04E140AA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E5FD-1591-4512-89C6-D62E2E3FFD0D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 descr="Screenshot of CAEP Summary Report for Rolling Hills">
            <a:extLst>
              <a:ext uri="{FF2B5EF4-FFF2-40B4-BE49-F238E27FC236}">
                <a16:creationId xmlns:a16="http://schemas.microsoft.com/office/drawing/2014/main" id="{BD79603C-2124-4BBA-9F0D-CCEC74BD5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49" y="1511299"/>
            <a:ext cx="11753850" cy="49815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33030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069" y="327546"/>
            <a:ext cx="11382232" cy="847220"/>
          </a:xfrm>
        </p:spPr>
        <p:txBody>
          <a:bodyPr>
            <a:normAutofit fontScale="90000"/>
          </a:bodyPr>
          <a:lstStyle/>
          <a:p>
            <a:pPr marL="82550"/>
            <a:r>
              <a:rPr lang="en-US" sz="4000" dirty="0">
                <a:latin typeface="Helvetica Neue Medium"/>
              </a:rPr>
              <a:t>CAEP pre- and post-testing – Use the CAEP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594" y="1469187"/>
            <a:ext cx="11165181" cy="740613"/>
          </a:xfrm>
        </p:spPr>
        <p:txBody>
          <a:bodyPr>
            <a:normAutofit/>
          </a:bodyPr>
          <a:lstStyle/>
          <a:p>
            <a:pPr marL="539750" indent="-457200"/>
            <a:r>
              <a:rPr lang="en-US" sz="3200" dirty="0"/>
              <a:t>Use the TE CAEP Summary to measure pre/post-test progress.</a:t>
            </a:r>
          </a:p>
          <a:p>
            <a:pPr marL="82550" indent="0">
              <a:buNone/>
            </a:pPr>
            <a:endParaRPr lang="en-US" sz="3200" dirty="0"/>
          </a:p>
          <a:p>
            <a:endParaRPr lang="en-US" sz="3200" dirty="0"/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5" name="Picture 4" descr="Screenshot of Program Areas and Literacy Gains with Pre/Post result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353" y="2311224"/>
            <a:ext cx="4230328" cy="38893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94107" y="2421113"/>
            <a:ext cx="4407704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Refer to the Literacy Gains (Pre/Post) section of the TE CAEP Summary.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Compare pre/post-test pair (C) with total number of enrollees to compute persistence rate.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Compare EFL Gains (D) with total enrollees to compute overall performance.</a:t>
            </a:r>
          </a:p>
        </p:txBody>
      </p:sp>
    </p:spTree>
    <p:extLst>
      <p:ext uri="{BB962C8B-B14F-4D97-AF65-F5344CB8AC3E}">
        <p14:creationId xmlns:p14="http://schemas.microsoft.com/office/powerpoint/2010/main" val="427864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929" y="279196"/>
            <a:ext cx="11532358" cy="1024812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Helvetica Neue Medium"/>
              </a:rPr>
              <a:t>CAEP Persistence</a:t>
            </a:r>
          </a:p>
        </p:txBody>
      </p:sp>
      <p:pic>
        <p:nvPicPr>
          <p:cNvPr id="5" name="Picture 4" descr="Screenshot of Program Areas and Literacy Gains with Pre/Post results"/>
          <p:cNvPicPr>
            <a:picLocks noChangeAspect="1"/>
          </p:cNvPicPr>
          <p:nvPr/>
        </p:nvPicPr>
        <p:blipFill rotWithShape="1">
          <a:blip r:embed="rId2"/>
          <a:srcRect t="3390" b="18356"/>
          <a:stretch/>
        </p:blipFill>
        <p:spPr>
          <a:xfrm>
            <a:off x="1987713" y="2080727"/>
            <a:ext cx="3788076" cy="27543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134992" y="2123257"/>
            <a:ext cx="3944368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Refer to the Literacy Gains (Pre/Post) section of the TE CAEP Summary.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7713" y="5341551"/>
            <a:ext cx="7977890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i="1" dirty="0"/>
              <a:t>Column  C ÷ Column B = Persistence Rate</a:t>
            </a:r>
          </a:p>
          <a:p>
            <a:r>
              <a:rPr lang="en-US" sz="3200" b="1" i="1" dirty="0"/>
              <a:t>“Good persistence” = 70% or better</a:t>
            </a:r>
          </a:p>
        </p:txBody>
      </p:sp>
    </p:spTree>
    <p:extLst>
      <p:ext uri="{BB962C8B-B14F-4D97-AF65-F5344CB8AC3E}">
        <p14:creationId xmlns:p14="http://schemas.microsoft.com/office/powerpoint/2010/main" val="2050171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815" y="265481"/>
            <a:ext cx="11368586" cy="1153886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Helvetica Neue Medium"/>
              </a:rPr>
              <a:t>CAEP Performance</a:t>
            </a:r>
          </a:p>
        </p:txBody>
      </p:sp>
      <p:pic>
        <p:nvPicPr>
          <p:cNvPr id="5" name="Picture 4" descr="Screenshot of Program Areas and Literacy Gains with Pre/Post results"/>
          <p:cNvPicPr>
            <a:picLocks noChangeAspect="1"/>
          </p:cNvPicPr>
          <p:nvPr/>
        </p:nvPicPr>
        <p:blipFill rotWithShape="1">
          <a:blip r:embed="rId2"/>
          <a:srcRect t="3390" b="18356"/>
          <a:stretch/>
        </p:blipFill>
        <p:spPr>
          <a:xfrm>
            <a:off x="1553055" y="1699565"/>
            <a:ext cx="3891005" cy="28291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976756" y="1699565"/>
            <a:ext cx="4102603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Refer to the Literacy Gains (Pre/Post) section of the TE CAEP Summary.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3055" y="4783512"/>
            <a:ext cx="8526304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/>
              <a:t>Column  D ÷ Column B = Performance Rate</a:t>
            </a:r>
          </a:p>
          <a:p>
            <a:r>
              <a:rPr lang="en-US" sz="2800" dirty="0"/>
              <a:t>This shows the percentage of students in each program that achieved an EFL gain.</a:t>
            </a:r>
          </a:p>
        </p:txBody>
      </p:sp>
    </p:spTree>
    <p:extLst>
      <p:ext uri="{BB962C8B-B14F-4D97-AF65-F5344CB8AC3E}">
        <p14:creationId xmlns:p14="http://schemas.microsoft.com/office/powerpoint/2010/main" val="2213665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750" y="304800"/>
            <a:ext cx="8229600" cy="99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dirty="0">
                <a:solidFill>
                  <a:srgbClr val="002060"/>
                </a:solidFill>
              </a:rPr>
              <a:t>Local Performance Goals: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Pre/Post-Test Performance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3" name="Picture 2" descr="Picture of Operation game that says Diagnosi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81" y="4437477"/>
            <a:ext cx="1707074" cy="1888678"/>
          </a:xfrm>
          <a:prstGeom prst="rect">
            <a:avLst/>
          </a:prstGeom>
        </p:spPr>
      </p:pic>
      <p:sp>
        <p:nvSpPr>
          <p:cNvPr id="10" name="Rounded Rectangular Callout 8">
            <a:extLst>
              <a:ext uri="{FF2B5EF4-FFF2-40B4-BE49-F238E27FC236}">
                <a16:creationId xmlns:a16="http://schemas.microsoft.com/office/drawing/2014/main" id="{366C1CB1-57FD-45BB-ABF2-66DF8520BEED}"/>
              </a:ext>
            </a:extLst>
          </p:cNvPr>
          <p:cNvSpPr/>
          <p:nvPr/>
        </p:nvSpPr>
        <p:spPr>
          <a:xfrm>
            <a:off x="195944" y="1474237"/>
            <a:ext cx="4814596" cy="1810139"/>
          </a:xfrm>
          <a:prstGeom prst="wedgeRoundRectCallout">
            <a:avLst>
              <a:gd name="adj1" fmla="val -24018"/>
              <a:gd name="adj2" fmla="val 9159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600" indent="3175">
              <a:spcBef>
                <a:spcPts val="0"/>
              </a:spcBef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Has our agency/consortium done well with meeting Performance Goals for NRS/WIA/WIOA II reporting?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990507" y="1686146"/>
            <a:ext cx="4413333" cy="2111264"/>
          </a:xfrm>
          <a:prstGeom prst="wedgeRoundRectCallout">
            <a:avLst>
              <a:gd name="adj1" fmla="val -138814"/>
              <a:gd name="adj2" fmla="val 8875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600" indent="3175">
              <a:spcBef>
                <a:spcPts val="0"/>
              </a:spcBef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Are there any classes, teachers, or groups of students that do noticeably better or worse than others?</a:t>
            </a:r>
          </a:p>
        </p:txBody>
      </p:sp>
      <p:sp>
        <p:nvSpPr>
          <p:cNvPr id="11" name="Rounded Rectangular Callout 7">
            <a:extLst>
              <a:ext uri="{FF2B5EF4-FFF2-40B4-BE49-F238E27FC236}">
                <a16:creationId xmlns:a16="http://schemas.microsoft.com/office/drawing/2014/main" id="{9F533470-DA3C-4FAE-9E9A-7D050A24E22B}"/>
              </a:ext>
            </a:extLst>
          </p:cNvPr>
          <p:cNvSpPr/>
          <p:nvPr/>
        </p:nvSpPr>
        <p:spPr>
          <a:xfrm>
            <a:off x="8290526" y="3927107"/>
            <a:ext cx="3811277" cy="2111264"/>
          </a:xfrm>
          <a:prstGeom prst="wedgeRoundRectCallout">
            <a:avLst>
              <a:gd name="adj1" fmla="val -191786"/>
              <a:gd name="adj2" fmla="val -1729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600" indent="3175">
              <a:spcBef>
                <a:spcPts val="0"/>
              </a:spcBef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Are there specific EFL’s in ABE or ESL that perform better or worse than others?</a:t>
            </a:r>
          </a:p>
        </p:txBody>
      </p:sp>
      <p:sp>
        <p:nvSpPr>
          <p:cNvPr id="9" name="Rounded Rectangular Callout 7">
            <a:extLst>
              <a:ext uri="{FF2B5EF4-FFF2-40B4-BE49-F238E27FC236}">
                <a16:creationId xmlns:a16="http://schemas.microsoft.com/office/drawing/2014/main" id="{D2C31AD5-6257-4FB3-89B2-8EA61339382D}"/>
              </a:ext>
            </a:extLst>
          </p:cNvPr>
          <p:cNvSpPr/>
          <p:nvPr/>
        </p:nvSpPr>
        <p:spPr>
          <a:xfrm>
            <a:off x="2828925" y="4832703"/>
            <a:ext cx="5251385" cy="1810139"/>
          </a:xfrm>
          <a:prstGeom prst="wedgeRoundRectCallout">
            <a:avLst>
              <a:gd name="adj1" fmla="val -59291"/>
              <a:gd name="adj2" fmla="val -3712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600" indent="3175">
              <a:spcBef>
                <a:spcPts val="0"/>
              </a:spcBef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If we were able to add just 1-2 points to each student’s post-test score… would that make any difference?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92022" y="6569076"/>
            <a:ext cx="2133600" cy="365125"/>
          </a:xfrm>
        </p:spPr>
        <p:txBody>
          <a:bodyPr/>
          <a:lstStyle/>
          <a:p>
            <a:pPr>
              <a:defRPr/>
            </a:pPr>
            <a:fld id="{472742ED-E5F3-4A84-9AF5-5CA8849FAEA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245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750" y="304800"/>
            <a:ext cx="8229600" cy="99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dirty="0">
                <a:solidFill>
                  <a:srgbClr val="002060"/>
                </a:solidFill>
              </a:rPr>
              <a:t>Local Performance Goals: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Pre/Post-Test Persistence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3" name="Picture 2" descr="Picture of Operation game that says Diagnosi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04" y="4614759"/>
            <a:ext cx="1555272" cy="1720727"/>
          </a:xfrm>
          <a:prstGeom prst="rect">
            <a:avLst/>
          </a:prstGeom>
        </p:spPr>
      </p:pic>
      <p:sp>
        <p:nvSpPr>
          <p:cNvPr id="10" name="Rounded Rectangular Callout 8">
            <a:extLst>
              <a:ext uri="{FF2B5EF4-FFF2-40B4-BE49-F238E27FC236}">
                <a16:creationId xmlns:a16="http://schemas.microsoft.com/office/drawing/2014/main" id="{366C1CB1-57FD-45BB-ABF2-66DF8520BEED}"/>
              </a:ext>
            </a:extLst>
          </p:cNvPr>
          <p:cNvSpPr/>
          <p:nvPr/>
        </p:nvSpPr>
        <p:spPr>
          <a:xfrm>
            <a:off x="158620" y="1780438"/>
            <a:ext cx="6335485" cy="1438623"/>
          </a:xfrm>
          <a:prstGeom prst="wedgeRoundRectCallout">
            <a:avLst>
              <a:gd name="adj1" fmla="val -29485"/>
              <a:gd name="adj2" fmla="val 13137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2286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Has our agency/consortium done well with pre/post-test persistence? </a:t>
            </a:r>
          </a:p>
          <a:p>
            <a:pPr marL="457200" indent="-2286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How have we responded since COVID?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7279712" y="1625601"/>
            <a:ext cx="4413333" cy="2111264"/>
          </a:xfrm>
          <a:prstGeom prst="wedgeRoundRectCallout">
            <a:avLst>
              <a:gd name="adj1" fmla="val -148540"/>
              <a:gd name="adj2" fmla="val 11349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600" indent="3175">
              <a:spcBef>
                <a:spcPts val="0"/>
              </a:spcBef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Are there any classes, teachers, or levels that do noticeably better or worse than others?</a:t>
            </a:r>
          </a:p>
        </p:txBody>
      </p:sp>
      <p:sp>
        <p:nvSpPr>
          <p:cNvPr id="11" name="Rounded Rectangular Callout 7">
            <a:extLst>
              <a:ext uri="{FF2B5EF4-FFF2-40B4-BE49-F238E27FC236}">
                <a16:creationId xmlns:a16="http://schemas.microsoft.com/office/drawing/2014/main" id="{9F533470-DA3C-4FAE-9E9A-7D050A24E22B}"/>
              </a:ext>
            </a:extLst>
          </p:cNvPr>
          <p:cNvSpPr/>
          <p:nvPr/>
        </p:nvSpPr>
        <p:spPr>
          <a:xfrm>
            <a:off x="5598368" y="4067066"/>
            <a:ext cx="6335485" cy="2268420"/>
          </a:xfrm>
          <a:prstGeom prst="wedgeRoundRectCallout">
            <a:avLst>
              <a:gd name="adj1" fmla="val -101287"/>
              <a:gd name="adj2" fmla="val 1408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4488" indent="-231775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Do the low performing areas we already identified also need to improve pre/post-test persistence?</a:t>
            </a:r>
          </a:p>
          <a:p>
            <a:pPr marL="344488" indent="-231775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</a:rPr>
              <a:t>Can we improve performance if we solely focus in improving persistence?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92022" y="6569076"/>
            <a:ext cx="2133600" cy="365125"/>
          </a:xfrm>
        </p:spPr>
        <p:txBody>
          <a:bodyPr/>
          <a:lstStyle/>
          <a:p>
            <a:pPr>
              <a:defRPr/>
            </a:pPr>
            <a:fld id="{472742ED-E5F3-4A84-9AF5-5CA8849FAEA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287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6985" y="260654"/>
            <a:ext cx="6858000" cy="950459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Evaluating Persistence (b)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0902" y="1463204"/>
            <a:ext cx="9490166" cy="1028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Focus on the EFL’s with low performance that you targeted in the previous exercise.</a:t>
            </a:r>
          </a:p>
        </p:txBody>
      </p:sp>
      <p:pic>
        <p:nvPicPr>
          <p:cNvPr id="10" name="Picture 9" descr="Screenshot of EFL Summary by agenc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441" y="2542759"/>
            <a:ext cx="6410325" cy="23526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40346" y="4519368"/>
            <a:ext cx="3232995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ABE Intermediate High </a:t>
            </a:r>
            <a:r>
              <a:rPr lang="en-US" sz="2400" dirty="0"/>
              <a:t>is an example where low persistence may be a primary factor in low performance. </a:t>
            </a:r>
          </a:p>
        </p:txBody>
      </p:sp>
      <p:sp>
        <p:nvSpPr>
          <p:cNvPr id="7" name="Up Arrow 6" descr="Up arrow pointing to ABE Int High Agency total percentage"/>
          <p:cNvSpPr/>
          <p:nvPr/>
        </p:nvSpPr>
        <p:spPr bwMode="auto">
          <a:xfrm>
            <a:off x="7138670" y="4539898"/>
            <a:ext cx="325582" cy="803570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54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20490" y="4535094"/>
            <a:ext cx="3306801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ASE Low </a:t>
            </a:r>
            <a:r>
              <a:rPr lang="en-US" sz="2400" dirty="0"/>
              <a:t>shows persistence well above average – so most likely there are other reasons for low performance. </a:t>
            </a:r>
          </a:p>
        </p:txBody>
      </p:sp>
      <p:sp>
        <p:nvSpPr>
          <p:cNvPr id="6" name="Up Arrow 5" descr="Up arrow pointing to ASE Int Low Agency total percentage"/>
          <p:cNvSpPr/>
          <p:nvPr/>
        </p:nvSpPr>
        <p:spPr bwMode="auto">
          <a:xfrm>
            <a:off x="7729580" y="4539898"/>
            <a:ext cx="325582" cy="803570"/>
          </a:xfrm>
          <a:prstGeom prst="up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54"/>
              </a:solidFill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160407"/>
            <a:ext cx="2743200" cy="365125"/>
          </a:xfrm>
        </p:spPr>
        <p:txBody>
          <a:bodyPr/>
          <a:lstStyle/>
          <a:p>
            <a:pPr>
              <a:defRPr/>
            </a:pPr>
            <a:fld id="{96045698-3F0F-4DC8-994F-0554F33CBA23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8523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 descr="4 boxes shown Lo performance Hi persistence, Hi performance Hi persistence, Lo performance lo persistence, hi performance lo persistence "/>
          <p:cNvGraphicFramePr/>
          <p:nvPr>
            <p:extLst>
              <p:ext uri="{D42A27DB-BD31-4B8C-83A1-F6EECF244321}">
                <p14:modId xmlns:p14="http://schemas.microsoft.com/office/powerpoint/2010/main" val="762297573"/>
              </p:ext>
            </p:extLst>
          </p:nvPr>
        </p:nvGraphicFramePr>
        <p:xfrm>
          <a:off x="1831428" y="1015259"/>
          <a:ext cx="8359666" cy="4902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Quad Arrow 3" descr="Grid with Y axis labeled Persistence, X axis labeled Performance"/>
          <p:cNvSpPr/>
          <p:nvPr/>
        </p:nvSpPr>
        <p:spPr>
          <a:xfrm>
            <a:off x="2481756" y="609600"/>
            <a:ext cx="6952592" cy="5638800"/>
          </a:xfrm>
          <a:prstGeom prst="quadArrow">
            <a:avLst>
              <a:gd name="adj1" fmla="val 2192"/>
              <a:gd name="adj2" fmla="val 2488"/>
              <a:gd name="adj3" fmla="val 225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18182" y="2994349"/>
            <a:ext cx="18563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Performance</a:t>
            </a:r>
            <a:r>
              <a:rPr lang="en-US" dirty="0"/>
              <a:t> </a:t>
            </a:r>
          </a:p>
        </p:txBody>
      </p:sp>
      <p:sp>
        <p:nvSpPr>
          <p:cNvPr id="9" name="Title 8" descr="Performance and Persistence Grid"/>
          <p:cNvSpPr txBox="1">
            <a:spLocks noGrp="1"/>
          </p:cNvSpPr>
          <p:nvPr>
            <p:ph type="title" idx="4294967295"/>
          </p:nvPr>
        </p:nvSpPr>
        <p:spPr>
          <a:xfrm>
            <a:off x="5389420" y="1752601"/>
            <a:ext cx="461665" cy="149002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vert270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Persistence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D201B8-79DF-4A8E-BB90-AC31C58AD82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35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When Performance and Persistence are Both Low"/>
          <p:cNvSpPr txBox="1">
            <a:spLocks noGrp="1"/>
          </p:cNvSpPr>
          <p:nvPr>
            <p:ph type="title" idx="4294967295"/>
          </p:nvPr>
        </p:nvSpPr>
        <p:spPr>
          <a:xfrm>
            <a:off x="1750328" y="230327"/>
            <a:ext cx="8775326" cy="70587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When Performance and Persistence are Both Low (a)</a:t>
            </a:r>
          </a:p>
        </p:txBody>
      </p:sp>
      <p:pic>
        <p:nvPicPr>
          <p:cNvPr id="2" name="Picture 1" descr="Lo performance, lo persistence is shown in the lower left quadrant of the persistence/performance cros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761" y="3733801"/>
            <a:ext cx="3636379" cy="2514945"/>
          </a:xfrm>
          <a:prstGeom prst="rect">
            <a:avLst/>
          </a:prstGeom>
        </p:spPr>
      </p:pic>
      <p:sp>
        <p:nvSpPr>
          <p:cNvPr id="5" name="Rectangle 4" descr="The agen"/>
          <p:cNvSpPr/>
          <p:nvPr/>
        </p:nvSpPr>
        <p:spPr>
          <a:xfrm>
            <a:off x="5501049" y="1078099"/>
            <a:ext cx="4874477" cy="517064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 descr="The agency should address basic data clean up first – that is, missing student demographics or attendance hours.&#10;&#10;Once basic clean up is complete, then start with the persistence side – specifically, student pre/post-testing rates. &#10;"/>
          <p:cNvSpPr txBox="1"/>
          <p:nvPr/>
        </p:nvSpPr>
        <p:spPr>
          <a:xfrm>
            <a:off x="5501049" y="1078099"/>
            <a:ext cx="4874477" cy="51706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000" dirty="0"/>
              <a:t>The agency should address basic data clean up first – that is, missing student demographics or attendance hours.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000" dirty="0"/>
              <a:t>Once basic clean up is complete, then start with the persistence side – specifically, student pre/post-testing rates.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D201B8-79DF-4A8E-BB90-AC31C58AD82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16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When Performance is Low and Persistence is High"/>
          <p:cNvSpPr txBox="1">
            <a:spLocks noGrp="1"/>
          </p:cNvSpPr>
          <p:nvPr>
            <p:ph type="title" idx="4294967295"/>
          </p:nvPr>
        </p:nvSpPr>
        <p:spPr>
          <a:xfrm>
            <a:off x="1801832" y="395627"/>
            <a:ext cx="8490857" cy="6791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When Performance is Low and Persistence is High</a:t>
            </a:r>
          </a:p>
        </p:txBody>
      </p:sp>
      <p:pic>
        <p:nvPicPr>
          <p:cNvPr id="2" name="Picture 1" descr="Lo performance, hi persistence is shown in the upper left quadrant of the persistence/performance cros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320277"/>
            <a:ext cx="4038601" cy="3025533"/>
          </a:xfrm>
          <a:prstGeom prst="rect">
            <a:avLst/>
          </a:prstGeom>
        </p:spPr>
      </p:pic>
      <p:sp>
        <p:nvSpPr>
          <p:cNvPr id="3" name="Rectangle 2" descr="completing data collection and testing requirements, but needs to address instruction in the classroom. "/>
          <p:cNvSpPr/>
          <p:nvPr/>
        </p:nvSpPr>
        <p:spPr>
          <a:xfrm>
            <a:off x="4848423" y="3940627"/>
            <a:ext cx="5429025" cy="255454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 descr="a box that says The agency is doing well with completing data collection and testing requirements, but needs to address instruction in the classroom. &#10;"/>
          <p:cNvSpPr txBox="1"/>
          <p:nvPr/>
        </p:nvSpPr>
        <p:spPr>
          <a:xfrm>
            <a:off x="4848423" y="3936998"/>
            <a:ext cx="5459505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200" dirty="0"/>
              <a:t>The agency is doing well with completing data collection and testing requirements, but needs to address instruction in the classroom.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13655" y="6458475"/>
            <a:ext cx="2133600" cy="365125"/>
          </a:xfrm>
        </p:spPr>
        <p:txBody>
          <a:bodyPr/>
          <a:lstStyle/>
          <a:p>
            <a:pPr>
              <a:defRPr/>
            </a:pPr>
            <a:fld id="{F6D201B8-79DF-4A8E-BB90-AC31C58AD82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725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D1C29-1BC5-4C59-9FAD-2FCF992E1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204003"/>
          </a:xfrm>
        </p:spPr>
        <p:txBody>
          <a:bodyPr/>
          <a:lstStyle/>
          <a:p>
            <a:r>
              <a:rPr lang="en-US" dirty="0"/>
              <a:t>Managing CAEP Performance and Persistence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B53CB-F387-479A-818B-3F9EBDFA9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753" y="1354650"/>
            <a:ext cx="10227906" cy="5001700"/>
          </a:xfrm>
        </p:spPr>
        <p:txBody>
          <a:bodyPr>
            <a:normAutofit lnSpcReduction="10000"/>
          </a:bodyPr>
          <a:lstStyle/>
          <a:p>
            <a:r>
              <a:rPr lang="en-US" sz="3200" i="1" dirty="0"/>
              <a:t>3/31 -- CAEP Reports Updates in TE</a:t>
            </a:r>
          </a:p>
          <a:p>
            <a:r>
              <a:rPr lang="en-US" sz="3200" i="1" dirty="0"/>
              <a:t>3/31 -- TE Solutions for Agency and Consortium Level Metrics</a:t>
            </a:r>
          </a:p>
          <a:p>
            <a:r>
              <a:rPr lang="en-US" sz="3200" dirty="0"/>
              <a:t>Recap: Establishing Local Performance Goals</a:t>
            </a:r>
          </a:p>
          <a:p>
            <a:r>
              <a:rPr lang="en-US" sz="3200" dirty="0"/>
              <a:t>Using Data to Identify Strengths and Areas for Improvement</a:t>
            </a:r>
          </a:p>
          <a:p>
            <a:r>
              <a:rPr lang="en-US" sz="3200" dirty="0"/>
              <a:t>Suggestions for Improving Learner Persistence</a:t>
            </a:r>
          </a:p>
          <a:p>
            <a:r>
              <a:rPr lang="en-US" sz="3200" dirty="0"/>
              <a:t>Suggestions for Improving Pre/Post-Test Performance</a:t>
            </a:r>
          </a:p>
          <a:p>
            <a:r>
              <a:rPr lang="en-US" sz="3200" dirty="0"/>
              <a:t>Using CAEP Reports to Focus on CAEP Specific Programs and Areas of Performance</a:t>
            </a:r>
          </a:p>
          <a:p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77744-F774-406D-A53E-AF4E6850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E5FD-1591-4512-89C6-D62E2E3FFD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83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750" y="304800"/>
            <a:ext cx="8229600" cy="99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dirty="0">
                <a:solidFill>
                  <a:srgbClr val="002060"/>
                </a:solidFill>
              </a:rPr>
              <a:t>Local Performance Goals (b)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5" name="Picture 4" descr="a picture of a woman on the phone sitting at a compu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19" y="2647666"/>
            <a:ext cx="2192614" cy="165740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4219431" y="1814020"/>
            <a:ext cx="4010169" cy="1446656"/>
          </a:xfrm>
          <a:prstGeom prst="wedgeRoundRectCallout">
            <a:avLst>
              <a:gd name="adj1" fmla="val -82668"/>
              <a:gd name="adj2" fmla="val 41198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5425" indent="6350">
              <a:spcBef>
                <a:spcPts val="0"/>
              </a:spcBef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How do we begin our work improving the levels we targeted?</a:t>
            </a:r>
          </a:p>
        </p:txBody>
      </p:sp>
      <p:pic>
        <p:nvPicPr>
          <p:cNvPr id="3" name="Picture 2" descr="A picture of the Operation game that says Diagnosi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058" y="4883286"/>
            <a:ext cx="1306312" cy="1445282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7389964" y="3398300"/>
            <a:ext cx="4131476" cy="1446656"/>
          </a:xfrm>
          <a:prstGeom prst="wedgeRoundRectCallout">
            <a:avLst>
              <a:gd name="adj1" fmla="val -79568"/>
              <a:gd name="adj2" fmla="val 6846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5425" indent="6350">
              <a:spcBef>
                <a:spcPts val="0"/>
              </a:spcBef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Find the “gaps, hotspots, and diamonds in the rough”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615404" y="5060490"/>
            <a:ext cx="5295425" cy="1492710"/>
          </a:xfrm>
          <a:prstGeom prst="wedgeRoundRectCallout">
            <a:avLst>
              <a:gd name="adj1" fmla="val -64473"/>
              <a:gd name="adj2" fmla="val -28770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33363" indent="-1588">
              <a:spcBef>
                <a:spcPts val="0"/>
              </a:spcBef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Define and follow up with staff, teachers, and students included in the areas you identified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92022" y="6569076"/>
            <a:ext cx="2133600" cy="365125"/>
          </a:xfrm>
        </p:spPr>
        <p:txBody>
          <a:bodyPr/>
          <a:lstStyle/>
          <a:p>
            <a:pPr>
              <a:defRPr/>
            </a:pPr>
            <a:fld id="{472742ED-E5F3-4A84-9AF5-5CA8849FAEA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570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332" y="304800"/>
            <a:ext cx="10508776" cy="990600"/>
          </a:xfr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dirty="0">
                <a:solidFill>
                  <a:srgbClr val="002060"/>
                </a:solidFill>
              </a:rPr>
              <a:t>Evaluate &amp; Troubleshoot Selected Levels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116" y="1665027"/>
            <a:ext cx="10493992" cy="4888173"/>
          </a:xfr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803275" indent="-571500">
              <a:spcBef>
                <a:spcPts val="0"/>
              </a:spcBef>
              <a:defRPr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Compare longitudinal data for the level(s) you targeted, and identify year to year trends for specific data points that change</a:t>
            </a:r>
          </a:p>
          <a:p>
            <a:pPr marL="803275" indent="-571500">
              <a:spcBef>
                <a:spcPts val="0"/>
              </a:spcBef>
              <a:defRPr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“</a:t>
            </a:r>
            <a:r>
              <a:rPr lang="en-US" sz="3200" i="1" dirty="0">
                <a:solidFill>
                  <a:schemeClr val="accent5">
                    <a:lumMod val="50000"/>
                  </a:schemeClr>
                </a:solidFill>
              </a:rPr>
              <a:t>Infiltrate your hotspots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” – Identify areas within the selected level that perform the lowest and the highest</a:t>
            </a:r>
          </a:p>
          <a:p>
            <a:pPr marL="803275" indent="-571500">
              <a:spcBef>
                <a:spcPts val="0"/>
              </a:spcBef>
              <a:defRPr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Find “</a:t>
            </a:r>
            <a:r>
              <a:rPr lang="en-US" sz="3200" i="1" dirty="0">
                <a:solidFill>
                  <a:schemeClr val="accent5">
                    <a:lumMod val="50000"/>
                  </a:schemeClr>
                </a:solidFill>
              </a:rPr>
              <a:t>diamonds in the rough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” that represent strong areas of performance within weak EFL’s</a:t>
            </a:r>
          </a:p>
          <a:p>
            <a:pPr marL="803275" indent="-571500">
              <a:spcBef>
                <a:spcPts val="0"/>
              </a:spcBef>
              <a:defRPr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Uncover “</a:t>
            </a:r>
            <a:r>
              <a:rPr lang="en-US" sz="3200" i="1" dirty="0">
                <a:solidFill>
                  <a:schemeClr val="accent5">
                    <a:lumMod val="50000"/>
                  </a:schemeClr>
                </a:solidFill>
              </a:rPr>
              <a:t>what ifs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” – highlight specific students who may be retested, “almost” made a gain, or accrue more hours </a:t>
            </a:r>
          </a:p>
          <a:p>
            <a:pPr marL="803275" indent="-571500">
              <a:spcBef>
                <a:spcPts val="0"/>
              </a:spcBef>
              <a:defRPr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Compare NRS performance with similar students/classes/ teachers reported under “</a:t>
            </a:r>
            <a:r>
              <a:rPr lang="en-US" sz="3200" i="1" dirty="0">
                <a:solidFill>
                  <a:schemeClr val="accent5">
                    <a:lumMod val="50000"/>
                  </a:schemeClr>
                </a:solidFill>
              </a:rPr>
              <a:t>neighboring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” EFL’s</a:t>
            </a:r>
          </a:p>
          <a:p>
            <a:pPr marL="231775" indent="0">
              <a:spcBef>
                <a:spcPts val="0"/>
              </a:spcBef>
              <a:buNone/>
              <a:defRPr/>
            </a:pP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  <a:p>
            <a:pPr marL="803275" indent="-571500">
              <a:spcBef>
                <a:spcPts val="0"/>
              </a:spcBef>
              <a:defRPr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2742ED-E5F3-4A84-9AF5-5CA8849FAEA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399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332" y="304800"/>
            <a:ext cx="10508776" cy="990600"/>
          </a:xfrm>
          <a:solidFill>
            <a:srgbClr val="F8CCE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dirty="0">
                <a:solidFill>
                  <a:srgbClr val="002060"/>
                </a:solidFill>
              </a:rPr>
              <a:t>Define Who Represents Your Selected Levels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332" y="1831561"/>
            <a:ext cx="10508776" cy="4640240"/>
          </a:xfrm>
          <a:solidFill>
            <a:srgbClr val="F8CCEC"/>
          </a:soli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803275" indent="-571500">
              <a:spcBef>
                <a:spcPts val="0"/>
              </a:spcBef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Select specific teachers, classes, students, affected by selected NRS level or CAEP Program</a:t>
            </a:r>
          </a:p>
          <a:p>
            <a:pPr marL="803275" indent="-571500">
              <a:spcBef>
                <a:spcPts val="0"/>
              </a:spcBef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Interview key staff and students </a:t>
            </a:r>
          </a:p>
          <a:p>
            <a:pPr marL="803275" indent="-571500">
              <a:spcBef>
                <a:spcPts val="0"/>
              </a:spcBef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Identify at least one strong pocket of performance and at least one that needs improvement</a:t>
            </a:r>
          </a:p>
          <a:p>
            <a:pPr marL="803275" indent="-571500">
              <a:spcBef>
                <a:spcPts val="0"/>
              </a:spcBef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Solicit ideas for improving persistence</a:t>
            </a:r>
          </a:p>
          <a:p>
            <a:pPr marL="803275" indent="-571500">
              <a:spcBef>
                <a:spcPts val="0"/>
              </a:spcBef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Solicit ideas for improving performance in the classroom</a:t>
            </a:r>
          </a:p>
          <a:p>
            <a:pPr marL="803275" indent="-571500">
              <a:spcBef>
                <a:spcPts val="0"/>
              </a:spcBef>
              <a:defRPr/>
            </a:pPr>
            <a:endParaRPr lang="en-US" sz="3600" dirty="0">
              <a:solidFill>
                <a:schemeClr val="accent5">
                  <a:lumMod val="50000"/>
                </a:schemeClr>
              </a:solidFill>
            </a:endParaRPr>
          </a:p>
          <a:p>
            <a:pPr marL="803275" indent="-571500">
              <a:spcBef>
                <a:spcPts val="0"/>
              </a:spcBef>
              <a:defRPr/>
            </a:pPr>
            <a:endParaRPr lang="en-US" sz="3600" dirty="0">
              <a:solidFill>
                <a:schemeClr val="accent5">
                  <a:lumMod val="50000"/>
                </a:schemeClr>
              </a:solidFill>
            </a:endParaRPr>
          </a:p>
          <a:p>
            <a:pPr marL="803275" indent="-571500">
              <a:spcBef>
                <a:spcPts val="0"/>
              </a:spcBef>
              <a:defRPr/>
            </a:pPr>
            <a:endParaRPr lang="en-US" sz="3600" dirty="0">
              <a:solidFill>
                <a:schemeClr val="accent5">
                  <a:lumMod val="50000"/>
                </a:schemeClr>
              </a:solidFill>
            </a:endParaRPr>
          </a:p>
          <a:p>
            <a:pPr indent="-342900">
              <a:spcBef>
                <a:spcPts val="0"/>
              </a:spcBef>
              <a:defRPr/>
            </a:pP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2742ED-E5F3-4A84-9AF5-5CA8849FAEA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353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When Performance and Persistence Both Low"/>
          <p:cNvSpPr txBox="1">
            <a:spLocks noGrp="1"/>
          </p:cNvSpPr>
          <p:nvPr>
            <p:ph type="title" idx="4294967295"/>
          </p:nvPr>
        </p:nvSpPr>
        <p:spPr>
          <a:xfrm>
            <a:off x="1073020" y="230327"/>
            <a:ext cx="9452634" cy="70587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When Performance and Persistence are Both Low (b)</a:t>
            </a:r>
          </a:p>
        </p:txBody>
      </p:sp>
      <p:pic>
        <p:nvPicPr>
          <p:cNvPr id="2" name="Picture 1" descr="Lo performance, lo persistence is shown in the lower left quadrant of the persistence/performance cros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761" y="3733801"/>
            <a:ext cx="3636379" cy="2514945"/>
          </a:xfrm>
          <a:prstGeom prst="rect">
            <a:avLst/>
          </a:prstGeom>
        </p:spPr>
      </p:pic>
      <p:sp>
        <p:nvSpPr>
          <p:cNvPr id="5" name="Rectangle 4" descr="a box that says The agency should address basic data clean up first – that is, missing student demographics or attendance hours.&#10;&#10;Once basic clean up is complete, then start with the persistence side – specifically, student pre/post-testing rates. &#10;"/>
          <p:cNvSpPr/>
          <p:nvPr/>
        </p:nvSpPr>
        <p:spPr>
          <a:xfrm>
            <a:off x="5501049" y="1078099"/>
            <a:ext cx="4874477" cy="517064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01049" y="1078099"/>
            <a:ext cx="4874477" cy="51706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000" dirty="0"/>
              <a:t>The agency should address basic data clean up first – that is, missing student demographics or attendance hours.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000" dirty="0"/>
              <a:t>Once basic clean up is complete, then start with the persistence side – specifically, student pre/post-testing rates.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D201B8-79DF-4A8E-BB90-AC31C58AD82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47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When Performance and Persistence are Both Low&#10;"/>
          <p:cNvSpPr txBox="1">
            <a:spLocks noGrp="1"/>
          </p:cNvSpPr>
          <p:nvPr>
            <p:ph type="title" idx="4294967295"/>
          </p:nvPr>
        </p:nvSpPr>
        <p:spPr>
          <a:xfrm>
            <a:off x="1109500" y="264623"/>
            <a:ext cx="10244300" cy="70587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When Performance and Persistence are Both Low (c)</a:t>
            </a:r>
          </a:p>
        </p:txBody>
      </p:sp>
      <p:pic>
        <p:nvPicPr>
          <p:cNvPr id="2" name="Picture 1" descr="Lo performance, lo persistence is shown in the lower left quadrant of the persistence/performance cros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75" y="3841405"/>
            <a:ext cx="3636379" cy="2514945"/>
          </a:xfrm>
          <a:prstGeom prst="rect">
            <a:avLst/>
          </a:prstGeom>
        </p:spPr>
      </p:pic>
      <p:sp>
        <p:nvSpPr>
          <p:cNvPr id="5" name="Rectangle 4" descr="a box that says "/>
          <p:cNvSpPr/>
          <p:nvPr/>
        </p:nvSpPr>
        <p:spPr>
          <a:xfrm>
            <a:off x="4541943" y="1382695"/>
            <a:ext cx="7061982" cy="33239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 descr="a box that says TE Reports to Improve Persistence:&#10;“Roster” Reports – &#10;Student Test Summary&#10;Student Gains&#10;Next Assigned Test&#10;Instructional Hours Reports&#10;Enrollees by Hours&#10;Services Enrollees by Hours&#10;NEW: Enrollees by City and Zip&#10;NEW: Butterfly Hours&#10;"/>
          <p:cNvSpPr txBox="1"/>
          <p:nvPr/>
        </p:nvSpPr>
        <p:spPr>
          <a:xfrm>
            <a:off x="4541943" y="1382694"/>
            <a:ext cx="7061982" cy="51706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/>
              <a:t>TE Reports to Improve Persistence: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“Roster” Reports –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Student Test Summary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Student Gains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Next Assigned Test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Instructional Hours Reports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Enrollees by Hours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Services Enrollees by Hours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NEW: Enrollees by City and Zip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NEW: Butterfly Hours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D201B8-79DF-4A8E-BB90-AC31C58AD82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19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When Performance and Persistence are Both Low"/>
          <p:cNvSpPr txBox="1">
            <a:spLocks noGrp="1"/>
          </p:cNvSpPr>
          <p:nvPr>
            <p:ph type="title" idx="4294967295"/>
          </p:nvPr>
        </p:nvSpPr>
        <p:spPr>
          <a:xfrm>
            <a:off x="1109500" y="264623"/>
            <a:ext cx="10244300" cy="70587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When Performance and Persistence are Both Low (d)</a:t>
            </a:r>
          </a:p>
        </p:txBody>
      </p:sp>
      <p:sp>
        <p:nvSpPr>
          <p:cNvPr id="3" name="TextBox 2" descr="a box that says TE Reports to Improve Persistence:&#10;DIR&#10;Items 8-9-10 (Item 10a especially)&#10;Items 22 a-b-c &#10;CAEP Reports&#10;NRS Monitor&#10;CAEP Outcomes &#10;CAEP Enrollees by Hours&#10;New: Butterfly Hours&#10;"/>
          <p:cNvSpPr txBox="1"/>
          <p:nvPr/>
        </p:nvSpPr>
        <p:spPr>
          <a:xfrm>
            <a:off x="2565009" y="1025828"/>
            <a:ext cx="7061982" cy="42473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/>
              <a:t>TE Reports to Improve Persistence: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DIR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Items 8-9-10 (Item 10a especially)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Items 22 a-b-c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CAEP Reports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NRS Monitor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CAEP Outcomes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CAEP Enrollees by Hours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New: Butterfly Hours</a:t>
            </a:r>
          </a:p>
        </p:txBody>
      </p:sp>
      <p:pic>
        <p:nvPicPr>
          <p:cNvPr id="2" name="Picture 1" descr="Lo performance, lo persistence is shown in the lower left quadrant of the persistence/performance cros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09" y="4540224"/>
            <a:ext cx="2785323" cy="1926349"/>
          </a:xfrm>
          <a:prstGeom prst="rect">
            <a:avLst/>
          </a:prstGeom>
        </p:spPr>
      </p:pic>
      <p:pic>
        <p:nvPicPr>
          <p:cNvPr id="8" name="Picture 7" descr="A picture of the Operation game that says Diagnosis">
            <a:extLst>
              <a:ext uri="{FF2B5EF4-FFF2-40B4-BE49-F238E27FC236}">
                <a16:creationId xmlns:a16="http://schemas.microsoft.com/office/drawing/2014/main" id="{9B38ADA4-85B5-4F66-ACAC-E018E389E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665" y="5467786"/>
            <a:ext cx="1146147" cy="1268078"/>
          </a:xfrm>
          <a:prstGeom prst="rect">
            <a:avLst/>
          </a:prstGeom>
        </p:spPr>
      </p:pic>
      <p:sp>
        <p:nvSpPr>
          <p:cNvPr id="9" name="Rounded Rectangular Callout 7">
            <a:extLst>
              <a:ext uri="{FF2B5EF4-FFF2-40B4-BE49-F238E27FC236}">
                <a16:creationId xmlns:a16="http://schemas.microsoft.com/office/drawing/2014/main" id="{05246233-B035-4CDF-AD39-7406545BDDBF}"/>
              </a:ext>
            </a:extLst>
          </p:cNvPr>
          <p:cNvSpPr/>
          <p:nvPr/>
        </p:nvSpPr>
        <p:spPr>
          <a:xfrm>
            <a:off x="5240245" y="5566879"/>
            <a:ext cx="5712654" cy="705870"/>
          </a:xfrm>
          <a:prstGeom prst="wedgeRoundRectCallout">
            <a:avLst>
              <a:gd name="adj1" fmla="val -66218"/>
              <a:gd name="adj2" fmla="val 594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5425" indent="6350">
              <a:spcBef>
                <a:spcPts val="0"/>
              </a:spcBef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Consider “CAEP logic” vs “DIR logic”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D201B8-79DF-4A8E-BB90-AC31C58AD82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498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750" y="304800"/>
            <a:ext cx="8229600" cy="99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dirty="0">
                <a:solidFill>
                  <a:srgbClr val="002060"/>
                </a:solidFill>
              </a:rPr>
              <a:t>Local Performance Goals: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Troubleshooting Persistence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3" name="Picture 2" descr="A picture of the Operation game that says Diagnosi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870" y="4708065"/>
            <a:ext cx="1513105" cy="1674074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935260" y="1473201"/>
            <a:ext cx="4150503" cy="1990011"/>
          </a:xfrm>
          <a:prstGeom prst="wedgeRoundRectCallout">
            <a:avLst>
              <a:gd name="adj1" fmla="val -66574"/>
              <a:gd name="adj2" fmla="val 9489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600" indent="3175">
              <a:spcBef>
                <a:spcPts val="0"/>
              </a:spcBef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Which classes, teachers, or groups of students do noticeably better or worse than others? </a:t>
            </a:r>
          </a:p>
        </p:txBody>
      </p:sp>
      <p:sp>
        <p:nvSpPr>
          <p:cNvPr id="11" name="Rounded Rectangular Callout 7">
            <a:extLst>
              <a:ext uri="{FF2B5EF4-FFF2-40B4-BE49-F238E27FC236}">
                <a16:creationId xmlns:a16="http://schemas.microsoft.com/office/drawing/2014/main" id="{9F533470-DA3C-4FAE-9E9A-7D050A24E22B}"/>
              </a:ext>
            </a:extLst>
          </p:cNvPr>
          <p:cNvSpPr/>
          <p:nvPr/>
        </p:nvSpPr>
        <p:spPr>
          <a:xfrm>
            <a:off x="7184572" y="1753638"/>
            <a:ext cx="4814596" cy="2351313"/>
          </a:xfrm>
          <a:prstGeom prst="wedgeRoundRectCallout">
            <a:avLst>
              <a:gd name="adj1" fmla="val -141858"/>
              <a:gd name="adj2" fmla="val 57929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600" indent="3175">
              <a:spcBef>
                <a:spcPts val="0"/>
              </a:spcBef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What is the difference in feedback from teachers and students in higher performing classes? From lower performing classes? </a:t>
            </a:r>
          </a:p>
        </p:txBody>
      </p:sp>
      <p:sp>
        <p:nvSpPr>
          <p:cNvPr id="9" name="Rounded Rectangular Callout 7">
            <a:extLst>
              <a:ext uri="{FF2B5EF4-FFF2-40B4-BE49-F238E27FC236}">
                <a16:creationId xmlns:a16="http://schemas.microsoft.com/office/drawing/2014/main" id="{D2C31AD5-6257-4FB3-89B2-8EA61339382D}"/>
              </a:ext>
            </a:extLst>
          </p:cNvPr>
          <p:cNvSpPr/>
          <p:nvPr/>
        </p:nvSpPr>
        <p:spPr>
          <a:xfrm>
            <a:off x="3676262" y="4282752"/>
            <a:ext cx="8229599" cy="2351313"/>
          </a:xfrm>
          <a:prstGeom prst="wedgeRoundRectCallout">
            <a:avLst>
              <a:gd name="adj1" fmla="val -69749"/>
              <a:gd name="adj2" fmla="val -17863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33363" indent="-1206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Do teachers receive regular communication from your agency about who is responsible for testing and collecting student attendance?</a:t>
            </a:r>
          </a:p>
          <a:p>
            <a:pPr marL="233363" indent="-1206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Do students in turn receive regular feedback about this from teachers?</a:t>
            </a:r>
          </a:p>
        </p:txBody>
      </p:sp>
    </p:spTree>
    <p:extLst>
      <p:ext uri="{BB962C8B-B14F-4D97-AF65-F5344CB8AC3E}">
        <p14:creationId xmlns:p14="http://schemas.microsoft.com/office/powerpoint/2010/main" val="1331957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When Performance is Low and Persistence is High"/>
          <p:cNvSpPr txBox="1">
            <a:spLocks noGrp="1"/>
          </p:cNvSpPr>
          <p:nvPr>
            <p:ph type="title" idx="4294967295"/>
          </p:nvPr>
        </p:nvSpPr>
        <p:spPr>
          <a:xfrm>
            <a:off x="366689" y="378503"/>
            <a:ext cx="10095741" cy="6791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When Performance is Low and Persistence is High (a)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96369" y="1360292"/>
            <a:ext cx="7362093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TE Reports for Performance Improvement</a:t>
            </a:r>
            <a:r>
              <a:rPr lang="en-US" sz="3200" dirty="0"/>
              <a:t>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200" dirty="0"/>
              <a:t>DIR Items 10 a-b (10b especially)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200" dirty="0"/>
              <a:t>NRS Monitor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200" dirty="0"/>
              <a:t>CAEP Outcomes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200" dirty="0"/>
              <a:t>I-3 Summary</a:t>
            </a:r>
          </a:p>
        </p:txBody>
      </p:sp>
      <p:pic>
        <p:nvPicPr>
          <p:cNvPr id="2" name="Picture 1" descr="Lo performance, hi persistence is shown in the upper left quadrant of the persistence/performance cros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5" y="2720359"/>
            <a:ext cx="4038601" cy="302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723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When Performance is Low and Persistence is High"/>
          <p:cNvSpPr txBox="1">
            <a:spLocks noGrp="1"/>
          </p:cNvSpPr>
          <p:nvPr>
            <p:ph type="title" idx="4294967295"/>
          </p:nvPr>
        </p:nvSpPr>
        <p:spPr>
          <a:xfrm>
            <a:off x="366689" y="378503"/>
            <a:ext cx="10095741" cy="6791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When Performance is Low and Persistence is High (b)</a:t>
            </a:r>
          </a:p>
        </p:txBody>
      </p:sp>
      <p:pic>
        <p:nvPicPr>
          <p:cNvPr id="2" name="Picture 1" descr="Lo performance, hi persistence is shown in the upper left quadrant of the persistence/performance cros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33" y="1171478"/>
            <a:ext cx="4038601" cy="30255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E76D9F-4F90-4124-9A40-E3E9C7C254C7}"/>
              </a:ext>
            </a:extLst>
          </p:cNvPr>
          <p:cNvSpPr txBox="1"/>
          <p:nvPr/>
        </p:nvSpPr>
        <p:spPr>
          <a:xfrm>
            <a:off x="4404049" y="2771708"/>
            <a:ext cx="7595118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/>
              <a:t>TE Reports for Performance Improvement</a:t>
            </a:r>
            <a:r>
              <a:rPr lang="en-US" sz="3200" dirty="0"/>
              <a:t>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200" dirty="0"/>
              <a:t>Test Results Reports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3200" dirty="0"/>
              <a:t>Content Standards/CCRS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3200" dirty="0"/>
              <a:t>Competencies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3200" dirty="0"/>
              <a:t>Individual Skills Profile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3200" dirty="0"/>
              <a:t>Refer to “Curriculum Management &amp; Instruction” section of CASAS Web</a:t>
            </a:r>
          </a:p>
        </p:txBody>
      </p:sp>
    </p:spTree>
    <p:extLst>
      <p:ext uri="{BB962C8B-B14F-4D97-AF65-F5344CB8AC3E}">
        <p14:creationId xmlns:p14="http://schemas.microsoft.com/office/powerpoint/2010/main" val="10443706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3A16-42CC-4BD5-9D90-86260DE68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6963"/>
          </a:xfrm>
        </p:spPr>
        <p:txBody>
          <a:bodyPr/>
          <a:lstStyle/>
          <a:p>
            <a:r>
              <a:rPr lang="en-US" dirty="0"/>
              <a:t>Curriculum Management &amp; Instruction (a)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2A77AB-808C-46C4-9065-7AC2DBEE8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E5FD-1591-4512-89C6-D62E2E3FFD0D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 descr="A screenshot of the CASAS Website homepage">
            <a:extLst>
              <a:ext uri="{FF2B5EF4-FFF2-40B4-BE49-F238E27FC236}">
                <a16:creationId xmlns:a16="http://schemas.microsoft.com/office/drawing/2014/main" id="{2B0E7231-2D07-470A-9661-16E10C0C8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449" y="1586890"/>
            <a:ext cx="7701789" cy="49059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 descr="CASAS Basic Skills Content Standards&#10;College and Career Readiness Standards&#10;CASAS Competencies&#10;CASAS Scale, Skill Levels, and Descriptors&#10;Curriculum Modules (Low Level Literacy)&#10;Instructional Materials: QuickSearch Online&#10;Sample Test Items&#10;Success Stories">
            <a:extLst>
              <a:ext uri="{FF2B5EF4-FFF2-40B4-BE49-F238E27FC236}">
                <a16:creationId xmlns:a16="http://schemas.microsoft.com/office/drawing/2014/main" id="{742EF38F-EFE9-4615-91EA-F32904A61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071" y="2159170"/>
            <a:ext cx="2926659" cy="44480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85948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678F82-E397-47DC-9F02-0ED4834F4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8764"/>
          </a:xfrm>
        </p:spPr>
        <p:txBody>
          <a:bodyPr/>
          <a:lstStyle/>
          <a:p>
            <a:r>
              <a:rPr lang="en-US" dirty="0"/>
              <a:t>CAEP Reports Updates in 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CF3881-27E1-4A70-A256-180D440E7A5A}"/>
              </a:ext>
            </a:extLst>
          </p:cNvPr>
          <p:cNvSpPr txBox="1"/>
          <p:nvPr/>
        </p:nvSpPr>
        <p:spPr>
          <a:xfrm>
            <a:off x="254604" y="1814732"/>
            <a:ext cx="47656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Consortium Manager Tables</a:t>
            </a:r>
            <a:r>
              <a:rPr lang="en-US" sz="20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I-3 Summary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Student Enrollment by Zip and 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Student Enrollment by Zip and Demographics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Butterfly Hours</a:t>
            </a:r>
            <a:endParaRPr lang="en-US" sz="2400" dirty="0"/>
          </a:p>
        </p:txBody>
      </p:sp>
      <p:pic>
        <p:nvPicPr>
          <p:cNvPr id="6" name="Picture 5" descr="Picture of Path to get to CAEP Consortium Manager Reports">
            <a:extLst>
              <a:ext uri="{FF2B5EF4-FFF2-40B4-BE49-F238E27FC236}">
                <a16:creationId xmlns:a16="http://schemas.microsoft.com/office/drawing/2014/main" id="{B2921EE1-DFCB-4DD7-8F4D-EDFD8B69A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41"/>
          <a:stretch/>
        </p:blipFill>
        <p:spPr>
          <a:xfrm>
            <a:off x="5221670" y="1999496"/>
            <a:ext cx="6524854" cy="30642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FE5A8B-0AD9-4786-8AA0-85C4F3336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E5FD-1591-4512-89C6-D62E2E3FFD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035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3A16-42CC-4BD5-9D90-86260DE68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6963"/>
          </a:xfrm>
        </p:spPr>
        <p:txBody>
          <a:bodyPr/>
          <a:lstStyle/>
          <a:p>
            <a:r>
              <a:rPr lang="en-US" dirty="0"/>
              <a:t>Curriculum Management &amp; Instruction (b)</a:t>
            </a:r>
          </a:p>
        </p:txBody>
      </p:sp>
      <p:pic>
        <p:nvPicPr>
          <p:cNvPr id="7" name="Picture 6" descr="CASAS Basic Skills Content Standards&#10;College and Career Readiness Standards&#10;CASAS Competencies&#10;CASAS Scale, Skill Levels, and Descriptors&#10;Curriculum Modules (Low level literacy)&#10;Instructional Materials: QuickSearch Online">
            <a:extLst>
              <a:ext uri="{FF2B5EF4-FFF2-40B4-BE49-F238E27FC236}">
                <a16:creationId xmlns:a16="http://schemas.microsoft.com/office/drawing/2014/main" id="{742EF38F-EFE9-4615-91EA-F32904A61D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343"/>
          <a:stretch/>
        </p:blipFill>
        <p:spPr>
          <a:xfrm>
            <a:off x="1574695" y="2236367"/>
            <a:ext cx="3144833" cy="3711672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FB7D2AC2-C361-4238-8C92-1C8EFFE9F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138579"/>
              </p:ext>
            </p:extLst>
          </p:nvPr>
        </p:nvGraphicFramePr>
        <p:xfrm>
          <a:off x="5064370" y="1697621"/>
          <a:ext cx="6611814" cy="427793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611814">
                  <a:extLst>
                    <a:ext uri="{9D8B030D-6E8A-4147-A177-3AD203B41FA5}">
                      <a16:colId xmlns:a16="http://schemas.microsoft.com/office/drawing/2014/main" val="3950839101"/>
                    </a:ext>
                  </a:extLst>
                </a:gridCol>
              </a:tblGrid>
              <a:tr h="572538">
                <a:tc>
                  <a:txBody>
                    <a:bodyPr/>
                    <a:lstStyle/>
                    <a:p>
                      <a:r>
                        <a:rPr lang="en-US" sz="2800" dirty="0"/>
                        <a:t>Related TE Reports &amp; TE Report Issues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948307"/>
                  </a:ext>
                </a:extLst>
              </a:tr>
              <a:tr h="572538">
                <a:tc>
                  <a:txBody>
                    <a:bodyPr/>
                    <a:lstStyle/>
                    <a:p>
                      <a:r>
                        <a:rPr lang="en-US" dirty="0"/>
                        <a:t>2009 CASAS Content Standards. Still applicable to Life and Work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Reports – Test Results – Content Standard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1990053"/>
                  </a:ext>
                </a:extLst>
              </a:tr>
              <a:tr h="631086">
                <a:tc>
                  <a:txBody>
                    <a:bodyPr/>
                    <a:lstStyle/>
                    <a:p>
                      <a:r>
                        <a:rPr lang="en-US" dirty="0"/>
                        <a:t>2016 CCRS. Used in GOALS, and will be used in the new CASAS tests.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Reports – Test Results – Content Standard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091232"/>
                  </a:ext>
                </a:extLst>
              </a:tr>
              <a:tr h="572538">
                <a:tc>
                  <a:txBody>
                    <a:bodyPr/>
                    <a:lstStyle/>
                    <a:p>
                      <a:r>
                        <a:rPr lang="en-US" dirty="0"/>
                        <a:t>Reports – Test Results - Competency</a:t>
                      </a:r>
                      <a:endParaRPr lang="en-US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7198100"/>
                  </a:ext>
                </a:extLst>
              </a:tr>
              <a:tr h="572538">
                <a:tc>
                  <a:txBody>
                    <a:bodyPr/>
                    <a:lstStyle/>
                    <a:p>
                      <a:r>
                        <a:rPr lang="en-US" dirty="0"/>
                        <a:t>Included in Individual Skills Profile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7262177"/>
                  </a:ext>
                </a:extLst>
              </a:tr>
              <a:tr h="572538">
                <a:tc>
                  <a:txBody>
                    <a:bodyPr/>
                    <a:lstStyle/>
                    <a:p>
                      <a:r>
                        <a:rPr lang="en-US" dirty="0"/>
                        <a:t>Could be used for placement of low level ABE/ESL</a:t>
                      </a:r>
                    </a:p>
                    <a:p>
                      <a:r>
                        <a:rPr lang="en-US" dirty="0"/>
                        <a:t>Referral for “Does not have skills…”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5874263"/>
                  </a:ext>
                </a:extLst>
              </a:tr>
              <a:tr h="572538">
                <a:tc>
                  <a:txBody>
                    <a:bodyPr/>
                    <a:lstStyle/>
                    <a:p>
                      <a:r>
                        <a:rPr lang="en-US" dirty="0"/>
                        <a:t>Filter for competency or content standard</a:t>
                      </a:r>
                    </a:p>
                    <a:p>
                      <a:r>
                        <a:rPr lang="en-US" dirty="0"/>
                        <a:t>Filter for special program or modality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20270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2A77AB-808C-46C4-9065-7AC2DBEE8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E5FD-1591-4512-89C6-D62E2E3FFD0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288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750" y="304800"/>
            <a:ext cx="8229600" cy="99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dirty="0">
                <a:solidFill>
                  <a:srgbClr val="002060"/>
                </a:solidFill>
              </a:rPr>
              <a:t>Local Performance Goals: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Troubleshooting Performance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3" name="Picture 2" descr="A picture of the Operation game that says Diagnosi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63" y="4708065"/>
            <a:ext cx="1513105" cy="1674074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626504" y="1632857"/>
            <a:ext cx="4210439" cy="1934547"/>
          </a:xfrm>
          <a:prstGeom prst="wedgeRoundRectCallout">
            <a:avLst>
              <a:gd name="adj1" fmla="val -61870"/>
              <a:gd name="adj2" fmla="val 10289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600" indent="3175">
              <a:spcBef>
                <a:spcPts val="0"/>
              </a:spcBef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Which classes, teachers, or groups of students do noticeably better or worse than others? </a:t>
            </a:r>
          </a:p>
        </p:txBody>
      </p:sp>
      <p:sp>
        <p:nvSpPr>
          <p:cNvPr id="11" name="Rounded Rectangular Callout 7">
            <a:extLst>
              <a:ext uri="{FF2B5EF4-FFF2-40B4-BE49-F238E27FC236}">
                <a16:creationId xmlns:a16="http://schemas.microsoft.com/office/drawing/2014/main" id="{9F533470-DA3C-4FAE-9E9A-7D050A24E22B}"/>
              </a:ext>
            </a:extLst>
          </p:cNvPr>
          <p:cNvSpPr/>
          <p:nvPr/>
        </p:nvSpPr>
        <p:spPr>
          <a:xfrm>
            <a:off x="6966849" y="1716833"/>
            <a:ext cx="4724406" cy="2733869"/>
          </a:xfrm>
          <a:prstGeom prst="wedgeRoundRectCallout">
            <a:avLst>
              <a:gd name="adj1" fmla="val -140888"/>
              <a:gd name="adj2" fmla="val 56834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600" indent="3175">
              <a:spcBef>
                <a:spcPts val="0"/>
              </a:spcBef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What is the difference in feedback from teachers and students in higher/lower performing classes? Is there any difference 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</a:rPr>
              <a:t>between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teachers and students? </a:t>
            </a:r>
          </a:p>
        </p:txBody>
      </p:sp>
      <p:sp>
        <p:nvSpPr>
          <p:cNvPr id="9" name="Rounded Rectangular Callout 7">
            <a:extLst>
              <a:ext uri="{FF2B5EF4-FFF2-40B4-BE49-F238E27FC236}">
                <a16:creationId xmlns:a16="http://schemas.microsoft.com/office/drawing/2014/main" id="{D2C31AD5-6257-4FB3-89B2-8EA61339382D}"/>
              </a:ext>
            </a:extLst>
          </p:cNvPr>
          <p:cNvSpPr/>
          <p:nvPr/>
        </p:nvSpPr>
        <p:spPr>
          <a:xfrm>
            <a:off x="3331026" y="4618653"/>
            <a:ext cx="8360229" cy="1934547"/>
          </a:xfrm>
          <a:prstGeom prst="wedgeRoundRectCallout">
            <a:avLst>
              <a:gd name="adj1" fmla="val -63321"/>
              <a:gd name="adj2" fmla="val -19792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33363" indent="-1206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Are teachers empowered to identify and employ best practices for student learning?</a:t>
            </a:r>
          </a:p>
          <a:p>
            <a:pPr marL="233363" indent="-1206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Are students able to relate class activities to personal goals and assessment results to instruction?</a:t>
            </a:r>
          </a:p>
        </p:txBody>
      </p:sp>
    </p:spTree>
    <p:extLst>
      <p:ext uri="{BB962C8B-B14F-4D97-AF65-F5344CB8AC3E}">
        <p14:creationId xmlns:p14="http://schemas.microsoft.com/office/powerpoint/2010/main" val="993487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149" y="283237"/>
            <a:ext cx="11163869" cy="79493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R="0" lvl="0" algn="ctr">
              <a:spcAft>
                <a:spcPts val="0"/>
              </a:spcAft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Troubleshooting Suggestions for ABE/ASE: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14149" y="1184982"/>
            <a:ext cx="11163869" cy="5607701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“What if” </a:t>
            </a:r>
            <a:r>
              <a:rPr lang="en-US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BE/ASE students made more pre/post gains, accrued hours, etc.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Organize data into three buckets – 1) ABE; 2) HSE; 3) HS Diploma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Modify, if necessary, into two buckets – 1) ABE; 2) ASE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ASE only – compare HSE students vs HS diploma program students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Compare math scores vs reading scores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students at higher levels who may have scored “too high” on the pretest to achieve an EFL gain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Compare pre/post outcomes to HS diploma credits progress for students in high school diploma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Relate pre/post results to HSE attainment/HSE sub-section progress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Compare GED vs </a:t>
            </a:r>
            <a:r>
              <a:rPr lang="en-US" sz="26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HiSET</a:t>
            </a:r>
            <a:r>
              <a:rPr lang="en-US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if applicable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Evaluate by HSE/HS subject area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E5FD-1591-4512-89C6-D62E2E3FFD0D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2254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149" y="283237"/>
            <a:ext cx="11163869" cy="79493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Troubleshooting Suggestions for ESL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14149" y="1438154"/>
            <a:ext cx="11163869" cy="5100758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“What if” </a:t>
            </a:r>
            <a:r>
              <a:rPr lang="en-US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ESL students made more pre/post gains, accrued hours, etc.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Organize data into buckets that separate students in EL Civics from “regular” ESL students 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Modify to further separate students by ELC focus area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Modify to compare students in IET/workforce training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Compare listening scores vs reading scores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students at higher levels who may have scored “too high” on the pretest to place into an ESL level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Compare NRS pre/post outcomes to success on ELC COAAP’s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Compare by key demographics factors important to your local region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E5FD-1591-4512-89C6-D62E2E3FFD0D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0995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149" y="283237"/>
            <a:ext cx="11163869" cy="79493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Troubleshooting Suggestions for CTE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14149" y="1438154"/>
            <a:ext cx="11163869" cy="5100758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“What if” </a:t>
            </a:r>
            <a:r>
              <a:rPr lang="en-US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CTE students made more outcomes, accrued hours, etc.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Organize data into buckets that separate students in CTE from programs such as Pre-Apprenticeship or Workforce Preparation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alternative persistence measures using instructional hours if applicable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Modify to separate students by CTE occupation, CIP, or course code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Modify to compare students in IET/or with co-enrollment in both ABE/ESL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Compare “other literacy gains” (such as occupational skills gain)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Compare and contrast specific outcomes for Transitions and Post-Secondary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Strengthen ties with regional partners such as the AJCC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Ensure agency outcomes relate to regional priorities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Compare by key demographics factors important to your local region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E5FD-1591-4512-89C6-D62E2E3FFD0D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7502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149" y="283237"/>
            <a:ext cx="11163869" cy="79493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Troubleshooting Suggestions– Special Programs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14149" y="1313778"/>
            <a:ext cx="11163869" cy="5130356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“What if” </a:t>
            </a:r>
            <a:r>
              <a:rPr lang="en-US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students in specific Special Programs – or students with specific Barriers to Employment - made more pre/post gains, accrued more hours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key special programs (or barriers) at your agency, and the specific EFL’s relevant to this population (</a:t>
            </a:r>
            <a:r>
              <a:rPr lang="en-US" sz="26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example</a:t>
            </a:r>
            <a:r>
              <a:rPr lang="en-US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issues with Adults with Disabilities could be reflected by ABE 1/Beginning Literacy).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Isolate students with special needs or specific barriers to employment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Compare data from students enrolled in the Special Program vs everyone else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Evaluate students in distance learning vs hybrid/</a:t>
            </a:r>
            <a:r>
              <a:rPr lang="en-US" sz="26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hyflex</a:t>
            </a:r>
            <a:r>
              <a:rPr lang="en-US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vs f2f instruction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Evaluate students with “workforce” connections such as IET, VABE/VESL, workforce preparation, or WIOA Co-Enrollment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Relate data to students receiving short term services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US" sz="2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US" sz="2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US" sz="2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E5FD-1591-4512-89C6-D62E2E3FFD0D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8117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107" y="304800"/>
            <a:ext cx="10630467" cy="990600"/>
          </a:xfrm>
          <a:solidFill>
            <a:srgbClr val="F8CCE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dirty="0">
                <a:solidFill>
                  <a:srgbClr val="002060"/>
                </a:solidFill>
              </a:rPr>
              <a:t>Systems in Place to Support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Local Performance Goals (a)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108" y="1492898"/>
            <a:ext cx="10630468" cy="4777273"/>
          </a:xfrm>
          <a:solidFill>
            <a:schemeClr val="bg1"/>
          </a:solidFill>
          <a:ln w="12700">
            <a:solidFill>
              <a:srgbClr val="FFCC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803275" indent="-571500">
              <a:spcBef>
                <a:spcPts val="0"/>
              </a:spcBef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Review feedback to identify improvements for student orientation, managed enrollment and attendance policy</a:t>
            </a:r>
          </a:p>
          <a:p>
            <a:pPr marL="803275" indent="-571500">
              <a:spcBef>
                <a:spcPts val="0"/>
              </a:spcBef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Identify areas to improve student class and level placement and scheduling pre/post-testing</a:t>
            </a:r>
          </a:p>
          <a:p>
            <a:pPr marL="803275" indent="-571500">
              <a:spcBef>
                <a:spcPts val="0"/>
              </a:spcBef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Review feedback to identify any needs for new curriculum and lesson planning materials</a:t>
            </a:r>
          </a:p>
          <a:p>
            <a:pPr marL="803275" indent="-571500">
              <a:spcBef>
                <a:spcPts val="0"/>
              </a:spcBef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Administer short term services to address student needs that might affect classroom learning</a:t>
            </a:r>
          </a:p>
          <a:p>
            <a:pPr marL="803275" indent="-571500">
              <a:spcBef>
                <a:spcPts val="0"/>
              </a:spcBef>
              <a:defRPr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803275" indent="-571500">
              <a:spcBef>
                <a:spcPts val="0"/>
              </a:spcBef>
              <a:defRPr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indent="-342900">
              <a:spcBef>
                <a:spcPts val="0"/>
              </a:spcBef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2742ED-E5F3-4A84-9AF5-5CA8849FAEA9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6391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108" y="304800"/>
            <a:ext cx="10508776" cy="990600"/>
          </a:xfrm>
          <a:solidFill>
            <a:srgbClr val="F8CCE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dirty="0">
                <a:solidFill>
                  <a:srgbClr val="002060"/>
                </a:solidFill>
              </a:rPr>
              <a:t>Systems in Place to Support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Local Performance Goals (b)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108" y="1464906"/>
            <a:ext cx="10630468" cy="5088294"/>
          </a:xfrm>
          <a:solidFill>
            <a:schemeClr val="bg1"/>
          </a:solidFill>
          <a:ln w="12700">
            <a:solidFill>
              <a:srgbClr val="FFCC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803275" indent="-571500">
              <a:spcBef>
                <a:spcPts val="0"/>
              </a:spcBef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Share feedback and solutions with teachers, data managers and other staff to ensure universal understanding</a:t>
            </a:r>
          </a:p>
          <a:p>
            <a:pPr marL="803275" indent="-571500">
              <a:spcBef>
                <a:spcPts val="0"/>
              </a:spcBef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Ensure students are included in every step of the process</a:t>
            </a:r>
          </a:p>
          <a:p>
            <a:pPr marL="803275" indent="-571500">
              <a:spcBef>
                <a:spcPts val="0"/>
              </a:spcBef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Use information from interviews to bolster collaboration with regional partners </a:t>
            </a:r>
          </a:p>
          <a:p>
            <a:pPr marL="803275" indent="-571500">
              <a:spcBef>
                <a:spcPts val="0"/>
              </a:spcBef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Encourage “360 degree” feedback from students, regional partners, and other stakeholders</a:t>
            </a:r>
          </a:p>
          <a:p>
            <a:pPr marL="803275" indent="-571500">
              <a:spcBef>
                <a:spcPts val="0"/>
              </a:spcBef>
              <a:defRPr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Develop a “culture of data” at your agency</a:t>
            </a:r>
          </a:p>
          <a:p>
            <a:pPr marL="803275" indent="-571500">
              <a:spcBef>
                <a:spcPts val="0"/>
              </a:spcBef>
              <a:defRPr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803275" indent="-571500">
              <a:spcBef>
                <a:spcPts val="0"/>
              </a:spcBef>
              <a:defRPr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indent="-342900">
              <a:spcBef>
                <a:spcPts val="0"/>
              </a:spcBef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2742ED-E5F3-4A84-9AF5-5CA8849FAEA9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7135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332" y="304800"/>
            <a:ext cx="10630468" cy="990600"/>
          </a:xfrm>
          <a:solidFill>
            <a:srgbClr val="FFCC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dirty="0">
                <a:solidFill>
                  <a:srgbClr val="002060"/>
                </a:solidFill>
              </a:rPr>
              <a:t>Systems in Place to Support Performance Goals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332" y="1583140"/>
            <a:ext cx="10630468" cy="4967785"/>
          </a:xfrm>
          <a:solidFill>
            <a:schemeClr val="bg1"/>
          </a:solidFill>
          <a:ln w="12700">
            <a:solidFill>
              <a:srgbClr val="FFCC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Local Assessment Policy</a:t>
            </a:r>
          </a:p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Targeted instruction</a:t>
            </a:r>
          </a:p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Supported and Training Services</a:t>
            </a:r>
          </a:p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Regular data reviews</a:t>
            </a:r>
          </a:p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Clear channels of communication</a:t>
            </a:r>
          </a:p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Regional Collaboration</a:t>
            </a:r>
          </a:p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360 Degree Feedback</a:t>
            </a:r>
          </a:p>
          <a:p>
            <a:pPr marL="803275" indent="-571500">
              <a:spcBef>
                <a:spcPts val="0"/>
              </a:spcBef>
              <a:defRPr/>
            </a:pPr>
            <a:endParaRPr lang="en-US" sz="3600" dirty="0">
              <a:solidFill>
                <a:schemeClr val="accent5">
                  <a:lumMod val="50000"/>
                </a:schemeClr>
              </a:solidFill>
            </a:endParaRPr>
          </a:p>
          <a:p>
            <a:pPr indent="-342900">
              <a:spcBef>
                <a:spcPts val="0"/>
              </a:spcBef>
              <a:defRPr/>
            </a:pP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2742ED-E5F3-4A84-9AF5-5CA8849FAEA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21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7600"/>
          </a:xfrm>
        </p:spPr>
        <p:txBody>
          <a:bodyPr/>
          <a:lstStyle/>
          <a:p>
            <a:r>
              <a:rPr lang="en-US" b="1" dirty="0"/>
              <a:t>CAEP Goal Setting &amp; Targets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7414" y="1574800"/>
            <a:ext cx="7877175" cy="5054600"/>
          </a:xfrm>
        </p:spPr>
        <p:txBody>
          <a:bodyPr/>
          <a:lstStyle/>
          <a:p>
            <a:r>
              <a:rPr lang="en-US" sz="3200" dirty="0"/>
              <a:t>Consortium Level Metrics (mandatory)</a:t>
            </a:r>
          </a:p>
          <a:p>
            <a:pPr marL="0" indent="0">
              <a:buNone/>
            </a:pPr>
            <a:r>
              <a:rPr lang="en-US" sz="3200" dirty="0"/>
              <a:t>	-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Student Barriers &amp; Enrolled Adults</a:t>
            </a:r>
          </a:p>
          <a:p>
            <a:r>
              <a:rPr lang="en-US" sz="3200" dirty="0"/>
              <a:t>Member Level Metrics (mandatory)</a:t>
            </a:r>
          </a:p>
          <a:p>
            <a:pPr marL="0" indent="0">
              <a:buNone/>
            </a:pPr>
            <a:r>
              <a:rPr lang="en-US" sz="3200" dirty="0"/>
              <a:t>	-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% of funds spent &amp; number of participants</a:t>
            </a:r>
          </a:p>
          <a:p>
            <a:r>
              <a:rPr lang="en-US" sz="3200" dirty="0"/>
              <a:t>Optional Member Level Metrics</a:t>
            </a:r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list of ten from which to choose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9F33-9034-4B02-8C14-3CD1CA9E82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76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F5E2AC0D-4015-4E60-A1AE-C9CAF5B3C5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36525"/>
            <a:ext cx="10515600" cy="1554163"/>
          </a:xfrm>
        </p:spPr>
        <p:txBody>
          <a:bodyPr>
            <a:normAutofit fontScale="90000"/>
          </a:bodyPr>
          <a:lstStyle/>
          <a:p>
            <a:pPr algn="ctr"/>
            <a:br>
              <a:rPr lang="en-US" altLang="en-US" sz="4000" b="1" dirty="0"/>
            </a:br>
            <a:r>
              <a:rPr lang="en-US" altLang="en-US" b="1" dirty="0"/>
              <a:t>CASAS Data Portal</a:t>
            </a:r>
            <a:br>
              <a:rPr lang="en-US" altLang="en-US" sz="4000" b="1" dirty="0"/>
            </a:br>
            <a:br>
              <a:rPr lang="en-US" altLang="en-US" sz="4000" dirty="0"/>
            </a:br>
            <a:endParaRPr lang="en-US" altLang="en-US" sz="4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D04E3B-6782-4A5D-8E01-0DE3DD33FBA8}"/>
              </a:ext>
            </a:extLst>
          </p:cNvPr>
          <p:cNvSpPr txBox="1"/>
          <p:nvPr/>
        </p:nvSpPr>
        <p:spPr>
          <a:xfrm>
            <a:off x="187935" y="4895882"/>
            <a:ext cx="297646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Employment &amp; Earnings Survey </a:t>
            </a:r>
            <a:r>
              <a:rPr lang="en-US" sz="2400" dirty="0"/>
              <a:t>data from PY 2020-21 now also available!</a:t>
            </a:r>
          </a:p>
        </p:txBody>
      </p:sp>
      <p:pic>
        <p:nvPicPr>
          <p:cNvPr id="5" name="Picture 4" descr="Picture of CASAS Data Portal&#10;">
            <a:extLst>
              <a:ext uri="{FF2B5EF4-FFF2-40B4-BE49-F238E27FC236}">
                <a16:creationId xmlns:a16="http://schemas.microsoft.com/office/drawing/2014/main" id="{3488DA53-B372-4C37-BE54-A6436C6CF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043" y="2084265"/>
            <a:ext cx="6167882" cy="44086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F75F5-39E7-4AF7-9CAA-838A44BC5A2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93075" y="1195754"/>
            <a:ext cx="8074925" cy="5205046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200"/>
              </a:spcAft>
              <a:buNone/>
              <a:defRPr/>
            </a:pPr>
            <a:r>
              <a:rPr lang="en-US" altLang="en-US" sz="3600" u="sng" dirty="0">
                <a:solidFill>
                  <a:srgbClr val="0D1793"/>
                </a:solidFill>
                <a:hlinkClick r:id="rId4"/>
              </a:rPr>
              <a:t>http: www2.casas.org/dataportal/</a:t>
            </a:r>
            <a:endParaRPr lang="en-US" altLang="en-US" sz="3600" u="sng" dirty="0">
              <a:solidFill>
                <a:srgbClr val="0D1793"/>
              </a:solidFill>
            </a:endParaRPr>
          </a:p>
          <a:p>
            <a:pPr marL="0" indent="0">
              <a:spcAft>
                <a:spcPts val="1200"/>
              </a:spcAft>
              <a:buNone/>
              <a:defRPr/>
            </a:pPr>
            <a:endParaRPr lang="en-US" altLang="en-US" u="sng" dirty="0">
              <a:solidFill>
                <a:srgbClr val="0D1793"/>
              </a:solidFill>
            </a:endParaRPr>
          </a:p>
          <a:p>
            <a:pPr marL="0" indent="0">
              <a:spcBef>
                <a:spcPts val="1200"/>
              </a:spcBef>
              <a:buNone/>
              <a:defRPr/>
            </a:pPr>
            <a:endParaRPr lang="en-US" sz="2600" dirty="0"/>
          </a:p>
          <a:p>
            <a:pPr>
              <a:defRPr/>
            </a:pPr>
            <a:endParaRPr lang="en-US" dirty="0"/>
          </a:p>
        </p:txBody>
      </p:sp>
      <p:sp>
        <p:nvSpPr>
          <p:cNvPr id="30725" name="Slide Number Placeholder 1">
            <a:extLst>
              <a:ext uri="{FF2B5EF4-FFF2-40B4-BE49-F238E27FC236}">
                <a16:creationId xmlns:a16="http://schemas.microsoft.com/office/drawing/2014/main" id="{856DC0F1-3D97-466D-9978-072618879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673A55-425D-4523-8580-2E9801BBAFD7}" type="slidenum">
              <a:rPr lang="en-US" altLang="en-US" sz="1400"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6278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5316" y="403223"/>
            <a:ext cx="68580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NRS Local Performance Goals: </a:t>
            </a:r>
            <a:r>
              <a:rPr lang="en-US" sz="2700" b="1" dirty="0"/>
              <a:t>ASE Low/ESL Beginning</a:t>
            </a:r>
            <a:endParaRPr lang="en-US" sz="27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09897" y="1546223"/>
            <a:ext cx="9477103" cy="96837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Identify EFL’s that represent areas of strength versus others that may need improvement.</a:t>
            </a:r>
          </a:p>
        </p:txBody>
      </p:sp>
      <p:pic>
        <p:nvPicPr>
          <p:cNvPr id="4" name="Picture 3" descr="Picture of EFL Total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710" y="2682843"/>
            <a:ext cx="5913633" cy="29994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43621" y="5352481"/>
            <a:ext cx="31242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ASE Low </a:t>
            </a:r>
            <a:r>
              <a:rPr lang="en-US" sz="2400" dirty="0"/>
              <a:t>is an area where this agency may need improvement</a:t>
            </a:r>
          </a:p>
        </p:txBody>
      </p:sp>
      <p:sp>
        <p:nvSpPr>
          <p:cNvPr id="7" name="Up Arrow 6" descr="Up arrow"/>
          <p:cNvSpPr/>
          <p:nvPr/>
        </p:nvSpPr>
        <p:spPr bwMode="auto">
          <a:xfrm>
            <a:off x="5841525" y="5564573"/>
            <a:ext cx="325582" cy="803570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54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4879" y="5335907"/>
            <a:ext cx="3061901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ESL Beginning Lit</a:t>
            </a:r>
            <a:r>
              <a:rPr lang="en-US" sz="2400" dirty="0"/>
              <a:t> is an area where this agency is performing well. </a:t>
            </a:r>
          </a:p>
        </p:txBody>
      </p:sp>
      <p:sp>
        <p:nvSpPr>
          <p:cNvPr id="6" name="Up Arrow 5" descr="Up arrow"/>
          <p:cNvSpPr/>
          <p:nvPr/>
        </p:nvSpPr>
        <p:spPr bwMode="auto">
          <a:xfrm>
            <a:off x="7012282" y="5606137"/>
            <a:ext cx="320819" cy="762006"/>
          </a:xfrm>
          <a:prstGeom prst="up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54"/>
              </a:solidFill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61509" y="6095090"/>
            <a:ext cx="2743200" cy="365125"/>
          </a:xfrm>
        </p:spPr>
        <p:txBody>
          <a:bodyPr/>
          <a:lstStyle/>
          <a:p>
            <a:pPr>
              <a:defRPr/>
            </a:pPr>
            <a:fld id="{96045698-3F0F-4DC8-994F-0554F33CBA23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013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750" y="304800"/>
            <a:ext cx="8229600" cy="99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dirty="0">
                <a:solidFill>
                  <a:srgbClr val="002060"/>
                </a:solidFill>
              </a:rPr>
              <a:t>Local Performance Goals (a)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5" name="Picture 4" descr="Picture of woman on phone sitting at compu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19" y="2647666"/>
            <a:ext cx="2192614" cy="165740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4219431" y="1629866"/>
            <a:ext cx="4272591" cy="1268079"/>
          </a:xfrm>
          <a:prstGeom prst="wedgeRoundRectCallout">
            <a:avLst>
              <a:gd name="adj1" fmla="val -82668"/>
              <a:gd name="adj2" fmla="val 41198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0988" indent="-49213">
              <a:spcBef>
                <a:spcPts val="0"/>
              </a:spcBef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How do we begin our work focusing on the areas of improvement?</a:t>
            </a:r>
          </a:p>
        </p:txBody>
      </p:sp>
      <p:pic>
        <p:nvPicPr>
          <p:cNvPr id="3" name="Picture 2" descr="Picture of Operation game that says Diagnosi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124" y="5060490"/>
            <a:ext cx="1146147" cy="1268078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7389964" y="3730688"/>
            <a:ext cx="3869439" cy="990601"/>
          </a:xfrm>
          <a:prstGeom prst="wedgeRoundRectCallout">
            <a:avLst>
              <a:gd name="adj1" fmla="val -79568"/>
              <a:gd name="adj2" fmla="val 6846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33363" indent="-1588">
              <a:spcBef>
                <a:spcPts val="0"/>
              </a:spcBef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Target your data to the areas of need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878472" y="5216626"/>
            <a:ext cx="4817659" cy="1263208"/>
          </a:xfrm>
          <a:prstGeom prst="wedgeRoundRectCallout">
            <a:avLst>
              <a:gd name="adj1" fmla="val -64473"/>
              <a:gd name="adj2" fmla="val -28770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33363" indent="-1588">
              <a:spcBef>
                <a:spcPts val="0"/>
              </a:spcBef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Develop agency and student level strategies that match each area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92022" y="6569076"/>
            <a:ext cx="2133600" cy="365125"/>
          </a:xfrm>
        </p:spPr>
        <p:txBody>
          <a:bodyPr/>
          <a:lstStyle/>
          <a:p>
            <a:pPr>
              <a:defRPr/>
            </a:pPr>
            <a:fld id="{472742ED-E5F3-4A84-9AF5-5CA8849FAEA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943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596" y="341614"/>
            <a:ext cx="6858000" cy="812768"/>
          </a:xfrm>
        </p:spPr>
        <p:txBody>
          <a:bodyPr/>
          <a:lstStyle/>
          <a:p>
            <a:r>
              <a:rPr lang="en-US" b="1" dirty="0"/>
              <a:t>NRS Local Performance Goals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8457" y="1414732"/>
            <a:ext cx="9980023" cy="1023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Can you identify any EFL’s besides ASE low that may serve well as targets for NRS Local Performance goals?</a:t>
            </a:r>
          </a:p>
        </p:txBody>
      </p:sp>
      <p:pic>
        <p:nvPicPr>
          <p:cNvPr id="4" name="Picture 3" descr="Screenshot of EFL Completion Rat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965" y="2529136"/>
            <a:ext cx="8273935" cy="35011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18457" y="5060786"/>
            <a:ext cx="4222253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ABE Intermediate High </a:t>
            </a:r>
            <a:r>
              <a:rPr lang="en-US" sz="2400" dirty="0"/>
              <a:t>may be a good target given that it performs well below the state goals and average. </a:t>
            </a:r>
          </a:p>
        </p:txBody>
      </p:sp>
      <p:sp>
        <p:nvSpPr>
          <p:cNvPr id="8" name="Up Arrow 7" descr="Up arrow pointing to Int. High Column total"/>
          <p:cNvSpPr/>
          <p:nvPr/>
        </p:nvSpPr>
        <p:spPr bwMode="auto">
          <a:xfrm>
            <a:off x="5152923" y="5555121"/>
            <a:ext cx="325582" cy="803570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54"/>
              </a:solidFill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68DD6D-F2BD-44FA-B62A-0F9493474DE6}"/>
              </a:ext>
            </a:extLst>
          </p:cNvPr>
          <p:cNvSpPr txBox="1"/>
          <p:nvPr/>
        </p:nvSpPr>
        <p:spPr>
          <a:xfrm>
            <a:off x="6385011" y="5430117"/>
            <a:ext cx="31242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ASE Low </a:t>
            </a:r>
            <a:r>
              <a:rPr lang="en-US" sz="2400" dirty="0"/>
              <a:t>is an area where this agency may also need improvement</a:t>
            </a:r>
          </a:p>
        </p:txBody>
      </p:sp>
      <p:sp>
        <p:nvSpPr>
          <p:cNvPr id="7" name="Up Arrow 6" descr="Up arrow pointing to Low Column total for ASE"/>
          <p:cNvSpPr/>
          <p:nvPr/>
        </p:nvSpPr>
        <p:spPr bwMode="auto">
          <a:xfrm>
            <a:off x="5664351" y="5555121"/>
            <a:ext cx="325582" cy="803570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54"/>
              </a:solidFill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045698-3F0F-4DC8-994F-0554F33CBA23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6676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6985" y="260654"/>
            <a:ext cx="6858000" cy="950459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Evaluating Persistence (a)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0902" y="1659147"/>
            <a:ext cx="9490166" cy="10795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Focus on the EFL’s with low performance that you targeted in the previous exercise.</a:t>
            </a:r>
          </a:p>
        </p:txBody>
      </p:sp>
      <p:pic>
        <p:nvPicPr>
          <p:cNvPr id="10" name="Picture 9" descr="Screenshot of EFL Totals, highlighting the low performance rat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441" y="2738702"/>
            <a:ext cx="6410325" cy="23526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40346" y="4715311"/>
            <a:ext cx="3232995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ABE Intermediate High </a:t>
            </a:r>
            <a:r>
              <a:rPr lang="en-US" sz="2400" dirty="0"/>
              <a:t>is an example where low persistence may be a primary factor in low performance. </a:t>
            </a:r>
          </a:p>
        </p:txBody>
      </p:sp>
      <p:sp>
        <p:nvSpPr>
          <p:cNvPr id="7" name="Up Arrow 6" descr="Up arrow pointing to Int High ABE Agency percentage "/>
          <p:cNvSpPr/>
          <p:nvPr/>
        </p:nvSpPr>
        <p:spPr bwMode="auto">
          <a:xfrm>
            <a:off x="7138670" y="4735841"/>
            <a:ext cx="325582" cy="803570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54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20490" y="4731037"/>
            <a:ext cx="3306801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ASE Low </a:t>
            </a:r>
            <a:r>
              <a:rPr lang="en-US" sz="2400" dirty="0"/>
              <a:t>shows persistence well above average – so most likely there are other reasons for low performance. </a:t>
            </a:r>
          </a:p>
        </p:txBody>
      </p:sp>
      <p:sp>
        <p:nvSpPr>
          <p:cNvPr id="6" name="Up Arrow 5" descr="Up arrow pointing to Low ASE Agency percentage "/>
          <p:cNvSpPr/>
          <p:nvPr/>
        </p:nvSpPr>
        <p:spPr bwMode="auto">
          <a:xfrm>
            <a:off x="7729580" y="4735841"/>
            <a:ext cx="325582" cy="803570"/>
          </a:xfrm>
          <a:prstGeom prst="up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54"/>
              </a:solidFill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045698-3F0F-4DC8-994F-0554F33CBA23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1162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4167</TotalTime>
  <Words>2304</Words>
  <Application>Microsoft Office PowerPoint</Application>
  <PresentationFormat>Widescreen</PresentationFormat>
  <Paragraphs>283</Paragraphs>
  <Slides>38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Helvetica Neue Medium</vt:lpstr>
      <vt:lpstr>Symbol</vt:lpstr>
      <vt:lpstr>Office Theme</vt:lpstr>
      <vt:lpstr>Managing CAEP Performance and Persistence </vt:lpstr>
      <vt:lpstr>Managing CAEP Performance and Persistence</vt:lpstr>
      <vt:lpstr>CAEP Reports Updates in TE</vt:lpstr>
      <vt:lpstr>CAEP Goal Setting &amp; Targets</vt:lpstr>
      <vt:lpstr> CASAS Data Portal  </vt:lpstr>
      <vt:lpstr>NRS Local Performance Goals: ASE Low/ESL Beginning</vt:lpstr>
      <vt:lpstr>Local Performance Goals (a)</vt:lpstr>
      <vt:lpstr>NRS Local Performance Goals</vt:lpstr>
      <vt:lpstr>Evaluating Persistence (a)</vt:lpstr>
      <vt:lpstr>CAEP Summary</vt:lpstr>
      <vt:lpstr>CAEP pre- and post-testing – Use the CAEP Summary</vt:lpstr>
      <vt:lpstr>CAEP Persistence</vt:lpstr>
      <vt:lpstr>CAEP Performance</vt:lpstr>
      <vt:lpstr>Local Performance Goals: Pre/Post-Test Performance</vt:lpstr>
      <vt:lpstr>Local Performance Goals: Pre/Post-Test Persistence</vt:lpstr>
      <vt:lpstr>Evaluating Persistence (b)</vt:lpstr>
      <vt:lpstr>Persistence</vt:lpstr>
      <vt:lpstr>When Performance and Persistence are Both Low (a)</vt:lpstr>
      <vt:lpstr>When Performance is Low and Persistence is High</vt:lpstr>
      <vt:lpstr>Local Performance Goals (b)</vt:lpstr>
      <vt:lpstr>Evaluate &amp; Troubleshoot Selected Levels</vt:lpstr>
      <vt:lpstr>Define Who Represents Your Selected Levels</vt:lpstr>
      <vt:lpstr>When Performance and Persistence are Both Low (b)</vt:lpstr>
      <vt:lpstr>When Performance and Persistence are Both Low (c)</vt:lpstr>
      <vt:lpstr>When Performance and Persistence are Both Low (d)</vt:lpstr>
      <vt:lpstr>Local Performance Goals: Troubleshooting Persistence</vt:lpstr>
      <vt:lpstr>When Performance is Low and Persistence is High (a)</vt:lpstr>
      <vt:lpstr>When Performance is Low and Persistence is High (b)</vt:lpstr>
      <vt:lpstr>Curriculum Management &amp; Instruction (a)</vt:lpstr>
      <vt:lpstr>Curriculum Management &amp; Instruction (b)</vt:lpstr>
      <vt:lpstr>Local Performance Goals: Troubleshooting Performance</vt:lpstr>
      <vt:lpstr>Troubleshooting Suggestions for ABE/ASE:</vt:lpstr>
      <vt:lpstr>Troubleshooting Suggestions for ESL</vt:lpstr>
      <vt:lpstr>Troubleshooting Suggestions for CTE</vt:lpstr>
      <vt:lpstr>Troubleshooting Suggestions– Special Programs</vt:lpstr>
      <vt:lpstr>Systems in Place to Support  Local Performance Goals (a)</vt:lpstr>
      <vt:lpstr>Systems in Place to Support  Local Performance Goals (b)</vt:lpstr>
      <vt:lpstr>Systems in Place to Support Performance Goals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Wright</dc:creator>
  <cp:lastModifiedBy>Les Clark</cp:lastModifiedBy>
  <cp:revision>248</cp:revision>
  <cp:lastPrinted>2018-02-27T19:06:50Z</cp:lastPrinted>
  <dcterms:created xsi:type="dcterms:W3CDTF">2016-11-09T17:30:12Z</dcterms:created>
  <dcterms:modified xsi:type="dcterms:W3CDTF">2022-04-19T16:47:26Z</dcterms:modified>
</cp:coreProperties>
</file>