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72"/>
  </p:notesMasterIdLst>
  <p:handoutMasterIdLst>
    <p:handoutMasterId r:id="rId73"/>
  </p:handoutMasterIdLst>
  <p:sldIdLst>
    <p:sldId id="1391" r:id="rId6"/>
    <p:sldId id="1415" r:id="rId7"/>
    <p:sldId id="423" r:id="rId8"/>
    <p:sldId id="424" r:id="rId9"/>
    <p:sldId id="417" r:id="rId10"/>
    <p:sldId id="324" r:id="rId11"/>
    <p:sldId id="414" r:id="rId12"/>
    <p:sldId id="416" r:id="rId13"/>
    <p:sldId id="1395" r:id="rId14"/>
    <p:sldId id="1397" r:id="rId15"/>
    <p:sldId id="1396" r:id="rId16"/>
    <p:sldId id="1416" r:id="rId17"/>
    <p:sldId id="1419" r:id="rId18"/>
    <p:sldId id="1420" r:id="rId19"/>
    <p:sldId id="1421" r:id="rId20"/>
    <p:sldId id="1422" r:id="rId21"/>
    <p:sldId id="1417" r:id="rId22"/>
    <p:sldId id="1423" r:id="rId23"/>
    <p:sldId id="1418" r:id="rId24"/>
    <p:sldId id="418" r:id="rId25"/>
    <p:sldId id="283" r:id="rId26"/>
    <p:sldId id="284" r:id="rId27"/>
    <p:sldId id="323" r:id="rId28"/>
    <p:sldId id="425" r:id="rId29"/>
    <p:sldId id="1409" r:id="rId30"/>
    <p:sldId id="363" r:id="rId31"/>
    <p:sldId id="364" r:id="rId32"/>
    <p:sldId id="368" r:id="rId33"/>
    <p:sldId id="369" r:id="rId34"/>
    <p:sldId id="374" r:id="rId35"/>
    <p:sldId id="375" r:id="rId36"/>
    <p:sldId id="1424" r:id="rId37"/>
    <p:sldId id="1425" r:id="rId38"/>
    <p:sldId id="1426" r:id="rId39"/>
    <p:sldId id="376" r:id="rId40"/>
    <p:sldId id="377" r:id="rId41"/>
    <p:sldId id="1429" r:id="rId42"/>
    <p:sldId id="1414" r:id="rId43"/>
    <p:sldId id="378" r:id="rId44"/>
    <p:sldId id="379" r:id="rId45"/>
    <p:sldId id="380" r:id="rId46"/>
    <p:sldId id="381" r:id="rId47"/>
    <p:sldId id="433" r:id="rId48"/>
    <p:sldId id="434" r:id="rId49"/>
    <p:sldId id="382" r:id="rId50"/>
    <p:sldId id="435" r:id="rId51"/>
    <p:sldId id="436" r:id="rId52"/>
    <p:sldId id="412" r:id="rId53"/>
    <p:sldId id="385" r:id="rId54"/>
    <p:sldId id="386" r:id="rId55"/>
    <p:sldId id="1392" r:id="rId56"/>
    <p:sldId id="391" r:id="rId57"/>
    <p:sldId id="1394" r:id="rId58"/>
    <p:sldId id="392" r:id="rId59"/>
    <p:sldId id="419" r:id="rId60"/>
    <p:sldId id="394" r:id="rId61"/>
    <p:sldId id="395" r:id="rId62"/>
    <p:sldId id="396" r:id="rId63"/>
    <p:sldId id="427" r:id="rId64"/>
    <p:sldId id="420" r:id="rId65"/>
    <p:sldId id="421" r:id="rId66"/>
    <p:sldId id="430" r:id="rId67"/>
    <p:sldId id="431" r:id="rId68"/>
    <p:sldId id="432" r:id="rId69"/>
    <p:sldId id="399" r:id="rId70"/>
    <p:sldId id="1393"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6395" autoAdjust="0"/>
  </p:normalViewPr>
  <p:slideViewPr>
    <p:cSldViewPr snapToGrid="0">
      <p:cViewPr varScale="1">
        <p:scale>
          <a:sx n="62" d="100"/>
          <a:sy n="62" d="100"/>
        </p:scale>
        <p:origin x="788" y="56"/>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pt>
  </dgm:ptLst>
  <dgm:cxnLst>
    <dgm:cxn modelId="{832B874B-3D65-4AFD-8E59-11AD74D49DBF}" srcId="{24C80DE3-A03E-424E-9773-63BE4D657489}" destId="{A70F260D-43B2-4B57-B92A-160602DD1764}" srcOrd="0" destOrd="0" parTransId="{D72B88D4-019F-44D1-8D75-C75E50F98E0A}" sibTransId="{32B5D89C-BC59-4D20-B294-76ACA26778E0}"/>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pt>
  </dgm:ptLst>
  <dgm:cxnLs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A44736-A976-4AAA-B439-7EF072CD8FB3}">
      <dgm:prSet phldrT="[Text]"/>
      <dgm:spPr>
        <a:solidFill>
          <a:schemeClr val="accent4">
            <a:lumMod val="75000"/>
          </a:schemeClr>
        </a:solidFill>
      </dgm:spPr>
      <dgm:t>
        <a:bodyPr/>
        <a:lstStyle/>
        <a:p>
          <a:r>
            <a:rPr lang="en-US" dirty="0"/>
            <a:t>Supportive Services</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9A388ACC-B305-494E-9412-F7682693BA23}">
      <dgm:prSet phldrT="[Text]"/>
      <dgm:spPr/>
      <dgm:t>
        <a:bodyPr/>
        <a:lstStyle/>
        <a:p>
          <a:r>
            <a:rPr lang="en-US" dirty="0"/>
            <a:t>Transition Services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Training Services</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D0557916-BA6E-4A5D-A9CB-F6558D6385F4}" type="pres">
      <dgm:prSet presAssocID="{81A44736-A976-4AAA-B439-7EF072CD8FB3}" presName="node" presStyleLbl="node1" presStyleIdx="0" presStyleCnt="3" custScaleX="19264" custScaleY="13415" custLinFactNeighborX="-1236" custLinFactNeighborY="-25230">
        <dgm:presLayoutVars>
          <dgm:bulletEnabled val="1"/>
        </dgm:presLayoutVars>
      </dgm:prSet>
      <dgm:spPr/>
    </dgm:pt>
    <dgm:pt modelId="{AC478407-71A2-4CC7-9DE4-0CEE777F698F}" type="pres">
      <dgm:prSet presAssocID="{9F9786F5-5DE6-4195-9431-A05C3654CA04}" presName="sibTrans" presStyleCnt="0"/>
      <dgm:spPr/>
    </dgm:pt>
    <dgm:pt modelId="{A942D91C-A410-4FFE-8163-C7B8B44CB2F3}" type="pres">
      <dgm:prSet presAssocID="{9A388ACC-B305-494E-9412-F7682693BA23}" presName="node" presStyleLbl="node1" presStyleIdx="1" presStyleCnt="3" custScaleX="19264" custScaleY="14757" custLinFactNeighborX="-2672" custLinFactNeighborY="-24486">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2" presStyleCnt="3" custScaleX="19264" custScaleY="14757" custLinFactNeighborX="-3492" custLinFactNeighborY="-24336">
        <dgm:presLayoutVars>
          <dgm:bulletEnabled val="1"/>
        </dgm:presLayoutVars>
      </dgm:prSet>
      <dgm:spPr/>
    </dgm:pt>
  </dgm:ptLst>
  <dgm:cxnLst>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1" destOrd="0" parTransId="{F7532BD2-0DA4-422C-B4B7-14DDFF9878A6}" sibTransId="{EE93F87B-DD0C-4348-93E4-6434D95BDA0A}"/>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2"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0" destOrd="0" parTransId="{974BA200-230F-4FF4-9BB3-1DA38AAA3901}" sibTransId="{9F9786F5-5DE6-4195-9431-A05C3654CA04}"/>
    <dgm:cxn modelId="{5C17FFC6-8F46-4BBC-AEFE-8FA22D3F1F0D}" type="presParOf" srcId="{A327DEBB-2764-43C8-BD6D-20DCD03BE172}" destId="{D0557916-BA6E-4A5D-A9CB-F6558D6385F4}" srcOrd="0" destOrd="0" presId="urn:microsoft.com/office/officeart/2005/8/layout/default"/>
    <dgm:cxn modelId="{83296510-9451-4727-AEC0-FB3690364504}" type="presParOf" srcId="{A327DEBB-2764-43C8-BD6D-20DCD03BE172}" destId="{AC478407-71A2-4CC7-9DE4-0CEE777F698F}" srcOrd="1" destOrd="0" presId="urn:microsoft.com/office/officeart/2005/8/layout/default"/>
    <dgm:cxn modelId="{A49A5FA6-45C8-47ED-9DDB-535E87754AFF}" type="presParOf" srcId="{A327DEBB-2764-43C8-BD6D-20DCD03BE172}" destId="{A942D91C-A410-4FFE-8163-C7B8B44CB2F3}" srcOrd="2" destOrd="0" presId="urn:microsoft.com/office/officeart/2005/8/layout/default"/>
    <dgm:cxn modelId="{07EF6C69-C6C0-4078-85E5-FBB782D765E3}" type="presParOf" srcId="{A327DEBB-2764-43C8-BD6D-20DCD03BE172}" destId="{76DE486B-1AE3-43C8-9E55-DFDFA22D117B}" srcOrd="3" destOrd="0" presId="urn:microsoft.com/office/officeart/2005/8/layout/default"/>
    <dgm:cxn modelId="{5E1A46E8-1357-46FF-ACB6-436CD6132496}" type="presParOf" srcId="{A327DEBB-2764-43C8-BD6D-20DCD03BE172}" destId="{88D8DF11-C416-4642-A7D9-8DF5EF24018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Literacy Gains</a:t>
          </a:r>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Transition</a:t>
          </a:r>
        </a:p>
      </dsp:txBody>
      <dsp:txXfrm>
        <a:off x="0" y="0"/>
        <a:ext cx="2726964" cy="12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7916-BA6E-4A5D-A9CB-F6558D6385F4}">
      <dsp:nvSpPr>
        <dsp:cNvPr id="0" name=""/>
        <dsp:cNvSpPr/>
      </dsp:nvSpPr>
      <dsp:spPr>
        <a:xfrm>
          <a:off x="924422" y="220002"/>
          <a:ext cx="1804627" cy="75402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Supportive Services</a:t>
          </a:r>
        </a:p>
      </dsp:txBody>
      <dsp:txXfrm>
        <a:off x="924422" y="220002"/>
        <a:ext cx="1804627" cy="754020"/>
      </dsp:txXfrm>
    </dsp:sp>
    <dsp:sp modelId="{A942D91C-A410-4FFE-8163-C7B8B44CB2F3}">
      <dsp:nvSpPr>
        <dsp:cNvPr id="0" name=""/>
        <dsp:cNvSpPr/>
      </dsp:nvSpPr>
      <dsp:spPr>
        <a:xfrm>
          <a:off x="3531314" y="224105"/>
          <a:ext cx="1804627" cy="8294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 Services</a:t>
          </a:r>
        </a:p>
      </dsp:txBody>
      <dsp:txXfrm>
        <a:off x="3531314" y="224105"/>
        <a:ext cx="1804627" cy="829450"/>
      </dsp:txXfrm>
    </dsp:sp>
    <dsp:sp modelId="{88D8DF11-C416-4642-A7D9-8DF5EF240186}">
      <dsp:nvSpPr>
        <dsp:cNvPr id="0" name=""/>
        <dsp:cNvSpPr/>
      </dsp:nvSpPr>
      <dsp:spPr>
        <a:xfrm>
          <a:off x="6195913" y="232536"/>
          <a:ext cx="1804627" cy="8294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Training Services</a:t>
          </a:r>
        </a:p>
      </dsp:txBody>
      <dsp:txXfrm>
        <a:off x="6195913" y="232536"/>
        <a:ext cx="1804627" cy="8294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9/15/2020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dirty="0"/>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9/15/2020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dirty="0"/>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sas.org/training-and-support/casas-peer-communities/california-adult-education-accountability-and-assessm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1</a:t>
            </a:fld>
            <a:endParaRPr lang="en-US" dirty="0"/>
          </a:p>
        </p:txBody>
      </p:sp>
    </p:spTree>
    <p:extLst>
      <p:ext uri="{BB962C8B-B14F-4D97-AF65-F5344CB8AC3E}">
        <p14:creationId xmlns:p14="http://schemas.microsoft.com/office/powerpoint/2010/main" val="61375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11</a:t>
            </a:fld>
            <a:endParaRPr lang="en-US" dirty="0"/>
          </a:p>
        </p:txBody>
      </p:sp>
    </p:spTree>
    <p:extLst>
      <p:ext uri="{BB962C8B-B14F-4D97-AF65-F5344CB8AC3E}">
        <p14:creationId xmlns:p14="http://schemas.microsoft.com/office/powerpoint/2010/main" val="398480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12</a:t>
            </a:fld>
            <a:endParaRPr lang="en-US" dirty="0"/>
          </a:p>
        </p:txBody>
      </p:sp>
    </p:spTree>
    <p:extLst>
      <p:ext uri="{BB962C8B-B14F-4D97-AF65-F5344CB8AC3E}">
        <p14:creationId xmlns:p14="http://schemas.microsoft.com/office/powerpoint/2010/main" val="302428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13</a:t>
            </a:fld>
            <a:endParaRPr lang="en-US" dirty="0"/>
          </a:p>
        </p:txBody>
      </p:sp>
    </p:spTree>
    <p:extLst>
      <p:ext uri="{BB962C8B-B14F-4D97-AF65-F5344CB8AC3E}">
        <p14:creationId xmlns:p14="http://schemas.microsoft.com/office/powerpoint/2010/main" val="312091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14</a:t>
            </a:fld>
            <a:endParaRPr lang="en-US" dirty="0"/>
          </a:p>
        </p:txBody>
      </p:sp>
    </p:spTree>
    <p:extLst>
      <p:ext uri="{BB962C8B-B14F-4D97-AF65-F5344CB8AC3E}">
        <p14:creationId xmlns:p14="http://schemas.microsoft.com/office/powerpoint/2010/main" val="208019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15</a:t>
            </a:fld>
            <a:endParaRPr lang="en-US" dirty="0"/>
          </a:p>
        </p:txBody>
      </p:sp>
    </p:spTree>
    <p:extLst>
      <p:ext uri="{BB962C8B-B14F-4D97-AF65-F5344CB8AC3E}">
        <p14:creationId xmlns:p14="http://schemas.microsoft.com/office/powerpoint/2010/main" val="161739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17</a:t>
            </a:fld>
            <a:endParaRPr lang="en-US" dirty="0"/>
          </a:p>
        </p:txBody>
      </p:sp>
    </p:spTree>
    <p:extLst>
      <p:ext uri="{BB962C8B-B14F-4D97-AF65-F5344CB8AC3E}">
        <p14:creationId xmlns:p14="http://schemas.microsoft.com/office/powerpoint/2010/main" val="153257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18</a:t>
            </a:fld>
            <a:endParaRPr lang="en-US" dirty="0"/>
          </a:p>
        </p:txBody>
      </p:sp>
    </p:spTree>
    <p:extLst>
      <p:ext uri="{BB962C8B-B14F-4D97-AF65-F5344CB8AC3E}">
        <p14:creationId xmlns:p14="http://schemas.microsoft.com/office/powerpoint/2010/main" val="52763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19</a:t>
            </a:fld>
            <a:endParaRPr lang="en-US" dirty="0"/>
          </a:p>
        </p:txBody>
      </p:sp>
    </p:spTree>
    <p:extLst>
      <p:ext uri="{BB962C8B-B14F-4D97-AF65-F5344CB8AC3E}">
        <p14:creationId xmlns:p14="http://schemas.microsoft.com/office/powerpoint/2010/main" val="149069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20</a:t>
            </a:fld>
            <a:endParaRPr lang="en-US" dirty="0"/>
          </a:p>
        </p:txBody>
      </p:sp>
    </p:spTree>
    <p:extLst>
      <p:ext uri="{BB962C8B-B14F-4D97-AF65-F5344CB8AC3E}">
        <p14:creationId xmlns:p14="http://schemas.microsoft.com/office/powerpoint/2010/main" val="293393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21</a:t>
            </a:fld>
            <a:endParaRPr lang="en-US" dirty="0"/>
          </a:p>
        </p:txBody>
      </p:sp>
    </p:spTree>
    <p:extLst>
      <p:ext uri="{BB962C8B-B14F-4D97-AF65-F5344CB8AC3E}">
        <p14:creationId xmlns:p14="http://schemas.microsoft.com/office/powerpoint/2010/main" val="417196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3</a:t>
            </a:fld>
            <a:endParaRPr lang="en-US" dirty="0"/>
          </a:p>
        </p:txBody>
      </p:sp>
    </p:spTree>
    <p:extLst>
      <p:ext uri="{BB962C8B-B14F-4D97-AF65-F5344CB8AC3E}">
        <p14:creationId xmlns:p14="http://schemas.microsoft.com/office/powerpoint/2010/main" val="289591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22</a:t>
            </a:fld>
            <a:endParaRPr lang="en-US" dirty="0"/>
          </a:p>
        </p:txBody>
      </p:sp>
    </p:spTree>
    <p:extLst>
      <p:ext uri="{BB962C8B-B14F-4D97-AF65-F5344CB8AC3E}">
        <p14:creationId xmlns:p14="http://schemas.microsoft.com/office/powerpoint/2010/main" val="196449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23</a:t>
            </a:fld>
            <a:endParaRPr lang="en-US" dirty="0"/>
          </a:p>
        </p:txBody>
      </p:sp>
    </p:spTree>
    <p:extLst>
      <p:ext uri="{BB962C8B-B14F-4D97-AF65-F5344CB8AC3E}">
        <p14:creationId xmlns:p14="http://schemas.microsoft.com/office/powerpoint/2010/main" val="2013196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OTAN Instructional period – this is the length of the COURSE (I.e. full year, 18 week semester, 9 week, 6 week summer course. </a:t>
            </a:r>
          </a:p>
          <a:p>
            <a:endParaRPr lang="en-US" dirty="0">
              <a:cs typeface="Calibri"/>
            </a:endParaRPr>
          </a:p>
          <a:p>
            <a:r>
              <a:rPr lang="en-US" dirty="0">
                <a:cs typeface="Calibri"/>
              </a:rPr>
              <a:t>Resources: from the CASAS California Adult Education Accountability and Assessment: </a:t>
            </a:r>
          </a:p>
          <a:p>
            <a:r>
              <a:rPr lang="en-US" dirty="0">
                <a:hlinkClick r:id="rId3"/>
              </a:rPr>
              <a:t>https://www.casas.org/training-and-support/casas-peer-communities/california-adult-education-accountability-and-assessment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410C032-E25F-482D-9EDD-84E4533B2CB0}" type="slidenum">
              <a:rPr lang="en-US" smtClean="0"/>
              <a:t>24</a:t>
            </a:fld>
            <a:endParaRPr lang="en-US" dirty="0"/>
          </a:p>
        </p:txBody>
      </p:sp>
      <p:sp>
        <p:nvSpPr>
          <p:cNvPr id="5" name="Footer Placeholder 4">
            <a:extLst>
              <a:ext uri="{FF2B5EF4-FFF2-40B4-BE49-F238E27FC236}">
                <a16:creationId xmlns:a16="http://schemas.microsoft.com/office/drawing/2014/main" id="{86ACE539-4B35-41B4-87C4-C8AC7FB917CE}"/>
              </a:ext>
            </a:extLst>
          </p:cNvPr>
          <p:cNvSpPr>
            <a:spLocks noGrp="1"/>
          </p:cNvSpPr>
          <p:nvPr>
            <p:ph type="ftr" sz="quarter" idx="4"/>
          </p:nvPr>
        </p:nvSpPr>
        <p:spPr/>
        <p:txBody>
          <a:bodyPr/>
          <a:lstStyle/>
          <a:p>
            <a:r>
              <a:rPr lang="en-US" dirty="0"/>
              <a:t>Strategies for Delivery DL</a:t>
            </a:r>
          </a:p>
        </p:txBody>
      </p:sp>
    </p:spTree>
    <p:extLst>
      <p:ext uri="{BB962C8B-B14F-4D97-AF65-F5344CB8AC3E}">
        <p14:creationId xmlns:p14="http://schemas.microsoft.com/office/powerpoint/2010/main" val="4086849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26</a:t>
            </a:fld>
            <a:endParaRPr lang="en-US" dirty="0"/>
          </a:p>
        </p:txBody>
      </p:sp>
    </p:spTree>
    <p:extLst>
      <p:ext uri="{BB962C8B-B14F-4D97-AF65-F5344CB8AC3E}">
        <p14:creationId xmlns:p14="http://schemas.microsoft.com/office/powerpoint/2010/main" val="3878510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27</a:t>
            </a:fld>
            <a:endParaRPr lang="en-US" dirty="0"/>
          </a:p>
        </p:txBody>
      </p:sp>
    </p:spTree>
    <p:extLst>
      <p:ext uri="{BB962C8B-B14F-4D97-AF65-F5344CB8AC3E}">
        <p14:creationId xmlns:p14="http://schemas.microsoft.com/office/powerpoint/2010/main" val="880714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28</a:t>
            </a:fld>
            <a:endParaRPr lang="en-US" dirty="0"/>
          </a:p>
        </p:txBody>
      </p:sp>
    </p:spTree>
    <p:extLst>
      <p:ext uri="{BB962C8B-B14F-4D97-AF65-F5344CB8AC3E}">
        <p14:creationId xmlns:p14="http://schemas.microsoft.com/office/powerpoint/2010/main" val="1790879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29</a:t>
            </a:fld>
            <a:endParaRPr lang="en-US" dirty="0"/>
          </a:p>
        </p:txBody>
      </p:sp>
    </p:spTree>
    <p:extLst>
      <p:ext uri="{BB962C8B-B14F-4D97-AF65-F5344CB8AC3E}">
        <p14:creationId xmlns:p14="http://schemas.microsoft.com/office/powerpoint/2010/main" val="37163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30</a:t>
            </a:fld>
            <a:endParaRPr lang="en-US" dirty="0"/>
          </a:p>
        </p:txBody>
      </p:sp>
    </p:spTree>
    <p:extLst>
      <p:ext uri="{BB962C8B-B14F-4D97-AF65-F5344CB8AC3E}">
        <p14:creationId xmlns:p14="http://schemas.microsoft.com/office/powerpoint/2010/main" val="134385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31</a:t>
            </a:fld>
            <a:endParaRPr lang="en-US" dirty="0"/>
          </a:p>
        </p:txBody>
      </p:sp>
    </p:spTree>
    <p:extLst>
      <p:ext uri="{BB962C8B-B14F-4D97-AF65-F5344CB8AC3E}">
        <p14:creationId xmlns:p14="http://schemas.microsoft.com/office/powerpoint/2010/main" val="251641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35</a:t>
            </a:fld>
            <a:endParaRPr lang="en-US" dirty="0"/>
          </a:p>
        </p:txBody>
      </p:sp>
    </p:spTree>
    <p:extLst>
      <p:ext uri="{BB962C8B-B14F-4D97-AF65-F5344CB8AC3E}">
        <p14:creationId xmlns:p14="http://schemas.microsoft.com/office/powerpoint/2010/main" val="218571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4</a:t>
            </a:fld>
            <a:endParaRPr lang="en-US" dirty="0"/>
          </a:p>
        </p:txBody>
      </p:sp>
    </p:spTree>
    <p:extLst>
      <p:ext uri="{BB962C8B-B14F-4D97-AF65-F5344CB8AC3E}">
        <p14:creationId xmlns:p14="http://schemas.microsoft.com/office/powerpoint/2010/main" val="58828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36</a:t>
            </a:fld>
            <a:endParaRPr lang="en-US" dirty="0"/>
          </a:p>
        </p:txBody>
      </p:sp>
    </p:spTree>
    <p:extLst>
      <p:ext uri="{BB962C8B-B14F-4D97-AF65-F5344CB8AC3E}">
        <p14:creationId xmlns:p14="http://schemas.microsoft.com/office/powerpoint/2010/main" val="3825676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39</a:t>
            </a:fld>
            <a:endParaRPr lang="en-US" dirty="0"/>
          </a:p>
        </p:txBody>
      </p:sp>
    </p:spTree>
    <p:extLst>
      <p:ext uri="{BB962C8B-B14F-4D97-AF65-F5344CB8AC3E}">
        <p14:creationId xmlns:p14="http://schemas.microsoft.com/office/powerpoint/2010/main" val="2556654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40</a:t>
            </a:fld>
            <a:endParaRPr lang="en-US" dirty="0"/>
          </a:p>
        </p:txBody>
      </p:sp>
    </p:spTree>
    <p:extLst>
      <p:ext uri="{BB962C8B-B14F-4D97-AF65-F5344CB8AC3E}">
        <p14:creationId xmlns:p14="http://schemas.microsoft.com/office/powerpoint/2010/main" val="3373260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41</a:t>
            </a:fld>
            <a:endParaRPr lang="en-US" dirty="0"/>
          </a:p>
        </p:txBody>
      </p:sp>
    </p:spTree>
    <p:extLst>
      <p:ext uri="{BB962C8B-B14F-4D97-AF65-F5344CB8AC3E}">
        <p14:creationId xmlns:p14="http://schemas.microsoft.com/office/powerpoint/2010/main" val="27229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42</a:t>
            </a:fld>
            <a:endParaRPr lang="en-US" dirty="0"/>
          </a:p>
        </p:txBody>
      </p:sp>
    </p:spTree>
    <p:extLst>
      <p:ext uri="{BB962C8B-B14F-4D97-AF65-F5344CB8AC3E}">
        <p14:creationId xmlns:p14="http://schemas.microsoft.com/office/powerpoint/2010/main" val="190374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43</a:t>
            </a:fld>
            <a:endParaRPr lang="en-US" dirty="0"/>
          </a:p>
        </p:txBody>
      </p:sp>
    </p:spTree>
    <p:extLst>
      <p:ext uri="{BB962C8B-B14F-4D97-AF65-F5344CB8AC3E}">
        <p14:creationId xmlns:p14="http://schemas.microsoft.com/office/powerpoint/2010/main" val="2516453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44</a:t>
            </a:fld>
            <a:endParaRPr lang="en-US" dirty="0"/>
          </a:p>
        </p:txBody>
      </p:sp>
    </p:spTree>
    <p:extLst>
      <p:ext uri="{BB962C8B-B14F-4D97-AF65-F5344CB8AC3E}">
        <p14:creationId xmlns:p14="http://schemas.microsoft.com/office/powerpoint/2010/main" val="3834481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45</a:t>
            </a:fld>
            <a:endParaRPr lang="en-US" dirty="0"/>
          </a:p>
        </p:txBody>
      </p:sp>
    </p:spTree>
    <p:extLst>
      <p:ext uri="{BB962C8B-B14F-4D97-AF65-F5344CB8AC3E}">
        <p14:creationId xmlns:p14="http://schemas.microsoft.com/office/powerpoint/2010/main" val="4153705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46</a:t>
            </a:fld>
            <a:endParaRPr lang="en-US" dirty="0"/>
          </a:p>
        </p:txBody>
      </p:sp>
    </p:spTree>
    <p:extLst>
      <p:ext uri="{BB962C8B-B14F-4D97-AF65-F5344CB8AC3E}">
        <p14:creationId xmlns:p14="http://schemas.microsoft.com/office/powerpoint/2010/main" val="2055534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47</a:t>
            </a:fld>
            <a:endParaRPr lang="en-US" dirty="0"/>
          </a:p>
        </p:txBody>
      </p:sp>
    </p:spTree>
    <p:extLst>
      <p:ext uri="{BB962C8B-B14F-4D97-AF65-F5344CB8AC3E}">
        <p14:creationId xmlns:p14="http://schemas.microsoft.com/office/powerpoint/2010/main" val="108538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5</a:t>
            </a:fld>
            <a:endParaRPr lang="en-US" dirty="0"/>
          </a:p>
        </p:txBody>
      </p:sp>
    </p:spTree>
    <p:extLst>
      <p:ext uri="{BB962C8B-B14F-4D97-AF65-F5344CB8AC3E}">
        <p14:creationId xmlns:p14="http://schemas.microsoft.com/office/powerpoint/2010/main" val="4036689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48</a:t>
            </a:fld>
            <a:endParaRPr lang="en-US" dirty="0"/>
          </a:p>
        </p:txBody>
      </p:sp>
    </p:spTree>
    <p:extLst>
      <p:ext uri="{BB962C8B-B14F-4D97-AF65-F5344CB8AC3E}">
        <p14:creationId xmlns:p14="http://schemas.microsoft.com/office/powerpoint/2010/main" val="2697499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49</a:t>
            </a:fld>
            <a:endParaRPr lang="en-US" dirty="0"/>
          </a:p>
        </p:txBody>
      </p:sp>
    </p:spTree>
    <p:extLst>
      <p:ext uri="{BB962C8B-B14F-4D97-AF65-F5344CB8AC3E}">
        <p14:creationId xmlns:p14="http://schemas.microsoft.com/office/powerpoint/2010/main" val="194570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50</a:t>
            </a:fld>
            <a:endParaRPr lang="en-US" dirty="0"/>
          </a:p>
        </p:txBody>
      </p:sp>
    </p:spTree>
    <p:extLst>
      <p:ext uri="{BB962C8B-B14F-4D97-AF65-F5344CB8AC3E}">
        <p14:creationId xmlns:p14="http://schemas.microsoft.com/office/powerpoint/2010/main" val="2767757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51</a:t>
            </a:fld>
            <a:endParaRPr lang="en-US" dirty="0"/>
          </a:p>
        </p:txBody>
      </p:sp>
    </p:spTree>
    <p:extLst>
      <p:ext uri="{BB962C8B-B14F-4D97-AF65-F5344CB8AC3E}">
        <p14:creationId xmlns:p14="http://schemas.microsoft.com/office/powerpoint/2010/main" val="2571052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52</a:t>
            </a:fld>
            <a:endParaRPr lang="en-US" dirty="0"/>
          </a:p>
        </p:txBody>
      </p:sp>
    </p:spTree>
    <p:extLst>
      <p:ext uri="{BB962C8B-B14F-4D97-AF65-F5344CB8AC3E}">
        <p14:creationId xmlns:p14="http://schemas.microsoft.com/office/powerpoint/2010/main" val="3065189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7C8DA2-A479-4C49-8E28-1E19AE127B25}" type="slidenum">
              <a:rPr lang="en-US" smtClean="0"/>
              <a:pPr>
                <a:defRPr/>
              </a:pPr>
              <a:t>53</a:t>
            </a:fld>
            <a:endParaRPr lang="en-US" dirty="0"/>
          </a:p>
        </p:txBody>
      </p:sp>
    </p:spTree>
    <p:extLst>
      <p:ext uri="{BB962C8B-B14F-4D97-AF65-F5344CB8AC3E}">
        <p14:creationId xmlns:p14="http://schemas.microsoft.com/office/powerpoint/2010/main" val="3826798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54</a:t>
            </a:fld>
            <a:endParaRPr lang="en-US" dirty="0"/>
          </a:p>
        </p:txBody>
      </p:sp>
    </p:spTree>
    <p:extLst>
      <p:ext uri="{BB962C8B-B14F-4D97-AF65-F5344CB8AC3E}">
        <p14:creationId xmlns:p14="http://schemas.microsoft.com/office/powerpoint/2010/main" val="3235004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55</a:t>
            </a:fld>
            <a:endParaRPr lang="en-US" dirty="0"/>
          </a:p>
        </p:txBody>
      </p:sp>
    </p:spTree>
    <p:extLst>
      <p:ext uri="{BB962C8B-B14F-4D97-AF65-F5344CB8AC3E}">
        <p14:creationId xmlns:p14="http://schemas.microsoft.com/office/powerpoint/2010/main" val="3602909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56</a:t>
            </a:fld>
            <a:endParaRPr lang="en-US" dirty="0"/>
          </a:p>
        </p:txBody>
      </p:sp>
    </p:spTree>
    <p:extLst>
      <p:ext uri="{BB962C8B-B14F-4D97-AF65-F5344CB8AC3E}">
        <p14:creationId xmlns:p14="http://schemas.microsoft.com/office/powerpoint/2010/main" val="994753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57</a:t>
            </a:fld>
            <a:endParaRPr lang="en-US" dirty="0"/>
          </a:p>
        </p:txBody>
      </p:sp>
    </p:spTree>
    <p:extLst>
      <p:ext uri="{BB962C8B-B14F-4D97-AF65-F5344CB8AC3E}">
        <p14:creationId xmlns:p14="http://schemas.microsoft.com/office/powerpoint/2010/main" val="174456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6</a:t>
            </a:fld>
            <a:endParaRPr lang="en-US" dirty="0"/>
          </a:p>
        </p:txBody>
      </p:sp>
    </p:spTree>
    <p:extLst>
      <p:ext uri="{BB962C8B-B14F-4D97-AF65-F5344CB8AC3E}">
        <p14:creationId xmlns:p14="http://schemas.microsoft.com/office/powerpoint/2010/main" val="3070460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58</a:t>
            </a:fld>
            <a:endParaRPr lang="en-US" dirty="0"/>
          </a:p>
        </p:txBody>
      </p:sp>
    </p:spTree>
    <p:extLst>
      <p:ext uri="{BB962C8B-B14F-4D97-AF65-F5344CB8AC3E}">
        <p14:creationId xmlns:p14="http://schemas.microsoft.com/office/powerpoint/2010/main" val="4012378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59</a:t>
            </a:fld>
            <a:endParaRPr lang="en-US" dirty="0"/>
          </a:p>
        </p:txBody>
      </p:sp>
    </p:spTree>
    <p:extLst>
      <p:ext uri="{BB962C8B-B14F-4D97-AF65-F5344CB8AC3E}">
        <p14:creationId xmlns:p14="http://schemas.microsoft.com/office/powerpoint/2010/main" val="3499460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60</a:t>
            </a:fld>
            <a:endParaRPr lang="en-US" dirty="0"/>
          </a:p>
        </p:txBody>
      </p:sp>
    </p:spTree>
    <p:extLst>
      <p:ext uri="{BB962C8B-B14F-4D97-AF65-F5344CB8AC3E}">
        <p14:creationId xmlns:p14="http://schemas.microsoft.com/office/powerpoint/2010/main" val="37491003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61</a:t>
            </a:fld>
            <a:endParaRPr lang="en-US" dirty="0"/>
          </a:p>
        </p:txBody>
      </p:sp>
    </p:spTree>
    <p:extLst>
      <p:ext uri="{BB962C8B-B14F-4D97-AF65-F5344CB8AC3E}">
        <p14:creationId xmlns:p14="http://schemas.microsoft.com/office/powerpoint/2010/main" val="3040317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62</a:t>
            </a:fld>
            <a:endParaRPr lang="en-US" dirty="0"/>
          </a:p>
        </p:txBody>
      </p:sp>
    </p:spTree>
    <p:extLst>
      <p:ext uri="{BB962C8B-B14F-4D97-AF65-F5344CB8AC3E}">
        <p14:creationId xmlns:p14="http://schemas.microsoft.com/office/powerpoint/2010/main" val="2417553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63</a:t>
            </a:fld>
            <a:endParaRPr lang="en-US" dirty="0"/>
          </a:p>
        </p:txBody>
      </p:sp>
    </p:spTree>
    <p:extLst>
      <p:ext uri="{BB962C8B-B14F-4D97-AF65-F5344CB8AC3E}">
        <p14:creationId xmlns:p14="http://schemas.microsoft.com/office/powerpoint/2010/main" val="451762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64</a:t>
            </a:fld>
            <a:endParaRPr lang="en-US" dirty="0"/>
          </a:p>
        </p:txBody>
      </p:sp>
    </p:spTree>
    <p:extLst>
      <p:ext uri="{BB962C8B-B14F-4D97-AF65-F5344CB8AC3E}">
        <p14:creationId xmlns:p14="http://schemas.microsoft.com/office/powerpoint/2010/main" val="2408183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65</a:t>
            </a:fld>
            <a:endParaRPr lang="en-US" dirty="0"/>
          </a:p>
        </p:txBody>
      </p:sp>
    </p:spTree>
    <p:extLst>
      <p:ext uri="{BB962C8B-B14F-4D97-AF65-F5344CB8AC3E}">
        <p14:creationId xmlns:p14="http://schemas.microsoft.com/office/powerpoint/2010/main" val="2075738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a:t>
            </a:r>
          </a:p>
        </p:txBody>
      </p:sp>
      <p:sp>
        <p:nvSpPr>
          <p:cNvPr id="4" name="Slide Number Placeholder 3"/>
          <p:cNvSpPr>
            <a:spLocks noGrp="1"/>
          </p:cNvSpPr>
          <p:nvPr>
            <p:ph type="sldNum" sz="quarter" idx="5"/>
          </p:nvPr>
        </p:nvSpPr>
        <p:spPr/>
        <p:txBody>
          <a:bodyPr/>
          <a:lstStyle/>
          <a:p>
            <a:fld id="{53094750-4AC1-4C03-897B-6296F950BC3D}" type="slidenum">
              <a:rPr lang="en-US" smtClean="0"/>
              <a:t>66</a:t>
            </a:fld>
            <a:endParaRPr lang="en-US" dirty="0"/>
          </a:p>
        </p:txBody>
      </p:sp>
    </p:spTree>
    <p:extLst>
      <p:ext uri="{BB962C8B-B14F-4D97-AF65-F5344CB8AC3E}">
        <p14:creationId xmlns:p14="http://schemas.microsoft.com/office/powerpoint/2010/main" val="218814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7</a:t>
            </a:fld>
            <a:endParaRPr lang="en-US" dirty="0"/>
          </a:p>
        </p:txBody>
      </p:sp>
    </p:spTree>
    <p:extLst>
      <p:ext uri="{BB962C8B-B14F-4D97-AF65-F5344CB8AC3E}">
        <p14:creationId xmlns:p14="http://schemas.microsoft.com/office/powerpoint/2010/main" val="79732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8</a:t>
            </a:fld>
            <a:endParaRPr lang="en-US" dirty="0"/>
          </a:p>
        </p:txBody>
      </p:sp>
    </p:spTree>
    <p:extLst>
      <p:ext uri="{BB962C8B-B14F-4D97-AF65-F5344CB8AC3E}">
        <p14:creationId xmlns:p14="http://schemas.microsoft.com/office/powerpoint/2010/main" val="327729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9</a:t>
            </a:fld>
            <a:endParaRPr lang="en-US" dirty="0"/>
          </a:p>
        </p:txBody>
      </p:sp>
    </p:spTree>
    <p:extLst>
      <p:ext uri="{BB962C8B-B14F-4D97-AF65-F5344CB8AC3E}">
        <p14:creationId xmlns:p14="http://schemas.microsoft.com/office/powerpoint/2010/main" val="146564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10</a:t>
            </a:fld>
            <a:endParaRPr lang="en-US" dirty="0"/>
          </a:p>
        </p:txBody>
      </p:sp>
    </p:spTree>
    <p:extLst>
      <p:ext uri="{BB962C8B-B14F-4D97-AF65-F5344CB8AC3E}">
        <p14:creationId xmlns:p14="http://schemas.microsoft.com/office/powerpoint/2010/main" val="245922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77567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548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631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995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stretch>
            <a:fillRect/>
          </a:stretch>
        </p:blipFill>
        <p:spPr>
          <a:xfrm>
            <a:off x="0" y="6331963"/>
            <a:ext cx="12192000" cy="528200"/>
          </a:xfrm>
          <a:prstGeom prst="rect">
            <a:avLst/>
          </a:prstGeom>
          <a:ln w="12700">
            <a:miter lim="400000"/>
          </a:ln>
        </p:spPr>
      </p:pic>
      <p:pic>
        <p:nvPicPr>
          <p:cNvPr id="6" name="image3.jpeg"/>
          <p:cNvPicPr/>
          <p:nvPr/>
        </p:nvPicPr>
        <p:blipFill>
          <a:blip r:embed="rId3" cstate="print"/>
          <a:stretch>
            <a:fillRect/>
          </a:stretch>
        </p:blipFill>
        <p:spPr>
          <a:xfrm>
            <a:off x="-3" y="-15203"/>
            <a:ext cx="12192005" cy="1221031"/>
          </a:xfrm>
          <a:prstGeom prst="rect">
            <a:avLst/>
          </a:prstGeom>
          <a:ln w="12700">
            <a:miter lim="400000"/>
          </a:ln>
        </p:spPr>
      </p:pic>
      <p:sp>
        <p:nvSpPr>
          <p:cNvPr id="3" name="Text Placeholder 2"/>
          <p:cNvSpPr>
            <a:spLocks noGrp="1"/>
          </p:cNvSpPr>
          <p:nvPr>
            <p:ph type="body" sz="quarter" idx="10"/>
          </p:nvPr>
        </p:nvSpPr>
        <p:spPr>
          <a:xfrm>
            <a:off x="342960" y="1205828"/>
            <a:ext cx="11246941" cy="787279"/>
          </a:xfrm>
          <a:prstGeom prst="rect">
            <a:avLst/>
          </a:prstGeom>
        </p:spPr>
        <p:txBody>
          <a:bodyPr/>
          <a:lstStyle>
            <a:lvl1pPr>
              <a:defRPr sz="3375"/>
            </a:lvl1pPr>
          </a:lstStyle>
          <a:p>
            <a:pPr lvl="0"/>
            <a:r>
              <a:rPr lang="en-US"/>
              <a:t>Click to edit Master text styles</a:t>
            </a:r>
          </a:p>
        </p:txBody>
      </p:sp>
      <p:sp>
        <p:nvSpPr>
          <p:cNvPr id="7" name="Content Placeholder 6"/>
          <p:cNvSpPr>
            <a:spLocks noGrp="1"/>
          </p:cNvSpPr>
          <p:nvPr>
            <p:ph sz="quarter" idx="11"/>
          </p:nvPr>
        </p:nvSpPr>
        <p:spPr>
          <a:xfrm>
            <a:off x="342305" y="2083118"/>
            <a:ext cx="11246942" cy="41152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2"/>
          </p:nvPr>
        </p:nvSpPr>
        <p:spPr/>
        <p:txBody>
          <a:bodyPr/>
          <a:lstStyle>
            <a:lvl1pPr>
              <a:defRPr sz="1266">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60594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stretch>
            <a:fillRect/>
          </a:stretch>
        </p:blipFill>
        <p:spPr>
          <a:xfrm>
            <a:off x="0" y="6331963"/>
            <a:ext cx="12192000" cy="528200"/>
          </a:xfrm>
          <a:prstGeom prst="rect">
            <a:avLst/>
          </a:prstGeom>
          <a:ln w="12700">
            <a:miter lim="400000"/>
          </a:ln>
        </p:spPr>
      </p:pic>
      <p:pic>
        <p:nvPicPr>
          <p:cNvPr id="6" name="image3.jpeg"/>
          <p:cNvPicPr/>
          <p:nvPr/>
        </p:nvPicPr>
        <p:blipFill>
          <a:blip r:embed="rId3" cstate="print"/>
          <a:stretch>
            <a:fillRect/>
          </a:stretch>
        </p:blipFill>
        <p:spPr>
          <a:xfrm>
            <a:off x="-3" y="-15203"/>
            <a:ext cx="12192005" cy="1221031"/>
          </a:xfrm>
          <a:prstGeom prst="rect">
            <a:avLst/>
          </a:prstGeom>
          <a:ln w="12700">
            <a:miter lim="400000"/>
          </a:ln>
        </p:spPr>
      </p:pic>
      <p:sp>
        <p:nvSpPr>
          <p:cNvPr id="3" name="Text Placeholder 2"/>
          <p:cNvSpPr>
            <a:spLocks noGrp="1"/>
          </p:cNvSpPr>
          <p:nvPr>
            <p:ph type="body" sz="quarter" idx="10"/>
          </p:nvPr>
        </p:nvSpPr>
        <p:spPr>
          <a:xfrm>
            <a:off x="307420" y="5477863"/>
            <a:ext cx="11246941" cy="787279"/>
          </a:xfrm>
          <a:prstGeom prst="rect">
            <a:avLst/>
          </a:prstGeom>
        </p:spPr>
        <p:txBody>
          <a:bodyPr/>
          <a:lstStyle>
            <a:lvl1pPr>
              <a:defRPr sz="3375"/>
            </a:lvl1pPr>
          </a:lstStyle>
          <a:p>
            <a:pPr lvl="0"/>
            <a:r>
              <a:rPr lang="en-US"/>
              <a:t>Click to edit Master text styles</a:t>
            </a:r>
          </a:p>
        </p:txBody>
      </p:sp>
      <p:sp>
        <p:nvSpPr>
          <p:cNvPr id="7" name="Content Placeholder 6"/>
          <p:cNvSpPr>
            <a:spLocks noGrp="1"/>
          </p:cNvSpPr>
          <p:nvPr>
            <p:ph sz="quarter" idx="11"/>
          </p:nvPr>
        </p:nvSpPr>
        <p:spPr>
          <a:xfrm>
            <a:off x="307418" y="1329250"/>
            <a:ext cx="11246942" cy="41152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2"/>
          </p:nvPr>
        </p:nvSpPr>
        <p:spPr/>
        <p:txBody>
          <a:bodyPr/>
          <a:lstStyle>
            <a:lvl1pPr>
              <a:defRPr sz="1266">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5454183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4912745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4665925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82206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9/15/2020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dirty="0"/>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9" r:id="rId15"/>
    <p:sldLayoutId id="214748368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505139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tan.us/media/h2saiwpj/faqs-031820.pdf" TargetMode="External"/><Relationship Id="rId2" Type="http://schemas.openxmlformats.org/officeDocument/2006/relationships/hyperlink" Target="https://otan.us/resources/covid-19-field-suppor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rsweb.org/sites/default/files/NRS_TA_Guide.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https://nrsweb.org/sites/default/files/NRS-TA-Guide82019.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2.ed.gov/policy/adulted/guid/memoranda.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asas.org/social-media-newsroom/2020/03/27/casas-testing-during-the-covid-19-pandemic"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hyperlink" Target="http://casas.org/" TargetMode="External"/><Relationship Id="rId7"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casas.org/training-and-support/casas-peer-communities/california-accountability" TargetMode="External"/><Relationship Id="rId5" Type="http://schemas.openxmlformats.org/officeDocument/2006/relationships/hyperlink" Target="http://casas.org/training-and-support/casas-peer-communities" TargetMode="External"/><Relationship Id="rId4" Type="http://schemas.openxmlformats.org/officeDocument/2006/relationships/hyperlink" Target="http://casas.org/training-and-suppor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8.jfif"/><Relationship Id="rId5" Type="http://schemas.openxmlformats.org/officeDocument/2006/relationships/image" Target="../media/image37.jfif"/><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8.jfif"/></Relationships>
</file>

<file path=ppt/slides/_rels/slide59.xml.rels><?xml version="1.0" encoding="UTF-8" standalone="yes"?>
<Relationships xmlns="http://schemas.openxmlformats.org/package/2006/relationships"><Relationship Id="rId3" Type="http://schemas.openxmlformats.org/officeDocument/2006/relationships/hyperlink" Target="https://www.casas.org/training-and-support/casas-peer-communities/california-adult-education-accountability-and-assessment/california-remote-testin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hyperlink" Target="http://www.casas.or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73394"/>
            <a:ext cx="10515600" cy="717296"/>
          </a:xfrm>
        </p:spPr>
        <p:txBody>
          <a:bodyPr>
            <a:normAutofit fontScale="90000"/>
          </a:bodyPr>
          <a:lstStyle/>
          <a:p>
            <a:r>
              <a:rPr lang="en-US" dirty="0"/>
              <a:t>CAEP Accountability Basics 2020-21</a:t>
            </a:r>
          </a:p>
        </p:txBody>
      </p:sp>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10" name="Content Placeholder 2">
            <a:extLst>
              <a:ext uri="{FF2B5EF4-FFF2-40B4-BE49-F238E27FC236}">
                <a16:creationId xmlns:a16="http://schemas.microsoft.com/office/drawing/2014/main" id="{3FDCF60C-2193-4508-9C82-43EAEDE9074A}"/>
              </a:ext>
            </a:extLst>
          </p:cNvPr>
          <p:cNvSpPr txBox="1">
            <a:spLocks/>
          </p:cNvSpPr>
          <p:nvPr/>
        </p:nvSpPr>
        <p:spPr>
          <a:xfrm>
            <a:off x="838200" y="2020529"/>
            <a:ext cx="10515600" cy="3856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COVID-19’s Effect on Adult Education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CAEP Programs Overview for 2020-21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sysClr val="windowText" lastClr="000000"/>
                </a:solidFill>
                <a:latin typeface="Calibri" panose="020F0502020204030204"/>
              </a:rPr>
              <a:t>CAEP Alignment to WIOA Title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sysClr val="windowText" lastClr="000000"/>
                </a:solidFill>
                <a:latin typeface="Calibri" panose="020F0502020204030204"/>
              </a:rPr>
              <a:t>Outcomes and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Distance Learning Strategies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Questions/Answers</a:t>
            </a:r>
          </a:p>
        </p:txBody>
      </p:sp>
    </p:spTree>
    <p:extLst>
      <p:ext uri="{BB962C8B-B14F-4D97-AF65-F5344CB8AC3E}">
        <p14:creationId xmlns:p14="http://schemas.microsoft.com/office/powerpoint/2010/main" val="265554186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Second Language (</a:t>
              </a: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ESL/ELL</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a:t>
              </a: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Down Arrow 30"/>
          <p:cNvSpPr/>
          <p:nvPr/>
        </p:nvSpPr>
        <p:spPr>
          <a:xfrm>
            <a:off x="5684246" y="1586156"/>
            <a:ext cx="425029" cy="7467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42742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16" name="Group 15">
            <a:extLst>
              <a:ext uri="{FF2B5EF4-FFF2-40B4-BE49-F238E27FC236}">
                <a16:creationId xmlns:a16="http://schemas.microsoft.com/office/drawing/2014/main" id="{1030D1F6-F962-4FA7-9071-E3FC8CDCBE50}"/>
              </a:ext>
            </a:extLst>
          </p:cNvPr>
          <p:cNvGrpSpPr/>
          <p:nvPr/>
        </p:nvGrpSpPr>
        <p:grpSpPr>
          <a:xfrm>
            <a:off x="6622026" y="2151370"/>
            <a:ext cx="4734232" cy="3556255"/>
            <a:chOff x="7010331" y="1933778"/>
            <a:chExt cx="3374919" cy="1737216"/>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737216"/>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575960"/>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b="1" i="1"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69088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16" name="Group 15">
            <a:extLst>
              <a:ext uri="{FF2B5EF4-FFF2-40B4-BE49-F238E27FC236}">
                <a16:creationId xmlns:a16="http://schemas.microsoft.com/office/drawing/2014/main" id="{1030D1F6-F962-4FA7-9071-E3FC8CDCBE50}"/>
              </a:ext>
            </a:extLst>
          </p:cNvPr>
          <p:cNvGrpSpPr/>
          <p:nvPr/>
        </p:nvGrpSpPr>
        <p:grpSpPr>
          <a:xfrm>
            <a:off x="6622026" y="2151370"/>
            <a:ext cx="4734232" cy="3556255"/>
            <a:chOff x="7010331" y="1933778"/>
            <a:chExt cx="3374919" cy="1737216"/>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737216"/>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575960"/>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b="1" i="1"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
        <p:nvSpPr>
          <p:cNvPr id="3" name="TextBox 2"/>
          <p:cNvSpPr txBox="1"/>
          <p:nvPr/>
        </p:nvSpPr>
        <p:spPr>
          <a:xfrm>
            <a:off x="452291" y="2151370"/>
            <a:ext cx="5329077"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In PY 2019-20, Pre-Apprenticeship and Workforce Preparation were moved under the Career and Technical Education (CTE) umbrella.</a:t>
            </a:r>
          </a:p>
          <a:p>
            <a:pPr marL="457200" indent="-457200">
              <a:buFont typeface="Arial" panose="020B0604020202020204" pitchFamily="34" charset="0"/>
              <a:buChar char="•"/>
            </a:pPr>
            <a:r>
              <a:rPr lang="en-US" sz="2800" dirty="0"/>
              <a:t>Workforce Re-Entry became Workforce Preparation.</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7596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a:t>Workforce Preparation</a:t>
            </a:r>
          </a:p>
        </p:txBody>
      </p:sp>
      <p:sp>
        <p:nvSpPr>
          <p:cNvPr id="3" name="Content Placeholder 2"/>
          <p:cNvSpPr>
            <a:spLocks noGrp="1"/>
          </p:cNvSpPr>
          <p:nvPr>
            <p:ph idx="1"/>
          </p:nvPr>
        </p:nvSpPr>
        <p:spPr>
          <a:xfrm>
            <a:off x="838200" y="1401097"/>
            <a:ext cx="10515600" cy="4832181"/>
          </a:xfrm>
        </p:spPr>
        <p:txBody>
          <a:bodyPr>
            <a:noAutofit/>
          </a:bodyPr>
          <a:lstStyle/>
          <a:p>
            <a:pPr>
              <a:lnSpc>
                <a:spcPct val="107000"/>
              </a:lnSpc>
              <a:spcBef>
                <a:spcPts val="422"/>
              </a:spcBef>
              <a:buClr>
                <a:srgbClr val="595959"/>
              </a:buClr>
              <a:buSzPts val="1200"/>
            </a:pPr>
            <a:r>
              <a:rPr lang="en-US" sz="3600" dirty="0">
                <a:ea typeface="Times New Roman" panose="02020603050405020304" pitchFamily="18" charset="0"/>
                <a:cs typeface="Times New Roman" panose="02020603050405020304" pitchFamily="18" charset="0"/>
              </a:rPr>
              <a:t>Program providing short term workforce skills to populations with barriers to economic success.</a:t>
            </a:r>
          </a:p>
          <a:p>
            <a:pPr>
              <a:lnSpc>
                <a:spcPct val="107000"/>
              </a:lnSpc>
              <a:spcBef>
                <a:spcPts val="422"/>
              </a:spcBef>
              <a:buClr>
                <a:srgbClr val="595959"/>
              </a:buClr>
              <a:buSzPts val="1200"/>
            </a:pPr>
            <a:endParaRPr lang="en-US" sz="3600" dirty="0">
              <a:ea typeface="Times New Roman" panose="02020603050405020304" pitchFamily="18" charset="0"/>
              <a:cs typeface="Times New Roman" panose="02020603050405020304" pitchFamily="18" charset="0"/>
            </a:endParaRPr>
          </a:p>
          <a:p>
            <a:pPr>
              <a:lnSpc>
                <a:spcPct val="107000"/>
              </a:lnSpc>
              <a:spcBef>
                <a:spcPts val="422"/>
              </a:spcBef>
              <a:buClr>
                <a:srgbClr val="595959"/>
              </a:buClr>
              <a:buSzPts val="1200"/>
            </a:pPr>
            <a:r>
              <a:rPr lang="en-US" sz="3600" dirty="0">
                <a:ea typeface="Times New Roman" panose="02020603050405020304" pitchFamily="18" charset="0"/>
                <a:cs typeface="Times New Roman" panose="02020603050405020304" pitchFamily="18" charset="0"/>
              </a:rPr>
              <a:t>There are no specific hours requirements for Workforce Preparation – however Workforce Preparation classes are typically short term and focus on general workplace skills rather than a specific occupation (like CTE.) </a:t>
            </a:r>
            <a:endParaRPr lang="en-US" sz="3600" dirty="0">
              <a:ea typeface="Calibri" panose="020F0502020204030204" pitchFamily="34" charset="0"/>
              <a:cs typeface="Times New Roman" panose="02020603050405020304" pitchFamily="18" charset="0"/>
            </a:endParaRP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407646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a:t>Workforce Preparation</a:t>
            </a:r>
          </a:p>
        </p:txBody>
      </p:sp>
      <p:sp>
        <p:nvSpPr>
          <p:cNvPr id="3" name="Content Placeholder 2"/>
          <p:cNvSpPr>
            <a:spLocks noGrp="1"/>
          </p:cNvSpPr>
          <p:nvPr>
            <p:ph idx="1"/>
          </p:nvPr>
        </p:nvSpPr>
        <p:spPr>
          <a:xfrm>
            <a:off x="779206" y="1165124"/>
            <a:ext cx="10515600" cy="4832181"/>
          </a:xfrm>
        </p:spPr>
        <p:txBody>
          <a:bodyPr>
            <a:noAutofit/>
          </a:bodyPr>
          <a:lstStyle/>
          <a:p>
            <a:pPr>
              <a:lnSpc>
                <a:spcPct val="107000"/>
              </a:lnSpc>
              <a:spcBef>
                <a:spcPts val="422"/>
              </a:spcBef>
              <a:buClr>
                <a:srgbClr val="595959"/>
              </a:buClr>
              <a:buSzPts val="1200"/>
            </a:pPr>
            <a:r>
              <a:rPr lang="en-US" sz="3600" dirty="0">
                <a:ea typeface="Times New Roman" panose="02020603050405020304" pitchFamily="18" charset="0"/>
                <a:cs typeface="Times New Roman" panose="02020603050405020304" pitchFamily="18" charset="0"/>
              </a:rPr>
              <a:t>Program providing short term workforce skills to populations with barriers to economic success.</a:t>
            </a:r>
          </a:p>
          <a:p>
            <a:pPr marL="0" indent="0">
              <a:lnSpc>
                <a:spcPct val="107000"/>
              </a:lnSpc>
              <a:spcBef>
                <a:spcPts val="422"/>
              </a:spcBef>
              <a:buClr>
                <a:srgbClr val="595959"/>
              </a:buClr>
              <a:buSzPts val="1200"/>
              <a:buNone/>
            </a:pPr>
            <a:endParaRPr lang="en-US" sz="3600" dirty="0">
              <a:ea typeface="Times New Roman" panose="02020603050405020304" pitchFamily="18" charset="0"/>
              <a:cs typeface="Times New Roman" panose="02020603050405020304" pitchFamily="18" charset="0"/>
            </a:endParaRPr>
          </a:p>
          <a:p>
            <a:pPr>
              <a:lnSpc>
                <a:spcPct val="107000"/>
              </a:lnSpc>
              <a:spcBef>
                <a:spcPts val="422"/>
              </a:spcBef>
              <a:buClr>
                <a:srgbClr val="595959"/>
              </a:buClr>
              <a:buSzPts val="1200"/>
            </a:pPr>
            <a:r>
              <a:rPr lang="en-US" sz="3600" dirty="0">
                <a:ea typeface="Times New Roman" panose="02020603050405020304" pitchFamily="18" charset="0"/>
                <a:cs typeface="Times New Roman" panose="02020603050405020304" pitchFamily="18" charset="0"/>
              </a:rPr>
              <a:t>There are no longer any age or barriers to employment requirements for this CAEP program. </a:t>
            </a:r>
          </a:p>
          <a:p>
            <a:pPr marL="0" indent="0">
              <a:lnSpc>
                <a:spcPct val="107000"/>
              </a:lnSpc>
              <a:spcBef>
                <a:spcPts val="422"/>
              </a:spcBef>
              <a:buClr>
                <a:srgbClr val="595959"/>
              </a:buClr>
              <a:buSzPts val="1200"/>
              <a:buNone/>
            </a:pPr>
            <a:endParaRPr lang="en-US" sz="3600" dirty="0">
              <a:ea typeface="Times New Roman" panose="02020603050405020304" pitchFamily="18" charset="0"/>
              <a:cs typeface="Times New Roman" panose="02020603050405020304" pitchFamily="18" charset="0"/>
            </a:endParaRPr>
          </a:p>
          <a:p>
            <a:pPr>
              <a:lnSpc>
                <a:spcPct val="107000"/>
              </a:lnSpc>
              <a:spcBef>
                <a:spcPts val="422"/>
              </a:spcBef>
              <a:buClr>
                <a:srgbClr val="595959"/>
              </a:buClr>
              <a:buSzPts val="1200"/>
            </a:pPr>
            <a:r>
              <a:rPr lang="en-US" sz="3600" dirty="0">
                <a:ea typeface="Calibri" panose="020F0502020204030204" pitchFamily="34" charset="0"/>
                <a:cs typeface="Times New Roman" panose="02020603050405020304" pitchFamily="18" charset="0"/>
              </a:rPr>
              <a:t>Workforce Preparation can focus on a specific learning population, but can also be open to anyone.</a:t>
            </a: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227184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52" y="173396"/>
            <a:ext cx="10515600" cy="814746"/>
          </a:xfrm>
        </p:spPr>
        <p:txBody>
          <a:bodyPr>
            <a:normAutofit/>
          </a:bodyPr>
          <a:lstStyle/>
          <a:p>
            <a:r>
              <a:rPr lang="en-US" dirty="0"/>
              <a:t>Pre-Apprenticeship</a:t>
            </a:r>
          </a:p>
        </p:txBody>
      </p:sp>
      <p:sp>
        <p:nvSpPr>
          <p:cNvPr id="3" name="Content Placeholder 2"/>
          <p:cNvSpPr>
            <a:spLocks noGrp="1"/>
          </p:cNvSpPr>
          <p:nvPr>
            <p:ph idx="1"/>
          </p:nvPr>
        </p:nvSpPr>
        <p:spPr>
          <a:xfrm>
            <a:off x="779206" y="988142"/>
            <a:ext cx="10515600" cy="5427406"/>
          </a:xfrm>
        </p:spPr>
        <p:txBody>
          <a:bodyPr>
            <a:noAutofit/>
          </a:bodyPr>
          <a:lstStyle/>
          <a:p>
            <a:pPr marL="723279" lvl="1" indent="-401822" defTabSz="642915">
              <a:spcBef>
                <a:spcPts val="422"/>
              </a:spcBef>
              <a:buClr>
                <a:srgbClr val="0070C0"/>
              </a:buClr>
              <a:buSzPct val="145000"/>
            </a:pPr>
            <a:r>
              <a:rPr lang="en-US" sz="3200" dirty="0"/>
              <a:t>Approved training and curriculum based on industry standards and approved by a documented registered apprenticeship partner</a:t>
            </a:r>
          </a:p>
          <a:p>
            <a:pPr marL="723279" lvl="1" indent="-401822" defTabSz="642915">
              <a:spcBef>
                <a:spcPts val="844"/>
              </a:spcBef>
              <a:buClr>
                <a:srgbClr val="0070C0"/>
              </a:buClr>
              <a:buSzPct val="145000"/>
            </a:pPr>
            <a:r>
              <a:rPr lang="en-US" sz="3200" dirty="0"/>
              <a:t>Recruitment, educational, and pre-vocational strategies that prepare under-represented, disadvantaged, or low-income individuals to meet the entry requirements of one or more registered apprenticeship programs</a:t>
            </a:r>
          </a:p>
          <a:p>
            <a:pPr marL="723279" lvl="1" indent="-401822" defTabSz="642915">
              <a:spcBef>
                <a:spcPts val="844"/>
              </a:spcBef>
              <a:buClr>
                <a:srgbClr val="0070C0"/>
              </a:buClr>
              <a:buSzPct val="145000"/>
            </a:pPr>
            <a:r>
              <a:rPr lang="en-US" sz="3200" dirty="0"/>
              <a:t>Meaningful hands-on training that does not displace existing paid employees</a:t>
            </a:r>
          </a:p>
          <a:p>
            <a:pPr marL="723279" indent="-401822" defTabSz="642915">
              <a:spcBef>
                <a:spcPts val="844"/>
              </a:spcBef>
              <a:buClr>
                <a:srgbClr val="0070C0"/>
              </a:buClr>
              <a:buSzPct val="145000"/>
            </a:pPr>
            <a:r>
              <a:rPr lang="en-US" sz="3200" b="1" i="1" dirty="0"/>
              <a:t>Formal direct entry or articulation agreements with its registered apprenticeship partners</a:t>
            </a:r>
            <a:endParaRPr lang="en-US" sz="3200" b="1" i="1" dirty="0">
              <a:ea typeface="Calibri" panose="020F0502020204030204" pitchFamily="34" charset="0"/>
              <a:cs typeface="Calibri Light" panose="020F0302020204030204" pitchFamily="34" charset="0"/>
            </a:endParaRPr>
          </a:p>
          <a:p>
            <a:pPr marL="0" indent="0">
              <a:buNone/>
            </a:pPr>
            <a:endParaRPr lang="en-US" sz="48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79464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of CAEP Programs Under CTE </a:t>
            </a:r>
          </a:p>
        </p:txBody>
      </p:sp>
      <p:grpSp>
        <p:nvGrpSpPr>
          <p:cNvPr id="3" name="Group 2">
            <a:extLst>
              <a:ext uri="{FF2B5EF4-FFF2-40B4-BE49-F238E27FC236}">
                <a16:creationId xmlns:a16="http://schemas.microsoft.com/office/drawing/2014/main" id="{1030D1F6-F962-4FA7-9071-E3FC8CDCBE50}"/>
              </a:ext>
            </a:extLst>
          </p:cNvPr>
          <p:cNvGrpSpPr/>
          <p:nvPr/>
        </p:nvGrpSpPr>
        <p:grpSpPr>
          <a:xfrm>
            <a:off x="1342103" y="1900648"/>
            <a:ext cx="9507794" cy="4441158"/>
            <a:chOff x="7010330" y="1933778"/>
            <a:chExt cx="5968314" cy="1737216"/>
          </a:xfrm>
          <a:solidFill>
            <a:srgbClr val="FFFF00"/>
          </a:solidFill>
        </p:grpSpPr>
        <p:sp>
          <p:nvSpPr>
            <p:cNvPr id="4" name="Rectangle: Rounded Corners 57">
              <a:extLst>
                <a:ext uri="{FF2B5EF4-FFF2-40B4-BE49-F238E27FC236}">
                  <a16:creationId xmlns:a16="http://schemas.microsoft.com/office/drawing/2014/main" id="{635E9149-C0F3-42CA-B16A-C5BE72C78F65}"/>
                </a:ext>
              </a:extLst>
            </p:cNvPr>
            <p:cNvSpPr/>
            <p:nvPr/>
          </p:nvSpPr>
          <p:spPr>
            <a:xfrm>
              <a:off x="7010330" y="1933778"/>
              <a:ext cx="5968314" cy="1737216"/>
            </a:xfrm>
            <a:prstGeom prst="roundRect">
              <a:avLst>
                <a:gd name="adj" fmla="val 10000"/>
              </a:avLst>
            </a:prstGeom>
            <a:grpFill/>
            <a:ln w="25400" cap="flat" cmpd="sng" algn="ctr">
              <a:noFill/>
              <a:prstDash val="solid"/>
            </a:ln>
            <a:effectLst/>
          </p:spPr>
        </p:sp>
        <p:sp>
          <p:nvSpPr>
            <p:cNvPr id="5" name="Rectangle: Rounded Corners 7">
              <a:extLst>
                <a:ext uri="{FF2B5EF4-FFF2-40B4-BE49-F238E27FC236}">
                  <a16:creationId xmlns:a16="http://schemas.microsoft.com/office/drawing/2014/main" id="{80459C54-2131-4ED3-A5E5-028C441B8237}"/>
                </a:ext>
              </a:extLst>
            </p:cNvPr>
            <p:cNvSpPr txBox="1"/>
            <p:nvPr/>
          </p:nvSpPr>
          <p:spPr>
            <a:xfrm>
              <a:off x="7231444" y="2014406"/>
              <a:ext cx="5672030" cy="1575960"/>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800" b="1" kern="0" dirty="0">
                  <a:solidFill>
                    <a:srgbClr val="000000">
                      <a:lumMod val="65000"/>
                      <a:lumOff val="35000"/>
                    </a:srgbClr>
                  </a:solidFill>
                  <a:latin typeface="Helvetica"/>
                  <a:cs typeface="Helvetica"/>
                  <a:sym typeface="Helvetica"/>
                </a:rPr>
                <a:t>Career and Technical Education (</a:t>
              </a:r>
              <a:r>
                <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a:solidFill>
                    <a:srgbClr val="000000">
                      <a:lumMod val="65000"/>
                      <a:lumOff val="35000"/>
                    </a:srgbClr>
                  </a:solidFill>
                  <a:latin typeface="Helvetica"/>
                  <a:cs typeface="Helvetica"/>
                  <a:sym typeface="Helvetica"/>
                </a:rPr>
                <a:t>CTE – Long term/occupation specific</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 – short term/occupation specific</a:t>
              </a:r>
            </a:p>
            <a:p>
              <a:pPr marL="457200" lvl="0" indent="-457200" defTabSz="711200">
                <a:lnSpc>
                  <a:spcPct val="90000"/>
                </a:lnSpc>
                <a:spcBef>
                  <a:spcPts val="600"/>
                </a:spcBef>
                <a:buFont typeface="Arial" panose="020B0604020202020204" pitchFamily="34" charset="0"/>
                <a:buChar char="•"/>
                <a:defRPr/>
              </a:pPr>
              <a:r>
                <a:rPr lang="en-US" sz="2800" b="1" i="1" kern="0" dirty="0">
                  <a:solidFill>
                    <a:srgbClr val="000000">
                      <a:lumMod val="65000"/>
                      <a:lumOff val="35000"/>
                    </a:srgbClr>
                  </a:solidFill>
                  <a:latin typeface="Helvetica"/>
                  <a:cs typeface="Helvetica"/>
                  <a:sym typeface="Helvetica"/>
                </a:rPr>
                <a:t>Pre-Apprenticeship </a:t>
              </a:r>
              <a:r>
                <a:rPr lang="en-US" sz="2800" kern="0" dirty="0">
                  <a:solidFill>
                    <a:srgbClr val="000000">
                      <a:lumMod val="65000"/>
                      <a:lumOff val="35000"/>
                    </a:srgbClr>
                  </a:solidFill>
                  <a:latin typeface="Helvetica"/>
                  <a:cs typeface="Helvetica"/>
                  <a:sym typeface="Helvetica"/>
                </a:rPr>
                <a:t>– Long term/occupation specific</a:t>
              </a:r>
            </a:p>
            <a:p>
              <a:pPr marL="457200" indent="-457200" defTabSz="711200">
                <a:lnSpc>
                  <a:spcPct val="90000"/>
                </a:lnSpc>
                <a:spcBef>
                  <a:spcPts val="600"/>
                </a:spcBef>
                <a:buFont typeface="Arial" panose="020B0604020202020204" pitchFamily="34" charset="0"/>
                <a:buChar char="•"/>
                <a:defRPr/>
              </a:pPr>
              <a:r>
                <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 </a:t>
              </a:r>
              <a:r>
                <a:rPr lang="en-US" sz="2800" kern="0" dirty="0">
                  <a:solidFill>
                    <a:srgbClr val="000000">
                      <a:lumMod val="65000"/>
                      <a:lumOff val="35000"/>
                    </a:srgbClr>
                  </a:solidFill>
                  <a:latin typeface="Helvetica"/>
                  <a:cs typeface="Helvetica"/>
                  <a:sym typeface="Helvetica"/>
                </a:rPr>
                <a:t>– Short term/not occupation specific</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spTree>
    <p:extLst>
      <p:ext uri="{BB962C8B-B14F-4D97-AF65-F5344CB8AC3E}">
        <p14:creationId xmlns:p14="http://schemas.microsoft.com/office/powerpoint/2010/main" val="390343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a:t>Adults with Disabilities</a:t>
            </a:r>
          </a:p>
        </p:txBody>
      </p:sp>
      <p:sp>
        <p:nvSpPr>
          <p:cNvPr id="3" name="Content Placeholder 2"/>
          <p:cNvSpPr>
            <a:spLocks noGrp="1"/>
          </p:cNvSpPr>
          <p:nvPr>
            <p:ph idx="1"/>
          </p:nvPr>
        </p:nvSpPr>
        <p:spPr>
          <a:xfrm>
            <a:off x="838200" y="1401097"/>
            <a:ext cx="10515600" cy="4832181"/>
          </a:xfrm>
        </p:spPr>
        <p:txBody>
          <a:bodyPr>
            <a:noAutofit/>
          </a:bodyPr>
          <a:lstStyle/>
          <a:p>
            <a:r>
              <a:rPr lang="en-US" sz="3600" dirty="0"/>
              <a:t>Mark instructional program = Adults with Disabilities if the participant is enrolled in a specialized program designed specifically for adults with intellectual/ developmental disabilities. </a:t>
            </a:r>
          </a:p>
          <a:p>
            <a:endParaRPr lang="en-US" sz="3600" dirty="0"/>
          </a:p>
          <a:p>
            <a:r>
              <a:rPr lang="en-US" sz="3600" dirty="0"/>
              <a:t>For participants with disabilities who are enrolling in other adult education programs, mark “Disabled” under Barriers to Employment in combination with the appropriate instructional program.</a:t>
            </a: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4679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a:t>Adults with Disabilities</a:t>
            </a:r>
          </a:p>
        </p:txBody>
      </p:sp>
      <p:sp>
        <p:nvSpPr>
          <p:cNvPr id="3" name="Content Placeholder 2"/>
          <p:cNvSpPr>
            <a:spLocks noGrp="1"/>
          </p:cNvSpPr>
          <p:nvPr>
            <p:ph idx="1"/>
          </p:nvPr>
        </p:nvSpPr>
        <p:spPr>
          <a:xfrm>
            <a:off x="838200" y="1401097"/>
            <a:ext cx="10515600" cy="4832181"/>
          </a:xfrm>
        </p:spPr>
        <p:txBody>
          <a:bodyPr>
            <a:noAutofit/>
          </a:bodyPr>
          <a:lstStyle/>
          <a:p>
            <a:pPr marL="321457" lvl="1" indent="-321457"/>
            <a:r>
              <a:rPr lang="en-US" sz="3600" dirty="0"/>
              <a:t>For learners with developmental/intellectual disabilities, agencies can use the AA-AAAAA Adult Life Skills series or the POWER performance based assessment to measure pre/post gains for intellectual disabilities.</a:t>
            </a:r>
          </a:p>
          <a:p>
            <a:pPr marL="0" lvl="1" indent="0">
              <a:buNone/>
            </a:pPr>
            <a:endParaRPr lang="en-US" sz="3600" dirty="0"/>
          </a:p>
          <a:p>
            <a:pPr marL="321457" lvl="1" indent="-321457"/>
            <a:r>
              <a:rPr lang="en-US" sz="3600" dirty="0"/>
              <a:t>For students with learning and physical disabilities, agencies can use any approved assessment and provide approved testing accommodations.</a:t>
            </a: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116080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a:t>Parents Supporting Students in K12 Success</a:t>
            </a:r>
          </a:p>
        </p:txBody>
      </p:sp>
      <p:sp>
        <p:nvSpPr>
          <p:cNvPr id="3" name="Content Placeholder 2"/>
          <p:cNvSpPr>
            <a:spLocks noGrp="1"/>
          </p:cNvSpPr>
          <p:nvPr>
            <p:ph idx="1"/>
          </p:nvPr>
        </p:nvSpPr>
        <p:spPr>
          <a:xfrm>
            <a:off x="838200" y="1401097"/>
            <a:ext cx="10515600" cy="4832181"/>
          </a:xfrm>
        </p:spPr>
        <p:txBody>
          <a:bodyPr>
            <a:noAutofit/>
          </a:bodyPr>
          <a:lstStyle/>
          <a:p>
            <a:pPr marL="321457" lvl="1" defTabSz="642915">
              <a:spcBef>
                <a:spcPts val="422"/>
              </a:spcBef>
              <a:buClr>
                <a:srgbClr val="0070C0"/>
              </a:buClr>
              <a:buSzPct val="145000"/>
            </a:pPr>
            <a:r>
              <a:rPr lang="en-US" sz="3600" dirty="0"/>
              <a:t>Providing education and training to adults, typically parents and-or community members, to help school-aged children succeed in school. </a:t>
            </a:r>
          </a:p>
          <a:p>
            <a:pPr marL="321457" lvl="1" defTabSz="642915">
              <a:spcBef>
                <a:spcPts val="422"/>
              </a:spcBef>
              <a:buClr>
                <a:srgbClr val="0070C0"/>
              </a:buClr>
              <a:buSzPct val="145000"/>
            </a:pPr>
            <a:endParaRPr lang="en-US" sz="3600" dirty="0"/>
          </a:p>
          <a:p>
            <a:pPr marL="321457" lvl="1" defTabSz="642915">
              <a:spcBef>
                <a:spcPts val="422"/>
              </a:spcBef>
              <a:buClr>
                <a:srgbClr val="0070C0"/>
              </a:buClr>
              <a:buSzPct val="145000"/>
            </a:pPr>
            <a:r>
              <a:rPr lang="en-US" sz="3600" dirty="0"/>
              <a:t>Mark “Adults supporting K12 student success”</a:t>
            </a: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427300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a:t>COVID-19’s Effect on CA WIOA II Agencies</a:t>
            </a:r>
            <a:endParaRPr lang="en-US" dirty="0"/>
          </a:p>
        </p:txBody>
      </p:sp>
      <p:sp>
        <p:nvSpPr>
          <p:cNvPr id="3" name="Content Placeholder 2"/>
          <p:cNvSpPr>
            <a:spLocks noGrp="1"/>
          </p:cNvSpPr>
          <p:nvPr>
            <p:ph idx="1"/>
          </p:nvPr>
        </p:nvSpPr>
        <p:spPr>
          <a:xfrm>
            <a:off x="1136469" y="1379538"/>
            <a:ext cx="9552110" cy="5191079"/>
          </a:xfrm>
        </p:spPr>
        <p:txBody>
          <a:bodyPr>
            <a:normAutofit/>
          </a:bodyPr>
          <a:lstStyle/>
          <a:p>
            <a:r>
              <a:rPr lang="en-US" sz="3600" dirty="0"/>
              <a:t>With most agencies closed for </a:t>
            </a:r>
            <a:r>
              <a:rPr lang="en-US" sz="3600" b="1" i="1" dirty="0"/>
              <a:t>COVID-19</a:t>
            </a:r>
            <a:r>
              <a:rPr lang="en-US" sz="3600" dirty="0"/>
              <a:t>, many agencies are quickly adapting to implementing distance learning options.</a:t>
            </a:r>
          </a:p>
          <a:p>
            <a:r>
              <a:rPr lang="en-US" sz="3600" dirty="0"/>
              <a:t>Below is a resource page that provides help to agencies responding to COVID-19</a:t>
            </a:r>
          </a:p>
          <a:p>
            <a:pPr marL="0" indent="0">
              <a:buNone/>
            </a:pPr>
            <a:r>
              <a:rPr lang="en-US" sz="3600" u="sng" dirty="0">
                <a:hlinkClick r:id="rId2"/>
              </a:rPr>
              <a:t>https://otan.us/resources/covid-19-field-support/</a:t>
            </a:r>
            <a:endParaRPr lang="en-US" sz="3600" u="sng" dirty="0"/>
          </a:p>
          <a:p>
            <a:pPr marL="0" indent="0">
              <a:buNone/>
            </a:pPr>
            <a:r>
              <a:rPr lang="en-US" sz="3600" dirty="0"/>
              <a:t>Here is a link to a set of FAQ’s</a:t>
            </a:r>
          </a:p>
          <a:p>
            <a:pPr marL="0" indent="0">
              <a:buNone/>
            </a:pPr>
            <a:r>
              <a:rPr lang="en-US" sz="3600" dirty="0">
                <a:hlinkClick r:id="rId3"/>
              </a:rPr>
              <a:t>https://otan.us/media/h2saiwpj/faqs-031820.pdf</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2</a:t>
            </a:fld>
            <a:endParaRPr lang="en-US" altLang="en-US"/>
          </a:p>
        </p:txBody>
      </p:sp>
    </p:spTree>
    <p:extLst>
      <p:ext uri="{BB962C8B-B14F-4D97-AF65-F5344CB8AC3E}">
        <p14:creationId xmlns:p14="http://schemas.microsoft.com/office/powerpoint/2010/main" val="242735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1969"/>
          </a:xfrm>
        </p:spPr>
        <p:txBody>
          <a:bodyPr/>
          <a:lstStyle/>
          <a:p>
            <a:r>
              <a:rPr lang="en-US" dirty="0"/>
              <a:t>Student Barriers to Employment</a:t>
            </a:r>
          </a:p>
        </p:txBody>
      </p:sp>
      <p:sp>
        <p:nvSpPr>
          <p:cNvPr id="3" name="Content Placeholder 2"/>
          <p:cNvSpPr>
            <a:spLocks noGrp="1"/>
          </p:cNvSpPr>
          <p:nvPr>
            <p:ph idx="1"/>
          </p:nvPr>
        </p:nvSpPr>
        <p:spPr>
          <a:xfrm>
            <a:off x="536275" y="1406105"/>
            <a:ext cx="8607725" cy="5020573"/>
          </a:xfrm>
        </p:spPr>
        <p:txBody>
          <a:bodyPr>
            <a:normAutofit lnSpcReduction="10000"/>
          </a:bodyPr>
          <a:lstStyle/>
          <a:p>
            <a:r>
              <a:rPr lang="en-US" sz="3200" dirty="0"/>
              <a:t>Agencies will record barriers to employment for all CAEP students at intake.</a:t>
            </a:r>
          </a:p>
          <a:p>
            <a:r>
              <a:rPr lang="en-US" sz="3200" dirty="0"/>
              <a:t>CAEP student barriers and their definitions will align with federal WIOA II barriers to employment.</a:t>
            </a:r>
          </a:p>
          <a:p>
            <a:r>
              <a:rPr lang="en-US" sz="3200" dirty="0"/>
              <a:t>As part of the federal alignment, ABE/ASE and ESL learners will automatically tie into specific barriers </a:t>
            </a:r>
          </a:p>
          <a:p>
            <a:r>
              <a:rPr lang="en-US" sz="3200" dirty="0"/>
              <a:t>For Workforce Preparation/Workforce Re-Entry – learners are no longer tied to any specific barriers, and no longer tied to 55 + years of age.</a:t>
            </a:r>
          </a:p>
          <a:p>
            <a:endParaRPr lang="en-US" sz="3200" dirty="0"/>
          </a:p>
          <a:p>
            <a:pPr marL="0" indent="0">
              <a:buNone/>
            </a:pP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682539" y="2060235"/>
            <a:ext cx="2205486" cy="3882117"/>
          </a:xfrm>
          <a:prstGeom prst="rect">
            <a:avLst/>
          </a:prstGeom>
          <a:noFill/>
          <a:ln w="9525">
            <a:noFill/>
            <a:miter lim="800000"/>
            <a:headEnd/>
            <a:tailEnd/>
          </a:ln>
        </p:spPr>
      </p:pic>
      <p:sp>
        <p:nvSpPr>
          <p:cNvPr id="6" name="Right Arrow 5"/>
          <p:cNvSpPr/>
          <p:nvPr/>
        </p:nvSpPr>
        <p:spPr>
          <a:xfrm>
            <a:off x="8883446" y="343935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ight Arrow 6"/>
          <p:cNvSpPr/>
          <p:nvPr/>
        </p:nvSpPr>
        <p:spPr>
          <a:xfrm>
            <a:off x="8883446" y="4906028"/>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ight Arrow 7"/>
          <p:cNvSpPr/>
          <p:nvPr/>
        </p:nvSpPr>
        <p:spPr>
          <a:xfrm>
            <a:off x="8883446" y="280713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35AD3A9-E069-47D3-866A-F808902AD39A}"/>
              </a:ext>
            </a:extLst>
          </p:cNvPr>
          <p:cNvPicPr>
            <a:picLocks noChangeAspect="1"/>
          </p:cNvPicPr>
          <p:nvPr/>
        </p:nvPicPr>
        <p:blipFill>
          <a:blip r:embed="rId4"/>
          <a:stretch>
            <a:fillRect/>
          </a:stretch>
        </p:blipFill>
        <p:spPr>
          <a:xfrm>
            <a:off x="152271" y="6218531"/>
            <a:ext cx="2188654" cy="548688"/>
          </a:xfrm>
          <a:prstGeom prst="rect">
            <a:avLst/>
          </a:prstGeom>
        </p:spPr>
      </p:pic>
    </p:spTree>
    <p:extLst>
      <p:ext uri="{BB962C8B-B14F-4D97-AF65-F5344CB8AC3E}">
        <p14:creationId xmlns:p14="http://schemas.microsoft.com/office/powerpoint/2010/main" val="249067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 2020-21 CAEP Program Structure</a:t>
            </a:r>
          </a:p>
        </p:txBody>
      </p:sp>
      <p:sp>
        <p:nvSpPr>
          <p:cNvPr id="3" name="Content Placeholder 2"/>
          <p:cNvSpPr>
            <a:spLocks noGrp="1"/>
          </p:cNvSpPr>
          <p:nvPr>
            <p:ph idx="1"/>
          </p:nvPr>
        </p:nvSpPr>
        <p:spPr>
          <a:xfrm>
            <a:off x="838200" y="1690688"/>
            <a:ext cx="10515600" cy="4744618"/>
          </a:xfrm>
        </p:spPr>
        <p:txBody>
          <a:bodyPr>
            <a:normAutofit/>
          </a:bodyPr>
          <a:lstStyle/>
          <a:p>
            <a:pPr marL="0" indent="0">
              <a:buNone/>
            </a:pPr>
            <a:r>
              <a:rPr lang="en-US" sz="3200" b="1" dirty="0"/>
              <a:t>Enrollment / Instructional Hours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p:txBody>
      </p:sp>
      <p:pic>
        <p:nvPicPr>
          <p:cNvPr id="5" name="Picture 4">
            <a:extLst>
              <a:ext uri="{FF2B5EF4-FFF2-40B4-BE49-F238E27FC236}">
                <a16:creationId xmlns:a16="http://schemas.microsoft.com/office/drawing/2014/main" id="{318681F7-4B64-42B1-8E92-66FC37FCBBA5}"/>
              </a:ext>
            </a:extLst>
          </p:cNvPr>
          <p:cNvPicPr>
            <a:picLocks noChangeAspect="1"/>
          </p:cNvPicPr>
          <p:nvPr/>
        </p:nvPicPr>
        <p:blipFill>
          <a:blip r:embed="rId3"/>
          <a:stretch>
            <a:fillRect/>
          </a:stretch>
        </p:blipFill>
        <p:spPr>
          <a:xfrm>
            <a:off x="80351" y="6309312"/>
            <a:ext cx="2188654" cy="548688"/>
          </a:xfrm>
          <a:prstGeom prst="rect">
            <a:avLst/>
          </a:prstGeom>
        </p:spPr>
      </p:pic>
    </p:spTree>
    <p:extLst>
      <p:ext uri="{BB962C8B-B14F-4D97-AF65-F5344CB8AC3E}">
        <p14:creationId xmlns:p14="http://schemas.microsoft.com/office/powerpoint/2010/main" val="304443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 2020-21 CAEP Program Structure</a:t>
            </a: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sz="3200" b="1" dirty="0"/>
              <a:t>Enrollment / Instructional Hours</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a:p>
            <a:r>
              <a:rPr lang="en-US" sz="3200" dirty="0"/>
              <a:t>CAEP will not track service hours. </a:t>
            </a:r>
          </a:p>
          <a:p>
            <a:r>
              <a:rPr lang="en-US" sz="3200" dirty="0"/>
              <a:t>CAEP will only report instructional hours for NOVA program area reporting. </a:t>
            </a:r>
          </a:p>
          <a:p>
            <a:pPr marL="0" indent="0">
              <a:buNone/>
            </a:pPr>
            <a:endParaRPr lang="en-US" sz="3200" dirty="0"/>
          </a:p>
        </p:txBody>
      </p:sp>
      <p:pic>
        <p:nvPicPr>
          <p:cNvPr id="5" name="Picture 4">
            <a:extLst>
              <a:ext uri="{FF2B5EF4-FFF2-40B4-BE49-F238E27FC236}">
                <a16:creationId xmlns:a16="http://schemas.microsoft.com/office/drawing/2014/main" id="{365B877C-FF24-41A3-98EC-2A2E9AE27553}"/>
              </a:ext>
            </a:extLst>
          </p:cNvPr>
          <p:cNvPicPr>
            <a:picLocks noChangeAspect="1"/>
          </p:cNvPicPr>
          <p:nvPr/>
        </p:nvPicPr>
        <p:blipFill>
          <a:blip r:embed="rId3"/>
          <a:stretch>
            <a:fillRect/>
          </a:stretch>
        </p:blipFill>
        <p:spPr>
          <a:xfrm>
            <a:off x="90626" y="6218531"/>
            <a:ext cx="2188654" cy="548688"/>
          </a:xfrm>
          <a:prstGeom prst="rect">
            <a:avLst/>
          </a:prstGeom>
        </p:spPr>
      </p:pic>
    </p:spTree>
    <p:extLst>
      <p:ext uri="{BB962C8B-B14F-4D97-AF65-F5344CB8AC3E}">
        <p14:creationId xmlns:p14="http://schemas.microsoft.com/office/powerpoint/2010/main" val="3684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 2020-21 CAEP Program Structure</a:t>
            </a:r>
          </a:p>
        </p:txBody>
      </p:sp>
      <p:sp>
        <p:nvSpPr>
          <p:cNvPr id="3" name="Content Placeholder 2"/>
          <p:cNvSpPr>
            <a:spLocks noGrp="1"/>
          </p:cNvSpPr>
          <p:nvPr>
            <p:ph idx="1"/>
          </p:nvPr>
        </p:nvSpPr>
        <p:spPr/>
        <p:txBody>
          <a:bodyPr>
            <a:normAutofit lnSpcReduction="10000"/>
          </a:bodyPr>
          <a:lstStyle/>
          <a:p>
            <a:pPr marL="0" indent="0">
              <a:buNone/>
            </a:pPr>
            <a:r>
              <a:rPr lang="en-US" sz="3200" b="1" dirty="0"/>
              <a:t>Contact Hours Definition</a:t>
            </a:r>
            <a:r>
              <a:rPr lang="en-US" dirty="0"/>
              <a:t>.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3"/>
              </a:rPr>
              <a:t>https://www.nrsweb.org/sites/default/files/NRS_TA_Guide.pdf</a:t>
            </a:r>
            <a:endParaRPr lang="en-US" dirty="0"/>
          </a:p>
          <a:p>
            <a:pPr marL="0" indent="0">
              <a:buNone/>
            </a:pPr>
            <a:endParaRPr lang="en-US" dirty="0"/>
          </a:p>
        </p:txBody>
      </p:sp>
      <p:pic>
        <p:nvPicPr>
          <p:cNvPr id="5" name="Picture 4">
            <a:extLst>
              <a:ext uri="{FF2B5EF4-FFF2-40B4-BE49-F238E27FC236}">
                <a16:creationId xmlns:a16="http://schemas.microsoft.com/office/drawing/2014/main" id="{CD1CA6C0-D1A2-4274-9B55-A57C16D569F0}"/>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419382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C856-332F-405C-82A1-4466FC07EFD5}"/>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Distance Education</a:t>
            </a:r>
          </a:p>
        </p:txBody>
      </p:sp>
      <p:sp>
        <p:nvSpPr>
          <p:cNvPr id="3" name="Content Placeholder 2">
            <a:extLst>
              <a:ext uri="{FF2B5EF4-FFF2-40B4-BE49-F238E27FC236}">
                <a16:creationId xmlns:a16="http://schemas.microsoft.com/office/drawing/2014/main" id="{8462EAEF-7E7E-41C3-ABD3-B3D6992F73BF}"/>
              </a:ext>
            </a:extLst>
          </p:cNvPr>
          <p:cNvSpPr>
            <a:spLocks noGrp="1"/>
          </p:cNvSpPr>
          <p:nvPr>
            <p:ph idx="1"/>
          </p:nvPr>
        </p:nvSpPr>
        <p:spPr>
          <a:xfrm>
            <a:off x="485199" y="1004224"/>
            <a:ext cx="10713721" cy="5643302"/>
          </a:xfrm>
        </p:spPr>
        <p:txBody>
          <a:bodyPr anchor="ctr">
            <a:normAutofit/>
          </a:bodyPr>
          <a:lstStyle/>
          <a:p>
            <a:pPr marL="0" indent="0">
              <a:buNone/>
            </a:pPr>
            <a:r>
              <a:rPr lang="en-US" sz="3500" b="1" dirty="0">
                <a:solidFill>
                  <a:srgbClr val="000000"/>
                </a:solidFill>
              </a:rPr>
              <a:t>Distance Education</a:t>
            </a:r>
            <a:r>
              <a:rPr lang="en-US" sz="3500" dirty="0">
                <a:solidFill>
                  <a:srgbClr val="000000"/>
                </a:solidFill>
              </a:rPr>
              <a:t>—Formal learning activity where students and instructors are separated by geography, time, or both, for the majority of the instructional period. </a:t>
            </a:r>
          </a:p>
          <a:p>
            <a:r>
              <a:rPr lang="en-US" sz="3000" dirty="0">
                <a:solidFill>
                  <a:srgbClr val="000000"/>
                </a:solidFill>
              </a:rPr>
              <a:t>Distance learning materials are delivered through a variety of media, including but not limited to, print, audio recording, videotape, broadcasts, computer software, Web-based programs, and other online technology. </a:t>
            </a:r>
          </a:p>
          <a:p>
            <a:r>
              <a:rPr lang="en-US" sz="3000" dirty="0">
                <a:solidFill>
                  <a:srgbClr val="000000"/>
                </a:solidFill>
              </a:rPr>
              <a:t>Teachers support distance learners through communication by mail, telephone, e-mail, or online technologies and software.</a:t>
            </a:r>
            <a:endParaRPr lang="en-US" sz="2200" dirty="0">
              <a:solidFill>
                <a:srgbClr val="000000"/>
              </a:solidFill>
            </a:endParaRPr>
          </a:p>
          <a:p>
            <a:pPr marL="0" indent="0">
              <a:buNone/>
            </a:pPr>
            <a:r>
              <a:rPr lang="en-US" sz="2200" dirty="0">
                <a:solidFill>
                  <a:srgbClr val="000000"/>
                </a:solidFill>
              </a:rPr>
              <a:t>(Pg. 59 NRS Technical Assistance Guide, </a:t>
            </a:r>
            <a:r>
              <a:rPr lang="en-US" sz="2200" dirty="0">
                <a:solidFill>
                  <a:srgbClr val="000000"/>
                </a:solidFill>
                <a:hlinkClick r:id="rId3"/>
              </a:rPr>
              <a:t>https://nrsweb.org/sites/default/files/NRS-TA-Guide82019.pdf</a:t>
            </a:r>
            <a:r>
              <a:rPr lang="en-US" sz="2200" dirty="0">
                <a:solidFill>
                  <a:srgbClr val="000000"/>
                </a:solidFill>
              </a:rPr>
              <a:t> )</a:t>
            </a:r>
          </a:p>
        </p:txBody>
      </p:sp>
      <p:sp>
        <p:nvSpPr>
          <p:cNvPr id="4" name="Slide Number Placeholder 3">
            <a:extLst>
              <a:ext uri="{FF2B5EF4-FFF2-40B4-BE49-F238E27FC236}">
                <a16:creationId xmlns:a16="http://schemas.microsoft.com/office/drawing/2014/main" id="{12248EC8-4E51-4A2E-8541-CA78CA014380}"/>
              </a:ext>
            </a:extLst>
          </p:cNvPr>
          <p:cNvSpPr>
            <a:spLocks noGrp="1"/>
          </p:cNvSpPr>
          <p:nvPr>
            <p:ph type="sldNum" sz="quarter" idx="12"/>
          </p:nvPr>
        </p:nvSpPr>
        <p:spPr/>
        <p:txBody>
          <a:bodyPr/>
          <a:lstStyle/>
          <a:p>
            <a:fld id="{A46AC393-18AB-47A0-B0DF-A5545F6A71C7}" type="slidenum">
              <a:rPr lang="en-US" smtClean="0"/>
              <a:t>24</a:t>
            </a:fld>
            <a:endParaRPr lang="en-US" dirty="0"/>
          </a:p>
        </p:txBody>
      </p:sp>
      <p:sp>
        <p:nvSpPr>
          <p:cNvPr id="6" name="Title 1"/>
          <p:cNvSpPr txBox="1">
            <a:spLocks/>
          </p:cNvSpPr>
          <p:nvPr/>
        </p:nvSpPr>
        <p:spPr>
          <a:xfrm>
            <a:off x="3433763" y="76200"/>
            <a:ext cx="68580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Distance Learning </a:t>
            </a:r>
            <a:endParaRPr lang="en-US" dirty="0"/>
          </a:p>
        </p:txBody>
      </p:sp>
      <p:pic>
        <p:nvPicPr>
          <p:cNvPr id="7" name="Picture 6">
            <a:extLst>
              <a:ext uri="{FF2B5EF4-FFF2-40B4-BE49-F238E27FC236}">
                <a16:creationId xmlns:a16="http://schemas.microsoft.com/office/drawing/2014/main" id="{B9FCE66F-E281-47F6-8279-208E554AF0EC}"/>
              </a:ext>
            </a:extLst>
          </p:cNvPr>
          <p:cNvPicPr>
            <a:picLocks noChangeAspect="1"/>
          </p:cNvPicPr>
          <p:nvPr/>
        </p:nvPicPr>
        <p:blipFill>
          <a:blip r:embed="rId4"/>
          <a:stretch>
            <a:fillRect/>
          </a:stretch>
        </p:blipFill>
        <p:spPr>
          <a:xfrm>
            <a:off x="121448" y="6264568"/>
            <a:ext cx="2188654" cy="548688"/>
          </a:xfrm>
          <a:prstGeom prst="rect">
            <a:avLst/>
          </a:prstGeom>
        </p:spPr>
      </p:pic>
    </p:spTree>
    <p:extLst>
      <p:ext uri="{BB962C8B-B14F-4D97-AF65-F5344CB8AC3E}">
        <p14:creationId xmlns:p14="http://schemas.microsoft.com/office/powerpoint/2010/main" val="188033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709291" y="1425409"/>
            <a:ext cx="8869412" cy="4115202"/>
          </a:xfrm>
        </p:spPr>
        <p:txBody>
          <a:bodyPr>
            <a:normAutofit/>
          </a:bodyPr>
          <a:lstStyle/>
          <a:p>
            <a:pPr algn="l">
              <a:lnSpc>
                <a:spcPct val="150000"/>
              </a:lnSpc>
            </a:pPr>
            <a:r>
              <a:rPr lang="en-US" sz="2812" dirty="0"/>
              <a:t>WIOA Title I:  Adult, Dislocated Worker, and Youth </a:t>
            </a:r>
            <a:br>
              <a:rPr lang="en-US" sz="2812" dirty="0"/>
            </a:br>
            <a:r>
              <a:rPr lang="en-US" sz="2812" dirty="0"/>
              <a:t>WIOA Title II: Adult Education and Literacy (AEFLA)</a:t>
            </a:r>
          </a:p>
          <a:p>
            <a:pPr algn="l">
              <a:lnSpc>
                <a:spcPct val="150000"/>
              </a:lnSpc>
            </a:pPr>
            <a:r>
              <a:rPr lang="en-US" sz="2812" dirty="0"/>
              <a:t>WIOA Title III: Wagner-</a:t>
            </a:r>
            <a:r>
              <a:rPr lang="en-US" sz="2812" dirty="0" err="1"/>
              <a:t>Peyser</a:t>
            </a:r>
            <a:r>
              <a:rPr lang="en-US" sz="2812" dirty="0"/>
              <a:t>/One-stops </a:t>
            </a:r>
          </a:p>
          <a:p>
            <a:pPr algn="l">
              <a:lnSpc>
                <a:spcPct val="150000"/>
              </a:lnSpc>
            </a:pPr>
            <a:r>
              <a:rPr lang="en-US" sz="2812" dirty="0"/>
              <a:t>WIOA Title IV: Vocational Rehabilitation </a:t>
            </a:r>
          </a:p>
        </p:txBody>
      </p:sp>
      <p:pic>
        <p:nvPicPr>
          <p:cNvPr id="5" name="Picture 4"/>
          <p:cNvPicPr>
            <a:picLocks noChangeAspect="1"/>
          </p:cNvPicPr>
          <p:nvPr/>
        </p:nvPicPr>
        <p:blipFill>
          <a:blip r:embed="rId2" cstate="print"/>
          <a:stretch>
            <a:fillRect/>
          </a:stretch>
        </p:blipFill>
        <p:spPr>
          <a:xfrm>
            <a:off x="1640087" y="4376143"/>
            <a:ext cx="8938616" cy="1752600"/>
          </a:xfrm>
          <a:prstGeom prst="rect">
            <a:avLst/>
          </a:prstGeom>
          <a:ln>
            <a:solidFill>
              <a:schemeClr val="tx1"/>
            </a:solidFill>
          </a:ln>
        </p:spPr>
      </p:pic>
    </p:spTree>
    <p:extLst>
      <p:ext uri="{BB962C8B-B14F-4D97-AF65-F5344CB8AC3E}">
        <p14:creationId xmlns:p14="http://schemas.microsoft.com/office/powerpoint/2010/main" val="184392162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21993"/>
            <a:ext cx="10515600" cy="1014122"/>
          </a:xfrm>
        </p:spPr>
        <p:txBody>
          <a:bodyPr/>
          <a:lstStyle/>
          <a:p>
            <a:r>
              <a:rPr lang="en-US" b="1" dirty="0">
                <a:solidFill>
                  <a:schemeClr val="accent1">
                    <a:lumMod val="75000"/>
                  </a:schemeClr>
                </a:solidFill>
                <a:effectLst>
                  <a:outerShdw blurRad="38100" dist="38100" dir="2700000" algn="tl">
                    <a:srgbClr val="000000">
                      <a:alpha val="43137"/>
                    </a:srgbClr>
                  </a:outerShdw>
                </a:effectLst>
              </a:rPr>
              <a:t>WIOA Alignment to AB 104</a:t>
            </a:r>
          </a:p>
        </p:txBody>
      </p:sp>
      <p:sp>
        <p:nvSpPr>
          <p:cNvPr id="3" name="Content Placeholder 2"/>
          <p:cNvSpPr>
            <a:spLocks noGrp="1"/>
          </p:cNvSpPr>
          <p:nvPr>
            <p:ph sz="quarter" idx="4294967295"/>
          </p:nvPr>
        </p:nvSpPr>
        <p:spPr>
          <a:xfrm>
            <a:off x="507720" y="1259681"/>
            <a:ext cx="11397231" cy="4338637"/>
          </a:xfrm>
        </p:spPr>
        <p:txBody>
          <a:bodyPr/>
          <a:lstStyle/>
          <a:p>
            <a:pPr marL="0" indent="0" algn="l">
              <a:buNone/>
            </a:pPr>
            <a:r>
              <a:rPr lang="en-US" dirty="0"/>
              <a:t>The WIOA Performance Indicators, along with the 5 types of MSG, comprise the framework for the six AB 104 outcomes:</a:t>
            </a:r>
          </a:p>
        </p:txBody>
      </p:sp>
      <p:sp>
        <p:nvSpPr>
          <p:cNvPr id="5" name="Content Placeholder 4"/>
          <p:cNvSpPr>
            <a:spLocks noGrp="1"/>
          </p:cNvSpPr>
          <p:nvPr>
            <p:ph sz="quarter" idx="4294967295"/>
          </p:nvPr>
        </p:nvSpPr>
        <p:spPr>
          <a:xfrm>
            <a:off x="795355" y="2157330"/>
            <a:ext cx="4205288" cy="4338638"/>
          </a:xfrm>
        </p:spPr>
        <p:txBody>
          <a:bodyPr>
            <a:normAutofit fontScale="92500" lnSpcReduction="20000"/>
          </a:bodyPr>
          <a:lstStyle/>
          <a:p>
            <a:pPr marL="0" indent="0" algn="l">
              <a:buNone/>
            </a:pPr>
            <a:r>
              <a:rPr lang="en-US" dirty="0">
                <a:solidFill>
                  <a:srgbClr val="FF0000"/>
                </a:solidFill>
              </a:rPr>
              <a:t>Indicators:</a:t>
            </a:r>
          </a:p>
          <a:p>
            <a:pPr marL="361639" indent="-361639">
              <a:buFont typeface="+mj-lt"/>
              <a:buAutoNum type="arabicPeriod"/>
            </a:pPr>
            <a:r>
              <a:rPr lang="en-US" dirty="0"/>
              <a:t>Employment</a:t>
            </a:r>
          </a:p>
          <a:p>
            <a:pPr marL="361639" indent="-361639">
              <a:buFont typeface="+mj-lt"/>
              <a:buAutoNum type="arabicPeriod"/>
            </a:pPr>
            <a:r>
              <a:rPr lang="en-US" dirty="0"/>
              <a:t>Wages</a:t>
            </a:r>
          </a:p>
          <a:p>
            <a:pPr algn="l"/>
            <a:endParaRPr lang="en-US" dirty="0"/>
          </a:p>
          <a:p>
            <a:pPr marL="0" indent="0" algn="l">
              <a:buNone/>
            </a:pPr>
            <a:r>
              <a:rPr lang="en-US" dirty="0">
                <a:solidFill>
                  <a:srgbClr val="FF0000"/>
                </a:solidFill>
              </a:rPr>
              <a:t>MSGs:</a:t>
            </a:r>
          </a:p>
          <a:p>
            <a:pPr marL="361639" indent="-361639">
              <a:buFont typeface="+mj-lt"/>
              <a:buAutoNum type="arabicPeriod"/>
            </a:pPr>
            <a:r>
              <a:rPr lang="en-US" dirty="0"/>
              <a:t>Literacy gain</a:t>
            </a:r>
          </a:p>
          <a:p>
            <a:pPr marL="361639" indent="-361639">
              <a:buFont typeface="+mj-lt"/>
              <a:buAutoNum type="arabicPeriod"/>
            </a:pPr>
            <a:r>
              <a:rPr lang="en-US" dirty="0"/>
              <a:t>Secondary</a:t>
            </a:r>
          </a:p>
          <a:p>
            <a:pPr marL="361639" indent="-361639">
              <a:buFont typeface="+mj-lt"/>
              <a:buAutoNum type="arabicPeriod"/>
            </a:pPr>
            <a:r>
              <a:rPr lang="en-US" dirty="0"/>
              <a:t>Post-Secondary</a:t>
            </a:r>
          </a:p>
          <a:p>
            <a:pPr marL="361639" indent="-361639">
              <a:buFont typeface="+mj-lt"/>
              <a:buAutoNum type="arabicPeriod"/>
            </a:pPr>
            <a:r>
              <a:rPr lang="en-US" dirty="0"/>
              <a:t>Training Milestone</a:t>
            </a:r>
          </a:p>
          <a:p>
            <a:pPr marL="361639" indent="-361639">
              <a:buFont typeface="+mj-lt"/>
              <a:buAutoNum type="arabicPeriod"/>
            </a:pPr>
            <a:r>
              <a:rPr lang="en-US" dirty="0"/>
              <a:t>Skills Progression</a:t>
            </a:r>
          </a:p>
        </p:txBody>
      </p:sp>
      <p:sp>
        <p:nvSpPr>
          <p:cNvPr id="4" name="Rectangle 3"/>
          <p:cNvSpPr/>
          <p:nvPr/>
        </p:nvSpPr>
        <p:spPr>
          <a:xfrm>
            <a:off x="6256603" y="2157330"/>
            <a:ext cx="4392388" cy="3700628"/>
          </a:xfrm>
          <a:prstGeom prst="rect">
            <a:avLst/>
          </a:prstGeom>
        </p:spPr>
        <p:txBody>
          <a:bodyPr wrap="square">
            <a:spAutoFit/>
          </a:bodyPr>
          <a:lstStyle/>
          <a:p>
            <a:pPr defTabSz="642915">
              <a:lnSpc>
                <a:spcPct val="90000"/>
              </a:lnSpc>
              <a:spcBef>
                <a:spcPts val="703"/>
              </a:spcBef>
              <a:defRPr/>
            </a:pPr>
            <a:r>
              <a:rPr lang="en-US" sz="2250" dirty="0">
                <a:solidFill>
                  <a:srgbClr val="FF0000"/>
                </a:solidFill>
              </a:rPr>
              <a:t>AB 104 Outcomes:</a:t>
            </a:r>
          </a:p>
          <a:p>
            <a:pPr marL="361639" indent="-361639" defTabSz="642915">
              <a:lnSpc>
                <a:spcPct val="90000"/>
              </a:lnSpc>
              <a:spcBef>
                <a:spcPts val="703"/>
              </a:spcBef>
              <a:buFont typeface="+mj-lt"/>
              <a:buAutoNum type="arabicPeriod"/>
              <a:defRPr/>
            </a:pPr>
            <a:r>
              <a:rPr lang="en-US" sz="2250" dirty="0">
                <a:solidFill>
                  <a:prstClr val="black"/>
                </a:solidFill>
              </a:rPr>
              <a:t>Improved literacy skills</a:t>
            </a:r>
            <a:r>
              <a:rPr lang="en-US" sz="2250" i="1" dirty="0">
                <a:solidFill>
                  <a:prstClr val="black"/>
                </a:solidFill>
              </a:rPr>
              <a:t> </a:t>
            </a:r>
          </a:p>
          <a:p>
            <a:pPr marL="361639" indent="-361639" defTabSz="642915">
              <a:lnSpc>
                <a:spcPct val="90000"/>
              </a:lnSpc>
              <a:spcBef>
                <a:spcPts val="703"/>
              </a:spcBef>
              <a:buFont typeface="+mj-lt"/>
              <a:buAutoNum type="arabicPeriod"/>
              <a:defRPr/>
            </a:pPr>
            <a:r>
              <a:rPr lang="en-US" sz="2250" dirty="0">
                <a:solidFill>
                  <a:prstClr val="black"/>
                </a:solidFill>
              </a:rPr>
              <a:t>Completion of high school diplomas or their recognized equivalents</a:t>
            </a:r>
            <a:endParaRPr lang="en-US" sz="2250" i="1"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Completion of postsecondary</a:t>
            </a:r>
            <a:r>
              <a:rPr lang="en-US" sz="2250" i="1" dirty="0">
                <a:solidFill>
                  <a:prstClr val="black"/>
                </a:solidFill>
              </a:rPr>
              <a:t> </a:t>
            </a:r>
            <a:endParaRPr lang="en-US" sz="2250"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Placement into jobs</a:t>
            </a:r>
          </a:p>
          <a:p>
            <a:pPr marL="361639" indent="-361639" defTabSz="642915">
              <a:lnSpc>
                <a:spcPct val="90000"/>
              </a:lnSpc>
              <a:spcBef>
                <a:spcPts val="703"/>
              </a:spcBef>
              <a:buFont typeface="+mj-lt"/>
              <a:buAutoNum type="arabicPeriod"/>
              <a:defRPr/>
            </a:pPr>
            <a:r>
              <a:rPr lang="en-US" sz="2250" dirty="0">
                <a:solidFill>
                  <a:prstClr val="black"/>
                </a:solidFill>
              </a:rPr>
              <a:t>Improved wages </a:t>
            </a:r>
          </a:p>
          <a:p>
            <a:pPr marL="361639" indent="-361639" defTabSz="642915">
              <a:lnSpc>
                <a:spcPct val="90000"/>
              </a:lnSpc>
              <a:spcBef>
                <a:spcPts val="703"/>
              </a:spcBef>
              <a:buFont typeface="+mj-lt"/>
              <a:buAutoNum type="arabicPeriod"/>
              <a:defRPr/>
            </a:pPr>
            <a:r>
              <a:rPr lang="en-US" sz="2250" i="1" dirty="0">
                <a:solidFill>
                  <a:prstClr val="black"/>
                </a:solidFill>
              </a:rPr>
              <a:t>Post Secondary Transition</a:t>
            </a:r>
          </a:p>
          <a:p>
            <a:pPr defTabSz="642915">
              <a:lnSpc>
                <a:spcPct val="90000"/>
              </a:lnSpc>
              <a:spcBef>
                <a:spcPts val="703"/>
              </a:spcBef>
              <a:defRPr/>
            </a:pPr>
            <a:endParaRPr lang="en-US" sz="1266" dirty="0">
              <a:solidFill>
                <a:prstClr val="black"/>
              </a:solidFill>
              <a:latin typeface="Calibri"/>
            </a:endParaRPr>
          </a:p>
        </p:txBody>
      </p:sp>
      <p:sp>
        <p:nvSpPr>
          <p:cNvPr id="6" name="Left-Right Arrow 5"/>
          <p:cNvSpPr/>
          <p:nvPr/>
        </p:nvSpPr>
        <p:spPr>
          <a:xfrm>
            <a:off x="4186304" y="3428999"/>
            <a:ext cx="1628677" cy="91695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531" dirty="0">
              <a:solidFill>
                <a:srgbClr val="000000"/>
              </a:solidFill>
              <a:sym typeface="Helvetica"/>
            </a:endParaRPr>
          </a:p>
        </p:txBody>
      </p:sp>
      <p:pic>
        <p:nvPicPr>
          <p:cNvPr id="8" name="Picture 7">
            <a:extLst>
              <a:ext uri="{FF2B5EF4-FFF2-40B4-BE49-F238E27FC236}">
                <a16:creationId xmlns:a16="http://schemas.microsoft.com/office/drawing/2014/main" id="{31B982DC-39C3-4DD9-912D-5F468DC02716}"/>
              </a:ext>
            </a:extLst>
          </p:cNvPr>
          <p:cNvPicPr>
            <a:picLocks noChangeAspect="1"/>
          </p:cNvPicPr>
          <p:nvPr/>
        </p:nvPicPr>
        <p:blipFill>
          <a:blip r:embed="rId3"/>
          <a:stretch>
            <a:fillRect/>
          </a:stretch>
        </p:blipFill>
        <p:spPr>
          <a:xfrm>
            <a:off x="76980" y="6221624"/>
            <a:ext cx="2188654" cy="548688"/>
          </a:xfrm>
          <a:prstGeom prst="rect">
            <a:avLst/>
          </a:prstGeom>
        </p:spPr>
      </p:pic>
    </p:spTree>
    <p:extLst>
      <p:ext uri="{BB962C8B-B14F-4D97-AF65-F5344CB8AC3E}">
        <p14:creationId xmlns:p14="http://schemas.microsoft.com/office/powerpoint/2010/main" val="643388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HiSET</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dirty="0">
                <a:solidFill>
                  <a:prstClr val="black"/>
                </a:solidFill>
                <a:latin typeface="Calibri" panose="020F0502020204030204"/>
              </a:rPr>
              <a:t>Training Credential</a:t>
            </a: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pic>
        <p:nvPicPr>
          <p:cNvPr id="11" name="Picture 10">
            <a:extLst>
              <a:ext uri="{FF2B5EF4-FFF2-40B4-BE49-F238E27FC236}">
                <a16:creationId xmlns:a16="http://schemas.microsoft.com/office/drawing/2014/main" id="{52E62B33-DC36-4ECC-8189-B4C5A2F56CD2}"/>
              </a:ext>
            </a:extLst>
          </p:cNvPr>
          <p:cNvPicPr>
            <a:picLocks noChangeAspect="1"/>
          </p:cNvPicPr>
          <p:nvPr/>
        </p:nvPicPr>
        <p:blipFill>
          <a:blip r:embed="rId8"/>
          <a:stretch>
            <a:fillRect/>
          </a:stretch>
        </p:blipFill>
        <p:spPr>
          <a:xfrm>
            <a:off x="141997" y="6234765"/>
            <a:ext cx="2188654" cy="548688"/>
          </a:xfrm>
          <a:prstGeom prst="rect">
            <a:avLst/>
          </a:prstGeom>
        </p:spPr>
      </p:pic>
    </p:spTree>
    <p:extLst>
      <p:ext uri="{BB962C8B-B14F-4D97-AF65-F5344CB8AC3E}">
        <p14:creationId xmlns:p14="http://schemas.microsoft.com/office/powerpoint/2010/main" val="43488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a:t>AEBG</a:t>
                      </a:r>
                      <a:r>
                        <a:rPr lang="en-US" sz="2400" baseline="0" dirty="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a:t>Recording 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a:t>Pre/Post-Test</a:t>
                      </a:r>
                      <a:r>
                        <a:rPr lang="en-US" sz="2400" baseline="0" dirty="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Enter</a:t>
                      </a:r>
                      <a:r>
                        <a:rPr lang="en-US" sz="2400" baseline="0" dirty="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a:t>Carnegie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 “bubble” but via self reported level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a:t>Mastered course competencies</a:t>
                      </a:r>
                    </a:p>
                    <a:p>
                      <a:pPr marL="285750" indent="-285750">
                        <a:buFont typeface="Arial" panose="020B0604020202020204" pitchFamily="34" charset="0"/>
                        <a:buChar char="•"/>
                      </a:pPr>
                      <a:r>
                        <a:rPr lang="en-US" sz="2400" dirty="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a:t>Met Work based Project </a:t>
                      </a:r>
                    </a:p>
                    <a:p>
                      <a:pPr marL="285750" indent="-285750">
                        <a:buFont typeface="Arial" panose="020B0604020202020204" pitchFamily="34" charset="0"/>
                        <a:buChar char="•"/>
                      </a:pPr>
                      <a:r>
                        <a:rPr lang="en-US" sz="2400" dirty="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pic>
        <p:nvPicPr>
          <p:cNvPr id="4" name="Picture 3">
            <a:extLst>
              <a:ext uri="{FF2B5EF4-FFF2-40B4-BE49-F238E27FC236}">
                <a16:creationId xmlns:a16="http://schemas.microsoft.com/office/drawing/2014/main" id="{99A9EAF5-1DD3-4484-ABF0-3CE2F9E0704E}"/>
              </a:ext>
            </a:extLst>
          </p:cNvPr>
          <p:cNvPicPr>
            <a:picLocks noChangeAspect="1"/>
          </p:cNvPicPr>
          <p:nvPr/>
        </p:nvPicPr>
        <p:blipFill>
          <a:blip r:embed="rId8"/>
          <a:stretch>
            <a:fillRect/>
          </a:stretch>
        </p:blipFill>
        <p:spPr>
          <a:xfrm>
            <a:off x="121545" y="6213794"/>
            <a:ext cx="2188654" cy="548688"/>
          </a:xfrm>
          <a:prstGeom prst="rect">
            <a:avLst/>
          </a:prstGeom>
        </p:spPr>
      </p:pic>
    </p:spTree>
    <p:extLst>
      <p:ext uri="{BB962C8B-B14F-4D97-AF65-F5344CB8AC3E}">
        <p14:creationId xmlns:p14="http://schemas.microsoft.com/office/powerpoint/2010/main" val="4108334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7962181" cy="923330"/>
          </a:xfrm>
          <a:prstGeom prst="rect">
            <a:avLst/>
          </a:prstGeom>
          <a:noFill/>
        </p:spPr>
        <p:txBody>
          <a:bodyPr wrap="square" rtlCol="0">
            <a:spAutoFit/>
          </a:bodyPr>
          <a:lstStyle/>
          <a:p>
            <a:r>
              <a:rPr lang="en-US" sz="5400" dirty="0"/>
              <a:t>Literacy Gains – HS Credits</a:t>
            </a:r>
          </a:p>
        </p:txBody>
      </p:sp>
      <p:pic>
        <p:nvPicPr>
          <p:cNvPr id="2" name="Picture 1"/>
          <p:cNvPicPr>
            <a:picLocks noChangeAspect="1"/>
          </p:cNvPicPr>
          <p:nvPr/>
        </p:nvPicPr>
        <p:blipFill>
          <a:blip r:embed="rId3"/>
          <a:stretch>
            <a:fillRect/>
          </a:stretch>
        </p:blipFill>
        <p:spPr>
          <a:xfrm>
            <a:off x="463951" y="1362974"/>
            <a:ext cx="4570311" cy="3985403"/>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1420752" y="3944334"/>
            <a:ext cx="4657725" cy="2333625"/>
          </a:xfrm>
          <a:prstGeom prst="rect">
            <a:avLst/>
          </a:prstGeom>
        </p:spPr>
      </p:pic>
      <p:sp>
        <p:nvSpPr>
          <p:cNvPr id="6" name="TextBox 5"/>
          <p:cNvSpPr txBox="1"/>
          <p:nvPr/>
        </p:nvSpPr>
        <p:spPr>
          <a:xfrm>
            <a:off x="6676845" y="2950234"/>
            <a:ext cx="4787661" cy="3539430"/>
          </a:xfrm>
          <a:prstGeom prst="rect">
            <a:avLst/>
          </a:prstGeom>
          <a:noFill/>
          <a:ln>
            <a:solidFill>
              <a:schemeClr val="accent1"/>
            </a:solidFill>
          </a:ln>
        </p:spPr>
        <p:txBody>
          <a:bodyPr wrap="square" rtlCol="0">
            <a:spAutoFit/>
          </a:bodyPr>
          <a:lstStyle/>
          <a:p>
            <a:r>
              <a:rPr lang="en-US" sz="2800" dirty="0"/>
              <a:t>In TE, go to Records – Students – Records and refer to Instructional Levels:</a:t>
            </a:r>
          </a:p>
          <a:p>
            <a:pPr marL="285750" indent="-285750">
              <a:buFont typeface="Arial" panose="020B0604020202020204" pitchFamily="34" charset="0"/>
              <a:buChar char="•"/>
            </a:pPr>
            <a:r>
              <a:rPr lang="en-US" sz="2800" dirty="0"/>
              <a:t>Select ASE Low upon enrollment</a:t>
            </a:r>
          </a:p>
          <a:p>
            <a:pPr marL="285750" indent="-285750">
              <a:buFont typeface="Arial" panose="020B0604020202020204" pitchFamily="34" charset="0"/>
              <a:buChar char="•"/>
            </a:pPr>
            <a:r>
              <a:rPr lang="en-US" sz="2800" dirty="0"/>
              <a:t>Select ASE High later in the year once student progresses to the 11</a:t>
            </a:r>
            <a:r>
              <a:rPr lang="en-US" sz="2800" baseline="30000" dirty="0"/>
              <a:t>th</a:t>
            </a:r>
            <a:r>
              <a:rPr lang="en-US" sz="2800" dirty="0"/>
              <a:t> or 12</a:t>
            </a:r>
            <a:r>
              <a:rPr lang="en-US" sz="2800" baseline="30000" dirty="0"/>
              <a:t>th</a:t>
            </a:r>
            <a:r>
              <a:rPr lang="en-US" sz="2800" dirty="0"/>
              <a:t> grade level</a:t>
            </a:r>
          </a:p>
        </p:txBody>
      </p:sp>
      <p:pic>
        <p:nvPicPr>
          <p:cNvPr id="7" name="Picture 6">
            <a:extLst>
              <a:ext uri="{FF2B5EF4-FFF2-40B4-BE49-F238E27FC236}">
                <a16:creationId xmlns:a16="http://schemas.microsoft.com/office/drawing/2014/main" id="{54DFB7B6-4D63-4BD0-80E4-662ADEBABE67}"/>
              </a:ext>
            </a:extLst>
          </p:cNvPr>
          <p:cNvPicPr>
            <a:picLocks noChangeAspect="1"/>
          </p:cNvPicPr>
          <p:nvPr/>
        </p:nvPicPr>
        <p:blipFill>
          <a:blip r:embed="rId5"/>
          <a:stretch>
            <a:fillRect/>
          </a:stretch>
        </p:blipFill>
        <p:spPr>
          <a:xfrm>
            <a:off x="120771" y="6215320"/>
            <a:ext cx="2188654" cy="548688"/>
          </a:xfrm>
          <a:prstGeom prst="rect">
            <a:avLst/>
          </a:prstGeom>
        </p:spPr>
      </p:pic>
    </p:spTree>
    <p:extLst>
      <p:ext uri="{BB962C8B-B14F-4D97-AF65-F5344CB8AC3E}">
        <p14:creationId xmlns:p14="http://schemas.microsoft.com/office/powerpoint/2010/main" val="392645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a:t>OCTAE has disseminated Memorandum 20-3 (March 27, 2020) </a:t>
            </a:r>
            <a:r>
              <a:rPr lang="en-US" sz="3200" b="1" dirty="0"/>
              <a:t> 20-4 (April 17, 2020) and 20-5 (May 29, 2020)</a:t>
            </a:r>
          </a:p>
          <a:p>
            <a:pPr marL="0" indent="0">
              <a:buNone/>
            </a:pPr>
            <a:r>
              <a:rPr lang="en-US" sz="3200" dirty="0">
                <a:hlinkClick r:id="rId3"/>
              </a:rPr>
              <a:t>https://www2.ed.gov/policy/adulted/guid/memoranda.html</a:t>
            </a:r>
            <a:endParaRPr lang="en-US" sz="3200" dirty="0"/>
          </a:p>
          <a:p>
            <a:pPr marL="0" indent="0">
              <a:buNone/>
            </a:pPr>
            <a:endParaRPr lang="en-US" sz="3200" dirty="0"/>
          </a:p>
          <a:p>
            <a:r>
              <a:rPr lang="en-US" sz="3200" dirty="0"/>
              <a:t>Posted on CASAS Website: </a:t>
            </a:r>
            <a:r>
              <a:rPr lang="en-US" sz="3200" dirty="0">
                <a:hlinkClick r:id="rId4"/>
              </a:rPr>
              <a:t>https://www.casas.org/social-media-newsroom/2020/03/27/casas-testing-during-the-covid-19-pandemic</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dirty="0"/>
          </a:p>
        </p:txBody>
      </p:sp>
      <p:pic>
        <p:nvPicPr>
          <p:cNvPr id="6" name="Picture 5">
            <a:extLst>
              <a:ext uri="{FF2B5EF4-FFF2-40B4-BE49-F238E27FC236}">
                <a16:creationId xmlns:a16="http://schemas.microsoft.com/office/drawing/2014/main" id="{75097AF6-A74B-4C0E-91E2-77DFC7EAE1F0}"/>
              </a:ext>
            </a:extLst>
          </p:cNvPr>
          <p:cNvPicPr>
            <a:picLocks noChangeAspect="1"/>
          </p:cNvPicPr>
          <p:nvPr/>
        </p:nvPicPr>
        <p:blipFill>
          <a:blip r:embed="rId5"/>
          <a:stretch>
            <a:fillRect/>
          </a:stretch>
        </p:blipFill>
        <p:spPr>
          <a:xfrm>
            <a:off x="30824" y="6138727"/>
            <a:ext cx="2551786" cy="640080"/>
          </a:xfrm>
          <a:prstGeom prst="rect">
            <a:avLst/>
          </a:prstGeom>
        </p:spPr>
      </p:pic>
    </p:spTree>
    <p:extLst>
      <p:ext uri="{BB962C8B-B14F-4D97-AF65-F5344CB8AC3E}">
        <p14:creationId xmlns:p14="http://schemas.microsoft.com/office/powerpoint/2010/main" val="32056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a:t>Literacy Gains – CTE Related Outcomes</a:t>
            </a:r>
          </a:p>
        </p:txBody>
      </p:sp>
      <p:sp>
        <p:nvSpPr>
          <p:cNvPr id="5" name="TextBox 4"/>
          <p:cNvSpPr txBox="1"/>
          <p:nvPr/>
        </p:nvSpPr>
        <p:spPr>
          <a:xfrm>
            <a:off x="514709" y="99600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1340497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695" y="198407"/>
            <a:ext cx="7858663" cy="1569660"/>
          </a:xfrm>
          <a:prstGeom prst="rect">
            <a:avLst/>
          </a:prstGeom>
          <a:noFill/>
        </p:spPr>
        <p:txBody>
          <a:bodyPr wrap="square" rtlCol="0">
            <a:spAutoFit/>
          </a:bodyPr>
          <a:lstStyle/>
          <a:p>
            <a:r>
              <a:rPr lang="en-US" sz="4800" dirty="0"/>
              <a:t>Occupational Outcomes: Post-Secondary vs. Literacy Gains</a:t>
            </a:r>
          </a:p>
        </p:txBody>
      </p:sp>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a:t>Post-Secondary:</a:t>
            </a:r>
          </a:p>
          <a:p>
            <a:pPr marL="285750" indent="-285750">
              <a:buFont typeface="Arial" panose="020B0604020202020204" pitchFamily="34" charset="0"/>
              <a:buChar char="•"/>
            </a:pPr>
            <a:r>
              <a:rPr lang="en-US" sz="2800" dirty="0"/>
              <a:t>Attained Credential</a:t>
            </a:r>
          </a:p>
          <a:p>
            <a:pPr marL="285750" indent="-285750">
              <a:buFont typeface="Arial" panose="020B0604020202020204" pitchFamily="34" charset="0"/>
              <a:buChar char="•"/>
            </a:pPr>
            <a:r>
              <a:rPr lang="en-US" sz="2800" dirty="0"/>
              <a:t>Occupational licensure</a:t>
            </a:r>
          </a:p>
          <a:p>
            <a:pPr marL="285750" indent="-285750">
              <a:buFont typeface="Arial" panose="020B0604020202020204" pitchFamily="34" charset="0"/>
              <a:buChar char="•"/>
            </a:pPr>
            <a:r>
              <a:rPr lang="en-US" sz="2800" dirty="0"/>
              <a:t>Occupational certificate</a:t>
            </a:r>
          </a:p>
          <a:p>
            <a:endParaRPr lang="en-US" sz="2800" b="1" u="sng" dirty="0"/>
          </a:p>
          <a:p>
            <a:r>
              <a:rPr lang="en-US" sz="2800" b="1" u="sng" dirty="0"/>
              <a:t>Literacy Gains</a:t>
            </a:r>
            <a:r>
              <a:rPr lang="en-US" sz="2800" b="1" dirty="0"/>
              <a:t>:</a:t>
            </a:r>
          </a:p>
          <a:p>
            <a:pPr marL="285750" indent="-285750">
              <a:buFont typeface="Arial" panose="020B0604020202020204" pitchFamily="34" charset="0"/>
              <a:buChar char="•"/>
            </a:pPr>
            <a:r>
              <a:rPr lang="en-US" sz="2800" dirty="0"/>
              <a:t>Occupational Skills Gain</a:t>
            </a:r>
          </a:p>
          <a:p>
            <a:pPr marL="285750" indent="-285750">
              <a:buFont typeface="Arial" panose="020B0604020202020204" pitchFamily="34" charset="0"/>
              <a:buChar char="•"/>
            </a:pPr>
            <a:r>
              <a:rPr lang="en-US" sz="2800" dirty="0"/>
              <a:t>Workforce Prep Milestone</a:t>
            </a:r>
          </a:p>
        </p:txBody>
      </p:sp>
      <p:pic>
        <p:nvPicPr>
          <p:cNvPr id="5" name="Picture 4"/>
          <p:cNvPicPr>
            <a:picLocks noChangeAspect="1"/>
          </p:cNvPicPr>
          <p:nvPr/>
        </p:nvPicPr>
        <p:blipFill>
          <a:blip r:embed="rId3"/>
          <a:stretch>
            <a:fillRect/>
          </a:stretch>
        </p:blipFill>
        <p:spPr>
          <a:xfrm>
            <a:off x="8721303" y="198407"/>
            <a:ext cx="2924356" cy="2192196"/>
          </a:xfrm>
          <a:prstGeom prst="rect">
            <a:avLst/>
          </a:prstGeom>
          <a:ln>
            <a:solidFill>
              <a:schemeClr val="accent1"/>
            </a:solidFill>
          </a:ln>
        </p:spPr>
      </p:pic>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a:t>Post-Secondary</a:t>
            </a:r>
            <a:r>
              <a:rPr lang="en-US" sz="2800" dirty="0"/>
              <a:t> = </a:t>
            </a:r>
          </a:p>
          <a:p>
            <a:pPr marL="457200" indent="-457200">
              <a:buFont typeface="Arial" panose="020B0604020202020204" pitchFamily="34" charset="0"/>
              <a:buChar char="•"/>
            </a:pPr>
            <a:r>
              <a:rPr lang="en-US" sz="2800" dirty="0"/>
              <a:t>Completion of a longer term program</a:t>
            </a:r>
          </a:p>
          <a:p>
            <a:endParaRPr lang="en-US" sz="2800" dirty="0"/>
          </a:p>
          <a:p>
            <a:r>
              <a:rPr lang="en-US" sz="2800" dirty="0"/>
              <a:t>“</a:t>
            </a:r>
            <a:r>
              <a:rPr lang="en-US" sz="2800" b="1" dirty="0"/>
              <a:t>Literacy Gains</a:t>
            </a:r>
            <a:r>
              <a:rPr lang="en-US" sz="2800" dirty="0"/>
              <a:t>” = </a:t>
            </a:r>
          </a:p>
          <a:p>
            <a:pPr marL="457200" indent="-457200">
              <a:buFont typeface="Arial" panose="020B0604020202020204" pitchFamily="34" charset="0"/>
              <a:buChar char="•"/>
            </a:pPr>
            <a:r>
              <a:rPr lang="en-US" sz="2800" dirty="0"/>
              <a:t>Partial completion of a longer term program</a:t>
            </a:r>
          </a:p>
          <a:p>
            <a:pPr marL="457200" indent="-457200">
              <a:buFont typeface="Arial" panose="020B0604020202020204" pitchFamily="34" charset="0"/>
              <a:buChar char="•"/>
            </a:pPr>
            <a:r>
              <a:rPr lang="en-US" sz="2800" dirty="0"/>
              <a:t>Completion of a shorter term program</a:t>
            </a:r>
          </a:p>
        </p:txBody>
      </p:sp>
      <p:pic>
        <p:nvPicPr>
          <p:cNvPr id="7" name="Picture 6">
            <a:extLst>
              <a:ext uri="{FF2B5EF4-FFF2-40B4-BE49-F238E27FC236}">
                <a16:creationId xmlns:a16="http://schemas.microsoft.com/office/drawing/2014/main" id="{A4CB261A-939A-4747-89BF-A6A17AC72EE8}"/>
              </a:ext>
            </a:extLst>
          </p:cNvPr>
          <p:cNvPicPr>
            <a:picLocks noChangeAspect="1"/>
          </p:cNvPicPr>
          <p:nvPr/>
        </p:nvPicPr>
        <p:blipFill>
          <a:blip r:embed="rId4"/>
          <a:stretch>
            <a:fillRect/>
          </a:stretch>
        </p:blipFill>
        <p:spPr>
          <a:xfrm>
            <a:off x="115021" y="6309312"/>
            <a:ext cx="2188654" cy="548688"/>
          </a:xfrm>
          <a:prstGeom prst="rect">
            <a:avLst/>
          </a:prstGeom>
        </p:spPr>
      </p:pic>
    </p:spTree>
    <p:extLst>
      <p:ext uri="{BB962C8B-B14F-4D97-AF65-F5344CB8AC3E}">
        <p14:creationId xmlns:p14="http://schemas.microsoft.com/office/powerpoint/2010/main" val="166620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9438" y="672142"/>
            <a:ext cx="11246941" cy="787279"/>
          </a:xfrm>
        </p:spPr>
        <p:txBody>
          <a:bodyPr>
            <a:normAutofit/>
          </a:bodyPr>
          <a:lstStyle/>
          <a:p>
            <a:pPr marL="0" indent="0">
              <a:buNone/>
            </a:pPr>
            <a:r>
              <a:rPr lang="en-US" sz="4800" dirty="0"/>
              <a:t>High School Diploma/HSE</a:t>
            </a:r>
          </a:p>
        </p:txBody>
      </p:sp>
      <p:sp>
        <p:nvSpPr>
          <p:cNvPr id="3" name="Content Placeholder 2"/>
          <p:cNvSpPr>
            <a:spLocks noGrp="1"/>
          </p:cNvSpPr>
          <p:nvPr>
            <p:ph sz="quarter" idx="11"/>
          </p:nvPr>
        </p:nvSpPr>
        <p:spPr/>
        <p:txBody>
          <a:bodyPr/>
          <a:lstStyle/>
          <a:p>
            <a:pPr marL="401822" lvl="1" indent="-401822"/>
            <a:r>
              <a:rPr lang="en-US" sz="3094" dirty="0"/>
              <a:t>Earned high school diploma</a:t>
            </a:r>
          </a:p>
          <a:p>
            <a:pPr marL="401822" indent="-401822"/>
            <a:r>
              <a:rPr lang="en-US" sz="3094" dirty="0"/>
              <a:t>Passed GED</a:t>
            </a:r>
          </a:p>
          <a:p>
            <a:pPr marL="401822" indent="-401822"/>
            <a:r>
              <a:rPr lang="en-US" sz="3094" dirty="0"/>
              <a:t>Passed </a:t>
            </a:r>
            <a:r>
              <a:rPr lang="en-US" sz="3094" dirty="0" err="1"/>
              <a:t>HiSET</a:t>
            </a:r>
            <a:endParaRPr lang="en-US" sz="3094" dirty="0"/>
          </a:p>
          <a:p>
            <a:pPr marL="401822" indent="-401822"/>
            <a:r>
              <a:rPr lang="en-US" sz="3094" dirty="0"/>
              <a:t>Passed TASC</a:t>
            </a:r>
          </a:p>
        </p:txBody>
      </p:sp>
      <p:pic>
        <p:nvPicPr>
          <p:cNvPr id="5" name="Picture 4"/>
          <p:cNvPicPr>
            <a:picLocks noChangeAspect="1"/>
          </p:cNvPicPr>
          <p:nvPr/>
        </p:nvPicPr>
        <p:blipFill>
          <a:blip r:embed="rId2"/>
          <a:stretch>
            <a:fillRect/>
          </a:stretch>
        </p:blipFill>
        <p:spPr>
          <a:xfrm>
            <a:off x="9058509" y="532098"/>
            <a:ext cx="1761801" cy="1067369"/>
          </a:xfrm>
          <a:prstGeom prst="rect">
            <a:avLst/>
          </a:prstGeom>
        </p:spPr>
      </p:pic>
    </p:spTree>
    <p:extLst>
      <p:ext uri="{BB962C8B-B14F-4D97-AF65-F5344CB8AC3E}">
        <p14:creationId xmlns:p14="http://schemas.microsoft.com/office/powerpoint/2010/main" val="5386945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3174" y="315324"/>
            <a:ext cx="8006103" cy="590315"/>
          </a:xfrm>
        </p:spPr>
        <p:txBody>
          <a:bodyPr>
            <a:noAutofit/>
          </a:bodyPr>
          <a:lstStyle/>
          <a:p>
            <a:pPr marL="0" indent="0">
              <a:buNone/>
            </a:pPr>
            <a:r>
              <a:rPr lang="en-US" sz="4800" dirty="0"/>
              <a:t>Postsecondary Credential Completion</a:t>
            </a:r>
          </a:p>
        </p:txBody>
      </p:sp>
      <p:sp>
        <p:nvSpPr>
          <p:cNvPr id="6" name="Rectangle 5">
            <a:extLst>
              <a:ext uri="{FF2B5EF4-FFF2-40B4-BE49-F238E27FC236}">
                <a16:creationId xmlns:a16="http://schemas.microsoft.com/office/drawing/2014/main" id="{AF9B71CB-150A-4094-8FA7-6D1323F6E5BD}"/>
              </a:ext>
            </a:extLst>
          </p:cNvPr>
          <p:cNvSpPr/>
          <p:nvPr/>
        </p:nvSpPr>
        <p:spPr>
          <a:xfrm>
            <a:off x="693174" y="1979840"/>
            <a:ext cx="9894824" cy="4034438"/>
          </a:xfrm>
          <a:prstGeom prst="rect">
            <a:avLst/>
          </a:prstGeom>
        </p:spPr>
        <p:txBody>
          <a:bodyPr wrap="square">
            <a:spAutoFit/>
          </a:bodyPr>
          <a:lstStyle/>
          <a:p>
            <a:pPr marL="0" lvl="4" algn="l"/>
            <a:r>
              <a:rPr lang="en-US" sz="2800" b="1" dirty="0"/>
              <a:t>For K12 community college CTE programs </a:t>
            </a:r>
            <a:r>
              <a:rPr lang="en-US" sz="2800" b="1" dirty="0">
                <a:solidFill>
                  <a:schemeClr val="tx1">
                    <a:lumMod val="65000"/>
                    <a:lumOff val="35000"/>
                  </a:schemeClr>
                </a:solidFill>
              </a:rPr>
              <a:t>-</a:t>
            </a:r>
            <a:r>
              <a:rPr lang="en-US" sz="2800" dirty="0"/>
              <a:t> Completion of a credential that leads to employment in a clearly-defined occupation including, but not necessarily limited to:</a:t>
            </a:r>
          </a:p>
          <a:p>
            <a:pPr marL="482186" lvl="5" indent="-321457">
              <a:spcBef>
                <a:spcPts val="422"/>
              </a:spcBef>
              <a:buClr>
                <a:srgbClr val="0070C0"/>
              </a:buClr>
              <a:buSzPct val="135000"/>
              <a:buFont typeface="Arial" panose="020B0604020202020204" pitchFamily="34" charset="0"/>
              <a:buChar char="•"/>
            </a:pPr>
            <a:r>
              <a:rPr lang="en-US" sz="2400" dirty="0"/>
              <a:t>Locally approved certificates eligible for inclusion on the Eligible Training Provider List (ETPL)</a:t>
            </a:r>
          </a:p>
          <a:p>
            <a:pPr marL="482186" lvl="5" indent="-321457">
              <a:spcBef>
                <a:spcPts val="422"/>
              </a:spcBef>
              <a:buClr>
                <a:srgbClr val="0070C0"/>
              </a:buClr>
              <a:buSzPct val="135000"/>
              <a:buFont typeface="Arial" panose="020B0604020202020204" pitchFamily="34" charset="0"/>
              <a:buChar char="•"/>
            </a:pPr>
            <a:r>
              <a:rPr lang="en-US" sz="2400" dirty="0"/>
              <a:t>CDCP CTE certificates with more than 48 instructional contact hours </a:t>
            </a:r>
          </a:p>
          <a:p>
            <a:pPr marL="482186" lvl="5" indent="-321457">
              <a:spcBef>
                <a:spcPts val="422"/>
              </a:spcBef>
              <a:buClr>
                <a:srgbClr val="0070C0"/>
              </a:buClr>
              <a:buSzPct val="135000"/>
              <a:buFont typeface="Arial" panose="020B0604020202020204" pitchFamily="34" charset="0"/>
              <a:buChar char="•"/>
            </a:pPr>
            <a:r>
              <a:rPr lang="en-US" sz="2400" dirty="0"/>
              <a:t>Certificates that meet the minimum threshold for inclusion under Perkins</a:t>
            </a:r>
          </a:p>
          <a:p>
            <a:pPr marL="482186" lvl="5" indent="-321457">
              <a:spcBef>
                <a:spcPts val="422"/>
              </a:spcBef>
              <a:buClr>
                <a:srgbClr val="0070C0"/>
              </a:buClr>
              <a:buSzPct val="135000"/>
              <a:buFont typeface="Arial" panose="020B0604020202020204" pitchFamily="34" charset="0"/>
              <a:buChar char="•"/>
            </a:pPr>
            <a:r>
              <a:rPr lang="en-US" sz="2400" dirty="0"/>
              <a:t>Certificates that meet the threshold for Title IV federal student aid</a:t>
            </a:r>
          </a:p>
          <a:p>
            <a:pPr marL="44647" lvl="5" indent="-44647">
              <a:spcBef>
                <a:spcPts val="1266"/>
              </a:spcBef>
              <a:buClr>
                <a:srgbClr val="0070C0"/>
              </a:buClr>
              <a:buSzPct val="135000"/>
            </a:pPr>
            <a:r>
              <a:rPr lang="en-US" sz="2800" b="1" dirty="0"/>
              <a:t>Completion of any degree or for credit certificate over 6 units</a:t>
            </a:r>
          </a:p>
        </p:txBody>
      </p:sp>
      <p:sp>
        <p:nvSpPr>
          <p:cNvPr id="7" name="TextBox 6"/>
          <p:cNvSpPr txBox="1"/>
          <p:nvPr/>
        </p:nvSpPr>
        <p:spPr>
          <a:xfrm>
            <a:off x="8824221" y="34707"/>
            <a:ext cx="1750950" cy="1050570"/>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nvGrpSpPr>
          <p:cNvPr id="8" name="Group 7"/>
          <p:cNvGrpSpPr/>
          <p:nvPr/>
        </p:nvGrpSpPr>
        <p:grpSpPr>
          <a:xfrm>
            <a:off x="9076865" y="315324"/>
            <a:ext cx="1776604" cy="1050570"/>
            <a:chOff x="1218270" y="1744694"/>
            <a:chExt cx="2526726"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18270" y="1744694"/>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spTree>
    <p:extLst>
      <p:ext uri="{BB962C8B-B14F-4D97-AF65-F5344CB8AC3E}">
        <p14:creationId xmlns:p14="http://schemas.microsoft.com/office/powerpoint/2010/main" val="347943513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5291" y="334358"/>
            <a:ext cx="8006103" cy="590315"/>
          </a:xfrm>
        </p:spPr>
        <p:txBody>
          <a:bodyPr>
            <a:noAutofit/>
          </a:bodyPr>
          <a:lstStyle/>
          <a:p>
            <a:pPr marL="0" indent="0">
              <a:buNone/>
            </a:pPr>
            <a:r>
              <a:rPr lang="en-US" sz="4800" dirty="0"/>
              <a:t>Postsecondary Credential Completion</a:t>
            </a:r>
          </a:p>
        </p:txBody>
      </p:sp>
      <p:sp>
        <p:nvSpPr>
          <p:cNvPr id="6" name="Rectangle 5">
            <a:extLst>
              <a:ext uri="{FF2B5EF4-FFF2-40B4-BE49-F238E27FC236}">
                <a16:creationId xmlns:a16="http://schemas.microsoft.com/office/drawing/2014/main" id="{AF9B71CB-150A-4094-8FA7-6D1323F6E5BD}"/>
              </a:ext>
            </a:extLst>
          </p:cNvPr>
          <p:cNvSpPr/>
          <p:nvPr/>
        </p:nvSpPr>
        <p:spPr>
          <a:xfrm>
            <a:off x="805291" y="1920846"/>
            <a:ext cx="10418232" cy="3642023"/>
          </a:xfrm>
          <a:prstGeom prst="rect">
            <a:avLst/>
          </a:prstGeom>
        </p:spPr>
        <p:txBody>
          <a:bodyPr wrap="square">
            <a:spAutoFit/>
          </a:bodyPr>
          <a:lstStyle/>
          <a:p>
            <a:pPr marL="160729" lvl="4">
              <a:spcBef>
                <a:spcPts val="422"/>
              </a:spcBef>
              <a:buClr>
                <a:srgbClr val="0070C0"/>
              </a:buClr>
              <a:buSzPct val="135000"/>
            </a:pPr>
            <a:r>
              <a:rPr lang="en-US" sz="3200" dirty="0"/>
              <a:t>Workforce preparation (work readiness) or occupational safety certificates (e.g. OSHA or </a:t>
            </a:r>
            <a:r>
              <a:rPr lang="en-US" sz="3200" dirty="0" err="1"/>
              <a:t>Safeserve</a:t>
            </a:r>
            <a:r>
              <a:rPr lang="en-US" sz="3200" dirty="0"/>
              <a:t>) </a:t>
            </a:r>
            <a:r>
              <a:rPr lang="en-US" sz="3200" b="1" dirty="0"/>
              <a:t>ARE NOT</a:t>
            </a:r>
            <a:r>
              <a:rPr lang="en-US" sz="3200" dirty="0"/>
              <a:t> counted for completion under this metric</a:t>
            </a:r>
          </a:p>
          <a:p>
            <a:pPr marL="160729" lvl="4">
              <a:spcBef>
                <a:spcPts val="422"/>
              </a:spcBef>
              <a:buClr>
                <a:srgbClr val="0070C0"/>
              </a:buClr>
              <a:buSzPct val="135000"/>
            </a:pPr>
            <a:endParaRPr lang="en-US" sz="3200" dirty="0"/>
          </a:p>
          <a:p>
            <a:pPr marL="160729" lvl="4">
              <a:spcBef>
                <a:spcPts val="422"/>
              </a:spcBef>
              <a:buClr>
                <a:srgbClr val="0070C0"/>
              </a:buClr>
              <a:buSzPct val="135000"/>
            </a:pPr>
            <a:r>
              <a:rPr lang="en-US" sz="3200" dirty="0"/>
              <a:t>These outcomes should count as short term services, or Workforce Preparation outcomes -- not Post-Secondary outcomes</a:t>
            </a:r>
          </a:p>
        </p:txBody>
      </p:sp>
      <p:sp>
        <p:nvSpPr>
          <p:cNvPr id="7" name="TextBox 6"/>
          <p:cNvSpPr txBox="1"/>
          <p:nvPr/>
        </p:nvSpPr>
        <p:spPr>
          <a:xfrm>
            <a:off x="8824221" y="34707"/>
            <a:ext cx="1750950" cy="1050570"/>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nvGrpSpPr>
          <p:cNvPr id="8" name="Group 7"/>
          <p:cNvGrpSpPr/>
          <p:nvPr/>
        </p:nvGrpSpPr>
        <p:grpSpPr>
          <a:xfrm>
            <a:off x="8837048" y="104231"/>
            <a:ext cx="1750950" cy="1050570"/>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spTree>
    <p:extLst>
      <p:ext uri="{BB962C8B-B14F-4D97-AF65-F5344CB8AC3E}">
        <p14:creationId xmlns:p14="http://schemas.microsoft.com/office/powerpoint/2010/main" val="248815988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a:t>AEBG Title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t>Update Record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ASE</a:t>
                      </a:r>
                    </a:p>
                  </a:txBody>
                  <a:tcPr>
                    <a:lnL w="12700" cap="flat" cmpd="sng" algn="ctr">
                      <a:solidFill>
                        <a:schemeClr val="tx1"/>
                      </a:solidFill>
                      <a:prstDash val="solid"/>
                      <a:round/>
                      <a:headEnd type="none" w="med" len="med"/>
                      <a:tailEnd type="none" w="med" len="med"/>
                    </a:lnL>
                  </a:tcPr>
                </a:tc>
                <a:tc>
                  <a:txBody>
                    <a:bodyPr/>
                    <a:lstStyle/>
                    <a:p>
                      <a:r>
                        <a:rPr lang="en-US" sz="2800" dirty="0"/>
                        <a:t>No “bubble” but via instructional</a:t>
                      </a:r>
                      <a:r>
                        <a:rPr lang="en-US" sz="2800" baseline="0" dirty="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a:t>Entered job training</a:t>
                      </a:r>
                    </a:p>
                    <a:p>
                      <a:pPr marL="285750" indent="-285750">
                        <a:buFont typeface="Arial" panose="020B0604020202020204" pitchFamily="34" charset="0"/>
                        <a:buChar char="•"/>
                      </a:pPr>
                      <a:r>
                        <a:rPr lang="en-US" sz="2800" dirty="0"/>
                        <a:t>Entered training pgm</a:t>
                      </a:r>
                    </a:p>
                    <a:p>
                      <a:pPr marL="285750" indent="-285750">
                        <a:buFont typeface="Arial" panose="020B0604020202020204" pitchFamily="34" charset="0"/>
                        <a:buChar char="•"/>
                      </a:pPr>
                      <a:r>
                        <a:rPr lang="en-US" sz="2800" dirty="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a:t>Enrolled in secondary</a:t>
                      </a:r>
                    </a:p>
                    <a:p>
                      <a:pPr marL="285750" indent="-285750">
                        <a:buFont typeface="Arial" panose="020B0604020202020204" pitchFamily="34" charset="0"/>
                        <a:buChar char="•"/>
                      </a:pPr>
                      <a:r>
                        <a:rPr lang="en-US" sz="2800" dirty="0"/>
                        <a:t>Transition to credit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pic>
        <p:nvPicPr>
          <p:cNvPr id="4" name="Picture 3">
            <a:extLst>
              <a:ext uri="{FF2B5EF4-FFF2-40B4-BE49-F238E27FC236}">
                <a16:creationId xmlns:a16="http://schemas.microsoft.com/office/drawing/2014/main" id="{CF31E262-D445-4517-9C24-56253CFABE21}"/>
              </a:ext>
            </a:extLst>
          </p:cNvPr>
          <p:cNvPicPr>
            <a:picLocks noChangeAspect="1"/>
          </p:cNvPicPr>
          <p:nvPr/>
        </p:nvPicPr>
        <p:blipFill>
          <a:blip r:embed="rId8"/>
          <a:stretch>
            <a:fillRect/>
          </a:stretch>
        </p:blipFill>
        <p:spPr>
          <a:xfrm>
            <a:off x="80351" y="6201750"/>
            <a:ext cx="2188654" cy="548688"/>
          </a:xfrm>
          <a:prstGeom prst="rect">
            <a:avLst/>
          </a:prstGeom>
        </p:spPr>
      </p:pic>
    </p:spTree>
    <p:extLst>
      <p:ext uri="{BB962C8B-B14F-4D97-AF65-F5344CB8AC3E}">
        <p14:creationId xmlns:p14="http://schemas.microsoft.com/office/powerpoint/2010/main" val="2816770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215080"/>
            <a:ext cx="7832785" cy="923330"/>
          </a:xfrm>
          <a:prstGeom prst="rect">
            <a:avLst/>
          </a:prstGeom>
          <a:noFill/>
        </p:spPr>
        <p:txBody>
          <a:bodyPr wrap="square" rtlCol="0">
            <a:spAutoFit/>
          </a:bodyPr>
          <a:lstStyle/>
          <a:p>
            <a:r>
              <a:rPr lang="en-US" sz="5400" dirty="0"/>
              <a:t>Transition </a:t>
            </a:r>
          </a:p>
        </p:txBody>
      </p:sp>
      <p:grpSp>
        <p:nvGrpSpPr>
          <p:cNvPr id="5" name="Group 4"/>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Education </a:t>
              </a:r>
            </a:p>
            <a:p>
              <a:pPr lvl="0" algn="ctr" defTabSz="933450">
                <a:lnSpc>
                  <a:spcPct val="90000"/>
                </a:lnSpc>
                <a:spcBef>
                  <a:spcPct val="0"/>
                </a:spcBef>
                <a:spcAft>
                  <a:spcPct val="35000"/>
                </a:spcAft>
              </a:pPr>
              <a:r>
                <a:rPr lang="en-US" sz="2100" kern="1200" dirty="0"/>
                <a:t>(ABE, ASE, ESL)</a:t>
              </a:r>
            </a:p>
          </p:txBody>
        </p:sp>
      </p:grpSp>
      <p:grpSp>
        <p:nvGrpSpPr>
          <p:cNvPr id="6" name="Group 5"/>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solidFill>
              <a:srgbClr val="FF0000"/>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 CTE</a:t>
              </a:r>
            </a:p>
          </p:txBody>
        </p:sp>
      </p:grpSp>
      <p:grpSp>
        <p:nvGrpSpPr>
          <p:cNvPr id="11" name="Group 10"/>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TextBox 15"/>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 Credit CC</a:t>
              </a:r>
            </a:p>
            <a:p>
              <a:pPr algn="ctr" defTabSz="933450">
                <a:lnSpc>
                  <a:spcPct val="90000"/>
                </a:lnSpc>
                <a:spcBef>
                  <a:spcPct val="0"/>
                </a:spcBef>
                <a:spcAft>
                  <a:spcPct val="35000"/>
                </a:spcAft>
              </a:pPr>
              <a:r>
                <a:rPr lang="en-US" sz="2100" dirty="0"/>
                <a:t>(ABE, ASE, ESL)</a:t>
              </a:r>
            </a:p>
          </p:txBody>
        </p:sp>
      </p:grpSp>
      <p:grpSp>
        <p:nvGrpSpPr>
          <p:cNvPr id="12" name="Group 11"/>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p:cNvSpPr txBox="1"/>
            <p:nvPr/>
          </p:nvSpPr>
          <p:spPr>
            <a:xfrm>
              <a:off x="6215779" y="2774187"/>
              <a:ext cx="1835220" cy="843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CC CTE</a:t>
              </a:r>
            </a:p>
          </p:txBody>
        </p:sp>
      </p:grpSp>
      <p:grpSp>
        <p:nvGrpSpPr>
          <p:cNvPr id="17" name="Group 16"/>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TextBox 18"/>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For Credit CC</a:t>
              </a:r>
            </a:p>
          </p:txBody>
        </p:sp>
      </p:grpSp>
      <p:cxnSp>
        <p:nvCxnSpPr>
          <p:cNvPr id="21" name="Straight Arrow Connector 20"/>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53603" y="1171575"/>
            <a:ext cx="1584972" cy="523220"/>
          </a:xfrm>
          <a:prstGeom prst="rect">
            <a:avLst/>
          </a:prstGeom>
          <a:noFill/>
        </p:spPr>
        <p:txBody>
          <a:bodyPr wrap="square" rtlCol="0">
            <a:spAutoFit/>
          </a:bodyPr>
          <a:lstStyle/>
          <a:p>
            <a:r>
              <a:rPr lang="en-US" sz="2800" b="1" dirty="0"/>
              <a:t>From:</a:t>
            </a:r>
          </a:p>
        </p:txBody>
      </p:sp>
      <p:sp>
        <p:nvSpPr>
          <p:cNvPr id="37" name="TextBox 36"/>
          <p:cNvSpPr txBox="1"/>
          <p:nvPr/>
        </p:nvSpPr>
        <p:spPr>
          <a:xfrm>
            <a:off x="8353425" y="1217359"/>
            <a:ext cx="1584972" cy="523220"/>
          </a:xfrm>
          <a:prstGeom prst="rect">
            <a:avLst/>
          </a:prstGeom>
          <a:noFill/>
        </p:spPr>
        <p:txBody>
          <a:bodyPr wrap="square" rtlCol="0">
            <a:spAutoFit/>
          </a:bodyPr>
          <a:lstStyle/>
          <a:p>
            <a:r>
              <a:rPr lang="en-US" sz="2800" b="1" dirty="0"/>
              <a:t>To:</a:t>
            </a:r>
          </a:p>
        </p:txBody>
      </p:sp>
      <p:cxnSp>
        <p:nvCxnSpPr>
          <p:cNvPr id="38" name="Straight Arrow Connector 37"/>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6013105"/>
            <a:ext cx="2028825" cy="369332"/>
          </a:xfrm>
          <a:prstGeom prst="rect">
            <a:avLst/>
          </a:prstGeom>
          <a:noFill/>
        </p:spPr>
        <p:txBody>
          <a:bodyPr wrap="square" rtlCol="0">
            <a:spAutoFit/>
          </a:bodyPr>
          <a:lstStyle/>
          <a:p>
            <a:r>
              <a:rPr lang="en-US" dirty="0"/>
              <a:t>Transition to CTE</a:t>
            </a:r>
          </a:p>
        </p:txBody>
      </p:sp>
      <p:sp>
        <p:nvSpPr>
          <p:cNvPr id="43" name="TextBox 42"/>
          <p:cNvSpPr txBox="1"/>
          <p:nvPr/>
        </p:nvSpPr>
        <p:spPr>
          <a:xfrm>
            <a:off x="2667000" y="6365470"/>
            <a:ext cx="2324100" cy="369332"/>
          </a:xfrm>
          <a:prstGeom prst="rect">
            <a:avLst/>
          </a:prstGeom>
          <a:noFill/>
        </p:spPr>
        <p:txBody>
          <a:bodyPr wrap="square" rtlCol="0">
            <a:spAutoFit/>
          </a:bodyPr>
          <a:lstStyle/>
          <a:p>
            <a:r>
              <a:rPr lang="en-US" dirty="0"/>
              <a:t>Transition to for credit</a:t>
            </a:r>
          </a:p>
        </p:txBody>
      </p:sp>
      <p:sp>
        <p:nvSpPr>
          <p:cNvPr id="44" name="Rectangle 43"/>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260C88B-C795-4AAD-81CD-29CDEC9B5C5F}"/>
              </a:ext>
            </a:extLst>
          </p:cNvPr>
          <p:cNvPicPr>
            <a:picLocks noChangeAspect="1"/>
          </p:cNvPicPr>
          <p:nvPr/>
        </p:nvPicPr>
        <p:blipFill>
          <a:blip r:embed="rId3"/>
          <a:stretch>
            <a:fillRect/>
          </a:stretch>
        </p:blipFill>
        <p:spPr>
          <a:xfrm>
            <a:off x="9938397" y="6177833"/>
            <a:ext cx="2188654" cy="548688"/>
          </a:xfrm>
          <a:prstGeom prst="rect">
            <a:avLst/>
          </a:prstGeom>
        </p:spPr>
      </p:pic>
    </p:spTree>
    <p:extLst>
      <p:ext uri="{BB962C8B-B14F-4D97-AF65-F5344CB8AC3E}">
        <p14:creationId xmlns:p14="http://schemas.microsoft.com/office/powerpoint/2010/main" val="355850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1948" y="267753"/>
            <a:ext cx="8360195" cy="787279"/>
          </a:xfrm>
        </p:spPr>
        <p:txBody>
          <a:bodyPr>
            <a:noAutofit/>
          </a:bodyPr>
          <a:lstStyle/>
          <a:p>
            <a:pPr marL="0" indent="0">
              <a:buNone/>
            </a:pPr>
            <a:r>
              <a:rPr lang="en-US" sz="5400" dirty="0"/>
              <a:t>Enter Employment and Increase Wages</a:t>
            </a:r>
          </a:p>
        </p:txBody>
      </p:sp>
      <p:sp>
        <p:nvSpPr>
          <p:cNvPr id="3" name="Content Placeholder 2"/>
          <p:cNvSpPr>
            <a:spLocks noGrp="1"/>
          </p:cNvSpPr>
          <p:nvPr>
            <p:ph sz="quarter" idx="11"/>
          </p:nvPr>
        </p:nvSpPr>
        <p:spPr>
          <a:xfrm>
            <a:off x="604684" y="2099975"/>
            <a:ext cx="8435206" cy="4115202"/>
          </a:xfrm>
        </p:spPr>
        <p:txBody>
          <a:bodyPr/>
          <a:lstStyle/>
          <a:p>
            <a:pPr marL="0" lvl="1" indent="0" algn="l">
              <a:buNone/>
            </a:pPr>
            <a:r>
              <a:rPr lang="en-US" sz="3200" dirty="0"/>
              <a:t>CAEP will use methods to collect employment and wages data:</a:t>
            </a:r>
          </a:p>
          <a:p>
            <a:pPr marL="321457" lvl="1" indent="-321457"/>
            <a:r>
              <a:rPr lang="en-US" sz="3200" dirty="0"/>
              <a:t>Data match with EDD using Social Security Number (SSN)</a:t>
            </a:r>
          </a:p>
          <a:p>
            <a:pPr marL="321457" lvl="1" indent="-321457"/>
            <a:r>
              <a:rPr lang="en-US" sz="3200" dirty="0"/>
              <a:t>Self report through TE</a:t>
            </a:r>
          </a:p>
          <a:p>
            <a:pPr marL="321457" lvl="1" indent="-321457"/>
            <a:r>
              <a:rPr lang="en-US" sz="3200" dirty="0"/>
              <a:t>Self report through survey </a:t>
            </a:r>
          </a:p>
          <a:p>
            <a:pPr lvl="1" algn="l"/>
            <a:endParaRPr lang="en-US" dirty="0"/>
          </a:p>
          <a:p>
            <a:pPr algn="l"/>
            <a:endParaRPr lang="en-US" sz="3094" dirty="0"/>
          </a:p>
        </p:txBody>
      </p:sp>
      <p:grpSp>
        <p:nvGrpSpPr>
          <p:cNvPr id="7" name="Group 6"/>
          <p:cNvGrpSpPr/>
          <p:nvPr/>
        </p:nvGrpSpPr>
        <p:grpSpPr>
          <a:xfrm>
            <a:off x="8832143" y="317624"/>
            <a:ext cx="1750950" cy="1050570"/>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Enter Employment</a:t>
              </a:r>
            </a:p>
          </p:txBody>
        </p:sp>
      </p:grpSp>
      <p:grpSp>
        <p:nvGrpSpPr>
          <p:cNvPr id="10" name="Group 9"/>
          <p:cNvGrpSpPr/>
          <p:nvPr/>
        </p:nvGrpSpPr>
        <p:grpSpPr>
          <a:xfrm>
            <a:off x="8832143" y="1718697"/>
            <a:ext cx="1750950" cy="1050570"/>
            <a:chOff x="1254756" y="3487862"/>
            <a:chExt cx="2490240" cy="1494144"/>
          </a:xfrm>
        </p:grpSpPr>
        <p:sp>
          <p:nvSpPr>
            <p:cNvPr id="11" name="Rectangle 10"/>
            <p:cNvSpPr/>
            <p:nvPr/>
          </p:nvSpPr>
          <p:spPr>
            <a:xfrm>
              <a:off x="1254756" y="3487862"/>
              <a:ext cx="2490240" cy="149414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2" name="TextBox 11"/>
            <p:cNvSpPr txBox="1"/>
            <p:nvPr/>
          </p:nvSpPr>
          <p:spPr>
            <a:xfrm>
              <a:off x="1254756" y="3487862"/>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Increase Wages</a:t>
              </a:r>
            </a:p>
          </p:txBody>
        </p:sp>
      </p:grpSp>
    </p:spTree>
    <p:extLst>
      <p:ext uri="{BB962C8B-B14F-4D97-AF65-F5344CB8AC3E}">
        <p14:creationId xmlns:p14="http://schemas.microsoft.com/office/powerpoint/2010/main" val="239460702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893057" y="589936"/>
            <a:ext cx="10404207" cy="585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09022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such 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a:t>
            </a:r>
            <a:endParaRPr lang="en-US" dirty="0"/>
          </a:p>
        </p:txBody>
      </p:sp>
      <p:pic>
        <p:nvPicPr>
          <p:cNvPr id="6" name="Picture 5">
            <a:extLst>
              <a:ext uri="{FF2B5EF4-FFF2-40B4-BE49-F238E27FC236}">
                <a16:creationId xmlns:a16="http://schemas.microsoft.com/office/drawing/2014/main" id="{944BB781-8882-4CCF-814F-34A0288A0E0A}"/>
              </a:ext>
            </a:extLst>
          </p:cNvPr>
          <p:cNvPicPr>
            <a:picLocks noChangeAspect="1"/>
          </p:cNvPicPr>
          <p:nvPr/>
        </p:nvPicPr>
        <p:blipFill>
          <a:blip r:embed="rId4"/>
          <a:stretch>
            <a:fillRect/>
          </a:stretch>
        </p:blipFill>
        <p:spPr>
          <a:xfrm>
            <a:off x="131723" y="6261662"/>
            <a:ext cx="2188654" cy="548688"/>
          </a:xfrm>
          <a:prstGeom prst="rect">
            <a:avLst/>
          </a:prstGeom>
        </p:spPr>
      </p:pic>
    </p:spTree>
    <p:extLst>
      <p:ext uri="{BB962C8B-B14F-4D97-AF65-F5344CB8AC3E}">
        <p14:creationId xmlns:p14="http://schemas.microsoft.com/office/powerpoint/2010/main" val="227815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a:t>
            </a:r>
            <a:endParaRPr lang="en-US" dirty="0"/>
          </a:p>
        </p:txBody>
      </p:sp>
      <p:sp>
        <p:nvSpPr>
          <p:cNvPr id="3" name="Content Placeholder 2"/>
          <p:cNvSpPr>
            <a:spLocks noGrp="1"/>
          </p:cNvSpPr>
          <p:nvPr>
            <p:ph idx="1"/>
          </p:nvPr>
        </p:nvSpPr>
        <p:spPr>
          <a:xfrm>
            <a:off x="595952" y="1047134"/>
            <a:ext cx="11000096" cy="5320345"/>
          </a:xfrm>
        </p:spPr>
        <p:txBody>
          <a:bodyPr>
            <a:normAutofit/>
          </a:bodyPr>
          <a:lstStyle/>
          <a:p>
            <a:pPr marL="0" indent="0">
              <a:buNone/>
            </a:pPr>
            <a:r>
              <a:rPr lang="en-US" sz="3200" b="1" dirty="0"/>
              <a:t>Summary of OCTAE Memos</a:t>
            </a:r>
            <a:r>
              <a:rPr lang="en-US" sz="3200" dirty="0"/>
              <a:t>:</a:t>
            </a:r>
          </a:p>
          <a:p>
            <a:r>
              <a:rPr lang="en-US" sz="3200" dirty="0"/>
              <a:t>Statewide performance reporting to the NRS is still required</a:t>
            </a:r>
          </a:p>
          <a:p>
            <a:r>
              <a:rPr lang="en-US" sz="3200" dirty="0"/>
              <a:t>For PY 2019-20 all states reported “Force Majeure”</a:t>
            </a:r>
          </a:p>
          <a:p>
            <a:r>
              <a:rPr lang="en-US" sz="3200" dirty="0"/>
              <a:t>States can now decide whether or not to allow remote testing</a:t>
            </a:r>
          </a:p>
          <a:p>
            <a:r>
              <a:rPr lang="en-US" sz="3200" dirty="0"/>
              <a:t>Each state that opts to allow remote testing submits its own remote testing plan to OCTAE</a:t>
            </a:r>
          </a:p>
          <a:p>
            <a:r>
              <a:rPr lang="en-US" sz="3200" b="1" i="1" dirty="0"/>
              <a:t>Memo 20-5 (5.29): </a:t>
            </a:r>
            <a:r>
              <a:rPr lang="en-US" sz="3200" dirty="0"/>
              <a:t>participants can self-report into a federal EFL (Educational Functioning Level) without a pretest.</a:t>
            </a:r>
          </a:p>
          <a:p>
            <a:r>
              <a:rPr lang="en-US" sz="3200" b="1" i="1" dirty="0"/>
              <a:t>Memo 20-5 (5.29): </a:t>
            </a:r>
            <a:r>
              <a:rPr lang="en-US" sz="3200" dirty="0"/>
              <a:t>a pretest is still required to achieve a pre/post-test MSG.</a:t>
            </a:r>
          </a:p>
          <a:p>
            <a:endParaRPr lang="en-US" sz="3200" dirty="0"/>
          </a:p>
          <a:p>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91037DCE-5DF4-4F79-BEA2-6E711CB5861A}"/>
              </a:ext>
            </a:extLst>
          </p:cNvPr>
          <p:cNvPicPr>
            <a:picLocks noChangeAspect="1"/>
          </p:cNvPicPr>
          <p:nvPr/>
        </p:nvPicPr>
        <p:blipFill>
          <a:blip r:embed="rId3"/>
          <a:stretch>
            <a:fillRect/>
          </a:stretch>
        </p:blipFill>
        <p:spPr>
          <a:xfrm>
            <a:off x="41096" y="6264592"/>
            <a:ext cx="2187245" cy="548640"/>
          </a:xfrm>
          <a:prstGeom prst="rect">
            <a:avLst/>
          </a:prstGeom>
        </p:spPr>
      </p:pic>
    </p:spTree>
    <p:extLst>
      <p:ext uri="{BB962C8B-B14F-4D97-AF65-F5344CB8AC3E}">
        <p14:creationId xmlns:p14="http://schemas.microsoft.com/office/powerpoint/2010/main" val="1449547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a:t>Services that better enable an individual to participate in adult education activities, or related activities such as WIOA Title I -- such as transportation, child care, dependent care, housing, and personal needs</a:t>
            </a:r>
          </a:p>
        </p:txBody>
      </p:sp>
      <p:sp>
        <p:nvSpPr>
          <p:cNvPr id="4" name="Title 3"/>
          <p:cNvSpPr>
            <a:spLocks noGrp="1"/>
          </p:cNvSpPr>
          <p:nvPr>
            <p:ph type="title"/>
          </p:nvPr>
        </p:nvSpPr>
        <p:spPr>
          <a:xfrm>
            <a:off x="327803" y="425511"/>
            <a:ext cx="10515600" cy="704550"/>
          </a:xfrm>
        </p:spPr>
        <p:txBody>
          <a:bodyPr/>
          <a:lstStyle/>
          <a:p>
            <a:r>
              <a:rPr lang="en-US" dirty="0"/>
              <a:t>Supportive Services</a:t>
            </a:r>
          </a:p>
        </p:txBody>
      </p:sp>
      <p:pic>
        <p:nvPicPr>
          <p:cNvPr id="6" name="Picture 5">
            <a:extLst>
              <a:ext uri="{FF2B5EF4-FFF2-40B4-BE49-F238E27FC236}">
                <a16:creationId xmlns:a16="http://schemas.microsoft.com/office/drawing/2014/main" id="{70D183C7-05C8-4377-BB3C-6868DC66A9A5}"/>
              </a:ext>
            </a:extLst>
          </p:cNvPr>
          <p:cNvPicPr>
            <a:picLocks noChangeAspect="1"/>
          </p:cNvPicPr>
          <p:nvPr/>
        </p:nvPicPr>
        <p:blipFill>
          <a:blip r:embed="rId4"/>
          <a:stretch>
            <a:fillRect/>
          </a:stretch>
        </p:blipFill>
        <p:spPr>
          <a:xfrm>
            <a:off x="100900" y="6158145"/>
            <a:ext cx="2188654" cy="548688"/>
          </a:xfrm>
          <a:prstGeom prst="rect">
            <a:avLst/>
          </a:prstGeom>
        </p:spPr>
      </p:pic>
    </p:spTree>
    <p:extLst>
      <p:ext uri="{BB962C8B-B14F-4D97-AF65-F5344CB8AC3E}">
        <p14:creationId xmlns:p14="http://schemas.microsoft.com/office/powerpoint/2010/main" val="2463453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training programs</a:t>
            </a:r>
          </a:p>
          <a:p>
            <a:r>
              <a:rPr lang="en-US" sz="2400" dirty="0"/>
              <a:t>Services administered to individuals who have been determined to:</a:t>
            </a:r>
          </a:p>
          <a:p>
            <a:pPr marL="285750" indent="-285750">
              <a:buFont typeface="Arial" panose="020B0604020202020204" pitchFamily="34" charset="0"/>
              <a:buChar char="•"/>
            </a:pPr>
            <a:r>
              <a:rPr lang="en-US" sz="2400" dirty="0"/>
              <a:t>Be unlikely to obtain/retain employment</a:t>
            </a:r>
          </a:p>
          <a:p>
            <a:pPr marL="285750" indent="-285750">
              <a:buFont typeface="Arial" panose="020B0604020202020204" pitchFamily="34" charset="0"/>
              <a:buChar char="•"/>
            </a:pPr>
            <a:r>
              <a:rPr lang="en-US" sz="2400" dirty="0"/>
              <a:t>Be in need of additional services in order to attain economic self-sufficiency/permanent employment</a:t>
            </a:r>
          </a:p>
          <a:p>
            <a:pPr marL="285750" indent="-285750">
              <a:buFont typeface="Arial" panose="020B0604020202020204" pitchFamily="34" charset="0"/>
              <a:buChar char="•"/>
            </a:pPr>
            <a:r>
              <a:rPr lang="en-US" sz="2400" dirty="0"/>
              <a:t>Have skills sufficient to enroll in appropriate training program that provides skills necessary for self-sufficiency</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a:t>Training Services</a:t>
            </a:r>
          </a:p>
        </p:txBody>
      </p:sp>
      <p:pic>
        <p:nvPicPr>
          <p:cNvPr id="6" name="Picture 5">
            <a:extLst>
              <a:ext uri="{FF2B5EF4-FFF2-40B4-BE49-F238E27FC236}">
                <a16:creationId xmlns:a16="http://schemas.microsoft.com/office/drawing/2014/main" id="{66C8EB52-F419-420B-986B-B5B10F91FCEE}"/>
              </a:ext>
            </a:extLst>
          </p:cNvPr>
          <p:cNvPicPr>
            <a:picLocks noChangeAspect="1"/>
          </p:cNvPicPr>
          <p:nvPr/>
        </p:nvPicPr>
        <p:blipFill>
          <a:blip r:embed="rId4"/>
          <a:stretch>
            <a:fillRect/>
          </a:stretch>
        </p:blipFill>
        <p:spPr>
          <a:xfrm>
            <a:off x="9886920" y="6235782"/>
            <a:ext cx="2188654" cy="548688"/>
          </a:xfrm>
          <a:prstGeom prst="rect">
            <a:avLst/>
          </a:prstGeom>
        </p:spPr>
      </p:pic>
    </p:spTree>
    <p:extLst>
      <p:ext uri="{BB962C8B-B14F-4D97-AF65-F5344CB8AC3E}">
        <p14:creationId xmlns:p14="http://schemas.microsoft.com/office/powerpoint/2010/main" val="340160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a:t>Services that help individuals:</a:t>
            </a:r>
          </a:p>
          <a:p>
            <a:pPr marL="457200" indent="-457200">
              <a:buFont typeface="Arial" panose="020B0604020202020204" pitchFamily="34" charset="0"/>
              <a:buChar char="•"/>
            </a:pPr>
            <a:r>
              <a:rPr lang="en-US" sz="2800" dirty="0"/>
              <a:t>Facilitate successful transition from school to postsecondary life, such as attaining employment, enrolling in college, or accessing designated pre-employment transition services.</a:t>
            </a:r>
            <a:br>
              <a:rPr lang="en-US" sz="2800" dirty="0"/>
            </a:br>
            <a:endParaRPr lang="en-US" sz="2800" dirty="0"/>
          </a:p>
          <a:p>
            <a:pPr marL="457200" indent="-457200">
              <a:buFont typeface="Arial" panose="020B0604020202020204" pitchFamily="34" charset="0"/>
              <a:buChar char="•"/>
            </a:pPr>
            <a:r>
              <a:rPr lang="en-US" sz="2800" dirty="0"/>
              <a:t>Provide opportunities to receive training and other services necessary to achieve competitive employment or postsecondary enrollment</a:t>
            </a:r>
          </a:p>
        </p:txBody>
      </p:sp>
      <p:sp>
        <p:nvSpPr>
          <p:cNvPr id="2" name="Title 1"/>
          <p:cNvSpPr>
            <a:spLocks noGrp="1"/>
          </p:cNvSpPr>
          <p:nvPr>
            <p:ph type="title"/>
          </p:nvPr>
        </p:nvSpPr>
        <p:spPr>
          <a:xfrm>
            <a:off x="610319" y="350207"/>
            <a:ext cx="10515600" cy="724140"/>
          </a:xfrm>
        </p:spPr>
        <p:txBody>
          <a:bodyPr/>
          <a:lstStyle/>
          <a:p>
            <a:r>
              <a:rPr lang="en-US" dirty="0"/>
              <a:t>Transition Services</a:t>
            </a:r>
          </a:p>
        </p:txBody>
      </p:sp>
      <p:pic>
        <p:nvPicPr>
          <p:cNvPr id="6" name="Picture 5">
            <a:extLst>
              <a:ext uri="{FF2B5EF4-FFF2-40B4-BE49-F238E27FC236}">
                <a16:creationId xmlns:a16="http://schemas.microsoft.com/office/drawing/2014/main" id="{45016113-DBA6-4D34-AD22-EE7A074F0F79}"/>
              </a:ext>
            </a:extLst>
          </p:cNvPr>
          <p:cNvPicPr>
            <a:picLocks noChangeAspect="1"/>
          </p:cNvPicPr>
          <p:nvPr/>
        </p:nvPicPr>
        <p:blipFill>
          <a:blip r:embed="rId4"/>
          <a:stretch>
            <a:fillRect/>
          </a:stretch>
        </p:blipFill>
        <p:spPr>
          <a:xfrm>
            <a:off x="162544" y="6271836"/>
            <a:ext cx="2188654" cy="548688"/>
          </a:xfrm>
          <a:prstGeom prst="rect">
            <a:avLst/>
          </a:prstGeom>
        </p:spPr>
      </p:pic>
    </p:spTree>
    <p:extLst>
      <p:ext uri="{BB962C8B-B14F-4D97-AF65-F5344CB8AC3E}">
        <p14:creationId xmlns:p14="http://schemas.microsoft.com/office/powerpoint/2010/main" val="407219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5509200"/>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Additional Health Care needs &amp; requirements</a:t>
            </a:r>
          </a:p>
          <a:p>
            <a:pPr marL="757238" indent="-588963">
              <a:buFont typeface="Arial" panose="020B0604020202020204" pitchFamily="34" charset="0"/>
              <a:buChar char="•"/>
            </a:pPr>
            <a:r>
              <a:rPr lang="en-US" sz="3200" i="1" dirty="0"/>
              <a:t>Financial services</a:t>
            </a:r>
          </a:p>
          <a:p>
            <a:pPr marL="757238" indent="-588963">
              <a:buFont typeface="Arial" panose="020B0604020202020204" pitchFamily="34" charset="0"/>
              <a:buChar char="•"/>
            </a:pPr>
            <a:r>
              <a:rPr lang="en-US" sz="3200" i="1" dirty="0"/>
              <a:t>Services to assist with new software applications</a:t>
            </a:r>
          </a:p>
          <a:p>
            <a:pPr marL="757238" indent="-588963">
              <a:buFont typeface="Arial" panose="020B0604020202020204" pitchFamily="34" charset="0"/>
              <a:buChar char="•"/>
            </a:pPr>
            <a:r>
              <a:rPr lang="en-US" sz="3200" i="1" dirty="0"/>
              <a:t>Skill upgrades to work remotely</a:t>
            </a:r>
          </a:p>
          <a:p>
            <a:pPr marL="757238" indent="-588963">
              <a:buFont typeface="Arial" panose="020B0604020202020204" pitchFamily="34" charset="0"/>
              <a:buChar char="•"/>
            </a:pPr>
            <a:r>
              <a:rPr lang="en-US" sz="3200" i="1" dirty="0"/>
              <a:t>Job seeking skills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 COVID-19 Update</a:t>
            </a:r>
            <a:endParaRPr lang="en-US" dirty="0"/>
          </a:p>
        </p:txBody>
      </p:sp>
      <p:pic>
        <p:nvPicPr>
          <p:cNvPr id="6" name="Picture 5">
            <a:extLst>
              <a:ext uri="{FF2B5EF4-FFF2-40B4-BE49-F238E27FC236}">
                <a16:creationId xmlns:a16="http://schemas.microsoft.com/office/drawing/2014/main" id="{A2F825C0-424E-492B-A329-652335989537}"/>
              </a:ext>
            </a:extLst>
          </p:cNvPr>
          <p:cNvPicPr>
            <a:picLocks noChangeAspect="1"/>
          </p:cNvPicPr>
          <p:nvPr/>
        </p:nvPicPr>
        <p:blipFill>
          <a:blip r:embed="rId4"/>
          <a:stretch>
            <a:fillRect/>
          </a:stretch>
        </p:blipFill>
        <p:spPr>
          <a:xfrm>
            <a:off x="152269" y="6189743"/>
            <a:ext cx="2188654" cy="548688"/>
          </a:xfrm>
          <a:prstGeom prst="rect">
            <a:avLst/>
          </a:prstGeom>
        </p:spPr>
      </p:pic>
    </p:spTree>
    <p:extLst>
      <p:ext uri="{BB962C8B-B14F-4D97-AF65-F5344CB8AC3E}">
        <p14:creationId xmlns:p14="http://schemas.microsoft.com/office/powerpoint/2010/main" val="1182796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4524315"/>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Prerequisite training</a:t>
            </a:r>
          </a:p>
          <a:p>
            <a:pPr marL="757238" indent="-588963">
              <a:buFont typeface="Arial" panose="020B0604020202020204" pitchFamily="34" charset="0"/>
              <a:buChar char="•"/>
            </a:pPr>
            <a:r>
              <a:rPr lang="en-US" sz="3200" i="1" dirty="0"/>
              <a:t>Assessment/Testing</a:t>
            </a:r>
          </a:p>
          <a:p>
            <a:pPr marL="757238" indent="-588963">
              <a:buFont typeface="Arial" panose="020B0604020202020204" pitchFamily="34" charset="0"/>
              <a:buChar char="•"/>
            </a:pPr>
            <a:r>
              <a:rPr lang="en-US" sz="3200" i="1" dirty="0"/>
              <a:t>Job Readiness Training</a:t>
            </a:r>
          </a:p>
          <a:p>
            <a:pPr marL="757238" indent="-588963">
              <a:buFont typeface="Arial" panose="020B0604020202020204" pitchFamily="34" charset="0"/>
              <a:buChar char="•"/>
            </a:pPr>
            <a:r>
              <a:rPr lang="en-US" sz="3200" i="1" dirty="0"/>
              <a:t>Emergency Financial Services</a:t>
            </a:r>
          </a:p>
          <a:p>
            <a:pPr marL="757238" indent="-588963">
              <a:buFont typeface="Arial" panose="020B0604020202020204" pitchFamily="34" charset="0"/>
              <a:buChar char="•"/>
            </a:pPr>
            <a:r>
              <a:rPr lang="en-US" sz="3200" i="1" dirty="0"/>
              <a:t>Health Care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COVID-19 Update</a:t>
            </a:r>
            <a:endParaRPr lang="en-US" dirty="0"/>
          </a:p>
        </p:txBody>
      </p:sp>
      <p:pic>
        <p:nvPicPr>
          <p:cNvPr id="6" name="Picture 5">
            <a:extLst>
              <a:ext uri="{FF2B5EF4-FFF2-40B4-BE49-F238E27FC236}">
                <a16:creationId xmlns:a16="http://schemas.microsoft.com/office/drawing/2014/main" id="{DC4C5E4E-846B-4ED2-9D59-7765C0D24355}"/>
              </a:ext>
            </a:extLst>
          </p:cNvPr>
          <p:cNvPicPr>
            <a:picLocks noChangeAspect="1"/>
          </p:cNvPicPr>
          <p:nvPr/>
        </p:nvPicPr>
        <p:blipFill>
          <a:blip r:embed="rId4"/>
          <a:stretch>
            <a:fillRect/>
          </a:stretch>
        </p:blipFill>
        <p:spPr>
          <a:xfrm>
            <a:off x="100899" y="6175258"/>
            <a:ext cx="2188654" cy="548688"/>
          </a:xfrm>
          <a:prstGeom prst="rect">
            <a:avLst/>
          </a:prstGeom>
        </p:spPr>
      </p:pic>
    </p:spTree>
    <p:extLst>
      <p:ext uri="{BB962C8B-B14F-4D97-AF65-F5344CB8AC3E}">
        <p14:creationId xmlns:p14="http://schemas.microsoft.com/office/powerpoint/2010/main" val="4018494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02313" y="1285339"/>
          <a:ext cx="9367877" cy="4030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26774" y="2695218"/>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Transportation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Child Care</a:t>
            </a:r>
          </a:p>
          <a:p>
            <a:pPr marL="214312" indent="-214312" defTabSz="685797">
              <a:buFont typeface="Arial" panose="020B0604020202020204" pitchFamily="34" charset="0"/>
              <a:buChar char="•"/>
            </a:pPr>
            <a:r>
              <a:rPr lang="en-US" sz="1350" dirty="0">
                <a:solidFill>
                  <a:prstClr val="black"/>
                </a:solidFill>
                <a:latin typeface="Calibri" panose="020F0502020204030204"/>
              </a:rPr>
              <a:t>Personal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Financial Assistance</a:t>
            </a:r>
          </a:p>
        </p:txBody>
      </p:sp>
      <p:sp>
        <p:nvSpPr>
          <p:cNvPr id="8" name="TextBox 7"/>
          <p:cNvSpPr txBox="1"/>
          <p:nvPr/>
        </p:nvSpPr>
        <p:spPr>
          <a:xfrm>
            <a:off x="4701654" y="2695218"/>
            <a:ext cx="2299647"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Assessment (other than required pre/post)</a:t>
            </a:r>
          </a:p>
          <a:p>
            <a:pPr marL="214312" indent="-214312" defTabSz="685797">
              <a:buFont typeface="Arial" panose="020B0604020202020204" pitchFamily="34" charset="0"/>
              <a:buChar char="•"/>
            </a:pPr>
            <a:r>
              <a:rPr lang="en-US" sz="1350" dirty="0">
                <a:solidFill>
                  <a:prstClr val="black"/>
                </a:solidFill>
                <a:latin typeface="Calibri" panose="020F0502020204030204"/>
              </a:rPr>
              <a:t>Academic/Career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Job Development</a:t>
            </a:r>
          </a:p>
        </p:txBody>
      </p:sp>
      <p:sp>
        <p:nvSpPr>
          <p:cNvPr id="9" name="TextBox 8"/>
          <p:cNvSpPr txBox="1"/>
          <p:nvPr/>
        </p:nvSpPr>
        <p:spPr>
          <a:xfrm>
            <a:off x="7438088" y="2695218"/>
            <a:ext cx="24019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Student Orientation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Community Support Training (OSHA, CPR, etc.)</a:t>
            </a:r>
          </a:p>
          <a:p>
            <a:pPr marL="214312" indent="-214312" defTabSz="685797">
              <a:buFont typeface="Arial" panose="020B0604020202020204" pitchFamily="34" charset="0"/>
              <a:buChar char="•"/>
            </a:pPr>
            <a:r>
              <a:rPr lang="en-US" sz="1350" dirty="0">
                <a:solidFill>
                  <a:prstClr val="black"/>
                </a:solidFill>
                <a:latin typeface="Calibri" panose="020F0502020204030204"/>
              </a:rPr>
              <a:t>Prerequisite Training</a:t>
            </a:r>
          </a:p>
        </p:txBody>
      </p:sp>
      <p:sp>
        <p:nvSpPr>
          <p:cNvPr id="2" name="Title 1"/>
          <p:cNvSpPr>
            <a:spLocks noGrp="1"/>
          </p:cNvSpPr>
          <p:nvPr>
            <p:ph type="title"/>
          </p:nvPr>
        </p:nvSpPr>
        <p:spPr>
          <a:xfrm>
            <a:off x="2126774" y="349004"/>
            <a:ext cx="7886700" cy="500498"/>
          </a:xfrm>
        </p:spPr>
        <p:txBody>
          <a:bodyPr>
            <a:noAutofit/>
          </a:bodyPr>
          <a:lstStyle/>
          <a:p>
            <a:r>
              <a:rPr lang="en-US" sz="4800" b="1" dirty="0">
                <a:solidFill>
                  <a:srgbClr val="C00000"/>
                </a:solidFill>
              </a:rPr>
              <a:t>CAEP Short Term Services</a:t>
            </a:r>
          </a:p>
        </p:txBody>
      </p:sp>
      <p:pic>
        <p:nvPicPr>
          <p:cNvPr id="10" name="Picture 9"/>
          <p:cNvPicPr>
            <a:picLocks noChangeAspect="1"/>
          </p:cNvPicPr>
          <p:nvPr/>
        </p:nvPicPr>
        <p:blipFill>
          <a:blip r:embed="rId8"/>
          <a:stretch>
            <a:fillRect/>
          </a:stretch>
        </p:blipFill>
        <p:spPr>
          <a:xfrm>
            <a:off x="483442" y="4035635"/>
            <a:ext cx="3286664" cy="2559895"/>
          </a:xfrm>
          <a:prstGeom prst="rect">
            <a:avLst/>
          </a:prstGeom>
          <a:ln>
            <a:solidFill>
              <a:srgbClr val="FF0000"/>
            </a:solidFill>
          </a:ln>
        </p:spPr>
      </p:pic>
      <p:pic>
        <p:nvPicPr>
          <p:cNvPr id="5" name="Picture 4">
            <a:extLst>
              <a:ext uri="{FF2B5EF4-FFF2-40B4-BE49-F238E27FC236}">
                <a16:creationId xmlns:a16="http://schemas.microsoft.com/office/drawing/2014/main" id="{8D2562D7-A48E-4DD9-B1B1-DCCF0444E1C4}"/>
              </a:ext>
            </a:extLst>
          </p:cNvPr>
          <p:cNvPicPr>
            <a:picLocks noChangeAspect="1"/>
          </p:cNvPicPr>
          <p:nvPr/>
        </p:nvPicPr>
        <p:blipFill>
          <a:blip r:embed="rId9"/>
          <a:stretch>
            <a:fillRect/>
          </a:stretch>
        </p:blipFill>
        <p:spPr>
          <a:xfrm>
            <a:off x="9840036" y="6176774"/>
            <a:ext cx="2188654" cy="548688"/>
          </a:xfrm>
          <a:prstGeom prst="rect">
            <a:avLst/>
          </a:prstGeom>
        </p:spPr>
      </p:pic>
    </p:spTree>
    <p:extLst>
      <p:ext uri="{BB962C8B-B14F-4D97-AF65-F5344CB8AC3E}">
        <p14:creationId xmlns:p14="http://schemas.microsoft.com/office/powerpoint/2010/main" val="2623935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9588" y="129401"/>
            <a:ext cx="11994778" cy="5520906"/>
          </a:xfrm>
          <a:prstGeom prst="rect">
            <a:avLst/>
          </a:prstGeom>
        </p:spPr>
      </p:pic>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CA986A9-89D9-4575-950B-1A08F6B812D7}"/>
              </a:ext>
            </a:extLst>
          </p:cNvPr>
          <p:cNvPicPr>
            <a:picLocks noChangeAspect="1"/>
          </p:cNvPicPr>
          <p:nvPr/>
        </p:nvPicPr>
        <p:blipFill>
          <a:blip r:embed="rId4"/>
          <a:stretch>
            <a:fillRect/>
          </a:stretch>
        </p:blipFill>
        <p:spPr>
          <a:xfrm>
            <a:off x="119588" y="6179911"/>
            <a:ext cx="2188654" cy="548688"/>
          </a:xfrm>
          <a:prstGeom prst="rect">
            <a:avLst/>
          </a:prstGeom>
        </p:spPr>
      </p:pic>
    </p:spTree>
    <p:extLst>
      <p:ext uri="{BB962C8B-B14F-4D97-AF65-F5344CB8AC3E}">
        <p14:creationId xmlns:p14="http://schemas.microsoft.com/office/powerpoint/2010/main" val="1551995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pic>
        <p:nvPicPr>
          <p:cNvPr id="6" name="Picture 5">
            <a:extLst>
              <a:ext uri="{FF2B5EF4-FFF2-40B4-BE49-F238E27FC236}">
                <a16:creationId xmlns:a16="http://schemas.microsoft.com/office/drawing/2014/main" id="{44B62012-E32D-43BB-9AD0-BE2EFB59EC15}"/>
              </a:ext>
            </a:extLst>
          </p:cNvPr>
          <p:cNvPicPr>
            <a:picLocks noChangeAspect="1"/>
          </p:cNvPicPr>
          <p:nvPr/>
        </p:nvPicPr>
        <p:blipFill>
          <a:blip r:embed="rId4"/>
          <a:stretch>
            <a:fillRect/>
          </a:stretch>
        </p:blipFill>
        <p:spPr>
          <a:xfrm>
            <a:off x="9946256" y="6204095"/>
            <a:ext cx="2188654" cy="548688"/>
          </a:xfrm>
          <a:prstGeom prst="rect">
            <a:avLst/>
          </a:prstGeom>
        </p:spPr>
      </p:pic>
    </p:spTree>
    <p:extLst>
      <p:ext uri="{BB962C8B-B14F-4D97-AF65-F5344CB8AC3E}">
        <p14:creationId xmlns:p14="http://schemas.microsoft.com/office/powerpoint/2010/main" val="401985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5973"/>
          </a:xfrm>
        </p:spPr>
        <p:txBody>
          <a:bodyPr/>
          <a:lstStyle/>
          <a:p>
            <a:r>
              <a:rPr lang="en-US" dirty="0"/>
              <a:t>I3 Reports in TE</a:t>
            </a:r>
          </a:p>
        </p:txBody>
      </p:sp>
      <p:pic>
        <p:nvPicPr>
          <p:cNvPr id="3" name="Picture 2"/>
          <p:cNvPicPr>
            <a:picLocks noChangeAspect="1"/>
          </p:cNvPicPr>
          <p:nvPr/>
        </p:nvPicPr>
        <p:blipFill>
          <a:blip r:embed="rId3"/>
          <a:stretch>
            <a:fillRect/>
          </a:stretch>
        </p:blipFill>
        <p:spPr>
          <a:xfrm>
            <a:off x="1934765" y="1401098"/>
            <a:ext cx="6530809" cy="4118817"/>
          </a:xfrm>
          <a:prstGeom prst="rect">
            <a:avLst/>
          </a:prstGeom>
          <a:ln>
            <a:solidFill>
              <a:schemeClr val="tx2"/>
            </a:solidFill>
          </a:ln>
        </p:spPr>
      </p:pic>
      <p:sp>
        <p:nvSpPr>
          <p:cNvPr id="4" name="TextBox 3"/>
          <p:cNvSpPr txBox="1"/>
          <p:nvPr/>
        </p:nvSpPr>
        <p:spPr>
          <a:xfrm>
            <a:off x="838200" y="5519915"/>
            <a:ext cx="9586451" cy="830997"/>
          </a:xfrm>
          <a:prstGeom prst="rect">
            <a:avLst/>
          </a:prstGeom>
          <a:noFill/>
        </p:spPr>
        <p:txBody>
          <a:bodyPr wrap="square" rtlCol="0">
            <a:spAutoFit/>
          </a:bodyPr>
          <a:lstStyle/>
          <a:p>
            <a:r>
              <a:rPr lang="en-US" sz="2400" dirty="0"/>
              <a:t>TE now includes Immigrant Immigration Indicator (I3) reports that track EL Civics COAAPs outcomes and relate them to Immigrant Integration goals.</a:t>
            </a:r>
          </a:p>
        </p:txBody>
      </p:sp>
      <p:pic>
        <p:nvPicPr>
          <p:cNvPr id="6" name="Picture 5">
            <a:extLst>
              <a:ext uri="{FF2B5EF4-FFF2-40B4-BE49-F238E27FC236}">
                <a16:creationId xmlns:a16="http://schemas.microsoft.com/office/drawing/2014/main" id="{7B98B5F1-7F00-4DBE-9A6D-43AD90154C06}"/>
              </a:ext>
            </a:extLst>
          </p:cNvPr>
          <p:cNvPicPr>
            <a:picLocks noChangeAspect="1"/>
          </p:cNvPicPr>
          <p:nvPr/>
        </p:nvPicPr>
        <p:blipFill>
          <a:blip r:embed="rId4"/>
          <a:stretch>
            <a:fillRect/>
          </a:stretch>
        </p:blipFill>
        <p:spPr>
          <a:xfrm>
            <a:off x="9902446" y="6218531"/>
            <a:ext cx="2188654" cy="548688"/>
          </a:xfrm>
          <a:prstGeom prst="rect">
            <a:avLst/>
          </a:prstGeom>
        </p:spPr>
      </p:pic>
    </p:spTree>
    <p:extLst>
      <p:ext uri="{BB962C8B-B14F-4D97-AF65-F5344CB8AC3E}">
        <p14:creationId xmlns:p14="http://schemas.microsoft.com/office/powerpoint/2010/main" val="3251373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40417" y="5988395"/>
            <a:ext cx="276225" cy="219075"/>
          </a:xfrm>
          <a:prstGeom prst="rect">
            <a:avLst/>
          </a:prstGeom>
        </p:spPr>
      </p:pic>
      <p:pic>
        <p:nvPicPr>
          <p:cNvPr id="4" name="Picture 3"/>
          <p:cNvPicPr>
            <a:picLocks noChangeAspect="1"/>
          </p:cNvPicPr>
          <p:nvPr/>
        </p:nvPicPr>
        <p:blipFill>
          <a:blip r:embed="rId4"/>
          <a:stretch>
            <a:fillRect/>
          </a:stretch>
        </p:blipFill>
        <p:spPr>
          <a:xfrm>
            <a:off x="1774373" y="6495142"/>
            <a:ext cx="333375" cy="247650"/>
          </a:xfrm>
          <a:prstGeom prst="rect">
            <a:avLst/>
          </a:prstGeom>
        </p:spPr>
      </p:pic>
      <p:pic>
        <p:nvPicPr>
          <p:cNvPr id="5" name="Picture 4"/>
          <p:cNvPicPr>
            <a:picLocks noChangeAspect="1"/>
          </p:cNvPicPr>
          <p:nvPr/>
        </p:nvPicPr>
        <p:blipFill>
          <a:blip r:embed="rId5"/>
          <a:stretch>
            <a:fillRect/>
          </a:stretch>
        </p:blipFill>
        <p:spPr>
          <a:xfrm>
            <a:off x="7998078" y="5974108"/>
            <a:ext cx="257175" cy="247650"/>
          </a:xfrm>
          <a:prstGeom prst="rect">
            <a:avLst/>
          </a:prstGeom>
        </p:spPr>
      </p:pic>
      <p:pic>
        <p:nvPicPr>
          <p:cNvPr id="6" name="Picture 5"/>
          <p:cNvPicPr>
            <a:picLocks noChangeAspect="1"/>
          </p:cNvPicPr>
          <p:nvPr/>
        </p:nvPicPr>
        <p:blipFill>
          <a:blip r:embed="rId6"/>
          <a:stretch>
            <a:fillRect/>
          </a:stretch>
        </p:blipFill>
        <p:spPr>
          <a:xfrm>
            <a:off x="7973634" y="6495142"/>
            <a:ext cx="333375" cy="190500"/>
          </a:xfrm>
          <a:prstGeom prst="rect">
            <a:avLst/>
          </a:prstGeom>
        </p:spPr>
      </p:pic>
      <p:sp>
        <p:nvSpPr>
          <p:cNvPr id="7" name="TextBox 6"/>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Secondary</a:t>
            </a:r>
          </a:p>
        </p:txBody>
      </p:sp>
      <p:sp>
        <p:nvSpPr>
          <p:cNvPr id="8" name="TextBox 7"/>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Post-Secondary</a:t>
            </a:r>
          </a:p>
        </p:txBody>
      </p:sp>
      <p:sp>
        <p:nvSpPr>
          <p:cNvPr id="9" name="TextBox 8"/>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Transition</a:t>
            </a:r>
          </a:p>
        </p:txBody>
      </p:sp>
      <p:grpSp>
        <p:nvGrpSpPr>
          <p:cNvPr id="11" name="Group 10"/>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7"/>
            <a:srcRect r="26209"/>
            <a:stretch/>
          </p:blipFill>
          <p:spPr>
            <a:xfrm>
              <a:off x="1098968" y="2004762"/>
              <a:ext cx="10282906" cy="5238750"/>
            </a:xfrm>
            <a:prstGeom prst="rect">
              <a:avLst/>
            </a:prstGeom>
          </p:spPr>
        </p:pic>
        <p:pic>
          <p:nvPicPr>
            <p:cNvPr id="13" name="Picture 12"/>
            <p:cNvPicPr>
              <a:picLocks noChangeAspect="1"/>
            </p:cNvPicPr>
            <p:nvPr/>
          </p:nvPicPr>
          <p:blipFill>
            <a:blip r:embed="rId8"/>
            <a:stretch>
              <a:fillRect/>
            </a:stretch>
          </p:blipFill>
          <p:spPr>
            <a:xfrm>
              <a:off x="1854705" y="7498242"/>
              <a:ext cx="247650" cy="190500"/>
            </a:xfrm>
            <a:prstGeom prst="rect">
              <a:avLst/>
            </a:prstGeom>
          </p:spPr>
        </p:pic>
        <p:pic>
          <p:nvPicPr>
            <p:cNvPr id="14" name="Picture 13"/>
            <p:cNvPicPr>
              <a:picLocks noChangeAspect="1"/>
            </p:cNvPicPr>
            <p:nvPr/>
          </p:nvPicPr>
          <p:blipFill>
            <a:blip r:embed="rId9"/>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Literacy Gains</a:t>
              </a: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Employment</a:t>
              </a:r>
            </a:p>
          </p:txBody>
        </p:sp>
        <p:pic>
          <p:nvPicPr>
            <p:cNvPr id="17" name="Picture 16"/>
            <p:cNvPicPr>
              <a:picLocks noChangeAspect="1"/>
            </p:cNvPicPr>
            <p:nvPr/>
          </p:nvPicPr>
          <p:blipFill>
            <a:blip r:embed="rId8"/>
            <a:stretch>
              <a:fillRect/>
            </a:stretch>
          </p:blipFill>
          <p:spPr>
            <a:xfrm>
              <a:off x="4516339" y="4793989"/>
              <a:ext cx="247650" cy="190500"/>
            </a:xfrm>
            <a:prstGeom prst="rect">
              <a:avLst/>
            </a:prstGeom>
          </p:spPr>
        </p:pic>
        <p:pic>
          <p:nvPicPr>
            <p:cNvPr id="18" name="Picture 17"/>
            <p:cNvPicPr>
              <a:picLocks noChangeAspect="1"/>
            </p:cNvPicPr>
            <p:nvPr/>
          </p:nvPicPr>
          <p:blipFill>
            <a:blip r:embed="rId8"/>
            <a:stretch>
              <a:fillRect/>
            </a:stretch>
          </p:blipFill>
          <p:spPr>
            <a:xfrm>
              <a:off x="4516339" y="6000000"/>
              <a:ext cx="247650" cy="190500"/>
            </a:xfrm>
            <a:prstGeom prst="rect">
              <a:avLst/>
            </a:prstGeom>
          </p:spPr>
        </p:pic>
      </p:grpSp>
      <p:pic>
        <p:nvPicPr>
          <p:cNvPr id="19" name="Picture 18">
            <a:extLst>
              <a:ext uri="{FF2B5EF4-FFF2-40B4-BE49-F238E27FC236}">
                <a16:creationId xmlns:a16="http://schemas.microsoft.com/office/drawing/2014/main" id="{67FBA2BC-F977-4EA8-A3B0-AD6733C98A9D}"/>
              </a:ext>
            </a:extLst>
          </p:cNvPr>
          <p:cNvPicPr>
            <a:picLocks noChangeAspect="1"/>
          </p:cNvPicPr>
          <p:nvPr/>
        </p:nvPicPr>
        <p:blipFill>
          <a:blip r:embed="rId10"/>
          <a:stretch>
            <a:fillRect/>
          </a:stretch>
        </p:blipFill>
        <p:spPr>
          <a:xfrm>
            <a:off x="9912720" y="6207470"/>
            <a:ext cx="2188654" cy="548688"/>
          </a:xfrm>
          <a:prstGeom prst="rect">
            <a:avLst/>
          </a:prstGeom>
        </p:spPr>
      </p:pic>
    </p:spTree>
    <p:extLst>
      <p:ext uri="{BB962C8B-B14F-4D97-AF65-F5344CB8AC3E}">
        <p14:creationId xmlns:p14="http://schemas.microsoft.com/office/powerpoint/2010/main" val="303680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CAEP Program Structure</a:t>
            </a:r>
          </a:p>
        </p:txBody>
      </p:sp>
      <p:sp>
        <p:nvSpPr>
          <p:cNvPr id="3" name="Content Placeholder 2"/>
          <p:cNvSpPr>
            <a:spLocks noGrp="1"/>
          </p:cNvSpPr>
          <p:nvPr>
            <p:ph type="body" idx="1"/>
          </p:nvPr>
        </p:nvSpPr>
        <p:spPr>
          <a:xfrm>
            <a:off x="839788" y="1681163"/>
            <a:ext cx="5157787" cy="663831"/>
          </a:xfrm>
        </p:spPr>
        <p:txBody>
          <a:bodyPr>
            <a:noAutofit/>
          </a:bodyPr>
          <a:lstStyle/>
          <a:p>
            <a:pPr marL="0" indent="0">
              <a:buNone/>
            </a:pPr>
            <a:r>
              <a:rPr lang="en-US" sz="3200" dirty="0"/>
              <a:t>AEBG Program Areas</a:t>
            </a:r>
          </a:p>
        </p:txBody>
      </p:sp>
      <p:sp>
        <p:nvSpPr>
          <p:cNvPr id="4" name="Content Placeholder 3"/>
          <p:cNvSpPr>
            <a:spLocks noGrp="1"/>
          </p:cNvSpPr>
          <p:nvPr>
            <p:ph sz="half" idx="2"/>
          </p:nvPr>
        </p:nvSpPr>
        <p:spPr>
          <a:xfrm>
            <a:off x="839788" y="2344994"/>
            <a:ext cx="5157787" cy="4144296"/>
          </a:xfrm>
        </p:spPr>
        <p:txBody>
          <a:bodyPr>
            <a:normAutofit lnSpcReduction="10000"/>
          </a:bodyPr>
          <a:lstStyle/>
          <a:p>
            <a:pPr marL="971550" lvl="1" indent="-514350">
              <a:buFont typeface="+mj-lt"/>
              <a:buAutoNum type="arabicPeriod"/>
            </a:pPr>
            <a:r>
              <a:rPr lang="en-US" sz="3600" dirty="0"/>
              <a:t>ABE/ASE</a:t>
            </a:r>
          </a:p>
          <a:p>
            <a:pPr marL="971550" lvl="1" indent="-514350">
              <a:buFont typeface="+mj-lt"/>
              <a:buAutoNum type="arabicPeriod"/>
            </a:pPr>
            <a:r>
              <a:rPr lang="en-US" sz="3600" dirty="0"/>
              <a:t>ESL</a:t>
            </a:r>
          </a:p>
          <a:p>
            <a:pPr marL="971550" lvl="1" indent="-514350">
              <a:buFont typeface="+mj-lt"/>
              <a:buAutoNum type="arabicPeriod"/>
            </a:pPr>
            <a:r>
              <a:rPr lang="en-US" sz="3600" dirty="0"/>
              <a:t>CTE</a:t>
            </a:r>
          </a:p>
          <a:p>
            <a:pPr marL="971550" lvl="1" indent="-514350">
              <a:buFont typeface="+mj-lt"/>
              <a:buAutoNum type="arabicPeriod"/>
            </a:pPr>
            <a:r>
              <a:rPr lang="en-US" sz="3600" dirty="0"/>
              <a:t>Adults with Disabilities</a:t>
            </a:r>
          </a:p>
          <a:p>
            <a:pPr marL="971550" lvl="1" indent="-514350">
              <a:buFont typeface="+mj-lt"/>
              <a:buAutoNum type="arabicPeriod"/>
            </a:pPr>
            <a:r>
              <a:rPr lang="en-US" sz="3600" dirty="0"/>
              <a:t>Parents/K12 Success</a:t>
            </a:r>
          </a:p>
          <a:p>
            <a:pPr marL="971550" lvl="1" indent="-514350">
              <a:buFont typeface="+mj-lt"/>
              <a:buAutoNum type="arabicPeriod"/>
            </a:pPr>
            <a:r>
              <a:rPr lang="en-US" sz="3600" dirty="0"/>
              <a:t>Pre-Apprenticeship</a:t>
            </a:r>
          </a:p>
          <a:p>
            <a:pPr marL="971550" lvl="1" indent="-514350">
              <a:buFont typeface="+mj-lt"/>
              <a:buAutoNum type="arabicPeriod"/>
            </a:pPr>
            <a:r>
              <a:rPr lang="en-US" sz="3600" dirty="0"/>
              <a:t>Workforce Re-Entry</a:t>
            </a:r>
          </a:p>
          <a:p>
            <a:endParaRPr lang="en-US" dirty="0"/>
          </a:p>
        </p:txBody>
      </p:sp>
      <p:sp>
        <p:nvSpPr>
          <p:cNvPr id="6" name="Text Placeholder 5"/>
          <p:cNvSpPr>
            <a:spLocks noGrp="1"/>
          </p:cNvSpPr>
          <p:nvPr>
            <p:ph type="body" sz="quarter" idx="3"/>
          </p:nvPr>
        </p:nvSpPr>
        <p:spPr>
          <a:xfrm>
            <a:off x="6172200" y="1681010"/>
            <a:ext cx="5670755" cy="1106282"/>
          </a:xfrm>
        </p:spPr>
        <p:txBody>
          <a:bodyPr>
            <a:normAutofit/>
          </a:bodyPr>
          <a:lstStyle/>
          <a:p>
            <a:r>
              <a:rPr lang="en-US" sz="3200" dirty="0"/>
              <a:t>Five Main CAEP Program Areas</a:t>
            </a:r>
          </a:p>
          <a:p>
            <a:endParaRPr lang="en-US" dirty="0"/>
          </a:p>
        </p:txBody>
      </p:sp>
      <p:sp>
        <p:nvSpPr>
          <p:cNvPr id="7" name="Content Placeholder 6"/>
          <p:cNvSpPr>
            <a:spLocks noGrp="1"/>
          </p:cNvSpPr>
          <p:nvPr>
            <p:ph sz="quarter" idx="4"/>
          </p:nvPr>
        </p:nvSpPr>
        <p:spPr/>
        <p:txBody>
          <a:bodyPr>
            <a:normAutofit lnSpcReduction="10000"/>
          </a:bodyPr>
          <a:lstStyle/>
          <a:p>
            <a:pPr marL="971550" lvl="1" indent="-514350">
              <a:buFont typeface="+mj-lt"/>
              <a:buAutoNum type="arabicPeriod"/>
            </a:pPr>
            <a:r>
              <a:rPr lang="en-US" sz="3600" dirty="0"/>
              <a:t>ABE/ASE</a:t>
            </a:r>
          </a:p>
          <a:p>
            <a:pPr marL="971550" lvl="1" indent="-514350">
              <a:buFont typeface="+mj-lt"/>
              <a:buAutoNum type="arabicPeriod"/>
            </a:pPr>
            <a:r>
              <a:rPr lang="en-US" sz="3600" dirty="0"/>
              <a:t>ESL</a:t>
            </a:r>
          </a:p>
          <a:p>
            <a:pPr marL="971550" lvl="1" indent="-514350">
              <a:buFont typeface="+mj-lt"/>
              <a:buAutoNum type="arabicPeriod"/>
            </a:pPr>
            <a:r>
              <a:rPr lang="en-US" sz="3600" dirty="0"/>
              <a:t>CTE</a:t>
            </a:r>
          </a:p>
          <a:p>
            <a:pPr marL="971550" lvl="1" indent="-514350">
              <a:buFont typeface="+mj-lt"/>
              <a:buAutoNum type="arabicPeriod"/>
            </a:pPr>
            <a:r>
              <a:rPr lang="en-US" sz="3600" dirty="0"/>
              <a:t>Adults with Disabilities</a:t>
            </a:r>
          </a:p>
          <a:p>
            <a:pPr marL="971550" lvl="1" indent="-514350">
              <a:buFont typeface="+mj-lt"/>
              <a:buAutoNum type="arabicPeriod"/>
            </a:pPr>
            <a:r>
              <a:rPr lang="en-US" sz="3600" dirty="0"/>
              <a:t>Parents/K12 Student Success</a:t>
            </a:r>
          </a:p>
          <a:p>
            <a:endParaRPr lang="en-US" dirty="0"/>
          </a:p>
        </p:txBody>
      </p:sp>
      <p:pic>
        <p:nvPicPr>
          <p:cNvPr id="5" name="Picture 4">
            <a:extLst>
              <a:ext uri="{FF2B5EF4-FFF2-40B4-BE49-F238E27FC236}">
                <a16:creationId xmlns:a16="http://schemas.microsoft.com/office/drawing/2014/main" id="{5EB151B3-51BF-480A-81A6-066B46EFA14E}"/>
              </a:ext>
            </a:extLst>
          </p:cNvPr>
          <p:cNvPicPr>
            <a:picLocks noChangeAspect="1"/>
          </p:cNvPicPr>
          <p:nvPr/>
        </p:nvPicPr>
        <p:blipFill>
          <a:blip r:embed="rId3"/>
          <a:stretch>
            <a:fillRect/>
          </a:stretch>
        </p:blipFill>
        <p:spPr>
          <a:xfrm>
            <a:off x="80351" y="6233278"/>
            <a:ext cx="2188654" cy="548688"/>
          </a:xfrm>
          <a:prstGeom prst="rect">
            <a:avLst/>
          </a:prstGeom>
        </p:spPr>
      </p:pic>
    </p:spTree>
    <p:extLst>
      <p:ext uri="{BB962C8B-B14F-4D97-AF65-F5344CB8AC3E}">
        <p14:creationId xmlns:p14="http://schemas.microsoft.com/office/powerpoint/2010/main" val="1940450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lum bright="-3000" contrast="8000"/>
          </a:blip>
          <a:srcRect l="17783"/>
          <a:stretch/>
        </p:blipFill>
        <p:spPr>
          <a:xfrm>
            <a:off x="4481952" y="2413136"/>
            <a:ext cx="5840083" cy="2221859"/>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39949" y="223349"/>
            <a:ext cx="7318501" cy="2063600"/>
          </a:xfrm>
          <a:prstGeom prst="rect">
            <a:avLst/>
          </a:prstGeom>
          <a:ln>
            <a:solidFill>
              <a:schemeClr val="accent1"/>
            </a:solidFill>
          </a:ln>
        </p:spPr>
      </p:pic>
      <p:pic>
        <p:nvPicPr>
          <p:cNvPr id="5" name="Picture 4"/>
          <p:cNvPicPr>
            <a:picLocks noChangeAspect="1"/>
          </p:cNvPicPr>
          <p:nvPr/>
        </p:nvPicPr>
        <p:blipFill rotWithShape="1">
          <a:blip r:embed="rId5"/>
          <a:srcRect b="5287"/>
          <a:stretch/>
        </p:blipFill>
        <p:spPr>
          <a:xfrm>
            <a:off x="631543" y="4722167"/>
            <a:ext cx="10549351" cy="1946047"/>
          </a:xfrm>
          <a:prstGeom prst="rect">
            <a:avLst/>
          </a:prstGeom>
          <a:ln>
            <a:solidFill>
              <a:schemeClr val="accent1"/>
            </a:solidFill>
          </a:ln>
        </p:spPr>
      </p:pic>
      <p:pic>
        <p:nvPicPr>
          <p:cNvPr id="6" name="Picture 5"/>
          <p:cNvPicPr>
            <a:picLocks noChangeAspect="1"/>
          </p:cNvPicPr>
          <p:nvPr/>
        </p:nvPicPr>
        <p:blipFill>
          <a:blip r:embed="rId6"/>
          <a:stretch>
            <a:fillRect/>
          </a:stretch>
        </p:blipFill>
        <p:spPr>
          <a:xfrm>
            <a:off x="9558068" y="72458"/>
            <a:ext cx="2479870" cy="2301663"/>
          </a:xfrm>
          <a:prstGeom prst="rect">
            <a:avLst/>
          </a:prstGeom>
        </p:spPr>
      </p:pic>
      <p:sp>
        <p:nvSpPr>
          <p:cNvPr id="7" name="Left-Up Arrow 6"/>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Left-Up Arrow 8"/>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p:cNvSpPr txBox="1"/>
          <p:nvPr/>
        </p:nvSpPr>
        <p:spPr>
          <a:xfrm>
            <a:off x="232408" y="2989011"/>
            <a:ext cx="4002657" cy="1200329"/>
          </a:xfrm>
          <a:prstGeom prst="rect">
            <a:avLst/>
          </a:prstGeom>
          <a:noFill/>
          <a:ln>
            <a:solidFill>
              <a:schemeClr val="accent1"/>
            </a:solidFill>
          </a:ln>
        </p:spPr>
        <p:txBody>
          <a:bodyPr wrap="square" rtlCol="0">
            <a:spAutoFit/>
          </a:bodyPr>
          <a:lstStyle/>
          <a:p>
            <a:r>
              <a:rPr lang="en-US" sz="3600" dirty="0"/>
              <a:t>In TE go to Records--Students--Records</a:t>
            </a:r>
          </a:p>
        </p:txBody>
      </p:sp>
    </p:spTree>
    <p:extLst>
      <p:ext uri="{BB962C8B-B14F-4D97-AF65-F5344CB8AC3E}">
        <p14:creationId xmlns:p14="http://schemas.microsoft.com/office/powerpoint/2010/main" val="2680204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9" name="Title 1">
            <a:extLst>
              <a:ext uri="{FF2B5EF4-FFF2-40B4-BE49-F238E27FC236}">
                <a16:creationId xmlns:a16="http://schemas.microsoft.com/office/drawing/2014/main" id="{585AA98F-061F-4573-869E-82FA38DDB4E4}"/>
              </a:ext>
            </a:extLst>
          </p:cNvPr>
          <p:cNvSpPr txBox="1">
            <a:spLocks/>
          </p:cNvSpPr>
          <p:nvPr/>
        </p:nvSpPr>
        <p:spPr>
          <a:xfrm>
            <a:off x="968578" y="1503448"/>
            <a:ext cx="10515600" cy="2743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Updates to Resources and Materials</a:t>
            </a:r>
          </a:p>
        </p:txBody>
      </p:sp>
    </p:spTree>
    <p:extLst>
      <p:ext uri="{BB962C8B-B14F-4D97-AF65-F5344CB8AC3E}">
        <p14:creationId xmlns:p14="http://schemas.microsoft.com/office/powerpoint/2010/main" val="196146803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BOY Letter for PY 2020-21</a:t>
            </a:r>
          </a:p>
        </p:txBody>
      </p:sp>
      <p:pic>
        <p:nvPicPr>
          <p:cNvPr id="4" name="Picture 3"/>
          <p:cNvPicPr>
            <a:picLocks noChangeAspect="1"/>
          </p:cNvPicPr>
          <p:nvPr/>
        </p:nvPicPr>
        <p:blipFill>
          <a:blip r:embed="rId3"/>
          <a:stretch>
            <a:fillRect/>
          </a:stretch>
        </p:blipFill>
        <p:spPr>
          <a:xfrm>
            <a:off x="697523" y="1564290"/>
            <a:ext cx="7962900" cy="3219450"/>
          </a:xfrm>
          <a:prstGeom prst="rect">
            <a:avLst/>
          </a:prstGeom>
          <a:ln>
            <a:solidFill>
              <a:schemeClr val="accent1"/>
            </a:solidFill>
          </a:ln>
        </p:spPr>
      </p:pic>
      <p:sp>
        <p:nvSpPr>
          <p:cNvPr id="5" name="TextBox 4"/>
          <p:cNvSpPr txBox="1"/>
          <p:nvPr/>
        </p:nvSpPr>
        <p:spPr>
          <a:xfrm>
            <a:off x="5662246" y="4712669"/>
            <a:ext cx="5996354" cy="954107"/>
          </a:xfrm>
          <a:prstGeom prst="rect">
            <a:avLst/>
          </a:prstGeom>
          <a:solidFill>
            <a:schemeClr val="bg1"/>
          </a:solidFill>
          <a:ln>
            <a:solidFill>
              <a:schemeClr val="accent1"/>
            </a:solidFill>
          </a:ln>
        </p:spPr>
        <p:txBody>
          <a:bodyPr wrap="square" rtlCol="0">
            <a:spAutoFit/>
          </a:bodyPr>
          <a:lstStyle/>
          <a:p>
            <a:r>
              <a:rPr lang="en-US" sz="2800" dirty="0"/>
              <a:t>This letter includes the data submission requirements for all CAEP agencies.</a:t>
            </a:r>
          </a:p>
        </p:txBody>
      </p:sp>
      <p:pic>
        <p:nvPicPr>
          <p:cNvPr id="8" name="Picture 7">
            <a:extLst>
              <a:ext uri="{FF2B5EF4-FFF2-40B4-BE49-F238E27FC236}">
                <a16:creationId xmlns:a16="http://schemas.microsoft.com/office/drawing/2014/main" id="{639A78F5-FCE6-4008-A796-11F21C6472CF}"/>
              </a:ext>
            </a:extLst>
          </p:cNvPr>
          <p:cNvPicPr>
            <a:picLocks noChangeAspect="1"/>
          </p:cNvPicPr>
          <p:nvPr/>
        </p:nvPicPr>
        <p:blipFill>
          <a:blip r:embed="rId4"/>
          <a:stretch>
            <a:fillRect/>
          </a:stretch>
        </p:blipFill>
        <p:spPr>
          <a:xfrm>
            <a:off x="131723" y="6192174"/>
            <a:ext cx="2188654" cy="548688"/>
          </a:xfrm>
          <a:prstGeom prst="rect">
            <a:avLst/>
          </a:prstGeom>
        </p:spPr>
      </p:pic>
    </p:spTree>
    <p:extLst>
      <p:ext uri="{BB962C8B-B14F-4D97-AF65-F5344CB8AC3E}">
        <p14:creationId xmlns:p14="http://schemas.microsoft.com/office/powerpoint/2010/main" val="420759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365125"/>
            <a:ext cx="10515600" cy="1006475"/>
          </a:xfrm>
        </p:spPr>
        <p:txBody>
          <a:bodyPr/>
          <a:lstStyle/>
          <a:p>
            <a:r>
              <a:rPr lang="en-US" dirty="0">
                <a:solidFill>
                  <a:srgbClr val="002060"/>
                </a:solidFill>
              </a:rPr>
              <a:t>2020-21 CAEP Data Dictionary </a:t>
            </a:r>
          </a:p>
        </p:txBody>
      </p:sp>
      <p:sp>
        <p:nvSpPr>
          <p:cNvPr id="68611" name="Content Placeholder 2"/>
          <p:cNvSpPr>
            <a:spLocks noGrp="1"/>
          </p:cNvSpPr>
          <p:nvPr>
            <p:ph sz="half" idx="1"/>
          </p:nvPr>
        </p:nvSpPr>
        <p:spPr>
          <a:xfrm>
            <a:off x="1676400" y="1981200"/>
            <a:ext cx="8229600" cy="4401194"/>
          </a:xfrm>
        </p:spPr>
        <p:txBody>
          <a:bodyPr/>
          <a:lstStyle/>
          <a:p>
            <a:r>
              <a:rPr lang="en-US" dirty="0">
                <a:solidFill>
                  <a:srgbClr val="002060"/>
                </a:solidFill>
              </a:rPr>
              <a:t>A new 2020-21 CAEP Data Dictionary is available on the CASAS Website to help CAEP meet requirements.</a:t>
            </a:r>
          </a:p>
          <a:p>
            <a:r>
              <a:rPr lang="en-US" dirty="0">
                <a:solidFill>
                  <a:srgbClr val="002060"/>
                </a:solidFill>
              </a:rPr>
              <a:t>20-21 version includes several enhancements and updates.</a:t>
            </a:r>
          </a:p>
          <a:p>
            <a:pPr marL="0" indent="0">
              <a:buNone/>
            </a:pPr>
            <a:r>
              <a:rPr lang="en-US" dirty="0">
                <a:solidFill>
                  <a:srgbClr val="002060"/>
                </a:solidFill>
              </a:rPr>
              <a:t> </a:t>
            </a:r>
          </a:p>
        </p:txBody>
      </p:sp>
      <p:sp>
        <p:nvSpPr>
          <p:cNvPr id="5" name="Slide Number Placeholder 4"/>
          <p:cNvSpPr>
            <a:spLocks noGrp="1"/>
          </p:cNvSpPr>
          <p:nvPr>
            <p:ph type="sldNum" sz="quarter" idx="10"/>
          </p:nvPr>
        </p:nvSpPr>
        <p:spPr/>
        <p:txBody>
          <a:bodyPr/>
          <a:lstStyle/>
          <a:p>
            <a:pPr>
              <a:defRPr/>
            </a:pPr>
            <a:fld id="{E76F3421-45A1-4DB6-8E7F-E37026803F41}" type="slidenum">
              <a:rPr lang="en-US" smtClean="0"/>
              <a:pPr>
                <a:defRPr/>
              </a:pPr>
              <a:t>53</a:t>
            </a:fld>
            <a:endParaRPr lang="en-US"/>
          </a:p>
        </p:txBody>
      </p:sp>
      <p:sp>
        <p:nvSpPr>
          <p:cNvPr id="3" name="Rectangle 2"/>
          <p:cNvSpPr/>
          <p:nvPr/>
        </p:nvSpPr>
        <p:spPr>
          <a:xfrm>
            <a:off x="1507067" y="1219203"/>
            <a:ext cx="9087678" cy="369332"/>
          </a:xfrm>
          <a:prstGeom prst="rect">
            <a:avLst/>
          </a:prstGeom>
        </p:spPr>
        <p:txBody>
          <a:bodyPr wrap="square">
            <a:spAutoFit/>
          </a:bodyPr>
          <a:lstStyle/>
          <a:p>
            <a:r>
              <a:rPr lang="en-US" dirty="0">
                <a:hlinkClick r:id="rId3"/>
              </a:rPr>
              <a:t>Home</a:t>
            </a:r>
            <a:r>
              <a:rPr lang="en-US" dirty="0"/>
              <a:t> &gt; </a:t>
            </a:r>
            <a:r>
              <a:rPr lang="en-US" dirty="0">
                <a:hlinkClick r:id="rId4"/>
              </a:rPr>
              <a:t>Training and Support</a:t>
            </a:r>
            <a:r>
              <a:rPr lang="en-US" dirty="0"/>
              <a:t> &gt; </a:t>
            </a:r>
            <a:r>
              <a:rPr lang="en-US" dirty="0">
                <a:hlinkClick r:id="rId5"/>
              </a:rPr>
              <a:t>CASAS Peer Communities</a:t>
            </a:r>
            <a:r>
              <a:rPr lang="en-US" dirty="0"/>
              <a:t> &gt; </a:t>
            </a:r>
            <a:r>
              <a:rPr lang="en-US" dirty="0">
                <a:hlinkClick r:id="rId6"/>
              </a:rPr>
              <a:t>California Accountability</a:t>
            </a:r>
            <a:r>
              <a:rPr lang="en-US" dirty="0"/>
              <a:t> &gt; </a:t>
            </a:r>
          </a:p>
        </p:txBody>
      </p:sp>
      <p:pic>
        <p:nvPicPr>
          <p:cNvPr id="2" name="Picture 1"/>
          <p:cNvPicPr>
            <a:picLocks noChangeAspect="1"/>
          </p:cNvPicPr>
          <p:nvPr/>
        </p:nvPicPr>
        <p:blipFill rotWithShape="1">
          <a:blip r:embed="rId7"/>
          <a:srcRect r="2128" b="733"/>
          <a:stretch/>
        </p:blipFill>
        <p:spPr>
          <a:xfrm>
            <a:off x="4114800" y="4000059"/>
            <a:ext cx="5257800" cy="2411088"/>
          </a:xfrm>
          <a:prstGeom prst="rect">
            <a:avLst/>
          </a:prstGeom>
          <a:ln>
            <a:solidFill>
              <a:schemeClr val="accent1"/>
            </a:solidFill>
          </a:ln>
        </p:spPr>
      </p:pic>
    </p:spTree>
    <p:extLst>
      <p:ext uri="{BB962C8B-B14F-4D97-AF65-F5344CB8AC3E}">
        <p14:creationId xmlns:p14="http://schemas.microsoft.com/office/powerpoint/2010/main" val="1878986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Data Submission Calendar</a:t>
            </a:r>
          </a:p>
        </p:txBody>
      </p:sp>
      <p:graphicFrame>
        <p:nvGraphicFramePr>
          <p:cNvPr id="3" name="Table 2"/>
          <p:cNvGraphicFramePr>
            <a:graphicFrameLocks noGrp="1"/>
          </p:cNvGraphicFramePr>
          <p:nvPr>
            <p:extLst>
              <p:ext uri="{D42A27DB-BD31-4B8C-83A1-F6EECF244321}">
                <p14:modId xmlns:p14="http://schemas.microsoft.com/office/powerpoint/2010/main" val="1660511453"/>
              </p:ext>
            </p:extLst>
          </p:nvPr>
        </p:nvGraphicFramePr>
        <p:xfrm>
          <a:off x="509956" y="1936873"/>
          <a:ext cx="10717821" cy="4185072"/>
        </p:xfrm>
        <a:graphic>
          <a:graphicData uri="http://schemas.openxmlformats.org/drawingml/2006/table">
            <a:tbl>
              <a:tblPr firstRow="1" firstCol="1" bandRow="1"/>
              <a:tblGrid>
                <a:gridCol w="4021975">
                  <a:extLst>
                    <a:ext uri="{9D8B030D-6E8A-4147-A177-3AD203B41FA5}">
                      <a16:colId xmlns:a16="http://schemas.microsoft.com/office/drawing/2014/main" val="880788402"/>
                    </a:ext>
                  </a:extLst>
                </a:gridCol>
                <a:gridCol w="3347178">
                  <a:extLst>
                    <a:ext uri="{9D8B030D-6E8A-4147-A177-3AD203B41FA5}">
                      <a16:colId xmlns:a16="http://schemas.microsoft.com/office/drawing/2014/main" val="3641898757"/>
                    </a:ext>
                  </a:extLst>
                </a:gridCol>
                <a:gridCol w="3348668">
                  <a:extLst>
                    <a:ext uri="{9D8B030D-6E8A-4147-A177-3AD203B41FA5}">
                      <a16:colId xmlns:a16="http://schemas.microsoft.com/office/drawing/2014/main" val="570953232"/>
                    </a:ext>
                  </a:extLst>
                </a:gridCol>
              </a:tblGrid>
              <a:tr h="633535">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CAEP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633535">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31,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31,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Mar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30,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a:effectLst/>
                          <a:latin typeface="Calibri" panose="020F0502020204030204" pitchFamily="34" charset="0"/>
                          <a:ea typeface="Calibri" panose="020F0502020204030204" pitchFamily="34" charset="0"/>
                          <a:cs typeface="Times New Roman" panose="02020603050405020304" pitchFamily="18" charset="0"/>
                        </a:rPr>
                        <a:t> 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pic>
        <p:nvPicPr>
          <p:cNvPr id="5" name="Picture 4">
            <a:extLst>
              <a:ext uri="{FF2B5EF4-FFF2-40B4-BE49-F238E27FC236}">
                <a16:creationId xmlns:a16="http://schemas.microsoft.com/office/drawing/2014/main" id="{2D0D5399-5CA2-44F8-A9FA-78301F7FD5B7}"/>
              </a:ext>
            </a:extLst>
          </p:cNvPr>
          <p:cNvPicPr>
            <a:picLocks noChangeAspect="1"/>
          </p:cNvPicPr>
          <p:nvPr/>
        </p:nvPicPr>
        <p:blipFill>
          <a:blip r:embed="rId3"/>
          <a:stretch>
            <a:fillRect/>
          </a:stretch>
        </p:blipFill>
        <p:spPr>
          <a:xfrm>
            <a:off x="111174" y="6309312"/>
            <a:ext cx="2188654" cy="548688"/>
          </a:xfrm>
          <a:prstGeom prst="rect">
            <a:avLst/>
          </a:prstGeom>
        </p:spPr>
      </p:pic>
    </p:spTree>
    <p:extLst>
      <p:ext uri="{BB962C8B-B14F-4D97-AF65-F5344CB8AC3E}">
        <p14:creationId xmlns:p14="http://schemas.microsoft.com/office/powerpoint/2010/main" val="684551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95688"/>
            <a:ext cx="9243291" cy="4810681"/>
          </a:xfrm>
        </p:spPr>
        <p:txBody>
          <a:bodyPr>
            <a:normAutofit/>
          </a:bodyPr>
          <a:lstStyle/>
          <a:p>
            <a:r>
              <a:rPr lang="en-US" sz="3600" dirty="0"/>
              <a:t>Beginning first quarter of PY 2020-21, agencies will use the TE Quarterly Data Submission Wizard to submit quarterly data, including the Data Integrity Report (DIR).</a:t>
            </a:r>
          </a:p>
          <a:p>
            <a:r>
              <a:rPr lang="en-US" sz="3600" dirty="0"/>
              <a:t>Agencies will no longer send separate pdf copies of the DIR when completing quarterly data requirements.</a:t>
            </a:r>
          </a:p>
        </p:txBody>
      </p:sp>
      <p:sp>
        <p:nvSpPr>
          <p:cNvPr id="3" name="Slide Number Placeholder 2"/>
          <p:cNvSpPr>
            <a:spLocks noGrp="1"/>
          </p:cNvSpPr>
          <p:nvPr>
            <p:ph type="sldNum" sz="quarter" idx="12"/>
          </p:nvPr>
        </p:nvSpPr>
        <p:spPr/>
        <p:txBody>
          <a:bodyPr/>
          <a:lstStyle/>
          <a:p>
            <a:fld id="{401CF334-2D5C-4859-84A6-CA7E6E43FAEB}" type="slidenum">
              <a:rPr lang="en-US" smtClean="0"/>
              <a:pPr/>
              <a:t>55</a:t>
            </a:fld>
            <a:endParaRPr lang="en-US" dirty="0"/>
          </a:p>
        </p:txBody>
      </p:sp>
      <p:sp>
        <p:nvSpPr>
          <p:cNvPr id="4" name="Title 3"/>
          <p:cNvSpPr>
            <a:spLocks noGrp="1"/>
          </p:cNvSpPr>
          <p:nvPr>
            <p:ph type="title"/>
          </p:nvPr>
        </p:nvSpPr>
        <p:spPr/>
        <p:txBody>
          <a:bodyPr>
            <a:normAutofit/>
          </a:bodyPr>
          <a:lstStyle/>
          <a:p>
            <a:r>
              <a:rPr lang="en-US" dirty="0"/>
              <a:t>TE Quarterly Data Submission Wizard</a:t>
            </a:r>
            <a:endParaRPr lang="en-US" i="1" dirty="0"/>
          </a:p>
        </p:txBody>
      </p:sp>
      <p:pic>
        <p:nvPicPr>
          <p:cNvPr id="6" name="Picture 5">
            <a:extLst>
              <a:ext uri="{FF2B5EF4-FFF2-40B4-BE49-F238E27FC236}">
                <a16:creationId xmlns:a16="http://schemas.microsoft.com/office/drawing/2014/main" id="{142D0FDE-DCF4-425F-A8FE-CD252FD98EB1}"/>
              </a:ext>
            </a:extLst>
          </p:cNvPr>
          <p:cNvPicPr>
            <a:picLocks noChangeAspect="1"/>
          </p:cNvPicPr>
          <p:nvPr/>
        </p:nvPicPr>
        <p:blipFill>
          <a:blip r:embed="rId3"/>
          <a:stretch>
            <a:fillRect/>
          </a:stretch>
        </p:blipFill>
        <p:spPr>
          <a:xfrm>
            <a:off x="131722" y="6195012"/>
            <a:ext cx="2188654" cy="548688"/>
          </a:xfrm>
          <a:prstGeom prst="rect">
            <a:avLst/>
          </a:prstGeom>
        </p:spPr>
      </p:pic>
    </p:spTree>
    <p:extLst>
      <p:ext uri="{BB962C8B-B14F-4D97-AF65-F5344CB8AC3E}">
        <p14:creationId xmlns:p14="http://schemas.microsoft.com/office/powerpoint/2010/main" val="323932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5" y="149465"/>
            <a:ext cx="10515600" cy="1325563"/>
          </a:xfrm>
        </p:spPr>
        <p:txBody>
          <a:bodyPr/>
          <a:lstStyle/>
          <a:p>
            <a:r>
              <a:rPr lang="en-US" dirty="0">
                <a:solidFill>
                  <a:srgbClr val="333399"/>
                </a:solidFill>
              </a:rPr>
              <a:t>CASAS Assessments </a:t>
            </a:r>
            <a:br>
              <a:rPr lang="en-US" dirty="0">
                <a:solidFill>
                  <a:srgbClr val="333399"/>
                </a:solidFill>
              </a:rPr>
            </a:br>
            <a:r>
              <a:rPr lang="en-US" dirty="0">
                <a:solidFill>
                  <a:srgbClr val="333399"/>
                </a:solidFill>
              </a:rPr>
              <a:t>Authorized for NRS for 2020-21</a:t>
            </a:r>
            <a:endParaRPr lang="en-US" dirty="0"/>
          </a:p>
        </p:txBody>
      </p:sp>
      <p:sp>
        <p:nvSpPr>
          <p:cNvPr id="3" name="Content Placeholder 2"/>
          <p:cNvSpPr>
            <a:spLocks noGrp="1"/>
          </p:cNvSpPr>
          <p:nvPr>
            <p:ph sz="half" idx="1"/>
          </p:nvPr>
        </p:nvSpPr>
        <p:spPr>
          <a:xfrm>
            <a:off x="1981200" y="1571569"/>
            <a:ext cx="8153400" cy="4478402"/>
          </a:xfrm>
        </p:spPr>
        <p:txBody>
          <a:bodyPr>
            <a:normAutofit/>
          </a:bodyPr>
          <a:lstStyle/>
          <a:p>
            <a:pPr marL="0" indent="0">
              <a:buNone/>
            </a:pPr>
            <a:r>
              <a:rPr lang="en-US" b="1" i="1" dirty="0">
                <a:solidFill>
                  <a:srgbClr val="333399"/>
                </a:solidFill>
              </a:rPr>
              <a:t>ABE and ASE only</a:t>
            </a:r>
            <a:r>
              <a:rPr lang="en-US" dirty="0">
                <a:solidFill>
                  <a:srgbClr val="333399"/>
                </a:solidFill>
              </a:rPr>
              <a:t>:</a:t>
            </a:r>
          </a:p>
          <a:p>
            <a:r>
              <a:rPr lang="en-US" dirty="0">
                <a:solidFill>
                  <a:srgbClr val="333399"/>
                </a:solidFill>
              </a:rPr>
              <a:t>CASAS GOALS Reading and Math </a:t>
            </a:r>
          </a:p>
          <a:p>
            <a:pPr marL="0" indent="0">
              <a:buNone/>
            </a:pPr>
            <a:br>
              <a:rPr lang="en-US" i="1" dirty="0">
                <a:solidFill>
                  <a:srgbClr val="333399"/>
                </a:solidFill>
              </a:rPr>
            </a:br>
            <a:r>
              <a:rPr lang="en-US" b="1" i="1" dirty="0">
                <a:solidFill>
                  <a:srgbClr val="333399"/>
                </a:solidFill>
              </a:rPr>
              <a:t>ESL only</a:t>
            </a:r>
            <a:r>
              <a:rPr lang="en-US" i="1" dirty="0">
                <a:solidFill>
                  <a:srgbClr val="333399"/>
                </a:solidFill>
              </a:rPr>
              <a:t>:</a:t>
            </a:r>
          </a:p>
          <a:p>
            <a:r>
              <a:rPr lang="en-US" dirty="0">
                <a:solidFill>
                  <a:srgbClr val="333399"/>
                </a:solidFill>
              </a:rPr>
              <a:t>Life and Work Listening </a:t>
            </a:r>
          </a:p>
          <a:p>
            <a:r>
              <a:rPr lang="en-US" dirty="0">
                <a:solidFill>
                  <a:srgbClr val="333399"/>
                </a:solidFill>
              </a:rPr>
              <a:t>Life and Work Reading </a:t>
            </a:r>
          </a:p>
          <a:p>
            <a:r>
              <a:rPr lang="en-US" dirty="0">
                <a:solidFill>
                  <a:srgbClr val="333399"/>
                </a:solidFill>
              </a:rPr>
              <a:t>Secondary Level Assessment (SLA):</a:t>
            </a:r>
          </a:p>
          <a:p>
            <a:pPr lvl="1"/>
            <a:r>
              <a:rPr lang="en-US" dirty="0">
                <a:solidFill>
                  <a:srgbClr val="333399"/>
                </a:solidFill>
              </a:rPr>
              <a:t>Language Arts 513-14</a:t>
            </a:r>
          </a:p>
          <a:p>
            <a:endParaRPr lang="en-US" b="1" dirty="0"/>
          </a:p>
        </p:txBody>
      </p:sp>
      <p:sp>
        <p:nvSpPr>
          <p:cNvPr id="4" name="Slide Number Placeholder 3"/>
          <p:cNvSpPr>
            <a:spLocks noGrp="1"/>
          </p:cNvSpPr>
          <p:nvPr>
            <p:ph type="sldNum" sz="quarter" idx="10"/>
          </p:nvPr>
        </p:nvSpPr>
        <p:spPr/>
        <p:txBody>
          <a:bodyPr/>
          <a:lstStyle/>
          <a:p>
            <a:pPr>
              <a:defRPr/>
            </a:pPr>
            <a:fld id="{62295299-AA21-468A-8072-B633C7B40E7A}" type="slidenum">
              <a:rPr lang="en-US" smtClean="0"/>
              <a:pPr>
                <a:defRPr/>
              </a:pPr>
              <a:t>56</a:t>
            </a:fld>
            <a:endParaRPr lang="en-US" dirty="0"/>
          </a:p>
        </p:txBody>
      </p:sp>
      <p:sp>
        <p:nvSpPr>
          <p:cNvPr id="10" name="TextBox 9"/>
          <p:cNvSpPr txBox="1"/>
          <p:nvPr/>
        </p:nvSpPr>
        <p:spPr>
          <a:xfrm>
            <a:off x="1306659" y="5510663"/>
            <a:ext cx="10343072" cy="461665"/>
          </a:xfrm>
          <a:prstGeom prst="rect">
            <a:avLst/>
          </a:prstGeom>
          <a:solidFill>
            <a:schemeClr val="bg1"/>
          </a:solidFill>
        </p:spPr>
        <p:txBody>
          <a:bodyPr wrap="square" rtlCol="0">
            <a:spAutoFit/>
          </a:bodyPr>
          <a:lstStyle/>
          <a:p>
            <a:r>
              <a:rPr lang="en-US" sz="2400" i="1" dirty="0"/>
              <a:t>POWER, AA-AAAAA not authorized for NRS, but are authorized for CA reporting</a:t>
            </a:r>
          </a:p>
        </p:txBody>
      </p:sp>
      <p:pic>
        <p:nvPicPr>
          <p:cNvPr id="5" name="Picture 4">
            <a:extLst>
              <a:ext uri="{FF2B5EF4-FFF2-40B4-BE49-F238E27FC236}">
                <a16:creationId xmlns:a16="http://schemas.microsoft.com/office/drawing/2014/main" id="{31888922-C8D5-4C4B-AB0E-7E71A7B0C9DF}"/>
              </a:ext>
            </a:extLst>
          </p:cNvPr>
          <p:cNvPicPr>
            <a:picLocks noChangeAspect="1"/>
          </p:cNvPicPr>
          <p:nvPr/>
        </p:nvPicPr>
        <p:blipFill>
          <a:blip r:embed="rId3"/>
          <a:stretch>
            <a:fillRect/>
          </a:stretch>
        </p:blipFill>
        <p:spPr>
          <a:xfrm>
            <a:off x="9881896" y="6172787"/>
            <a:ext cx="2188654" cy="548688"/>
          </a:xfrm>
          <a:prstGeom prst="rect">
            <a:avLst/>
          </a:prstGeom>
        </p:spPr>
      </p:pic>
    </p:spTree>
    <p:extLst>
      <p:ext uri="{BB962C8B-B14F-4D97-AF65-F5344CB8AC3E}">
        <p14:creationId xmlns:p14="http://schemas.microsoft.com/office/powerpoint/2010/main" val="8089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57</a:t>
            </a:fld>
            <a:endParaRPr lang="en-US" dirty="0">
              <a:latin typeface="Arial" pitchFamily="34" charset="0"/>
            </a:endParaRPr>
          </a:p>
        </p:txBody>
      </p:sp>
      <p:sp>
        <p:nvSpPr>
          <p:cNvPr id="32771" name="Rectangle 2"/>
          <p:cNvSpPr>
            <a:spLocks noGrp="1" noChangeArrowheads="1"/>
          </p:cNvSpPr>
          <p:nvPr>
            <p:ph type="title"/>
          </p:nvPr>
        </p:nvSpPr>
        <p:spPr>
          <a:xfrm>
            <a:off x="355121" y="215018"/>
            <a:ext cx="10515600" cy="1325563"/>
          </a:xfrm>
        </p:spPr>
        <p:txBody>
          <a:bodyPr/>
          <a:lstStyle/>
          <a:p>
            <a:pPr eaLnBrk="1" hangingPunct="1"/>
            <a:r>
              <a:rPr lang="en-US" dirty="0">
                <a:solidFill>
                  <a:srgbClr val="333399"/>
                </a:solidFill>
              </a:rPr>
              <a:t>Use of Assessment Modalities</a:t>
            </a:r>
          </a:p>
        </p:txBody>
      </p:sp>
      <p:sp>
        <p:nvSpPr>
          <p:cNvPr id="32772" name="Rectangle 3"/>
          <p:cNvSpPr>
            <a:spLocks noGrp="1" noChangeArrowheads="1"/>
          </p:cNvSpPr>
          <p:nvPr>
            <p:ph type="body" idx="1"/>
          </p:nvPr>
        </p:nvSpPr>
        <p:spPr>
          <a:xfrm>
            <a:off x="1828800" y="1604512"/>
            <a:ext cx="8686800" cy="5024887"/>
          </a:xfrm>
        </p:spPr>
        <p:txBody>
          <a:bodyPr/>
          <a:lstStyle/>
          <a:p>
            <a:pPr eaLnBrk="1" hangingPunct="1"/>
            <a:r>
              <a:rPr lang="en-US" sz="3200" dirty="0">
                <a:solidFill>
                  <a:srgbClr val="FF0000"/>
                </a:solidFill>
              </a:rPr>
              <a:t>ABE/ASE:</a:t>
            </a:r>
            <a:r>
              <a:rPr lang="en-US" sz="3200" dirty="0">
                <a:solidFill>
                  <a:srgbClr val="333399"/>
                </a:solidFill>
              </a:rPr>
              <a:t> Use Reading or Math CASAS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r>
              <a:rPr lang="en-US" sz="3200" dirty="0">
                <a:solidFill>
                  <a:srgbClr val="FF0000"/>
                </a:solidFill>
              </a:rPr>
              <a:t>ESL:</a:t>
            </a:r>
            <a:r>
              <a:rPr lang="en-US" sz="3200" dirty="0">
                <a:solidFill>
                  <a:srgbClr val="333399"/>
                </a:solidFill>
              </a:rPr>
              <a:t> Use Life and Work Reading or Listening</a:t>
            </a: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pic>
        <p:nvPicPr>
          <p:cNvPr id="32775" name="Picture 8"/>
          <p:cNvPicPr>
            <a:picLocks noChangeAspect="1" noChangeArrowheads="1"/>
          </p:cNvPicPr>
          <p:nvPr/>
        </p:nvPicPr>
        <p:blipFill>
          <a:blip r:embed="rId3" cstate="print"/>
          <a:srcRect/>
          <a:stretch>
            <a:fillRect/>
          </a:stretch>
        </p:blipFill>
        <p:spPr bwMode="auto">
          <a:xfrm>
            <a:off x="3505200" y="5081895"/>
            <a:ext cx="1981200" cy="130333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8119" y="5087646"/>
            <a:ext cx="2179695" cy="13367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pic>
        <p:nvPicPr>
          <p:cNvPr id="3" name="Picture 2">
            <a:extLst>
              <a:ext uri="{FF2B5EF4-FFF2-40B4-BE49-F238E27FC236}">
                <a16:creationId xmlns:a16="http://schemas.microsoft.com/office/drawing/2014/main" id="{159451B2-F7B9-484B-8A07-652CC6F52584}"/>
              </a:ext>
            </a:extLst>
          </p:cNvPr>
          <p:cNvPicPr>
            <a:picLocks noChangeAspect="1"/>
          </p:cNvPicPr>
          <p:nvPr/>
        </p:nvPicPr>
        <p:blipFill>
          <a:blip r:embed="rId7"/>
          <a:stretch>
            <a:fillRect/>
          </a:stretch>
        </p:blipFill>
        <p:spPr>
          <a:xfrm>
            <a:off x="9828665" y="6264568"/>
            <a:ext cx="2188654" cy="548688"/>
          </a:xfrm>
          <a:prstGeom prst="rect">
            <a:avLst/>
          </a:prstGeom>
        </p:spPr>
      </p:pic>
    </p:spTree>
    <p:extLst>
      <p:ext uri="{BB962C8B-B14F-4D97-AF65-F5344CB8AC3E}">
        <p14:creationId xmlns:p14="http://schemas.microsoft.com/office/powerpoint/2010/main" val="3854611515"/>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58</a:t>
            </a:fld>
            <a:endParaRPr lang="en-US" dirty="0">
              <a:latin typeface="Arial" pitchFamily="34" charset="0"/>
            </a:endParaRPr>
          </a:p>
        </p:txBody>
      </p:sp>
      <p:sp>
        <p:nvSpPr>
          <p:cNvPr id="32771" name="Rectangle 2"/>
          <p:cNvSpPr>
            <a:spLocks noGrp="1" noChangeArrowheads="1"/>
          </p:cNvSpPr>
          <p:nvPr>
            <p:ph type="title"/>
          </p:nvPr>
        </p:nvSpPr>
        <p:spPr>
          <a:xfrm>
            <a:off x="838199" y="166717"/>
            <a:ext cx="10067027" cy="1325563"/>
          </a:xfrm>
        </p:spPr>
        <p:txBody>
          <a:bodyPr/>
          <a:lstStyle/>
          <a:p>
            <a:pPr eaLnBrk="1" hangingPunct="1"/>
            <a:r>
              <a:rPr lang="en-US" dirty="0">
                <a:solidFill>
                  <a:srgbClr val="333399"/>
                </a:solidFill>
              </a:rPr>
              <a:t>Use of Assessment Modalities</a:t>
            </a:r>
          </a:p>
        </p:txBody>
      </p:sp>
      <p:sp>
        <p:nvSpPr>
          <p:cNvPr id="32772" name="Rectangle 3"/>
          <p:cNvSpPr>
            <a:spLocks noGrp="1" noChangeArrowheads="1"/>
          </p:cNvSpPr>
          <p:nvPr>
            <p:ph type="body" idx="1"/>
          </p:nvPr>
        </p:nvSpPr>
        <p:spPr>
          <a:xfrm>
            <a:off x="838199" y="1380226"/>
            <a:ext cx="9677401" cy="5249174"/>
          </a:xfrm>
        </p:spPr>
        <p:txBody>
          <a:bodyPr/>
          <a:lstStyle/>
          <a:p>
            <a:pPr eaLnBrk="1" hangingPunct="1"/>
            <a:r>
              <a:rPr lang="en-US" sz="3200" dirty="0">
                <a:solidFill>
                  <a:srgbClr val="FF0000"/>
                </a:solidFill>
              </a:rPr>
              <a:t>ABE/ASE:</a:t>
            </a:r>
            <a:r>
              <a:rPr lang="en-US" sz="3200" dirty="0">
                <a:solidFill>
                  <a:srgbClr val="333399"/>
                </a:solidFill>
              </a:rPr>
              <a:t> Use Reading or Math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sp>
        <p:nvSpPr>
          <p:cNvPr id="7" name="Rectangle 6"/>
          <p:cNvSpPr/>
          <p:nvPr/>
        </p:nvSpPr>
        <p:spPr>
          <a:xfrm>
            <a:off x="1775012" y="4267201"/>
            <a:ext cx="8610600"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333399"/>
                </a:solidFill>
              </a:rPr>
              <a:t>Pre- and post-test pairs must always be from the same test modality.</a:t>
            </a:r>
          </a:p>
          <a:p>
            <a:pPr marL="457200" indent="-457200">
              <a:buFont typeface="Arial" panose="020B0604020202020204" pitchFamily="34" charset="0"/>
              <a:buChar char="•"/>
            </a:pPr>
            <a:r>
              <a:rPr lang="en-US" sz="2800" dirty="0">
                <a:solidFill>
                  <a:srgbClr val="333399"/>
                </a:solidFill>
              </a:rPr>
              <a:t>If using CASAS GOALS, both the pretest and the post-test must use the same test series. Cannot match GOALS with any other CASAS test series.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pic>
        <p:nvPicPr>
          <p:cNvPr id="3" name="Picture 2">
            <a:extLst>
              <a:ext uri="{FF2B5EF4-FFF2-40B4-BE49-F238E27FC236}">
                <a16:creationId xmlns:a16="http://schemas.microsoft.com/office/drawing/2014/main" id="{2BB2E091-1788-4724-B0C9-34928589A3B5}"/>
              </a:ext>
            </a:extLst>
          </p:cNvPr>
          <p:cNvPicPr>
            <a:picLocks noChangeAspect="1"/>
          </p:cNvPicPr>
          <p:nvPr/>
        </p:nvPicPr>
        <p:blipFill>
          <a:blip r:embed="rId5"/>
          <a:stretch>
            <a:fillRect/>
          </a:stretch>
        </p:blipFill>
        <p:spPr>
          <a:xfrm>
            <a:off x="9902446" y="6172787"/>
            <a:ext cx="2188654" cy="548688"/>
          </a:xfrm>
          <a:prstGeom prst="rect">
            <a:avLst/>
          </a:prstGeom>
        </p:spPr>
      </p:pic>
    </p:spTree>
    <p:extLst>
      <p:ext uri="{BB962C8B-B14F-4D97-AF65-F5344CB8AC3E}">
        <p14:creationId xmlns:p14="http://schemas.microsoft.com/office/powerpoint/2010/main" val="411847863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6" y="272954"/>
            <a:ext cx="7260609" cy="818427"/>
          </a:xfrm>
        </p:spPr>
        <p:txBody>
          <a:bodyPr>
            <a:normAutofit/>
          </a:bodyPr>
          <a:lstStyle/>
          <a:p>
            <a:pPr algn="ctr"/>
            <a:r>
              <a:rPr lang="en-US" dirty="0"/>
              <a:t>Remote Testing</a:t>
            </a:r>
          </a:p>
        </p:txBody>
      </p:sp>
      <p:sp>
        <p:nvSpPr>
          <p:cNvPr id="3" name="Content Placeholder 2"/>
          <p:cNvSpPr>
            <a:spLocks noGrp="1"/>
          </p:cNvSpPr>
          <p:nvPr>
            <p:ph idx="1"/>
          </p:nvPr>
        </p:nvSpPr>
        <p:spPr>
          <a:xfrm>
            <a:off x="457200" y="1327355"/>
            <a:ext cx="7283245" cy="5088483"/>
          </a:xfrm>
        </p:spPr>
        <p:txBody>
          <a:bodyPr>
            <a:normAutofit fontScale="92500" lnSpcReduction="10000"/>
          </a:bodyPr>
          <a:lstStyle/>
          <a:p>
            <a:pPr marL="0" indent="0">
              <a:buNone/>
            </a:pPr>
            <a:r>
              <a:rPr lang="en-US" sz="3600" dirty="0"/>
              <a:t>The CDE has decided to permit California agencies to implement </a:t>
            </a:r>
            <a:r>
              <a:rPr lang="en-US" sz="3600" b="1" dirty="0"/>
              <a:t>remote testing</a:t>
            </a:r>
            <a:r>
              <a:rPr lang="en-US" sz="3600" dirty="0"/>
              <a:t>. </a:t>
            </a:r>
          </a:p>
          <a:p>
            <a:pPr marL="0" indent="0">
              <a:buNone/>
            </a:pPr>
            <a:endParaRPr lang="en-US" sz="3600" dirty="0"/>
          </a:p>
          <a:p>
            <a:pPr marL="0" indent="0">
              <a:buNone/>
            </a:pPr>
            <a:r>
              <a:rPr lang="en-US" sz="3600" dirty="0"/>
              <a:t>For more information, go to the California Remote Testing page on the CASAS Website:</a:t>
            </a:r>
            <a:endParaRPr lang="en-US" sz="3600" dirty="0">
              <a:hlinkClick r:id="rId3"/>
            </a:endParaRPr>
          </a:p>
          <a:p>
            <a:pPr marL="0" indent="0">
              <a:buNone/>
            </a:pPr>
            <a:r>
              <a:rPr lang="en-US" sz="3600" dirty="0">
                <a:hlinkClick r:id="rId3"/>
              </a:rPr>
              <a:t>https://www.casas.org/training-and-support/casas-peer-communities/california-adult-education-accountability-and-assessment/california-remote-testing</a:t>
            </a:r>
            <a:endParaRPr lang="en-US" sz="3600" dirty="0"/>
          </a:p>
          <a:p>
            <a:pPr marL="0" indent="0">
              <a:buNone/>
            </a:pPr>
            <a:endParaRPr lang="en-US" sz="3600" dirty="0"/>
          </a:p>
          <a:p>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endParaRPr lang="en-US" altLang="en-US" dirty="0"/>
          </a:p>
          <a:p>
            <a:pPr>
              <a:defRPr/>
            </a:pPr>
            <a:fld id="{367B1F67-6803-461D-9D48-220A92D1A05B}" type="slidenum">
              <a:rPr lang="en-US" altLang="en-US" smtClean="0"/>
              <a:pPr>
                <a:defRPr/>
              </a:pPr>
              <a:t>59</a:t>
            </a:fld>
            <a:endParaRPr lang="en-US" altLang="en-US" dirty="0"/>
          </a:p>
        </p:txBody>
      </p:sp>
      <p:pic>
        <p:nvPicPr>
          <p:cNvPr id="5" name="Picture 4"/>
          <p:cNvPicPr>
            <a:picLocks noChangeAspect="1"/>
          </p:cNvPicPr>
          <p:nvPr/>
        </p:nvPicPr>
        <p:blipFill rotWithShape="1">
          <a:blip r:embed="rId4"/>
          <a:srcRect l="26809" t="11875" r="10259" b="12070"/>
          <a:stretch/>
        </p:blipFill>
        <p:spPr>
          <a:xfrm>
            <a:off x="7740445" y="3716595"/>
            <a:ext cx="3972662" cy="2699244"/>
          </a:xfrm>
          <a:prstGeom prst="rect">
            <a:avLst/>
          </a:prstGeom>
          <a:solidFill>
            <a:schemeClr val="accent2"/>
          </a:solidFill>
          <a:ln>
            <a:solidFill>
              <a:schemeClr val="tx2"/>
            </a:solidFill>
          </a:ln>
        </p:spPr>
      </p:pic>
      <p:pic>
        <p:nvPicPr>
          <p:cNvPr id="7" name="Picture 6">
            <a:extLst>
              <a:ext uri="{FF2B5EF4-FFF2-40B4-BE49-F238E27FC236}">
                <a16:creationId xmlns:a16="http://schemas.microsoft.com/office/drawing/2014/main" id="{52B308BE-49E1-4CF9-80FA-1F8A25A3C544}"/>
              </a:ext>
            </a:extLst>
          </p:cNvPr>
          <p:cNvPicPr>
            <a:picLocks noChangeAspect="1"/>
          </p:cNvPicPr>
          <p:nvPr/>
        </p:nvPicPr>
        <p:blipFill>
          <a:blip r:embed="rId5"/>
          <a:stretch>
            <a:fillRect/>
          </a:stretch>
        </p:blipFill>
        <p:spPr>
          <a:xfrm>
            <a:off x="97893" y="6264568"/>
            <a:ext cx="2188654" cy="548688"/>
          </a:xfrm>
          <a:prstGeom prst="rect">
            <a:avLst/>
          </a:prstGeom>
        </p:spPr>
      </p:pic>
    </p:spTree>
    <p:extLst>
      <p:ext uri="{BB962C8B-B14F-4D97-AF65-F5344CB8AC3E}">
        <p14:creationId xmlns:p14="http://schemas.microsoft.com/office/powerpoint/2010/main" val="129432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lstStyle/>
          <a:p>
            <a:r>
              <a:rPr lang="en-US" dirty="0"/>
              <a:t>PY 2020-21 CAEP Program Structure</a:t>
            </a:r>
          </a:p>
        </p:txBody>
      </p:sp>
      <p:sp>
        <p:nvSpPr>
          <p:cNvPr id="3" name="Content Placeholder 2"/>
          <p:cNvSpPr>
            <a:spLocks noGrp="1"/>
          </p:cNvSpPr>
          <p:nvPr>
            <p:ph idx="1"/>
          </p:nvPr>
        </p:nvSpPr>
        <p:spPr>
          <a:xfrm>
            <a:off x="838200" y="1401097"/>
            <a:ext cx="10515600" cy="5176684"/>
          </a:xfrm>
        </p:spPr>
        <p:txBody>
          <a:bodyPr>
            <a:noAutofit/>
          </a:bodyPr>
          <a:lstStyle/>
          <a:p>
            <a:pPr marL="0" indent="0">
              <a:buNone/>
            </a:pPr>
            <a:r>
              <a:rPr lang="en-US" sz="3600" dirty="0"/>
              <a:t>Basic Education – includes both ABE and ASE</a:t>
            </a:r>
          </a:p>
          <a:p>
            <a:pPr marL="971550" lvl="1" indent="-514350">
              <a:buFont typeface="+mj-lt"/>
              <a:buAutoNum type="arabicPeriod"/>
            </a:pPr>
            <a:r>
              <a:rPr lang="en-US" sz="3200" dirty="0"/>
              <a:t>Basic Skills (ABE)</a:t>
            </a:r>
          </a:p>
          <a:p>
            <a:pPr marL="971550" lvl="1" indent="-514350">
              <a:buFont typeface="+mj-lt"/>
              <a:buAutoNum type="arabicPeriod"/>
            </a:pPr>
            <a:r>
              <a:rPr lang="en-US" sz="3200" dirty="0"/>
              <a:t>High School Equivalency (HSE)</a:t>
            </a:r>
          </a:p>
          <a:p>
            <a:pPr marL="971550" lvl="1" indent="-514350">
              <a:buFont typeface="+mj-lt"/>
              <a:buAutoNum type="arabicPeriod"/>
            </a:pPr>
            <a:r>
              <a:rPr lang="en-US" sz="3200" dirty="0"/>
              <a:t>High School Diploma</a:t>
            </a:r>
          </a:p>
          <a:p>
            <a:pPr marL="0" indent="0">
              <a:buNone/>
            </a:pPr>
            <a:endParaRPr lang="en-US" sz="3600" dirty="0"/>
          </a:p>
          <a:p>
            <a:pPr marL="0" indent="0">
              <a:buNone/>
            </a:pPr>
            <a:r>
              <a:rPr lang="en-US" sz="3600" dirty="0"/>
              <a:t>CTE –includes three subcategories </a:t>
            </a:r>
          </a:p>
          <a:p>
            <a:pPr marL="971550" lvl="1" indent="-514350">
              <a:buFont typeface="+mj-lt"/>
              <a:buAutoNum type="arabicPeriod"/>
            </a:pPr>
            <a:r>
              <a:rPr lang="en-US" sz="3200" dirty="0"/>
              <a:t>Short Term CTE</a:t>
            </a:r>
          </a:p>
          <a:p>
            <a:pPr marL="971550" lvl="1" indent="-514350">
              <a:buFont typeface="+mj-lt"/>
              <a:buAutoNum type="arabicPeriod"/>
            </a:pPr>
            <a:r>
              <a:rPr lang="en-US" sz="3200" dirty="0"/>
              <a:t>Workforce Preparation</a:t>
            </a:r>
          </a:p>
          <a:p>
            <a:pPr marL="971550" lvl="1" indent="-514350">
              <a:buFont typeface="+mj-lt"/>
              <a:buAutoNum type="arabicPeriod"/>
            </a:pPr>
            <a:r>
              <a:rPr lang="en-US" sz="3200" dirty="0"/>
              <a:t>Pre-apprenticeship</a:t>
            </a:r>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3996400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95688"/>
            <a:ext cx="9883877" cy="4810681"/>
          </a:xfrm>
        </p:spPr>
        <p:txBody>
          <a:bodyPr>
            <a:noAutofit/>
          </a:bodyPr>
          <a:lstStyle/>
          <a:p>
            <a:r>
              <a:rPr lang="en-US" sz="3600" dirty="0"/>
              <a:t>Available at no cost only to eTests/TE users.</a:t>
            </a:r>
          </a:p>
          <a:p>
            <a:r>
              <a:rPr lang="en-US" sz="3600" dirty="0"/>
              <a:t>Results are shown as “Estimated NRS EFL” for ABE or ESL. No scale scores are given. </a:t>
            </a:r>
          </a:p>
          <a:p>
            <a:r>
              <a:rPr lang="en-US" sz="3600" dirty="0"/>
              <a:t>It is NOT an NRS-approved test and may NOT be used for pre- or post-testing to achieve MSGs.</a:t>
            </a:r>
          </a:p>
          <a:p>
            <a:r>
              <a:rPr lang="en-US" sz="3600" dirty="0"/>
              <a:t>The </a:t>
            </a:r>
            <a:r>
              <a:rPr lang="en-US" sz="3600" i="1" dirty="0"/>
              <a:t>Reading Level Indicator </a:t>
            </a:r>
            <a:r>
              <a:rPr lang="en-US" sz="3600" dirty="0"/>
              <a:t>(RLI) is Form 601R.</a:t>
            </a:r>
          </a:p>
          <a:p>
            <a:pPr marL="457200" lvl="1" indent="0">
              <a:buNone/>
            </a:pPr>
            <a:r>
              <a:rPr lang="en-US" sz="3600" dirty="0"/>
              <a:t> </a:t>
            </a:r>
          </a:p>
        </p:txBody>
      </p:sp>
      <p:sp>
        <p:nvSpPr>
          <p:cNvPr id="3" name="Slide Number Placeholder 2"/>
          <p:cNvSpPr>
            <a:spLocks noGrp="1"/>
          </p:cNvSpPr>
          <p:nvPr>
            <p:ph type="sldNum" sz="quarter" idx="12"/>
          </p:nvPr>
        </p:nvSpPr>
        <p:spPr/>
        <p:txBody>
          <a:bodyPr/>
          <a:lstStyle/>
          <a:p>
            <a:fld id="{401CF334-2D5C-4859-84A6-CA7E6E43FAEB}" type="slidenum">
              <a:rPr lang="en-US" smtClean="0"/>
              <a:pPr/>
              <a:t>60</a:t>
            </a:fld>
            <a:endParaRPr lang="en-US" dirty="0"/>
          </a:p>
        </p:txBody>
      </p:sp>
      <p:sp>
        <p:nvSpPr>
          <p:cNvPr id="4" name="Title 3"/>
          <p:cNvSpPr>
            <a:spLocks noGrp="1"/>
          </p:cNvSpPr>
          <p:nvPr>
            <p:ph type="title"/>
          </p:nvPr>
        </p:nvSpPr>
        <p:spPr/>
        <p:txBody>
          <a:bodyPr>
            <a:normAutofit/>
          </a:bodyPr>
          <a:lstStyle/>
          <a:p>
            <a:r>
              <a:rPr lang="en-US" dirty="0"/>
              <a:t>CASAS </a:t>
            </a:r>
            <a:r>
              <a:rPr lang="en-US" i="1" dirty="0"/>
              <a:t>Reading Level Indicator (RLI)</a:t>
            </a:r>
          </a:p>
        </p:txBody>
      </p:sp>
      <p:pic>
        <p:nvPicPr>
          <p:cNvPr id="6" name="Picture 5">
            <a:extLst>
              <a:ext uri="{FF2B5EF4-FFF2-40B4-BE49-F238E27FC236}">
                <a16:creationId xmlns:a16="http://schemas.microsoft.com/office/drawing/2014/main" id="{49EBFB92-F838-4070-9FF2-6CAC8A9EA7E5}"/>
              </a:ext>
            </a:extLst>
          </p:cNvPr>
          <p:cNvPicPr>
            <a:picLocks noChangeAspect="1"/>
          </p:cNvPicPr>
          <p:nvPr/>
        </p:nvPicPr>
        <p:blipFill>
          <a:blip r:embed="rId3"/>
          <a:stretch>
            <a:fillRect/>
          </a:stretch>
        </p:blipFill>
        <p:spPr>
          <a:xfrm>
            <a:off x="100900" y="6232025"/>
            <a:ext cx="2188654" cy="548688"/>
          </a:xfrm>
          <a:prstGeom prst="rect">
            <a:avLst/>
          </a:prstGeom>
        </p:spPr>
      </p:pic>
    </p:spTree>
    <p:extLst>
      <p:ext uri="{BB962C8B-B14F-4D97-AF65-F5344CB8AC3E}">
        <p14:creationId xmlns:p14="http://schemas.microsoft.com/office/powerpoint/2010/main" val="279817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533832"/>
            <a:ext cx="9243291" cy="1814052"/>
          </a:xfrm>
        </p:spPr>
        <p:txBody>
          <a:bodyPr>
            <a:normAutofit/>
          </a:bodyPr>
          <a:lstStyle/>
          <a:p>
            <a:r>
              <a:rPr lang="en-US" sz="3200" dirty="0">
                <a:latin typeface="Calibri" panose="020F0502020204030204" pitchFamily="34" charset="0"/>
              </a:rPr>
              <a:t>Initiate the RLI by selecting students in TE’s Student Demographics lister.</a:t>
            </a:r>
          </a:p>
          <a:p>
            <a:r>
              <a:rPr lang="en-US" sz="3200" dirty="0">
                <a:latin typeface="Calibri" panose="020F0502020204030204" pitchFamily="34" charset="0"/>
              </a:rPr>
              <a:t>Click the </a:t>
            </a:r>
            <a:r>
              <a:rPr lang="en-US" sz="3200" b="1" dirty="0">
                <a:latin typeface="Calibri" panose="020F0502020204030204" pitchFamily="34" charset="0"/>
              </a:rPr>
              <a:t>Send Test Invitations</a:t>
            </a:r>
            <a:r>
              <a:rPr lang="en-US" sz="3200" dirty="0">
                <a:latin typeface="Calibri" panose="020F0502020204030204" pitchFamily="34" charset="0"/>
              </a:rPr>
              <a:t> button.</a:t>
            </a:r>
          </a:p>
          <a:p>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401CF334-2D5C-4859-84A6-CA7E6E43FAEB}" type="slidenum">
              <a:rPr lang="en-US" smtClean="0"/>
              <a:pPr/>
              <a:t>61</a:t>
            </a:fld>
            <a:endParaRPr lang="en-US" dirty="0"/>
          </a:p>
        </p:txBody>
      </p:sp>
      <p:sp>
        <p:nvSpPr>
          <p:cNvPr id="4" name="Title 3"/>
          <p:cNvSpPr>
            <a:spLocks noGrp="1"/>
          </p:cNvSpPr>
          <p:nvPr>
            <p:ph type="title"/>
          </p:nvPr>
        </p:nvSpPr>
        <p:spPr/>
        <p:txBody>
          <a:bodyPr>
            <a:normAutofit/>
          </a:bodyPr>
          <a:lstStyle/>
          <a:p>
            <a:r>
              <a:rPr lang="en-US" dirty="0"/>
              <a:t>About the </a:t>
            </a:r>
            <a:r>
              <a:rPr lang="en-US" i="1" dirty="0"/>
              <a:t>CASAS RLI</a:t>
            </a:r>
          </a:p>
        </p:txBody>
      </p:sp>
      <p:pic>
        <p:nvPicPr>
          <p:cNvPr id="7" name="Picture 6">
            <a:extLst>
              <a:ext uri="{FF2B5EF4-FFF2-40B4-BE49-F238E27FC236}">
                <a16:creationId xmlns:a16="http://schemas.microsoft.com/office/drawing/2014/main" id="{D88F219E-7CEA-448B-852A-B888781366DB}"/>
              </a:ext>
            </a:extLst>
          </p:cNvPr>
          <p:cNvPicPr>
            <a:picLocks noChangeAspect="1"/>
          </p:cNvPicPr>
          <p:nvPr/>
        </p:nvPicPr>
        <p:blipFill>
          <a:blip r:embed="rId3"/>
          <a:stretch>
            <a:fillRect/>
          </a:stretch>
        </p:blipFill>
        <p:spPr>
          <a:xfrm>
            <a:off x="1907458" y="3347884"/>
            <a:ext cx="8377084" cy="2117459"/>
          </a:xfrm>
          <a:prstGeom prst="rect">
            <a:avLst/>
          </a:prstGeom>
        </p:spPr>
      </p:pic>
      <p:pic>
        <p:nvPicPr>
          <p:cNvPr id="8" name="Picture 7">
            <a:extLst>
              <a:ext uri="{FF2B5EF4-FFF2-40B4-BE49-F238E27FC236}">
                <a16:creationId xmlns:a16="http://schemas.microsoft.com/office/drawing/2014/main" id="{36B8FE05-99F0-4D75-993E-7A30B4D7982E}"/>
              </a:ext>
            </a:extLst>
          </p:cNvPr>
          <p:cNvPicPr>
            <a:picLocks noChangeAspect="1"/>
          </p:cNvPicPr>
          <p:nvPr/>
        </p:nvPicPr>
        <p:blipFill>
          <a:blip r:embed="rId4"/>
          <a:stretch>
            <a:fillRect/>
          </a:stretch>
        </p:blipFill>
        <p:spPr>
          <a:xfrm>
            <a:off x="3327014" y="5591431"/>
            <a:ext cx="5279354" cy="987750"/>
          </a:xfrm>
          <a:prstGeom prst="rect">
            <a:avLst/>
          </a:prstGeom>
        </p:spPr>
      </p:pic>
      <p:pic>
        <p:nvPicPr>
          <p:cNvPr id="6" name="Picture 5">
            <a:extLst>
              <a:ext uri="{FF2B5EF4-FFF2-40B4-BE49-F238E27FC236}">
                <a16:creationId xmlns:a16="http://schemas.microsoft.com/office/drawing/2014/main" id="{34692073-641E-4E0B-BE75-05A2E84877F9}"/>
              </a:ext>
            </a:extLst>
          </p:cNvPr>
          <p:cNvPicPr>
            <a:picLocks noChangeAspect="1"/>
          </p:cNvPicPr>
          <p:nvPr/>
        </p:nvPicPr>
        <p:blipFill>
          <a:blip r:embed="rId5"/>
          <a:stretch>
            <a:fillRect/>
          </a:stretch>
        </p:blipFill>
        <p:spPr>
          <a:xfrm>
            <a:off x="80351" y="6195012"/>
            <a:ext cx="2188654" cy="548688"/>
          </a:xfrm>
          <a:prstGeom prst="rect">
            <a:avLst/>
          </a:prstGeom>
        </p:spPr>
      </p:pic>
    </p:spTree>
    <p:extLst>
      <p:ext uri="{BB962C8B-B14F-4D97-AF65-F5344CB8AC3E}">
        <p14:creationId xmlns:p14="http://schemas.microsoft.com/office/powerpoint/2010/main" val="33780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 COVID-19 Update</a:t>
            </a:r>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a:t>Mark when CAEP learners achieve outcomes in Distance Learning classes.</a:t>
            </a:r>
          </a:p>
          <a:p>
            <a:r>
              <a:rPr lang="en-US" sz="3200" dirty="0"/>
              <a:t>Record achievements already attained before closures</a:t>
            </a:r>
          </a:p>
          <a:p>
            <a:r>
              <a:rPr lang="en-US" sz="3200" dirty="0"/>
              <a:t>Use “passage of exam” process for CTE MSG’s as a guide for recording student achievement.</a:t>
            </a:r>
          </a:p>
          <a:p>
            <a:pPr lvl="1"/>
            <a:r>
              <a:rPr lang="en-US" sz="3200" dirty="0"/>
              <a:t>Student passes informal exam such as a (virtual) class assessment, written assignment, or oral interview </a:t>
            </a:r>
          </a:p>
          <a:p>
            <a:pPr lvl="1"/>
            <a:r>
              <a:rPr lang="en-US" sz="3200" dirty="0"/>
              <a:t>Completes skills demonstration in workforce preparation activities</a:t>
            </a:r>
          </a:p>
          <a:p>
            <a:pPr lvl="1"/>
            <a:endParaRPr lang="en-US" sz="3200" dirty="0"/>
          </a:p>
          <a:p>
            <a:pPr lvl="1"/>
            <a:endParaRPr lang="en-US" sz="3200" dirty="0"/>
          </a:p>
          <a:p>
            <a:pPr marL="0" indent="0">
              <a:buNone/>
            </a:pPr>
            <a:endParaRPr lang="en-US" sz="3200" dirty="0"/>
          </a:p>
        </p:txBody>
      </p:sp>
      <p:grpSp>
        <p:nvGrpSpPr>
          <p:cNvPr id="4" name="Group 3"/>
          <p:cNvGrpSpPr/>
          <p:nvPr/>
        </p:nvGrpSpPr>
        <p:grpSpPr>
          <a:xfrm>
            <a:off x="9217742" y="5545394"/>
            <a:ext cx="2685352" cy="1199108"/>
            <a:chOff x="0" y="0"/>
            <a:chExt cx="3030627" cy="1382982"/>
          </a:xfrm>
        </p:grpSpPr>
        <p:sp>
          <p:nvSpPr>
            <p:cNvPr id="5" name="Rectangle 4"/>
            <p:cNvSpPr/>
            <p:nvPr/>
          </p:nvSpPr>
          <p:spPr>
            <a:xfrm>
              <a:off x="0" y="0"/>
              <a:ext cx="3030627" cy="138298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TextBox 5"/>
            <p:cNvSpPr txBox="1"/>
            <p:nvPr/>
          </p:nvSpPr>
          <p:spPr>
            <a:xfrm>
              <a:off x="0" y="0"/>
              <a:ext cx="3030627" cy="1382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Literacy Gains</a:t>
              </a:r>
            </a:p>
          </p:txBody>
        </p:sp>
      </p:grpSp>
      <p:pic>
        <p:nvPicPr>
          <p:cNvPr id="8" name="Picture 7">
            <a:extLst>
              <a:ext uri="{FF2B5EF4-FFF2-40B4-BE49-F238E27FC236}">
                <a16:creationId xmlns:a16="http://schemas.microsoft.com/office/drawing/2014/main" id="{D1DEF550-864D-49C3-836D-846B8AFDC9C7}"/>
              </a:ext>
            </a:extLst>
          </p:cNvPr>
          <p:cNvPicPr>
            <a:picLocks noChangeAspect="1"/>
          </p:cNvPicPr>
          <p:nvPr/>
        </p:nvPicPr>
        <p:blipFill>
          <a:blip r:embed="rId3"/>
          <a:stretch>
            <a:fillRect/>
          </a:stretch>
        </p:blipFill>
        <p:spPr>
          <a:xfrm>
            <a:off x="108908" y="6195814"/>
            <a:ext cx="2188654" cy="548688"/>
          </a:xfrm>
          <a:prstGeom prst="rect">
            <a:avLst/>
          </a:prstGeom>
        </p:spPr>
      </p:pic>
    </p:spTree>
    <p:extLst>
      <p:ext uri="{BB962C8B-B14F-4D97-AF65-F5344CB8AC3E}">
        <p14:creationId xmlns:p14="http://schemas.microsoft.com/office/powerpoint/2010/main" val="2557167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Passes (virtual) class assessment, written assignment, or oral interview </a:t>
            </a:r>
          </a:p>
          <a:p>
            <a:r>
              <a:rPr lang="en-US" sz="3600" dirty="0"/>
              <a:t>Learner Mastery</a:t>
            </a:r>
          </a:p>
          <a:p>
            <a:r>
              <a:rPr lang="en-US" sz="3600" dirty="0"/>
              <a:t>Educational Software</a:t>
            </a:r>
          </a:p>
          <a:p>
            <a:r>
              <a:rPr lang="en-US" sz="3600" dirty="0"/>
              <a:t>Local Program Milestones</a:t>
            </a:r>
          </a:p>
          <a:p>
            <a:pPr marL="0" indent="0">
              <a:buNone/>
            </a:pPr>
            <a:endParaRPr lang="en-US" sz="3600" dirty="0"/>
          </a:p>
          <a:p>
            <a:pPr marL="457200" lvl="1" indent="0">
              <a:buNone/>
            </a:pPr>
            <a:endParaRPr lang="en-US" sz="3200" dirty="0"/>
          </a:p>
          <a:p>
            <a:pPr lvl="1"/>
            <a:endParaRPr lang="en-US" sz="3200" dirty="0"/>
          </a:p>
          <a:p>
            <a:pPr marL="0" indent="0">
              <a:buNone/>
            </a:pPr>
            <a:endParaRPr lang="en-US" sz="3200" dirty="0"/>
          </a:p>
        </p:txBody>
      </p:sp>
      <p:pic>
        <p:nvPicPr>
          <p:cNvPr id="4" name="Picture 3"/>
          <p:cNvPicPr>
            <a:picLocks noChangeAspect="1"/>
          </p:cNvPicPr>
          <p:nvPr/>
        </p:nvPicPr>
        <p:blipFill>
          <a:blip r:embed="rId3"/>
          <a:stretch>
            <a:fillRect/>
          </a:stretch>
        </p:blipFill>
        <p:spPr>
          <a:xfrm>
            <a:off x="8317729" y="5095119"/>
            <a:ext cx="3036071" cy="1383912"/>
          </a:xfrm>
          <a:prstGeom prst="rect">
            <a:avLst/>
          </a:prstGeom>
        </p:spPr>
      </p:pic>
      <p:pic>
        <p:nvPicPr>
          <p:cNvPr id="6" name="Picture 5">
            <a:extLst>
              <a:ext uri="{FF2B5EF4-FFF2-40B4-BE49-F238E27FC236}">
                <a16:creationId xmlns:a16="http://schemas.microsoft.com/office/drawing/2014/main" id="{D09B540D-4BB0-4BA3-B7D9-7F19070D058B}"/>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1993418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Completes skills demonstration in workforce preparation activities</a:t>
            </a:r>
          </a:p>
          <a:p>
            <a:r>
              <a:rPr lang="en-US" sz="3600" dirty="0"/>
              <a:t>EL Civics/IET </a:t>
            </a:r>
          </a:p>
          <a:p>
            <a:r>
              <a:rPr lang="en-US" sz="3600" dirty="0"/>
              <a:t>Transitions</a:t>
            </a:r>
          </a:p>
          <a:p>
            <a:r>
              <a:rPr lang="en-US" sz="3600" dirty="0"/>
              <a:t>EL Co-Enrollment</a:t>
            </a:r>
          </a:p>
          <a:p>
            <a:pPr lvl="1"/>
            <a:endParaRPr lang="en-US" sz="3200" dirty="0"/>
          </a:p>
          <a:p>
            <a:pPr lvl="1"/>
            <a:endParaRPr lang="en-US" sz="3200" dirty="0"/>
          </a:p>
          <a:p>
            <a:pPr marL="0" indent="0">
              <a:buNone/>
            </a:pPr>
            <a:endParaRPr lang="en-US" sz="3200" dirty="0"/>
          </a:p>
        </p:txBody>
      </p:sp>
      <p:pic>
        <p:nvPicPr>
          <p:cNvPr id="4" name="Picture 3"/>
          <p:cNvPicPr>
            <a:picLocks noChangeAspect="1"/>
          </p:cNvPicPr>
          <p:nvPr/>
        </p:nvPicPr>
        <p:blipFill>
          <a:blip r:embed="rId3"/>
          <a:stretch>
            <a:fillRect/>
          </a:stretch>
        </p:blipFill>
        <p:spPr>
          <a:xfrm>
            <a:off x="8317729" y="5082038"/>
            <a:ext cx="3036071" cy="1383912"/>
          </a:xfrm>
          <a:prstGeom prst="rect">
            <a:avLst/>
          </a:prstGeom>
        </p:spPr>
      </p:pic>
      <p:pic>
        <p:nvPicPr>
          <p:cNvPr id="6" name="Picture 5">
            <a:extLst>
              <a:ext uri="{FF2B5EF4-FFF2-40B4-BE49-F238E27FC236}">
                <a16:creationId xmlns:a16="http://schemas.microsoft.com/office/drawing/2014/main" id="{DD69CF6D-2A1C-4014-862A-F0AE258CCB26}"/>
              </a:ext>
            </a:extLst>
          </p:cNvPr>
          <p:cNvPicPr>
            <a:picLocks noChangeAspect="1"/>
          </p:cNvPicPr>
          <p:nvPr/>
        </p:nvPicPr>
        <p:blipFill>
          <a:blip r:embed="rId4"/>
          <a:stretch>
            <a:fillRect/>
          </a:stretch>
        </p:blipFill>
        <p:spPr>
          <a:xfrm>
            <a:off x="100900" y="6191606"/>
            <a:ext cx="2188654" cy="548688"/>
          </a:xfrm>
          <a:prstGeom prst="rect">
            <a:avLst/>
          </a:prstGeom>
        </p:spPr>
      </p:pic>
    </p:spTree>
    <p:extLst>
      <p:ext uri="{BB962C8B-B14F-4D97-AF65-F5344CB8AC3E}">
        <p14:creationId xmlns:p14="http://schemas.microsoft.com/office/powerpoint/2010/main" val="934133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5981"/>
          </a:xfrm>
        </p:spPr>
        <p:txBody>
          <a:bodyPr/>
          <a:lstStyle/>
          <a:p>
            <a:r>
              <a:rPr lang="en-US" dirty="0"/>
              <a:t>CASAS Web Site</a:t>
            </a: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772" t="6828" r="13076" b="8315"/>
          <a:stretch/>
        </p:blipFill>
        <p:spPr bwMode="auto">
          <a:xfrm>
            <a:off x="6190534" y="1331106"/>
            <a:ext cx="5482612" cy="4612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 Box 5"/>
          <p:cNvSpPr txBox="1">
            <a:spLocks noChangeArrowheads="1"/>
          </p:cNvSpPr>
          <p:nvPr/>
        </p:nvSpPr>
        <p:spPr bwMode="auto">
          <a:xfrm>
            <a:off x="2501378" y="5306290"/>
            <a:ext cx="7911253" cy="1274195"/>
          </a:xfrm>
          <a:prstGeom prst="rect">
            <a:avLst/>
          </a:prstGeom>
          <a:solidFill>
            <a:schemeClr val="bg1"/>
          </a:solidFill>
          <a:ln w="9525">
            <a:solidFill>
              <a:schemeClr val="tx1"/>
            </a:solidFill>
            <a:miter lim="800000"/>
            <a:headEnd/>
            <a:tailEnd/>
          </a:ln>
        </p:spPr>
        <p:txBody>
          <a:bodyPr>
            <a:spAutoFit/>
          </a:bodyPr>
          <a:lstStyle/>
          <a:p>
            <a:r>
              <a:rPr lang="en-US" sz="7680" b="1" dirty="0">
                <a:solidFill>
                  <a:schemeClr val="accent5"/>
                </a:solidFill>
                <a:hlinkClick r:id="rId4"/>
              </a:rPr>
              <a:t>www.casas.org</a:t>
            </a:r>
            <a:endParaRPr lang="en-US" sz="5120" dirty="0">
              <a:solidFill>
                <a:schemeClr val="accent5"/>
              </a:solidFill>
            </a:endParaRPr>
          </a:p>
        </p:txBody>
      </p:sp>
      <p:sp>
        <p:nvSpPr>
          <p:cNvPr id="5" name="Rectangle 4"/>
          <p:cNvSpPr/>
          <p:nvPr/>
        </p:nvSpPr>
        <p:spPr>
          <a:xfrm>
            <a:off x="319669" y="1582616"/>
            <a:ext cx="5794023" cy="3416320"/>
          </a:xfrm>
          <a:prstGeom prst="rect">
            <a:avLst/>
          </a:prstGeom>
        </p:spPr>
        <p:txBody>
          <a:bodyPr wrap="square">
            <a:spAutoFit/>
          </a:bodyPr>
          <a:lstStyle/>
          <a:p>
            <a:pPr marL="457200" indent="-457200">
              <a:lnSpc>
                <a:spcPct val="90000"/>
              </a:lnSpc>
              <a:buFont typeface="Arial" panose="020B0604020202020204" pitchFamily="34" charset="0"/>
              <a:buChar char="•"/>
            </a:pPr>
            <a:r>
              <a:rPr lang="en-US" sz="4000" dirty="0"/>
              <a:t>What’s New</a:t>
            </a:r>
          </a:p>
          <a:p>
            <a:pPr marL="457200" indent="-457200">
              <a:lnSpc>
                <a:spcPct val="90000"/>
              </a:lnSpc>
              <a:buFont typeface="Arial" panose="020B0604020202020204" pitchFamily="34" charset="0"/>
              <a:buChar char="•"/>
            </a:pPr>
            <a:r>
              <a:rPr lang="en-US" sz="4000" dirty="0"/>
              <a:t>Online Registration</a:t>
            </a:r>
          </a:p>
          <a:p>
            <a:pPr marL="457200" indent="-457200">
              <a:lnSpc>
                <a:spcPct val="90000"/>
              </a:lnSpc>
              <a:buFont typeface="Arial" panose="020B0604020202020204" pitchFamily="34" charset="0"/>
              <a:buChar char="•"/>
            </a:pPr>
            <a:r>
              <a:rPr lang="en-US" sz="4000" dirty="0"/>
              <a:t>California Accountability</a:t>
            </a:r>
          </a:p>
          <a:p>
            <a:pPr marL="457200" indent="-457200">
              <a:lnSpc>
                <a:spcPct val="90000"/>
              </a:lnSpc>
              <a:buFont typeface="Arial" panose="020B0604020202020204" pitchFamily="34" charset="0"/>
              <a:buChar char="•"/>
            </a:pPr>
            <a:r>
              <a:rPr lang="en-US" sz="4000" dirty="0"/>
              <a:t>AEBG Web page</a:t>
            </a:r>
          </a:p>
          <a:p>
            <a:pPr marL="457200" indent="-457200">
              <a:lnSpc>
                <a:spcPct val="90000"/>
              </a:lnSpc>
              <a:buFont typeface="Arial" panose="020B0604020202020204" pitchFamily="34" charset="0"/>
              <a:buChar char="•"/>
            </a:pPr>
            <a:r>
              <a:rPr lang="en-US" sz="4000" dirty="0"/>
              <a:t>CASAS Forums</a:t>
            </a:r>
          </a:p>
          <a:p>
            <a:pPr marL="457200" indent="-457200">
              <a:lnSpc>
                <a:spcPct val="90000"/>
              </a:lnSpc>
              <a:buFont typeface="Arial" panose="020B0604020202020204" pitchFamily="34" charset="0"/>
              <a:buChar char="•"/>
            </a:pPr>
            <a:r>
              <a:rPr lang="en-US" sz="4000" dirty="0"/>
              <a:t>Download Centers</a:t>
            </a:r>
          </a:p>
        </p:txBody>
      </p:sp>
      <p:pic>
        <p:nvPicPr>
          <p:cNvPr id="7" name="Picture 6">
            <a:extLst>
              <a:ext uri="{FF2B5EF4-FFF2-40B4-BE49-F238E27FC236}">
                <a16:creationId xmlns:a16="http://schemas.microsoft.com/office/drawing/2014/main" id="{A8123736-DA92-4BDB-A79C-A9CAE4003A42}"/>
              </a:ext>
            </a:extLst>
          </p:cNvPr>
          <p:cNvPicPr>
            <a:picLocks noChangeAspect="1"/>
          </p:cNvPicPr>
          <p:nvPr/>
        </p:nvPicPr>
        <p:blipFill>
          <a:blip r:embed="rId5"/>
          <a:stretch>
            <a:fillRect/>
          </a:stretch>
        </p:blipFill>
        <p:spPr>
          <a:xfrm>
            <a:off x="71918" y="6218531"/>
            <a:ext cx="2188654" cy="548688"/>
          </a:xfrm>
          <a:prstGeom prst="rect">
            <a:avLst/>
          </a:prstGeom>
        </p:spPr>
      </p:pic>
    </p:spTree>
    <p:extLst>
      <p:ext uri="{BB962C8B-B14F-4D97-AF65-F5344CB8AC3E}">
        <p14:creationId xmlns:p14="http://schemas.microsoft.com/office/powerpoint/2010/main" val="2690414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Request Support from CAEP TAP</a:t>
            </a:r>
          </a:p>
        </p:txBody>
      </p:sp>
      <p:pic>
        <p:nvPicPr>
          <p:cNvPr id="5" name="Content Placeholder 3"/>
          <p:cNvPicPr>
            <a:picLocks noGrp="1" noChangeAspect="1"/>
          </p:cNvPicPr>
          <p:nvPr>
            <p:ph idx="1"/>
          </p:nvPr>
        </p:nvPicPr>
        <p:blipFill rotWithShape="1">
          <a:blip r:embed="rId3"/>
          <a:srcRect l="19305" t="7235" r="19414" b="18241"/>
          <a:stretch/>
        </p:blipFill>
        <p:spPr>
          <a:xfrm>
            <a:off x="2786257" y="1825625"/>
            <a:ext cx="6619485" cy="4351338"/>
          </a:xfrm>
          <a:prstGeom prst="rect">
            <a:avLst/>
          </a:prstGeom>
        </p:spPr>
      </p:pic>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Tree>
    <p:extLst>
      <p:ext uri="{BB962C8B-B14F-4D97-AF65-F5344CB8AC3E}">
        <p14:creationId xmlns:p14="http://schemas.microsoft.com/office/powerpoint/2010/main" val="35734641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9" y="320881"/>
            <a:ext cx="11547986" cy="1061540"/>
          </a:xfrm>
        </p:spPr>
        <p:txBody>
          <a:bodyPr>
            <a:normAutofit/>
          </a:bodyPr>
          <a:lstStyle/>
          <a:p>
            <a:r>
              <a:rPr lang="en-US" dirty="0"/>
              <a:t>PY 2020-21 CAEP Program Structure: 5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3110263" cy="1932717"/>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p>
          </p:txBody>
        </p:sp>
      </p:grpSp>
      <p:grpSp>
        <p:nvGrpSpPr>
          <p:cNvPr id="8" name="Group 7">
            <a:extLst>
              <a:ext uri="{FF2B5EF4-FFF2-40B4-BE49-F238E27FC236}">
                <a16:creationId xmlns:a16="http://schemas.microsoft.com/office/drawing/2014/main" id="{1CBFA606-246A-4D15-9C8D-2D1D1159FACE}"/>
              </a:ext>
            </a:extLst>
          </p:cNvPr>
          <p:cNvGrpSpPr/>
          <p:nvPr/>
        </p:nvGrpSpPr>
        <p:grpSpPr>
          <a:xfrm>
            <a:off x="2215552" y="4990983"/>
            <a:ext cx="2130315" cy="1239395"/>
            <a:chOff x="7010331" y="1933778"/>
            <a:chExt cx="3374919" cy="1859693"/>
          </a:xfrm>
          <a:solidFill>
            <a:srgbClr val="00922D"/>
          </a:solidFill>
        </p:grpSpPr>
        <p:sp>
          <p:nvSpPr>
            <p:cNvPr id="9"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w="25400" cap="flat" cmpd="sng" algn="ctr">
              <a:solidFill>
                <a:schemeClr val="accent3">
                  <a:lumMod val="75000"/>
                </a:schemeClr>
              </a:solidFill>
              <a:prstDash val="solid"/>
            </a:ln>
            <a:effectLst/>
          </p:spPr>
        </p:sp>
        <p:sp>
          <p:nvSpPr>
            <p:cNvPr id="10"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grpFill/>
            <a:ln>
              <a:solidFill>
                <a:schemeClr val="accent3">
                  <a:lumMod val="75000"/>
                </a:schemeClr>
              </a:solid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Adults</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with Disabilities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2nd Language</a:t>
              </a:r>
            </a:p>
          </p:txBody>
        </p:sp>
      </p:grpSp>
      <p:grpSp>
        <p:nvGrpSpPr>
          <p:cNvPr id="16" name="Group 15">
            <a:extLst>
              <a:ext uri="{FF2B5EF4-FFF2-40B4-BE49-F238E27FC236}">
                <a16:creationId xmlns:a16="http://schemas.microsoft.com/office/drawing/2014/main" id="{1030D1F6-F962-4FA7-9071-E3FC8CDCBE50}"/>
              </a:ext>
            </a:extLst>
          </p:cNvPr>
          <p:cNvGrpSpPr/>
          <p:nvPr/>
        </p:nvGrpSpPr>
        <p:grpSpPr>
          <a:xfrm>
            <a:off x="8423568" y="2151370"/>
            <a:ext cx="3162702" cy="1959374"/>
            <a:chOff x="7010331" y="1933778"/>
            <a:chExt cx="3374919" cy="1859693"/>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p:txBody>
        </p:sp>
      </p:grpSp>
      <p:grpSp>
        <p:nvGrpSpPr>
          <p:cNvPr id="19" name="Group 18">
            <a:extLst>
              <a:ext uri="{FF2B5EF4-FFF2-40B4-BE49-F238E27FC236}">
                <a16:creationId xmlns:a16="http://schemas.microsoft.com/office/drawing/2014/main" id="{1CBFA606-246A-4D15-9C8D-2D1D1159FACE}"/>
              </a:ext>
            </a:extLst>
          </p:cNvPr>
          <p:cNvGrpSpPr/>
          <p:nvPr/>
        </p:nvGrpSpPr>
        <p:grpSpPr>
          <a:xfrm>
            <a:off x="7736363" y="4970204"/>
            <a:ext cx="2292547" cy="1275696"/>
            <a:chOff x="7010331" y="1933778"/>
            <a:chExt cx="3374919" cy="1859693"/>
          </a:xfrm>
          <a:solidFill>
            <a:srgbClr val="00922D"/>
          </a:solidFill>
        </p:grpSpPr>
        <p:sp>
          <p:nvSpPr>
            <p:cNvPr id="20"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21"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solidFill>
              <a:schemeClr val="accent3">
                <a:lumMod val="75000"/>
              </a:schemeClr>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Parents/K12</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Success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sp>
        <p:nvSpPr>
          <p:cNvPr id="23" name="Down Arrow 22"/>
          <p:cNvSpPr/>
          <p:nvPr/>
        </p:nvSpPr>
        <p:spPr>
          <a:xfrm>
            <a:off x="7925522" y="2190077"/>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452291" y="1548583"/>
            <a:ext cx="11082935" cy="0"/>
          </a:xfrm>
          <a:prstGeom prst="straightConnector1">
            <a:avLst/>
          </a:prstGeom>
          <a:ln w="73025">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3787576" y="2202792"/>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a:off x="1649216" y="1580912"/>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a:off x="5684246" y="1586156"/>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9816395" y="1609697"/>
            <a:ext cx="425029" cy="9326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475580-D1F7-4E01-8711-C1D164C161AF}"/>
              </a:ext>
            </a:extLst>
          </p:cNvPr>
          <p:cNvPicPr>
            <a:picLocks noChangeAspect="1"/>
          </p:cNvPicPr>
          <p:nvPr/>
        </p:nvPicPr>
        <p:blipFill>
          <a:blip r:embed="rId3"/>
          <a:stretch>
            <a:fillRect/>
          </a:stretch>
        </p:blipFill>
        <p:spPr>
          <a:xfrm>
            <a:off x="61280" y="6194077"/>
            <a:ext cx="2188654" cy="548688"/>
          </a:xfrm>
          <a:prstGeom prst="rect">
            <a:avLst/>
          </a:prstGeom>
        </p:spPr>
      </p:pic>
    </p:spTree>
    <p:extLst>
      <p:ext uri="{BB962C8B-B14F-4D97-AF65-F5344CB8AC3E}">
        <p14:creationId xmlns:p14="http://schemas.microsoft.com/office/powerpoint/2010/main" val="337728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3110263" cy="3355003"/>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8"/>
              <a:ext cx="3265981" cy="1695534"/>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r>
                <a:rPr lang="en-US" sz="2600" b="1" kern="0" dirty="0">
                  <a:solidFill>
                    <a:srgbClr val="DCBD23">
                      <a:lumMod val="20000"/>
                      <a:lumOff val="80000"/>
                    </a:srgbClr>
                  </a:solidFill>
                  <a:latin typeface="Helvetica"/>
                  <a:cs typeface="Helvetica"/>
                  <a:sym typeface="Helvetica"/>
                </a:rPr>
                <a:t>: </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Basic Skills (ABE)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HSE (HiSET, GED)</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DCBD23">
                      <a:lumMod val="20000"/>
                      <a:lumOff val="80000"/>
                    </a:srgbClr>
                  </a:solidFill>
                  <a:latin typeface="Helvetica"/>
                  <a:cs typeface="Helvetica"/>
                  <a:sym typeface="Helvetica"/>
                </a:rPr>
                <a:t>HS Diploma</a:t>
              </a:r>
              <a:endPar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Second Language (</a:t>
              </a: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ESL/ELL</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a:t>
              </a:r>
            </a:p>
          </p:txBody>
        </p:sp>
      </p:grpSp>
      <p:grpSp>
        <p:nvGrpSpPr>
          <p:cNvPr id="16" name="Group 15">
            <a:extLst>
              <a:ext uri="{FF2B5EF4-FFF2-40B4-BE49-F238E27FC236}">
                <a16:creationId xmlns:a16="http://schemas.microsoft.com/office/drawing/2014/main" id="{1030D1F6-F962-4FA7-9071-E3FC8CDCBE50}"/>
              </a:ext>
            </a:extLst>
          </p:cNvPr>
          <p:cNvGrpSpPr/>
          <p:nvPr/>
        </p:nvGrpSpPr>
        <p:grpSpPr>
          <a:xfrm>
            <a:off x="8423568" y="2151369"/>
            <a:ext cx="3162702" cy="4544399"/>
            <a:chOff x="7010331" y="1933778"/>
            <a:chExt cx="3374919" cy="1859693"/>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1649216" y="1580913"/>
            <a:ext cx="425029" cy="712040"/>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a:off x="5684246" y="1586156"/>
            <a:ext cx="425029" cy="7467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44903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4237696" cy="3355003"/>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8"/>
              <a:ext cx="3265981" cy="1695534"/>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r>
                <a:rPr lang="en-US" sz="2600" b="1" kern="0" dirty="0">
                  <a:solidFill>
                    <a:srgbClr val="DCBD23">
                      <a:lumMod val="20000"/>
                      <a:lumOff val="80000"/>
                    </a:srgbClr>
                  </a:solidFill>
                  <a:latin typeface="Helvetica"/>
                  <a:cs typeface="Helvetica"/>
                  <a:sym typeface="Helvetica"/>
                </a:rPr>
                <a:t>: </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Basic Skills (ABE)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HSE (HiSET, GED)</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DCBD23">
                      <a:lumMod val="20000"/>
                      <a:lumOff val="80000"/>
                    </a:srgbClr>
                  </a:solidFill>
                  <a:latin typeface="Helvetica"/>
                  <a:cs typeface="Helvetica"/>
                  <a:sym typeface="Helvetica"/>
                </a:rPr>
                <a:t>HS Diploma</a:t>
              </a:r>
              <a:endPar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1649216" y="1580913"/>
            <a:ext cx="425029" cy="712040"/>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334355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9" ma:contentTypeDescription="Create a new document." ma:contentTypeScope="" ma:versionID="803e83c96542a15dac6bd93ef1581f23">
  <xsd:schema xmlns:xsd="http://www.w3.org/2001/XMLSchema" xmlns:xs="http://www.w3.org/2001/XMLSchema" xmlns:p="http://schemas.microsoft.com/office/2006/metadata/properties" xmlns:ns3="c879b346-0b7d-453e-989e-4db3ade23c72" targetNamespace="http://schemas.microsoft.com/office/2006/metadata/properties" ma:root="true" ma:fieldsID="a5e00c6789bd6b4c82461499c8999a0b" ns3:_="">
    <xsd:import namespace="c879b346-0b7d-453e-989e-4db3ade23c7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6E61B0-957D-4B26-AE6C-AF62FC4A7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3.xml><?xml version="1.0" encoding="utf-8"?>
<ds:datastoreItem xmlns:ds="http://schemas.openxmlformats.org/officeDocument/2006/customXml" ds:itemID="{4D10C05D-FA45-4E53-8642-966D17CC59F6}">
  <ds:schemaRefs>
    <ds:schemaRef ds:uri="http://purl.org/dc/dcmitype/"/>
    <ds:schemaRef ds:uri="c879b346-0b7d-453e-989e-4db3ade23c72"/>
    <ds:schemaRef ds:uri="http://schemas.microsoft.com/office/2006/metadata/propertie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5369</TotalTime>
  <Words>3291</Words>
  <Application>Microsoft Office PowerPoint</Application>
  <PresentationFormat>Widescreen</PresentationFormat>
  <Paragraphs>609</Paragraphs>
  <Slides>66</Slides>
  <Notes>58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Arial</vt:lpstr>
      <vt:lpstr>Calibri</vt:lpstr>
      <vt:lpstr>Calibri Light</vt:lpstr>
      <vt:lpstr>Helvetica</vt:lpstr>
      <vt:lpstr>Helvetica Neue</vt:lpstr>
      <vt:lpstr>Helvetica Neue Light</vt:lpstr>
      <vt:lpstr>Helvetica Neue Medium</vt:lpstr>
      <vt:lpstr>Wingdings</vt:lpstr>
      <vt:lpstr>Office Theme</vt:lpstr>
      <vt:lpstr>White</vt:lpstr>
      <vt:lpstr>CAEP Accountability Basics 2020-21</vt:lpstr>
      <vt:lpstr>COVID-19’s Effect on CA WIOA II Agencies</vt:lpstr>
      <vt:lpstr>OCTAE Memorandums</vt:lpstr>
      <vt:lpstr>OCTAE Memorandums</vt:lpstr>
      <vt:lpstr>Evolution of CAEP Program Structure</vt:lpstr>
      <vt:lpstr>PY 2020-21 CAEP Program Structure</vt:lpstr>
      <vt:lpstr>PY 2020-21 CAEP Program Structure: 5 Programs</vt:lpstr>
      <vt:lpstr>PY 2020-21 CAEP Program Structure:  Primary Programs</vt:lpstr>
      <vt:lpstr>PY 2020-21 CAEP Program Structure:  Primary Programs</vt:lpstr>
      <vt:lpstr>PY 2020-21 CAEP Program Structure:  Primary Programs</vt:lpstr>
      <vt:lpstr>PY 2020-21 CAEP Program Structure:  Primary Programs</vt:lpstr>
      <vt:lpstr>PY 2020-21 CAEP Program Structure:  Primary Programs</vt:lpstr>
      <vt:lpstr>Workforce Preparation</vt:lpstr>
      <vt:lpstr>Workforce Preparation</vt:lpstr>
      <vt:lpstr>Pre-Apprenticeship</vt:lpstr>
      <vt:lpstr>Breakdown of CAEP Programs Under CTE </vt:lpstr>
      <vt:lpstr>Adults with Disabilities</vt:lpstr>
      <vt:lpstr>Adults with Disabilities</vt:lpstr>
      <vt:lpstr>Parents Supporting Students in K12 Success</vt:lpstr>
      <vt:lpstr>Student Barriers to Employment</vt:lpstr>
      <vt:lpstr>PY 2020-21 CAEP Program Structure</vt:lpstr>
      <vt:lpstr>PY 2020-21 CAEP Program Structure</vt:lpstr>
      <vt:lpstr>PY 2020-21 CAEP Program Structure</vt:lpstr>
      <vt:lpstr>Distance Education</vt:lpstr>
      <vt:lpstr>PowerPoint Presentation</vt:lpstr>
      <vt:lpstr>WIOA Alignment to AB 104</vt:lpstr>
      <vt:lpstr>CAEP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CAEP Short Term Services</vt:lpstr>
      <vt:lpstr>Supportive Services</vt:lpstr>
      <vt:lpstr>Training Services</vt:lpstr>
      <vt:lpstr>Transition Services</vt:lpstr>
      <vt:lpstr>CAEP Short Term Services – COVID-19 Update</vt:lpstr>
      <vt:lpstr>CAEP Short Term Services– COVID-19 Update</vt:lpstr>
      <vt:lpstr>CAEP Short Term Services</vt:lpstr>
      <vt:lpstr>PowerPoint Presentation</vt:lpstr>
      <vt:lpstr>PowerPoint Presentation</vt:lpstr>
      <vt:lpstr>I3 Reports in TE</vt:lpstr>
      <vt:lpstr>PowerPoint Presentation</vt:lpstr>
      <vt:lpstr>PowerPoint Presentation</vt:lpstr>
      <vt:lpstr>PowerPoint Presentation</vt:lpstr>
      <vt:lpstr>BOY Letter for PY 2020-21</vt:lpstr>
      <vt:lpstr>2020-21 CAEP Data Dictionary </vt:lpstr>
      <vt:lpstr>Data Submission Calendar</vt:lpstr>
      <vt:lpstr>TE Quarterly Data Submission Wizard</vt:lpstr>
      <vt:lpstr>CASAS Assessments  Authorized for NRS for 2020-21</vt:lpstr>
      <vt:lpstr>Use of Assessment Modalities</vt:lpstr>
      <vt:lpstr>Use of Assessment Modalities</vt:lpstr>
      <vt:lpstr>Remote Testing</vt:lpstr>
      <vt:lpstr>CASAS Reading Level Indicator (RLI)</vt:lpstr>
      <vt:lpstr>About the CASAS RLI</vt:lpstr>
      <vt:lpstr>Literacy Gains Outcomes – COVID-19 Update</vt:lpstr>
      <vt:lpstr>Literacy Gains Outcomes– COVID-19 Update</vt:lpstr>
      <vt:lpstr>Literacy Gains Outcomes– COVID-19 Update</vt:lpstr>
      <vt:lpstr>CASAS Web Site</vt:lpstr>
      <vt:lpstr>Request Support from CAEP TAP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Veronica Parker</cp:lastModifiedBy>
  <cp:revision>199</cp:revision>
  <cp:lastPrinted>2019-06-06T18:02:10Z</cp:lastPrinted>
  <dcterms:created xsi:type="dcterms:W3CDTF">2018-06-04T21:59:02Z</dcterms:created>
  <dcterms:modified xsi:type="dcterms:W3CDTF">2020-09-15T15:24:01Z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