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6" r:id="rId2"/>
    <p:sldMasterId id="2147483718" r:id="rId3"/>
  </p:sldMasterIdLst>
  <p:notesMasterIdLst>
    <p:notesMasterId r:id="rId47"/>
  </p:notesMasterIdLst>
  <p:sldIdLst>
    <p:sldId id="256" r:id="rId4"/>
    <p:sldId id="268" r:id="rId5"/>
    <p:sldId id="261" r:id="rId6"/>
    <p:sldId id="710" r:id="rId7"/>
    <p:sldId id="711" r:id="rId8"/>
    <p:sldId id="713" r:id="rId9"/>
    <p:sldId id="745" r:id="rId10"/>
    <p:sldId id="746" r:id="rId11"/>
    <p:sldId id="744" r:id="rId12"/>
    <p:sldId id="262" r:id="rId13"/>
    <p:sldId id="747" r:id="rId14"/>
    <p:sldId id="748" r:id="rId15"/>
    <p:sldId id="749" r:id="rId16"/>
    <p:sldId id="259" r:id="rId17"/>
    <p:sldId id="258" r:id="rId18"/>
    <p:sldId id="750" r:id="rId19"/>
    <p:sldId id="721" r:id="rId20"/>
    <p:sldId id="722" r:id="rId21"/>
    <p:sldId id="723" r:id="rId22"/>
    <p:sldId id="260" r:id="rId23"/>
    <p:sldId id="263" r:id="rId24"/>
    <p:sldId id="715" r:id="rId25"/>
    <p:sldId id="720" r:id="rId26"/>
    <p:sldId id="719" r:id="rId27"/>
    <p:sldId id="716" r:id="rId28"/>
    <p:sldId id="717" r:id="rId29"/>
    <p:sldId id="718" r:id="rId30"/>
    <p:sldId id="265" r:id="rId31"/>
    <p:sldId id="736" r:id="rId32"/>
    <p:sldId id="737" r:id="rId33"/>
    <p:sldId id="738" r:id="rId34"/>
    <p:sldId id="739" r:id="rId35"/>
    <p:sldId id="740" r:id="rId36"/>
    <p:sldId id="741" r:id="rId37"/>
    <p:sldId id="742" r:id="rId38"/>
    <p:sldId id="735" r:id="rId39"/>
    <p:sldId id="730" r:id="rId40"/>
    <p:sldId id="731" r:id="rId41"/>
    <p:sldId id="732" r:id="rId42"/>
    <p:sldId id="733" r:id="rId43"/>
    <p:sldId id="734" r:id="rId44"/>
    <p:sldId id="714" r:id="rId45"/>
    <p:sldId id="74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92" autoAdjust="0"/>
  </p:normalViewPr>
  <p:slideViewPr>
    <p:cSldViewPr snapToGrid="0">
      <p:cViewPr varScale="1">
        <p:scale>
          <a:sx n="25" d="100"/>
          <a:sy n="25" d="100"/>
        </p:scale>
        <p:origin x="192" y="1096"/>
      </p:cViewPr>
      <p:guideLst/>
    </p:cSldViewPr>
  </p:slideViewPr>
  <p:outlineViewPr>
    <p:cViewPr>
      <p:scale>
        <a:sx n="33" d="100"/>
        <a:sy n="33" d="100"/>
      </p:scale>
      <p:origin x="0" y="-14576"/>
    </p:cViewPr>
  </p:outlineViewPr>
  <p:notesTextViewPr>
    <p:cViewPr>
      <p:scale>
        <a:sx n="1" d="1"/>
        <a:sy n="1" d="1"/>
      </p:scale>
      <p:origin x="0" y="0"/>
    </p:cViewPr>
  </p:notesTextViewPr>
  <p:notesViewPr>
    <p:cSldViewPr snapToGrid="0">
      <p:cViewPr varScale="1">
        <p:scale>
          <a:sx n="81" d="100"/>
          <a:sy n="81" d="100"/>
        </p:scale>
        <p:origin x="23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7D60F-B599-496A-8198-F6E4488002A4}" type="datetimeFigureOut">
              <a:rPr lang="en-US" smtClean="0"/>
              <a:t>8/4/21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1D173-2D71-4FA0-A326-BE9D0E2FE82D}" type="slidenum">
              <a:rPr lang="en-US" smtClean="0"/>
              <a:t>‹#›</a:t>
            </a:fld>
            <a:endParaRPr lang="en-US"/>
          </a:p>
        </p:txBody>
      </p:sp>
    </p:spTree>
    <p:extLst>
      <p:ext uri="{BB962C8B-B14F-4D97-AF65-F5344CB8AC3E}">
        <p14:creationId xmlns:p14="http://schemas.microsoft.com/office/powerpoint/2010/main" val="406429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sccc.org/resolutions/course-basic-cb-21-rubrics-coding-course-outcom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asccc.org/resolutions/adopt-updated-course-basic-cb-21-rubrics-coding-english-second-language-esl-cours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1D173-2D71-4FA0-A326-BE9D0E2FE82D}" type="slidenum">
              <a:rPr lang="en-US" smtClean="0"/>
              <a:t>1</a:t>
            </a:fld>
            <a:endParaRPr lang="en-US"/>
          </a:p>
        </p:txBody>
      </p:sp>
    </p:spTree>
    <p:extLst>
      <p:ext uri="{BB962C8B-B14F-4D97-AF65-F5344CB8AC3E}">
        <p14:creationId xmlns:p14="http://schemas.microsoft.com/office/powerpoint/2010/main" val="282261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INTERPRETIVE</a:t>
            </a:r>
          </a:p>
          <a:p>
            <a:pPr marL="285750" indent="-285750">
              <a:buFont typeface="Arial" panose="020B0604020202020204" pitchFamily="34" charset="0"/>
              <a:buChar char="•"/>
            </a:pPr>
            <a:r>
              <a:rPr lang="en-US" dirty="0"/>
              <a:t>Complexity and Type of Passages</a:t>
            </a:r>
          </a:p>
          <a:p>
            <a:pPr marL="285750" indent="-285750">
              <a:buFont typeface="Arial" panose="020B0604020202020204" pitchFamily="34" charset="0"/>
              <a:buChar char="•"/>
            </a:pPr>
            <a:r>
              <a:rPr lang="en-US" dirty="0"/>
              <a:t>Main Idea or Topic</a:t>
            </a:r>
          </a:p>
          <a:p>
            <a:pPr marL="285750" indent="-285750">
              <a:buFont typeface="Arial" panose="020B0604020202020204" pitchFamily="34" charset="0"/>
              <a:buChar char="•"/>
            </a:pPr>
            <a:r>
              <a:rPr lang="en-US" dirty="0"/>
              <a:t>Purpose and Audience</a:t>
            </a:r>
          </a:p>
          <a:p>
            <a:pPr marL="285750" indent="-285750">
              <a:buFont typeface="Arial" panose="020B0604020202020204" pitchFamily="34" charset="0"/>
              <a:buChar char="•"/>
            </a:pPr>
            <a:r>
              <a:rPr lang="en-US" dirty="0"/>
              <a:t>Claim and Support</a:t>
            </a:r>
          </a:p>
          <a:p>
            <a:pPr marL="285750" indent="-285750">
              <a:buFont typeface="Arial" panose="020B0604020202020204" pitchFamily="34" charset="0"/>
              <a:buChar char="•"/>
            </a:pPr>
            <a:r>
              <a:rPr lang="en-US" dirty="0"/>
              <a:t>Vocabulary</a:t>
            </a:r>
          </a:p>
          <a:p>
            <a:pPr marL="285750" indent="-285750">
              <a:buFont typeface="Arial" panose="020B0604020202020204" pitchFamily="34" charset="0"/>
              <a:buChar char="•"/>
            </a:pPr>
            <a:r>
              <a:rPr lang="en-US" dirty="0"/>
              <a:t>Cohesive Devices to Interpret Meaning (Relationship of Ideas)</a:t>
            </a:r>
          </a:p>
          <a:p>
            <a:r>
              <a:rPr lang="en-US" b="1" dirty="0"/>
              <a:t>PRODUCTIVE</a:t>
            </a:r>
          </a:p>
          <a:p>
            <a:pPr marL="285750" indent="-285750">
              <a:buFont typeface="Arial" panose="020B0604020202020204" pitchFamily="34" charset="0"/>
              <a:buChar char="•"/>
            </a:pPr>
            <a:r>
              <a:rPr lang="en-US" dirty="0"/>
              <a:t>Complexity and Type of Text/ Organization</a:t>
            </a:r>
          </a:p>
          <a:p>
            <a:pPr marL="285750" indent="-285750">
              <a:buFont typeface="Arial" panose="020B0604020202020204" pitchFamily="34" charset="0"/>
              <a:buChar char="•"/>
            </a:pPr>
            <a:r>
              <a:rPr lang="en-US" dirty="0"/>
              <a:t>Claim and Support</a:t>
            </a:r>
          </a:p>
          <a:p>
            <a:pPr marL="285750" indent="-285750">
              <a:buFont typeface="Arial" panose="020B0604020202020204" pitchFamily="34" charset="0"/>
              <a:buChar char="•"/>
            </a:pPr>
            <a:r>
              <a:rPr lang="en-US" dirty="0"/>
              <a:t>Texts Across Rhetorical Modes</a:t>
            </a:r>
          </a:p>
          <a:p>
            <a:pPr marL="285750" indent="-285750">
              <a:buFont typeface="Arial" panose="020B0604020202020204" pitchFamily="34" charset="0"/>
              <a:buChar char="•"/>
            </a:pPr>
            <a:r>
              <a:rPr lang="en-US" dirty="0"/>
              <a:t>Language Choice and Style</a:t>
            </a:r>
          </a:p>
          <a:p>
            <a:pPr marL="285750" indent="-285750">
              <a:buFont typeface="Arial" panose="020B0604020202020204" pitchFamily="34" charset="0"/>
              <a:buChar char="•"/>
            </a:pPr>
            <a:r>
              <a:rPr lang="en-US" dirty="0"/>
              <a:t>Vocabulary</a:t>
            </a:r>
          </a:p>
          <a:p>
            <a:pPr marL="285750" indent="-285750">
              <a:buFont typeface="Arial" panose="020B0604020202020204" pitchFamily="34" charset="0"/>
              <a:buChar char="•"/>
            </a:pPr>
            <a:r>
              <a:rPr lang="en-US" dirty="0"/>
              <a:t>Grammar and Sentence Structure</a:t>
            </a:r>
          </a:p>
          <a:p>
            <a:pPr marL="285750" indent="-285750">
              <a:buFont typeface="Arial" panose="020B0604020202020204" pitchFamily="34" charset="0"/>
              <a:buChar char="•"/>
            </a:pPr>
            <a:r>
              <a:rPr lang="en-US" dirty="0"/>
              <a:t>Editing</a:t>
            </a:r>
          </a:p>
          <a:p>
            <a:pPr marL="0" indent="0">
              <a:buFont typeface="Arial" panose="020B0604020202020204" pitchFamily="34" charset="0"/>
              <a:buNone/>
            </a:pPr>
            <a:r>
              <a:rPr lang="en-US" dirty="0"/>
              <a:t>INTERACTIVE</a:t>
            </a:r>
          </a:p>
          <a:p>
            <a:pPr marL="171450" indent="-171450">
              <a:buFont typeface="Arial" panose="020B0604020202020204" pitchFamily="34" charset="0"/>
              <a:buChar char="•"/>
            </a:pPr>
            <a:r>
              <a:rPr lang="en-US" dirty="0"/>
              <a:t>Type and Complexity of Interaction</a:t>
            </a:r>
          </a:p>
          <a:p>
            <a:pPr marL="171450" indent="-171450">
              <a:buFont typeface="Arial" panose="020B0604020202020204" pitchFamily="34" charset="0"/>
              <a:buChar char="•"/>
            </a:pPr>
            <a:r>
              <a:rPr lang="en-US" dirty="0"/>
              <a:t>Synthesis of Ideas</a:t>
            </a:r>
          </a:p>
          <a:p>
            <a:endParaRPr lang="en-US" dirty="0"/>
          </a:p>
        </p:txBody>
      </p:sp>
      <p:sp>
        <p:nvSpPr>
          <p:cNvPr id="4" name="Slide Number Placeholder 3"/>
          <p:cNvSpPr>
            <a:spLocks noGrp="1"/>
          </p:cNvSpPr>
          <p:nvPr>
            <p:ph type="sldNum" sz="quarter" idx="5"/>
          </p:nvPr>
        </p:nvSpPr>
        <p:spPr/>
        <p:txBody>
          <a:bodyPr/>
          <a:lstStyle/>
          <a:p>
            <a:fld id="{1B31D173-2D71-4FA0-A326-BE9D0E2FE82D}" type="slidenum">
              <a:rPr lang="en-US" smtClean="0"/>
              <a:t>19</a:t>
            </a:fld>
            <a:endParaRPr lang="en-US"/>
          </a:p>
        </p:txBody>
      </p:sp>
    </p:spTree>
    <p:extLst>
      <p:ext uri="{BB962C8B-B14F-4D97-AF65-F5344CB8AC3E}">
        <p14:creationId xmlns:p14="http://schemas.microsoft.com/office/powerpoint/2010/main" val="386822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78be20ef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78be20ef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78be20ef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78be20ef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78be20ef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78be20ef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1D173-2D71-4FA0-A326-BE9D0E2FE82D}" type="slidenum">
              <a:rPr lang="en-US" smtClean="0"/>
              <a:t>34</a:t>
            </a:fld>
            <a:endParaRPr lang="en-US"/>
          </a:p>
        </p:txBody>
      </p:sp>
    </p:spTree>
    <p:extLst>
      <p:ext uri="{BB962C8B-B14F-4D97-AF65-F5344CB8AC3E}">
        <p14:creationId xmlns:p14="http://schemas.microsoft.com/office/powerpoint/2010/main" val="308022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78be20ef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78be20ef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EBAB1-10AB-4571-8F19-FC874002598F}" type="slidenum">
              <a:rPr lang="en-US" smtClean="0"/>
              <a:t>42</a:t>
            </a:fld>
            <a:endParaRPr lang="en-US" dirty="0"/>
          </a:p>
        </p:txBody>
      </p:sp>
    </p:spTree>
    <p:extLst>
      <p:ext uri="{BB962C8B-B14F-4D97-AF65-F5344CB8AC3E}">
        <p14:creationId xmlns:p14="http://schemas.microsoft.com/office/powerpoint/2010/main" val="1983176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EBAB1-10AB-4571-8F19-FC874002598F}" type="slidenum">
              <a:rPr lang="en-US" smtClean="0"/>
              <a:t>43</a:t>
            </a:fld>
            <a:endParaRPr lang="en-US" dirty="0"/>
          </a:p>
        </p:txBody>
      </p:sp>
    </p:spTree>
    <p:extLst>
      <p:ext uri="{BB962C8B-B14F-4D97-AF65-F5344CB8AC3E}">
        <p14:creationId xmlns:p14="http://schemas.microsoft.com/office/powerpoint/2010/main" val="89746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EBAB1-10AB-4571-8F19-FC874002598F}" type="slidenum">
              <a:rPr lang="en-US" smtClean="0"/>
              <a:t>4</a:t>
            </a:fld>
            <a:endParaRPr lang="en-US" dirty="0"/>
          </a:p>
        </p:txBody>
      </p:sp>
    </p:spTree>
    <p:extLst>
      <p:ext uri="{BB962C8B-B14F-4D97-AF65-F5344CB8AC3E}">
        <p14:creationId xmlns:p14="http://schemas.microsoft.com/office/powerpoint/2010/main" val="315730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EBAB1-10AB-4571-8F19-FC874002598F}" type="slidenum">
              <a:rPr lang="en-US" smtClean="0"/>
              <a:t>5</a:t>
            </a:fld>
            <a:endParaRPr lang="en-US" dirty="0"/>
          </a:p>
        </p:txBody>
      </p:sp>
    </p:spTree>
    <p:extLst>
      <p:ext uri="{BB962C8B-B14F-4D97-AF65-F5344CB8AC3E}">
        <p14:creationId xmlns:p14="http://schemas.microsoft.com/office/powerpoint/2010/main" val="307130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EBAB1-10AB-4571-8F19-FC874002598F}" type="slidenum">
              <a:rPr lang="en-US" smtClean="0"/>
              <a:t>6</a:t>
            </a:fld>
            <a:endParaRPr lang="en-US" dirty="0"/>
          </a:p>
        </p:txBody>
      </p:sp>
    </p:spTree>
    <p:extLst>
      <p:ext uri="{BB962C8B-B14F-4D97-AF65-F5344CB8AC3E}">
        <p14:creationId xmlns:p14="http://schemas.microsoft.com/office/powerpoint/2010/main" val="149257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1D173-2D71-4FA0-A326-BE9D0E2FE82D}" type="slidenum">
              <a:rPr lang="en-US" smtClean="0"/>
              <a:t>11</a:t>
            </a:fld>
            <a:endParaRPr lang="en-US"/>
          </a:p>
        </p:txBody>
      </p:sp>
    </p:spTree>
    <p:extLst>
      <p:ext uri="{BB962C8B-B14F-4D97-AF65-F5344CB8AC3E}">
        <p14:creationId xmlns:p14="http://schemas.microsoft.com/office/powerpoint/2010/main" val="355739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1D173-2D71-4FA0-A326-BE9D0E2FE82D}" type="slidenum">
              <a:rPr lang="en-US" smtClean="0"/>
              <a:t>12</a:t>
            </a:fld>
            <a:endParaRPr lang="en-US"/>
          </a:p>
        </p:txBody>
      </p:sp>
    </p:spTree>
    <p:extLst>
      <p:ext uri="{BB962C8B-B14F-4D97-AF65-F5344CB8AC3E}">
        <p14:creationId xmlns:p14="http://schemas.microsoft.com/office/powerpoint/2010/main" val="351527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1D173-2D71-4FA0-A326-BE9D0E2FE82D}" type="slidenum">
              <a:rPr lang="en-US" smtClean="0"/>
              <a:t>14</a:t>
            </a:fld>
            <a:endParaRPr lang="en-US"/>
          </a:p>
        </p:txBody>
      </p:sp>
    </p:spTree>
    <p:extLst>
      <p:ext uri="{BB962C8B-B14F-4D97-AF65-F5344CB8AC3E}">
        <p14:creationId xmlns:p14="http://schemas.microsoft.com/office/powerpoint/2010/main" val="40979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1D173-2D71-4FA0-A326-BE9D0E2FE82D}" type="slidenum">
              <a:rPr lang="en-US" smtClean="0"/>
              <a:t>15</a:t>
            </a:fld>
            <a:endParaRPr lang="en-US"/>
          </a:p>
        </p:txBody>
      </p:sp>
    </p:spTree>
    <p:extLst>
      <p:ext uri="{BB962C8B-B14F-4D97-AF65-F5344CB8AC3E}">
        <p14:creationId xmlns:p14="http://schemas.microsoft.com/office/powerpoint/2010/main" val="32457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 </a:t>
            </a:r>
            <a:r>
              <a:rPr lang="en-US" b="0" i="0" dirty="0">
                <a:solidFill>
                  <a:srgbClr val="1155CC"/>
                </a:solidFill>
                <a:effectLst/>
                <a:latin typeface="Arial" panose="020B0604020202020204" pitchFamily="34" charset="0"/>
                <a:hlinkClick r:id="rId3"/>
              </a:rPr>
              <a:t>https://www.asccc.org/resolutions/course-basic-cb-21-rubrics-coding-course-outcomes</a:t>
            </a:r>
            <a:r>
              <a:rPr lang="en-US" b="0" i="0" dirty="0">
                <a:solidFill>
                  <a:srgbClr val="222222"/>
                </a:solidFill>
                <a:effectLst/>
                <a:latin typeface="Arial" panose="020B0604020202020204" pitchFamily="34" charset="0"/>
              </a:rPr>
              <a:t> and this one for ESL: </a:t>
            </a:r>
            <a:r>
              <a:rPr lang="en-US" b="0" i="0" dirty="0">
                <a:solidFill>
                  <a:srgbClr val="1155CC"/>
                </a:solidFill>
                <a:effectLst/>
                <a:latin typeface="Arial" panose="020B0604020202020204" pitchFamily="34" charset="0"/>
                <a:hlinkClick r:id="rId4"/>
              </a:rPr>
              <a:t>https://www.asccc.org/resolutions/adopt-updated-course-basic-cb-21-rubrics-coding-english-second-language-esl-course</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B31D173-2D71-4FA0-A326-BE9D0E2FE82D}" type="slidenum">
              <a:rPr lang="en-US" smtClean="0"/>
              <a:t>17</a:t>
            </a:fld>
            <a:endParaRPr lang="en-US"/>
          </a:p>
        </p:txBody>
      </p:sp>
    </p:spTree>
    <p:extLst>
      <p:ext uri="{BB962C8B-B14F-4D97-AF65-F5344CB8AC3E}">
        <p14:creationId xmlns:p14="http://schemas.microsoft.com/office/powerpoint/2010/main" val="400346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176412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AB5BE-7FC4-40F9-ACBF-AF726B2674D7}" type="datetimeFigureOut">
              <a:rPr lang="en-US" smtClean="0"/>
              <a:t>8/4/21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19889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2970500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7890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4012578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1106819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37580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1934513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415348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hasCustomPrompt="1"/>
          </p:nvPr>
        </p:nvSpPr>
        <p:spPr/>
        <p:txBody>
          <a:bodyPr/>
          <a:lstStyle/>
          <a:p>
            <a:r>
              <a:rPr lang="en-US" dirty="0" err="1"/>
              <a:t>dit</a:t>
            </a:r>
            <a:r>
              <a:rPr lang="en-US" dirty="0"/>
              <a: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418716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184" y="1082391"/>
            <a:ext cx="11013760" cy="4721725"/>
          </a:xfrm>
        </p:spPr>
        <p:txBody>
          <a:bodyPr/>
          <a:lstStyle>
            <a:lvl1pPr>
              <a:lnSpc>
                <a:spcPct val="105000"/>
              </a:lnSpc>
              <a:spcAft>
                <a:spcPts val="1200"/>
              </a:spcAft>
              <a:defRPr sz="2500" b="1" baseline="0">
                <a:solidFill>
                  <a:schemeClr val="tx1"/>
                </a:solidFill>
                <a:latin typeface="Corbel" charset="0"/>
                <a:ea typeface="Corbel" charset="0"/>
                <a:cs typeface="Corbel" charset="0"/>
              </a:defRPr>
            </a:lvl1pPr>
            <a:lvl2pPr marL="457189"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61148" y="642442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300" smtClean="0"/>
              <a:pPr/>
              <a:t>‹#›</a:t>
            </a:fld>
            <a:endParaRPr lang="en-US" sz="13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197" y="265489"/>
            <a:ext cx="1993747" cy="443608"/>
          </a:xfrm>
          <a:prstGeom prst="rect">
            <a:avLst/>
          </a:prstGeom>
        </p:spPr>
      </p:pic>
    </p:spTree>
    <p:extLst>
      <p:ext uri="{BB962C8B-B14F-4D97-AF65-F5344CB8AC3E}">
        <p14:creationId xmlns:p14="http://schemas.microsoft.com/office/powerpoint/2010/main" val="35715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1453660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0995200" y="5661167"/>
            <a:ext cx="1196800" cy="11968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 name="Google Shape;13;p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49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6315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135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8790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131000" y="21800"/>
            <a:ext cx="11768800" cy="8036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2400"/>
            </a:lvl1pPr>
            <a:lvl2pPr lvl="1">
              <a:spcBef>
                <a:spcPts val="0"/>
              </a:spcBef>
              <a:spcAft>
                <a:spcPts val="0"/>
              </a:spcAft>
              <a:buSzPts val="1800"/>
              <a:buNone/>
              <a:defRPr sz="2400"/>
            </a:lvl2pPr>
            <a:lvl3pPr lvl="2">
              <a:spcBef>
                <a:spcPts val="0"/>
              </a:spcBef>
              <a:spcAft>
                <a:spcPts val="0"/>
              </a:spcAft>
              <a:buSzPts val="1800"/>
              <a:buNone/>
              <a:defRPr sz="2400"/>
            </a:lvl3pPr>
            <a:lvl4pPr lvl="3">
              <a:spcBef>
                <a:spcPts val="0"/>
              </a:spcBef>
              <a:spcAft>
                <a:spcPts val="0"/>
              </a:spcAft>
              <a:buSzPts val="1800"/>
              <a:buNone/>
              <a:defRPr sz="2400"/>
            </a:lvl4pPr>
            <a:lvl5pPr lvl="4">
              <a:spcBef>
                <a:spcPts val="0"/>
              </a:spcBef>
              <a:spcAft>
                <a:spcPts val="0"/>
              </a:spcAft>
              <a:buSzPts val="1800"/>
              <a:buNone/>
              <a:defRPr sz="2400"/>
            </a:lvl5pPr>
            <a:lvl6pPr lvl="5">
              <a:spcBef>
                <a:spcPts val="0"/>
              </a:spcBef>
              <a:spcAft>
                <a:spcPts val="0"/>
              </a:spcAft>
              <a:buSzPts val="1800"/>
              <a:buNone/>
              <a:defRPr sz="2400"/>
            </a:lvl6pPr>
            <a:lvl7pPr lvl="6">
              <a:spcBef>
                <a:spcPts val="0"/>
              </a:spcBef>
              <a:spcAft>
                <a:spcPts val="0"/>
              </a:spcAft>
              <a:buSzPts val="1800"/>
              <a:buNone/>
              <a:defRPr sz="2400"/>
            </a:lvl7pPr>
            <a:lvl8pPr lvl="7">
              <a:spcBef>
                <a:spcPts val="0"/>
              </a:spcBef>
              <a:spcAft>
                <a:spcPts val="0"/>
              </a:spcAft>
              <a:buSzPts val="1800"/>
              <a:buNone/>
              <a:defRPr sz="2400"/>
            </a:lvl8pPr>
            <a:lvl9pPr lvl="8">
              <a:spcBef>
                <a:spcPts val="0"/>
              </a:spcBef>
              <a:spcAft>
                <a:spcPts val="0"/>
              </a:spcAft>
              <a:buSzPts val="1800"/>
              <a:buNone/>
              <a:defRPr sz="2400"/>
            </a:lvl9pPr>
          </a:lstStyle>
          <a:p>
            <a:endParaRPr/>
          </a:p>
        </p:txBody>
      </p:sp>
      <p:sp>
        <p:nvSpPr>
          <p:cNvPr id="35" name="Google Shape;35;p6"/>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7901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title"/>
          </p:nvPr>
        </p:nvSpPr>
        <p:spPr>
          <a:xfrm>
            <a:off x="301437" y="477067"/>
            <a:ext cx="3744000" cy="1271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301433" y="1954400"/>
            <a:ext cx="3744000" cy="4218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2133"/>
              </a:spcBef>
              <a:spcAft>
                <a:spcPts val="0"/>
              </a:spcAft>
              <a:buClr>
                <a:schemeClr val="lt1"/>
              </a:buClr>
              <a:buSzPts val="1200"/>
              <a:buChar char="○"/>
              <a:defRPr sz="1600">
                <a:solidFill>
                  <a:schemeClr val="lt1"/>
                </a:solidFill>
              </a:defRPr>
            </a:lvl2pPr>
            <a:lvl3pPr marL="1828754" lvl="2" indent="-406390">
              <a:spcBef>
                <a:spcPts val="2133"/>
              </a:spcBef>
              <a:spcAft>
                <a:spcPts val="0"/>
              </a:spcAft>
              <a:buClr>
                <a:schemeClr val="lt1"/>
              </a:buClr>
              <a:buSzPts val="1200"/>
              <a:buChar char="■"/>
              <a:defRPr sz="1600">
                <a:solidFill>
                  <a:schemeClr val="lt1"/>
                </a:solidFill>
              </a:defRPr>
            </a:lvl3pPr>
            <a:lvl4pPr marL="2438339" lvl="3" indent="-406390">
              <a:spcBef>
                <a:spcPts val="2133"/>
              </a:spcBef>
              <a:spcAft>
                <a:spcPts val="0"/>
              </a:spcAft>
              <a:buClr>
                <a:schemeClr val="lt1"/>
              </a:buClr>
              <a:buSzPts val="1200"/>
              <a:buChar char="●"/>
              <a:defRPr sz="1600">
                <a:solidFill>
                  <a:schemeClr val="lt1"/>
                </a:solidFill>
              </a:defRPr>
            </a:lvl4pPr>
            <a:lvl5pPr marL="3047924" lvl="4" indent="-406390">
              <a:spcBef>
                <a:spcPts val="2133"/>
              </a:spcBef>
              <a:spcAft>
                <a:spcPts val="0"/>
              </a:spcAft>
              <a:buClr>
                <a:schemeClr val="lt1"/>
              </a:buClr>
              <a:buSzPts val="1200"/>
              <a:buChar char="○"/>
              <a:defRPr sz="1600">
                <a:solidFill>
                  <a:schemeClr val="lt1"/>
                </a:solidFill>
              </a:defRPr>
            </a:lvl5pPr>
            <a:lvl6pPr marL="3657509" lvl="5" indent="-406390">
              <a:spcBef>
                <a:spcPts val="2133"/>
              </a:spcBef>
              <a:spcAft>
                <a:spcPts val="0"/>
              </a:spcAft>
              <a:buClr>
                <a:schemeClr val="lt1"/>
              </a:buClr>
              <a:buSzPts val="1200"/>
              <a:buChar char="■"/>
              <a:defRPr sz="1600">
                <a:solidFill>
                  <a:schemeClr val="lt1"/>
                </a:solidFill>
              </a:defRPr>
            </a:lvl6pPr>
            <a:lvl7pPr marL="4267093" lvl="6" indent="-406390">
              <a:spcBef>
                <a:spcPts val="2133"/>
              </a:spcBef>
              <a:spcAft>
                <a:spcPts val="0"/>
              </a:spcAft>
              <a:buClr>
                <a:schemeClr val="lt1"/>
              </a:buClr>
              <a:buSzPts val="1200"/>
              <a:buChar char="●"/>
              <a:defRPr sz="1600">
                <a:solidFill>
                  <a:schemeClr val="lt1"/>
                </a:solidFill>
              </a:defRPr>
            </a:lvl7pPr>
            <a:lvl8pPr marL="4876678" lvl="7" indent="-406390">
              <a:spcBef>
                <a:spcPts val="2133"/>
              </a:spcBef>
              <a:spcAft>
                <a:spcPts val="0"/>
              </a:spcAft>
              <a:buClr>
                <a:schemeClr val="lt1"/>
              </a:buClr>
              <a:buSzPts val="1200"/>
              <a:buChar char="○"/>
              <a:defRPr sz="1600">
                <a:solidFill>
                  <a:schemeClr val="lt1"/>
                </a:solidFill>
              </a:defRPr>
            </a:lvl8pPr>
            <a:lvl9pPr marL="5486263" lvl="8" indent="-406390">
              <a:spcBef>
                <a:spcPts val="2133"/>
              </a:spcBef>
              <a:spcAft>
                <a:spcPts val="2133"/>
              </a:spcAft>
              <a:buClr>
                <a:schemeClr val="lt1"/>
              </a:buClr>
              <a:buSzPts val="1200"/>
              <a:buChar char="■"/>
              <a:defRPr sz="1600">
                <a:solidFill>
                  <a:schemeClr val="lt1"/>
                </a:solidFill>
              </a:defRPr>
            </a:lvl9pPr>
          </a:lstStyle>
          <a:p>
            <a:endParaRPr/>
          </a:p>
        </p:txBody>
      </p:sp>
      <p:sp>
        <p:nvSpPr>
          <p:cNvPr id="41" name="Google Shape;41;p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2232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2905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0000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10"/>
          <p:cNvSpPr txBox="1">
            <a:spLocks noGrp="1"/>
          </p:cNvSpPr>
          <p:nvPr>
            <p:ph type="body" idx="1"/>
          </p:nvPr>
        </p:nvSpPr>
        <p:spPr>
          <a:xfrm>
            <a:off x="76200" y="6262433"/>
            <a:ext cx="11176000" cy="59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1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2301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634000" y="1678033"/>
            <a:ext cx="10962800" cy="2618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6000">
                <a:solidFill>
                  <a:schemeClr val="dk2"/>
                </a:solidFill>
              </a:defRPr>
            </a:lvl1pPr>
            <a:lvl2pPr lvl="1" algn="ctr">
              <a:spcBef>
                <a:spcPts val="0"/>
              </a:spcBef>
              <a:spcAft>
                <a:spcPts val="0"/>
              </a:spcAft>
              <a:buClr>
                <a:schemeClr val="dk2"/>
              </a:buClr>
              <a:buSzPts val="12000"/>
              <a:buNone/>
              <a:defRPr sz="16000">
                <a:solidFill>
                  <a:schemeClr val="dk2"/>
                </a:solidFill>
              </a:defRPr>
            </a:lvl2pPr>
            <a:lvl3pPr lvl="2" algn="ctr">
              <a:spcBef>
                <a:spcPts val="0"/>
              </a:spcBef>
              <a:spcAft>
                <a:spcPts val="0"/>
              </a:spcAft>
              <a:buClr>
                <a:schemeClr val="dk2"/>
              </a:buClr>
              <a:buSzPts val="12000"/>
              <a:buNone/>
              <a:defRPr sz="16000">
                <a:solidFill>
                  <a:schemeClr val="dk2"/>
                </a:solidFill>
              </a:defRPr>
            </a:lvl3pPr>
            <a:lvl4pPr lvl="3" algn="ctr">
              <a:spcBef>
                <a:spcPts val="0"/>
              </a:spcBef>
              <a:spcAft>
                <a:spcPts val="0"/>
              </a:spcAft>
              <a:buClr>
                <a:schemeClr val="dk2"/>
              </a:buClr>
              <a:buSzPts val="12000"/>
              <a:buNone/>
              <a:defRPr sz="16000">
                <a:solidFill>
                  <a:schemeClr val="dk2"/>
                </a:solidFill>
              </a:defRPr>
            </a:lvl4pPr>
            <a:lvl5pPr lvl="4" algn="ctr">
              <a:spcBef>
                <a:spcPts val="0"/>
              </a:spcBef>
              <a:spcAft>
                <a:spcPts val="0"/>
              </a:spcAft>
              <a:buClr>
                <a:schemeClr val="dk2"/>
              </a:buClr>
              <a:buSzPts val="12000"/>
              <a:buNone/>
              <a:defRPr sz="16000">
                <a:solidFill>
                  <a:schemeClr val="dk2"/>
                </a:solidFill>
              </a:defRPr>
            </a:lvl5pPr>
            <a:lvl6pPr lvl="5" algn="ctr">
              <a:spcBef>
                <a:spcPts val="0"/>
              </a:spcBef>
              <a:spcAft>
                <a:spcPts val="0"/>
              </a:spcAft>
              <a:buClr>
                <a:schemeClr val="dk2"/>
              </a:buClr>
              <a:buSzPts val="12000"/>
              <a:buNone/>
              <a:defRPr sz="16000">
                <a:solidFill>
                  <a:schemeClr val="dk2"/>
                </a:solidFill>
              </a:defRPr>
            </a:lvl6pPr>
            <a:lvl7pPr lvl="6" algn="ctr">
              <a:spcBef>
                <a:spcPts val="0"/>
              </a:spcBef>
              <a:spcAft>
                <a:spcPts val="0"/>
              </a:spcAft>
              <a:buClr>
                <a:schemeClr val="dk2"/>
              </a:buClr>
              <a:buSzPts val="12000"/>
              <a:buNone/>
              <a:defRPr sz="16000">
                <a:solidFill>
                  <a:schemeClr val="dk2"/>
                </a:solidFill>
              </a:defRPr>
            </a:lvl7pPr>
            <a:lvl8pPr lvl="7" algn="ctr">
              <a:spcBef>
                <a:spcPts val="0"/>
              </a:spcBef>
              <a:spcAft>
                <a:spcPts val="0"/>
              </a:spcAft>
              <a:buClr>
                <a:schemeClr val="dk2"/>
              </a:buClr>
              <a:buSzPts val="12000"/>
              <a:buNone/>
              <a:defRPr sz="16000">
                <a:solidFill>
                  <a:schemeClr val="dk2"/>
                </a:solidFill>
              </a:defRPr>
            </a:lvl8pPr>
            <a:lvl9pPr lvl="8" algn="ctr">
              <a:spcBef>
                <a:spcPts val="0"/>
              </a:spcBef>
              <a:spcAft>
                <a:spcPts val="0"/>
              </a:spcAft>
              <a:buClr>
                <a:schemeClr val="dk2"/>
              </a:buClr>
              <a:buSzPts val="12000"/>
              <a:buNone/>
              <a:defRPr sz="16000">
                <a:solidFill>
                  <a:schemeClr val="dk2"/>
                </a:solidFill>
              </a:defRPr>
            </a:lvl9pPr>
          </a:lstStyle>
          <a:p>
            <a:r>
              <a:t>xx%</a:t>
            </a:r>
          </a:p>
        </p:txBody>
      </p:sp>
      <p:sp>
        <p:nvSpPr>
          <p:cNvPr id="59" name="Google Shape;59;p11"/>
          <p:cNvSpPr txBox="1">
            <a:spLocks noGrp="1"/>
          </p:cNvSpPr>
          <p:nvPr>
            <p:ph type="body" idx="1"/>
          </p:nvPr>
        </p:nvSpPr>
        <p:spPr>
          <a:xfrm>
            <a:off x="634000" y="4406167"/>
            <a:ext cx="10962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60" name="Google Shape;60;p1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964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2679227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1067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1A1C5C-434B-4FE9-AB68-A2E5F682BAED}"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3654228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A1C5C-434B-4FE9-AB68-A2E5F682BAED}"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1907848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1A1C5C-434B-4FE9-AB68-A2E5F682BAED}"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3888603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A1C5C-434B-4FE9-AB68-A2E5F682BAED}" type="datetimeFigureOut">
              <a:rPr lang="en-US" smtClean="0"/>
              <a:t>8/4/21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716523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1A1C5C-434B-4FE9-AB68-A2E5F682BAED}" type="datetimeFigureOut">
              <a:rPr lang="en-US" smtClean="0"/>
              <a:t>8/4/21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696257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A1C5C-434B-4FE9-AB68-A2E5F682BAED}" type="datetimeFigureOut">
              <a:rPr lang="en-US" smtClean="0"/>
              <a:t>8/4/21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2501710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A1C5C-434B-4FE9-AB68-A2E5F682BAED}" type="datetimeFigureOut">
              <a:rPr lang="en-US" smtClean="0"/>
              <a:t>8/4/21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334497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1A1C5C-434B-4FE9-AB68-A2E5F682BAED}" type="datetimeFigureOut">
              <a:rPr lang="en-US" smtClean="0"/>
              <a:t>8/4/21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452191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1A1C5C-434B-4FE9-AB68-A2E5F682BAED}" type="datetimeFigureOut">
              <a:rPr lang="en-US" smtClean="0"/>
              <a:t>8/4/21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32034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AB5BE-7FC4-40F9-ACBF-AF726B2674D7}" type="datetimeFigureOut">
              <a:rPr lang="en-US" smtClean="0"/>
              <a:t>8/4/21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1449336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A1C5C-434B-4FE9-AB68-A2E5F682BAED}"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2507493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A1C5C-434B-4FE9-AB68-A2E5F682BAED}" type="datetimeFigureOut">
              <a:rPr lang="en-US" smtClean="0"/>
              <a:t>8/4/21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48AAD-E6E3-4C1E-A7FF-F8865F005F62}" type="slidenum">
              <a:rPr lang="en-US" smtClean="0"/>
              <a:t>‹#›</a:t>
            </a:fld>
            <a:endParaRPr lang="en-US"/>
          </a:p>
        </p:txBody>
      </p:sp>
    </p:spTree>
    <p:extLst>
      <p:ext uri="{BB962C8B-B14F-4D97-AF65-F5344CB8AC3E}">
        <p14:creationId xmlns:p14="http://schemas.microsoft.com/office/powerpoint/2010/main" val="68920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AB5BE-7FC4-40F9-ACBF-AF726B2674D7}" type="datetimeFigureOut">
              <a:rPr lang="en-US" smtClean="0"/>
              <a:t>8/4/21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36701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341068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340539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06AB5BE-7FC4-40F9-ACBF-AF726B2674D7}" type="datetimeFigureOut">
              <a:rPr lang="en-US" smtClean="0"/>
              <a:t>8/4/21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398266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AB5BE-7FC4-40F9-ACBF-AF726B2674D7}" type="datetimeFigureOut">
              <a:rPr lang="en-US" smtClean="0"/>
              <a:t>8/4/21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7B761-DAA8-41A0-AF54-1797B2D9FEAD}" type="slidenum">
              <a:rPr lang="en-US" smtClean="0"/>
              <a:t>‹#›</a:t>
            </a:fld>
            <a:endParaRPr lang="en-US"/>
          </a:p>
        </p:txBody>
      </p:sp>
    </p:spTree>
    <p:extLst>
      <p:ext uri="{BB962C8B-B14F-4D97-AF65-F5344CB8AC3E}">
        <p14:creationId xmlns:p14="http://schemas.microsoft.com/office/powerpoint/2010/main" val="196516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06AB5BE-7FC4-40F9-ACBF-AF726B2674D7}" type="datetimeFigureOut">
              <a:rPr lang="en-US" smtClean="0"/>
              <a:t>8/4/21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D7B761-DAA8-41A0-AF54-1797B2D9FEAD}" type="slidenum">
              <a:rPr lang="en-US" smtClean="0"/>
              <a:t>‹#›</a:t>
            </a:fld>
            <a:endParaRPr lang="en-US"/>
          </a:p>
        </p:txBody>
      </p:sp>
    </p:spTree>
    <p:extLst>
      <p:ext uri="{BB962C8B-B14F-4D97-AF65-F5344CB8AC3E}">
        <p14:creationId xmlns:p14="http://schemas.microsoft.com/office/powerpoint/2010/main" val="41532262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30"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2"/>
                </a:solidFill>
                <a:latin typeface="Roboto"/>
                <a:ea typeface="Roboto"/>
                <a:cs typeface="Roboto"/>
                <a:sym typeface="Roboto"/>
              </a:defRPr>
            </a:lvl1pPr>
            <a:lvl2pPr lvl="1" algn="r">
              <a:buNone/>
              <a:defRPr sz="1333">
                <a:solidFill>
                  <a:schemeClr val="lt2"/>
                </a:solidFill>
                <a:latin typeface="Roboto"/>
                <a:ea typeface="Roboto"/>
                <a:cs typeface="Roboto"/>
                <a:sym typeface="Roboto"/>
              </a:defRPr>
            </a:lvl2pPr>
            <a:lvl3pPr lvl="2" algn="r">
              <a:buNone/>
              <a:defRPr sz="1333">
                <a:solidFill>
                  <a:schemeClr val="lt2"/>
                </a:solidFill>
                <a:latin typeface="Roboto"/>
                <a:ea typeface="Roboto"/>
                <a:cs typeface="Roboto"/>
                <a:sym typeface="Roboto"/>
              </a:defRPr>
            </a:lvl3pPr>
            <a:lvl4pPr lvl="3" algn="r">
              <a:buNone/>
              <a:defRPr sz="1333">
                <a:solidFill>
                  <a:schemeClr val="lt2"/>
                </a:solidFill>
                <a:latin typeface="Roboto"/>
                <a:ea typeface="Roboto"/>
                <a:cs typeface="Roboto"/>
                <a:sym typeface="Roboto"/>
              </a:defRPr>
            </a:lvl4pPr>
            <a:lvl5pPr lvl="4" algn="r">
              <a:buNone/>
              <a:defRPr sz="1333">
                <a:solidFill>
                  <a:schemeClr val="lt2"/>
                </a:solidFill>
                <a:latin typeface="Roboto"/>
                <a:ea typeface="Roboto"/>
                <a:cs typeface="Roboto"/>
                <a:sym typeface="Roboto"/>
              </a:defRPr>
            </a:lvl5pPr>
            <a:lvl6pPr lvl="5" algn="r">
              <a:buNone/>
              <a:defRPr sz="1333">
                <a:solidFill>
                  <a:schemeClr val="lt2"/>
                </a:solidFill>
                <a:latin typeface="Roboto"/>
                <a:ea typeface="Roboto"/>
                <a:cs typeface="Roboto"/>
                <a:sym typeface="Roboto"/>
              </a:defRPr>
            </a:lvl6pPr>
            <a:lvl7pPr lvl="6" algn="r">
              <a:buNone/>
              <a:defRPr sz="1333">
                <a:solidFill>
                  <a:schemeClr val="lt2"/>
                </a:solidFill>
                <a:latin typeface="Roboto"/>
                <a:ea typeface="Roboto"/>
                <a:cs typeface="Roboto"/>
                <a:sym typeface="Roboto"/>
              </a:defRPr>
            </a:lvl7pPr>
            <a:lvl8pPr lvl="7" algn="r">
              <a:buNone/>
              <a:defRPr sz="1333">
                <a:solidFill>
                  <a:schemeClr val="lt2"/>
                </a:solidFill>
                <a:latin typeface="Roboto"/>
                <a:ea typeface="Roboto"/>
                <a:cs typeface="Roboto"/>
                <a:sym typeface="Roboto"/>
              </a:defRPr>
            </a:lvl8pPr>
            <a:lvl9pPr lvl="8" algn="r">
              <a:buNone/>
              <a:defRPr sz="1333">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489588"/>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A1C5C-434B-4FE9-AB68-A2E5F682BAED}" type="datetimeFigureOut">
              <a:rPr lang="en-US" smtClean="0"/>
              <a:t>8/4/21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48AAD-E6E3-4C1E-A7FF-F8865F005F62}" type="slidenum">
              <a:rPr lang="en-US" smtClean="0"/>
              <a:t>‹#›</a:t>
            </a:fld>
            <a:endParaRPr lang="en-US"/>
          </a:p>
        </p:txBody>
      </p:sp>
    </p:spTree>
    <p:extLst>
      <p:ext uri="{BB962C8B-B14F-4D97-AF65-F5344CB8AC3E}">
        <p14:creationId xmlns:p14="http://schemas.microsoft.com/office/powerpoint/2010/main" val="426252050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asccc.org/resolutions/course-basic-cb-21-rubrics-coding-course-outcom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sccc.org/resolutions/course-basic-cb-21-rubrics-coding-course-outcom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ccc.org/sites/default/files/ESL_CB21%20Competencies%20Crosswalked%20to%20Educational%20Functioning%20Levels.asd__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rtiller@wested.org" TargetMode="External"/><Relationship Id="rId7" Type="http://schemas.openxmlformats.org/officeDocument/2006/relationships/hyperlink" Target="mailto:jyoung@glendale.edu"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arobertson@cypresscollege.edu" TargetMode="External"/><Relationship Id="rId5" Type="http://schemas.openxmlformats.org/officeDocument/2006/relationships/hyperlink" Target="mailto:jchitta@wested.org" TargetMode="External"/><Relationship Id="rId4" Type="http://schemas.openxmlformats.org/officeDocument/2006/relationships/hyperlink" Target="mailto:btoso@wested.org" TargetMode="Externa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ebdata.cccco.edu/ded/cb/cb21.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rtiller@wested.org" TargetMode="External"/><Relationship Id="rId7" Type="http://schemas.openxmlformats.org/officeDocument/2006/relationships/hyperlink" Target="mailto:jyoung@glendale.edu"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mailto:arobertson@cypresscollege.edu" TargetMode="External"/><Relationship Id="rId5" Type="http://schemas.openxmlformats.org/officeDocument/2006/relationships/hyperlink" Target="mailto:jchitta@wested.org" TargetMode="External"/><Relationship Id="rId4" Type="http://schemas.openxmlformats.org/officeDocument/2006/relationships/hyperlink" Target="mailto:btoso@wested.org"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3EA6-25CB-423D-9C1D-8D257E31F3DA}"/>
              </a:ext>
            </a:extLst>
          </p:cNvPr>
          <p:cNvSpPr>
            <a:spLocks noGrp="1"/>
          </p:cNvSpPr>
          <p:nvPr>
            <p:ph type="ctrTitle"/>
          </p:nvPr>
        </p:nvSpPr>
        <p:spPr>
          <a:xfrm>
            <a:off x="1154954" y="1447800"/>
            <a:ext cx="10137885" cy="3329581"/>
          </a:xfrm>
        </p:spPr>
        <p:txBody>
          <a:bodyPr>
            <a:normAutofit/>
          </a:bodyPr>
          <a:lstStyle/>
          <a:p>
            <a:r>
              <a:rPr lang="en-US" sz="4800" dirty="0">
                <a:solidFill>
                  <a:schemeClr val="tx1"/>
                </a:solidFill>
                <a:effectLst/>
                <a:latin typeface="Calibri" panose="020F0502020204030204" pitchFamily="34" charset="0"/>
                <a:ea typeface="Times New Roman" panose="02020603050405020304" pitchFamily="18" charset="0"/>
              </a:rPr>
              <a:t>CB 21, Educational Functioning Levels, and Curriculum Alignment:</a:t>
            </a:r>
            <a:br>
              <a:rPr lang="en-US" sz="4800" dirty="0">
                <a:solidFill>
                  <a:schemeClr val="tx1"/>
                </a:solidFill>
                <a:effectLst/>
                <a:latin typeface="Calibri" panose="020F0502020204030204" pitchFamily="34" charset="0"/>
                <a:ea typeface="Times New Roman" panose="02020603050405020304" pitchFamily="18" charset="0"/>
              </a:rPr>
            </a:br>
            <a:r>
              <a:rPr lang="en-US" sz="4800" dirty="0">
                <a:solidFill>
                  <a:schemeClr val="tx1"/>
                </a:solidFill>
                <a:effectLst/>
                <a:latin typeface="Calibri" panose="020F0502020204030204" pitchFamily="34" charset="0"/>
                <a:ea typeface="Times New Roman" panose="02020603050405020304" pitchFamily="18" charset="0"/>
              </a:rPr>
              <a:t>Seeking Possibility and Opportunities</a:t>
            </a:r>
            <a:r>
              <a:rPr lang="en-US" sz="4800" dirty="0">
                <a:solidFill>
                  <a:schemeClr val="tx1"/>
                </a:solidFill>
                <a:effectLst/>
                <a:latin typeface="Times New Roman" panose="02020603050405020304" pitchFamily="18" charset="0"/>
                <a:ea typeface="Times New Roman" panose="02020603050405020304" pitchFamily="18" charset="0"/>
              </a:rPr>
              <a:t> </a:t>
            </a:r>
            <a:br>
              <a:rPr lang="en-US" sz="4800" dirty="0">
                <a:solidFill>
                  <a:schemeClr val="tx1"/>
                </a:solidFill>
                <a:effectLst/>
                <a:latin typeface="Times New Roman" panose="02020603050405020304" pitchFamily="18" charset="0"/>
                <a:ea typeface="Times New Roman" panose="02020603050405020304" pitchFamily="18" charset="0"/>
              </a:rPr>
            </a:br>
            <a:endParaRPr lang="en-US" sz="4800" dirty="0">
              <a:solidFill>
                <a:schemeClr val="tx1"/>
              </a:solidFill>
            </a:endParaRPr>
          </a:p>
        </p:txBody>
      </p:sp>
      <p:sp>
        <p:nvSpPr>
          <p:cNvPr id="3" name="Subtitle 2">
            <a:extLst>
              <a:ext uri="{FF2B5EF4-FFF2-40B4-BE49-F238E27FC236}">
                <a16:creationId xmlns:a16="http://schemas.microsoft.com/office/drawing/2014/main" id="{231497F0-2D4C-4BA0-954D-182789B1E6C6}"/>
              </a:ext>
            </a:extLst>
          </p:cNvPr>
          <p:cNvSpPr>
            <a:spLocks noGrp="1"/>
          </p:cNvSpPr>
          <p:nvPr>
            <p:ph type="subTitle" idx="1"/>
          </p:nvPr>
        </p:nvSpPr>
        <p:spPr>
          <a:xfrm>
            <a:off x="1154954" y="5410200"/>
            <a:ext cx="8825658" cy="861420"/>
          </a:xfrm>
        </p:spPr>
        <p:txBody>
          <a:bodyPr/>
          <a:lstStyle/>
          <a:p>
            <a:r>
              <a:rPr lang="en-US" dirty="0"/>
              <a:t>July 22, 12:00pm – 1:00pm</a:t>
            </a:r>
          </a:p>
        </p:txBody>
      </p:sp>
      <p:pic>
        <p:nvPicPr>
          <p:cNvPr id="4" name="Picture 3" descr="California Adult Education Logo">
            <a:extLst>
              <a:ext uri="{FF2B5EF4-FFF2-40B4-BE49-F238E27FC236}">
                <a16:creationId xmlns:a16="http://schemas.microsoft.com/office/drawing/2014/main" id="{0A07BCAC-8340-487F-80AA-A4848D1B6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WestEd Logo">
            <a:extLst>
              <a:ext uri="{FF2B5EF4-FFF2-40B4-BE49-F238E27FC236}">
                <a16:creationId xmlns:a16="http://schemas.microsoft.com/office/drawing/2014/main" id="{83F8F385-5D6F-4FA3-BEF5-6EBE8F5E79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spTree>
    <p:extLst>
      <p:ext uri="{BB962C8B-B14F-4D97-AF65-F5344CB8AC3E}">
        <p14:creationId xmlns:p14="http://schemas.microsoft.com/office/powerpoint/2010/main" val="98596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24B9-6063-4C0C-A297-BAE9FE47F2F3}"/>
              </a:ext>
            </a:extLst>
          </p:cNvPr>
          <p:cNvSpPr>
            <a:spLocks noGrp="1"/>
          </p:cNvSpPr>
          <p:nvPr>
            <p:ph type="title"/>
          </p:nvPr>
        </p:nvSpPr>
        <p:spPr>
          <a:xfrm>
            <a:off x="260925" y="231383"/>
            <a:ext cx="9404723" cy="753083"/>
          </a:xfrm>
        </p:spPr>
        <p:txBody>
          <a:bodyPr/>
          <a:lstStyle/>
          <a:p>
            <a:r>
              <a:rPr lang="en-US" sz="3200" dirty="0"/>
              <a:t>AB705: The Why &amp; The What</a:t>
            </a:r>
          </a:p>
        </p:txBody>
      </p:sp>
      <p:sp>
        <p:nvSpPr>
          <p:cNvPr id="3" name="Content Placeholder 2">
            <a:extLst>
              <a:ext uri="{FF2B5EF4-FFF2-40B4-BE49-F238E27FC236}">
                <a16:creationId xmlns:a16="http://schemas.microsoft.com/office/drawing/2014/main" id="{A4FFD06F-4A57-44FC-9E80-E1EB32F69614}"/>
              </a:ext>
            </a:extLst>
          </p:cNvPr>
          <p:cNvSpPr>
            <a:spLocks noGrp="1"/>
          </p:cNvSpPr>
          <p:nvPr>
            <p:ph idx="1"/>
          </p:nvPr>
        </p:nvSpPr>
        <p:spPr>
          <a:xfrm>
            <a:off x="838200" y="879897"/>
            <a:ext cx="10515600" cy="5370178"/>
          </a:xfrm>
        </p:spPr>
        <p:txBody>
          <a:bodyPr>
            <a:normAutofit fontScale="92500" lnSpcReduction="10000"/>
          </a:bodyPr>
          <a:lstStyle/>
          <a:p>
            <a:pPr algn="l">
              <a:buClr>
                <a:schemeClr val="accent3">
                  <a:lumMod val="20000"/>
                  <a:lumOff val="80000"/>
                </a:schemeClr>
              </a:buClr>
              <a:buSzPct val="120000"/>
              <a:buFont typeface="Arial" panose="020B0604020202020204" pitchFamily="34" charset="0"/>
              <a:buChar char="•"/>
            </a:pPr>
            <a:r>
              <a:rPr lang="en-US" sz="2400" b="0" i="0" dirty="0">
                <a:solidFill>
                  <a:schemeClr val="bg2">
                    <a:lumMod val="20000"/>
                    <a:lumOff val="80000"/>
                  </a:schemeClr>
                </a:solidFill>
                <a:effectLst/>
                <a:latin typeface="Source Sans Pro" panose="020B0503030403020204" pitchFamily="34" charset="0"/>
              </a:rPr>
              <a:t>Community college district or college maximize the probability that a student will enter and complete transfer-level coursework in English and math within a one year timeframe (ESL three year timeframe)</a:t>
            </a:r>
          </a:p>
          <a:p>
            <a:pPr algn="l">
              <a:buClr>
                <a:schemeClr val="accent3">
                  <a:lumMod val="20000"/>
                  <a:lumOff val="80000"/>
                </a:schemeClr>
              </a:buClr>
              <a:buSzPct val="120000"/>
              <a:buFont typeface="Arial" panose="020B0604020202020204" pitchFamily="34" charset="0"/>
              <a:buChar char="•"/>
            </a:pPr>
            <a:r>
              <a:rPr lang="en-US" sz="2400" b="0" i="0" dirty="0">
                <a:solidFill>
                  <a:schemeClr val="bg2">
                    <a:lumMod val="20000"/>
                    <a:lumOff val="80000"/>
                  </a:schemeClr>
                </a:solidFill>
                <a:effectLst/>
                <a:latin typeface="Source Sans Pro" panose="020B0503030403020204" pitchFamily="34" charset="0"/>
              </a:rPr>
              <a:t>The one- and three-year time frames apply equally to achieving the level of math or English proficiency required for CTE pathways if that leve</a:t>
            </a:r>
            <a:r>
              <a:rPr lang="en-US" sz="2400" dirty="0">
                <a:solidFill>
                  <a:schemeClr val="bg2">
                    <a:lumMod val="20000"/>
                    <a:lumOff val="80000"/>
                  </a:schemeClr>
                </a:solidFill>
                <a:latin typeface="Source Sans Pro" panose="020B0503030403020204" pitchFamily="34" charset="0"/>
              </a:rPr>
              <a:t>l is not a transfer-level course.</a:t>
            </a:r>
            <a:endParaRPr lang="en-US" sz="2400" b="0" i="0" dirty="0">
              <a:solidFill>
                <a:schemeClr val="bg2">
                  <a:lumMod val="20000"/>
                  <a:lumOff val="80000"/>
                </a:schemeClr>
              </a:solidFill>
              <a:effectLst/>
              <a:latin typeface="Source Sans Pro" panose="020B0503030403020204" pitchFamily="34" charset="0"/>
            </a:endParaRPr>
          </a:p>
          <a:p>
            <a:pPr algn="l">
              <a:buClr>
                <a:schemeClr val="accent3">
                  <a:lumMod val="20000"/>
                  <a:lumOff val="80000"/>
                </a:schemeClr>
              </a:buClr>
              <a:buSzPct val="120000"/>
              <a:buFont typeface="Arial" panose="020B0604020202020204" pitchFamily="34" charset="0"/>
              <a:buChar char="•"/>
            </a:pPr>
            <a:r>
              <a:rPr lang="en-US" sz="2400" dirty="0">
                <a:solidFill>
                  <a:schemeClr val="bg2">
                    <a:lumMod val="20000"/>
                    <a:lumOff val="80000"/>
                  </a:schemeClr>
                </a:solidFill>
                <a:latin typeface="Source Sans Pro" panose="020B0503030403020204" pitchFamily="34" charset="0"/>
              </a:rPr>
              <a:t>Requires a multiple measures process eliminating placement tests for placing students into transfer level math or English instead using high school coursework, grades and grade point average as documented by HS transcripts</a:t>
            </a:r>
          </a:p>
          <a:p>
            <a:pPr algn="l">
              <a:buClr>
                <a:schemeClr val="accent3">
                  <a:lumMod val="20000"/>
                  <a:lumOff val="80000"/>
                </a:schemeClr>
              </a:buClr>
              <a:buSzPct val="120000"/>
              <a:buFont typeface="Arial" panose="020B0604020202020204" pitchFamily="34" charset="0"/>
              <a:buChar char="•"/>
            </a:pPr>
            <a:r>
              <a:rPr lang="en-US" sz="2400" dirty="0">
                <a:solidFill>
                  <a:schemeClr val="bg2">
                    <a:lumMod val="20000"/>
                    <a:lumOff val="80000"/>
                  </a:schemeClr>
                </a:solidFill>
                <a:latin typeface="Source Sans Pro" panose="020B0503030403020204" pitchFamily="34" charset="0"/>
              </a:rPr>
              <a:t>For students w/o HS transcripts colleges are directed to use guided self placement or other multiple measures processes.</a:t>
            </a:r>
          </a:p>
          <a:p>
            <a:pPr algn="l">
              <a:buClr>
                <a:schemeClr val="accent3">
                  <a:lumMod val="20000"/>
                  <a:lumOff val="80000"/>
                </a:schemeClr>
              </a:buClr>
              <a:buSzPct val="120000"/>
              <a:buFont typeface="Arial" panose="020B0604020202020204" pitchFamily="34" charset="0"/>
              <a:buChar char="•"/>
            </a:pPr>
            <a:r>
              <a:rPr lang="en-US" sz="2400" dirty="0">
                <a:solidFill>
                  <a:schemeClr val="bg2">
                    <a:lumMod val="20000"/>
                    <a:lumOff val="80000"/>
                  </a:schemeClr>
                </a:solidFill>
                <a:latin typeface="Source Sans Pro" panose="020B0503030403020204" pitchFamily="34" charset="0"/>
              </a:rPr>
              <a:t>Eliminated developmental course sequences leading to transfer level math and English in credit programs. DE level courses could be used in other circumstances (CTE programs and college noncredit adult education programs.</a:t>
            </a:r>
          </a:p>
          <a:p>
            <a:pPr algn="l">
              <a:buClr>
                <a:schemeClr val="accent3">
                  <a:lumMod val="20000"/>
                  <a:lumOff val="80000"/>
                </a:schemeClr>
              </a:buClr>
              <a:buSzPct val="120000"/>
              <a:buFont typeface="Arial" panose="020B0604020202020204" pitchFamily="34" charset="0"/>
              <a:buChar char="•"/>
            </a:pPr>
            <a:r>
              <a:rPr lang="en-US" sz="2400" dirty="0">
                <a:solidFill>
                  <a:schemeClr val="bg2">
                    <a:lumMod val="20000"/>
                    <a:lumOff val="80000"/>
                  </a:schemeClr>
                </a:solidFill>
                <a:latin typeface="Source Sans Pro" panose="020B0503030403020204" pitchFamily="34" charset="0"/>
              </a:rPr>
              <a:t>Shifted use of CB21 more heavily to noncredit programs (except for ESL)</a:t>
            </a:r>
          </a:p>
          <a:p>
            <a:pPr marL="0" indent="0">
              <a:buClr>
                <a:schemeClr val="accent3">
                  <a:lumMod val="20000"/>
                  <a:lumOff val="80000"/>
                </a:schemeClr>
              </a:buClr>
              <a:buSzPct val="120000"/>
              <a:buNone/>
            </a:pPr>
            <a:endParaRPr lang="en-US" dirty="0"/>
          </a:p>
        </p:txBody>
      </p:sp>
      <p:pic>
        <p:nvPicPr>
          <p:cNvPr id="4" name="Picture 3" descr="California Adult Education Logo">
            <a:extLst>
              <a:ext uri="{FF2B5EF4-FFF2-40B4-BE49-F238E27FC236}">
                <a16:creationId xmlns:a16="http://schemas.microsoft.com/office/drawing/2014/main" id="{8CA4B9F7-2F08-4D79-A1B4-987F52D98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25" y="6118907"/>
            <a:ext cx="1619971" cy="420624"/>
          </a:xfrm>
          <a:prstGeom prst="rect">
            <a:avLst/>
          </a:prstGeom>
        </p:spPr>
      </p:pic>
    </p:spTree>
    <p:extLst>
      <p:ext uri="{BB962C8B-B14F-4D97-AF65-F5344CB8AC3E}">
        <p14:creationId xmlns:p14="http://schemas.microsoft.com/office/powerpoint/2010/main" val="129989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B21 Course Data Elements table that shows ESL, Citiznship, Reading/Writing, and Math.">
            <a:extLst>
              <a:ext uri="{FF2B5EF4-FFF2-40B4-BE49-F238E27FC236}">
                <a16:creationId xmlns:a16="http://schemas.microsoft.com/office/drawing/2014/main" id="{4A6E4F8E-9533-4BF1-A474-C31614A3AF2F}"/>
              </a:ext>
            </a:extLst>
          </p:cNvPr>
          <p:cNvPicPr>
            <a:picLocks noChangeAspect="1"/>
          </p:cNvPicPr>
          <p:nvPr/>
        </p:nvPicPr>
        <p:blipFill rotWithShape="1">
          <a:blip r:embed="rId3"/>
          <a:srcRect l="8670" t="3996" r="33500"/>
          <a:stretch/>
        </p:blipFill>
        <p:spPr>
          <a:xfrm>
            <a:off x="7165217" y="1417793"/>
            <a:ext cx="4124325" cy="4816067"/>
          </a:xfrm>
          <a:prstGeom prst="rect">
            <a:avLst/>
          </a:prstGeom>
        </p:spPr>
      </p:pic>
      <p:pic>
        <p:nvPicPr>
          <p:cNvPr id="9" name="Picture 8" descr="NRS Educational Functioning Levels table ">
            <a:extLst>
              <a:ext uri="{FF2B5EF4-FFF2-40B4-BE49-F238E27FC236}">
                <a16:creationId xmlns:a16="http://schemas.microsoft.com/office/drawing/2014/main" id="{6A07B9FD-151C-43B2-8C8E-23BFB8E2E742}"/>
              </a:ext>
            </a:extLst>
          </p:cNvPr>
          <p:cNvPicPr>
            <a:picLocks noChangeAspect="1"/>
          </p:cNvPicPr>
          <p:nvPr/>
        </p:nvPicPr>
        <p:blipFill rotWithShape="1">
          <a:blip r:embed="rId4"/>
          <a:srcRect l="8350" t="40286" r="17640"/>
          <a:stretch/>
        </p:blipFill>
        <p:spPr>
          <a:xfrm>
            <a:off x="846515" y="1417793"/>
            <a:ext cx="5661477" cy="3190876"/>
          </a:xfrm>
          <a:prstGeom prst="rect">
            <a:avLst/>
          </a:prstGeom>
        </p:spPr>
      </p:pic>
      <p:pic>
        <p:nvPicPr>
          <p:cNvPr id="6" name="Picture 5" descr="California Adult Education Logo">
            <a:extLst>
              <a:ext uri="{FF2B5EF4-FFF2-40B4-BE49-F238E27FC236}">
                <a16:creationId xmlns:a16="http://schemas.microsoft.com/office/drawing/2014/main" id="{6B0A9AB8-5910-4932-BDEE-C1F8058FB9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2" name="Title 1">
            <a:extLst>
              <a:ext uri="{FF2B5EF4-FFF2-40B4-BE49-F238E27FC236}">
                <a16:creationId xmlns:a16="http://schemas.microsoft.com/office/drawing/2014/main" id="{605B46B7-4A8E-EC43-98DD-2D1620BF483B}"/>
              </a:ext>
            </a:extLst>
          </p:cNvPr>
          <p:cNvSpPr>
            <a:spLocks noGrp="1"/>
          </p:cNvSpPr>
          <p:nvPr>
            <p:ph type="title" idx="4294967295"/>
          </p:nvPr>
        </p:nvSpPr>
        <p:spPr/>
        <p:txBody>
          <a:bodyPr/>
          <a:lstStyle/>
          <a:p>
            <a:pPr rtl="0" eaLnBrk="1" latinLnBrk="0" hangingPunct="1"/>
            <a:r>
              <a:rPr lang="en-US" sz="2800" b="0" kern="1200" dirty="0">
                <a:solidFill>
                  <a:srgbClr val="E1EEE9"/>
                </a:solidFill>
                <a:effectLst/>
                <a:latin typeface="Century Gothic" panose="020B0502020202020204" pitchFamily="34" charset="0"/>
                <a:ea typeface="+mn-ea"/>
                <a:cs typeface="+mn-cs"/>
              </a:rPr>
              <a:t>Two Systems, Two Frameworks, One Solution?</a:t>
            </a:r>
            <a:endParaRPr lang="en-US" dirty="0">
              <a:effectLst/>
            </a:endParaRPr>
          </a:p>
          <a:p>
            <a:endParaRPr lang="en-US" dirty="0"/>
          </a:p>
        </p:txBody>
      </p:sp>
    </p:spTree>
    <p:extLst>
      <p:ext uri="{BB962C8B-B14F-4D97-AF65-F5344CB8AC3E}">
        <p14:creationId xmlns:p14="http://schemas.microsoft.com/office/powerpoint/2010/main" val="63875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Grid comparisson crosswalk to align to CB21. " hidden="1">
            <a:extLst>
              <a:ext uri="{FF2B5EF4-FFF2-40B4-BE49-F238E27FC236}">
                <a16:creationId xmlns:a16="http://schemas.microsoft.com/office/drawing/2014/main" id="{1509FF15-5F4D-41C2-82A2-7303C8480B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3" t="3806" r="57585"/>
          <a:stretch/>
        </p:blipFill>
        <p:spPr bwMode="auto">
          <a:xfrm>
            <a:off x="4669381" y="1026943"/>
            <a:ext cx="2466840" cy="4572000"/>
          </a:xfrm>
          <a:prstGeom prst="rect">
            <a:avLst/>
          </a:prstGeom>
          <a:noFill/>
          <a:ln>
            <a:noFill/>
          </a:ln>
          <a:extLst>
            <a:ext uri="{53640926-AAD7-44D8-BBD7-CCE9431645EC}">
              <a14:shadowObscured xmlns:a14="http://schemas.microsoft.com/office/drawing/2010/main"/>
            </a:ext>
          </a:extLst>
        </p:spPr>
      </p:pic>
      <p:cxnSp>
        <p:nvCxnSpPr>
          <p:cNvPr id="31" name="Straight Connector 30" hidden="1">
            <a:extLst>
              <a:ext uri="{FF2B5EF4-FFF2-40B4-BE49-F238E27FC236}">
                <a16:creationId xmlns:a16="http://schemas.microsoft.com/office/drawing/2014/main" id="{CBA3E1F7-81B2-4344-9EE4-E10D2FEECF29}"/>
              </a:ext>
              <a:ext uri="{C183D7F6-B498-43B3-948B-1728B52AA6E4}">
                <adec:decorative xmlns:adec="http://schemas.microsoft.com/office/drawing/2017/decorative" val="1"/>
              </a:ext>
            </a:extLst>
          </p:cNvPr>
          <p:cNvCxnSpPr/>
          <p:nvPr/>
        </p:nvCxnSpPr>
        <p:spPr>
          <a:xfrm>
            <a:off x="7462980" y="1904439"/>
            <a:ext cx="707120" cy="794328"/>
          </a:xfrm>
          <a:prstGeom prst="line">
            <a:avLst/>
          </a:prstGeom>
          <a:noFill/>
          <a:ln w="28575" cap="flat" cmpd="sng" algn="ctr">
            <a:solidFill>
              <a:schemeClr val="bg2">
                <a:lumMod val="40000"/>
                <a:lumOff val="60000"/>
              </a:schemeClr>
            </a:solidFill>
            <a:prstDash val="solid"/>
            <a:round/>
            <a:headEnd type="none" w="med" len="med"/>
            <a:tailEnd type="arrow" w="med" len="med"/>
          </a:ln>
          <a:effectLst/>
        </p:spPr>
      </p:cxnSp>
      <p:cxnSp>
        <p:nvCxnSpPr>
          <p:cNvPr id="32" name="Straight Connector 31" hidden="1">
            <a:extLst>
              <a:ext uri="{FF2B5EF4-FFF2-40B4-BE49-F238E27FC236}">
                <a16:creationId xmlns:a16="http://schemas.microsoft.com/office/drawing/2014/main" id="{F73BA874-683E-4B42-8EFA-1890D55D08E2}"/>
              </a:ext>
              <a:ext uri="{C183D7F6-B498-43B3-948B-1728B52AA6E4}">
                <adec:decorative xmlns:adec="http://schemas.microsoft.com/office/drawing/2017/decorative" val="1"/>
              </a:ext>
            </a:extLst>
          </p:cNvPr>
          <p:cNvCxnSpPr>
            <a:cxnSpLocks/>
          </p:cNvCxnSpPr>
          <p:nvPr/>
        </p:nvCxnSpPr>
        <p:spPr>
          <a:xfrm flipV="1">
            <a:off x="7490690" y="3725428"/>
            <a:ext cx="707120" cy="794328"/>
          </a:xfrm>
          <a:prstGeom prst="line">
            <a:avLst/>
          </a:prstGeom>
          <a:noFill/>
          <a:ln w="28575" cap="flat" cmpd="sng" algn="ctr">
            <a:solidFill>
              <a:schemeClr val="bg2">
                <a:lumMod val="40000"/>
                <a:lumOff val="60000"/>
              </a:schemeClr>
            </a:solidFill>
            <a:prstDash val="solid"/>
            <a:round/>
            <a:headEnd type="none" w="med" len="med"/>
            <a:tailEnd type="arrow" w="med" len="med"/>
          </a:ln>
          <a:effectLst/>
        </p:spPr>
      </p:cxnSp>
      <p:cxnSp>
        <p:nvCxnSpPr>
          <p:cNvPr id="33" name="Straight Connector 32" hidden="1">
            <a:extLst>
              <a:ext uri="{FF2B5EF4-FFF2-40B4-BE49-F238E27FC236}">
                <a16:creationId xmlns:a16="http://schemas.microsoft.com/office/drawing/2014/main" id="{699D8BF4-BB24-4180-A27E-0DFB9D6BC919}"/>
              </a:ext>
              <a:ext uri="{C183D7F6-B498-43B3-948B-1728B52AA6E4}">
                <adec:decorative xmlns:adec="http://schemas.microsoft.com/office/drawing/2017/decorative" val="1"/>
              </a:ext>
            </a:extLst>
          </p:cNvPr>
          <p:cNvCxnSpPr>
            <a:cxnSpLocks/>
          </p:cNvCxnSpPr>
          <p:nvPr/>
        </p:nvCxnSpPr>
        <p:spPr>
          <a:xfrm flipV="1">
            <a:off x="7553304" y="3390373"/>
            <a:ext cx="533670" cy="335055"/>
          </a:xfrm>
          <a:prstGeom prst="line">
            <a:avLst/>
          </a:prstGeom>
          <a:noFill/>
          <a:ln w="28575" cap="flat" cmpd="sng" algn="ctr">
            <a:solidFill>
              <a:schemeClr val="bg2">
                <a:lumMod val="40000"/>
                <a:lumOff val="60000"/>
              </a:schemeClr>
            </a:solidFill>
            <a:prstDash val="solid"/>
            <a:round/>
            <a:headEnd type="none" w="med" len="med"/>
            <a:tailEnd type="arrow" w="med" len="med"/>
          </a:ln>
          <a:effectLst/>
        </p:spPr>
      </p:cxnSp>
      <p:cxnSp>
        <p:nvCxnSpPr>
          <p:cNvPr id="34" name="Straight Connector 33" hidden="1">
            <a:extLst>
              <a:ext uri="{FF2B5EF4-FFF2-40B4-BE49-F238E27FC236}">
                <a16:creationId xmlns:a16="http://schemas.microsoft.com/office/drawing/2014/main" id="{3265A284-E6AC-4238-AF7F-EBE6CDA91E1E}"/>
              </a:ext>
              <a:ext uri="{C183D7F6-B498-43B3-948B-1728B52AA6E4}">
                <adec:decorative xmlns:adec="http://schemas.microsoft.com/office/drawing/2017/decorative" val="1"/>
              </a:ext>
            </a:extLst>
          </p:cNvPr>
          <p:cNvCxnSpPr>
            <a:cxnSpLocks/>
          </p:cNvCxnSpPr>
          <p:nvPr/>
        </p:nvCxnSpPr>
        <p:spPr>
          <a:xfrm>
            <a:off x="7549705" y="2738952"/>
            <a:ext cx="533670" cy="335055"/>
          </a:xfrm>
          <a:prstGeom prst="line">
            <a:avLst/>
          </a:prstGeom>
          <a:noFill/>
          <a:ln w="28575" cap="flat" cmpd="sng" algn="ctr">
            <a:solidFill>
              <a:schemeClr val="bg2">
                <a:lumMod val="40000"/>
                <a:lumOff val="60000"/>
              </a:schemeClr>
            </a:solidFill>
            <a:prstDash val="solid"/>
            <a:round/>
            <a:headEnd type="none" w="med" len="med"/>
            <a:tailEnd type="arrow" w="med" len="med"/>
          </a:ln>
          <a:effectLst/>
        </p:spPr>
      </p:cxnSp>
      <p:cxnSp>
        <p:nvCxnSpPr>
          <p:cNvPr id="35" name="Straight Connector 34" hidden="1">
            <a:extLst>
              <a:ext uri="{FF2B5EF4-FFF2-40B4-BE49-F238E27FC236}">
                <a16:creationId xmlns:a16="http://schemas.microsoft.com/office/drawing/2014/main" id="{2902EF0A-285F-45CB-BC46-B10A9F66C729}"/>
              </a:ext>
              <a:ext uri="{C183D7F6-B498-43B3-948B-1728B52AA6E4}">
                <adec:decorative xmlns:adec="http://schemas.microsoft.com/office/drawing/2017/decorative" val="1"/>
              </a:ext>
            </a:extLst>
          </p:cNvPr>
          <p:cNvCxnSpPr>
            <a:cxnSpLocks/>
          </p:cNvCxnSpPr>
          <p:nvPr/>
        </p:nvCxnSpPr>
        <p:spPr>
          <a:xfrm flipH="1">
            <a:off x="3653100" y="1904439"/>
            <a:ext cx="707120" cy="794328"/>
          </a:xfrm>
          <a:prstGeom prst="line">
            <a:avLst/>
          </a:prstGeom>
          <a:noFill/>
          <a:ln w="28575" cap="flat" cmpd="sng" algn="ctr">
            <a:solidFill>
              <a:schemeClr val="bg2">
                <a:lumMod val="40000"/>
                <a:lumOff val="60000"/>
              </a:schemeClr>
            </a:solidFill>
            <a:prstDash val="solid"/>
            <a:round/>
            <a:headEnd type="none" w="med" len="med"/>
            <a:tailEnd type="arrow" w="med" len="med"/>
          </a:ln>
          <a:effectLst/>
        </p:spPr>
      </p:cxnSp>
      <p:cxnSp>
        <p:nvCxnSpPr>
          <p:cNvPr id="36" name="Straight Connector 35" hidden="1">
            <a:extLst>
              <a:ext uri="{FF2B5EF4-FFF2-40B4-BE49-F238E27FC236}">
                <a16:creationId xmlns:a16="http://schemas.microsoft.com/office/drawing/2014/main" id="{95C1633F-B1A9-4829-9B7C-3BAA85F63162}"/>
              </a:ext>
              <a:ext uri="{C183D7F6-B498-43B3-948B-1728B52AA6E4}">
                <adec:decorative xmlns:adec="http://schemas.microsoft.com/office/drawing/2017/decorative" val="1"/>
              </a:ext>
            </a:extLst>
          </p:cNvPr>
          <p:cNvCxnSpPr>
            <a:cxnSpLocks/>
          </p:cNvCxnSpPr>
          <p:nvPr/>
        </p:nvCxnSpPr>
        <p:spPr>
          <a:xfrm flipH="1" flipV="1">
            <a:off x="3680810" y="3725428"/>
            <a:ext cx="707120" cy="794328"/>
          </a:xfrm>
          <a:prstGeom prst="line">
            <a:avLst/>
          </a:prstGeom>
          <a:noFill/>
          <a:ln w="28575" cap="flat" cmpd="sng" algn="ctr">
            <a:solidFill>
              <a:schemeClr val="bg2">
                <a:lumMod val="40000"/>
                <a:lumOff val="60000"/>
              </a:schemeClr>
            </a:solidFill>
            <a:prstDash val="solid"/>
            <a:round/>
            <a:headEnd type="none" w="med" len="med"/>
            <a:tailEnd type="arrow" w="med" len="med"/>
          </a:ln>
          <a:effectLst/>
        </p:spPr>
      </p:cxnSp>
      <p:cxnSp>
        <p:nvCxnSpPr>
          <p:cNvPr id="37" name="Straight Connector 36" hidden="1">
            <a:extLst>
              <a:ext uri="{FF2B5EF4-FFF2-40B4-BE49-F238E27FC236}">
                <a16:creationId xmlns:a16="http://schemas.microsoft.com/office/drawing/2014/main" id="{9A4E9875-85B6-44C2-9BC4-0E9AC51214F7}"/>
              </a:ext>
              <a:ext uri="{C183D7F6-B498-43B3-948B-1728B52AA6E4}">
                <adec:decorative xmlns:adec="http://schemas.microsoft.com/office/drawing/2017/decorative" val="1"/>
              </a:ext>
            </a:extLst>
          </p:cNvPr>
          <p:cNvCxnSpPr>
            <a:cxnSpLocks/>
          </p:cNvCxnSpPr>
          <p:nvPr/>
        </p:nvCxnSpPr>
        <p:spPr>
          <a:xfrm flipH="1" flipV="1">
            <a:off x="3743424" y="3390373"/>
            <a:ext cx="533670" cy="335055"/>
          </a:xfrm>
          <a:prstGeom prst="line">
            <a:avLst/>
          </a:prstGeom>
          <a:noFill/>
          <a:ln w="28575" cap="flat" cmpd="sng" algn="ctr">
            <a:solidFill>
              <a:schemeClr val="bg2">
                <a:lumMod val="40000"/>
                <a:lumOff val="60000"/>
              </a:schemeClr>
            </a:solidFill>
            <a:prstDash val="solid"/>
            <a:round/>
            <a:headEnd type="none" w="med" len="med"/>
            <a:tailEnd type="arrow" w="med" len="med"/>
          </a:ln>
          <a:effectLst/>
        </p:spPr>
      </p:cxnSp>
      <p:cxnSp>
        <p:nvCxnSpPr>
          <p:cNvPr id="38" name="Straight Connector 37" hidden="1">
            <a:extLst>
              <a:ext uri="{FF2B5EF4-FFF2-40B4-BE49-F238E27FC236}">
                <a16:creationId xmlns:a16="http://schemas.microsoft.com/office/drawing/2014/main" id="{79B3959D-6C7A-4271-A72E-BAFC501A074C}"/>
              </a:ext>
              <a:ext uri="{C183D7F6-B498-43B3-948B-1728B52AA6E4}">
                <adec:decorative xmlns:adec="http://schemas.microsoft.com/office/drawing/2017/decorative" val="1"/>
              </a:ext>
            </a:extLst>
          </p:cNvPr>
          <p:cNvCxnSpPr>
            <a:cxnSpLocks/>
          </p:cNvCxnSpPr>
          <p:nvPr/>
        </p:nvCxnSpPr>
        <p:spPr>
          <a:xfrm flipH="1">
            <a:off x="3739825" y="2738952"/>
            <a:ext cx="533670" cy="335055"/>
          </a:xfrm>
          <a:prstGeom prst="line">
            <a:avLst/>
          </a:prstGeom>
          <a:noFill/>
          <a:ln w="28575" cap="flat" cmpd="sng" algn="ctr">
            <a:solidFill>
              <a:schemeClr val="bg2">
                <a:lumMod val="40000"/>
                <a:lumOff val="60000"/>
              </a:schemeClr>
            </a:solidFill>
            <a:prstDash val="solid"/>
            <a:round/>
            <a:headEnd type="none" w="med" len="med"/>
            <a:tailEnd type="arrow" w="med" len="med"/>
          </a:ln>
          <a:effectLst/>
        </p:spPr>
      </p:cxnSp>
      <p:sp>
        <p:nvSpPr>
          <p:cNvPr id="40" name="TextBox 39">
            <a:extLst>
              <a:ext uri="{FF2B5EF4-FFF2-40B4-BE49-F238E27FC236}">
                <a16:creationId xmlns:a16="http://schemas.microsoft.com/office/drawing/2014/main" id="{4DD86DA1-4501-4A59-BCC3-FF67DE8A06DB}"/>
              </a:ext>
            </a:extLst>
          </p:cNvPr>
          <p:cNvSpPr txBox="1"/>
          <p:nvPr/>
        </p:nvSpPr>
        <p:spPr>
          <a:xfrm>
            <a:off x="8449536" y="4122592"/>
            <a:ext cx="3447958" cy="1169551"/>
          </a:xfrm>
          <a:prstGeom prst="rect">
            <a:avLst/>
          </a:prstGeom>
          <a:noFill/>
        </p:spPr>
        <p:txBody>
          <a:bodyPr wrap="square" rtlCol="0">
            <a:spAutoFit/>
          </a:bodyPr>
          <a:lstStyle/>
          <a:p>
            <a:pPr defTabSz="914400">
              <a:spcBef>
                <a:spcPts val="600"/>
              </a:spcBef>
            </a:pPr>
            <a:r>
              <a:rPr lang="en-US" sz="2000" b="1" dirty="0">
                <a:solidFill>
                  <a:schemeClr val="bg2">
                    <a:lumMod val="40000"/>
                    <a:lumOff val="60000"/>
                  </a:schemeClr>
                </a:solidFill>
                <a:latin typeface="Calibri" panose="020F0502020204030204"/>
              </a:rPr>
              <a:t>Adult Ed Consortia (K12/CCs)</a:t>
            </a:r>
          </a:p>
          <a:p>
            <a:pPr defTabSz="914400">
              <a:spcBef>
                <a:spcPts val="600"/>
              </a:spcBef>
            </a:pPr>
            <a:r>
              <a:rPr lang="en-US" sz="2000" b="1" dirty="0">
                <a:solidFill>
                  <a:schemeClr val="bg2">
                    <a:lumMod val="40000"/>
                    <a:lumOff val="60000"/>
                  </a:schemeClr>
                </a:solidFill>
                <a:latin typeface="Calibri" panose="020F0502020204030204"/>
              </a:rPr>
              <a:t>Align Assessment</a:t>
            </a:r>
          </a:p>
          <a:p>
            <a:pPr defTabSz="914400">
              <a:spcBef>
                <a:spcPts val="600"/>
              </a:spcBef>
            </a:pPr>
            <a:r>
              <a:rPr lang="en-US" sz="2000" b="1" dirty="0">
                <a:solidFill>
                  <a:schemeClr val="bg2">
                    <a:lumMod val="40000"/>
                    <a:lumOff val="60000"/>
                  </a:schemeClr>
                </a:solidFill>
                <a:latin typeface="Calibri" panose="020F0502020204030204"/>
              </a:rPr>
              <a:t>Transition to Postsecondary</a:t>
            </a:r>
          </a:p>
        </p:txBody>
      </p:sp>
      <p:sp>
        <p:nvSpPr>
          <p:cNvPr id="27" name="Oval 26" descr="AB104 (2015-Adult Education)">
            <a:extLst>
              <a:ext uri="{FF2B5EF4-FFF2-40B4-BE49-F238E27FC236}">
                <a16:creationId xmlns:a16="http://schemas.microsoft.com/office/drawing/2014/main" id="{E0E4062D-0887-488C-B87F-2CD8B73C58BF}"/>
              </a:ext>
            </a:extLst>
          </p:cNvPr>
          <p:cNvSpPr/>
          <p:nvPr/>
        </p:nvSpPr>
        <p:spPr>
          <a:xfrm>
            <a:off x="8197810" y="2434876"/>
            <a:ext cx="2593108" cy="1537927"/>
          </a:xfrm>
          <a:prstGeom prst="ellipse">
            <a:avLst/>
          </a:prstGeom>
          <a:solidFill>
            <a:srgbClr val="137B7B">
              <a:lumMod val="20000"/>
              <a:lumOff val="80000"/>
            </a:srgbClr>
          </a:solidFill>
          <a:ln w="12700" cap="flat" cmpd="sng" algn="ctr">
            <a:solidFill>
              <a:srgbClr val="1684A7">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7FF0C899-DAA8-4B7A-B89E-3C40C62A64B7}"/>
              </a:ext>
            </a:extLst>
          </p:cNvPr>
          <p:cNvSpPr txBox="1">
            <a:spLocks/>
          </p:cNvSpPr>
          <p:nvPr/>
        </p:nvSpPr>
        <p:spPr>
          <a:xfrm>
            <a:off x="8308646" y="2541057"/>
            <a:ext cx="23714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C00000"/>
                </a:solidFill>
                <a:latin typeface="Calibri" panose="020F0502020204030204"/>
              </a:rPr>
              <a:t>AB104</a:t>
            </a:r>
          </a:p>
          <a:p>
            <a:pPr algn="ctr"/>
            <a:r>
              <a:rPr lang="en-US" sz="2200" b="1" dirty="0">
                <a:solidFill>
                  <a:srgbClr val="405461">
                    <a:lumMod val="50000"/>
                    <a:lumOff val="50000"/>
                  </a:srgbClr>
                </a:solidFill>
                <a:latin typeface="Calibri" panose="020F0502020204030204"/>
              </a:rPr>
              <a:t>(2015 – Adult Education)</a:t>
            </a:r>
          </a:p>
        </p:txBody>
      </p:sp>
      <p:pic>
        <p:nvPicPr>
          <p:cNvPr id="30" name="Picture 29" descr="Grid represents the crosswalk to align to CB21. AB705 and AB104.">
            <a:extLst>
              <a:ext uri="{FF2B5EF4-FFF2-40B4-BE49-F238E27FC236}">
                <a16:creationId xmlns:a16="http://schemas.microsoft.com/office/drawing/2014/main" id="{87525796-21E6-48F0-BF97-E233B096C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058" y="1026943"/>
            <a:ext cx="3447958" cy="4572000"/>
          </a:xfrm>
          <a:prstGeom prst="rect">
            <a:avLst/>
          </a:prstGeom>
        </p:spPr>
      </p:pic>
      <p:sp>
        <p:nvSpPr>
          <p:cNvPr id="39" name="TextBox 38">
            <a:extLst>
              <a:ext uri="{FF2B5EF4-FFF2-40B4-BE49-F238E27FC236}">
                <a16:creationId xmlns:a16="http://schemas.microsoft.com/office/drawing/2014/main" id="{68731E5F-2A83-4226-B9A4-5EBEF6BAA226}"/>
              </a:ext>
            </a:extLst>
          </p:cNvPr>
          <p:cNvSpPr txBox="1"/>
          <p:nvPr/>
        </p:nvSpPr>
        <p:spPr>
          <a:xfrm>
            <a:off x="1059992" y="4203649"/>
            <a:ext cx="2650168" cy="1862048"/>
          </a:xfrm>
          <a:prstGeom prst="rect">
            <a:avLst/>
          </a:prstGeom>
          <a:noFill/>
        </p:spPr>
        <p:txBody>
          <a:bodyPr wrap="square" rtlCol="0">
            <a:spAutoFit/>
          </a:bodyPr>
          <a:lstStyle/>
          <a:p>
            <a:pPr defTabSz="914400">
              <a:spcBef>
                <a:spcPts val="600"/>
              </a:spcBef>
            </a:pPr>
            <a:r>
              <a:rPr lang="en-US" sz="2000" b="1" dirty="0">
                <a:solidFill>
                  <a:schemeClr val="bg2">
                    <a:lumMod val="40000"/>
                    <a:lumOff val="60000"/>
                  </a:schemeClr>
                </a:solidFill>
                <a:latin typeface="Calibri" panose="020F0502020204030204"/>
              </a:rPr>
              <a:t>Elimination of Placement Test</a:t>
            </a:r>
          </a:p>
          <a:p>
            <a:pPr defTabSz="914400">
              <a:spcBef>
                <a:spcPts val="600"/>
              </a:spcBef>
            </a:pPr>
            <a:r>
              <a:rPr lang="en-US" sz="2000" b="1" dirty="0">
                <a:solidFill>
                  <a:schemeClr val="bg2">
                    <a:lumMod val="40000"/>
                    <a:lumOff val="60000"/>
                  </a:schemeClr>
                </a:solidFill>
                <a:latin typeface="Calibri" panose="020F0502020204030204"/>
              </a:rPr>
              <a:t>1 </a:t>
            </a:r>
            <a:r>
              <a:rPr lang="en-US" sz="2000" b="1" dirty="0" err="1">
                <a:solidFill>
                  <a:schemeClr val="bg2">
                    <a:lumMod val="40000"/>
                    <a:lumOff val="60000"/>
                  </a:schemeClr>
                </a:solidFill>
                <a:latin typeface="Calibri" panose="020F0502020204030204"/>
              </a:rPr>
              <a:t>yr</a:t>
            </a:r>
            <a:r>
              <a:rPr lang="en-US" sz="2000" b="1" dirty="0">
                <a:solidFill>
                  <a:schemeClr val="bg2">
                    <a:lumMod val="40000"/>
                    <a:lumOff val="60000"/>
                  </a:schemeClr>
                </a:solidFill>
                <a:latin typeface="Calibri" panose="020F0502020204030204"/>
              </a:rPr>
              <a:t>/3 </a:t>
            </a:r>
            <a:r>
              <a:rPr lang="en-US" sz="2000" b="1" dirty="0" err="1">
                <a:solidFill>
                  <a:schemeClr val="bg2">
                    <a:lumMod val="40000"/>
                    <a:lumOff val="60000"/>
                  </a:schemeClr>
                </a:solidFill>
                <a:latin typeface="Calibri" panose="020F0502020204030204"/>
              </a:rPr>
              <a:t>yr</a:t>
            </a:r>
            <a:r>
              <a:rPr lang="en-US" sz="2000" b="1" dirty="0">
                <a:solidFill>
                  <a:schemeClr val="bg2">
                    <a:lumMod val="40000"/>
                    <a:lumOff val="60000"/>
                  </a:schemeClr>
                </a:solidFill>
                <a:latin typeface="Calibri" panose="020F0502020204030204"/>
              </a:rPr>
              <a:t> Time Clock</a:t>
            </a:r>
          </a:p>
          <a:p>
            <a:pPr defTabSz="914400">
              <a:spcBef>
                <a:spcPts val="600"/>
              </a:spcBef>
            </a:pPr>
            <a:r>
              <a:rPr lang="en-US" sz="2000" b="1" dirty="0">
                <a:solidFill>
                  <a:schemeClr val="bg2">
                    <a:lumMod val="40000"/>
                    <a:lumOff val="60000"/>
                  </a:schemeClr>
                </a:solidFill>
                <a:latin typeface="Calibri" panose="020F0502020204030204"/>
              </a:rPr>
              <a:t>Multiple Measures</a:t>
            </a:r>
          </a:p>
          <a:p>
            <a:pPr defTabSz="914400">
              <a:spcBef>
                <a:spcPts val="600"/>
              </a:spcBef>
            </a:pPr>
            <a:r>
              <a:rPr lang="en-US" sz="2000" b="1" dirty="0">
                <a:solidFill>
                  <a:schemeClr val="bg2">
                    <a:lumMod val="40000"/>
                    <a:lumOff val="60000"/>
                  </a:schemeClr>
                </a:solidFill>
                <a:latin typeface="Calibri" panose="020F0502020204030204"/>
              </a:rPr>
              <a:t>Guided Self Placement</a:t>
            </a:r>
          </a:p>
        </p:txBody>
      </p:sp>
      <p:sp>
        <p:nvSpPr>
          <p:cNvPr id="25" name="Oval 24" descr="AB705 crosswalk or alighn CB21 ">
            <a:extLst>
              <a:ext uri="{FF2B5EF4-FFF2-40B4-BE49-F238E27FC236}">
                <a16:creationId xmlns:a16="http://schemas.microsoft.com/office/drawing/2014/main" id="{6B3D0110-AA6F-4AC0-A256-3C2A825F7CC8}"/>
              </a:ext>
            </a:extLst>
          </p:cNvPr>
          <p:cNvSpPr/>
          <p:nvPr/>
        </p:nvSpPr>
        <p:spPr>
          <a:xfrm>
            <a:off x="1059992" y="2434876"/>
            <a:ext cx="2593108" cy="1537927"/>
          </a:xfrm>
          <a:prstGeom prst="ellipse">
            <a:avLst/>
          </a:prstGeom>
          <a:solidFill>
            <a:srgbClr val="137B7B">
              <a:lumMod val="20000"/>
              <a:lumOff val="80000"/>
            </a:srgbClr>
          </a:solidFill>
          <a:ln w="12700" cap="flat" cmpd="sng" algn="ctr">
            <a:solidFill>
              <a:srgbClr val="1684A7">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6" name="Title 1" descr="AB705 (2017/18-Student Success Act)">
            <a:extLst>
              <a:ext uri="{FF2B5EF4-FFF2-40B4-BE49-F238E27FC236}">
                <a16:creationId xmlns:a16="http://schemas.microsoft.com/office/drawing/2014/main" id="{EF886D7F-7468-4138-BE8A-D38AF3122A45}"/>
              </a:ext>
            </a:extLst>
          </p:cNvPr>
          <p:cNvSpPr txBox="1">
            <a:spLocks/>
          </p:cNvSpPr>
          <p:nvPr/>
        </p:nvSpPr>
        <p:spPr>
          <a:xfrm>
            <a:off x="1170828" y="2541057"/>
            <a:ext cx="237143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C00000"/>
                </a:solidFill>
                <a:latin typeface="Calibri" panose="020F0502020204030204"/>
              </a:rPr>
              <a:t>AB705</a:t>
            </a:r>
          </a:p>
          <a:p>
            <a:pPr algn="ctr"/>
            <a:r>
              <a:rPr lang="en-US" sz="2200" b="1" dirty="0">
                <a:solidFill>
                  <a:srgbClr val="405461">
                    <a:lumMod val="50000"/>
                    <a:lumOff val="50000"/>
                  </a:srgbClr>
                </a:solidFill>
                <a:latin typeface="Calibri" panose="020F0502020204030204"/>
              </a:rPr>
              <a:t>(2017/18 – Student Success Act)</a:t>
            </a:r>
          </a:p>
        </p:txBody>
      </p:sp>
      <p:pic>
        <p:nvPicPr>
          <p:cNvPr id="19" name="Picture 18" descr="California Adult Education Logo">
            <a:extLst>
              <a:ext uri="{FF2B5EF4-FFF2-40B4-BE49-F238E27FC236}">
                <a16:creationId xmlns:a16="http://schemas.microsoft.com/office/drawing/2014/main" id="{A0B31C07-50FF-4F15-B99A-4FCE38208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2" name="Title 1">
            <a:extLst>
              <a:ext uri="{FF2B5EF4-FFF2-40B4-BE49-F238E27FC236}">
                <a16:creationId xmlns:a16="http://schemas.microsoft.com/office/drawing/2014/main" id="{CE34AAD1-4AFA-F044-97CF-B6D5A5B796B7}"/>
              </a:ext>
            </a:extLst>
          </p:cNvPr>
          <p:cNvSpPr>
            <a:spLocks noGrp="1"/>
          </p:cNvSpPr>
          <p:nvPr>
            <p:ph type="title" idx="4294967295"/>
          </p:nvPr>
        </p:nvSpPr>
        <p:spPr/>
        <p:txBody>
          <a:bodyPr/>
          <a:lstStyle/>
          <a:p>
            <a:pPr rtl="0" eaLnBrk="1" latinLnBrk="0" hangingPunct="1"/>
            <a:r>
              <a:rPr lang="en-US" sz="2800" b="0" kern="1200" dirty="0">
                <a:solidFill>
                  <a:srgbClr val="E1EEE9"/>
                </a:solidFill>
                <a:effectLst/>
                <a:latin typeface="Century Gothic" panose="020B0502020202020204" pitchFamily="34" charset="0"/>
                <a:ea typeface="+mn-ea"/>
                <a:cs typeface="+mn-cs"/>
              </a:rPr>
              <a:t>Crosswalk or Align CB21</a:t>
            </a:r>
            <a:endParaRPr lang="en-US" dirty="0">
              <a:effectLst/>
            </a:endParaRPr>
          </a:p>
          <a:p>
            <a:endParaRPr lang="en-US" dirty="0"/>
          </a:p>
        </p:txBody>
      </p:sp>
    </p:spTree>
    <p:extLst>
      <p:ext uri="{BB962C8B-B14F-4D97-AF65-F5344CB8AC3E}">
        <p14:creationId xmlns:p14="http://schemas.microsoft.com/office/powerpoint/2010/main" val="106972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1F7BCBB-875E-46D7-8627-8B26C087EC52}"/>
              </a:ext>
            </a:extLst>
          </p:cNvPr>
          <p:cNvSpPr/>
          <p:nvPr/>
        </p:nvSpPr>
        <p:spPr>
          <a:xfrm>
            <a:off x="6170915" y="2023350"/>
            <a:ext cx="4854347" cy="3366258"/>
          </a:xfrm>
          <a:prstGeom prst="ellipse">
            <a:avLst/>
          </a:prstGeom>
          <a:solidFill>
            <a:srgbClr val="50B948">
              <a:lumMod val="60000"/>
              <a:lumOff val="40000"/>
            </a:srgbClr>
          </a:solidFill>
          <a:ln w="12700" cap="flat" cmpd="sng" algn="ctr">
            <a:solidFill>
              <a:srgbClr val="137B7B">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CB21 Revision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Math, English, ESL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CB21, EFL, CAI descriptors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CC credit, NC &amp; K12 AE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Meet twice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CCF3DD92-841B-470B-9C18-D4C0EE2BE45E}"/>
              </a:ext>
            </a:extLst>
          </p:cNvPr>
          <p:cNvSpPr txBox="1">
            <a:spLocks/>
          </p:cNvSpPr>
          <p:nvPr/>
        </p:nvSpPr>
        <p:spPr>
          <a:xfrm>
            <a:off x="7378412" y="1564320"/>
            <a:ext cx="2561179" cy="459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3">
                    <a:lumMod val="20000"/>
                    <a:lumOff val="80000"/>
                  </a:schemeClr>
                </a:solidFill>
                <a:latin typeface="Calibri" panose="020F0502020204030204"/>
              </a:rPr>
              <a:t>2018/2019</a:t>
            </a:r>
          </a:p>
        </p:txBody>
      </p:sp>
      <p:sp>
        <p:nvSpPr>
          <p:cNvPr id="6" name="Oval 5">
            <a:extLst>
              <a:ext uri="{FF2B5EF4-FFF2-40B4-BE49-F238E27FC236}">
                <a16:creationId xmlns:a16="http://schemas.microsoft.com/office/drawing/2014/main" id="{69420D4D-AA71-428C-96D8-4CFAC44AEBF4}"/>
              </a:ext>
            </a:extLst>
          </p:cNvPr>
          <p:cNvSpPr/>
          <p:nvPr/>
        </p:nvSpPr>
        <p:spPr>
          <a:xfrm>
            <a:off x="953006" y="2023350"/>
            <a:ext cx="4956105" cy="3366258"/>
          </a:xfrm>
          <a:prstGeom prst="ellipse">
            <a:avLst/>
          </a:prstGeom>
          <a:solidFill>
            <a:srgbClr val="137B7B">
              <a:lumMod val="60000"/>
              <a:lumOff val="40000"/>
            </a:srgbClr>
          </a:solidFill>
          <a:ln w="12700" cap="flat" cmpd="sng" algn="ctr">
            <a:solidFill>
              <a:srgbClr val="137B7B">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CB21/EFL Crosswalk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Math, English, ESL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CB21, EFL, CAI descriptors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CC credit, NC and K12 AE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Met 3 times (15 </a:t>
            </a:r>
            <a:r>
              <a:rPr kumimoji="0" lang="en-US" sz="2400" b="0" i="0" u="none" strike="noStrike" kern="0" cap="none" spc="0" normalizeH="0" baseline="0" noProof="0" dirty="0" err="1">
                <a:ln>
                  <a:noFill/>
                </a:ln>
                <a:solidFill>
                  <a:srgbClr val="5DB7B0">
                    <a:lumMod val="50000"/>
                  </a:srgbClr>
                </a:solidFill>
                <a:effectLst/>
                <a:uLnTx/>
                <a:uFillTx/>
                <a:latin typeface="Calibri" panose="020F0502020204030204"/>
                <a:ea typeface="+mn-ea"/>
                <a:cs typeface="+mn-cs"/>
              </a:rPr>
              <a:t>hrs</a:t>
            </a:r>
            <a:r>
              <a:rPr kumimoji="0" lang="en-US" sz="2400" b="0" i="0" u="none" strike="noStrike" kern="0" cap="none" spc="0" normalizeH="0" baseline="0" noProof="0" dirty="0">
                <a:ln>
                  <a:noFill/>
                </a:ln>
                <a:solidFill>
                  <a:srgbClr val="5DB7B0">
                    <a:lumMod val="50000"/>
                  </a:srgbClr>
                </a:solidFill>
                <a:effectLst/>
                <a:uLnTx/>
                <a:uFillTx/>
                <a:latin typeface="Calibri" panose="020F0502020204030204"/>
                <a:ea typeface="+mn-ea"/>
                <a:cs typeface="+mn-cs"/>
              </a:rPr>
              <a:t>)</a:t>
            </a:r>
          </a:p>
        </p:txBody>
      </p:sp>
      <p:sp>
        <p:nvSpPr>
          <p:cNvPr id="8" name="Title 1">
            <a:extLst>
              <a:ext uri="{FF2B5EF4-FFF2-40B4-BE49-F238E27FC236}">
                <a16:creationId xmlns:a16="http://schemas.microsoft.com/office/drawing/2014/main" id="{B112E157-3354-4BDD-B7CF-5F5A539AF3C3}"/>
              </a:ext>
            </a:extLst>
          </p:cNvPr>
          <p:cNvSpPr txBox="1">
            <a:spLocks/>
          </p:cNvSpPr>
          <p:nvPr/>
        </p:nvSpPr>
        <p:spPr>
          <a:xfrm>
            <a:off x="2281371" y="1564320"/>
            <a:ext cx="2561179" cy="459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3">
                    <a:lumMod val="20000"/>
                    <a:lumOff val="80000"/>
                  </a:schemeClr>
                </a:solidFill>
                <a:latin typeface="Calibri" panose="020F0502020204030204"/>
              </a:rPr>
              <a:t>2017/2018</a:t>
            </a:r>
          </a:p>
        </p:txBody>
      </p:sp>
      <p:sp>
        <p:nvSpPr>
          <p:cNvPr id="2" name="Title 1">
            <a:extLst>
              <a:ext uri="{FF2B5EF4-FFF2-40B4-BE49-F238E27FC236}">
                <a16:creationId xmlns:a16="http://schemas.microsoft.com/office/drawing/2014/main" id="{38EFF524-DF55-4AA4-81E9-54B9ED9034B4}"/>
              </a:ext>
            </a:extLst>
          </p:cNvPr>
          <p:cNvSpPr>
            <a:spLocks noGrp="1"/>
          </p:cNvSpPr>
          <p:nvPr>
            <p:ph type="title"/>
          </p:nvPr>
        </p:nvSpPr>
        <p:spPr>
          <a:xfrm>
            <a:off x="4294498" y="431504"/>
            <a:ext cx="3752834" cy="687770"/>
          </a:xfrm>
        </p:spPr>
        <p:txBody>
          <a:bodyPr/>
          <a:lstStyle/>
          <a:p>
            <a:r>
              <a:rPr lang="en-US" sz="3200" dirty="0"/>
              <a:t>Two Processes</a:t>
            </a:r>
          </a:p>
        </p:txBody>
      </p:sp>
      <p:pic>
        <p:nvPicPr>
          <p:cNvPr id="11" name="Picture 10" descr="WestEd Logo">
            <a:extLst>
              <a:ext uri="{FF2B5EF4-FFF2-40B4-BE49-F238E27FC236}">
                <a16:creationId xmlns:a16="http://schemas.microsoft.com/office/drawing/2014/main" id="{34FD0D01-910F-4198-B4DC-5296C2854A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0" name="Picture 9" descr="California Adult Education Logo">
            <a:extLst>
              <a:ext uri="{FF2B5EF4-FFF2-40B4-BE49-F238E27FC236}">
                <a16:creationId xmlns:a16="http://schemas.microsoft.com/office/drawing/2014/main" id="{C9B68C99-6BBE-4FC7-BACF-190160EC6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132417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 name="Group 3" descr="Revsied CB21 rubrics purpose list. ">
            <a:extLst>
              <a:ext uri="{FF2B5EF4-FFF2-40B4-BE49-F238E27FC236}">
                <a16:creationId xmlns:a16="http://schemas.microsoft.com/office/drawing/2014/main" id="{859E89B5-A4A8-2145-8F4E-D8332B948C56}"/>
              </a:ext>
            </a:extLst>
          </p:cNvPr>
          <p:cNvGrpSpPr/>
          <p:nvPr/>
        </p:nvGrpSpPr>
        <p:grpSpPr>
          <a:xfrm>
            <a:off x="5608638" y="967274"/>
            <a:ext cx="5614986" cy="4769464"/>
            <a:chOff x="5608638" y="967274"/>
            <a:chExt cx="5614986" cy="4769464"/>
          </a:xfrm>
        </p:grpSpPr>
        <p:sp>
          <p:nvSpPr>
            <p:cNvPr id="19" name="Freeform 18">
              <a:extLst>
                <a:ext uri="{FF2B5EF4-FFF2-40B4-BE49-F238E27FC236}">
                  <a16:creationId xmlns:a16="http://schemas.microsoft.com/office/drawing/2014/main" id="{9EA7E287-A654-A547-B355-B8BA831FED1E}"/>
                </a:ext>
              </a:extLst>
            </p:cNvPr>
            <p:cNvSpPr/>
            <p:nvPr/>
          </p:nvSpPr>
          <p:spPr>
            <a:xfrm>
              <a:off x="6731635" y="4826535"/>
              <a:ext cx="4491989" cy="910203"/>
            </a:xfrm>
            <a:custGeom>
              <a:avLst/>
              <a:gdLst>
                <a:gd name="connsiteX0" fmla="*/ 0 w 4491989"/>
                <a:gd name="connsiteY0" fmla="*/ 0 h 910203"/>
                <a:gd name="connsiteX1" fmla="*/ 4491989 w 4491989"/>
                <a:gd name="connsiteY1" fmla="*/ 0 h 910203"/>
                <a:gd name="connsiteX2" fmla="*/ 4491989 w 4491989"/>
                <a:gd name="connsiteY2" fmla="*/ 910203 h 910203"/>
                <a:gd name="connsiteX3" fmla="*/ 0 w 4491989"/>
                <a:gd name="connsiteY3" fmla="*/ 910203 h 910203"/>
                <a:gd name="connsiteX4" fmla="*/ 0 w 4491989"/>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989" h="910203">
                  <a:moveTo>
                    <a:pt x="0" y="0"/>
                  </a:moveTo>
                  <a:lnTo>
                    <a:pt x="4491989" y="0"/>
                  </a:lnTo>
                  <a:lnTo>
                    <a:pt x="4491989" y="910203"/>
                  </a:lnTo>
                  <a:lnTo>
                    <a:pt x="0" y="910203"/>
                  </a:lnTo>
                  <a:lnTo>
                    <a:pt x="0" y="0"/>
                  </a:lnTo>
                  <a:close/>
                </a:path>
              </a:pathLst>
            </a:custGeom>
          </p:spPr>
          <p:style>
            <a:lnRef idx="2">
              <a:schemeClr val="accent5">
                <a:tint val="40000"/>
                <a:alpha val="90000"/>
                <a:hueOff val="6029015"/>
                <a:satOff val="58"/>
                <a:lumOff val="463"/>
                <a:alphaOff val="0"/>
              </a:schemeClr>
            </a:lnRef>
            <a:fillRef idx="1">
              <a:schemeClr val="accent5">
                <a:tint val="40000"/>
                <a:alpha val="90000"/>
                <a:hueOff val="6029015"/>
                <a:satOff val="58"/>
                <a:lumOff val="463"/>
                <a:alphaOff val="0"/>
              </a:schemeClr>
            </a:fillRef>
            <a:effectRef idx="0">
              <a:schemeClr val="accent5">
                <a:tint val="40000"/>
                <a:alpha val="90000"/>
                <a:hueOff val="6029015"/>
                <a:satOff val="58"/>
                <a:lumOff val="463"/>
                <a:alphaOff val="0"/>
              </a:schemeClr>
            </a:effectRef>
            <a:fontRef idx="minor">
              <a:schemeClr val="dk1">
                <a:hueOff val="0"/>
                <a:satOff val="0"/>
                <a:lumOff val="0"/>
                <a:alphaOff val="0"/>
              </a:schemeClr>
            </a:fontRef>
          </p:style>
          <p:txBody>
            <a:bodyPr spcFirstLastPara="0" vert="horz" wrap="square" lIns="87157" tIns="231192" rIns="87157" bIns="231192"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The element will continue to be used to determine skills gains in contexts like AB705, the Student Success Metrics, and the Adult Education Program.</a:t>
              </a:r>
            </a:p>
          </p:txBody>
        </p:sp>
        <p:sp>
          <p:nvSpPr>
            <p:cNvPr id="20" name="Freeform 19">
              <a:extLst>
                <a:ext uri="{FF2B5EF4-FFF2-40B4-BE49-F238E27FC236}">
                  <a16:creationId xmlns:a16="http://schemas.microsoft.com/office/drawing/2014/main" id="{ECF5A049-9906-E947-B7EF-0EB3E44A7BE1}"/>
                </a:ext>
              </a:extLst>
            </p:cNvPr>
            <p:cNvSpPr/>
            <p:nvPr/>
          </p:nvSpPr>
          <p:spPr>
            <a:xfrm>
              <a:off x="5608638" y="4826535"/>
              <a:ext cx="1122997" cy="910203"/>
            </a:xfrm>
            <a:custGeom>
              <a:avLst/>
              <a:gdLst>
                <a:gd name="connsiteX0" fmla="*/ 0 w 1122997"/>
                <a:gd name="connsiteY0" fmla="*/ 0 h 910203"/>
                <a:gd name="connsiteX1" fmla="*/ 1122997 w 1122997"/>
                <a:gd name="connsiteY1" fmla="*/ 0 h 910203"/>
                <a:gd name="connsiteX2" fmla="*/ 1122997 w 1122997"/>
                <a:gd name="connsiteY2" fmla="*/ 910203 h 910203"/>
                <a:gd name="connsiteX3" fmla="*/ 0 w 1122997"/>
                <a:gd name="connsiteY3" fmla="*/ 910203 h 910203"/>
                <a:gd name="connsiteX4" fmla="*/ 0 w 1122997"/>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997" h="910203">
                  <a:moveTo>
                    <a:pt x="0" y="0"/>
                  </a:moveTo>
                  <a:lnTo>
                    <a:pt x="1122997" y="0"/>
                  </a:lnTo>
                  <a:lnTo>
                    <a:pt x="1122997" y="910203"/>
                  </a:lnTo>
                  <a:lnTo>
                    <a:pt x="0" y="910203"/>
                  </a:lnTo>
                  <a:lnTo>
                    <a:pt x="0" y="0"/>
                  </a:lnTo>
                  <a:close/>
                </a:path>
              </a:pathLst>
            </a:custGeom>
          </p:spPr>
          <p:style>
            <a:lnRef idx="2">
              <a:schemeClr val="accent5">
                <a:hueOff val="6237238"/>
                <a:satOff val="-4013"/>
                <a:lumOff val="2744"/>
                <a:alphaOff val="0"/>
              </a:schemeClr>
            </a:lnRef>
            <a:fillRef idx="1">
              <a:schemeClr val="accent5">
                <a:hueOff val="6237238"/>
                <a:satOff val="-4013"/>
                <a:lumOff val="2744"/>
                <a:alphaOff val="0"/>
              </a:schemeClr>
            </a:fillRef>
            <a:effectRef idx="0">
              <a:schemeClr val="accent5">
                <a:hueOff val="6237238"/>
                <a:satOff val="-4013"/>
                <a:lumOff val="2744"/>
                <a:alphaOff val="0"/>
              </a:schemeClr>
            </a:effectRef>
            <a:fontRef idx="minor">
              <a:schemeClr val="lt1"/>
            </a:fontRef>
          </p:style>
          <p:txBody>
            <a:bodyPr spcFirstLastPara="0" vert="horz" wrap="square" lIns="59425" tIns="89908" rIns="59425" bIns="89908" numCol="1" spcCol="1270" anchor="ctr" anchorCtr="0">
              <a:noAutofit/>
            </a:bodyPr>
            <a:lstStyle/>
            <a:p>
              <a:pPr marL="0" lvl="0" indent="0" algn="ctr" defTabSz="622300">
                <a:lnSpc>
                  <a:spcPct val="90000"/>
                </a:lnSpc>
                <a:spcBef>
                  <a:spcPct val="0"/>
                </a:spcBef>
                <a:spcAft>
                  <a:spcPct val="35000"/>
                </a:spcAft>
                <a:buNone/>
              </a:pPr>
              <a:r>
                <a:rPr lang="en-US" sz="1400" kern="1200" dirty="0"/>
                <a:t>Continue</a:t>
              </a:r>
            </a:p>
          </p:txBody>
        </p:sp>
        <p:sp>
          <p:nvSpPr>
            <p:cNvPr id="17" name="Freeform 16">
              <a:extLst>
                <a:ext uri="{FF2B5EF4-FFF2-40B4-BE49-F238E27FC236}">
                  <a16:creationId xmlns:a16="http://schemas.microsoft.com/office/drawing/2014/main" id="{C78E69E4-A5A9-0341-B5C0-3421D5DA1BB0}"/>
                </a:ext>
              </a:extLst>
            </p:cNvPr>
            <p:cNvSpPr/>
            <p:nvPr/>
          </p:nvSpPr>
          <p:spPr>
            <a:xfrm>
              <a:off x="6731635" y="3861720"/>
              <a:ext cx="4491989" cy="910203"/>
            </a:xfrm>
            <a:custGeom>
              <a:avLst/>
              <a:gdLst>
                <a:gd name="connsiteX0" fmla="*/ 0 w 4491989"/>
                <a:gd name="connsiteY0" fmla="*/ 0 h 910203"/>
                <a:gd name="connsiteX1" fmla="*/ 4491989 w 4491989"/>
                <a:gd name="connsiteY1" fmla="*/ 0 h 910203"/>
                <a:gd name="connsiteX2" fmla="*/ 4491989 w 4491989"/>
                <a:gd name="connsiteY2" fmla="*/ 910203 h 910203"/>
                <a:gd name="connsiteX3" fmla="*/ 0 w 4491989"/>
                <a:gd name="connsiteY3" fmla="*/ 910203 h 910203"/>
                <a:gd name="connsiteX4" fmla="*/ 0 w 4491989"/>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989" h="910203">
                  <a:moveTo>
                    <a:pt x="0" y="0"/>
                  </a:moveTo>
                  <a:lnTo>
                    <a:pt x="4491989" y="0"/>
                  </a:lnTo>
                  <a:lnTo>
                    <a:pt x="4491989" y="910203"/>
                  </a:lnTo>
                  <a:lnTo>
                    <a:pt x="0" y="910203"/>
                  </a:lnTo>
                  <a:lnTo>
                    <a:pt x="0" y="0"/>
                  </a:lnTo>
                  <a:close/>
                </a:path>
              </a:pathLst>
            </a:custGeom>
          </p:spPr>
          <p:style>
            <a:lnRef idx="2">
              <a:schemeClr val="accent5">
                <a:tint val="40000"/>
                <a:alpha val="90000"/>
                <a:hueOff val="4521761"/>
                <a:satOff val="43"/>
                <a:lumOff val="347"/>
                <a:alphaOff val="0"/>
              </a:schemeClr>
            </a:lnRef>
            <a:fillRef idx="1">
              <a:schemeClr val="accent5">
                <a:tint val="40000"/>
                <a:alpha val="90000"/>
                <a:hueOff val="4521761"/>
                <a:satOff val="43"/>
                <a:lumOff val="347"/>
                <a:alphaOff val="0"/>
              </a:schemeClr>
            </a:fillRef>
            <a:effectRef idx="0">
              <a:schemeClr val="accent5">
                <a:tint val="40000"/>
                <a:alpha val="90000"/>
                <a:hueOff val="4521761"/>
                <a:satOff val="43"/>
                <a:lumOff val="347"/>
                <a:alphaOff val="0"/>
              </a:schemeClr>
            </a:effectRef>
            <a:fontRef idx="minor">
              <a:schemeClr val="dk1">
                <a:hueOff val="0"/>
                <a:satOff val="0"/>
                <a:lumOff val="0"/>
                <a:alphaOff val="0"/>
              </a:schemeClr>
            </a:fontRef>
          </p:style>
          <p:txBody>
            <a:bodyPr spcFirstLastPara="0" vert="horz" wrap="square" lIns="87157" tIns="231192" rIns="87157" bIns="231192"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One consolidated rubric will facilitate alignment between credit, noncredit, and adult schools and allow for mirrored courses.</a:t>
              </a:r>
            </a:p>
          </p:txBody>
        </p:sp>
        <p:sp>
          <p:nvSpPr>
            <p:cNvPr id="18" name="Freeform 17">
              <a:extLst>
                <a:ext uri="{FF2B5EF4-FFF2-40B4-BE49-F238E27FC236}">
                  <a16:creationId xmlns:a16="http://schemas.microsoft.com/office/drawing/2014/main" id="{128B99C5-1E81-9D4E-9486-284A4C9D97BC}"/>
                </a:ext>
              </a:extLst>
            </p:cNvPr>
            <p:cNvSpPr/>
            <p:nvPr/>
          </p:nvSpPr>
          <p:spPr>
            <a:xfrm>
              <a:off x="5608638" y="3861720"/>
              <a:ext cx="1122997" cy="910203"/>
            </a:xfrm>
            <a:custGeom>
              <a:avLst/>
              <a:gdLst>
                <a:gd name="connsiteX0" fmla="*/ 0 w 1122997"/>
                <a:gd name="connsiteY0" fmla="*/ 0 h 910203"/>
                <a:gd name="connsiteX1" fmla="*/ 1122997 w 1122997"/>
                <a:gd name="connsiteY1" fmla="*/ 0 h 910203"/>
                <a:gd name="connsiteX2" fmla="*/ 1122997 w 1122997"/>
                <a:gd name="connsiteY2" fmla="*/ 910203 h 910203"/>
                <a:gd name="connsiteX3" fmla="*/ 0 w 1122997"/>
                <a:gd name="connsiteY3" fmla="*/ 910203 h 910203"/>
                <a:gd name="connsiteX4" fmla="*/ 0 w 1122997"/>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997" h="910203">
                  <a:moveTo>
                    <a:pt x="0" y="0"/>
                  </a:moveTo>
                  <a:lnTo>
                    <a:pt x="1122997" y="0"/>
                  </a:lnTo>
                  <a:lnTo>
                    <a:pt x="1122997" y="910203"/>
                  </a:lnTo>
                  <a:lnTo>
                    <a:pt x="0" y="910203"/>
                  </a:lnTo>
                  <a:lnTo>
                    <a:pt x="0" y="0"/>
                  </a:lnTo>
                  <a:close/>
                </a:path>
              </a:pathLst>
            </a:custGeom>
          </p:spPr>
          <p:style>
            <a:lnRef idx="2">
              <a:schemeClr val="accent5">
                <a:hueOff val="4677928"/>
                <a:satOff val="-3010"/>
                <a:lumOff val="2058"/>
                <a:alphaOff val="0"/>
              </a:schemeClr>
            </a:lnRef>
            <a:fillRef idx="1">
              <a:schemeClr val="accent5">
                <a:hueOff val="4677928"/>
                <a:satOff val="-3010"/>
                <a:lumOff val="2058"/>
                <a:alphaOff val="0"/>
              </a:schemeClr>
            </a:fillRef>
            <a:effectRef idx="0">
              <a:schemeClr val="accent5">
                <a:hueOff val="4677928"/>
                <a:satOff val="-3010"/>
                <a:lumOff val="2058"/>
                <a:alphaOff val="0"/>
              </a:schemeClr>
            </a:effectRef>
            <a:fontRef idx="minor">
              <a:schemeClr val="lt1"/>
            </a:fontRef>
          </p:style>
          <p:txBody>
            <a:bodyPr spcFirstLastPara="0" vert="horz" wrap="square" lIns="59425" tIns="89908" rIns="59425" bIns="89908" numCol="1" spcCol="1270" anchor="ctr" anchorCtr="0">
              <a:noAutofit/>
            </a:bodyPr>
            <a:lstStyle/>
            <a:p>
              <a:pPr marL="0" lvl="0" indent="0" algn="ctr" defTabSz="622300">
                <a:lnSpc>
                  <a:spcPct val="90000"/>
                </a:lnSpc>
                <a:spcBef>
                  <a:spcPct val="0"/>
                </a:spcBef>
                <a:spcAft>
                  <a:spcPct val="35000"/>
                </a:spcAft>
                <a:buNone/>
              </a:pPr>
              <a:r>
                <a:rPr lang="en-US" sz="1400" kern="1200" dirty="0"/>
                <a:t>Facilitate</a:t>
              </a:r>
            </a:p>
          </p:txBody>
        </p:sp>
        <p:sp>
          <p:nvSpPr>
            <p:cNvPr id="14" name="Freeform 13">
              <a:extLst>
                <a:ext uri="{FF2B5EF4-FFF2-40B4-BE49-F238E27FC236}">
                  <a16:creationId xmlns:a16="http://schemas.microsoft.com/office/drawing/2014/main" id="{C3CDE972-DDCF-E445-B9C4-44D81A197B2C}"/>
                </a:ext>
              </a:extLst>
            </p:cNvPr>
            <p:cNvSpPr/>
            <p:nvPr/>
          </p:nvSpPr>
          <p:spPr>
            <a:xfrm>
              <a:off x="6731635" y="2896904"/>
              <a:ext cx="4491989" cy="910203"/>
            </a:xfrm>
            <a:custGeom>
              <a:avLst/>
              <a:gdLst>
                <a:gd name="connsiteX0" fmla="*/ 0 w 4491989"/>
                <a:gd name="connsiteY0" fmla="*/ 0 h 910203"/>
                <a:gd name="connsiteX1" fmla="*/ 4491989 w 4491989"/>
                <a:gd name="connsiteY1" fmla="*/ 0 h 910203"/>
                <a:gd name="connsiteX2" fmla="*/ 4491989 w 4491989"/>
                <a:gd name="connsiteY2" fmla="*/ 910203 h 910203"/>
                <a:gd name="connsiteX3" fmla="*/ 0 w 4491989"/>
                <a:gd name="connsiteY3" fmla="*/ 910203 h 910203"/>
                <a:gd name="connsiteX4" fmla="*/ 0 w 4491989"/>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989" h="910203">
                  <a:moveTo>
                    <a:pt x="0" y="0"/>
                  </a:moveTo>
                  <a:lnTo>
                    <a:pt x="4491989" y="0"/>
                  </a:lnTo>
                  <a:lnTo>
                    <a:pt x="4491989" y="910203"/>
                  </a:lnTo>
                  <a:lnTo>
                    <a:pt x="0" y="910203"/>
                  </a:lnTo>
                  <a:lnTo>
                    <a:pt x="0" y="0"/>
                  </a:lnTo>
                  <a:close/>
                </a:path>
              </a:pathLst>
            </a:custGeom>
          </p:spPr>
          <p:style>
            <a:lnRef idx="2">
              <a:schemeClr val="accent5">
                <a:tint val="40000"/>
                <a:alpha val="90000"/>
                <a:hueOff val="3014507"/>
                <a:satOff val="29"/>
                <a:lumOff val="232"/>
                <a:alphaOff val="0"/>
              </a:schemeClr>
            </a:lnRef>
            <a:fillRef idx="1">
              <a:schemeClr val="accent5">
                <a:tint val="40000"/>
                <a:alpha val="90000"/>
                <a:hueOff val="3014507"/>
                <a:satOff val="29"/>
                <a:lumOff val="232"/>
                <a:alphaOff val="0"/>
              </a:schemeClr>
            </a:fillRef>
            <a:effectRef idx="0">
              <a:schemeClr val="accent5">
                <a:tint val="40000"/>
                <a:alpha val="90000"/>
                <a:hueOff val="3014507"/>
                <a:satOff val="29"/>
                <a:lumOff val="232"/>
                <a:alphaOff val="0"/>
              </a:schemeClr>
            </a:effectRef>
            <a:fontRef idx="minor">
              <a:schemeClr val="dk1">
                <a:hueOff val="0"/>
                <a:satOff val="0"/>
                <a:lumOff val="0"/>
                <a:alphaOff val="0"/>
              </a:schemeClr>
            </a:fontRef>
          </p:style>
          <p:txBody>
            <a:bodyPr spcFirstLastPara="0" vert="horz" wrap="square" lIns="87157" tIns="231192" rIns="87157" bIns="231192"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Enable faculty to document the types of skills that students will have mastered by the end of a broader range of pre-collegiate courses, such as pre-stats.</a:t>
              </a:r>
            </a:p>
          </p:txBody>
        </p:sp>
        <p:sp>
          <p:nvSpPr>
            <p:cNvPr id="16" name="Freeform 15">
              <a:extLst>
                <a:ext uri="{FF2B5EF4-FFF2-40B4-BE49-F238E27FC236}">
                  <a16:creationId xmlns:a16="http://schemas.microsoft.com/office/drawing/2014/main" id="{E5519D96-E315-AA47-B25F-1C853B262CD1}"/>
                </a:ext>
              </a:extLst>
            </p:cNvPr>
            <p:cNvSpPr/>
            <p:nvPr/>
          </p:nvSpPr>
          <p:spPr>
            <a:xfrm>
              <a:off x="5608638" y="2896904"/>
              <a:ext cx="1122997" cy="910203"/>
            </a:xfrm>
            <a:custGeom>
              <a:avLst/>
              <a:gdLst>
                <a:gd name="connsiteX0" fmla="*/ 0 w 1122997"/>
                <a:gd name="connsiteY0" fmla="*/ 0 h 910203"/>
                <a:gd name="connsiteX1" fmla="*/ 1122997 w 1122997"/>
                <a:gd name="connsiteY1" fmla="*/ 0 h 910203"/>
                <a:gd name="connsiteX2" fmla="*/ 1122997 w 1122997"/>
                <a:gd name="connsiteY2" fmla="*/ 910203 h 910203"/>
                <a:gd name="connsiteX3" fmla="*/ 0 w 1122997"/>
                <a:gd name="connsiteY3" fmla="*/ 910203 h 910203"/>
                <a:gd name="connsiteX4" fmla="*/ 0 w 1122997"/>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997" h="910203">
                  <a:moveTo>
                    <a:pt x="0" y="0"/>
                  </a:moveTo>
                  <a:lnTo>
                    <a:pt x="1122997" y="0"/>
                  </a:lnTo>
                  <a:lnTo>
                    <a:pt x="1122997" y="910203"/>
                  </a:lnTo>
                  <a:lnTo>
                    <a:pt x="0" y="910203"/>
                  </a:lnTo>
                  <a:lnTo>
                    <a:pt x="0" y="0"/>
                  </a:lnTo>
                  <a:close/>
                </a:path>
              </a:pathLst>
            </a:custGeom>
          </p:spPr>
          <p:style>
            <a:lnRef idx="2">
              <a:schemeClr val="accent5">
                <a:hueOff val="3118619"/>
                <a:satOff val="-2006"/>
                <a:lumOff val="1372"/>
                <a:alphaOff val="0"/>
              </a:schemeClr>
            </a:lnRef>
            <a:fillRef idx="1">
              <a:schemeClr val="accent5">
                <a:hueOff val="3118619"/>
                <a:satOff val="-2006"/>
                <a:lumOff val="1372"/>
                <a:alphaOff val="0"/>
              </a:schemeClr>
            </a:fillRef>
            <a:effectRef idx="0">
              <a:schemeClr val="accent5">
                <a:hueOff val="3118619"/>
                <a:satOff val="-2006"/>
                <a:lumOff val="1372"/>
                <a:alphaOff val="0"/>
              </a:schemeClr>
            </a:effectRef>
            <a:fontRef idx="minor">
              <a:schemeClr val="lt1"/>
            </a:fontRef>
          </p:style>
          <p:txBody>
            <a:bodyPr spcFirstLastPara="0" vert="horz" wrap="square" lIns="59425" tIns="89908" rIns="59425" bIns="89908" numCol="1" spcCol="1270" anchor="ctr" anchorCtr="0">
              <a:noAutofit/>
            </a:bodyPr>
            <a:lstStyle/>
            <a:p>
              <a:pPr marL="0" lvl="0" indent="0" algn="ctr" defTabSz="622300">
                <a:lnSpc>
                  <a:spcPct val="90000"/>
                </a:lnSpc>
                <a:spcBef>
                  <a:spcPct val="0"/>
                </a:spcBef>
                <a:spcAft>
                  <a:spcPct val="35000"/>
                </a:spcAft>
                <a:buNone/>
              </a:pPr>
              <a:r>
                <a:rPr lang="en-US" sz="1400" kern="1200" dirty="0"/>
                <a:t>Enable</a:t>
              </a:r>
            </a:p>
          </p:txBody>
        </p:sp>
        <p:sp>
          <p:nvSpPr>
            <p:cNvPr id="10" name="Freeform 9">
              <a:extLst>
                <a:ext uri="{FF2B5EF4-FFF2-40B4-BE49-F238E27FC236}">
                  <a16:creationId xmlns:a16="http://schemas.microsoft.com/office/drawing/2014/main" id="{95C56118-5BF8-9742-8EDF-B78E8F19DEBF}"/>
                </a:ext>
              </a:extLst>
            </p:cNvPr>
            <p:cNvSpPr/>
            <p:nvPr/>
          </p:nvSpPr>
          <p:spPr>
            <a:xfrm>
              <a:off x="6731635" y="1932089"/>
              <a:ext cx="4491989" cy="910203"/>
            </a:xfrm>
            <a:custGeom>
              <a:avLst/>
              <a:gdLst>
                <a:gd name="connsiteX0" fmla="*/ 0 w 4491989"/>
                <a:gd name="connsiteY0" fmla="*/ 0 h 910203"/>
                <a:gd name="connsiteX1" fmla="*/ 4491989 w 4491989"/>
                <a:gd name="connsiteY1" fmla="*/ 0 h 910203"/>
                <a:gd name="connsiteX2" fmla="*/ 4491989 w 4491989"/>
                <a:gd name="connsiteY2" fmla="*/ 910203 h 910203"/>
                <a:gd name="connsiteX3" fmla="*/ 0 w 4491989"/>
                <a:gd name="connsiteY3" fmla="*/ 910203 h 910203"/>
                <a:gd name="connsiteX4" fmla="*/ 0 w 4491989"/>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989" h="910203">
                  <a:moveTo>
                    <a:pt x="0" y="0"/>
                  </a:moveTo>
                  <a:lnTo>
                    <a:pt x="4491989" y="0"/>
                  </a:lnTo>
                  <a:lnTo>
                    <a:pt x="4491989" y="910203"/>
                  </a:lnTo>
                  <a:lnTo>
                    <a:pt x="0" y="910203"/>
                  </a:lnTo>
                  <a:lnTo>
                    <a:pt x="0" y="0"/>
                  </a:lnTo>
                  <a:close/>
                </a:path>
              </a:pathLst>
            </a:custGeom>
          </p:spPr>
          <p:style>
            <a:lnRef idx="2">
              <a:schemeClr val="accent5">
                <a:tint val="40000"/>
                <a:alpha val="90000"/>
                <a:hueOff val="1507254"/>
                <a:satOff val="14"/>
                <a:lumOff val="116"/>
                <a:alphaOff val="0"/>
              </a:schemeClr>
            </a:lnRef>
            <a:fillRef idx="1">
              <a:schemeClr val="accent5">
                <a:tint val="40000"/>
                <a:alpha val="90000"/>
                <a:hueOff val="1507254"/>
                <a:satOff val="14"/>
                <a:lumOff val="116"/>
                <a:alphaOff val="0"/>
              </a:schemeClr>
            </a:fillRef>
            <a:effectRef idx="0">
              <a:schemeClr val="accent5">
                <a:tint val="40000"/>
                <a:alpha val="90000"/>
                <a:hueOff val="1507254"/>
                <a:satOff val="14"/>
                <a:lumOff val="116"/>
                <a:alphaOff val="0"/>
              </a:schemeClr>
            </a:effectRef>
            <a:fontRef idx="minor">
              <a:schemeClr val="dk1">
                <a:hueOff val="0"/>
                <a:satOff val="0"/>
                <a:lumOff val="0"/>
                <a:alphaOff val="0"/>
              </a:schemeClr>
            </a:fontRef>
          </p:style>
          <p:txBody>
            <a:bodyPr spcFirstLastPara="0" vert="horz" wrap="square" lIns="87157" tIns="231192" rIns="87157" bIns="231192"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Integrate outcomes from C-ID approved courses.</a:t>
              </a:r>
            </a:p>
          </p:txBody>
        </p:sp>
        <p:sp>
          <p:nvSpPr>
            <p:cNvPr id="12" name="Freeform 11">
              <a:extLst>
                <a:ext uri="{FF2B5EF4-FFF2-40B4-BE49-F238E27FC236}">
                  <a16:creationId xmlns:a16="http://schemas.microsoft.com/office/drawing/2014/main" id="{ECEEA67F-D146-CC4F-9ECA-E59BCEA6E993}"/>
                </a:ext>
              </a:extLst>
            </p:cNvPr>
            <p:cNvSpPr/>
            <p:nvPr/>
          </p:nvSpPr>
          <p:spPr>
            <a:xfrm>
              <a:off x="5608638" y="1932089"/>
              <a:ext cx="1122997" cy="910203"/>
            </a:xfrm>
            <a:custGeom>
              <a:avLst/>
              <a:gdLst>
                <a:gd name="connsiteX0" fmla="*/ 0 w 1122997"/>
                <a:gd name="connsiteY0" fmla="*/ 0 h 910203"/>
                <a:gd name="connsiteX1" fmla="*/ 1122997 w 1122997"/>
                <a:gd name="connsiteY1" fmla="*/ 0 h 910203"/>
                <a:gd name="connsiteX2" fmla="*/ 1122997 w 1122997"/>
                <a:gd name="connsiteY2" fmla="*/ 910203 h 910203"/>
                <a:gd name="connsiteX3" fmla="*/ 0 w 1122997"/>
                <a:gd name="connsiteY3" fmla="*/ 910203 h 910203"/>
                <a:gd name="connsiteX4" fmla="*/ 0 w 1122997"/>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997" h="910203">
                  <a:moveTo>
                    <a:pt x="0" y="0"/>
                  </a:moveTo>
                  <a:lnTo>
                    <a:pt x="1122997" y="0"/>
                  </a:lnTo>
                  <a:lnTo>
                    <a:pt x="1122997" y="910203"/>
                  </a:lnTo>
                  <a:lnTo>
                    <a:pt x="0" y="910203"/>
                  </a:lnTo>
                  <a:lnTo>
                    <a:pt x="0" y="0"/>
                  </a:lnTo>
                  <a:close/>
                </a:path>
              </a:pathLst>
            </a:custGeom>
          </p:spPr>
          <p:style>
            <a:lnRef idx="2">
              <a:schemeClr val="accent5">
                <a:hueOff val="1559309"/>
                <a:satOff val="-1003"/>
                <a:lumOff val="686"/>
                <a:alphaOff val="0"/>
              </a:schemeClr>
            </a:lnRef>
            <a:fillRef idx="1">
              <a:schemeClr val="accent5">
                <a:hueOff val="1559309"/>
                <a:satOff val="-1003"/>
                <a:lumOff val="686"/>
                <a:alphaOff val="0"/>
              </a:schemeClr>
            </a:fillRef>
            <a:effectRef idx="0">
              <a:schemeClr val="accent5">
                <a:hueOff val="1559309"/>
                <a:satOff val="-1003"/>
                <a:lumOff val="686"/>
                <a:alphaOff val="0"/>
              </a:schemeClr>
            </a:effectRef>
            <a:fontRef idx="minor">
              <a:schemeClr val="lt1"/>
            </a:fontRef>
          </p:style>
          <p:txBody>
            <a:bodyPr spcFirstLastPara="0" vert="horz" wrap="square" lIns="59425" tIns="89908" rIns="59425" bIns="89908" numCol="1" spcCol="1270" anchor="ctr" anchorCtr="0">
              <a:noAutofit/>
            </a:bodyPr>
            <a:lstStyle/>
            <a:p>
              <a:pPr marL="0" lvl="0" indent="0" algn="ctr" defTabSz="622300">
                <a:lnSpc>
                  <a:spcPct val="90000"/>
                </a:lnSpc>
                <a:spcBef>
                  <a:spcPct val="0"/>
                </a:spcBef>
                <a:spcAft>
                  <a:spcPct val="35000"/>
                </a:spcAft>
                <a:buNone/>
              </a:pPr>
              <a:r>
                <a:rPr lang="en-US" sz="1400" kern="1200" dirty="0"/>
                <a:t>Integrate</a:t>
              </a:r>
            </a:p>
          </p:txBody>
        </p:sp>
        <p:sp>
          <p:nvSpPr>
            <p:cNvPr id="6" name="Freeform 5">
              <a:extLst>
                <a:ext uri="{FF2B5EF4-FFF2-40B4-BE49-F238E27FC236}">
                  <a16:creationId xmlns:a16="http://schemas.microsoft.com/office/drawing/2014/main" id="{9B47A63F-E108-EA41-8C19-26B9374920D5}"/>
                </a:ext>
              </a:extLst>
            </p:cNvPr>
            <p:cNvSpPr/>
            <p:nvPr/>
          </p:nvSpPr>
          <p:spPr>
            <a:xfrm>
              <a:off x="6731635" y="967274"/>
              <a:ext cx="4491989" cy="910203"/>
            </a:xfrm>
            <a:custGeom>
              <a:avLst/>
              <a:gdLst>
                <a:gd name="connsiteX0" fmla="*/ 0 w 4491989"/>
                <a:gd name="connsiteY0" fmla="*/ 0 h 910203"/>
                <a:gd name="connsiteX1" fmla="*/ 4491989 w 4491989"/>
                <a:gd name="connsiteY1" fmla="*/ 0 h 910203"/>
                <a:gd name="connsiteX2" fmla="*/ 4491989 w 4491989"/>
                <a:gd name="connsiteY2" fmla="*/ 910203 h 910203"/>
                <a:gd name="connsiteX3" fmla="*/ 0 w 4491989"/>
                <a:gd name="connsiteY3" fmla="*/ 910203 h 910203"/>
                <a:gd name="connsiteX4" fmla="*/ 0 w 4491989"/>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989" h="910203">
                  <a:moveTo>
                    <a:pt x="0" y="0"/>
                  </a:moveTo>
                  <a:lnTo>
                    <a:pt x="4491989" y="0"/>
                  </a:lnTo>
                  <a:lnTo>
                    <a:pt x="4491989" y="910203"/>
                  </a:lnTo>
                  <a:lnTo>
                    <a:pt x="0" y="910203"/>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7157" tIns="231192" rIns="87157" bIns="231192" numCol="1" spcCol="1270" anchor="ctr" anchorCtr="0">
              <a:noAutofit/>
            </a:bodyPr>
            <a:lstStyle/>
            <a:p>
              <a:pPr lvl="0" defTabSz="488950">
                <a:lnSpc>
                  <a:spcPct val="90000"/>
                </a:lnSpc>
                <a:spcBef>
                  <a:spcPct val="0"/>
                </a:spcBef>
                <a:spcAft>
                  <a:spcPct val="35000"/>
                </a:spcAft>
              </a:pPr>
              <a:r>
                <a:rPr lang="en-US" sz="1100" kern="1200" dirty="0">
                  <a:solidFill>
                    <a:schemeClr val="tx1"/>
                  </a:solidFill>
                </a:rPr>
                <a:t>Integrate objectives related to quantitative reasoning, English/reading courses, and ESL from the federal Educational Functioning Levels (EFL</a:t>
              </a:r>
              <a:r>
                <a:rPr lang="en-US" sz="1100" dirty="0">
                  <a:solidFill>
                    <a:schemeClr val="tx1"/>
                  </a:solidFill>
                </a:rPr>
                <a:t>) already in </a:t>
              </a:r>
              <a:r>
                <a:rPr lang="en-US" sz="1100" kern="1200" dirty="0">
                  <a:solidFill>
                    <a:schemeClr val="tx1"/>
                  </a:solidFill>
                </a:rPr>
                <a:t>use by noncredit programs and K12 adult schools.</a:t>
              </a:r>
            </a:p>
          </p:txBody>
        </p:sp>
        <p:sp>
          <p:nvSpPr>
            <p:cNvPr id="7" name="Freeform 6">
              <a:extLst>
                <a:ext uri="{FF2B5EF4-FFF2-40B4-BE49-F238E27FC236}">
                  <a16:creationId xmlns:a16="http://schemas.microsoft.com/office/drawing/2014/main" id="{DC670C3E-B901-9349-B7DC-B55D64BA1E31}"/>
                </a:ext>
              </a:extLst>
            </p:cNvPr>
            <p:cNvSpPr/>
            <p:nvPr/>
          </p:nvSpPr>
          <p:spPr>
            <a:xfrm>
              <a:off x="5608638" y="967274"/>
              <a:ext cx="1122997" cy="910203"/>
            </a:xfrm>
            <a:custGeom>
              <a:avLst/>
              <a:gdLst>
                <a:gd name="connsiteX0" fmla="*/ 0 w 1122997"/>
                <a:gd name="connsiteY0" fmla="*/ 0 h 910203"/>
                <a:gd name="connsiteX1" fmla="*/ 1122997 w 1122997"/>
                <a:gd name="connsiteY1" fmla="*/ 0 h 910203"/>
                <a:gd name="connsiteX2" fmla="*/ 1122997 w 1122997"/>
                <a:gd name="connsiteY2" fmla="*/ 910203 h 910203"/>
                <a:gd name="connsiteX3" fmla="*/ 0 w 1122997"/>
                <a:gd name="connsiteY3" fmla="*/ 910203 h 910203"/>
                <a:gd name="connsiteX4" fmla="*/ 0 w 1122997"/>
                <a:gd name="connsiteY4" fmla="*/ 0 h 9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997" h="910203">
                  <a:moveTo>
                    <a:pt x="0" y="0"/>
                  </a:moveTo>
                  <a:lnTo>
                    <a:pt x="1122997" y="0"/>
                  </a:lnTo>
                  <a:lnTo>
                    <a:pt x="1122997" y="910203"/>
                  </a:lnTo>
                  <a:lnTo>
                    <a:pt x="0" y="910203"/>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9425" tIns="89908" rIns="59425" bIns="89908" numCol="1" spcCol="1270" anchor="ctr" anchorCtr="0">
              <a:noAutofit/>
            </a:bodyPr>
            <a:lstStyle/>
            <a:p>
              <a:pPr marL="0" lvl="0" indent="0" algn="ctr" defTabSz="622300">
                <a:lnSpc>
                  <a:spcPct val="90000"/>
                </a:lnSpc>
                <a:spcBef>
                  <a:spcPct val="0"/>
                </a:spcBef>
                <a:spcAft>
                  <a:spcPct val="35000"/>
                </a:spcAft>
                <a:buNone/>
              </a:pPr>
              <a:r>
                <a:rPr lang="en-US" sz="1400" kern="1200"/>
                <a:t>Integrate</a:t>
              </a:r>
            </a:p>
          </p:txBody>
        </p:sp>
      </p:grpSp>
      <p:sp>
        <p:nvSpPr>
          <p:cNvPr id="2" name="Title 1">
            <a:extLst>
              <a:ext uri="{FF2B5EF4-FFF2-40B4-BE49-F238E27FC236}">
                <a16:creationId xmlns:a16="http://schemas.microsoft.com/office/drawing/2014/main" id="{1FE25D3E-8337-46EB-9908-28BD4DE7A845}"/>
              </a:ext>
            </a:extLst>
          </p:cNvPr>
          <p:cNvSpPr>
            <a:spLocks noGrp="1"/>
          </p:cNvSpPr>
          <p:nvPr>
            <p:ph type="title"/>
          </p:nvPr>
        </p:nvSpPr>
        <p:spPr>
          <a:xfrm>
            <a:off x="648929" y="1063417"/>
            <a:ext cx="3505495" cy="4675396"/>
          </a:xfrm>
        </p:spPr>
        <p:txBody>
          <a:bodyPr anchor="ctr">
            <a:normAutofit/>
          </a:bodyPr>
          <a:lstStyle/>
          <a:p>
            <a:r>
              <a:rPr lang="en-US" dirty="0">
                <a:solidFill>
                  <a:srgbClr val="F2F2F2"/>
                </a:solidFill>
              </a:rPr>
              <a:t>Revised CB21 Rubrics: Purpose</a:t>
            </a:r>
          </a:p>
        </p:txBody>
      </p:sp>
      <p:pic>
        <p:nvPicPr>
          <p:cNvPr id="8" name="Picture 7" descr="California Adult Education Logo">
            <a:extLst>
              <a:ext uri="{FF2B5EF4-FFF2-40B4-BE49-F238E27FC236}">
                <a16:creationId xmlns:a16="http://schemas.microsoft.com/office/drawing/2014/main" id="{732324AA-F5D5-4B68-AAD7-3CF8AB6DD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42577811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4E34F-2461-4C02-ADA2-8DCE650CBB24}"/>
              </a:ext>
            </a:extLst>
          </p:cNvPr>
          <p:cNvSpPr>
            <a:spLocks noGrp="1"/>
          </p:cNvSpPr>
          <p:nvPr>
            <p:ph idx="1"/>
          </p:nvPr>
        </p:nvSpPr>
        <p:spPr>
          <a:xfrm>
            <a:off x="1103312" y="1552471"/>
            <a:ext cx="8946541" cy="4826557"/>
          </a:xfrm>
        </p:spPr>
        <p:txBody>
          <a:bodyPr>
            <a:normAutofit fontScale="92500"/>
          </a:bodyPr>
          <a:lstStyle/>
          <a:p>
            <a:pPr>
              <a:buSzPct val="120000"/>
              <a:buFont typeface="Arial" panose="020B0604020202020204" pitchFamily="34" charset="0"/>
              <a:buChar char="•"/>
            </a:pPr>
            <a:r>
              <a:rPr lang="en-US" sz="2400" b="0" i="0" dirty="0">
                <a:effectLst/>
                <a:latin typeface="+mn-lt"/>
              </a:rPr>
              <a:t>Goal was to revise CB21 to match the federal EFL levels</a:t>
            </a:r>
          </a:p>
          <a:p>
            <a:pPr>
              <a:buSzPct val="120000"/>
              <a:buFont typeface="Arial" panose="020B0604020202020204" pitchFamily="34" charset="0"/>
              <a:buChar char="•"/>
            </a:pPr>
            <a:r>
              <a:rPr lang="en-US" sz="2400" b="0" i="0" dirty="0">
                <a:effectLst/>
                <a:latin typeface="+mn-lt"/>
              </a:rPr>
              <a:t>Three workgroups - Math, ESL, and English</a:t>
            </a:r>
          </a:p>
          <a:p>
            <a:pPr>
              <a:buSzPct val="120000"/>
              <a:buFont typeface="Arial" panose="020B0604020202020204" pitchFamily="34" charset="0"/>
              <a:buChar char="•"/>
            </a:pPr>
            <a:r>
              <a:rPr lang="en-US" sz="2400" dirty="0">
                <a:latin typeface="+mn-lt"/>
              </a:rPr>
              <a:t>Used the revised (new) EFLs and the Common Assessment Initiative (CAI) rubrics to develop revised rubrics</a:t>
            </a:r>
          </a:p>
          <a:p>
            <a:pPr>
              <a:buSzPct val="120000"/>
              <a:buFont typeface="Arial" panose="020B0604020202020204" pitchFamily="34" charset="0"/>
              <a:buChar char="•"/>
            </a:pPr>
            <a:r>
              <a:rPr lang="en-US" sz="2400" dirty="0">
                <a:latin typeface="+mn-lt"/>
              </a:rPr>
              <a:t>Each group included credit, noncredit, and K12 adult ed faculty</a:t>
            </a:r>
            <a:endParaRPr lang="en-US" sz="2400" b="0" i="0" dirty="0">
              <a:effectLst/>
              <a:latin typeface="+mn-lt"/>
            </a:endParaRPr>
          </a:p>
          <a:p>
            <a:pPr>
              <a:buSzPct val="120000"/>
              <a:buFont typeface="Arial" panose="020B0604020202020204" pitchFamily="34" charset="0"/>
              <a:buChar char="•"/>
            </a:pPr>
            <a:r>
              <a:rPr lang="en-US" sz="2400" b="0" i="0" dirty="0">
                <a:effectLst/>
                <a:latin typeface="+mn-lt"/>
              </a:rPr>
              <a:t>Math and English groups met twice and finished by January 2019</a:t>
            </a:r>
          </a:p>
          <a:p>
            <a:pPr>
              <a:buSzPct val="120000"/>
              <a:buFont typeface="Arial" panose="020B0604020202020204" pitchFamily="34" charset="0"/>
              <a:buChar char="•"/>
            </a:pPr>
            <a:r>
              <a:rPr lang="en-US" sz="2400" b="0" i="0" dirty="0">
                <a:effectLst/>
                <a:latin typeface="+mn-lt"/>
              </a:rPr>
              <a:t>ESL continued to meet for a year to develop final CB21 Rubric</a:t>
            </a:r>
          </a:p>
          <a:p>
            <a:pPr>
              <a:buSzPct val="120000"/>
              <a:buFont typeface="Arial" panose="020B0604020202020204" pitchFamily="34" charset="0"/>
              <a:buChar char="•"/>
            </a:pPr>
            <a:r>
              <a:rPr lang="en-US" sz="2400" b="0" i="0" dirty="0">
                <a:effectLst/>
                <a:latin typeface="+mn-lt"/>
              </a:rPr>
              <a:t>Parallel groups met to establish goals for the process and </a:t>
            </a:r>
            <a:r>
              <a:rPr lang="en-US" sz="2400" dirty="0">
                <a:latin typeface="+mn-lt"/>
              </a:rPr>
              <a:t>recommend MIS changes for reporting</a:t>
            </a:r>
          </a:p>
          <a:p>
            <a:pPr>
              <a:buSzPct val="120000"/>
              <a:buFont typeface="Arial" panose="020B0604020202020204" pitchFamily="34" charset="0"/>
              <a:buChar char="•"/>
            </a:pPr>
            <a:endParaRPr lang="en-US" sz="2400" dirty="0">
              <a:latin typeface="+mn-lt"/>
            </a:endParaRPr>
          </a:p>
        </p:txBody>
      </p:sp>
      <p:sp>
        <p:nvSpPr>
          <p:cNvPr id="2" name="Title 1">
            <a:extLst>
              <a:ext uri="{FF2B5EF4-FFF2-40B4-BE49-F238E27FC236}">
                <a16:creationId xmlns:a16="http://schemas.microsoft.com/office/drawing/2014/main" id="{36ABA34C-BABE-4CCA-A15A-EDF920727BA5}"/>
              </a:ext>
            </a:extLst>
          </p:cNvPr>
          <p:cNvSpPr>
            <a:spLocks noGrp="1"/>
          </p:cNvSpPr>
          <p:nvPr>
            <p:ph type="title"/>
          </p:nvPr>
        </p:nvSpPr>
        <p:spPr>
          <a:xfrm>
            <a:off x="645130" y="815575"/>
            <a:ext cx="9404723" cy="863616"/>
          </a:xfrm>
        </p:spPr>
        <p:txBody>
          <a:bodyPr/>
          <a:lstStyle/>
          <a:p>
            <a:r>
              <a:rPr lang="en-US" sz="3200" b="0" i="0" dirty="0">
                <a:effectLst/>
              </a:rPr>
              <a:t>EFL/CB21 Alignment Processes</a:t>
            </a:r>
            <a:endParaRPr lang="en-US" sz="3200" dirty="0"/>
          </a:p>
        </p:txBody>
      </p:sp>
      <p:pic>
        <p:nvPicPr>
          <p:cNvPr id="5" name="Picture 4" descr="WestEd Logo">
            <a:extLst>
              <a:ext uri="{FF2B5EF4-FFF2-40B4-BE49-F238E27FC236}">
                <a16:creationId xmlns:a16="http://schemas.microsoft.com/office/drawing/2014/main" id="{FCF9F551-6E27-4F5E-934E-A70D212CD7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35086"/>
            <a:ext cx="1861654" cy="327587"/>
          </a:xfrm>
          <a:prstGeom prst="rect">
            <a:avLst/>
          </a:prstGeom>
        </p:spPr>
      </p:pic>
      <p:pic>
        <p:nvPicPr>
          <p:cNvPr id="4" name="Picture 3" descr="California Adult Education Logo">
            <a:extLst>
              <a:ext uri="{FF2B5EF4-FFF2-40B4-BE49-F238E27FC236}">
                <a16:creationId xmlns:a16="http://schemas.microsoft.com/office/drawing/2014/main" id="{C938D691-C11F-497A-88E8-EA89BE729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102812"/>
            <a:ext cx="1619971" cy="420624"/>
          </a:xfrm>
          <a:prstGeom prst="rect">
            <a:avLst/>
          </a:prstGeom>
        </p:spPr>
      </p:pic>
    </p:spTree>
    <p:extLst>
      <p:ext uri="{BB962C8B-B14F-4D97-AF65-F5344CB8AC3E}">
        <p14:creationId xmlns:p14="http://schemas.microsoft.com/office/powerpoint/2010/main" val="318411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A08-B94D-44F1-9A46-0AD5E182D3D4}"/>
              </a:ext>
            </a:extLst>
          </p:cNvPr>
          <p:cNvSpPr>
            <a:spLocks noGrp="1"/>
          </p:cNvSpPr>
          <p:nvPr>
            <p:ph type="title" idx="4294967295"/>
          </p:nvPr>
        </p:nvSpPr>
        <p:spPr>
          <a:xfrm>
            <a:off x="0" y="483853"/>
            <a:ext cx="12192000" cy="551128"/>
          </a:xfrm>
          <a:ln>
            <a:noFill/>
          </a:ln>
        </p:spPr>
        <p:txBody>
          <a:bodyPr>
            <a:normAutofit/>
          </a:bodyPr>
          <a:lstStyle/>
          <a:p>
            <a:pPr algn="ctr"/>
            <a:r>
              <a:rPr lang="en-US" sz="2800" dirty="0">
                <a:solidFill>
                  <a:schemeClr val="accent4">
                    <a:lumMod val="20000"/>
                    <a:lumOff val="80000"/>
                  </a:schemeClr>
                </a:solidFill>
                <a:latin typeface="+mn-lt"/>
              </a:rPr>
              <a:t>How does Alignment Help?</a:t>
            </a:r>
          </a:p>
        </p:txBody>
      </p:sp>
      <p:sp>
        <p:nvSpPr>
          <p:cNvPr id="8" name="Content Placeholder 2">
            <a:extLst>
              <a:ext uri="{FF2B5EF4-FFF2-40B4-BE49-F238E27FC236}">
                <a16:creationId xmlns:a16="http://schemas.microsoft.com/office/drawing/2014/main" id="{B9015D43-2F69-49FA-ADDF-901C6467F289}"/>
              </a:ext>
            </a:extLst>
          </p:cNvPr>
          <p:cNvSpPr>
            <a:spLocks noGrp="1"/>
          </p:cNvSpPr>
          <p:nvPr>
            <p:ph idx="1"/>
          </p:nvPr>
        </p:nvSpPr>
        <p:spPr>
          <a:xfrm>
            <a:off x="751345" y="1416819"/>
            <a:ext cx="10689309" cy="3215472"/>
          </a:xfrm>
        </p:spPr>
        <p:txBody>
          <a:bodyPr>
            <a:noAutofit/>
          </a:bodyPr>
          <a:lstStyle/>
          <a:p>
            <a:pPr marL="458788" indent="-457200">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Establishes equivalency between student skills gains measured by pre and post testing with CASAS or TABE and developmental education courses taken by students in noncredit programs.</a:t>
            </a:r>
          </a:p>
          <a:p>
            <a:pPr marL="458788" indent="-457200">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Supports multiple methodologies for tracking skills gains in the LaunchBoard: Pre and post testing using CASAS or other federally approved instrument or student course progression in CB21 coded math, English or ESL courses.</a:t>
            </a:r>
          </a:p>
          <a:p>
            <a:pPr marL="458788" indent="-457200">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Creates common targets for K12 adult ed, noncredit, and credit practitioners to develop transition and bridge programs from adult education into postsecondary education and college.</a:t>
            </a:r>
          </a:p>
        </p:txBody>
      </p:sp>
      <p:pic>
        <p:nvPicPr>
          <p:cNvPr id="4" name="Picture 3" descr="California Adult Education Logo">
            <a:extLst>
              <a:ext uri="{FF2B5EF4-FFF2-40B4-BE49-F238E27FC236}">
                <a16:creationId xmlns:a16="http://schemas.microsoft.com/office/drawing/2014/main" id="{ADA16E33-9881-4E74-BEB8-611C4A7AD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275306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00AC-5586-43F7-989A-0B30DC7FC909}"/>
              </a:ext>
            </a:extLst>
          </p:cNvPr>
          <p:cNvSpPr txBox="1"/>
          <p:nvPr/>
        </p:nvSpPr>
        <p:spPr>
          <a:xfrm>
            <a:off x="1546118" y="6422882"/>
            <a:ext cx="9099762" cy="369332"/>
          </a:xfrm>
          <a:prstGeom prst="rect">
            <a:avLst/>
          </a:prstGeom>
          <a:noFill/>
        </p:spPr>
        <p:txBody>
          <a:bodyPr wrap="square">
            <a:spAutoFit/>
          </a:bodyPr>
          <a:lstStyle/>
          <a:p>
            <a:r>
              <a:rPr lang="en-US" b="0" i="0" dirty="0">
                <a:solidFill>
                  <a:srgbClr val="1155CC"/>
                </a:solidFill>
                <a:effectLst/>
                <a:latin typeface="Arial" panose="020B0604020202020204" pitchFamily="34" charset="0"/>
                <a:hlinkClick r:id="rId3"/>
              </a:rPr>
              <a:t>https://www.asccc.org/resolutions/course-basic-cb-21-rubrics-coding-course-outcomes</a:t>
            </a:r>
            <a:r>
              <a:rPr lang="en-US" b="0" i="0" dirty="0">
                <a:solidFill>
                  <a:srgbClr val="222222"/>
                </a:solidFill>
                <a:effectLst/>
                <a:latin typeface="Arial" panose="020B0604020202020204" pitchFamily="34" charset="0"/>
              </a:rPr>
              <a:t> </a:t>
            </a:r>
            <a:endParaRPr lang="en-US" dirty="0"/>
          </a:p>
        </p:txBody>
      </p:sp>
      <p:cxnSp>
        <p:nvCxnSpPr>
          <p:cNvPr id="8" name="Straight Arrow Connector 7" descr="Highlighting 3 Level prior to transfer EFL Level 4.">
            <a:extLst>
              <a:ext uri="{FF2B5EF4-FFF2-40B4-BE49-F238E27FC236}">
                <a16:creationId xmlns:a16="http://schemas.microsoft.com/office/drawing/2014/main" id="{8FD4E79F-EAAF-4FC9-A1C5-1B084A963B89}"/>
              </a:ext>
            </a:extLst>
          </p:cNvPr>
          <p:cNvCxnSpPr>
            <a:cxnSpLocks/>
          </p:cNvCxnSpPr>
          <p:nvPr/>
        </p:nvCxnSpPr>
        <p:spPr>
          <a:xfrm>
            <a:off x="1371600" y="2757481"/>
            <a:ext cx="738187"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4" descr="English Rubric identifying outcomes that should be integrated within each level.">
            <a:extLst>
              <a:ext uri="{FF2B5EF4-FFF2-40B4-BE49-F238E27FC236}">
                <a16:creationId xmlns:a16="http://schemas.microsoft.com/office/drawing/2014/main" id="{82E13803-920F-4466-B090-4DEAC0E47666}"/>
              </a:ext>
            </a:extLst>
          </p:cNvPr>
          <p:cNvPicPr>
            <a:picLocks noGrp="1" noChangeAspect="1"/>
          </p:cNvPicPr>
          <p:nvPr>
            <p:ph idx="1"/>
          </p:nvPr>
        </p:nvPicPr>
        <p:blipFill>
          <a:blip r:embed="rId4"/>
          <a:stretch>
            <a:fillRect/>
          </a:stretch>
        </p:blipFill>
        <p:spPr>
          <a:xfrm>
            <a:off x="2109787" y="1145828"/>
            <a:ext cx="7972425" cy="5254311"/>
          </a:xfrm>
        </p:spPr>
      </p:pic>
      <p:sp>
        <p:nvSpPr>
          <p:cNvPr id="6" name="Rectangle 5" descr="English Rubric identifying outcomes that should be integrated within each level.">
            <a:extLst>
              <a:ext uri="{FF2B5EF4-FFF2-40B4-BE49-F238E27FC236}">
                <a16:creationId xmlns:a16="http://schemas.microsoft.com/office/drawing/2014/main" id="{03DD21CB-8CB0-4DAF-A87E-F4F0D9A3531F}"/>
              </a:ext>
            </a:extLst>
          </p:cNvPr>
          <p:cNvSpPr/>
          <p:nvPr/>
        </p:nvSpPr>
        <p:spPr>
          <a:xfrm>
            <a:off x="2109787" y="3114669"/>
            <a:ext cx="719138" cy="28575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623E9-D191-4351-8B6A-D03454DBD973}"/>
              </a:ext>
            </a:extLst>
          </p:cNvPr>
          <p:cNvSpPr>
            <a:spLocks noGrp="1"/>
          </p:cNvSpPr>
          <p:nvPr>
            <p:ph type="title"/>
          </p:nvPr>
        </p:nvSpPr>
        <p:spPr>
          <a:xfrm>
            <a:off x="646111" y="250452"/>
            <a:ext cx="9404723" cy="761720"/>
          </a:xfrm>
        </p:spPr>
        <p:txBody>
          <a:bodyPr/>
          <a:lstStyle/>
          <a:p>
            <a:r>
              <a:rPr lang="en-US" dirty="0"/>
              <a:t>English Rubric</a:t>
            </a:r>
          </a:p>
        </p:txBody>
      </p:sp>
    </p:spTree>
    <p:extLst>
      <p:ext uri="{BB962C8B-B14F-4D97-AF65-F5344CB8AC3E}">
        <p14:creationId xmlns:p14="http://schemas.microsoft.com/office/powerpoint/2010/main" val="41452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3867FD-5846-4551-B3EE-EB65D0A1186D}"/>
              </a:ext>
            </a:extLst>
          </p:cNvPr>
          <p:cNvSpPr txBox="1"/>
          <p:nvPr/>
        </p:nvSpPr>
        <p:spPr>
          <a:xfrm>
            <a:off x="1374668" y="6220616"/>
            <a:ext cx="9099762" cy="369332"/>
          </a:xfrm>
          <a:prstGeom prst="rect">
            <a:avLst/>
          </a:prstGeom>
          <a:noFill/>
        </p:spPr>
        <p:txBody>
          <a:bodyPr wrap="square">
            <a:spAutoFit/>
          </a:bodyPr>
          <a:lstStyle/>
          <a:p>
            <a:r>
              <a:rPr lang="en-US" b="0" i="0" dirty="0">
                <a:solidFill>
                  <a:srgbClr val="58C1BA"/>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https://www.</a:t>
            </a:r>
            <a:r>
              <a:rPr lang="en-US" b="0" i="0" dirty="0">
                <a:solidFill>
                  <a:schemeClr val="bg2">
                    <a:lumMod val="60000"/>
                    <a:lumOff val="4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asccc</a:t>
            </a:r>
            <a:r>
              <a:rPr lang="en-US" b="0" i="0" dirty="0">
                <a:solidFill>
                  <a:srgbClr val="58C1BA"/>
                </a:solidFill>
                <a:effectLst/>
                <a:latin typeface="Arial" panose="020B0604020202020204" pitchFamily="34" charset="0"/>
                <a:hlinkClick r:id="rId2">
                  <a:extLst>
                    <a:ext uri="{A12FA001-AC4F-418D-AE19-62706E023703}">
                      <ahyp:hlinkClr xmlns:ahyp="http://schemas.microsoft.com/office/drawing/2018/hyperlinkcolor" val="tx"/>
                    </a:ext>
                  </a:extLst>
                </a:hlinkClick>
              </a:rPr>
              <a:t>.org/resolutions/course-basic-cb-21-rubrics-coding-course-outcomes</a:t>
            </a:r>
            <a:r>
              <a:rPr lang="en-US" b="0" i="0" dirty="0">
                <a:solidFill>
                  <a:srgbClr val="222222"/>
                </a:solidFill>
                <a:effectLst/>
                <a:latin typeface="Arial" panose="020B0604020202020204" pitchFamily="34" charset="0"/>
              </a:rPr>
              <a:t> </a:t>
            </a:r>
            <a:endParaRPr lang="en-US" dirty="0"/>
          </a:p>
        </p:txBody>
      </p:sp>
      <p:pic>
        <p:nvPicPr>
          <p:cNvPr id="5" name="Content Placeholder 4" descr="Quantitative Reasoning Rubric ">
            <a:extLst>
              <a:ext uri="{FF2B5EF4-FFF2-40B4-BE49-F238E27FC236}">
                <a16:creationId xmlns:a16="http://schemas.microsoft.com/office/drawing/2014/main" id="{4C7E8ADC-E7CB-4714-8EB5-B9B7A3BEC2D8}"/>
              </a:ext>
            </a:extLst>
          </p:cNvPr>
          <p:cNvPicPr>
            <a:picLocks noGrp="1" noChangeAspect="1"/>
          </p:cNvPicPr>
          <p:nvPr>
            <p:ph idx="1"/>
          </p:nvPr>
        </p:nvPicPr>
        <p:blipFill>
          <a:blip r:embed="rId3"/>
          <a:stretch>
            <a:fillRect/>
          </a:stretch>
        </p:blipFill>
        <p:spPr>
          <a:xfrm>
            <a:off x="1717570" y="1241370"/>
            <a:ext cx="7596678" cy="5023751"/>
          </a:xfrm>
        </p:spPr>
      </p:pic>
      <p:sp>
        <p:nvSpPr>
          <p:cNvPr id="7" name="Rectangle 6" descr="Highlighting CB21F Based on EFL's on the Quantitative reasoning rubric.">
            <a:extLst>
              <a:ext uri="{FF2B5EF4-FFF2-40B4-BE49-F238E27FC236}">
                <a16:creationId xmlns:a16="http://schemas.microsoft.com/office/drawing/2014/main" id="{1822FF3E-3195-4151-8EE9-130035071113}"/>
              </a:ext>
            </a:extLst>
          </p:cNvPr>
          <p:cNvSpPr/>
          <p:nvPr/>
        </p:nvSpPr>
        <p:spPr>
          <a:xfrm>
            <a:off x="1717570" y="4557705"/>
            <a:ext cx="925617" cy="3693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descr="Bringing attention to CB21F or LEvel 1-Begining literacy (6 levels below transfer, generally, not used for credit course)&#10;">
            <a:extLst>
              <a:ext uri="{FF2B5EF4-FFF2-40B4-BE49-F238E27FC236}">
                <a16:creationId xmlns:a16="http://schemas.microsoft.com/office/drawing/2014/main" id="{1B686D51-E144-4BA1-A904-BAFC4C25A07F}"/>
              </a:ext>
            </a:extLst>
          </p:cNvPr>
          <p:cNvCxnSpPr>
            <a:cxnSpLocks/>
          </p:cNvCxnSpPr>
          <p:nvPr/>
        </p:nvCxnSpPr>
        <p:spPr>
          <a:xfrm>
            <a:off x="560386" y="4283137"/>
            <a:ext cx="1026629"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3745DD-FDD7-495D-8EE3-0E9087A51589}"/>
              </a:ext>
            </a:extLst>
          </p:cNvPr>
          <p:cNvSpPr>
            <a:spLocks noGrp="1"/>
          </p:cNvSpPr>
          <p:nvPr>
            <p:ph type="title"/>
          </p:nvPr>
        </p:nvSpPr>
        <p:spPr>
          <a:xfrm>
            <a:off x="560386" y="178002"/>
            <a:ext cx="9404723" cy="833157"/>
          </a:xfrm>
        </p:spPr>
        <p:txBody>
          <a:bodyPr/>
          <a:lstStyle/>
          <a:p>
            <a:r>
              <a:rPr lang="en-US" dirty="0"/>
              <a:t>Quantitative Reasoning Rubric</a:t>
            </a:r>
          </a:p>
        </p:txBody>
      </p:sp>
    </p:spTree>
    <p:extLst>
      <p:ext uri="{BB962C8B-B14F-4D97-AF65-F5344CB8AC3E}">
        <p14:creationId xmlns:p14="http://schemas.microsoft.com/office/powerpoint/2010/main" val="47652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111720-FAB2-4193-A662-904797C0E4AD}"/>
              </a:ext>
            </a:extLst>
          </p:cNvPr>
          <p:cNvSpPr txBox="1"/>
          <p:nvPr/>
        </p:nvSpPr>
        <p:spPr>
          <a:xfrm>
            <a:off x="266205" y="6365291"/>
            <a:ext cx="11659590" cy="553998"/>
          </a:xfrm>
          <a:prstGeom prst="rect">
            <a:avLst/>
          </a:prstGeom>
          <a:noFill/>
        </p:spPr>
        <p:txBody>
          <a:bodyPr wrap="square">
            <a:spAutoFit/>
          </a:bodyPr>
          <a:lstStyle/>
          <a:p>
            <a:r>
              <a:rPr lang="en-US" sz="1200" dirty="0">
                <a:solidFill>
                  <a:schemeClr val="bg2">
                    <a:lumMod val="60000"/>
                    <a:lumOff val="40000"/>
                  </a:schemeClr>
                </a:solidFill>
                <a:hlinkClick r:id="rId3"/>
              </a:rPr>
              <a:t>https://www.asccc.org/sites/default/files/ESL_CB21%20Competencies%20Crosswalked%20to%20Educational%20Functioning%20Levels.asd__0.pdf</a:t>
            </a:r>
            <a:endParaRPr lang="en-US" sz="1200" dirty="0">
              <a:solidFill>
                <a:schemeClr val="bg2">
                  <a:lumMod val="60000"/>
                  <a:lumOff val="40000"/>
                </a:schemeClr>
              </a:solidFill>
            </a:endParaRPr>
          </a:p>
          <a:p>
            <a:endParaRPr lang="en-US" dirty="0">
              <a:solidFill>
                <a:schemeClr val="bg2">
                  <a:lumMod val="60000"/>
                  <a:lumOff val="40000"/>
                </a:schemeClr>
              </a:solidFill>
            </a:endParaRPr>
          </a:p>
        </p:txBody>
      </p:sp>
      <p:cxnSp>
        <p:nvCxnSpPr>
          <p:cNvPr id="11" name="Straight Arrow Connector 10" descr="English as a Second Language rubric: Levles by domain grid. Highlighting CB21 = A">
            <a:extLst>
              <a:ext uri="{FF2B5EF4-FFF2-40B4-BE49-F238E27FC236}">
                <a16:creationId xmlns:a16="http://schemas.microsoft.com/office/drawing/2014/main" id="{BC5BE975-1129-407D-B266-0EC4958D1E47}"/>
              </a:ext>
            </a:extLst>
          </p:cNvPr>
          <p:cNvCxnSpPr>
            <a:cxnSpLocks/>
          </p:cNvCxnSpPr>
          <p:nvPr/>
        </p:nvCxnSpPr>
        <p:spPr>
          <a:xfrm>
            <a:off x="828675" y="4243381"/>
            <a:ext cx="73818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4" descr="English as a Second Language rubric: Levles by domain grid.">
            <a:extLst>
              <a:ext uri="{FF2B5EF4-FFF2-40B4-BE49-F238E27FC236}">
                <a16:creationId xmlns:a16="http://schemas.microsoft.com/office/drawing/2014/main" id="{1E9A1BB1-3572-479E-A1E7-5E37B410A650}"/>
              </a:ext>
            </a:extLst>
          </p:cNvPr>
          <p:cNvPicPr>
            <a:picLocks noGrp="1" noChangeAspect="1"/>
          </p:cNvPicPr>
          <p:nvPr>
            <p:ph idx="1"/>
          </p:nvPr>
        </p:nvPicPr>
        <p:blipFill>
          <a:blip r:embed="rId4"/>
          <a:stretch>
            <a:fillRect/>
          </a:stretch>
        </p:blipFill>
        <p:spPr>
          <a:xfrm>
            <a:off x="3763617" y="1318591"/>
            <a:ext cx="7147815" cy="4710552"/>
          </a:xfrm>
        </p:spPr>
      </p:pic>
      <p:cxnSp>
        <p:nvCxnSpPr>
          <p:cNvPr id="12" name="Straight Arrow Connector 11">
            <a:extLst>
              <a:ext uri="{FF2B5EF4-FFF2-40B4-BE49-F238E27FC236}">
                <a16:creationId xmlns:a16="http://schemas.microsoft.com/office/drawing/2014/main" id="{B5C7BCC4-B709-48BD-BF7F-FFF27BF9B617}"/>
              </a:ext>
              <a:ext uri="{C183D7F6-B498-43B3-948B-1728B52AA6E4}">
                <adec:decorative xmlns:adec="http://schemas.microsoft.com/office/drawing/2017/decorative" val="1"/>
              </a:ext>
            </a:extLst>
          </p:cNvPr>
          <p:cNvCxnSpPr>
            <a:cxnSpLocks/>
          </p:cNvCxnSpPr>
          <p:nvPr/>
        </p:nvCxnSpPr>
        <p:spPr>
          <a:xfrm flipH="1">
            <a:off x="10495723" y="1722464"/>
            <a:ext cx="1007164"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8052DB6-B33E-428F-B3BA-CA5F65B0AA60}"/>
              </a:ext>
            </a:extLst>
          </p:cNvPr>
          <p:cNvSpPr txBox="1"/>
          <p:nvPr/>
        </p:nvSpPr>
        <p:spPr>
          <a:xfrm>
            <a:off x="392803" y="1689493"/>
            <a:ext cx="3943349" cy="4339650"/>
          </a:xfrm>
          <a:prstGeom prst="rect">
            <a:avLst/>
          </a:prstGeom>
          <a:noFill/>
        </p:spPr>
        <p:txBody>
          <a:bodyPr wrap="square" rtlCol="0">
            <a:spAutoFit/>
          </a:bodyPr>
          <a:lstStyle/>
          <a:p>
            <a:pPr>
              <a:buClr>
                <a:schemeClr val="bg2">
                  <a:lumMod val="60000"/>
                  <a:lumOff val="40000"/>
                </a:schemeClr>
              </a:buClr>
            </a:pPr>
            <a:r>
              <a:rPr lang="en-US" sz="2400" dirty="0"/>
              <a:t>DOMAINS</a:t>
            </a:r>
          </a:p>
          <a:p>
            <a:pPr marL="285750" indent="-285750">
              <a:buClr>
                <a:schemeClr val="bg2">
                  <a:lumMod val="60000"/>
                  <a:lumOff val="40000"/>
                </a:schemeClr>
              </a:buClr>
              <a:buFont typeface="Wingdings" panose="05000000000000000000" pitchFamily="2" charset="2"/>
              <a:buChar char="Ø"/>
            </a:pPr>
            <a:r>
              <a:rPr lang="en-US" sz="2400" dirty="0"/>
              <a:t>Listening</a:t>
            </a:r>
          </a:p>
          <a:p>
            <a:pPr marL="285750" indent="-285750">
              <a:buClr>
                <a:schemeClr val="bg2">
                  <a:lumMod val="60000"/>
                  <a:lumOff val="40000"/>
                </a:schemeClr>
              </a:buClr>
              <a:buFont typeface="Wingdings" panose="05000000000000000000" pitchFamily="2" charset="2"/>
              <a:buChar char="Ø"/>
            </a:pPr>
            <a:r>
              <a:rPr lang="en-US" sz="2400" dirty="0"/>
              <a:t>Speaking</a:t>
            </a:r>
          </a:p>
          <a:p>
            <a:pPr marL="285750" indent="-285750">
              <a:buClr>
                <a:schemeClr val="bg2">
                  <a:lumMod val="60000"/>
                  <a:lumOff val="40000"/>
                </a:schemeClr>
              </a:buClr>
              <a:buFont typeface="Wingdings" panose="05000000000000000000" pitchFamily="2" charset="2"/>
              <a:buChar char="Ø"/>
            </a:pPr>
            <a:r>
              <a:rPr lang="en-US" sz="2400" dirty="0"/>
              <a:t>Reading and/or</a:t>
            </a:r>
          </a:p>
          <a:p>
            <a:pPr marL="285750" indent="-285750">
              <a:buClr>
                <a:schemeClr val="bg2">
                  <a:lumMod val="60000"/>
                  <a:lumOff val="40000"/>
                </a:schemeClr>
              </a:buClr>
              <a:buFont typeface="Wingdings" panose="05000000000000000000" pitchFamily="2" charset="2"/>
              <a:buChar char="Ø"/>
            </a:pPr>
            <a:r>
              <a:rPr lang="en-US" sz="2400" dirty="0"/>
              <a:t>Writing</a:t>
            </a:r>
          </a:p>
          <a:p>
            <a:pPr marL="285750" indent="-285750">
              <a:buClr>
                <a:schemeClr val="bg2">
                  <a:lumMod val="60000"/>
                  <a:lumOff val="40000"/>
                </a:schemeClr>
              </a:buClr>
              <a:buFont typeface="Wingdings" panose="05000000000000000000" pitchFamily="2" charset="2"/>
              <a:buChar char="Ø"/>
            </a:pPr>
            <a:endParaRPr lang="en-US" sz="2400" dirty="0"/>
          </a:p>
          <a:p>
            <a:pPr>
              <a:buClr>
                <a:schemeClr val="bg2">
                  <a:lumMod val="60000"/>
                  <a:lumOff val="40000"/>
                </a:schemeClr>
              </a:buClr>
            </a:pPr>
            <a:r>
              <a:rPr lang="en-US" sz="2400" dirty="0"/>
              <a:t>SKILLS</a:t>
            </a:r>
          </a:p>
          <a:p>
            <a:pPr marL="285750" indent="-285750">
              <a:buClr>
                <a:schemeClr val="bg2">
                  <a:lumMod val="60000"/>
                  <a:lumOff val="40000"/>
                </a:schemeClr>
              </a:buClr>
              <a:buFont typeface="Wingdings" panose="05000000000000000000" pitchFamily="2" charset="2"/>
              <a:buChar char="Ø"/>
            </a:pPr>
            <a:r>
              <a:rPr lang="en-US" sz="2400" dirty="0"/>
              <a:t>Interpretive</a:t>
            </a:r>
          </a:p>
          <a:p>
            <a:pPr marL="285750" indent="-285750">
              <a:buClr>
                <a:schemeClr val="bg2">
                  <a:lumMod val="60000"/>
                  <a:lumOff val="40000"/>
                </a:schemeClr>
              </a:buClr>
              <a:buFont typeface="Wingdings" panose="05000000000000000000" pitchFamily="2" charset="2"/>
              <a:buChar char="Ø"/>
            </a:pPr>
            <a:r>
              <a:rPr lang="en-US" sz="2400" dirty="0"/>
              <a:t>Productive</a:t>
            </a:r>
          </a:p>
          <a:p>
            <a:pPr marL="285750" indent="-285750">
              <a:buClr>
                <a:schemeClr val="bg2">
                  <a:lumMod val="60000"/>
                  <a:lumOff val="40000"/>
                </a:schemeClr>
              </a:buClr>
              <a:buFont typeface="Wingdings" panose="05000000000000000000" pitchFamily="2" charset="2"/>
              <a:buChar char="Ø"/>
            </a:pPr>
            <a:r>
              <a:rPr lang="en-US" sz="2400" dirty="0"/>
              <a:t>Interactive</a:t>
            </a:r>
          </a:p>
          <a:p>
            <a:endParaRPr lang="en-US" dirty="0"/>
          </a:p>
          <a:p>
            <a:endParaRPr lang="en-US" dirty="0"/>
          </a:p>
        </p:txBody>
      </p:sp>
      <p:sp>
        <p:nvSpPr>
          <p:cNvPr id="2" name="Title 1">
            <a:extLst>
              <a:ext uri="{FF2B5EF4-FFF2-40B4-BE49-F238E27FC236}">
                <a16:creationId xmlns:a16="http://schemas.microsoft.com/office/drawing/2014/main" id="{E128AA65-4F2F-4DCB-ABA4-1739C60F2F80}"/>
              </a:ext>
            </a:extLst>
          </p:cNvPr>
          <p:cNvSpPr>
            <a:spLocks noGrp="1"/>
          </p:cNvSpPr>
          <p:nvPr>
            <p:ph type="title"/>
          </p:nvPr>
        </p:nvSpPr>
        <p:spPr>
          <a:xfrm>
            <a:off x="266205" y="291771"/>
            <a:ext cx="10115550" cy="761720"/>
          </a:xfrm>
        </p:spPr>
        <p:txBody>
          <a:bodyPr/>
          <a:lstStyle/>
          <a:p>
            <a:r>
              <a:rPr lang="en-US" sz="2800" dirty="0"/>
              <a:t>English as A Second Language Rubric: Levels by Domain</a:t>
            </a:r>
            <a:br>
              <a:rPr lang="en-US" sz="2800" dirty="0"/>
            </a:br>
            <a:br>
              <a:rPr lang="en-US" sz="2800" dirty="0"/>
            </a:br>
            <a:endParaRPr lang="en-US" sz="2800" dirty="0"/>
          </a:p>
        </p:txBody>
      </p:sp>
    </p:spTree>
    <p:extLst>
      <p:ext uri="{BB962C8B-B14F-4D97-AF65-F5344CB8AC3E}">
        <p14:creationId xmlns:p14="http://schemas.microsoft.com/office/powerpoint/2010/main" val="49952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hidden="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hidden="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Content Placeholder 2">
            <a:extLst>
              <a:ext uri="{FF2B5EF4-FFF2-40B4-BE49-F238E27FC236}">
                <a16:creationId xmlns:a16="http://schemas.microsoft.com/office/drawing/2014/main" id="{9450AE0C-061D-4CC5-99B0-7EBBA7F687BA}"/>
              </a:ext>
            </a:extLst>
          </p:cNvPr>
          <p:cNvSpPr>
            <a:spLocks noGrp="1"/>
          </p:cNvSpPr>
          <p:nvPr>
            <p:ph idx="1"/>
          </p:nvPr>
        </p:nvSpPr>
        <p:spPr>
          <a:xfrm>
            <a:off x="4975861" y="804671"/>
            <a:ext cx="6399930" cy="5248657"/>
          </a:xfrm>
        </p:spPr>
        <p:txBody>
          <a:bodyPr anchor="ctr">
            <a:normAutofit fontScale="92500" lnSpcReduction="10000"/>
          </a:bodyPr>
          <a:lstStyle/>
          <a:p>
            <a:r>
              <a:rPr lang="en-US" dirty="0" err="1"/>
              <a:t>WestEd</a:t>
            </a:r>
            <a:endParaRPr lang="en-US" dirty="0"/>
          </a:p>
          <a:p>
            <a:pPr lvl="1">
              <a:buFont typeface="Wingdings" panose="05000000000000000000" pitchFamily="2" charset="2"/>
              <a:buChar char="Ø"/>
            </a:pPr>
            <a:r>
              <a:rPr lang="en-US" b="1" dirty="0"/>
              <a:t>Randy Tillery</a:t>
            </a:r>
            <a:r>
              <a:rPr lang="en-US" dirty="0"/>
              <a:t>, Area Director, Workforce Development and Postsecondary Education </a:t>
            </a:r>
            <a:r>
              <a:rPr lang="en-US" dirty="0">
                <a:hlinkClick r:id="rId3"/>
              </a:rPr>
              <a:t>rtiller@wested.org</a:t>
            </a:r>
            <a:endParaRPr lang="en-US" dirty="0"/>
          </a:p>
          <a:p>
            <a:pPr lvl="1">
              <a:buFont typeface="Wingdings" panose="05000000000000000000" pitchFamily="2" charset="2"/>
              <a:buChar char="Ø"/>
            </a:pPr>
            <a:r>
              <a:rPr lang="en-US" b="1" dirty="0"/>
              <a:t>Blaire Toso</a:t>
            </a:r>
            <a:r>
              <a:rPr lang="en-US" dirty="0"/>
              <a:t>, Senior Program Manager, Workforce Development and Postsecondary Education </a:t>
            </a:r>
            <a:r>
              <a:rPr lang="en-US" dirty="0">
                <a:hlinkClick r:id="rId4"/>
              </a:rPr>
              <a:t>btoso@wested.org</a:t>
            </a:r>
            <a:endParaRPr lang="en-US" dirty="0"/>
          </a:p>
          <a:p>
            <a:pPr lvl="1">
              <a:buFont typeface="Wingdings" panose="05000000000000000000" pitchFamily="2" charset="2"/>
              <a:buChar char="Ø"/>
            </a:pPr>
            <a:r>
              <a:rPr lang="en-US" b="1" dirty="0"/>
              <a:t>Jessica </a:t>
            </a:r>
            <a:r>
              <a:rPr lang="en-US" b="1" dirty="0" err="1"/>
              <a:t>Chittaphong</a:t>
            </a:r>
            <a:r>
              <a:rPr lang="en-US" dirty="0"/>
              <a:t>, Program Coordinator &amp; AEP Dashboard Manager, Workforce Development and Postsecondary Education </a:t>
            </a:r>
            <a:r>
              <a:rPr lang="en-US" dirty="0">
                <a:hlinkClick r:id="rId5"/>
              </a:rPr>
              <a:t>jchitta@wested.org</a:t>
            </a:r>
            <a:endParaRPr lang="en-US" dirty="0"/>
          </a:p>
          <a:p>
            <a:r>
              <a:rPr lang="en-US" dirty="0"/>
              <a:t>Cypress College</a:t>
            </a:r>
          </a:p>
          <a:p>
            <a:pPr lvl="1">
              <a:buFont typeface="Wingdings" panose="05000000000000000000" pitchFamily="2" charset="2"/>
              <a:buChar char="Ø"/>
            </a:pPr>
            <a:r>
              <a:rPr lang="en-US" b="1" dirty="0"/>
              <a:t>Alison Robertson</a:t>
            </a:r>
            <a:r>
              <a:rPr lang="en-US" dirty="0"/>
              <a:t>, Professor of ESL </a:t>
            </a:r>
            <a:r>
              <a:rPr lang="en-US" b="0" i="0" u="none" strike="noStrike" dirty="0">
                <a:effectLst/>
                <a:latin typeface="Roboto" panose="02000000000000000000" pitchFamily="2" charset="0"/>
                <a:hlinkClick r:id="rId6"/>
              </a:rPr>
              <a:t>arobertson@cypresscollege.edu</a:t>
            </a:r>
            <a:endParaRPr lang="en-US" dirty="0"/>
          </a:p>
          <a:p>
            <a:r>
              <a:rPr lang="en-US" dirty="0">
                <a:latin typeface="+mn-lt"/>
              </a:rPr>
              <a:t>Glendale Community College</a:t>
            </a:r>
          </a:p>
          <a:p>
            <a:pPr lvl="1">
              <a:buFont typeface="Wingdings" panose="05000000000000000000" pitchFamily="2" charset="2"/>
              <a:buChar char="Ø"/>
            </a:pPr>
            <a:r>
              <a:rPr lang="en-US" b="1" dirty="0"/>
              <a:t>Jan Young</a:t>
            </a:r>
            <a:r>
              <a:rPr lang="en-US" dirty="0"/>
              <a:t>, </a:t>
            </a:r>
            <a:r>
              <a:rPr lang="en-US" i="0" dirty="0">
                <a:effectLst/>
                <a:latin typeface="+mn-lt"/>
              </a:rPr>
              <a:t>Division Chair Noncredit Business and Life Skills, Continuing Education,</a:t>
            </a:r>
            <a:r>
              <a:rPr lang="en-US" dirty="0">
                <a:latin typeface="+mn-lt"/>
              </a:rPr>
              <a:t>, </a:t>
            </a:r>
            <a:r>
              <a:rPr lang="en-US" b="0" i="0" u="none" strike="noStrike" dirty="0">
                <a:effectLst/>
                <a:latin typeface="+mn-lt"/>
                <a:hlinkClick r:id="rId7"/>
              </a:rPr>
              <a:t>jyoung@glendale.edu</a:t>
            </a:r>
            <a:endParaRPr lang="en-US" dirty="0">
              <a:latin typeface="+mn-lt"/>
            </a:endParaRPr>
          </a:p>
        </p:txBody>
      </p:sp>
      <p:sp>
        <p:nvSpPr>
          <p:cNvPr id="2" name="Title 1">
            <a:extLst>
              <a:ext uri="{FF2B5EF4-FFF2-40B4-BE49-F238E27FC236}">
                <a16:creationId xmlns:a16="http://schemas.microsoft.com/office/drawing/2014/main" id="{B901F632-BECD-4673-9D10-24053A774C87}"/>
              </a:ext>
            </a:extLst>
          </p:cNvPr>
          <p:cNvSpPr>
            <a:spLocks noGrp="1"/>
          </p:cNvSpPr>
          <p:nvPr>
            <p:ph type="title"/>
          </p:nvPr>
        </p:nvSpPr>
        <p:spPr>
          <a:xfrm>
            <a:off x="806195" y="804672"/>
            <a:ext cx="3521359" cy="5248656"/>
          </a:xfrm>
        </p:spPr>
        <p:txBody>
          <a:bodyPr anchor="ctr">
            <a:normAutofit/>
          </a:bodyPr>
          <a:lstStyle/>
          <a:p>
            <a:pPr algn="ctr"/>
            <a:r>
              <a:rPr lang="en-US" dirty="0"/>
              <a:t>Presenters</a:t>
            </a:r>
          </a:p>
        </p:txBody>
      </p:sp>
      <p:pic>
        <p:nvPicPr>
          <p:cNvPr id="9" name="Picture 8" descr="California Adult Education Logo">
            <a:extLst>
              <a:ext uri="{FF2B5EF4-FFF2-40B4-BE49-F238E27FC236}">
                <a16:creationId xmlns:a16="http://schemas.microsoft.com/office/drawing/2014/main" id="{267EBA86-4AB8-408A-A235-7B0E738E0C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087" y="506983"/>
            <a:ext cx="1619971" cy="420624"/>
          </a:xfrm>
          <a:prstGeom prst="rect">
            <a:avLst/>
          </a:prstGeom>
        </p:spPr>
      </p:pic>
      <p:pic>
        <p:nvPicPr>
          <p:cNvPr id="11" name="Picture 10" descr="WestEd Logo">
            <a:extLst>
              <a:ext uri="{FF2B5EF4-FFF2-40B4-BE49-F238E27FC236}">
                <a16:creationId xmlns:a16="http://schemas.microsoft.com/office/drawing/2014/main" id="{B3886335-16E9-4F1C-AAEB-2AFD3CDA39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 b="21725"/>
          <a:stretch/>
        </p:blipFill>
        <p:spPr>
          <a:xfrm>
            <a:off x="9868571" y="540946"/>
            <a:ext cx="1861654" cy="327587"/>
          </a:xfrm>
          <a:prstGeom prst="rect">
            <a:avLst/>
          </a:prstGeom>
        </p:spPr>
      </p:pic>
    </p:spTree>
    <p:extLst>
      <p:ext uri="{BB962C8B-B14F-4D97-AF65-F5344CB8AC3E}">
        <p14:creationId xmlns:p14="http://schemas.microsoft.com/office/powerpoint/2010/main" val="300265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69E89-1BB4-45BB-BF93-9F916E801AB9}"/>
              </a:ext>
            </a:extLst>
          </p:cNvPr>
          <p:cNvSpPr>
            <a:spLocks noGrp="1"/>
          </p:cNvSpPr>
          <p:nvPr>
            <p:ph idx="1"/>
          </p:nvPr>
        </p:nvSpPr>
        <p:spPr>
          <a:xfrm>
            <a:off x="1104293" y="1853248"/>
            <a:ext cx="8946541" cy="4666342"/>
          </a:xfrm>
        </p:spPr>
        <p:txBody>
          <a:bodyPr/>
          <a:lstStyle/>
          <a:p>
            <a:r>
              <a:rPr lang="en-US" sz="1800" b="0" i="0" u="sng" dirty="0">
                <a:solidFill>
                  <a:srgbClr val="444444"/>
                </a:solidFill>
                <a:effectLst/>
                <a:latin typeface="Source Sans Pro" panose="020B0503030403020204" pitchFamily="34" charset="0"/>
                <a:hlinkClick r:id="rId2"/>
              </a:rPr>
              <a:t>CB21 Course-Prior-to-College-Level</a:t>
            </a:r>
            <a:r>
              <a:rPr lang="en-US" sz="1800" b="0" i="0" u="sng" dirty="0">
                <a:solidFill>
                  <a:srgbClr val="444444"/>
                </a:solidFill>
                <a:effectLst/>
                <a:latin typeface="Source Sans Pro" panose="020B0503030403020204" pitchFamily="34" charset="0"/>
              </a:rPr>
              <a:t> </a:t>
            </a:r>
          </a:p>
          <a:p>
            <a:pPr lvl="1"/>
            <a:r>
              <a:rPr lang="en-US" dirty="0">
                <a:latin typeface="Source Sans Pro" panose="020B0503030403020204" pitchFamily="34" charset="0"/>
              </a:rPr>
              <a:t>Used in the following metrics:</a:t>
            </a:r>
          </a:p>
          <a:p>
            <a:pPr lvl="2"/>
            <a:r>
              <a:rPr lang="en-US" dirty="0">
                <a:latin typeface="Source Sans Pro" panose="020B0503030403020204" pitchFamily="34" charset="0"/>
              </a:rPr>
              <a:t>Participants in ABE, Participants in ASE</a:t>
            </a:r>
          </a:p>
          <a:p>
            <a:pPr lvl="2"/>
            <a:r>
              <a:rPr lang="en-US" dirty="0">
                <a:latin typeface="Source Sans Pro" panose="020B0503030403020204" pitchFamily="34" charset="0"/>
              </a:rPr>
              <a:t>Students with an Enrollment in an Adult Education Program Who Received Services</a:t>
            </a:r>
          </a:p>
          <a:p>
            <a:pPr lvl="2"/>
            <a:r>
              <a:rPr lang="en-US" dirty="0">
                <a:latin typeface="Source Sans Pro" panose="020B0503030403020204" pitchFamily="34" charset="0"/>
              </a:rPr>
              <a:t>English Language Learner, Low Literacy,  Reportable Individuals</a:t>
            </a:r>
          </a:p>
          <a:p>
            <a:pPr lvl="2"/>
            <a:r>
              <a:rPr lang="en-US" dirty="0">
                <a:latin typeface="Source Sans Pro" panose="020B0503030403020204" pitchFamily="34" charset="0"/>
              </a:rPr>
              <a:t>Complete One or More EFL’s</a:t>
            </a:r>
          </a:p>
          <a:p>
            <a:pPr lvl="2"/>
            <a:r>
              <a:rPr lang="en-US" dirty="0">
                <a:latin typeface="Source Sans Pro" panose="020B0503030403020204" pitchFamily="34" charset="0"/>
              </a:rPr>
              <a:t>ESL or ABE Participants Who Transitioned to ASE</a:t>
            </a:r>
          </a:p>
          <a:p>
            <a:pPr lvl="2"/>
            <a:r>
              <a:rPr lang="en-US" dirty="0">
                <a:latin typeface="Source Sans Pro" panose="020B0503030403020204" pitchFamily="34" charset="0"/>
              </a:rPr>
              <a:t>ESL, ABE and ASE Participants who Transition to Postsecondary</a:t>
            </a:r>
          </a:p>
          <a:p>
            <a:pPr lvl="2"/>
            <a:r>
              <a:rPr lang="en-US" dirty="0">
                <a:latin typeface="Source Sans Pro" panose="020B0503030403020204" pitchFamily="34" charset="0"/>
              </a:rPr>
              <a:t>Participants Who Completed 6+ College Credit Units for the First Time</a:t>
            </a:r>
          </a:p>
        </p:txBody>
      </p:sp>
      <p:sp>
        <p:nvSpPr>
          <p:cNvPr id="2" name="Title 1">
            <a:extLst>
              <a:ext uri="{FF2B5EF4-FFF2-40B4-BE49-F238E27FC236}">
                <a16:creationId xmlns:a16="http://schemas.microsoft.com/office/drawing/2014/main" id="{2EBF930D-676C-40C2-A227-667CC86164FC}"/>
              </a:ext>
            </a:extLst>
          </p:cNvPr>
          <p:cNvSpPr>
            <a:spLocks noGrp="1"/>
          </p:cNvSpPr>
          <p:nvPr>
            <p:ph type="title"/>
          </p:nvPr>
        </p:nvSpPr>
        <p:spPr>
          <a:xfrm>
            <a:off x="646111" y="682170"/>
            <a:ext cx="9404723" cy="1171077"/>
          </a:xfrm>
        </p:spPr>
        <p:txBody>
          <a:bodyPr/>
          <a:lstStyle/>
          <a:p>
            <a:r>
              <a:rPr lang="en-US" dirty="0"/>
              <a:t>AEP: What &amp; Why Code CB21 in MIS</a:t>
            </a:r>
          </a:p>
        </p:txBody>
      </p:sp>
      <p:pic>
        <p:nvPicPr>
          <p:cNvPr id="5" name="Picture 4" descr="WestEd Logo">
            <a:extLst>
              <a:ext uri="{FF2B5EF4-FFF2-40B4-BE49-F238E27FC236}">
                <a16:creationId xmlns:a16="http://schemas.microsoft.com/office/drawing/2014/main" id="{E27DAAF6-2C10-46D0-8A41-B4C4ADDAEE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4" name="Picture 3" descr="California Adult Education Logo">
            <a:extLst>
              <a:ext uri="{FF2B5EF4-FFF2-40B4-BE49-F238E27FC236}">
                <a16:creationId xmlns:a16="http://schemas.microsoft.com/office/drawing/2014/main" id="{5A08D767-DE97-4667-9980-EFB6DCEC8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307404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DF370-429D-4578-9FEB-F76E35E6A4F1}"/>
              </a:ext>
            </a:extLst>
          </p:cNvPr>
          <p:cNvSpPr>
            <a:spLocks noGrp="1"/>
          </p:cNvSpPr>
          <p:nvPr>
            <p:ph idx="1"/>
          </p:nvPr>
        </p:nvSpPr>
        <p:spPr/>
        <p:txBody>
          <a:bodyPr>
            <a:normAutofit fontScale="70000" lnSpcReduction="20000"/>
          </a:bodyPr>
          <a:lstStyle/>
          <a:p>
            <a:r>
              <a:rPr lang="en-US" sz="2600" dirty="0"/>
              <a:t>Where view results</a:t>
            </a:r>
          </a:p>
          <a:p>
            <a:pPr lvl="1"/>
            <a:r>
              <a:rPr lang="en-US" sz="2600" dirty="0"/>
              <a:t>Progress </a:t>
            </a:r>
            <a:r>
              <a:rPr lang="en-US" sz="2600" dirty="0">
                <a:sym typeface="Wingdings" panose="05000000000000000000" pitchFamily="2" charset="2"/>
              </a:rPr>
              <a:t> Summary and Detailed data pages</a:t>
            </a:r>
          </a:p>
          <a:p>
            <a:pPr lvl="1"/>
            <a:endParaRPr lang="en-US" sz="2600" dirty="0"/>
          </a:p>
          <a:p>
            <a:r>
              <a:rPr lang="en-US" dirty="0"/>
              <a:t>Calculation</a:t>
            </a:r>
          </a:p>
          <a:p>
            <a:pPr lvl="1"/>
            <a:r>
              <a:rPr lang="en-US" dirty="0"/>
              <a:t>Advanced one or more CB21 levels in the selected year compared to prior CB21 level in the prior or selected year at the selected college:</a:t>
            </a:r>
          </a:p>
          <a:p>
            <a:pPr lvl="2"/>
            <a:r>
              <a:rPr lang="en-US" dirty="0"/>
              <a:t>WHERE EITHER [MIN CB21 per term (GI03) must decrease in the selected year compared to prior CB21 in any term in the prior or selected year</a:t>
            </a:r>
          </a:p>
          <a:p>
            <a:pPr lvl="2"/>
            <a:r>
              <a:rPr lang="en-US" dirty="0"/>
              <a:t>WHERE CB21 not equal to Y at the selected college</a:t>
            </a:r>
          </a:p>
          <a:p>
            <a:pPr lvl="1"/>
            <a:r>
              <a:rPr lang="en-US" dirty="0"/>
              <a:t>AND CB21 advancement must be in the SAME discipline area:</a:t>
            </a:r>
          </a:p>
          <a:p>
            <a:pPr lvl="2"/>
            <a:r>
              <a:rPr lang="en-US" dirty="0"/>
              <a:t>WHERE CB03 IN (493084, 493085, 493086, 493087, 493090, 493100, 493060, 493062) for ESL advancement</a:t>
            </a:r>
          </a:p>
          <a:p>
            <a:pPr lvl="2"/>
            <a:r>
              <a:rPr lang="en-US" dirty="0"/>
              <a:t>OR CB03 IN (1701.00) for Math advancement</a:t>
            </a:r>
          </a:p>
          <a:p>
            <a:pPr lvl="2"/>
            <a:r>
              <a:rPr lang="en-US" dirty="0"/>
              <a:t>OR CB03 IN (1501.00, 1520.00) for English or Reading advancement</a:t>
            </a:r>
          </a:p>
          <a:p>
            <a:r>
              <a:rPr lang="en-US" dirty="0"/>
              <a:t>NOTE: CB21 course progression v. EFL Gains through assessments</a:t>
            </a:r>
          </a:p>
          <a:p>
            <a:pPr lvl="1"/>
            <a:r>
              <a:rPr lang="en-US" dirty="0"/>
              <a:t>May disaggregate in future</a:t>
            </a:r>
          </a:p>
        </p:txBody>
      </p:sp>
      <p:sp>
        <p:nvSpPr>
          <p:cNvPr id="2" name="Title 1">
            <a:extLst>
              <a:ext uri="{FF2B5EF4-FFF2-40B4-BE49-F238E27FC236}">
                <a16:creationId xmlns:a16="http://schemas.microsoft.com/office/drawing/2014/main" id="{308A6CDA-78AA-4370-96EC-E726F7C25846}"/>
              </a:ext>
            </a:extLst>
          </p:cNvPr>
          <p:cNvSpPr>
            <a:spLocks noGrp="1"/>
          </p:cNvSpPr>
          <p:nvPr>
            <p:ph type="title"/>
          </p:nvPr>
        </p:nvSpPr>
        <p:spPr>
          <a:xfrm>
            <a:off x="573313" y="815576"/>
            <a:ext cx="10515375" cy="1400530"/>
          </a:xfrm>
        </p:spPr>
        <p:txBody>
          <a:bodyPr/>
          <a:lstStyle/>
          <a:p>
            <a:r>
              <a:rPr lang="en-US" dirty="0"/>
              <a:t>CB21 on the Adult Education Pipeline</a:t>
            </a:r>
          </a:p>
        </p:txBody>
      </p:sp>
      <p:pic>
        <p:nvPicPr>
          <p:cNvPr id="4" name="Picture 3" descr="California Adult Education Logo">
            <a:extLst>
              <a:ext uri="{FF2B5EF4-FFF2-40B4-BE49-F238E27FC236}">
                <a16:creationId xmlns:a16="http://schemas.microsoft.com/office/drawing/2014/main" id="{9299BDA4-56B2-414E-98E5-1A7E4F11F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WestEd Logo">
            <a:extLst>
              <a:ext uri="{FF2B5EF4-FFF2-40B4-BE49-F238E27FC236}">
                <a16:creationId xmlns:a16="http://schemas.microsoft.com/office/drawing/2014/main" id="{5FED025B-6A4F-49B3-BC4F-345C99FEEC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spTree>
    <p:extLst>
      <p:ext uri="{BB962C8B-B14F-4D97-AF65-F5344CB8AC3E}">
        <p14:creationId xmlns:p14="http://schemas.microsoft.com/office/powerpoint/2010/main" val="3639349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8" name="Freeform: Shape 17">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0" name="Rectangle 19">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Rectangle 7" descr="View by program type ABE, ASE, CTE, ESL. Completed one or more educational functioning levels. Highlighting Program Type ESL. ">
            <a:extLst>
              <a:ext uri="{FF2B5EF4-FFF2-40B4-BE49-F238E27FC236}">
                <a16:creationId xmlns:a16="http://schemas.microsoft.com/office/drawing/2014/main" id="{9DE9CFA2-EE7C-40C2-8989-5210346CED86}"/>
              </a:ext>
            </a:extLst>
          </p:cNvPr>
          <p:cNvSpPr/>
          <p:nvPr/>
        </p:nvSpPr>
        <p:spPr>
          <a:xfrm>
            <a:off x="6632154" y="1927952"/>
            <a:ext cx="1729648" cy="771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View by program type ABE, ASE, CTE, ESL. Completed one or more educational functioning levels.">
            <a:extLst>
              <a:ext uri="{FF2B5EF4-FFF2-40B4-BE49-F238E27FC236}">
                <a16:creationId xmlns:a16="http://schemas.microsoft.com/office/drawing/2014/main" id="{AFF6DBB8-08B8-4C5D-A616-D9E128032069}"/>
              </a:ext>
            </a:extLst>
          </p:cNvPr>
          <p:cNvPicPr>
            <a:picLocks noChangeAspect="1"/>
          </p:cNvPicPr>
          <p:nvPr/>
        </p:nvPicPr>
        <p:blipFill>
          <a:blip r:embed="rId2"/>
          <a:stretch>
            <a:fillRect/>
          </a:stretch>
        </p:blipFill>
        <p:spPr>
          <a:xfrm>
            <a:off x="4971914" y="889051"/>
            <a:ext cx="5169520" cy="5130749"/>
          </a:xfrm>
          <a:prstGeom prst="rect">
            <a:avLst/>
          </a:prstGeom>
          <a:effectLst/>
        </p:spPr>
      </p:pic>
      <p:sp>
        <p:nvSpPr>
          <p:cNvPr id="10" name="Rectangle 9" descr="View by program type ABE, ASE, CTE, ESL. Completed one or more educational functioning levels. Bringing attention to Program Type ESL.">
            <a:extLst>
              <a:ext uri="{FF2B5EF4-FFF2-40B4-BE49-F238E27FC236}">
                <a16:creationId xmlns:a16="http://schemas.microsoft.com/office/drawing/2014/main" id="{E2E7AEDB-07F7-4EAA-A11A-8043214F292B}"/>
              </a:ext>
            </a:extLst>
          </p:cNvPr>
          <p:cNvSpPr/>
          <p:nvPr/>
        </p:nvSpPr>
        <p:spPr>
          <a:xfrm>
            <a:off x="6687238" y="1927951"/>
            <a:ext cx="1619479" cy="60592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D84B7D6-044F-4AB5-A917-A767DC58DEB6}"/>
              </a:ext>
            </a:extLst>
          </p:cNvPr>
          <p:cNvSpPr>
            <a:spLocks noGrp="1"/>
          </p:cNvSpPr>
          <p:nvPr>
            <p:ph type="title"/>
          </p:nvPr>
        </p:nvSpPr>
        <p:spPr>
          <a:xfrm>
            <a:off x="374378" y="1320499"/>
            <a:ext cx="3352375" cy="3066507"/>
          </a:xfrm>
        </p:spPr>
        <p:txBody>
          <a:bodyPr vert="horz" lIns="91440" tIns="45720" rIns="91440" bIns="45720" rtlCol="0" anchor="b">
            <a:normAutofit/>
          </a:bodyPr>
          <a:lstStyle/>
          <a:p>
            <a:r>
              <a:rPr lang="en-US" sz="3200" b="0" i="0" kern="1200" dirty="0">
                <a:solidFill>
                  <a:srgbClr val="EBEBEB"/>
                </a:solidFill>
                <a:latin typeface="+mj-lt"/>
                <a:ea typeface="+mj-ea"/>
                <a:cs typeface="+mj-cs"/>
              </a:rPr>
              <a:t>View By Program Type</a:t>
            </a:r>
            <a:br>
              <a:rPr lang="en-US" sz="3200" b="0" i="0" kern="1200" dirty="0">
                <a:solidFill>
                  <a:srgbClr val="EBEBEB"/>
                </a:solidFill>
                <a:latin typeface="+mj-lt"/>
                <a:ea typeface="+mj-ea"/>
                <a:cs typeface="+mj-cs"/>
              </a:rPr>
            </a:br>
            <a:br>
              <a:rPr lang="en-US" sz="3200" b="0" i="0" kern="1200" dirty="0">
                <a:solidFill>
                  <a:srgbClr val="EBEBEB"/>
                </a:solidFill>
                <a:latin typeface="+mj-lt"/>
                <a:ea typeface="+mj-ea"/>
                <a:cs typeface="+mj-cs"/>
              </a:rPr>
            </a:br>
            <a:r>
              <a:rPr lang="en-US" sz="2000" b="0" i="0" kern="1200" dirty="0">
                <a:solidFill>
                  <a:srgbClr val="EBEBEB"/>
                </a:solidFill>
                <a:latin typeface="+mj-lt"/>
                <a:ea typeface="+mj-ea"/>
                <a:cs typeface="+mj-cs"/>
              </a:rPr>
              <a:t>* </a:t>
            </a:r>
            <a:r>
              <a:rPr lang="en-US" sz="2000" b="0" i="1" kern="1200" dirty="0">
                <a:solidFill>
                  <a:srgbClr val="EBEBEB"/>
                </a:solidFill>
                <a:latin typeface="+mj-lt"/>
                <a:ea typeface="+mj-ea"/>
                <a:cs typeface="+mj-cs"/>
              </a:rPr>
              <a:t>ABE, ASE, CTE, ESL</a:t>
            </a:r>
          </a:p>
        </p:txBody>
      </p:sp>
      <p:pic>
        <p:nvPicPr>
          <p:cNvPr id="11" name="Picture 10" descr="California Adult Education Logo">
            <a:extLst>
              <a:ext uri="{FF2B5EF4-FFF2-40B4-BE49-F238E27FC236}">
                <a16:creationId xmlns:a16="http://schemas.microsoft.com/office/drawing/2014/main" id="{753AAC7D-7B5E-4269-9F93-0B0146AE7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47684044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2" name="Picture 6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4" name="Oval 6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6" name="Picture 6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8" name="Picture 6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0" name="Rectangle 6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9C3181-A723-4107-BA45-0123EC133D7E}"/>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200" b="0" i="0" kern="1200" dirty="0">
                <a:solidFill>
                  <a:srgbClr val="EBEBEB"/>
                </a:solidFill>
                <a:latin typeface="+mj-lt"/>
                <a:ea typeface="+mj-ea"/>
                <a:cs typeface="+mj-cs"/>
              </a:rPr>
              <a:t>View By Student Demographics</a:t>
            </a:r>
            <a:br>
              <a:rPr lang="en-US" sz="3200" b="0" i="0" kern="1200" dirty="0">
                <a:solidFill>
                  <a:srgbClr val="EBEBEB"/>
                </a:solidFill>
                <a:latin typeface="+mj-lt"/>
                <a:ea typeface="+mj-ea"/>
                <a:cs typeface="+mj-cs"/>
              </a:rPr>
            </a:br>
            <a:br>
              <a:rPr lang="en-US" sz="3200" b="0" i="0" kern="1200" dirty="0">
                <a:solidFill>
                  <a:srgbClr val="EBEBEB"/>
                </a:solidFill>
                <a:latin typeface="+mj-lt"/>
                <a:ea typeface="+mj-ea"/>
                <a:cs typeface="+mj-cs"/>
              </a:rPr>
            </a:br>
            <a:r>
              <a:rPr lang="en-US" sz="3200" b="0" i="0" kern="1200" dirty="0">
                <a:solidFill>
                  <a:srgbClr val="EBEBEB"/>
                </a:solidFill>
                <a:latin typeface="+mj-lt"/>
                <a:ea typeface="+mj-ea"/>
                <a:cs typeface="+mj-cs"/>
              </a:rPr>
              <a:t>*</a:t>
            </a:r>
            <a:r>
              <a:rPr lang="en-US" sz="2000" b="0" i="1" kern="1200" dirty="0">
                <a:solidFill>
                  <a:srgbClr val="EBEBEB"/>
                </a:solidFill>
                <a:latin typeface="+mj-lt"/>
                <a:ea typeface="+mj-ea"/>
                <a:cs typeface="+mj-cs"/>
              </a:rPr>
              <a:t>Gender, Race/Ethnicity, Age</a:t>
            </a:r>
          </a:p>
        </p:txBody>
      </p:sp>
      <p:sp>
        <p:nvSpPr>
          <p:cNvPr id="7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6" name="Freeform: Shape 7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Rectangle 7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Content Placeholder 10" descr="Subsequently Took a transfer-Level Math Course&#10;View by Student demographics. (gender, race/ethnicity, age)&#10;">
            <a:extLst>
              <a:ext uri="{FF2B5EF4-FFF2-40B4-BE49-F238E27FC236}">
                <a16:creationId xmlns:a16="http://schemas.microsoft.com/office/drawing/2014/main" id="{A90F81D3-32D0-44EA-A008-6AD5995BDFAA}"/>
              </a:ext>
            </a:extLst>
          </p:cNvPr>
          <p:cNvPicPr>
            <a:picLocks noGrp="1" noChangeAspect="1"/>
          </p:cNvPicPr>
          <p:nvPr>
            <p:ph idx="1"/>
          </p:nvPr>
        </p:nvPicPr>
        <p:blipFill>
          <a:blip r:embed="rId6"/>
          <a:stretch>
            <a:fillRect/>
          </a:stretch>
        </p:blipFill>
        <p:spPr>
          <a:xfrm>
            <a:off x="897247" y="647698"/>
            <a:ext cx="5763875" cy="5562139"/>
          </a:xfrm>
          <a:prstGeom prst="rect">
            <a:avLst/>
          </a:prstGeom>
          <a:effectLst/>
        </p:spPr>
      </p:pic>
      <p:sp>
        <p:nvSpPr>
          <p:cNvPr id="12" name="Rectangle 11" descr="Subsequently Took a transfer-Level Math Course&#10;View by Student demographics. (gender, race/ethnicity, age) Bringing attention to drill down box; Race / Ethnicity">
            <a:extLst>
              <a:ext uri="{FF2B5EF4-FFF2-40B4-BE49-F238E27FC236}">
                <a16:creationId xmlns:a16="http://schemas.microsoft.com/office/drawing/2014/main" id="{199F57D8-30C8-4FBC-B548-4EEE915BA8EF}"/>
              </a:ext>
            </a:extLst>
          </p:cNvPr>
          <p:cNvSpPr/>
          <p:nvPr/>
        </p:nvSpPr>
        <p:spPr>
          <a:xfrm>
            <a:off x="897247" y="1676400"/>
            <a:ext cx="1916291" cy="64398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alifornia Adult Education Logo">
            <a:extLst>
              <a:ext uri="{FF2B5EF4-FFF2-40B4-BE49-F238E27FC236}">
                <a16:creationId xmlns:a16="http://schemas.microsoft.com/office/drawing/2014/main" id="{B9D5A57E-6E97-4237-A765-EEA3C2D00A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6" name="Picture 15" descr="WestEd Logo">
            <a:extLst>
              <a:ext uri="{FF2B5EF4-FFF2-40B4-BE49-F238E27FC236}">
                <a16:creationId xmlns:a16="http://schemas.microsoft.com/office/drawing/2014/main" id="{36447909-3266-47D4-9CD9-B27CB5D1E3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spTree>
    <p:extLst>
      <p:ext uri="{BB962C8B-B14F-4D97-AF65-F5344CB8AC3E}">
        <p14:creationId xmlns:p14="http://schemas.microsoft.com/office/powerpoint/2010/main" val="137640263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6" name="Picture 25" hidden="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8" name="Oval 27" hidden="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 name="Picture 29" hidden="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31" hidden="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4" name="Rectangle 33" hidden="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0" name="Freeform: Shape 3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4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descr="Subsequently Took a Transfer-Level English Course Snapshot">
            <a:extLst>
              <a:ext uri="{FF2B5EF4-FFF2-40B4-BE49-F238E27FC236}">
                <a16:creationId xmlns:a16="http://schemas.microsoft.com/office/drawing/2014/main" id="{042479DF-9DC2-4A1A-9276-F67254D62C36}"/>
              </a:ext>
            </a:extLst>
          </p:cNvPr>
          <p:cNvPicPr>
            <a:picLocks noGrp="1" noChangeAspect="1"/>
          </p:cNvPicPr>
          <p:nvPr>
            <p:ph idx="1"/>
          </p:nvPr>
        </p:nvPicPr>
        <p:blipFill>
          <a:blip r:embed="rId6"/>
          <a:stretch>
            <a:fillRect/>
          </a:stretch>
        </p:blipFill>
        <p:spPr>
          <a:xfrm>
            <a:off x="761206" y="928571"/>
            <a:ext cx="6062277" cy="5562139"/>
          </a:xfrm>
          <a:prstGeom prst="rect">
            <a:avLst/>
          </a:prstGeom>
          <a:ln w="57150">
            <a:solidFill>
              <a:schemeClr val="tx1"/>
            </a:solidFill>
          </a:ln>
          <a:effectLst/>
        </p:spPr>
      </p:pic>
      <p:sp>
        <p:nvSpPr>
          <p:cNvPr id="7" name="Rectangle 6" descr="Subsequently Took a transfer-Level Math Course&#10;View by Student demographics. (gender, race/ethnicity, age). Bringing attention to student type Returning or continuing. ">
            <a:extLst>
              <a:ext uri="{FF2B5EF4-FFF2-40B4-BE49-F238E27FC236}">
                <a16:creationId xmlns:a16="http://schemas.microsoft.com/office/drawing/2014/main" id="{38E48255-3652-455B-B809-260C85693A5B}"/>
              </a:ext>
            </a:extLst>
          </p:cNvPr>
          <p:cNvSpPr/>
          <p:nvPr/>
        </p:nvSpPr>
        <p:spPr>
          <a:xfrm>
            <a:off x="4706878" y="1940510"/>
            <a:ext cx="1957745" cy="7291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WestEd Logo">
            <a:extLst>
              <a:ext uri="{FF2B5EF4-FFF2-40B4-BE49-F238E27FC236}">
                <a16:creationId xmlns:a16="http://schemas.microsoft.com/office/drawing/2014/main" id="{3C1FC245-25E7-473E-B68C-484E41EB44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California Adult Education Logo">
            <a:extLst>
              <a:ext uri="{FF2B5EF4-FFF2-40B4-BE49-F238E27FC236}">
                <a16:creationId xmlns:a16="http://schemas.microsoft.com/office/drawing/2014/main" id="{22E683E1-2454-457B-90EC-FE1226D4C5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2" name="Title 1">
            <a:extLst>
              <a:ext uri="{FF2B5EF4-FFF2-40B4-BE49-F238E27FC236}">
                <a16:creationId xmlns:a16="http://schemas.microsoft.com/office/drawing/2014/main" id="{2C3481F1-2A24-491B-9BBB-642480EE40F2}"/>
              </a:ext>
            </a:extLst>
          </p:cNvPr>
          <p:cNvSpPr>
            <a:spLocks noGrp="1"/>
          </p:cNvSpPr>
          <p:nvPr>
            <p:ph type="title"/>
          </p:nvPr>
        </p:nvSpPr>
        <p:spPr>
          <a:xfrm>
            <a:off x="7809954" y="1325880"/>
            <a:ext cx="3980273" cy="3066507"/>
          </a:xfrm>
        </p:spPr>
        <p:txBody>
          <a:bodyPr vert="horz" lIns="91440" tIns="45720" rIns="91440" bIns="45720" rtlCol="0" anchor="b">
            <a:normAutofit/>
          </a:bodyPr>
          <a:lstStyle/>
          <a:p>
            <a:r>
              <a:rPr lang="en-US" sz="3200" b="0" i="0" kern="1200" dirty="0">
                <a:solidFill>
                  <a:srgbClr val="EBEBEB"/>
                </a:solidFill>
                <a:latin typeface="+mj-lt"/>
                <a:ea typeface="+mj-ea"/>
                <a:cs typeface="+mj-cs"/>
              </a:rPr>
              <a:t>View By Student Type</a:t>
            </a:r>
            <a:br>
              <a:rPr lang="en-US" sz="3200" b="0" i="0" kern="1200" dirty="0">
                <a:solidFill>
                  <a:srgbClr val="EBEBEB"/>
                </a:solidFill>
                <a:latin typeface="+mj-lt"/>
                <a:ea typeface="+mj-ea"/>
                <a:cs typeface="+mj-cs"/>
              </a:rPr>
            </a:br>
            <a:br>
              <a:rPr lang="en-US" sz="3200" b="0" i="0" kern="1200" dirty="0">
                <a:solidFill>
                  <a:srgbClr val="EBEBEB"/>
                </a:solidFill>
                <a:latin typeface="+mj-lt"/>
                <a:ea typeface="+mj-ea"/>
                <a:cs typeface="+mj-cs"/>
              </a:rPr>
            </a:br>
            <a:r>
              <a:rPr lang="en-US" sz="2000" b="0" i="1" kern="1200" dirty="0">
                <a:solidFill>
                  <a:srgbClr val="EBEBEB"/>
                </a:solidFill>
                <a:latin typeface="+mj-lt"/>
                <a:ea typeface="+mj-ea"/>
                <a:cs typeface="+mj-cs"/>
              </a:rPr>
              <a:t>*First Time, Returning or Continuing</a:t>
            </a:r>
          </a:p>
        </p:txBody>
      </p:sp>
    </p:spTree>
    <p:extLst>
      <p:ext uri="{BB962C8B-B14F-4D97-AF65-F5344CB8AC3E}">
        <p14:creationId xmlns:p14="http://schemas.microsoft.com/office/powerpoint/2010/main" val="370263464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hidden="1">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hidden="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Content Placeholder 2">
            <a:extLst>
              <a:ext uri="{FF2B5EF4-FFF2-40B4-BE49-F238E27FC236}">
                <a16:creationId xmlns:a16="http://schemas.microsoft.com/office/drawing/2014/main" id="{FA6AC477-4F1C-4064-B955-F56D9752FB53}"/>
              </a:ext>
            </a:extLst>
          </p:cNvPr>
          <p:cNvSpPr>
            <a:spLocks noGrp="1"/>
          </p:cNvSpPr>
          <p:nvPr>
            <p:ph idx="1"/>
          </p:nvPr>
        </p:nvSpPr>
        <p:spPr>
          <a:xfrm>
            <a:off x="4975861" y="804671"/>
            <a:ext cx="6399930" cy="5248657"/>
          </a:xfrm>
        </p:spPr>
        <p:txBody>
          <a:bodyPr anchor="ctr">
            <a:normAutofit/>
          </a:bodyPr>
          <a:lstStyle/>
          <a:p>
            <a:pPr marL="0" indent="0">
              <a:buNone/>
            </a:pPr>
            <a:r>
              <a:rPr lang="en-US" sz="2800" b="0" i="1" dirty="0">
                <a:effectLst/>
                <a:latin typeface="Proxima Nova W01"/>
              </a:rPr>
              <a:t>Community colleges have made tremendous progress under Assembly Bill (AB) 705, which passed in 2017 and overhauled the placement policies that made it harder for students to take and complete gateway courses.</a:t>
            </a:r>
          </a:p>
          <a:p>
            <a:pPr marL="0" indent="0">
              <a:buNone/>
            </a:pPr>
            <a:endParaRPr lang="en-US" sz="2800" i="1" dirty="0">
              <a:latin typeface="Proxima Nova W01"/>
            </a:endParaRPr>
          </a:p>
          <a:p>
            <a:pPr marL="0" indent="0">
              <a:buNone/>
            </a:pPr>
            <a:r>
              <a:rPr lang="en-US" sz="1100" b="0" i="1" dirty="0">
                <a:solidFill>
                  <a:schemeClr val="accent3">
                    <a:lumMod val="20000"/>
                    <a:lumOff val="80000"/>
                  </a:schemeClr>
                </a:solidFill>
                <a:effectLst/>
                <a:latin typeface="Proxima Nova W01"/>
              </a:rPr>
              <a:t>Mapping Equitable Access to Math at California’s Community Colleges (May 11, 2021):  </a:t>
            </a:r>
            <a:r>
              <a:rPr lang="en-US" sz="1100" i="1" dirty="0">
                <a:solidFill>
                  <a:schemeClr val="accent3">
                    <a:lumMod val="20000"/>
                    <a:lumOff val="80000"/>
                  </a:schemeClr>
                </a:solidFill>
              </a:rPr>
              <a:t>https://www.ppic.org/blog/mapping-equitable-access-to-math-at-californias-community-colleges/</a:t>
            </a:r>
          </a:p>
        </p:txBody>
      </p:sp>
      <p:sp>
        <p:nvSpPr>
          <p:cNvPr id="2" name="Title 1">
            <a:extLst>
              <a:ext uri="{FF2B5EF4-FFF2-40B4-BE49-F238E27FC236}">
                <a16:creationId xmlns:a16="http://schemas.microsoft.com/office/drawing/2014/main" id="{1865E6F8-2D2B-4875-98D0-2D6AD48BF29B}"/>
              </a:ext>
            </a:extLst>
          </p:cNvPr>
          <p:cNvSpPr>
            <a:spLocks noGrp="1"/>
          </p:cNvSpPr>
          <p:nvPr>
            <p:ph type="title"/>
          </p:nvPr>
        </p:nvSpPr>
        <p:spPr>
          <a:xfrm>
            <a:off x="816209" y="804671"/>
            <a:ext cx="3521359" cy="4654186"/>
          </a:xfrm>
        </p:spPr>
        <p:txBody>
          <a:bodyPr anchor="ctr">
            <a:normAutofit/>
          </a:bodyPr>
          <a:lstStyle/>
          <a:p>
            <a:pPr algn="ctr"/>
            <a:r>
              <a:rPr lang="en-US" dirty="0"/>
              <a:t>CB21</a:t>
            </a:r>
            <a:br>
              <a:rPr lang="en-US" dirty="0"/>
            </a:br>
            <a:br>
              <a:rPr lang="en-US" dirty="0"/>
            </a:br>
            <a:r>
              <a:rPr lang="en-US" dirty="0"/>
              <a:t>Making a Difference</a:t>
            </a:r>
          </a:p>
        </p:txBody>
      </p:sp>
      <p:pic>
        <p:nvPicPr>
          <p:cNvPr id="9" name="Picture 8" descr="California Adult Education Logo">
            <a:extLst>
              <a:ext uri="{FF2B5EF4-FFF2-40B4-BE49-F238E27FC236}">
                <a16:creationId xmlns:a16="http://schemas.microsoft.com/office/drawing/2014/main" id="{BC037A2A-27F1-4C53-9AC3-19F6F6EC6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54" y="592772"/>
            <a:ext cx="1619971" cy="420624"/>
          </a:xfrm>
          <a:prstGeom prst="rect">
            <a:avLst/>
          </a:prstGeom>
        </p:spPr>
      </p:pic>
    </p:spTree>
    <p:extLst>
      <p:ext uri="{BB962C8B-B14F-4D97-AF65-F5344CB8AC3E}">
        <p14:creationId xmlns:p14="http://schemas.microsoft.com/office/powerpoint/2010/main" val="1003941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hidden="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hidden="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hidden="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hidden="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hidden="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Completed One or More Educational Functioning Levels EFL Gains snapshot.">
            <a:extLst>
              <a:ext uri="{FF2B5EF4-FFF2-40B4-BE49-F238E27FC236}">
                <a16:creationId xmlns:a16="http://schemas.microsoft.com/office/drawing/2014/main" id="{58EE48F9-7AF7-4BDA-B3F5-ACB2FA4B5E02}"/>
              </a:ext>
            </a:extLst>
          </p:cNvPr>
          <p:cNvPicPr>
            <a:picLocks noGrp="1" noChangeAspect="1"/>
          </p:cNvPicPr>
          <p:nvPr>
            <p:ph idx="1"/>
          </p:nvPr>
        </p:nvPicPr>
        <p:blipFill>
          <a:blip r:embed="rId6"/>
          <a:stretch>
            <a:fillRect/>
          </a:stretch>
        </p:blipFill>
        <p:spPr>
          <a:xfrm>
            <a:off x="1018974" y="647698"/>
            <a:ext cx="5520422" cy="5562139"/>
          </a:xfrm>
          <a:prstGeom prst="rect">
            <a:avLst/>
          </a:prstGeom>
          <a:effectLst/>
        </p:spPr>
      </p:pic>
      <p:sp>
        <p:nvSpPr>
          <p:cNvPr id="7" name="TextBox 6">
            <a:extLst>
              <a:ext uri="{FF2B5EF4-FFF2-40B4-BE49-F238E27FC236}">
                <a16:creationId xmlns:a16="http://schemas.microsoft.com/office/drawing/2014/main" id="{A3A0FDD8-9A31-4C9D-AFCE-8BB82B1222D8}"/>
              </a:ext>
            </a:extLst>
          </p:cNvPr>
          <p:cNvSpPr txBox="1"/>
          <p:nvPr/>
        </p:nvSpPr>
        <p:spPr>
          <a:xfrm>
            <a:off x="4397229" y="2669685"/>
            <a:ext cx="735072" cy="369332"/>
          </a:xfrm>
          <a:prstGeom prst="rect">
            <a:avLst/>
          </a:prstGeom>
          <a:noFill/>
        </p:spPr>
        <p:txBody>
          <a:bodyPr wrap="square" rtlCol="0">
            <a:spAutoFit/>
          </a:bodyPr>
          <a:lstStyle/>
          <a:p>
            <a:r>
              <a:rPr lang="en-US" dirty="0"/>
              <a:t>39%</a:t>
            </a:r>
          </a:p>
        </p:txBody>
      </p:sp>
      <p:sp>
        <p:nvSpPr>
          <p:cNvPr id="6" name="TextBox 5">
            <a:extLst>
              <a:ext uri="{FF2B5EF4-FFF2-40B4-BE49-F238E27FC236}">
                <a16:creationId xmlns:a16="http://schemas.microsoft.com/office/drawing/2014/main" id="{0F31CF8E-E537-48CC-AA31-F8CA9E033AA0}"/>
              </a:ext>
            </a:extLst>
          </p:cNvPr>
          <p:cNvSpPr txBox="1"/>
          <p:nvPr/>
        </p:nvSpPr>
        <p:spPr>
          <a:xfrm>
            <a:off x="3123028" y="2669685"/>
            <a:ext cx="717452" cy="369332"/>
          </a:xfrm>
          <a:prstGeom prst="rect">
            <a:avLst/>
          </a:prstGeom>
          <a:noFill/>
        </p:spPr>
        <p:txBody>
          <a:bodyPr wrap="square" rtlCol="0">
            <a:spAutoFit/>
          </a:bodyPr>
          <a:lstStyle/>
          <a:p>
            <a:r>
              <a:rPr lang="en-US" dirty="0"/>
              <a:t>37%</a:t>
            </a:r>
          </a:p>
        </p:txBody>
      </p:sp>
      <p:sp>
        <p:nvSpPr>
          <p:cNvPr id="2" name="Title 1">
            <a:extLst>
              <a:ext uri="{FF2B5EF4-FFF2-40B4-BE49-F238E27FC236}">
                <a16:creationId xmlns:a16="http://schemas.microsoft.com/office/drawing/2014/main" id="{4618E02E-3615-4BA1-B472-01A212F2C0F3}"/>
              </a:ext>
            </a:extLst>
          </p:cNvPr>
          <p:cNvSpPr>
            <a:spLocks noGrp="1"/>
          </p:cNvSpPr>
          <p:nvPr>
            <p:ph type="title"/>
          </p:nvPr>
        </p:nvSpPr>
        <p:spPr>
          <a:xfrm>
            <a:off x="7809954" y="1325880"/>
            <a:ext cx="4231991" cy="3066507"/>
          </a:xfrm>
        </p:spPr>
        <p:txBody>
          <a:bodyPr vert="horz" lIns="91440" tIns="45720" rIns="91440" bIns="45720" rtlCol="0" anchor="b">
            <a:normAutofit fontScale="90000"/>
          </a:bodyPr>
          <a:lstStyle/>
          <a:p>
            <a:r>
              <a:rPr lang="en-US" sz="5400" b="0" i="0" kern="1200" dirty="0">
                <a:solidFill>
                  <a:srgbClr val="EBEBEB"/>
                </a:solidFill>
                <a:latin typeface="+mj-lt"/>
                <a:ea typeface="+mj-ea"/>
                <a:cs typeface="+mj-cs"/>
              </a:rPr>
              <a:t>Adult Education </a:t>
            </a:r>
            <a:br>
              <a:rPr lang="en-US" sz="5400" b="0" i="0" kern="1200" dirty="0">
                <a:solidFill>
                  <a:srgbClr val="EBEBEB"/>
                </a:solidFill>
                <a:latin typeface="+mj-lt"/>
                <a:ea typeface="+mj-ea"/>
                <a:cs typeface="+mj-cs"/>
              </a:rPr>
            </a:br>
            <a:br>
              <a:rPr lang="en-US" sz="5400" b="0" i="0" kern="1200" dirty="0">
                <a:solidFill>
                  <a:srgbClr val="EBEBEB"/>
                </a:solidFill>
                <a:latin typeface="+mj-lt"/>
                <a:ea typeface="+mj-ea"/>
                <a:cs typeface="+mj-cs"/>
              </a:rPr>
            </a:br>
            <a:r>
              <a:rPr lang="en-US" sz="5400" b="0" i="0" kern="1200" dirty="0">
                <a:solidFill>
                  <a:srgbClr val="EBEBEB"/>
                </a:solidFill>
                <a:latin typeface="+mj-lt"/>
                <a:ea typeface="+mj-ea"/>
                <a:cs typeface="+mj-cs"/>
              </a:rPr>
              <a:t>EFL Gains</a:t>
            </a:r>
          </a:p>
        </p:txBody>
      </p:sp>
      <p:pic>
        <p:nvPicPr>
          <p:cNvPr id="19" name="Picture 18" descr="WestEd Logo">
            <a:extLst>
              <a:ext uri="{FF2B5EF4-FFF2-40B4-BE49-F238E27FC236}">
                <a16:creationId xmlns:a16="http://schemas.microsoft.com/office/drawing/2014/main" id="{5B90E0F1-F8F7-4323-9ABE-E73CBC5E83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7" name="Picture 16" descr="California Adult Education Logo">
            <a:extLst>
              <a:ext uri="{FF2B5EF4-FFF2-40B4-BE49-F238E27FC236}">
                <a16:creationId xmlns:a16="http://schemas.microsoft.com/office/drawing/2014/main" id="{DCE2611F-B009-42AC-8D43-C8A9C1D4DB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304240416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hidden="1">
            <a:extLst>
              <a:ext uri="{FF2B5EF4-FFF2-40B4-BE49-F238E27FC236}">
                <a16:creationId xmlns:a16="http://schemas.microsoft.com/office/drawing/2014/main" id="{49124B21-89E5-471A-91F0-53295836E2F7}"/>
              </a:ext>
            </a:extLst>
          </p:cNvPr>
          <p:cNvSpPr txBox="1"/>
          <p:nvPr/>
        </p:nvSpPr>
        <p:spPr>
          <a:xfrm>
            <a:off x="2763509" y="3332458"/>
            <a:ext cx="482612" cy="338554"/>
          </a:xfrm>
          <a:prstGeom prst="rect">
            <a:avLst/>
          </a:prstGeom>
          <a:noFill/>
        </p:spPr>
        <p:txBody>
          <a:bodyPr wrap="square" rtlCol="0">
            <a:spAutoFit/>
          </a:bodyPr>
          <a:lstStyle/>
          <a:p>
            <a:r>
              <a:rPr lang="en-US" sz="1600" dirty="0">
                <a:solidFill>
                  <a:schemeClr val="bg1"/>
                </a:solidFill>
              </a:rPr>
              <a:t>4%</a:t>
            </a:r>
          </a:p>
        </p:txBody>
      </p:sp>
      <p:sp>
        <p:nvSpPr>
          <p:cNvPr id="12" name="TextBox 11" hidden="1">
            <a:extLst>
              <a:ext uri="{FF2B5EF4-FFF2-40B4-BE49-F238E27FC236}">
                <a16:creationId xmlns:a16="http://schemas.microsoft.com/office/drawing/2014/main" id="{640C6C81-CFAE-4D21-B0A8-A034C7439F50}"/>
              </a:ext>
            </a:extLst>
          </p:cNvPr>
          <p:cNvSpPr txBox="1"/>
          <p:nvPr/>
        </p:nvSpPr>
        <p:spPr>
          <a:xfrm>
            <a:off x="3525397" y="3147792"/>
            <a:ext cx="583894" cy="369332"/>
          </a:xfrm>
          <a:prstGeom prst="rect">
            <a:avLst/>
          </a:prstGeom>
          <a:noFill/>
        </p:spPr>
        <p:txBody>
          <a:bodyPr wrap="square" rtlCol="0">
            <a:spAutoFit/>
          </a:bodyPr>
          <a:lstStyle/>
          <a:p>
            <a:r>
              <a:rPr lang="en-US" dirty="0">
                <a:solidFill>
                  <a:schemeClr val="bg1"/>
                </a:solidFill>
              </a:rPr>
              <a:t>5%</a:t>
            </a:r>
          </a:p>
        </p:txBody>
      </p:sp>
      <p:sp>
        <p:nvSpPr>
          <p:cNvPr id="15" name="TextBox 14" hidden="1">
            <a:extLst>
              <a:ext uri="{FF2B5EF4-FFF2-40B4-BE49-F238E27FC236}">
                <a16:creationId xmlns:a16="http://schemas.microsoft.com/office/drawing/2014/main" id="{BA1D1D6A-1099-49FD-9280-D782C5A2253E}"/>
              </a:ext>
            </a:extLst>
          </p:cNvPr>
          <p:cNvSpPr txBox="1"/>
          <p:nvPr/>
        </p:nvSpPr>
        <p:spPr>
          <a:xfrm>
            <a:off x="7631128" y="3671012"/>
            <a:ext cx="482612" cy="338554"/>
          </a:xfrm>
          <a:prstGeom prst="rect">
            <a:avLst/>
          </a:prstGeom>
          <a:noFill/>
        </p:spPr>
        <p:txBody>
          <a:bodyPr wrap="square" rtlCol="0">
            <a:spAutoFit/>
          </a:bodyPr>
          <a:lstStyle/>
          <a:p>
            <a:r>
              <a:rPr lang="en-US" sz="1600" dirty="0">
                <a:solidFill>
                  <a:schemeClr val="bg1"/>
                </a:solidFill>
              </a:rPr>
              <a:t>3%</a:t>
            </a:r>
          </a:p>
        </p:txBody>
      </p:sp>
      <p:sp>
        <p:nvSpPr>
          <p:cNvPr id="16" name="TextBox 15" hidden="1">
            <a:extLst>
              <a:ext uri="{FF2B5EF4-FFF2-40B4-BE49-F238E27FC236}">
                <a16:creationId xmlns:a16="http://schemas.microsoft.com/office/drawing/2014/main" id="{798860CE-75C0-45B6-9E49-9CC051C20172}"/>
              </a:ext>
            </a:extLst>
          </p:cNvPr>
          <p:cNvSpPr txBox="1"/>
          <p:nvPr/>
        </p:nvSpPr>
        <p:spPr>
          <a:xfrm>
            <a:off x="8393016" y="3343125"/>
            <a:ext cx="583894" cy="369332"/>
          </a:xfrm>
          <a:prstGeom prst="rect">
            <a:avLst/>
          </a:prstGeom>
          <a:noFill/>
        </p:spPr>
        <p:txBody>
          <a:bodyPr wrap="square" rtlCol="0">
            <a:spAutoFit/>
          </a:bodyPr>
          <a:lstStyle/>
          <a:p>
            <a:r>
              <a:rPr lang="en-US" dirty="0">
                <a:solidFill>
                  <a:schemeClr val="bg1"/>
                </a:solidFill>
              </a:rPr>
              <a:t>3%</a:t>
            </a:r>
          </a:p>
        </p:txBody>
      </p:sp>
      <p:pic>
        <p:nvPicPr>
          <p:cNvPr id="18" name="Picture 17" descr="Subsequently took a transfer Level Course Transfer level Math overall number of participants. ">
            <a:extLst>
              <a:ext uri="{FF2B5EF4-FFF2-40B4-BE49-F238E27FC236}">
                <a16:creationId xmlns:a16="http://schemas.microsoft.com/office/drawing/2014/main" id="{3C36D1DB-A247-45C1-A61E-E4F75A82F587}"/>
              </a:ext>
            </a:extLst>
          </p:cNvPr>
          <p:cNvPicPr>
            <a:picLocks noChangeAspect="1"/>
          </p:cNvPicPr>
          <p:nvPr/>
        </p:nvPicPr>
        <p:blipFill>
          <a:blip r:embed="rId2"/>
          <a:stretch>
            <a:fillRect/>
          </a:stretch>
        </p:blipFill>
        <p:spPr>
          <a:xfrm>
            <a:off x="5977033" y="5483734"/>
            <a:ext cx="4050292" cy="1252872"/>
          </a:xfrm>
          <a:prstGeom prst="rect">
            <a:avLst/>
          </a:prstGeom>
        </p:spPr>
      </p:pic>
      <p:pic>
        <p:nvPicPr>
          <p:cNvPr id="14" name="Content Placeholder 13" descr="Subsequently took a transfer Level Course Transfer level Math course.">
            <a:extLst>
              <a:ext uri="{FF2B5EF4-FFF2-40B4-BE49-F238E27FC236}">
                <a16:creationId xmlns:a16="http://schemas.microsoft.com/office/drawing/2014/main" id="{B4868C10-F365-4062-ADFC-43FE1E300188}"/>
              </a:ext>
            </a:extLst>
          </p:cNvPr>
          <p:cNvPicPr>
            <a:picLocks noGrp="1" noChangeAspect="1"/>
          </p:cNvPicPr>
          <p:nvPr>
            <p:ph sz="quarter" idx="4"/>
          </p:nvPr>
        </p:nvPicPr>
        <p:blipFill>
          <a:blip r:embed="rId3"/>
          <a:stretch>
            <a:fillRect/>
          </a:stretch>
        </p:blipFill>
        <p:spPr>
          <a:xfrm>
            <a:off x="5953524" y="1456884"/>
            <a:ext cx="4097310" cy="3953085"/>
          </a:xfrm>
        </p:spPr>
      </p:pic>
      <p:sp>
        <p:nvSpPr>
          <p:cNvPr id="7" name="Text Placeholder 6">
            <a:extLst>
              <a:ext uri="{FF2B5EF4-FFF2-40B4-BE49-F238E27FC236}">
                <a16:creationId xmlns:a16="http://schemas.microsoft.com/office/drawing/2014/main" id="{B13A8F13-FDDC-41C3-8554-EB076EDAC6CF}"/>
              </a:ext>
            </a:extLst>
          </p:cNvPr>
          <p:cNvSpPr>
            <a:spLocks noGrp="1"/>
          </p:cNvSpPr>
          <p:nvPr>
            <p:ph type="body" sz="quarter" idx="3"/>
          </p:nvPr>
        </p:nvSpPr>
        <p:spPr>
          <a:xfrm>
            <a:off x="5654495" y="880622"/>
            <a:ext cx="4396339" cy="576262"/>
          </a:xfrm>
        </p:spPr>
        <p:txBody>
          <a:bodyPr/>
          <a:lstStyle/>
          <a:p>
            <a:pPr algn="ctr"/>
            <a:r>
              <a:rPr lang="en-US" dirty="0"/>
              <a:t>Transfer Level Math</a:t>
            </a:r>
          </a:p>
        </p:txBody>
      </p:sp>
      <p:pic>
        <p:nvPicPr>
          <p:cNvPr id="22" name="Picture 21" descr="Subsequently took a transfer Level Course Transfer level English overall number of participants. ">
            <a:extLst>
              <a:ext uri="{FF2B5EF4-FFF2-40B4-BE49-F238E27FC236}">
                <a16:creationId xmlns:a16="http://schemas.microsoft.com/office/drawing/2014/main" id="{1536A190-B269-49A0-A726-18C1A2AB40C7}"/>
              </a:ext>
            </a:extLst>
          </p:cNvPr>
          <p:cNvPicPr>
            <a:picLocks noChangeAspect="1"/>
          </p:cNvPicPr>
          <p:nvPr/>
        </p:nvPicPr>
        <p:blipFill>
          <a:blip r:embed="rId4"/>
          <a:stretch>
            <a:fillRect/>
          </a:stretch>
        </p:blipFill>
        <p:spPr>
          <a:xfrm>
            <a:off x="1113025" y="5494751"/>
            <a:ext cx="4050292" cy="1233864"/>
          </a:xfrm>
          <a:prstGeom prst="rect">
            <a:avLst/>
          </a:prstGeom>
        </p:spPr>
      </p:pic>
      <p:pic>
        <p:nvPicPr>
          <p:cNvPr id="10" name="Content Placeholder 9" descr="Subsequently took a transfer Level Course Transfer level English course.">
            <a:extLst>
              <a:ext uri="{FF2B5EF4-FFF2-40B4-BE49-F238E27FC236}">
                <a16:creationId xmlns:a16="http://schemas.microsoft.com/office/drawing/2014/main" id="{A2B70AFB-487C-4C94-8613-62A4F2450E5A}"/>
              </a:ext>
            </a:extLst>
          </p:cNvPr>
          <p:cNvPicPr>
            <a:picLocks noGrp="1" noChangeAspect="1"/>
          </p:cNvPicPr>
          <p:nvPr>
            <p:ph sz="half" idx="2"/>
          </p:nvPr>
        </p:nvPicPr>
        <p:blipFill>
          <a:blip r:embed="rId5"/>
          <a:stretch>
            <a:fillRect/>
          </a:stretch>
        </p:blipFill>
        <p:spPr>
          <a:xfrm>
            <a:off x="1113025" y="1456884"/>
            <a:ext cx="4050292" cy="3953086"/>
          </a:xfrm>
        </p:spPr>
      </p:pic>
      <p:sp>
        <p:nvSpPr>
          <p:cNvPr id="5" name="Text Placeholder 4">
            <a:extLst>
              <a:ext uri="{FF2B5EF4-FFF2-40B4-BE49-F238E27FC236}">
                <a16:creationId xmlns:a16="http://schemas.microsoft.com/office/drawing/2014/main" id="{768483AE-602B-4AAB-B2BA-B489F8E361BB}"/>
              </a:ext>
            </a:extLst>
          </p:cNvPr>
          <p:cNvSpPr>
            <a:spLocks noGrp="1"/>
          </p:cNvSpPr>
          <p:nvPr>
            <p:ph type="body" idx="1"/>
          </p:nvPr>
        </p:nvSpPr>
        <p:spPr>
          <a:xfrm>
            <a:off x="940002" y="854050"/>
            <a:ext cx="4396338" cy="576262"/>
          </a:xfrm>
        </p:spPr>
        <p:txBody>
          <a:bodyPr/>
          <a:lstStyle/>
          <a:p>
            <a:pPr algn="ctr"/>
            <a:r>
              <a:rPr lang="en-US" dirty="0"/>
              <a:t>Transfer Level English</a:t>
            </a:r>
          </a:p>
        </p:txBody>
      </p:sp>
      <p:sp>
        <p:nvSpPr>
          <p:cNvPr id="4" name="Title 3">
            <a:extLst>
              <a:ext uri="{FF2B5EF4-FFF2-40B4-BE49-F238E27FC236}">
                <a16:creationId xmlns:a16="http://schemas.microsoft.com/office/drawing/2014/main" id="{E5A86C23-C002-4A38-B0BA-E1E6BBD665F1}"/>
              </a:ext>
            </a:extLst>
          </p:cNvPr>
          <p:cNvSpPr>
            <a:spLocks noGrp="1"/>
          </p:cNvSpPr>
          <p:nvPr>
            <p:ph type="title"/>
          </p:nvPr>
        </p:nvSpPr>
        <p:spPr>
          <a:xfrm>
            <a:off x="553773" y="164444"/>
            <a:ext cx="10234670" cy="1400530"/>
          </a:xfrm>
        </p:spPr>
        <p:txBody>
          <a:bodyPr/>
          <a:lstStyle/>
          <a:p>
            <a:r>
              <a:rPr lang="en-US" sz="3600" dirty="0"/>
              <a:t>Subsequently Took a Transfer Level Course</a:t>
            </a:r>
          </a:p>
        </p:txBody>
      </p:sp>
    </p:spTree>
    <p:extLst>
      <p:ext uri="{BB962C8B-B14F-4D97-AF65-F5344CB8AC3E}">
        <p14:creationId xmlns:p14="http://schemas.microsoft.com/office/powerpoint/2010/main" val="3950121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ECDBB-C5FF-440A-89DE-A224562FD60C}"/>
              </a:ext>
            </a:extLst>
          </p:cNvPr>
          <p:cNvSpPr>
            <a:spLocks noGrp="1"/>
          </p:cNvSpPr>
          <p:nvPr>
            <p:ph idx="1"/>
          </p:nvPr>
        </p:nvSpPr>
        <p:spPr>
          <a:xfrm>
            <a:off x="1103312" y="1973944"/>
            <a:ext cx="8946541" cy="4274456"/>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Alison Robertson</a:t>
            </a:r>
          </a:p>
          <a:p>
            <a:pPr marL="0" indent="0">
              <a:buNone/>
            </a:pP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a:effectLst/>
                <a:latin typeface="Calibri" panose="020F0502020204030204" pitchFamily="34" charset="0"/>
                <a:ea typeface="Calibri" panose="020F0502020204030204" pitchFamily="34" charset="0"/>
                <a:cs typeface="Times New Roman" panose="02020603050405020304" pitchFamily="18" charset="0"/>
              </a:rPr>
              <a:t>Cyprus College (ESL) </a:t>
            </a:r>
          </a:p>
          <a:p>
            <a:pPr marL="0" indent="0">
              <a:buNone/>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400" dirty="0">
                <a:effectLst/>
                <a:latin typeface="Calibri" panose="020F0502020204030204" pitchFamily="34" charset="0"/>
                <a:ea typeface="Times New Roman" panose="02020603050405020304" pitchFamily="18" charset="0"/>
              </a:rPr>
              <a:t>Jan Young</a:t>
            </a:r>
          </a:p>
          <a:p>
            <a:pPr marL="457200" lvl="1" indent="0">
              <a:buNone/>
            </a:pPr>
            <a:r>
              <a:rPr lang="en-US" sz="4200" dirty="0">
                <a:effectLst/>
                <a:latin typeface="Calibri" panose="020F0502020204030204" pitchFamily="34" charset="0"/>
                <a:ea typeface="Times New Roman" panose="02020603050405020304" pitchFamily="18" charset="0"/>
              </a:rPr>
              <a:t>Glendale Community College (English)</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a:extLst>
              <a:ext uri="{FF2B5EF4-FFF2-40B4-BE49-F238E27FC236}">
                <a16:creationId xmlns:a16="http://schemas.microsoft.com/office/drawing/2014/main" id="{66CB2610-4BC8-4238-96C7-EB7DDA139F56}"/>
              </a:ext>
            </a:extLst>
          </p:cNvPr>
          <p:cNvSpPr>
            <a:spLocks noGrp="1"/>
          </p:cNvSpPr>
          <p:nvPr>
            <p:ph type="title"/>
          </p:nvPr>
        </p:nvSpPr>
        <p:spPr>
          <a:xfrm>
            <a:off x="645130" y="1004261"/>
            <a:ext cx="9404723" cy="1400530"/>
          </a:xfrm>
        </p:spPr>
        <p:txBody>
          <a:bodyPr/>
          <a:lstStyle/>
          <a:p>
            <a:r>
              <a:rPr lang="en-US" dirty="0"/>
              <a:t>Voices from the Field</a:t>
            </a:r>
          </a:p>
        </p:txBody>
      </p:sp>
      <p:pic>
        <p:nvPicPr>
          <p:cNvPr id="5" name="Picture 4" descr="WestEd Logo">
            <a:extLst>
              <a:ext uri="{FF2B5EF4-FFF2-40B4-BE49-F238E27FC236}">
                <a16:creationId xmlns:a16="http://schemas.microsoft.com/office/drawing/2014/main" id="{E32A4744-C643-4C77-837D-54CACCD22A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4" name="Picture 3" descr="California Adult Education Logo">
            <a:extLst>
              <a:ext uri="{FF2B5EF4-FFF2-40B4-BE49-F238E27FC236}">
                <a16:creationId xmlns:a16="http://schemas.microsoft.com/office/drawing/2014/main" id="{9BAD006E-62D9-4C0A-B7E1-D3E5FBEF8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297641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14600" y="2753800"/>
            <a:ext cx="10962800" cy="1350400"/>
          </a:xfrm>
          <a:prstGeom prst="rect">
            <a:avLst/>
          </a:prstGeom>
        </p:spPr>
        <p:txBody>
          <a:bodyPr spcFirstLastPara="1" wrap="square" lIns="121900" tIns="121900" rIns="121900" bIns="121900" anchor="ctr" anchorCtr="0">
            <a:noAutofit/>
          </a:bodyPr>
          <a:lstStyle/>
          <a:p>
            <a:r>
              <a:rPr lang="en"/>
              <a:t>Cypress College ESL Program 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A0F2-B085-4B12-A7C0-DB49AB5CA5ED}"/>
              </a:ext>
            </a:extLst>
          </p:cNvPr>
          <p:cNvSpPr>
            <a:spLocks noGrp="1"/>
          </p:cNvSpPr>
          <p:nvPr>
            <p:ph type="title"/>
          </p:nvPr>
        </p:nvSpPr>
        <p:spPr/>
        <p:txBody>
          <a:bodyPr/>
          <a:lstStyle/>
          <a:p>
            <a:br>
              <a:rPr lang="en-US" dirty="0"/>
            </a:br>
            <a:r>
              <a:rPr lang="en-US" dirty="0"/>
              <a:t>Agenda</a:t>
            </a:r>
          </a:p>
        </p:txBody>
      </p:sp>
      <p:sp>
        <p:nvSpPr>
          <p:cNvPr id="3" name="Content Placeholder 2">
            <a:extLst>
              <a:ext uri="{FF2B5EF4-FFF2-40B4-BE49-F238E27FC236}">
                <a16:creationId xmlns:a16="http://schemas.microsoft.com/office/drawing/2014/main" id="{081E3058-07AF-4903-A68A-C962E32523CE}"/>
              </a:ext>
            </a:extLst>
          </p:cNvPr>
          <p:cNvSpPr>
            <a:spLocks noGrp="1"/>
          </p:cNvSpPr>
          <p:nvPr>
            <p:ph idx="1"/>
          </p:nvPr>
        </p:nvSpPr>
        <p:spPr>
          <a:xfrm>
            <a:off x="933701" y="1876378"/>
            <a:ext cx="8946541" cy="4893324"/>
          </a:xfrm>
        </p:spPr>
        <p:txBody>
          <a:bodyPr>
            <a:normAutofit/>
          </a:bodyPr>
          <a:lstStyle/>
          <a:p>
            <a:pPr marL="0" marR="0">
              <a:lnSpc>
                <a:spcPct val="107000"/>
              </a:lnSpc>
              <a:spcBef>
                <a:spcPts val="0"/>
              </a:spcBef>
              <a:spcAft>
                <a:spcPts val="800"/>
              </a:spcAft>
              <a:buFont typeface="+mj-lt"/>
              <a:buAutoNum type="alphaU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Intros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mj-lt"/>
              <a:buAutoNum type="alphaU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AB705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2">
              <a:lnSpc>
                <a:spcPct val="107000"/>
              </a:lnSpc>
              <a:spcBef>
                <a:spcPts val="0"/>
              </a:spcBef>
              <a:spcAft>
                <a:spcPts val="800"/>
              </a:spcAft>
              <a:buFont typeface="+mj-lt"/>
              <a:buAutoNum type="alphaUcPeriod"/>
            </a:pPr>
            <a:r>
              <a:rPr lang="en-US" sz="2200" dirty="0">
                <a:latin typeface="Arial" panose="020B0604020202020204" pitchFamily="34" charset="0"/>
                <a:ea typeface="Calibri" panose="020F0502020204030204" pitchFamily="34" charset="0"/>
                <a:cs typeface="Times New Roman" panose="02020603050405020304" pitchFamily="18" charset="0"/>
              </a:rPr>
              <a:t>Why Should CB21 Matter to Adult Educators?</a:t>
            </a:r>
          </a:p>
          <a:p>
            <a:pPr marL="800100" lvl="2">
              <a:lnSpc>
                <a:spcPct val="107000"/>
              </a:lnSpc>
              <a:spcBef>
                <a:spcPts val="0"/>
              </a:spcBef>
              <a:spcAft>
                <a:spcPts val="800"/>
              </a:spcAft>
              <a:buFont typeface="+mj-lt"/>
              <a:buAutoNum type="alphaUcPeriod"/>
            </a:pPr>
            <a:r>
              <a:rPr lang="en-US" sz="2200" dirty="0">
                <a:effectLst/>
                <a:latin typeface="Arial" panose="020B0604020202020204" pitchFamily="34" charset="0"/>
                <a:ea typeface="Calibri" panose="020F0502020204030204" pitchFamily="34" charset="0"/>
                <a:cs typeface="Times New Roman" panose="02020603050405020304" pitchFamily="18" charset="0"/>
              </a:rPr>
              <a:t>Rubrics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mj-lt"/>
              <a:buAutoNum type="alphaU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AEP Dashboard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buFont typeface="+mj-lt"/>
              <a:buAutoNum type="alphaU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Voices From the Field</a:t>
            </a:r>
          </a:p>
          <a:p>
            <a:pPr marL="114300" lvl="1" indent="0">
              <a:lnSpc>
                <a:spcPct val="107000"/>
              </a:lnSpc>
              <a:spcBef>
                <a:spcPts val="0"/>
              </a:spcBef>
              <a:spcAft>
                <a:spcPts val="8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California Adult Education">
            <a:extLst>
              <a:ext uri="{FF2B5EF4-FFF2-40B4-BE49-F238E27FC236}">
                <a16:creationId xmlns:a16="http://schemas.microsoft.com/office/drawing/2014/main" id="{8E27E500-268F-48C7-8471-D3ECCDF6E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WestEd Logo">
            <a:extLst>
              <a:ext uri="{FF2B5EF4-FFF2-40B4-BE49-F238E27FC236}">
                <a16:creationId xmlns:a16="http://schemas.microsoft.com/office/drawing/2014/main" id="{A9F8AD0D-A36C-4B38-89E0-55E68AB30D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spTree>
    <p:extLst>
      <p:ext uri="{BB962C8B-B14F-4D97-AF65-F5344CB8AC3E}">
        <p14:creationId xmlns:p14="http://schemas.microsoft.com/office/powerpoint/2010/main" val="1353334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2AFF-7911-479B-BC2A-2A7B08E818F5}"/>
              </a:ext>
            </a:extLst>
          </p:cNvPr>
          <p:cNvSpPr>
            <a:spLocks noGrp="1"/>
          </p:cNvSpPr>
          <p:nvPr>
            <p:ph type="title"/>
          </p:nvPr>
        </p:nvSpPr>
        <p:spPr/>
        <p:txBody>
          <a:bodyPr/>
          <a:lstStyle/>
          <a:p>
            <a:r>
              <a:rPr lang="en-US"/>
              <a:t>CB21 Rubric &amp; Core Sequence Revision</a:t>
            </a:r>
          </a:p>
        </p:txBody>
      </p:sp>
      <p:sp>
        <p:nvSpPr>
          <p:cNvPr id="3" name="Text Placeholder 2">
            <a:extLst>
              <a:ext uri="{FF2B5EF4-FFF2-40B4-BE49-F238E27FC236}">
                <a16:creationId xmlns:a16="http://schemas.microsoft.com/office/drawing/2014/main" id="{592E1201-3783-4866-837C-47F1DB5CBA39}"/>
              </a:ext>
            </a:extLst>
          </p:cNvPr>
          <p:cNvSpPr>
            <a:spLocks noGrp="1"/>
          </p:cNvSpPr>
          <p:nvPr>
            <p:ph type="body" idx="1"/>
          </p:nvPr>
        </p:nvSpPr>
        <p:spPr/>
        <p:txBody>
          <a:bodyPr/>
          <a:lstStyle/>
          <a:p>
            <a:pPr marL="152396" indent="0">
              <a:buNone/>
            </a:pPr>
            <a:r>
              <a:rPr lang="en-US"/>
              <a:t>Using the CB21 Rubric, we confirmed that 186 (original end point–one below TLC) showed significant academic </a:t>
            </a:r>
            <a:r>
              <a:rPr lang="en-US" dirty="0"/>
              <a:t>creep.</a:t>
            </a:r>
            <a:endParaRPr lang="en-US"/>
          </a:p>
          <a:p>
            <a:pPr>
              <a:lnSpc>
                <a:spcPct val="100000"/>
              </a:lnSpc>
            </a:pPr>
            <a:r>
              <a:rPr lang="en-US"/>
              <a:t>To begin reworking of our core sequence,</a:t>
            </a:r>
            <a:r>
              <a:rPr lang="en-US" dirty="0"/>
              <a:t> </a:t>
            </a:r>
          </a:p>
          <a:p>
            <a:pPr lvl="1">
              <a:lnSpc>
                <a:spcPct val="100000"/>
              </a:lnSpc>
              <a:spcBef>
                <a:spcPts val="0"/>
              </a:spcBef>
            </a:pPr>
            <a:r>
              <a:rPr lang="en-US" sz="2400"/>
              <a:t>we referenced the C-ID for TLC/English 100 </a:t>
            </a:r>
          </a:p>
          <a:p>
            <a:pPr lvl="1">
              <a:lnSpc>
                <a:spcPct val="100000"/>
              </a:lnSpc>
              <a:spcBef>
                <a:spcPts val="0"/>
              </a:spcBef>
            </a:pPr>
            <a:r>
              <a:rPr lang="en-US" sz="2400"/>
              <a:t>we turned ESL 186 into ESL 110, TLC</a:t>
            </a:r>
          </a:p>
          <a:p>
            <a:pPr>
              <a:lnSpc>
                <a:spcPct val="114999"/>
              </a:lnSpc>
            </a:pPr>
            <a:r>
              <a:rPr lang="en-US"/>
              <a:t>For 109 and below, we referenced the CB21 rubrics to</a:t>
            </a:r>
            <a:r>
              <a:rPr lang="en-US" dirty="0"/>
              <a:t> </a:t>
            </a:r>
            <a:r>
              <a:rPr lang="en-US"/>
              <a:t>continue to revise our sequence.</a:t>
            </a:r>
            <a:endParaRPr lang="en-US" dirty="0"/>
          </a:p>
          <a:p>
            <a:pPr>
              <a:lnSpc>
                <a:spcPct val="114999"/>
              </a:lnSpc>
            </a:pPr>
            <a:endParaRPr lang="en-US" dirty="0"/>
          </a:p>
        </p:txBody>
      </p:sp>
    </p:spTree>
    <p:extLst>
      <p:ext uri="{BB962C8B-B14F-4D97-AF65-F5344CB8AC3E}">
        <p14:creationId xmlns:p14="http://schemas.microsoft.com/office/powerpoint/2010/main" val="1716645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descr="ESL 108"/>
          <p:cNvSpPr/>
          <p:nvPr/>
        </p:nvSpPr>
        <p:spPr>
          <a:xfrm>
            <a:off x="6077232" y="2862151"/>
            <a:ext cx="2295200" cy="9940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79" name="Google Shape;79;p15" descr="ESL 109"/>
          <p:cNvSpPr/>
          <p:nvPr/>
        </p:nvSpPr>
        <p:spPr>
          <a:xfrm>
            <a:off x="8007632" y="2862151"/>
            <a:ext cx="2295200" cy="9940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80" name="Google Shape;80;p15" descr="ESL 105"/>
          <p:cNvSpPr/>
          <p:nvPr/>
        </p:nvSpPr>
        <p:spPr>
          <a:xfrm>
            <a:off x="136400" y="2830400"/>
            <a:ext cx="2258800" cy="9940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86" name="Google Shape;86;p15" descr="ESL 106"/>
          <p:cNvSpPr/>
          <p:nvPr/>
        </p:nvSpPr>
        <p:spPr>
          <a:xfrm>
            <a:off x="1987200" y="2830400"/>
            <a:ext cx="2405200" cy="9940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92" name="Google Shape;92;p15" descr="ESL 107"/>
          <p:cNvSpPr/>
          <p:nvPr/>
        </p:nvSpPr>
        <p:spPr>
          <a:xfrm>
            <a:off x="3978833" y="2830400"/>
            <a:ext cx="2523600" cy="9940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103" name="Google Shape;103;p15" descr="ESL 110"/>
          <p:cNvSpPr/>
          <p:nvPr/>
        </p:nvSpPr>
        <p:spPr>
          <a:xfrm>
            <a:off x="9873100" y="2862133"/>
            <a:ext cx="2295200" cy="9940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62500" tIns="162500" rIns="162500" bIns="162500" anchor="ctr" anchorCtr="0">
            <a:noAutofit/>
          </a:bodyPr>
          <a:lstStyle/>
          <a:p>
            <a:endParaRPr sz="2400"/>
          </a:p>
        </p:txBody>
      </p:sp>
      <p:sp>
        <p:nvSpPr>
          <p:cNvPr id="109" name="Google Shape;109;p15"/>
          <p:cNvSpPr txBox="1">
            <a:spLocks noGrp="1"/>
          </p:cNvSpPr>
          <p:nvPr>
            <p:ph type="body" idx="4294967295"/>
          </p:nvPr>
        </p:nvSpPr>
        <p:spPr>
          <a:xfrm>
            <a:off x="10240319" y="3045551"/>
            <a:ext cx="1569200" cy="627200"/>
          </a:xfrm>
          <a:prstGeom prst="rect">
            <a:avLst/>
          </a:prstGeom>
        </p:spPr>
        <p:txBody>
          <a:bodyPr spcFirstLastPara="1" wrap="square" lIns="121900" tIns="121900" rIns="121900" bIns="121900" anchor="ctr" anchorCtr="0">
            <a:noAutofit/>
          </a:bodyPr>
          <a:lstStyle/>
          <a:p>
            <a:pPr marL="0" indent="0" algn="ctr">
              <a:lnSpc>
                <a:spcPct val="100000"/>
              </a:lnSpc>
              <a:buNone/>
            </a:pPr>
            <a:r>
              <a:rPr lang="en" dirty="0">
                <a:solidFill>
                  <a:schemeClr val="lt1"/>
                </a:solidFill>
              </a:rPr>
              <a:t>ESL 110</a:t>
            </a:r>
            <a:endParaRPr dirty="0">
              <a:solidFill>
                <a:schemeClr val="lt1"/>
              </a:solidFill>
            </a:endParaRPr>
          </a:p>
        </p:txBody>
      </p:sp>
      <p:grpSp>
        <p:nvGrpSpPr>
          <p:cNvPr id="110" name="Google Shape;110;p15">
            <a:extLst>
              <a:ext uri="{C183D7F6-B498-43B3-948B-1728B52AA6E4}">
                <adec:decorative xmlns:adec="http://schemas.microsoft.com/office/drawing/2017/decorative" val="1"/>
              </a:ext>
            </a:extLst>
          </p:cNvPr>
          <p:cNvGrpSpPr/>
          <p:nvPr/>
        </p:nvGrpSpPr>
        <p:grpSpPr>
          <a:xfrm>
            <a:off x="10707293" y="3918611"/>
            <a:ext cx="265200" cy="791541"/>
            <a:chOff x="5958946" y="2938958"/>
            <a:chExt cx="198900" cy="593656"/>
          </a:xfrm>
        </p:grpSpPr>
        <p:cxnSp>
          <p:nvCxnSpPr>
            <p:cNvPr id="111" name="Google Shape;111;p15"/>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112" name="Google Shape;112;p15"/>
            <p:cNvSpPr/>
            <p:nvPr/>
          </p:nvSpPr>
          <p:spPr>
            <a:xfrm rot="10800000" flipH="1">
              <a:off x="5958946" y="3333714"/>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113" name="Google Shape;113;p15"/>
          <p:cNvSpPr txBox="1">
            <a:spLocks noGrp="1"/>
          </p:cNvSpPr>
          <p:nvPr>
            <p:ph type="body" idx="4294967295"/>
          </p:nvPr>
        </p:nvSpPr>
        <p:spPr>
          <a:xfrm>
            <a:off x="9065700" y="4703360"/>
            <a:ext cx="3126400" cy="1874000"/>
          </a:xfrm>
          <a:prstGeom prst="rect">
            <a:avLst/>
          </a:prstGeom>
        </p:spPr>
        <p:txBody>
          <a:bodyPr spcFirstLastPara="1" wrap="square" lIns="121900" tIns="121900" rIns="121900" bIns="121900" anchor="t" anchorCtr="0">
            <a:noAutofit/>
          </a:bodyPr>
          <a:lstStyle/>
          <a:p>
            <a:pPr marL="0" indent="0">
              <a:spcAft>
                <a:spcPts val="2133"/>
              </a:spcAft>
              <a:buNone/>
            </a:pPr>
            <a:r>
              <a:rPr lang="en" sz="2133" b="1" dirty="0"/>
              <a:t>College Composition for Non-Native Speakers (</a:t>
            </a:r>
            <a:r>
              <a:rPr lang="en" sz="2133" b="1" dirty="0">
                <a:highlight>
                  <a:srgbClr val="00FFFF"/>
                </a:highlight>
              </a:rPr>
              <a:t>Written Communication IGETC 1A/CSU A2/AA GE A1</a:t>
            </a:r>
            <a:r>
              <a:rPr lang="en" sz="2133" b="1" dirty="0"/>
              <a:t>)</a:t>
            </a:r>
            <a:endParaRPr sz="2133" b="1" dirty="0"/>
          </a:p>
        </p:txBody>
      </p:sp>
      <p:sp>
        <p:nvSpPr>
          <p:cNvPr id="104" name="Google Shape;104;p15"/>
          <p:cNvSpPr txBox="1">
            <a:spLocks noGrp="1"/>
          </p:cNvSpPr>
          <p:nvPr>
            <p:ph type="body" idx="4294967295"/>
          </p:nvPr>
        </p:nvSpPr>
        <p:spPr>
          <a:xfrm>
            <a:off x="8394468" y="3065794"/>
            <a:ext cx="1569200" cy="523180"/>
          </a:xfrm>
          <a:prstGeom prst="rect">
            <a:avLst/>
          </a:prstGeom>
        </p:spPr>
        <p:txBody>
          <a:bodyPr spcFirstLastPara="1" wrap="square" lIns="121900" tIns="121900" rIns="121900" bIns="121900" anchor="ctr" anchorCtr="0">
            <a:spAutoFit/>
          </a:bodyPr>
          <a:lstStyle/>
          <a:p>
            <a:pPr marL="0" indent="0" algn="ctr">
              <a:lnSpc>
                <a:spcPct val="100000"/>
              </a:lnSpc>
              <a:buNone/>
            </a:pPr>
            <a:r>
              <a:rPr lang="en" dirty="0">
                <a:solidFill>
                  <a:schemeClr val="lt1"/>
                </a:solidFill>
              </a:rPr>
              <a:t>ESL 109</a:t>
            </a:r>
            <a:endParaRPr dirty="0">
              <a:solidFill>
                <a:schemeClr val="lt1"/>
              </a:solidFill>
            </a:endParaRPr>
          </a:p>
        </p:txBody>
      </p:sp>
      <p:grpSp>
        <p:nvGrpSpPr>
          <p:cNvPr id="105" name="Google Shape;105;p15">
            <a:extLst>
              <a:ext uri="{C183D7F6-B498-43B3-948B-1728B52AA6E4}">
                <adec:decorative xmlns:adec="http://schemas.microsoft.com/office/drawing/2017/decorative" val="1"/>
              </a:ext>
            </a:extLst>
          </p:cNvPr>
          <p:cNvGrpSpPr/>
          <p:nvPr/>
        </p:nvGrpSpPr>
        <p:grpSpPr>
          <a:xfrm>
            <a:off x="8901893" y="2071454"/>
            <a:ext cx="265200" cy="791541"/>
            <a:chOff x="3918084" y="1610215"/>
            <a:chExt cx="198900" cy="593656"/>
          </a:xfrm>
        </p:grpSpPr>
        <p:cxnSp>
          <p:nvCxnSpPr>
            <p:cNvPr id="106" name="Google Shape;106;p15"/>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07" name="Google Shape;107;p15"/>
            <p:cNvSpPr/>
            <p:nvPr/>
          </p:nvSpPr>
          <p:spPr>
            <a:xfrm>
              <a:off x="3918084" y="1610215"/>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108" name="Google Shape;108;p15"/>
          <p:cNvSpPr txBox="1">
            <a:spLocks noGrp="1"/>
          </p:cNvSpPr>
          <p:nvPr>
            <p:ph type="body" idx="4294967295"/>
          </p:nvPr>
        </p:nvSpPr>
        <p:spPr>
          <a:xfrm>
            <a:off x="7714592" y="438987"/>
            <a:ext cx="3126400" cy="1518800"/>
          </a:xfrm>
          <a:prstGeom prst="rect">
            <a:avLst/>
          </a:prstGeom>
        </p:spPr>
        <p:txBody>
          <a:bodyPr spcFirstLastPara="1" wrap="square" lIns="121900" tIns="121900" rIns="121900" bIns="121900" anchor="t" anchorCtr="0">
            <a:noAutofit/>
          </a:bodyPr>
          <a:lstStyle/>
          <a:p>
            <a:pPr marL="0" indent="0">
              <a:spcAft>
                <a:spcPts val="2133"/>
              </a:spcAft>
              <a:buNone/>
            </a:pPr>
            <a:r>
              <a:rPr lang="en" sz="2133" b="1" dirty="0"/>
              <a:t>Advanced Academic Reading and Writing II (</a:t>
            </a:r>
            <a:r>
              <a:rPr lang="en" sz="2133" b="1" dirty="0">
                <a:highlight>
                  <a:srgbClr val="00FFFF"/>
                </a:highlight>
              </a:rPr>
              <a:t>Humanities CSU C2 &amp; AA GE C2, UC elective</a:t>
            </a:r>
            <a:r>
              <a:rPr lang="en" sz="2133" b="1" dirty="0"/>
              <a:t>)</a:t>
            </a:r>
            <a:endParaRPr sz="2133" b="1" dirty="0"/>
          </a:p>
        </p:txBody>
      </p:sp>
      <p:sp>
        <p:nvSpPr>
          <p:cNvPr id="102" name="Google Shape;102;p15"/>
          <p:cNvSpPr txBox="1">
            <a:spLocks noGrp="1"/>
          </p:cNvSpPr>
          <p:nvPr>
            <p:ph type="body" idx="4294967295"/>
          </p:nvPr>
        </p:nvSpPr>
        <p:spPr>
          <a:xfrm>
            <a:off x="5828525" y="4700293"/>
            <a:ext cx="2990400" cy="1518800"/>
          </a:xfrm>
          <a:prstGeom prst="rect">
            <a:avLst/>
          </a:prstGeom>
        </p:spPr>
        <p:txBody>
          <a:bodyPr spcFirstLastPara="1" wrap="square" lIns="121900" tIns="121900" rIns="121900" bIns="121900" anchor="t" anchorCtr="0">
            <a:noAutofit/>
          </a:bodyPr>
          <a:lstStyle/>
          <a:p>
            <a:pPr marL="0" indent="0">
              <a:spcAft>
                <a:spcPts val="2133"/>
              </a:spcAft>
              <a:buNone/>
            </a:pPr>
            <a:r>
              <a:rPr lang="en" sz="2133" b="1" dirty="0"/>
              <a:t>Advanced Academic Reading and Writing I (</a:t>
            </a:r>
            <a:r>
              <a:rPr lang="en" sz="2133" b="1" dirty="0">
                <a:highlight>
                  <a:srgbClr val="00FFFF"/>
                </a:highlight>
              </a:rPr>
              <a:t>Humanities CSU C2 &amp; AA GE C2 UC elective</a:t>
            </a:r>
            <a:r>
              <a:rPr lang="en" sz="2133" b="1" dirty="0"/>
              <a:t>)</a:t>
            </a:r>
            <a:endParaRPr sz="2133" b="1" dirty="0"/>
          </a:p>
        </p:txBody>
      </p:sp>
      <p:grpSp>
        <p:nvGrpSpPr>
          <p:cNvPr id="99" name="Google Shape;99;p15">
            <a:extLst>
              <a:ext uri="{C183D7F6-B498-43B3-948B-1728B52AA6E4}">
                <adec:decorative xmlns:adec="http://schemas.microsoft.com/office/drawing/2017/decorative" val="1"/>
              </a:ext>
            </a:extLst>
          </p:cNvPr>
          <p:cNvGrpSpPr/>
          <p:nvPr/>
        </p:nvGrpSpPr>
        <p:grpSpPr>
          <a:xfrm>
            <a:off x="7049693" y="3918611"/>
            <a:ext cx="265200" cy="791541"/>
            <a:chOff x="5958946" y="2938958"/>
            <a:chExt cx="198900" cy="593656"/>
          </a:xfrm>
        </p:grpSpPr>
        <p:cxnSp>
          <p:nvCxnSpPr>
            <p:cNvPr id="100" name="Google Shape;100;p15"/>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101" name="Google Shape;101;p15"/>
            <p:cNvSpPr/>
            <p:nvPr/>
          </p:nvSpPr>
          <p:spPr>
            <a:xfrm rot="10800000" flipH="1">
              <a:off x="5958946" y="3333714"/>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98" name="Google Shape;98;p15"/>
          <p:cNvSpPr txBox="1">
            <a:spLocks noGrp="1"/>
          </p:cNvSpPr>
          <p:nvPr>
            <p:ph type="body" idx="4294967295"/>
          </p:nvPr>
        </p:nvSpPr>
        <p:spPr>
          <a:xfrm>
            <a:off x="6570467" y="3028800"/>
            <a:ext cx="1692400" cy="627200"/>
          </a:xfrm>
          <a:prstGeom prst="rect">
            <a:avLst/>
          </a:prstGeom>
        </p:spPr>
        <p:txBody>
          <a:bodyPr spcFirstLastPara="1" wrap="square" lIns="121900" tIns="121900" rIns="121900" bIns="121900" anchor="ctr" anchorCtr="0">
            <a:noAutofit/>
          </a:bodyPr>
          <a:lstStyle/>
          <a:p>
            <a:pPr marL="0" indent="0">
              <a:lnSpc>
                <a:spcPct val="100000"/>
              </a:lnSpc>
              <a:buNone/>
            </a:pPr>
            <a:r>
              <a:rPr lang="en" dirty="0">
                <a:solidFill>
                  <a:schemeClr val="lt1"/>
                </a:solidFill>
              </a:rPr>
              <a:t>ESL 108</a:t>
            </a:r>
            <a:endParaRPr dirty="0">
              <a:solidFill>
                <a:schemeClr val="lt1"/>
              </a:solidFill>
            </a:endParaRPr>
          </a:p>
        </p:txBody>
      </p:sp>
      <p:sp>
        <p:nvSpPr>
          <p:cNvPr id="93" name="Google Shape;93;p15"/>
          <p:cNvSpPr txBox="1">
            <a:spLocks noGrp="1"/>
          </p:cNvSpPr>
          <p:nvPr>
            <p:ph type="body" idx="4294967295"/>
          </p:nvPr>
        </p:nvSpPr>
        <p:spPr>
          <a:xfrm>
            <a:off x="4494000" y="2901867"/>
            <a:ext cx="1569200" cy="791600"/>
          </a:xfrm>
          <a:prstGeom prst="rect">
            <a:avLst/>
          </a:prstGeom>
        </p:spPr>
        <p:txBody>
          <a:bodyPr spcFirstLastPara="1" wrap="square" lIns="121900" tIns="121900" rIns="121900" bIns="121900" anchor="ctr" anchorCtr="0">
            <a:noAutofit/>
          </a:bodyPr>
          <a:lstStyle/>
          <a:p>
            <a:pPr marL="0" indent="0" algn="ctr">
              <a:lnSpc>
                <a:spcPct val="100000"/>
              </a:lnSpc>
              <a:buNone/>
            </a:pPr>
            <a:r>
              <a:rPr lang="en" dirty="0">
                <a:solidFill>
                  <a:schemeClr val="lt1"/>
                </a:solidFill>
              </a:rPr>
              <a:t>ESL 107</a:t>
            </a:r>
            <a:endParaRPr dirty="0">
              <a:solidFill>
                <a:schemeClr val="lt1"/>
              </a:solidFill>
            </a:endParaRPr>
          </a:p>
        </p:txBody>
      </p:sp>
      <p:grpSp>
        <p:nvGrpSpPr>
          <p:cNvPr id="94" name="Google Shape;94;p15">
            <a:extLst>
              <a:ext uri="{C183D7F6-B498-43B3-948B-1728B52AA6E4}">
                <adec:decorative xmlns:adec="http://schemas.microsoft.com/office/drawing/2017/decorative" val="1"/>
              </a:ext>
            </a:extLst>
          </p:cNvPr>
          <p:cNvGrpSpPr/>
          <p:nvPr/>
        </p:nvGrpSpPr>
        <p:grpSpPr>
          <a:xfrm>
            <a:off x="5005243" y="2045354"/>
            <a:ext cx="265200" cy="791541"/>
            <a:chOff x="3918084" y="1610215"/>
            <a:chExt cx="198900" cy="593656"/>
          </a:xfrm>
        </p:grpSpPr>
        <p:cxnSp>
          <p:nvCxnSpPr>
            <p:cNvPr id="95" name="Google Shape;95;p15"/>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96" name="Google Shape;96;p15"/>
            <p:cNvSpPr/>
            <p:nvPr/>
          </p:nvSpPr>
          <p:spPr>
            <a:xfrm>
              <a:off x="3918084" y="1610215"/>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97" name="Google Shape;97;p15"/>
          <p:cNvSpPr txBox="1">
            <a:spLocks noGrp="1"/>
          </p:cNvSpPr>
          <p:nvPr>
            <p:ph type="body" idx="4294967295"/>
          </p:nvPr>
        </p:nvSpPr>
        <p:spPr>
          <a:xfrm>
            <a:off x="3974821" y="438987"/>
            <a:ext cx="2990400" cy="1348000"/>
          </a:xfrm>
          <a:prstGeom prst="rect">
            <a:avLst/>
          </a:prstGeom>
        </p:spPr>
        <p:txBody>
          <a:bodyPr spcFirstLastPara="1" wrap="square" lIns="121900" tIns="121900" rIns="121900" bIns="121900" anchor="t" anchorCtr="0">
            <a:noAutofit/>
          </a:bodyPr>
          <a:lstStyle/>
          <a:p>
            <a:pPr marL="0" indent="0">
              <a:spcAft>
                <a:spcPts val="2133"/>
              </a:spcAft>
              <a:buNone/>
            </a:pPr>
            <a:r>
              <a:rPr lang="en" sz="2133" b="1" dirty="0"/>
              <a:t>High-Intermediate Academic Reading and Writing (</a:t>
            </a:r>
            <a:r>
              <a:rPr lang="en" sz="2133" b="1" dirty="0">
                <a:highlight>
                  <a:srgbClr val="00FFFF"/>
                </a:highlight>
              </a:rPr>
              <a:t>CSU elective</a:t>
            </a:r>
            <a:r>
              <a:rPr lang="en" sz="2133" b="1" dirty="0"/>
              <a:t>)</a:t>
            </a:r>
            <a:endParaRPr sz="2133" b="1" dirty="0"/>
          </a:p>
        </p:txBody>
      </p:sp>
      <p:sp>
        <p:nvSpPr>
          <p:cNvPr id="91" name="Google Shape;91;p15"/>
          <p:cNvSpPr txBox="1">
            <a:spLocks noGrp="1"/>
          </p:cNvSpPr>
          <p:nvPr>
            <p:ph type="body" idx="4294967295"/>
          </p:nvPr>
        </p:nvSpPr>
        <p:spPr>
          <a:xfrm>
            <a:off x="2065500" y="4807100"/>
            <a:ext cx="2990400" cy="1518800"/>
          </a:xfrm>
          <a:prstGeom prst="rect">
            <a:avLst/>
          </a:prstGeom>
        </p:spPr>
        <p:txBody>
          <a:bodyPr spcFirstLastPara="1" wrap="square" lIns="121900" tIns="121900" rIns="121900" bIns="121900" anchor="t" anchorCtr="0">
            <a:noAutofit/>
          </a:bodyPr>
          <a:lstStyle/>
          <a:p>
            <a:pPr marL="0" indent="0">
              <a:buNone/>
            </a:pPr>
            <a:r>
              <a:rPr lang="en" sz="2133" b="1" dirty="0"/>
              <a:t>Intermediate Academic Reading and Writing (</a:t>
            </a:r>
            <a:r>
              <a:rPr lang="en" sz="2133" b="1" dirty="0">
                <a:highlight>
                  <a:srgbClr val="00FFFF"/>
                </a:highlight>
              </a:rPr>
              <a:t>CSU elective</a:t>
            </a:r>
            <a:r>
              <a:rPr lang="en" sz="2133" b="1" dirty="0"/>
              <a:t>)</a:t>
            </a:r>
            <a:endParaRPr sz="2133" b="1" dirty="0"/>
          </a:p>
          <a:p>
            <a:pPr marL="0" indent="0">
              <a:spcBef>
                <a:spcPts val="2133"/>
              </a:spcBef>
              <a:spcAft>
                <a:spcPts val="2133"/>
              </a:spcAft>
              <a:buNone/>
            </a:pPr>
            <a:endParaRPr sz="2133" b="1" dirty="0"/>
          </a:p>
        </p:txBody>
      </p:sp>
      <p:grpSp>
        <p:nvGrpSpPr>
          <p:cNvPr id="88" name="Google Shape;88;p15">
            <a:extLst>
              <a:ext uri="{C183D7F6-B498-43B3-948B-1728B52AA6E4}">
                <adec:decorative xmlns:adec="http://schemas.microsoft.com/office/drawing/2017/decorative" val="1"/>
              </a:ext>
            </a:extLst>
          </p:cNvPr>
          <p:cNvGrpSpPr/>
          <p:nvPr/>
        </p:nvGrpSpPr>
        <p:grpSpPr>
          <a:xfrm>
            <a:off x="3021709" y="3918611"/>
            <a:ext cx="265200" cy="791541"/>
            <a:chOff x="2223534" y="2938958"/>
            <a:chExt cx="198900" cy="593656"/>
          </a:xfrm>
        </p:grpSpPr>
        <p:cxnSp>
          <p:nvCxnSpPr>
            <p:cNvPr id="89" name="Google Shape;89;p15"/>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90" name="Google Shape;90;p15"/>
            <p:cNvSpPr/>
            <p:nvPr/>
          </p:nvSpPr>
          <p:spPr>
            <a:xfrm rot="10800000" flipH="1">
              <a:off x="2223534" y="3333714"/>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87" name="Google Shape;87;p15"/>
          <p:cNvSpPr txBox="1">
            <a:spLocks noGrp="1"/>
          </p:cNvSpPr>
          <p:nvPr>
            <p:ph type="body" idx="4294967295"/>
          </p:nvPr>
        </p:nvSpPr>
        <p:spPr>
          <a:xfrm>
            <a:off x="2627197" y="3013800"/>
            <a:ext cx="1385200" cy="627200"/>
          </a:xfrm>
          <a:prstGeom prst="rect">
            <a:avLst/>
          </a:prstGeom>
        </p:spPr>
        <p:txBody>
          <a:bodyPr spcFirstLastPara="1" wrap="square" lIns="121900" tIns="121900" rIns="121900" bIns="121900" anchor="ctr" anchorCtr="0">
            <a:noAutofit/>
          </a:bodyPr>
          <a:lstStyle/>
          <a:p>
            <a:pPr marL="0" indent="0">
              <a:lnSpc>
                <a:spcPct val="100000"/>
              </a:lnSpc>
              <a:buNone/>
            </a:pPr>
            <a:r>
              <a:rPr lang="en" dirty="0">
                <a:solidFill>
                  <a:schemeClr val="lt1"/>
                </a:solidFill>
              </a:rPr>
              <a:t>ESL 106</a:t>
            </a:r>
            <a:endParaRPr dirty="0">
              <a:solidFill>
                <a:schemeClr val="lt1"/>
              </a:solidFill>
            </a:endParaRPr>
          </a:p>
        </p:txBody>
      </p:sp>
      <p:sp>
        <p:nvSpPr>
          <p:cNvPr id="81" name="Google Shape;81;p15"/>
          <p:cNvSpPr txBox="1">
            <a:spLocks noGrp="1"/>
          </p:cNvSpPr>
          <p:nvPr>
            <p:ph type="body" idx="4294967295"/>
          </p:nvPr>
        </p:nvSpPr>
        <p:spPr>
          <a:xfrm>
            <a:off x="352967" y="3013800"/>
            <a:ext cx="1692400" cy="627200"/>
          </a:xfrm>
          <a:prstGeom prst="rect">
            <a:avLst/>
          </a:prstGeom>
        </p:spPr>
        <p:txBody>
          <a:bodyPr spcFirstLastPara="1" wrap="square" lIns="121900" tIns="121900" rIns="121900" bIns="121900" anchor="ctr" anchorCtr="0">
            <a:noAutofit/>
          </a:bodyPr>
          <a:lstStyle/>
          <a:p>
            <a:pPr marL="0" indent="0" algn="ctr">
              <a:lnSpc>
                <a:spcPct val="100000"/>
              </a:lnSpc>
              <a:buNone/>
            </a:pPr>
            <a:r>
              <a:rPr lang="en" dirty="0">
                <a:solidFill>
                  <a:schemeClr val="lt1"/>
                </a:solidFill>
              </a:rPr>
              <a:t>ESL 105</a:t>
            </a:r>
            <a:endParaRPr dirty="0">
              <a:solidFill>
                <a:schemeClr val="lt1"/>
              </a:solidFill>
            </a:endParaRPr>
          </a:p>
        </p:txBody>
      </p:sp>
      <p:grpSp>
        <p:nvGrpSpPr>
          <p:cNvPr id="82" name="Google Shape;82;p15">
            <a:extLst>
              <a:ext uri="{C183D7F6-B498-43B3-948B-1728B52AA6E4}">
                <adec:decorative xmlns:adec="http://schemas.microsoft.com/office/drawing/2017/decorative" val="1"/>
              </a:ext>
            </a:extLst>
          </p:cNvPr>
          <p:cNvGrpSpPr/>
          <p:nvPr/>
        </p:nvGrpSpPr>
        <p:grpSpPr>
          <a:xfrm>
            <a:off x="1217093" y="2045354"/>
            <a:ext cx="265200" cy="791541"/>
            <a:chOff x="777447" y="1610215"/>
            <a:chExt cx="198900" cy="593656"/>
          </a:xfrm>
        </p:grpSpPr>
        <p:cxnSp>
          <p:nvCxnSpPr>
            <p:cNvPr id="83" name="Google Shape;83;p15"/>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84" name="Google Shape;84;p15"/>
            <p:cNvSpPr/>
            <p:nvPr/>
          </p:nvSpPr>
          <p:spPr>
            <a:xfrm>
              <a:off x="777447" y="1610215"/>
              <a:ext cx="198900" cy="1989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85" name="Google Shape;85;p15"/>
          <p:cNvSpPr txBox="1">
            <a:spLocks noGrp="1"/>
          </p:cNvSpPr>
          <p:nvPr>
            <p:ph type="body" idx="4294967295"/>
          </p:nvPr>
        </p:nvSpPr>
        <p:spPr>
          <a:xfrm>
            <a:off x="346569" y="499600"/>
            <a:ext cx="3068331" cy="1217059"/>
          </a:xfrm>
          <a:prstGeom prst="rect">
            <a:avLst/>
          </a:prstGeom>
        </p:spPr>
        <p:txBody>
          <a:bodyPr spcFirstLastPara="1" wrap="square" lIns="121900" tIns="121900" rIns="121900" bIns="121900" anchor="t" anchorCtr="0">
            <a:noAutofit/>
          </a:bodyPr>
          <a:lstStyle/>
          <a:p>
            <a:pPr marL="0" indent="0">
              <a:buNone/>
            </a:pPr>
            <a:r>
              <a:rPr lang="en" sz="2133" b="1" dirty="0"/>
              <a:t>Low Intermediate Academic Reading and Writing (</a:t>
            </a:r>
            <a:r>
              <a:rPr lang="en" sz="2133" b="1" dirty="0">
                <a:highlight>
                  <a:srgbClr val="00FFFF"/>
                </a:highlight>
              </a:rPr>
              <a:t>CSU elective</a:t>
            </a:r>
            <a:r>
              <a:rPr lang="en" sz="2133" b="1" dirty="0"/>
              <a:t>)</a:t>
            </a:r>
            <a:endParaRPr sz="2133" b="1" dirty="0"/>
          </a:p>
          <a:p>
            <a:pPr marL="0" indent="0">
              <a:spcBef>
                <a:spcPts val="2133"/>
              </a:spcBef>
              <a:spcAft>
                <a:spcPts val="2133"/>
              </a:spcAft>
              <a:buNone/>
            </a:pPr>
            <a:endParaRPr sz="2133" b="1" dirty="0"/>
          </a:p>
        </p:txBody>
      </p:sp>
      <p:sp>
        <p:nvSpPr>
          <p:cNvPr id="2" name="Title 1">
            <a:extLst>
              <a:ext uri="{FF2B5EF4-FFF2-40B4-BE49-F238E27FC236}">
                <a16:creationId xmlns:a16="http://schemas.microsoft.com/office/drawing/2014/main" id="{DED0A73A-FB16-2B4D-9680-FE541A21611A}"/>
              </a:ext>
            </a:extLst>
          </p:cNvPr>
          <p:cNvSpPr>
            <a:spLocks noGrp="1"/>
          </p:cNvSpPr>
          <p:nvPr>
            <p:ph type="title" idx="4294967295"/>
          </p:nvPr>
        </p:nvSpPr>
        <p:spPr/>
        <p:txBody>
          <a:bodyPr/>
          <a:lstStyle/>
          <a:p>
            <a:r>
              <a:rPr lang="en-US" dirty="0"/>
              <a:t>ESL Progression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2" name="Picture 2" descr="Cypress College ESL Placement Process - Counselor Quick Refrence Guide ">
            <a:extLst>
              <a:ext uri="{FF2B5EF4-FFF2-40B4-BE49-F238E27FC236}">
                <a16:creationId xmlns:a16="http://schemas.microsoft.com/office/drawing/2014/main" id="{E101D5D7-443A-4026-8305-AE729567FA59}"/>
              </a:ext>
            </a:extLst>
          </p:cNvPr>
          <p:cNvPicPr>
            <a:picLocks noChangeAspect="1"/>
          </p:cNvPicPr>
          <p:nvPr/>
        </p:nvPicPr>
        <p:blipFill>
          <a:blip r:embed="rId3"/>
          <a:stretch>
            <a:fillRect/>
          </a:stretch>
        </p:blipFill>
        <p:spPr>
          <a:xfrm>
            <a:off x="993229" y="40598"/>
            <a:ext cx="9858703" cy="7207729"/>
          </a:xfrm>
          <a:prstGeom prst="rect">
            <a:avLst/>
          </a:prstGeom>
        </p:spPr>
      </p:pic>
      <p:sp>
        <p:nvSpPr>
          <p:cNvPr id="3" name="Title 2">
            <a:extLst>
              <a:ext uri="{FF2B5EF4-FFF2-40B4-BE49-F238E27FC236}">
                <a16:creationId xmlns:a16="http://schemas.microsoft.com/office/drawing/2014/main" id="{1B1B5CB1-B805-584E-A09B-484FEBBF0049}"/>
              </a:ext>
            </a:extLst>
          </p:cNvPr>
          <p:cNvSpPr>
            <a:spLocks noGrp="1"/>
          </p:cNvSpPr>
          <p:nvPr>
            <p:ph type="title" idx="4294967295"/>
          </p:nvPr>
        </p:nvSpPr>
        <p:spPr>
          <a:xfrm>
            <a:off x="441180" y="-18288"/>
            <a:ext cx="10962800" cy="1023600"/>
          </a:xfrm>
        </p:spPr>
        <p:txBody>
          <a:bodyPr/>
          <a:lstStyle/>
          <a:p>
            <a:r>
              <a:rPr lang="en-US" sz="2000" dirty="0"/>
              <a:t>Cypress College ESL</a:t>
            </a:r>
            <a:r>
              <a:rPr lang="en-US" sz="2000" baseline="0" dirty="0"/>
              <a:t> Placement Process</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629199" y="975443"/>
            <a:ext cx="10962800" cy="1023600"/>
          </a:xfrm>
          <a:prstGeom prst="rect">
            <a:avLst/>
          </a:prstGeom>
        </p:spPr>
        <p:txBody>
          <a:bodyPr spcFirstLastPara="1" wrap="square" lIns="121900" tIns="121900" rIns="121900" bIns="121900" anchor="b" anchorCtr="0">
            <a:noAutofit/>
          </a:bodyPr>
          <a:lstStyle/>
          <a:p>
            <a:r>
              <a:rPr lang="en" dirty="0"/>
              <a:t>Placement into &amp; Movement through Credit</a:t>
            </a:r>
            <a:endParaRPr dirty="0"/>
          </a:p>
        </p:txBody>
      </p:sp>
      <p:sp>
        <p:nvSpPr>
          <p:cNvPr id="144" name="Google Shape;144;p20"/>
          <p:cNvSpPr txBox="1">
            <a:spLocks noGrp="1"/>
          </p:cNvSpPr>
          <p:nvPr>
            <p:ph type="body" idx="1"/>
          </p:nvPr>
        </p:nvSpPr>
        <p:spPr>
          <a:xfrm>
            <a:off x="629200" y="2558767"/>
            <a:ext cx="10962800" cy="3613600"/>
          </a:xfrm>
          <a:prstGeom prst="rect">
            <a:avLst/>
          </a:prstGeom>
        </p:spPr>
        <p:txBody>
          <a:bodyPr spcFirstLastPara="1" wrap="square" lIns="121900" tIns="121900" rIns="121900" bIns="121900" anchor="t" anchorCtr="0">
            <a:noAutofit/>
          </a:bodyPr>
          <a:lstStyle/>
          <a:p>
            <a:pPr marL="0" indent="0">
              <a:buNone/>
            </a:pPr>
            <a:r>
              <a:rPr lang="en" sz="2667">
                <a:solidFill>
                  <a:srgbClr val="000000"/>
                </a:solidFill>
                <a:latin typeface="Arial"/>
                <a:cs typeface="Arial"/>
              </a:rPr>
              <a:t>Our processes allow multiple opportunities for students to maximize movement through the ESL sequence by ensuring the validity and reliability of the following opportunities:</a:t>
            </a:r>
            <a:endParaRPr lang="en-US" sz="2667">
              <a:solidFill>
                <a:srgbClr val="000000"/>
              </a:solidFill>
              <a:latin typeface="Arial"/>
              <a:cs typeface="Arial"/>
            </a:endParaRPr>
          </a:p>
          <a:p>
            <a:pPr indent="-474121">
              <a:lnSpc>
                <a:spcPct val="100000"/>
              </a:lnSpc>
              <a:spcBef>
                <a:spcPts val="2133"/>
              </a:spcBef>
              <a:buSzPts val="2000"/>
            </a:pPr>
            <a:r>
              <a:rPr lang="en" sz="2667">
                <a:solidFill>
                  <a:srgbClr val="000000"/>
                </a:solidFill>
                <a:latin typeface="Arial"/>
                <a:cs typeface="Arial"/>
              </a:rPr>
              <a:t>CELSA</a:t>
            </a:r>
          </a:p>
          <a:p>
            <a:pPr indent="-474121">
              <a:lnSpc>
                <a:spcPct val="100000"/>
              </a:lnSpc>
              <a:spcBef>
                <a:spcPts val="2133"/>
              </a:spcBef>
              <a:buSzPts val="2000"/>
            </a:pPr>
            <a:r>
              <a:rPr lang="en" sz="2667">
                <a:solidFill>
                  <a:srgbClr val="000000"/>
                </a:solidFill>
                <a:latin typeface="Arial"/>
                <a:cs typeface="Arial"/>
              </a:rPr>
              <a:t>Prerequisite writing challenge for new students  </a:t>
            </a:r>
          </a:p>
          <a:p>
            <a:pPr indent="-474121">
              <a:lnSpc>
                <a:spcPct val="100000"/>
              </a:lnSpc>
              <a:spcBef>
                <a:spcPts val="2133"/>
              </a:spcBef>
              <a:buSzPts val="2000"/>
            </a:pPr>
            <a:r>
              <a:rPr lang="en" sz="2667">
                <a:solidFill>
                  <a:srgbClr val="000000"/>
                </a:solidFill>
                <a:latin typeface="Arial"/>
                <a:cs typeface="Arial"/>
              </a:rPr>
              <a:t>End-of-semester challenge to jump the next level</a:t>
            </a:r>
            <a:endParaRPr sz="2667">
              <a:solidFill>
                <a:srgbClr val="000000"/>
              </a:solidFill>
              <a:latin typeface="Arial"/>
              <a:cs typeface="Arial"/>
            </a:endParaRPr>
          </a:p>
          <a:p>
            <a:pPr marL="0" indent="0">
              <a:spcBef>
                <a:spcPts val="2133"/>
              </a:spcBef>
              <a:spcAft>
                <a:spcPts val="2133"/>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BD49-004A-465A-A3C5-53ECDEEC85E5}"/>
              </a:ext>
            </a:extLst>
          </p:cNvPr>
          <p:cNvSpPr>
            <a:spLocks noGrp="1"/>
          </p:cNvSpPr>
          <p:nvPr>
            <p:ph type="title"/>
          </p:nvPr>
        </p:nvSpPr>
        <p:spPr/>
        <p:txBody>
          <a:bodyPr/>
          <a:lstStyle/>
          <a:p>
            <a:r>
              <a:rPr lang="en-US"/>
              <a:t>Guided Pathways ESL Milestone Certificates</a:t>
            </a:r>
          </a:p>
        </p:txBody>
      </p:sp>
      <p:sp>
        <p:nvSpPr>
          <p:cNvPr id="3" name="Text Placeholder 2">
            <a:extLst>
              <a:ext uri="{FF2B5EF4-FFF2-40B4-BE49-F238E27FC236}">
                <a16:creationId xmlns:a16="http://schemas.microsoft.com/office/drawing/2014/main" id="{F759A446-D16D-405F-AF28-05ED84EC5A64}"/>
              </a:ext>
            </a:extLst>
          </p:cNvPr>
          <p:cNvSpPr>
            <a:spLocks noGrp="1"/>
          </p:cNvSpPr>
          <p:nvPr>
            <p:ph type="body" idx="1"/>
          </p:nvPr>
        </p:nvSpPr>
        <p:spPr>
          <a:xfrm>
            <a:off x="629200" y="2558767"/>
            <a:ext cx="10962800" cy="3804100"/>
          </a:xfrm>
        </p:spPr>
        <p:txBody>
          <a:bodyPr/>
          <a:lstStyle/>
          <a:p>
            <a:r>
              <a:rPr lang="en-US" b="1" dirty="0"/>
              <a:t>Pathway to SEM</a:t>
            </a:r>
          </a:p>
          <a:p>
            <a:pPr>
              <a:lnSpc>
                <a:spcPct val="114999"/>
              </a:lnSpc>
            </a:pPr>
            <a:r>
              <a:rPr lang="en-US" b="1" dirty="0"/>
              <a:t>Pathway to Kinesiology</a:t>
            </a:r>
          </a:p>
          <a:p>
            <a:pPr>
              <a:lnSpc>
                <a:spcPct val="114999"/>
              </a:lnSpc>
            </a:pPr>
            <a:r>
              <a:rPr lang="en-US" b="1" dirty="0"/>
              <a:t>Pathway to CTE/ATC</a:t>
            </a:r>
          </a:p>
          <a:p>
            <a:pPr>
              <a:lnSpc>
                <a:spcPct val="114999"/>
              </a:lnSpc>
            </a:pPr>
            <a:r>
              <a:rPr lang="en-US" b="1" dirty="0"/>
              <a:t>Pathway to Business &amp; CIS</a:t>
            </a:r>
          </a:p>
          <a:p>
            <a:pPr>
              <a:lnSpc>
                <a:spcPct val="114999"/>
              </a:lnSpc>
            </a:pPr>
            <a:r>
              <a:rPr lang="en-US" b="1" dirty="0"/>
              <a:t>Pathway to Transfer: Language Arts/Oral Communication</a:t>
            </a:r>
          </a:p>
          <a:p>
            <a:pPr>
              <a:lnSpc>
                <a:spcPct val="114999"/>
              </a:lnSpc>
            </a:pPr>
            <a:r>
              <a:rPr lang="en-US" b="1" dirty="0"/>
              <a:t>Pathway to Transfer: Language Arts/Written Communication</a:t>
            </a:r>
          </a:p>
          <a:p>
            <a:pPr>
              <a:lnSpc>
                <a:spcPct val="114999"/>
              </a:lnSpc>
            </a:pPr>
            <a:r>
              <a:rPr lang="en-US" b="1" dirty="0"/>
              <a:t>Pathway to Dental Hygiene/Nursing/Psychiatric Technology</a:t>
            </a:r>
          </a:p>
          <a:p>
            <a:pPr>
              <a:lnSpc>
                <a:spcPct val="114999"/>
              </a:lnSpc>
            </a:pPr>
            <a:r>
              <a:rPr lang="en-US" b="1" dirty="0"/>
              <a:t>Pathway to DMS, HIT, or RADT</a:t>
            </a:r>
          </a:p>
          <a:p>
            <a:pPr>
              <a:lnSpc>
                <a:spcPct val="114999"/>
              </a:lnSpc>
            </a:pPr>
            <a:r>
              <a:rPr lang="en-US" b="1" dirty="0"/>
              <a:t>Pathway to Transfer: Social Sciences</a:t>
            </a:r>
          </a:p>
        </p:txBody>
      </p:sp>
    </p:spTree>
    <p:extLst>
      <p:ext uri="{BB962C8B-B14F-4D97-AF65-F5344CB8AC3E}">
        <p14:creationId xmlns:p14="http://schemas.microsoft.com/office/powerpoint/2010/main" val="1456579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descr="Cypress College High ESL Throughput bubble chart."/>
          <p:cNvPicPr preferRelativeResize="0"/>
          <p:nvPr/>
        </p:nvPicPr>
        <p:blipFill>
          <a:blip r:embed="rId3">
            <a:alphaModFix/>
          </a:blip>
          <a:stretch>
            <a:fillRect/>
          </a:stretch>
        </p:blipFill>
        <p:spPr>
          <a:xfrm>
            <a:off x="4078224" y="209710"/>
            <a:ext cx="7909254" cy="6438579"/>
          </a:xfrm>
          <a:prstGeom prst="rect">
            <a:avLst/>
          </a:prstGeom>
          <a:noFill/>
          <a:ln>
            <a:noFill/>
          </a:ln>
        </p:spPr>
      </p:pic>
      <p:sp>
        <p:nvSpPr>
          <p:cNvPr id="2" name="Title 1">
            <a:extLst>
              <a:ext uri="{FF2B5EF4-FFF2-40B4-BE49-F238E27FC236}">
                <a16:creationId xmlns:a16="http://schemas.microsoft.com/office/drawing/2014/main" id="{5A0909EE-3363-0249-A420-87B12D55F22A}"/>
              </a:ext>
            </a:extLst>
          </p:cNvPr>
          <p:cNvSpPr>
            <a:spLocks noGrp="1"/>
          </p:cNvSpPr>
          <p:nvPr>
            <p:ph type="title" idx="4294967295"/>
          </p:nvPr>
        </p:nvSpPr>
        <p:spPr>
          <a:xfrm>
            <a:off x="354880" y="2643144"/>
            <a:ext cx="3467312" cy="1023600"/>
          </a:xfrm>
        </p:spPr>
        <p:txBody>
          <a:bodyPr/>
          <a:lstStyle/>
          <a:p>
            <a:pPr algn="ctr"/>
            <a:r>
              <a:rPr lang="en-US" dirty="0">
                <a:solidFill>
                  <a:schemeClr val="bg2"/>
                </a:solidFill>
              </a:rPr>
              <a:t>Cypress College High ESL Throughput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B6BAB-DB2A-42B8-AD1A-4596406B038F}"/>
              </a:ext>
            </a:extLst>
          </p:cNvPr>
          <p:cNvSpPr>
            <a:spLocks noGrp="1"/>
          </p:cNvSpPr>
          <p:nvPr>
            <p:ph type="title"/>
          </p:nvPr>
        </p:nvSpPr>
        <p:spPr/>
        <p:txBody>
          <a:bodyPr/>
          <a:lstStyle/>
          <a:p>
            <a:r>
              <a:rPr lang="en-US" dirty="0"/>
              <a:t>Glendale Community College</a:t>
            </a:r>
          </a:p>
        </p:txBody>
      </p:sp>
      <p:sp>
        <p:nvSpPr>
          <p:cNvPr id="5" name="Text Placeholder 4">
            <a:extLst>
              <a:ext uri="{FF2B5EF4-FFF2-40B4-BE49-F238E27FC236}">
                <a16:creationId xmlns:a16="http://schemas.microsoft.com/office/drawing/2014/main" id="{97247550-2FB5-4D4D-83A5-88F73D4919E5}"/>
              </a:ext>
            </a:extLst>
          </p:cNvPr>
          <p:cNvSpPr>
            <a:spLocks noGrp="1"/>
          </p:cNvSpPr>
          <p:nvPr>
            <p:ph type="body" idx="1"/>
          </p:nvPr>
        </p:nvSpPr>
        <p:spPr/>
        <p:txBody>
          <a:bodyPr>
            <a:normAutofit/>
          </a:bodyPr>
          <a:lstStyle/>
          <a:p>
            <a:r>
              <a:rPr lang="en-US" sz="4400" dirty="0">
                <a:solidFill>
                  <a:srgbClr val="C00000"/>
                </a:solidFill>
              </a:rPr>
              <a:t>English Language Arts</a:t>
            </a:r>
          </a:p>
        </p:txBody>
      </p:sp>
    </p:spTree>
    <p:extLst>
      <p:ext uri="{BB962C8B-B14F-4D97-AF65-F5344CB8AC3E}">
        <p14:creationId xmlns:p14="http://schemas.microsoft.com/office/powerpoint/2010/main" val="1663877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C0000"/>
                </a:solidFill>
              </a:rPr>
              <a:t>Outcomes vs. Entry Standards</a:t>
            </a:r>
          </a:p>
        </p:txBody>
      </p:sp>
      <p:sp>
        <p:nvSpPr>
          <p:cNvPr id="3" name="Content Placeholder 2"/>
          <p:cNvSpPr>
            <a:spLocks noGrp="1"/>
          </p:cNvSpPr>
          <p:nvPr>
            <p:ph sz="half" idx="1"/>
          </p:nvPr>
        </p:nvSpPr>
        <p:spPr>
          <a:solidFill>
            <a:schemeClr val="bg2"/>
          </a:solidFill>
        </p:spPr>
        <p:txBody>
          <a:bodyPr>
            <a:normAutofit lnSpcReduction="10000"/>
          </a:bodyPr>
          <a:lstStyle/>
          <a:p>
            <a:pPr marL="0" indent="0">
              <a:buNone/>
            </a:pPr>
            <a:r>
              <a:rPr lang="en-US" dirty="0">
                <a:solidFill>
                  <a:srgbClr val="CC0000"/>
                </a:solidFill>
              </a:rPr>
              <a:t>In order to pass the GED Language Arts Through Reasoning test, students must be able to:</a:t>
            </a:r>
          </a:p>
          <a:p>
            <a:r>
              <a:rPr lang="en-US" sz="2200" dirty="0"/>
              <a:t>Read excerpts from a variety of informational and literary sources, show ability to draw conclusions, and write clearly.</a:t>
            </a:r>
          </a:p>
          <a:p>
            <a:r>
              <a:rPr lang="en-US" sz="2200" dirty="0"/>
              <a:t>Demonstrate ability to analyze two passages, decide which argument has more convincing evidence and explain why the evidence supports this position.</a:t>
            </a:r>
          </a:p>
          <a:p>
            <a:r>
              <a:rPr lang="en-US" sz="2200" dirty="0"/>
              <a:t>Timed test. Write a well written essay in 45 minutes.</a:t>
            </a:r>
          </a:p>
          <a:p>
            <a:endParaRPr lang="en-US" dirty="0"/>
          </a:p>
        </p:txBody>
      </p:sp>
      <p:sp>
        <p:nvSpPr>
          <p:cNvPr id="4" name="Content Placeholder 3"/>
          <p:cNvSpPr>
            <a:spLocks noGrp="1"/>
          </p:cNvSpPr>
          <p:nvPr>
            <p:ph sz="half" idx="2"/>
          </p:nvPr>
        </p:nvSpPr>
        <p:spPr>
          <a:solidFill>
            <a:schemeClr val="bg2"/>
          </a:solidFill>
        </p:spPr>
        <p:txBody>
          <a:bodyPr>
            <a:normAutofit lnSpcReduction="10000"/>
          </a:bodyPr>
          <a:lstStyle/>
          <a:p>
            <a:pPr marL="0" indent="0">
              <a:buNone/>
            </a:pPr>
            <a:r>
              <a:rPr lang="en-US" dirty="0">
                <a:solidFill>
                  <a:srgbClr val="CC0000"/>
                </a:solidFill>
              </a:rPr>
              <a:t>Entry Standards  for English 101:</a:t>
            </a:r>
          </a:p>
          <a:p>
            <a:endParaRPr lang="en-US" sz="2200" dirty="0"/>
          </a:p>
          <a:p>
            <a:r>
              <a:rPr lang="en-US" sz="2200" dirty="0"/>
              <a:t>Read and critically analyze various academic readings</a:t>
            </a:r>
          </a:p>
          <a:p>
            <a:r>
              <a:rPr lang="en-US" sz="2200" dirty="0"/>
              <a:t>Organize fully developed essays in both expository and argumentative modes.</a:t>
            </a:r>
          </a:p>
          <a:p>
            <a:r>
              <a:rPr lang="en-US" sz="2200" dirty="0"/>
              <a:t>Employ basic library research techniques</a:t>
            </a:r>
          </a:p>
          <a:p>
            <a:r>
              <a:rPr lang="en-US" sz="2200" dirty="0"/>
              <a:t>Revise writing to eliminate errors in syntax and grammatical constructions.</a:t>
            </a:r>
          </a:p>
          <a:p>
            <a:pPr marL="0" indent="0">
              <a:buNone/>
            </a:pPr>
            <a:endParaRPr lang="en-US" sz="2200" dirty="0">
              <a:solidFill>
                <a:srgbClr val="CC0000"/>
              </a:solidFill>
            </a:endParaRPr>
          </a:p>
          <a:p>
            <a:endParaRPr lang="en-US" dirty="0"/>
          </a:p>
        </p:txBody>
      </p:sp>
    </p:spTree>
    <p:extLst>
      <p:ext uri="{BB962C8B-B14F-4D97-AF65-F5344CB8AC3E}">
        <p14:creationId xmlns:p14="http://schemas.microsoft.com/office/powerpoint/2010/main" val="2811546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C0000"/>
                </a:solidFill>
              </a:rPr>
              <a:t>The Gap</a:t>
            </a:r>
          </a:p>
        </p:txBody>
      </p:sp>
      <p:sp>
        <p:nvSpPr>
          <p:cNvPr id="3" name="Content Placeholder 2"/>
          <p:cNvSpPr>
            <a:spLocks noGrp="1"/>
          </p:cNvSpPr>
          <p:nvPr>
            <p:ph sz="half" idx="1"/>
          </p:nvPr>
        </p:nvSpPr>
        <p:spPr/>
        <p:txBody>
          <a:bodyPr>
            <a:normAutofit/>
          </a:bodyPr>
          <a:lstStyle/>
          <a:p>
            <a:r>
              <a:rPr lang="en-US" sz="2000" dirty="0"/>
              <a:t>Credit and noncredit faculty identified gaps in preparing students for English 101.</a:t>
            </a:r>
          </a:p>
          <a:p>
            <a:r>
              <a:rPr lang="en-US" sz="2000" dirty="0"/>
              <a:t>Created a workshop that targeted: incoming students, GED graduates, and 2</a:t>
            </a:r>
            <a:r>
              <a:rPr lang="en-US" sz="2000" baseline="30000" dirty="0"/>
              <a:t>nd</a:t>
            </a:r>
            <a:r>
              <a:rPr lang="en-US" sz="2000" dirty="0"/>
              <a:t> and 3</a:t>
            </a:r>
            <a:r>
              <a:rPr lang="en-US" sz="2000" baseline="30000" dirty="0"/>
              <a:t>rd</a:t>
            </a:r>
            <a:r>
              <a:rPr lang="en-US" sz="2000" dirty="0"/>
              <a:t> repeaters</a:t>
            </a:r>
          </a:p>
          <a:p>
            <a:r>
              <a:rPr lang="en-US" sz="2000" dirty="0"/>
              <a:t>For summer and winter term, one week 15 hrs. Plans on piloting workshops for 2</a:t>
            </a:r>
            <a:r>
              <a:rPr lang="en-US" sz="2000" baseline="30000" dirty="0"/>
              <a:t>nd</a:t>
            </a:r>
            <a:r>
              <a:rPr lang="en-US" sz="2000" dirty="0"/>
              <a:t> part of fall semester to prepare repeaters for next term.</a:t>
            </a:r>
          </a:p>
          <a:p>
            <a:endParaRPr lang="en-US" sz="2000" dirty="0"/>
          </a:p>
          <a:p>
            <a:endParaRPr lang="en-US" dirty="0"/>
          </a:p>
          <a:p>
            <a:endParaRPr lang="en-US" dirty="0"/>
          </a:p>
        </p:txBody>
      </p:sp>
      <p:pic>
        <p:nvPicPr>
          <p:cNvPr id="5" name="Content Placeholder 4" descr="Scenic View of &lt;strong&gt;Cliff&lt;/strong&gt; by Sea · Free Stock Phot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312092"/>
            <a:ext cx="5181600" cy="3378403"/>
          </a:xfrm>
        </p:spPr>
      </p:pic>
    </p:spTree>
    <p:extLst>
      <p:ext uri="{BB962C8B-B14F-4D97-AF65-F5344CB8AC3E}">
        <p14:creationId xmlns:p14="http://schemas.microsoft.com/office/powerpoint/2010/main" val="1907580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C0000"/>
                </a:solidFill>
              </a:rPr>
              <a:t>The Bridge: English Workshop</a:t>
            </a:r>
          </a:p>
        </p:txBody>
      </p:sp>
      <p:sp>
        <p:nvSpPr>
          <p:cNvPr id="3" name="Content Placeholder 2"/>
          <p:cNvSpPr>
            <a:spLocks noGrp="1"/>
          </p:cNvSpPr>
          <p:nvPr>
            <p:ph idx="1"/>
          </p:nvPr>
        </p:nvSpPr>
        <p:spPr/>
        <p:txBody>
          <a:bodyPr/>
          <a:lstStyle/>
          <a:p>
            <a:r>
              <a:rPr lang="en-US" dirty="0"/>
              <a:t>Building self-efficacy is more than half the battle. Infused growth mindset and habits of mind exercises throughout.</a:t>
            </a:r>
          </a:p>
          <a:p>
            <a:r>
              <a:rPr lang="en-US" dirty="0"/>
              <a:t>Shared expectations of instructors for 101 and where to get further help on campus. Resource guide provided includes GCC OER handbook.</a:t>
            </a:r>
          </a:p>
          <a:p>
            <a:r>
              <a:rPr lang="en-US" dirty="0"/>
              <a:t>Reviewed sentence structure, paragraph development, summarizing vs. analyzing, and editing/fine tuning.</a:t>
            </a:r>
          </a:p>
          <a:p>
            <a:r>
              <a:rPr lang="en-US" dirty="0"/>
              <a:t>Unpacking the prompt!!</a:t>
            </a:r>
          </a:p>
        </p:txBody>
      </p:sp>
    </p:spTree>
    <p:extLst>
      <p:ext uri="{BB962C8B-B14F-4D97-AF65-F5344CB8AC3E}">
        <p14:creationId xmlns:p14="http://schemas.microsoft.com/office/powerpoint/2010/main" val="375528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dult student smiling &#10;&#10;">
            <a:extLst>
              <a:ext uri="{FF2B5EF4-FFF2-40B4-BE49-F238E27FC236}">
                <a16:creationId xmlns:a16="http://schemas.microsoft.com/office/drawing/2014/main" id="{0CCD095D-18FD-4733-BDF7-34317403C345}"/>
              </a:ext>
            </a:extLst>
          </p:cNvPr>
          <p:cNvPicPr>
            <a:picLocks noChangeAspect="1"/>
          </p:cNvPicPr>
          <p:nvPr/>
        </p:nvPicPr>
        <p:blipFill rotWithShape="1">
          <a:blip r:embed="rId3"/>
          <a:srcRect l="22867"/>
          <a:stretch/>
        </p:blipFill>
        <p:spPr>
          <a:xfrm>
            <a:off x="8741664" y="0"/>
            <a:ext cx="3526536" cy="5915025"/>
          </a:xfrm>
          <a:prstGeom prst="rect">
            <a:avLst/>
          </a:prstGeom>
        </p:spPr>
      </p:pic>
      <p:sp>
        <p:nvSpPr>
          <p:cNvPr id="6" name="Text Placeholder 5">
            <a:extLst>
              <a:ext uri="{FF2B5EF4-FFF2-40B4-BE49-F238E27FC236}">
                <a16:creationId xmlns:a16="http://schemas.microsoft.com/office/drawing/2014/main" id="{5B93F90D-4CC3-4EBE-9F00-4BD32B8CFB36}"/>
              </a:ext>
            </a:extLst>
          </p:cNvPr>
          <p:cNvSpPr>
            <a:spLocks noGrp="1"/>
          </p:cNvSpPr>
          <p:nvPr>
            <p:ph type="body" sz="quarter" idx="11"/>
          </p:nvPr>
        </p:nvSpPr>
        <p:spPr>
          <a:xfrm>
            <a:off x="838198" y="1544638"/>
            <a:ext cx="7574282" cy="3302000"/>
          </a:xfrm>
        </p:spPr>
        <p:txBody>
          <a:bodyPr>
            <a:normAutofit/>
          </a:bodyPr>
          <a:lstStyle/>
          <a:p>
            <a:r>
              <a:rPr lang="en-US" dirty="0">
                <a:latin typeface="Source Sans Pro" panose="020B0604020202020204" charset="0"/>
              </a:rPr>
              <a:t>Student at a California community college who started in the ESL program</a:t>
            </a:r>
          </a:p>
          <a:p>
            <a:pPr marL="0" indent="0">
              <a:lnSpc>
                <a:spcPts val="1200"/>
              </a:lnSpc>
              <a:spcBef>
                <a:spcPts val="0"/>
              </a:spcBef>
              <a:buNone/>
            </a:pPr>
            <a:endParaRPr lang="en-US" dirty="0">
              <a:latin typeface="Source Sans Pro" panose="020B0604020202020204" charset="0"/>
            </a:endParaRPr>
          </a:p>
          <a:p>
            <a:r>
              <a:rPr lang="en-US" dirty="0">
                <a:latin typeface="Source Sans Pro" panose="020B0604020202020204" charset="0"/>
              </a:rPr>
              <a:t>Completed the noncredit ESL program, earned a Cosmetology Certificate, and is now pursuing both an AS and an ADT in Accounting</a:t>
            </a:r>
          </a:p>
          <a:p>
            <a:pPr marL="0" indent="0">
              <a:lnSpc>
                <a:spcPts val="1200"/>
              </a:lnSpc>
              <a:spcBef>
                <a:spcPts val="0"/>
              </a:spcBef>
              <a:buNone/>
            </a:pPr>
            <a:endParaRPr lang="en-US" dirty="0">
              <a:latin typeface="Source Sans Pro" panose="020B0604020202020204" charset="0"/>
            </a:endParaRPr>
          </a:p>
          <a:p>
            <a:r>
              <a:rPr lang="en-US" dirty="0">
                <a:latin typeface="Source Sans Pro" panose="020B0604020202020204" charset="0"/>
              </a:rPr>
              <a:t>Would like to be able to work legally in the US and to earn a bachelor’s degree</a:t>
            </a:r>
          </a:p>
        </p:txBody>
      </p:sp>
      <p:sp>
        <p:nvSpPr>
          <p:cNvPr id="4" name="Title 3">
            <a:extLst>
              <a:ext uri="{FF2B5EF4-FFF2-40B4-BE49-F238E27FC236}">
                <a16:creationId xmlns:a16="http://schemas.microsoft.com/office/drawing/2014/main" id="{36CB7127-C47C-1D4B-BD08-70EDCF8B6746}"/>
              </a:ext>
            </a:extLst>
          </p:cNvPr>
          <p:cNvSpPr>
            <a:spLocks noGrp="1"/>
          </p:cNvSpPr>
          <p:nvPr>
            <p:ph type="title"/>
          </p:nvPr>
        </p:nvSpPr>
        <p:spPr/>
        <p:txBody>
          <a:bodyPr/>
          <a:lstStyle/>
          <a:p>
            <a:pPr rtl="0" eaLnBrk="1" latinLnBrk="0" hangingPunct="1"/>
            <a:r>
              <a:rPr lang="en-US" sz="3600" kern="1200" dirty="0">
                <a:solidFill>
                  <a:srgbClr val="FFFFFF"/>
                </a:solidFill>
                <a:effectLst/>
                <a:latin typeface="Source Sans Pro" panose="020B0503030403020204" pitchFamily="34" charset="0"/>
                <a:ea typeface="Source Sans Pro" panose="020B0503030403020204" pitchFamily="34" charset="0"/>
                <a:cs typeface="+mn-cs"/>
              </a:rPr>
              <a:t>Meet the Student</a:t>
            </a:r>
            <a:endParaRPr lang="en-US" dirty="0">
              <a:effectLst/>
            </a:endParaRPr>
          </a:p>
          <a:p>
            <a:endParaRPr lang="en-US" dirty="0"/>
          </a:p>
        </p:txBody>
      </p:sp>
    </p:spTree>
    <p:extLst>
      <p:ext uri="{BB962C8B-B14F-4D97-AF65-F5344CB8AC3E}">
        <p14:creationId xmlns:p14="http://schemas.microsoft.com/office/powerpoint/2010/main" val="4074355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C0000"/>
                </a:solidFill>
              </a:rPr>
              <a:t>Unpacking the Prompt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Why Do The Skaters Seek Thrills?</a:t>
            </a:r>
          </a:p>
          <a:p>
            <a:r>
              <a:rPr lang="en-US" dirty="0"/>
              <a:t>Prompt for Paper #1</a:t>
            </a:r>
          </a:p>
          <a:p>
            <a:r>
              <a:rPr lang="en-US" dirty="0"/>
              <a:t>Re-read Parts One and Two Carefully.  Then, using Dr. Siegel's theories on adolescent development, write a multi-paragraph essay and explain why the skaters "hill bomb."  Identify and examine how the characteristics of the young men's behavior align with the characteristics of adolescent behavior defined in </a:t>
            </a:r>
            <a:r>
              <a:rPr lang="en-US" i="1" dirty="0"/>
              <a:t>Brainstorm.</a:t>
            </a:r>
            <a:r>
              <a:rPr lang="en-US" dirty="0"/>
              <a:t>  Develop a deeper understanding of the seemingly careless behavior of the skaters by showing how the skaters exemplify the traits of adolescents. Your paper will demonstrate and critique the actions of the skaters.</a:t>
            </a:r>
            <a:r>
              <a:rPr lang="en-US" b="1" dirty="0"/>
              <a:t> </a:t>
            </a:r>
            <a:r>
              <a:rPr lang="en-US" dirty="0"/>
              <a:t>You are persuading your reader to understand that there are developmental reasons for the skater's behavior and that there are implications of such behavior.   </a:t>
            </a:r>
          </a:p>
          <a:p>
            <a:r>
              <a:rPr lang="en-US" dirty="0"/>
              <a:t>This is a paper that finds scientifically proven reasons for particular adolescent actions and reflects on the significance of such findings. You are using academic analysis from the discipline of psychology and biology to deeply explain what is happening and the significance of what is happening. You are discovering the deeper origins of the decision to hill-bomb.  Your thesis makes </a:t>
            </a:r>
            <a:r>
              <a:rPr lang="en-US" b="1" dirty="0"/>
              <a:t>an argument</a:t>
            </a:r>
            <a:r>
              <a:rPr lang="en-US" dirty="0"/>
              <a:t> about what motivates the skaters and demonstrates the significance of this argument. Each topic sentence clarifies your thesis claim. </a:t>
            </a:r>
          </a:p>
          <a:p>
            <a:pPr marL="0" indent="0">
              <a:buNone/>
            </a:pPr>
            <a:r>
              <a:rPr lang="en-US" dirty="0"/>
              <a:t> </a:t>
            </a:r>
          </a:p>
          <a:p>
            <a:endParaRPr lang="en-US" dirty="0"/>
          </a:p>
        </p:txBody>
      </p:sp>
    </p:spTree>
    <p:extLst>
      <p:ext uri="{BB962C8B-B14F-4D97-AF65-F5344CB8AC3E}">
        <p14:creationId xmlns:p14="http://schemas.microsoft.com/office/powerpoint/2010/main" val="1052543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C0000"/>
                </a:solidFill>
              </a:rPr>
              <a:t>And More…..</a:t>
            </a:r>
          </a:p>
        </p:txBody>
      </p:sp>
      <p:sp>
        <p:nvSpPr>
          <p:cNvPr id="3" name="Content Placeholder 2"/>
          <p:cNvSpPr>
            <a:spLocks noGrp="1"/>
          </p:cNvSpPr>
          <p:nvPr>
            <p:ph idx="1"/>
          </p:nvPr>
        </p:nvSpPr>
        <p:spPr>
          <a:solidFill>
            <a:schemeClr val="bg2"/>
          </a:solidFill>
        </p:spPr>
        <p:txBody>
          <a:bodyPr/>
          <a:lstStyle/>
          <a:p>
            <a:pPr marL="0" indent="0">
              <a:buNone/>
            </a:pPr>
            <a:r>
              <a:rPr lang="en-US" dirty="0"/>
              <a:t>-Offering an 8 hr. writing workshop for high school students entering dual enrollment program. Students needed an introduction to academic writing, particularly in social sciences. </a:t>
            </a:r>
          </a:p>
          <a:p>
            <a:pPr marL="0" indent="0">
              <a:buNone/>
            </a:pPr>
            <a:r>
              <a:rPr lang="en-US" dirty="0"/>
              <a:t>-Offering a pre-Stat course for entering SLAM students</a:t>
            </a:r>
          </a:p>
          <a:p>
            <a:pPr marL="0" indent="0">
              <a:buNone/>
            </a:pPr>
            <a:r>
              <a:rPr lang="en-US" dirty="0"/>
              <a:t>-Offering an Algebra review course for entering STEM students</a:t>
            </a:r>
          </a:p>
        </p:txBody>
      </p:sp>
    </p:spTree>
    <p:extLst>
      <p:ext uri="{BB962C8B-B14F-4D97-AF65-F5344CB8AC3E}">
        <p14:creationId xmlns:p14="http://schemas.microsoft.com/office/powerpoint/2010/main" val="1030117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dult education person smiling for the camera&#10;&#10;">
            <a:extLst>
              <a:ext uri="{FF2B5EF4-FFF2-40B4-BE49-F238E27FC236}">
                <a16:creationId xmlns:a16="http://schemas.microsoft.com/office/drawing/2014/main" id="{0CCD095D-18FD-4733-BDF7-34317403C345}"/>
              </a:ext>
            </a:extLst>
          </p:cNvPr>
          <p:cNvPicPr>
            <a:picLocks noChangeAspect="1"/>
          </p:cNvPicPr>
          <p:nvPr/>
        </p:nvPicPr>
        <p:blipFill rotWithShape="1">
          <a:blip r:embed="rId3"/>
          <a:srcRect l="22867"/>
          <a:stretch/>
        </p:blipFill>
        <p:spPr>
          <a:xfrm>
            <a:off x="8741664" y="0"/>
            <a:ext cx="3526536" cy="5915025"/>
          </a:xfrm>
          <a:prstGeom prst="rect">
            <a:avLst/>
          </a:prstGeom>
        </p:spPr>
      </p:pic>
      <p:sp>
        <p:nvSpPr>
          <p:cNvPr id="8" name="Content Placeholder 1" descr="Q &amp; A">
            <a:extLst>
              <a:ext uri="{FF2B5EF4-FFF2-40B4-BE49-F238E27FC236}">
                <a16:creationId xmlns:a16="http://schemas.microsoft.com/office/drawing/2014/main" id="{A92B3A90-C860-4F1C-96BF-407BDFC4907E}"/>
              </a:ext>
            </a:extLst>
          </p:cNvPr>
          <p:cNvSpPr txBox="1">
            <a:spLocks/>
          </p:cNvSpPr>
          <p:nvPr/>
        </p:nvSpPr>
        <p:spPr>
          <a:xfrm>
            <a:off x="838199" y="692270"/>
            <a:ext cx="4248152" cy="50944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5400" dirty="0">
              <a:latin typeface="Source Sans Pro" panose="020B0503030403020204" charset="0"/>
              <a:ea typeface="Source Sans Pro" panose="020B0503030403020204" charset="0"/>
            </a:endParaRPr>
          </a:p>
        </p:txBody>
      </p:sp>
      <p:sp>
        <p:nvSpPr>
          <p:cNvPr id="2" name="Title 1">
            <a:extLst>
              <a:ext uri="{FF2B5EF4-FFF2-40B4-BE49-F238E27FC236}">
                <a16:creationId xmlns:a16="http://schemas.microsoft.com/office/drawing/2014/main" id="{11953B8D-9075-E448-81B3-ECA24843548D}"/>
              </a:ext>
            </a:extLst>
          </p:cNvPr>
          <p:cNvSpPr>
            <a:spLocks noGrp="1"/>
          </p:cNvSpPr>
          <p:nvPr>
            <p:ph type="title"/>
          </p:nvPr>
        </p:nvSpPr>
        <p:spPr/>
        <p:txBody>
          <a:bodyPr/>
          <a:lstStyle/>
          <a:p>
            <a:r>
              <a:rPr lang="en-US" sz="5400" kern="1200" dirty="0">
                <a:solidFill>
                  <a:srgbClr val="FFFFFF"/>
                </a:solidFill>
                <a:effectLst/>
                <a:latin typeface="Source Sans Pro" panose="020B0503030403020204" pitchFamily="34" charset="0"/>
                <a:ea typeface="Source Sans Pro" panose="020B0503030403020204" pitchFamily="34" charset="0"/>
                <a:cs typeface="+mn-cs"/>
              </a:rPr>
              <a:t>Q &amp; A</a:t>
            </a:r>
            <a:r>
              <a:rPr lang="en-US" dirty="0"/>
              <a:t> </a:t>
            </a:r>
          </a:p>
        </p:txBody>
      </p:sp>
    </p:spTree>
    <p:extLst>
      <p:ext uri="{BB962C8B-B14F-4D97-AF65-F5344CB8AC3E}">
        <p14:creationId xmlns:p14="http://schemas.microsoft.com/office/powerpoint/2010/main" val="1524226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9E52DB6-EE1D-45E7-BBD8-E7CD7A64C02D}"/>
              </a:ext>
            </a:extLst>
          </p:cNvPr>
          <p:cNvSpPr>
            <a:spLocks noGrp="1"/>
          </p:cNvSpPr>
          <p:nvPr>
            <p:ph type="body" sz="quarter" idx="11"/>
          </p:nvPr>
        </p:nvSpPr>
        <p:spPr>
          <a:xfrm>
            <a:off x="217714" y="1544637"/>
            <a:ext cx="8194449" cy="4493305"/>
          </a:xfrm>
        </p:spPr>
        <p:txBody>
          <a:bodyPr anchor="ctr">
            <a:normAutofit fontScale="92500" lnSpcReduction="10000"/>
          </a:bodyPr>
          <a:lstStyle/>
          <a:p>
            <a:pPr marL="457200" lvl="1" indent="0">
              <a:buNone/>
            </a:pPr>
            <a:r>
              <a:rPr lang="en-US" dirty="0"/>
              <a:t>Randy Tillery, Area Director, Workforce Development and Postsecondary Education </a:t>
            </a:r>
            <a:r>
              <a:rPr lang="en-US" dirty="0">
                <a:hlinkClick r:id="rId3"/>
              </a:rPr>
              <a:t>rtiller@wested.org</a:t>
            </a:r>
            <a:endParaRPr lang="en-US" dirty="0"/>
          </a:p>
          <a:p>
            <a:pPr marL="457200" lvl="1" indent="0">
              <a:buNone/>
            </a:pPr>
            <a:endParaRPr lang="en-US" dirty="0"/>
          </a:p>
          <a:p>
            <a:pPr marL="457200" lvl="1" indent="0">
              <a:buNone/>
            </a:pPr>
            <a:r>
              <a:rPr lang="en-US" dirty="0"/>
              <a:t>Blaire Toso, Senior Program Manager, Workforce Development and Postsecondary Education </a:t>
            </a:r>
            <a:r>
              <a:rPr lang="en-US" dirty="0">
                <a:hlinkClick r:id="rId4"/>
              </a:rPr>
              <a:t>btoso@wested.org</a:t>
            </a:r>
            <a:endParaRPr lang="en-US" dirty="0"/>
          </a:p>
          <a:p>
            <a:pPr marL="457200" lvl="1" indent="0">
              <a:buNone/>
            </a:pPr>
            <a:endParaRPr lang="en-US" dirty="0"/>
          </a:p>
          <a:p>
            <a:pPr marL="457200" lvl="1" indent="0">
              <a:buNone/>
            </a:pPr>
            <a:r>
              <a:rPr lang="en-US" dirty="0"/>
              <a:t>Jessica </a:t>
            </a:r>
            <a:r>
              <a:rPr lang="en-US" dirty="0" err="1"/>
              <a:t>Chittaphong</a:t>
            </a:r>
            <a:r>
              <a:rPr lang="en-US" dirty="0"/>
              <a:t>, Program Coordinator &amp; AEP Dashboard Manager, Workforce Development and Postsecondary Education </a:t>
            </a:r>
            <a:r>
              <a:rPr lang="en-US" dirty="0">
                <a:hlinkClick r:id="rId5"/>
              </a:rPr>
              <a:t>jchitta@wested.org</a:t>
            </a:r>
            <a:endParaRPr lang="en-US" dirty="0"/>
          </a:p>
          <a:p>
            <a:pPr marL="457200" lvl="1" indent="0">
              <a:buNone/>
            </a:pPr>
            <a:endParaRPr lang="en-US" dirty="0"/>
          </a:p>
          <a:p>
            <a:pPr marL="457200" lvl="1" indent="0">
              <a:buNone/>
            </a:pPr>
            <a:r>
              <a:rPr lang="en-US" dirty="0"/>
              <a:t>Alison Robertson, Professor of ESL </a:t>
            </a:r>
            <a:r>
              <a:rPr lang="en-US" i="0" u="none" strike="noStrike" dirty="0">
                <a:effectLst/>
                <a:latin typeface="Roboto" panose="02000000000000000000" pitchFamily="2" charset="0"/>
                <a:hlinkClick r:id="rId6"/>
              </a:rPr>
              <a:t>arobertson@cypresscollege.edu</a:t>
            </a:r>
            <a:endParaRPr lang="en-US" i="0" u="none" strike="noStrike" dirty="0">
              <a:effectLst/>
              <a:latin typeface="Roboto" panose="02000000000000000000" pitchFamily="2" charset="0"/>
            </a:endParaRPr>
          </a:p>
          <a:p>
            <a:pPr marL="457200" lvl="1" indent="0">
              <a:buNone/>
            </a:pPr>
            <a:endParaRPr lang="en-US" dirty="0"/>
          </a:p>
          <a:p>
            <a:pPr marL="457200" lvl="1" indent="0">
              <a:buNone/>
            </a:pPr>
            <a:r>
              <a:rPr lang="en-US" dirty="0"/>
              <a:t>Jan Young, </a:t>
            </a:r>
            <a:r>
              <a:rPr lang="en-US" i="0" dirty="0">
                <a:effectLst/>
                <a:latin typeface="+mn-lt"/>
              </a:rPr>
              <a:t>Division Chair Noncredit Business and Life Skills, </a:t>
            </a:r>
            <a:r>
              <a:rPr lang="en-US" i="0">
                <a:effectLst/>
                <a:latin typeface="+mn-lt"/>
              </a:rPr>
              <a:t>Continuing Education</a:t>
            </a:r>
            <a:r>
              <a:rPr lang="en-US">
                <a:latin typeface="+mn-lt"/>
              </a:rPr>
              <a:t> </a:t>
            </a:r>
            <a:r>
              <a:rPr lang="en-US" i="0" u="none" strike="noStrike" dirty="0">
                <a:effectLst/>
                <a:latin typeface="+mn-lt"/>
                <a:hlinkClick r:id="rId7"/>
              </a:rPr>
              <a:t>jyoung@glendale.edu</a:t>
            </a:r>
            <a:endParaRPr lang="en-US" dirty="0">
              <a:latin typeface="+mn-lt"/>
            </a:endParaRPr>
          </a:p>
        </p:txBody>
      </p:sp>
      <p:pic>
        <p:nvPicPr>
          <p:cNvPr id="6" name="Picture 5" descr="WestEd Logo">
            <a:extLst>
              <a:ext uri="{FF2B5EF4-FFF2-40B4-BE49-F238E27FC236}">
                <a16:creationId xmlns:a16="http://schemas.microsoft.com/office/drawing/2014/main" id="{A2FFF8F4-45F5-4810-A63B-2C640CA9DE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4" name="Picture 3" descr="California Adult Education Logo">
            <a:extLst>
              <a:ext uri="{FF2B5EF4-FFF2-40B4-BE49-F238E27FC236}">
                <a16:creationId xmlns:a16="http://schemas.microsoft.com/office/drawing/2014/main" id="{C91D302F-B31F-4483-8991-6133A8E0BD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2" name="Title 1">
            <a:extLst>
              <a:ext uri="{FF2B5EF4-FFF2-40B4-BE49-F238E27FC236}">
                <a16:creationId xmlns:a16="http://schemas.microsoft.com/office/drawing/2014/main" id="{7B6FEEAC-6328-834D-A705-B42CAD95943C}"/>
              </a:ext>
            </a:extLst>
          </p:cNvPr>
          <p:cNvSpPr>
            <a:spLocks noGrp="1"/>
          </p:cNvSpPr>
          <p:nvPr>
            <p:ph type="title"/>
          </p:nvPr>
        </p:nvSpPr>
        <p:spPr/>
        <p:txBody>
          <a:bodyPr/>
          <a:lstStyle/>
          <a:p>
            <a:pPr rtl="0" eaLnBrk="1" latinLnBrk="0" hangingPunct="1"/>
            <a:r>
              <a:rPr lang="en-US" sz="5400" kern="1200" dirty="0">
                <a:solidFill>
                  <a:srgbClr val="FFFFFF"/>
                </a:solidFill>
                <a:effectLst/>
                <a:latin typeface="Source Sans Pro" panose="020B0503030403020204" pitchFamily="34" charset="0"/>
                <a:ea typeface="Source Sans Pro" panose="020B0503030403020204" pitchFamily="34" charset="0"/>
                <a:cs typeface="+mn-cs"/>
              </a:rPr>
              <a:t>Contact Information</a:t>
            </a:r>
            <a:endParaRPr lang="en-US" dirty="0">
              <a:effectLst/>
            </a:endParaRPr>
          </a:p>
          <a:p>
            <a:endParaRPr lang="en-US" dirty="0"/>
          </a:p>
        </p:txBody>
      </p:sp>
    </p:spTree>
    <p:extLst>
      <p:ext uri="{BB962C8B-B14F-4D97-AF65-F5344CB8AC3E}">
        <p14:creationId xmlns:p14="http://schemas.microsoft.com/office/powerpoint/2010/main" val="152999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dult student smiling &#10;">
            <a:extLst>
              <a:ext uri="{FF2B5EF4-FFF2-40B4-BE49-F238E27FC236}">
                <a16:creationId xmlns:a16="http://schemas.microsoft.com/office/drawing/2014/main" id="{ED3EBFB5-CF81-48E7-94AF-6383E5494FDA}"/>
              </a:ext>
            </a:extLst>
          </p:cNvPr>
          <p:cNvPicPr>
            <a:picLocks noChangeAspect="1"/>
          </p:cNvPicPr>
          <p:nvPr/>
        </p:nvPicPr>
        <p:blipFill rotWithShape="1">
          <a:blip r:embed="rId3"/>
          <a:srcRect l="22867"/>
          <a:stretch/>
        </p:blipFill>
        <p:spPr>
          <a:xfrm>
            <a:off x="8741664" y="0"/>
            <a:ext cx="3526536" cy="5915025"/>
          </a:xfrm>
          <a:prstGeom prst="rect">
            <a:avLst/>
          </a:prstGeom>
        </p:spPr>
      </p:pic>
      <p:sp>
        <p:nvSpPr>
          <p:cNvPr id="6" name="Text Placeholder 5">
            <a:extLst>
              <a:ext uri="{FF2B5EF4-FFF2-40B4-BE49-F238E27FC236}">
                <a16:creationId xmlns:a16="http://schemas.microsoft.com/office/drawing/2014/main" id="{5B93F90D-4CC3-4EBE-9F00-4BD32B8CFB36}"/>
              </a:ext>
            </a:extLst>
          </p:cNvPr>
          <p:cNvSpPr>
            <a:spLocks noGrp="1"/>
          </p:cNvSpPr>
          <p:nvPr>
            <p:ph type="body" sz="quarter" idx="11"/>
          </p:nvPr>
        </p:nvSpPr>
        <p:spPr>
          <a:xfrm>
            <a:off x="838198" y="1544638"/>
            <a:ext cx="7903466" cy="4572608"/>
          </a:xfrm>
        </p:spPr>
        <p:txBody>
          <a:bodyPr>
            <a:normAutofit/>
          </a:bodyPr>
          <a:lstStyle/>
          <a:p>
            <a:r>
              <a:rPr lang="en-US" dirty="0">
                <a:latin typeface="Source Sans Pro" panose="020B0604020202020204" charset="0"/>
              </a:rPr>
              <a:t>Grew up in Guadalajara, where she finished high school was studying  accounting at a university</a:t>
            </a:r>
          </a:p>
          <a:p>
            <a:r>
              <a:rPr lang="en-US" dirty="0">
                <a:latin typeface="Source Sans Pro" panose="020B0604020202020204" charset="0"/>
              </a:rPr>
              <a:t>Moved to the US at age 21, with no English skills</a:t>
            </a:r>
          </a:p>
          <a:p>
            <a:pPr marL="0" indent="0">
              <a:lnSpc>
                <a:spcPts val="1200"/>
              </a:lnSpc>
              <a:spcBef>
                <a:spcPts val="0"/>
              </a:spcBef>
              <a:buNone/>
            </a:pPr>
            <a:endParaRPr lang="en-US" dirty="0">
              <a:latin typeface="Source Sans Pro" panose="020B0604020202020204" charset="0"/>
            </a:endParaRPr>
          </a:p>
          <a:p>
            <a:r>
              <a:rPr lang="en-US" dirty="0">
                <a:latin typeface="Source Sans Pro" panose="020B0604020202020204" charset="0"/>
              </a:rPr>
              <a:t>Started taking ESL classes at the neighborhood adult school and a teacher recommended enrolling in a community college ESL program</a:t>
            </a:r>
          </a:p>
          <a:p>
            <a:pPr>
              <a:lnSpc>
                <a:spcPts val="1200"/>
              </a:lnSpc>
              <a:spcBef>
                <a:spcPts val="0"/>
              </a:spcBef>
            </a:pPr>
            <a:endParaRPr lang="en-US" dirty="0">
              <a:latin typeface="Source Sans Pro" panose="020B0604020202020204" charset="0"/>
            </a:endParaRPr>
          </a:p>
          <a:p>
            <a:r>
              <a:rPr lang="en-US" dirty="0">
                <a:latin typeface="Source Sans Pro" panose="020B0604020202020204" charset="0"/>
              </a:rPr>
              <a:t>For two years, took high school equivalency classes at the adult school in the morning, took higher-level ESL courses at the college in the afternoon, and took Cosmetology courses at night</a:t>
            </a:r>
          </a:p>
          <a:p>
            <a:pPr marL="0" indent="0">
              <a:buNone/>
            </a:pPr>
            <a:endParaRPr lang="en-US" dirty="0">
              <a:solidFill>
                <a:schemeClr val="bg1">
                  <a:lumMod val="50000"/>
                </a:schemeClr>
              </a:solidFill>
              <a:latin typeface="Source Sans Pro" panose="020B0604020202020204" charset="0"/>
            </a:endParaRPr>
          </a:p>
        </p:txBody>
      </p:sp>
      <p:sp>
        <p:nvSpPr>
          <p:cNvPr id="2" name="Title 1">
            <a:extLst>
              <a:ext uri="{FF2B5EF4-FFF2-40B4-BE49-F238E27FC236}">
                <a16:creationId xmlns:a16="http://schemas.microsoft.com/office/drawing/2014/main" id="{F8DA36A4-BCD7-AF4A-B553-FC9EF798FB90}"/>
              </a:ext>
            </a:extLst>
          </p:cNvPr>
          <p:cNvSpPr>
            <a:spLocks noGrp="1"/>
          </p:cNvSpPr>
          <p:nvPr>
            <p:ph type="title"/>
          </p:nvPr>
        </p:nvSpPr>
        <p:spPr/>
        <p:txBody>
          <a:bodyPr/>
          <a:lstStyle/>
          <a:p>
            <a:pPr rtl="0" eaLnBrk="1" latinLnBrk="0" hangingPunct="1"/>
            <a:r>
              <a:rPr lang="en-US" sz="3600" kern="1200" dirty="0">
                <a:solidFill>
                  <a:srgbClr val="FFFFFF"/>
                </a:solidFill>
                <a:effectLst/>
                <a:latin typeface="Source Sans Pro" panose="020B0503030403020204" pitchFamily="34" charset="0"/>
                <a:ea typeface="Source Sans Pro" panose="020B0503030403020204" pitchFamily="34" charset="0"/>
                <a:cs typeface="+mn-cs"/>
              </a:rPr>
              <a:t>Where she started</a:t>
            </a:r>
            <a:endParaRPr lang="en-US" dirty="0">
              <a:effectLst/>
            </a:endParaRPr>
          </a:p>
          <a:p>
            <a:endParaRPr lang="en-US" dirty="0"/>
          </a:p>
        </p:txBody>
      </p:sp>
    </p:spTree>
    <p:extLst>
      <p:ext uri="{BB962C8B-B14F-4D97-AF65-F5344CB8AC3E}">
        <p14:creationId xmlns:p14="http://schemas.microsoft.com/office/powerpoint/2010/main" val="416259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dult student smiling &#10;">
            <a:extLst>
              <a:ext uri="{FF2B5EF4-FFF2-40B4-BE49-F238E27FC236}">
                <a16:creationId xmlns:a16="http://schemas.microsoft.com/office/drawing/2014/main" id="{AEA0D9E9-8293-4BCE-8BF1-924A55298344}"/>
              </a:ext>
            </a:extLst>
          </p:cNvPr>
          <p:cNvPicPr>
            <a:picLocks noChangeAspect="1"/>
          </p:cNvPicPr>
          <p:nvPr/>
        </p:nvPicPr>
        <p:blipFill rotWithShape="1">
          <a:blip r:embed="rId3"/>
          <a:srcRect l="22867"/>
          <a:stretch/>
        </p:blipFill>
        <p:spPr>
          <a:xfrm>
            <a:off x="8741664" y="0"/>
            <a:ext cx="3526536" cy="5915025"/>
          </a:xfrm>
          <a:prstGeom prst="rect">
            <a:avLst/>
          </a:prstGeom>
        </p:spPr>
      </p:pic>
      <p:sp>
        <p:nvSpPr>
          <p:cNvPr id="6" name="Text Placeholder 5">
            <a:extLst>
              <a:ext uri="{FF2B5EF4-FFF2-40B4-BE49-F238E27FC236}">
                <a16:creationId xmlns:a16="http://schemas.microsoft.com/office/drawing/2014/main" id="{5B93F90D-4CC3-4EBE-9F00-4BD32B8CFB36}"/>
              </a:ext>
            </a:extLst>
          </p:cNvPr>
          <p:cNvSpPr>
            <a:spLocks noGrp="1"/>
          </p:cNvSpPr>
          <p:nvPr>
            <p:ph type="body" sz="quarter" idx="11"/>
          </p:nvPr>
        </p:nvSpPr>
        <p:spPr>
          <a:xfrm>
            <a:off x="838198" y="1214438"/>
            <a:ext cx="7772402" cy="4572608"/>
          </a:xfrm>
        </p:spPr>
        <p:txBody>
          <a:bodyPr>
            <a:normAutofit/>
          </a:bodyPr>
          <a:lstStyle/>
          <a:p>
            <a:r>
              <a:rPr lang="en-US" dirty="0">
                <a:latin typeface="Source Sans Pro" panose="020B0604020202020204" charset="0"/>
              </a:rPr>
              <a:t>Benefitted from a counselor who helped her get aid and explained what her options are as an undocumented student</a:t>
            </a:r>
          </a:p>
          <a:p>
            <a:r>
              <a:rPr lang="en-US" dirty="0">
                <a:latin typeface="Source Sans Pro" panose="020B0604020202020204" charset="0"/>
              </a:rPr>
              <a:t>Is deeply thankful to teachers who urged her to pursue her dreams, despite significant set-backs</a:t>
            </a:r>
          </a:p>
          <a:p>
            <a:pPr marL="0" indent="0">
              <a:lnSpc>
                <a:spcPts val="1200"/>
              </a:lnSpc>
              <a:spcBef>
                <a:spcPts val="0"/>
              </a:spcBef>
              <a:buNone/>
            </a:pPr>
            <a:endParaRPr lang="en-US" dirty="0">
              <a:latin typeface="Source Sans Pro" panose="020B0604020202020204" charset="0"/>
            </a:endParaRPr>
          </a:p>
          <a:p>
            <a:r>
              <a:rPr lang="en-US" dirty="0">
                <a:latin typeface="Source Sans Pro" panose="020B0604020202020204" charset="0"/>
              </a:rPr>
              <a:t>Noted the biggest challenge in the credit-to-noncredit transition is the relative lack of connection to faculty on the credit side of the college</a:t>
            </a:r>
          </a:p>
          <a:p>
            <a:r>
              <a:rPr lang="en-US" dirty="0">
                <a:latin typeface="Source Sans Pro" panose="020B0604020202020204" charset="0"/>
              </a:rPr>
              <a:t>Urged fellow students to convince teachers that they are serious about their work, even if life circumstances make it difficult to get work done</a:t>
            </a:r>
          </a:p>
          <a:p>
            <a:pPr>
              <a:lnSpc>
                <a:spcPts val="1200"/>
              </a:lnSpc>
              <a:spcBef>
                <a:spcPts val="0"/>
              </a:spcBef>
            </a:pPr>
            <a:endParaRPr lang="en-US" dirty="0">
              <a:solidFill>
                <a:schemeClr val="bg1">
                  <a:lumMod val="50000"/>
                </a:schemeClr>
              </a:solidFill>
              <a:latin typeface="Source Sans Pro" panose="020B0604020202020204" charset="0"/>
            </a:endParaRPr>
          </a:p>
        </p:txBody>
      </p:sp>
      <p:sp>
        <p:nvSpPr>
          <p:cNvPr id="2" name="Title 1">
            <a:extLst>
              <a:ext uri="{FF2B5EF4-FFF2-40B4-BE49-F238E27FC236}">
                <a16:creationId xmlns:a16="http://schemas.microsoft.com/office/drawing/2014/main" id="{3B818889-02E5-EE4B-969A-CF78B374DE61}"/>
              </a:ext>
            </a:extLst>
          </p:cNvPr>
          <p:cNvSpPr>
            <a:spLocks noGrp="1"/>
          </p:cNvSpPr>
          <p:nvPr>
            <p:ph type="title"/>
          </p:nvPr>
        </p:nvSpPr>
        <p:spPr/>
        <p:txBody>
          <a:bodyPr/>
          <a:lstStyle/>
          <a:p>
            <a:pPr rtl="0" eaLnBrk="1" latinLnBrk="0" hangingPunct="1"/>
            <a:r>
              <a:rPr lang="en-US" sz="3600" kern="1200" dirty="0">
                <a:solidFill>
                  <a:srgbClr val="FFFFFF"/>
                </a:solidFill>
                <a:effectLst/>
                <a:latin typeface="Source Sans Pro" panose="020B0503030403020204" pitchFamily="34" charset="0"/>
                <a:ea typeface="Source Sans Pro" panose="020B0503030403020204" pitchFamily="34" charset="0"/>
                <a:cs typeface="+mn-cs"/>
              </a:rPr>
              <a:t>She is succeeding despite the odds</a:t>
            </a:r>
            <a:endParaRPr lang="en-US" dirty="0">
              <a:effectLst/>
            </a:endParaRPr>
          </a:p>
          <a:p>
            <a:endParaRPr lang="en-US" dirty="0"/>
          </a:p>
        </p:txBody>
      </p:sp>
    </p:spTree>
    <p:extLst>
      <p:ext uri="{BB962C8B-B14F-4D97-AF65-F5344CB8AC3E}">
        <p14:creationId xmlns:p14="http://schemas.microsoft.com/office/powerpoint/2010/main" val="186097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A08-B94D-44F1-9A46-0AD5E182D3D4}"/>
              </a:ext>
            </a:extLst>
          </p:cNvPr>
          <p:cNvSpPr>
            <a:spLocks noGrp="1"/>
          </p:cNvSpPr>
          <p:nvPr>
            <p:ph type="title" idx="4294967295"/>
          </p:nvPr>
        </p:nvSpPr>
        <p:spPr>
          <a:xfrm>
            <a:off x="0" y="483853"/>
            <a:ext cx="12192000" cy="551128"/>
          </a:xfrm>
          <a:ln>
            <a:noFill/>
          </a:ln>
        </p:spPr>
        <p:txBody>
          <a:bodyPr>
            <a:normAutofit/>
          </a:bodyPr>
          <a:lstStyle/>
          <a:p>
            <a:pPr algn="ctr"/>
            <a:r>
              <a:rPr lang="en-US" sz="2800" dirty="0">
                <a:solidFill>
                  <a:schemeClr val="accent4">
                    <a:lumMod val="20000"/>
                    <a:lumOff val="80000"/>
                  </a:schemeClr>
                </a:solidFill>
                <a:latin typeface="+mn-lt"/>
              </a:rPr>
              <a:t>Definitions and Acronyms</a:t>
            </a:r>
          </a:p>
        </p:txBody>
      </p:sp>
      <p:sp>
        <p:nvSpPr>
          <p:cNvPr id="8" name="Content Placeholder 2">
            <a:extLst>
              <a:ext uri="{FF2B5EF4-FFF2-40B4-BE49-F238E27FC236}">
                <a16:creationId xmlns:a16="http://schemas.microsoft.com/office/drawing/2014/main" id="{B9015D43-2F69-49FA-ADDF-901C6467F289}"/>
              </a:ext>
            </a:extLst>
          </p:cNvPr>
          <p:cNvSpPr>
            <a:spLocks noGrp="1"/>
          </p:cNvSpPr>
          <p:nvPr>
            <p:ph idx="1"/>
          </p:nvPr>
        </p:nvSpPr>
        <p:spPr>
          <a:xfrm>
            <a:off x="751345" y="1195755"/>
            <a:ext cx="10689309" cy="3215472"/>
          </a:xfrm>
        </p:spPr>
        <p:txBody>
          <a:bodyPr>
            <a:noAutofit/>
          </a:bodyPr>
          <a:lstStyle/>
          <a:p>
            <a:pPr marL="1588" indent="0">
              <a:spcAft>
                <a:spcPts val="0"/>
              </a:spcAft>
              <a:buClr>
                <a:schemeClr val="accent3">
                  <a:lumMod val="20000"/>
                  <a:lumOff val="80000"/>
                </a:schemeClr>
              </a:buClr>
              <a:buSzPct val="100000"/>
              <a:buNone/>
            </a:pPr>
            <a:r>
              <a:rPr lang="en-US" sz="2000" b="0" dirty="0">
                <a:solidFill>
                  <a:schemeClr val="accent3">
                    <a:lumMod val="20000"/>
                    <a:lumOff val="80000"/>
                  </a:schemeClr>
                </a:solidFill>
                <a:latin typeface="+mj-lt"/>
              </a:rPr>
              <a:t>CB21:</a:t>
            </a:r>
            <a:r>
              <a:rPr lang="en-US" sz="2000" b="0" dirty="0">
                <a:solidFill>
                  <a:schemeClr val="bg2">
                    <a:lumMod val="40000"/>
                    <a:lumOff val="60000"/>
                  </a:schemeClr>
                </a:solidFill>
                <a:latin typeface="+mj-lt"/>
              </a:rPr>
              <a:t> A Course Code in MIS that identifies the course level below the college level course for math, English, and ESL. Based on a rubric developed by faculty and the academic senate. Student progress is measured by course progression to higher level courses.</a:t>
            </a:r>
          </a:p>
          <a:p>
            <a:pPr marL="1588" indent="0">
              <a:spcAft>
                <a:spcPts val="0"/>
              </a:spcAft>
              <a:buClr>
                <a:schemeClr val="accent3">
                  <a:lumMod val="20000"/>
                  <a:lumOff val="80000"/>
                </a:schemeClr>
              </a:buClr>
              <a:buSzPct val="100000"/>
              <a:buNone/>
            </a:pPr>
            <a:r>
              <a:rPr lang="en-US" sz="2000" b="0" dirty="0">
                <a:solidFill>
                  <a:schemeClr val="accent3">
                    <a:lumMod val="20000"/>
                    <a:lumOff val="80000"/>
                  </a:schemeClr>
                </a:solidFill>
                <a:latin typeface="+mj-lt"/>
              </a:rPr>
              <a:t>Educational Functioning Level: </a:t>
            </a:r>
            <a:r>
              <a:rPr lang="en-US" sz="2000" b="0" dirty="0">
                <a:solidFill>
                  <a:schemeClr val="bg2">
                    <a:lumMod val="40000"/>
                    <a:lumOff val="60000"/>
                  </a:schemeClr>
                </a:solidFill>
                <a:latin typeface="+mj-lt"/>
              </a:rPr>
              <a:t>Federally determined rubric for assessing an adult learner’s level of skills in math, English, or ESL. Student progress measured by pre and post testing with Federally approved instruments such as CASAS, TABE, and others. Developed and informed by faculty and psychometricians. Used for reporting student progress under WIOA Title II funded programs.</a:t>
            </a:r>
          </a:p>
        </p:txBody>
      </p:sp>
      <p:sp>
        <p:nvSpPr>
          <p:cNvPr id="9" name="Content Placeholder 2">
            <a:extLst>
              <a:ext uri="{FF2B5EF4-FFF2-40B4-BE49-F238E27FC236}">
                <a16:creationId xmlns:a16="http://schemas.microsoft.com/office/drawing/2014/main" id="{BA04BEA6-E1B3-472F-A054-F5DB97CB9741}"/>
              </a:ext>
            </a:extLst>
          </p:cNvPr>
          <p:cNvSpPr txBox="1">
            <a:spLocks/>
          </p:cNvSpPr>
          <p:nvPr/>
        </p:nvSpPr>
        <p:spPr>
          <a:xfrm>
            <a:off x="751345" y="4717700"/>
            <a:ext cx="10550770" cy="1085223"/>
          </a:xfrm>
          <a:prstGeom prst="rect">
            <a:avLst/>
          </a:prstGeom>
        </p:spPr>
        <p:txBody>
          <a:bodyPr vert="horz" lIns="91440" tIns="45720" rIns="91440" bIns="45720" rtlCol="0">
            <a:noAutofit/>
          </a:bodyPr>
          <a:lstStyle>
            <a:lvl1pPr marL="342900" indent="-342900" algn="l" defTabSz="457200" rtl="0" eaLnBrk="1" latinLnBrk="0" hangingPunct="1">
              <a:lnSpc>
                <a:spcPct val="105000"/>
              </a:lnSpc>
              <a:spcBef>
                <a:spcPts val="1000"/>
              </a:spcBef>
              <a:spcAft>
                <a:spcPts val="1200"/>
              </a:spcAft>
              <a:buClr>
                <a:schemeClr val="bg2">
                  <a:lumMod val="40000"/>
                  <a:lumOff val="60000"/>
                </a:schemeClr>
              </a:buClr>
              <a:buSzPct val="80000"/>
              <a:buFont typeface="Wingdings 3" charset="2"/>
              <a:buChar char=""/>
              <a:defRPr sz="2500" b="1" i="0" kern="1200" baseline="0">
                <a:solidFill>
                  <a:schemeClr val="tx1"/>
                </a:solidFill>
                <a:latin typeface="Corbel" charset="0"/>
                <a:ea typeface="Corbel" charset="0"/>
                <a:cs typeface="Corbel" charset="0"/>
              </a:defRPr>
            </a:lvl1pPr>
            <a:lvl2pPr marL="457189"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1588" indent="0">
              <a:spcAft>
                <a:spcPts val="0"/>
              </a:spcAft>
              <a:buClr>
                <a:schemeClr val="accent3">
                  <a:lumMod val="20000"/>
                  <a:lumOff val="80000"/>
                </a:schemeClr>
              </a:buClr>
              <a:buSzPct val="100000"/>
              <a:buFont typeface="Wingdings 3" charset="2"/>
              <a:buNone/>
            </a:pPr>
            <a:r>
              <a:rPr lang="en-US" sz="2000" i="1" dirty="0">
                <a:solidFill>
                  <a:schemeClr val="bg2">
                    <a:lumMod val="20000"/>
                    <a:lumOff val="80000"/>
                  </a:schemeClr>
                </a:solidFill>
                <a:latin typeface="+mj-lt"/>
              </a:rPr>
              <a:t>Understanding both these frameworks is critically important to the work of increasing access to postsecondary and college programs for adult learners in K12 adult education and college noncredit programs</a:t>
            </a:r>
          </a:p>
        </p:txBody>
      </p:sp>
      <p:pic>
        <p:nvPicPr>
          <p:cNvPr id="5" name="Picture 4" descr="California Adult Education Logo">
            <a:extLst>
              <a:ext uri="{FF2B5EF4-FFF2-40B4-BE49-F238E27FC236}">
                <a16:creationId xmlns:a16="http://schemas.microsoft.com/office/drawing/2014/main" id="{D4CF495E-5F5D-42D2-9D7B-CB21710DA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377484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A08-B94D-44F1-9A46-0AD5E182D3D4}"/>
              </a:ext>
            </a:extLst>
          </p:cNvPr>
          <p:cNvSpPr>
            <a:spLocks noGrp="1"/>
          </p:cNvSpPr>
          <p:nvPr>
            <p:ph type="title" idx="4294967295"/>
          </p:nvPr>
        </p:nvSpPr>
        <p:spPr>
          <a:xfrm>
            <a:off x="2301797" y="2307629"/>
            <a:ext cx="7058242" cy="1063594"/>
          </a:xfrm>
          <a:ln>
            <a:noFill/>
          </a:ln>
        </p:spPr>
        <p:txBody>
          <a:bodyPr>
            <a:noAutofit/>
          </a:bodyPr>
          <a:lstStyle/>
          <a:p>
            <a:pPr algn="ctr"/>
            <a:r>
              <a:rPr lang="en-US" sz="4000" dirty="0">
                <a:solidFill>
                  <a:schemeClr val="accent4">
                    <a:lumMod val="20000"/>
                    <a:lumOff val="80000"/>
                  </a:schemeClr>
                </a:solidFill>
                <a:latin typeface="+mn-lt"/>
              </a:rPr>
              <a:t>Why Should CB21 Matter to Adult Educators?</a:t>
            </a:r>
          </a:p>
        </p:txBody>
      </p:sp>
      <p:pic>
        <p:nvPicPr>
          <p:cNvPr id="3" name="Picture 2" descr="California Adult Eduction Logo">
            <a:extLst>
              <a:ext uri="{FF2B5EF4-FFF2-40B4-BE49-F238E27FC236}">
                <a16:creationId xmlns:a16="http://schemas.microsoft.com/office/drawing/2014/main" id="{3E55CC81-5705-4B54-93DF-DDF0A6FC4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69902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B94F4AF-06CC-49E6-81F2-967C5A8F7E63}"/>
              </a:ext>
            </a:extLst>
          </p:cNvPr>
          <p:cNvSpPr txBox="1">
            <a:spLocks/>
          </p:cNvSpPr>
          <p:nvPr/>
        </p:nvSpPr>
        <p:spPr>
          <a:xfrm>
            <a:off x="6286150" y="1944161"/>
            <a:ext cx="5444286" cy="3867345"/>
          </a:xfrm>
          <a:prstGeom prst="rect">
            <a:avLst/>
          </a:prstGeom>
        </p:spPr>
        <p:txBody>
          <a:bodyPr vert="horz" lIns="91440" tIns="45720" rIns="91440" bIns="45720" rtlCol="0">
            <a:noAutofit/>
          </a:bodyPr>
          <a:lstStyle>
            <a:lvl1pPr marL="0" indent="0" algn="l" defTabSz="914377" rtl="0" eaLnBrk="1" latinLnBrk="0" hangingPunct="1">
              <a:lnSpc>
                <a:spcPct val="105000"/>
              </a:lnSpc>
              <a:spcBef>
                <a:spcPts val="1000"/>
              </a:spcBef>
              <a:spcAft>
                <a:spcPts val="1200"/>
              </a:spcAft>
              <a:buFontTx/>
              <a:buNone/>
              <a:defRPr sz="2500" b="1" kern="1200" baseline="0">
                <a:solidFill>
                  <a:schemeClr val="tx1"/>
                </a:solidFill>
                <a:latin typeface="Corbel" charset="0"/>
                <a:ea typeface="Corbel" charset="0"/>
                <a:cs typeface="Corbel" charset="0"/>
              </a:defRPr>
            </a:lvl1pPr>
            <a:lvl2pPr marL="457189" indent="0" algn="l" defTabSz="914377" rtl="0" eaLnBrk="1" latinLnBrk="0" hangingPunct="1">
              <a:lnSpc>
                <a:spcPct val="90000"/>
              </a:lnSpc>
              <a:spcBef>
                <a:spcPts val="1000"/>
              </a:spcBef>
              <a:buFont typeface="Arial"/>
              <a:buNone/>
              <a:defRPr sz="2000" b="0" kern="1200">
                <a:solidFill>
                  <a:schemeClr val="tx2"/>
                </a:solidFill>
                <a:latin typeface="Arial" charset="0"/>
                <a:ea typeface="Arial" charset="0"/>
                <a:cs typeface="Arial" charset="0"/>
              </a:defRPr>
            </a:lvl2pPr>
            <a:lvl3pPr marL="1142971" indent="-228594" algn="l" defTabSz="914377"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160" indent="-182875" algn="l" defTabSz="914377"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4163" indent="-282575">
              <a:spcBef>
                <a:spcPts val="0"/>
              </a:spcBef>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Eliminated use of Placement tests</a:t>
            </a:r>
          </a:p>
          <a:p>
            <a:pPr marL="284163" indent="-282575">
              <a:spcBef>
                <a:spcPts val="1200"/>
              </a:spcBef>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Time frames for students to complete transfer math/English (1, 3 </a:t>
            </a:r>
            <a:r>
              <a:rPr lang="en-US" sz="2000" b="0" dirty="0" err="1">
                <a:solidFill>
                  <a:schemeClr val="bg2">
                    <a:lumMod val="40000"/>
                    <a:lumOff val="60000"/>
                  </a:schemeClr>
                </a:solidFill>
                <a:latin typeface="+mj-lt"/>
              </a:rPr>
              <a:t>yrs</a:t>
            </a:r>
            <a:r>
              <a:rPr lang="en-US" sz="2000" b="0" dirty="0">
                <a:solidFill>
                  <a:schemeClr val="bg2">
                    <a:lumMod val="40000"/>
                    <a:lumOff val="60000"/>
                  </a:schemeClr>
                </a:solidFill>
                <a:latin typeface="+mj-lt"/>
              </a:rPr>
              <a:t>)</a:t>
            </a:r>
          </a:p>
          <a:p>
            <a:pPr marL="284163" indent="-282575">
              <a:spcBef>
                <a:spcPts val="1200"/>
              </a:spcBef>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Requires multiple measures including HS transcripts where available for placement into college level math/English</a:t>
            </a:r>
          </a:p>
          <a:p>
            <a:pPr marL="284163" indent="-282575">
              <a:spcBef>
                <a:spcPts val="1200"/>
              </a:spcBef>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Changes the purpose for CB21 and how the course levels function in relationship to credit and noncredit coursework</a:t>
            </a:r>
          </a:p>
          <a:p>
            <a:pPr marL="514350" indent="-514350">
              <a:buClr>
                <a:schemeClr val="accent3">
                  <a:lumMod val="20000"/>
                  <a:lumOff val="80000"/>
                </a:schemeClr>
              </a:buClr>
              <a:buSzPct val="100000"/>
              <a:buFont typeface="+mj-lt"/>
              <a:buAutoNum type="arabicPeriod"/>
            </a:pPr>
            <a:endParaRPr lang="en-US" sz="2000" b="0" dirty="0">
              <a:solidFill>
                <a:schemeClr val="bg2">
                  <a:lumMod val="40000"/>
                  <a:lumOff val="60000"/>
                </a:schemeClr>
              </a:solidFill>
              <a:latin typeface="+mj-lt"/>
            </a:endParaRPr>
          </a:p>
        </p:txBody>
      </p:sp>
      <p:sp>
        <p:nvSpPr>
          <p:cNvPr id="5" name="Title 1">
            <a:extLst>
              <a:ext uri="{FF2B5EF4-FFF2-40B4-BE49-F238E27FC236}">
                <a16:creationId xmlns:a16="http://schemas.microsoft.com/office/drawing/2014/main" id="{400FDC53-EC1C-42BC-80CC-435BB927FA07}"/>
              </a:ext>
            </a:extLst>
          </p:cNvPr>
          <p:cNvSpPr txBox="1">
            <a:spLocks/>
          </p:cNvSpPr>
          <p:nvPr/>
        </p:nvSpPr>
        <p:spPr>
          <a:xfrm>
            <a:off x="6096000" y="1272648"/>
            <a:ext cx="5506880" cy="671513"/>
          </a:xfrm>
          <a:prstGeom prst="rect">
            <a:avLst/>
          </a:prstGeom>
          <a:ln w="0">
            <a:noFill/>
          </a:ln>
        </p:spPr>
        <p:txBody>
          <a:bodyPr vert="horz" lIns="91440" tIns="45720" rIns="91440" bIns="45720" rtlCol="0" anchor="ctr">
            <a:normAutofit/>
          </a:bodyPr>
          <a:lstStyle>
            <a:lvl1pPr algn="l" defTabSz="914377" rtl="0" eaLnBrk="1" fontAlgn="t" latinLnBrk="0" hangingPunct="1">
              <a:lnSpc>
                <a:spcPct val="90000"/>
              </a:lnSpc>
              <a:spcBef>
                <a:spcPct val="0"/>
              </a:spcBef>
              <a:spcAft>
                <a:spcPts val="600"/>
              </a:spcAft>
              <a:buNone/>
              <a:defRPr sz="4500" b="1" kern="1200">
                <a:solidFill>
                  <a:schemeClr val="tx1"/>
                </a:solidFill>
                <a:latin typeface="Corbel" charset="0"/>
                <a:ea typeface="Corbel" charset="0"/>
                <a:cs typeface="Corbel" charset="0"/>
              </a:defRPr>
            </a:lvl1pPr>
          </a:lstStyle>
          <a:p>
            <a:pPr algn="ctr"/>
            <a:r>
              <a:rPr lang="en-US" sz="2800" b="0" dirty="0">
                <a:solidFill>
                  <a:schemeClr val="accent4">
                    <a:lumMod val="20000"/>
                    <a:lumOff val="80000"/>
                  </a:schemeClr>
                </a:solidFill>
                <a:latin typeface="+mn-lt"/>
              </a:rPr>
              <a:t>AB705 (2017)</a:t>
            </a:r>
          </a:p>
        </p:txBody>
      </p:sp>
      <p:sp>
        <p:nvSpPr>
          <p:cNvPr id="20" name="Content Placeholder 2">
            <a:extLst>
              <a:ext uri="{FF2B5EF4-FFF2-40B4-BE49-F238E27FC236}">
                <a16:creationId xmlns:a16="http://schemas.microsoft.com/office/drawing/2014/main" id="{E7B2AB58-72C4-4C95-9D92-8EE9AFB3A780}"/>
              </a:ext>
            </a:extLst>
          </p:cNvPr>
          <p:cNvSpPr>
            <a:spLocks noGrp="1"/>
          </p:cNvSpPr>
          <p:nvPr>
            <p:ph idx="1"/>
          </p:nvPr>
        </p:nvSpPr>
        <p:spPr>
          <a:xfrm>
            <a:off x="554796" y="1975771"/>
            <a:ext cx="5219207" cy="3962575"/>
          </a:xfrm>
        </p:spPr>
        <p:txBody>
          <a:bodyPr>
            <a:noAutofit/>
          </a:bodyPr>
          <a:lstStyle/>
          <a:p>
            <a:pPr marL="284163" indent="-282575">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Required alignment of assessment processes for placement into courses</a:t>
            </a:r>
          </a:p>
          <a:p>
            <a:pPr marL="284163" indent="-282575">
              <a:spcBef>
                <a:spcPts val="1200"/>
              </a:spcBef>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Increased emphasis on transition into post-secondary and completion of post-secondary credentials</a:t>
            </a:r>
          </a:p>
          <a:p>
            <a:pPr marL="284163" indent="-282575">
              <a:spcBef>
                <a:spcPts val="1200"/>
              </a:spcBef>
              <a:spcAft>
                <a:spcPts val="0"/>
              </a:spcAft>
              <a:buClr>
                <a:schemeClr val="accent3">
                  <a:lumMod val="20000"/>
                  <a:lumOff val="80000"/>
                </a:schemeClr>
              </a:buClr>
              <a:buSzPct val="100000"/>
              <a:buFont typeface="+mj-lt"/>
              <a:buAutoNum type="arabicPeriod"/>
            </a:pPr>
            <a:r>
              <a:rPr lang="en-US" sz="2000" b="0" dirty="0">
                <a:solidFill>
                  <a:schemeClr val="bg2">
                    <a:lumMod val="40000"/>
                    <a:lumOff val="60000"/>
                  </a:schemeClr>
                </a:solidFill>
                <a:latin typeface="+mj-lt"/>
              </a:rPr>
              <a:t>Created need for greater alignment between adult education and college frameworks for measuring student skills and progress</a:t>
            </a:r>
          </a:p>
        </p:txBody>
      </p:sp>
      <p:sp>
        <p:nvSpPr>
          <p:cNvPr id="2" name="Title 1">
            <a:extLst>
              <a:ext uri="{FF2B5EF4-FFF2-40B4-BE49-F238E27FC236}">
                <a16:creationId xmlns:a16="http://schemas.microsoft.com/office/drawing/2014/main" id="{79A11A08-B94D-44F1-9A46-0AD5E182D3D4}"/>
              </a:ext>
            </a:extLst>
          </p:cNvPr>
          <p:cNvSpPr>
            <a:spLocks noGrp="1"/>
          </p:cNvSpPr>
          <p:nvPr>
            <p:ph type="title" idx="4294967295"/>
          </p:nvPr>
        </p:nvSpPr>
        <p:spPr>
          <a:xfrm>
            <a:off x="231837" y="1378154"/>
            <a:ext cx="5608090" cy="671513"/>
          </a:xfrm>
          <a:ln>
            <a:noFill/>
          </a:ln>
        </p:spPr>
        <p:txBody>
          <a:bodyPr>
            <a:normAutofit/>
          </a:bodyPr>
          <a:lstStyle/>
          <a:p>
            <a:pPr algn="ctr"/>
            <a:r>
              <a:rPr lang="en-US" sz="2800" dirty="0">
                <a:solidFill>
                  <a:schemeClr val="accent4">
                    <a:lumMod val="20000"/>
                    <a:lumOff val="80000"/>
                  </a:schemeClr>
                </a:solidFill>
                <a:latin typeface="+mn-lt"/>
              </a:rPr>
              <a:t>AB104 (2015) – AEBG/CAEP</a:t>
            </a:r>
          </a:p>
        </p:txBody>
      </p:sp>
      <p:sp>
        <p:nvSpPr>
          <p:cNvPr id="7" name="Title 1">
            <a:extLst>
              <a:ext uri="{FF2B5EF4-FFF2-40B4-BE49-F238E27FC236}">
                <a16:creationId xmlns:a16="http://schemas.microsoft.com/office/drawing/2014/main" id="{70C10317-03F7-44C2-8EBA-1E52686006AD}"/>
              </a:ext>
            </a:extLst>
          </p:cNvPr>
          <p:cNvSpPr txBox="1">
            <a:spLocks/>
          </p:cNvSpPr>
          <p:nvPr/>
        </p:nvSpPr>
        <p:spPr>
          <a:xfrm>
            <a:off x="231837" y="710737"/>
            <a:ext cx="11664462" cy="671513"/>
          </a:xfrm>
          <a:prstGeom prst="rect">
            <a:avLst/>
          </a:prstGeom>
          <a:ln w="0">
            <a:noFill/>
          </a:ln>
        </p:spPr>
        <p:txBody>
          <a:bodyPr vert="horz" lIns="91440" tIns="45720" rIns="91440" bIns="45720" rtlCol="0" anchor="ctr">
            <a:normAutofit/>
          </a:bodyPr>
          <a:lstStyle>
            <a:lvl1pPr algn="l" defTabSz="914377" rtl="0" eaLnBrk="1" fontAlgn="t" latinLnBrk="0" hangingPunct="1">
              <a:lnSpc>
                <a:spcPct val="90000"/>
              </a:lnSpc>
              <a:spcBef>
                <a:spcPct val="0"/>
              </a:spcBef>
              <a:spcAft>
                <a:spcPts val="600"/>
              </a:spcAft>
              <a:buNone/>
              <a:defRPr sz="4500" b="1" kern="1200">
                <a:solidFill>
                  <a:schemeClr val="tx1"/>
                </a:solidFill>
                <a:latin typeface="Corbel" charset="0"/>
                <a:ea typeface="Corbel" charset="0"/>
                <a:cs typeface="Corbel" charset="0"/>
              </a:defRPr>
            </a:lvl1pPr>
          </a:lstStyle>
          <a:p>
            <a:r>
              <a:rPr lang="en-US" sz="2800" b="0" dirty="0">
                <a:solidFill>
                  <a:schemeClr val="accent4">
                    <a:lumMod val="20000"/>
                    <a:lumOff val="80000"/>
                  </a:schemeClr>
                </a:solidFill>
                <a:latin typeface="+mn-lt"/>
              </a:rPr>
              <a:t>CAEP sets the goal, AB705 sets the rules</a:t>
            </a:r>
          </a:p>
        </p:txBody>
      </p:sp>
      <p:pic>
        <p:nvPicPr>
          <p:cNvPr id="8" name="Picture 7" descr="California Adult Education Logo">
            <a:extLst>
              <a:ext uri="{FF2B5EF4-FFF2-40B4-BE49-F238E27FC236}">
                <a16:creationId xmlns:a16="http://schemas.microsoft.com/office/drawing/2014/main" id="{BFF2CDD3-A2CD-4B43-97DE-53711F7DD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384133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11716</TotalTime>
  <Words>2705</Words>
  <Application>Microsoft Macintosh PowerPoint</Application>
  <PresentationFormat>Widescreen</PresentationFormat>
  <Paragraphs>284</Paragraphs>
  <Slides>43</Slides>
  <Notes>18</Notes>
  <HiddenSlides>1</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43</vt:i4>
      </vt:variant>
    </vt:vector>
  </HeadingPairs>
  <TitlesOfParts>
    <vt:vector size="58" baseType="lpstr">
      <vt:lpstr>Arial</vt:lpstr>
      <vt:lpstr>Calibri</vt:lpstr>
      <vt:lpstr>Calibri Light</vt:lpstr>
      <vt:lpstr>Century Gothic</vt:lpstr>
      <vt:lpstr>Corbel</vt:lpstr>
      <vt:lpstr>Proxima Nova W01</vt:lpstr>
      <vt:lpstr>Roboto</vt:lpstr>
      <vt:lpstr>Source Sans Pro</vt:lpstr>
      <vt:lpstr>Times New Roman</vt:lpstr>
      <vt:lpstr>Trebuchet MS</vt:lpstr>
      <vt:lpstr>Wingdings</vt:lpstr>
      <vt:lpstr>Wingdings 3</vt:lpstr>
      <vt:lpstr>Ion</vt:lpstr>
      <vt:lpstr>Material</vt:lpstr>
      <vt:lpstr>Office Theme</vt:lpstr>
      <vt:lpstr>CB 21, Educational Functioning Levels, and Curriculum Alignment: Seeking Possibility and Opportunities  </vt:lpstr>
      <vt:lpstr>Presenters</vt:lpstr>
      <vt:lpstr> Agenda</vt:lpstr>
      <vt:lpstr>Meet the Student </vt:lpstr>
      <vt:lpstr>Where she started </vt:lpstr>
      <vt:lpstr>She is succeeding despite the odds </vt:lpstr>
      <vt:lpstr>Definitions and Acronyms</vt:lpstr>
      <vt:lpstr>Why Should CB21 Matter to Adult Educators?</vt:lpstr>
      <vt:lpstr>AB104 (2015) – AEBG/CAEP</vt:lpstr>
      <vt:lpstr>AB705: The Why &amp; The What</vt:lpstr>
      <vt:lpstr>Two Systems, Two Frameworks, One Solution? </vt:lpstr>
      <vt:lpstr>Crosswalk or Align CB21 </vt:lpstr>
      <vt:lpstr>Two Processes</vt:lpstr>
      <vt:lpstr>Revised CB21 Rubrics: Purpose</vt:lpstr>
      <vt:lpstr>EFL/CB21 Alignment Processes</vt:lpstr>
      <vt:lpstr>How does Alignment Help?</vt:lpstr>
      <vt:lpstr>English Rubric</vt:lpstr>
      <vt:lpstr>Quantitative Reasoning Rubric</vt:lpstr>
      <vt:lpstr>English as A Second Language Rubric: Levels by Domain  </vt:lpstr>
      <vt:lpstr>AEP: What &amp; Why Code CB21 in MIS</vt:lpstr>
      <vt:lpstr>CB21 on the Adult Education Pipeline</vt:lpstr>
      <vt:lpstr>View By Program Type  * ABE, ASE, CTE, ESL</vt:lpstr>
      <vt:lpstr>View By Student Demographics  *Gender, Race/Ethnicity, Age</vt:lpstr>
      <vt:lpstr>View By Student Type  *First Time, Returning or Continuing</vt:lpstr>
      <vt:lpstr>CB21  Making a Difference</vt:lpstr>
      <vt:lpstr>Adult Education   EFL Gains</vt:lpstr>
      <vt:lpstr>Subsequently Took a Transfer Level Course</vt:lpstr>
      <vt:lpstr>Voices from the Field</vt:lpstr>
      <vt:lpstr>Cypress College ESL Program Overview</vt:lpstr>
      <vt:lpstr>CB21 Rubric &amp; Core Sequence Revision</vt:lpstr>
      <vt:lpstr>ESL Progression</vt:lpstr>
      <vt:lpstr>Cypress College ESL Placement Process</vt:lpstr>
      <vt:lpstr>Placement into &amp; Movement through Credit</vt:lpstr>
      <vt:lpstr>Guided Pathways ESL Milestone Certificates</vt:lpstr>
      <vt:lpstr>Cypress College High ESL Throughput</vt:lpstr>
      <vt:lpstr>Glendale Community College</vt:lpstr>
      <vt:lpstr>Outcomes vs. Entry Standards</vt:lpstr>
      <vt:lpstr>The Gap</vt:lpstr>
      <vt:lpstr>The Bridge: English Workshop</vt:lpstr>
      <vt:lpstr>Unpacking the Prompt</vt:lpstr>
      <vt:lpstr>And More…..</vt:lpstr>
      <vt:lpstr>Q &amp; A </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Blaire Toso</dc:creator>
  <cp:lastModifiedBy>Mandilee Gonzales</cp:lastModifiedBy>
  <cp:revision>62</cp:revision>
  <dcterms:created xsi:type="dcterms:W3CDTF">2021-07-14T18:55:17Z</dcterms:created>
  <dcterms:modified xsi:type="dcterms:W3CDTF">2021-08-05T06:02:57Z</dcterms:modified>
</cp:coreProperties>
</file>