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30"/>
  </p:notesMasterIdLst>
  <p:handoutMasterIdLst>
    <p:handoutMasterId r:id="rId31"/>
  </p:handoutMasterIdLst>
  <p:sldIdLst>
    <p:sldId id="1433" r:id="rId5"/>
    <p:sldId id="1451" r:id="rId6"/>
    <p:sldId id="1473" r:id="rId7"/>
    <p:sldId id="1492" r:id="rId8"/>
    <p:sldId id="1491" r:id="rId9"/>
    <p:sldId id="1475" r:id="rId10"/>
    <p:sldId id="1493" r:id="rId11"/>
    <p:sldId id="1494" r:id="rId12"/>
    <p:sldId id="1495" r:id="rId13"/>
    <p:sldId id="1496" r:id="rId14"/>
    <p:sldId id="1499" r:id="rId15"/>
    <p:sldId id="1500" r:id="rId16"/>
    <p:sldId id="1497" r:id="rId17"/>
    <p:sldId id="1501" r:id="rId18"/>
    <p:sldId id="1502" r:id="rId19"/>
    <p:sldId id="1503" r:id="rId20"/>
    <p:sldId id="1505" r:id="rId21"/>
    <p:sldId id="1506" r:id="rId22"/>
    <p:sldId id="1509" r:id="rId23"/>
    <p:sldId id="1510" r:id="rId24"/>
    <p:sldId id="1511" r:id="rId25"/>
    <p:sldId id="1489" r:id="rId26"/>
    <p:sldId id="1504" r:id="rId27"/>
    <p:sldId id="1487" r:id="rId28"/>
    <p:sldId id="1488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1864" autoAdjust="0"/>
    <p:restoredTop sz="86385" autoAdjust="0"/>
  </p:normalViewPr>
  <p:slideViewPr>
    <p:cSldViewPr snapToGrid="0">
      <p:cViewPr varScale="1">
        <p:scale>
          <a:sx n="73" d="100"/>
          <a:sy n="73" d="100"/>
        </p:scale>
        <p:origin x="200" y="608"/>
      </p:cViewPr>
      <p:guideLst/>
    </p:cSldViewPr>
  </p:slideViewPr>
  <p:outlineViewPr>
    <p:cViewPr>
      <p:scale>
        <a:sx n="33" d="100"/>
        <a:sy n="33" d="100"/>
      </p:scale>
      <p:origin x="0" y="-11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10AA6-834F-4CEA-A463-970F6A8C65F6}" type="datetimeFigureOut">
              <a:rPr lang="en-US" smtClean="0"/>
              <a:t>7/12/21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5B1910-5D3D-4C21-8BE7-7FD7116DBE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62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D9130C-AC45-41CB-B2E3-B12EEEEF8CFF}" type="datetimeFigureOut">
              <a:rPr lang="en-US" smtClean="0"/>
              <a:t>7/12/21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094750-4AC1-4C03-897B-6296F950B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10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91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55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58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17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9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27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8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5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539A-65CC-4D75-A3E1-ACE1D3008B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57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B539A-65CC-4D75-A3E1-ACE1D3008B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32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97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3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3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2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44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80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4750-4AC1-4C03-897B-6296F950BC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5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EBG_PowerPoint2018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12192000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97391" y="4872943"/>
            <a:ext cx="10414000" cy="972344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91274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3" name="AEBG_PowerPoint20182.png" descr="AEBG_PowerPoint20182.png">
            <a:extLst>
              <a:ext uri="{FF2B5EF4-FFF2-40B4-BE49-F238E27FC236}">
                <a16:creationId xmlns:a16="http://schemas.microsoft.com/office/drawing/2014/main" id="{EAD81273-D7D5-47DA-A909-FC98C5A42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65925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EBG_PowerPoint20182.png" descr="AEBG_PowerPoint20182.png">
            <a:extLst>
              <a:ext uri="{FF2B5EF4-FFF2-40B4-BE49-F238E27FC236}">
                <a16:creationId xmlns:a16="http://schemas.microsoft.com/office/drawing/2014/main" id="{2613A912-2F77-4E81-8901-0E88BC9D84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6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513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ransition spd="med"/>
  <p:hf hdr="0" ftr="0" dt="0"/>
  <p:txStyles>
    <p:title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rtl="0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tap@caladulted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puzzle-share-question-mark-question-1746546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State Budget Update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" y="6112178"/>
            <a:ext cx="1207007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Presenters: Carolyn Zachry, 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Neil Kelly </a:t>
            </a:r>
            <a:r>
              <a:rPr kumimoji="0" lang="en-US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&amp; Veronica Parker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7206295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r>
              <a:rPr lang="en-US" sz="4400" dirty="0"/>
              <a:t> </a:t>
            </a:r>
            <a:r>
              <a:rPr lang="en-US" sz="2400" dirty="0"/>
              <a:t>(3 of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927236"/>
              </p:ext>
            </p:extLst>
          </p:nvPr>
        </p:nvGraphicFramePr>
        <p:xfrm>
          <a:off x="1907177" y="1872341"/>
          <a:ext cx="8630194" cy="3344343"/>
        </p:xfrm>
        <a:graphic>
          <a:graphicData uri="http://schemas.openxmlformats.org/drawingml/2006/table">
            <a:tbl>
              <a:tblPr firstRow="1"/>
              <a:tblGrid>
                <a:gridCol w="2601566">
                  <a:extLst>
                    <a:ext uri="{9D8B030D-6E8A-4147-A177-3AD203B41FA5}">
                      <a16:colId xmlns:a16="http://schemas.microsoft.com/office/drawing/2014/main" val="41769820"/>
                    </a:ext>
                  </a:extLst>
                </a:gridCol>
                <a:gridCol w="2826701">
                  <a:extLst>
                    <a:ext uri="{9D8B030D-6E8A-4147-A177-3AD203B41FA5}">
                      <a16:colId xmlns:a16="http://schemas.microsoft.com/office/drawing/2014/main" val="3445206425"/>
                    </a:ext>
                  </a:extLst>
                </a:gridCol>
                <a:gridCol w="3201927">
                  <a:extLst>
                    <a:ext uri="{9D8B030D-6E8A-4147-A177-3AD203B41FA5}">
                      <a16:colId xmlns:a16="http://schemas.microsoft.com/office/drawing/2014/main" val="1330223091"/>
                    </a:ext>
                  </a:extLst>
                </a:gridCol>
              </a:tblGrid>
              <a:tr h="817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Consortium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Final Allocation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Percentage Share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801351"/>
                  </a:ext>
                </a:extLst>
              </a:tr>
              <a:tr h="50322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$120,000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512377"/>
                  </a:ext>
                </a:extLst>
              </a:tr>
              <a:tr h="50322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B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$120,000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029560"/>
                  </a:ext>
                </a:extLst>
              </a:tr>
              <a:tr h="50322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$120,000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789359"/>
                  </a:ext>
                </a:extLst>
              </a:tr>
              <a:tr h="50322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$840,000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70.00%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573911"/>
                  </a:ext>
                </a:extLst>
              </a:tr>
              <a:tr h="513708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$1,200,000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936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34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So why is the State CAEP Office calculating this for me?  My consortium wants to do other things with the increase?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5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2874"/>
            <a:ext cx="10515600" cy="1325563"/>
          </a:xfrm>
        </p:spPr>
        <p:txBody>
          <a:bodyPr/>
          <a:lstStyle/>
          <a:p>
            <a:r>
              <a:rPr lang="en-US" dirty="0"/>
              <a:t>CAEP Education Code &amp;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1793967"/>
            <a:ext cx="11216640" cy="4389120"/>
          </a:xfrm>
        </p:spPr>
        <p:txBody>
          <a:bodyPr>
            <a:normAutofit fontScale="92500" lnSpcReduction="10000"/>
          </a:bodyPr>
          <a:lstStyle/>
          <a:p>
            <a:endParaRPr lang="en-US" sz="3200" dirty="0"/>
          </a:p>
          <a:p>
            <a:r>
              <a:rPr lang="en-US" sz="3200" dirty="0"/>
              <a:t>Member receive no less than the prior year’s amount.</a:t>
            </a:r>
          </a:p>
          <a:p>
            <a:r>
              <a:rPr lang="en-US" sz="3200" dirty="0"/>
              <a:t>COLA means a cost-of-living increase for all member districts.</a:t>
            </a:r>
          </a:p>
          <a:p>
            <a:r>
              <a:rPr lang="en-US" sz="3200" dirty="0"/>
              <a:t>Fiscal agent and direct funded member allocation schedules are due to DOF by July 15</a:t>
            </a:r>
            <a:r>
              <a:rPr lang="en-US" sz="3200" baseline="30000" dirty="0"/>
              <a:t>th.</a:t>
            </a:r>
            <a:endParaRPr lang="en-US" sz="3200" dirty="0"/>
          </a:p>
          <a:p>
            <a:r>
              <a:rPr lang="en-US" sz="3200" dirty="0"/>
              <a:t>CAEP funds must be disbursed 45 days after the State Budget is signed.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14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2509"/>
            <a:ext cx="10515600" cy="1325563"/>
          </a:xfrm>
        </p:spPr>
        <p:txBody>
          <a:bodyPr/>
          <a:lstStyle/>
          <a:p>
            <a:r>
              <a:rPr lang="en-US" dirty="0"/>
              <a:t>CAEP Leadership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Currently, CAEP receives $5M annually in state level funding for data &amp; accountability.</a:t>
            </a:r>
          </a:p>
          <a:p>
            <a:r>
              <a:rPr lang="en-US" sz="3200" dirty="0"/>
              <a:t>Beginning in 2021-22, CAEP will receive an ongoing amount of $1M in state level funding for technical assistance.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7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3785"/>
            <a:ext cx="10515600" cy="1325563"/>
          </a:xfrm>
        </p:spPr>
        <p:txBody>
          <a:bodyPr/>
          <a:lstStyle/>
          <a:p>
            <a:r>
              <a:rPr lang="en-US" dirty="0"/>
              <a:t>2021-22 CAEP Allocation Guidance Memo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4592003"/>
          </a:xfrm>
        </p:spPr>
        <p:txBody>
          <a:bodyPr>
            <a:normAutofit/>
          </a:bodyPr>
          <a:lstStyle/>
          <a:p>
            <a:r>
              <a:rPr lang="en-US" sz="2400" dirty="0"/>
              <a:t>21-22 consortia level final allocations were posted Wednesday (this week) via the CAEP newsletter.</a:t>
            </a:r>
          </a:p>
          <a:p>
            <a:r>
              <a:rPr lang="en-US" sz="2400" dirty="0"/>
              <a:t>Next week, the State CAEP Office will release guidance on the 2021-22 allocations (similar to what you have heard on today’s webinar).</a:t>
            </a:r>
          </a:p>
          <a:p>
            <a:r>
              <a:rPr lang="en-US" sz="2400" dirty="0"/>
              <a:t>Guidance will include a schedule of final allocation amounts for fiscal agents and direct funded members actual amounts for 2021-22.</a:t>
            </a:r>
          </a:p>
          <a:p>
            <a:r>
              <a:rPr lang="en-US" sz="2400" dirty="0"/>
              <a:t>The consortium level increases will be posted in NOVA next week as an allocation amendment that will need to be certified by September 1st.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90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483"/>
            <a:ext cx="10515600" cy="1325563"/>
          </a:xfrm>
        </p:spPr>
        <p:txBody>
          <a:bodyPr/>
          <a:lstStyle/>
          <a:p>
            <a:r>
              <a:rPr lang="en-US" dirty="0"/>
              <a:t>Guidance Memo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Note: the amounts listed for direct funded members must be the amounts certified in NOVA (no deviation).</a:t>
            </a:r>
          </a:p>
          <a:p>
            <a:r>
              <a:rPr lang="en-US" sz="2800" dirty="0"/>
              <a:t>We calculated these numbers in advance (see example) in order to make the disbursement statute deadline and push funds out to local districts and fiscal agents as soon as possible.</a:t>
            </a:r>
          </a:p>
          <a:p>
            <a:r>
              <a:rPr lang="en-US" sz="2800" dirty="0"/>
              <a:t>If consortia wish to make changes with their 2021-22 allocations, they may do so via the allocation amendment process.</a:t>
            </a:r>
          </a:p>
          <a:p>
            <a:r>
              <a:rPr lang="en-US" sz="2800" dirty="0"/>
              <a:t>Keep in mind, direct funded members have to follow up locally to move/transfer funds among members.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72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itle 1" descr="Allocation Amendment LIVE Demonstration in NOVA section slide provided during streaming webinar.">
            <a:extLst>
              <a:ext uri="{FF2B5EF4-FFF2-40B4-BE49-F238E27FC236}">
                <a16:creationId xmlns:a16="http://schemas.microsoft.com/office/drawing/2014/main" id="{628E83F7-9D50-1D40-90D0-99CBCF61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4076"/>
            <a:ext cx="12192000" cy="2881222"/>
          </a:xfrm>
        </p:spPr>
        <p:txBody>
          <a:bodyPr>
            <a:normAutofit/>
          </a:bodyPr>
          <a:lstStyle/>
          <a:p>
            <a:pPr rtl="0" latinLnBrk="0"/>
            <a:r>
              <a:rPr lang="en-US" sz="5300" b="0" i="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Allocation Amendment LIVE Demonstration in NOVA</a:t>
            </a:r>
            <a:endParaRPr lang="en-US" sz="53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7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descr="Slide 17">
            <a:extLst>
              <a:ext uri="{FF2B5EF4-FFF2-40B4-BE49-F238E27FC236}">
                <a16:creationId xmlns:a16="http://schemas.microsoft.com/office/drawing/2014/main" id="{4E1ED3A6-F7E0-4645-AA41-944AD21D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17</a:t>
            </a:fld>
            <a:endParaRPr lang="en-US" dirty="0"/>
          </a:p>
        </p:txBody>
      </p:sp>
      <p:sp>
        <p:nvSpPr>
          <p:cNvPr id="15" name="TextBox 14" descr="Drawing attention to $104,481 total remaining balance indicating it will remain on the CFAD through the life cycle of the funds.&#10;">
            <a:extLst>
              <a:ext uri="{FF2B5EF4-FFF2-40B4-BE49-F238E27FC236}">
                <a16:creationId xmlns:a16="http://schemas.microsoft.com/office/drawing/2014/main" id="{D76E23D6-DE4C-EE49-A64A-6F77AFFDD0DF}"/>
              </a:ext>
            </a:extLst>
          </p:cNvPr>
          <p:cNvSpPr txBox="1"/>
          <p:nvPr/>
        </p:nvSpPr>
        <p:spPr>
          <a:xfrm>
            <a:off x="6754890" y="6119872"/>
            <a:ext cx="234048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Will remain on the CFAD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through the life cycle of the funds.</a:t>
            </a:r>
            <a:endParaRPr kumimoji="0" lang="en-US" sz="1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Picture 15" descr="CFAD Fiscal declaration- Consortium approved highlighting the 2021-22 COLA increase after CFAD certification. ">
            <a:extLst>
              <a:ext uri="{FF2B5EF4-FFF2-40B4-BE49-F238E27FC236}">
                <a16:creationId xmlns:a16="http://schemas.microsoft.com/office/drawing/2014/main" id="{09A4514A-7618-284A-8B51-56AE8AFE7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2" y="942962"/>
            <a:ext cx="12192000" cy="529828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A4A7EA-7913-0945-8B45-BE7262873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7536278" y="5976475"/>
            <a:ext cx="225824" cy="205978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 descr="Box higlighting total remaining 2021-22 allocation amount. ">
            <a:extLst>
              <a:ext uri="{FF2B5EF4-FFF2-40B4-BE49-F238E27FC236}">
                <a16:creationId xmlns:a16="http://schemas.microsoft.com/office/drawing/2014/main" id="{0FDC6D9C-5F91-1442-A73D-55097A534FD9}"/>
              </a:ext>
            </a:extLst>
          </p:cNvPr>
          <p:cNvSpPr/>
          <p:nvPr/>
        </p:nvSpPr>
        <p:spPr>
          <a:xfrm>
            <a:off x="6743064" y="5848157"/>
            <a:ext cx="793214" cy="256636"/>
          </a:xfrm>
          <a:prstGeom prst="rect">
            <a:avLst/>
          </a:prstGeom>
          <a:noFill/>
          <a:ln w="3810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66C20C-B639-A04F-97BD-34EB8EA07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979516" y="5976475"/>
            <a:ext cx="763548" cy="622994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 descr="Drawing attention to the total remian and defining that it is the 2021-22 COLA increase after certification. &#10;">
            <a:extLst>
              <a:ext uri="{FF2B5EF4-FFF2-40B4-BE49-F238E27FC236}">
                <a16:creationId xmlns:a16="http://schemas.microsoft.com/office/drawing/2014/main" id="{4E17FB55-24F4-CE44-9F0E-C418F37FF976}"/>
              </a:ext>
            </a:extLst>
          </p:cNvPr>
          <p:cNvSpPr txBox="1"/>
          <p:nvPr/>
        </p:nvSpPr>
        <p:spPr>
          <a:xfrm>
            <a:off x="3596751" y="6265769"/>
            <a:ext cx="237093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2021-22 COLA increase after CFAD certification.</a:t>
            </a:r>
          </a:p>
        </p:txBody>
      </p:sp>
      <p:sp>
        <p:nvSpPr>
          <p:cNvPr id="2" name="Title 1" descr="CFAD Summary slide title">
            <a:extLst>
              <a:ext uri="{FF2B5EF4-FFF2-40B4-BE49-F238E27FC236}">
                <a16:creationId xmlns:a16="http://schemas.microsoft.com/office/drawing/2014/main" id="{9479B797-420D-C64F-81D1-7ACB4F7B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90" y="6128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CFAD Summary </a:t>
            </a:r>
          </a:p>
        </p:txBody>
      </p:sp>
    </p:spTree>
    <p:extLst>
      <p:ext uri="{BB962C8B-B14F-4D97-AF65-F5344CB8AC3E}">
        <p14:creationId xmlns:p14="http://schemas.microsoft.com/office/powerpoint/2010/main" val="2917029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descr="Slide 18">
            <a:extLst>
              <a:ext uri="{FF2B5EF4-FFF2-40B4-BE49-F238E27FC236}">
                <a16:creationId xmlns:a16="http://schemas.microsoft.com/office/drawing/2014/main" id="{4E1ED3A6-F7E0-4645-AA41-944AD21D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18</a:t>
            </a:fld>
            <a:endParaRPr lang="en-US" dirty="0"/>
          </a:p>
        </p:txBody>
      </p:sp>
      <p:pic>
        <p:nvPicPr>
          <p:cNvPr id="2" name="Picture 1" descr="Screenshot image of allocations page from NOVA.">
            <a:extLst>
              <a:ext uri="{FF2B5EF4-FFF2-40B4-BE49-F238E27FC236}">
                <a16:creationId xmlns:a16="http://schemas.microsoft.com/office/drawing/2014/main" id="{40508964-38AB-A141-BCB0-2CC878277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0277"/>
            <a:ext cx="12192000" cy="3537445"/>
          </a:xfrm>
          <a:prstGeom prst="rect">
            <a:avLst/>
          </a:prstGeom>
        </p:spPr>
      </p:pic>
      <p:sp>
        <p:nvSpPr>
          <p:cNvPr id="15" name="TextBox 14" descr="Instruction to click on 'Start Amendment' button to start the process. ">
            <a:extLst>
              <a:ext uri="{FF2B5EF4-FFF2-40B4-BE49-F238E27FC236}">
                <a16:creationId xmlns:a16="http://schemas.microsoft.com/office/drawing/2014/main" id="{D76E23D6-DE4C-EE49-A64A-6F77AFFDD0DF}"/>
              </a:ext>
            </a:extLst>
          </p:cNvPr>
          <p:cNvSpPr txBox="1"/>
          <p:nvPr/>
        </p:nvSpPr>
        <p:spPr>
          <a:xfrm>
            <a:off x="6605519" y="4732387"/>
            <a:ext cx="234048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Click on “Start Amendment” to start the process.</a:t>
            </a:r>
            <a:endParaRPr kumimoji="0" lang="en-US" sz="1600" i="0" u="none" strike="noStrike" normalizeH="0" baseline="0" dirty="0">
              <a:ln w="0">
                <a:solidFill>
                  <a:srgbClr val="00206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B815D-B7CE-D740-A6F9-DFF83B95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492607" y="4212198"/>
            <a:ext cx="1238251" cy="582770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 descr="Highlighting the Total remaining $104,481.">
            <a:extLst>
              <a:ext uri="{FF2B5EF4-FFF2-40B4-BE49-F238E27FC236}">
                <a16:creationId xmlns:a16="http://schemas.microsoft.com/office/drawing/2014/main" id="{0FDC6D9C-5F91-1442-A73D-55097A534FD9}"/>
              </a:ext>
            </a:extLst>
          </p:cNvPr>
          <p:cNvSpPr/>
          <p:nvPr/>
        </p:nvSpPr>
        <p:spPr>
          <a:xfrm>
            <a:off x="5699393" y="3955562"/>
            <a:ext cx="793214" cy="256636"/>
          </a:xfrm>
          <a:prstGeom prst="rect">
            <a:avLst/>
          </a:prstGeom>
          <a:noFill/>
          <a:ln w="38100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1486AA-C8D8-264D-BA58-980529A84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868662" y="4083880"/>
            <a:ext cx="1830731" cy="364919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 descr="Drawing attention to the total remianing amount and defining that it is the 2021-22 COLA increase after CFAD certification and need to be allocated to all funded members&#10;">
            <a:extLst>
              <a:ext uri="{FF2B5EF4-FFF2-40B4-BE49-F238E27FC236}">
                <a16:creationId xmlns:a16="http://schemas.microsoft.com/office/drawing/2014/main" id="{4E17FB55-24F4-CE44-9F0E-C418F37FF976}"/>
              </a:ext>
            </a:extLst>
          </p:cNvPr>
          <p:cNvSpPr txBox="1"/>
          <p:nvPr/>
        </p:nvSpPr>
        <p:spPr>
          <a:xfrm>
            <a:off x="2302146" y="4478779"/>
            <a:ext cx="263369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normalizeH="0" baseline="0" dirty="0">
                <a:ln>
                  <a:solidFill>
                    <a:srgbClr val="002060"/>
                  </a:solidFill>
                </a:ln>
                <a:uFillTx/>
                <a:latin typeface="Helvetica Neue"/>
                <a:ea typeface="Helvetica Neue"/>
                <a:cs typeface="Helvetica Neue"/>
                <a:sym typeface="Helvetica Neue"/>
              </a:rPr>
              <a:t>2021-22 COLA increase after CFAD certification and need to be allocated to all funded members.</a:t>
            </a:r>
            <a:r>
              <a:rPr kumimoji="0" lang="en-US" sz="1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  <p:sp>
        <p:nvSpPr>
          <p:cNvPr id="3" name="Title 2" descr="Allocations slide in NOVA">
            <a:extLst>
              <a:ext uri="{FF2B5EF4-FFF2-40B4-BE49-F238E27FC236}">
                <a16:creationId xmlns:a16="http://schemas.microsoft.com/office/drawing/2014/main" id="{8F3917AF-BF39-F84A-A1CC-CAA374CC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Allocations</a:t>
            </a:r>
          </a:p>
        </p:txBody>
      </p:sp>
    </p:spTree>
    <p:extLst>
      <p:ext uri="{BB962C8B-B14F-4D97-AF65-F5344CB8AC3E}">
        <p14:creationId xmlns:p14="http://schemas.microsoft.com/office/powerpoint/2010/main" val="576294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descr="Slide 19">
            <a:extLst>
              <a:ext uri="{FF2B5EF4-FFF2-40B4-BE49-F238E27FC236}">
                <a16:creationId xmlns:a16="http://schemas.microsoft.com/office/drawing/2014/main" id="{4E1ED3A6-F7E0-4645-AA41-944AD21D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19</a:t>
            </a:fld>
            <a:endParaRPr lang="en-US" dirty="0"/>
          </a:p>
        </p:txBody>
      </p:sp>
      <p:pic>
        <p:nvPicPr>
          <p:cNvPr id="2" name="Picture 1" descr="Screenshot image of allocations incomplete page from NOVA.">
            <a:extLst>
              <a:ext uri="{FF2B5EF4-FFF2-40B4-BE49-F238E27FC236}">
                <a16:creationId xmlns:a16="http://schemas.microsoft.com/office/drawing/2014/main" id="{367CE8C0-6970-2648-BB4C-D3DE8838C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6523"/>
            <a:ext cx="12192000" cy="4470136"/>
          </a:xfrm>
          <a:prstGeom prst="rect">
            <a:avLst/>
          </a:prstGeom>
        </p:spPr>
      </p:pic>
      <p:sp>
        <p:nvSpPr>
          <p:cNvPr id="14" name="Rectangle 13" descr="Highlighting total remaining proposed allocation $104,481.">
            <a:extLst>
              <a:ext uri="{FF2B5EF4-FFF2-40B4-BE49-F238E27FC236}">
                <a16:creationId xmlns:a16="http://schemas.microsoft.com/office/drawing/2014/main" id="{E4CAE296-8785-4E40-AD42-32385F581E7E}"/>
              </a:ext>
            </a:extLst>
          </p:cNvPr>
          <p:cNvSpPr/>
          <p:nvPr/>
        </p:nvSpPr>
        <p:spPr>
          <a:xfrm>
            <a:off x="9694843" y="4692259"/>
            <a:ext cx="561861" cy="457200"/>
          </a:xfrm>
          <a:prstGeom prst="rect">
            <a:avLst/>
          </a:prstGeom>
          <a:noFill/>
          <a:ln w="28575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B815D-B7CE-D740-A6F9-DFF83B95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59243" y="5149459"/>
            <a:ext cx="1535600" cy="457200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 descr="Additional funding to be redistributed across voting members. Total remaining must be '0' to continue to next step. ">
            <a:extLst>
              <a:ext uri="{FF2B5EF4-FFF2-40B4-BE49-F238E27FC236}">
                <a16:creationId xmlns:a16="http://schemas.microsoft.com/office/drawing/2014/main" id="{D76E23D6-DE4C-EE49-A64A-6F77AFFDD0DF}"/>
              </a:ext>
            </a:extLst>
          </p:cNvPr>
          <p:cNvSpPr txBox="1"/>
          <p:nvPr/>
        </p:nvSpPr>
        <p:spPr>
          <a:xfrm>
            <a:off x="3855904" y="5232324"/>
            <a:ext cx="430333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Additional funding to be redistributed across voting members. Total Remaining must be “0” to continue to the next step.</a:t>
            </a:r>
            <a:endParaRPr kumimoji="0" lang="en-US" sz="1600" i="0" u="none" strike="noStrike" normalizeH="0" baseline="0" dirty="0">
              <a:ln w="0">
                <a:solidFill>
                  <a:srgbClr val="00206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le 2" descr="NOVA workflow: Member Allocations ">
            <a:extLst>
              <a:ext uri="{FF2B5EF4-FFF2-40B4-BE49-F238E27FC236}">
                <a16:creationId xmlns:a16="http://schemas.microsoft.com/office/drawing/2014/main" id="{9E903535-E1AB-1540-A72A-E5FF0BE6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NOVA</a:t>
            </a:r>
            <a:r>
              <a:rPr lang="en-US" sz="2400" baseline="0" dirty="0"/>
              <a:t> Workflow : Member Allocations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195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810530"/>
          </a:xfrm>
        </p:spPr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341120"/>
            <a:ext cx="11146970" cy="5199380"/>
          </a:xfrm>
        </p:spPr>
        <p:txBody>
          <a:bodyPr/>
          <a:lstStyle/>
          <a:p>
            <a:r>
              <a:rPr lang="en-US" sz="2200" dirty="0"/>
              <a:t>CAEP COLA</a:t>
            </a:r>
          </a:p>
          <a:p>
            <a:r>
              <a:rPr lang="en-US" sz="2200" dirty="0"/>
              <a:t>CAEP Disbursement</a:t>
            </a:r>
          </a:p>
          <a:p>
            <a:r>
              <a:rPr lang="en-US" sz="2200" dirty="0"/>
              <a:t>CAEP technical assistance &amp; data and accountability</a:t>
            </a:r>
          </a:p>
          <a:p>
            <a:r>
              <a:rPr lang="en-US" sz="2200" dirty="0"/>
              <a:t>21-22 CAEP Allocation Guidance Memo</a:t>
            </a:r>
          </a:p>
          <a:p>
            <a:r>
              <a:rPr lang="en-US" sz="2200" dirty="0"/>
              <a:t>Certifying your 21-22 allocations in NOVA</a:t>
            </a:r>
          </a:p>
          <a:p>
            <a:r>
              <a:rPr lang="en-US" sz="2200" dirty="0"/>
              <a:t>Questions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1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descr="Slide 20">
            <a:extLst>
              <a:ext uri="{FF2B5EF4-FFF2-40B4-BE49-F238E27FC236}">
                <a16:creationId xmlns:a16="http://schemas.microsoft.com/office/drawing/2014/main" id="{4E1ED3A6-F7E0-4645-AA41-944AD21D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20</a:t>
            </a:fld>
            <a:endParaRPr lang="en-US" dirty="0"/>
          </a:p>
        </p:txBody>
      </p:sp>
      <p:pic>
        <p:nvPicPr>
          <p:cNvPr id="2" name="Picture 1" descr="Screenshot image of re-allocating funds page from NOVA.">
            <a:extLst>
              <a:ext uri="{FF2B5EF4-FFF2-40B4-BE49-F238E27FC236}">
                <a16:creationId xmlns:a16="http://schemas.microsoft.com/office/drawing/2014/main" id="{36DC0B0B-880E-8642-9E1B-93910CCBF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9572"/>
            <a:ext cx="12192000" cy="4478856"/>
          </a:xfrm>
          <a:prstGeom prst="rect">
            <a:avLst/>
          </a:prstGeom>
        </p:spPr>
      </p:pic>
      <p:sp>
        <p:nvSpPr>
          <p:cNvPr id="8" name="Rectangle 7" descr="Highlighting 'Next' button.">
            <a:extLst>
              <a:ext uri="{FF2B5EF4-FFF2-40B4-BE49-F238E27FC236}">
                <a16:creationId xmlns:a16="http://schemas.microsoft.com/office/drawing/2014/main" id="{7C259CD7-17B6-554B-A26B-8E06EC537FF5}"/>
              </a:ext>
            </a:extLst>
          </p:cNvPr>
          <p:cNvSpPr/>
          <p:nvPr/>
        </p:nvSpPr>
        <p:spPr>
          <a:xfrm>
            <a:off x="11556693" y="1484013"/>
            <a:ext cx="602255" cy="457200"/>
          </a:xfrm>
          <a:prstGeom prst="rect">
            <a:avLst/>
          </a:prstGeom>
          <a:noFill/>
          <a:ln w="28575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0CCDB2-AFF3-7F4B-A674-51A93A82B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0003316" y="1918998"/>
            <a:ext cx="1553377" cy="570814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 descr="Highlighting $0 in the total remaining ">
            <a:extLst>
              <a:ext uri="{FF2B5EF4-FFF2-40B4-BE49-F238E27FC236}">
                <a16:creationId xmlns:a16="http://schemas.microsoft.com/office/drawing/2014/main" id="{E4CAE296-8785-4E40-AD42-32385F581E7E}"/>
              </a:ext>
            </a:extLst>
          </p:cNvPr>
          <p:cNvSpPr/>
          <p:nvPr/>
        </p:nvSpPr>
        <p:spPr>
          <a:xfrm>
            <a:off x="9849080" y="4854279"/>
            <a:ext cx="572877" cy="365760"/>
          </a:xfrm>
          <a:prstGeom prst="rect">
            <a:avLst/>
          </a:prstGeom>
          <a:noFill/>
          <a:ln w="28575" cap="flat">
            <a:solidFill>
              <a:srgbClr val="00206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B815D-B7CE-D740-A6F9-DFF83B95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9579527" y="5275544"/>
            <a:ext cx="269553" cy="182244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 descr="After re-allocating funds and Total remaining equals $0, click on Next.">
            <a:extLst>
              <a:ext uri="{FF2B5EF4-FFF2-40B4-BE49-F238E27FC236}">
                <a16:creationId xmlns:a16="http://schemas.microsoft.com/office/drawing/2014/main" id="{D76E23D6-DE4C-EE49-A64A-6F77AFFDD0DF}"/>
              </a:ext>
            </a:extLst>
          </p:cNvPr>
          <p:cNvSpPr txBox="1"/>
          <p:nvPr/>
        </p:nvSpPr>
        <p:spPr>
          <a:xfrm>
            <a:off x="6096000" y="5160270"/>
            <a:ext cx="348352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After re-allocating funds and Total Remaining equals 0, click on “Next.”</a:t>
            </a:r>
            <a:endParaRPr kumimoji="0" lang="en-US" sz="1600" i="0" u="none" strike="noStrike" normalizeH="0" baseline="0" dirty="0">
              <a:ln w="0">
                <a:solidFill>
                  <a:srgbClr val="00206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le 2" descr="NOVA Workflow: Re-Allocating funds">
            <a:extLst>
              <a:ext uri="{FF2B5EF4-FFF2-40B4-BE49-F238E27FC236}">
                <a16:creationId xmlns:a16="http://schemas.microsoft.com/office/drawing/2014/main" id="{0CE9D466-FA48-B94D-B66B-A78B470B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NOVA</a:t>
            </a:r>
            <a:r>
              <a:rPr lang="en-US" sz="2400" baseline="0" dirty="0"/>
              <a:t> Workflow : Re-Allocating funds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213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descr="Slide 21">
            <a:extLst>
              <a:ext uri="{FF2B5EF4-FFF2-40B4-BE49-F238E27FC236}">
                <a16:creationId xmlns:a16="http://schemas.microsoft.com/office/drawing/2014/main" id="{4E1ED3A6-F7E0-4645-AA41-944AD21D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21</a:t>
            </a:fld>
            <a:endParaRPr lang="en-US" dirty="0"/>
          </a:p>
        </p:txBody>
      </p:sp>
      <p:pic>
        <p:nvPicPr>
          <p:cNvPr id="3" name="Picture 2" descr="Screenshot image of allocation summary page from NOVA.">
            <a:extLst>
              <a:ext uri="{FF2B5EF4-FFF2-40B4-BE49-F238E27FC236}">
                <a16:creationId xmlns:a16="http://schemas.microsoft.com/office/drawing/2014/main" id="{8BE61A56-FD7F-3B4E-B392-4D9353AD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4922"/>
            <a:ext cx="12192000" cy="521208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5B815D-B7CE-D740-A6F9-DFF83B95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35479" y="1034922"/>
            <a:ext cx="1961051" cy="132866"/>
          </a:xfrm>
          <a:prstGeom prst="straightConnector1">
            <a:avLst/>
          </a:prstGeom>
          <a:noFill/>
          <a:ln w="254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 descr="Preview all changes and click 'Submit&quot; or 'Cancel Amendment' buttons on the top right of NOVA screen.">
            <a:extLst>
              <a:ext uri="{FF2B5EF4-FFF2-40B4-BE49-F238E27FC236}">
                <a16:creationId xmlns:a16="http://schemas.microsoft.com/office/drawing/2014/main" id="{D76E23D6-DE4C-EE49-A64A-6F77AFFDD0DF}"/>
              </a:ext>
            </a:extLst>
          </p:cNvPr>
          <p:cNvSpPr txBox="1"/>
          <p:nvPr/>
        </p:nvSpPr>
        <p:spPr>
          <a:xfrm>
            <a:off x="6494990" y="920960"/>
            <a:ext cx="234048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rPr>
              <a:t>Preview all changes and click “Submit” or “Cancel Amendment.”</a:t>
            </a:r>
            <a:endParaRPr kumimoji="0" lang="en-US" sz="1600" i="0" u="none" strike="noStrike" normalizeH="0" baseline="0" dirty="0">
              <a:ln w="0">
                <a:solidFill>
                  <a:srgbClr val="00206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itle 1" descr="NOVA Workflow: Alloction Summary">
            <a:extLst>
              <a:ext uri="{FF2B5EF4-FFF2-40B4-BE49-F238E27FC236}">
                <a16:creationId xmlns:a16="http://schemas.microsoft.com/office/drawing/2014/main" id="{E2451196-1457-3946-9B90-279D6895E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3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NOVA Workflow : Allocation Summary</a:t>
            </a:r>
          </a:p>
        </p:txBody>
      </p:sp>
    </p:spTree>
    <p:extLst>
      <p:ext uri="{BB962C8B-B14F-4D97-AF65-F5344CB8AC3E}">
        <p14:creationId xmlns:p14="http://schemas.microsoft.com/office/powerpoint/2010/main" val="2744966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descr="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Rectangle 7" descr="Have you submitted your proposal yet? Do you have questions about the proposal submission process or proposal topics? Contact the CAEP Summit 2021 Planning Committee at tap@caladulted.org to receive answers to your questions.&#13;&#10;"/>
          <p:cNvSpPr/>
          <p:nvPr/>
        </p:nvSpPr>
        <p:spPr>
          <a:xfrm>
            <a:off x="1367245" y="4494124"/>
            <a:ext cx="9457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Verdana" panose="020B0604030504040204" pitchFamily="34" charset="0"/>
              </a:rPr>
              <a:t>Have you submitted your proposal yet? Do you have questions about the proposal submission process or proposal topics? Contact the CAEP Summit 2021 Planning Committee at </a:t>
            </a:r>
            <a:r>
              <a:rPr lang="en-US" b="1" u="sng" dirty="0"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tap@caladulted.org</a:t>
            </a:r>
            <a:r>
              <a:rPr lang="en-US" dirty="0">
                <a:latin typeface="Verdana" panose="020B0604030504040204" pitchFamily="34" charset="0"/>
              </a:rPr>
              <a:t> to receive answers to your questions.</a:t>
            </a:r>
            <a:endParaRPr lang="en-US" dirty="0"/>
          </a:p>
        </p:txBody>
      </p:sp>
      <p:pic>
        <p:nvPicPr>
          <p:cNvPr id="1026" name="Picture 2" descr="CAEP Summit 2021, Reimagining adult education, Same foundation, New Way forward, Recovery, Transition. October 26-28 join us on the vFairs platrom.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84" y="1456688"/>
            <a:ext cx="79848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descr="CAEP SUmmit 2021">
            <a:extLst>
              <a:ext uri="{FF2B5EF4-FFF2-40B4-BE49-F238E27FC236}">
                <a16:creationId xmlns:a16="http://schemas.microsoft.com/office/drawing/2014/main" id="{EAEE0CF4-387E-0F4B-B9AA-CAEC362EF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CAEP Summit 2021 </a:t>
            </a:r>
          </a:p>
        </p:txBody>
      </p:sp>
    </p:spTree>
    <p:extLst>
      <p:ext uri="{BB962C8B-B14F-4D97-AF65-F5344CB8AC3E}">
        <p14:creationId xmlns:p14="http://schemas.microsoft.com/office/powerpoint/2010/main" val="3640711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 descr="NOVA Workflow, showing incomplete allocations screen shot of what would be shown on NOVA with a total greater thatn $0 in toal remaing funds.">
            <a:extLst>
              <a:ext uri="{FF2B5EF4-FFF2-40B4-BE49-F238E27FC236}">
                <a16:creationId xmlns:a16="http://schemas.microsoft.com/office/drawing/2014/main" id="{38506D2F-0F7A-B742-B1CE-24FD48B86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977900"/>
            <a:ext cx="10553700" cy="4902200"/>
          </a:xfrm>
          <a:prstGeom prst="rect">
            <a:avLst/>
          </a:prstGeom>
        </p:spPr>
      </p:pic>
      <p:sp>
        <p:nvSpPr>
          <p:cNvPr id="2" name="Title 1" descr="NOVA Workflow : Imcomplete allocations ">
            <a:extLst>
              <a:ext uri="{FF2B5EF4-FFF2-40B4-BE49-F238E27FC236}">
                <a16:creationId xmlns:a16="http://schemas.microsoft.com/office/drawing/2014/main" id="{5195B4A9-1B16-A24E-A6F9-AE715097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916" y="346409"/>
            <a:ext cx="4970253" cy="1191985"/>
          </a:xfrm>
        </p:spPr>
        <p:txBody>
          <a:bodyPr>
            <a:normAutofit/>
          </a:bodyPr>
          <a:lstStyle/>
          <a:p>
            <a:r>
              <a:rPr lang="en-US" sz="2400" dirty="0"/>
              <a:t>NOVA Workflow</a:t>
            </a:r>
            <a:r>
              <a:rPr lang="en-US" sz="2400" baseline="0" dirty="0"/>
              <a:t> : Incomplete allocations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8049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title"/>
          </p:nvPr>
        </p:nvSpPr>
        <p:spPr>
          <a:xfrm>
            <a:off x="838200" y="930584"/>
            <a:ext cx="10515600" cy="89504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Wrap Up and Questions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519E9D-D01E-4037-A669-A0546A4A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6291528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Slid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25</a:t>
            </a:fld>
            <a:endParaRPr lang="en-US"/>
          </a:p>
        </p:txBody>
      </p:sp>
      <p:pic>
        <p:nvPicPr>
          <p:cNvPr id="8" name="Content Placeholder 7" descr="Screenshot of Technical Assistance Project (TAP) website to request support">
            <a:extLst>
              <a:ext uri="{FF2B5EF4-FFF2-40B4-BE49-F238E27FC236}">
                <a16:creationId xmlns:a16="http://schemas.microsoft.com/office/drawing/2014/main" id="{53E8A46D-F797-40EE-AD78-6A675A721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3522" y="1711325"/>
            <a:ext cx="9364955" cy="435133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1" descr="Request Support from CAEP TAP "/>
          <p:cNvSpPr>
            <a:spLocks noGrp="1"/>
          </p:cNvSpPr>
          <p:nvPr>
            <p:ph type="title"/>
          </p:nvPr>
        </p:nvSpPr>
        <p:spPr>
          <a:xfrm>
            <a:off x="838200" y="930584"/>
            <a:ext cx="10515600" cy="89504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Request Support from CAEP TAP</a:t>
            </a:r>
          </a:p>
        </p:txBody>
      </p:sp>
    </p:spTree>
    <p:extLst>
      <p:ext uri="{BB962C8B-B14F-4D97-AF65-F5344CB8AC3E}">
        <p14:creationId xmlns:p14="http://schemas.microsoft.com/office/powerpoint/2010/main" val="31252731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97022"/>
          </a:xfrm>
        </p:spPr>
        <p:txBody>
          <a:bodyPr>
            <a:normAutofit fontScale="90000"/>
          </a:bodyPr>
          <a:lstStyle/>
          <a:p>
            <a:r>
              <a:rPr lang="en-US" dirty="0"/>
              <a:t>CAEP COLA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071154"/>
            <a:ext cx="11756571" cy="5225144"/>
          </a:xfrm>
        </p:spPr>
        <p:txBody>
          <a:bodyPr>
            <a:normAutofit/>
          </a:bodyPr>
          <a:lstStyle/>
          <a:p>
            <a:r>
              <a:rPr lang="en-US" sz="2800" dirty="0"/>
              <a:t>In January 2021 – the Governor’s Budget included a 1.5% COLA (or 1.4999%) for CAEP – which equaled $8.1M.</a:t>
            </a:r>
          </a:p>
          <a:p>
            <a:r>
              <a:rPr lang="en-US" sz="2800" dirty="0"/>
              <a:t>In May 2021 – CAEP consortia certified in NOVA their allocation amounts by member districts via the CFAD.</a:t>
            </a:r>
          </a:p>
          <a:p>
            <a:r>
              <a:rPr lang="en-US" sz="2800" dirty="0"/>
              <a:t>In June 2021 – the State Budget was passed with an additional 2.5% COLA for CAEP – which equals an additional $13.7M.</a:t>
            </a:r>
          </a:p>
          <a:p>
            <a:r>
              <a:rPr lang="en-US" sz="2800" dirty="0"/>
              <a:t>This brings the total COLA for CAEP to 4.05% or $21.8M.</a:t>
            </a:r>
          </a:p>
          <a:p>
            <a:r>
              <a:rPr lang="en-US" sz="2800" dirty="0"/>
              <a:t>The new 2021-22 CAEP allocation is re-benched to $560,376,000.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8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descr="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5" name="Content Placeholder 4" descr="CAEP Funding Allocations table 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002866"/>
              </p:ext>
            </p:extLst>
          </p:nvPr>
        </p:nvGraphicFramePr>
        <p:xfrm>
          <a:off x="1213084" y="1853901"/>
          <a:ext cx="9779725" cy="265636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21876">
                  <a:extLst>
                    <a:ext uri="{9D8B030D-6E8A-4147-A177-3AD203B41FA5}">
                      <a16:colId xmlns:a16="http://schemas.microsoft.com/office/drawing/2014/main" val="727530222"/>
                    </a:ext>
                  </a:extLst>
                </a:gridCol>
                <a:gridCol w="1648269">
                  <a:extLst>
                    <a:ext uri="{9D8B030D-6E8A-4147-A177-3AD203B41FA5}">
                      <a16:colId xmlns:a16="http://schemas.microsoft.com/office/drawing/2014/main" val="1701323530"/>
                    </a:ext>
                  </a:extLst>
                </a:gridCol>
                <a:gridCol w="1626292">
                  <a:extLst>
                    <a:ext uri="{9D8B030D-6E8A-4147-A177-3AD203B41FA5}">
                      <a16:colId xmlns:a16="http://schemas.microsoft.com/office/drawing/2014/main" val="31957572"/>
                    </a:ext>
                  </a:extLst>
                </a:gridCol>
                <a:gridCol w="1538384">
                  <a:extLst>
                    <a:ext uri="{9D8B030D-6E8A-4147-A177-3AD203B41FA5}">
                      <a16:colId xmlns:a16="http://schemas.microsoft.com/office/drawing/2014/main" val="3439902664"/>
                    </a:ext>
                  </a:extLst>
                </a:gridCol>
                <a:gridCol w="1472452">
                  <a:extLst>
                    <a:ext uri="{9D8B030D-6E8A-4147-A177-3AD203B41FA5}">
                      <a16:colId xmlns:a16="http://schemas.microsoft.com/office/drawing/2014/main" val="775936302"/>
                    </a:ext>
                  </a:extLst>
                </a:gridCol>
                <a:gridCol w="1472452">
                  <a:extLst>
                    <a:ext uri="{9D8B030D-6E8A-4147-A177-3AD203B41FA5}">
                      <a16:colId xmlns:a16="http://schemas.microsoft.com/office/drawing/2014/main" val="2211954270"/>
                    </a:ext>
                  </a:extLst>
                </a:gridCol>
              </a:tblGrid>
              <a:tr h="44074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CAEP</a:t>
                      </a:r>
                      <a:r>
                        <a:rPr lang="en-US" sz="1800" b="0" u="none" strike="noStrike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18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Funding Allocations</a:t>
                      </a:r>
                      <a:endParaRPr lang="en-US" sz="18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913302"/>
                  </a:ext>
                </a:extLst>
              </a:tr>
              <a:tr h="8457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Program Year</a:t>
                      </a:r>
                      <a:endParaRPr lang="en-US" sz="1800" b="0" i="0" u="none" strike="noStrik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2017–18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2018–19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2019-20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2020-21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2021-22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3449479"/>
                  </a:ext>
                </a:extLst>
              </a:tr>
              <a:tr h="13698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CAEP Funding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$500M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521M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538M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538M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560M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2236432"/>
                  </a:ext>
                </a:extLst>
              </a:tr>
            </a:tbl>
          </a:graphicData>
        </a:graphic>
      </p:graphicFrame>
      <p:sp>
        <p:nvSpPr>
          <p:cNvPr id="2" name="Title 1" descr="CAEP Allocations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CAEP Allocations</a:t>
            </a:r>
          </a:p>
        </p:txBody>
      </p:sp>
    </p:spTree>
    <p:extLst>
      <p:ext uri="{BB962C8B-B14F-4D97-AF65-F5344CB8AC3E}">
        <p14:creationId xmlns:p14="http://schemas.microsoft.com/office/powerpoint/2010/main" val="322029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CAEP Disbursement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3" y="1410790"/>
            <a:ext cx="11599817" cy="492905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 previous years, the disbursement of CAEP funds to the consortia (fiscal agents and direct funded members) has not been timely due to state contracting laws and procurement systems.</a:t>
            </a:r>
          </a:p>
          <a:p>
            <a:r>
              <a:rPr lang="en-US" sz="2400" dirty="0"/>
              <a:t>Starting in July 2021-22, CAEP funds will be sent directly to the respective State agency to ensure a timely disbursement of funds (in statute – 45 days after the signing of the budget). </a:t>
            </a:r>
          </a:p>
          <a:p>
            <a:r>
              <a:rPr lang="en-US" sz="2400" dirty="0"/>
              <a:t>New State Budget language mandates that CDE and the Chancellor’s Office provide allocation schedules to the Department of Finance no later than July 15</a:t>
            </a:r>
            <a:r>
              <a:rPr lang="en-US" sz="2400" baseline="30000" dirty="0"/>
              <a:t>th</a:t>
            </a:r>
            <a:r>
              <a:rPr lang="en-US" sz="2400" dirty="0"/>
              <a:t> annually.</a:t>
            </a:r>
          </a:p>
          <a:p>
            <a:r>
              <a:rPr lang="en-US" sz="2400" dirty="0"/>
              <a:t>This means that allocation amounts for fiscal agents and direct funded members must be confirmed shortly after the State Budget is passed (June 30</a:t>
            </a:r>
            <a:r>
              <a:rPr lang="en-US" sz="2400" baseline="30000" dirty="0"/>
              <a:t>th</a:t>
            </a:r>
            <a:r>
              <a:rPr lang="en-US" sz="2400" dirty="0"/>
              <a:t>).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7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You must be wondering – how will the State CAEP Office confirm all these allocation amounts at the local district level while meeting the July 15</a:t>
            </a:r>
            <a:r>
              <a:rPr lang="en-US" sz="3600" baseline="30000" dirty="0"/>
              <a:t>th</a:t>
            </a:r>
            <a:r>
              <a:rPr lang="en-US" sz="3600" dirty="0"/>
              <a:t> deadline imposed by the Department of Finance?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23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27947"/>
          </a:xfrm>
        </p:spPr>
        <p:txBody>
          <a:bodyPr/>
          <a:lstStyle/>
          <a:p>
            <a:r>
              <a:rPr lang="en-US" dirty="0"/>
              <a:t>CAEP Allocation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58" y="1611086"/>
            <a:ext cx="11521439" cy="4197531"/>
          </a:xfrm>
        </p:spPr>
        <p:txBody>
          <a:bodyPr>
            <a:noAutofit/>
          </a:bodyPr>
          <a:lstStyle/>
          <a:p>
            <a:r>
              <a:rPr lang="en-US" sz="3200" dirty="0"/>
              <a:t>Step 1 – Preliminary Allocations released by February 28</a:t>
            </a:r>
            <a:r>
              <a:rPr lang="en-US" sz="3200" baseline="30000" dirty="0"/>
              <a:t>th.</a:t>
            </a:r>
            <a:endParaRPr lang="en-US" sz="3200" dirty="0"/>
          </a:p>
          <a:p>
            <a:r>
              <a:rPr lang="en-US" sz="3200" dirty="0"/>
              <a:t>Step 2 – Consortia certification via the CFAD by May 2</a:t>
            </a:r>
            <a:r>
              <a:rPr lang="en-US" sz="3200" baseline="30000" dirty="0"/>
              <a:t>nd.</a:t>
            </a:r>
            <a:endParaRPr lang="en-US" sz="3200" dirty="0"/>
          </a:p>
          <a:p>
            <a:r>
              <a:rPr lang="en-US" sz="3200" dirty="0"/>
              <a:t>Step 3 – If there are any technical adjustments in May or June via the May Revise or the trailer bill to the State Budget bill – then the State CAEP Office will use the same proportional share that was approved via the CFAD on May 2</a:t>
            </a:r>
            <a:r>
              <a:rPr lang="en-US" sz="3200" baseline="30000" dirty="0"/>
              <a:t>nd</a:t>
            </a:r>
            <a:r>
              <a:rPr lang="en-US" sz="3200" dirty="0"/>
              <a:t> to adjust the budget upward or downward.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sz="2400" dirty="0"/>
              <a:t>(1 of 3)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128554"/>
              </p:ext>
            </p:extLst>
          </p:nvPr>
        </p:nvGraphicFramePr>
        <p:xfrm>
          <a:off x="2020389" y="1690691"/>
          <a:ext cx="8264434" cy="3525993"/>
        </p:xfrm>
        <a:graphic>
          <a:graphicData uri="http://schemas.openxmlformats.org/drawingml/2006/table">
            <a:tbl>
              <a:tblPr firstRow="1"/>
              <a:tblGrid>
                <a:gridCol w="2491308">
                  <a:extLst>
                    <a:ext uri="{9D8B030D-6E8A-4147-A177-3AD203B41FA5}">
                      <a16:colId xmlns:a16="http://schemas.microsoft.com/office/drawing/2014/main" val="1612354325"/>
                    </a:ext>
                  </a:extLst>
                </a:gridCol>
                <a:gridCol w="2706901">
                  <a:extLst>
                    <a:ext uri="{9D8B030D-6E8A-4147-A177-3AD203B41FA5}">
                      <a16:colId xmlns:a16="http://schemas.microsoft.com/office/drawing/2014/main" val="2292819574"/>
                    </a:ext>
                  </a:extLst>
                </a:gridCol>
                <a:gridCol w="3066225">
                  <a:extLst>
                    <a:ext uri="{9D8B030D-6E8A-4147-A177-3AD203B41FA5}">
                      <a16:colId xmlns:a16="http://schemas.microsoft.com/office/drawing/2014/main" val="1095966650"/>
                    </a:ext>
                  </a:extLst>
                </a:gridCol>
              </a:tblGrid>
              <a:tr h="8621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Consortium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CFAD Allocation</a:t>
                      </a:r>
                      <a:r>
                        <a:rPr lang="en-US" sz="1800" b="0" i="0" u="none" strike="noStrike" baseline="0" dirty="0">
                          <a:effectLst/>
                          <a:latin typeface="Calibri" panose="020F0502020204030204" pitchFamily="34" charset="0"/>
                        </a:rPr>
                        <a:t> - Certified</a:t>
                      </a:r>
                      <a:endParaRPr lang="en-US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Percentage Share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311880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Member 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117522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Member B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568218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Member 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518053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Member 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$700,000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70.00%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43188"/>
                  </a:ext>
                </a:extLst>
              </a:tr>
              <a:tr h="54161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>
                          <a:effectLst/>
                          <a:latin typeface="Calibri" panose="020F0502020204030204" pitchFamily="34" charset="0"/>
                        </a:rPr>
                        <a:t>$1,000,000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57694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2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sz="2400" dirty="0"/>
              <a:t>(2 of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59608-952C-483B-AC74-BEAA6DA69B15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400447"/>
              </p:ext>
            </p:extLst>
          </p:nvPr>
        </p:nvGraphicFramePr>
        <p:xfrm>
          <a:off x="1968137" y="1690691"/>
          <a:ext cx="7977052" cy="3525993"/>
        </p:xfrm>
        <a:graphic>
          <a:graphicData uri="http://schemas.openxmlformats.org/drawingml/2006/table">
            <a:tbl>
              <a:tblPr firstRow="1"/>
              <a:tblGrid>
                <a:gridCol w="2404676">
                  <a:extLst>
                    <a:ext uri="{9D8B030D-6E8A-4147-A177-3AD203B41FA5}">
                      <a16:colId xmlns:a16="http://schemas.microsoft.com/office/drawing/2014/main" val="3225402357"/>
                    </a:ext>
                  </a:extLst>
                </a:gridCol>
                <a:gridCol w="2612774">
                  <a:extLst>
                    <a:ext uri="{9D8B030D-6E8A-4147-A177-3AD203B41FA5}">
                      <a16:colId xmlns:a16="http://schemas.microsoft.com/office/drawing/2014/main" val="264834583"/>
                    </a:ext>
                  </a:extLst>
                </a:gridCol>
                <a:gridCol w="2959602">
                  <a:extLst>
                    <a:ext uri="{9D8B030D-6E8A-4147-A177-3AD203B41FA5}">
                      <a16:colId xmlns:a16="http://schemas.microsoft.com/office/drawing/2014/main" val="452427952"/>
                    </a:ext>
                  </a:extLst>
                </a:gridCol>
              </a:tblGrid>
              <a:tr h="8621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Consortium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New Increase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Calibri" panose="020F0502020204030204" pitchFamily="34" charset="0"/>
                        </a:rPr>
                        <a:t>Percentage Share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49817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$20,000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942546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B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$20,000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492458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$20,000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661564"/>
                  </a:ext>
                </a:extLst>
              </a:tr>
              <a:tr h="53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Member 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$140,000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70.00%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779993"/>
                  </a:ext>
                </a:extLst>
              </a:tr>
              <a:tr h="54161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$200,000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effectLst/>
                          <a:latin typeface="Calibri" panose="020F0502020204030204" pitchFamily="34" charset="0"/>
                        </a:rPr>
                        <a:t>100.00%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043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00006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4BCF4D8983C40A36124FC3310ACB6" ma:contentTypeVersion="12" ma:contentTypeDescription="Create a new document." ma:contentTypeScope="" ma:versionID="d43b308f31f227c4139701fa0c215711">
  <xsd:schema xmlns:xsd="http://www.w3.org/2001/XMLSchema" xmlns:xs="http://www.w3.org/2001/XMLSchema" xmlns:p="http://schemas.microsoft.com/office/2006/metadata/properties" xmlns:ns3="c879b346-0b7d-453e-989e-4db3ade23c72" xmlns:ns4="89474bdd-c09e-4360-a4ae-bc1ba9dad73d" targetNamespace="http://schemas.microsoft.com/office/2006/metadata/properties" ma:root="true" ma:fieldsID="d1b734ad02ccef5127050b0290a73a5d" ns3:_="" ns4:_="">
    <xsd:import namespace="c879b346-0b7d-453e-989e-4db3ade23c72"/>
    <xsd:import namespace="89474bdd-c09e-4360-a4ae-bc1ba9dad7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9b346-0b7d-453e-989e-4db3ade23c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74bdd-c09e-4360-a4ae-bc1ba9dad73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88CC8C-F292-47EA-B9C8-6362D2C7DB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10C05D-FA45-4E53-8642-966D17CC59F6}">
  <ds:schemaRefs>
    <ds:schemaRef ds:uri="c879b346-0b7d-453e-989e-4db3ade23c72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89474bdd-c09e-4360-a4ae-bc1ba9dad73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B12EE2D-8952-40B4-B508-2BA6DA9521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79b346-0b7d-453e-989e-4db3ade23c72"/>
    <ds:schemaRef ds:uri="89474bdd-c09e-4360-a4ae-bc1ba9dad7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14563</TotalTime>
  <Words>1051</Words>
  <Application>Microsoft Macintosh PowerPoint</Application>
  <PresentationFormat>Widescreen</PresentationFormat>
  <Paragraphs>182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Helvetica Neue</vt:lpstr>
      <vt:lpstr>Helvetica Neue Light</vt:lpstr>
      <vt:lpstr>Helvetica Neue Medium</vt:lpstr>
      <vt:lpstr>Verdana</vt:lpstr>
      <vt:lpstr>White</vt:lpstr>
      <vt:lpstr>California State Budget Update</vt:lpstr>
      <vt:lpstr>Presentation</vt:lpstr>
      <vt:lpstr>CAEP COLA</vt:lpstr>
      <vt:lpstr>CAEP Allocations</vt:lpstr>
      <vt:lpstr>CAEP Disbursement</vt:lpstr>
      <vt:lpstr>Question?</vt:lpstr>
      <vt:lpstr>CAEP Allocation Process</vt:lpstr>
      <vt:lpstr>Example (1 of 3)</vt:lpstr>
      <vt:lpstr>Example (2 of 3)</vt:lpstr>
      <vt:lpstr>Example (3 of 3)</vt:lpstr>
      <vt:lpstr>Questions?</vt:lpstr>
      <vt:lpstr>CAEP Education Code &amp; Guidance</vt:lpstr>
      <vt:lpstr>CAEP Leadership Funds</vt:lpstr>
      <vt:lpstr>2021-22 CAEP Allocation Guidance Memo</vt:lpstr>
      <vt:lpstr>Guidance Memo (cont.)</vt:lpstr>
      <vt:lpstr>Allocation Amendment LIVE Demonstration in NOVA </vt:lpstr>
      <vt:lpstr>CFAD Summary </vt:lpstr>
      <vt:lpstr>Allocations</vt:lpstr>
      <vt:lpstr>NOVA Workflow : Member Allocations</vt:lpstr>
      <vt:lpstr>NOVA Workflow : Re-Allocating funds</vt:lpstr>
      <vt:lpstr>NOVA Workflow : Allocation Summary</vt:lpstr>
      <vt:lpstr>CAEP Summit 2021 </vt:lpstr>
      <vt:lpstr>NOVA Workflow : Incomplete allocations</vt:lpstr>
      <vt:lpstr>Wrap Up and Questions</vt:lpstr>
      <vt:lpstr>Request Support from CAEP TAP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AEBG Outcomes and Services</dc:title>
  <dc:creator>Jay Wright</dc:creator>
  <cp:lastModifiedBy>Mandilee Comstock</cp:lastModifiedBy>
  <cp:revision>330</cp:revision>
  <cp:lastPrinted>2019-06-06T18:02:10Z</cp:lastPrinted>
  <dcterms:created xsi:type="dcterms:W3CDTF">2018-06-04T21:59:02Z</dcterms:created>
  <dcterms:modified xsi:type="dcterms:W3CDTF">2021-07-14T15:55:22Z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0x0101009AE4BCF4D8983C40A36124FC3310ACB6</vt:lpwstr>
  </property>
</Properties>
</file>