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notesMasterIdLst>
    <p:notesMasterId r:id="rId27"/>
  </p:notesMasterIdLst>
  <p:handoutMasterIdLst>
    <p:handoutMasterId r:id="rId28"/>
  </p:handoutMasterIdLst>
  <p:sldIdLst>
    <p:sldId id="1433" r:id="rId5"/>
    <p:sldId id="1451" r:id="rId6"/>
    <p:sldId id="1452" r:id="rId7"/>
    <p:sldId id="1456" r:id="rId8"/>
    <p:sldId id="1453" r:id="rId9"/>
    <p:sldId id="1454" r:id="rId10"/>
    <p:sldId id="1455" r:id="rId11"/>
    <p:sldId id="1457" r:id="rId12"/>
    <p:sldId id="1458" r:id="rId13"/>
    <p:sldId id="1459" r:id="rId14"/>
    <p:sldId id="1460" r:id="rId15"/>
    <p:sldId id="1470" r:id="rId16"/>
    <p:sldId id="1461" r:id="rId17"/>
    <p:sldId id="1462" r:id="rId18"/>
    <p:sldId id="1463" r:id="rId19"/>
    <p:sldId id="1464" r:id="rId20"/>
    <p:sldId id="1466" r:id="rId21"/>
    <p:sldId id="1467" r:id="rId22"/>
    <p:sldId id="1468" r:id="rId23"/>
    <p:sldId id="1469" r:id="rId24"/>
    <p:sldId id="1471" r:id="rId25"/>
    <p:sldId id="1472"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59EDC-189D-954C-A379-712E31342EDB}" v="435" dt="2021-06-30T17:38:48.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229"/>
    <p:restoredTop sz="86385"/>
  </p:normalViewPr>
  <p:slideViewPr>
    <p:cSldViewPr snapToGrid="0">
      <p:cViewPr varScale="1">
        <p:scale>
          <a:sx n="92" d="100"/>
          <a:sy n="92" d="100"/>
        </p:scale>
        <p:origin x="312" y="192"/>
      </p:cViewPr>
      <p:guideLst/>
    </p:cSldViewPr>
  </p:slideViewPr>
  <p:outlineViewPr>
    <p:cViewPr>
      <p:scale>
        <a:sx n="33" d="100"/>
        <a:sy n="33" d="100"/>
      </p:scale>
      <p:origin x="0" y="-149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FC10AA6-834F-4CEA-A463-970F6A8C65F6}" type="datetimeFigureOut">
              <a:rPr lang="en-US" smtClean="0"/>
              <a:t>6/30/21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55B1910-5D3D-4C21-8BE7-7FD7116DBEF6}" type="slidenum">
              <a:rPr lang="en-US" smtClean="0"/>
              <a:t>‹#›</a:t>
            </a:fld>
            <a:endParaRPr lang="en-US"/>
          </a:p>
        </p:txBody>
      </p:sp>
    </p:spTree>
    <p:extLst>
      <p:ext uri="{BB962C8B-B14F-4D97-AF65-F5344CB8AC3E}">
        <p14:creationId xmlns:p14="http://schemas.microsoft.com/office/powerpoint/2010/main" val="1107462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3D9130C-AC45-41CB-B2E3-B12EEEEF8CFF}" type="datetimeFigureOut">
              <a:rPr lang="en-US" smtClean="0"/>
              <a:t>6/30/21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3094750-4AC1-4C03-897B-6296F950BC3D}" type="slidenum">
              <a:rPr lang="en-US" smtClean="0"/>
              <a:t>‹#›</a:t>
            </a:fld>
            <a:endParaRPr lang="en-US"/>
          </a:p>
        </p:txBody>
      </p:sp>
    </p:spTree>
    <p:extLst>
      <p:ext uri="{BB962C8B-B14F-4D97-AF65-F5344CB8AC3E}">
        <p14:creationId xmlns:p14="http://schemas.microsoft.com/office/powerpoint/2010/main" val="29877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94750-4AC1-4C03-897B-6296F950BC3D}" type="slidenum">
              <a:rPr lang="en-US" smtClean="0"/>
              <a:t>1</a:t>
            </a:fld>
            <a:endParaRPr lang="en-US"/>
          </a:p>
        </p:txBody>
      </p:sp>
    </p:spTree>
    <p:extLst>
      <p:ext uri="{BB962C8B-B14F-4D97-AF65-F5344CB8AC3E}">
        <p14:creationId xmlns:p14="http://schemas.microsoft.com/office/powerpoint/2010/main" val="2698813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94750-4AC1-4C03-897B-6296F950BC3D}" type="slidenum">
              <a:rPr lang="en-US" smtClean="0"/>
              <a:t>22</a:t>
            </a:fld>
            <a:endParaRPr lang="en-US"/>
          </a:p>
        </p:txBody>
      </p:sp>
    </p:spTree>
    <p:extLst>
      <p:ext uri="{BB962C8B-B14F-4D97-AF65-F5344CB8AC3E}">
        <p14:creationId xmlns:p14="http://schemas.microsoft.com/office/powerpoint/2010/main" val="760923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94750-4AC1-4C03-897B-6296F950BC3D}" type="slidenum">
              <a:rPr lang="en-US" smtClean="0"/>
              <a:t>5</a:t>
            </a:fld>
            <a:endParaRPr lang="en-US"/>
          </a:p>
        </p:txBody>
      </p:sp>
    </p:spTree>
    <p:extLst>
      <p:ext uri="{BB962C8B-B14F-4D97-AF65-F5344CB8AC3E}">
        <p14:creationId xmlns:p14="http://schemas.microsoft.com/office/powerpoint/2010/main" val="1089853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94750-4AC1-4C03-897B-6296F950BC3D}" type="slidenum">
              <a:rPr lang="en-US" smtClean="0"/>
              <a:t>9</a:t>
            </a:fld>
            <a:endParaRPr lang="en-US"/>
          </a:p>
        </p:txBody>
      </p:sp>
    </p:spTree>
    <p:extLst>
      <p:ext uri="{BB962C8B-B14F-4D97-AF65-F5344CB8AC3E}">
        <p14:creationId xmlns:p14="http://schemas.microsoft.com/office/powerpoint/2010/main" val="94071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94750-4AC1-4C03-897B-6296F950BC3D}" type="slidenum">
              <a:rPr lang="en-US" smtClean="0"/>
              <a:t>10</a:t>
            </a:fld>
            <a:endParaRPr lang="en-US"/>
          </a:p>
        </p:txBody>
      </p:sp>
    </p:spTree>
    <p:extLst>
      <p:ext uri="{BB962C8B-B14F-4D97-AF65-F5344CB8AC3E}">
        <p14:creationId xmlns:p14="http://schemas.microsoft.com/office/powerpoint/2010/main" val="1644151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94750-4AC1-4C03-897B-6296F950BC3D}" type="slidenum">
              <a:rPr lang="en-US" smtClean="0"/>
              <a:t>12</a:t>
            </a:fld>
            <a:endParaRPr lang="en-US"/>
          </a:p>
        </p:txBody>
      </p:sp>
    </p:spTree>
    <p:extLst>
      <p:ext uri="{BB962C8B-B14F-4D97-AF65-F5344CB8AC3E}">
        <p14:creationId xmlns:p14="http://schemas.microsoft.com/office/powerpoint/2010/main" val="3030459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94750-4AC1-4C03-897B-6296F950BC3D}" type="slidenum">
              <a:rPr lang="en-US" smtClean="0"/>
              <a:t>17</a:t>
            </a:fld>
            <a:endParaRPr lang="en-US"/>
          </a:p>
        </p:txBody>
      </p:sp>
    </p:spTree>
    <p:extLst>
      <p:ext uri="{BB962C8B-B14F-4D97-AF65-F5344CB8AC3E}">
        <p14:creationId xmlns:p14="http://schemas.microsoft.com/office/powerpoint/2010/main" val="3468261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94750-4AC1-4C03-897B-6296F950BC3D}" type="slidenum">
              <a:rPr lang="en-US" smtClean="0"/>
              <a:t>18</a:t>
            </a:fld>
            <a:endParaRPr lang="en-US"/>
          </a:p>
        </p:txBody>
      </p:sp>
    </p:spTree>
    <p:extLst>
      <p:ext uri="{BB962C8B-B14F-4D97-AF65-F5344CB8AC3E}">
        <p14:creationId xmlns:p14="http://schemas.microsoft.com/office/powerpoint/2010/main" val="3884691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94750-4AC1-4C03-897B-6296F950BC3D}" type="slidenum">
              <a:rPr lang="en-US" smtClean="0"/>
              <a:t>19</a:t>
            </a:fld>
            <a:endParaRPr lang="en-US"/>
          </a:p>
        </p:txBody>
      </p:sp>
    </p:spTree>
    <p:extLst>
      <p:ext uri="{BB962C8B-B14F-4D97-AF65-F5344CB8AC3E}">
        <p14:creationId xmlns:p14="http://schemas.microsoft.com/office/powerpoint/2010/main" val="1494275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94750-4AC1-4C03-897B-6296F950BC3D}" type="slidenum">
              <a:rPr lang="en-US" smtClean="0"/>
              <a:t>21</a:t>
            </a:fld>
            <a:endParaRPr lang="en-US"/>
          </a:p>
        </p:txBody>
      </p:sp>
    </p:spTree>
    <p:extLst>
      <p:ext uri="{BB962C8B-B14F-4D97-AF65-F5344CB8AC3E}">
        <p14:creationId xmlns:p14="http://schemas.microsoft.com/office/powerpoint/2010/main" val="3656039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pic>
        <p:nvPicPr>
          <p:cNvPr id="13" name="AEBG_PowerPoint2018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1"/>
            <a:ext cx="12192000" cy="5143499"/>
          </a:xfrm>
          <a:prstGeom prst="rect">
            <a:avLst/>
          </a:prstGeom>
          <a:ln w="12700">
            <a:miter lim="400000"/>
          </a:ln>
        </p:spPr>
      </p:pic>
      <p:sp>
        <p:nvSpPr>
          <p:cNvPr id="11" name="Title Text"/>
          <p:cNvSpPr txBox="1">
            <a:spLocks noGrp="1"/>
          </p:cNvSpPr>
          <p:nvPr>
            <p:ph type="title"/>
          </p:nvPr>
        </p:nvSpPr>
        <p:spPr>
          <a:xfrm>
            <a:off x="1097391" y="4872943"/>
            <a:ext cx="10414000" cy="972344"/>
          </a:xfrm>
          <a:prstGeom prst="rect">
            <a:avLst/>
          </a:prstGeom>
        </p:spPr>
        <p:txBody>
          <a:bodyPr anchor="t"/>
          <a:lstStyle>
            <a:lvl1pPr algn="ctr">
              <a:defRPr>
                <a:solidFill>
                  <a:schemeClr val="bg1"/>
                </a:solidFill>
              </a:defRPr>
            </a:lvl1pPr>
          </a:lstStyle>
          <a:p>
            <a:r>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912745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Blank">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AEBG_PowerPoint20182.png" descr="AEBG_PowerPoint20182.png">
            <a:extLst>
              <a:ext uri="{FF2B5EF4-FFF2-40B4-BE49-F238E27FC236}">
                <a16:creationId xmlns:a16="http://schemas.microsoft.com/office/drawing/2014/main" id="{EAD81273-D7D5-47DA-A909-FC98C5A42048}"/>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346659257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AEBG_PowerPoint20182.png" descr="AEBG_PowerPoint20182.png">
            <a:extLst>
              <a:ext uri="{FF2B5EF4-FFF2-40B4-BE49-F238E27FC236}">
                <a16:creationId xmlns:a16="http://schemas.microsoft.com/office/drawing/2014/main" id="{2613A912-2F77-4E81-8901-0E88BC9D840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959608-952C-483B-AC74-BEAA6DA69B15}" type="slidenum">
              <a:rPr lang="en-US" smtClean="0"/>
              <a:t>‹#›</a:t>
            </a:fld>
            <a:endParaRPr lang="en-US"/>
          </a:p>
        </p:txBody>
      </p:sp>
    </p:spTree>
    <p:extLst>
      <p:ext uri="{BB962C8B-B14F-4D97-AF65-F5344CB8AC3E}">
        <p14:creationId xmlns:p14="http://schemas.microsoft.com/office/powerpoint/2010/main" val="8220615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1"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1"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46862"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50513910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ransition spd="med"/>
  <p:hf hdr="0" ftr="0" dt="0"/>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38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1pPr>
      <a:lvl2pPr marL="4762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2pPr>
      <a:lvl3pPr marL="7143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3pPr>
      <a:lvl4pPr marL="9525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4pPr>
      <a:lvl5pPr marL="11906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5pPr>
      <a:lvl6pPr marL="14287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6pPr>
      <a:lvl7pPr marL="16668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7pPr>
      <a:lvl8pPr marL="19050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8pPr>
      <a:lvl9pPr marL="2143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Effectiveness 2021-22</a:t>
            </a:r>
          </a:p>
        </p:txBody>
      </p:sp>
      <p:sp>
        <p:nvSpPr>
          <p:cNvPr id="3" name="Slide Number Placeholder 2"/>
          <p:cNvSpPr>
            <a:spLocks noGrp="1"/>
          </p:cNvSpPr>
          <p:nvPr>
            <p:ph type="sldNum" sz="quarter" idx="2"/>
          </p:nvPr>
        </p:nvSpPr>
        <p:spPr/>
        <p:txBody>
          <a:bodyPr/>
          <a:lstStyle/>
          <a:p>
            <a:fld id="{86CB4B4D-7CA3-9044-876B-883B54F8677D}" type="slidenum">
              <a:rPr lang="en-US" smtClean="0"/>
              <a:t>1</a:t>
            </a:fld>
            <a:endParaRPr lang="en-US"/>
          </a:p>
        </p:txBody>
      </p:sp>
      <p:sp>
        <p:nvSpPr>
          <p:cNvPr id="4" name="TextBox 3"/>
          <p:cNvSpPr txBox="1"/>
          <p:nvPr/>
        </p:nvSpPr>
        <p:spPr>
          <a:xfrm>
            <a:off x="121920" y="6112178"/>
            <a:ext cx="1207007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b="1">
                <a:solidFill>
                  <a:srgbClr val="000000"/>
                </a:solidFill>
                <a:latin typeface="Helvetica Neue"/>
                <a:ea typeface="Helvetica Neue"/>
                <a:cs typeface="Helvetica Neue"/>
                <a:sym typeface="Helvetica Neue"/>
              </a:rPr>
              <a:t>Presenters: Carolyn Zachry, </a:t>
            </a:r>
            <a:r>
              <a:rPr kumimoji="0" lang="en-US" sz="2800" b="1" i="0" u="none" strike="noStrike" cap="none" spc="0" normalizeH="0" baseline="0">
                <a:ln>
                  <a:noFill/>
                </a:ln>
                <a:solidFill>
                  <a:srgbClr val="000000"/>
                </a:solidFill>
                <a:effectLst/>
                <a:uFillTx/>
                <a:latin typeface="Helvetica Neue"/>
                <a:ea typeface="Helvetica Neue"/>
                <a:cs typeface="Helvetica Neue"/>
                <a:sym typeface="Helvetica Neue"/>
              </a:rPr>
              <a:t>Neil Kelly, Veronica Parker &amp; Jay Wright</a:t>
            </a:r>
          </a:p>
        </p:txBody>
      </p:sp>
    </p:spTree>
    <p:extLst>
      <p:ext uri="{BB962C8B-B14F-4D97-AF65-F5344CB8AC3E}">
        <p14:creationId xmlns:p14="http://schemas.microsoft.com/office/powerpoint/2010/main" val="117206295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descr="NOVA certification and Assurances screenshot of approved CFAD's. "/>
          <p:cNvSpPr>
            <a:spLocks noGrp="1"/>
          </p:cNvSpPr>
          <p:nvPr>
            <p:ph type="sldNum" sz="quarter" idx="12"/>
          </p:nvPr>
        </p:nvSpPr>
        <p:spPr/>
        <p:txBody>
          <a:bodyPr/>
          <a:lstStyle/>
          <a:p>
            <a:fld id="{DE959608-952C-483B-AC74-BEAA6DA69B15}" type="slidenum">
              <a:rPr lang="en-US" smtClean="0"/>
              <a:t>10</a:t>
            </a:fld>
            <a:endParaRPr lang="en-US"/>
          </a:p>
        </p:txBody>
      </p:sp>
      <p:pic>
        <p:nvPicPr>
          <p:cNvPr id="2" name="Picture 1" descr="Screenshot of NOVA Consortia &amp; Member approved CFAD by each member with a date and time stamp"/>
          <p:cNvPicPr>
            <a:picLocks noChangeAspect="1"/>
          </p:cNvPicPr>
          <p:nvPr/>
        </p:nvPicPr>
        <p:blipFill rotWithShape="1">
          <a:blip r:embed="rId3"/>
          <a:srcRect t="12214" b="5746"/>
          <a:stretch/>
        </p:blipFill>
        <p:spPr>
          <a:xfrm>
            <a:off x="223935" y="1524000"/>
            <a:ext cx="11644604" cy="4470400"/>
          </a:xfrm>
          <a:prstGeom prst="rect">
            <a:avLst/>
          </a:prstGeom>
        </p:spPr>
      </p:pic>
      <p:sp>
        <p:nvSpPr>
          <p:cNvPr id="3" name="Title 2">
            <a:extLst>
              <a:ext uri="{FF2B5EF4-FFF2-40B4-BE49-F238E27FC236}">
                <a16:creationId xmlns:a16="http://schemas.microsoft.com/office/drawing/2014/main" id="{56DAA6BF-CD80-5B42-8197-566A5A54F1A3}"/>
              </a:ext>
            </a:extLst>
          </p:cNvPr>
          <p:cNvSpPr>
            <a:spLocks noGrp="1"/>
          </p:cNvSpPr>
          <p:nvPr>
            <p:ph type="title"/>
          </p:nvPr>
        </p:nvSpPr>
        <p:spPr/>
        <p:txBody>
          <a:bodyPr/>
          <a:lstStyle/>
          <a:p>
            <a:r>
              <a:rPr lang="en-US" dirty="0"/>
              <a:t>NOVA Certification &amp; Assurances cont.</a:t>
            </a:r>
          </a:p>
        </p:txBody>
      </p:sp>
    </p:spTree>
    <p:extLst>
      <p:ext uri="{BB962C8B-B14F-4D97-AF65-F5344CB8AC3E}">
        <p14:creationId xmlns:p14="http://schemas.microsoft.com/office/powerpoint/2010/main" val="4260962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Consortium Responsibilities</a:t>
            </a:r>
          </a:p>
        </p:txBody>
      </p:sp>
      <p:sp>
        <p:nvSpPr>
          <p:cNvPr id="3" name="Content Placeholder 2"/>
          <p:cNvSpPr>
            <a:spLocks noGrp="1"/>
          </p:cNvSpPr>
          <p:nvPr>
            <p:ph idx="1"/>
          </p:nvPr>
        </p:nvSpPr>
        <p:spPr>
          <a:xfrm>
            <a:off x="252549" y="1524000"/>
            <a:ext cx="11773988" cy="4833257"/>
          </a:xfrm>
        </p:spPr>
        <p:txBody>
          <a:bodyPr>
            <a:normAutofit/>
          </a:bodyPr>
          <a:lstStyle/>
          <a:p>
            <a:r>
              <a:rPr lang="en-US" sz="2200">
                <a:latin typeface="Calibri" panose="020F0502020204030204" pitchFamily="34" charset="0"/>
                <a:ea typeface="Calibri" panose="020F0502020204030204" pitchFamily="34" charset="0"/>
                <a:cs typeface="Arial" panose="020B0604020202020204" pitchFamily="34" charset="0"/>
              </a:rPr>
              <a:t>Consortium lead/director must monitor member performance related to the CAEP assurances and identify members for non-compliance.</a:t>
            </a:r>
          </a:p>
          <a:p>
            <a:r>
              <a:rPr lang="en-US" sz="2200">
                <a:latin typeface="Calibri" panose="020F0502020204030204" pitchFamily="34" charset="0"/>
                <a:ea typeface="Calibri" panose="020F0502020204030204" pitchFamily="34" charset="0"/>
                <a:cs typeface="Arial" panose="020B0604020202020204" pitchFamily="34" charset="0"/>
              </a:rPr>
              <a:t>Consortium lead/director must provide members technical assistance and/or reach out to the CAEP Technical Assistance Project (TAP) as part of the reasonable intervention to help their members.</a:t>
            </a:r>
          </a:p>
          <a:p>
            <a:r>
              <a:rPr lang="en-US" sz="2200">
                <a:latin typeface="Calibri" panose="020F0502020204030204" pitchFamily="34" charset="0"/>
                <a:cs typeface="Arial" panose="020B0604020202020204" pitchFamily="34" charset="0"/>
              </a:rPr>
              <a:t>Once a reasonable intervention has been attempted without success, the consortium may deem that member as ineffective and their funding may be reduced.</a:t>
            </a:r>
          </a:p>
          <a:p>
            <a:r>
              <a:rPr lang="en-US" sz="2200">
                <a:latin typeface="Calibri" panose="020F0502020204030204" pitchFamily="34" charset="0"/>
                <a:ea typeface="Calibri" panose="020F0502020204030204" pitchFamily="34" charset="0"/>
                <a:cs typeface="Arial" panose="020B0604020202020204" pitchFamily="34" charset="0"/>
              </a:rPr>
              <a:t>If a consortium chooses to decrease the member’s funding, the consortium must document the reason, the technical assistance/reasonable intervention provided, and the public meeting minutes of how/when the decision was made.  This documentation must be posted to the consortium’s Supporting Documentation section in NOVA.</a:t>
            </a:r>
            <a:endParaRPr lang="en-US" sz="2200"/>
          </a:p>
        </p:txBody>
      </p:sp>
      <p:sp>
        <p:nvSpPr>
          <p:cNvPr id="4" name="Slide Number Placeholder 3"/>
          <p:cNvSpPr>
            <a:spLocks noGrp="1"/>
          </p:cNvSpPr>
          <p:nvPr>
            <p:ph type="sldNum" sz="quarter" idx="12"/>
          </p:nvPr>
        </p:nvSpPr>
        <p:spPr/>
        <p:txBody>
          <a:bodyPr/>
          <a:lstStyle/>
          <a:p>
            <a:fld id="{DE959608-952C-483B-AC74-BEAA6DA69B15}" type="slidenum">
              <a:rPr lang="en-US" smtClean="0"/>
              <a:t>11</a:t>
            </a:fld>
            <a:endParaRPr lang="en-US"/>
          </a:p>
        </p:txBody>
      </p:sp>
    </p:spTree>
    <p:extLst>
      <p:ext uri="{BB962C8B-B14F-4D97-AF65-F5344CB8AC3E}">
        <p14:creationId xmlns:p14="http://schemas.microsoft.com/office/powerpoint/2010/main" val="636577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Consortium Responsibilities cont.</a:t>
            </a:r>
          </a:p>
        </p:txBody>
      </p:sp>
      <p:sp>
        <p:nvSpPr>
          <p:cNvPr id="3" name="Content Placeholder 2"/>
          <p:cNvSpPr>
            <a:spLocks noGrp="1"/>
          </p:cNvSpPr>
          <p:nvPr>
            <p:ph idx="1"/>
          </p:nvPr>
        </p:nvSpPr>
        <p:spPr>
          <a:xfrm>
            <a:off x="421514" y="1409870"/>
            <a:ext cx="6525938" cy="4833257"/>
          </a:xfrm>
        </p:spPr>
        <p:txBody>
          <a:bodyPr>
            <a:normAutofit fontScale="85000" lnSpcReduction="20000"/>
          </a:bodyPr>
          <a:lstStyle/>
          <a:p>
            <a:r>
              <a:rPr lang="en-US" sz="2200">
                <a:latin typeface="+mn-lt"/>
                <a:ea typeface="Calibri" panose="020F0502020204030204" pitchFamily="34" charset="0"/>
                <a:cs typeface="Arial" panose="020B0604020202020204" pitchFamily="34" charset="0"/>
              </a:rPr>
              <a:t>CAEP TAP is here to assist!</a:t>
            </a:r>
          </a:p>
          <a:p>
            <a:pPr lvl="1"/>
            <a:r>
              <a:rPr lang="en-US" sz="1900"/>
              <a:t>Include more visible notices of upcoming CAEP deliverables in the newsletter, direct communication to the field, on the website, and via social media.</a:t>
            </a:r>
          </a:p>
          <a:p>
            <a:pPr lvl="1"/>
            <a:r>
              <a:rPr lang="en-US" sz="1900"/>
              <a:t>By way of an infographic, include best practices on how to complete a deliverable and what a consortium lead should be looking out for when they are getting ready to certify a deliverable/report.</a:t>
            </a:r>
          </a:p>
          <a:p>
            <a:pPr lvl="1"/>
            <a:r>
              <a:rPr lang="en-US" sz="1900"/>
              <a:t>The creation of a process map to show the flow of deliverables prior to their due date.</a:t>
            </a:r>
          </a:p>
          <a:p>
            <a:pPr lvl="1"/>
            <a:r>
              <a:rPr lang="en-US" sz="1900"/>
              <a:t>Notices will be disseminated at least 6 weeks prior to a deliverable and will include at least 3 notices through all channels.</a:t>
            </a:r>
          </a:p>
          <a:p>
            <a:pPr lvl="1"/>
            <a:r>
              <a:rPr lang="en-US" sz="1900"/>
              <a:t>After a deadline, The State CAEP Office will notify CAEP TAP of who has/has not submitted their deliverables and CAEP TAP will begin the notification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12</a:t>
            </a:fld>
            <a:endParaRPr lang="en-US"/>
          </a:p>
        </p:txBody>
      </p:sp>
      <p:pic>
        <p:nvPicPr>
          <p:cNvPr id="5" name="Picture 4" descr="Screenshot of CAEP Budget and Work plan guide">
            <a:extLst>
              <a:ext uri="{FF2B5EF4-FFF2-40B4-BE49-F238E27FC236}">
                <a16:creationId xmlns:a16="http://schemas.microsoft.com/office/drawing/2014/main" id="{AC014CE0-B622-E747-BAC7-A4E29020E72E}"/>
              </a:ext>
            </a:extLst>
          </p:cNvPr>
          <p:cNvPicPr>
            <a:picLocks noChangeAspect="1"/>
          </p:cNvPicPr>
          <p:nvPr/>
        </p:nvPicPr>
        <p:blipFill>
          <a:blip r:embed="rId3"/>
          <a:stretch>
            <a:fillRect/>
          </a:stretch>
        </p:blipFill>
        <p:spPr>
          <a:xfrm>
            <a:off x="8093824" y="1488247"/>
            <a:ext cx="3672686" cy="4754880"/>
          </a:xfrm>
          <a:prstGeom prst="rect">
            <a:avLst/>
          </a:prstGeom>
        </p:spPr>
      </p:pic>
    </p:spTree>
    <p:extLst>
      <p:ext uri="{BB962C8B-B14F-4D97-AF65-F5344CB8AC3E}">
        <p14:creationId xmlns:p14="http://schemas.microsoft.com/office/powerpoint/2010/main" val="185346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578" y="526869"/>
            <a:ext cx="10515600" cy="1325563"/>
          </a:xfrm>
        </p:spPr>
        <p:txBody>
          <a:bodyPr/>
          <a:lstStyle/>
          <a:p>
            <a:r>
              <a:rPr lang="en-US"/>
              <a:t>State Member Effectiveness Process</a:t>
            </a:r>
          </a:p>
        </p:txBody>
      </p:sp>
      <p:sp>
        <p:nvSpPr>
          <p:cNvPr id="3" name="Content Placeholder 2"/>
          <p:cNvSpPr>
            <a:spLocks noGrp="1"/>
          </p:cNvSpPr>
          <p:nvPr>
            <p:ph idx="1"/>
          </p:nvPr>
        </p:nvSpPr>
        <p:spPr>
          <a:xfrm>
            <a:off x="200297" y="1402080"/>
            <a:ext cx="11765280" cy="4929051"/>
          </a:xfrm>
        </p:spPr>
        <p:txBody>
          <a:bodyPr>
            <a:noAutofit/>
          </a:bodyPr>
          <a:lstStyle/>
          <a:p>
            <a:r>
              <a:rPr lang="en-US" sz="2200">
                <a:latin typeface="Calibri" panose="020F0502020204030204" pitchFamily="34" charset="0"/>
                <a:ea typeface="Calibri" panose="020F0502020204030204" pitchFamily="34" charset="0"/>
                <a:cs typeface="Arial" panose="020B0604020202020204" pitchFamily="34" charset="0"/>
              </a:rPr>
              <a:t>In addition to the consortium monitoring, the State CAEP Office will also be monitoring specific CAEP requirements.</a:t>
            </a:r>
          </a:p>
          <a:p>
            <a:r>
              <a:rPr lang="en-US" sz="2200">
                <a:latin typeface="Calibri" panose="020F0502020204030204" pitchFamily="34" charset="0"/>
                <a:ea typeface="Calibri" panose="020F0502020204030204" pitchFamily="34" charset="0"/>
                <a:cs typeface="Arial" panose="020B0604020202020204" pitchFamily="34" charset="0"/>
              </a:rPr>
              <a:t>Beginning July 1, 2021, CAEP regional consortia will be notified by the State CAEP Office through CAEP TAP or CASAS of members that have not met some or all of the assurances they certified in order to receive CAEP funds. </a:t>
            </a:r>
          </a:p>
          <a:p>
            <a:r>
              <a:rPr lang="en-US" sz="2200">
                <a:latin typeface="Calibri" panose="020F0502020204030204" pitchFamily="34" charset="0"/>
                <a:ea typeface="Calibri" panose="020F0502020204030204" pitchFamily="34" charset="0"/>
                <a:cs typeface="Arial" panose="020B0604020202020204" pitchFamily="34" charset="0"/>
              </a:rPr>
              <a:t>If the member continues to not meet the assurance(s), then the member will be deemed an ineffective member, and the State CAEP Office will inform the consortium and the member of their ineffective status.</a:t>
            </a:r>
          </a:p>
          <a:p>
            <a:r>
              <a:rPr lang="en-US" sz="2200">
                <a:latin typeface="Calibri" panose="020F0502020204030204" pitchFamily="34" charset="0"/>
                <a:ea typeface="Calibri" panose="020F0502020204030204" pitchFamily="34" charset="0"/>
                <a:cs typeface="Arial" panose="020B0604020202020204" pitchFamily="34" charset="0"/>
              </a:rPr>
              <a:t>The consortium may proceed with reducing the member’s CAEP funding. The consortium may reduce the current year’s funding or decide to reallocate the member’s base allocation (which would affect future year’s funding for the member).</a:t>
            </a:r>
            <a:endParaRPr lang="en-US" sz="2200"/>
          </a:p>
        </p:txBody>
      </p:sp>
      <p:sp>
        <p:nvSpPr>
          <p:cNvPr id="4" name="Slide Number Placeholder 3"/>
          <p:cNvSpPr>
            <a:spLocks noGrp="1"/>
          </p:cNvSpPr>
          <p:nvPr>
            <p:ph type="sldNum" sz="quarter" idx="12"/>
          </p:nvPr>
        </p:nvSpPr>
        <p:spPr/>
        <p:txBody>
          <a:bodyPr/>
          <a:lstStyle/>
          <a:p>
            <a:fld id="{DE959608-952C-483B-AC74-BEAA6DA69B15}" type="slidenum">
              <a:rPr lang="en-US" smtClean="0"/>
              <a:t>13</a:t>
            </a:fld>
            <a:endParaRPr lang="en-US"/>
          </a:p>
        </p:txBody>
      </p:sp>
    </p:spTree>
    <p:extLst>
      <p:ext uri="{BB962C8B-B14F-4D97-AF65-F5344CB8AC3E}">
        <p14:creationId xmlns:p14="http://schemas.microsoft.com/office/powerpoint/2010/main" val="3536077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667" y="544285"/>
            <a:ext cx="10354492" cy="804045"/>
          </a:xfrm>
        </p:spPr>
        <p:txBody>
          <a:bodyPr/>
          <a:lstStyle/>
          <a:p>
            <a:r>
              <a:rPr lang="en-US"/>
              <a:t>State Member Effectiveness Monitoring</a:t>
            </a:r>
          </a:p>
        </p:txBody>
      </p:sp>
      <p:sp>
        <p:nvSpPr>
          <p:cNvPr id="3" name="Content Placeholder 2"/>
          <p:cNvSpPr>
            <a:spLocks noGrp="1"/>
          </p:cNvSpPr>
          <p:nvPr>
            <p:ph idx="1"/>
          </p:nvPr>
        </p:nvSpPr>
        <p:spPr>
          <a:xfrm>
            <a:off x="243840" y="1341121"/>
            <a:ext cx="11704319" cy="4972594"/>
          </a:xfrm>
        </p:spPr>
        <p:txBody>
          <a:bodyPr>
            <a:normAutofit lnSpcReduction="10000"/>
          </a:bodyPr>
          <a:lstStyle/>
          <a:p>
            <a:pPr marL="0" indent="0">
              <a:buNone/>
            </a:pPr>
            <a:r>
              <a:rPr lang="en-US" sz="2400"/>
              <a:t>The State CAEP Office will be tracking the following requirements and will notify CAEP TAP or CASAS to reach out to the consortium/member and provide technical assistance:</a:t>
            </a:r>
          </a:p>
          <a:p>
            <a:r>
              <a:rPr lang="en-US" sz="2400"/>
              <a:t>Program Area Reporting of leveraged funds and instructional hours (consortium certification due 12/1)</a:t>
            </a:r>
          </a:p>
          <a:p>
            <a:r>
              <a:rPr lang="en-US" sz="2400"/>
              <a:t>Quarterly expenditure reporting (Q1, Q2 (includes close out), Q3, &amp; Q4)</a:t>
            </a:r>
          </a:p>
          <a:p>
            <a:r>
              <a:rPr lang="en-US" sz="2400"/>
              <a:t>Plan Certification – 3-year plan, annual plan, and member work plan</a:t>
            </a:r>
          </a:p>
          <a:p>
            <a:r>
              <a:rPr lang="en-US" sz="2400"/>
              <a:t>CFAD and Governance Certification (due May 2</a:t>
            </a:r>
            <a:r>
              <a:rPr lang="en-US" sz="2400" baseline="30000"/>
              <a:t>nd</a:t>
            </a:r>
            <a:r>
              <a:rPr lang="en-US" sz="2400"/>
              <a:t>)</a:t>
            </a:r>
          </a:p>
          <a:p>
            <a:r>
              <a:rPr lang="en-US" sz="2400"/>
              <a:t>For K-12/COE only – quarterly student data reporting into TOPSPro Enterprise (Q1, Q2, Q3, &amp; Q4)</a:t>
            </a:r>
          </a:p>
        </p:txBody>
      </p:sp>
      <p:sp>
        <p:nvSpPr>
          <p:cNvPr id="4" name="Slide Number Placeholder 3"/>
          <p:cNvSpPr>
            <a:spLocks noGrp="1"/>
          </p:cNvSpPr>
          <p:nvPr>
            <p:ph type="sldNum" sz="quarter" idx="12"/>
          </p:nvPr>
        </p:nvSpPr>
        <p:spPr/>
        <p:txBody>
          <a:bodyPr/>
          <a:lstStyle/>
          <a:p>
            <a:fld id="{DE959608-952C-483B-AC74-BEAA6DA69B15}" type="slidenum">
              <a:rPr lang="en-US" smtClean="0"/>
              <a:t>14</a:t>
            </a:fld>
            <a:endParaRPr lang="en-US"/>
          </a:p>
        </p:txBody>
      </p:sp>
    </p:spTree>
    <p:extLst>
      <p:ext uri="{BB962C8B-B14F-4D97-AF65-F5344CB8AC3E}">
        <p14:creationId xmlns:p14="http://schemas.microsoft.com/office/powerpoint/2010/main" val="1310448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8967"/>
            <a:ext cx="10515600" cy="1325563"/>
          </a:xfrm>
        </p:spPr>
        <p:txBody>
          <a:bodyPr/>
          <a:lstStyle/>
          <a:p>
            <a:r>
              <a:rPr lang="en-US"/>
              <a:t>TOPSPro Enterprise Data Submission</a:t>
            </a:r>
          </a:p>
        </p:txBody>
      </p:sp>
      <p:sp>
        <p:nvSpPr>
          <p:cNvPr id="3" name="Content Placeholder 2"/>
          <p:cNvSpPr>
            <a:spLocks noGrp="1"/>
          </p:cNvSpPr>
          <p:nvPr>
            <p:ph idx="1"/>
          </p:nvPr>
        </p:nvSpPr>
        <p:spPr>
          <a:xfrm>
            <a:off x="252549" y="1532709"/>
            <a:ext cx="11800113" cy="4929051"/>
          </a:xfrm>
        </p:spPr>
        <p:txBody>
          <a:bodyPr/>
          <a:lstStyle/>
          <a:p>
            <a:pPr marL="0" indent="0">
              <a:buNone/>
            </a:pPr>
            <a:r>
              <a:rPr lang="en-US" sz="2400">
                <a:latin typeface="Arial" panose="020B0604020202020204" pitchFamily="34" charset="0"/>
                <a:ea typeface="Calibri" panose="020F0502020204030204" pitchFamily="34" charset="0"/>
              </a:rPr>
              <a:t>Sequence of CAEP Data Submission tasks after the submission due date (K-12/COE):</a:t>
            </a:r>
          </a:p>
          <a:p>
            <a:pPr marL="0" lvl="0" indent="0">
              <a:lnSpc>
                <a:spcPct val="115000"/>
              </a:lnSpc>
              <a:spcBef>
                <a:spcPts val="0"/>
              </a:spcBef>
              <a:spcAft>
                <a:spcPts val="1000"/>
              </a:spcAft>
              <a:buNone/>
            </a:pPr>
            <a:endParaRPr lang="en-US" sz="2000">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pPr>
            <a:r>
              <a:rPr lang="en-US" sz="2100">
                <a:latin typeface="Arial" panose="020B0604020202020204" pitchFamily="34" charset="0"/>
                <a:ea typeface="Calibri" panose="020F0502020204030204" pitchFamily="34" charset="0"/>
                <a:cs typeface="Times New Roman" panose="02020603050405020304" pitchFamily="18" charset="0"/>
              </a:rPr>
              <a:t>On the second day after the submission due date, CASAS will send a late reminder email to all agencies who are missing any deliverables. </a:t>
            </a:r>
            <a:endParaRPr lang="en-US" sz="21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pPr>
            <a:r>
              <a:rPr lang="en-US" sz="2100">
                <a:latin typeface="Arial" panose="020B0604020202020204" pitchFamily="34" charset="0"/>
                <a:ea typeface="Calibri" panose="020F0502020204030204" pitchFamily="34" charset="0"/>
                <a:cs typeface="Times New Roman" panose="02020603050405020304" pitchFamily="18" charset="0"/>
              </a:rPr>
              <a:t>CASAS will send another late submission reminder email one week after the data submission due date. </a:t>
            </a:r>
            <a:endParaRPr lang="en-US" sz="21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US" sz="2100">
                <a:latin typeface="Arial" panose="020B0604020202020204" pitchFamily="34" charset="0"/>
                <a:ea typeface="Calibri" panose="020F0502020204030204" pitchFamily="34" charset="0"/>
                <a:cs typeface="Times New Roman" panose="02020603050405020304" pitchFamily="18" charset="0"/>
              </a:rPr>
              <a:t>If not submitted by the 2nd week after the due date, CASAS will offer technical assistance.</a:t>
            </a:r>
            <a:br>
              <a:rPr lang="en-US" sz="2100">
                <a:latin typeface="Arial" panose="020B0604020202020204" pitchFamily="34" charset="0"/>
                <a:ea typeface="Calibri" panose="020F0502020204030204" pitchFamily="34" charset="0"/>
                <a:cs typeface="Times New Roman" panose="02020603050405020304" pitchFamily="18" charset="0"/>
              </a:rPr>
            </a:br>
            <a:endParaRPr lang="en-US" sz="210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0"/>
              </a:spcBef>
              <a:spcAft>
                <a:spcPts val="1000"/>
              </a:spcAft>
            </a:pPr>
            <a:r>
              <a:rPr lang="en-US" sz="2100">
                <a:latin typeface="Arial" panose="020B0604020202020204" pitchFamily="34" charset="0"/>
                <a:ea typeface="Calibri" panose="020F0502020204030204" pitchFamily="34" charset="0"/>
                <a:cs typeface="Times New Roman" panose="02020603050405020304" pitchFamily="18" charset="0"/>
              </a:rPr>
              <a:t>If the agency fails to follow up one month after due date and technical assistance has not resulted in any progress – the agency is referred to the State CAEP Office for a determination on effectiveness.</a:t>
            </a:r>
            <a:endParaRPr lang="en-US" sz="2100"/>
          </a:p>
        </p:txBody>
      </p:sp>
      <p:sp>
        <p:nvSpPr>
          <p:cNvPr id="4" name="Slide Number Placeholder 3"/>
          <p:cNvSpPr>
            <a:spLocks noGrp="1"/>
          </p:cNvSpPr>
          <p:nvPr>
            <p:ph type="sldNum" sz="quarter" idx="12"/>
          </p:nvPr>
        </p:nvSpPr>
        <p:spPr/>
        <p:txBody>
          <a:bodyPr/>
          <a:lstStyle/>
          <a:p>
            <a:fld id="{DE959608-952C-483B-AC74-BEAA6DA69B15}" type="slidenum">
              <a:rPr lang="en-US" smtClean="0"/>
              <a:t>15</a:t>
            </a:fld>
            <a:endParaRPr lang="en-US"/>
          </a:p>
        </p:txBody>
      </p:sp>
    </p:spTree>
    <p:extLst>
      <p:ext uri="{BB962C8B-B14F-4D97-AF65-F5344CB8AC3E}">
        <p14:creationId xmlns:p14="http://schemas.microsoft.com/office/powerpoint/2010/main" val="3475312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760" y="583977"/>
            <a:ext cx="9403080" cy="775696"/>
          </a:xfrm>
        </p:spPr>
        <p:txBody>
          <a:bodyPr/>
          <a:lstStyle/>
          <a:p>
            <a:r>
              <a:rPr lang="en-US"/>
              <a:t>Consortium Governance Certification</a:t>
            </a:r>
          </a:p>
        </p:txBody>
      </p:sp>
      <p:sp>
        <p:nvSpPr>
          <p:cNvPr id="3" name="Content Placeholder 2"/>
          <p:cNvSpPr>
            <a:spLocks noGrp="1"/>
          </p:cNvSpPr>
          <p:nvPr>
            <p:ph idx="1"/>
          </p:nvPr>
        </p:nvSpPr>
        <p:spPr>
          <a:xfrm>
            <a:off x="296091" y="1280160"/>
            <a:ext cx="11747863" cy="4589417"/>
          </a:xfrm>
        </p:spPr>
        <p:txBody>
          <a:bodyPr>
            <a:normAutofit fontScale="92500" lnSpcReduction="10000"/>
          </a:bodyPr>
          <a:lstStyle/>
          <a:p>
            <a:r>
              <a:rPr lang="en-US" sz="2800"/>
              <a:t>Starting in 2022, each member (and consortium) will be required to annually certify the CAEP Governance documentation.</a:t>
            </a:r>
          </a:p>
          <a:p>
            <a:r>
              <a:rPr lang="en-US" sz="2800"/>
              <a:t>The Governance certification aligns with the CAEP assurances and the member effectiveness process.</a:t>
            </a:r>
          </a:p>
          <a:p>
            <a:r>
              <a:rPr lang="en-US" sz="2800"/>
              <a:t>Governance certification will be part of the CFAD process and certification due May 2</a:t>
            </a:r>
            <a:r>
              <a:rPr lang="en-US" sz="2800" baseline="30000"/>
              <a:t>nd</a:t>
            </a:r>
            <a:r>
              <a:rPr lang="en-US" sz="2800"/>
              <a:t> each year.</a:t>
            </a:r>
          </a:p>
          <a:p>
            <a:r>
              <a:rPr lang="en-US" sz="2800"/>
              <a:t>The Governance questions are the same as before (from 2015) with two additional questions on carry-over funds and member effectiveness.</a:t>
            </a:r>
          </a:p>
          <a:p>
            <a:r>
              <a:rPr lang="en-US" sz="2800"/>
              <a:t>The Governance process will be available in NOVA later this year.</a:t>
            </a:r>
          </a:p>
        </p:txBody>
      </p:sp>
      <p:sp>
        <p:nvSpPr>
          <p:cNvPr id="4" name="Slide Number Placeholder 3"/>
          <p:cNvSpPr>
            <a:spLocks noGrp="1"/>
          </p:cNvSpPr>
          <p:nvPr>
            <p:ph type="sldNum" sz="quarter" idx="12"/>
          </p:nvPr>
        </p:nvSpPr>
        <p:spPr/>
        <p:txBody>
          <a:bodyPr/>
          <a:lstStyle/>
          <a:p>
            <a:fld id="{DE959608-952C-483B-AC74-BEAA6DA69B15}" type="slidenum">
              <a:rPr lang="en-US" smtClean="0"/>
              <a:t>16</a:t>
            </a:fld>
            <a:endParaRPr lang="en-US"/>
          </a:p>
        </p:txBody>
      </p:sp>
    </p:spTree>
    <p:extLst>
      <p:ext uri="{BB962C8B-B14F-4D97-AF65-F5344CB8AC3E}">
        <p14:creationId xmlns:p14="http://schemas.microsoft.com/office/powerpoint/2010/main" val="239500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6087"/>
            <a:ext cx="10515600" cy="1088841"/>
          </a:xfrm>
        </p:spPr>
        <p:txBody>
          <a:bodyPr/>
          <a:lstStyle/>
          <a:p>
            <a:r>
              <a:rPr lang="en-US" dirty="0"/>
              <a:t>Governance Questions 1 of 3</a:t>
            </a:r>
          </a:p>
        </p:txBody>
      </p:sp>
      <p:sp>
        <p:nvSpPr>
          <p:cNvPr id="3" name="Content Placeholder 2"/>
          <p:cNvSpPr>
            <a:spLocks noGrp="1"/>
          </p:cNvSpPr>
          <p:nvPr>
            <p:ph idx="1"/>
          </p:nvPr>
        </p:nvSpPr>
        <p:spPr>
          <a:xfrm>
            <a:off x="330926" y="1576251"/>
            <a:ext cx="11530148" cy="4841966"/>
          </a:xfrm>
        </p:spPr>
        <p:txBody>
          <a:bodyPr>
            <a:normAutofit lnSpcReduction="10000"/>
          </a:bodyPr>
          <a:lstStyle/>
          <a:p>
            <a:pPr lvl="0"/>
            <a:endParaRPr lang="en-US"/>
          </a:p>
          <a:p>
            <a:pPr lvl="0"/>
            <a:r>
              <a:rPr lang="en-US" sz="2200"/>
              <a:t>Have all community college districts, school districts, or county offices of education, or any joint powers authority consisting of community college districts, school districts, county offices of education, or a combination of these, located within the boundaries of the adult education region been allowed to join the consortium as a member?</a:t>
            </a:r>
          </a:p>
          <a:p>
            <a:pPr lvl="0"/>
            <a:r>
              <a:rPr lang="en-US" sz="2200"/>
              <a:t>Have all members committed to reporting any funds available to that member for the purposes of education and workforce services for adults and the uses of those funds? How will the available funds be reported and evaluated?</a:t>
            </a:r>
          </a:p>
          <a:p>
            <a:r>
              <a:rPr lang="en-US" sz="2200"/>
              <a:t> How will you assure that each member of the consortium is represented only by an official designated by the governing board of the member?</a:t>
            </a:r>
          </a:p>
          <a:p>
            <a:r>
              <a:rPr lang="en-US" sz="2200"/>
              <a:t>How will you assure of the consortium shall participate in any decision made by the consortium?</a:t>
            </a:r>
          </a:p>
          <a:p>
            <a:endParaRPr lang="en-US"/>
          </a:p>
          <a:p>
            <a:endParaRPr lang="en-US" sz="2800"/>
          </a:p>
        </p:txBody>
      </p:sp>
      <p:sp>
        <p:nvSpPr>
          <p:cNvPr id="4" name="Slide Number Placeholder 3"/>
          <p:cNvSpPr>
            <a:spLocks noGrp="1"/>
          </p:cNvSpPr>
          <p:nvPr>
            <p:ph type="sldNum" sz="quarter" idx="12"/>
          </p:nvPr>
        </p:nvSpPr>
        <p:spPr/>
        <p:txBody>
          <a:bodyPr/>
          <a:lstStyle/>
          <a:p>
            <a:fld id="{DE959608-952C-483B-AC74-BEAA6DA69B15}" type="slidenum">
              <a:rPr lang="en-US" smtClean="0"/>
              <a:t>17</a:t>
            </a:fld>
            <a:endParaRPr lang="en-US"/>
          </a:p>
        </p:txBody>
      </p:sp>
    </p:spTree>
    <p:extLst>
      <p:ext uri="{BB962C8B-B14F-4D97-AF65-F5344CB8AC3E}">
        <p14:creationId xmlns:p14="http://schemas.microsoft.com/office/powerpoint/2010/main" val="1413355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457" y="765722"/>
            <a:ext cx="7942216" cy="601524"/>
          </a:xfrm>
        </p:spPr>
        <p:txBody>
          <a:bodyPr>
            <a:normAutofit fontScale="90000"/>
          </a:bodyPr>
          <a:lstStyle/>
          <a:p>
            <a:r>
              <a:rPr lang="en-US" dirty="0"/>
              <a:t>Governance Questions 2 of 3</a:t>
            </a:r>
          </a:p>
        </p:txBody>
      </p:sp>
      <p:sp>
        <p:nvSpPr>
          <p:cNvPr id="3" name="Content Placeholder 2"/>
          <p:cNvSpPr>
            <a:spLocks noGrp="1"/>
          </p:cNvSpPr>
          <p:nvPr>
            <p:ph idx="1"/>
          </p:nvPr>
        </p:nvSpPr>
        <p:spPr>
          <a:xfrm>
            <a:off x="330926" y="1254034"/>
            <a:ext cx="11530148" cy="4911635"/>
          </a:xfrm>
        </p:spPr>
        <p:txBody>
          <a:bodyPr>
            <a:normAutofit fontScale="92500" lnSpcReduction="20000"/>
          </a:bodyPr>
          <a:lstStyle/>
          <a:p>
            <a:pPr lvl="0"/>
            <a:endParaRPr lang="en-US" dirty="0"/>
          </a:p>
          <a:p>
            <a:pPr marL="0" lvl="0" indent="0">
              <a:lnSpc>
                <a:spcPct val="107000"/>
              </a:lnSpc>
              <a:spcBef>
                <a:spcPts val="0"/>
              </a:spcBef>
              <a:buNone/>
            </a:pPr>
            <a:endParaRPr lang="en-US" sz="2600" dirty="0">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buNone/>
            </a:pPr>
            <a:endParaRPr lang="en-US" sz="2600" dirty="0">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buNone/>
            </a:pPr>
            <a:endParaRPr lang="en-US" sz="2600" dirty="0">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buNone/>
            </a:pPr>
            <a:r>
              <a:rPr lang="en-US" sz="2600" dirty="0">
                <a:latin typeface="Arial" panose="020B0604020202020204" pitchFamily="34" charset="0"/>
                <a:ea typeface="Calibri" panose="020F0502020204030204" pitchFamily="34" charset="0"/>
                <a:cs typeface="Times New Roman" panose="02020603050405020304" pitchFamily="18" charset="0"/>
              </a:rPr>
              <a:t>What will be the relative voting power of each member?</a:t>
            </a:r>
          </a:p>
          <a:p>
            <a:pPr marL="0" lvl="0" indent="0">
              <a:lnSpc>
                <a:spcPct val="107000"/>
              </a:lnSpc>
              <a:spcBef>
                <a:spcPts val="0"/>
              </a:spcBef>
              <a:buNone/>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buNone/>
            </a:pPr>
            <a:r>
              <a:rPr lang="en-US" sz="2600" dirty="0">
                <a:latin typeface="Arial" panose="020B0604020202020204" pitchFamily="34" charset="0"/>
                <a:ea typeface="Calibri" panose="020F0502020204030204" pitchFamily="34" charset="0"/>
                <a:cs typeface="Times New Roman" panose="02020603050405020304" pitchFamily="18" charset="0"/>
              </a:rPr>
              <a:t>How will decision be approved?</a:t>
            </a:r>
          </a:p>
          <a:p>
            <a:pPr marL="0" lvl="0" indent="0">
              <a:lnSpc>
                <a:spcPct val="107000"/>
              </a:lnSpc>
              <a:spcBef>
                <a:spcPts val="0"/>
              </a:spcBef>
              <a:buNone/>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buNone/>
            </a:pPr>
            <a:r>
              <a:rPr lang="en-US" sz="2600" dirty="0">
                <a:latin typeface="Arial" panose="020B0604020202020204" pitchFamily="34" charset="0"/>
                <a:ea typeface="Calibri" panose="020F0502020204030204" pitchFamily="34" charset="0"/>
                <a:cs typeface="Times New Roman" panose="02020603050405020304" pitchFamily="18" charset="0"/>
              </a:rPr>
              <a:t>How did you arrive at that decision-making model?</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buNone/>
            </a:pPr>
            <a:endParaRPr lang="en-US" sz="2600" dirty="0">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buNone/>
            </a:pPr>
            <a:r>
              <a:rPr lang="en-US" sz="2600" dirty="0">
                <a:latin typeface="Arial" panose="020B0604020202020204" pitchFamily="34" charset="0"/>
                <a:ea typeface="Calibri" panose="020F0502020204030204" pitchFamily="34" charset="0"/>
                <a:cs typeface="Times New Roman" panose="02020603050405020304" pitchFamily="18" charset="0"/>
              </a:rPr>
              <a:t>How will proposed decisions be considered in open, properly noticed public meetings of the consortium at which members of the public may comment?</a:t>
            </a:r>
          </a:p>
          <a:p>
            <a:pPr marL="0" lvl="0" indent="0">
              <a:lnSpc>
                <a:spcPct val="107000"/>
              </a:lnSpc>
              <a:spcBef>
                <a:spcPts val="0"/>
              </a:spcBef>
              <a:buNone/>
            </a:pPr>
            <a:endParaRPr lang="en-US" sz="2600" dirty="0">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spcAft>
                <a:spcPts val="800"/>
              </a:spcAft>
              <a:buNone/>
            </a:pPr>
            <a:r>
              <a:rPr lang="en-US" sz="2600" dirty="0">
                <a:latin typeface="Arial" panose="020B0604020202020204" pitchFamily="34" charset="0"/>
                <a:ea typeface="Calibri" panose="020F0502020204030204" pitchFamily="34" charset="0"/>
                <a:cs typeface="Times New Roman" panose="02020603050405020304" pitchFamily="18" charset="0"/>
              </a:rPr>
              <a:t>Describe how will you provide the public with adequate notice of a proposed decision and consider any comments submitted by members of the public?</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lvl="0"/>
            <a:endParaRPr lang="en-US" sz="2200" dirty="0"/>
          </a:p>
          <a:p>
            <a:endParaRPr lang="en-US" dirty="0"/>
          </a:p>
          <a:p>
            <a:endParaRPr lang="en-US" sz="2800" dirty="0"/>
          </a:p>
        </p:txBody>
      </p:sp>
      <p:sp>
        <p:nvSpPr>
          <p:cNvPr id="4" name="Slide Number Placeholder 3"/>
          <p:cNvSpPr>
            <a:spLocks noGrp="1"/>
          </p:cNvSpPr>
          <p:nvPr>
            <p:ph type="sldNum" sz="quarter" idx="12"/>
          </p:nvPr>
        </p:nvSpPr>
        <p:spPr/>
        <p:txBody>
          <a:bodyPr/>
          <a:lstStyle/>
          <a:p>
            <a:fld id="{DE959608-952C-483B-AC74-BEAA6DA69B15}" type="slidenum">
              <a:rPr lang="en-US" smtClean="0"/>
              <a:t>18</a:t>
            </a:fld>
            <a:endParaRPr lang="en-US"/>
          </a:p>
        </p:txBody>
      </p:sp>
    </p:spTree>
    <p:extLst>
      <p:ext uri="{BB962C8B-B14F-4D97-AF65-F5344CB8AC3E}">
        <p14:creationId xmlns:p14="http://schemas.microsoft.com/office/powerpoint/2010/main" val="983883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582" y="690248"/>
            <a:ext cx="7768047" cy="601524"/>
          </a:xfrm>
        </p:spPr>
        <p:txBody>
          <a:bodyPr>
            <a:normAutofit fontScale="90000"/>
          </a:bodyPr>
          <a:lstStyle/>
          <a:p>
            <a:r>
              <a:rPr lang="en-US" dirty="0"/>
              <a:t>Governance Questions 3 of 3</a:t>
            </a:r>
          </a:p>
        </p:txBody>
      </p:sp>
      <p:sp>
        <p:nvSpPr>
          <p:cNvPr id="3" name="Content Placeholder 2"/>
          <p:cNvSpPr>
            <a:spLocks noGrp="1"/>
          </p:cNvSpPr>
          <p:nvPr>
            <p:ph idx="1"/>
          </p:nvPr>
        </p:nvSpPr>
        <p:spPr>
          <a:xfrm>
            <a:off x="330925" y="1123406"/>
            <a:ext cx="11756571" cy="5417094"/>
          </a:xfrm>
        </p:spPr>
        <p:txBody>
          <a:bodyPr>
            <a:normAutofit fontScale="55000" lnSpcReduction="20000"/>
          </a:bodyPr>
          <a:lstStyle/>
          <a:p>
            <a:pPr lvl="0"/>
            <a:endParaRPr lang="en-US"/>
          </a:p>
          <a:p>
            <a:pPr marL="0" lvl="0" indent="0">
              <a:lnSpc>
                <a:spcPct val="107000"/>
              </a:lnSpc>
              <a:spcBef>
                <a:spcPts val="0"/>
              </a:spcBef>
              <a:buNone/>
            </a:pPr>
            <a:endParaRPr lang="en-US" sz="2600">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buNone/>
            </a:pPr>
            <a:endParaRPr lang="en-US" sz="2600">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buNone/>
            </a:pPr>
            <a:endParaRPr lang="en-US" sz="2600">
              <a:latin typeface="Arial" panose="020B0604020202020204" pitchFamily="34" charset="0"/>
              <a:ea typeface="Calibri" panose="020F0502020204030204" pitchFamily="34" charset="0"/>
              <a:cs typeface="Times New Roman" panose="02020603050405020304" pitchFamily="18" charset="0"/>
            </a:endParaRPr>
          </a:p>
          <a:p>
            <a:pPr lvl="0"/>
            <a:r>
              <a:rPr lang="en-US" sz="3200"/>
              <a:t>Describe how comments submitted by members of the public will be distributed publicly.</a:t>
            </a:r>
          </a:p>
          <a:p>
            <a:r>
              <a:rPr lang="en-US" sz="3200"/>
              <a:t>Describe the process by which the consortium will solicit and consider comments and input regarding a proposed decision from other entities located in the adult education region that provide education and workforce services for adults. Such entities will include but not necessarily be limited to, local public agencies, departments, and offices, particularly those with responsibility for local public safety and social services; workforce investment boards; libraries; and community-based organizations.</a:t>
            </a:r>
          </a:p>
          <a:p>
            <a:r>
              <a:rPr lang="en-US" sz="3200"/>
              <a:t>How will you determine approval of a distribution schedule pursuant to Section 84913 (CFAD process)?</a:t>
            </a:r>
          </a:p>
          <a:p>
            <a:r>
              <a:rPr lang="en-US" sz="3200"/>
              <a:t>Has the consortium A) designated a member to serve as the fund administrator to receive and distribute funds from the program or B) chosen to have a funds flow directly to the member districts based upon the approved distribution schedule?</a:t>
            </a:r>
          </a:p>
          <a:p>
            <a:r>
              <a:rPr lang="en-US" sz="3200"/>
              <a:t>How will members join, leave, or be dismissed from the consortium?</a:t>
            </a:r>
          </a:p>
          <a:p>
            <a:pPr lvl="0"/>
            <a:endParaRPr lang="en-US" sz="2200"/>
          </a:p>
          <a:p>
            <a:endParaRPr lang="en-US"/>
          </a:p>
          <a:p>
            <a:endParaRPr lang="en-US" sz="2800"/>
          </a:p>
        </p:txBody>
      </p:sp>
      <p:sp>
        <p:nvSpPr>
          <p:cNvPr id="4" name="Slide Number Placeholder 3"/>
          <p:cNvSpPr>
            <a:spLocks noGrp="1"/>
          </p:cNvSpPr>
          <p:nvPr>
            <p:ph type="sldNum" sz="quarter" idx="12"/>
          </p:nvPr>
        </p:nvSpPr>
        <p:spPr/>
        <p:txBody>
          <a:bodyPr/>
          <a:lstStyle/>
          <a:p>
            <a:fld id="{DE959608-952C-483B-AC74-BEAA6DA69B15}" type="slidenum">
              <a:rPr lang="en-US" smtClean="0"/>
              <a:t>19</a:t>
            </a:fld>
            <a:endParaRPr lang="en-US"/>
          </a:p>
        </p:txBody>
      </p:sp>
    </p:spTree>
    <p:extLst>
      <p:ext uri="{BB962C8B-B14F-4D97-AF65-F5344CB8AC3E}">
        <p14:creationId xmlns:p14="http://schemas.microsoft.com/office/powerpoint/2010/main" val="2780394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Presentation</a:t>
            </a:r>
          </a:p>
        </p:txBody>
      </p:sp>
      <p:sp>
        <p:nvSpPr>
          <p:cNvPr id="3" name="Content Placeholder 2"/>
          <p:cNvSpPr>
            <a:spLocks noGrp="1"/>
          </p:cNvSpPr>
          <p:nvPr>
            <p:ph idx="1"/>
          </p:nvPr>
        </p:nvSpPr>
        <p:spPr>
          <a:xfrm>
            <a:off x="838199" y="1584960"/>
            <a:ext cx="10918371" cy="4955540"/>
          </a:xfrm>
        </p:spPr>
        <p:txBody>
          <a:bodyPr/>
          <a:lstStyle/>
          <a:p>
            <a:r>
              <a:rPr lang="en-US" sz="2200"/>
              <a:t>CAEP Legislative Requirements (Member Effectiveness)</a:t>
            </a:r>
          </a:p>
          <a:p>
            <a:r>
              <a:rPr lang="en-US" sz="2200"/>
              <a:t>NOVA Certification of Assurances</a:t>
            </a:r>
          </a:p>
          <a:p>
            <a:r>
              <a:rPr lang="en-US" sz="2200"/>
              <a:t>Consortium Responsibilities</a:t>
            </a:r>
          </a:p>
          <a:p>
            <a:r>
              <a:rPr lang="en-US" sz="2200"/>
              <a:t>CAEP Member Effectiveness Process</a:t>
            </a:r>
          </a:p>
          <a:p>
            <a:r>
              <a:rPr lang="en-US" sz="2200"/>
              <a:t>Release of CAEP Member Effectiveness Memo (and TOPSPro Reporting process)</a:t>
            </a:r>
          </a:p>
          <a:p>
            <a:r>
              <a:rPr lang="en-US" sz="2200"/>
              <a:t>Consortium Governance Certification</a:t>
            </a:r>
          </a:p>
          <a:p>
            <a:r>
              <a:rPr lang="en-US" sz="2200"/>
              <a:t>Questions</a:t>
            </a:r>
          </a:p>
          <a:p>
            <a:endParaRPr lang="en-US"/>
          </a:p>
        </p:txBody>
      </p:sp>
      <p:sp>
        <p:nvSpPr>
          <p:cNvPr id="4" name="Slide Number Placeholder 3"/>
          <p:cNvSpPr>
            <a:spLocks noGrp="1"/>
          </p:cNvSpPr>
          <p:nvPr>
            <p:ph type="sldNum" sz="quarter" idx="12"/>
          </p:nvPr>
        </p:nvSpPr>
        <p:spPr/>
        <p:txBody>
          <a:bodyPr/>
          <a:lstStyle/>
          <a:p>
            <a:fld id="{DE959608-952C-483B-AC74-BEAA6DA69B15}" type="slidenum">
              <a:rPr lang="en-US" smtClean="0"/>
              <a:t>2</a:t>
            </a:fld>
            <a:endParaRPr lang="en-US"/>
          </a:p>
        </p:txBody>
      </p:sp>
    </p:spTree>
    <p:extLst>
      <p:ext uri="{BB962C8B-B14F-4D97-AF65-F5344CB8AC3E}">
        <p14:creationId xmlns:p14="http://schemas.microsoft.com/office/powerpoint/2010/main" val="890112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80" y="995048"/>
            <a:ext cx="10515600" cy="775696"/>
          </a:xfrm>
        </p:spPr>
        <p:txBody>
          <a:bodyPr/>
          <a:lstStyle/>
          <a:p>
            <a:r>
              <a:rPr lang="en-US"/>
              <a:t>Governance Questions</a:t>
            </a:r>
          </a:p>
        </p:txBody>
      </p:sp>
      <p:sp>
        <p:nvSpPr>
          <p:cNvPr id="3" name="Content Placeholder 2"/>
          <p:cNvSpPr>
            <a:spLocks noGrp="1"/>
          </p:cNvSpPr>
          <p:nvPr>
            <p:ph idx="1"/>
          </p:nvPr>
        </p:nvSpPr>
        <p:spPr/>
        <p:txBody>
          <a:bodyPr/>
          <a:lstStyle/>
          <a:p>
            <a:pPr lvl="0"/>
            <a:r>
              <a:rPr lang="en-US" sz="2400"/>
              <a:t>How does the consortium monitor and administer carryover funds? Do you have a bylaw that governs carryover?</a:t>
            </a:r>
          </a:p>
          <a:p>
            <a:pPr lvl="0"/>
            <a:r>
              <a:rPr lang="en-US" sz="2400"/>
              <a:t>How does your consortium define member effectiveness?  What bylaws does your consortium have addressing member effectiveness?</a:t>
            </a:r>
          </a:p>
          <a:p>
            <a:pPr lvl="0"/>
            <a:r>
              <a:rPr lang="en-US" sz="2400"/>
              <a:t>Does the consortium have a formal document detailing its working beyond the questionnaire? (Please provide a link)</a:t>
            </a:r>
          </a:p>
          <a:p>
            <a:endParaRPr lang="en-US"/>
          </a:p>
        </p:txBody>
      </p:sp>
      <p:sp>
        <p:nvSpPr>
          <p:cNvPr id="4" name="Slide Number Placeholder 3"/>
          <p:cNvSpPr>
            <a:spLocks noGrp="1"/>
          </p:cNvSpPr>
          <p:nvPr>
            <p:ph type="sldNum" sz="quarter" idx="12"/>
          </p:nvPr>
        </p:nvSpPr>
        <p:spPr/>
        <p:txBody>
          <a:bodyPr/>
          <a:lstStyle/>
          <a:p>
            <a:fld id="{DE959608-952C-483B-AC74-BEAA6DA69B15}" type="slidenum">
              <a:rPr lang="en-US" smtClean="0"/>
              <a:t>20</a:t>
            </a:fld>
            <a:endParaRPr lang="en-US"/>
          </a:p>
        </p:txBody>
      </p:sp>
    </p:spTree>
    <p:extLst>
      <p:ext uri="{BB962C8B-B14F-4D97-AF65-F5344CB8AC3E}">
        <p14:creationId xmlns:p14="http://schemas.microsoft.com/office/powerpoint/2010/main" val="3248485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959608-952C-483B-AC74-BEAA6DA69B15}" type="slidenum">
              <a:rPr lang="en-US" smtClean="0"/>
              <a:t>21</a:t>
            </a:fld>
            <a:endParaRPr lang="en-US"/>
          </a:p>
        </p:txBody>
      </p:sp>
      <p:pic>
        <p:nvPicPr>
          <p:cNvPr id="6" name="Picture 6" descr="Picture of question mark over a puzzle with one puzzle piece not in place. &#10;">
            <a:extLst>
              <a:ext uri="{FF2B5EF4-FFF2-40B4-BE49-F238E27FC236}">
                <a16:creationId xmlns:a16="http://schemas.microsoft.com/office/drawing/2014/main" id="{59A3FAE3-ABE8-42CE-B89C-CAE249D36BA5}"/>
              </a:ext>
            </a:extLst>
          </p:cNvPr>
          <p:cNvPicPr>
            <a:picLocks noGrp="1" noChangeAspect="1"/>
          </p:cNvPicPr>
          <p:nvPr>
            <p:ph idx="1"/>
          </p:nvPr>
        </p:nvPicPr>
        <p:blipFill rotWithShape="1">
          <a:blip r:embed="rId3"/>
          <a:srcRect l="26783" t="26598" r="26272" b="10605"/>
          <a:stretch/>
        </p:blipFill>
        <p:spPr>
          <a:xfrm>
            <a:off x="3263153" y="1810871"/>
            <a:ext cx="5719482" cy="4285129"/>
          </a:xfrm>
        </p:spPr>
      </p:pic>
      <p:sp>
        <p:nvSpPr>
          <p:cNvPr id="7" name="Title 6">
            <a:extLst>
              <a:ext uri="{FF2B5EF4-FFF2-40B4-BE49-F238E27FC236}">
                <a16:creationId xmlns:a16="http://schemas.microsoft.com/office/drawing/2014/main" id="{CDB733DD-26AD-B645-8355-498F6D68ADAD}"/>
              </a:ext>
            </a:extLst>
          </p:cNvPr>
          <p:cNvSpPr>
            <a:spLocks noGrp="1"/>
          </p:cNvSpPr>
          <p:nvPr>
            <p:ph type="title"/>
          </p:nvPr>
        </p:nvSpPr>
        <p:spPr>
          <a:xfrm>
            <a:off x="838200" y="485308"/>
            <a:ext cx="10515600" cy="1325563"/>
          </a:xfrm>
        </p:spPr>
        <p:txBody>
          <a:bodyPr/>
          <a:lstStyle/>
          <a:p>
            <a:r>
              <a:rPr lang="en-US" dirty="0"/>
              <a:t>Wrap Up and Questions</a:t>
            </a:r>
          </a:p>
        </p:txBody>
      </p:sp>
    </p:spTree>
    <p:extLst>
      <p:ext uri="{BB962C8B-B14F-4D97-AF65-F5344CB8AC3E}">
        <p14:creationId xmlns:p14="http://schemas.microsoft.com/office/powerpoint/2010/main" val="2727225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959608-952C-483B-AC74-BEAA6DA69B15}" type="slidenum">
              <a:rPr lang="en-US" smtClean="0"/>
              <a:t>22</a:t>
            </a:fld>
            <a:endParaRPr lang="en-US"/>
          </a:p>
        </p:txBody>
      </p:sp>
      <p:pic>
        <p:nvPicPr>
          <p:cNvPr id="5" name="Picture 6" descr="Picture of California Adult Education website dipicting the login button, register as a user, home page, submit a support request, and view my support requests button. ">
            <a:extLst>
              <a:ext uri="{FF2B5EF4-FFF2-40B4-BE49-F238E27FC236}">
                <a16:creationId xmlns:a16="http://schemas.microsoft.com/office/drawing/2014/main" id="{58F674E2-BE6D-41DF-982B-82E79C0534D9}"/>
              </a:ext>
            </a:extLst>
          </p:cNvPr>
          <p:cNvPicPr>
            <a:picLocks noGrp="1" noChangeAspect="1"/>
          </p:cNvPicPr>
          <p:nvPr>
            <p:ph idx="1"/>
          </p:nvPr>
        </p:nvPicPr>
        <p:blipFill rotWithShape="1">
          <a:blip r:embed="rId3"/>
          <a:srcRect t="25127"/>
          <a:stretch/>
        </p:blipFill>
        <p:spPr>
          <a:xfrm>
            <a:off x="-4846" y="1721224"/>
            <a:ext cx="12195067" cy="5138225"/>
          </a:xfrm>
        </p:spPr>
      </p:pic>
      <p:sp>
        <p:nvSpPr>
          <p:cNvPr id="3" name="Title 2">
            <a:extLst>
              <a:ext uri="{FF2B5EF4-FFF2-40B4-BE49-F238E27FC236}">
                <a16:creationId xmlns:a16="http://schemas.microsoft.com/office/drawing/2014/main" id="{30AA9CC5-B89D-EC41-B27A-1603AB09AEC9}"/>
              </a:ext>
            </a:extLst>
          </p:cNvPr>
          <p:cNvSpPr>
            <a:spLocks noGrp="1"/>
          </p:cNvSpPr>
          <p:nvPr>
            <p:ph type="title"/>
          </p:nvPr>
        </p:nvSpPr>
        <p:spPr/>
        <p:txBody>
          <a:bodyPr/>
          <a:lstStyle/>
          <a:p>
            <a:r>
              <a:rPr lang="en-US" dirty="0"/>
              <a:t>Request Support from CAEP TAP</a:t>
            </a:r>
          </a:p>
        </p:txBody>
      </p:sp>
    </p:spTree>
    <p:extLst>
      <p:ext uri="{BB962C8B-B14F-4D97-AF65-F5344CB8AC3E}">
        <p14:creationId xmlns:p14="http://schemas.microsoft.com/office/powerpoint/2010/main" val="2717017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9287"/>
            <a:ext cx="10515600" cy="1325563"/>
          </a:xfrm>
        </p:spPr>
        <p:txBody>
          <a:bodyPr/>
          <a:lstStyle/>
          <a:p>
            <a:r>
              <a:rPr lang="en-US" sz="4400"/>
              <a:t>CAEP Legislative Requirements</a:t>
            </a:r>
            <a:endParaRPr lang="en-US"/>
          </a:p>
        </p:txBody>
      </p:sp>
      <p:sp>
        <p:nvSpPr>
          <p:cNvPr id="3" name="Content Placeholder 2"/>
          <p:cNvSpPr>
            <a:spLocks noGrp="1"/>
          </p:cNvSpPr>
          <p:nvPr>
            <p:ph idx="1"/>
          </p:nvPr>
        </p:nvSpPr>
        <p:spPr>
          <a:xfrm>
            <a:off x="444137" y="1825624"/>
            <a:ext cx="10909663" cy="4122329"/>
          </a:xfrm>
        </p:spPr>
        <p:txBody>
          <a:bodyPr/>
          <a:lstStyle/>
          <a:p>
            <a:r>
              <a:rPr lang="en-US" sz="3200"/>
              <a:t>CAEP member effectiveness is defined per the CAEP assurances listed and further defined/mandated by education code (84900 – 84920). </a:t>
            </a:r>
          </a:p>
          <a:p>
            <a:r>
              <a:rPr lang="en-US" sz="3200"/>
              <a:t>The CAEP assurances are part of the CFAD certification process in NOVA (in order to receive state CAEP funding).</a:t>
            </a:r>
          </a:p>
          <a:p>
            <a:pPr marL="0" indent="0">
              <a:buNone/>
            </a:pPr>
            <a:endParaRPr lang="en-US" sz="3200"/>
          </a:p>
          <a:p>
            <a:endParaRPr lang="en-US"/>
          </a:p>
        </p:txBody>
      </p:sp>
      <p:sp>
        <p:nvSpPr>
          <p:cNvPr id="4" name="Slide Number Placeholder 3"/>
          <p:cNvSpPr>
            <a:spLocks noGrp="1"/>
          </p:cNvSpPr>
          <p:nvPr>
            <p:ph type="sldNum" sz="quarter" idx="12"/>
          </p:nvPr>
        </p:nvSpPr>
        <p:spPr/>
        <p:txBody>
          <a:bodyPr/>
          <a:lstStyle/>
          <a:p>
            <a:fld id="{DE959608-952C-483B-AC74-BEAA6DA69B15}" type="slidenum">
              <a:rPr lang="en-US" smtClean="0"/>
              <a:t>3</a:t>
            </a:fld>
            <a:endParaRPr lang="en-US"/>
          </a:p>
        </p:txBody>
      </p:sp>
    </p:spTree>
    <p:extLst>
      <p:ext uri="{BB962C8B-B14F-4D97-AF65-F5344CB8AC3E}">
        <p14:creationId xmlns:p14="http://schemas.microsoft.com/office/powerpoint/2010/main" val="1722953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AEP Assurances"/>
          <p:cNvSpPr>
            <a:spLocks noGrp="1"/>
          </p:cNvSpPr>
          <p:nvPr>
            <p:ph type="title"/>
          </p:nvPr>
        </p:nvSpPr>
        <p:spPr>
          <a:xfrm>
            <a:off x="492760" y="771527"/>
            <a:ext cx="10515600" cy="1325563"/>
          </a:xfrm>
        </p:spPr>
        <p:txBody>
          <a:bodyPr/>
          <a:lstStyle/>
          <a:p>
            <a:r>
              <a:rPr lang="en-US" dirty="0"/>
              <a:t>CAEP Assurances</a:t>
            </a:r>
          </a:p>
        </p:txBody>
      </p:sp>
      <p:sp>
        <p:nvSpPr>
          <p:cNvPr id="3" name="Content Placeholder 2"/>
          <p:cNvSpPr>
            <a:spLocks noGrp="1"/>
          </p:cNvSpPr>
          <p:nvPr>
            <p:ph idx="1"/>
          </p:nvPr>
        </p:nvSpPr>
        <p:spPr>
          <a:xfrm>
            <a:off x="838200" y="1825625"/>
            <a:ext cx="10515600" cy="3800112"/>
          </a:xfrm>
        </p:spPr>
        <p:txBody>
          <a:bodyPr>
            <a:normAutofit/>
          </a:bodyPr>
          <a:lstStyle/>
          <a:p>
            <a:r>
              <a:rPr lang="en-US" sz="4000" dirty="0"/>
              <a:t>Membership and Decision-Making</a:t>
            </a:r>
          </a:p>
          <a:p>
            <a:r>
              <a:rPr lang="en-US" sz="4000" dirty="0"/>
              <a:t>Public Meetings</a:t>
            </a:r>
          </a:p>
          <a:p>
            <a:r>
              <a:rPr lang="en-US" sz="4000" dirty="0"/>
              <a:t>Reporting Requirements</a:t>
            </a:r>
          </a:p>
        </p:txBody>
      </p:sp>
      <p:sp>
        <p:nvSpPr>
          <p:cNvPr id="4" name="Slide Number Placeholder 3"/>
          <p:cNvSpPr>
            <a:spLocks noGrp="1"/>
          </p:cNvSpPr>
          <p:nvPr>
            <p:ph type="sldNum" sz="quarter" idx="12"/>
          </p:nvPr>
        </p:nvSpPr>
        <p:spPr/>
        <p:txBody>
          <a:bodyPr/>
          <a:lstStyle/>
          <a:p>
            <a:fld id="{DE959608-952C-483B-AC74-BEAA6DA69B15}" type="slidenum">
              <a:rPr lang="en-US" smtClean="0"/>
              <a:t>4</a:t>
            </a:fld>
            <a:endParaRPr lang="en-US"/>
          </a:p>
        </p:txBody>
      </p:sp>
    </p:spTree>
    <p:extLst>
      <p:ext uri="{BB962C8B-B14F-4D97-AF65-F5344CB8AC3E}">
        <p14:creationId xmlns:p14="http://schemas.microsoft.com/office/powerpoint/2010/main" val="599060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7687"/>
            <a:ext cx="10515600" cy="827947"/>
          </a:xfrm>
        </p:spPr>
        <p:txBody>
          <a:bodyPr>
            <a:normAutofit/>
          </a:bodyPr>
          <a:lstStyle/>
          <a:p>
            <a:r>
              <a:rPr lang="en-US" dirty="0"/>
              <a:t>Membership &amp; Decision-Making</a:t>
            </a:r>
          </a:p>
        </p:txBody>
      </p:sp>
      <p:sp>
        <p:nvSpPr>
          <p:cNvPr id="3" name="Content Placeholder 2"/>
          <p:cNvSpPr>
            <a:spLocks noGrp="1"/>
          </p:cNvSpPr>
          <p:nvPr>
            <p:ph idx="1"/>
          </p:nvPr>
        </p:nvSpPr>
        <p:spPr>
          <a:xfrm>
            <a:off x="104503" y="1193074"/>
            <a:ext cx="11939451" cy="5442857"/>
          </a:xfrm>
        </p:spPr>
        <p:txBody>
          <a:bodyPr>
            <a:normAutofit/>
          </a:bodyPr>
          <a:lstStyle/>
          <a:p>
            <a:pPr marL="342900" lvl="0" indent="-342900">
              <a:spcBef>
                <a:spcPts val="0"/>
              </a:spcBef>
              <a:buSzPts val="1000"/>
              <a:buFont typeface="Symbol" panose="05050102010706020507" pitchFamily="18" charset="2"/>
              <a:buChar char=""/>
              <a:tabLst>
                <a:tab pos="457200" algn="l"/>
              </a:tabLst>
            </a:pPr>
            <a:r>
              <a:rPr lang="en-US" dirty="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any community college district, school district, or county office of education, or any joint powers authority consisting of community college districts, school districts, county offices of education, or a combination of these, located within the boundaries of the adult education region shall be permitted to join the consortium as a member (EC 84905 (a)(b). </a:t>
            </a:r>
            <a:endParaRPr lang="en-US" dirty="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dirty="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only members as described above (and in EC 84905) are allowed to join my consortium as members and participate in decision making and approvals whether in a public meeting, or via the NOVA planning, budgeting &amp; expense reporting system.</a:t>
            </a:r>
            <a:endParaRPr lang="en-US" dirty="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dirty="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as a condition of joining a consortium, as a member, I shall commit to reporting any funds (as described in EC 84916) available to that member for the purposes of education and workforce services for adults and the uses of those funds through the annual Program Area exercise in NOVA for reporting leveraged funds, and instructional hours.</a:t>
            </a:r>
            <a:endParaRPr lang="en-US" dirty="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dirty="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as a member of the consortium my district shall be represented only by an official designated by the governing board of the member (EC 84905 (c)).</a:t>
            </a:r>
            <a:endParaRPr lang="en-US" dirty="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dirty="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as a member of the consortium, I shall participate in any decision made by the consortium (EC 84905 (d)(1)(A)).</a:t>
            </a:r>
            <a:endParaRPr lang="en-US" dirty="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dirty="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all decision made by the consortium and its members is final (EC 84905 (d)(1)(F)).</a:t>
            </a:r>
            <a:endParaRPr lang="en-US" dirty="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dirty="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I will adhere to the consortium rules and procedures and, as agreed upon by the consortium members, to any additional by-laws, charters, etc.</a:t>
            </a:r>
            <a:endParaRPr lang="en-US" dirty="0">
              <a:solidFill>
                <a:srgbClr val="333333"/>
              </a:solidFill>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DE959608-952C-483B-AC74-BEAA6DA69B15}" type="slidenum">
              <a:rPr lang="en-US" smtClean="0"/>
              <a:t>5</a:t>
            </a:fld>
            <a:endParaRPr lang="en-US"/>
          </a:p>
        </p:txBody>
      </p:sp>
    </p:spTree>
    <p:extLst>
      <p:ext uri="{BB962C8B-B14F-4D97-AF65-F5344CB8AC3E}">
        <p14:creationId xmlns:p14="http://schemas.microsoft.com/office/powerpoint/2010/main" val="176371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365128"/>
            <a:ext cx="10515600" cy="714736"/>
          </a:xfrm>
        </p:spPr>
        <p:txBody>
          <a:bodyPr>
            <a:normAutofit fontScale="90000"/>
          </a:bodyPr>
          <a:lstStyle/>
          <a:p>
            <a:r>
              <a:rPr lang="en-US"/>
              <a:t>Public Meetings</a:t>
            </a:r>
          </a:p>
        </p:txBody>
      </p:sp>
      <p:sp>
        <p:nvSpPr>
          <p:cNvPr id="3" name="Content Placeholder 2"/>
          <p:cNvSpPr>
            <a:spLocks noGrp="1"/>
          </p:cNvSpPr>
          <p:nvPr>
            <p:ph idx="1"/>
          </p:nvPr>
        </p:nvSpPr>
        <p:spPr>
          <a:xfrm>
            <a:off x="174171" y="1149531"/>
            <a:ext cx="11861075" cy="5547359"/>
          </a:xfrm>
        </p:spPr>
        <p:txBody>
          <a:bodyPr>
            <a:normAutofit lnSpcReduction="10000"/>
          </a:bodyPr>
          <a:lstStyle/>
          <a:p>
            <a:pPr marL="342900" lvl="0" indent="-342900">
              <a:spcBef>
                <a:spcPts val="0"/>
              </a:spcBef>
              <a:buSzPts val="1000"/>
              <a:buFont typeface="Symbol" panose="05050102010706020507" pitchFamily="18" charset="2"/>
              <a:buChar char=""/>
              <a:tabLst>
                <a:tab pos="457200" algn="l"/>
              </a:tabLst>
            </a:pP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a proposed decision is considered at an open, properly noticed public meeting of the consortium at which members of the public may comment (EC 84905 (d)(1)(B)).</a:t>
            </a:r>
            <a:endParaRPr lang="en-US" sz="200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the consortium has provided the public with adequate notice of a proposed decision and considered any comments submitted by members of the public, and any comments submitted by members of the public have been distributed publicly (EC 84905 (d)(1)(C)).</a:t>
            </a:r>
            <a:endParaRPr lang="en-US" sz="200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the consortium has requested comments regarding a proposed decision from other entities located in the adult education region that provide education and workforce services for adults (EC 84905 (d)(1)(D)(</a:t>
            </a:r>
            <a:r>
              <a:rPr lang="en-US" sz="2000" err="1">
                <a:solidFill>
                  <a:srgbClr val="333333"/>
                </a:solidFill>
                <a:latin typeface="Calibri" panose="020F0502020204030204" pitchFamily="34" charset="0"/>
                <a:ea typeface="Times New Roman" panose="02020603050405020304" pitchFamily="18" charset="0"/>
                <a:cs typeface="Calibri" panose="020F0502020204030204" pitchFamily="34" charset="0"/>
              </a:rPr>
              <a:t>i</a:t>
            </a: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a:t>
            </a:r>
            <a:endParaRPr lang="en-US" sz="200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the consortium has requested comments regarding a proposed decision from other entities located in the adult education region that provide education and workforce services for adults (EC 84905 (d)(1)(D)(</a:t>
            </a:r>
            <a:r>
              <a:rPr lang="en-US" sz="2000" err="1">
                <a:solidFill>
                  <a:srgbClr val="333333"/>
                </a:solidFill>
                <a:latin typeface="Calibri" panose="020F0502020204030204" pitchFamily="34" charset="0"/>
                <a:ea typeface="Times New Roman" panose="02020603050405020304" pitchFamily="18" charset="0"/>
                <a:cs typeface="Calibri" panose="020F0502020204030204" pitchFamily="34" charset="0"/>
              </a:rPr>
              <a:t>i</a:t>
            </a: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a:t>
            </a:r>
            <a:endParaRPr lang="en-US" sz="200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the consortium has considered input provided by pupils, teachers employed by local educational agencies, community college faculty, principals, administrators, classified staff, and the local bargaining units of the school districts and community college districts before it makes a decision (EC 84905 (d)(1)(E)).</a:t>
            </a:r>
            <a:endParaRPr lang="en-US" sz="200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in addition to the meeting requirements listed in EC 84905, and as agreed upon by the consortium members, that I will follow the public meeting requirements listed in the Ralph M. Brown Act as the Brown Act applies to the governing body of any “local body created by state or federal statute.” (Ed. Code, section 54952.)</a:t>
            </a:r>
            <a:endParaRPr lang="en-US" sz="2000">
              <a:solidFill>
                <a:srgbClr val="333333"/>
              </a:solidFill>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12"/>
          </p:nvPr>
        </p:nvSpPr>
        <p:spPr/>
        <p:txBody>
          <a:bodyPr/>
          <a:lstStyle/>
          <a:p>
            <a:fld id="{DE959608-952C-483B-AC74-BEAA6DA69B15}" type="slidenum">
              <a:rPr lang="en-US" smtClean="0"/>
              <a:t>6</a:t>
            </a:fld>
            <a:endParaRPr lang="en-US"/>
          </a:p>
        </p:txBody>
      </p:sp>
    </p:spTree>
    <p:extLst>
      <p:ext uri="{BB962C8B-B14F-4D97-AF65-F5344CB8AC3E}">
        <p14:creationId xmlns:p14="http://schemas.microsoft.com/office/powerpoint/2010/main" val="2722804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775696"/>
          </a:xfrm>
        </p:spPr>
        <p:txBody>
          <a:bodyPr>
            <a:normAutofit/>
          </a:bodyPr>
          <a:lstStyle/>
          <a:p>
            <a:r>
              <a:rPr lang="en-US"/>
              <a:t>Reporting Requirements</a:t>
            </a:r>
          </a:p>
        </p:txBody>
      </p:sp>
      <p:sp>
        <p:nvSpPr>
          <p:cNvPr id="3" name="Content Placeholder 2"/>
          <p:cNvSpPr>
            <a:spLocks noGrp="1"/>
          </p:cNvSpPr>
          <p:nvPr>
            <p:ph idx="1"/>
          </p:nvPr>
        </p:nvSpPr>
        <p:spPr>
          <a:xfrm>
            <a:off x="365760" y="1210491"/>
            <a:ext cx="11643360" cy="5199019"/>
          </a:xfrm>
        </p:spPr>
        <p:txBody>
          <a:bodyPr>
            <a:normAutofit lnSpcReduction="10000"/>
          </a:bodyPr>
          <a:lstStyle/>
          <a:p>
            <a:pPr marL="342900" lvl="0" indent="-342900">
              <a:spcBef>
                <a:spcPts val="0"/>
              </a:spcBef>
              <a:buSzPts val="1000"/>
              <a:buFont typeface="Symbol" panose="05050102010706020507" pitchFamily="18" charset="2"/>
              <a:buChar char=""/>
              <a:tabLst>
                <a:tab pos="457200" algn="l"/>
              </a:tabLst>
            </a:pP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I will participate in completing and updating any consortium long range and/or short range planning efforts and/or budget work plans (EC 84906, 84914(a)).</a:t>
            </a:r>
            <a:endParaRPr lang="en-US" sz="200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all CAEP expenses have been expended in the CAEP seven program areas, and services provided are consistent with the 3-year plan, the annual plan, and my district’s work plan &amp; budget as submitted in NOVA (EC 84913 (1-7), 84906, 8914(a)).</a:t>
            </a:r>
            <a:endParaRPr lang="en-US" sz="200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my expenditures of CAEP funds match the objectives/activities included in the annual plan and the member work plan (EC 84906, 84914(a)).</a:t>
            </a:r>
            <a:endParaRPr lang="en-US" sz="200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my expenditures of CAEP funds adhere to the allowable uses of funds as identified in the CAEP Fiscal Management Guide.</a:t>
            </a:r>
            <a:endParaRPr lang="en-US" sz="200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I will report student level enrollment data and outcomes as prescribed by the State CAEP Office (EC 84920).</a:t>
            </a:r>
            <a:endParaRPr lang="en-US" sz="200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I will share financial expenditure and progress reports with the members of my regional consortium.</a:t>
            </a:r>
            <a:endParaRPr lang="en-US" sz="200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I understand that as a member if I do not meet any of these items I have certified, I will be deemed an ineffective member which may result in a loss or reduction of CAEP funding (EC 84914(b)).</a:t>
            </a:r>
            <a:endParaRPr lang="en-US" sz="200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buSzPts val="1000"/>
              <a:buFont typeface="Symbol" panose="05050102010706020507" pitchFamily="18" charset="2"/>
              <a:buChar char=""/>
              <a:tabLst>
                <a:tab pos="457200" algn="l"/>
              </a:tabLst>
            </a:pPr>
            <a:r>
              <a:rPr lang="en-US" sz="2000">
                <a:solidFill>
                  <a:srgbClr val="333333"/>
                </a:solidFill>
                <a:latin typeface="Calibri" panose="020F0502020204030204" pitchFamily="34" charset="0"/>
                <a:ea typeface="Times New Roman" panose="02020603050405020304" pitchFamily="18" charset="0"/>
                <a:cs typeface="Calibri" panose="020F0502020204030204" pitchFamily="34" charset="0"/>
              </a:rPr>
              <a:t>I certify that all CAEP expenses have been expended only for the education of persons 18 years of age or older (EC 84901(a)).</a:t>
            </a:r>
            <a:endParaRPr lang="en-US" sz="2000">
              <a:solidFill>
                <a:srgbClr val="333333"/>
              </a:solidFill>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12"/>
          </p:nvPr>
        </p:nvSpPr>
        <p:spPr/>
        <p:txBody>
          <a:bodyPr/>
          <a:lstStyle/>
          <a:p>
            <a:fld id="{DE959608-952C-483B-AC74-BEAA6DA69B15}" type="slidenum">
              <a:rPr lang="en-US" smtClean="0"/>
              <a:t>7</a:t>
            </a:fld>
            <a:endParaRPr lang="en-US"/>
          </a:p>
        </p:txBody>
      </p:sp>
    </p:spTree>
    <p:extLst>
      <p:ext uri="{BB962C8B-B14F-4D97-AF65-F5344CB8AC3E}">
        <p14:creationId xmlns:p14="http://schemas.microsoft.com/office/powerpoint/2010/main" val="1497142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NOVA Certification</a:t>
            </a:r>
          </a:p>
        </p:txBody>
      </p:sp>
      <p:sp>
        <p:nvSpPr>
          <p:cNvPr id="3" name="Content Placeholder 2"/>
          <p:cNvSpPr>
            <a:spLocks noGrp="1"/>
          </p:cNvSpPr>
          <p:nvPr>
            <p:ph idx="1"/>
          </p:nvPr>
        </p:nvSpPr>
        <p:spPr>
          <a:xfrm>
            <a:off x="289249" y="1825625"/>
            <a:ext cx="11719249" cy="4435216"/>
          </a:xfrm>
        </p:spPr>
        <p:txBody>
          <a:bodyPr>
            <a:normAutofit/>
          </a:bodyPr>
          <a:lstStyle/>
          <a:p>
            <a:r>
              <a:rPr lang="en-US" sz="2500">
                <a:latin typeface="Calibri" panose="020F0502020204030204" pitchFamily="34" charset="0"/>
                <a:ea typeface="Calibri" panose="020F0502020204030204" pitchFamily="34" charset="0"/>
                <a:cs typeface="Arial" panose="020B0604020202020204" pitchFamily="34" charset="0"/>
              </a:rPr>
              <a:t>Each CAEP consortium member agrees to follow the list of CAEP assurances when they certify their annual allocation via the Consortium Fiscal Administration Declaration (CFAD).</a:t>
            </a:r>
          </a:p>
          <a:p>
            <a:r>
              <a:rPr lang="en-US" sz="2500">
                <a:latin typeface="Calibri" panose="020F0502020204030204" pitchFamily="34" charset="0"/>
                <a:ea typeface="Calibri" panose="020F0502020204030204" pitchFamily="34" charset="0"/>
                <a:cs typeface="Arial" panose="020B0604020202020204" pitchFamily="34" charset="0"/>
              </a:rPr>
              <a:t>By clicking "Approve" in the NOVA system, the member is confirming that they agree to all the CAEP assurances listed under sections labeled: Membership &amp; Decision-Making, Public Meetings, and Reporting Requirements.</a:t>
            </a:r>
          </a:p>
          <a:p>
            <a:r>
              <a:rPr lang="en-US" sz="2500">
                <a:latin typeface="Calibri" panose="020F0502020204030204" pitchFamily="34" charset="0"/>
                <a:ea typeface="Calibri" panose="020F0502020204030204" pitchFamily="34" charset="0"/>
                <a:cs typeface="Arial" panose="020B0604020202020204" pitchFamily="34" charset="0"/>
              </a:rPr>
              <a:t>This also includes members certifying to any additional consortium rules and procedures and, as agreed upon by the consortium members (such as any additional by-laws, charters, etc.). </a:t>
            </a:r>
            <a:endParaRPr lang="en-US" sz="2500"/>
          </a:p>
        </p:txBody>
      </p:sp>
      <p:sp>
        <p:nvSpPr>
          <p:cNvPr id="4" name="Slide Number Placeholder 3"/>
          <p:cNvSpPr>
            <a:spLocks noGrp="1"/>
          </p:cNvSpPr>
          <p:nvPr>
            <p:ph type="sldNum" sz="quarter" idx="12"/>
          </p:nvPr>
        </p:nvSpPr>
        <p:spPr/>
        <p:txBody>
          <a:bodyPr/>
          <a:lstStyle/>
          <a:p>
            <a:fld id="{DE959608-952C-483B-AC74-BEAA6DA69B15}" type="slidenum">
              <a:rPr lang="en-US" smtClean="0"/>
              <a:t>8</a:t>
            </a:fld>
            <a:endParaRPr lang="en-US"/>
          </a:p>
        </p:txBody>
      </p:sp>
    </p:spTree>
    <p:extLst>
      <p:ext uri="{BB962C8B-B14F-4D97-AF65-F5344CB8AC3E}">
        <p14:creationId xmlns:p14="http://schemas.microsoft.com/office/powerpoint/2010/main" val="4174758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descr="Screenshot of NOVA Certification and Assurances "/>
          <p:cNvSpPr>
            <a:spLocks noGrp="1"/>
          </p:cNvSpPr>
          <p:nvPr>
            <p:ph type="sldNum" sz="quarter" idx="12"/>
          </p:nvPr>
        </p:nvSpPr>
        <p:spPr/>
        <p:txBody>
          <a:bodyPr/>
          <a:lstStyle/>
          <a:p>
            <a:fld id="{DE959608-952C-483B-AC74-BEAA6DA69B15}" type="slidenum">
              <a:rPr lang="en-US" smtClean="0"/>
              <a:t>9</a:t>
            </a:fld>
            <a:endParaRPr lang="en-US"/>
          </a:p>
        </p:txBody>
      </p:sp>
      <p:pic>
        <p:nvPicPr>
          <p:cNvPr id="5" name="Picture 4" descr="Screen shot of NOVA website CAEP Consortium Fiscal Administration Declaration: 2021-22 located in the menu bar on the left under Consortia &amp; Members Certification and assurances"/>
          <p:cNvPicPr>
            <a:picLocks noChangeAspect="1"/>
          </p:cNvPicPr>
          <p:nvPr/>
        </p:nvPicPr>
        <p:blipFill rotWithShape="1">
          <a:blip r:embed="rId3"/>
          <a:srcRect t="12140" b="5337"/>
          <a:stretch/>
        </p:blipFill>
        <p:spPr>
          <a:xfrm>
            <a:off x="130629" y="1564641"/>
            <a:ext cx="11933853" cy="4673600"/>
          </a:xfrm>
          <a:prstGeom prst="rect">
            <a:avLst/>
          </a:prstGeom>
        </p:spPr>
      </p:pic>
      <p:sp>
        <p:nvSpPr>
          <p:cNvPr id="2" name="Title 1">
            <a:extLst>
              <a:ext uri="{FF2B5EF4-FFF2-40B4-BE49-F238E27FC236}">
                <a16:creationId xmlns:a16="http://schemas.microsoft.com/office/drawing/2014/main" id="{D0BA06F5-2969-7540-B08F-816AE78DA34F}"/>
              </a:ext>
            </a:extLst>
          </p:cNvPr>
          <p:cNvSpPr>
            <a:spLocks noGrp="1"/>
          </p:cNvSpPr>
          <p:nvPr>
            <p:ph type="title"/>
          </p:nvPr>
        </p:nvSpPr>
        <p:spPr/>
        <p:txBody>
          <a:bodyPr/>
          <a:lstStyle/>
          <a:p>
            <a:r>
              <a:rPr lang="en-US" dirty="0"/>
              <a:t>NOVA Certification &amp; Assurances</a:t>
            </a:r>
          </a:p>
        </p:txBody>
      </p:sp>
    </p:spTree>
    <p:extLst>
      <p:ext uri="{BB962C8B-B14F-4D97-AF65-F5344CB8AC3E}">
        <p14:creationId xmlns:p14="http://schemas.microsoft.com/office/powerpoint/2010/main" val="1228911371"/>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E4BCF4D8983C40A36124FC3310ACB6" ma:contentTypeVersion="12" ma:contentTypeDescription="Create a new document." ma:contentTypeScope="" ma:versionID="d43b308f31f227c4139701fa0c215711">
  <xsd:schema xmlns:xsd="http://www.w3.org/2001/XMLSchema" xmlns:xs="http://www.w3.org/2001/XMLSchema" xmlns:p="http://schemas.microsoft.com/office/2006/metadata/properties" xmlns:ns3="c879b346-0b7d-453e-989e-4db3ade23c72" xmlns:ns4="89474bdd-c09e-4360-a4ae-bc1ba9dad73d" targetNamespace="http://schemas.microsoft.com/office/2006/metadata/properties" ma:root="true" ma:fieldsID="d1b734ad02ccef5127050b0290a73a5d" ns3:_="" ns4:_="">
    <xsd:import namespace="c879b346-0b7d-453e-989e-4db3ade23c72"/>
    <xsd:import namespace="89474bdd-c09e-4360-a4ae-bc1ba9dad73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79b346-0b7d-453e-989e-4db3ade23c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474bdd-c09e-4360-a4ae-bc1ba9dad73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12EE2D-8952-40B4-B508-2BA6DA9521F2}">
  <ds:schemaRefs>
    <ds:schemaRef ds:uri="89474bdd-c09e-4360-a4ae-bc1ba9dad73d"/>
    <ds:schemaRef ds:uri="c879b346-0b7d-453e-989e-4db3ade23c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88CC8C-F292-47EA-B9C8-6362D2C7DB68}">
  <ds:schemaRefs>
    <ds:schemaRef ds:uri="http://schemas.microsoft.com/sharepoint/v3/contenttype/forms"/>
  </ds:schemaRefs>
</ds:datastoreItem>
</file>

<file path=customXml/itemProps3.xml><?xml version="1.0" encoding="utf-8"?>
<ds:datastoreItem xmlns:ds="http://schemas.openxmlformats.org/officeDocument/2006/customXml" ds:itemID="{4D10C05D-FA45-4E53-8642-966D17CC59F6}">
  <ds:schemaRefs>
    <ds:schemaRef ds:uri="http://schemas.openxmlformats.org/package/2006/metadata/core-properties"/>
    <ds:schemaRef ds:uri="http://schemas.microsoft.com/office/2006/documentManagement/types"/>
    <ds:schemaRef ds:uri="http://www.w3.org/XML/1998/namespace"/>
    <ds:schemaRef ds:uri="89474bdd-c09e-4360-a4ae-bc1ba9dad73d"/>
    <ds:schemaRef ds:uri="http://purl.org/dc/dcmitype/"/>
    <ds:schemaRef ds:uri="c879b346-0b7d-453e-989e-4db3ade23c72"/>
    <ds:schemaRef ds:uri="http://schemas.microsoft.com/office/2006/metadata/properties"/>
    <ds:schemaRef ds:uri="http://purl.org/dc/term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14</TotalTime>
  <Words>2314</Words>
  <Application>Microsoft Macintosh PowerPoint</Application>
  <PresentationFormat>Widescreen</PresentationFormat>
  <Paragraphs>154</Paragraphs>
  <Slides>22</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Helvetica Neue</vt:lpstr>
      <vt:lpstr>Helvetica Neue Light</vt:lpstr>
      <vt:lpstr>Helvetica Neue Medium</vt:lpstr>
      <vt:lpstr>Symbol</vt:lpstr>
      <vt:lpstr>White</vt:lpstr>
      <vt:lpstr>Member Effectiveness 2021-22</vt:lpstr>
      <vt:lpstr>Presentation</vt:lpstr>
      <vt:lpstr>CAEP Legislative Requirements</vt:lpstr>
      <vt:lpstr>CAEP Assurances</vt:lpstr>
      <vt:lpstr>Membership &amp; Decision-Making</vt:lpstr>
      <vt:lpstr>Public Meetings</vt:lpstr>
      <vt:lpstr>Reporting Requirements</vt:lpstr>
      <vt:lpstr>NOVA Certification</vt:lpstr>
      <vt:lpstr>NOVA Certification &amp; Assurances</vt:lpstr>
      <vt:lpstr>NOVA Certification &amp; Assurances cont.</vt:lpstr>
      <vt:lpstr>Consortium Responsibilities</vt:lpstr>
      <vt:lpstr>Consortium Responsibilities cont.</vt:lpstr>
      <vt:lpstr>State Member Effectiveness Process</vt:lpstr>
      <vt:lpstr>State Member Effectiveness Monitoring</vt:lpstr>
      <vt:lpstr>TOPSPro Enterprise Data Submission</vt:lpstr>
      <vt:lpstr>Consortium Governance Certification</vt:lpstr>
      <vt:lpstr>Governance Questions 1 of 3</vt:lpstr>
      <vt:lpstr>Governance Questions 2 of 3</vt:lpstr>
      <vt:lpstr>Governance Questions 3 of 3</vt:lpstr>
      <vt:lpstr>Governance Questions</vt:lpstr>
      <vt:lpstr>Wrap Up and Questions</vt:lpstr>
      <vt:lpstr>Request Support from CAEP TAP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AEBG Outcomes and Services</dc:title>
  <dc:creator>Jay Wright</dc:creator>
  <cp:lastModifiedBy>Mandilee Comstock</cp:lastModifiedBy>
  <cp:revision>2</cp:revision>
  <cp:lastPrinted>2019-06-06T18:02:10Z</cp:lastPrinted>
  <dcterms:created xsi:type="dcterms:W3CDTF">2018-06-04T21:59:02Z</dcterms:created>
  <dcterms:modified xsi:type="dcterms:W3CDTF">2021-06-30T17:43:16Z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0x0101009AE4BCF4D8983C40A36124FC3310ACB6</vt:lpwstr>
  </property>
</Properties>
</file>