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9"/>
  </p:notesMasterIdLst>
  <p:sldIdLst>
    <p:sldId id="256" r:id="rId5"/>
    <p:sldId id="352" r:id="rId6"/>
    <p:sldId id="257" r:id="rId7"/>
    <p:sldId id="314" r:id="rId8"/>
    <p:sldId id="351" r:id="rId9"/>
    <p:sldId id="350" r:id="rId10"/>
    <p:sldId id="315" r:id="rId11"/>
    <p:sldId id="286" r:id="rId12"/>
    <p:sldId id="348" r:id="rId13"/>
    <p:sldId id="334" r:id="rId14"/>
    <p:sldId id="316" r:id="rId15"/>
    <p:sldId id="317" r:id="rId16"/>
    <p:sldId id="318" r:id="rId17"/>
    <p:sldId id="319" r:id="rId18"/>
    <p:sldId id="320" r:id="rId19"/>
    <p:sldId id="321" r:id="rId20"/>
    <p:sldId id="322" r:id="rId21"/>
    <p:sldId id="323" r:id="rId22"/>
    <p:sldId id="341" r:id="rId23"/>
    <p:sldId id="324" r:id="rId24"/>
    <p:sldId id="343" r:id="rId25"/>
    <p:sldId id="353" r:id="rId26"/>
    <p:sldId id="300" r:id="rId27"/>
    <p:sldId id="34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y" initials="K" lastIdx="5" clrIdx="0">
    <p:extLst>
      <p:ext uri="{19B8F6BF-5375-455C-9EA6-DF929625EA0E}">
        <p15:presenceInfo xmlns:p15="http://schemas.microsoft.com/office/powerpoint/2012/main" userId="Kris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97D"/>
    <a:srgbClr val="0A1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102" d="100"/>
          <a:sy n="102" d="100"/>
        </p:scale>
        <p:origin x="150"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DFD07-2832-46B6-9198-9F61B6A2F16B}" type="datetimeFigureOut">
              <a:rPr lang="en-US" smtClean="0"/>
              <a:t>12/22/2020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BB539A-65CC-4D75-A3E1-ACE1D3008BC7}" type="slidenum">
              <a:rPr lang="en-US" smtClean="0"/>
              <a:t>‹#›</a:t>
            </a:fld>
            <a:endParaRPr lang="en-US" dirty="0"/>
          </a:p>
        </p:txBody>
      </p:sp>
    </p:spTree>
    <p:extLst>
      <p:ext uri="{BB962C8B-B14F-4D97-AF65-F5344CB8AC3E}">
        <p14:creationId xmlns:p14="http://schemas.microsoft.com/office/powerpoint/2010/main" val="368934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BB539A-65CC-4D75-A3E1-ACE1D3008BC7}" type="slidenum">
              <a:rPr lang="en-US" smtClean="0"/>
              <a:t>3</a:t>
            </a:fld>
            <a:endParaRPr lang="en-US" dirty="0"/>
          </a:p>
        </p:txBody>
      </p:sp>
    </p:spTree>
    <p:extLst>
      <p:ext uri="{BB962C8B-B14F-4D97-AF65-F5344CB8AC3E}">
        <p14:creationId xmlns:p14="http://schemas.microsoft.com/office/powerpoint/2010/main" val="2715749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pic>
        <p:nvPicPr>
          <p:cNvPr id="13" name="AEBG_PowerPoint20182.png" descr="Brandmark of the California Adult Education Progra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1"/>
            <a:ext cx="12192000" cy="5143499"/>
          </a:xfrm>
          <a:prstGeom prst="rect">
            <a:avLst/>
          </a:prstGeom>
          <a:ln w="12700">
            <a:miter lim="400000"/>
          </a:ln>
        </p:spPr>
      </p:pic>
      <p:sp>
        <p:nvSpPr>
          <p:cNvPr id="11" name="Title Text"/>
          <p:cNvSpPr txBox="1">
            <a:spLocks noGrp="1"/>
          </p:cNvSpPr>
          <p:nvPr>
            <p:ph type="title"/>
          </p:nvPr>
        </p:nvSpPr>
        <p:spPr>
          <a:xfrm>
            <a:off x="1097391" y="4872943"/>
            <a:ext cx="10414000" cy="972344"/>
          </a:xfrm>
          <a:prstGeom prst="rect">
            <a:avLst/>
          </a:prstGeom>
        </p:spPr>
        <p:txBody>
          <a:bodyPr anchor="t"/>
          <a:lstStyle>
            <a:lvl1pPr algn="ctr">
              <a:defRPr>
                <a:solidFill>
                  <a:schemeClr val="bg1"/>
                </a:solidFill>
              </a:defRPr>
            </a:lvl1pPr>
          </a:lstStyle>
          <a:p>
            <a:r>
              <a:rPr dirty="0"/>
              <a:t>Title Text</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21325150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3" name="AEBG_PowerPoint20182.png" descr="Brandmark of the California Adult Education Program">
            <a:extLst>
              <a:ext uri="{FF2B5EF4-FFF2-40B4-BE49-F238E27FC236}">
                <a16:creationId xmlns:a16="http://schemas.microsoft.com/office/drawing/2014/main" id="{EAD81273-D7D5-47DA-A909-FC98C5A42048}"/>
              </a:ext>
            </a:extLst>
          </p:cNvPr>
          <p:cNvPicPr>
            <a:picLocks noChangeAspect="1"/>
          </p:cNvPicPr>
          <p:nvPr userDrawn="1"/>
        </p:nvPicPr>
        <p:blipFill>
          <a:blip r:embed="rId2"/>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182706712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AEBG_PowerPoint20182.png" descr="Brandmark of the California Adult Education Program">
            <a:extLst>
              <a:ext uri="{FF2B5EF4-FFF2-40B4-BE49-F238E27FC236}">
                <a16:creationId xmlns:a16="http://schemas.microsoft.com/office/drawing/2014/main" id="{2613A912-2F77-4E81-8901-0E88BC9D8406}"/>
              </a:ext>
            </a:extLst>
          </p:cNvPr>
          <p:cNvPicPr>
            <a:picLocks noChangeAspect="1"/>
          </p:cNvPicPr>
          <p:nvPr userDrawn="1"/>
        </p:nvPicPr>
        <p:blipFill>
          <a:blip r:embed="rId2"/>
          <a:stretch>
            <a:fillRect/>
          </a:stretch>
        </p:blipFill>
        <p:spPr>
          <a:xfrm>
            <a:off x="0" y="0"/>
            <a:ext cx="12192000" cy="6858000"/>
          </a:xfrm>
          <a:prstGeom prst="rect">
            <a:avLst/>
          </a:prstGeom>
          <a:ln w="12700">
            <a:miter lim="400000"/>
          </a:ln>
        </p:spPr>
      </p:pic>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959608-952C-483B-AC74-BEAA6DA69B15}" type="slidenum">
              <a:rPr lang="en-US" smtClean="0"/>
              <a:t>‹#›</a:t>
            </a:fld>
            <a:endParaRPr lang="en-US" dirty="0"/>
          </a:p>
        </p:txBody>
      </p:sp>
    </p:spTree>
    <p:extLst>
      <p:ext uri="{BB962C8B-B14F-4D97-AF65-F5344CB8AC3E}">
        <p14:creationId xmlns:p14="http://schemas.microsoft.com/office/powerpoint/2010/main" val="1009551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1" y="177800"/>
            <a:ext cx="10502900"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44551" y="1574800"/>
            <a:ext cx="10502900" cy="464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79516" y="6540500"/>
            <a:ext cx="246862"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dirty="0"/>
          </a:p>
        </p:txBody>
      </p:sp>
    </p:spTree>
    <p:extLst>
      <p:ext uri="{BB962C8B-B14F-4D97-AF65-F5344CB8AC3E}">
        <p14:creationId xmlns:p14="http://schemas.microsoft.com/office/powerpoint/2010/main" val="19065907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spd="med"/>
  <p:hf hdr="0" ftr="0" dt="0"/>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p:titleStyle>
    <p:bodyStyle>
      <a:lvl1pPr marL="238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1pPr>
      <a:lvl2pPr marL="4762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2pPr>
      <a:lvl3pPr marL="7143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3pPr>
      <a:lvl4pPr marL="9525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4pPr>
      <a:lvl5pPr marL="11906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5pPr>
      <a:lvl6pPr marL="14287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6pPr>
      <a:lvl7pPr marL="16668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7pPr>
      <a:lvl8pPr marL="19050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8pPr>
      <a:lvl9pPr marL="2143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en/puzzle-share-question-mark-question-1746546/" TargetMode="External"/><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caladulted.org/DownloadFile/956"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690B3-4730-4B65-A884-2A2CBF664A3B}"/>
              </a:ext>
            </a:extLst>
          </p:cNvPr>
          <p:cNvSpPr>
            <a:spLocks noGrp="1"/>
          </p:cNvSpPr>
          <p:nvPr>
            <p:ph type="title"/>
          </p:nvPr>
        </p:nvSpPr>
        <p:spPr>
          <a:xfrm>
            <a:off x="889000" y="4601095"/>
            <a:ext cx="10414000" cy="972344"/>
          </a:xfrm>
        </p:spPr>
        <p:txBody>
          <a:bodyPr>
            <a:normAutofit fontScale="90000"/>
          </a:bodyPr>
          <a:lstStyle/>
          <a:p>
            <a:r>
              <a:rPr lang="en-US" b="1" dirty="0"/>
              <a:t>CAEP CFAD Revision Process</a:t>
            </a:r>
            <a:br>
              <a:rPr lang="en-US" dirty="0"/>
            </a:br>
            <a:endParaRPr lang="en-US" dirty="0"/>
          </a:p>
        </p:txBody>
      </p:sp>
      <p:sp>
        <p:nvSpPr>
          <p:cNvPr id="3" name="TextBox 2">
            <a:extLst>
              <a:ext uri="{FF2B5EF4-FFF2-40B4-BE49-F238E27FC236}">
                <a16:creationId xmlns:a16="http://schemas.microsoft.com/office/drawing/2014/main" id="{85B30797-54C9-4EE1-B6D9-25E561C4510B}"/>
              </a:ext>
            </a:extLst>
          </p:cNvPr>
          <p:cNvSpPr txBox="1"/>
          <p:nvPr/>
        </p:nvSpPr>
        <p:spPr>
          <a:xfrm>
            <a:off x="3859427" y="5214366"/>
            <a:ext cx="447314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bg1"/>
                </a:solidFill>
                <a:effectLst/>
                <a:uFillTx/>
                <a:latin typeface="Helvetica Neue"/>
                <a:ea typeface="Helvetica Neue"/>
                <a:cs typeface="Helvetica Neue"/>
                <a:sym typeface="Helvetica Neue"/>
              </a:rPr>
              <a:t>Neil Kelly – State CAEP Office</a:t>
            </a:r>
          </a:p>
          <a:p>
            <a:pPr marL="0" marR="0" indent="0" algn="ctr" defTabSz="825500" rtl="0" fontAlgn="auto" latinLnBrk="0" hangingPunct="0">
              <a:lnSpc>
                <a:spcPct val="100000"/>
              </a:lnSpc>
              <a:spcBef>
                <a:spcPts val="0"/>
              </a:spcBef>
              <a:spcAft>
                <a:spcPts val="0"/>
              </a:spcAft>
              <a:buClrTx/>
              <a:buSzTx/>
              <a:buFontTx/>
              <a:buNone/>
              <a:tabLst/>
            </a:pPr>
            <a:r>
              <a:rPr lang="en-US" sz="2000" b="1" dirty="0">
                <a:solidFill>
                  <a:schemeClr val="bg1"/>
                </a:solidFill>
                <a:latin typeface="Helvetica Neue"/>
                <a:ea typeface="Helvetica Neue"/>
                <a:cs typeface="Helvetica Neue"/>
                <a:sym typeface="Helvetica Neue"/>
              </a:rPr>
              <a:t>Veronica Parker – CAEP TAP</a:t>
            </a:r>
            <a:r>
              <a:rPr kumimoji="0" lang="en-US" sz="2000" b="1" i="0" u="none" strike="noStrike" cap="none" spc="0" normalizeH="0" baseline="0" dirty="0">
                <a:ln>
                  <a:noFill/>
                </a:ln>
                <a:solidFill>
                  <a:schemeClr val="bg1"/>
                </a:solidFill>
                <a:effectLst/>
                <a:uFillTx/>
                <a:latin typeface="Helvetica Neue"/>
                <a:ea typeface="Helvetica Neue"/>
                <a:cs typeface="Helvetica Neue"/>
                <a:sym typeface="Helvetica Neue"/>
              </a:rPr>
              <a:t> </a:t>
            </a:r>
          </a:p>
        </p:txBody>
      </p:sp>
    </p:spTree>
    <p:extLst>
      <p:ext uri="{BB962C8B-B14F-4D97-AF65-F5344CB8AC3E}">
        <p14:creationId xmlns:p14="http://schemas.microsoft.com/office/powerpoint/2010/main" val="149075307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74357" y="681037"/>
            <a:ext cx="9930489" cy="1325563"/>
          </a:xfrm>
        </p:spPr>
        <p:txBody>
          <a:bodyPr>
            <a:normAutofit/>
          </a:bodyPr>
          <a:lstStyle/>
          <a:p>
            <a:pPr algn="l"/>
            <a:r>
              <a:rPr lang="en-US" dirty="0"/>
              <a:t>Allocation Amendment Process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E959608-952C-483B-AC74-BEAA6DA69B15}" type="slidenum">
              <a:rPr lang="en-US" smtClean="0"/>
              <a:t>10</a:t>
            </a:fld>
            <a:endParaRPr lang="en-US" dirty="0"/>
          </a:p>
        </p:txBody>
      </p:sp>
      <p:sp>
        <p:nvSpPr>
          <p:cNvPr id="6" name="Content Placeholder 2">
            <a:extLst>
              <a:ext uri="{FF2B5EF4-FFF2-40B4-BE49-F238E27FC236}">
                <a16:creationId xmlns:a16="http://schemas.microsoft.com/office/drawing/2014/main" id="{4D0FE537-C836-413E-B79E-B783B5A5944F}"/>
              </a:ext>
              <a:ext uri="{C183D7F6-B498-43B3-948B-1728B52AA6E4}">
                <adec:decorative xmlns:adec="http://schemas.microsoft.com/office/drawing/2017/decorative" val="0"/>
              </a:ext>
            </a:extLst>
          </p:cNvPr>
          <p:cNvSpPr>
            <a:spLocks noGrp="1"/>
          </p:cNvSpPr>
          <p:nvPr>
            <p:ph idx="1"/>
          </p:nvPr>
        </p:nvSpPr>
        <p:spPr>
          <a:xfrm>
            <a:off x="474357" y="1825625"/>
            <a:ext cx="10515600" cy="4351338"/>
          </a:xfrm>
        </p:spPr>
        <p:txBody>
          <a:bodyPr>
            <a:noAutofit/>
          </a:bodyPr>
          <a:lstStyle/>
          <a:p>
            <a:r>
              <a:rPr lang="en-US" sz="2200" dirty="0"/>
              <a:t>Allocation Amendments are a reallocation process in NOVA after the CFAD has been certified.</a:t>
            </a:r>
          </a:p>
          <a:p>
            <a:r>
              <a:rPr lang="en-US" sz="2200" dirty="0"/>
              <a:t>Allocation amendment as a result of the May Revise or change in allocations from the State – will </a:t>
            </a:r>
            <a:r>
              <a:rPr lang="en-US" sz="2200" dirty="0" err="1"/>
              <a:t>rebench</a:t>
            </a:r>
            <a:r>
              <a:rPr lang="en-US" sz="2200" dirty="0"/>
              <a:t> future allocations.</a:t>
            </a:r>
          </a:p>
          <a:p>
            <a:r>
              <a:rPr lang="en-US" sz="2200" dirty="0"/>
              <a:t>Consortium based allocation amendments that are within the year and are a one-time amendment that do not affect future allocations. </a:t>
            </a:r>
          </a:p>
          <a:p>
            <a:r>
              <a:rPr lang="en-US" sz="2200" dirty="0"/>
              <a:t>To impact future allocations, members must fall under the three criteria under EC 84914.</a:t>
            </a:r>
          </a:p>
          <a:p>
            <a:r>
              <a:rPr lang="en-US" sz="2200" dirty="0"/>
              <a:t>Must be approved/certified by all members in NOVA.</a:t>
            </a:r>
          </a:p>
        </p:txBody>
      </p:sp>
    </p:spTree>
    <p:extLst>
      <p:ext uri="{BB962C8B-B14F-4D97-AF65-F5344CB8AC3E}">
        <p14:creationId xmlns:p14="http://schemas.microsoft.com/office/powerpoint/2010/main" val="1101915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82137" y="500062"/>
            <a:ext cx="10527608" cy="1325563"/>
          </a:xfrm>
        </p:spPr>
        <p:txBody>
          <a:bodyPr>
            <a:normAutofit fontScale="90000"/>
          </a:bodyPr>
          <a:lstStyle/>
          <a:p>
            <a:pPr algn="l"/>
            <a:r>
              <a:rPr lang="en-US" dirty="0"/>
              <a:t>Revised CFAD Process (Allocation Amendment)</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E959608-952C-483B-AC74-BEAA6DA69B15}" type="slidenum">
              <a:rPr lang="en-US" smtClean="0"/>
              <a:t>11</a:t>
            </a:fld>
            <a:endParaRPr lang="en-US" dirty="0"/>
          </a:p>
        </p:txBody>
      </p:sp>
      <p:pic>
        <p:nvPicPr>
          <p:cNvPr id="3" name="Picture 2" descr="Screen capture of the CFAD Summary page, highlighting the Fiscal Declaration – Consortium Approved.">
            <a:extLst>
              <a:ext uri="{C183D7F6-B498-43B3-948B-1728B52AA6E4}">
                <adec:decorative xmlns:adec="http://schemas.microsoft.com/office/drawing/2017/decorative" val="0"/>
              </a:ext>
            </a:extLst>
          </p:cNvPr>
          <p:cNvPicPr>
            <a:picLocks noChangeAspect="1"/>
          </p:cNvPicPr>
          <p:nvPr/>
        </p:nvPicPr>
        <p:blipFill rotWithShape="1">
          <a:blip r:embed="rId2"/>
          <a:srcRect l="834" r="1353" b="2419"/>
          <a:stretch/>
        </p:blipFill>
        <p:spPr>
          <a:xfrm>
            <a:off x="550783" y="1525012"/>
            <a:ext cx="11104328" cy="4572000"/>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3174833" y="2249370"/>
            <a:ext cx="2804683" cy="564257"/>
          </a:xfrm>
          <a:prstGeom prst="rect">
            <a:avLst/>
          </a:prstGeom>
          <a:noFill/>
          <a:ln w="5715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439769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219399" y="941066"/>
            <a:ext cx="10886677" cy="684537"/>
          </a:xfrm>
        </p:spPr>
        <p:txBody>
          <a:bodyPr>
            <a:normAutofit fontScale="90000"/>
          </a:bodyPr>
          <a:lstStyle/>
          <a:p>
            <a:pPr algn="l"/>
            <a:r>
              <a:rPr lang="en-US" dirty="0"/>
              <a:t>Revised CFAD Process (Allocation Amendment)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E959608-952C-483B-AC74-BEAA6DA69B15}" type="slidenum">
              <a:rPr lang="en-US" smtClean="0"/>
              <a:t>12</a:t>
            </a:fld>
            <a:endParaRPr lang="en-US" dirty="0"/>
          </a:p>
        </p:txBody>
      </p:sp>
      <p:pic>
        <p:nvPicPr>
          <p:cNvPr id="3" name="Picture 2" descr="Screen capture of the Member Allocation Table, highlighting the following:&#10;Total allocated to members = $1,732,226&#10;Total Remaining – Negative $500,000"/>
          <p:cNvPicPr>
            <a:picLocks noChangeAspect="1"/>
          </p:cNvPicPr>
          <p:nvPr/>
        </p:nvPicPr>
        <p:blipFill rotWithShape="1">
          <a:blip r:embed="rId2"/>
          <a:srcRect l="553" t="1361" r="620" b="2081"/>
          <a:stretch/>
        </p:blipFill>
        <p:spPr>
          <a:xfrm>
            <a:off x="219399" y="1708727"/>
            <a:ext cx="11767095" cy="3840480"/>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6373090" y="4918679"/>
            <a:ext cx="1080655" cy="564257"/>
          </a:xfrm>
          <a:prstGeom prst="rect">
            <a:avLst/>
          </a:prstGeom>
          <a:noFill/>
          <a:ln w="5715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7" name="TextBox 6">
            <a:extLst>
              <a:ext uri="{C183D7F6-B498-43B3-948B-1728B52AA6E4}">
                <adec:decorative xmlns:adec="http://schemas.microsoft.com/office/drawing/2017/decorative" val="1"/>
              </a:ext>
            </a:extLst>
          </p:cNvPr>
          <p:cNvSpPr txBox="1"/>
          <p:nvPr/>
        </p:nvSpPr>
        <p:spPr>
          <a:xfrm>
            <a:off x="6373090" y="3927386"/>
            <a:ext cx="1080655" cy="564257"/>
          </a:xfrm>
          <a:prstGeom prst="rect">
            <a:avLst/>
          </a:prstGeom>
          <a:noFill/>
          <a:ln w="5715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116752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B913FEF-FC3F-4A5B-B011-9FE6787F9EB8}"/>
              </a:ext>
            </a:extLst>
          </p:cNvPr>
          <p:cNvSpPr>
            <a:spLocks noGrp="1"/>
          </p:cNvSpPr>
          <p:nvPr>
            <p:ph type="title"/>
          </p:nvPr>
        </p:nvSpPr>
        <p:spPr>
          <a:xfrm>
            <a:off x="253922" y="902165"/>
            <a:ext cx="10886677" cy="684537"/>
          </a:xfrm>
        </p:spPr>
        <p:txBody>
          <a:bodyPr>
            <a:normAutofit fontScale="90000"/>
          </a:bodyPr>
          <a:lstStyle/>
          <a:p>
            <a:pPr algn="l"/>
            <a:r>
              <a:rPr lang="en-US" dirty="0"/>
              <a:t>Revised CFAD Process (Allocation Amendment)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E959608-952C-483B-AC74-BEAA6DA69B15}" type="slidenum">
              <a:rPr lang="en-US" smtClean="0"/>
              <a:t>13</a:t>
            </a:fld>
            <a:endParaRPr lang="en-US" dirty="0"/>
          </a:p>
        </p:txBody>
      </p:sp>
      <p:pic>
        <p:nvPicPr>
          <p:cNvPr id="5" name="Picture 4" descr="Screen capture of the Allocations Table, highlighting the Start Amendment button."/>
          <p:cNvPicPr>
            <a:picLocks noChangeAspect="1"/>
          </p:cNvPicPr>
          <p:nvPr/>
        </p:nvPicPr>
        <p:blipFill rotWithShape="1">
          <a:blip r:embed="rId2"/>
          <a:srcRect r="687" b="1102"/>
          <a:stretch/>
        </p:blipFill>
        <p:spPr>
          <a:xfrm>
            <a:off x="253922" y="1669826"/>
            <a:ext cx="11698050" cy="4389120"/>
          </a:xfrm>
          <a:prstGeom prst="rect">
            <a:avLst/>
          </a:prstGeom>
        </p:spPr>
      </p:pic>
      <p:sp>
        <p:nvSpPr>
          <p:cNvPr id="8" name="TextBox 7">
            <a:extLst>
              <a:ext uri="{C183D7F6-B498-43B3-948B-1728B52AA6E4}">
                <adec:decorative xmlns:adec="http://schemas.microsoft.com/office/drawing/2017/decorative" val="1"/>
              </a:ext>
            </a:extLst>
          </p:cNvPr>
          <p:cNvSpPr txBox="1"/>
          <p:nvPr/>
        </p:nvSpPr>
        <p:spPr>
          <a:xfrm>
            <a:off x="4701309" y="5453338"/>
            <a:ext cx="1967346" cy="564257"/>
          </a:xfrm>
          <a:prstGeom prst="rect">
            <a:avLst/>
          </a:prstGeom>
          <a:noFill/>
          <a:ln w="5715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599852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B913FEF-FC3F-4A5B-B011-9FE6787F9EB8}"/>
              </a:ext>
            </a:extLst>
          </p:cNvPr>
          <p:cNvSpPr>
            <a:spLocks noGrp="1"/>
          </p:cNvSpPr>
          <p:nvPr>
            <p:ph type="title"/>
          </p:nvPr>
        </p:nvSpPr>
        <p:spPr>
          <a:xfrm>
            <a:off x="977284" y="806917"/>
            <a:ext cx="10886677" cy="684537"/>
          </a:xfrm>
        </p:spPr>
        <p:txBody>
          <a:bodyPr>
            <a:normAutofit fontScale="90000"/>
          </a:bodyPr>
          <a:lstStyle/>
          <a:p>
            <a:pPr algn="l"/>
            <a:r>
              <a:rPr lang="en-US" dirty="0"/>
              <a:t>Revised CFAD Process (Allocation Amendment)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E959608-952C-483B-AC74-BEAA6DA69B15}" type="slidenum">
              <a:rPr lang="en-US" smtClean="0"/>
              <a:t>14</a:t>
            </a:fld>
            <a:endParaRPr lang="en-US" dirty="0"/>
          </a:p>
        </p:txBody>
      </p:sp>
      <p:pic>
        <p:nvPicPr>
          <p:cNvPr id="3" name="Picture 2" descr="Screen capture of the notification window, highlighting the following:&#10;- To Amend your Allocations for year 2020-21, you will need to follow the Workflow Steps, and once submitted, the changes will need to be approved by the Member Representatives. &#10;- Continue button"/>
          <p:cNvPicPr>
            <a:picLocks noChangeAspect="1"/>
          </p:cNvPicPr>
          <p:nvPr/>
        </p:nvPicPr>
        <p:blipFill>
          <a:blip r:embed="rId2"/>
          <a:stretch>
            <a:fillRect/>
          </a:stretch>
        </p:blipFill>
        <p:spPr>
          <a:xfrm>
            <a:off x="977284" y="1491454"/>
            <a:ext cx="10251325" cy="4572000"/>
          </a:xfrm>
          <a:prstGeom prst="rect">
            <a:avLst/>
          </a:prstGeom>
        </p:spPr>
      </p:pic>
      <p:sp>
        <p:nvSpPr>
          <p:cNvPr id="8" name="TextBox 7">
            <a:extLst>
              <a:ext uri="{C183D7F6-B498-43B3-948B-1728B52AA6E4}">
                <adec:decorative xmlns:adec="http://schemas.microsoft.com/office/drawing/2017/decorative" val="1"/>
              </a:ext>
            </a:extLst>
          </p:cNvPr>
          <p:cNvSpPr txBox="1"/>
          <p:nvPr/>
        </p:nvSpPr>
        <p:spPr>
          <a:xfrm>
            <a:off x="10244936" y="1611734"/>
            <a:ext cx="983673" cy="564257"/>
          </a:xfrm>
          <a:prstGeom prst="rect">
            <a:avLst/>
          </a:prstGeom>
          <a:noFill/>
          <a:ln w="5715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015288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B913FEF-FC3F-4A5B-B011-9FE6787F9EB8}"/>
              </a:ext>
            </a:extLst>
          </p:cNvPr>
          <p:cNvSpPr>
            <a:spLocks noGrp="1"/>
          </p:cNvSpPr>
          <p:nvPr>
            <p:ph type="title"/>
          </p:nvPr>
        </p:nvSpPr>
        <p:spPr>
          <a:xfrm>
            <a:off x="958811" y="798101"/>
            <a:ext cx="10886677" cy="684537"/>
          </a:xfrm>
        </p:spPr>
        <p:txBody>
          <a:bodyPr>
            <a:normAutofit fontScale="90000"/>
          </a:bodyPr>
          <a:lstStyle/>
          <a:p>
            <a:pPr algn="l"/>
            <a:r>
              <a:rPr lang="en-US" dirty="0"/>
              <a:t>Revised CFAD Process (Allocation Amendment)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E959608-952C-483B-AC74-BEAA6DA69B15}" type="slidenum">
              <a:rPr lang="en-US" smtClean="0"/>
              <a:t>15</a:t>
            </a:fld>
            <a:endParaRPr lang="en-US" dirty="0"/>
          </a:p>
        </p:txBody>
      </p:sp>
      <p:pic>
        <p:nvPicPr>
          <p:cNvPr id="5" name="Picture 4" descr="Screen capture of the CAEP Allocation Amendment:2020-21 page, highlighting the Add New Member Agency button, and indicating to click the Next button."/>
          <p:cNvPicPr>
            <a:picLocks noChangeAspect="1"/>
          </p:cNvPicPr>
          <p:nvPr/>
        </p:nvPicPr>
        <p:blipFill>
          <a:blip r:embed="rId2"/>
          <a:stretch>
            <a:fillRect/>
          </a:stretch>
        </p:blipFill>
        <p:spPr>
          <a:xfrm>
            <a:off x="101823" y="1705552"/>
            <a:ext cx="12002247" cy="4389120"/>
          </a:xfrm>
          <a:prstGeom prst="rect">
            <a:avLst/>
          </a:prstGeom>
        </p:spPr>
      </p:pic>
      <p:sp>
        <p:nvSpPr>
          <p:cNvPr id="8" name="TextBox 7">
            <a:extLst>
              <a:ext uri="{C183D7F6-B498-43B3-948B-1728B52AA6E4}">
                <adec:decorative xmlns:adec="http://schemas.microsoft.com/office/drawing/2017/decorative" val="1"/>
              </a:ext>
            </a:extLst>
          </p:cNvPr>
          <p:cNvSpPr txBox="1"/>
          <p:nvPr/>
        </p:nvSpPr>
        <p:spPr>
          <a:xfrm>
            <a:off x="5504872" y="5484235"/>
            <a:ext cx="2641600" cy="564257"/>
          </a:xfrm>
          <a:prstGeom prst="rect">
            <a:avLst/>
          </a:prstGeom>
          <a:noFill/>
          <a:ln w="5715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cxnSp>
        <p:nvCxnSpPr>
          <p:cNvPr id="10" name="Straight Arrow Connector 9">
            <a:extLst>
              <a:ext uri="{C183D7F6-B498-43B3-948B-1728B52AA6E4}">
                <adec:decorative xmlns:adec="http://schemas.microsoft.com/office/drawing/2017/decorative" val="1"/>
              </a:ext>
            </a:extLst>
          </p:cNvPr>
          <p:cNvCxnSpPr>
            <a:stCxn id="8" idx="0"/>
          </p:cNvCxnSpPr>
          <p:nvPr/>
        </p:nvCxnSpPr>
        <p:spPr>
          <a:xfrm flipV="1">
            <a:off x="6825672" y="2558473"/>
            <a:ext cx="4729019" cy="2925762"/>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731698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B913FEF-FC3F-4A5B-B011-9FE6787F9EB8}"/>
              </a:ext>
            </a:extLst>
          </p:cNvPr>
          <p:cNvSpPr>
            <a:spLocks noGrp="1"/>
          </p:cNvSpPr>
          <p:nvPr>
            <p:ph type="title"/>
          </p:nvPr>
        </p:nvSpPr>
        <p:spPr>
          <a:xfrm>
            <a:off x="783039" y="971356"/>
            <a:ext cx="10886677" cy="684537"/>
          </a:xfrm>
        </p:spPr>
        <p:txBody>
          <a:bodyPr>
            <a:normAutofit fontScale="90000"/>
          </a:bodyPr>
          <a:lstStyle/>
          <a:p>
            <a:pPr algn="l"/>
            <a:r>
              <a:rPr lang="en-US" dirty="0"/>
              <a:t>Revised CFAD Process (Allocation Amendment)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E959608-952C-483B-AC74-BEAA6DA69B15}" type="slidenum">
              <a:rPr lang="en-US" smtClean="0"/>
              <a:t>16</a:t>
            </a:fld>
            <a:endParaRPr lang="en-US" dirty="0"/>
          </a:p>
        </p:txBody>
      </p:sp>
      <p:pic>
        <p:nvPicPr>
          <p:cNvPr id="3" name="Picture 2" descr="Screen capture of the Amendment CAEP Allocation:2020-21 page, showing the Member Allocation for 2020-21 table."/>
          <p:cNvPicPr>
            <a:picLocks noChangeAspect="1"/>
          </p:cNvPicPr>
          <p:nvPr/>
        </p:nvPicPr>
        <p:blipFill>
          <a:blip r:embed="rId2"/>
          <a:stretch>
            <a:fillRect/>
          </a:stretch>
        </p:blipFill>
        <p:spPr>
          <a:xfrm>
            <a:off x="0" y="1730955"/>
            <a:ext cx="12192000" cy="4480560"/>
          </a:xfrm>
          <a:prstGeom prst="rect">
            <a:avLst/>
          </a:prstGeom>
        </p:spPr>
      </p:pic>
    </p:spTree>
    <p:extLst>
      <p:ext uri="{BB962C8B-B14F-4D97-AF65-F5344CB8AC3E}">
        <p14:creationId xmlns:p14="http://schemas.microsoft.com/office/powerpoint/2010/main" val="3396360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B913FEF-FC3F-4A5B-B011-9FE6787F9EB8}"/>
              </a:ext>
            </a:extLst>
          </p:cNvPr>
          <p:cNvSpPr>
            <a:spLocks noGrp="1"/>
          </p:cNvSpPr>
          <p:nvPr>
            <p:ph type="title"/>
          </p:nvPr>
        </p:nvSpPr>
        <p:spPr>
          <a:xfrm>
            <a:off x="783039" y="859065"/>
            <a:ext cx="10886677" cy="684537"/>
          </a:xfrm>
        </p:spPr>
        <p:txBody>
          <a:bodyPr>
            <a:normAutofit fontScale="90000"/>
          </a:bodyPr>
          <a:lstStyle/>
          <a:p>
            <a:pPr algn="l"/>
            <a:r>
              <a:rPr lang="en-US" dirty="0"/>
              <a:t>Revised CFAD Process (Allocation Amendment)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E959608-952C-483B-AC74-BEAA6DA69B15}" type="slidenum">
              <a:rPr lang="en-US" smtClean="0"/>
              <a:t>17</a:t>
            </a:fld>
            <a:endParaRPr lang="en-US" dirty="0"/>
          </a:p>
        </p:txBody>
      </p:sp>
      <p:pic>
        <p:nvPicPr>
          <p:cNvPr id="5" name="Picture 4" descr="Screen capture of the Amendment CAEP Allocation:2020-21 page, highlighting the Total Remaining for Proposed Allocation is $0, and indicating to click the Next button."/>
          <p:cNvPicPr>
            <a:picLocks noChangeAspect="1"/>
          </p:cNvPicPr>
          <p:nvPr/>
        </p:nvPicPr>
        <p:blipFill>
          <a:blip r:embed="rId2"/>
          <a:stretch>
            <a:fillRect/>
          </a:stretch>
        </p:blipFill>
        <p:spPr>
          <a:xfrm>
            <a:off x="0" y="1685235"/>
            <a:ext cx="12192000" cy="4572000"/>
          </a:xfrm>
          <a:prstGeom prst="rect">
            <a:avLst/>
          </a:prstGeom>
        </p:spPr>
      </p:pic>
      <p:cxnSp>
        <p:nvCxnSpPr>
          <p:cNvPr id="8" name="Straight Arrow Connector 7">
            <a:extLst>
              <a:ext uri="{C183D7F6-B498-43B3-948B-1728B52AA6E4}">
                <adec:decorative xmlns:adec="http://schemas.microsoft.com/office/drawing/2017/decorative" val="1"/>
              </a:ext>
            </a:extLst>
          </p:cNvPr>
          <p:cNvCxnSpPr/>
          <p:nvPr/>
        </p:nvCxnSpPr>
        <p:spPr>
          <a:xfrm flipV="1">
            <a:off x="10052672" y="2242686"/>
            <a:ext cx="1617044" cy="3705727"/>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678084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B913FEF-FC3F-4A5B-B011-9FE6787F9EB8}"/>
              </a:ext>
            </a:extLst>
          </p:cNvPr>
          <p:cNvSpPr>
            <a:spLocks noGrp="1"/>
          </p:cNvSpPr>
          <p:nvPr>
            <p:ph type="title"/>
          </p:nvPr>
        </p:nvSpPr>
        <p:spPr>
          <a:xfrm>
            <a:off x="783039" y="859065"/>
            <a:ext cx="10886677" cy="684537"/>
          </a:xfrm>
        </p:spPr>
        <p:txBody>
          <a:bodyPr>
            <a:normAutofit fontScale="90000"/>
          </a:bodyPr>
          <a:lstStyle/>
          <a:p>
            <a:pPr algn="l"/>
            <a:r>
              <a:rPr lang="en-US" dirty="0"/>
              <a:t>Revised CFAD Process (Allocation Amendment)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E959608-952C-483B-AC74-BEAA6DA69B15}" type="slidenum">
              <a:rPr lang="en-US" smtClean="0"/>
              <a:t>18</a:t>
            </a:fld>
            <a:endParaRPr lang="en-US" dirty="0"/>
          </a:p>
        </p:txBody>
      </p:sp>
      <p:pic>
        <p:nvPicPr>
          <p:cNvPr id="6" name="Picture 5" descr="Screen capture of the Allocation Amendment Summary page, highlighting to click the Submit button."/>
          <p:cNvPicPr>
            <a:picLocks noChangeAspect="1"/>
          </p:cNvPicPr>
          <p:nvPr/>
        </p:nvPicPr>
        <p:blipFill>
          <a:blip r:embed="rId2"/>
          <a:stretch>
            <a:fillRect/>
          </a:stretch>
        </p:blipFill>
        <p:spPr>
          <a:xfrm>
            <a:off x="0" y="1776363"/>
            <a:ext cx="12191999" cy="4480560"/>
          </a:xfrm>
          <a:prstGeom prst="rect">
            <a:avLst/>
          </a:prstGeom>
        </p:spPr>
      </p:pic>
      <p:cxnSp>
        <p:nvCxnSpPr>
          <p:cNvPr id="8" name="Straight Arrow Connector 7">
            <a:extLst>
              <a:ext uri="{C183D7F6-B498-43B3-948B-1728B52AA6E4}">
                <adec:decorative xmlns:adec="http://schemas.microsoft.com/office/drawing/2017/decorative" val="1"/>
              </a:ext>
            </a:extLst>
          </p:cNvPr>
          <p:cNvCxnSpPr/>
          <p:nvPr/>
        </p:nvCxnSpPr>
        <p:spPr>
          <a:xfrm flipV="1">
            <a:off x="10052672" y="2329313"/>
            <a:ext cx="1617044" cy="3705727"/>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6951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B913FEF-FC3F-4A5B-B011-9FE6787F9EB8}"/>
              </a:ext>
            </a:extLst>
          </p:cNvPr>
          <p:cNvSpPr>
            <a:spLocks noGrp="1"/>
          </p:cNvSpPr>
          <p:nvPr>
            <p:ph type="title"/>
          </p:nvPr>
        </p:nvSpPr>
        <p:spPr>
          <a:xfrm>
            <a:off x="783039" y="859065"/>
            <a:ext cx="10886677" cy="684537"/>
          </a:xfrm>
        </p:spPr>
        <p:txBody>
          <a:bodyPr>
            <a:normAutofit fontScale="90000"/>
          </a:bodyPr>
          <a:lstStyle/>
          <a:p>
            <a:pPr algn="l"/>
            <a:r>
              <a:rPr lang="en-US" dirty="0"/>
              <a:t>Revised CFAD Process (Allocation Amendment)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E959608-952C-483B-AC74-BEAA6DA69B15}" type="slidenum">
              <a:rPr lang="en-US" smtClean="0"/>
              <a:t>19</a:t>
            </a:fld>
            <a:endParaRPr lang="en-US" dirty="0"/>
          </a:p>
        </p:txBody>
      </p:sp>
      <p:pic>
        <p:nvPicPr>
          <p:cNvPr id="6" name="Picture 5" descr="Screen capture of the Allocation Amendment Submission page, highlighting to click the Ok button.">
            <a:extLst>
              <a:ext uri="{FF2B5EF4-FFF2-40B4-BE49-F238E27FC236}">
                <a16:creationId xmlns:a16="http://schemas.microsoft.com/office/drawing/2014/main" id="{D071BEF2-C1B4-433D-B734-84C388755276}"/>
              </a:ext>
            </a:extLst>
          </p:cNvPr>
          <p:cNvPicPr>
            <a:picLocks noChangeAspect="1"/>
          </p:cNvPicPr>
          <p:nvPr/>
        </p:nvPicPr>
        <p:blipFill rotWithShape="1">
          <a:blip r:embed="rId2"/>
          <a:srcRect l="20783" t="1034" r="26964" b="3471"/>
          <a:stretch/>
        </p:blipFill>
        <p:spPr>
          <a:xfrm>
            <a:off x="2404020" y="1607127"/>
            <a:ext cx="7644715" cy="4652324"/>
          </a:xfrm>
          <a:prstGeom prst="rect">
            <a:avLst/>
          </a:prstGeom>
        </p:spPr>
      </p:pic>
      <p:sp>
        <p:nvSpPr>
          <p:cNvPr id="8" name="TextBox 7">
            <a:extLst>
              <a:ext uri="{C183D7F6-B498-43B3-948B-1728B52AA6E4}">
                <adec:decorative xmlns:adec="http://schemas.microsoft.com/office/drawing/2017/decorative" val="1"/>
              </a:ext>
            </a:extLst>
          </p:cNvPr>
          <p:cNvSpPr txBox="1"/>
          <p:nvPr/>
        </p:nvSpPr>
        <p:spPr>
          <a:xfrm>
            <a:off x="9337964" y="5677851"/>
            <a:ext cx="535709" cy="564257"/>
          </a:xfrm>
          <a:prstGeom prst="rect">
            <a:avLst/>
          </a:prstGeom>
          <a:noFill/>
          <a:ln w="5715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766356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Zoom Room Controls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E959608-952C-483B-AC74-BEAA6DA69B15}" type="slidenum">
              <a:rPr lang="en-US" smtClean="0"/>
              <a:t>2</a:t>
            </a:fld>
            <a:endParaRPr lang="en-US" dirty="0"/>
          </a:p>
        </p:txBody>
      </p:sp>
      <p:sp>
        <p:nvSpPr>
          <p:cNvPr id="7" name="TextBox 6"/>
          <p:cNvSpPr txBox="1"/>
          <p:nvPr/>
        </p:nvSpPr>
        <p:spPr>
          <a:xfrm>
            <a:off x="-178666" y="1998564"/>
            <a:ext cx="3576782"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rPr>
              <a:t>Everyone is muted upon entry</a:t>
            </a:r>
          </a:p>
        </p:txBody>
      </p:sp>
      <p:pic>
        <p:nvPicPr>
          <p:cNvPr id="8" name="Picture 7" descr="Screen capture of the Unmute button."/>
          <p:cNvPicPr>
            <a:picLocks noChangeAspect="1"/>
          </p:cNvPicPr>
          <p:nvPr/>
        </p:nvPicPr>
        <p:blipFill>
          <a:blip r:embed="rId2"/>
          <a:stretch>
            <a:fillRect/>
          </a:stretch>
        </p:blipFill>
        <p:spPr>
          <a:xfrm>
            <a:off x="923924" y="2848377"/>
            <a:ext cx="1371601"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97447" y="3889539"/>
            <a:ext cx="3576782"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000" b="1" dirty="0">
                <a:solidFill>
                  <a:srgbClr val="000000"/>
                </a:solidFill>
                <a:latin typeface="Helvetica Neue"/>
                <a:ea typeface="Helvetica Neue"/>
                <a:cs typeface="Helvetica Neue"/>
                <a:sym typeface="Helvetica Neue"/>
              </a:rPr>
              <a:t>You can use your camera…or not</a:t>
            </a: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0" name="Picture 9" descr="Screen capture of the Start Video button."/>
          <p:cNvPicPr>
            <a:picLocks noChangeAspect="1"/>
          </p:cNvPicPr>
          <p:nvPr/>
        </p:nvPicPr>
        <p:blipFill>
          <a:blip r:embed="rId3"/>
          <a:stretch>
            <a:fillRect/>
          </a:stretch>
        </p:blipFill>
        <p:spPr>
          <a:xfrm>
            <a:off x="833694" y="4721401"/>
            <a:ext cx="171450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3179288" y="1402411"/>
            <a:ext cx="5071461"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rPr>
              <a:t>Everyone has the ability to speak…please</a:t>
            </a:r>
            <a:r>
              <a:rPr kumimoji="0" lang="en-US" sz="2000" b="1" i="0" u="none" strike="noStrike" cap="none" spc="0" normalizeH="0" dirty="0">
                <a:ln>
                  <a:noFill/>
                </a:ln>
                <a:solidFill>
                  <a:srgbClr val="000000"/>
                </a:solidFill>
                <a:effectLst/>
                <a:uFillTx/>
                <a:latin typeface="Helvetica Neue"/>
                <a:ea typeface="Helvetica Neue"/>
                <a:cs typeface="Helvetica Neue"/>
                <a:sym typeface="Helvetica Neue"/>
              </a:rPr>
              <a:t> raise your hand first</a:t>
            </a: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grpSp>
        <p:nvGrpSpPr>
          <p:cNvPr id="3" name="Group 2" descr="Screen capture of the Participants window, highlighting the Recording, Mute Me and Raise Hand buttons.">
            <a:extLst>
              <a:ext uri="{FF2B5EF4-FFF2-40B4-BE49-F238E27FC236}">
                <a16:creationId xmlns:a16="http://schemas.microsoft.com/office/drawing/2014/main" id="{5D9A4A4E-F047-4942-BEB8-C81E3FBB64D5}"/>
              </a:ext>
            </a:extLst>
          </p:cNvPr>
          <p:cNvGrpSpPr/>
          <p:nvPr/>
        </p:nvGrpSpPr>
        <p:grpSpPr>
          <a:xfrm>
            <a:off x="4414982" y="2247317"/>
            <a:ext cx="2646946" cy="3858729"/>
            <a:chOff x="4414982" y="2247317"/>
            <a:chExt cx="2646946" cy="3858729"/>
          </a:xfrm>
        </p:grpSpPr>
        <p:pic>
          <p:nvPicPr>
            <p:cNvPr id="12" name="Picture 11"/>
            <p:cNvPicPr>
              <a:picLocks noChangeAspect="1"/>
            </p:cNvPicPr>
            <p:nvPr/>
          </p:nvPicPr>
          <p:blipFill>
            <a:blip r:embed="rId4"/>
            <a:stretch>
              <a:fillRect/>
            </a:stretch>
          </p:blipFill>
          <p:spPr>
            <a:xfrm>
              <a:off x="4414982" y="2247317"/>
              <a:ext cx="2646946"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rotWithShape="1">
            <a:blip r:embed="rId5"/>
            <a:srcRect b="27729"/>
            <a:stretch/>
          </p:blipFill>
          <p:spPr>
            <a:xfrm>
              <a:off x="4985744" y="5648846"/>
              <a:ext cx="1458548" cy="45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13" name="TextBox 12"/>
          <p:cNvSpPr txBox="1"/>
          <p:nvPr/>
        </p:nvSpPr>
        <p:spPr>
          <a:xfrm>
            <a:off x="8182302" y="1998563"/>
            <a:ext cx="4009698"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000" b="1" dirty="0">
                <a:solidFill>
                  <a:srgbClr val="000000"/>
                </a:solidFill>
                <a:latin typeface="Helvetica Neue"/>
                <a:ea typeface="Helvetica Neue"/>
                <a:cs typeface="Helvetica Neue"/>
                <a:sym typeface="Helvetica Neue"/>
              </a:rPr>
              <a:t>Feel free to communicate via the chat – even share files</a:t>
            </a: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4" name="Picture 13" descr="Screen capture of the Zoom Group Chat window."/>
          <p:cNvPicPr>
            <a:picLocks noChangeAspect="1"/>
          </p:cNvPicPr>
          <p:nvPr/>
        </p:nvPicPr>
        <p:blipFill>
          <a:blip r:embed="rId6"/>
          <a:stretch>
            <a:fillRect/>
          </a:stretch>
        </p:blipFill>
        <p:spPr>
          <a:xfrm>
            <a:off x="8733129" y="2840358"/>
            <a:ext cx="2908044" cy="31024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38006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B913FEF-FC3F-4A5B-B011-9FE6787F9EB8}"/>
              </a:ext>
            </a:extLst>
          </p:cNvPr>
          <p:cNvSpPr>
            <a:spLocks noGrp="1"/>
          </p:cNvSpPr>
          <p:nvPr>
            <p:ph type="title"/>
          </p:nvPr>
        </p:nvSpPr>
        <p:spPr>
          <a:xfrm>
            <a:off x="783039" y="859065"/>
            <a:ext cx="10886677" cy="684537"/>
          </a:xfrm>
        </p:spPr>
        <p:txBody>
          <a:bodyPr>
            <a:normAutofit fontScale="90000"/>
          </a:bodyPr>
          <a:lstStyle/>
          <a:p>
            <a:pPr algn="l"/>
            <a:r>
              <a:rPr lang="en-US" dirty="0"/>
              <a:t>Revised CFAD Process (Allocation Amendment)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E959608-952C-483B-AC74-BEAA6DA69B15}" type="slidenum">
              <a:rPr lang="en-US" smtClean="0"/>
              <a:t>20</a:t>
            </a:fld>
            <a:endParaRPr lang="en-US" dirty="0"/>
          </a:p>
        </p:txBody>
      </p:sp>
      <p:pic>
        <p:nvPicPr>
          <p:cNvPr id="5" name="Picture 4" descr="Screen capture of the Status Page for the Amendment page, indicating Awaiting Approval highlighting to click the Set Reminder button."/>
          <p:cNvPicPr>
            <a:picLocks noChangeAspect="1"/>
          </p:cNvPicPr>
          <p:nvPr/>
        </p:nvPicPr>
        <p:blipFill>
          <a:blip r:embed="rId2"/>
          <a:stretch>
            <a:fillRect/>
          </a:stretch>
        </p:blipFill>
        <p:spPr>
          <a:xfrm>
            <a:off x="2064884" y="1685235"/>
            <a:ext cx="8076125" cy="4572000"/>
          </a:xfrm>
          <a:prstGeom prst="rect">
            <a:avLst/>
          </a:prstGeom>
        </p:spPr>
      </p:pic>
      <p:sp>
        <p:nvSpPr>
          <p:cNvPr id="8" name="TextBox 7">
            <a:extLst>
              <a:ext uri="{C183D7F6-B498-43B3-948B-1728B52AA6E4}">
                <adec:decorative xmlns:adec="http://schemas.microsoft.com/office/drawing/2017/decorative" val="1"/>
              </a:ext>
            </a:extLst>
          </p:cNvPr>
          <p:cNvSpPr txBox="1"/>
          <p:nvPr/>
        </p:nvSpPr>
        <p:spPr>
          <a:xfrm>
            <a:off x="3482109" y="5363815"/>
            <a:ext cx="1163782" cy="564257"/>
          </a:xfrm>
          <a:prstGeom prst="rect">
            <a:avLst/>
          </a:prstGeom>
          <a:noFill/>
          <a:ln w="5715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287406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1137702" y="478257"/>
            <a:ext cx="9930489" cy="1325563"/>
          </a:xfrm>
        </p:spPr>
        <p:txBody>
          <a:bodyPr>
            <a:normAutofit/>
          </a:bodyPr>
          <a:lstStyle/>
          <a:p>
            <a:r>
              <a:rPr lang="en-US" dirty="0"/>
              <a:t>Revised CFAD Notes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E959608-952C-483B-AC74-BEAA6DA69B15}" type="slidenum">
              <a:rPr lang="en-US" smtClean="0"/>
              <a:t>21</a:t>
            </a:fld>
            <a:endParaRPr lang="en-US" dirty="0"/>
          </a:p>
        </p:txBody>
      </p:sp>
      <p:pic>
        <p:nvPicPr>
          <p:cNvPr id="6" name="Picture 5" descr="Screen capture of the Supporting Documents page, highlighting to click the Add Document button."/>
          <p:cNvPicPr>
            <a:picLocks noChangeAspect="1"/>
          </p:cNvPicPr>
          <p:nvPr/>
        </p:nvPicPr>
        <p:blipFill rotWithShape="1">
          <a:blip r:embed="rId2"/>
          <a:srcRect r="646"/>
          <a:stretch/>
        </p:blipFill>
        <p:spPr>
          <a:xfrm>
            <a:off x="0" y="1394695"/>
            <a:ext cx="12191999" cy="438912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67925" y="5820759"/>
            <a:ext cx="2124075" cy="504825"/>
          </a:xfrm>
          <a:prstGeom prst="rect">
            <a:avLst/>
          </a:prstGeom>
        </p:spPr>
      </p:pic>
      <p:sp>
        <p:nvSpPr>
          <p:cNvPr id="8" name="TextBox 7">
            <a:extLst>
              <a:ext uri="{C183D7F6-B498-43B3-948B-1728B52AA6E4}">
                <adec:decorative xmlns:adec="http://schemas.microsoft.com/office/drawing/2017/decorative" val="1"/>
              </a:ext>
            </a:extLst>
          </p:cNvPr>
          <p:cNvSpPr txBox="1"/>
          <p:nvPr/>
        </p:nvSpPr>
        <p:spPr>
          <a:xfrm>
            <a:off x="10067925" y="5791042"/>
            <a:ext cx="2124074" cy="564257"/>
          </a:xfrm>
          <a:prstGeom prst="rect">
            <a:avLst/>
          </a:prstGeom>
          <a:noFill/>
          <a:ln w="5715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001793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90832" y="476031"/>
            <a:ext cx="9930489" cy="1325563"/>
          </a:xfrm>
        </p:spPr>
        <p:txBody>
          <a:bodyPr>
            <a:normAutofit/>
          </a:bodyPr>
          <a:lstStyle/>
          <a:p>
            <a:pPr algn="l"/>
            <a:r>
              <a:rPr lang="en-US" dirty="0"/>
              <a:t>NOVA Reminders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E959608-952C-483B-AC74-BEAA6DA69B15}" type="slidenum">
              <a:rPr lang="en-US" smtClean="0"/>
              <a:t>22</a:t>
            </a:fld>
            <a:endParaRPr lang="en-US" dirty="0"/>
          </a:p>
        </p:txBody>
      </p:sp>
      <p:sp>
        <p:nvSpPr>
          <p:cNvPr id="5" name="Content Placeholder 2">
            <a:extLst>
              <a:ext uri="{FF2B5EF4-FFF2-40B4-BE49-F238E27FC236}">
                <a16:creationId xmlns:a16="http://schemas.microsoft.com/office/drawing/2014/main" id="{D6EE055C-5D3A-4939-A753-2A1E5ECB7D4E}"/>
              </a:ext>
            </a:extLst>
          </p:cNvPr>
          <p:cNvSpPr>
            <a:spLocks noGrp="1"/>
          </p:cNvSpPr>
          <p:nvPr>
            <p:ph idx="1"/>
          </p:nvPr>
        </p:nvSpPr>
        <p:spPr>
          <a:xfrm>
            <a:off x="490832" y="1611442"/>
            <a:ext cx="10515600" cy="4351338"/>
          </a:xfrm>
        </p:spPr>
        <p:txBody>
          <a:bodyPr>
            <a:normAutofit/>
          </a:bodyPr>
          <a:lstStyle/>
          <a:p>
            <a:r>
              <a:rPr lang="en-US" sz="3000" dirty="0"/>
              <a:t>How to add a new member</a:t>
            </a:r>
          </a:p>
          <a:p>
            <a:r>
              <a:rPr lang="en-US" sz="3000" dirty="0"/>
              <a:t>How to update a consortium lead change</a:t>
            </a:r>
          </a:p>
          <a:p>
            <a:r>
              <a:rPr lang="en-US" sz="3000" dirty="0"/>
              <a:t>Training Resources for NOVA</a:t>
            </a:r>
          </a:p>
          <a:p>
            <a:r>
              <a:rPr lang="en-US" sz="3000" dirty="0"/>
              <a:t>How to request NOVA technical assistance</a:t>
            </a:r>
          </a:p>
          <a:p>
            <a:r>
              <a:rPr lang="en-US" sz="3000" dirty="0"/>
              <a:t>Others??????</a:t>
            </a:r>
          </a:p>
        </p:txBody>
      </p:sp>
    </p:spTree>
    <p:extLst>
      <p:ext uri="{BB962C8B-B14F-4D97-AF65-F5344CB8AC3E}">
        <p14:creationId xmlns:p14="http://schemas.microsoft.com/office/powerpoint/2010/main" val="2290566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title"/>
          </p:nvPr>
        </p:nvSpPr>
        <p:spPr>
          <a:xfrm>
            <a:off x="838200" y="930584"/>
            <a:ext cx="10515600" cy="895041"/>
          </a:xfrm>
        </p:spPr>
        <p:txBody>
          <a:bodyPr/>
          <a:lstStyle/>
          <a:p>
            <a:r>
              <a:rPr lang="en-US" dirty="0"/>
              <a:t>Wrap Up and Questions</a:t>
            </a:r>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fld id="{DE959608-952C-483B-AC74-BEAA6DA69B15}" type="slidenum">
              <a:rPr lang="en-US" smtClean="0"/>
              <a:t>23</a:t>
            </a:fld>
            <a:endParaRPr lang="en-US" dirty="0"/>
          </a:p>
        </p:txBody>
      </p:sp>
      <p:pic>
        <p:nvPicPr>
          <p:cNvPr id="11" name="Content Placeholder 10">
            <a:extLst>
              <a:ext uri="{FF2B5EF4-FFF2-40B4-BE49-F238E27FC236}">
                <a16:creationId xmlns:a16="http://schemas.microsoft.com/office/drawing/2014/main" id="{D1519E9D-D01E-4037-A669-A0546A4A5274}"/>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20331" y="1825625"/>
            <a:ext cx="4351338" cy="4351338"/>
          </a:xfrm>
        </p:spPr>
      </p:pic>
    </p:spTree>
    <p:extLst>
      <p:ext uri="{BB962C8B-B14F-4D97-AF65-F5344CB8AC3E}">
        <p14:creationId xmlns:p14="http://schemas.microsoft.com/office/powerpoint/2010/main" val="57334682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title"/>
          </p:nvPr>
        </p:nvSpPr>
        <p:spPr>
          <a:xfrm>
            <a:off x="838200" y="930584"/>
            <a:ext cx="10515600" cy="895041"/>
          </a:xfrm>
        </p:spPr>
        <p:txBody>
          <a:bodyPr/>
          <a:lstStyle/>
          <a:p>
            <a:r>
              <a:rPr lang="en-US" dirty="0"/>
              <a:t>Request Support from CAEP TAP</a:t>
            </a:r>
          </a:p>
        </p:txBody>
      </p:sp>
      <p:pic>
        <p:nvPicPr>
          <p:cNvPr id="5" name="Content Placeholder 3" descr="Screen capture of the CAEP Technical Assistance Project (TAP) page."/>
          <p:cNvPicPr>
            <a:picLocks noGrp="1" noChangeAspect="1"/>
          </p:cNvPicPr>
          <p:nvPr>
            <p:ph idx="1"/>
          </p:nvPr>
        </p:nvPicPr>
        <p:blipFill rotWithShape="1">
          <a:blip r:embed="rId2"/>
          <a:srcRect l="19305" t="7235" r="19414" b="18241"/>
          <a:stretch/>
        </p:blipFill>
        <p:spPr>
          <a:xfrm>
            <a:off x="2786257" y="1825625"/>
            <a:ext cx="6619485" cy="4351338"/>
          </a:xfrm>
          <a:prstGeom prst="rect">
            <a:avLst/>
          </a:prstGeom>
        </p:spPr>
      </p:pic>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fld id="{DE959608-952C-483B-AC74-BEAA6DA69B15}" type="slidenum">
              <a:rPr lang="en-US" smtClean="0"/>
              <a:t>24</a:t>
            </a:fld>
            <a:endParaRPr lang="en-US" dirty="0"/>
          </a:p>
        </p:txBody>
      </p:sp>
    </p:spTree>
    <p:extLst>
      <p:ext uri="{BB962C8B-B14F-4D97-AF65-F5344CB8AC3E}">
        <p14:creationId xmlns:p14="http://schemas.microsoft.com/office/powerpoint/2010/main" val="206973046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82138" y="500062"/>
            <a:ext cx="9184678" cy="1325563"/>
          </a:xfrm>
        </p:spPr>
        <p:txBody>
          <a:bodyPr/>
          <a:lstStyle/>
          <a:p>
            <a:pPr algn="l"/>
            <a:r>
              <a:rPr lang="en-US" dirty="0"/>
              <a:t>Agenda</a:t>
            </a:r>
          </a:p>
        </p:txBody>
      </p:sp>
      <p:sp>
        <p:nvSpPr>
          <p:cNvPr id="3" name="Content Placeholder 2">
            <a:extLst>
              <a:ext uri="{FF2B5EF4-FFF2-40B4-BE49-F238E27FC236}">
                <a16:creationId xmlns:a16="http://schemas.microsoft.com/office/drawing/2014/main" id="{CD9C0D39-5F8D-4986-889D-E1ECB30756F8}"/>
              </a:ext>
            </a:extLst>
          </p:cNvPr>
          <p:cNvSpPr>
            <a:spLocks noGrp="1"/>
          </p:cNvSpPr>
          <p:nvPr>
            <p:ph idx="1"/>
          </p:nvPr>
        </p:nvSpPr>
        <p:spPr>
          <a:xfrm>
            <a:off x="482138" y="1637211"/>
            <a:ext cx="11269596" cy="4447705"/>
          </a:xfrm>
        </p:spPr>
        <p:txBody>
          <a:bodyPr>
            <a:noAutofit/>
          </a:bodyPr>
          <a:lstStyle/>
          <a:p>
            <a:pPr>
              <a:spcBef>
                <a:spcPts val="0"/>
              </a:spcBef>
            </a:pPr>
            <a:r>
              <a:rPr lang="en-US" sz="3600" dirty="0"/>
              <a:t>May Revise Cut</a:t>
            </a:r>
          </a:p>
          <a:p>
            <a:pPr>
              <a:spcBef>
                <a:spcPts val="0"/>
              </a:spcBef>
            </a:pPr>
            <a:r>
              <a:rPr lang="en-US" sz="3600" dirty="0"/>
              <a:t>CFAD or Allocation Amendment?</a:t>
            </a:r>
          </a:p>
          <a:p>
            <a:pPr>
              <a:spcBef>
                <a:spcPts val="0"/>
              </a:spcBef>
            </a:pPr>
            <a:r>
              <a:rPr lang="en-US" sz="3600" dirty="0"/>
              <a:t>CAEP planning</a:t>
            </a:r>
          </a:p>
          <a:p>
            <a:pPr>
              <a:spcBef>
                <a:spcPts val="0"/>
              </a:spcBef>
            </a:pPr>
            <a:r>
              <a:rPr lang="en-US" sz="3600" dirty="0"/>
              <a:t>Education Code 84914</a:t>
            </a:r>
          </a:p>
          <a:p>
            <a:pPr>
              <a:spcBef>
                <a:spcPts val="0"/>
              </a:spcBef>
            </a:pPr>
            <a:r>
              <a:rPr lang="en-US" sz="3600" dirty="0"/>
              <a:t>CAEP Calendar 20-21</a:t>
            </a:r>
          </a:p>
          <a:p>
            <a:pPr>
              <a:spcBef>
                <a:spcPts val="0"/>
              </a:spcBef>
            </a:pPr>
            <a:r>
              <a:rPr lang="en-US" sz="3600" dirty="0"/>
              <a:t>Submission Process in NOVA</a:t>
            </a:r>
          </a:p>
          <a:p>
            <a:pPr>
              <a:spcBef>
                <a:spcPts val="0"/>
              </a:spcBef>
            </a:pPr>
            <a:r>
              <a:rPr lang="en-US" sz="3600" dirty="0"/>
              <a:t>Wrap Up &amp; Additional Questions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E959608-952C-483B-AC74-BEAA6DA69B15}" type="slidenum">
              <a:rPr lang="en-US" smtClean="0"/>
              <a:t>3</a:t>
            </a:fld>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025" y="875185"/>
            <a:ext cx="3437709" cy="1524051"/>
          </a:xfrm>
          <a:prstGeom prst="rect">
            <a:avLst/>
          </a:prstGeom>
        </p:spPr>
      </p:pic>
    </p:spTree>
    <p:extLst>
      <p:ext uri="{BB962C8B-B14F-4D97-AF65-F5344CB8AC3E}">
        <p14:creationId xmlns:p14="http://schemas.microsoft.com/office/powerpoint/2010/main" val="2457029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82138" y="500062"/>
            <a:ext cx="9184678" cy="1325563"/>
          </a:xfrm>
        </p:spPr>
        <p:txBody>
          <a:bodyPr/>
          <a:lstStyle/>
          <a:p>
            <a:pPr algn="l"/>
            <a:r>
              <a:rPr lang="en-US" dirty="0"/>
              <a:t>May Revise</a:t>
            </a:r>
          </a:p>
        </p:txBody>
      </p:sp>
      <p:sp>
        <p:nvSpPr>
          <p:cNvPr id="3" name="Content Placeholder 2">
            <a:extLst>
              <a:ext uri="{FF2B5EF4-FFF2-40B4-BE49-F238E27FC236}">
                <a16:creationId xmlns:a16="http://schemas.microsoft.com/office/drawing/2014/main" id="{CD9C0D39-5F8D-4986-889D-E1ECB30756F8}"/>
              </a:ext>
            </a:extLst>
          </p:cNvPr>
          <p:cNvSpPr>
            <a:spLocks noGrp="1"/>
          </p:cNvSpPr>
          <p:nvPr>
            <p:ph idx="1"/>
          </p:nvPr>
        </p:nvSpPr>
        <p:spPr>
          <a:xfrm>
            <a:off x="330927" y="1507525"/>
            <a:ext cx="11730444" cy="4853270"/>
          </a:xfrm>
        </p:spPr>
        <p:txBody>
          <a:bodyPr>
            <a:noAutofit/>
          </a:bodyPr>
          <a:lstStyle/>
          <a:p>
            <a:pPr>
              <a:spcBef>
                <a:spcPts val="0"/>
              </a:spcBef>
            </a:pPr>
            <a:endParaRPr lang="en-US" sz="3200" dirty="0"/>
          </a:p>
          <a:p>
            <a:pPr>
              <a:spcBef>
                <a:spcPts val="1200"/>
              </a:spcBef>
            </a:pPr>
            <a:r>
              <a:rPr lang="en-US" sz="2400" dirty="0"/>
              <a:t>CAEP received a 12.1055% or $66.7M CUT in the Governor’s May Revise to the 20-21 proposed budget (or 12.1055314889466%).</a:t>
            </a:r>
          </a:p>
          <a:p>
            <a:pPr>
              <a:spcBef>
                <a:spcPts val="1200"/>
              </a:spcBef>
            </a:pPr>
            <a:r>
              <a:rPr lang="en-US" sz="2400" dirty="0"/>
              <a:t>Remember, for those with larger allocations, you may have to do some rounding or hedging a few dollars to get back to your actual allocation number.</a:t>
            </a:r>
          </a:p>
          <a:p>
            <a:r>
              <a:rPr lang="en-US" sz="2400" dirty="0"/>
              <a:t>The new CAEP base for 20-21 will be $484,208,000.</a:t>
            </a:r>
          </a:p>
          <a:p>
            <a:r>
              <a:rPr lang="en-US" sz="2400" dirty="0"/>
              <a:t>All members are subject to the 12.1055% cut unless they fall under Education Code 84914 and could receive more than the 12.1055% reduction.</a:t>
            </a:r>
          </a:p>
          <a:p>
            <a:r>
              <a:rPr lang="en-US" sz="2400" dirty="0"/>
              <a:t>NOVA has been updated with the May Revise reduction numbers. This is reflected in your consortium allocation for 20-21 in NOVA.</a:t>
            </a:r>
          </a:p>
          <a:p>
            <a:endParaRPr lang="en-US" sz="2400" dirty="0"/>
          </a:p>
          <a:p>
            <a:pPr marL="0" indent="0">
              <a:spcBef>
                <a:spcPts val="0"/>
              </a:spcBef>
              <a:buNone/>
            </a:pPr>
            <a:endParaRPr lang="en-US" sz="32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E959608-952C-483B-AC74-BEAA6DA69B15}" type="slidenum">
              <a:rPr lang="en-US" smtClean="0"/>
              <a:t>4</a:t>
            </a:fld>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7793" y="2955008"/>
            <a:ext cx="1101072" cy="1101072"/>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141" y="226748"/>
            <a:ext cx="1101072" cy="1101072"/>
          </a:xfrm>
          <a:prstGeom prst="rect">
            <a:avLst/>
          </a:prstGeom>
        </p:spPr>
      </p:pic>
    </p:spTree>
    <p:extLst>
      <p:ext uri="{BB962C8B-B14F-4D97-AF65-F5344CB8AC3E}">
        <p14:creationId xmlns:p14="http://schemas.microsoft.com/office/powerpoint/2010/main" val="4287606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82138" y="853440"/>
            <a:ext cx="9184678" cy="748937"/>
          </a:xfrm>
        </p:spPr>
        <p:txBody>
          <a:bodyPr/>
          <a:lstStyle/>
          <a:p>
            <a:pPr algn="l"/>
            <a:r>
              <a:rPr lang="en-US" dirty="0"/>
              <a:t>CFAD or Allocation Amendment</a:t>
            </a:r>
          </a:p>
        </p:txBody>
      </p:sp>
      <p:sp>
        <p:nvSpPr>
          <p:cNvPr id="3" name="Content Placeholder 2">
            <a:extLst>
              <a:ext uri="{FF2B5EF4-FFF2-40B4-BE49-F238E27FC236}">
                <a16:creationId xmlns:a16="http://schemas.microsoft.com/office/drawing/2014/main" id="{CD9C0D39-5F8D-4986-889D-E1ECB30756F8}"/>
              </a:ext>
            </a:extLst>
          </p:cNvPr>
          <p:cNvSpPr>
            <a:spLocks noGrp="1"/>
          </p:cNvSpPr>
          <p:nvPr>
            <p:ph idx="1"/>
          </p:nvPr>
        </p:nvSpPr>
        <p:spPr>
          <a:xfrm>
            <a:off x="330926" y="1602377"/>
            <a:ext cx="11861073" cy="4758418"/>
          </a:xfrm>
        </p:spPr>
        <p:txBody>
          <a:bodyPr>
            <a:noAutofit/>
          </a:bodyPr>
          <a:lstStyle/>
          <a:p>
            <a:pPr marL="0" indent="0">
              <a:spcBef>
                <a:spcPts val="0"/>
              </a:spcBef>
              <a:buNone/>
            </a:pPr>
            <a:endParaRPr lang="en-US" sz="3200" dirty="0"/>
          </a:p>
          <a:p>
            <a:pPr>
              <a:spcBef>
                <a:spcPts val="1200"/>
              </a:spcBef>
            </a:pPr>
            <a:r>
              <a:rPr lang="en-US" sz="2400" dirty="0"/>
              <a:t>Policy-wise, this is an allocation reduction that will result in each consortium revising your 20-21 CFAD that was originally submitted on 5/2/20.</a:t>
            </a:r>
          </a:p>
          <a:p>
            <a:r>
              <a:rPr lang="en-US" sz="2400" dirty="0"/>
              <a:t>Technically, in NOVA you will be certifying the allocation amendment and using this feature to build your revised consortium allocation.</a:t>
            </a:r>
          </a:p>
          <a:p>
            <a:r>
              <a:rPr lang="en-US" sz="2400" dirty="0"/>
              <a:t>You may upload your meeting minutes or discussion notes that resulted in the revised allocation decision in the consortium supporting documents section in NOVA.</a:t>
            </a:r>
          </a:p>
          <a:p>
            <a:r>
              <a:rPr lang="en-US" sz="2400" dirty="0"/>
              <a:t>There will not be an actual revised CFAD document. The documentation will be the certified allocation amendment in NOVA.</a:t>
            </a:r>
          </a:p>
          <a:p>
            <a:endParaRPr lang="en-US" sz="2400" dirty="0"/>
          </a:p>
          <a:p>
            <a:pPr marL="0" indent="0">
              <a:spcBef>
                <a:spcPts val="0"/>
              </a:spcBef>
              <a:buNone/>
            </a:pPr>
            <a:endParaRPr lang="en-US" sz="32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E959608-952C-483B-AC74-BEAA6DA69B15}" type="slidenum">
              <a:rPr lang="en-US" smtClean="0"/>
              <a:t>5</a:t>
            </a:fld>
            <a:endParaRPr lang="en-US" dirty="0"/>
          </a:p>
        </p:txBody>
      </p:sp>
    </p:spTree>
    <p:extLst>
      <p:ext uri="{BB962C8B-B14F-4D97-AF65-F5344CB8AC3E}">
        <p14:creationId xmlns:p14="http://schemas.microsoft.com/office/powerpoint/2010/main" val="3529529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4473"/>
            <a:ext cx="10515600" cy="767054"/>
          </a:xfrm>
        </p:spPr>
        <p:txBody>
          <a:bodyPr/>
          <a:lstStyle/>
          <a:p>
            <a:pPr algn="l"/>
            <a:r>
              <a:rPr lang="en-US" dirty="0"/>
              <a:t>CAEP Planning Memo</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E959608-952C-483B-AC74-BEAA6DA69B15}" type="slidenum">
              <a:rPr lang="en-US" smtClean="0"/>
              <a:t>6</a:t>
            </a:fld>
            <a:endParaRPr lang="en-US" dirty="0"/>
          </a:p>
        </p:txBody>
      </p:sp>
      <p:sp>
        <p:nvSpPr>
          <p:cNvPr id="6" name="Content Placeholder 5">
            <a:extLst>
              <a:ext uri="{C183D7F6-B498-43B3-948B-1728B52AA6E4}">
                <adec:decorative xmlns:adec="http://schemas.microsoft.com/office/drawing/2017/decorative" val="0"/>
              </a:ext>
            </a:extLst>
          </p:cNvPr>
          <p:cNvSpPr>
            <a:spLocks noGrp="1"/>
          </p:cNvSpPr>
          <p:nvPr>
            <p:ph idx="1"/>
          </p:nvPr>
        </p:nvSpPr>
        <p:spPr>
          <a:xfrm>
            <a:off x="838200" y="1520825"/>
            <a:ext cx="10515600" cy="4351338"/>
          </a:xfrm>
        </p:spPr>
        <p:txBody>
          <a:bodyPr>
            <a:normAutofit/>
          </a:bodyPr>
          <a:lstStyle/>
          <a:p>
            <a:r>
              <a:rPr lang="en-US" sz="2800" dirty="0"/>
              <a:t>Education Code 84914 (next slide) guides the allocation process for all members. This education code governs the appropriate percentage allowed for members in good standing, and also allows for a reduced amount if members cannot or no longer wishes to follow the consortium approved CAEP annual plan (or if the member is ineffective in providing services identified in the CAEP annual plan). For more information, please see the recently released </a:t>
            </a:r>
            <a:r>
              <a:rPr lang="en-US" sz="2800" u="sng" dirty="0">
                <a:hlinkClick r:id="rId2"/>
              </a:rPr>
              <a:t>CAEP Planning Memo</a:t>
            </a:r>
            <a:r>
              <a:rPr lang="en-US" sz="2800" dirty="0"/>
              <a:t>.</a:t>
            </a:r>
          </a:p>
        </p:txBody>
      </p:sp>
    </p:spTree>
    <p:extLst>
      <p:ext uri="{BB962C8B-B14F-4D97-AF65-F5344CB8AC3E}">
        <p14:creationId xmlns:p14="http://schemas.microsoft.com/office/powerpoint/2010/main" val="322588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82137" y="500062"/>
            <a:ext cx="9930489" cy="1325563"/>
          </a:xfrm>
        </p:spPr>
        <p:txBody>
          <a:bodyPr>
            <a:normAutofit fontScale="90000"/>
          </a:bodyPr>
          <a:lstStyle/>
          <a:p>
            <a:pPr algn="l"/>
            <a:r>
              <a:rPr lang="en-US" dirty="0"/>
              <a:t>EC 84914 – Increase/Decrease Allocations</a:t>
            </a:r>
          </a:p>
        </p:txBody>
      </p:sp>
      <p:sp>
        <p:nvSpPr>
          <p:cNvPr id="3" name="Content Placeholder 2">
            <a:extLst>
              <a:ext uri="{FF2B5EF4-FFF2-40B4-BE49-F238E27FC236}">
                <a16:creationId xmlns:a16="http://schemas.microsoft.com/office/drawing/2014/main" id="{CD9C0D39-5F8D-4986-889D-E1ECB30756F8}"/>
              </a:ext>
            </a:extLst>
          </p:cNvPr>
          <p:cNvSpPr>
            <a:spLocks noGrp="1"/>
          </p:cNvSpPr>
          <p:nvPr>
            <p:ph idx="1"/>
          </p:nvPr>
        </p:nvSpPr>
        <p:spPr>
          <a:xfrm>
            <a:off x="357051" y="1471749"/>
            <a:ext cx="11652069" cy="4604930"/>
          </a:xfrm>
        </p:spPr>
        <p:txBody>
          <a:bodyPr>
            <a:noAutofit/>
          </a:bodyPr>
          <a:lstStyle/>
          <a:p>
            <a:pPr marL="0" indent="0">
              <a:buNone/>
            </a:pPr>
            <a:r>
              <a:rPr lang="en-US" sz="2000" dirty="0"/>
              <a:t>EC84914 (2) For any year for which the chancellor and the Superintendent </a:t>
            </a:r>
            <a:r>
              <a:rPr lang="en-US" sz="2000" b="1" dirty="0"/>
              <a:t>allocate an amount of funds to the consortium less than the amount allocated in the prior year</a:t>
            </a:r>
            <a:r>
              <a:rPr lang="en-US" sz="2000" dirty="0"/>
              <a:t>, the amount of funds to be distributed to a member of that consortium </a:t>
            </a:r>
            <a:r>
              <a:rPr lang="en-US" sz="2000" b="1" dirty="0"/>
              <a:t>shall not be reduced by a percentage greater than the percentage by which the total amount of funds allocated to the consortium decreased</a:t>
            </a:r>
            <a:r>
              <a:rPr lang="en-US" sz="2000" dirty="0"/>
              <a:t>, unless the consortium makes at least one of the following findings related to the member for which the distribution would be reduced further:</a:t>
            </a:r>
          </a:p>
          <a:p>
            <a:pPr marL="0" indent="0">
              <a:buNone/>
            </a:pPr>
            <a:r>
              <a:rPr lang="en-US" sz="2000" dirty="0"/>
              <a:t>(A) The member no longer wishes to provide services consistent with the adult education plan.</a:t>
            </a:r>
          </a:p>
          <a:p>
            <a:pPr marL="0" indent="0">
              <a:buNone/>
            </a:pPr>
            <a:r>
              <a:rPr lang="en-US" sz="2000" dirty="0"/>
              <a:t>(B) The member cannot provide services that address the needs identified in the adult education plan.</a:t>
            </a:r>
          </a:p>
          <a:p>
            <a:pPr marL="0" indent="0">
              <a:buNone/>
            </a:pPr>
            <a:r>
              <a:rPr lang="en-US" sz="2000" dirty="0"/>
              <a:t>(C) The member has been consistently ineffective in providing services that address the needs identified in the adult education plan and reasonable interventions have not resulted in improvements.</a:t>
            </a:r>
          </a:p>
          <a:p>
            <a:pPr marL="0" indent="0">
              <a:spcBef>
                <a:spcPts val="0"/>
              </a:spcBef>
              <a:buNone/>
            </a:pPr>
            <a:endParaRPr lang="en-US" sz="32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E959608-952C-483B-AC74-BEAA6DA69B15}" type="slidenum">
              <a:rPr lang="en-US" smtClean="0"/>
              <a:t>7</a:t>
            </a:fld>
            <a:endParaRPr lang="en-US" dirty="0"/>
          </a:p>
        </p:txBody>
      </p:sp>
    </p:spTree>
    <p:extLst>
      <p:ext uri="{BB962C8B-B14F-4D97-AF65-F5344CB8AC3E}">
        <p14:creationId xmlns:p14="http://schemas.microsoft.com/office/powerpoint/2010/main" val="1171383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82137" y="945708"/>
            <a:ext cx="9184678" cy="879431"/>
          </a:xfrm>
        </p:spPr>
        <p:txBody>
          <a:bodyPr/>
          <a:lstStyle/>
          <a:p>
            <a:pPr algn="l"/>
            <a:r>
              <a:rPr lang="en-US" dirty="0"/>
              <a:t>Revised 20-21 CAEP Calendar</a:t>
            </a:r>
          </a:p>
        </p:txBody>
      </p:sp>
      <p:sp>
        <p:nvSpPr>
          <p:cNvPr id="3" name="Content Placeholder 2">
            <a:extLst>
              <a:ext uri="{FF2B5EF4-FFF2-40B4-BE49-F238E27FC236}">
                <a16:creationId xmlns:a16="http://schemas.microsoft.com/office/drawing/2014/main" id="{CD9C0D39-5F8D-4986-889D-E1ECB30756F8}"/>
              </a:ext>
            </a:extLst>
          </p:cNvPr>
          <p:cNvSpPr>
            <a:spLocks noGrp="1"/>
          </p:cNvSpPr>
          <p:nvPr>
            <p:ph idx="1"/>
          </p:nvPr>
        </p:nvSpPr>
        <p:spPr>
          <a:xfrm>
            <a:off x="482137" y="1507525"/>
            <a:ext cx="11570525" cy="4788772"/>
          </a:xfrm>
        </p:spPr>
        <p:txBody>
          <a:bodyPr>
            <a:noAutofit/>
          </a:bodyPr>
          <a:lstStyle/>
          <a:p>
            <a:pPr>
              <a:spcBef>
                <a:spcPts val="0"/>
              </a:spcBef>
            </a:pPr>
            <a:endParaRPr lang="en-US" sz="3200" dirty="0"/>
          </a:p>
          <a:p>
            <a:r>
              <a:rPr lang="en-US" sz="3100" dirty="0"/>
              <a:t>20-21 Revised CFADs must be certified in NOVA by June 30, 2020.</a:t>
            </a:r>
          </a:p>
          <a:p>
            <a:r>
              <a:rPr lang="en-US" sz="3100" dirty="0"/>
              <a:t>CDE and the Chancellor’s Office hope to approve an interagency agreement for release of funds (June-July).</a:t>
            </a:r>
          </a:p>
          <a:p>
            <a:r>
              <a:rPr lang="en-US" sz="3100" dirty="0"/>
              <a:t>Governor’s Budget approved by July 1, 2020.</a:t>
            </a:r>
          </a:p>
          <a:p>
            <a:r>
              <a:rPr lang="en-US" sz="3100" dirty="0"/>
              <a:t>CAEP funds are released by August/Sept. 2020 (in 11 installments) thru May (with timely approval of the I/A).</a:t>
            </a:r>
            <a:endParaRPr lang="en-US" sz="1600" dirty="0"/>
          </a:p>
          <a:p>
            <a:pPr marL="0" indent="0">
              <a:spcBef>
                <a:spcPts val="0"/>
              </a:spcBef>
              <a:buNone/>
            </a:pPr>
            <a:endParaRPr lang="en-US" sz="32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E959608-952C-483B-AC74-BEAA6DA69B15}" type="slidenum">
              <a:rPr lang="en-US" smtClean="0"/>
              <a:t>8</a:t>
            </a:fld>
            <a:endParaRPr lang="en-US" dirty="0"/>
          </a:p>
        </p:txBody>
      </p:sp>
      <p:pic>
        <p:nvPicPr>
          <p:cNvPr id="5" name="Picture 4">
            <a:extLst>
              <a:ext uri="{FF2B5EF4-FFF2-40B4-BE49-F238E27FC236}">
                <a16:creationId xmlns:a16="http://schemas.microsoft.com/office/drawing/2014/main" id="{12CFFDFF-16DB-4BAD-BF13-9B937E84622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441234" y="225348"/>
            <a:ext cx="1335140" cy="1707028"/>
          </a:xfrm>
          <a:prstGeom prst="rect">
            <a:avLst/>
          </a:prstGeom>
        </p:spPr>
      </p:pic>
    </p:spTree>
    <p:extLst>
      <p:ext uri="{BB962C8B-B14F-4D97-AF65-F5344CB8AC3E}">
        <p14:creationId xmlns:p14="http://schemas.microsoft.com/office/powerpoint/2010/main" val="2539257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a:xfrm>
            <a:off x="838200" y="1483880"/>
            <a:ext cx="10515600" cy="4351338"/>
          </a:xfrm>
        </p:spPr>
        <p:txBody>
          <a:bodyPr>
            <a:normAutofit lnSpcReduction="10000"/>
          </a:bodyPr>
          <a:lstStyle/>
          <a:p>
            <a:r>
              <a:rPr lang="en-US" sz="2400" b="1" dirty="0"/>
              <a:t>Question:</a:t>
            </a:r>
            <a:r>
              <a:rPr lang="en-US" sz="2400" dirty="0"/>
              <a:t> Can I wait until June 30th to certify my revised CFAD?</a:t>
            </a:r>
          </a:p>
          <a:p>
            <a:pPr marL="0" indent="0">
              <a:buNone/>
            </a:pPr>
            <a:r>
              <a:rPr lang="en-US" sz="2400" dirty="0"/>
              <a:t>	</a:t>
            </a:r>
            <a:r>
              <a:rPr lang="en-US" sz="2400" b="1" dirty="0"/>
              <a:t>Answer:</a:t>
            </a:r>
            <a:r>
              <a:rPr lang="en-US" sz="2400" dirty="0"/>
              <a:t> We understand that it may be tough to schedule a meeting, but any late 	filing will delay the processing of CAEP funding for the 20-21.</a:t>
            </a:r>
          </a:p>
          <a:p>
            <a:r>
              <a:rPr lang="en-US" sz="2400" b="1" dirty="0"/>
              <a:t>Question:</a:t>
            </a:r>
            <a:r>
              <a:rPr lang="en-US" sz="2400" dirty="0"/>
              <a:t> What if my consortium has a fiscal agent, do I have to submit my CFAD by 6/30?</a:t>
            </a:r>
          </a:p>
          <a:p>
            <a:pPr marL="0" indent="0">
              <a:buNone/>
            </a:pPr>
            <a:r>
              <a:rPr lang="en-US" sz="2400" dirty="0"/>
              <a:t>	</a:t>
            </a:r>
            <a:r>
              <a:rPr lang="en-US" sz="2400" b="1" dirty="0"/>
              <a:t>Answer:</a:t>
            </a:r>
            <a:r>
              <a:rPr lang="en-US" sz="2400" dirty="0"/>
              <a:t> Yes, we still need the allocation amounts (and justification if  	changed).</a:t>
            </a:r>
          </a:p>
          <a:p>
            <a:r>
              <a:rPr lang="en-US" sz="2400" b="1" dirty="0"/>
              <a:t>Question:</a:t>
            </a:r>
            <a:r>
              <a:rPr lang="en-US" sz="2400" dirty="0"/>
              <a:t> Does the revised CFAD require a public meeting?</a:t>
            </a:r>
          </a:p>
          <a:p>
            <a:pPr marL="0" indent="0">
              <a:buNone/>
            </a:pPr>
            <a:r>
              <a:rPr lang="en-US" sz="2400" dirty="0"/>
              <a:t>	</a:t>
            </a:r>
            <a:r>
              <a:rPr lang="en-US" sz="2400" b="1" dirty="0"/>
              <a:t>Answer:</a:t>
            </a:r>
            <a:r>
              <a:rPr lang="en-US" sz="2400" dirty="0"/>
              <a:t> The CAEP Office suggests you check with your local district or refer to 	your consortium by-laws.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E959608-952C-483B-AC74-BEAA6DA69B15}" type="slidenum">
              <a:rPr lang="en-US" smtClean="0"/>
              <a:t>9</a:t>
            </a:fld>
            <a:endParaRPr lang="en-US" dirty="0"/>
          </a:p>
        </p:txBody>
      </p:sp>
    </p:spTree>
    <p:extLst>
      <p:ext uri="{BB962C8B-B14F-4D97-AF65-F5344CB8AC3E}">
        <p14:creationId xmlns:p14="http://schemas.microsoft.com/office/powerpoint/2010/main" val="3963156442"/>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63EC8831FDA347B3B4D34C1588A676" ma:contentTypeVersion="9" ma:contentTypeDescription="Create a new document." ma:contentTypeScope="" ma:versionID="49022d9c6748ba69e7b2fe662ac3c916">
  <xsd:schema xmlns:xsd="http://www.w3.org/2001/XMLSchema" xmlns:xs="http://www.w3.org/2001/XMLSchema" xmlns:p="http://schemas.microsoft.com/office/2006/metadata/properties" xmlns:ns2="8c8cfe39-bfce-4918-a795-97474633b185" targetNamespace="http://schemas.microsoft.com/office/2006/metadata/properties" ma:root="true" ma:fieldsID="c4c8eb59ebb8c9be671b9fefaa368489" ns2:_="">
    <xsd:import namespace="8c8cfe39-bfce-4918-a795-97474633b18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8cfe39-bfce-4918-a795-97474633b1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0B6A7A-EAD6-4F97-9F55-F98107C654B5}">
  <ds:schemaRefs>
    <ds:schemaRef ds:uri="http://purl.org/dc/dcmitype/"/>
    <ds:schemaRef ds:uri="http://www.w3.org/XML/1998/namespace"/>
    <ds:schemaRef ds:uri="http://purl.org/dc/elements/1.1/"/>
    <ds:schemaRef ds:uri="http://schemas.microsoft.com/office/2006/documentManagement/types"/>
    <ds:schemaRef ds:uri="8c8cfe39-bfce-4918-a795-97474633b185"/>
    <ds:schemaRef ds:uri="http://schemas.openxmlformats.org/package/2006/metadata/core-properties"/>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C232E5E4-4AC5-4696-913F-E928B938BF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8cfe39-bfce-4918-a795-97474633b1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4B85CC-384E-4C66-8A30-B63BEB9940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67749</TotalTime>
  <Words>953</Words>
  <Application>Microsoft Office PowerPoint</Application>
  <PresentationFormat>Widescreen</PresentationFormat>
  <Paragraphs>98</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Helvetica Neue Medium</vt:lpstr>
      <vt:lpstr>Calibri</vt:lpstr>
      <vt:lpstr>Helvetica Neue</vt:lpstr>
      <vt:lpstr>Helvetica Neue Light</vt:lpstr>
      <vt:lpstr>White</vt:lpstr>
      <vt:lpstr>CAEP CFAD Revision Process </vt:lpstr>
      <vt:lpstr>Zoom Room Controls</vt:lpstr>
      <vt:lpstr>Agenda</vt:lpstr>
      <vt:lpstr>May Revise</vt:lpstr>
      <vt:lpstr>CFAD or Allocation Amendment</vt:lpstr>
      <vt:lpstr>CAEP Planning Memo</vt:lpstr>
      <vt:lpstr>EC 84914 – Increase/Decrease Allocations</vt:lpstr>
      <vt:lpstr>Revised 20-21 CAEP Calendar</vt:lpstr>
      <vt:lpstr>FAQs</vt:lpstr>
      <vt:lpstr>Allocation Amendment Process</vt:lpstr>
      <vt:lpstr>Revised CFAD Process (Allocation Amendment)</vt:lpstr>
      <vt:lpstr>Revised CFAD Process (Allocation Amendment) </vt:lpstr>
      <vt:lpstr>Revised CFAD Process (Allocation Amendment)  </vt:lpstr>
      <vt:lpstr>Revised CFAD Process (Allocation Amendment)   </vt:lpstr>
      <vt:lpstr>Revised CFAD Process (Allocation Amendment)    </vt:lpstr>
      <vt:lpstr>Revised CFAD Process (Allocation Amendment)     </vt:lpstr>
      <vt:lpstr>Revised CFAD Process (Allocation Amendment)      </vt:lpstr>
      <vt:lpstr>Revised CFAD Process (Allocation Amendment)       </vt:lpstr>
      <vt:lpstr>Revised CFAD Process (Allocation Amendment)        </vt:lpstr>
      <vt:lpstr>Revised CFAD Process (Allocation Amendment)         </vt:lpstr>
      <vt:lpstr>Revised CFAD Notes</vt:lpstr>
      <vt:lpstr>NOVA Reminders</vt:lpstr>
      <vt:lpstr>Wrap Up and Questions</vt:lpstr>
      <vt:lpstr>Request Support from CAEP TAP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CAEP CFAD Revision Process</dc:title>
  <dc:creator>Kristy</dc:creator>
  <cp:lastModifiedBy>Patrick Scouten</cp:lastModifiedBy>
  <cp:revision>128</cp:revision>
  <dcterms:created xsi:type="dcterms:W3CDTF">2019-02-28T16:51:35Z</dcterms:created>
  <dcterms:modified xsi:type="dcterms:W3CDTF">2020-12-22T18:45:13Z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0x0101003A63EC8831FDA347B3B4D34C1588A676</vt:lpwstr>
  </property>
</Properties>
</file>