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6"/>
  </p:notesMasterIdLst>
  <p:sldIdLst>
    <p:sldId id="256" r:id="rId5"/>
    <p:sldId id="257" r:id="rId6"/>
    <p:sldId id="347" r:id="rId7"/>
    <p:sldId id="286" r:id="rId8"/>
    <p:sldId id="314" r:id="rId9"/>
    <p:sldId id="315" r:id="rId10"/>
    <p:sldId id="346" r:id="rId11"/>
    <p:sldId id="348" r:id="rId12"/>
    <p:sldId id="349" r:id="rId13"/>
    <p:sldId id="316" r:id="rId14"/>
    <p:sldId id="318" r:id="rId15"/>
    <p:sldId id="319" r:id="rId16"/>
    <p:sldId id="317" r:id="rId17"/>
    <p:sldId id="320" r:id="rId18"/>
    <p:sldId id="322" r:id="rId19"/>
    <p:sldId id="323" r:id="rId20"/>
    <p:sldId id="350" r:id="rId21"/>
    <p:sldId id="351" r:id="rId22"/>
    <p:sldId id="324" r:id="rId23"/>
    <p:sldId id="325" r:id="rId24"/>
    <p:sldId id="326" r:id="rId25"/>
    <p:sldId id="327" r:id="rId26"/>
    <p:sldId id="328" r:id="rId27"/>
    <p:sldId id="329" r:id="rId28"/>
    <p:sldId id="330" r:id="rId29"/>
    <p:sldId id="352"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00" r:id="rId44"/>
    <p:sldId id="34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y" initials="K" lastIdx="5" clrIdx="0">
    <p:extLst>
      <p:ext uri="{19B8F6BF-5375-455C-9EA6-DF929625EA0E}">
        <p15:presenceInfo xmlns:p15="http://schemas.microsoft.com/office/powerpoint/2012/main" userId="Kris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102" d="100"/>
          <a:sy n="102" d="100"/>
        </p:scale>
        <p:origin x="15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DFD07-2832-46B6-9198-9F61B6A2F16B}" type="datetimeFigureOut">
              <a:rPr lang="en-US" smtClean="0"/>
              <a:t>12/22/2020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B539A-65CC-4D75-A3E1-ACE1D3008BC7}" type="slidenum">
              <a:rPr lang="en-US" smtClean="0"/>
              <a:t>‹#›</a:t>
            </a:fld>
            <a:endParaRPr lang="en-US"/>
          </a:p>
        </p:txBody>
      </p:sp>
    </p:spTree>
    <p:extLst>
      <p:ext uri="{BB962C8B-B14F-4D97-AF65-F5344CB8AC3E}">
        <p14:creationId xmlns:p14="http://schemas.microsoft.com/office/powerpoint/2010/main" val="3689340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B539A-65CC-4D75-A3E1-ACE1D3008BC7}" type="slidenum">
              <a:rPr lang="en-US" smtClean="0"/>
              <a:t>2</a:t>
            </a:fld>
            <a:endParaRPr lang="en-US"/>
          </a:p>
        </p:txBody>
      </p:sp>
    </p:spTree>
    <p:extLst>
      <p:ext uri="{BB962C8B-B14F-4D97-AF65-F5344CB8AC3E}">
        <p14:creationId xmlns:p14="http://schemas.microsoft.com/office/powerpoint/2010/main" val="2715749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pic>
        <p:nvPicPr>
          <p:cNvPr id="13" name="AEBG_PowerPoint20182.png" descr="Brandmark of the California Adult Education Progra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12192000" cy="5143499"/>
          </a:xfrm>
          <a:prstGeom prst="rect">
            <a:avLst/>
          </a:prstGeom>
          <a:ln w="12700">
            <a:miter lim="400000"/>
          </a:ln>
        </p:spPr>
      </p:pic>
      <p:sp>
        <p:nvSpPr>
          <p:cNvPr id="11" name="Title Text"/>
          <p:cNvSpPr txBox="1">
            <a:spLocks noGrp="1"/>
          </p:cNvSpPr>
          <p:nvPr>
            <p:ph type="title"/>
          </p:nvPr>
        </p:nvSpPr>
        <p:spPr>
          <a:xfrm>
            <a:off x="1097391" y="4872943"/>
            <a:ext cx="10414000" cy="972344"/>
          </a:xfrm>
          <a:prstGeom prst="rect">
            <a:avLst/>
          </a:prstGeom>
        </p:spPr>
        <p:txBody>
          <a:bodyPr anchor="t"/>
          <a:lstStyle>
            <a:lvl1pPr algn="ctr">
              <a:defRPr>
                <a:solidFill>
                  <a:schemeClr val="bg1"/>
                </a:solidFill>
              </a:defRPr>
            </a:lvl1pPr>
          </a:lstStyle>
          <a:p>
            <a:r>
              <a:rPr dirty="0"/>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32515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Blank">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AEBG_PowerPoint20182.png" descr="Brandmark of the California Adult Education Program">
            <a:extLst>
              <a:ext uri="{FF2B5EF4-FFF2-40B4-BE49-F238E27FC236}">
                <a16:creationId xmlns:a16="http://schemas.microsoft.com/office/drawing/2014/main" id="{EAD81273-D7D5-47DA-A909-FC98C5A42048}"/>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8270671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AEBG_PowerPoint20182.png" descr="Brandmark of the California Adult Education Program">
            <a:extLst>
              <a:ext uri="{FF2B5EF4-FFF2-40B4-BE49-F238E27FC236}">
                <a16:creationId xmlns:a16="http://schemas.microsoft.com/office/drawing/2014/main" id="{2613A912-2F77-4E81-8901-0E88BC9D840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959608-952C-483B-AC74-BEAA6DA69B15}" type="slidenum">
              <a:rPr lang="en-US" smtClean="0"/>
              <a:t>‹#›</a:t>
            </a:fld>
            <a:endParaRPr lang="en-US"/>
          </a:p>
        </p:txBody>
      </p:sp>
    </p:spTree>
    <p:extLst>
      <p:ext uri="{BB962C8B-B14F-4D97-AF65-F5344CB8AC3E}">
        <p14:creationId xmlns:p14="http://schemas.microsoft.com/office/powerpoint/2010/main" val="1009551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906590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med"/>
  <p:hf hdr="0" ftr="0" dt="0"/>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n/puzzle-share-question-mark-question-1746546/"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cnpa.com/governor-suspends-meeting-safeguards-in-brown-and-bagley-keene-acts-in-response-to-coronavirus-crisi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90B3-4730-4B65-A884-2A2CBF664A3B}"/>
              </a:ext>
            </a:extLst>
          </p:cNvPr>
          <p:cNvSpPr>
            <a:spLocks noGrp="1"/>
          </p:cNvSpPr>
          <p:nvPr>
            <p:ph type="title"/>
          </p:nvPr>
        </p:nvSpPr>
        <p:spPr>
          <a:xfrm>
            <a:off x="889000" y="4601095"/>
            <a:ext cx="10414000" cy="972344"/>
          </a:xfrm>
        </p:spPr>
        <p:txBody>
          <a:bodyPr>
            <a:normAutofit fontScale="90000"/>
          </a:bodyPr>
          <a:lstStyle/>
          <a:p>
            <a:r>
              <a:rPr lang="en-US" b="1" dirty="0"/>
              <a:t>CAEP Fiscal Update</a:t>
            </a:r>
            <a:br>
              <a:rPr lang="en-US" dirty="0"/>
            </a:br>
            <a:endParaRPr lang="en-US" dirty="0"/>
          </a:p>
        </p:txBody>
      </p:sp>
      <p:sp>
        <p:nvSpPr>
          <p:cNvPr id="3" name="TextBox 2">
            <a:extLst>
              <a:ext uri="{FF2B5EF4-FFF2-40B4-BE49-F238E27FC236}">
                <a16:creationId xmlns:a16="http://schemas.microsoft.com/office/drawing/2014/main" id="{85B30797-54C9-4EE1-B6D9-25E561C4510B}"/>
              </a:ext>
            </a:extLst>
          </p:cNvPr>
          <p:cNvSpPr txBox="1"/>
          <p:nvPr/>
        </p:nvSpPr>
        <p:spPr>
          <a:xfrm>
            <a:off x="3859427" y="5214366"/>
            <a:ext cx="44731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Neil Kelly – State CAEP Office</a:t>
            </a:r>
          </a:p>
          <a:p>
            <a:pPr marL="0" marR="0" indent="0" algn="ctr" defTabSz="825500" rtl="0" fontAlgn="auto" latinLnBrk="0" hangingPunct="0">
              <a:lnSpc>
                <a:spcPct val="100000"/>
              </a:lnSpc>
              <a:spcBef>
                <a:spcPts val="0"/>
              </a:spcBef>
              <a:spcAft>
                <a:spcPts val="0"/>
              </a:spcAft>
              <a:buClrTx/>
              <a:buSzTx/>
              <a:buFontTx/>
              <a:buNone/>
              <a:tabLst/>
            </a:pPr>
            <a:r>
              <a:rPr lang="en-US" sz="2000" b="1" dirty="0">
                <a:solidFill>
                  <a:schemeClr val="bg1"/>
                </a:solidFill>
                <a:latin typeface="Helvetica Neue"/>
                <a:ea typeface="Helvetica Neue"/>
                <a:cs typeface="Helvetica Neue"/>
                <a:sym typeface="Helvetica Neue"/>
              </a:rPr>
              <a:t>Veronica Parker – CAEP TAP</a:t>
            </a:r>
            <a:r>
              <a:rPr kumimoji="0" lang="en-US" sz="2000" b="1" i="0" u="none" strike="noStrike" cap="none" spc="0" normalizeH="0" baseline="0" dirty="0">
                <a:ln>
                  <a:noFill/>
                </a:ln>
                <a:solidFill>
                  <a:schemeClr val="bg1"/>
                </a:solidFill>
                <a:effectLst/>
                <a:uFillTx/>
                <a:latin typeface="Helvetica Neue"/>
                <a:ea typeface="Helvetica Neue"/>
                <a:cs typeface="Helvetica Neue"/>
                <a:sym typeface="Helvetica Neue"/>
              </a:rPr>
              <a:t> </a:t>
            </a:r>
          </a:p>
        </p:txBody>
      </p:sp>
    </p:spTree>
    <p:extLst>
      <p:ext uri="{BB962C8B-B14F-4D97-AF65-F5344CB8AC3E}">
        <p14:creationId xmlns:p14="http://schemas.microsoft.com/office/powerpoint/2010/main" val="149075307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a:bodyPr>
          <a:lstStyle/>
          <a:p>
            <a:pPr algn="l"/>
            <a:r>
              <a:rPr lang="en-US" dirty="0"/>
              <a:t>CFAD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10</a:t>
            </a:fld>
            <a:endParaRPr lang="en-US"/>
          </a:p>
        </p:txBody>
      </p:sp>
      <p:pic>
        <p:nvPicPr>
          <p:cNvPr id="3" name="Picture 2" descr="Screen capture of the Fiscal Declaration page. "/>
          <p:cNvPicPr>
            <a:picLocks noChangeAspect="1"/>
          </p:cNvPicPr>
          <p:nvPr/>
        </p:nvPicPr>
        <p:blipFill>
          <a:blip r:embed="rId2"/>
          <a:stretch>
            <a:fillRect/>
          </a:stretch>
        </p:blipFill>
        <p:spPr>
          <a:xfrm>
            <a:off x="0" y="1395797"/>
            <a:ext cx="12192000" cy="4870249"/>
          </a:xfrm>
          <a:prstGeom prst="rect">
            <a:avLst/>
          </a:prstGeom>
        </p:spPr>
      </p:pic>
    </p:spTree>
    <p:extLst>
      <p:ext uri="{BB962C8B-B14F-4D97-AF65-F5344CB8AC3E}">
        <p14:creationId xmlns:p14="http://schemas.microsoft.com/office/powerpoint/2010/main" val="43976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11</a:t>
            </a:fld>
            <a:endParaRPr lang="en-US"/>
          </a:p>
        </p:txBody>
      </p:sp>
      <p:pic>
        <p:nvPicPr>
          <p:cNvPr id="5" name="Picture 4" descr="Screen capture of the notification window, highlighting the following:&#10;- You are changing how funds are dispersed to your consortium and its members. Please acknowledge that you intend to change the type. &#10;- Change button&#10;"/>
          <p:cNvPicPr>
            <a:picLocks noChangeAspect="1"/>
          </p:cNvPicPr>
          <p:nvPr/>
        </p:nvPicPr>
        <p:blipFill>
          <a:blip r:embed="rId2"/>
          <a:stretch>
            <a:fillRect/>
          </a:stretch>
        </p:blipFill>
        <p:spPr>
          <a:xfrm>
            <a:off x="0" y="979054"/>
            <a:ext cx="12191999" cy="5273964"/>
          </a:xfrm>
          <a:prstGeom prst="rect">
            <a:avLst/>
          </a:prstGeom>
        </p:spPr>
      </p:pic>
    </p:spTree>
    <p:extLst>
      <p:ext uri="{BB962C8B-B14F-4D97-AF65-F5344CB8AC3E}">
        <p14:creationId xmlns:p14="http://schemas.microsoft.com/office/powerpoint/2010/main" val="3599852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12</a:t>
            </a:fld>
            <a:endParaRPr lang="en-US"/>
          </a:p>
        </p:txBody>
      </p:sp>
      <p:pic>
        <p:nvPicPr>
          <p:cNvPr id="5" name="Picture 4" descr="Screen capture of the Fiscal Declaration page, highlighting the following notification:&#10;- You changed your Consortium’s disbursement method from Fiscal Agent. If this was not intentional, click here to undo.&#10;- Justification text box&#10;- Narrative text box&#10;">
            <a:extLst>
              <a:ext uri="{FF2B5EF4-FFF2-40B4-BE49-F238E27FC236}">
                <a16:creationId xmlns:a16="http://schemas.microsoft.com/office/drawing/2014/main" id="{C869D127-6E99-47A3-A12A-C148293F4E72}"/>
              </a:ext>
            </a:extLst>
          </p:cNvPr>
          <p:cNvPicPr>
            <a:picLocks noChangeAspect="1"/>
          </p:cNvPicPr>
          <p:nvPr/>
        </p:nvPicPr>
        <p:blipFill>
          <a:blip r:embed="rId2"/>
          <a:stretch>
            <a:fillRect/>
          </a:stretch>
        </p:blipFill>
        <p:spPr>
          <a:xfrm>
            <a:off x="0" y="956731"/>
            <a:ext cx="12192000" cy="5303520"/>
          </a:xfrm>
          <a:prstGeom prst="rect">
            <a:avLst/>
          </a:prstGeom>
        </p:spPr>
      </p:pic>
    </p:spTree>
    <p:extLst>
      <p:ext uri="{BB962C8B-B14F-4D97-AF65-F5344CB8AC3E}">
        <p14:creationId xmlns:p14="http://schemas.microsoft.com/office/powerpoint/2010/main" val="201528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13</a:t>
            </a:fld>
            <a:endParaRPr lang="en-US"/>
          </a:p>
        </p:txBody>
      </p:sp>
      <p:pic>
        <p:nvPicPr>
          <p:cNvPr id="5" name="Picture 4" descr="Screen capture of the Fiscal Declaration page, highlighting the following notification:&#10;- You kept your Consortium’s disbursement method from Fiscal Agent. If this was not intentional, click here to undo.&#10;- Fiscal Agent text box&#10;- Narrative text box&#10;- Changes section&#10;">
            <a:extLst>
              <a:ext uri="{FF2B5EF4-FFF2-40B4-BE49-F238E27FC236}">
                <a16:creationId xmlns:a16="http://schemas.microsoft.com/office/drawing/2014/main" id="{4E06999B-2B72-4938-BDD5-25EA0755E1F7}"/>
              </a:ext>
            </a:extLst>
          </p:cNvPr>
          <p:cNvPicPr>
            <a:picLocks noChangeAspect="1"/>
          </p:cNvPicPr>
          <p:nvPr/>
        </p:nvPicPr>
        <p:blipFill>
          <a:blip r:embed="rId2"/>
          <a:stretch>
            <a:fillRect/>
          </a:stretch>
        </p:blipFill>
        <p:spPr>
          <a:xfrm>
            <a:off x="0" y="992867"/>
            <a:ext cx="12191999" cy="5303520"/>
          </a:xfrm>
          <a:prstGeom prst="rect">
            <a:avLst/>
          </a:prstGeom>
        </p:spPr>
      </p:pic>
    </p:spTree>
    <p:extLst>
      <p:ext uri="{BB962C8B-B14F-4D97-AF65-F5344CB8AC3E}">
        <p14:creationId xmlns:p14="http://schemas.microsoft.com/office/powerpoint/2010/main" val="311675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14</a:t>
            </a:fld>
            <a:endParaRPr lang="en-US"/>
          </a:p>
        </p:txBody>
      </p:sp>
      <p:pic>
        <p:nvPicPr>
          <p:cNvPr id="5" name="Picture 4" descr="Screen capture of the Allan Hancock Joint CCD District table, showing the Certifiers, Roles, Phone Numbers, and Actions."/>
          <p:cNvPicPr>
            <a:picLocks noChangeAspect="1"/>
          </p:cNvPicPr>
          <p:nvPr/>
        </p:nvPicPr>
        <p:blipFill rotWithShape="1">
          <a:blip r:embed="rId2"/>
          <a:srcRect l="681" t="9420" r="76" b="6718"/>
          <a:stretch/>
        </p:blipFill>
        <p:spPr>
          <a:xfrm>
            <a:off x="0" y="1034473"/>
            <a:ext cx="12192000" cy="5213818"/>
          </a:xfrm>
          <a:prstGeom prst="rect">
            <a:avLst/>
          </a:prstGeom>
        </p:spPr>
      </p:pic>
    </p:spTree>
    <p:extLst>
      <p:ext uri="{BB962C8B-B14F-4D97-AF65-F5344CB8AC3E}">
        <p14:creationId xmlns:p14="http://schemas.microsoft.com/office/powerpoint/2010/main" val="173169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15</a:t>
            </a:fld>
            <a:endParaRPr lang="en-US"/>
          </a:p>
        </p:txBody>
      </p:sp>
      <p:pic>
        <p:nvPicPr>
          <p:cNvPr id="3" name="Picture 2" descr="Screen capture of the Add Certifier for Member Agency page.">
            <a:extLst>
              <a:ext uri="{FF2B5EF4-FFF2-40B4-BE49-F238E27FC236}">
                <a16:creationId xmlns:a16="http://schemas.microsoft.com/office/drawing/2014/main" id="{2CA1B971-2684-4B18-A934-6084CE85A6D8}"/>
              </a:ext>
            </a:extLst>
          </p:cNvPr>
          <p:cNvPicPr>
            <a:picLocks noChangeAspect="1"/>
          </p:cNvPicPr>
          <p:nvPr/>
        </p:nvPicPr>
        <p:blipFill rotWithShape="1">
          <a:blip r:embed="rId2"/>
          <a:srcRect l="10521" t="1724" r="29998" b="8602"/>
          <a:stretch/>
        </p:blipFill>
        <p:spPr>
          <a:xfrm>
            <a:off x="2116670" y="1027055"/>
            <a:ext cx="6849501" cy="5212080"/>
          </a:xfrm>
          <a:prstGeom prst="rect">
            <a:avLst/>
          </a:prstGeom>
        </p:spPr>
      </p:pic>
    </p:spTree>
    <p:extLst>
      <p:ext uri="{BB962C8B-B14F-4D97-AF65-F5344CB8AC3E}">
        <p14:creationId xmlns:p14="http://schemas.microsoft.com/office/powerpoint/2010/main" val="2678084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16</a:t>
            </a:fld>
            <a:endParaRPr lang="en-US"/>
          </a:p>
        </p:txBody>
      </p:sp>
      <p:pic>
        <p:nvPicPr>
          <p:cNvPr id="5" name="Picture 4" descr="Screen capture of the Invite User page.">
            <a:extLst>
              <a:ext uri="{FF2B5EF4-FFF2-40B4-BE49-F238E27FC236}">
                <a16:creationId xmlns:a16="http://schemas.microsoft.com/office/drawing/2014/main" id="{A828BFCC-3384-4999-A69E-5B309B09FEDD}"/>
              </a:ext>
            </a:extLst>
          </p:cNvPr>
          <p:cNvPicPr>
            <a:picLocks noChangeAspect="1"/>
          </p:cNvPicPr>
          <p:nvPr/>
        </p:nvPicPr>
        <p:blipFill rotWithShape="1">
          <a:blip r:embed="rId2"/>
          <a:srcRect l="10818" t="1327" r="29472" b="9925"/>
          <a:stretch/>
        </p:blipFill>
        <p:spPr>
          <a:xfrm>
            <a:off x="2082800" y="1066800"/>
            <a:ext cx="7213600" cy="5177366"/>
          </a:xfrm>
          <a:prstGeom prst="rect">
            <a:avLst/>
          </a:prstGeom>
        </p:spPr>
      </p:pic>
    </p:spTree>
    <p:extLst>
      <p:ext uri="{BB962C8B-B14F-4D97-AF65-F5344CB8AC3E}">
        <p14:creationId xmlns:p14="http://schemas.microsoft.com/office/powerpoint/2010/main" val="3695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17</a:t>
            </a:fld>
            <a:endParaRPr lang="en-US"/>
          </a:p>
        </p:txBody>
      </p:sp>
      <p:pic>
        <p:nvPicPr>
          <p:cNvPr id="3" name="Picture 2" descr="Screen capture of the Add Member Agency page, highlighting the Add Member Agency button. "/>
          <p:cNvPicPr>
            <a:picLocks noChangeAspect="1"/>
          </p:cNvPicPr>
          <p:nvPr/>
        </p:nvPicPr>
        <p:blipFill rotWithShape="1">
          <a:blip r:embed="rId2"/>
          <a:srcRect l="2793" t="1058"/>
          <a:stretch/>
        </p:blipFill>
        <p:spPr>
          <a:xfrm>
            <a:off x="0" y="1043708"/>
            <a:ext cx="12192000" cy="5218547"/>
          </a:xfrm>
          <a:prstGeom prst="rect">
            <a:avLst/>
          </a:prstGeom>
        </p:spPr>
      </p:pic>
    </p:spTree>
    <p:extLst>
      <p:ext uri="{BB962C8B-B14F-4D97-AF65-F5344CB8AC3E}">
        <p14:creationId xmlns:p14="http://schemas.microsoft.com/office/powerpoint/2010/main" val="367978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18</a:t>
            </a:fld>
            <a:endParaRPr lang="en-US"/>
          </a:p>
        </p:txBody>
      </p:sp>
      <p:pic>
        <p:nvPicPr>
          <p:cNvPr id="5" name="Picture 4" descr="Screen capture of the Add Member Agency page, highlighting the Member Type drop-down menu. "/>
          <p:cNvPicPr>
            <a:picLocks noChangeAspect="1"/>
          </p:cNvPicPr>
          <p:nvPr/>
        </p:nvPicPr>
        <p:blipFill>
          <a:blip r:embed="rId2"/>
          <a:stretch>
            <a:fillRect/>
          </a:stretch>
        </p:blipFill>
        <p:spPr>
          <a:xfrm>
            <a:off x="0" y="1120053"/>
            <a:ext cx="12192000" cy="5120640"/>
          </a:xfrm>
          <a:prstGeom prst="rect">
            <a:avLst/>
          </a:prstGeom>
        </p:spPr>
      </p:pic>
    </p:spTree>
    <p:extLst>
      <p:ext uri="{BB962C8B-B14F-4D97-AF65-F5344CB8AC3E}">
        <p14:creationId xmlns:p14="http://schemas.microsoft.com/office/powerpoint/2010/main" val="421922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19</a:t>
            </a:fld>
            <a:endParaRPr lang="en-US"/>
          </a:p>
        </p:txBody>
      </p:sp>
      <p:pic>
        <p:nvPicPr>
          <p:cNvPr id="5" name="Picture 4" descr="Screen capture of the Member Allocations page highlighting $35,501 for the Total Remaining in 2020-21 and Negative $3,279 in 2019-20. "/>
          <p:cNvPicPr>
            <a:picLocks noChangeAspect="1"/>
          </p:cNvPicPr>
          <p:nvPr/>
        </p:nvPicPr>
        <p:blipFill>
          <a:blip r:embed="rId2"/>
          <a:stretch>
            <a:fillRect/>
          </a:stretch>
        </p:blipFill>
        <p:spPr>
          <a:xfrm>
            <a:off x="1" y="1013113"/>
            <a:ext cx="12192000" cy="5249141"/>
          </a:xfrm>
          <a:prstGeom prst="rect">
            <a:avLst/>
          </a:prstGeom>
        </p:spPr>
      </p:pic>
    </p:spTree>
    <p:extLst>
      <p:ext uri="{BB962C8B-B14F-4D97-AF65-F5344CB8AC3E}">
        <p14:creationId xmlns:p14="http://schemas.microsoft.com/office/powerpoint/2010/main" val="1287406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Agenda</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637211"/>
            <a:ext cx="11269596" cy="4447705"/>
          </a:xfrm>
        </p:spPr>
        <p:txBody>
          <a:bodyPr>
            <a:noAutofit/>
          </a:bodyPr>
          <a:lstStyle/>
          <a:p>
            <a:pPr>
              <a:spcBef>
                <a:spcPts val="0"/>
              </a:spcBef>
            </a:pPr>
            <a:r>
              <a:rPr lang="en-US" sz="3600" dirty="0"/>
              <a:t>CFAD’s importance</a:t>
            </a:r>
          </a:p>
          <a:p>
            <a:pPr>
              <a:spcBef>
                <a:spcPts val="0"/>
              </a:spcBef>
            </a:pPr>
            <a:r>
              <a:rPr lang="en-US" sz="3600" dirty="0"/>
              <a:t>Allocations for 20-21 </a:t>
            </a:r>
          </a:p>
          <a:p>
            <a:pPr>
              <a:spcBef>
                <a:spcPts val="0"/>
              </a:spcBef>
            </a:pPr>
            <a:r>
              <a:rPr lang="en-US" sz="3600" dirty="0"/>
              <a:t>COLA</a:t>
            </a:r>
          </a:p>
          <a:p>
            <a:pPr>
              <a:spcBef>
                <a:spcPts val="0"/>
              </a:spcBef>
            </a:pPr>
            <a:r>
              <a:rPr lang="en-US" sz="3600" dirty="0"/>
              <a:t>Brown Act/Public Meetings</a:t>
            </a:r>
          </a:p>
          <a:p>
            <a:pPr>
              <a:spcBef>
                <a:spcPts val="0"/>
              </a:spcBef>
            </a:pPr>
            <a:r>
              <a:rPr lang="en-US" sz="3600" dirty="0"/>
              <a:t>CFAD Submission</a:t>
            </a:r>
          </a:p>
          <a:p>
            <a:pPr>
              <a:spcBef>
                <a:spcPts val="0"/>
              </a:spcBef>
            </a:pPr>
            <a:r>
              <a:rPr lang="en-US" sz="3600" dirty="0"/>
              <a:t>Allocation Amendment Process</a:t>
            </a:r>
          </a:p>
          <a:p>
            <a:pPr>
              <a:spcBef>
                <a:spcPts val="0"/>
              </a:spcBef>
            </a:pPr>
            <a:r>
              <a:rPr lang="en-US" sz="3600" dirty="0"/>
              <a:t>NOVA Basics/Reminders </a:t>
            </a:r>
          </a:p>
          <a:p>
            <a:pPr>
              <a:spcBef>
                <a:spcPts val="0"/>
              </a:spcBef>
            </a:pPr>
            <a:r>
              <a:rPr lang="en-US" sz="3600" dirty="0"/>
              <a:t>Wrap Up &amp; Additional Questions</a:t>
            </a:r>
          </a:p>
        </p:txBody>
      </p:sp>
      <p:sp>
        <p:nvSpPr>
          <p:cNvPr id="4" name="Slide Number Placeholder 3"/>
          <p:cNvSpPr>
            <a:spLocks noGrp="1"/>
          </p:cNvSpPr>
          <p:nvPr>
            <p:ph type="sldNum" sz="quarter" idx="12"/>
          </p:nvPr>
        </p:nvSpPr>
        <p:spPr/>
        <p:txBody>
          <a:bodyPr/>
          <a:lstStyle/>
          <a:p>
            <a:fld id="{DE959608-952C-483B-AC74-BEAA6DA69B15}" type="slidenum">
              <a:rPr lang="en-US" smtClean="0"/>
              <a:t>2</a:t>
            </a:fld>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325" y="1162843"/>
            <a:ext cx="3437709" cy="1524051"/>
          </a:xfrm>
          <a:prstGeom prst="rect">
            <a:avLst/>
          </a:prstGeom>
        </p:spPr>
      </p:pic>
    </p:spTree>
    <p:extLst>
      <p:ext uri="{BB962C8B-B14F-4D97-AF65-F5344CB8AC3E}">
        <p14:creationId xmlns:p14="http://schemas.microsoft.com/office/powerpoint/2010/main" val="245702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20</a:t>
            </a:fld>
            <a:endParaRPr lang="en-US"/>
          </a:p>
        </p:txBody>
      </p:sp>
      <p:pic>
        <p:nvPicPr>
          <p:cNvPr id="3" name="Picture 2" descr="Screen capture of the Member Allocations page, showing $0 for the Total Remaining in 2020-21 and Negative $3,279 in 2019-20. "/>
          <p:cNvPicPr>
            <a:picLocks noChangeAspect="1"/>
          </p:cNvPicPr>
          <p:nvPr/>
        </p:nvPicPr>
        <p:blipFill>
          <a:blip r:embed="rId2"/>
          <a:stretch>
            <a:fillRect/>
          </a:stretch>
        </p:blipFill>
        <p:spPr>
          <a:xfrm>
            <a:off x="0" y="1031875"/>
            <a:ext cx="12191999" cy="5212080"/>
          </a:xfrm>
          <a:prstGeom prst="rect">
            <a:avLst/>
          </a:prstGeom>
        </p:spPr>
      </p:pic>
    </p:spTree>
    <p:extLst>
      <p:ext uri="{BB962C8B-B14F-4D97-AF65-F5344CB8AC3E}">
        <p14:creationId xmlns:p14="http://schemas.microsoft.com/office/powerpoint/2010/main" val="296714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21</a:t>
            </a:fld>
            <a:endParaRPr lang="en-US"/>
          </a:p>
        </p:txBody>
      </p:sp>
      <p:pic>
        <p:nvPicPr>
          <p:cNvPr id="5" name="Picture 4" descr="Screen capture of the CFAD Summary page. "/>
          <p:cNvPicPr>
            <a:picLocks noChangeAspect="1"/>
          </p:cNvPicPr>
          <p:nvPr/>
        </p:nvPicPr>
        <p:blipFill>
          <a:blip r:embed="rId2"/>
          <a:stretch>
            <a:fillRect/>
          </a:stretch>
        </p:blipFill>
        <p:spPr>
          <a:xfrm>
            <a:off x="0" y="1025237"/>
            <a:ext cx="12191999" cy="5212080"/>
          </a:xfrm>
          <a:prstGeom prst="rect">
            <a:avLst/>
          </a:prstGeom>
        </p:spPr>
      </p:pic>
    </p:spTree>
    <p:extLst>
      <p:ext uri="{BB962C8B-B14F-4D97-AF65-F5344CB8AC3E}">
        <p14:creationId xmlns:p14="http://schemas.microsoft.com/office/powerpoint/2010/main" val="292138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22</a:t>
            </a:fld>
            <a:endParaRPr lang="en-US"/>
          </a:p>
        </p:txBody>
      </p:sp>
      <p:pic>
        <p:nvPicPr>
          <p:cNvPr id="5" name="Picture 4" descr="Screen capture of the CFAD Plan Submission window, showing a Comments text box. ">
            <a:extLst>
              <a:ext uri="{FF2B5EF4-FFF2-40B4-BE49-F238E27FC236}">
                <a16:creationId xmlns:a16="http://schemas.microsoft.com/office/drawing/2014/main" id="{E00B1EF2-4BD4-4665-AE4E-0CED1E14CCCF}"/>
              </a:ext>
            </a:extLst>
          </p:cNvPr>
          <p:cNvPicPr>
            <a:picLocks noChangeAspect="1"/>
          </p:cNvPicPr>
          <p:nvPr/>
        </p:nvPicPr>
        <p:blipFill rotWithShape="1">
          <a:blip r:embed="rId2"/>
          <a:srcRect l="11151" t="400" r="30261" b="13363"/>
          <a:stretch/>
        </p:blipFill>
        <p:spPr>
          <a:xfrm>
            <a:off x="2218266" y="1075267"/>
            <a:ext cx="6959600" cy="5184189"/>
          </a:xfrm>
          <a:prstGeom prst="rect">
            <a:avLst/>
          </a:prstGeom>
        </p:spPr>
      </p:pic>
    </p:spTree>
    <p:extLst>
      <p:ext uri="{BB962C8B-B14F-4D97-AF65-F5344CB8AC3E}">
        <p14:creationId xmlns:p14="http://schemas.microsoft.com/office/powerpoint/2010/main" val="1107601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23</a:t>
            </a:fld>
            <a:endParaRPr lang="en-US"/>
          </a:p>
        </p:txBody>
      </p:sp>
      <p:pic>
        <p:nvPicPr>
          <p:cNvPr id="5" name="Picture 4" descr="Screen capture of the CFAD Summary page. "/>
          <p:cNvPicPr>
            <a:picLocks noChangeAspect="1"/>
          </p:cNvPicPr>
          <p:nvPr/>
        </p:nvPicPr>
        <p:blipFill>
          <a:blip r:embed="rId2"/>
          <a:stretch>
            <a:fillRect/>
          </a:stretch>
        </p:blipFill>
        <p:spPr>
          <a:xfrm>
            <a:off x="0" y="1025235"/>
            <a:ext cx="12192000" cy="5220673"/>
          </a:xfrm>
          <a:prstGeom prst="rect">
            <a:avLst/>
          </a:prstGeom>
        </p:spPr>
      </p:pic>
    </p:spTree>
    <p:extLst>
      <p:ext uri="{BB962C8B-B14F-4D97-AF65-F5344CB8AC3E}">
        <p14:creationId xmlns:p14="http://schemas.microsoft.com/office/powerpoint/2010/main" val="50766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24</a:t>
            </a:fld>
            <a:endParaRPr lang="en-US"/>
          </a:p>
        </p:txBody>
      </p:sp>
      <p:pic>
        <p:nvPicPr>
          <p:cNvPr id="5" name="Picture 4" descr="Screen capture of the Notification Message for Review for the 2019-20 CFAD West End Corridor/Chaffey Regional AE Consortium.">
            <a:extLst>
              <a:ext uri="{FF2B5EF4-FFF2-40B4-BE49-F238E27FC236}">
                <a16:creationId xmlns:a16="http://schemas.microsoft.com/office/drawing/2014/main" id="{304FAAF3-4C31-44BE-B909-CD0158CF3AA9}"/>
              </a:ext>
            </a:extLst>
          </p:cNvPr>
          <p:cNvPicPr>
            <a:picLocks noChangeAspect="1"/>
          </p:cNvPicPr>
          <p:nvPr/>
        </p:nvPicPr>
        <p:blipFill>
          <a:blip r:embed="rId2"/>
          <a:stretch>
            <a:fillRect/>
          </a:stretch>
        </p:blipFill>
        <p:spPr>
          <a:xfrm>
            <a:off x="0" y="1603248"/>
            <a:ext cx="12192000" cy="3651504"/>
          </a:xfrm>
          <a:prstGeom prst="rect">
            <a:avLst/>
          </a:prstGeom>
        </p:spPr>
      </p:pic>
    </p:spTree>
    <p:extLst>
      <p:ext uri="{BB962C8B-B14F-4D97-AF65-F5344CB8AC3E}">
        <p14:creationId xmlns:p14="http://schemas.microsoft.com/office/powerpoint/2010/main" val="3257411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25</a:t>
            </a:fld>
            <a:endParaRPr lang="en-US"/>
          </a:p>
        </p:txBody>
      </p:sp>
      <p:pic>
        <p:nvPicPr>
          <p:cNvPr id="5" name="Picture 4" descr="Screen capture of the Certification &amp; Assurances page."/>
          <p:cNvPicPr>
            <a:picLocks noChangeAspect="1"/>
          </p:cNvPicPr>
          <p:nvPr/>
        </p:nvPicPr>
        <p:blipFill>
          <a:blip r:embed="rId2"/>
          <a:stretch>
            <a:fillRect/>
          </a:stretch>
        </p:blipFill>
        <p:spPr>
          <a:xfrm>
            <a:off x="0" y="1016280"/>
            <a:ext cx="12192000" cy="5212080"/>
          </a:xfrm>
          <a:prstGeom prst="rect">
            <a:avLst/>
          </a:prstGeom>
        </p:spPr>
      </p:pic>
    </p:spTree>
    <p:extLst>
      <p:ext uri="{BB962C8B-B14F-4D97-AF65-F5344CB8AC3E}">
        <p14:creationId xmlns:p14="http://schemas.microsoft.com/office/powerpoint/2010/main" val="1448680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DE959608-952C-483B-AC74-BEAA6DA69B15}" type="slidenum">
              <a:rPr lang="en-US" smtClean="0"/>
              <a:t>26</a:t>
            </a:fld>
            <a:endParaRPr lang="en-US"/>
          </a:p>
        </p:txBody>
      </p:sp>
      <p:grpSp>
        <p:nvGrpSpPr>
          <p:cNvPr id="3" name="Group 2" descr="Screen capture of the Status Page for the Amendment page, indicating Awaiting Approval highlighting to click the Set Reminder button. ">
            <a:extLst>
              <a:ext uri="{FF2B5EF4-FFF2-40B4-BE49-F238E27FC236}">
                <a16:creationId xmlns:a16="http://schemas.microsoft.com/office/drawing/2014/main" id="{4E92FEC4-66FF-4FCA-A94B-A3A944A577DB}"/>
              </a:ext>
            </a:extLst>
          </p:cNvPr>
          <p:cNvGrpSpPr/>
          <p:nvPr/>
        </p:nvGrpSpPr>
        <p:grpSpPr>
          <a:xfrm>
            <a:off x="0" y="987424"/>
            <a:ext cx="12198946" cy="5880967"/>
            <a:chOff x="0" y="987424"/>
            <a:chExt cx="12198946" cy="5880967"/>
          </a:xfrm>
        </p:grpSpPr>
        <p:pic>
          <p:nvPicPr>
            <p:cNvPr id="5" name="Picture 4"/>
            <p:cNvPicPr>
              <a:picLocks noChangeAspect="1"/>
            </p:cNvPicPr>
            <p:nvPr/>
          </p:nvPicPr>
          <p:blipFill>
            <a:blip r:embed="rId2"/>
            <a:stretch>
              <a:fillRect/>
            </a:stretch>
          </p:blipFill>
          <p:spPr>
            <a:xfrm>
              <a:off x="0" y="987424"/>
              <a:ext cx="12192000" cy="5303520"/>
            </a:xfrm>
            <a:prstGeom prst="rect">
              <a:avLst/>
            </a:prstGeom>
          </p:spPr>
        </p:pic>
        <p:pic>
          <p:nvPicPr>
            <p:cNvPr id="6" name="Picture 5"/>
            <p:cNvPicPr>
              <a:picLocks noChangeAspect="1"/>
            </p:cNvPicPr>
            <p:nvPr/>
          </p:nvPicPr>
          <p:blipFill rotWithShape="1">
            <a:blip r:embed="rId3"/>
            <a:srcRect t="12866"/>
            <a:stretch/>
          </p:blipFill>
          <p:spPr>
            <a:xfrm>
              <a:off x="6947" y="5832608"/>
              <a:ext cx="12191999" cy="1035783"/>
            </a:xfrm>
            <a:prstGeom prst="rect">
              <a:avLst/>
            </a:prstGeom>
          </p:spPr>
        </p:pic>
      </p:grpSp>
    </p:spTree>
    <p:extLst>
      <p:ext uri="{BB962C8B-B14F-4D97-AF65-F5344CB8AC3E}">
        <p14:creationId xmlns:p14="http://schemas.microsoft.com/office/powerpoint/2010/main" val="2709259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27</a:t>
            </a:fld>
            <a:endParaRPr lang="en-US"/>
          </a:p>
        </p:txBody>
      </p:sp>
      <p:pic>
        <p:nvPicPr>
          <p:cNvPr id="5" name="Picture 4" descr="Screen capture of the Reject CFAD window, showing a Comments text box. ">
            <a:extLst>
              <a:ext uri="{FF2B5EF4-FFF2-40B4-BE49-F238E27FC236}">
                <a16:creationId xmlns:a16="http://schemas.microsoft.com/office/drawing/2014/main" id="{A28870F0-7D23-4671-91C4-465613243BA6}"/>
              </a:ext>
            </a:extLst>
          </p:cNvPr>
          <p:cNvPicPr>
            <a:picLocks noChangeAspect="1"/>
          </p:cNvPicPr>
          <p:nvPr/>
        </p:nvPicPr>
        <p:blipFill rotWithShape="1">
          <a:blip r:embed="rId2"/>
          <a:srcRect l="10880" t="666" r="30617" b="12437"/>
          <a:stretch/>
        </p:blipFill>
        <p:spPr>
          <a:xfrm>
            <a:off x="1913467" y="1007533"/>
            <a:ext cx="7120467" cy="5234092"/>
          </a:xfrm>
          <a:prstGeom prst="rect">
            <a:avLst/>
          </a:prstGeom>
        </p:spPr>
      </p:pic>
    </p:spTree>
    <p:extLst>
      <p:ext uri="{BB962C8B-B14F-4D97-AF65-F5344CB8AC3E}">
        <p14:creationId xmlns:p14="http://schemas.microsoft.com/office/powerpoint/2010/main" val="4216978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28</a:t>
            </a:fld>
            <a:endParaRPr lang="en-US"/>
          </a:p>
        </p:txBody>
      </p:sp>
      <p:pic>
        <p:nvPicPr>
          <p:cNvPr id="3" name="Picture 2" descr="Screen capture of the Certification Status page, indicating Approved or Rejected. ">
            <a:extLst>
              <a:ext uri="{FF2B5EF4-FFF2-40B4-BE49-F238E27FC236}">
                <a16:creationId xmlns:a16="http://schemas.microsoft.com/office/drawing/2014/main" id="{BB4D4F76-150F-4C4A-B1FA-D599E8F49963}"/>
              </a:ext>
            </a:extLst>
          </p:cNvPr>
          <p:cNvPicPr>
            <a:picLocks noChangeAspect="1"/>
          </p:cNvPicPr>
          <p:nvPr/>
        </p:nvPicPr>
        <p:blipFill rotWithShape="1">
          <a:blip r:embed="rId2"/>
          <a:srcRect l="1575" t="1063" r="1402"/>
          <a:stretch/>
        </p:blipFill>
        <p:spPr>
          <a:xfrm>
            <a:off x="762000" y="1007533"/>
            <a:ext cx="10151533" cy="5240866"/>
          </a:xfrm>
          <a:prstGeom prst="rect">
            <a:avLst/>
          </a:prstGeom>
        </p:spPr>
      </p:pic>
    </p:spTree>
    <p:extLst>
      <p:ext uri="{BB962C8B-B14F-4D97-AF65-F5344CB8AC3E}">
        <p14:creationId xmlns:p14="http://schemas.microsoft.com/office/powerpoint/2010/main" val="1564802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3505424" y="76408"/>
            <a:ext cx="9930489" cy="1325563"/>
          </a:xfrm>
        </p:spPr>
        <p:txBody>
          <a:bodyPr>
            <a:normAutofit/>
          </a:bodyPr>
          <a:lstStyle/>
          <a:p>
            <a:pPr algn="l"/>
            <a:r>
              <a:rPr lang="en-US" dirty="0"/>
              <a:t>CFAD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29</a:t>
            </a:fld>
            <a:endParaRPr lang="en-US"/>
          </a:p>
        </p:txBody>
      </p:sp>
      <p:pic>
        <p:nvPicPr>
          <p:cNvPr id="5" name="Picture 4" descr="Screen capture of the Certification Status page, indicating Approved or Awaiting Approval. ">
            <a:extLst>
              <a:ext uri="{FF2B5EF4-FFF2-40B4-BE49-F238E27FC236}">
                <a16:creationId xmlns:a16="http://schemas.microsoft.com/office/drawing/2014/main" id="{2F6A099A-6F3E-45AC-A81A-5E96A44A4C4A}"/>
              </a:ext>
            </a:extLst>
          </p:cNvPr>
          <p:cNvPicPr>
            <a:picLocks noChangeAspect="1"/>
          </p:cNvPicPr>
          <p:nvPr/>
        </p:nvPicPr>
        <p:blipFill rotWithShape="1">
          <a:blip r:embed="rId2"/>
          <a:srcRect l="1588" t="3575" r="1499" b="269"/>
          <a:stretch/>
        </p:blipFill>
        <p:spPr>
          <a:xfrm>
            <a:off x="601133" y="1049866"/>
            <a:ext cx="10414000" cy="5207001"/>
          </a:xfrm>
          <a:prstGeom prst="rect">
            <a:avLst/>
          </a:prstGeom>
        </p:spPr>
      </p:pic>
    </p:spTree>
    <p:extLst>
      <p:ext uri="{BB962C8B-B14F-4D97-AF65-F5344CB8AC3E}">
        <p14:creationId xmlns:p14="http://schemas.microsoft.com/office/powerpoint/2010/main" val="197811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the CFAD important?</a:t>
            </a:r>
          </a:p>
        </p:txBody>
      </p:sp>
      <p:sp>
        <p:nvSpPr>
          <p:cNvPr id="3" name="Content Placeholder 2"/>
          <p:cNvSpPr>
            <a:spLocks noGrp="1"/>
          </p:cNvSpPr>
          <p:nvPr>
            <p:ph idx="1"/>
          </p:nvPr>
        </p:nvSpPr>
        <p:spPr/>
        <p:txBody>
          <a:bodyPr>
            <a:noAutofit/>
          </a:bodyPr>
          <a:lstStyle/>
          <a:p>
            <a:r>
              <a:rPr lang="en-US" sz="2400" dirty="0"/>
              <a:t>Public decision making on allocations for the next school year.</a:t>
            </a:r>
          </a:p>
          <a:p>
            <a:r>
              <a:rPr lang="en-US" sz="2400" dirty="0"/>
              <a:t>Allows the consortium to change it’s fiscal structure.</a:t>
            </a:r>
          </a:p>
          <a:p>
            <a:r>
              <a:rPr lang="en-US" sz="2400" dirty="0"/>
              <a:t>Allows the consortium to decide whether or not to fund members based on education code.</a:t>
            </a:r>
          </a:p>
          <a:p>
            <a:r>
              <a:rPr lang="en-US" sz="2400" dirty="0"/>
              <a:t>Provides the State CAEP Office the ability to set up statewide disbursement of CAEP funding.</a:t>
            </a:r>
          </a:p>
          <a:p>
            <a:r>
              <a:rPr lang="en-US" sz="2400" dirty="0"/>
              <a:t>Allows the State CAEP Office to meet statute for disbursement of funds.</a:t>
            </a:r>
          </a:p>
          <a:p>
            <a:r>
              <a:rPr lang="en-US" sz="2400" dirty="0"/>
              <a:t>Provides funding to local member districts in time for fall classes.</a:t>
            </a:r>
          </a:p>
        </p:txBody>
      </p:sp>
      <p:sp>
        <p:nvSpPr>
          <p:cNvPr id="4" name="Slide Number Placeholder 3"/>
          <p:cNvSpPr>
            <a:spLocks noGrp="1"/>
          </p:cNvSpPr>
          <p:nvPr>
            <p:ph type="sldNum" sz="quarter" idx="12"/>
          </p:nvPr>
        </p:nvSpPr>
        <p:spPr/>
        <p:txBody>
          <a:bodyPr/>
          <a:lstStyle/>
          <a:p>
            <a:fld id="{DE959608-952C-483B-AC74-BEAA6DA69B15}" type="slidenum">
              <a:rPr lang="en-US" smtClean="0"/>
              <a:t>3</a:t>
            </a:fld>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94865" y="1367246"/>
            <a:ext cx="2070557" cy="1458900"/>
          </a:xfrm>
          <a:prstGeom prst="rect">
            <a:avLst/>
          </a:prstGeom>
        </p:spPr>
      </p:pic>
    </p:spTree>
    <p:extLst>
      <p:ext uri="{BB962C8B-B14F-4D97-AF65-F5344CB8AC3E}">
        <p14:creationId xmlns:p14="http://schemas.microsoft.com/office/powerpoint/2010/main" val="3169099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681037"/>
            <a:ext cx="9930489" cy="1325563"/>
          </a:xfrm>
        </p:spPr>
        <p:txBody>
          <a:bodyPr>
            <a:normAutofit/>
          </a:bodyPr>
          <a:lstStyle/>
          <a:p>
            <a:pPr algn="l"/>
            <a:r>
              <a:rPr lang="en-US" dirty="0"/>
              <a:t>Allocation Amendment Process</a:t>
            </a:r>
          </a:p>
        </p:txBody>
      </p:sp>
      <p:sp>
        <p:nvSpPr>
          <p:cNvPr id="4" name="Slide Number Placeholder 3"/>
          <p:cNvSpPr>
            <a:spLocks noGrp="1"/>
          </p:cNvSpPr>
          <p:nvPr>
            <p:ph type="sldNum" sz="quarter" idx="12"/>
          </p:nvPr>
        </p:nvSpPr>
        <p:spPr/>
        <p:txBody>
          <a:bodyPr/>
          <a:lstStyle/>
          <a:p>
            <a:fld id="{DE959608-952C-483B-AC74-BEAA6DA69B15}" type="slidenum">
              <a:rPr lang="en-US" smtClean="0"/>
              <a:t>30</a:t>
            </a:fld>
            <a:endParaRPr lang="en-US"/>
          </a:p>
        </p:txBody>
      </p:sp>
      <p:sp>
        <p:nvSpPr>
          <p:cNvPr id="6" name="Content Placeholder 2">
            <a:extLst>
              <a:ext uri="{FF2B5EF4-FFF2-40B4-BE49-F238E27FC236}">
                <a16:creationId xmlns:a16="http://schemas.microsoft.com/office/drawing/2014/main" id="{4D0FE537-C836-413E-B79E-B783B5A5944F}"/>
              </a:ext>
            </a:extLst>
          </p:cNvPr>
          <p:cNvSpPr>
            <a:spLocks noGrp="1"/>
          </p:cNvSpPr>
          <p:nvPr>
            <p:ph idx="1"/>
          </p:nvPr>
        </p:nvSpPr>
        <p:spPr>
          <a:xfrm>
            <a:off x="474357" y="1825625"/>
            <a:ext cx="10515600" cy="4351338"/>
          </a:xfrm>
        </p:spPr>
        <p:txBody>
          <a:bodyPr>
            <a:noAutofit/>
          </a:bodyPr>
          <a:lstStyle/>
          <a:p>
            <a:r>
              <a:rPr lang="en-US" sz="2200" dirty="0"/>
              <a:t>Allocation Amendments are a reallocation process in NOVA after the CFAD has been certified.</a:t>
            </a:r>
          </a:p>
          <a:p>
            <a:r>
              <a:rPr lang="en-US" sz="2200" dirty="0"/>
              <a:t>Must be approved/certified by all members in NOVA.</a:t>
            </a:r>
          </a:p>
          <a:p>
            <a:r>
              <a:rPr lang="en-US" sz="2200" dirty="0"/>
              <a:t>Allocation amendments do not affect your prior year allocation, and doesn’t impact future allocations.</a:t>
            </a:r>
          </a:p>
          <a:p>
            <a:r>
              <a:rPr lang="en-US" sz="2200" dirty="0"/>
              <a:t>Just a in-year reallocation of funds.</a:t>
            </a:r>
          </a:p>
          <a:p>
            <a:r>
              <a:rPr lang="en-US" sz="2200" dirty="0"/>
              <a:t>Some consortia have by-laws to support this process.</a:t>
            </a:r>
          </a:p>
          <a:p>
            <a:r>
              <a:rPr lang="en-US" sz="2200" dirty="0"/>
              <a:t>To impact future allocations, members must fall under the three criteria under EC 84914.</a:t>
            </a:r>
          </a:p>
        </p:txBody>
      </p:sp>
    </p:spTree>
    <p:extLst>
      <p:ext uri="{BB962C8B-B14F-4D97-AF65-F5344CB8AC3E}">
        <p14:creationId xmlns:p14="http://schemas.microsoft.com/office/powerpoint/2010/main" val="1101915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74357" y="533696"/>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31</a:t>
            </a:fld>
            <a:endParaRPr lang="en-US"/>
          </a:p>
        </p:txBody>
      </p:sp>
      <p:pic>
        <p:nvPicPr>
          <p:cNvPr id="7" name="Picture 6" descr="Screen capture of the Allocations Table, highlighting the Start Amendment button.">
            <a:extLst>
              <a:ext uri="{FF2B5EF4-FFF2-40B4-BE49-F238E27FC236}">
                <a16:creationId xmlns:a16="http://schemas.microsoft.com/office/drawing/2014/main" id="{E00AC010-935E-40CF-8012-9E7BC62E01DE}"/>
              </a:ext>
            </a:extLst>
          </p:cNvPr>
          <p:cNvPicPr>
            <a:picLocks noChangeAspect="1"/>
          </p:cNvPicPr>
          <p:nvPr/>
        </p:nvPicPr>
        <p:blipFill rotWithShape="1">
          <a:blip r:embed="rId2"/>
          <a:srcRect l="1271" t="9888" r="864" b="1470"/>
          <a:stretch/>
        </p:blipFill>
        <p:spPr>
          <a:xfrm>
            <a:off x="334204" y="1491049"/>
            <a:ext cx="11523591" cy="4754880"/>
          </a:xfrm>
          <a:prstGeom prst="rect">
            <a:avLst/>
          </a:prstGeom>
        </p:spPr>
      </p:pic>
    </p:spTree>
    <p:extLst>
      <p:ext uri="{BB962C8B-B14F-4D97-AF65-F5344CB8AC3E}">
        <p14:creationId xmlns:p14="http://schemas.microsoft.com/office/powerpoint/2010/main" val="1423018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32</a:t>
            </a:fld>
            <a:endParaRPr lang="en-US"/>
          </a:p>
        </p:txBody>
      </p:sp>
      <p:pic>
        <p:nvPicPr>
          <p:cNvPr id="5" name="Picture 4" descr="Screen capture of the notification window, highlighting the following:&#10;- To Amend your Allocations for year 2020-21, you will need to follow the Workflow Steps, and once submitted, the changes will need to be approved by the Member Representatives. &#10;- Continue button&#10;">
            <a:extLst>
              <a:ext uri="{FF2B5EF4-FFF2-40B4-BE49-F238E27FC236}">
                <a16:creationId xmlns:a16="http://schemas.microsoft.com/office/drawing/2014/main" id="{5136815B-95CB-496C-B35C-7489C4356109}"/>
              </a:ext>
            </a:extLst>
          </p:cNvPr>
          <p:cNvPicPr>
            <a:picLocks noChangeAspect="1"/>
          </p:cNvPicPr>
          <p:nvPr/>
        </p:nvPicPr>
        <p:blipFill>
          <a:blip r:embed="rId2"/>
          <a:stretch>
            <a:fillRect/>
          </a:stretch>
        </p:blipFill>
        <p:spPr>
          <a:xfrm>
            <a:off x="247493" y="1507523"/>
            <a:ext cx="11549091" cy="4753234"/>
          </a:xfrm>
          <a:prstGeom prst="rect">
            <a:avLst/>
          </a:prstGeom>
        </p:spPr>
      </p:pic>
    </p:spTree>
    <p:extLst>
      <p:ext uri="{BB962C8B-B14F-4D97-AF65-F5344CB8AC3E}">
        <p14:creationId xmlns:p14="http://schemas.microsoft.com/office/powerpoint/2010/main" val="180167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33</a:t>
            </a:fld>
            <a:endParaRPr lang="en-US"/>
          </a:p>
        </p:txBody>
      </p:sp>
      <p:pic>
        <p:nvPicPr>
          <p:cNvPr id="3" name="Picture 2" descr="Screen capture of the Allocation Amendment page, highlighting the Add New Member Agency button.">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spTree>
    <p:extLst>
      <p:ext uri="{BB962C8B-B14F-4D97-AF65-F5344CB8AC3E}">
        <p14:creationId xmlns:p14="http://schemas.microsoft.com/office/powerpoint/2010/main" val="728417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34</a:t>
            </a:fld>
            <a:endParaRPr lang="en-US"/>
          </a:p>
        </p:txBody>
      </p:sp>
      <p:pic>
        <p:nvPicPr>
          <p:cNvPr id="3" name="Picture 2" descr="Screen capture of the Allocation Amendment page, highlighting the Add New Member Agency button, and indicating to click the Next button. ">
            <a:extLst>
              <a:ext uri="{FF2B5EF4-FFF2-40B4-BE49-F238E27FC236}">
                <a16:creationId xmlns:a16="http://schemas.microsoft.com/office/drawing/2014/main" id="{C56A91AE-96F6-4D72-94A3-7F192F2146F9}"/>
              </a:ext>
            </a:extLst>
          </p:cNvPr>
          <p:cNvPicPr>
            <a:picLocks noChangeAspect="1"/>
          </p:cNvPicPr>
          <p:nvPr/>
        </p:nvPicPr>
        <p:blipFill rotWithShape="1">
          <a:blip r:embed="rId2"/>
          <a:srcRect r="1028"/>
          <a:stretch/>
        </p:blipFill>
        <p:spPr>
          <a:xfrm>
            <a:off x="-1" y="1433384"/>
            <a:ext cx="12192001" cy="4819135"/>
          </a:xfrm>
          <a:prstGeom prst="rect">
            <a:avLst/>
          </a:prstGeom>
        </p:spPr>
      </p:pic>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02511" y="605481"/>
            <a:ext cx="1408298" cy="780356"/>
          </a:xfrm>
          <a:prstGeom prst="rect">
            <a:avLst/>
          </a:prstGeom>
        </p:spPr>
      </p:pic>
    </p:spTree>
    <p:extLst>
      <p:ext uri="{BB962C8B-B14F-4D97-AF65-F5344CB8AC3E}">
        <p14:creationId xmlns:p14="http://schemas.microsoft.com/office/powerpoint/2010/main" val="2544177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35</a:t>
            </a:fld>
            <a:endParaRPr lang="en-US"/>
          </a:p>
        </p:txBody>
      </p:sp>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descr="Screen capture of the Member Allocations for 2019-20 table, highlighting the Next button.">
            <a:extLst>
              <a:ext uri="{FF2B5EF4-FFF2-40B4-BE49-F238E27FC236}">
                <a16:creationId xmlns:a16="http://schemas.microsoft.com/office/drawing/2014/main" id="{01DEAFC7-D97C-4544-8CAE-37985F4561F6}"/>
              </a:ext>
            </a:extLst>
          </p:cNvPr>
          <p:cNvPicPr>
            <a:picLocks noChangeAspect="1"/>
          </p:cNvPicPr>
          <p:nvPr/>
        </p:nvPicPr>
        <p:blipFill>
          <a:blip r:embed="rId3"/>
          <a:stretch>
            <a:fillRect/>
          </a:stretch>
        </p:blipFill>
        <p:spPr>
          <a:xfrm>
            <a:off x="0" y="1474573"/>
            <a:ext cx="12191999" cy="4777946"/>
          </a:xfrm>
          <a:prstGeom prst="rect">
            <a:avLst/>
          </a:prstGeom>
        </p:spPr>
      </p:pic>
    </p:spTree>
    <p:extLst>
      <p:ext uri="{BB962C8B-B14F-4D97-AF65-F5344CB8AC3E}">
        <p14:creationId xmlns:p14="http://schemas.microsoft.com/office/powerpoint/2010/main" val="1419168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36</a:t>
            </a:fld>
            <a:endParaRPr lang="en-US"/>
          </a:p>
        </p:txBody>
      </p:sp>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3" name="Picture 2" descr="Screen capture of the Allocation Amendment Summary page, highlighting the Fiscal Declaration. ">
            <a:extLst>
              <a:ext uri="{FF2B5EF4-FFF2-40B4-BE49-F238E27FC236}">
                <a16:creationId xmlns:a16="http://schemas.microsoft.com/office/drawing/2014/main" id="{806D341D-7F70-403A-A462-45DE9A1BCC0E}"/>
              </a:ext>
            </a:extLst>
          </p:cNvPr>
          <p:cNvPicPr>
            <a:picLocks noChangeAspect="1"/>
          </p:cNvPicPr>
          <p:nvPr/>
        </p:nvPicPr>
        <p:blipFill>
          <a:blip r:embed="rId3"/>
          <a:stretch>
            <a:fillRect/>
          </a:stretch>
        </p:blipFill>
        <p:spPr>
          <a:xfrm>
            <a:off x="0" y="1385837"/>
            <a:ext cx="12192000" cy="4866682"/>
          </a:xfrm>
          <a:prstGeom prst="rect">
            <a:avLst/>
          </a:prstGeom>
        </p:spPr>
      </p:pic>
    </p:spTree>
    <p:extLst>
      <p:ext uri="{BB962C8B-B14F-4D97-AF65-F5344CB8AC3E}">
        <p14:creationId xmlns:p14="http://schemas.microsoft.com/office/powerpoint/2010/main" val="3621375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37</a:t>
            </a:fld>
            <a:endParaRPr lang="en-US"/>
          </a:p>
        </p:txBody>
      </p:sp>
      <p:pic>
        <p:nvPicPr>
          <p:cNvPr id="5" name="Picture 4">
            <a:extLst>
              <a:ext uri="{FF2B5EF4-FFF2-40B4-BE49-F238E27FC236}">
                <a16:creationId xmlns:a16="http://schemas.microsoft.com/office/drawing/2014/main" id="{30E20A3B-BBF8-47C7-AF11-ADBE0EAC65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02511" y="605481"/>
            <a:ext cx="1408298" cy="780356"/>
          </a:xfrm>
          <a:prstGeom prst="rect">
            <a:avLst/>
          </a:prstGeom>
        </p:spPr>
      </p:pic>
      <p:pic>
        <p:nvPicPr>
          <p:cNvPr id="6" name="Picture 5" descr="Screen capture of the Allocation Amendment Submission page, showing the Comments text box and highlighting to click the Ok button. ">
            <a:extLst>
              <a:ext uri="{FF2B5EF4-FFF2-40B4-BE49-F238E27FC236}">
                <a16:creationId xmlns:a16="http://schemas.microsoft.com/office/drawing/2014/main" id="{D071BEF2-C1B4-433D-B734-84C388755276}"/>
              </a:ext>
            </a:extLst>
          </p:cNvPr>
          <p:cNvPicPr>
            <a:picLocks noChangeAspect="1"/>
          </p:cNvPicPr>
          <p:nvPr/>
        </p:nvPicPr>
        <p:blipFill rotWithShape="1">
          <a:blip r:embed="rId3"/>
          <a:srcRect l="20783" t="1034" r="26964" b="3471"/>
          <a:stretch/>
        </p:blipFill>
        <p:spPr>
          <a:xfrm>
            <a:off x="2404020" y="1385836"/>
            <a:ext cx="7644715" cy="4873615"/>
          </a:xfrm>
          <a:prstGeom prst="rect">
            <a:avLst/>
          </a:prstGeom>
        </p:spPr>
      </p:pic>
    </p:spTree>
    <p:extLst>
      <p:ext uri="{BB962C8B-B14F-4D97-AF65-F5344CB8AC3E}">
        <p14:creationId xmlns:p14="http://schemas.microsoft.com/office/powerpoint/2010/main" val="2766356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Allocation Amendment Process         </a:t>
            </a:r>
          </a:p>
        </p:txBody>
      </p:sp>
      <p:sp>
        <p:nvSpPr>
          <p:cNvPr id="4" name="Slide Number Placeholder 3"/>
          <p:cNvSpPr>
            <a:spLocks noGrp="1"/>
          </p:cNvSpPr>
          <p:nvPr>
            <p:ph type="sldNum" sz="quarter" idx="12"/>
          </p:nvPr>
        </p:nvSpPr>
        <p:spPr/>
        <p:txBody>
          <a:bodyPr/>
          <a:lstStyle/>
          <a:p>
            <a:fld id="{DE959608-952C-483B-AC74-BEAA6DA69B15}" type="slidenum">
              <a:rPr lang="en-US" smtClean="0"/>
              <a:t>38</a:t>
            </a:fld>
            <a:endParaRPr lang="en-US"/>
          </a:p>
        </p:txBody>
      </p:sp>
      <p:pic>
        <p:nvPicPr>
          <p:cNvPr id="3" name="Picture 2" descr="Screen capture of the Status page, indicating Awaiting Approval. ">
            <a:extLst>
              <a:ext uri="{FF2B5EF4-FFF2-40B4-BE49-F238E27FC236}">
                <a16:creationId xmlns:a16="http://schemas.microsoft.com/office/drawing/2014/main" id="{5BE1DDBE-E61A-45FA-ABE8-99E49650EB51}"/>
              </a:ext>
            </a:extLst>
          </p:cNvPr>
          <p:cNvPicPr>
            <a:picLocks noChangeAspect="1"/>
          </p:cNvPicPr>
          <p:nvPr/>
        </p:nvPicPr>
        <p:blipFill rotWithShape="1">
          <a:blip r:embed="rId2"/>
          <a:srcRect l="859" r="1104"/>
          <a:stretch/>
        </p:blipFill>
        <p:spPr>
          <a:xfrm>
            <a:off x="0" y="1449859"/>
            <a:ext cx="12192001" cy="4802660"/>
          </a:xfrm>
          <a:prstGeom prst="rect">
            <a:avLst/>
          </a:prstGeom>
        </p:spPr>
      </p:pic>
    </p:spTree>
    <p:extLst>
      <p:ext uri="{BB962C8B-B14F-4D97-AF65-F5344CB8AC3E}">
        <p14:creationId xmlns:p14="http://schemas.microsoft.com/office/powerpoint/2010/main" val="319394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90832" y="476031"/>
            <a:ext cx="9930489" cy="1325563"/>
          </a:xfrm>
        </p:spPr>
        <p:txBody>
          <a:bodyPr>
            <a:normAutofit/>
          </a:bodyPr>
          <a:lstStyle/>
          <a:p>
            <a:pPr algn="l"/>
            <a:r>
              <a:rPr lang="en-US" dirty="0"/>
              <a:t>NOVA Reminders</a:t>
            </a:r>
          </a:p>
        </p:txBody>
      </p:sp>
      <p:sp>
        <p:nvSpPr>
          <p:cNvPr id="4" name="Slide Number Placeholder 3"/>
          <p:cNvSpPr>
            <a:spLocks noGrp="1"/>
          </p:cNvSpPr>
          <p:nvPr>
            <p:ph type="sldNum" sz="quarter" idx="12"/>
          </p:nvPr>
        </p:nvSpPr>
        <p:spPr/>
        <p:txBody>
          <a:bodyPr/>
          <a:lstStyle/>
          <a:p>
            <a:fld id="{DE959608-952C-483B-AC74-BEAA6DA69B15}" type="slidenum">
              <a:rPr lang="en-US" smtClean="0"/>
              <a:t>39</a:t>
            </a:fld>
            <a:endParaRPr lang="en-US"/>
          </a:p>
        </p:txBody>
      </p:sp>
      <p:sp>
        <p:nvSpPr>
          <p:cNvPr id="5" name="Content Placeholder 2">
            <a:extLst>
              <a:ext uri="{FF2B5EF4-FFF2-40B4-BE49-F238E27FC236}">
                <a16:creationId xmlns:a16="http://schemas.microsoft.com/office/drawing/2014/main" id="{D6EE055C-5D3A-4939-A753-2A1E5ECB7D4E}"/>
              </a:ext>
            </a:extLst>
          </p:cNvPr>
          <p:cNvSpPr>
            <a:spLocks noGrp="1"/>
          </p:cNvSpPr>
          <p:nvPr>
            <p:ph idx="1"/>
          </p:nvPr>
        </p:nvSpPr>
        <p:spPr>
          <a:xfrm>
            <a:off x="490832" y="1611442"/>
            <a:ext cx="10515600" cy="4351338"/>
          </a:xfrm>
        </p:spPr>
        <p:txBody>
          <a:bodyPr>
            <a:normAutofit/>
          </a:bodyPr>
          <a:lstStyle/>
          <a:p>
            <a:r>
              <a:rPr lang="en-US" sz="3000" dirty="0"/>
              <a:t>How to add a new member</a:t>
            </a:r>
          </a:p>
          <a:p>
            <a:r>
              <a:rPr lang="en-US" sz="3000" dirty="0"/>
              <a:t>How to update a consortium lead change</a:t>
            </a:r>
          </a:p>
          <a:p>
            <a:r>
              <a:rPr lang="en-US" sz="3000" dirty="0"/>
              <a:t>Training Resources for NOVA</a:t>
            </a:r>
          </a:p>
          <a:p>
            <a:r>
              <a:rPr lang="en-US" sz="3000" dirty="0"/>
              <a:t>How to request NOVA technical assistance</a:t>
            </a:r>
          </a:p>
          <a:p>
            <a:r>
              <a:rPr lang="en-US" sz="3000" dirty="0"/>
              <a:t>Others?</a:t>
            </a:r>
          </a:p>
        </p:txBody>
      </p:sp>
    </p:spTree>
    <p:extLst>
      <p:ext uri="{BB962C8B-B14F-4D97-AF65-F5344CB8AC3E}">
        <p14:creationId xmlns:p14="http://schemas.microsoft.com/office/powerpoint/2010/main" val="3001793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CAEP 2020-21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7" y="1507525"/>
            <a:ext cx="11570525" cy="4788772"/>
          </a:xfrm>
        </p:spPr>
        <p:txBody>
          <a:bodyPr>
            <a:noAutofit/>
          </a:bodyPr>
          <a:lstStyle/>
          <a:p>
            <a:pPr>
              <a:spcBef>
                <a:spcPts val="0"/>
              </a:spcBef>
            </a:pPr>
            <a:endParaRPr lang="en-US" sz="3200" dirty="0"/>
          </a:p>
          <a:p>
            <a:r>
              <a:rPr lang="en-US" sz="3100" dirty="0"/>
              <a:t>2020-21 CFADs is due in NOVA by May 2, 2020.</a:t>
            </a:r>
          </a:p>
          <a:p>
            <a:r>
              <a:rPr lang="en-US" sz="3100" dirty="0"/>
              <a:t>CDE and the Chancellor’s Office approve interagency agreement for release of funds (May-June).</a:t>
            </a:r>
          </a:p>
          <a:p>
            <a:r>
              <a:rPr lang="en-US" sz="3100" dirty="0"/>
              <a:t>Governor’s Budget approved by July 1, 2020 *.</a:t>
            </a:r>
          </a:p>
          <a:p>
            <a:r>
              <a:rPr lang="en-US" sz="3100" dirty="0"/>
              <a:t>CAEP funds are released by August 2020 (in 11 installments) through May **.</a:t>
            </a:r>
          </a:p>
          <a:p>
            <a:pPr marL="0" indent="0">
              <a:buNone/>
            </a:pPr>
            <a:r>
              <a:rPr lang="en-US" sz="1600" dirty="0"/>
              <a:t>*May Revise reductions/additions could affect schedule    **CDE/Chancellor’s Interagency agreement needs to be approved.</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4</a:t>
            </a:fld>
            <a:endParaRPr lang="en-US"/>
          </a:p>
        </p:txBody>
      </p:sp>
      <p:pic>
        <p:nvPicPr>
          <p:cNvPr id="5" name="Picture 4">
            <a:extLst>
              <a:ext uri="{FF2B5EF4-FFF2-40B4-BE49-F238E27FC236}">
                <a16:creationId xmlns:a16="http://schemas.microsoft.com/office/drawing/2014/main" id="{12CFFDFF-16DB-4BAD-BF13-9B937E84622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416594" y="878491"/>
            <a:ext cx="1335140" cy="1707028"/>
          </a:xfrm>
          <a:prstGeom prst="rect">
            <a:avLst/>
          </a:prstGeom>
        </p:spPr>
      </p:pic>
    </p:spTree>
    <p:extLst>
      <p:ext uri="{BB962C8B-B14F-4D97-AF65-F5344CB8AC3E}">
        <p14:creationId xmlns:p14="http://schemas.microsoft.com/office/powerpoint/2010/main" val="2539257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Wrap Up and Questions</a:t>
            </a:r>
          </a:p>
        </p:txBody>
      </p:sp>
      <p:sp>
        <p:nvSpPr>
          <p:cNvPr id="2" name="Slide Number Placeholder 1"/>
          <p:cNvSpPr>
            <a:spLocks noGrp="1"/>
          </p:cNvSpPr>
          <p:nvPr>
            <p:ph type="sldNum" sz="quarter" idx="12"/>
          </p:nvPr>
        </p:nvSpPr>
        <p:spPr/>
        <p:txBody>
          <a:bodyPr/>
          <a:lstStyle/>
          <a:p>
            <a:fld id="{DE959608-952C-483B-AC74-BEAA6DA69B15}" type="slidenum">
              <a:rPr lang="en-US" smtClean="0"/>
              <a:t>40</a:t>
            </a:fld>
            <a:endParaRPr lang="en-US"/>
          </a:p>
        </p:txBody>
      </p:sp>
      <p:pic>
        <p:nvPicPr>
          <p:cNvPr id="11" name="Content Placeholder 10">
            <a:extLst>
              <a:ext uri="{FF2B5EF4-FFF2-40B4-BE49-F238E27FC236}">
                <a16:creationId xmlns:a16="http://schemas.microsoft.com/office/drawing/2014/main" id="{D1519E9D-D01E-4037-A669-A0546A4A5274}"/>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20331" y="1825625"/>
            <a:ext cx="4351338" cy="4351338"/>
          </a:xfrm>
        </p:spPr>
      </p:pic>
    </p:spTree>
    <p:extLst>
      <p:ext uri="{BB962C8B-B14F-4D97-AF65-F5344CB8AC3E}">
        <p14:creationId xmlns:p14="http://schemas.microsoft.com/office/powerpoint/2010/main" val="57334682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a:spLocks noGrp="1"/>
          </p:cNvSpPr>
          <p:nvPr>
            <p:ph type="title"/>
          </p:nvPr>
        </p:nvSpPr>
        <p:spPr>
          <a:xfrm>
            <a:off x="838200" y="930584"/>
            <a:ext cx="10515600" cy="895041"/>
          </a:xfrm>
        </p:spPr>
        <p:txBody>
          <a:bodyPr/>
          <a:lstStyle/>
          <a:p>
            <a:r>
              <a:rPr lang="en-US" dirty="0"/>
              <a:t>Request Support from CAEP TAP</a:t>
            </a:r>
          </a:p>
        </p:txBody>
      </p:sp>
      <p:pic>
        <p:nvPicPr>
          <p:cNvPr id="5" name="Content Placeholder 3" descr="Screen capture of the CAEP Technical Assistance Project (TAP) page."/>
          <p:cNvPicPr>
            <a:picLocks noGrp="1" noChangeAspect="1"/>
          </p:cNvPicPr>
          <p:nvPr>
            <p:ph idx="1"/>
          </p:nvPr>
        </p:nvPicPr>
        <p:blipFill rotWithShape="1">
          <a:blip r:embed="rId2"/>
          <a:srcRect l="19305" t="7235" r="19414" b="18241"/>
          <a:stretch/>
        </p:blipFill>
        <p:spPr>
          <a:xfrm>
            <a:off x="2786257" y="1825625"/>
            <a:ext cx="6619485" cy="4351338"/>
          </a:xfrm>
          <a:prstGeom prst="rect">
            <a:avLst/>
          </a:prstGeom>
        </p:spPr>
      </p:pic>
      <p:sp>
        <p:nvSpPr>
          <p:cNvPr id="2" name="Slide Number Placeholder 1"/>
          <p:cNvSpPr>
            <a:spLocks noGrp="1"/>
          </p:cNvSpPr>
          <p:nvPr>
            <p:ph type="sldNum" sz="quarter" idx="12"/>
          </p:nvPr>
        </p:nvSpPr>
        <p:spPr/>
        <p:txBody>
          <a:bodyPr/>
          <a:lstStyle/>
          <a:p>
            <a:fld id="{DE959608-952C-483B-AC74-BEAA6DA69B15}" type="slidenum">
              <a:rPr lang="en-US" smtClean="0"/>
              <a:t>41</a:t>
            </a:fld>
            <a:endParaRPr lang="en-US"/>
          </a:p>
        </p:txBody>
      </p:sp>
    </p:spTree>
    <p:extLst>
      <p:ext uri="{BB962C8B-B14F-4D97-AF65-F5344CB8AC3E}">
        <p14:creationId xmlns:p14="http://schemas.microsoft.com/office/powerpoint/2010/main" val="206973046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8" y="500062"/>
            <a:ext cx="9184678" cy="1325563"/>
          </a:xfrm>
        </p:spPr>
        <p:txBody>
          <a:bodyPr/>
          <a:lstStyle/>
          <a:p>
            <a:pPr algn="l"/>
            <a:r>
              <a:rPr lang="en-US" dirty="0"/>
              <a:t>COLAs </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8" y="1507525"/>
            <a:ext cx="11269596" cy="4569154"/>
          </a:xfrm>
        </p:spPr>
        <p:txBody>
          <a:bodyPr>
            <a:noAutofit/>
          </a:bodyPr>
          <a:lstStyle/>
          <a:p>
            <a:pPr>
              <a:spcBef>
                <a:spcPts val="0"/>
              </a:spcBef>
            </a:pPr>
            <a:endParaRPr lang="en-US" sz="3200" dirty="0"/>
          </a:p>
          <a:p>
            <a:pPr>
              <a:spcBef>
                <a:spcPts val="1200"/>
              </a:spcBef>
            </a:pPr>
            <a:r>
              <a:rPr lang="en-US" sz="2400" dirty="0"/>
              <a:t>CAEP received a 2.29% or $12.3M COLA in the Governor’s proposed </a:t>
            </a:r>
          </a:p>
          <a:p>
            <a:pPr marL="0" indent="0">
              <a:spcBef>
                <a:spcPts val="1200"/>
              </a:spcBef>
              <a:buNone/>
            </a:pPr>
            <a:r>
              <a:rPr lang="en-US" sz="2400" dirty="0"/>
              <a:t>   budget for 20-21.</a:t>
            </a:r>
          </a:p>
          <a:p>
            <a:r>
              <a:rPr lang="en-US" sz="2400" dirty="0"/>
              <a:t>The new CAEP base for 20-21 will be $550,897,000.</a:t>
            </a:r>
          </a:p>
          <a:p>
            <a:r>
              <a:rPr lang="en-US" sz="2400" dirty="0"/>
              <a:t>All members are eligible for the COLA.</a:t>
            </a:r>
          </a:p>
          <a:p>
            <a:r>
              <a:rPr lang="en-US" sz="2400" dirty="0"/>
              <a:t>The COLA will be based on the member’s allocation percentage from the prior year's CFAD.</a:t>
            </a:r>
          </a:p>
          <a:p>
            <a:r>
              <a:rPr lang="en-US" sz="2400" dirty="0"/>
              <a:t>Consortia cannot vote to exclude or prevent a member from receiving a COLA (provided that the member received funding in the prior year).</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5</a:t>
            </a:fld>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57201" y="612957"/>
            <a:ext cx="1650839" cy="2425336"/>
          </a:xfrm>
          <a:prstGeom prst="rect">
            <a:avLst/>
          </a:prstGeom>
        </p:spPr>
      </p:pic>
    </p:spTree>
    <p:extLst>
      <p:ext uri="{BB962C8B-B14F-4D97-AF65-F5344CB8AC3E}">
        <p14:creationId xmlns:p14="http://schemas.microsoft.com/office/powerpoint/2010/main" val="4287606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3FEF-FC3F-4A5B-B011-9FE6787F9EB8}"/>
              </a:ext>
            </a:extLst>
          </p:cNvPr>
          <p:cNvSpPr>
            <a:spLocks noGrp="1"/>
          </p:cNvSpPr>
          <p:nvPr>
            <p:ph type="title"/>
          </p:nvPr>
        </p:nvSpPr>
        <p:spPr>
          <a:xfrm>
            <a:off x="482137" y="500062"/>
            <a:ext cx="9930489" cy="1325563"/>
          </a:xfrm>
        </p:spPr>
        <p:txBody>
          <a:bodyPr>
            <a:normAutofit fontScale="90000"/>
          </a:bodyPr>
          <a:lstStyle/>
          <a:p>
            <a:pPr algn="l"/>
            <a:r>
              <a:rPr lang="en-US" dirty="0"/>
              <a:t>EC 84914 – Increase/Decrease Allocations</a:t>
            </a:r>
          </a:p>
        </p:txBody>
      </p:sp>
      <p:sp>
        <p:nvSpPr>
          <p:cNvPr id="3" name="Content Placeholder 2">
            <a:extLst>
              <a:ext uri="{FF2B5EF4-FFF2-40B4-BE49-F238E27FC236}">
                <a16:creationId xmlns:a16="http://schemas.microsoft.com/office/drawing/2014/main" id="{CD9C0D39-5F8D-4986-889D-E1ECB30756F8}"/>
              </a:ext>
            </a:extLst>
          </p:cNvPr>
          <p:cNvSpPr>
            <a:spLocks noGrp="1"/>
          </p:cNvSpPr>
          <p:nvPr>
            <p:ph idx="1"/>
          </p:nvPr>
        </p:nvSpPr>
        <p:spPr>
          <a:xfrm>
            <a:off x="482137" y="1825625"/>
            <a:ext cx="11269596" cy="3873211"/>
          </a:xfrm>
        </p:spPr>
        <p:txBody>
          <a:bodyPr>
            <a:noAutofit/>
          </a:bodyPr>
          <a:lstStyle/>
          <a:p>
            <a:pPr marL="0" indent="0">
              <a:spcBef>
                <a:spcPts val="0"/>
              </a:spcBef>
              <a:buNone/>
            </a:pPr>
            <a:endParaRPr lang="en-US" sz="3200" dirty="0"/>
          </a:p>
          <a:p>
            <a:pPr marL="0" indent="0">
              <a:buNone/>
            </a:pPr>
            <a:r>
              <a:rPr lang="en-US" sz="1900" dirty="0"/>
              <a:t>(b) (1) For any fiscal year for which the Chancellor and the Superintendent </a:t>
            </a:r>
            <a:r>
              <a:rPr lang="en-US" sz="1900" b="1" dirty="0"/>
              <a:t>allocate an amount of funds to the consortium greater than the amount allocated in the prior fiscal year</a:t>
            </a:r>
            <a:r>
              <a:rPr lang="en-US" sz="1900" dirty="0"/>
              <a:t>, the amount of funds to be distributed to a member of that consortium shall be equal to or greater than the amount distributed in the prior fiscal year, unless the consortium makes at least one of the following findings related to the member for which the distribution would be reduced:</a:t>
            </a:r>
          </a:p>
          <a:p>
            <a:r>
              <a:rPr lang="en-US" sz="1900" dirty="0"/>
              <a:t>(A) The member no longer wishes to provide services consistent with the adult education plan.</a:t>
            </a:r>
          </a:p>
          <a:p>
            <a:r>
              <a:rPr lang="en-US" sz="1900" dirty="0"/>
              <a:t>(B) The member cannot provide services that address the needs identified in the adult education plan.</a:t>
            </a:r>
          </a:p>
          <a:p>
            <a:r>
              <a:rPr lang="en-US" sz="1900" dirty="0"/>
              <a:t>(C) The member has been consistently ineffective in providing services that address the needs identified in the adult education plan and reasonable interventions have not resulted in improvements.</a:t>
            </a:r>
          </a:p>
          <a:p>
            <a:pPr marL="0" indent="0">
              <a:spcBef>
                <a:spcPts val="0"/>
              </a:spcBef>
              <a:buNone/>
            </a:pPr>
            <a:endParaRPr lang="en-US" sz="3200" dirty="0"/>
          </a:p>
        </p:txBody>
      </p:sp>
      <p:sp>
        <p:nvSpPr>
          <p:cNvPr id="4" name="Slide Number Placeholder 3"/>
          <p:cNvSpPr>
            <a:spLocks noGrp="1"/>
          </p:cNvSpPr>
          <p:nvPr>
            <p:ph type="sldNum" sz="quarter" idx="12"/>
          </p:nvPr>
        </p:nvSpPr>
        <p:spPr/>
        <p:txBody>
          <a:bodyPr/>
          <a:lstStyle/>
          <a:p>
            <a:fld id="{DE959608-952C-483B-AC74-BEAA6DA69B15}" type="slidenum">
              <a:rPr lang="en-US" smtClean="0"/>
              <a:t>6</a:t>
            </a:fld>
            <a:endParaRPr lang="en-US"/>
          </a:p>
        </p:txBody>
      </p:sp>
    </p:spTree>
    <p:extLst>
      <p:ext uri="{BB962C8B-B14F-4D97-AF65-F5344CB8AC3E}">
        <p14:creationId xmlns:p14="http://schemas.microsoft.com/office/powerpoint/2010/main" val="117138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568913"/>
          </a:xfrm>
        </p:spPr>
        <p:txBody>
          <a:bodyPr>
            <a:normAutofit fontScale="90000"/>
          </a:bodyPr>
          <a:lstStyle/>
          <a:p>
            <a:r>
              <a:rPr lang="en-US" dirty="0"/>
              <a:t>Public Meetings</a:t>
            </a:r>
          </a:p>
        </p:txBody>
      </p:sp>
      <p:sp>
        <p:nvSpPr>
          <p:cNvPr id="3" name="Content Placeholder 2"/>
          <p:cNvSpPr>
            <a:spLocks noGrp="1"/>
          </p:cNvSpPr>
          <p:nvPr>
            <p:ph idx="1"/>
          </p:nvPr>
        </p:nvSpPr>
        <p:spPr>
          <a:xfrm>
            <a:off x="191589" y="1193074"/>
            <a:ext cx="11913325" cy="4983889"/>
          </a:xfrm>
        </p:spPr>
        <p:txBody>
          <a:bodyPr>
            <a:normAutofit/>
          </a:bodyPr>
          <a:lstStyle/>
          <a:p>
            <a:r>
              <a:rPr lang="en-US" sz="2400" dirty="0"/>
              <a:t>AB104 mandates public meetings for CAEP consortia decision making.</a:t>
            </a:r>
          </a:p>
          <a:p>
            <a:r>
              <a:rPr lang="en-US" sz="2400" dirty="0"/>
              <a:t>Governor suspends meeting safeguards in Brown and Bagley-Keene Acts in response to the coronavirus crisis.</a:t>
            </a:r>
          </a:p>
          <a:p>
            <a:r>
              <a:rPr lang="en-US" sz="2400" dirty="0"/>
              <a:t>The order authorizes state and local bodies to hold public meetings by teleconference and to make public meetings accessible telephonically or otherwise electronically to all members of the public seeking to attend and to address the local or state agencies.</a:t>
            </a:r>
          </a:p>
          <a:p>
            <a:r>
              <a:rPr lang="en-US" sz="2400" dirty="0"/>
              <a:t>Please see the Governor’s Executive Notice for more details.</a:t>
            </a:r>
          </a:p>
          <a:p>
            <a:pPr marL="0" indent="0">
              <a:buNone/>
            </a:pPr>
            <a:r>
              <a:rPr lang="en-US" dirty="0">
                <a:hlinkClick r:id="rId2"/>
              </a:rPr>
              <a:t>https://cnpa.com/governor-suspends-meeting-safeguards-in-brown-and-bagley-keene-acts-in-response-to-coronavirus-crisis/</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E959608-952C-483B-AC74-BEAA6DA69B15}" type="slidenum">
              <a:rPr lang="en-US" smtClean="0"/>
              <a:t>7</a:t>
            </a:fld>
            <a:endParaRPr lang="en-US"/>
          </a:p>
        </p:txBody>
      </p:sp>
    </p:spTree>
    <p:extLst>
      <p:ext uri="{BB962C8B-B14F-4D97-AF65-F5344CB8AC3E}">
        <p14:creationId xmlns:p14="http://schemas.microsoft.com/office/powerpoint/2010/main" val="23536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a:t>
            </a:r>
          </a:p>
        </p:txBody>
      </p:sp>
      <p:sp>
        <p:nvSpPr>
          <p:cNvPr id="3" name="Content Placeholder 2"/>
          <p:cNvSpPr>
            <a:spLocks noGrp="1"/>
          </p:cNvSpPr>
          <p:nvPr>
            <p:ph idx="1"/>
          </p:nvPr>
        </p:nvSpPr>
        <p:spPr>
          <a:xfrm>
            <a:off x="838200" y="1603953"/>
            <a:ext cx="10515600" cy="4351338"/>
          </a:xfrm>
        </p:spPr>
        <p:txBody>
          <a:bodyPr>
            <a:normAutofit/>
          </a:bodyPr>
          <a:lstStyle/>
          <a:p>
            <a:pPr marL="0" indent="0">
              <a:buNone/>
            </a:pPr>
            <a:r>
              <a:rPr lang="en-US" sz="2400" b="1" dirty="0"/>
              <a:t>Question: Can I wait until June to file my CFAD?</a:t>
            </a:r>
          </a:p>
          <a:p>
            <a:pPr marL="0" indent="0">
              <a:buNone/>
            </a:pPr>
            <a:r>
              <a:rPr lang="en-US" sz="2400" dirty="0"/>
              <a:t>Answer: We understand that it may be tough to schedule public meeting, but any late filing will delay the processing of CAEP funding for the 2020-21 program year.</a:t>
            </a:r>
          </a:p>
          <a:p>
            <a:pPr marL="0" indent="0">
              <a:buNone/>
            </a:pPr>
            <a:endParaRPr lang="en-US" sz="2400" dirty="0"/>
          </a:p>
          <a:p>
            <a:pPr marL="0" indent="0">
              <a:buNone/>
            </a:pPr>
            <a:r>
              <a:rPr lang="en-US" sz="2400" b="1" dirty="0"/>
              <a:t>Question: What if my consortium has a fiscal agent, do I have to submit my CFAD by 5/2?</a:t>
            </a:r>
          </a:p>
          <a:p>
            <a:pPr marL="0" indent="0">
              <a:buNone/>
            </a:pPr>
            <a:r>
              <a:rPr lang="en-US" sz="2400" dirty="0"/>
              <a:t>Answer: Yes, we still need the allocation amounts (and justification, if changed), the verification of the fiscal structure, and confirmation that there was a public process for decision making.</a:t>
            </a:r>
          </a:p>
        </p:txBody>
      </p:sp>
      <p:sp>
        <p:nvSpPr>
          <p:cNvPr id="4" name="Slide Number Placeholder 3"/>
          <p:cNvSpPr>
            <a:spLocks noGrp="1"/>
          </p:cNvSpPr>
          <p:nvPr>
            <p:ph type="sldNum" sz="quarter" idx="12"/>
          </p:nvPr>
        </p:nvSpPr>
        <p:spPr/>
        <p:txBody>
          <a:bodyPr/>
          <a:lstStyle/>
          <a:p>
            <a:fld id="{DE959608-952C-483B-AC74-BEAA6DA69B15}" type="slidenum">
              <a:rPr lang="en-US" smtClean="0"/>
              <a:t>8</a:t>
            </a:fld>
            <a:endParaRPr lang="en-US"/>
          </a:p>
        </p:txBody>
      </p:sp>
    </p:spTree>
    <p:extLst>
      <p:ext uri="{BB962C8B-B14F-4D97-AF65-F5344CB8AC3E}">
        <p14:creationId xmlns:p14="http://schemas.microsoft.com/office/powerpoint/2010/main" val="396315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FAQs </a:t>
            </a:r>
          </a:p>
        </p:txBody>
      </p:sp>
      <p:sp>
        <p:nvSpPr>
          <p:cNvPr id="3" name="Content Placeholder 2"/>
          <p:cNvSpPr>
            <a:spLocks noGrp="1"/>
          </p:cNvSpPr>
          <p:nvPr>
            <p:ph idx="1"/>
          </p:nvPr>
        </p:nvSpPr>
        <p:spPr/>
        <p:txBody>
          <a:bodyPr>
            <a:normAutofit/>
          </a:bodyPr>
          <a:lstStyle/>
          <a:p>
            <a:pPr marL="0" indent="0">
              <a:buNone/>
            </a:pPr>
            <a:r>
              <a:rPr lang="en-US" sz="2400" b="1" dirty="0"/>
              <a:t>Question: What if my consortium wants to hold money into a consortium pot for projects?</a:t>
            </a:r>
          </a:p>
          <a:p>
            <a:pPr marL="0" indent="0">
              <a:buNone/>
            </a:pPr>
            <a:r>
              <a:rPr lang="en-US" sz="2400" dirty="0"/>
              <a:t>Answer: Because of CAEP education code, we would advise you create your project pot after the CFAD, and use the allocation amendment process.</a:t>
            </a:r>
          </a:p>
          <a:p>
            <a:pPr marL="0" indent="0">
              <a:buNone/>
            </a:pPr>
            <a:endParaRPr lang="en-US" sz="2400" dirty="0"/>
          </a:p>
          <a:p>
            <a:pPr marL="0" indent="0">
              <a:buNone/>
            </a:pPr>
            <a:r>
              <a:rPr lang="en-US" sz="2400" b="1" dirty="0"/>
              <a:t>Question: I have a new member, how will they receive funding?</a:t>
            </a:r>
          </a:p>
          <a:p>
            <a:pPr marL="0" indent="0">
              <a:buNone/>
            </a:pPr>
            <a:r>
              <a:rPr lang="en-US" sz="2400" dirty="0"/>
              <a:t>Answer: If the consortium wants to fund new members that have no prior year funding, they should use the allocation amendment process after the CFAD is submitted.</a:t>
            </a:r>
          </a:p>
        </p:txBody>
      </p:sp>
      <p:sp>
        <p:nvSpPr>
          <p:cNvPr id="4" name="Slide Number Placeholder 3"/>
          <p:cNvSpPr>
            <a:spLocks noGrp="1"/>
          </p:cNvSpPr>
          <p:nvPr>
            <p:ph type="sldNum" sz="quarter" idx="12"/>
          </p:nvPr>
        </p:nvSpPr>
        <p:spPr/>
        <p:txBody>
          <a:bodyPr/>
          <a:lstStyle/>
          <a:p>
            <a:fld id="{DE959608-952C-483B-AC74-BEAA6DA69B15}" type="slidenum">
              <a:rPr lang="en-US" smtClean="0"/>
              <a:t>9</a:t>
            </a:fld>
            <a:endParaRPr lang="en-US"/>
          </a:p>
        </p:txBody>
      </p:sp>
    </p:spTree>
    <p:extLst>
      <p:ext uri="{BB962C8B-B14F-4D97-AF65-F5344CB8AC3E}">
        <p14:creationId xmlns:p14="http://schemas.microsoft.com/office/powerpoint/2010/main" val="1048747751"/>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63EC8831FDA347B3B4D34C1588A676" ma:contentTypeVersion="9" ma:contentTypeDescription="Create a new document." ma:contentTypeScope="" ma:versionID="49022d9c6748ba69e7b2fe662ac3c916">
  <xsd:schema xmlns:xsd="http://www.w3.org/2001/XMLSchema" xmlns:xs="http://www.w3.org/2001/XMLSchema" xmlns:p="http://schemas.microsoft.com/office/2006/metadata/properties" xmlns:ns2="8c8cfe39-bfce-4918-a795-97474633b185" targetNamespace="http://schemas.microsoft.com/office/2006/metadata/properties" ma:root="true" ma:fieldsID="c4c8eb59ebb8c9be671b9fefaa368489" ns2:_="">
    <xsd:import namespace="8c8cfe39-bfce-4918-a795-97474633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cfe39-bfce-4918-a795-97474633b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4B85CC-384E-4C66-8A30-B63BEB9940F2}">
  <ds:schemaRefs>
    <ds:schemaRef ds:uri="http://schemas.microsoft.com/sharepoint/v3/contenttype/forms"/>
  </ds:schemaRefs>
</ds:datastoreItem>
</file>

<file path=customXml/itemProps2.xml><?xml version="1.0" encoding="utf-8"?>
<ds:datastoreItem xmlns:ds="http://schemas.openxmlformats.org/officeDocument/2006/customXml" ds:itemID="{E70B6A7A-EAD6-4F97-9F55-F98107C654B5}">
  <ds:schemaRefs>
    <ds:schemaRef ds:uri="http://purl.org/dc/elements/1.1/"/>
    <ds:schemaRef ds:uri="http://purl.org/dc/dcmitype/"/>
    <ds:schemaRef ds:uri="http://schemas.openxmlformats.org/package/2006/metadata/core-properties"/>
    <ds:schemaRef ds:uri="http://www.w3.org/XML/1998/namespace"/>
    <ds:schemaRef ds:uri="http://schemas.microsoft.com/office/2006/metadata/properties"/>
    <ds:schemaRef ds:uri="8c8cfe39-bfce-4918-a795-97474633b185"/>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160EA3C-F294-4272-AA2D-DE5FE7335D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8cfe39-bfce-4918-a795-97474633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67612</TotalTime>
  <Words>935</Words>
  <Application>Microsoft Office PowerPoint</Application>
  <PresentationFormat>Widescreen</PresentationFormat>
  <Paragraphs>142</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Helvetica Neue Medium</vt:lpstr>
      <vt:lpstr>Calibri</vt:lpstr>
      <vt:lpstr>Helvetica Neue</vt:lpstr>
      <vt:lpstr>Helvetica Neue Light</vt:lpstr>
      <vt:lpstr>White</vt:lpstr>
      <vt:lpstr>CAEP Fiscal Update </vt:lpstr>
      <vt:lpstr>Agenda</vt:lpstr>
      <vt:lpstr>Why is the CFAD important?</vt:lpstr>
      <vt:lpstr>CAEP 2020-21 Allocations</vt:lpstr>
      <vt:lpstr>COLAs </vt:lpstr>
      <vt:lpstr>EC 84914 – Increase/Decrease Allocations</vt:lpstr>
      <vt:lpstr>Public Meetings</vt:lpstr>
      <vt:lpstr>FAQs</vt:lpstr>
      <vt:lpstr>FAQs </vt:lpstr>
      <vt:lpstr>CFAD Process</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CFAD Process                   </vt:lpstr>
      <vt:lpstr>Allocation Amendment Process</vt:lpstr>
      <vt:lpstr>Allocation Amendment Process </vt:lpstr>
      <vt:lpstr>Allocation Amendment Process  </vt:lpstr>
      <vt:lpstr>Allocation Amendment Process   </vt:lpstr>
      <vt:lpstr>Allocation Amendment Process    </vt:lpstr>
      <vt:lpstr>Allocation Amendment Process     </vt:lpstr>
      <vt:lpstr>Allocation Amendment Process      </vt:lpstr>
      <vt:lpstr>Allocation Amendment Process       </vt:lpstr>
      <vt:lpstr>Allocation Amendment Process         </vt:lpstr>
      <vt:lpstr>NOVA Reminders</vt:lpstr>
      <vt:lpstr>Wrap Up and Questions</vt:lpstr>
      <vt:lpstr>Request Support from CAEP TAP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CAEP Fiscal Update</dc:title>
  <dc:creator>Kristy</dc:creator>
  <cp:lastModifiedBy>Patrick Scouten</cp:lastModifiedBy>
  <cp:revision>111</cp:revision>
  <dcterms:created xsi:type="dcterms:W3CDTF">2019-02-28T16:51:35Z</dcterms:created>
  <dcterms:modified xsi:type="dcterms:W3CDTF">2020-12-22T18:40:39Z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0x0101003A63EC8831FDA347B3B4D34C1588A676</vt:lpwstr>
  </property>
</Properties>
</file>