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56" r:id="rId5"/>
    <p:sldId id="278" r:id="rId6"/>
    <p:sldId id="279" r:id="rId7"/>
    <p:sldId id="258" r:id="rId8"/>
    <p:sldId id="259" r:id="rId9"/>
    <p:sldId id="260" r:id="rId10"/>
    <p:sldId id="261" r:id="rId11"/>
    <p:sldId id="262" r:id="rId12"/>
    <p:sldId id="263" r:id="rId13"/>
    <p:sldId id="264" r:id="rId14"/>
    <p:sldId id="265" r:id="rId15"/>
    <p:sldId id="266" r:id="rId16"/>
    <p:sldId id="267" r:id="rId17"/>
    <p:sldId id="268" r:id="rId18"/>
    <p:sldId id="276" r:id="rId19"/>
    <p:sldId id="270" r:id="rId20"/>
    <p:sldId id="277" r:id="rId21"/>
    <p:sldId id="272" r:id="rId22"/>
    <p:sldId id="273" r:id="rId23"/>
    <p:sldId id="274" r:id="rId24"/>
    <p:sldId id="27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427" autoAdjust="0"/>
  </p:normalViewPr>
  <p:slideViewPr>
    <p:cSldViewPr snapToGrid="0">
      <p:cViewPr varScale="1">
        <p:scale>
          <a:sx n="83" d="100"/>
          <a:sy n="83" d="100"/>
        </p:scale>
        <p:origin x="108" y="750"/>
      </p:cViewPr>
      <p:guideLst/>
    </p:cSldViewPr>
  </p:slideViewPr>
  <p:outlineViewPr>
    <p:cViewPr>
      <p:scale>
        <a:sx n="33" d="100"/>
        <a:sy n="33" d="100"/>
      </p:scale>
      <p:origin x="0" y="-444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8C83F4-5B57-4313-BEA3-397FB712A8C1}" type="datetimeFigureOut">
              <a:rPr lang="en-US" smtClean="0"/>
              <a:t>12/22/2020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151487-0DA0-45D0-9D35-B9508A10F86E}" type="slidenum">
              <a:rPr lang="en-US" smtClean="0"/>
              <a:t>‹#›</a:t>
            </a:fld>
            <a:endParaRPr lang="en-US"/>
          </a:p>
        </p:txBody>
      </p:sp>
    </p:spTree>
    <p:extLst>
      <p:ext uri="{BB962C8B-B14F-4D97-AF65-F5344CB8AC3E}">
        <p14:creationId xmlns:p14="http://schemas.microsoft.com/office/powerpoint/2010/main" val="2652245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report provides a little background on the reporting requirement, and the reporting changes that were implemented between 2018 and 2019 reports. It then lists the five things that are covered in the analysis (shown on this slide), and a little about how the data were processed.</a:t>
            </a:r>
          </a:p>
        </p:txBody>
      </p:sp>
      <p:sp>
        <p:nvSpPr>
          <p:cNvPr id="4" name="Slide Number Placeholder 3"/>
          <p:cNvSpPr>
            <a:spLocks noGrp="1"/>
          </p:cNvSpPr>
          <p:nvPr>
            <p:ph type="sldNum" sz="quarter" idx="5"/>
          </p:nvPr>
        </p:nvSpPr>
        <p:spPr/>
        <p:txBody>
          <a:bodyPr/>
          <a:lstStyle/>
          <a:p>
            <a:fld id="{74151487-0DA0-45D0-9D35-B9508A10F86E}" type="slidenum">
              <a:rPr lang="en-US" smtClean="0"/>
              <a:t>4</a:t>
            </a:fld>
            <a:endParaRPr lang="en-US"/>
          </a:p>
        </p:txBody>
      </p:sp>
    </p:spTree>
    <p:extLst>
      <p:ext uri="{BB962C8B-B14F-4D97-AF65-F5344CB8AC3E}">
        <p14:creationId xmlns:p14="http://schemas.microsoft.com/office/powerpoint/2010/main" val="912325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Beyond overall compliance with the reporting requirement, to what extent did members provide information for each of the major report data elements? </a:t>
            </a:r>
            <a:r>
              <a:rPr lang="en-US" sz="1200" u="sng" kern="1200" dirty="0">
                <a:solidFill>
                  <a:schemeClr val="tx1"/>
                </a:solidFill>
                <a:effectLst/>
                <a:latin typeface="+mn-lt"/>
                <a:ea typeface="+mn-ea"/>
                <a:cs typeface="+mn-cs"/>
              </a:rPr>
              <a:t>Table 6</a:t>
            </a:r>
            <a:r>
              <a:rPr lang="en-US" sz="1200" kern="1200" dirty="0">
                <a:solidFill>
                  <a:schemeClr val="tx1"/>
                </a:solidFill>
                <a:effectLst/>
                <a:latin typeface="+mn-lt"/>
                <a:ea typeface="+mn-ea"/>
                <a:cs typeface="+mn-cs"/>
              </a:rPr>
              <a:t> shows the percent of members providing a non-zero response to each of the major report elements, including each of the hour of instruction program categories, each of the program expenditure totals, and each of the fund type totals.</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13</a:t>
            </a:fld>
            <a:endParaRPr lang="en-US"/>
          </a:p>
        </p:txBody>
      </p:sp>
    </p:spTree>
    <p:extLst>
      <p:ext uri="{BB962C8B-B14F-4D97-AF65-F5344CB8AC3E}">
        <p14:creationId xmlns:p14="http://schemas.microsoft.com/office/powerpoint/2010/main" val="1199060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rPr>
              <a:t>Consistency within reports for members</a:t>
            </a:r>
            <a:r>
              <a:rPr lang="en-US" sz="1200" kern="1200" dirty="0">
                <a:solidFill>
                  <a:schemeClr val="tx1"/>
                </a:solidFill>
                <a:effectLst/>
                <a:latin typeface="+mn-lt"/>
                <a:ea typeface="+mn-ea"/>
                <a:cs typeface="+mn-cs"/>
              </a:rPr>
              <a:t>: Are the underlying values that would be used to create a cost per value (hours of instruction and expenditures) related to each other in a predictable manner? In other words, do members with high reported hours of instruction also have high reported expenditures, and do those with low reported hours have low expenditures? </a:t>
            </a:r>
            <a:r>
              <a:rPr lang="en-US" sz="1200" u="sng" kern="1200" dirty="0">
                <a:solidFill>
                  <a:schemeClr val="tx1"/>
                </a:solidFill>
                <a:effectLst/>
                <a:latin typeface="+mn-lt"/>
                <a:ea typeface="+mn-ea"/>
                <a:cs typeface="+mn-cs"/>
              </a:rPr>
              <a:t>Figure 4</a:t>
            </a:r>
            <a:r>
              <a:rPr lang="en-US" sz="1200" kern="1200" dirty="0">
                <a:solidFill>
                  <a:schemeClr val="tx1"/>
                </a:solidFill>
                <a:effectLst/>
                <a:latin typeface="+mn-lt"/>
                <a:ea typeface="+mn-ea"/>
                <a:cs typeface="+mn-cs"/>
              </a:rPr>
              <a:t> plots total hours of instruction and total expenditures for each member on a log scale. This plot suggests that the relationship between expenditures and hours of instruction is closer for K-12, than it is for Community Colleges. This is a pattern in the expenditure and hours data that was also observed with the initial PY 2018 data.</a:t>
            </a:r>
            <a:r>
              <a:rPr lang="en-US" dirty="0">
                <a:effectLst/>
              </a:rPr>
              <a:t> </a:t>
            </a:r>
            <a:r>
              <a:rPr lang="en-US" sz="1200" kern="1200" dirty="0">
                <a:solidFill>
                  <a:schemeClr val="tx1"/>
                </a:solidFill>
                <a:effectLst/>
                <a:latin typeface="+mn-lt"/>
                <a:ea typeface="+mn-ea"/>
                <a:cs typeface="+mn-cs"/>
              </a:rPr>
              <a:t>All scatterplots in this report exclude cases with zero values on either axis.</a:t>
            </a:r>
          </a:p>
          <a:p>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14</a:t>
            </a:fld>
            <a:endParaRPr lang="en-US"/>
          </a:p>
        </p:txBody>
      </p:sp>
    </p:spTree>
    <p:extLst>
      <p:ext uri="{BB962C8B-B14F-4D97-AF65-F5344CB8AC3E}">
        <p14:creationId xmlns:p14="http://schemas.microsoft.com/office/powerpoint/2010/main" val="3097191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figures present the same data as Figure 4, but separately for community colleges and K-12 providers.</a:t>
            </a:r>
          </a:p>
        </p:txBody>
      </p:sp>
      <p:sp>
        <p:nvSpPr>
          <p:cNvPr id="4" name="Slide Number Placeholder 3"/>
          <p:cNvSpPr>
            <a:spLocks noGrp="1"/>
          </p:cNvSpPr>
          <p:nvPr>
            <p:ph type="sldNum" sz="quarter" idx="5"/>
          </p:nvPr>
        </p:nvSpPr>
        <p:spPr/>
        <p:txBody>
          <a:bodyPr/>
          <a:lstStyle/>
          <a:p>
            <a:fld id="{74151487-0DA0-45D0-9D35-B9508A10F86E}" type="slidenum">
              <a:rPr lang="en-US" smtClean="0"/>
              <a:t>15</a:t>
            </a:fld>
            <a:endParaRPr lang="en-US"/>
          </a:p>
        </p:txBody>
      </p:sp>
    </p:spTree>
    <p:extLst>
      <p:ext uri="{BB962C8B-B14F-4D97-AF65-F5344CB8AC3E}">
        <p14:creationId xmlns:p14="http://schemas.microsoft.com/office/powerpoint/2010/main" val="251886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Figure 5</a:t>
            </a:r>
            <a:r>
              <a:rPr lang="en-US" sz="1200" kern="1200" dirty="0">
                <a:solidFill>
                  <a:schemeClr val="tx1"/>
                </a:solidFill>
                <a:effectLst/>
                <a:latin typeface="+mn-lt"/>
                <a:ea typeface="+mn-ea"/>
                <a:cs typeface="+mn-cs"/>
              </a:rPr>
              <a:t> shows this relationship between total expenditures and the total cost per hour for PY 2019. Overall, there is low correlation between unit costs and total expenditures. There may be many reasons why such a correlation is not seen. </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16</a:t>
            </a:fld>
            <a:endParaRPr lang="en-US"/>
          </a:p>
        </p:txBody>
      </p:sp>
    </p:spTree>
    <p:extLst>
      <p:ext uri="{BB962C8B-B14F-4D97-AF65-F5344CB8AC3E}">
        <p14:creationId xmlns:p14="http://schemas.microsoft.com/office/powerpoint/2010/main" val="39316557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figures present the same data as Figure 5, but separately for community colleges and K-12 providers.</a:t>
            </a:r>
          </a:p>
          <a:p>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17</a:t>
            </a:fld>
            <a:endParaRPr lang="en-US"/>
          </a:p>
        </p:txBody>
      </p:sp>
    </p:spTree>
    <p:extLst>
      <p:ext uri="{BB962C8B-B14F-4D97-AF65-F5344CB8AC3E}">
        <p14:creationId xmlns:p14="http://schemas.microsoft.com/office/powerpoint/2010/main" val="1756276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Extreme values</a:t>
            </a:r>
            <a:r>
              <a:rPr lang="en-US" sz="1200" kern="1200" dirty="0">
                <a:solidFill>
                  <a:schemeClr val="tx1"/>
                </a:solidFill>
                <a:effectLst/>
                <a:latin typeface="+mn-lt"/>
                <a:ea typeface="+mn-ea"/>
                <a:cs typeface="+mn-cs"/>
              </a:rPr>
              <a:t>: It is possible that members responded to the report request (i.e., they reported a non-zero value for one or more reporting categories) but their reports reflect inordinately low values. This under-reporting would affect the data quality and could depress (in the case of expenditures) or inflate (in the case of hours) any unit cost data calculated from the reports. We reviewed the entries for very low values. The results are displayed in Table 7.</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rPr>
              <a:t>Year to year member consistency</a:t>
            </a:r>
            <a:r>
              <a:rPr lang="en-US" sz="1200" kern="1200" dirty="0">
                <a:solidFill>
                  <a:schemeClr val="tx1"/>
                </a:solidFill>
                <a:effectLst/>
                <a:latin typeface="+mn-lt"/>
                <a:ea typeface="+mn-ea"/>
                <a:cs typeface="+mn-cs"/>
              </a:rPr>
              <a:t>: If members are accurately reporting their hours and expenditures, then we would not expect to see many large differences in total expenditures or hours of instruction from 2018 to 2019, since there have not been large changes in available funding. We might still see expect to see large differences in particular programs or fund source categories, given changes to reporting policy and definitions, however. In order to examine this, variation percentages were computed for each member who had reported expenditures or hours of instruction in both years. The results of this are shown in </a:t>
            </a:r>
            <a:r>
              <a:rPr lang="en-US" sz="1200" u="sng" kern="1200" dirty="0">
                <a:solidFill>
                  <a:schemeClr val="tx1"/>
                </a:solidFill>
                <a:effectLst/>
                <a:latin typeface="+mn-lt"/>
                <a:ea typeface="+mn-ea"/>
                <a:cs typeface="+mn-cs"/>
              </a:rPr>
              <a:t>Table 8</a:t>
            </a:r>
            <a:r>
              <a:rPr lang="en-US" sz="1200" kern="1200" dirty="0">
                <a:solidFill>
                  <a:schemeClr val="tx1"/>
                </a:solidFill>
                <a:effectLst/>
                <a:latin typeface="+mn-lt"/>
                <a:ea typeface="+mn-ea"/>
                <a:cs typeface="+mn-cs"/>
              </a:rPr>
              <a:t>. A substantial portion of the members had variation in reported expenditures or hours of instruction from one year to the next that was greater than 25 percent. </a:t>
            </a:r>
          </a:p>
          <a:p>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18</a:t>
            </a:fld>
            <a:endParaRPr lang="en-US"/>
          </a:p>
        </p:txBody>
      </p:sp>
    </p:spTree>
    <p:extLst>
      <p:ext uri="{BB962C8B-B14F-4D97-AF65-F5344CB8AC3E}">
        <p14:creationId xmlns:p14="http://schemas.microsoft.com/office/powerpoint/2010/main" val="1206159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Hours of instruction. </a:t>
            </a:r>
            <a:r>
              <a:rPr lang="en-US" sz="1200" kern="1200" dirty="0">
                <a:solidFill>
                  <a:schemeClr val="tx1"/>
                </a:solidFill>
                <a:effectLst/>
                <a:latin typeface="+mn-lt"/>
                <a:ea typeface="+mn-ea"/>
                <a:cs typeface="+mn-cs"/>
              </a:rPr>
              <a:t>The analysis of hours of instruction addresses: 1) what programs have the greatest number of hours, 2) how is this different across different types of providers (K-12 Schools vs Community Colleges and Others), and 3) how do the PY 2019 results compare to the PY 2018 results?</a:t>
            </a:r>
          </a:p>
          <a:p>
            <a:endParaRPr lang="en-US" sz="1200" u="sng"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rPr>
              <a:t>Figure 1</a:t>
            </a:r>
            <a:r>
              <a:rPr lang="en-US" sz="1200" kern="1200" dirty="0">
                <a:solidFill>
                  <a:schemeClr val="tx1"/>
                </a:solidFill>
                <a:effectLst/>
                <a:latin typeface="+mn-lt"/>
                <a:ea typeface="+mn-ea"/>
                <a:cs typeface="+mn-cs"/>
              </a:rPr>
              <a:t> shows the percentage distributions of hours of instruction by program area. Taken together, ESL/EL Civics, Short-Term CTE, and ABE/ASE account for 91.4 percent of all instructional hours during PY 2019</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5</a:t>
            </a:fld>
            <a:endParaRPr lang="en-US"/>
          </a:p>
        </p:txBody>
      </p:sp>
    </p:spTree>
    <p:extLst>
      <p:ext uri="{BB962C8B-B14F-4D97-AF65-F5344CB8AC3E}">
        <p14:creationId xmlns:p14="http://schemas.microsoft.com/office/powerpoint/2010/main" val="3590750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Table 1</a:t>
            </a:r>
            <a:r>
              <a:rPr lang="en-US" sz="1200" kern="1200" dirty="0">
                <a:solidFill>
                  <a:schemeClr val="tx1"/>
                </a:solidFill>
                <a:effectLst/>
                <a:latin typeface="+mn-lt"/>
                <a:ea typeface="+mn-ea"/>
                <a:cs typeface="+mn-cs"/>
              </a:rPr>
              <a:t> shows the totals and percentages of hours of instruction by program area and provider type. For the 2018-2019 Program Year, nearly 65 million hours of instruction were provided by CAEP members. About two-thirds (67.5 percent) of the hours of instruction were provided by K-12 school districts, which include elementary school districts, high school districts, unified school districts, County Offices of Education, charter schools, Joint Powers Associations, and Regional Occupational Programs. About a third (32.4 percent) of the hours of instruction were provided by community colleges and community college districts. Other providers, which includes workforce development boards, libraries, community-based organizations and others, provided 0.04 percent of total hours.</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6</a:t>
            </a:fld>
            <a:endParaRPr lang="en-US"/>
          </a:p>
        </p:txBody>
      </p:sp>
    </p:spTree>
    <p:extLst>
      <p:ext uri="{BB962C8B-B14F-4D97-AF65-F5344CB8AC3E}">
        <p14:creationId xmlns:p14="http://schemas.microsoft.com/office/powerpoint/2010/main" val="312204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rPr>
              <a:t>Table 2</a:t>
            </a:r>
            <a:r>
              <a:rPr lang="en-US" sz="1200" kern="1200" dirty="0">
                <a:solidFill>
                  <a:schemeClr val="tx1"/>
                </a:solidFill>
                <a:effectLst/>
                <a:latin typeface="+mn-lt"/>
                <a:ea typeface="+mn-ea"/>
                <a:cs typeface="+mn-cs"/>
              </a:rPr>
              <a:t> compares the hours of instruction by program area across the two program years, PY 2018 and PY 2019. There was a substantial increase in the number of instructional hours for ABE/ASE, and substantial decreases in hours for K-12 Success and Workforce Preparation. However, overall hours were about the same across the two years. </a:t>
            </a:r>
          </a:p>
          <a:p>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7</a:t>
            </a:fld>
            <a:endParaRPr lang="en-US"/>
          </a:p>
        </p:txBody>
      </p:sp>
    </p:spTree>
    <p:extLst>
      <p:ext uri="{BB962C8B-B14F-4D97-AF65-F5344CB8AC3E}">
        <p14:creationId xmlns:p14="http://schemas.microsoft.com/office/powerpoint/2010/main" val="3663281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Expenditures. </a:t>
            </a:r>
            <a:r>
              <a:rPr lang="en-US" sz="1200" kern="1200" dirty="0">
                <a:solidFill>
                  <a:schemeClr val="tx1"/>
                </a:solidFill>
                <a:effectLst/>
                <a:latin typeface="+mn-lt"/>
                <a:ea typeface="+mn-ea"/>
                <a:cs typeface="+mn-cs"/>
              </a:rPr>
              <a:t>The analysis of expenditures addresses: 1) what programs have the highest expenditures,  2) what fund sources have the highest expenditures, 3) how do expenditures vary across the different types of providers (K-12 Schools vs Community Colleges and Others), and 4) how do the PY 2019 results compare to the PY 2018 results?</a:t>
            </a:r>
          </a:p>
          <a:p>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rPr>
              <a:t>Figure 2</a:t>
            </a:r>
            <a:r>
              <a:rPr lang="en-US" sz="1200" kern="1200" dirty="0">
                <a:solidFill>
                  <a:schemeClr val="tx1"/>
                </a:solidFill>
                <a:effectLst/>
                <a:latin typeface="+mn-lt"/>
                <a:ea typeface="+mn-ea"/>
                <a:cs typeface="+mn-cs"/>
              </a:rPr>
              <a:t> shows the percentage distribution of expenditures by program area. As was the case for hours of instruction, almost all the expenditures also fall into one of three categories: ESL/EL Civics, Short-Term CTE, and ABE/ASE. The distribution of expenditures across program categories is very similar to the distribution for hours of instruction.</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8</a:t>
            </a:fld>
            <a:endParaRPr lang="en-US"/>
          </a:p>
        </p:txBody>
      </p:sp>
    </p:spTree>
    <p:extLst>
      <p:ext uri="{BB962C8B-B14F-4D97-AF65-F5344CB8AC3E}">
        <p14:creationId xmlns:p14="http://schemas.microsoft.com/office/powerpoint/2010/main" val="4051738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addition, to reporting expenditures by program area, the State CAEP Office reporting policy requires consortia to allocate expenditures for each program area across the various funds that contributed to these program expenditures, so that CAEP can have a more complete picture of how locally-available fund sources are being leveraged to support the operation of CAEP programs. </a:t>
            </a:r>
            <a:r>
              <a:rPr lang="en-US" sz="1200" u="sng" kern="1200" dirty="0">
                <a:solidFill>
                  <a:schemeClr val="tx1"/>
                </a:solidFill>
                <a:effectLst/>
                <a:latin typeface="+mn-lt"/>
                <a:ea typeface="+mn-ea"/>
                <a:cs typeface="+mn-cs"/>
              </a:rPr>
              <a:t>Figure 3</a:t>
            </a:r>
            <a:r>
              <a:rPr lang="en-US" sz="1200" kern="1200" dirty="0">
                <a:solidFill>
                  <a:schemeClr val="tx1"/>
                </a:solidFill>
                <a:effectLst/>
                <a:latin typeface="+mn-lt"/>
                <a:ea typeface="+mn-ea"/>
                <a:cs typeface="+mn-cs"/>
              </a:rPr>
              <a:t> shows the percentage distribution of expenditures by fund source type. Nearly 84 percent of all expenditures fall into one of three fund types: California Adult Education Program (formerly AEBG), Noncredit apportionment, and WIOA Title II AEFL funds. Reporting of expenditures associated with each of these fund types is required, as is reporting for Fees, In-Kind Contributions, CalWORKs, LCFF, K-12 Adult Ed Jail Funds, and Perkins funds. Reporting of expenses for the other fund type categories is optional under the revised reporting policy for PY 2019.</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9</a:t>
            </a:fld>
            <a:endParaRPr lang="en-US"/>
          </a:p>
        </p:txBody>
      </p:sp>
    </p:spTree>
    <p:extLst>
      <p:ext uri="{BB962C8B-B14F-4D97-AF65-F5344CB8AC3E}">
        <p14:creationId xmlns:p14="http://schemas.microsoft.com/office/powerpoint/2010/main" val="2303595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Table 3</a:t>
            </a:r>
            <a:r>
              <a:rPr lang="en-US" sz="1200" kern="1200" dirty="0">
                <a:solidFill>
                  <a:schemeClr val="tx1"/>
                </a:solidFill>
                <a:effectLst/>
                <a:latin typeface="+mn-lt"/>
                <a:ea typeface="+mn-ea"/>
                <a:cs typeface="+mn-cs"/>
              </a:rPr>
              <a:t> shows the totals and percentages of expenditures by program area and provider type. For the 2018-2019 Program Year, over 812 million dollars were expended by CAEP providers. Nearly three-fourths (74.2 percent) of total spending was done by K-12 school districts, and about one-fourth (25.7 percent) was spent by community colleges and community college districts. </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10</a:t>
            </a:fld>
            <a:endParaRPr lang="en-US"/>
          </a:p>
        </p:txBody>
      </p:sp>
    </p:spTree>
    <p:extLst>
      <p:ext uri="{BB962C8B-B14F-4D97-AF65-F5344CB8AC3E}">
        <p14:creationId xmlns:p14="http://schemas.microsoft.com/office/powerpoint/2010/main" val="1161827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Table 4</a:t>
            </a:r>
            <a:r>
              <a:rPr lang="en-US" sz="1200" kern="1200" dirty="0">
                <a:solidFill>
                  <a:schemeClr val="tx1"/>
                </a:solidFill>
                <a:effectLst/>
                <a:latin typeface="+mn-lt"/>
                <a:ea typeface="+mn-ea"/>
                <a:cs typeface="+mn-cs"/>
              </a:rPr>
              <a:t> compares the expenditures by program across the two program years, PY 2018 and PY 2019. There were substantial increases in expenditures for K-12 Success (19 percent), ABE/ASE (10.4 percent) and AWD (6.3 percent). There were substantial decreases in expenditures for Workforce Preparation </a:t>
            </a:r>
          </a:p>
          <a:p>
            <a:r>
              <a:rPr lang="en-US" sz="1200" kern="1200" dirty="0">
                <a:solidFill>
                  <a:schemeClr val="tx1"/>
                </a:solidFill>
                <a:effectLst/>
                <a:latin typeface="+mn-lt"/>
                <a:ea typeface="+mn-ea"/>
                <a:cs typeface="+mn-cs"/>
              </a:rPr>
              <a:t>(-37.2 percent), Pre-Apprenticeship (-13.8 percent) and Short-Term CTE (-7.5 percent). Overall expenditures were down just 0.5 percent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State CAEP Office should review these shifts in spending and hours of instruction among the program categories between 2018 and 2019 to assess if these changes seem reasonable given the changes in reporting definitions and guidance summarized on page one of this report.</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11</a:t>
            </a:fld>
            <a:endParaRPr lang="en-US"/>
          </a:p>
        </p:txBody>
      </p:sp>
    </p:spTree>
    <p:extLst>
      <p:ext uri="{BB962C8B-B14F-4D97-AF65-F5344CB8AC3E}">
        <p14:creationId xmlns:p14="http://schemas.microsoft.com/office/powerpoint/2010/main" val="442420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rPr>
              <a:t>Compliance with reporting requirement</a:t>
            </a:r>
            <a:r>
              <a:rPr lang="en-US" sz="1200" kern="1200" dirty="0">
                <a:solidFill>
                  <a:schemeClr val="tx1"/>
                </a:solidFill>
                <a:effectLst/>
                <a:latin typeface="+mn-lt"/>
                <a:ea typeface="+mn-ea"/>
                <a:cs typeface="+mn-cs"/>
              </a:rPr>
              <a:t>: To what extent did members and consortia comply with the reporting requirement? Table 5 shows the number and percent of CAEP members who either did not submit a report or submitted a report with zero total expenditures or zero total hours of instruction. This is shown for each of the two years, and for those not reporting in both years. Over eleven percent of members failed to report hours of instruction in one of the two years, and six percent did not report hours in either year. About eight percent (in 2018) and nine percent (in 2019) failed to report expenditures, and 3.6 percent did not report expenditures in either year.</a:t>
            </a:r>
            <a:endParaRPr lang="en-US" dirty="0"/>
          </a:p>
        </p:txBody>
      </p:sp>
      <p:sp>
        <p:nvSpPr>
          <p:cNvPr id="4" name="Slide Number Placeholder 3"/>
          <p:cNvSpPr>
            <a:spLocks noGrp="1"/>
          </p:cNvSpPr>
          <p:nvPr>
            <p:ph type="sldNum" sz="quarter" idx="5"/>
          </p:nvPr>
        </p:nvSpPr>
        <p:spPr/>
        <p:txBody>
          <a:bodyPr/>
          <a:lstStyle/>
          <a:p>
            <a:fld id="{74151487-0DA0-45D0-9D35-B9508A10F86E}" type="slidenum">
              <a:rPr lang="en-US" smtClean="0"/>
              <a:t>12</a:t>
            </a:fld>
            <a:endParaRPr lang="en-US"/>
          </a:p>
        </p:txBody>
      </p:sp>
    </p:spTree>
    <p:extLst>
      <p:ext uri="{BB962C8B-B14F-4D97-AF65-F5344CB8AC3E}">
        <p14:creationId xmlns:p14="http://schemas.microsoft.com/office/powerpoint/2010/main" val="450318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D3FFA-3762-4795-A6E2-3800CA98C6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91D155-E9B8-4911-8770-E23C77B50A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22C8947-941B-402E-84E0-82CCF1645529}"/>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5" name="Footer Placeholder 4">
            <a:extLst>
              <a:ext uri="{FF2B5EF4-FFF2-40B4-BE49-F238E27FC236}">
                <a16:creationId xmlns:a16="http://schemas.microsoft.com/office/drawing/2014/main" id="{A2FB4BF6-66B4-4281-B879-9613A65B41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368B7-6EA7-41D7-B787-8C7B272EEB23}"/>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3957134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0D0B7-142D-442E-B606-600E7F32D5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A29A29-8D57-4CC6-9E4C-DB66692036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FFED5D-27F2-4E0F-8146-2F6B4B8893F2}"/>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5" name="Footer Placeholder 4">
            <a:extLst>
              <a:ext uri="{FF2B5EF4-FFF2-40B4-BE49-F238E27FC236}">
                <a16:creationId xmlns:a16="http://schemas.microsoft.com/office/drawing/2014/main" id="{565A99A8-FE36-41E6-ABC8-FF7E883F2E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58641D-8EF7-42D4-B48A-45B5A9C86DDE}"/>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812396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C8E62C-3D40-4B3F-99DE-F4FA70FC24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150325-E34D-471D-A822-74D906B0C5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73F76F-E708-4160-BBBC-12EDDE0D2783}"/>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5" name="Footer Placeholder 4">
            <a:extLst>
              <a:ext uri="{FF2B5EF4-FFF2-40B4-BE49-F238E27FC236}">
                <a16:creationId xmlns:a16="http://schemas.microsoft.com/office/drawing/2014/main" id="{E927F50C-6462-448E-985E-B4A71769B6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2ADE6D-D207-47F0-9664-5690F18D39D7}"/>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426255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2FB6F-67F8-40C1-85D7-42713F1DD1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7D4174-D44C-43FC-A5E5-F2B8A36E51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CEF74C-E78D-4E22-8781-D0EF9836B2D9}"/>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5" name="Footer Placeholder 4">
            <a:extLst>
              <a:ext uri="{FF2B5EF4-FFF2-40B4-BE49-F238E27FC236}">
                <a16:creationId xmlns:a16="http://schemas.microsoft.com/office/drawing/2014/main" id="{1E7D7B61-60F1-44C9-AF0A-63887D3EA8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BAB4D8-1BF1-408B-8EFD-7E1469732D48}"/>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1124957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6C7B3-7739-4A95-971C-790E150A34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D68915-FDA6-4050-B958-5CF569971E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9DEC39-93E5-4177-8B34-D3B96A01C4C1}"/>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5" name="Footer Placeholder 4">
            <a:extLst>
              <a:ext uri="{FF2B5EF4-FFF2-40B4-BE49-F238E27FC236}">
                <a16:creationId xmlns:a16="http://schemas.microsoft.com/office/drawing/2014/main" id="{584C5A73-F3C1-4D7D-B57A-1EF289196C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95001D-0AD5-4896-942B-C123561AE75E}"/>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147740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D4946-F5F3-4984-B8D9-A23BF45F8F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C53A50-2445-4A86-9B6E-21B5DC9579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9246CE-D107-4998-BC7B-C0247A6B0D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3A8758-7E31-4129-B756-FDB74C0F4DF7}"/>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6" name="Footer Placeholder 5">
            <a:extLst>
              <a:ext uri="{FF2B5EF4-FFF2-40B4-BE49-F238E27FC236}">
                <a16:creationId xmlns:a16="http://schemas.microsoft.com/office/drawing/2014/main" id="{EC3623D0-AB02-4065-B3FC-84CEE60B07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D7F785-8DD9-4779-B8A4-E81DF23BB7C8}"/>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18553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8E234-87D3-42F0-838C-1C2D3B8709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00F74B-6382-4F35-9CB2-7E529462CC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E6C45C-E9C4-4FEF-8F5E-658A4DD5BA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71086F-5944-4E88-8EEE-B5EF874253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C24B9F-9683-4AFC-AA18-F5BCBBB1D5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86B18D-1F03-4CED-BC9D-77B5DA8B2FBC}"/>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8" name="Footer Placeholder 7">
            <a:extLst>
              <a:ext uri="{FF2B5EF4-FFF2-40B4-BE49-F238E27FC236}">
                <a16:creationId xmlns:a16="http://schemas.microsoft.com/office/drawing/2014/main" id="{4B851FE6-4B77-4CFA-891E-A865A6B426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CE98879-D01D-42A9-864E-106ADDEF001C}"/>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020428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C52C1-2AA3-4479-89E2-E7AEA4186D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C08320-39E7-4501-A622-F6336B588903}"/>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4" name="Footer Placeholder 3">
            <a:extLst>
              <a:ext uri="{FF2B5EF4-FFF2-40B4-BE49-F238E27FC236}">
                <a16:creationId xmlns:a16="http://schemas.microsoft.com/office/drawing/2014/main" id="{BE19D0E4-02FE-4528-9B17-DCB5A67E9B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46C08D-B9E4-4BFB-9E6E-510273CFDBED}"/>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1386097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5C13A9-8DCA-481E-B3F4-A86A11E67E2C}"/>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3" name="Footer Placeholder 2">
            <a:extLst>
              <a:ext uri="{FF2B5EF4-FFF2-40B4-BE49-F238E27FC236}">
                <a16:creationId xmlns:a16="http://schemas.microsoft.com/office/drawing/2014/main" id="{43533564-444A-4297-A626-2BEB5E1CA5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CD54244-21F2-46AD-A755-FD2752931C45}"/>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636527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41883-389A-41B8-957E-06FEFE0B90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ABAAE0-9CFC-4D99-AD85-B81BBF1234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13EEFC-09F6-4A34-811C-F275200118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1D7C7C-372B-4F9E-9F89-0EBAE0F12BE3}"/>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6" name="Footer Placeholder 5">
            <a:extLst>
              <a:ext uri="{FF2B5EF4-FFF2-40B4-BE49-F238E27FC236}">
                <a16:creationId xmlns:a16="http://schemas.microsoft.com/office/drawing/2014/main" id="{29F44F6D-E775-4497-AC31-9B10297BC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DB6A6B-7358-4741-98C0-B05256CC0558}"/>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216310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EC1BA-3D57-4732-8E2E-271DAF5150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DDC594-B77D-4D62-8D8B-0A3F46E344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391B7AA-E92E-4E72-9018-DB1CF294DA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C88A7D-5A8D-431A-814C-AC79A657BD85}"/>
              </a:ext>
            </a:extLst>
          </p:cNvPr>
          <p:cNvSpPr>
            <a:spLocks noGrp="1"/>
          </p:cNvSpPr>
          <p:nvPr>
            <p:ph type="dt" sz="half" idx="10"/>
          </p:nvPr>
        </p:nvSpPr>
        <p:spPr/>
        <p:txBody>
          <a:bodyPr/>
          <a:lstStyle/>
          <a:p>
            <a:fld id="{3A25AEFB-F897-4546-9A10-FC2287B96CCB}" type="datetimeFigureOut">
              <a:rPr lang="en-US" smtClean="0"/>
              <a:t>12/22/2020</a:t>
            </a:fld>
            <a:endParaRPr lang="en-US"/>
          </a:p>
        </p:txBody>
      </p:sp>
      <p:sp>
        <p:nvSpPr>
          <p:cNvPr id="6" name="Footer Placeholder 5">
            <a:extLst>
              <a:ext uri="{FF2B5EF4-FFF2-40B4-BE49-F238E27FC236}">
                <a16:creationId xmlns:a16="http://schemas.microsoft.com/office/drawing/2014/main" id="{A4E3D492-4888-4858-BC60-10DC093B67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1B05B5-2322-4212-9479-EC5EAD7B468C}"/>
              </a:ext>
            </a:extLst>
          </p:cNvPr>
          <p:cNvSpPr>
            <a:spLocks noGrp="1"/>
          </p:cNvSpPr>
          <p:nvPr>
            <p:ph type="sldNum" sz="quarter" idx="12"/>
          </p:nvPr>
        </p:nvSpPr>
        <p:spPr/>
        <p:txBody>
          <a:bodyPr/>
          <a:lstStyle/>
          <a:p>
            <a:fld id="{A91C1C53-F5B2-4C34-B683-63F560B0E4B3}" type="slidenum">
              <a:rPr lang="en-US" smtClean="0"/>
              <a:t>‹#›</a:t>
            </a:fld>
            <a:endParaRPr lang="en-US"/>
          </a:p>
        </p:txBody>
      </p:sp>
    </p:spTree>
    <p:extLst>
      <p:ext uri="{BB962C8B-B14F-4D97-AF65-F5344CB8AC3E}">
        <p14:creationId xmlns:p14="http://schemas.microsoft.com/office/powerpoint/2010/main" val="3618678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BBBAB3-E582-4C0B-9356-BAE812766F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E389B5-6F47-4C8F-BB8F-87CC59672F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F51FB-C290-4E1C-9735-924C49392A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25AEFB-F897-4546-9A10-FC2287B96CCB}" type="datetimeFigureOut">
              <a:rPr lang="en-US" smtClean="0"/>
              <a:t>12/22/2020</a:t>
            </a:fld>
            <a:endParaRPr lang="en-US"/>
          </a:p>
        </p:txBody>
      </p:sp>
      <p:sp>
        <p:nvSpPr>
          <p:cNvPr id="5" name="Footer Placeholder 4">
            <a:extLst>
              <a:ext uri="{FF2B5EF4-FFF2-40B4-BE49-F238E27FC236}">
                <a16:creationId xmlns:a16="http://schemas.microsoft.com/office/drawing/2014/main" id="{7A41DC74-A556-4DD4-A587-413E2F420A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83AB199-9215-43DE-9B51-ECDBD12D46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1C1C53-F5B2-4C34-B683-63F560B0E4B3}" type="slidenum">
              <a:rPr lang="en-US" smtClean="0"/>
              <a:t>‹#›</a:t>
            </a:fld>
            <a:endParaRPr lang="en-US"/>
          </a:p>
        </p:txBody>
      </p:sp>
    </p:spTree>
    <p:extLst>
      <p:ext uri="{BB962C8B-B14F-4D97-AF65-F5344CB8AC3E}">
        <p14:creationId xmlns:p14="http://schemas.microsoft.com/office/powerpoint/2010/main" val="1839443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7.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AC505-7D55-4302-8CE2-A408CD994C3B}"/>
              </a:ext>
            </a:extLst>
          </p:cNvPr>
          <p:cNvSpPr>
            <a:spLocks noGrp="1"/>
          </p:cNvSpPr>
          <p:nvPr>
            <p:ph type="ctrTitle"/>
          </p:nvPr>
        </p:nvSpPr>
        <p:spPr>
          <a:xfrm>
            <a:off x="1524000" y="827353"/>
            <a:ext cx="9144000" cy="2053696"/>
          </a:xfrm>
        </p:spPr>
        <p:txBody>
          <a:bodyPr>
            <a:normAutofit/>
          </a:bodyPr>
          <a:lstStyle/>
          <a:p>
            <a:r>
              <a:rPr lang="en-US" sz="2700" b="1" dirty="0"/>
              <a:t>California Adult Education Program</a:t>
            </a:r>
            <a:br>
              <a:rPr lang="en-US" sz="2700" dirty="0"/>
            </a:br>
            <a:r>
              <a:rPr lang="en-US" sz="2700" b="1" dirty="0"/>
              <a:t> </a:t>
            </a:r>
            <a:br>
              <a:rPr lang="en-US" sz="2700" dirty="0"/>
            </a:br>
            <a:r>
              <a:rPr lang="en-US" sz="2700" b="1" dirty="0"/>
              <a:t>Report on 2018-2019 Expenditures and Hours of Instruction</a:t>
            </a:r>
            <a:br>
              <a:rPr lang="en-US" sz="2700" dirty="0"/>
            </a:br>
            <a:r>
              <a:rPr lang="en-US" sz="2700" b="1" dirty="0"/>
              <a:t> </a:t>
            </a:r>
            <a:br>
              <a:rPr lang="en-US" sz="2700" dirty="0"/>
            </a:br>
            <a:r>
              <a:rPr lang="en-US" sz="2700" b="1" dirty="0"/>
              <a:t>California Community College Chancellor’s Office</a:t>
            </a:r>
            <a:endParaRPr lang="en-US" dirty="0"/>
          </a:p>
        </p:txBody>
      </p:sp>
      <p:sp>
        <p:nvSpPr>
          <p:cNvPr id="3" name="Subtitle 2">
            <a:extLst>
              <a:ext uri="{FF2B5EF4-FFF2-40B4-BE49-F238E27FC236}">
                <a16:creationId xmlns:a16="http://schemas.microsoft.com/office/drawing/2014/main" id="{A46922B7-6834-486C-9DB9-4A1D1E0C89FE}"/>
              </a:ext>
            </a:extLst>
          </p:cNvPr>
          <p:cNvSpPr>
            <a:spLocks noGrp="1"/>
          </p:cNvSpPr>
          <p:nvPr>
            <p:ph type="subTitle" idx="1"/>
          </p:nvPr>
        </p:nvSpPr>
        <p:spPr/>
        <p:txBody>
          <a:bodyPr>
            <a:normAutofit/>
          </a:bodyPr>
          <a:lstStyle/>
          <a:p>
            <a:r>
              <a:rPr lang="en-US" sz="2000" dirty="0"/>
              <a:t>August 20, 2020</a:t>
            </a:r>
          </a:p>
          <a:p>
            <a:endParaRPr lang="en-US" sz="2000" dirty="0"/>
          </a:p>
          <a:p>
            <a:r>
              <a:rPr lang="en-US" sz="2000" dirty="0"/>
              <a:t>Tim Harmon</a:t>
            </a:r>
          </a:p>
          <a:p>
            <a:r>
              <a:rPr lang="en-US" sz="2000" dirty="0"/>
              <a:t>Workforce Enterprise Services, Inc. </a:t>
            </a:r>
          </a:p>
          <a:p>
            <a:endParaRPr lang="en-US" dirty="0"/>
          </a:p>
        </p:txBody>
      </p:sp>
    </p:spTree>
    <p:extLst>
      <p:ext uri="{BB962C8B-B14F-4D97-AF65-F5344CB8AC3E}">
        <p14:creationId xmlns:p14="http://schemas.microsoft.com/office/powerpoint/2010/main" val="1296152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B4B5-B77F-42B7-A4E3-09B1A32F0FAF}"/>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pic>
        <p:nvPicPr>
          <p:cNvPr id="3" name="Picture 2" descr="Screen capture of the 2019 Expenditures by Program and Provider Type indicating the following totals:&#10;ABE/ASE = $217,165,791&#10;AWD = $33,890,591&#10;ESL/EL Civics = $333,757,579&#10;K12 Success = $15,100,591&#10;Pre-Apprenticeship = $4,178,977&#10;Short Term CTE = $188,887,092&#10;Workforce Preparation = $19,357,211&#10;Total = $812,337,832&#10;">
            <a:extLst>
              <a:ext uri="{FF2B5EF4-FFF2-40B4-BE49-F238E27FC236}">
                <a16:creationId xmlns:a16="http://schemas.microsoft.com/office/drawing/2014/main" id="{088FF0FE-20EC-4F31-925E-718E2C8617FC}"/>
              </a:ext>
            </a:extLst>
          </p:cNvPr>
          <p:cNvPicPr>
            <a:picLocks noChangeAspect="1"/>
          </p:cNvPicPr>
          <p:nvPr/>
        </p:nvPicPr>
        <p:blipFill>
          <a:blip r:embed="rId3"/>
          <a:stretch>
            <a:fillRect/>
          </a:stretch>
        </p:blipFill>
        <p:spPr>
          <a:xfrm>
            <a:off x="586215" y="939801"/>
            <a:ext cx="10813423" cy="4885266"/>
          </a:xfrm>
          <a:prstGeom prst="rect">
            <a:avLst/>
          </a:prstGeom>
        </p:spPr>
      </p:pic>
      <p:sp>
        <p:nvSpPr>
          <p:cNvPr id="4" name="TextBox 3">
            <a:extLst>
              <a:ext uri="{FF2B5EF4-FFF2-40B4-BE49-F238E27FC236}">
                <a16:creationId xmlns:a16="http://schemas.microsoft.com/office/drawing/2014/main" id="{47C54C7F-8303-4A9D-9508-FA8344CDEAD1}"/>
              </a:ext>
            </a:extLst>
          </p:cNvPr>
          <p:cNvSpPr txBox="1"/>
          <p:nvPr/>
        </p:nvSpPr>
        <p:spPr>
          <a:xfrm>
            <a:off x="586215" y="155774"/>
            <a:ext cx="1747189"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Expenditures by program area</a:t>
            </a:r>
            <a:endParaRPr lang="en-US" dirty="0"/>
          </a:p>
        </p:txBody>
      </p:sp>
    </p:spTree>
    <p:extLst>
      <p:ext uri="{BB962C8B-B14F-4D97-AF65-F5344CB8AC3E}">
        <p14:creationId xmlns:p14="http://schemas.microsoft.com/office/powerpoint/2010/main" val="3444936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BD187-792E-4F50-B240-473755390247}"/>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pic>
        <p:nvPicPr>
          <p:cNvPr id="3" name="Picture 2" descr="Screen capture of the 2019 Expenditures by Program and Provider Type comparison to 2018 indicating the following totals: &#10;ABE/ASE = 10.4% change&#10;AWD = 6.3% change&#10;ESL/EL Civics = negative 0.5% change&#10;K12 Success = 19% change&#10;Pre-Apprenticeship = negative 13.8% change&#10;Short Term CTE = negative 7.5% change&#10;Workforce Preparation = negative 37.2% change&#10;Total = 0.5% change&#10;">
            <a:extLst>
              <a:ext uri="{FF2B5EF4-FFF2-40B4-BE49-F238E27FC236}">
                <a16:creationId xmlns:a16="http://schemas.microsoft.com/office/drawing/2014/main" id="{6C90AD8E-BF28-4B71-902F-B0FE3B2AE267}"/>
              </a:ext>
            </a:extLst>
          </p:cNvPr>
          <p:cNvPicPr>
            <a:picLocks noChangeAspect="1"/>
          </p:cNvPicPr>
          <p:nvPr/>
        </p:nvPicPr>
        <p:blipFill>
          <a:blip r:embed="rId3"/>
          <a:stretch>
            <a:fillRect/>
          </a:stretch>
        </p:blipFill>
        <p:spPr>
          <a:xfrm>
            <a:off x="423024" y="1337734"/>
            <a:ext cx="11345952" cy="4182532"/>
          </a:xfrm>
          <a:prstGeom prst="rect">
            <a:avLst/>
          </a:prstGeom>
        </p:spPr>
      </p:pic>
      <p:sp>
        <p:nvSpPr>
          <p:cNvPr id="4" name="TextBox 3">
            <a:extLst>
              <a:ext uri="{FF2B5EF4-FFF2-40B4-BE49-F238E27FC236}">
                <a16:creationId xmlns:a16="http://schemas.microsoft.com/office/drawing/2014/main" id="{ECDCF833-1752-4523-A0EE-9049EB71D443}"/>
              </a:ext>
            </a:extLst>
          </p:cNvPr>
          <p:cNvSpPr txBox="1"/>
          <p:nvPr/>
        </p:nvSpPr>
        <p:spPr>
          <a:xfrm>
            <a:off x="869011" y="435174"/>
            <a:ext cx="1747189"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Expenditures by program area</a:t>
            </a:r>
            <a:endParaRPr lang="en-US" dirty="0"/>
          </a:p>
        </p:txBody>
      </p:sp>
    </p:spTree>
    <p:extLst>
      <p:ext uri="{BB962C8B-B14F-4D97-AF65-F5344CB8AC3E}">
        <p14:creationId xmlns:p14="http://schemas.microsoft.com/office/powerpoint/2010/main" val="750082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DDC57-14B5-48B5-9263-03572CE8B250}"/>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pic>
        <p:nvPicPr>
          <p:cNvPr id="8" name="Picture 7" descr="Screen capture showing the Members Reporting Zeros or Not Submitting a Report indicating the following totals.&#10;- Total Expenditures: 2018 = 7.9%; 2019 = 9.1%.&#10;- Total Hours of Instruction: 2018 = 11.8%; 2019 = 11.1%.&#10;- Neither Category: 2018 = 7.5%; 2019 = 8.7%.&#10;">
            <a:extLst>
              <a:ext uri="{FF2B5EF4-FFF2-40B4-BE49-F238E27FC236}">
                <a16:creationId xmlns:a16="http://schemas.microsoft.com/office/drawing/2014/main" id="{8EB9CC2C-F9D2-4DB3-BF40-9A211B86F03D}"/>
              </a:ext>
            </a:extLst>
          </p:cNvPr>
          <p:cNvPicPr>
            <a:picLocks noChangeAspect="1"/>
          </p:cNvPicPr>
          <p:nvPr/>
        </p:nvPicPr>
        <p:blipFill>
          <a:blip r:embed="rId3"/>
          <a:stretch>
            <a:fillRect/>
          </a:stretch>
        </p:blipFill>
        <p:spPr>
          <a:xfrm>
            <a:off x="1017983" y="2463800"/>
            <a:ext cx="10156034" cy="1930400"/>
          </a:xfrm>
          <a:prstGeom prst="rect">
            <a:avLst/>
          </a:prstGeom>
        </p:spPr>
      </p:pic>
      <p:sp>
        <p:nvSpPr>
          <p:cNvPr id="9" name="TextBox 8">
            <a:extLst>
              <a:ext uri="{FF2B5EF4-FFF2-40B4-BE49-F238E27FC236}">
                <a16:creationId xmlns:a16="http://schemas.microsoft.com/office/drawing/2014/main" id="{C5625441-946C-4079-8CC1-7BA30CA0D449}"/>
              </a:ext>
            </a:extLst>
          </p:cNvPr>
          <p:cNvSpPr txBox="1"/>
          <p:nvPr/>
        </p:nvSpPr>
        <p:spPr>
          <a:xfrm>
            <a:off x="1190744" y="13157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spTree>
    <p:extLst>
      <p:ext uri="{BB962C8B-B14F-4D97-AF65-F5344CB8AC3E}">
        <p14:creationId xmlns:p14="http://schemas.microsoft.com/office/powerpoint/2010/main" val="1523460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09FFC-F332-4916-929C-44C08BAD70B7}"/>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sp>
        <p:nvSpPr>
          <p:cNvPr id="8" name="TextBox 7">
            <a:extLst>
              <a:ext uri="{FF2B5EF4-FFF2-40B4-BE49-F238E27FC236}">
                <a16:creationId xmlns:a16="http://schemas.microsoft.com/office/drawing/2014/main" id="{E08AFD72-FD89-44D8-92EB-56AD1FA66A2E}"/>
              </a:ext>
            </a:extLst>
          </p:cNvPr>
          <p:cNvSpPr txBox="1"/>
          <p:nvPr/>
        </p:nvSpPr>
        <p:spPr>
          <a:xfrm>
            <a:off x="1190744" y="13157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pic>
        <p:nvPicPr>
          <p:cNvPr id="7" name="Picture 6" descr="Screen capture showing the Members submitting Non-zero report values by major data element.&#10;&#10;Hours of instruction&#10;- ABE/ASE = 82.4%&#10;- ESL/EL Civics = 72.7%&#10;- Short Term CTE = 65.3%&#10;&#10;Expenditures by Program Category&#10;- ABE/ASE = 82.4%&#10;- ESL/EL Civics = 73.2%&#10;- Short Term CTE = 65.8%&#10;&#10;Expenditures by Fund Category&#10;Total CAEP AEBG = 92.6%&#10;Total WIOA Title = 42.1%&#10;">
            <a:extLst>
              <a:ext uri="{FF2B5EF4-FFF2-40B4-BE49-F238E27FC236}">
                <a16:creationId xmlns:a16="http://schemas.microsoft.com/office/drawing/2014/main" id="{28E7EB43-B76C-4E9D-A8C8-11B6FFF22A03}"/>
              </a:ext>
            </a:extLst>
          </p:cNvPr>
          <p:cNvPicPr>
            <a:picLocks noChangeAspect="1"/>
          </p:cNvPicPr>
          <p:nvPr/>
        </p:nvPicPr>
        <p:blipFill>
          <a:blip r:embed="rId3"/>
          <a:stretch>
            <a:fillRect/>
          </a:stretch>
        </p:blipFill>
        <p:spPr>
          <a:xfrm>
            <a:off x="3270545" y="99824"/>
            <a:ext cx="5568656" cy="6758175"/>
          </a:xfrm>
          <a:prstGeom prst="rect">
            <a:avLst/>
          </a:prstGeom>
        </p:spPr>
      </p:pic>
    </p:spTree>
    <p:extLst>
      <p:ext uri="{BB962C8B-B14F-4D97-AF65-F5344CB8AC3E}">
        <p14:creationId xmlns:p14="http://schemas.microsoft.com/office/powerpoint/2010/main" val="2174383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7003FBE-2786-4333-A187-DE7C0D5B3CA8}"/>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Scatter plot graph showing the Relationship between Expenditures and Hours of Instruction for PY 2019.&#10;&#10;Y-axis represents the Total for 2019 hours of instruction, ranging from 100 to 10,000,000.&#10;X-axis represents the Total 2019 Expenditures, ranging from 10000 to 100,000,000.&#10;&#10;The Community college plots are shown ranging from 100 to 10,000,000 hours and between 10000 to 100,000,000 for expenditures.&#10;&#10;The K12 School District plots are shown ranging from 100 to 10,000,000 hours and between 0 to beyond 100,000,000 for expenditures.&#10;&#10;The Other plots are shown ranging from 100 to 1,000,000 hours and between 0 to beyond 100,000,000 for expenditures.&#10;">
            <a:extLst>
              <a:ext uri="{FF2B5EF4-FFF2-40B4-BE49-F238E27FC236}">
                <a16:creationId xmlns:a16="http://schemas.microsoft.com/office/drawing/2014/main" id="{D7DC9C88-49DA-4A33-A7F7-2914C72636FD}"/>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2118488" y="643467"/>
            <a:ext cx="7955023" cy="5571066"/>
          </a:xfrm>
          <a:prstGeom prst="rect">
            <a:avLst/>
          </a:prstGeom>
          <a:noFill/>
        </p:spPr>
      </p:pic>
      <p:sp>
        <p:nvSpPr>
          <p:cNvPr id="5" name="TextBox 4">
            <a:extLst>
              <a:ext uri="{FF2B5EF4-FFF2-40B4-BE49-F238E27FC236}">
                <a16:creationId xmlns:a16="http://schemas.microsoft.com/office/drawing/2014/main" id="{B3655DDF-29C1-4D78-A872-3C6996FABC3C}"/>
              </a:ext>
            </a:extLst>
          </p:cNvPr>
          <p:cNvSpPr txBox="1"/>
          <p:nvPr/>
        </p:nvSpPr>
        <p:spPr>
          <a:xfrm>
            <a:off x="767881" y="9601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spTree>
    <p:extLst>
      <p:ext uri="{BB962C8B-B14F-4D97-AF65-F5344CB8AC3E}">
        <p14:creationId xmlns:p14="http://schemas.microsoft.com/office/powerpoint/2010/main" val="4134070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047226-BB96-4B72-A8AC-F5BE827B1595}"/>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sp>
        <p:nvSpPr>
          <p:cNvPr id="13" name="TextBox 12">
            <a:extLst>
              <a:ext uri="{FF2B5EF4-FFF2-40B4-BE49-F238E27FC236}">
                <a16:creationId xmlns:a16="http://schemas.microsoft.com/office/drawing/2014/main" id="{37348C4B-5D83-44C6-86C6-C5434130CFE7}"/>
              </a:ext>
            </a:extLst>
          </p:cNvPr>
          <p:cNvSpPr txBox="1"/>
          <p:nvPr/>
        </p:nvSpPr>
        <p:spPr>
          <a:xfrm>
            <a:off x="5161610" y="295394"/>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pPr algn="ctr"/>
            <a:r>
              <a:rPr lang="en-US" dirty="0"/>
              <a:t>Data quality</a:t>
            </a:r>
          </a:p>
        </p:txBody>
      </p:sp>
      <p:pic>
        <p:nvPicPr>
          <p:cNvPr id="8" name="Picture 7" descr="Scatter plot graph showing the Relationship between Expenditures and Hours of Instruction: Community Colleges, 2019.&#10;&#10;Y-axis represents the Hours of instruction, ranging from 100 to 10,000,000.&#10;X-axis represents the Total Expenditures, ranging from 10,000 to 100,000,000.&#10;&#10;The plots are shown ranging from 100 to 10,000,000 hours and from 10,000 to 100,000,000 expenditures. It is shown that R^2 = 0.6153.&#10;">
            <a:extLst>
              <a:ext uri="{FF2B5EF4-FFF2-40B4-BE49-F238E27FC236}">
                <a16:creationId xmlns:a16="http://schemas.microsoft.com/office/drawing/2014/main" id="{C3826FC7-398D-4650-A083-A9D9B6F8B90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641180" y="1665378"/>
            <a:ext cx="5129784" cy="3709090"/>
          </a:xfrm>
          <a:prstGeom prst="rect">
            <a:avLst/>
          </a:prstGeom>
          <a:noFill/>
        </p:spPr>
      </p:pic>
      <p:pic>
        <p:nvPicPr>
          <p:cNvPr id="11" name="Picture 10" descr="Scatter plot graph showing the Expenditures and Hours of Instruction: K-12 Institutions, 2019.&#10;&#10;Y-axis represents the Hours of instruction, ranging from 100 to 10,000,000.&#10;X-axis represents the Total Expenditures, ranging from 10,000 to 100,000,000.&#10;&#10;The plots are shown ranging from 100 to 10,000,000 hours and from 10,000 to 100,000,000 expenditures. It is shown that R^2 = 0.8556.&#10;">
            <a:extLst>
              <a:ext uri="{FF2B5EF4-FFF2-40B4-BE49-F238E27FC236}">
                <a16:creationId xmlns:a16="http://schemas.microsoft.com/office/drawing/2014/main" id="{728D9B44-88CF-4A1D-9977-CF00A9C8CBBC}"/>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6421035" y="1668198"/>
            <a:ext cx="5129784" cy="3706270"/>
          </a:xfrm>
          <a:prstGeom prst="rect">
            <a:avLst/>
          </a:prstGeom>
          <a:noFill/>
        </p:spPr>
      </p:pic>
    </p:spTree>
    <p:extLst>
      <p:ext uri="{BB962C8B-B14F-4D97-AF65-F5344CB8AC3E}">
        <p14:creationId xmlns:p14="http://schemas.microsoft.com/office/powerpoint/2010/main" val="1663767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4E1D51CD-DCBC-41C0-A503-BC2D7D41B700}"/>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pic>
        <p:nvPicPr>
          <p:cNvPr id="2" name="Picture 1" descr="Scatter plot graph showing the Relationship between 2019 Expenditures and 2019 Cost per Hour.&#10;&#10;Y-axis represents the Total Expenditures, ranging from 10000 to 1.000E8.&#10;X-axis represents the Hours of instruction, ranging from 1.0 to 1000.0.&#10;&#10;The Community college plots are shown ranging from 1.0 to 1000.0 hours and between 10000 to 1.000E8 for expenditures.&#10;&#10;The K12 School District plots are shown ranging from 1.0 to 1000.0 hours and between 10000 to 1.000E8 for expenditures.&#10;&#10;The Other plots are shown ranging from 1.0 to 1000.0 hours and between 10000 to 1.000E8 for expenditures.&#10;">
            <a:extLst>
              <a:ext uri="{FF2B5EF4-FFF2-40B4-BE49-F238E27FC236}">
                <a16:creationId xmlns:a16="http://schemas.microsoft.com/office/drawing/2014/main" id="{74FC1B01-5A45-4895-98BA-277F7C346C68}"/>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2542853" y="643467"/>
            <a:ext cx="7106293" cy="5571066"/>
          </a:xfrm>
          <a:prstGeom prst="rect">
            <a:avLst/>
          </a:prstGeom>
          <a:noFill/>
        </p:spPr>
      </p:pic>
      <p:sp>
        <p:nvSpPr>
          <p:cNvPr id="5" name="TextBox 4">
            <a:extLst>
              <a:ext uri="{FF2B5EF4-FFF2-40B4-BE49-F238E27FC236}">
                <a16:creationId xmlns:a16="http://schemas.microsoft.com/office/drawing/2014/main" id="{46D6BF0B-15F8-4FE8-AFBC-50BF24856A18}"/>
              </a:ext>
            </a:extLst>
          </p:cNvPr>
          <p:cNvSpPr txBox="1"/>
          <p:nvPr/>
        </p:nvSpPr>
        <p:spPr>
          <a:xfrm>
            <a:off x="1190744" y="13157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spTree>
    <p:extLst>
      <p:ext uri="{BB962C8B-B14F-4D97-AF65-F5344CB8AC3E}">
        <p14:creationId xmlns:p14="http://schemas.microsoft.com/office/powerpoint/2010/main" val="2954652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4967EB-56C1-4C6B-AE0E-4D270E03393B}"/>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sp>
        <p:nvSpPr>
          <p:cNvPr id="7" name="TextBox 6">
            <a:extLst>
              <a:ext uri="{FF2B5EF4-FFF2-40B4-BE49-F238E27FC236}">
                <a16:creationId xmlns:a16="http://schemas.microsoft.com/office/drawing/2014/main" id="{D7AD602B-6ED3-4AE3-A774-F299A48B1088}"/>
              </a:ext>
            </a:extLst>
          </p:cNvPr>
          <p:cNvSpPr txBox="1"/>
          <p:nvPr/>
        </p:nvSpPr>
        <p:spPr>
          <a:xfrm>
            <a:off x="5161610" y="295394"/>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pPr algn="ctr"/>
            <a:r>
              <a:rPr lang="en-US" dirty="0"/>
              <a:t>Data quality</a:t>
            </a:r>
          </a:p>
        </p:txBody>
      </p:sp>
      <p:pic>
        <p:nvPicPr>
          <p:cNvPr id="9" name="Picture 8" descr="Scatter plot graph showing the Relationship between Expenditures and Cost per Hour: Community Colleges, 2019.&#10;&#10;Y-axis represents the Total Expenditures, ranging from 10,000 to 100,000,000.&#10;X-axis represents the Cost per hour, ranging from 1 to 1000.&#10;&#10;The plots are shown ranging from 10,000 to 100,000,000 Total expenditures and from 1 to 1000 cost per hour. It is shown that R^2 = 0.00004.&#10;">
            <a:extLst>
              <a:ext uri="{FF2B5EF4-FFF2-40B4-BE49-F238E27FC236}">
                <a16:creationId xmlns:a16="http://schemas.microsoft.com/office/drawing/2014/main" id="{C2F8481B-2C7C-4898-821C-341E17170ED4}"/>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641180" y="1668198"/>
            <a:ext cx="5129784" cy="3706270"/>
          </a:xfrm>
          <a:prstGeom prst="rect">
            <a:avLst/>
          </a:prstGeom>
          <a:noFill/>
        </p:spPr>
      </p:pic>
      <p:pic>
        <p:nvPicPr>
          <p:cNvPr id="3" name="Picture 2" descr="Scatter plot graph showing the Expenditures and Hours of Instruction: K-12 Institutions, 2019.&#10;&#10;Y-axis represents the Total Expenditures, ranging from 10,000 to 100,000,000.&#10;X-axis represents the Cost per hour, ranging from 1 to 1000.&#10;&#10;The plots are shown ranging from 10,000 to 100,000,000 Total expenditures and from 1 to 1000 cost per hour. It is shown that R^2 = 0.1944.&#10;">
            <a:extLst>
              <a:ext uri="{FF2B5EF4-FFF2-40B4-BE49-F238E27FC236}">
                <a16:creationId xmlns:a16="http://schemas.microsoft.com/office/drawing/2014/main" id="{471070FC-2371-4F2D-81F9-27A161577973}"/>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6412145" y="1668198"/>
            <a:ext cx="5129784" cy="3706270"/>
          </a:xfrm>
          <a:prstGeom prst="rect">
            <a:avLst/>
          </a:prstGeom>
          <a:noFill/>
        </p:spPr>
      </p:pic>
    </p:spTree>
    <p:extLst>
      <p:ext uri="{BB962C8B-B14F-4D97-AF65-F5344CB8AC3E}">
        <p14:creationId xmlns:p14="http://schemas.microsoft.com/office/powerpoint/2010/main" val="1244199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207D4-36C2-476D-ABE6-4DDB076F3B3F}"/>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sp>
        <p:nvSpPr>
          <p:cNvPr id="6" name="TextBox 5">
            <a:extLst>
              <a:ext uri="{FF2B5EF4-FFF2-40B4-BE49-F238E27FC236}">
                <a16:creationId xmlns:a16="http://schemas.microsoft.com/office/drawing/2014/main" id="{EAB4FE11-BD7C-4E14-9DDA-56446E037268}"/>
              </a:ext>
            </a:extLst>
          </p:cNvPr>
          <p:cNvSpPr txBox="1"/>
          <p:nvPr/>
        </p:nvSpPr>
        <p:spPr>
          <a:xfrm>
            <a:off x="589611" y="1620507"/>
            <a:ext cx="1747189" cy="369332"/>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t>Data quality</a:t>
            </a:r>
          </a:p>
        </p:txBody>
      </p:sp>
      <p:grpSp>
        <p:nvGrpSpPr>
          <p:cNvPr id="4" name="Group 3" descr="Screen capture of a table showing the Members Reporting Low Values in 2019 and Members with substantial Variation between 2018 and 2019 indicating the following:&#10;- Reported Total Expenditures less than $50,000 = 5.6% of members&#10;- Reported Totals Hours of Less than 1,000 = 7.9% of members&#10;- Both Extreme Values = 3.3% of members&#10;- Total expenditures:  greater than 25% = 22.5%; greater than 50% = 11.9%; Greater than 100% = 7.2%.&#10;- Total hours of instruction:  greater than 25% = 34.5%; greater than 50% = 27%; Greater than 100% = 15.8%&#10;">
            <a:extLst>
              <a:ext uri="{FF2B5EF4-FFF2-40B4-BE49-F238E27FC236}">
                <a16:creationId xmlns:a16="http://schemas.microsoft.com/office/drawing/2014/main" id="{5AAE8EDF-AC5D-44D3-86BD-D841D19AC408}"/>
              </a:ext>
            </a:extLst>
          </p:cNvPr>
          <p:cNvGrpSpPr/>
          <p:nvPr/>
        </p:nvGrpSpPr>
        <p:grpSpPr>
          <a:xfrm>
            <a:off x="1917603" y="1471821"/>
            <a:ext cx="8356791" cy="4082312"/>
            <a:chOff x="1917603" y="1471821"/>
            <a:chExt cx="8356791" cy="4082312"/>
          </a:xfrm>
        </p:grpSpPr>
        <p:pic>
          <p:nvPicPr>
            <p:cNvPr id="3" name="Picture 2">
              <a:extLst>
                <a:ext uri="{FF2B5EF4-FFF2-40B4-BE49-F238E27FC236}">
                  <a16:creationId xmlns:a16="http://schemas.microsoft.com/office/drawing/2014/main" id="{B6CFCF04-0D7C-4841-8C44-6C22D9CDD603}"/>
                </a:ext>
              </a:extLst>
            </p:cNvPr>
            <p:cNvPicPr>
              <a:picLocks noChangeAspect="1"/>
            </p:cNvPicPr>
            <p:nvPr/>
          </p:nvPicPr>
          <p:blipFill>
            <a:blip r:embed="rId3"/>
            <a:stretch>
              <a:fillRect/>
            </a:stretch>
          </p:blipFill>
          <p:spPr>
            <a:xfrm>
              <a:off x="1917603" y="1471821"/>
              <a:ext cx="8356791" cy="1539240"/>
            </a:xfrm>
            <a:prstGeom prst="rect">
              <a:avLst/>
            </a:prstGeom>
          </p:spPr>
        </p:pic>
        <p:pic>
          <p:nvPicPr>
            <p:cNvPr id="5" name="Picture 4">
              <a:extLst>
                <a:ext uri="{FF2B5EF4-FFF2-40B4-BE49-F238E27FC236}">
                  <a16:creationId xmlns:a16="http://schemas.microsoft.com/office/drawing/2014/main" id="{C2A303CC-05C7-403A-828E-8AD89B0C50D5}"/>
                </a:ext>
              </a:extLst>
            </p:cNvPr>
            <p:cNvPicPr>
              <a:picLocks noChangeAspect="1"/>
            </p:cNvPicPr>
            <p:nvPr/>
          </p:nvPicPr>
          <p:blipFill>
            <a:blip r:embed="rId4"/>
            <a:stretch>
              <a:fillRect/>
            </a:stretch>
          </p:blipFill>
          <p:spPr>
            <a:xfrm>
              <a:off x="2091520" y="3495038"/>
              <a:ext cx="8008958" cy="2059095"/>
            </a:xfrm>
            <a:prstGeom prst="rect">
              <a:avLst/>
            </a:prstGeom>
          </p:spPr>
        </p:pic>
      </p:grpSp>
    </p:spTree>
    <p:extLst>
      <p:ext uri="{BB962C8B-B14F-4D97-AF65-F5344CB8AC3E}">
        <p14:creationId xmlns:p14="http://schemas.microsoft.com/office/powerpoint/2010/main" val="381290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9E90B-579A-4A72-A871-33E909574483}"/>
              </a:ext>
            </a:extLst>
          </p:cNvPr>
          <p:cNvSpPr>
            <a:spLocks noGrp="1"/>
          </p:cNvSpPr>
          <p:nvPr>
            <p:ph type="title"/>
          </p:nvPr>
        </p:nvSpPr>
        <p:spPr/>
        <p:txBody>
          <a:bodyPr/>
          <a:lstStyle/>
          <a:p>
            <a:r>
              <a:rPr lang="en-US" dirty="0"/>
              <a:t>Recommendations:</a:t>
            </a:r>
          </a:p>
        </p:txBody>
      </p:sp>
      <p:sp>
        <p:nvSpPr>
          <p:cNvPr id="3" name="Content Placeholder 2">
            <a:extLst>
              <a:ext uri="{FF2B5EF4-FFF2-40B4-BE49-F238E27FC236}">
                <a16:creationId xmlns:a16="http://schemas.microsoft.com/office/drawing/2014/main" id="{4BA43A3C-B824-471D-A638-4522E91397E4}"/>
              </a:ext>
            </a:extLst>
          </p:cNvPr>
          <p:cNvSpPr>
            <a:spLocks noGrp="1"/>
          </p:cNvSpPr>
          <p:nvPr>
            <p:ph idx="1"/>
          </p:nvPr>
        </p:nvSpPr>
        <p:spPr>
          <a:xfrm>
            <a:off x="838200" y="1456267"/>
            <a:ext cx="10515600" cy="4961466"/>
          </a:xfrm>
        </p:spPr>
        <p:txBody>
          <a:bodyPr>
            <a:normAutofit fontScale="92500" lnSpcReduction="10000"/>
          </a:bodyPr>
          <a:lstStyle/>
          <a:p>
            <a:pPr marL="514350" lvl="0" indent="-514350" fontAlgn="ctr">
              <a:buFont typeface="+mj-lt"/>
              <a:buAutoNum type="arabicPeriod"/>
            </a:pPr>
            <a:r>
              <a:rPr lang="en-US" dirty="0"/>
              <a:t>The State CAEP Office should continue to investigate and where feasible, implement technical improvements to the NOVA reporting system in order to improve data quality. Suggested changes include:</a:t>
            </a:r>
          </a:p>
          <a:p>
            <a:pPr lvl="1" fontAlgn="ctr">
              <a:buFont typeface="Wingdings" panose="05000000000000000000" pitchFamily="2" charset="2"/>
              <a:buChar char="§"/>
            </a:pPr>
            <a:r>
              <a:rPr lang="en-US" u="sng" dirty="0"/>
              <a:t>Standardize member names across reports</a:t>
            </a:r>
            <a:r>
              <a:rPr lang="en-US" dirty="0"/>
              <a:t>. Matching the data from PY 2018 to PY 2019 at the member level required manually matching member names, since these names were spelled differently in the two report submissions. </a:t>
            </a:r>
          </a:p>
          <a:p>
            <a:pPr lvl="1" fontAlgn="ctr">
              <a:buFont typeface="Wingdings" panose="05000000000000000000" pitchFamily="2" charset="2"/>
              <a:buChar char="§"/>
            </a:pPr>
            <a:r>
              <a:rPr lang="en-US" u="sng" dirty="0"/>
              <a:t>Prohibit report certification with zero entries</a:t>
            </a:r>
            <a:r>
              <a:rPr lang="en-US" dirty="0"/>
              <a:t>. Twenty-one members submitted certified reports with zero entries for hours of instruction, and 14 members submitted certified reports with zero expenditures.</a:t>
            </a:r>
          </a:p>
          <a:p>
            <a:pPr lvl="1" fontAlgn="ctr">
              <a:buFont typeface="Wingdings" panose="05000000000000000000" pitchFamily="2" charset="2"/>
              <a:buChar char="§"/>
            </a:pPr>
            <a:r>
              <a:rPr lang="en-US" u="sng" dirty="0"/>
              <a:t>Require consistency between hour and expenditure entries at the program level</a:t>
            </a:r>
            <a:r>
              <a:rPr lang="en-US" dirty="0"/>
              <a:t>. It should not be possible to certify a report with hours of instruction in a program category but no expenditures, or expenditures but no hours of instruction.</a:t>
            </a:r>
          </a:p>
          <a:p>
            <a:pPr lvl="1" fontAlgn="ctr">
              <a:buFont typeface="Wingdings" panose="05000000000000000000" pitchFamily="2" charset="2"/>
              <a:buChar char="§"/>
            </a:pPr>
            <a:r>
              <a:rPr lang="en-US" u="sng" dirty="0"/>
              <a:t>Link report requirements to records of fund availability at the member level </a:t>
            </a:r>
            <a:r>
              <a:rPr lang="en-US" dirty="0"/>
              <a:t>and require reports to provide hours and expenditure data for funded programs in order to be certified.</a:t>
            </a:r>
          </a:p>
          <a:p>
            <a:endParaRPr lang="en-US" dirty="0"/>
          </a:p>
        </p:txBody>
      </p:sp>
    </p:spTree>
    <p:extLst>
      <p:ext uri="{BB962C8B-B14F-4D97-AF65-F5344CB8AC3E}">
        <p14:creationId xmlns:p14="http://schemas.microsoft.com/office/powerpoint/2010/main" val="4169904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3630C-4EBA-441B-9C42-D07FB0AEAC07}"/>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E778C2C0-44C5-4F75-9311-025AC3F05528}"/>
              </a:ext>
            </a:extLst>
          </p:cNvPr>
          <p:cNvSpPr>
            <a:spLocks noGrp="1"/>
          </p:cNvSpPr>
          <p:nvPr>
            <p:ph idx="1"/>
          </p:nvPr>
        </p:nvSpPr>
        <p:spPr>
          <a:xfrm>
            <a:off x="838200" y="1460206"/>
            <a:ext cx="10515600" cy="5160334"/>
          </a:xfrm>
        </p:spPr>
        <p:txBody>
          <a:bodyPr>
            <a:normAutofit/>
          </a:bodyPr>
          <a:lstStyle/>
          <a:p>
            <a:pPr>
              <a:buFont typeface="Wingdings" panose="05000000000000000000" pitchFamily="2" charset="2"/>
              <a:buChar char="§"/>
            </a:pPr>
            <a:r>
              <a:rPr lang="en-US" sz="1800" dirty="0">
                <a:solidFill>
                  <a:srgbClr val="000000"/>
                </a:solidFill>
                <a:effectLst/>
                <a:latin typeface="Calibri" panose="020F0502020204030204" pitchFamily="34" charset="0"/>
                <a:ea typeface="Times New Roman" panose="02020603050405020304" pitchFamily="18" charset="0"/>
              </a:rPr>
              <a:t>For the 2017-2018 program year, the State CAEP Office (Calif. Adult Education Program Office) implemented a new data collection process through NOVA to collect the required information, and to allow each CAEP consortium to review and approve program expenditure and hours of instruction reports prior to submission to the State CAEP Office.</a:t>
            </a:r>
          </a:p>
          <a:p>
            <a:pPr>
              <a:buFont typeface="Wingdings" panose="05000000000000000000" pitchFamily="2" charset="2"/>
              <a:buChar char="§"/>
            </a:pPr>
            <a:r>
              <a:rPr lang="en-US" sz="1800" dirty="0">
                <a:solidFill>
                  <a:srgbClr val="000000"/>
                </a:solidFill>
                <a:latin typeface="Calibri" panose="020F0502020204030204" pitchFamily="34" charset="0"/>
              </a:rPr>
              <a:t>As a result of the analysis of the first round of data collection, several </a:t>
            </a:r>
            <a:r>
              <a:rPr lang="en-US" sz="1800" dirty="0">
                <a:solidFill>
                  <a:srgbClr val="000000"/>
                </a:solidFill>
                <a:effectLst/>
                <a:latin typeface="Calibri" panose="020F0502020204030204" pitchFamily="34" charset="0"/>
                <a:ea typeface="Times New Roman" panose="02020603050405020304" pitchFamily="18" charset="0"/>
              </a:rPr>
              <a:t>changes were made to the reporting requirements for the 2018-2019 program year:</a:t>
            </a:r>
          </a:p>
          <a:p>
            <a:pPr lvl="1">
              <a:buFont typeface="Wingdings" panose="05000000000000000000" pitchFamily="2" charset="2"/>
              <a:buChar char="§"/>
            </a:pPr>
            <a:r>
              <a:rPr lang="en-US" sz="1800" dirty="0">
                <a:solidFill>
                  <a:srgbClr val="000000"/>
                </a:solidFill>
                <a:effectLst/>
                <a:ea typeface="Times New Roman" panose="02020603050405020304" pitchFamily="18" charset="0"/>
              </a:rPr>
              <a:t>The </a:t>
            </a:r>
            <a:r>
              <a:rPr lang="en-US" sz="1800" u="sng" dirty="0">
                <a:solidFill>
                  <a:srgbClr val="000000"/>
                </a:solidFill>
                <a:effectLst/>
                <a:ea typeface="Times New Roman" panose="02020603050405020304" pitchFamily="18" charset="0"/>
              </a:rPr>
              <a:t>reporting requirements for hourly instruction were clarified </a:t>
            </a:r>
            <a:r>
              <a:rPr lang="en-US" sz="1800" dirty="0">
                <a:solidFill>
                  <a:srgbClr val="000000"/>
                </a:solidFill>
                <a:effectLst/>
                <a:ea typeface="Times New Roman" panose="02020603050405020304" pitchFamily="18" charset="0"/>
              </a:rPr>
              <a:t>to avoid any duplication of hour reporting between CTE and Workforce Reentry (now called Workforce Prep).</a:t>
            </a:r>
          </a:p>
          <a:p>
            <a:pPr lvl="1">
              <a:buFont typeface="Wingdings" panose="05000000000000000000" pitchFamily="2" charset="2"/>
              <a:buChar char="§"/>
            </a:pPr>
            <a:r>
              <a:rPr lang="en-US" sz="1800" u="sng" dirty="0">
                <a:solidFill>
                  <a:srgbClr val="000000"/>
                </a:solidFill>
                <a:effectLst/>
                <a:ea typeface="Times New Roman" panose="02020603050405020304" pitchFamily="18" charset="0"/>
              </a:rPr>
              <a:t>‘Instructional hour’ and ‘contact hour’ were defined </a:t>
            </a:r>
            <a:r>
              <a:rPr lang="en-US" sz="1800" dirty="0">
                <a:solidFill>
                  <a:srgbClr val="000000"/>
                </a:solidFill>
                <a:effectLst/>
                <a:ea typeface="Times New Roman" panose="02020603050405020304" pitchFamily="18" charset="0"/>
              </a:rPr>
              <a:t>to conform with federal requirements.</a:t>
            </a:r>
            <a:endParaRPr lang="en-US" sz="1800" dirty="0">
              <a:effectLst/>
              <a:ea typeface="Times New Roman" panose="02020603050405020304" pitchFamily="18" charset="0"/>
            </a:endParaRPr>
          </a:p>
          <a:p>
            <a:pPr lvl="1">
              <a:spcBef>
                <a:spcPts val="0"/>
              </a:spcBef>
              <a:buFont typeface="Wingdings" panose="05000000000000000000" pitchFamily="2" charset="2"/>
              <a:buChar char="§"/>
            </a:pPr>
            <a:r>
              <a:rPr lang="en-US" sz="1800" dirty="0">
                <a:solidFill>
                  <a:srgbClr val="000000"/>
                </a:solidFill>
                <a:effectLst/>
                <a:ea typeface="Times New Roman" panose="02020603050405020304" pitchFamily="18" charset="0"/>
              </a:rPr>
              <a:t>The request for reporting of </a:t>
            </a:r>
            <a:r>
              <a:rPr lang="en-US" sz="1800" u="sng" dirty="0">
                <a:solidFill>
                  <a:srgbClr val="000000"/>
                </a:solidFill>
                <a:effectLst/>
                <a:ea typeface="Times New Roman" panose="02020603050405020304" pitchFamily="18" charset="0"/>
              </a:rPr>
              <a:t>services hours was eliminated</a:t>
            </a:r>
            <a:r>
              <a:rPr lang="en-US" sz="1800" dirty="0">
                <a:solidFill>
                  <a:srgbClr val="000000"/>
                </a:solidFill>
                <a:effectLst/>
                <a:ea typeface="Times New Roman" panose="02020603050405020304" pitchFamily="18" charset="0"/>
              </a:rPr>
              <a:t>.</a:t>
            </a:r>
            <a:endParaRPr lang="en-US" sz="1800" dirty="0">
              <a:effectLst/>
              <a:ea typeface="Times New Roman" panose="02020603050405020304" pitchFamily="18" charset="0"/>
            </a:endParaRPr>
          </a:p>
          <a:p>
            <a:pPr lvl="1">
              <a:spcBef>
                <a:spcPts val="0"/>
              </a:spcBef>
              <a:buFont typeface="Wingdings" panose="05000000000000000000" pitchFamily="2" charset="2"/>
              <a:buChar char="§"/>
            </a:pPr>
            <a:r>
              <a:rPr lang="en-US" sz="1800" dirty="0">
                <a:solidFill>
                  <a:srgbClr val="000000"/>
                </a:solidFill>
                <a:effectLst/>
                <a:ea typeface="Times New Roman" panose="02020603050405020304" pitchFamily="18" charset="0"/>
              </a:rPr>
              <a:t>For K12 and COE, guidance was provided regarding </a:t>
            </a:r>
            <a:r>
              <a:rPr lang="en-US" sz="1800" u="sng" dirty="0">
                <a:solidFill>
                  <a:srgbClr val="000000"/>
                </a:solidFill>
                <a:effectLst/>
                <a:ea typeface="Times New Roman" panose="02020603050405020304" pitchFamily="18" charset="0"/>
              </a:rPr>
              <a:t>tracking hours of instruction for integrated courses </a:t>
            </a:r>
            <a:r>
              <a:rPr lang="en-US" sz="1800" dirty="0">
                <a:solidFill>
                  <a:srgbClr val="000000"/>
                </a:solidFill>
                <a:effectLst/>
                <a:ea typeface="Times New Roman" panose="02020603050405020304" pitchFamily="18" charset="0"/>
              </a:rPr>
              <a:t>(ESL/CTE, ASE/CTE, ABE, CTE, </a:t>
            </a:r>
            <a:r>
              <a:rPr lang="en-US" sz="1800" dirty="0" err="1">
                <a:solidFill>
                  <a:srgbClr val="000000"/>
                </a:solidFill>
                <a:effectLst/>
                <a:ea typeface="Times New Roman" panose="02020603050405020304" pitchFamily="18" charset="0"/>
              </a:rPr>
              <a:t>etc</a:t>
            </a:r>
            <a:r>
              <a:rPr lang="en-US" sz="1800" dirty="0">
                <a:effectLst/>
                <a:ea typeface="Times New Roman" panose="02020603050405020304" pitchFamily="18" charset="0"/>
              </a:rPr>
              <a:t> </a:t>
            </a:r>
            <a:r>
              <a:rPr lang="en-US" sz="1800" dirty="0">
                <a:solidFill>
                  <a:srgbClr val="000000"/>
                </a:solidFill>
                <a:effectLst/>
                <a:ea typeface="Times New Roman" panose="02020603050405020304" pitchFamily="18" charset="0"/>
              </a:rPr>
              <a:t>.).</a:t>
            </a:r>
            <a:endParaRPr lang="en-US" sz="1800" dirty="0">
              <a:effectLst/>
              <a:ea typeface="Times New Roman" panose="02020603050405020304" pitchFamily="18" charset="0"/>
            </a:endParaRPr>
          </a:p>
          <a:p>
            <a:pPr lvl="1">
              <a:spcBef>
                <a:spcPts val="0"/>
              </a:spcBef>
              <a:buFont typeface="Wingdings" panose="05000000000000000000" pitchFamily="2" charset="2"/>
              <a:buChar char="§"/>
            </a:pPr>
            <a:r>
              <a:rPr lang="en-US" sz="1800" dirty="0">
                <a:solidFill>
                  <a:srgbClr val="000000"/>
                </a:solidFill>
                <a:effectLst/>
                <a:ea typeface="Times New Roman" panose="02020603050405020304" pitchFamily="18" charset="0"/>
              </a:rPr>
              <a:t>The fund source expenditure allocation reporting requirement was separated into </a:t>
            </a:r>
            <a:r>
              <a:rPr lang="en-US" sz="1800" u="sng" dirty="0">
                <a:solidFill>
                  <a:srgbClr val="000000"/>
                </a:solidFill>
                <a:effectLst/>
                <a:ea typeface="Times New Roman" panose="02020603050405020304" pitchFamily="18" charset="0"/>
              </a:rPr>
              <a:t>required</a:t>
            </a:r>
            <a:r>
              <a:rPr lang="en-US" sz="1800" dirty="0">
                <a:solidFill>
                  <a:srgbClr val="000000"/>
                </a:solidFill>
                <a:effectLst/>
                <a:ea typeface="Times New Roman" panose="02020603050405020304" pitchFamily="18" charset="0"/>
              </a:rPr>
              <a:t> fund sources and </a:t>
            </a:r>
            <a:r>
              <a:rPr lang="en-US" sz="1800" u="sng" dirty="0">
                <a:solidFill>
                  <a:srgbClr val="000000"/>
                </a:solidFill>
                <a:effectLst/>
                <a:ea typeface="Times New Roman" panose="02020603050405020304" pitchFamily="18" charset="0"/>
              </a:rPr>
              <a:t>optional</a:t>
            </a:r>
            <a:r>
              <a:rPr lang="en-US" sz="1800" dirty="0">
                <a:solidFill>
                  <a:srgbClr val="000000"/>
                </a:solidFill>
                <a:effectLst/>
                <a:ea typeface="Times New Roman" panose="02020603050405020304" pitchFamily="18" charset="0"/>
              </a:rPr>
              <a:t> fund sources. The required fund sources are CAEP, WIOA II, Noncredit Apportionment, CalWORKs, Perkins, LCFF, &amp; Jail Ed Funds, Fees, and In-Kind. The optional fund sources are Contracted Services, Comm. College Supportive Services, Donations, WIOA I / ITAs, Other Federal Grants, Other State Grants, and Strong Workforce.</a:t>
            </a:r>
            <a:endParaRPr lang="en-US" sz="1800" dirty="0">
              <a:effectLst/>
              <a:ea typeface="Times New Roman" panose="02020603050405020304" pitchFamily="18" charset="0"/>
            </a:endParaRPr>
          </a:p>
          <a:p>
            <a:pPr lvl="1">
              <a:spcBef>
                <a:spcPts val="0"/>
              </a:spcBef>
              <a:buFont typeface="Wingdings" panose="05000000000000000000" pitchFamily="2" charset="2"/>
              <a:buChar char="§"/>
            </a:pPr>
            <a:r>
              <a:rPr lang="en-US" sz="1800" dirty="0">
                <a:solidFill>
                  <a:srgbClr val="000000"/>
                </a:solidFill>
                <a:effectLst/>
                <a:ea typeface="Times New Roman" panose="02020603050405020304" pitchFamily="18" charset="0"/>
              </a:rPr>
              <a:t>The definitions of </a:t>
            </a:r>
            <a:r>
              <a:rPr lang="en-US" sz="1800" u="sng" dirty="0">
                <a:solidFill>
                  <a:srgbClr val="000000"/>
                </a:solidFill>
                <a:effectLst/>
                <a:ea typeface="Times New Roman" panose="02020603050405020304" pitchFamily="18" charset="0"/>
              </a:rPr>
              <a:t>‘in-kind’ expenditures and ‘fees’ or program income </a:t>
            </a:r>
            <a:r>
              <a:rPr lang="en-US" sz="1800" dirty="0">
                <a:solidFill>
                  <a:srgbClr val="000000"/>
                </a:solidFill>
                <a:effectLst/>
                <a:ea typeface="Times New Roman" panose="02020603050405020304" pitchFamily="18" charset="0"/>
              </a:rPr>
              <a:t>were aligned with the applicable WIOA Title II</a:t>
            </a:r>
            <a:r>
              <a:rPr lang="en-US" sz="1800" dirty="0">
                <a:effectLst/>
                <a:ea typeface="Times New Roman" panose="02020603050405020304" pitchFamily="18" charset="0"/>
              </a:rPr>
              <a:t> </a:t>
            </a:r>
            <a:r>
              <a:rPr lang="en-US" sz="1800" dirty="0">
                <a:solidFill>
                  <a:srgbClr val="000000"/>
                </a:solidFill>
                <a:effectLst/>
                <a:ea typeface="Times New Roman" panose="02020603050405020304" pitchFamily="18" charset="0"/>
              </a:rPr>
              <a:t> definitions and reporting requirements.</a:t>
            </a:r>
            <a:r>
              <a:rPr lang="en-US" sz="1800" dirty="0">
                <a:effectLst/>
                <a:ea typeface="Times New Roman" panose="02020603050405020304" pitchFamily="18" charset="0"/>
              </a:rPr>
              <a:t> </a:t>
            </a:r>
            <a:endParaRPr lang="en-US" sz="1800" dirty="0"/>
          </a:p>
        </p:txBody>
      </p:sp>
    </p:spTree>
    <p:extLst>
      <p:ext uri="{BB962C8B-B14F-4D97-AF65-F5344CB8AC3E}">
        <p14:creationId xmlns:p14="http://schemas.microsoft.com/office/powerpoint/2010/main" val="25515700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E5A82-9426-425E-92CD-225A8FE74939}"/>
              </a:ext>
            </a:extLst>
          </p:cNvPr>
          <p:cNvSpPr>
            <a:spLocks noGrp="1"/>
          </p:cNvSpPr>
          <p:nvPr>
            <p:ph type="title"/>
          </p:nvPr>
        </p:nvSpPr>
        <p:spPr/>
        <p:txBody>
          <a:bodyPr/>
          <a:lstStyle/>
          <a:p>
            <a:r>
              <a:rPr lang="en-US" dirty="0"/>
              <a:t>Recommendations: </a:t>
            </a:r>
          </a:p>
        </p:txBody>
      </p:sp>
      <p:sp>
        <p:nvSpPr>
          <p:cNvPr id="3" name="Content Placeholder 2">
            <a:extLst>
              <a:ext uri="{FF2B5EF4-FFF2-40B4-BE49-F238E27FC236}">
                <a16:creationId xmlns:a16="http://schemas.microsoft.com/office/drawing/2014/main" id="{023B1647-315B-42E9-89F3-8B68C61D2311}"/>
              </a:ext>
            </a:extLst>
          </p:cNvPr>
          <p:cNvSpPr>
            <a:spLocks noGrp="1"/>
          </p:cNvSpPr>
          <p:nvPr>
            <p:ph idx="1"/>
          </p:nvPr>
        </p:nvSpPr>
        <p:spPr>
          <a:xfrm>
            <a:off x="893202" y="2004380"/>
            <a:ext cx="10515600" cy="4351338"/>
          </a:xfrm>
        </p:spPr>
        <p:txBody>
          <a:bodyPr>
            <a:normAutofit fontScale="85000" lnSpcReduction="20000"/>
          </a:bodyPr>
          <a:lstStyle/>
          <a:p>
            <a:pPr marL="514350" lvl="0" indent="-514350" fontAlgn="ctr">
              <a:buFont typeface="+mj-lt"/>
              <a:buAutoNum type="arabicPeriod" startAt="2"/>
            </a:pPr>
            <a:r>
              <a:rPr lang="en-US" dirty="0"/>
              <a:t>The State CAEP Office should continue to support consortia and members with training and technical assistance on the reporting policy and procedure, including best practices for allocating costs to leveraged fund sources. </a:t>
            </a:r>
          </a:p>
          <a:p>
            <a:pPr marL="514350" lvl="0" indent="-514350" fontAlgn="ctr">
              <a:buFont typeface="+mj-lt"/>
              <a:buAutoNum type="arabicPeriod" startAt="2"/>
            </a:pPr>
            <a:r>
              <a:rPr lang="en-US" dirty="0"/>
              <a:t>The State CAEP Office should continue to work with consortia and members to gather input to make further improvements in policy and procedure in relation to the reporting process and use of the data.</a:t>
            </a:r>
          </a:p>
          <a:p>
            <a:pPr marL="514350" lvl="0" indent="-514350" fontAlgn="ctr">
              <a:buFont typeface="+mj-lt"/>
              <a:buAutoNum type="arabicPeriod" startAt="2"/>
            </a:pPr>
            <a:r>
              <a:rPr lang="en-US" dirty="0"/>
              <a:t>The State CAEP Office should provide feedback to members on their reporting results, including unit cost estimates, prior to member submission of revised reports for PY 2019. </a:t>
            </a:r>
          </a:p>
          <a:p>
            <a:pPr marL="514350" lvl="0" indent="-514350" fontAlgn="ctr">
              <a:buFont typeface="+mj-lt"/>
              <a:buAutoNum type="arabicPeriod" startAt="2"/>
            </a:pPr>
            <a:r>
              <a:rPr lang="en-US" dirty="0"/>
              <a:t>The State CAEP Office should consider options in addition to technical assistance to improve compliance with the reporting requirement, once the other recommendations have been implemented. This should include the addition of a review of the hour and expenditures report submission as part of periodic monitoring of members.</a:t>
            </a:r>
          </a:p>
          <a:p>
            <a:pPr marL="514350" indent="-514350">
              <a:buFont typeface="+mj-lt"/>
              <a:buAutoNum type="arabicPeriod" startAt="2"/>
            </a:pPr>
            <a:endParaRPr lang="en-US" dirty="0"/>
          </a:p>
        </p:txBody>
      </p:sp>
    </p:spTree>
    <p:extLst>
      <p:ext uri="{BB962C8B-B14F-4D97-AF65-F5344CB8AC3E}">
        <p14:creationId xmlns:p14="http://schemas.microsoft.com/office/powerpoint/2010/main" val="1082034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F99E1-72AB-48E7-B61B-918E2E081867}"/>
              </a:ext>
            </a:extLst>
          </p:cNvPr>
          <p:cNvSpPr>
            <a:spLocks noGrp="1"/>
          </p:cNvSpPr>
          <p:nvPr>
            <p:ph type="title"/>
          </p:nvPr>
        </p:nvSpPr>
        <p:spPr/>
        <p:txBody>
          <a:bodyPr/>
          <a:lstStyle/>
          <a:p>
            <a:r>
              <a:rPr lang="en-US" dirty="0"/>
              <a:t>Questions and Discussion</a:t>
            </a:r>
          </a:p>
        </p:txBody>
      </p:sp>
      <p:sp>
        <p:nvSpPr>
          <p:cNvPr id="3" name="Content Placeholder 2">
            <a:extLst>
              <a:ext uri="{FF2B5EF4-FFF2-40B4-BE49-F238E27FC236}">
                <a16:creationId xmlns:a16="http://schemas.microsoft.com/office/drawing/2014/main" id="{AA00825E-5DA6-4B42-B11C-659DCB7EDB8A}"/>
              </a:ext>
              <a:ext uri="{C183D7F6-B498-43B3-948B-1728B52AA6E4}">
                <adec:decorative xmlns:adec="http://schemas.microsoft.com/office/drawing/2017/decorative" val="1"/>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337751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3A9E1-89E8-4875-9529-75B2FA48885F}"/>
              </a:ext>
            </a:extLst>
          </p:cNvPr>
          <p:cNvSpPr>
            <a:spLocks noGrp="1"/>
          </p:cNvSpPr>
          <p:nvPr>
            <p:ph type="title"/>
          </p:nvPr>
        </p:nvSpPr>
        <p:spPr/>
        <p:txBody>
          <a:bodyPr/>
          <a:lstStyle/>
          <a:p>
            <a:r>
              <a:rPr lang="en-US" dirty="0"/>
              <a:t>Background (continued)</a:t>
            </a:r>
          </a:p>
        </p:txBody>
      </p:sp>
      <p:sp>
        <p:nvSpPr>
          <p:cNvPr id="3" name="Content Placeholder 2">
            <a:extLst>
              <a:ext uri="{FF2B5EF4-FFF2-40B4-BE49-F238E27FC236}">
                <a16:creationId xmlns:a16="http://schemas.microsoft.com/office/drawing/2014/main" id="{8F799184-1F64-4C86-BAF0-A6FB21579C19}"/>
              </a:ext>
            </a:extLst>
          </p:cNvPr>
          <p:cNvSpPr>
            <a:spLocks noGrp="1"/>
          </p:cNvSpPr>
          <p:nvPr>
            <p:ph idx="1"/>
          </p:nvPr>
        </p:nvSpPr>
        <p:spPr>
          <a:xfrm>
            <a:off x="838200" y="2381693"/>
            <a:ext cx="10515600" cy="3795270"/>
          </a:xfrm>
        </p:spPr>
        <p:txBody>
          <a:bodyPr>
            <a:normAutofit/>
          </a:bodyPr>
          <a:lstStyle/>
          <a:p>
            <a:pPr>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These changes were communicated with consortia members in writing in August 2019, via webinars and presentations at the CAEP Summit in October 2019.</a:t>
            </a:r>
          </a:p>
          <a:p>
            <a:pPr>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The reports for Program Year 2018-2019 were gathered in two phases:</a:t>
            </a:r>
          </a:p>
          <a:p>
            <a:pPr lvl="1">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Estimated hour and expenditure data was requested by September 1, 2019.</a:t>
            </a:r>
          </a:p>
          <a:p>
            <a:pPr lvl="1">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Final (certified) hour and expenditure data was requested by December 1, 2019. </a:t>
            </a:r>
            <a:endParaRPr lang="en-US" sz="2000" dirty="0">
              <a:effectLst/>
              <a:ea typeface="Times New Roman" panose="02020603050405020304" pitchFamily="18" charset="0"/>
            </a:endParaRPr>
          </a:p>
          <a:p>
            <a:pPr marL="0" marR="0" indent="0">
              <a:spcBef>
                <a:spcPts val="0"/>
              </a:spcBef>
              <a:buNone/>
            </a:pPr>
            <a:r>
              <a:rPr lang="en-US" sz="2000" dirty="0">
                <a:solidFill>
                  <a:srgbClr val="000000"/>
                </a:solidFill>
                <a:effectLst/>
                <a:ea typeface="Times New Roman" panose="02020603050405020304" pitchFamily="18" charset="0"/>
              </a:rPr>
              <a:t> </a:t>
            </a:r>
            <a:endParaRPr lang="en-US" sz="2000" dirty="0">
              <a:effectLst/>
              <a:ea typeface="Times New Roman" panose="02020603050405020304" pitchFamily="18" charset="0"/>
            </a:endParaRPr>
          </a:p>
          <a:p>
            <a:pPr>
              <a:lnSpc>
                <a:spcPct val="100000"/>
              </a:lnSpc>
              <a:spcBef>
                <a:spcPts val="0"/>
              </a:spcBef>
              <a:buFont typeface="Wingdings" panose="05000000000000000000" pitchFamily="2" charset="2"/>
              <a:buChar char="§"/>
            </a:pPr>
            <a:r>
              <a:rPr lang="en-US" sz="2000" dirty="0">
                <a:solidFill>
                  <a:srgbClr val="000000"/>
                </a:solidFill>
                <a:effectLst/>
                <a:ea typeface="Times New Roman" panose="02020603050405020304" pitchFamily="18" charset="0"/>
              </a:rPr>
              <a:t>On December 10, 2019 the final 2018-2019 data collection closed with 66 of 71 consortia submitting certified reports, representing 392 CAEP member organizations.</a:t>
            </a:r>
            <a:r>
              <a:rPr lang="en-US" sz="2000" dirty="0">
                <a:effectLst/>
              </a:rPr>
              <a:t> </a:t>
            </a:r>
            <a:endParaRPr lang="en-US" sz="2000" dirty="0"/>
          </a:p>
        </p:txBody>
      </p:sp>
    </p:spTree>
    <p:extLst>
      <p:ext uri="{BB962C8B-B14F-4D97-AF65-F5344CB8AC3E}">
        <p14:creationId xmlns:p14="http://schemas.microsoft.com/office/powerpoint/2010/main" val="2787976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71019-C3D4-4812-8608-212E26BF8588}"/>
              </a:ext>
            </a:extLst>
          </p:cNvPr>
          <p:cNvSpPr>
            <a:spLocks noGrp="1"/>
          </p:cNvSpPr>
          <p:nvPr>
            <p:ph type="title"/>
          </p:nvPr>
        </p:nvSpPr>
        <p:spPr>
          <a:xfrm>
            <a:off x="838200" y="350949"/>
            <a:ext cx="10515600" cy="1325563"/>
          </a:xfrm>
        </p:spPr>
        <p:txBody>
          <a:bodyPr>
            <a:normAutofit fontScale="90000"/>
          </a:bodyPr>
          <a:lstStyle/>
          <a:p>
            <a:r>
              <a:rPr lang="en-US" sz="3600" b="1" dirty="0"/>
              <a:t>For the 2018-2019 data submission, Workforce Enterprise Services, Inc. was asked to analyzing the data to: </a:t>
            </a:r>
          </a:p>
        </p:txBody>
      </p:sp>
      <p:sp>
        <p:nvSpPr>
          <p:cNvPr id="3" name="Content Placeholder 2">
            <a:extLst>
              <a:ext uri="{FF2B5EF4-FFF2-40B4-BE49-F238E27FC236}">
                <a16:creationId xmlns:a16="http://schemas.microsoft.com/office/drawing/2014/main" id="{F6074540-8440-4A94-8C87-8175A5EAD83E}"/>
              </a:ext>
            </a:extLst>
          </p:cNvPr>
          <p:cNvSpPr>
            <a:spLocks noGrp="1"/>
          </p:cNvSpPr>
          <p:nvPr>
            <p:ph idx="1"/>
          </p:nvPr>
        </p:nvSpPr>
        <p:spPr>
          <a:xfrm>
            <a:off x="838200" y="2144601"/>
            <a:ext cx="11015133" cy="3914775"/>
          </a:xfrm>
        </p:spPr>
        <p:txBody>
          <a:bodyPr/>
          <a:lstStyle/>
          <a:p>
            <a:pPr marL="342900" marR="0" lvl="0" indent="-342900">
              <a:lnSpc>
                <a:spcPct val="107000"/>
              </a:lnSpc>
              <a:spcAft>
                <a:spcPts val="800"/>
              </a:spcAft>
              <a:buFont typeface="+mj-lt"/>
              <a:buAutoNum type="arabicPeriod"/>
            </a:pPr>
            <a:r>
              <a:rPr lang="en-US" dirty="0">
                <a:ea typeface="Times New Roman" panose="02020603050405020304" pitchFamily="18" charset="0"/>
              </a:rPr>
              <a:t>Characterize hours of instruction by program area;</a:t>
            </a:r>
          </a:p>
          <a:p>
            <a:pPr marL="342900" marR="0" lvl="0" indent="-342900">
              <a:lnSpc>
                <a:spcPct val="107000"/>
              </a:lnSpc>
              <a:spcAft>
                <a:spcPts val="800"/>
              </a:spcAft>
              <a:buFont typeface="+mj-lt"/>
              <a:buAutoNum type="arabicPeriod"/>
            </a:pPr>
            <a:r>
              <a:rPr lang="en-US" dirty="0">
                <a:ea typeface="Times New Roman" panose="02020603050405020304" pitchFamily="18" charset="0"/>
              </a:rPr>
              <a:t>Characterize expenditures by program area and fund type;</a:t>
            </a:r>
          </a:p>
          <a:p>
            <a:pPr marL="342900" marR="0" lvl="0" indent="-342900">
              <a:lnSpc>
                <a:spcPct val="107000"/>
              </a:lnSpc>
              <a:spcAft>
                <a:spcPts val="800"/>
              </a:spcAft>
              <a:buFont typeface="+mj-lt"/>
              <a:buAutoNum type="arabicPeriod"/>
            </a:pPr>
            <a:r>
              <a:rPr lang="en-US" dirty="0">
                <a:ea typeface="Times New Roman" panose="02020603050405020304" pitchFamily="18" charset="0"/>
              </a:rPr>
              <a:t>Compare (1) and (2) across provider types (K-12, Community College, and Other); </a:t>
            </a:r>
          </a:p>
          <a:p>
            <a:pPr marL="342900" marR="0" lvl="0" indent="-342900">
              <a:lnSpc>
                <a:spcPct val="107000"/>
              </a:lnSpc>
              <a:spcAft>
                <a:spcPts val="800"/>
              </a:spcAft>
              <a:buFont typeface="+mj-lt"/>
              <a:buAutoNum type="arabicPeriod"/>
            </a:pPr>
            <a:r>
              <a:rPr lang="en-US" dirty="0">
                <a:ea typeface="Times New Roman" panose="02020603050405020304" pitchFamily="18" charset="0"/>
              </a:rPr>
              <a:t>Compare (1), (2) and (3) across PY 2017-2018 and PY 2018-2019; and</a:t>
            </a:r>
          </a:p>
          <a:p>
            <a:pPr marL="342900" marR="0" lvl="0" indent="-342900">
              <a:lnSpc>
                <a:spcPct val="107000"/>
              </a:lnSpc>
              <a:spcAft>
                <a:spcPts val="800"/>
              </a:spcAft>
              <a:buFont typeface="+mj-lt"/>
              <a:buAutoNum type="arabicPeriod"/>
            </a:pPr>
            <a:r>
              <a:rPr lang="en-US" dirty="0">
                <a:ea typeface="Times New Roman" panose="02020603050405020304" pitchFamily="18" charset="0"/>
              </a:rPr>
              <a:t>Examine data quality issues.</a:t>
            </a:r>
            <a:endParaRPr lang="en-US" dirty="0"/>
          </a:p>
        </p:txBody>
      </p:sp>
    </p:spTree>
    <p:extLst>
      <p:ext uri="{BB962C8B-B14F-4D97-AF65-F5344CB8AC3E}">
        <p14:creationId xmlns:p14="http://schemas.microsoft.com/office/powerpoint/2010/main" val="4141662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B7E2E2D-A672-4371-9924-539BFAD6B0F7}"/>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a:t>
            </a:r>
          </a:p>
        </p:txBody>
      </p:sp>
      <p:pic>
        <p:nvPicPr>
          <p:cNvPr id="2" name="Picture 1" descr="Circle graph showing the Recent Report for 18-19 indicating the following:&#10;&#10;- ESL/EL Civics = 45.8%&#10;- ABE/ASE = 22.8%&#10;-  Short Term CTE = 22.8%&#10;- AWD = 5%&#10;- Workforce Preparation = 2%&#10;- K12 Success = 1.1%&#10;- Pre-Apprenticeship = 0.5%&#10;">
            <a:extLst>
              <a:ext uri="{FF2B5EF4-FFF2-40B4-BE49-F238E27FC236}">
                <a16:creationId xmlns:a16="http://schemas.microsoft.com/office/drawing/2014/main" id="{3F3ECC21-0060-4FBC-B65C-AA1EAC2A01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032000" y="601133"/>
            <a:ext cx="7899399" cy="5740400"/>
          </a:xfrm>
          <a:prstGeom prst="rect">
            <a:avLst/>
          </a:prstGeom>
          <a:noFill/>
        </p:spPr>
      </p:pic>
      <p:sp>
        <p:nvSpPr>
          <p:cNvPr id="3" name="TextBox 2">
            <a:extLst>
              <a:ext uri="{FF2B5EF4-FFF2-40B4-BE49-F238E27FC236}">
                <a16:creationId xmlns:a16="http://schemas.microsoft.com/office/drawing/2014/main" id="{4574E738-13E6-43D4-A24C-95BD7EE88F48}"/>
              </a:ext>
            </a:extLst>
          </p:cNvPr>
          <p:cNvSpPr txBox="1"/>
          <p:nvPr/>
        </p:nvSpPr>
        <p:spPr>
          <a:xfrm>
            <a:off x="708144" y="2399441"/>
            <a:ext cx="2048806"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Hours of instruction by program area</a:t>
            </a:r>
            <a:endParaRPr lang="en-US" dirty="0"/>
          </a:p>
        </p:txBody>
      </p:sp>
    </p:spTree>
    <p:extLst>
      <p:ext uri="{BB962C8B-B14F-4D97-AF65-F5344CB8AC3E}">
        <p14:creationId xmlns:p14="http://schemas.microsoft.com/office/powerpoint/2010/main" val="1273565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241A4-FE1D-41B3-8C17-82F0C033DBAD}"/>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pic>
        <p:nvPicPr>
          <p:cNvPr id="5" name="Picture 4" descr="Screen capture of the 2019 Hours of Instruction by Program and Provider Type indicating the following totals:&#10;ABE/ASE = $14,816,470&#10;AWD = $3,243,615&#10;ESL/EL Civics = $29,782,291&#10;K12 Success = $723,003&#10;Pre-Apprenticeship = $294,823&#10;Short Term CTE = $14,840,051&#10;Workforce Preparation = $1,294,220&#10;Total = $64,994,473&#10;">
            <a:extLst>
              <a:ext uri="{FF2B5EF4-FFF2-40B4-BE49-F238E27FC236}">
                <a16:creationId xmlns:a16="http://schemas.microsoft.com/office/drawing/2014/main" id="{A4ABB4A3-0659-4AC6-ABF2-90A12C93D5C6}"/>
              </a:ext>
            </a:extLst>
          </p:cNvPr>
          <p:cNvPicPr>
            <a:picLocks noChangeAspect="1"/>
          </p:cNvPicPr>
          <p:nvPr/>
        </p:nvPicPr>
        <p:blipFill>
          <a:blip r:embed="rId3"/>
          <a:stretch>
            <a:fillRect/>
          </a:stretch>
        </p:blipFill>
        <p:spPr>
          <a:xfrm>
            <a:off x="552155" y="897466"/>
            <a:ext cx="10994983" cy="5020733"/>
          </a:xfrm>
          <a:prstGeom prst="rect">
            <a:avLst/>
          </a:prstGeom>
        </p:spPr>
      </p:pic>
      <p:sp>
        <p:nvSpPr>
          <p:cNvPr id="6" name="TextBox 5">
            <a:extLst>
              <a:ext uri="{FF2B5EF4-FFF2-40B4-BE49-F238E27FC236}">
                <a16:creationId xmlns:a16="http://schemas.microsoft.com/office/drawing/2014/main" id="{DB04E5FA-5D5C-4810-8E2E-370385C14791}"/>
              </a:ext>
            </a:extLst>
          </p:cNvPr>
          <p:cNvSpPr txBox="1"/>
          <p:nvPr/>
        </p:nvSpPr>
        <p:spPr>
          <a:xfrm>
            <a:off x="552155" y="172707"/>
            <a:ext cx="2048806"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Hours of instruction by program area</a:t>
            </a:r>
            <a:endParaRPr lang="en-US" dirty="0"/>
          </a:p>
        </p:txBody>
      </p:sp>
    </p:spTree>
    <p:extLst>
      <p:ext uri="{BB962C8B-B14F-4D97-AF65-F5344CB8AC3E}">
        <p14:creationId xmlns:p14="http://schemas.microsoft.com/office/powerpoint/2010/main" val="3752536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CEB96-C33B-4447-806C-789717C561A2}"/>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pic>
        <p:nvPicPr>
          <p:cNvPr id="3" name="Picture 2" descr="Screen capture of the 2019 Hours of Instruction by Program and Provider Type comparison to 2018 indicating the following totals: &#10;ABE/ASE = 17.6% change&#10;AWD = 2.2% change&#10;ESL/EL Civics = negative 1.8% change&#10;K12 Success = negative 31% change&#10;Pre-Apprenticeship = 0.8% change&#10;Short Term CTE = negative 3.2% change&#10;Workforce Preparation = negative 21.8% change&#10;Total = 0.9% change&#10;">
            <a:extLst>
              <a:ext uri="{FF2B5EF4-FFF2-40B4-BE49-F238E27FC236}">
                <a16:creationId xmlns:a16="http://schemas.microsoft.com/office/drawing/2014/main" id="{7C3073F3-C7A9-4C70-B5F2-5156E3CF3632}"/>
              </a:ext>
            </a:extLst>
          </p:cNvPr>
          <p:cNvPicPr>
            <a:picLocks noChangeAspect="1"/>
          </p:cNvPicPr>
          <p:nvPr/>
        </p:nvPicPr>
        <p:blipFill>
          <a:blip r:embed="rId3"/>
          <a:stretch>
            <a:fillRect/>
          </a:stretch>
        </p:blipFill>
        <p:spPr>
          <a:xfrm>
            <a:off x="537861" y="1236133"/>
            <a:ext cx="11001446" cy="4055534"/>
          </a:xfrm>
          <a:prstGeom prst="rect">
            <a:avLst/>
          </a:prstGeom>
        </p:spPr>
      </p:pic>
      <p:sp>
        <p:nvSpPr>
          <p:cNvPr id="4" name="TextBox 3">
            <a:extLst>
              <a:ext uri="{FF2B5EF4-FFF2-40B4-BE49-F238E27FC236}">
                <a16:creationId xmlns:a16="http://schemas.microsoft.com/office/drawing/2014/main" id="{8AAD3F1F-88DA-4F2A-8E9A-C681A46C6B3E}"/>
              </a:ext>
            </a:extLst>
          </p:cNvPr>
          <p:cNvSpPr txBox="1"/>
          <p:nvPr/>
        </p:nvSpPr>
        <p:spPr>
          <a:xfrm>
            <a:off x="953677" y="401307"/>
            <a:ext cx="2048806"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Hours of instruction by program area</a:t>
            </a:r>
            <a:endParaRPr lang="en-US" dirty="0"/>
          </a:p>
        </p:txBody>
      </p:sp>
    </p:spTree>
    <p:extLst>
      <p:ext uri="{BB962C8B-B14F-4D97-AF65-F5344CB8AC3E}">
        <p14:creationId xmlns:p14="http://schemas.microsoft.com/office/powerpoint/2010/main" val="477398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EB3D4F-E873-4932-8F0F-2870525FEA6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pic>
        <p:nvPicPr>
          <p:cNvPr id="2" name="Picture 1" descr="Circle graph showing the Expenditures by Program Area indicating the following:&#10;&#10;- ESL/EL Civics = 45.8%&#10;- ABE/ASE = 22.8%&#10;-  Short Term CTE = 22.8%&#10;- AWD = 5%&#10;- Workforce Preparation = 2%&#10;- K12 Success = 1.1%&#10;- Pre-Apprenticeship = 0.5%&#10;">
            <a:extLst>
              <a:ext uri="{FF2B5EF4-FFF2-40B4-BE49-F238E27FC236}">
                <a16:creationId xmlns:a16="http://schemas.microsoft.com/office/drawing/2014/main" id="{D168DA7B-7DDF-411D-9127-53C1FE065B6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133600" y="601134"/>
            <a:ext cx="7509933" cy="5638800"/>
          </a:xfrm>
          <a:prstGeom prst="rect">
            <a:avLst/>
          </a:prstGeom>
          <a:noFill/>
        </p:spPr>
      </p:pic>
      <p:sp>
        <p:nvSpPr>
          <p:cNvPr id="3" name="TextBox 2">
            <a:extLst>
              <a:ext uri="{FF2B5EF4-FFF2-40B4-BE49-F238E27FC236}">
                <a16:creationId xmlns:a16="http://schemas.microsoft.com/office/drawing/2014/main" id="{E2DFEFF1-C7C3-4B14-8D06-4A26B2AED3C2}"/>
              </a:ext>
            </a:extLst>
          </p:cNvPr>
          <p:cNvSpPr txBox="1"/>
          <p:nvPr/>
        </p:nvSpPr>
        <p:spPr>
          <a:xfrm>
            <a:off x="801278" y="2255507"/>
            <a:ext cx="1747189"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Expenditures by program area</a:t>
            </a:r>
            <a:endParaRPr lang="en-US" dirty="0"/>
          </a:p>
        </p:txBody>
      </p:sp>
    </p:spTree>
    <p:extLst>
      <p:ext uri="{BB962C8B-B14F-4D97-AF65-F5344CB8AC3E}">
        <p14:creationId xmlns:p14="http://schemas.microsoft.com/office/powerpoint/2010/main" val="1620291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144F37-0EFF-467E-A598-66A05CD6F15B}"/>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CA" dirty="0"/>
              <a:t>Results    </a:t>
            </a:r>
          </a:p>
        </p:txBody>
      </p:sp>
      <p:pic>
        <p:nvPicPr>
          <p:cNvPr id="2" name="Picture 1" descr="Horizontal bar graph showing the Expenditures by Fund Source.&#10;&#10;Y-axis represents the Type, ranging from California Adult education Program to Donations.&#10;X-axis represents the Percentage, ranging from 0% to 60%. &#10;&#10;California Adult Education Program = 59.10%&#10;NonCredit = 15.45%&#10;WIOA II = 9.37%&#10;Fees = 4.07%&#10;InKind Contributions = 2.44%&#10;Contracted Services = 2.05%&#10;CalWORKs = 1.77%&#10;LCFF = 1.57%&#10;Other State Grants = 1.36%&#10;K12 Adult Ed Jail Funds = 1.09%&#10;Perkins = 0.57%&#10;Other Federal Grants = 0.37%&#10;WIOA I/ ITAs = 0.25%&#10;Comm. College Supportive Services = 0.24%&#10;Strong Workforce Program (K12 or College) = 0.23%&#10;Donations = 0.08%&#10;">
            <a:extLst>
              <a:ext uri="{FF2B5EF4-FFF2-40B4-BE49-F238E27FC236}">
                <a16:creationId xmlns:a16="http://schemas.microsoft.com/office/drawing/2014/main" id="{53C0E66D-6A1D-4820-ABF1-AAA86E6F69A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69534" y="685800"/>
            <a:ext cx="8365066" cy="5672667"/>
          </a:xfrm>
          <a:prstGeom prst="rect">
            <a:avLst/>
          </a:prstGeom>
          <a:noFill/>
        </p:spPr>
      </p:pic>
      <p:sp>
        <p:nvSpPr>
          <p:cNvPr id="3" name="TextBox 2">
            <a:extLst>
              <a:ext uri="{FF2B5EF4-FFF2-40B4-BE49-F238E27FC236}">
                <a16:creationId xmlns:a16="http://schemas.microsoft.com/office/drawing/2014/main" id="{64510E27-FFC0-448F-B82D-7F5539800B5F}"/>
              </a:ext>
            </a:extLst>
          </p:cNvPr>
          <p:cNvSpPr txBox="1"/>
          <p:nvPr/>
        </p:nvSpPr>
        <p:spPr>
          <a:xfrm>
            <a:off x="708144" y="2399441"/>
            <a:ext cx="2048806" cy="646331"/>
          </a:xfrm>
          <a:prstGeom prst="rect">
            <a:avLst/>
          </a:prstGeom>
          <a:solidFill>
            <a:schemeClr val="accent4">
              <a:lumMod val="60000"/>
              <a:lumOff val="40000"/>
            </a:schemeClr>
          </a:solidFill>
          <a:ln w="12700">
            <a:solidFill>
              <a:schemeClr val="accent1"/>
            </a:solidFill>
          </a:ln>
        </p:spPr>
        <p:txBody>
          <a:bodyPr wrap="square" rtlCol="0">
            <a:spAutoFit/>
          </a:bodyPr>
          <a:lstStyle/>
          <a:p>
            <a:r>
              <a:rPr lang="en-US" dirty="0">
                <a:ea typeface="Times New Roman" panose="02020603050405020304" pitchFamily="18" charset="0"/>
              </a:rPr>
              <a:t>Expenditures by fund source</a:t>
            </a:r>
            <a:endParaRPr lang="en-US" dirty="0"/>
          </a:p>
        </p:txBody>
      </p:sp>
    </p:spTree>
    <p:extLst>
      <p:ext uri="{BB962C8B-B14F-4D97-AF65-F5344CB8AC3E}">
        <p14:creationId xmlns:p14="http://schemas.microsoft.com/office/powerpoint/2010/main" val="3086718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63EC8831FDA347B3B4D34C1588A676" ma:contentTypeVersion="9" ma:contentTypeDescription="Create a new document." ma:contentTypeScope="" ma:versionID="49022d9c6748ba69e7b2fe662ac3c916">
  <xsd:schema xmlns:xsd="http://www.w3.org/2001/XMLSchema" xmlns:xs="http://www.w3.org/2001/XMLSchema" xmlns:p="http://schemas.microsoft.com/office/2006/metadata/properties" xmlns:ns2="8c8cfe39-bfce-4918-a795-97474633b185" targetNamespace="http://schemas.microsoft.com/office/2006/metadata/properties" ma:root="true" ma:fieldsID="c4c8eb59ebb8c9be671b9fefaa368489" ns2:_="">
    <xsd:import namespace="8c8cfe39-bfce-4918-a795-97474633b18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8cfe39-bfce-4918-a795-97474633b1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DF1F2F-4CF5-4124-91BE-FCAE743197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8cfe39-bfce-4918-a795-97474633b1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1C028B-D23C-4563-AD4A-9611216F137C}">
  <ds:schemaRefs>
    <ds:schemaRef ds:uri="http://schemas.microsoft.com/sharepoint/v3/contenttype/forms"/>
  </ds:schemaRefs>
</ds:datastoreItem>
</file>

<file path=customXml/itemProps3.xml><?xml version="1.0" encoding="utf-8"?>
<ds:datastoreItem xmlns:ds="http://schemas.openxmlformats.org/officeDocument/2006/customXml" ds:itemID="{45510CD2-9F4B-4BE3-AC24-38D3BC4F5551}">
  <ds:schemaRefs>
    <ds:schemaRef ds:uri="http://schemas.microsoft.com/office/2006/documentManagement/types"/>
    <ds:schemaRef ds:uri="8c8cfe39-bfce-4918-a795-97474633b185"/>
    <ds:schemaRef ds:uri="http://purl.org/dc/terms/"/>
    <ds:schemaRef ds:uri="http://schemas.microsoft.com/office/infopath/2007/PartnerControls"/>
    <ds:schemaRef ds:uri="http://schemas.microsoft.com/office/2006/metadata/properties"/>
    <ds:schemaRef ds:uri="http://purl.org/dc/elements/1.1/"/>
    <ds:schemaRef ds:uri="http://purl.org/dc/dcmitype/"/>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54</TotalTime>
  <Words>2364</Words>
  <Application>Microsoft Office PowerPoint</Application>
  <PresentationFormat>Widescreen</PresentationFormat>
  <Paragraphs>106</Paragraphs>
  <Slides>21</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Office Theme</vt:lpstr>
      <vt:lpstr>California Adult Education Program   Report on 2018-2019 Expenditures and Hours of Instruction   California Community College Chancellor’s Office</vt:lpstr>
      <vt:lpstr>Background</vt:lpstr>
      <vt:lpstr>Background (continued)</vt:lpstr>
      <vt:lpstr>For the 2018-2019 data submission, Workforce Enterprise Services, Inc. was asked to analyzing the data to: </vt:lpstr>
      <vt:lpstr>Results</vt:lpstr>
      <vt:lpstr>Results </vt:lpstr>
      <vt:lpstr>Results  </vt:lpstr>
      <vt:lpstr>Results   </vt:lpstr>
      <vt:lpstr>Results    </vt:lpstr>
      <vt:lpstr>Results     </vt:lpstr>
      <vt:lpstr>Results      </vt:lpstr>
      <vt:lpstr>Results       </vt:lpstr>
      <vt:lpstr>Results        </vt:lpstr>
      <vt:lpstr>Results         </vt:lpstr>
      <vt:lpstr>Results          </vt:lpstr>
      <vt:lpstr>Results           </vt:lpstr>
      <vt:lpstr>Results            </vt:lpstr>
      <vt:lpstr>Results             </vt:lpstr>
      <vt:lpstr>Recommendations:</vt:lpstr>
      <vt:lpstr>Recommendations: </vt:lpstr>
      <vt:lpstr>Questions and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on 2018-2019 Expenditures and Hours of Instruction</dc:title>
  <dc:creator>Tim Harmon</dc:creator>
  <cp:lastModifiedBy>Patrick Scouten</cp:lastModifiedBy>
  <cp:revision>5</cp:revision>
  <dcterms:created xsi:type="dcterms:W3CDTF">2020-04-15T15:58:24Z</dcterms:created>
  <dcterms:modified xsi:type="dcterms:W3CDTF">2020-12-22T21:09:21Z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0x0101003A63EC8831FDA347B3B4D34C1588A676</vt:lpwstr>
  </property>
</Properties>
</file>